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8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AC42"/>
    <a:srgbClr val="B5B5B5"/>
    <a:srgbClr val="7FD07F"/>
    <a:srgbClr val="C2C2C2"/>
    <a:srgbClr val="006F2B"/>
    <a:srgbClr val="009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10"/>
    <p:restoredTop sz="94682"/>
  </p:normalViewPr>
  <p:slideViewPr>
    <p:cSldViewPr snapToGrid="0" snapToObjects="1">
      <p:cViewPr varScale="1">
        <p:scale>
          <a:sx n="94" d="100"/>
          <a:sy n="94" d="100"/>
        </p:scale>
        <p:origin x="192" y="7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EE0BBC-E1B8-834A-94A6-CA16212CFD54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E6526CD-2162-A148-8E0C-3D4AB50F175C}">
      <dgm:prSet phldrT="[Texte]"/>
      <dgm:spPr/>
      <dgm:t>
        <a:bodyPr/>
        <a:lstStyle/>
        <a:p>
          <a:pPr algn="ctr"/>
          <a:r>
            <a:rPr lang="en-GB" dirty="0"/>
            <a:t>ESS</a:t>
          </a:r>
          <a:r>
            <a:rPr lang="el-GR" dirty="0"/>
            <a:t>ν</a:t>
          </a:r>
          <a:r>
            <a:rPr lang="en-US" dirty="0"/>
            <a:t>SB</a:t>
          </a:r>
          <a:endParaRPr lang="en-GB" dirty="0"/>
        </a:p>
      </dgm:t>
    </dgm:pt>
    <dgm:pt modelId="{CC05197D-7BF2-6E40-8D69-56CB63E54471}" type="parTrans" cxnId="{85EF70A1-2BB3-6444-B231-FA69DA7BD970}">
      <dgm:prSet/>
      <dgm:spPr/>
      <dgm:t>
        <a:bodyPr/>
        <a:lstStyle/>
        <a:p>
          <a:pPr algn="ctr"/>
          <a:endParaRPr lang="en-GB"/>
        </a:p>
      </dgm:t>
    </dgm:pt>
    <dgm:pt modelId="{9D5CF0C5-98A7-034C-82C7-756048FADE0D}" type="sibTrans" cxnId="{85EF70A1-2BB3-6444-B231-FA69DA7BD970}">
      <dgm:prSet/>
      <dgm:spPr/>
      <dgm:t>
        <a:bodyPr/>
        <a:lstStyle/>
        <a:p>
          <a:pPr algn="ctr"/>
          <a:endParaRPr lang="en-GB"/>
        </a:p>
      </dgm:t>
    </dgm:pt>
    <dgm:pt modelId="{A2208E33-69E5-4D46-B57D-B27F81FA219E}">
      <dgm:prSet phldrT="[Texte]"/>
      <dgm:spPr/>
      <dgm:t>
        <a:bodyPr/>
        <a:lstStyle/>
        <a:p>
          <a:pPr algn="ctr"/>
          <a:r>
            <a:rPr lang="en-GB" dirty="0"/>
            <a:t>BENE (2004-2008)</a:t>
          </a:r>
        </a:p>
      </dgm:t>
    </dgm:pt>
    <dgm:pt modelId="{041A4BD4-C7F4-8D4E-B2D4-8FD7366666E7}" type="parTrans" cxnId="{96A3E0EC-0A74-2B40-9B87-C0BD594C7B46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ctr"/>
          <a:endParaRPr lang="en-GB"/>
        </a:p>
      </dgm:t>
    </dgm:pt>
    <dgm:pt modelId="{819ABFE1-1C51-AB44-A1D5-F9903EF492D3}" type="sibTrans" cxnId="{96A3E0EC-0A74-2B40-9B87-C0BD594C7B46}">
      <dgm:prSet/>
      <dgm:spPr/>
      <dgm:t>
        <a:bodyPr/>
        <a:lstStyle/>
        <a:p>
          <a:pPr algn="ctr"/>
          <a:endParaRPr lang="en-GB"/>
        </a:p>
      </dgm:t>
    </dgm:pt>
    <dgm:pt modelId="{AF6ABEDA-F788-384B-B98A-7F0E9CFA8E34}">
      <dgm:prSet phldrT="[Texte]"/>
      <dgm:spPr/>
      <dgm:t>
        <a:bodyPr/>
        <a:lstStyle/>
        <a:p>
          <a:pPr algn="ctr"/>
          <a:r>
            <a:rPr lang="en-GB" dirty="0"/>
            <a:t>ISS (2005-2007)</a:t>
          </a:r>
        </a:p>
      </dgm:t>
    </dgm:pt>
    <dgm:pt modelId="{1BA29D3B-0099-DA4D-A220-84C06D720003}" type="parTrans" cxnId="{DD5FCBC2-12EB-964B-8CDC-2C285E0F3D76}">
      <dgm:prSet/>
      <dgm:spPr/>
      <dgm:t>
        <a:bodyPr/>
        <a:lstStyle/>
        <a:p>
          <a:pPr algn="ctr"/>
          <a:endParaRPr lang="en-GB"/>
        </a:p>
      </dgm:t>
    </dgm:pt>
    <dgm:pt modelId="{6AFC15F6-BFB6-1A4E-B21B-87526B5D8D1B}" type="sibTrans" cxnId="{DD5FCBC2-12EB-964B-8CDC-2C285E0F3D76}">
      <dgm:prSet/>
      <dgm:spPr/>
      <dgm:t>
        <a:bodyPr/>
        <a:lstStyle/>
        <a:p>
          <a:pPr algn="ctr"/>
          <a:endParaRPr lang="en-GB"/>
        </a:p>
      </dgm:t>
    </dgm:pt>
    <dgm:pt modelId="{9DC4FDB9-4388-B746-A631-167054630DFA}">
      <dgm:prSet phldrT="[Texte]"/>
      <dgm:spPr/>
      <dgm:t>
        <a:bodyPr/>
        <a:lstStyle/>
        <a:p>
          <a:pPr algn="ctr"/>
          <a:r>
            <a:rPr lang="en-GB" dirty="0"/>
            <a:t>EURO</a:t>
          </a:r>
          <a:r>
            <a:rPr lang="el-GR" dirty="0"/>
            <a:t>ν</a:t>
          </a:r>
          <a:r>
            <a:rPr lang="en-US" dirty="0"/>
            <a:t> (2008-2012)</a:t>
          </a:r>
          <a:endParaRPr lang="en-GB" dirty="0"/>
        </a:p>
      </dgm:t>
    </dgm:pt>
    <dgm:pt modelId="{49285AD6-2A61-9449-9A23-24085139395A}" type="parTrans" cxnId="{CADFE806-E0FF-2E4C-A0C3-6D8B713E73B5}">
      <dgm:prSet/>
      <dgm:spPr/>
      <dgm:t>
        <a:bodyPr/>
        <a:lstStyle/>
        <a:p>
          <a:pPr algn="ctr"/>
          <a:endParaRPr lang="en-GB"/>
        </a:p>
      </dgm:t>
    </dgm:pt>
    <dgm:pt modelId="{B61FE2BC-DA96-C046-9BC1-07573F45EE3C}" type="sibTrans" cxnId="{CADFE806-E0FF-2E4C-A0C3-6D8B713E73B5}">
      <dgm:prSet/>
      <dgm:spPr/>
      <dgm:t>
        <a:bodyPr/>
        <a:lstStyle/>
        <a:p>
          <a:pPr algn="ctr"/>
          <a:endParaRPr lang="en-GB"/>
        </a:p>
      </dgm:t>
    </dgm:pt>
    <dgm:pt modelId="{0A38D851-A442-234A-A88B-07336473154C}">
      <dgm:prSet phldrT="[Texte]"/>
      <dgm:spPr/>
      <dgm:t>
        <a:bodyPr/>
        <a:lstStyle/>
        <a:p>
          <a:pPr algn="ctr"/>
          <a:r>
            <a:rPr lang="en-GB" dirty="0"/>
            <a:t>LAGUNA (2008-2010)</a:t>
          </a:r>
        </a:p>
      </dgm:t>
    </dgm:pt>
    <dgm:pt modelId="{4CCDDDAF-CE79-544E-A67D-21E583513FB6}" type="parTrans" cxnId="{B07B8298-A087-4147-98C7-CD9345DC6DA9}">
      <dgm:prSet/>
      <dgm:spPr/>
      <dgm:t>
        <a:bodyPr/>
        <a:lstStyle/>
        <a:p>
          <a:pPr algn="ctr"/>
          <a:endParaRPr lang="en-GB"/>
        </a:p>
      </dgm:t>
    </dgm:pt>
    <dgm:pt modelId="{E4D71C5F-8C79-CC42-B2C8-A5EE72321C2D}" type="sibTrans" cxnId="{B07B8298-A087-4147-98C7-CD9345DC6DA9}">
      <dgm:prSet/>
      <dgm:spPr/>
      <dgm:t>
        <a:bodyPr/>
        <a:lstStyle/>
        <a:p>
          <a:pPr algn="ctr"/>
          <a:endParaRPr lang="en-GB"/>
        </a:p>
      </dgm:t>
    </dgm:pt>
    <dgm:pt modelId="{512399D5-355B-834E-9A64-35F92D5FC982}">
      <dgm:prSet phldrT="[Texte]"/>
      <dgm:spPr/>
      <dgm:t>
        <a:bodyPr/>
        <a:lstStyle/>
        <a:p>
          <a:pPr algn="ctr"/>
          <a:r>
            <a:rPr lang="en-GB" dirty="0"/>
            <a:t>LAGUNA-LBNO (2010-2014)</a:t>
          </a:r>
        </a:p>
      </dgm:t>
    </dgm:pt>
    <dgm:pt modelId="{7EDF04CC-88E7-DC47-B451-CC376832A9D3}" type="parTrans" cxnId="{ACB33943-3C7F-A244-A456-16F02970442B}">
      <dgm:prSet/>
      <dgm:spPr/>
      <dgm:t>
        <a:bodyPr/>
        <a:lstStyle/>
        <a:p>
          <a:pPr algn="ctr"/>
          <a:endParaRPr lang="en-GB"/>
        </a:p>
      </dgm:t>
    </dgm:pt>
    <dgm:pt modelId="{F79B8331-D65E-6F41-9721-E2862A16E571}" type="sibTrans" cxnId="{ACB33943-3C7F-A244-A456-16F02970442B}">
      <dgm:prSet/>
      <dgm:spPr/>
      <dgm:t>
        <a:bodyPr/>
        <a:lstStyle/>
        <a:p>
          <a:pPr algn="ctr"/>
          <a:endParaRPr lang="en-GB"/>
        </a:p>
      </dgm:t>
    </dgm:pt>
    <dgm:pt modelId="{BD5D5EEA-25C1-1E47-A8EC-6A9867B1E094}">
      <dgm:prSet phldrT="[Texte]"/>
      <dgm:spPr/>
      <dgm:t>
        <a:bodyPr/>
        <a:lstStyle/>
        <a:p>
          <a:pPr algn="ctr"/>
          <a:r>
            <a:rPr lang="en-GB" dirty="0"/>
            <a:t>COST Action CA15139 (2015-2019)</a:t>
          </a:r>
        </a:p>
      </dgm:t>
    </dgm:pt>
    <dgm:pt modelId="{83EDABE2-C417-C449-A1FD-F1BF99B1BA76}" type="parTrans" cxnId="{565A2D9E-23FE-FF49-9AD9-60DC2BFC00E2}">
      <dgm:prSet/>
      <dgm:spPr/>
      <dgm:t>
        <a:bodyPr/>
        <a:lstStyle/>
        <a:p>
          <a:endParaRPr lang="en-GB"/>
        </a:p>
      </dgm:t>
    </dgm:pt>
    <dgm:pt modelId="{F95086E1-29D7-814A-B6F3-EA1FE623E5E9}" type="sibTrans" cxnId="{565A2D9E-23FE-FF49-9AD9-60DC2BFC00E2}">
      <dgm:prSet/>
      <dgm:spPr/>
      <dgm:t>
        <a:bodyPr/>
        <a:lstStyle/>
        <a:p>
          <a:endParaRPr lang="en-GB"/>
        </a:p>
      </dgm:t>
    </dgm:pt>
    <dgm:pt modelId="{37938472-9217-3B48-8E7A-27C3E7EFDB53}" type="pres">
      <dgm:prSet presAssocID="{7AEE0BBC-E1B8-834A-94A6-CA16212CFD5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DD1E28A-BDEB-604C-96B2-82F4413F0A32}" type="pres">
      <dgm:prSet presAssocID="{EE6526CD-2162-A148-8E0C-3D4AB50F175C}" presName="centerShape" presStyleLbl="node0" presStyleIdx="0" presStyleCnt="1"/>
      <dgm:spPr/>
    </dgm:pt>
    <dgm:pt modelId="{38DA1CFE-A892-9E4D-86B8-28C922BCB30C}" type="pres">
      <dgm:prSet presAssocID="{041A4BD4-C7F4-8D4E-B2D4-8FD7366666E7}" presName="parTrans" presStyleLbl="bgSibTrans2D1" presStyleIdx="0" presStyleCnt="6"/>
      <dgm:spPr/>
    </dgm:pt>
    <dgm:pt modelId="{020EAFF4-7335-834A-BF88-3A8A607E5FDF}" type="pres">
      <dgm:prSet presAssocID="{A2208E33-69E5-4D46-B57D-B27F81FA219E}" presName="node" presStyleLbl="node1" presStyleIdx="0" presStyleCnt="6">
        <dgm:presLayoutVars>
          <dgm:bulletEnabled val="1"/>
        </dgm:presLayoutVars>
      </dgm:prSet>
      <dgm:spPr/>
    </dgm:pt>
    <dgm:pt modelId="{31C304B1-DF0F-EC47-8644-1FD5D326718A}" type="pres">
      <dgm:prSet presAssocID="{1BA29D3B-0099-DA4D-A220-84C06D720003}" presName="parTrans" presStyleLbl="bgSibTrans2D1" presStyleIdx="1" presStyleCnt="6"/>
      <dgm:spPr/>
    </dgm:pt>
    <dgm:pt modelId="{19969AB2-CFF9-1D49-8E6E-685BFEC874D8}" type="pres">
      <dgm:prSet presAssocID="{AF6ABEDA-F788-384B-B98A-7F0E9CFA8E34}" presName="node" presStyleLbl="node1" presStyleIdx="1" presStyleCnt="6">
        <dgm:presLayoutVars>
          <dgm:bulletEnabled val="1"/>
        </dgm:presLayoutVars>
      </dgm:prSet>
      <dgm:spPr/>
    </dgm:pt>
    <dgm:pt modelId="{BDA2632F-375B-A949-825C-0334983C1FFD}" type="pres">
      <dgm:prSet presAssocID="{49285AD6-2A61-9449-9A23-24085139395A}" presName="parTrans" presStyleLbl="bgSibTrans2D1" presStyleIdx="2" presStyleCnt="6"/>
      <dgm:spPr/>
    </dgm:pt>
    <dgm:pt modelId="{7B0C551F-BCF5-6045-B043-95DB0E812057}" type="pres">
      <dgm:prSet presAssocID="{9DC4FDB9-4388-B746-A631-167054630DFA}" presName="node" presStyleLbl="node1" presStyleIdx="2" presStyleCnt="6">
        <dgm:presLayoutVars>
          <dgm:bulletEnabled val="1"/>
        </dgm:presLayoutVars>
      </dgm:prSet>
      <dgm:spPr/>
    </dgm:pt>
    <dgm:pt modelId="{B7CB2CDB-EB63-B745-ADB1-C6EBF2E6F6EF}" type="pres">
      <dgm:prSet presAssocID="{4CCDDDAF-CE79-544E-A67D-21E583513FB6}" presName="parTrans" presStyleLbl="bgSibTrans2D1" presStyleIdx="3" presStyleCnt="6"/>
      <dgm:spPr/>
    </dgm:pt>
    <dgm:pt modelId="{92F89FD8-B233-2C43-8428-8278B2E88C4C}" type="pres">
      <dgm:prSet presAssocID="{0A38D851-A442-234A-A88B-07336473154C}" presName="node" presStyleLbl="node1" presStyleIdx="3" presStyleCnt="6">
        <dgm:presLayoutVars>
          <dgm:bulletEnabled val="1"/>
        </dgm:presLayoutVars>
      </dgm:prSet>
      <dgm:spPr/>
    </dgm:pt>
    <dgm:pt modelId="{E61A4675-BF82-FB45-9A02-D181E233724D}" type="pres">
      <dgm:prSet presAssocID="{7EDF04CC-88E7-DC47-B451-CC376832A9D3}" presName="parTrans" presStyleLbl="bgSibTrans2D1" presStyleIdx="4" presStyleCnt="6"/>
      <dgm:spPr/>
    </dgm:pt>
    <dgm:pt modelId="{FCE4DEF1-F129-094A-B0AE-DEDDB750A355}" type="pres">
      <dgm:prSet presAssocID="{512399D5-355B-834E-9A64-35F92D5FC982}" presName="node" presStyleLbl="node1" presStyleIdx="4" presStyleCnt="6">
        <dgm:presLayoutVars>
          <dgm:bulletEnabled val="1"/>
        </dgm:presLayoutVars>
      </dgm:prSet>
      <dgm:spPr/>
    </dgm:pt>
    <dgm:pt modelId="{D88B08BD-CE16-454E-8DF6-85A3CE5F90D1}" type="pres">
      <dgm:prSet presAssocID="{83EDABE2-C417-C449-A1FD-F1BF99B1BA76}" presName="parTrans" presStyleLbl="bgSibTrans2D1" presStyleIdx="5" presStyleCnt="6"/>
      <dgm:spPr/>
    </dgm:pt>
    <dgm:pt modelId="{4D2087DC-CA1E-2F43-AFB9-132720C933A0}" type="pres">
      <dgm:prSet presAssocID="{BD5D5EEA-25C1-1E47-A8EC-6A9867B1E094}" presName="node" presStyleLbl="node1" presStyleIdx="5" presStyleCnt="6">
        <dgm:presLayoutVars>
          <dgm:bulletEnabled val="1"/>
        </dgm:presLayoutVars>
      </dgm:prSet>
      <dgm:spPr/>
    </dgm:pt>
  </dgm:ptLst>
  <dgm:cxnLst>
    <dgm:cxn modelId="{C3895F02-47BB-014A-8C47-5C2D3BFDC174}" type="presOf" srcId="{A2208E33-69E5-4D46-B57D-B27F81FA219E}" destId="{020EAFF4-7335-834A-BF88-3A8A607E5FDF}" srcOrd="0" destOrd="0" presId="urn:microsoft.com/office/officeart/2005/8/layout/radial4"/>
    <dgm:cxn modelId="{CADFE806-E0FF-2E4C-A0C3-6D8B713E73B5}" srcId="{EE6526CD-2162-A148-8E0C-3D4AB50F175C}" destId="{9DC4FDB9-4388-B746-A631-167054630DFA}" srcOrd="2" destOrd="0" parTransId="{49285AD6-2A61-9449-9A23-24085139395A}" sibTransId="{B61FE2BC-DA96-C046-9BC1-07573F45EE3C}"/>
    <dgm:cxn modelId="{F4620C0F-AC24-194C-9087-8592C72E4010}" type="presOf" srcId="{041A4BD4-C7F4-8D4E-B2D4-8FD7366666E7}" destId="{38DA1CFE-A892-9E4D-86B8-28C922BCB30C}" srcOrd="0" destOrd="0" presId="urn:microsoft.com/office/officeart/2005/8/layout/radial4"/>
    <dgm:cxn modelId="{5BE95736-1FE2-B942-A9A8-C01CC4397117}" type="presOf" srcId="{83EDABE2-C417-C449-A1FD-F1BF99B1BA76}" destId="{D88B08BD-CE16-454E-8DF6-85A3CE5F90D1}" srcOrd="0" destOrd="0" presId="urn:microsoft.com/office/officeart/2005/8/layout/radial4"/>
    <dgm:cxn modelId="{E429BF39-A825-7A47-9520-386931331616}" type="presOf" srcId="{7EDF04CC-88E7-DC47-B451-CC376832A9D3}" destId="{E61A4675-BF82-FB45-9A02-D181E233724D}" srcOrd="0" destOrd="0" presId="urn:microsoft.com/office/officeart/2005/8/layout/radial4"/>
    <dgm:cxn modelId="{ACB33943-3C7F-A244-A456-16F02970442B}" srcId="{EE6526CD-2162-A148-8E0C-3D4AB50F175C}" destId="{512399D5-355B-834E-9A64-35F92D5FC982}" srcOrd="4" destOrd="0" parTransId="{7EDF04CC-88E7-DC47-B451-CC376832A9D3}" sibTransId="{F79B8331-D65E-6F41-9721-E2862A16E571}"/>
    <dgm:cxn modelId="{4F926557-EEA5-8D4D-AA27-DA9EFA5274CC}" type="presOf" srcId="{1BA29D3B-0099-DA4D-A220-84C06D720003}" destId="{31C304B1-DF0F-EC47-8644-1FD5D326718A}" srcOrd="0" destOrd="0" presId="urn:microsoft.com/office/officeart/2005/8/layout/radial4"/>
    <dgm:cxn modelId="{C6BB3059-D077-2F4D-B698-6D0E6398C7E1}" type="presOf" srcId="{7AEE0BBC-E1B8-834A-94A6-CA16212CFD54}" destId="{37938472-9217-3B48-8E7A-27C3E7EFDB53}" srcOrd="0" destOrd="0" presId="urn:microsoft.com/office/officeart/2005/8/layout/radial4"/>
    <dgm:cxn modelId="{939F8565-DA50-6645-98AB-4DD8A5547F48}" type="presOf" srcId="{BD5D5EEA-25C1-1E47-A8EC-6A9867B1E094}" destId="{4D2087DC-CA1E-2F43-AFB9-132720C933A0}" srcOrd="0" destOrd="0" presId="urn:microsoft.com/office/officeart/2005/8/layout/radial4"/>
    <dgm:cxn modelId="{3C3CCD8C-471F-7447-A9F7-AA2FC6016F2E}" type="presOf" srcId="{0A38D851-A442-234A-A88B-07336473154C}" destId="{92F89FD8-B233-2C43-8428-8278B2E88C4C}" srcOrd="0" destOrd="0" presId="urn:microsoft.com/office/officeart/2005/8/layout/radial4"/>
    <dgm:cxn modelId="{45C26D92-1428-7C4A-A443-A5E61B4E9119}" type="presOf" srcId="{EE6526CD-2162-A148-8E0C-3D4AB50F175C}" destId="{3DD1E28A-BDEB-604C-96B2-82F4413F0A32}" srcOrd="0" destOrd="0" presId="urn:microsoft.com/office/officeart/2005/8/layout/radial4"/>
    <dgm:cxn modelId="{B07B8298-A087-4147-98C7-CD9345DC6DA9}" srcId="{EE6526CD-2162-A148-8E0C-3D4AB50F175C}" destId="{0A38D851-A442-234A-A88B-07336473154C}" srcOrd="3" destOrd="0" parTransId="{4CCDDDAF-CE79-544E-A67D-21E583513FB6}" sibTransId="{E4D71C5F-8C79-CC42-B2C8-A5EE72321C2D}"/>
    <dgm:cxn modelId="{565A2D9E-23FE-FF49-9AD9-60DC2BFC00E2}" srcId="{EE6526CD-2162-A148-8E0C-3D4AB50F175C}" destId="{BD5D5EEA-25C1-1E47-A8EC-6A9867B1E094}" srcOrd="5" destOrd="0" parTransId="{83EDABE2-C417-C449-A1FD-F1BF99B1BA76}" sibTransId="{F95086E1-29D7-814A-B6F3-EA1FE623E5E9}"/>
    <dgm:cxn modelId="{85EF70A1-2BB3-6444-B231-FA69DA7BD970}" srcId="{7AEE0BBC-E1B8-834A-94A6-CA16212CFD54}" destId="{EE6526CD-2162-A148-8E0C-3D4AB50F175C}" srcOrd="0" destOrd="0" parTransId="{CC05197D-7BF2-6E40-8D69-56CB63E54471}" sibTransId="{9D5CF0C5-98A7-034C-82C7-756048FADE0D}"/>
    <dgm:cxn modelId="{7FFEDEB7-E17E-A14E-AD6B-CFC696551158}" type="presOf" srcId="{512399D5-355B-834E-9A64-35F92D5FC982}" destId="{FCE4DEF1-F129-094A-B0AE-DEDDB750A355}" srcOrd="0" destOrd="0" presId="urn:microsoft.com/office/officeart/2005/8/layout/radial4"/>
    <dgm:cxn modelId="{660AD4B9-CE29-4F49-AEE8-D1D28ADA3BEF}" type="presOf" srcId="{49285AD6-2A61-9449-9A23-24085139395A}" destId="{BDA2632F-375B-A949-825C-0334983C1FFD}" srcOrd="0" destOrd="0" presId="urn:microsoft.com/office/officeart/2005/8/layout/radial4"/>
    <dgm:cxn modelId="{DD5FCBC2-12EB-964B-8CDC-2C285E0F3D76}" srcId="{EE6526CD-2162-A148-8E0C-3D4AB50F175C}" destId="{AF6ABEDA-F788-384B-B98A-7F0E9CFA8E34}" srcOrd="1" destOrd="0" parTransId="{1BA29D3B-0099-DA4D-A220-84C06D720003}" sibTransId="{6AFC15F6-BFB6-1A4E-B21B-87526B5D8D1B}"/>
    <dgm:cxn modelId="{96A3E0EC-0A74-2B40-9B87-C0BD594C7B46}" srcId="{EE6526CD-2162-A148-8E0C-3D4AB50F175C}" destId="{A2208E33-69E5-4D46-B57D-B27F81FA219E}" srcOrd="0" destOrd="0" parTransId="{041A4BD4-C7F4-8D4E-B2D4-8FD7366666E7}" sibTransId="{819ABFE1-1C51-AB44-A1D5-F9903EF492D3}"/>
    <dgm:cxn modelId="{2BC219F3-0ED9-E04D-92D7-88BD000B8BB8}" type="presOf" srcId="{9DC4FDB9-4388-B746-A631-167054630DFA}" destId="{7B0C551F-BCF5-6045-B043-95DB0E812057}" srcOrd="0" destOrd="0" presId="urn:microsoft.com/office/officeart/2005/8/layout/radial4"/>
    <dgm:cxn modelId="{1890AAF6-0C0A-0D42-8B71-623EBD87F451}" type="presOf" srcId="{AF6ABEDA-F788-384B-B98A-7F0E9CFA8E34}" destId="{19969AB2-CFF9-1D49-8E6E-685BFEC874D8}" srcOrd="0" destOrd="0" presId="urn:microsoft.com/office/officeart/2005/8/layout/radial4"/>
    <dgm:cxn modelId="{47C10EFD-9C5B-6D46-BB9D-702688C9CDCC}" type="presOf" srcId="{4CCDDDAF-CE79-544E-A67D-21E583513FB6}" destId="{B7CB2CDB-EB63-B745-ADB1-C6EBF2E6F6EF}" srcOrd="0" destOrd="0" presId="urn:microsoft.com/office/officeart/2005/8/layout/radial4"/>
    <dgm:cxn modelId="{34C7EC68-FEDA-9149-A6F0-FEEC428F2DE4}" type="presParOf" srcId="{37938472-9217-3B48-8E7A-27C3E7EFDB53}" destId="{3DD1E28A-BDEB-604C-96B2-82F4413F0A32}" srcOrd="0" destOrd="0" presId="urn:microsoft.com/office/officeart/2005/8/layout/radial4"/>
    <dgm:cxn modelId="{41C14792-27C9-7445-B1BE-83B4465255A4}" type="presParOf" srcId="{37938472-9217-3B48-8E7A-27C3E7EFDB53}" destId="{38DA1CFE-A892-9E4D-86B8-28C922BCB30C}" srcOrd="1" destOrd="0" presId="urn:microsoft.com/office/officeart/2005/8/layout/radial4"/>
    <dgm:cxn modelId="{0A150D4E-1529-014E-B705-067FC97DD1BC}" type="presParOf" srcId="{37938472-9217-3B48-8E7A-27C3E7EFDB53}" destId="{020EAFF4-7335-834A-BF88-3A8A607E5FDF}" srcOrd="2" destOrd="0" presId="urn:microsoft.com/office/officeart/2005/8/layout/radial4"/>
    <dgm:cxn modelId="{5E03CCB1-2A25-8E40-A7B6-0B031630E504}" type="presParOf" srcId="{37938472-9217-3B48-8E7A-27C3E7EFDB53}" destId="{31C304B1-DF0F-EC47-8644-1FD5D326718A}" srcOrd="3" destOrd="0" presId="urn:microsoft.com/office/officeart/2005/8/layout/radial4"/>
    <dgm:cxn modelId="{71CA932F-2624-1C40-991D-44FF15575C2D}" type="presParOf" srcId="{37938472-9217-3B48-8E7A-27C3E7EFDB53}" destId="{19969AB2-CFF9-1D49-8E6E-685BFEC874D8}" srcOrd="4" destOrd="0" presId="urn:microsoft.com/office/officeart/2005/8/layout/radial4"/>
    <dgm:cxn modelId="{EF9072EE-5F56-A74E-A1B7-A0C8EC488B27}" type="presParOf" srcId="{37938472-9217-3B48-8E7A-27C3E7EFDB53}" destId="{BDA2632F-375B-A949-825C-0334983C1FFD}" srcOrd="5" destOrd="0" presId="urn:microsoft.com/office/officeart/2005/8/layout/radial4"/>
    <dgm:cxn modelId="{76CD30E5-001C-7643-A506-683753AB9203}" type="presParOf" srcId="{37938472-9217-3B48-8E7A-27C3E7EFDB53}" destId="{7B0C551F-BCF5-6045-B043-95DB0E812057}" srcOrd="6" destOrd="0" presId="urn:microsoft.com/office/officeart/2005/8/layout/radial4"/>
    <dgm:cxn modelId="{7C146CF5-03A5-2044-9C09-9D5CD90DE34F}" type="presParOf" srcId="{37938472-9217-3B48-8E7A-27C3E7EFDB53}" destId="{B7CB2CDB-EB63-B745-ADB1-C6EBF2E6F6EF}" srcOrd="7" destOrd="0" presId="urn:microsoft.com/office/officeart/2005/8/layout/radial4"/>
    <dgm:cxn modelId="{347C8D7B-9A17-5845-A8A5-0B80453CD2B1}" type="presParOf" srcId="{37938472-9217-3B48-8E7A-27C3E7EFDB53}" destId="{92F89FD8-B233-2C43-8428-8278B2E88C4C}" srcOrd="8" destOrd="0" presId="urn:microsoft.com/office/officeart/2005/8/layout/radial4"/>
    <dgm:cxn modelId="{B77A6E70-53FB-4E41-88B0-9E6F50C3CC81}" type="presParOf" srcId="{37938472-9217-3B48-8E7A-27C3E7EFDB53}" destId="{E61A4675-BF82-FB45-9A02-D181E233724D}" srcOrd="9" destOrd="0" presId="urn:microsoft.com/office/officeart/2005/8/layout/radial4"/>
    <dgm:cxn modelId="{66500601-146C-9D4F-8BC3-355D93E96873}" type="presParOf" srcId="{37938472-9217-3B48-8E7A-27C3E7EFDB53}" destId="{FCE4DEF1-F129-094A-B0AE-DEDDB750A355}" srcOrd="10" destOrd="0" presId="urn:microsoft.com/office/officeart/2005/8/layout/radial4"/>
    <dgm:cxn modelId="{78150A63-6B0D-5641-A5EF-1EB2CE2DEB96}" type="presParOf" srcId="{37938472-9217-3B48-8E7A-27C3E7EFDB53}" destId="{D88B08BD-CE16-454E-8DF6-85A3CE5F90D1}" srcOrd="11" destOrd="0" presId="urn:microsoft.com/office/officeart/2005/8/layout/radial4"/>
    <dgm:cxn modelId="{9B623C1D-F773-5A40-8BCA-F314440FAB20}" type="presParOf" srcId="{37938472-9217-3B48-8E7A-27C3E7EFDB53}" destId="{4D2087DC-CA1E-2F43-AFB9-132720C933A0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1E28A-BDEB-604C-96B2-82F4413F0A32}">
      <dsp:nvSpPr>
        <dsp:cNvPr id="0" name=""/>
        <dsp:cNvSpPr/>
      </dsp:nvSpPr>
      <dsp:spPr>
        <a:xfrm>
          <a:off x="897197" y="889750"/>
          <a:ext cx="656598" cy="65659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ESS</a:t>
          </a:r>
          <a:r>
            <a:rPr lang="el-GR" sz="1200" kern="1200" dirty="0"/>
            <a:t>ν</a:t>
          </a:r>
          <a:r>
            <a:rPr lang="en-US" sz="1200" kern="1200" dirty="0"/>
            <a:t>SB</a:t>
          </a:r>
          <a:endParaRPr lang="en-GB" sz="1200" kern="1200" dirty="0"/>
        </a:p>
      </dsp:txBody>
      <dsp:txXfrm>
        <a:off x="993354" y="985907"/>
        <a:ext cx="464284" cy="464284"/>
      </dsp:txXfrm>
    </dsp:sp>
    <dsp:sp modelId="{38DA1CFE-A892-9E4D-86B8-28C922BCB30C}">
      <dsp:nvSpPr>
        <dsp:cNvPr id="0" name=""/>
        <dsp:cNvSpPr/>
      </dsp:nvSpPr>
      <dsp:spPr>
        <a:xfrm rot="10800000">
          <a:off x="230056" y="1124484"/>
          <a:ext cx="630447" cy="187130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0EAFF4-7335-834A-BF88-3A8A607E5FDF}">
      <dsp:nvSpPr>
        <dsp:cNvPr id="0" name=""/>
        <dsp:cNvSpPr/>
      </dsp:nvSpPr>
      <dsp:spPr>
        <a:xfrm>
          <a:off x="247" y="1034202"/>
          <a:ext cx="459618" cy="3676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/>
            <a:t>BENE (2004-2008)</a:t>
          </a:r>
        </a:p>
      </dsp:txBody>
      <dsp:txXfrm>
        <a:off x="11016" y="1044971"/>
        <a:ext cx="438080" cy="346156"/>
      </dsp:txXfrm>
    </dsp:sp>
    <dsp:sp modelId="{31C304B1-DF0F-EC47-8644-1FD5D326718A}">
      <dsp:nvSpPr>
        <dsp:cNvPr id="0" name=""/>
        <dsp:cNvSpPr/>
      </dsp:nvSpPr>
      <dsp:spPr>
        <a:xfrm rot="12960000">
          <a:off x="359966" y="724663"/>
          <a:ext cx="630447" cy="18713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969AB2-CFF9-1D49-8E6E-685BFEC874D8}">
      <dsp:nvSpPr>
        <dsp:cNvPr id="0" name=""/>
        <dsp:cNvSpPr/>
      </dsp:nvSpPr>
      <dsp:spPr>
        <a:xfrm>
          <a:off x="190359" y="449097"/>
          <a:ext cx="459618" cy="3676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/>
            <a:t>ISS (2005-2007)</a:t>
          </a:r>
        </a:p>
      </dsp:txBody>
      <dsp:txXfrm>
        <a:off x="201128" y="459866"/>
        <a:ext cx="438080" cy="346156"/>
      </dsp:txXfrm>
    </dsp:sp>
    <dsp:sp modelId="{BDA2632F-375B-A949-825C-0334983C1FFD}">
      <dsp:nvSpPr>
        <dsp:cNvPr id="0" name=""/>
        <dsp:cNvSpPr/>
      </dsp:nvSpPr>
      <dsp:spPr>
        <a:xfrm rot="15120000">
          <a:off x="700074" y="477561"/>
          <a:ext cx="630447" cy="18713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0C551F-BCF5-6045-B043-95DB0E812057}">
      <dsp:nvSpPr>
        <dsp:cNvPr id="0" name=""/>
        <dsp:cNvSpPr/>
      </dsp:nvSpPr>
      <dsp:spPr>
        <a:xfrm>
          <a:off x="688079" y="87483"/>
          <a:ext cx="459618" cy="3676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/>
            <a:t>EURO</a:t>
          </a:r>
          <a:r>
            <a:rPr lang="el-GR" sz="600" kern="1200" dirty="0"/>
            <a:t>ν</a:t>
          </a:r>
          <a:r>
            <a:rPr lang="en-US" sz="600" kern="1200" dirty="0"/>
            <a:t> (2008-2012)</a:t>
          </a:r>
          <a:endParaRPr lang="en-GB" sz="600" kern="1200" dirty="0"/>
        </a:p>
      </dsp:txBody>
      <dsp:txXfrm>
        <a:off x="698848" y="98252"/>
        <a:ext cx="438080" cy="346156"/>
      </dsp:txXfrm>
    </dsp:sp>
    <dsp:sp modelId="{B7CB2CDB-EB63-B745-ADB1-C6EBF2E6F6EF}">
      <dsp:nvSpPr>
        <dsp:cNvPr id="0" name=""/>
        <dsp:cNvSpPr/>
      </dsp:nvSpPr>
      <dsp:spPr>
        <a:xfrm rot="17280000">
          <a:off x="1120470" y="477561"/>
          <a:ext cx="630447" cy="18713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F89FD8-B233-2C43-8428-8278B2E88C4C}">
      <dsp:nvSpPr>
        <dsp:cNvPr id="0" name=""/>
        <dsp:cNvSpPr/>
      </dsp:nvSpPr>
      <dsp:spPr>
        <a:xfrm>
          <a:off x="1303294" y="87483"/>
          <a:ext cx="459618" cy="3676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/>
            <a:t>LAGUNA (2008-2010)</a:t>
          </a:r>
        </a:p>
      </dsp:txBody>
      <dsp:txXfrm>
        <a:off x="1314063" y="98252"/>
        <a:ext cx="438080" cy="346156"/>
      </dsp:txXfrm>
    </dsp:sp>
    <dsp:sp modelId="{E61A4675-BF82-FB45-9A02-D181E233724D}">
      <dsp:nvSpPr>
        <dsp:cNvPr id="0" name=""/>
        <dsp:cNvSpPr/>
      </dsp:nvSpPr>
      <dsp:spPr>
        <a:xfrm rot="19440000">
          <a:off x="1460578" y="724663"/>
          <a:ext cx="630447" cy="18713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E4DEF1-F129-094A-B0AE-DEDDB750A355}">
      <dsp:nvSpPr>
        <dsp:cNvPr id="0" name=""/>
        <dsp:cNvSpPr/>
      </dsp:nvSpPr>
      <dsp:spPr>
        <a:xfrm>
          <a:off x="1801014" y="449097"/>
          <a:ext cx="459618" cy="3676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/>
            <a:t>LAGUNA-LBNO (2010-2014)</a:t>
          </a:r>
        </a:p>
      </dsp:txBody>
      <dsp:txXfrm>
        <a:off x="1811783" y="459866"/>
        <a:ext cx="438080" cy="346156"/>
      </dsp:txXfrm>
    </dsp:sp>
    <dsp:sp modelId="{D88B08BD-CE16-454E-8DF6-85A3CE5F90D1}">
      <dsp:nvSpPr>
        <dsp:cNvPr id="0" name=""/>
        <dsp:cNvSpPr/>
      </dsp:nvSpPr>
      <dsp:spPr>
        <a:xfrm>
          <a:off x="1590488" y="1124484"/>
          <a:ext cx="630447" cy="18713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2087DC-CA1E-2F43-AFB9-132720C933A0}">
      <dsp:nvSpPr>
        <dsp:cNvPr id="0" name=""/>
        <dsp:cNvSpPr/>
      </dsp:nvSpPr>
      <dsp:spPr>
        <a:xfrm>
          <a:off x="1991126" y="1034202"/>
          <a:ext cx="459618" cy="3676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/>
            <a:t>COST Action CA15139 (2015-2019)</a:t>
          </a:r>
        </a:p>
      </dsp:txBody>
      <dsp:txXfrm>
        <a:off x="2001895" y="1044971"/>
        <a:ext cx="438080" cy="346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0F034-3D1A-3548-94EB-66EE1BD0FF66}" type="datetimeFigureOut">
              <a:rPr lang="en-US" smtClean="0"/>
              <a:pPr/>
              <a:t>5/25/18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C8F6C-C242-1E47-904E-8C3AD0F7C2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02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C8F6C-C242-1E47-904E-8C3AD0F7C21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9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C8F6C-C242-1E47-904E-8C3AD0F7C21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7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2656-2216-974D-B94D-675157A4F0F2}" type="datetimeFigureOut">
              <a:rPr lang="en-US" smtClean="0"/>
              <a:pPr/>
              <a:t>5/25/18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4DB2-8A82-B842-8580-30BB53895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2656-2216-974D-B94D-675157A4F0F2}" type="datetimeFigureOut">
              <a:rPr lang="en-US" smtClean="0"/>
              <a:pPr/>
              <a:t>5/25/18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4DB2-8A82-B842-8580-30BB53895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2656-2216-974D-B94D-675157A4F0F2}" type="datetimeFigureOut">
              <a:rPr lang="en-US" smtClean="0"/>
              <a:pPr/>
              <a:t>5/25/18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4DB2-8A82-B842-8580-30BB53895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2656-2216-974D-B94D-675157A4F0F2}" type="datetimeFigureOut">
              <a:rPr lang="en-US" smtClean="0"/>
              <a:pPr/>
              <a:t>5/25/18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4DB2-8A82-B842-8580-30BB53895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2656-2216-974D-B94D-675157A4F0F2}" type="datetimeFigureOut">
              <a:rPr lang="en-US" smtClean="0"/>
              <a:pPr/>
              <a:t>5/25/18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4DB2-8A82-B842-8580-30BB53895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2656-2216-974D-B94D-675157A4F0F2}" type="datetimeFigureOut">
              <a:rPr lang="en-US" smtClean="0"/>
              <a:pPr/>
              <a:t>5/25/18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4DB2-8A82-B842-8580-30BB53895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2656-2216-974D-B94D-675157A4F0F2}" type="datetimeFigureOut">
              <a:rPr lang="en-US" smtClean="0"/>
              <a:pPr/>
              <a:t>5/25/18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4DB2-8A82-B842-8580-30BB53895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2656-2216-974D-B94D-675157A4F0F2}" type="datetimeFigureOut">
              <a:rPr lang="en-US" smtClean="0"/>
              <a:pPr/>
              <a:t>5/25/18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4DB2-8A82-B842-8580-30BB53895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2656-2216-974D-B94D-675157A4F0F2}" type="datetimeFigureOut">
              <a:rPr lang="en-US" smtClean="0"/>
              <a:pPr/>
              <a:t>5/25/18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4DB2-8A82-B842-8580-30BB53895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2656-2216-974D-B94D-675157A4F0F2}" type="datetimeFigureOut">
              <a:rPr lang="en-US" smtClean="0"/>
              <a:pPr/>
              <a:t>5/25/18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4DB2-8A82-B842-8580-30BB53895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2656-2216-974D-B94D-675157A4F0F2}" type="datetimeFigureOut">
              <a:rPr lang="en-US" smtClean="0"/>
              <a:pPr/>
              <a:t>5/25/18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4DB2-8A82-B842-8580-30BB53895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82656-2216-974D-B94D-675157A4F0F2}" type="datetimeFigureOut">
              <a:rPr lang="en-US" smtClean="0"/>
              <a:pPr/>
              <a:t>5/25/18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74DB2-8A82-B842-8580-30BB53895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image" Target="../media/image6.emf"/><Relationship Id="rId12" Type="http://schemas.openxmlformats.org/officeDocument/2006/relationships/diagramColors" Target="../diagrams/colors1.xml"/><Relationship Id="rId1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3.png"/><Relationship Id="rId15" Type="http://schemas.openxmlformats.org/officeDocument/2006/relationships/hyperlink" Target="http://essnusb.eu/" TargetMode="External"/><Relationship Id="rId10" Type="http://schemas.openxmlformats.org/officeDocument/2006/relationships/diagramLayout" Target="../diagrams/layout1.xml"/><Relationship Id="rId4" Type="http://schemas.openxmlformats.org/officeDocument/2006/relationships/image" Target="../media/image2.png"/><Relationship Id="rId9" Type="http://schemas.openxmlformats.org/officeDocument/2006/relationships/diagramData" Target="../diagrams/data1.xml"/><Relationship Id="rId14" Type="http://schemas.openxmlformats.org/officeDocument/2006/relationships/hyperlink" Target="http://euronunet.in2p3.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7790"/>
            <a:ext cx="9144000" cy="520600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E111688-B3C2-DB42-AF3E-CCA02BAAEED0}"/>
              </a:ext>
            </a:extLst>
          </p:cNvPr>
          <p:cNvSpPr/>
          <p:nvPr/>
        </p:nvSpPr>
        <p:spPr>
          <a:xfrm>
            <a:off x="0" y="-30271"/>
            <a:ext cx="9144000" cy="123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785C00-A4E1-4642-AAA4-AC374CDE65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99162"/>
            <a:ext cx="3889291" cy="876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8400" y="1"/>
            <a:ext cx="6323445" cy="1206498"/>
          </a:xfrm>
          <a:noFill/>
        </p:spPr>
        <p:txBody>
          <a:bodyPr>
            <a:noAutofit/>
          </a:bodyPr>
          <a:lstStyle/>
          <a:p>
            <a:r>
              <a:rPr lang="fr-FR" sz="2400" dirty="0"/>
              <a:t>Neutrino CP Violation </a:t>
            </a:r>
            <a:r>
              <a:rPr lang="fr-FR" sz="2400" dirty="0" err="1"/>
              <a:t>with</a:t>
            </a:r>
            <a:r>
              <a:rPr lang="fr-FR" sz="2400" dirty="0"/>
              <a:t> the </a:t>
            </a:r>
            <a:r>
              <a:rPr lang="fr-FR" sz="2400" dirty="0" err="1"/>
              <a:t>European</a:t>
            </a:r>
            <a:r>
              <a:rPr lang="fr-FR" sz="2400" dirty="0"/>
              <a:t> Spallation Source neutrino Super </a:t>
            </a:r>
            <a:r>
              <a:rPr lang="fr-FR" sz="2400" dirty="0" err="1"/>
              <a:t>Beam</a:t>
            </a:r>
            <a:r>
              <a:rPr lang="fr-FR" sz="2400" dirty="0"/>
              <a:t> </a:t>
            </a:r>
            <a:r>
              <a:rPr lang="fr-FR" sz="2400" dirty="0" err="1"/>
              <a:t>project</a:t>
            </a:r>
            <a:br>
              <a:rPr lang="fr-FR" sz="2400" dirty="0"/>
            </a:br>
            <a:r>
              <a:rPr lang="en-GB" sz="1200" u="sng" dirty="0">
                <a:latin typeface="Arial Bold"/>
                <a:cs typeface="Arial Bold"/>
              </a:rPr>
              <a:t>E. </a:t>
            </a:r>
            <a:r>
              <a:rPr lang="en-GB" sz="1200" u="sng" dirty="0" err="1">
                <a:latin typeface="Arial Bold"/>
                <a:cs typeface="Arial Bold"/>
              </a:rPr>
              <a:t>Baussan</a:t>
            </a:r>
            <a:r>
              <a:rPr lang="en-GB" sz="1200" u="sng" dirty="0">
                <a:latin typeface="Arial Bold"/>
                <a:cs typeface="Arial Bold"/>
              </a:rPr>
              <a:t>, M. </a:t>
            </a:r>
            <a:r>
              <a:rPr lang="en-GB" sz="1200" u="sng" dirty="0" err="1">
                <a:latin typeface="Arial Bold"/>
                <a:cs typeface="Arial Bold"/>
              </a:rPr>
              <a:t>Dracos</a:t>
            </a:r>
            <a:br>
              <a:rPr lang="en-GB" sz="1200" dirty="0">
                <a:latin typeface="Arial Bold"/>
                <a:cs typeface="Arial Bold"/>
              </a:rPr>
            </a:br>
            <a:r>
              <a:rPr lang="en-GB" sz="1200" dirty="0">
                <a:latin typeface="Arial Bold"/>
                <a:cs typeface="Arial Bold"/>
              </a:rPr>
              <a:t>IPHC-IN2P3 Strasbourg</a:t>
            </a:r>
            <a:br>
              <a:rPr lang="en-GB" sz="1200" dirty="0">
                <a:latin typeface="Arial Bold"/>
                <a:cs typeface="Arial Bold"/>
              </a:rPr>
            </a:br>
            <a:r>
              <a:rPr lang="en-GB" sz="1200" dirty="0">
                <a:latin typeface="Arial Bold"/>
                <a:cs typeface="Arial Bold"/>
              </a:rPr>
              <a:t>On behalf of ESS</a:t>
            </a:r>
            <a:r>
              <a:rPr lang="el-GR" sz="1200" dirty="0">
                <a:latin typeface="Arial Bold"/>
                <a:cs typeface="Arial Bold"/>
              </a:rPr>
              <a:t>ν</a:t>
            </a:r>
            <a:r>
              <a:rPr lang="en-GB" sz="1200" dirty="0">
                <a:latin typeface="Arial Bold"/>
                <a:cs typeface="Arial Bold"/>
              </a:rPr>
              <a:t>SB</a:t>
            </a:r>
          </a:p>
        </p:txBody>
      </p:sp>
      <p:sp>
        <p:nvSpPr>
          <p:cNvPr id="5" name="Rectangle 4"/>
          <p:cNvSpPr/>
          <p:nvPr/>
        </p:nvSpPr>
        <p:spPr>
          <a:xfrm>
            <a:off x="2911366" y="5999162"/>
            <a:ext cx="6232634" cy="871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168400" cy="12064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zh-CN" sz="2000" b="1" dirty="0"/>
              <a:t>Abstract ID: 109</a:t>
            </a:r>
            <a:endParaRPr lang="en-GB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476376" y="6119971"/>
            <a:ext cx="61563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b="1" dirty="0"/>
              <a:t>Poster session: Wednesday 6 June</a:t>
            </a:r>
          </a:p>
          <a:p>
            <a:pPr algn="ctr"/>
            <a:r>
              <a:rPr lang="en-GB" sz="1700" b="1" dirty="0"/>
              <a:t>Wall #39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130" y="1179071"/>
            <a:ext cx="89592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2000" dirty="0">
                <a:solidFill>
                  <a:schemeClr val="bg1"/>
                </a:solidFill>
              </a:rPr>
              <a:t>The </a:t>
            </a:r>
            <a:r>
              <a:rPr lang="en-GB" sz="2000" dirty="0" err="1">
                <a:solidFill>
                  <a:schemeClr val="bg1"/>
                </a:solidFill>
              </a:rPr>
              <a:t>ESSnuSB</a:t>
            </a:r>
            <a:r>
              <a:rPr lang="en-GB" sz="2000" dirty="0">
                <a:solidFill>
                  <a:schemeClr val="bg1"/>
                </a:solidFill>
              </a:rPr>
              <a:t> project proposes to add on the European Spallation Source under construction at Lund (Sweden) a Super Beam neutrino facility devoted to the discovery of a </a:t>
            </a:r>
            <a:r>
              <a:rPr lang="en-GB" sz="2000" dirty="0" err="1">
                <a:solidFill>
                  <a:schemeClr val="bg1"/>
                </a:solidFill>
              </a:rPr>
              <a:t>leptonic</a:t>
            </a:r>
            <a:r>
              <a:rPr lang="en-GB" sz="2000" dirty="0">
                <a:solidFill>
                  <a:schemeClr val="bg1"/>
                </a:solidFill>
              </a:rPr>
              <a:t> CP violation. The main characteristics of this facility are:</a:t>
            </a:r>
          </a:p>
          <a:p>
            <a:pPr marL="627063" indent="-258763">
              <a:spcAft>
                <a:spcPts val="100"/>
              </a:spcAft>
              <a:buFont typeface="Arial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5 MW/2 GeV protons,</a:t>
            </a:r>
          </a:p>
          <a:p>
            <a:pPr marL="627063" indent="-258763">
              <a:spcAft>
                <a:spcPts val="100"/>
              </a:spcAft>
              <a:buFont typeface="Arial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accumulation ring of ∅400 m,</a:t>
            </a:r>
          </a:p>
          <a:p>
            <a:pPr marL="627063" indent="-258763">
              <a:spcAft>
                <a:spcPts val="100"/>
              </a:spcAft>
              <a:buFont typeface="Arial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4 target/horn system,</a:t>
            </a:r>
          </a:p>
          <a:p>
            <a:pPr marL="627063" indent="-258763">
              <a:spcAft>
                <a:spcPts val="100"/>
              </a:spcAft>
              <a:buFont typeface="Arial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25 m decay tunnel,</a:t>
            </a:r>
          </a:p>
          <a:p>
            <a:pPr marL="627063" indent="-258763">
              <a:spcAft>
                <a:spcPts val="100"/>
              </a:spcAft>
              <a:buFont typeface="Arial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near detector at 500 m, far megaton Cherenkov detector at 540 km.</a:t>
            </a:r>
          </a:p>
          <a:p>
            <a:pPr>
              <a:spcAft>
                <a:spcPts val="300"/>
              </a:spcAft>
            </a:pPr>
            <a:r>
              <a:rPr lang="en-GB" sz="2000" dirty="0">
                <a:solidFill>
                  <a:schemeClr val="bg1"/>
                </a:solidFill>
              </a:rPr>
              <a:t>This facility will be operated exclusively at the second neutrino oscillation maximum aiming to cover after 10 years data taking more than 50% of </a:t>
            </a:r>
            <a:r>
              <a:rPr lang="el-GR" sz="2000" dirty="0" err="1">
                <a:solidFill>
                  <a:schemeClr val="bg1"/>
                </a:solidFill>
              </a:rPr>
              <a:t>δ</a:t>
            </a:r>
            <a:r>
              <a:rPr lang="el-GR" sz="2000" baseline="-25000" dirty="0" err="1">
                <a:solidFill>
                  <a:schemeClr val="bg1"/>
                </a:solidFill>
              </a:rPr>
              <a:t>C</a:t>
            </a:r>
            <a:r>
              <a:rPr lang="en-US" sz="2000" baseline="-25000" dirty="0">
                <a:solidFill>
                  <a:schemeClr val="bg1"/>
                </a:solidFill>
              </a:rPr>
              <a:t>P</a:t>
            </a:r>
            <a:r>
              <a:rPr lang="en-US" sz="2000" dirty="0">
                <a:solidFill>
                  <a:schemeClr val="bg1"/>
                </a:solidFill>
              </a:rPr>
              <a:t> values</a:t>
            </a:r>
            <a:r>
              <a:rPr lang="en-GB" sz="2000" dirty="0">
                <a:solidFill>
                  <a:schemeClr val="bg1"/>
                </a:solidFill>
              </a:rPr>
              <a:t> assuming 5%/10% systematic errors on signal/background.</a:t>
            </a:r>
          </a:p>
          <a:p>
            <a:pPr>
              <a:spcAft>
                <a:spcPts val="300"/>
              </a:spcAft>
            </a:pPr>
            <a:r>
              <a:rPr lang="en-GB" sz="2000" dirty="0">
                <a:solidFill>
                  <a:schemeClr val="bg1"/>
                </a:solidFill>
              </a:rPr>
              <a:t>A copious number of muons will also be produced which could be used for studies of muon ionisation cooling for a future Neutrino Factory or a muon collider.</a:t>
            </a:r>
          </a:p>
          <a:p>
            <a:pPr>
              <a:spcAft>
                <a:spcPts val="300"/>
              </a:spcAft>
            </a:pPr>
            <a:r>
              <a:rPr lang="en-GB" sz="2000" dirty="0">
                <a:solidFill>
                  <a:schemeClr val="bg1"/>
                </a:solidFill>
              </a:rPr>
              <a:t>The far megaton Cherenkov detector has a rich astrophysical program by detecting cosmological neutrinos. It can also be used to study proton decays.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D78575-B5A7-CA4B-9F3C-BD6A2A0251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7228" y="6046206"/>
            <a:ext cx="2833632" cy="7670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33B9DAA-BAAE-B240-B24C-9FDBDA434AE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1845" y="135049"/>
            <a:ext cx="1652155" cy="468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 4" descr="layout_ESSnuSB_04.png">
            <a:extLst>
              <a:ext uri="{FF2B5EF4-FFF2-40B4-BE49-F238E27FC236}">
                <a16:creationId xmlns:a16="http://schemas.microsoft.com/office/drawing/2014/main" id="{5763D7FA-556C-7D4F-95C4-84613BDDB6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422" t="26825" r="2789" b="1"/>
          <a:stretch/>
        </p:blipFill>
        <p:spPr>
          <a:xfrm>
            <a:off x="0" y="-30272"/>
            <a:ext cx="9160860" cy="688051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E111688-B3C2-DB42-AF3E-CCA02BAAEED0}"/>
              </a:ext>
            </a:extLst>
          </p:cNvPr>
          <p:cNvSpPr/>
          <p:nvPr/>
        </p:nvSpPr>
        <p:spPr>
          <a:xfrm>
            <a:off x="0" y="-30271"/>
            <a:ext cx="9144000" cy="123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785C00-A4E1-4642-AAA4-AC374CDE65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99162"/>
            <a:ext cx="3889291" cy="876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3903" y="1"/>
            <a:ext cx="5557942" cy="1206498"/>
          </a:xfrm>
          <a:noFill/>
        </p:spPr>
        <p:txBody>
          <a:bodyPr>
            <a:noAutofit/>
          </a:bodyPr>
          <a:lstStyle/>
          <a:p>
            <a:r>
              <a:rPr lang="en-GB" sz="3200" dirty="0"/>
              <a:t>The EU H2020 Design Study</a:t>
            </a:r>
            <a:br>
              <a:rPr lang="en-GB" sz="3200" dirty="0"/>
            </a:br>
            <a:r>
              <a:rPr lang="en-GB" sz="3200" dirty="0"/>
              <a:t>and COST Action </a:t>
            </a:r>
            <a:r>
              <a:rPr lang="en-GB" sz="3200" dirty="0" err="1"/>
              <a:t>EuroNuNet</a:t>
            </a:r>
            <a:endParaRPr lang="en-GB" sz="1600" dirty="0">
              <a:latin typeface="Arial Bold"/>
              <a:cs typeface="Arial Bol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11366" y="5999162"/>
            <a:ext cx="6232634" cy="871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476376" y="6119971"/>
            <a:ext cx="61563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b="1" dirty="0"/>
              <a:t>Poster session: Wednesday 6 June</a:t>
            </a:r>
          </a:p>
          <a:p>
            <a:pPr algn="ctr"/>
            <a:r>
              <a:rPr lang="en-GB" sz="1700" b="1" dirty="0"/>
              <a:t>Wall #39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D78575-B5A7-CA4B-9F3C-BD6A2A0251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7228" y="6046206"/>
            <a:ext cx="2833632" cy="7670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33B9DAA-BAAE-B240-B24C-9FDBDA434AE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1845" y="135049"/>
            <a:ext cx="1652155" cy="468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AA1E3C-7EEF-B141-A962-9F6532ABED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049298" cy="583969"/>
          </a:xfrm>
          <a:prstGeom prst="rect">
            <a:avLst/>
          </a:prstGeom>
        </p:spPr>
      </p:pic>
      <p:pic>
        <p:nvPicPr>
          <p:cNvPr id="14" name="Image 8">
            <a:extLst>
              <a:ext uri="{FF2B5EF4-FFF2-40B4-BE49-F238E27FC236}">
                <a16:creationId xmlns:a16="http://schemas.microsoft.com/office/drawing/2014/main" id="{2ADC3A26-3407-8C42-A555-83A0EEB3511F}"/>
              </a:ext>
            </a:extLst>
          </p:cNvPr>
          <p:cNvPicPr/>
          <p:nvPr/>
        </p:nvPicPr>
        <p:blipFill>
          <a:blip r:embed="rId8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6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3835" y="4887310"/>
            <a:ext cx="4736005" cy="1113940"/>
          </a:xfrm>
          <a:prstGeom prst="rect">
            <a:avLst/>
          </a:prstGeom>
          <a:ln>
            <a:noFill/>
          </a:ln>
          <a:effectLst/>
        </p:spPr>
      </p:pic>
      <p:graphicFrame>
        <p:nvGraphicFramePr>
          <p:cNvPr id="17" name="Diagramme 3">
            <a:extLst>
              <a:ext uri="{FF2B5EF4-FFF2-40B4-BE49-F238E27FC236}">
                <a16:creationId xmlns:a16="http://schemas.microsoft.com/office/drawing/2014/main" id="{53A5D5A8-53CC-CD47-B593-E63A8C1DF9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9725816"/>
              </p:ext>
            </p:extLst>
          </p:nvPr>
        </p:nvGraphicFramePr>
        <p:xfrm>
          <a:off x="6667827" y="1192228"/>
          <a:ext cx="2450993" cy="163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FF86A10-12E0-E74C-802D-3714C558300F}"/>
              </a:ext>
            </a:extLst>
          </p:cNvPr>
          <p:cNvSpPr/>
          <p:nvPr/>
        </p:nvSpPr>
        <p:spPr>
          <a:xfrm>
            <a:off x="4244" y="1251899"/>
            <a:ext cx="4687170" cy="4732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r>
              <a:rPr lang="en-GB" b="1" dirty="0"/>
              <a:t>Two European </a:t>
            </a:r>
            <a:r>
              <a:rPr lang="en-GB" b="1" dirty="0" err="1"/>
              <a:t>Projets</a:t>
            </a:r>
            <a:r>
              <a:rPr lang="en-GB" b="1" dirty="0"/>
              <a:t> to support </a:t>
            </a:r>
            <a:r>
              <a:rPr lang="en-GB" b="1" dirty="0" err="1"/>
              <a:t>ESSnuSB</a:t>
            </a:r>
            <a:r>
              <a:rPr lang="en-GB" dirty="0"/>
              <a:t>:</a:t>
            </a:r>
          </a:p>
          <a:p>
            <a:pPr marL="269875" lvl="1" indent="-17621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dirty="0"/>
              <a:t>COST: </a:t>
            </a:r>
            <a:r>
              <a:rPr lang="en-GB" dirty="0">
                <a:hlinkClick r:id="rId14"/>
              </a:rPr>
              <a:t>EuroNuNet</a:t>
            </a:r>
            <a:r>
              <a:rPr lang="en-GB" dirty="0"/>
              <a:t>, 3</a:t>
            </a:r>
            <a:r>
              <a:rPr lang="en-GB" baseline="30000" dirty="0"/>
              <a:t>rd</a:t>
            </a:r>
            <a:r>
              <a:rPr lang="en-GB" dirty="0"/>
              <a:t> year (2016-2020)</a:t>
            </a:r>
          </a:p>
          <a:p>
            <a:pPr marL="488950" lvl="2" indent="-219075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i="1" dirty="0">
                <a:latin typeface="Times New Roman" charset="0"/>
                <a:ea typeface="Times New Roman" charset="0"/>
                <a:cs typeface="Times New Roman" charset="0"/>
              </a:rPr>
              <a:t>Combining forces for a novel European facility for neutrino-antineutrino symmetry violation discovery</a:t>
            </a:r>
            <a:endParaRPr lang="en-GB" dirty="0"/>
          </a:p>
          <a:p>
            <a:pPr marL="488950" lvl="2" indent="-219075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dirty="0"/>
              <a:t>13 country members</a:t>
            </a:r>
          </a:p>
          <a:p>
            <a:pPr marL="269875" lvl="1" indent="-17621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dirty="0">
                <a:hlinkClick r:id="rId15"/>
              </a:rPr>
              <a:t>ESSnuSB</a:t>
            </a:r>
            <a:r>
              <a:rPr lang="en-GB" dirty="0"/>
              <a:t>: H2020 Design Study, 4.7 M€ (3 M€ by EU)</a:t>
            </a:r>
          </a:p>
          <a:p>
            <a:pPr marL="488950" lvl="2" indent="-219075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dirty="0"/>
              <a:t>15 institutes including ESS and CERN</a:t>
            </a:r>
          </a:p>
          <a:p>
            <a:pPr marL="488950" lvl="2" indent="-219075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dirty="0"/>
              <a:t>Approved in August 2017</a:t>
            </a:r>
          </a:p>
          <a:p>
            <a:pPr marL="488950" lvl="2" indent="-219075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dirty="0"/>
              <a:t>Start beginning of January 2018</a:t>
            </a:r>
          </a:p>
          <a:p>
            <a:pPr marL="488950" lvl="2" indent="-219075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dirty="0"/>
              <a:t>Duration: 4 years (2018-2021)</a:t>
            </a:r>
          </a:p>
          <a:p>
            <a:pPr marL="488950" lvl="2" indent="-219075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dirty="0"/>
              <a:t>5 Work Packages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8C24822-1CF6-834C-B88E-EBA4DF149CBC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4834" y="1247334"/>
            <a:ext cx="1817813" cy="150035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046DF27E-DF88-144D-8CF9-AEE42DB59B18}"/>
              </a:ext>
            </a:extLst>
          </p:cNvPr>
          <p:cNvGrpSpPr/>
          <p:nvPr/>
        </p:nvGrpSpPr>
        <p:grpSpPr>
          <a:xfrm>
            <a:off x="5754760" y="2777644"/>
            <a:ext cx="3153103" cy="2102069"/>
            <a:chOff x="0" y="759360"/>
            <a:chExt cx="9144000" cy="60960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F21D8A8-6B14-3045-842A-47C884076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759360"/>
              <a:ext cx="9144000" cy="6096000"/>
            </a:xfrm>
            <a:prstGeom prst="rect">
              <a:avLst/>
            </a:prstGeom>
          </p:spPr>
        </p:pic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5CC58599-BA88-1F4E-BD1B-42784E38F12E}"/>
                </a:ext>
              </a:extLst>
            </p:cNvPr>
            <p:cNvSpPr/>
            <p:nvPr/>
          </p:nvSpPr>
          <p:spPr>
            <a:xfrm rot="11234113">
              <a:off x="5739922" y="3159657"/>
              <a:ext cx="271101" cy="134381"/>
            </a:xfrm>
            <a:prstGeom prst="arc">
              <a:avLst/>
            </a:prstGeom>
            <a:noFill/>
            <a:ln w="9525" cap="flat" cmpd="sng" algn="ctr">
              <a:solidFill>
                <a:srgbClr val="2DA2BF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"/>
                <a:cs typeface=""/>
              </a:endParaRPr>
            </a:p>
          </p:txBody>
        </p: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18EE56AB-4A4A-2D4B-A659-15A32103429D}"/>
                </a:ext>
              </a:extLst>
            </p:cNvPr>
            <p:cNvSpPr/>
            <p:nvPr/>
          </p:nvSpPr>
          <p:spPr>
            <a:xfrm rot="8902461" flipV="1">
              <a:off x="6167383" y="2591912"/>
              <a:ext cx="271101" cy="285123"/>
            </a:xfrm>
            <a:prstGeom prst="arc">
              <a:avLst>
                <a:gd name="adj1" fmla="val 15426064"/>
                <a:gd name="adj2" fmla="val 0"/>
              </a:avLst>
            </a:prstGeom>
            <a:noFill/>
            <a:ln w="9525" cap="flat" cmpd="sng" algn="ctr">
              <a:solidFill>
                <a:srgbClr val="2DA2BF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"/>
                <a:cs typeface=""/>
              </a:endParaRPr>
            </a:p>
          </p:txBody>
        </p: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0DC6CCB2-210A-BA48-985D-3D712292BCE2}"/>
                </a:ext>
              </a:extLst>
            </p:cNvPr>
            <p:cNvSpPr/>
            <p:nvPr/>
          </p:nvSpPr>
          <p:spPr>
            <a:xfrm rot="11234113">
              <a:off x="5892142" y="3204352"/>
              <a:ext cx="271101" cy="134381"/>
            </a:xfrm>
            <a:prstGeom prst="arc">
              <a:avLst/>
            </a:prstGeom>
            <a:noFill/>
            <a:ln w="9525" cap="flat" cmpd="sng" algn="ctr">
              <a:solidFill>
                <a:srgbClr val="2DA2BF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"/>
                <a:cs typeface=""/>
              </a:endParaRPr>
            </a:p>
          </p:txBody>
        </p:sp>
        <p:sp>
          <p:nvSpPr>
            <p:cNvPr id="26" name="Left Arrow 25">
              <a:extLst>
                <a:ext uri="{FF2B5EF4-FFF2-40B4-BE49-F238E27FC236}">
                  <a16:creationId xmlns:a16="http://schemas.microsoft.com/office/drawing/2014/main" id="{7B730087-DFA2-E844-BB78-D5D5D6662103}"/>
                </a:ext>
              </a:extLst>
            </p:cNvPr>
            <p:cNvSpPr/>
            <p:nvPr/>
          </p:nvSpPr>
          <p:spPr bwMode="auto">
            <a:xfrm rot="18806736">
              <a:off x="6027067" y="2207044"/>
              <a:ext cx="702290" cy="128539"/>
            </a:xfrm>
            <a:prstGeom prst="leftArrow">
              <a:avLst/>
            </a:prstGeom>
            <a:solidFill>
              <a:srgbClr val="FF0000"/>
            </a:solidFill>
            <a:ln w="254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/>
                <a:ea typeface=""/>
                <a:cs typeface=""/>
              </a:endParaRPr>
            </a:p>
          </p:txBody>
        </p:sp>
        <p:sp>
          <p:nvSpPr>
            <p:cNvPr id="27" name="Left Arrow 26">
              <a:extLst>
                <a:ext uri="{FF2B5EF4-FFF2-40B4-BE49-F238E27FC236}">
                  <a16:creationId xmlns:a16="http://schemas.microsoft.com/office/drawing/2014/main" id="{0C5CE0B8-529A-6F48-BBE1-6AA1EC6019DB}"/>
                </a:ext>
              </a:extLst>
            </p:cNvPr>
            <p:cNvSpPr/>
            <p:nvPr/>
          </p:nvSpPr>
          <p:spPr bwMode="auto">
            <a:xfrm rot="20942078">
              <a:off x="4159107" y="3635965"/>
              <a:ext cx="947683" cy="60764"/>
            </a:xfrm>
            <a:prstGeom prst="leftArrow">
              <a:avLst/>
            </a:prstGeom>
            <a:solidFill>
              <a:srgbClr val="92D050"/>
            </a:solidFill>
            <a:ln w="2540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/>
                <a:ea typeface=""/>
                <a:cs typeface=""/>
              </a:endParaRPr>
            </a:p>
          </p:txBody>
        </p:sp>
        <p:sp>
          <p:nvSpPr>
            <p:cNvPr id="28" name="Left Arrow 27">
              <a:extLst>
                <a:ext uri="{FF2B5EF4-FFF2-40B4-BE49-F238E27FC236}">
                  <a16:creationId xmlns:a16="http://schemas.microsoft.com/office/drawing/2014/main" id="{0E33B952-C64B-5D46-9724-42840C2367E9}"/>
                </a:ext>
              </a:extLst>
            </p:cNvPr>
            <p:cNvSpPr/>
            <p:nvPr/>
          </p:nvSpPr>
          <p:spPr bwMode="auto">
            <a:xfrm rot="13513412">
              <a:off x="5057102" y="3667724"/>
              <a:ext cx="372764" cy="56090"/>
            </a:xfrm>
            <a:prstGeom prst="leftArrow">
              <a:avLst/>
            </a:prstGeom>
            <a:solidFill>
              <a:srgbClr val="92D050"/>
            </a:solidFill>
            <a:ln w="2540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/>
                <a:ea typeface=""/>
                <a:cs typeface=""/>
              </a:endParaRPr>
            </a:p>
          </p:txBody>
        </p:sp>
        <p:sp>
          <p:nvSpPr>
            <p:cNvPr id="29" name="TextBox 25">
              <a:extLst>
                <a:ext uri="{FF2B5EF4-FFF2-40B4-BE49-F238E27FC236}">
                  <a16:creationId xmlns:a16="http://schemas.microsoft.com/office/drawing/2014/main" id="{381EC809-1F2A-C949-8227-51C9C361E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906011">
              <a:off x="5781911" y="1440048"/>
              <a:ext cx="795859" cy="892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charset="0"/>
                  <a:ea typeface="Arial" charset="0"/>
                  <a:cs typeface="Arial" charset="0"/>
                </a:rPr>
                <a:t>p</a:t>
              </a:r>
            </a:p>
          </p:txBody>
        </p:sp>
        <p:sp>
          <p:nvSpPr>
            <p:cNvPr id="30" name="Left Arrow 29">
              <a:extLst>
                <a:ext uri="{FF2B5EF4-FFF2-40B4-BE49-F238E27FC236}">
                  <a16:creationId xmlns:a16="http://schemas.microsoft.com/office/drawing/2014/main" id="{ADEE4475-3FB7-8845-A974-55C4F7251B9A}"/>
                </a:ext>
              </a:extLst>
            </p:cNvPr>
            <p:cNvSpPr/>
            <p:nvPr/>
          </p:nvSpPr>
          <p:spPr>
            <a:xfrm rot="18806736">
              <a:off x="4864128" y="2989535"/>
              <a:ext cx="1503907" cy="112180"/>
            </a:xfrm>
            <a:prstGeom prst="leftArrow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/>
                <a:ea typeface=""/>
                <a:cs typeface=""/>
              </a:endParaRPr>
            </a:p>
          </p:txBody>
        </p:sp>
        <p:sp>
          <p:nvSpPr>
            <p:cNvPr id="31" name="TextBox 26">
              <a:extLst>
                <a:ext uri="{FF2B5EF4-FFF2-40B4-BE49-F238E27FC236}">
                  <a16:creationId xmlns:a16="http://schemas.microsoft.com/office/drawing/2014/main" id="{8CEE04BC-7212-7E4A-A2FC-527857D718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763887">
              <a:off x="4174939" y="2908991"/>
              <a:ext cx="795859" cy="892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Times New Roman" charset="0"/>
                  <a:ea typeface="Arial" charset="0"/>
                  <a:cs typeface="Arial" charset="0"/>
                </a:rPr>
                <a:t>n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D2E46F7-CE76-C84C-9D2D-DF07A8A4EDF1}"/>
                </a:ext>
              </a:extLst>
            </p:cNvPr>
            <p:cNvGrpSpPr/>
            <p:nvPr/>
          </p:nvGrpSpPr>
          <p:grpSpPr>
            <a:xfrm>
              <a:off x="5080407" y="1523073"/>
              <a:ext cx="934006" cy="2388516"/>
              <a:chOff x="5627071" y="992979"/>
              <a:chExt cx="934006" cy="2388516"/>
            </a:xfrm>
          </p:grpSpPr>
          <p:grpSp>
            <p:nvGrpSpPr>
              <p:cNvPr id="33" name="Group 18">
                <a:extLst>
                  <a:ext uri="{FF2B5EF4-FFF2-40B4-BE49-F238E27FC236}">
                    <a16:creationId xmlns:a16="http://schemas.microsoft.com/office/drawing/2014/main" id="{DF5B277A-BCB2-EF4D-A52A-F14938393D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9881785">
                <a:off x="5885918" y="1185443"/>
                <a:ext cx="348955" cy="1671775"/>
                <a:chOff x="6400800" y="1309138"/>
                <a:chExt cx="474068" cy="1933808"/>
              </a:xfrm>
            </p:grpSpPr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A82F45F6-BC71-7F4F-91E9-DEF63558968C}"/>
                    </a:ext>
                  </a:extLst>
                </p:cNvPr>
                <p:cNvSpPr/>
                <p:nvPr/>
              </p:nvSpPr>
              <p:spPr>
                <a:xfrm>
                  <a:off x="6400792" y="3062872"/>
                  <a:ext cx="454025" cy="179775"/>
                </a:xfrm>
                <a:prstGeom prst="ellips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mic Sans MS"/>
                    <a:ea typeface=""/>
                    <a:cs typeface=""/>
                  </a:endParaRPr>
                </a:p>
              </p:txBody>
            </p:sp>
            <p:sp>
              <p:nvSpPr>
                <p:cNvPr id="39" name="Up Arrow 38">
                  <a:extLst>
                    <a:ext uri="{FF2B5EF4-FFF2-40B4-BE49-F238E27FC236}">
                      <a16:creationId xmlns:a16="http://schemas.microsoft.com/office/drawing/2014/main" id="{F5630C0D-3C9A-6F4E-9DA8-AE23F255E895}"/>
                    </a:ext>
                  </a:extLst>
                </p:cNvPr>
                <p:cNvSpPr/>
                <p:nvPr/>
              </p:nvSpPr>
              <p:spPr>
                <a:xfrm rot="21414329">
                  <a:off x="6732580" y="1309727"/>
                  <a:ext cx="142875" cy="1749090"/>
                </a:xfrm>
                <a:prstGeom prst="upArrow">
                  <a:avLst>
                    <a:gd name="adj1" fmla="val 44702"/>
                    <a:gd name="adj2" fmla="val 50000"/>
                  </a:avLst>
                </a:prstGeom>
                <a:solidFill>
                  <a:srgbClr val="FFC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mic Sans MS"/>
                    <a:ea typeface=""/>
                    <a:cs typeface=""/>
                  </a:endParaRPr>
                </a:p>
              </p:txBody>
            </p:sp>
          </p:grpSp>
          <p:sp>
            <p:nvSpPr>
              <p:cNvPr id="34" name="TextBox 24">
                <a:extLst>
                  <a:ext uri="{FF2B5EF4-FFF2-40B4-BE49-F238E27FC236}">
                    <a16:creationId xmlns:a16="http://schemas.microsoft.com/office/drawing/2014/main" id="{2C25C2F6-19EC-2C48-AEE1-FBA8D5107D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81785">
                <a:off x="5702639" y="992979"/>
                <a:ext cx="772618" cy="892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charset="0"/>
                    <a:ea typeface="Arial" charset="0"/>
                    <a:cs typeface="Arial" charset="0"/>
                  </a:rPr>
                  <a:t>ν</a:t>
                </a:r>
                <a:endPara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5" name="TextBox 27">
                <a:extLst>
                  <a:ext uri="{FF2B5EF4-FFF2-40B4-BE49-F238E27FC236}">
                    <a16:creationId xmlns:a16="http://schemas.microsoft.com/office/drawing/2014/main" id="{ABC42605-F036-E34A-A265-B10CD7E009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1057420">
                <a:off x="5627071" y="2622826"/>
                <a:ext cx="926022" cy="758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charset="0"/>
                    <a:ea typeface="Arial" charset="0"/>
                    <a:cs typeface="Arial" charset="0"/>
                  </a:rPr>
                  <a:t>H</a:t>
                </a:r>
                <a:r>
                  <a:rPr kumimoji="0" lang="en-US" altLang="en-US" sz="1100" b="0" i="0" u="none" strike="noStrike" kern="0" cap="none" spc="0" normalizeH="0" baseline="30000" noProof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charset="0"/>
                    <a:ea typeface="Arial" charset="0"/>
                    <a:cs typeface="Arial" charset="0"/>
                  </a:rPr>
                  <a:t>-</a:t>
                </a:r>
              </a:p>
            </p:txBody>
          </p:sp>
          <p:sp>
            <p:nvSpPr>
              <p:cNvPr id="36" name="Curved Right Arrow 35">
                <a:extLst>
                  <a:ext uri="{FF2B5EF4-FFF2-40B4-BE49-F238E27FC236}">
                    <a16:creationId xmlns:a16="http://schemas.microsoft.com/office/drawing/2014/main" id="{85BBD339-4CC9-C04D-AF8B-5EAF9D39D84D}"/>
                  </a:ext>
                </a:extLst>
              </p:cNvPr>
              <p:cNvSpPr/>
              <p:nvPr/>
            </p:nvSpPr>
            <p:spPr>
              <a:xfrm rot="19300527">
                <a:off x="6047291" y="2477736"/>
                <a:ext cx="302651" cy="484942"/>
              </a:xfrm>
              <a:prstGeom prst="curvedRightArrow">
                <a:avLst/>
              </a:prstGeom>
              <a:solidFill>
                <a:srgbClr val="FFFF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"/>
                  <a:cs typeface=""/>
                </a:endParaRPr>
              </a:p>
            </p:txBody>
          </p:sp>
          <p:sp>
            <p:nvSpPr>
              <p:cNvPr id="37" name="Left Arrow 36">
                <a:extLst>
                  <a:ext uri="{FF2B5EF4-FFF2-40B4-BE49-F238E27FC236}">
                    <a16:creationId xmlns:a16="http://schemas.microsoft.com/office/drawing/2014/main" id="{2B1F1C6B-6716-AB46-8446-625360566882}"/>
                  </a:ext>
                </a:extLst>
              </p:cNvPr>
              <p:cNvSpPr/>
              <p:nvPr/>
            </p:nvSpPr>
            <p:spPr>
              <a:xfrm rot="3429787">
                <a:off x="6382290" y="2452350"/>
                <a:ext cx="248899" cy="108674"/>
              </a:xfrm>
              <a:prstGeom prst="leftArrow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/>
                  <a:ea typeface=""/>
                  <a:cs typeface="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27283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2793</TotalTime>
  <Words>321</Words>
  <Application>Microsoft Macintosh PowerPoint</Application>
  <PresentationFormat>On-screen Show (4:3)</PresentationFormat>
  <Paragraphs>39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宋体</vt:lpstr>
      <vt:lpstr>Arial</vt:lpstr>
      <vt:lpstr>Arial Bold</vt:lpstr>
      <vt:lpstr>Calibri</vt:lpstr>
      <vt:lpstr>Comic Sans MS</vt:lpstr>
      <vt:lpstr>Times New Roman</vt:lpstr>
      <vt:lpstr>Office Theme</vt:lpstr>
      <vt:lpstr>Neutrino CP Violation with the European Spallation Source neutrino Super Beam project E. Baussan, M. Dracos IPHC-IN2P3 Strasbourg On behalf of ESSνSB</vt:lpstr>
      <vt:lpstr>The EU H2020 Design Study and COST Action EuroNuNet</vt:lpstr>
    </vt:vector>
  </TitlesOfParts>
  <Company>Birmingham University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</dc:creator>
  <cp:lastModifiedBy>Marcos Dracos</cp:lastModifiedBy>
  <cp:revision>45</cp:revision>
  <dcterms:created xsi:type="dcterms:W3CDTF">2013-05-16T08:06:33Z</dcterms:created>
  <dcterms:modified xsi:type="dcterms:W3CDTF">2018-05-25T08:07:16Z</dcterms:modified>
</cp:coreProperties>
</file>