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</p:sldMasterIdLst>
  <p:notesMasterIdLst>
    <p:notesMasterId r:id="rId27"/>
  </p:notesMasterIdLst>
  <p:handoutMasterIdLst>
    <p:handoutMasterId r:id="rId28"/>
  </p:handoutMasterIdLst>
  <p:sldIdLst>
    <p:sldId id="258" r:id="rId2"/>
    <p:sldId id="766" r:id="rId3"/>
    <p:sldId id="767" r:id="rId4"/>
    <p:sldId id="720" r:id="rId5"/>
    <p:sldId id="727" r:id="rId6"/>
    <p:sldId id="677" r:id="rId7"/>
    <p:sldId id="679" r:id="rId8"/>
    <p:sldId id="680" r:id="rId9"/>
    <p:sldId id="681" r:id="rId10"/>
    <p:sldId id="657" r:id="rId11"/>
    <p:sldId id="382" r:id="rId12"/>
    <p:sldId id="741" r:id="rId13"/>
    <p:sldId id="768" r:id="rId14"/>
    <p:sldId id="735" r:id="rId15"/>
    <p:sldId id="717" r:id="rId16"/>
    <p:sldId id="764" r:id="rId17"/>
    <p:sldId id="684" r:id="rId18"/>
    <p:sldId id="769" r:id="rId19"/>
    <p:sldId id="757" r:id="rId20"/>
    <p:sldId id="771" r:id="rId21"/>
    <p:sldId id="691" r:id="rId22"/>
    <p:sldId id="676" r:id="rId23"/>
    <p:sldId id="693" r:id="rId24"/>
    <p:sldId id="722" r:id="rId25"/>
    <p:sldId id="751" r:id="rId2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66FFFF"/>
    <a:srgbClr val="FF66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28" autoAdjust="0"/>
    <p:restoredTop sz="50000" autoAdjust="0"/>
  </p:normalViewPr>
  <p:slideViewPr>
    <p:cSldViewPr snapToGrid="0" snapToObjects="1">
      <p:cViewPr varScale="1">
        <p:scale>
          <a:sx n="122" d="100"/>
          <a:sy n="122" d="100"/>
        </p:scale>
        <p:origin x="872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2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EE0BBC-E1B8-834A-94A6-CA16212CFD54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E6526CD-2162-A148-8E0C-3D4AB50F175C}">
      <dgm:prSet phldrT="[Texte]"/>
      <dgm:spPr/>
      <dgm:t>
        <a:bodyPr/>
        <a:lstStyle/>
        <a:p>
          <a:pPr algn="ctr"/>
          <a:r>
            <a:rPr lang="en-GB" dirty="0"/>
            <a:t>ESS</a:t>
          </a:r>
          <a:r>
            <a:rPr lang="el-GR" dirty="0"/>
            <a:t>ν</a:t>
          </a:r>
          <a:r>
            <a:rPr lang="en-US" dirty="0"/>
            <a:t>SB</a:t>
          </a:r>
          <a:endParaRPr lang="en-GB" dirty="0"/>
        </a:p>
      </dgm:t>
    </dgm:pt>
    <dgm:pt modelId="{CC05197D-7BF2-6E40-8D69-56CB63E54471}" type="parTrans" cxnId="{85EF70A1-2BB3-6444-B231-FA69DA7BD970}">
      <dgm:prSet/>
      <dgm:spPr/>
      <dgm:t>
        <a:bodyPr/>
        <a:lstStyle/>
        <a:p>
          <a:pPr algn="ctr"/>
          <a:endParaRPr lang="en-GB"/>
        </a:p>
      </dgm:t>
    </dgm:pt>
    <dgm:pt modelId="{9D5CF0C5-98A7-034C-82C7-756048FADE0D}" type="sibTrans" cxnId="{85EF70A1-2BB3-6444-B231-FA69DA7BD970}">
      <dgm:prSet/>
      <dgm:spPr/>
      <dgm:t>
        <a:bodyPr/>
        <a:lstStyle/>
        <a:p>
          <a:pPr algn="ctr"/>
          <a:endParaRPr lang="en-GB"/>
        </a:p>
      </dgm:t>
    </dgm:pt>
    <dgm:pt modelId="{A2208E33-69E5-4D46-B57D-B27F81FA219E}">
      <dgm:prSet phldrT="[Texte]"/>
      <dgm:spPr/>
      <dgm:t>
        <a:bodyPr/>
        <a:lstStyle/>
        <a:p>
          <a:pPr algn="ctr"/>
          <a:r>
            <a:rPr lang="en-GB" dirty="0"/>
            <a:t>BENE (2004-2008)</a:t>
          </a:r>
        </a:p>
      </dgm:t>
    </dgm:pt>
    <dgm:pt modelId="{041A4BD4-C7F4-8D4E-B2D4-8FD7366666E7}" type="parTrans" cxnId="{96A3E0EC-0A74-2B40-9B87-C0BD594C7B46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ctr"/>
          <a:endParaRPr lang="en-GB"/>
        </a:p>
      </dgm:t>
    </dgm:pt>
    <dgm:pt modelId="{819ABFE1-1C51-AB44-A1D5-F9903EF492D3}" type="sibTrans" cxnId="{96A3E0EC-0A74-2B40-9B87-C0BD594C7B46}">
      <dgm:prSet/>
      <dgm:spPr/>
      <dgm:t>
        <a:bodyPr/>
        <a:lstStyle/>
        <a:p>
          <a:pPr algn="ctr"/>
          <a:endParaRPr lang="en-GB"/>
        </a:p>
      </dgm:t>
    </dgm:pt>
    <dgm:pt modelId="{AF6ABEDA-F788-384B-B98A-7F0E9CFA8E34}">
      <dgm:prSet phldrT="[Texte]"/>
      <dgm:spPr/>
      <dgm:t>
        <a:bodyPr/>
        <a:lstStyle/>
        <a:p>
          <a:pPr algn="ctr"/>
          <a:r>
            <a:rPr lang="en-GB" dirty="0"/>
            <a:t>ISS (2005-2007)</a:t>
          </a:r>
        </a:p>
      </dgm:t>
    </dgm:pt>
    <dgm:pt modelId="{1BA29D3B-0099-DA4D-A220-84C06D720003}" type="parTrans" cxnId="{DD5FCBC2-12EB-964B-8CDC-2C285E0F3D76}">
      <dgm:prSet/>
      <dgm:spPr/>
      <dgm:t>
        <a:bodyPr/>
        <a:lstStyle/>
        <a:p>
          <a:pPr algn="ctr"/>
          <a:endParaRPr lang="en-GB"/>
        </a:p>
      </dgm:t>
    </dgm:pt>
    <dgm:pt modelId="{6AFC15F6-BFB6-1A4E-B21B-87526B5D8D1B}" type="sibTrans" cxnId="{DD5FCBC2-12EB-964B-8CDC-2C285E0F3D76}">
      <dgm:prSet/>
      <dgm:spPr/>
      <dgm:t>
        <a:bodyPr/>
        <a:lstStyle/>
        <a:p>
          <a:pPr algn="ctr"/>
          <a:endParaRPr lang="en-GB"/>
        </a:p>
      </dgm:t>
    </dgm:pt>
    <dgm:pt modelId="{9DC4FDB9-4388-B746-A631-167054630DFA}">
      <dgm:prSet phldrT="[Texte]"/>
      <dgm:spPr/>
      <dgm:t>
        <a:bodyPr/>
        <a:lstStyle/>
        <a:p>
          <a:pPr algn="ctr"/>
          <a:r>
            <a:rPr lang="en-GB" dirty="0"/>
            <a:t>EURO</a:t>
          </a:r>
          <a:r>
            <a:rPr lang="el-GR" dirty="0"/>
            <a:t>ν</a:t>
          </a:r>
          <a:r>
            <a:rPr lang="en-US" dirty="0"/>
            <a:t> (2008-2012)</a:t>
          </a:r>
          <a:endParaRPr lang="en-GB" dirty="0"/>
        </a:p>
      </dgm:t>
    </dgm:pt>
    <dgm:pt modelId="{49285AD6-2A61-9449-9A23-24085139395A}" type="parTrans" cxnId="{CADFE806-E0FF-2E4C-A0C3-6D8B713E73B5}">
      <dgm:prSet/>
      <dgm:spPr/>
      <dgm:t>
        <a:bodyPr/>
        <a:lstStyle/>
        <a:p>
          <a:pPr algn="ctr"/>
          <a:endParaRPr lang="en-GB"/>
        </a:p>
      </dgm:t>
    </dgm:pt>
    <dgm:pt modelId="{B61FE2BC-DA96-C046-9BC1-07573F45EE3C}" type="sibTrans" cxnId="{CADFE806-E0FF-2E4C-A0C3-6D8B713E73B5}">
      <dgm:prSet/>
      <dgm:spPr/>
      <dgm:t>
        <a:bodyPr/>
        <a:lstStyle/>
        <a:p>
          <a:pPr algn="ctr"/>
          <a:endParaRPr lang="en-GB"/>
        </a:p>
      </dgm:t>
    </dgm:pt>
    <dgm:pt modelId="{0A38D851-A442-234A-A88B-07336473154C}">
      <dgm:prSet phldrT="[Texte]"/>
      <dgm:spPr/>
      <dgm:t>
        <a:bodyPr/>
        <a:lstStyle/>
        <a:p>
          <a:pPr algn="ctr"/>
          <a:r>
            <a:rPr lang="en-GB" dirty="0"/>
            <a:t>LAGUNA (2008-2010)</a:t>
          </a:r>
        </a:p>
      </dgm:t>
    </dgm:pt>
    <dgm:pt modelId="{4CCDDDAF-CE79-544E-A67D-21E583513FB6}" type="parTrans" cxnId="{B07B8298-A087-4147-98C7-CD9345DC6DA9}">
      <dgm:prSet/>
      <dgm:spPr/>
      <dgm:t>
        <a:bodyPr/>
        <a:lstStyle/>
        <a:p>
          <a:pPr algn="ctr"/>
          <a:endParaRPr lang="en-GB"/>
        </a:p>
      </dgm:t>
    </dgm:pt>
    <dgm:pt modelId="{E4D71C5F-8C79-CC42-B2C8-A5EE72321C2D}" type="sibTrans" cxnId="{B07B8298-A087-4147-98C7-CD9345DC6DA9}">
      <dgm:prSet/>
      <dgm:spPr/>
      <dgm:t>
        <a:bodyPr/>
        <a:lstStyle/>
        <a:p>
          <a:pPr algn="ctr"/>
          <a:endParaRPr lang="en-GB"/>
        </a:p>
      </dgm:t>
    </dgm:pt>
    <dgm:pt modelId="{512399D5-355B-834E-9A64-35F92D5FC982}">
      <dgm:prSet phldrT="[Texte]"/>
      <dgm:spPr/>
      <dgm:t>
        <a:bodyPr/>
        <a:lstStyle/>
        <a:p>
          <a:pPr algn="ctr"/>
          <a:r>
            <a:rPr lang="en-GB" dirty="0"/>
            <a:t>LAGUNA-LBNO (2010-2014)</a:t>
          </a:r>
        </a:p>
      </dgm:t>
    </dgm:pt>
    <dgm:pt modelId="{7EDF04CC-88E7-DC47-B451-CC376832A9D3}" type="parTrans" cxnId="{ACB33943-3C7F-A244-A456-16F02970442B}">
      <dgm:prSet/>
      <dgm:spPr/>
      <dgm:t>
        <a:bodyPr/>
        <a:lstStyle/>
        <a:p>
          <a:pPr algn="ctr"/>
          <a:endParaRPr lang="en-GB"/>
        </a:p>
      </dgm:t>
    </dgm:pt>
    <dgm:pt modelId="{F79B8331-D65E-6F41-9721-E2862A16E571}" type="sibTrans" cxnId="{ACB33943-3C7F-A244-A456-16F02970442B}">
      <dgm:prSet/>
      <dgm:spPr/>
      <dgm:t>
        <a:bodyPr/>
        <a:lstStyle/>
        <a:p>
          <a:pPr algn="ctr"/>
          <a:endParaRPr lang="en-GB"/>
        </a:p>
      </dgm:t>
    </dgm:pt>
    <dgm:pt modelId="{BD5D5EEA-25C1-1E47-A8EC-6A9867B1E094}">
      <dgm:prSet phldrT="[Texte]"/>
      <dgm:spPr/>
      <dgm:t>
        <a:bodyPr/>
        <a:lstStyle/>
        <a:p>
          <a:pPr algn="ctr"/>
          <a:r>
            <a:rPr lang="en-GB" dirty="0"/>
            <a:t>COST Action CA15139 (2015-2019)</a:t>
          </a:r>
        </a:p>
      </dgm:t>
    </dgm:pt>
    <dgm:pt modelId="{83EDABE2-C417-C449-A1FD-F1BF99B1BA76}" type="parTrans" cxnId="{565A2D9E-23FE-FF49-9AD9-60DC2BFC00E2}">
      <dgm:prSet/>
      <dgm:spPr/>
      <dgm:t>
        <a:bodyPr/>
        <a:lstStyle/>
        <a:p>
          <a:endParaRPr lang="en-GB"/>
        </a:p>
      </dgm:t>
    </dgm:pt>
    <dgm:pt modelId="{F95086E1-29D7-814A-B6F3-EA1FE623E5E9}" type="sibTrans" cxnId="{565A2D9E-23FE-FF49-9AD9-60DC2BFC00E2}">
      <dgm:prSet/>
      <dgm:spPr/>
      <dgm:t>
        <a:bodyPr/>
        <a:lstStyle/>
        <a:p>
          <a:endParaRPr lang="en-GB"/>
        </a:p>
      </dgm:t>
    </dgm:pt>
    <dgm:pt modelId="{37938472-9217-3B48-8E7A-27C3E7EFDB53}" type="pres">
      <dgm:prSet presAssocID="{7AEE0BBC-E1B8-834A-94A6-CA16212CFD5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DD1E28A-BDEB-604C-96B2-82F4413F0A32}" type="pres">
      <dgm:prSet presAssocID="{EE6526CD-2162-A148-8E0C-3D4AB50F175C}" presName="centerShape" presStyleLbl="node0" presStyleIdx="0" presStyleCnt="1"/>
      <dgm:spPr/>
    </dgm:pt>
    <dgm:pt modelId="{38DA1CFE-A892-9E4D-86B8-28C922BCB30C}" type="pres">
      <dgm:prSet presAssocID="{041A4BD4-C7F4-8D4E-B2D4-8FD7366666E7}" presName="parTrans" presStyleLbl="bgSibTrans2D1" presStyleIdx="0" presStyleCnt="6"/>
      <dgm:spPr/>
    </dgm:pt>
    <dgm:pt modelId="{020EAFF4-7335-834A-BF88-3A8A607E5FDF}" type="pres">
      <dgm:prSet presAssocID="{A2208E33-69E5-4D46-B57D-B27F81FA219E}" presName="node" presStyleLbl="node1" presStyleIdx="0" presStyleCnt="6">
        <dgm:presLayoutVars>
          <dgm:bulletEnabled val="1"/>
        </dgm:presLayoutVars>
      </dgm:prSet>
      <dgm:spPr/>
    </dgm:pt>
    <dgm:pt modelId="{31C304B1-DF0F-EC47-8644-1FD5D326718A}" type="pres">
      <dgm:prSet presAssocID="{1BA29D3B-0099-DA4D-A220-84C06D720003}" presName="parTrans" presStyleLbl="bgSibTrans2D1" presStyleIdx="1" presStyleCnt="6"/>
      <dgm:spPr/>
    </dgm:pt>
    <dgm:pt modelId="{19969AB2-CFF9-1D49-8E6E-685BFEC874D8}" type="pres">
      <dgm:prSet presAssocID="{AF6ABEDA-F788-384B-B98A-7F0E9CFA8E34}" presName="node" presStyleLbl="node1" presStyleIdx="1" presStyleCnt="6">
        <dgm:presLayoutVars>
          <dgm:bulletEnabled val="1"/>
        </dgm:presLayoutVars>
      </dgm:prSet>
      <dgm:spPr/>
    </dgm:pt>
    <dgm:pt modelId="{BDA2632F-375B-A949-825C-0334983C1FFD}" type="pres">
      <dgm:prSet presAssocID="{49285AD6-2A61-9449-9A23-24085139395A}" presName="parTrans" presStyleLbl="bgSibTrans2D1" presStyleIdx="2" presStyleCnt="6"/>
      <dgm:spPr/>
    </dgm:pt>
    <dgm:pt modelId="{7B0C551F-BCF5-6045-B043-95DB0E812057}" type="pres">
      <dgm:prSet presAssocID="{9DC4FDB9-4388-B746-A631-167054630DFA}" presName="node" presStyleLbl="node1" presStyleIdx="2" presStyleCnt="6">
        <dgm:presLayoutVars>
          <dgm:bulletEnabled val="1"/>
        </dgm:presLayoutVars>
      </dgm:prSet>
      <dgm:spPr/>
    </dgm:pt>
    <dgm:pt modelId="{B7CB2CDB-EB63-B745-ADB1-C6EBF2E6F6EF}" type="pres">
      <dgm:prSet presAssocID="{4CCDDDAF-CE79-544E-A67D-21E583513FB6}" presName="parTrans" presStyleLbl="bgSibTrans2D1" presStyleIdx="3" presStyleCnt="6"/>
      <dgm:spPr/>
    </dgm:pt>
    <dgm:pt modelId="{92F89FD8-B233-2C43-8428-8278B2E88C4C}" type="pres">
      <dgm:prSet presAssocID="{0A38D851-A442-234A-A88B-07336473154C}" presName="node" presStyleLbl="node1" presStyleIdx="3" presStyleCnt="6">
        <dgm:presLayoutVars>
          <dgm:bulletEnabled val="1"/>
        </dgm:presLayoutVars>
      </dgm:prSet>
      <dgm:spPr/>
    </dgm:pt>
    <dgm:pt modelId="{E61A4675-BF82-FB45-9A02-D181E233724D}" type="pres">
      <dgm:prSet presAssocID="{7EDF04CC-88E7-DC47-B451-CC376832A9D3}" presName="parTrans" presStyleLbl="bgSibTrans2D1" presStyleIdx="4" presStyleCnt="6"/>
      <dgm:spPr/>
    </dgm:pt>
    <dgm:pt modelId="{FCE4DEF1-F129-094A-B0AE-DEDDB750A355}" type="pres">
      <dgm:prSet presAssocID="{512399D5-355B-834E-9A64-35F92D5FC982}" presName="node" presStyleLbl="node1" presStyleIdx="4" presStyleCnt="6">
        <dgm:presLayoutVars>
          <dgm:bulletEnabled val="1"/>
        </dgm:presLayoutVars>
      </dgm:prSet>
      <dgm:spPr/>
    </dgm:pt>
    <dgm:pt modelId="{D88B08BD-CE16-454E-8DF6-85A3CE5F90D1}" type="pres">
      <dgm:prSet presAssocID="{83EDABE2-C417-C449-A1FD-F1BF99B1BA76}" presName="parTrans" presStyleLbl="bgSibTrans2D1" presStyleIdx="5" presStyleCnt="6"/>
      <dgm:spPr/>
    </dgm:pt>
    <dgm:pt modelId="{4D2087DC-CA1E-2F43-AFB9-132720C933A0}" type="pres">
      <dgm:prSet presAssocID="{BD5D5EEA-25C1-1E47-A8EC-6A9867B1E094}" presName="node" presStyleLbl="node1" presStyleIdx="5" presStyleCnt="6">
        <dgm:presLayoutVars>
          <dgm:bulletEnabled val="1"/>
        </dgm:presLayoutVars>
      </dgm:prSet>
      <dgm:spPr/>
    </dgm:pt>
  </dgm:ptLst>
  <dgm:cxnLst>
    <dgm:cxn modelId="{CADFE806-E0FF-2E4C-A0C3-6D8B713E73B5}" srcId="{EE6526CD-2162-A148-8E0C-3D4AB50F175C}" destId="{9DC4FDB9-4388-B746-A631-167054630DFA}" srcOrd="2" destOrd="0" parTransId="{49285AD6-2A61-9449-9A23-24085139395A}" sibTransId="{B61FE2BC-DA96-C046-9BC1-07573F45EE3C}"/>
    <dgm:cxn modelId="{265EBD32-87F9-6146-A8B1-2F2BCEC28F38}" type="presOf" srcId="{7AEE0BBC-E1B8-834A-94A6-CA16212CFD54}" destId="{37938472-9217-3B48-8E7A-27C3E7EFDB53}" srcOrd="0" destOrd="0" presId="urn:microsoft.com/office/officeart/2005/8/layout/radial4"/>
    <dgm:cxn modelId="{ACB33943-3C7F-A244-A456-16F02970442B}" srcId="{EE6526CD-2162-A148-8E0C-3D4AB50F175C}" destId="{512399D5-355B-834E-9A64-35F92D5FC982}" srcOrd="4" destOrd="0" parTransId="{7EDF04CC-88E7-DC47-B451-CC376832A9D3}" sibTransId="{F79B8331-D65E-6F41-9721-E2862A16E571}"/>
    <dgm:cxn modelId="{590D0745-8742-AC46-813D-142ADC39C105}" type="presOf" srcId="{041A4BD4-C7F4-8D4E-B2D4-8FD7366666E7}" destId="{38DA1CFE-A892-9E4D-86B8-28C922BCB30C}" srcOrd="0" destOrd="0" presId="urn:microsoft.com/office/officeart/2005/8/layout/radial4"/>
    <dgm:cxn modelId="{C628D759-A0F1-6E40-9DE9-18A19E5458F7}" type="presOf" srcId="{512399D5-355B-834E-9A64-35F92D5FC982}" destId="{FCE4DEF1-F129-094A-B0AE-DEDDB750A355}" srcOrd="0" destOrd="0" presId="urn:microsoft.com/office/officeart/2005/8/layout/radial4"/>
    <dgm:cxn modelId="{70938963-13D7-1B4E-96E8-4002447B006E}" type="presOf" srcId="{49285AD6-2A61-9449-9A23-24085139395A}" destId="{BDA2632F-375B-A949-825C-0334983C1FFD}" srcOrd="0" destOrd="0" presId="urn:microsoft.com/office/officeart/2005/8/layout/radial4"/>
    <dgm:cxn modelId="{A2ED7C68-AD6B-284C-B9C1-5717CC4AEC5D}" type="presOf" srcId="{AF6ABEDA-F788-384B-B98A-7F0E9CFA8E34}" destId="{19969AB2-CFF9-1D49-8E6E-685BFEC874D8}" srcOrd="0" destOrd="0" presId="urn:microsoft.com/office/officeart/2005/8/layout/radial4"/>
    <dgm:cxn modelId="{1B70A46A-7740-4942-9036-20BA92E3B881}" type="presOf" srcId="{9DC4FDB9-4388-B746-A631-167054630DFA}" destId="{7B0C551F-BCF5-6045-B043-95DB0E812057}" srcOrd="0" destOrd="0" presId="urn:microsoft.com/office/officeart/2005/8/layout/radial4"/>
    <dgm:cxn modelId="{B8F41074-9DFB-5A46-8026-13CCB2170922}" type="presOf" srcId="{A2208E33-69E5-4D46-B57D-B27F81FA219E}" destId="{020EAFF4-7335-834A-BF88-3A8A607E5FDF}" srcOrd="0" destOrd="0" presId="urn:microsoft.com/office/officeart/2005/8/layout/radial4"/>
    <dgm:cxn modelId="{B07B8298-A087-4147-98C7-CD9345DC6DA9}" srcId="{EE6526CD-2162-A148-8E0C-3D4AB50F175C}" destId="{0A38D851-A442-234A-A88B-07336473154C}" srcOrd="3" destOrd="0" parTransId="{4CCDDDAF-CE79-544E-A67D-21E583513FB6}" sibTransId="{E4D71C5F-8C79-CC42-B2C8-A5EE72321C2D}"/>
    <dgm:cxn modelId="{2705289E-E782-324D-B8CC-3F6F6B0FA21E}" type="presOf" srcId="{EE6526CD-2162-A148-8E0C-3D4AB50F175C}" destId="{3DD1E28A-BDEB-604C-96B2-82F4413F0A32}" srcOrd="0" destOrd="0" presId="urn:microsoft.com/office/officeart/2005/8/layout/radial4"/>
    <dgm:cxn modelId="{565A2D9E-23FE-FF49-9AD9-60DC2BFC00E2}" srcId="{EE6526CD-2162-A148-8E0C-3D4AB50F175C}" destId="{BD5D5EEA-25C1-1E47-A8EC-6A9867B1E094}" srcOrd="5" destOrd="0" parTransId="{83EDABE2-C417-C449-A1FD-F1BF99B1BA76}" sibTransId="{F95086E1-29D7-814A-B6F3-EA1FE623E5E9}"/>
    <dgm:cxn modelId="{85EF70A1-2BB3-6444-B231-FA69DA7BD970}" srcId="{7AEE0BBC-E1B8-834A-94A6-CA16212CFD54}" destId="{EE6526CD-2162-A148-8E0C-3D4AB50F175C}" srcOrd="0" destOrd="0" parTransId="{CC05197D-7BF2-6E40-8D69-56CB63E54471}" sibTransId="{9D5CF0C5-98A7-034C-82C7-756048FADE0D}"/>
    <dgm:cxn modelId="{4F055AAE-444C-E143-B84A-CC2B2F9A082D}" type="presOf" srcId="{0A38D851-A442-234A-A88B-07336473154C}" destId="{92F89FD8-B233-2C43-8428-8278B2E88C4C}" srcOrd="0" destOrd="0" presId="urn:microsoft.com/office/officeart/2005/8/layout/radial4"/>
    <dgm:cxn modelId="{BA16D8BD-3B0A-6545-83B3-3EEE1FA8A38F}" type="presOf" srcId="{83EDABE2-C417-C449-A1FD-F1BF99B1BA76}" destId="{D88B08BD-CE16-454E-8DF6-85A3CE5F90D1}" srcOrd="0" destOrd="0" presId="urn:microsoft.com/office/officeart/2005/8/layout/radial4"/>
    <dgm:cxn modelId="{F2AF00C2-9E78-F74A-90F1-D2632D48F7DD}" type="presOf" srcId="{1BA29D3B-0099-DA4D-A220-84C06D720003}" destId="{31C304B1-DF0F-EC47-8644-1FD5D326718A}" srcOrd="0" destOrd="0" presId="urn:microsoft.com/office/officeart/2005/8/layout/radial4"/>
    <dgm:cxn modelId="{DD5FCBC2-12EB-964B-8CDC-2C285E0F3D76}" srcId="{EE6526CD-2162-A148-8E0C-3D4AB50F175C}" destId="{AF6ABEDA-F788-384B-B98A-7F0E9CFA8E34}" srcOrd="1" destOrd="0" parTransId="{1BA29D3B-0099-DA4D-A220-84C06D720003}" sibTransId="{6AFC15F6-BFB6-1A4E-B21B-87526B5D8D1B}"/>
    <dgm:cxn modelId="{0DF5D7C9-8CE3-EB49-9DE3-D011A0EB6E21}" type="presOf" srcId="{BD5D5EEA-25C1-1E47-A8EC-6A9867B1E094}" destId="{4D2087DC-CA1E-2F43-AFB9-132720C933A0}" srcOrd="0" destOrd="0" presId="urn:microsoft.com/office/officeart/2005/8/layout/radial4"/>
    <dgm:cxn modelId="{96A3E0EC-0A74-2B40-9B87-C0BD594C7B46}" srcId="{EE6526CD-2162-A148-8E0C-3D4AB50F175C}" destId="{A2208E33-69E5-4D46-B57D-B27F81FA219E}" srcOrd="0" destOrd="0" parTransId="{041A4BD4-C7F4-8D4E-B2D4-8FD7366666E7}" sibTransId="{819ABFE1-1C51-AB44-A1D5-F9903EF492D3}"/>
    <dgm:cxn modelId="{8F86A3EF-5B6E-A64D-968D-A5790DA36146}" type="presOf" srcId="{4CCDDDAF-CE79-544E-A67D-21E583513FB6}" destId="{B7CB2CDB-EB63-B745-ADB1-C6EBF2E6F6EF}" srcOrd="0" destOrd="0" presId="urn:microsoft.com/office/officeart/2005/8/layout/radial4"/>
    <dgm:cxn modelId="{335C96FF-48F8-BC4E-AD06-388B98BD69B0}" type="presOf" srcId="{7EDF04CC-88E7-DC47-B451-CC376832A9D3}" destId="{E61A4675-BF82-FB45-9A02-D181E233724D}" srcOrd="0" destOrd="0" presId="urn:microsoft.com/office/officeart/2005/8/layout/radial4"/>
    <dgm:cxn modelId="{03029FCF-6731-084D-98E9-B002B459D08A}" type="presParOf" srcId="{37938472-9217-3B48-8E7A-27C3E7EFDB53}" destId="{3DD1E28A-BDEB-604C-96B2-82F4413F0A32}" srcOrd="0" destOrd="0" presId="urn:microsoft.com/office/officeart/2005/8/layout/radial4"/>
    <dgm:cxn modelId="{1CE69A5B-7596-FB44-802C-76DE38AA5231}" type="presParOf" srcId="{37938472-9217-3B48-8E7A-27C3E7EFDB53}" destId="{38DA1CFE-A892-9E4D-86B8-28C922BCB30C}" srcOrd="1" destOrd="0" presId="urn:microsoft.com/office/officeart/2005/8/layout/radial4"/>
    <dgm:cxn modelId="{67A2BE97-5E5B-6142-82AE-10A4B4F025FB}" type="presParOf" srcId="{37938472-9217-3B48-8E7A-27C3E7EFDB53}" destId="{020EAFF4-7335-834A-BF88-3A8A607E5FDF}" srcOrd="2" destOrd="0" presId="urn:microsoft.com/office/officeart/2005/8/layout/radial4"/>
    <dgm:cxn modelId="{44471DC0-C23F-A542-9746-F29D5DA31295}" type="presParOf" srcId="{37938472-9217-3B48-8E7A-27C3E7EFDB53}" destId="{31C304B1-DF0F-EC47-8644-1FD5D326718A}" srcOrd="3" destOrd="0" presId="urn:microsoft.com/office/officeart/2005/8/layout/radial4"/>
    <dgm:cxn modelId="{36A79BB2-C964-D84A-B724-3787B633E9A9}" type="presParOf" srcId="{37938472-9217-3B48-8E7A-27C3E7EFDB53}" destId="{19969AB2-CFF9-1D49-8E6E-685BFEC874D8}" srcOrd="4" destOrd="0" presId="urn:microsoft.com/office/officeart/2005/8/layout/radial4"/>
    <dgm:cxn modelId="{729AFEAC-29EE-FE44-844E-C83191736177}" type="presParOf" srcId="{37938472-9217-3B48-8E7A-27C3E7EFDB53}" destId="{BDA2632F-375B-A949-825C-0334983C1FFD}" srcOrd="5" destOrd="0" presId="urn:microsoft.com/office/officeart/2005/8/layout/radial4"/>
    <dgm:cxn modelId="{71E2699A-6935-2A42-A87B-B56B8754AD0F}" type="presParOf" srcId="{37938472-9217-3B48-8E7A-27C3E7EFDB53}" destId="{7B0C551F-BCF5-6045-B043-95DB0E812057}" srcOrd="6" destOrd="0" presId="urn:microsoft.com/office/officeart/2005/8/layout/radial4"/>
    <dgm:cxn modelId="{4A4D90E1-5BF0-A242-8A15-D5263933E6E6}" type="presParOf" srcId="{37938472-9217-3B48-8E7A-27C3E7EFDB53}" destId="{B7CB2CDB-EB63-B745-ADB1-C6EBF2E6F6EF}" srcOrd="7" destOrd="0" presId="urn:microsoft.com/office/officeart/2005/8/layout/radial4"/>
    <dgm:cxn modelId="{887DD1C3-56D3-3C4E-9378-6D02E1C32FB4}" type="presParOf" srcId="{37938472-9217-3B48-8E7A-27C3E7EFDB53}" destId="{92F89FD8-B233-2C43-8428-8278B2E88C4C}" srcOrd="8" destOrd="0" presId="urn:microsoft.com/office/officeart/2005/8/layout/radial4"/>
    <dgm:cxn modelId="{95252CD8-2FE4-F04A-8FA0-CA1385D4DD5F}" type="presParOf" srcId="{37938472-9217-3B48-8E7A-27C3E7EFDB53}" destId="{E61A4675-BF82-FB45-9A02-D181E233724D}" srcOrd="9" destOrd="0" presId="urn:microsoft.com/office/officeart/2005/8/layout/radial4"/>
    <dgm:cxn modelId="{8750B26E-2724-C245-B2B4-5799D08CF92A}" type="presParOf" srcId="{37938472-9217-3B48-8E7A-27C3E7EFDB53}" destId="{FCE4DEF1-F129-094A-B0AE-DEDDB750A355}" srcOrd="10" destOrd="0" presId="urn:microsoft.com/office/officeart/2005/8/layout/radial4"/>
    <dgm:cxn modelId="{4B787B02-D4BF-A644-9F2A-F9221B9C7C45}" type="presParOf" srcId="{37938472-9217-3B48-8E7A-27C3E7EFDB53}" destId="{D88B08BD-CE16-454E-8DF6-85A3CE5F90D1}" srcOrd="11" destOrd="0" presId="urn:microsoft.com/office/officeart/2005/8/layout/radial4"/>
    <dgm:cxn modelId="{FB2EFC86-25FE-C341-9AC1-F6839C135137}" type="presParOf" srcId="{37938472-9217-3B48-8E7A-27C3E7EFDB53}" destId="{4D2087DC-CA1E-2F43-AFB9-132720C933A0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D1E28A-BDEB-604C-96B2-82F4413F0A32}">
      <dsp:nvSpPr>
        <dsp:cNvPr id="0" name=""/>
        <dsp:cNvSpPr/>
      </dsp:nvSpPr>
      <dsp:spPr>
        <a:xfrm>
          <a:off x="1317323" y="1306389"/>
          <a:ext cx="964059" cy="96405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ESS</a:t>
          </a:r>
          <a:r>
            <a:rPr lang="el-GR" sz="1800" kern="1200" dirty="0"/>
            <a:t>ν</a:t>
          </a:r>
          <a:r>
            <a:rPr lang="en-US" sz="1800" kern="1200" dirty="0"/>
            <a:t>SB</a:t>
          </a:r>
          <a:endParaRPr lang="en-GB" sz="1800" kern="1200" dirty="0"/>
        </a:p>
      </dsp:txBody>
      <dsp:txXfrm>
        <a:off x="1458506" y="1447572"/>
        <a:ext cx="681693" cy="681693"/>
      </dsp:txXfrm>
    </dsp:sp>
    <dsp:sp modelId="{38DA1CFE-A892-9E4D-86B8-28C922BCB30C}">
      <dsp:nvSpPr>
        <dsp:cNvPr id="0" name=""/>
        <dsp:cNvSpPr/>
      </dsp:nvSpPr>
      <dsp:spPr>
        <a:xfrm rot="10800000">
          <a:off x="337784" y="1651040"/>
          <a:ext cx="925664" cy="274756"/>
        </a:xfrm>
        <a:prstGeom prst="leftArrow">
          <a:avLst>
            <a:gd name="adj1" fmla="val 60000"/>
            <a:gd name="adj2" fmla="val 50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0EAFF4-7335-834A-BF88-3A8A607E5FDF}">
      <dsp:nvSpPr>
        <dsp:cNvPr id="0" name=""/>
        <dsp:cNvSpPr/>
      </dsp:nvSpPr>
      <dsp:spPr>
        <a:xfrm>
          <a:off x="363" y="1518482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BENE (2004-2008)</a:t>
          </a:r>
        </a:p>
      </dsp:txBody>
      <dsp:txXfrm>
        <a:off x="16175" y="1534294"/>
        <a:ext cx="643217" cy="508249"/>
      </dsp:txXfrm>
    </dsp:sp>
    <dsp:sp modelId="{31C304B1-DF0F-EC47-8644-1FD5D326718A}">
      <dsp:nvSpPr>
        <dsp:cNvPr id="0" name=""/>
        <dsp:cNvSpPr/>
      </dsp:nvSpPr>
      <dsp:spPr>
        <a:xfrm rot="12960000">
          <a:off x="528526" y="1063998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969AB2-CFF9-1D49-8E6E-685BFEC874D8}">
      <dsp:nvSpPr>
        <dsp:cNvPr id="0" name=""/>
        <dsp:cNvSpPr/>
      </dsp:nvSpPr>
      <dsp:spPr>
        <a:xfrm>
          <a:off x="279498" y="659393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ISS (2005-2007)</a:t>
          </a:r>
        </a:p>
      </dsp:txBody>
      <dsp:txXfrm>
        <a:off x="295310" y="675205"/>
        <a:ext cx="643217" cy="508249"/>
      </dsp:txXfrm>
    </dsp:sp>
    <dsp:sp modelId="{BDA2632F-375B-A949-825C-0334983C1FFD}">
      <dsp:nvSpPr>
        <dsp:cNvPr id="0" name=""/>
        <dsp:cNvSpPr/>
      </dsp:nvSpPr>
      <dsp:spPr>
        <a:xfrm rot="15120000">
          <a:off x="1027894" y="701185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0C551F-BCF5-6045-B043-95DB0E812057}">
      <dsp:nvSpPr>
        <dsp:cNvPr id="0" name=""/>
        <dsp:cNvSpPr/>
      </dsp:nvSpPr>
      <dsp:spPr>
        <a:xfrm>
          <a:off x="1010282" y="128448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EURO</a:t>
          </a:r>
          <a:r>
            <a:rPr lang="el-GR" sz="900" kern="1200" dirty="0"/>
            <a:t>ν</a:t>
          </a:r>
          <a:r>
            <a:rPr lang="en-US" sz="900" kern="1200" dirty="0"/>
            <a:t> (2008-2012)</a:t>
          </a:r>
          <a:endParaRPr lang="en-GB" sz="900" kern="1200" dirty="0"/>
        </a:p>
      </dsp:txBody>
      <dsp:txXfrm>
        <a:off x="1026094" y="144260"/>
        <a:ext cx="643217" cy="508249"/>
      </dsp:txXfrm>
    </dsp:sp>
    <dsp:sp modelId="{B7CB2CDB-EB63-B745-ADB1-C6EBF2E6F6EF}">
      <dsp:nvSpPr>
        <dsp:cNvPr id="0" name=""/>
        <dsp:cNvSpPr/>
      </dsp:nvSpPr>
      <dsp:spPr>
        <a:xfrm rot="17280000">
          <a:off x="1645147" y="701185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F89FD8-B233-2C43-8428-8278B2E88C4C}">
      <dsp:nvSpPr>
        <dsp:cNvPr id="0" name=""/>
        <dsp:cNvSpPr/>
      </dsp:nvSpPr>
      <dsp:spPr>
        <a:xfrm>
          <a:off x="1913581" y="128448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LAGUNA (2008-2010)</a:t>
          </a:r>
        </a:p>
      </dsp:txBody>
      <dsp:txXfrm>
        <a:off x="1929393" y="144260"/>
        <a:ext cx="643217" cy="508249"/>
      </dsp:txXfrm>
    </dsp:sp>
    <dsp:sp modelId="{E61A4675-BF82-FB45-9A02-D181E233724D}">
      <dsp:nvSpPr>
        <dsp:cNvPr id="0" name=""/>
        <dsp:cNvSpPr/>
      </dsp:nvSpPr>
      <dsp:spPr>
        <a:xfrm rot="19440000">
          <a:off x="2144515" y="1063998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E4DEF1-F129-094A-B0AE-DEDDB750A355}">
      <dsp:nvSpPr>
        <dsp:cNvPr id="0" name=""/>
        <dsp:cNvSpPr/>
      </dsp:nvSpPr>
      <dsp:spPr>
        <a:xfrm>
          <a:off x="2644365" y="659393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LAGUNA-LBNO (2010-2014)</a:t>
          </a:r>
        </a:p>
      </dsp:txBody>
      <dsp:txXfrm>
        <a:off x="2660177" y="675205"/>
        <a:ext cx="643217" cy="508249"/>
      </dsp:txXfrm>
    </dsp:sp>
    <dsp:sp modelId="{D88B08BD-CE16-454E-8DF6-85A3CE5F90D1}">
      <dsp:nvSpPr>
        <dsp:cNvPr id="0" name=""/>
        <dsp:cNvSpPr/>
      </dsp:nvSpPr>
      <dsp:spPr>
        <a:xfrm>
          <a:off x="2335257" y="1651040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2087DC-CA1E-2F43-AFB9-132720C933A0}">
      <dsp:nvSpPr>
        <dsp:cNvPr id="0" name=""/>
        <dsp:cNvSpPr/>
      </dsp:nvSpPr>
      <dsp:spPr>
        <a:xfrm>
          <a:off x="2923500" y="1518482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COST Action CA15139 (2015-2019)</a:t>
          </a:r>
        </a:p>
      </dsp:txBody>
      <dsp:txXfrm>
        <a:off x="2939312" y="1534294"/>
        <a:ext cx="643217" cy="5082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34A45-BD8F-E14D-A73B-328A506DC652}" type="datetimeFigureOut">
              <a:rPr lang="fr-FR" smtClean="0"/>
              <a:t>26/06/2018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9B6AF-4171-7946-A644-4B0B9A3E4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883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3F064-C653-E849-A9AC-11CF409292A7}" type="datetimeFigureOut">
              <a:rPr lang="fr-FR" smtClean="0"/>
              <a:t>26/06/2018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B264F-AD4B-0742-99D8-E3EB645D8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623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971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10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967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11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725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12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71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13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9415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15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244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16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9848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2227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9099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ABC09FA-3408-B543-91AF-4F8D36FD2FCE}" type="slidenum">
              <a:rPr lang="fr-FR" sz="1200">
                <a:solidFill>
                  <a:prstClr val="black"/>
                </a:solidFill>
                <a:latin typeface="Arial" charset="0"/>
              </a:rPr>
              <a:pPr eaLnBrk="1" hangingPunct="1"/>
              <a:t>20</a:t>
            </a:fld>
            <a:endParaRPr lang="fr-FR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052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ABC09FA-3408-B543-91AF-4F8D36FD2FCE}" type="slidenum">
              <a:rPr lang="fr-FR" sz="1200">
                <a:solidFill>
                  <a:prstClr val="black"/>
                </a:solidFill>
                <a:latin typeface="Arial" charset="0"/>
              </a:rPr>
              <a:pPr eaLnBrk="1" hangingPunct="1"/>
              <a:t>21</a:t>
            </a:fld>
            <a:endParaRPr lang="fr-FR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13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9125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22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335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23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343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24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891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25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45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272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4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748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5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333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209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977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8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45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398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67691" y="9595"/>
            <a:ext cx="6213762" cy="1143000"/>
          </a:xfrm>
        </p:spPr>
        <p:txBody>
          <a:bodyPr>
            <a:normAutofit/>
          </a:bodyPr>
          <a:lstStyle>
            <a:lvl1pPr>
              <a:defRPr sz="4000">
                <a:latin typeface="Times New Roman"/>
                <a:cs typeface="Times New Roman"/>
              </a:defRPr>
            </a:lvl1pPr>
          </a:lstStyle>
          <a:p>
            <a:r>
              <a:rPr lang="en-GB" noProof="0" dirty="0" err="1"/>
              <a:t>Cliquez</a:t>
            </a:r>
            <a:r>
              <a:rPr lang="en-GB" noProof="0" dirty="0"/>
              <a:t> et </a:t>
            </a:r>
            <a:r>
              <a:rPr lang="en-GB" noProof="0" dirty="0" err="1"/>
              <a:t>modifiez</a:t>
            </a:r>
            <a:r>
              <a:rPr lang="en-GB" noProof="0" dirty="0"/>
              <a:t> le titre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ICHEP2018, July 2018</a:t>
            </a:r>
            <a:endParaRPr lang="en-GB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M. </a:t>
            </a:r>
            <a:r>
              <a:rPr lang="en-GB" noProof="0" dirty="0" err="1"/>
              <a:t>Dracos</a:t>
            </a:r>
            <a:r>
              <a:rPr lang="en-GB" noProof="0" dirty="0"/>
              <a:t> IPHC-IN2P3/CNRS/UNISTRA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47360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ICHEP2018, July 2018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n-NO"/>
              <a:t>M. Dracos IPHC-IN2P3/CNRS/UNISTRA</a:t>
            </a:r>
            <a:endParaRPr lang="fr-F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852C18-6637-5F4D-8CDD-BDF071C6CFEB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649435615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459" y="14397"/>
            <a:ext cx="6862522" cy="1348061"/>
          </a:xfrm>
        </p:spPr>
        <p:txBody>
          <a:bodyPr wrap="square" anchor="ctr" anchorCtr="0">
            <a:spAutoFit/>
          </a:bodyPr>
          <a:lstStyle>
            <a:lvl1pPr>
              <a:defRPr>
                <a:effectLst>
                  <a:outerShdw blurRad="50800" dist="76200" dir="8100000" algn="tr" rotWithShape="0">
                    <a:prstClr val="black">
                      <a:alpha val="1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854203" cy="365125"/>
          </a:xfrm>
        </p:spPr>
        <p:txBody>
          <a:bodyPr/>
          <a:lstStyle/>
          <a:p>
            <a:r>
              <a:rPr lang="fr-FR"/>
              <a:t>ICHEP2018, July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64639" y="6492874"/>
            <a:ext cx="3617103" cy="365125"/>
          </a:xfrm>
        </p:spPr>
        <p:txBody>
          <a:bodyPr/>
          <a:lstStyle/>
          <a:p>
            <a:r>
              <a:rPr lang="en-US"/>
              <a:t>M. Dracos IPHC-IN2P3/CNRS/UNISTRA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59981" y="6492873"/>
            <a:ext cx="984019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367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74293" y="0"/>
            <a:ext cx="6207160" cy="1184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Cliquez</a:t>
            </a:r>
            <a:r>
              <a:rPr lang="en-US" dirty="0"/>
              <a:t> et </a:t>
            </a:r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0" y="6588670"/>
            <a:ext cx="2133600" cy="2638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ea typeface="ＭＳ Ｐゴシック" charset="0"/>
              </a:rPr>
              <a:t>ICHEP2018, July 2018</a:t>
            </a:r>
            <a:endParaRPr lang="en-GB">
              <a:ea typeface="ＭＳ Ｐゴシック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588670"/>
            <a:ext cx="2895600" cy="2638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ea typeface="ＭＳ Ｐゴシック" charset="0"/>
              </a:rPr>
              <a:t>M. Dracos IPHC-IN2P3/CNRS/UNISTRA</a:t>
            </a:r>
            <a:endParaRPr lang="en-GB" dirty="0">
              <a:ea typeface="ＭＳ Ｐゴシック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10400" y="6588670"/>
            <a:ext cx="2133600" cy="2809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ea typeface="ＭＳ Ｐゴシック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1453" y="51955"/>
            <a:ext cx="1652155" cy="468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CDCC5C-83EE-F644-961E-DECD596BC46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5359" cy="52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8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emf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st.eu/COST_Actions/ca/CA15139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euronunet.in2p3.fr/" TargetMode="Externa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4.emf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5.jpeg"/><Relationship Id="rId9" Type="http://schemas.microsoft.com/office/2007/relationships/diagramDrawing" Target="../diagrams/drawing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essnusb.eu/" TargetMode="External"/><Relationship Id="rId5" Type="http://schemas.openxmlformats.org/officeDocument/2006/relationships/image" Target="../media/image48.tiff"/><Relationship Id="rId4" Type="http://schemas.openxmlformats.org/officeDocument/2006/relationships/image" Target="../media/image47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hyperlink" Target="http://lanl.arxiv.org/abs/1110.4583" TargetMode="Externa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BEAC0DE-ADAA-314E-991B-0387967D2F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392" y="1666462"/>
            <a:ext cx="9144000" cy="5168678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360536"/>
            <a:ext cx="9144000" cy="2409885"/>
          </a:xfrm>
        </p:spPr>
        <p:txBody>
          <a:bodyPr>
            <a:normAutofit fontScale="90000"/>
          </a:bodyPr>
          <a:lstStyle/>
          <a:p>
            <a:r>
              <a:rPr lang="en-GB" sz="4800" dirty="0">
                <a:solidFill>
                  <a:srgbClr val="FFFF00"/>
                </a:solidFill>
              </a:rPr>
              <a:t>Neutrino CP Violation</a:t>
            </a:r>
            <a:br>
              <a:rPr lang="en-GB" sz="4800" dirty="0">
                <a:solidFill>
                  <a:srgbClr val="FFFF00"/>
                </a:solidFill>
              </a:rPr>
            </a:br>
            <a:r>
              <a:rPr lang="en-GB" sz="4800" dirty="0">
                <a:solidFill>
                  <a:srgbClr val="FFFF00"/>
                </a:solidFill>
              </a:rPr>
              <a:t>with the ESS neutrino</a:t>
            </a:r>
            <a:br>
              <a:rPr lang="en-GB" sz="4800" dirty="0">
                <a:solidFill>
                  <a:srgbClr val="FFFF00"/>
                </a:solidFill>
              </a:rPr>
            </a:br>
            <a:r>
              <a:rPr lang="en-GB" sz="4800" dirty="0">
                <a:solidFill>
                  <a:srgbClr val="FFFF00"/>
                </a:solidFill>
              </a:rPr>
              <a:t>Super Beam</a:t>
            </a:r>
            <a:br>
              <a:rPr lang="en-GB" sz="4800" dirty="0">
                <a:solidFill>
                  <a:srgbClr val="FFFF00"/>
                </a:solidFill>
              </a:rPr>
            </a:br>
            <a:r>
              <a:rPr lang="en-GB" sz="4800" dirty="0">
                <a:solidFill>
                  <a:srgbClr val="FFFF00"/>
                </a:solidFill>
              </a:rPr>
              <a:t>(ESS</a:t>
            </a:r>
            <a:r>
              <a:rPr lang="el-GR" sz="4800" dirty="0">
                <a:solidFill>
                  <a:srgbClr val="FFFF00"/>
                </a:solidFill>
              </a:rPr>
              <a:t>ν</a:t>
            </a:r>
            <a:r>
              <a:rPr lang="fr-CH" sz="4800" dirty="0">
                <a:solidFill>
                  <a:srgbClr val="FFFF00"/>
                </a:solidFill>
              </a:rPr>
              <a:t>SB)</a:t>
            </a:r>
            <a:endParaRPr lang="en-GB" sz="4800" b="1" dirty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ICHEP2018, July 2018</a:t>
            </a:r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</a:t>
            </a:r>
            <a:r>
              <a:rPr lang="en-GB" dirty="0" err="1"/>
              <a:t>Dracos</a:t>
            </a:r>
            <a:r>
              <a:rPr lang="en-GB" dirty="0"/>
              <a:t> IPHC-IN2P3/CNRS/UNISTRA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5127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375467" y="5451095"/>
            <a:ext cx="6400800" cy="9495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GB" sz="2800" dirty="0">
                <a:solidFill>
                  <a:srgbClr val="66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Marcos </a:t>
            </a:r>
            <a:r>
              <a:rPr lang="en-GB" sz="2800" dirty="0" err="1">
                <a:solidFill>
                  <a:srgbClr val="66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Dracos</a:t>
            </a:r>
            <a:endParaRPr lang="en-GB" sz="2800" dirty="0">
              <a:solidFill>
                <a:srgbClr val="66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GB" sz="2000" dirty="0">
                <a:solidFill>
                  <a:srgbClr val="66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on behalf of the </a:t>
            </a:r>
            <a:r>
              <a:rPr lang="en-GB" sz="2000" dirty="0" err="1">
                <a:solidFill>
                  <a:srgbClr val="66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ESSνSB</a:t>
            </a:r>
            <a:r>
              <a:rPr lang="en-GB" sz="2000" dirty="0">
                <a:solidFill>
                  <a:srgbClr val="66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/</a:t>
            </a:r>
            <a:r>
              <a:rPr lang="en-GB" sz="2000" dirty="0" err="1">
                <a:solidFill>
                  <a:srgbClr val="66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EuroNuNet</a:t>
            </a:r>
            <a:r>
              <a:rPr lang="en-GB" sz="2000" dirty="0">
                <a:solidFill>
                  <a:srgbClr val="66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project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1453" y="5209897"/>
            <a:ext cx="1652155" cy="468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" y="1768895"/>
            <a:ext cx="1188024" cy="82009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6A3DCC-709C-4F49-9E6C-6F13F6978395}"/>
              </a:ext>
            </a:extLst>
          </p:cNvPr>
          <p:cNvSpPr/>
          <p:nvPr/>
        </p:nvSpPr>
        <p:spPr>
          <a:xfrm>
            <a:off x="0" y="-1"/>
            <a:ext cx="9144000" cy="1679863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D9C079-2965-3542-889B-CD24AF17AA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" y="219605"/>
            <a:ext cx="7798199" cy="1060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37C3E9-E0D2-A149-9884-1D6703F2AEB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47" y="5087605"/>
            <a:ext cx="1954705" cy="55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61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ESS_Aerial_vi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24677"/>
            <a:ext cx="9144000" cy="2414961"/>
          </a:xfrm>
        </p:spPr>
        <p:txBody>
          <a:bodyPr>
            <a:normAutofit/>
          </a:bodyPr>
          <a:lstStyle/>
          <a:p>
            <a:r>
              <a:rPr lang="en-US" sz="4800" dirty="0"/>
              <a:t>ESS </a:t>
            </a:r>
            <a:r>
              <a:rPr lang="en-US" sz="4800" dirty="0" err="1"/>
              <a:t>Linac</a:t>
            </a:r>
            <a:r>
              <a:rPr lang="en-US" sz="4800" dirty="0"/>
              <a:t> modifications to produce a neutrino Super Beam</a:t>
            </a:r>
            <a:endParaRPr lang="en-GB" sz="4800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ICHEP2018, July 2018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 IPHC-IN2P3/CNRS/UNISTRA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 rot="19455841">
            <a:off x="249863" y="5103715"/>
            <a:ext cx="43981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Times New Roman"/>
                <a:cs typeface="Times New Roman"/>
              </a:rPr>
              <a:t>European Spallation Source Linac</a:t>
            </a:r>
          </a:p>
        </p:txBody>
      </p:sp>
    </p:spTree>
    <p:extLst>
      <p:ext uri="{BB962C8B-B14F-4D97-AF65-F5344CB8AC3E}">
        <p14:creationId xmlns:p14="http://schemas.microsoft.com/office/powerpoint/2010/main" val="4282189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ayout_ESSnuSB_04.pn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28343" y="1846121"/>
            <a:ext cx="4602982" cy="3439010"/>
          </a:xfrm>
          <a:prstGeom prst="rect">
            <a:avLst/>
          </a:prstGeom>
        </p:spPr>
      </p:pic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2055" y="9595"/>
            <a:ext cx="6632027" cy="125454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000" dirty="0">
                <a:solidFill>
                  <a:srgbClr val="FF6600"/>
                </a:solidFill>
                <a:latin typeface="Times New Roman"/>
                <a:cs typeface="Times New Roman"/>
              </a:rPr>
              <a:t>How to add a neutrino facility?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ICHEP2018, July 2018</a:t>
            </a:r>
            <a:endParaRPr lang="en-GB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 IPHC-IN2P3/CNRS/UNISTRA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13" name="TextBox 8"/>
          <p:cNvSpPr txBox="1"/>
          <p:nvPr/>
        </p:nvSpPr>
        <p:spPr>
          <a:xfrm>
            <a:off x="-4841" y="1080953"/>
            <a:ext cx="561517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The neutron program must not be affected and if possible synergetic modifications.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Linac modifications: double the rate (14 Hz → 28 Hz), from 4% duty cycle to 8%.</a:t>
            </a:r>
            <a:endParaRPr lang="en-GB" sz="2000" dirty="0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Accumulator (C~400 m) needed to compress to few </a:t>
            </a:r>
            <a:r>
              <a:rPr lang="el-GR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μ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 the 2.86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ms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proton pulses, affordable by the magnetic horn (</a:t>
            </a:r>
            <a:r>
              <a:rPr lang="en-US" dirty="0">
                <a:latin typeface="Times New Roman"/>
                <a:cs typeface="Times New Roman"/>
              </a:rPr>
              <a:t>350 kA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, power consumption, Joule effect)</a:t>
            </a:r>
            <a:endParaRPr lang="en-GB" sz="2000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H</a:t>
            </a:r>
            <a:r>
              <a:rPr lang="en-GB" sz="2000" baseline="30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-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source (instead of protons),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space charge problems to be solved.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~300 MeV neutrinos.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Target station (studied in EURO</a:t>
            </a:r>
            <a:r>
              <a:rPr lang="el-GR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ν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).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Underground detector (studied in LAGUNA).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Short pulses (~</a:t>
            </a:r>
            <a:r>
              <a:rPr lang="el-GR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μ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s) will also allow DAR experiments (as those proposed for SNS) using the neutron target.</a:t>
            </a:r>
            <a:endParaRPr lang="en-GB" sz="2000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18580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595"/>
            <a:ext cx="9144000" cy="94766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Which baseline?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ICHEP2018, July 2018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20" name="ZoneTexte 19"/>
          <p:cNvSpPr txBox="1"/>
          <p:nvPr/>
        </p:nvSpPr>
        <p:spPr>
          <a:xfrm>
            <a:off x="63531" y="5512700"/>
            <a:ext cx="48763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~60% </a:t>
            </a:r>
            <a:r>
              <a:rPr lang="el-GR" dirty="0">
                <a:latin typeface="Times New Roman"/>
                <a:cs typeface="Times New Roman"/>
              </a:rPr>
              <a:t>δ</a:t>
            </a:r>
            <a:r>
              <a:rPr lang="en-US" baseline="-25000" dirty="0">
                <a:latin typeface="Times New Roman"/>
                <a:cs typeface="Times New Roman"/>
              </a:rPr>
              <a:t>CP</a:t>
            </a:r>
            <a:r>
              <a:rPr lang="en-US" dirty="0">
                <a:latin typeface="Times New Roman"/>
                <a:cs typeface="Times New Roman"/>
              </a:rPr>
              <a:t> coverage at 5 </a:t>
            </a:r>
            <a:r>
              <a:rPr lang="el-GR" dirty="0">
                <a:latin typeface="Times New Roman"/>
                <a:cs typeface="Times New Roman"/>
              </a:rPr>
              <a:t>σ</a:t>
            </a:r>
            <a:r>
              <a:rPr lang="en-US" dirty="0">
                <a:latin typeface="Times New Roman"/>
                <a:cs typeface="Times New Roman"/>
              </a:rPr>
              <a:t> C.L.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&gt;75% </a:t>
            </a:r>
            <a:r>
              <a:rPr lang="el-GR" dirty="0">
                <a:latin typeface="Times New Roman"/>
                <a:cs typeface="Times New Roman"/>
              </a:rPr>
              <a:t>δ</a:t>
            </a:r>
            <a:r>
              <a:rPr lang="en-US" baseline="-25000" dirty="0">
                <a:latin typeface="Times New Roman"/>
                <a:cs typeface="Times New Roman"/>
              </a:rPr>
              <a:t>CP</a:t>
            </a:r>
            <a:r>
              <a:rPr lang="en-US" dirty="0">
                <a:latin typeface="Times New Roman"/>
                <a:cs typeface="Times New Roman"/>
              </a:rPr>
              <a:t> coverage at 3 </a:t>
            </a:r>
            <a:r>
              <a:rPr lang="el-GR" dirty="0">
                <a:latin typeface="Times New Roman"/>
                <a:cs typeface="Times New Roman"/>
              </a:rPr>
              <a:t>σ</a:t>
            </a:r>
            <a:r>
              <a:rPr lang="en-US" dirty="0">
                <a:latin typeface="Times New Roman"/>
                <a:cs typeface="Times New Roman"/>
              </a:rPr>
              <a:t> C.L.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systematic errors: 5%/10% (signal/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cs typeface="Times New Roman"/>
              </a:rPr>
              <a:t>backg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.) 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663077" y="957263"/>
            <a:ext cx="3668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CPV (</a:t>
            </a:r>
            <a:r>
              <a:rPr lang="en-US" b="1" i="1" dirty="0" err="1">
                <a:solidFill>
                  <a:srgbClr val="008000"/>
                </a:solidFill>
                <a:latin typeface="Times New Roman"/>
                <a:cs typeface="Times New Roman"/>
              </a:rPr>
              <a:t>Nucl</a:t>
            </a:r>
            <a:r>
              <a:rPr lang="en-US" b="1" i="1" dirty="0">
                <a:solidFill>
                  <a:srgbClr val="008000"/>
                </a:solidFill>
                <a:latin typeface="Times New Roman"/>
                <a:cs typeface="Times New Roman"/>
              </a:rPr>
              <a:t>. Phys. B 885 (2014) 127</a:t>
            </a:r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8814" y="1239651"/>
            <a:ext cx="4405386" cy="4213595"/>
            <a:chOff x="78814" y="1239651"/>
            <a:chExt cx="4405386" cy="4213595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814" y="1239651"/>
              <a:ext cx="4405386" cy="4213595"/>
            </a:xfrm>
            <a:prstGeom prst="rect">
              <a:avLst/>
            </a:prstGeom>
          </p:spPr>
        </p:pic>
        <p:cxnSp>
          <p:nvCxnSpPr>
            <p:cNvPr id="16" name="Connecteur droit avec flèche 15"/>
            <p:cNvCxnSpPr/>
            <p:nvPr/>
          </p:nvCxnSpPr>
          <p:spPr>
            <a:xfrm>
              <a:off x="1685789" y="1966653"/>
              <a:ext cx="0" cy="29668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/>
            <p:nvPr/>
          </p:nvCxnSpPr>
          <p:spPr>
            <a:xfrm>
              <a:off x="2405059" y="1966653"/>
              <a:ext cx="0" cy="29668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 rot="16200000">
              <a:off x="1020751" y="3832165"/>
              <a:ext cx="10222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Times New Roman"/>
                  <a:cs typeface="Times New Roman"/>
                </a:rPr>
                <a:t>Zinkgruvan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 rot="16200000">
              <a:off x="1735647" y="3596167"/>
              <a:ext cx="10310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Times New Roman"/>
                  <a:cs typeface="Times New Roman"/>
                </a:rPr>
                <a:t>Garpenberg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cxnSp>
          <p:nvCxnSpPr>
            <p:cNvPr id="27" name="Connecteur droit 26"/>
            <p:cNvCxnSpPr/>
            <p:nvPr/>
          </p:nvCxnSpPr>
          <p:spPr>
            <a:xfrm>
              <a:off x="640599" y="2787028"/>
              <a:ext cx="3596350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>
              <a:off x="640599" y="2067795"/>
              <a:ext cx="3596350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694" y="1239651"/>
            <a:ext cx="4042447" cy="418222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684578" y="3234529"/>
            <a:ext cx="164471" cy="16447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0C2FE2A-B49D-B949-8B4C-6AC4880C5192}"/>
              </a:ext>
            </a:extLst>
          </p:cNvPr>
          <p:cNvSpPr/>
          <p:nvPr/>
        </p:nvSpPr>
        <p:spPr>
          <a:xfrm>
            <a:off x="5749157" y="3486777"/>
            <a:ext cx="164471" cy="16447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E12E2E-42D6-7642-827A-13DAEB558395}"/>
              </a:ext>
            </a:extLst>
          </p:cNvPr>
          <p:cNvSpPr txBox="1"/>
          <p:nvPr/>
        </p:nvSpPr>
        <p:spPr>
          <a:xfrm>
            <a:off x="5913628" y="5529042"/>
            <a:ext cx="2361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Candidate active mines</a:t>
            </a:r>
          </a:p>
        </p:txBody>
      </p:sp>
    </p:spTree>
    <p:extLst>
      <p:ext uri="{BB962C8B-B14F-4D97-AF65-F5344CB8AC3E}">
        <p14:creationId xmlns:p14="http://schemas.microsoft.com/office/powerpoint/2010/main" val="268195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595"/>
            <a:ext cx="9144000" cy="94766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Physics Performance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ICHEP2018, July 2018</a:t>
            </a:r>
            <a:endParaRPr lang="en-GB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</a:t>
            </a:r>
            <a:r>
              <a:rPr lang="en-GB" dirty="0" err="1"/>
              <a:t>Dracos</a:t>
            </a:r>
            <a:r>
              <a:rPr lang="en-GB" dirty="0"/>
              <a:t>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053100"/>
            <a:ext cx="53812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>
                <a:latin typeface="Times New Roman" charset="0"/>
                <a:ea typeface="Times New Roman" charset="0"/>
                <a:cs typeface="Times New Roman" charset="0"/>
              </a:rPr>
              <a:t>little dependence on mass hierarchy (not so long baseline),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 err="1">
                <a:latin typeface="Times New Roman" charset="0"/>
                <a:ea typeface="Times New Roman" charset="0"/>
                <a:cs typeface="Times New Roman" charset="0"/>
              </a:rPr>
              <a:t>δ</a:t>
            </a:r>
            <a:r>
              <a:rPr lang="en-GB" sz="2000" baseline="-25000" dirty="0" err="1">
                <a:latin typeface="Times New Roman" charset="0"/>
                <a:ea typeface="Times New Roman" charset="0"/>
                <a:cs typeface="Times New Roman" charset="0"/>
              </a:rPr>
              <a:t>CP</a:t>
            </a:r>
            <a:r>
              <a:rPr lang="en-GB" sz="2000" dirty="0">
                <a:latin typeface="Times New Roman" charset="0"/>
                <a:ea typeface="Times New Roman" charset="0"/>
                <a:cs typeface="Times New Roman" charset="0"/>
              </a:rPr>
              <a:t> coverage at 5 </a:t>
            </a:r>
            <a:r>
              <a:rPr lang="en-GB" sz="2000" dirty="0" err="1">
                <a:latin typeface="Times New Roman" charset="0"/>
                <a:ea typeface="Times New Roman" charset="0"/>
                <a:cs typeface="Times New Roman" charset="0"/>
              </a:rPr>
              <a:t>σ</a:t>
            </a:r>
            <a:r>
              <a:rPr lang="en-GB" sz="2000" dirty="0">
                <a:latin typeface="Times New Roman" charset="0"/>
                <a:ea typeface="Times New Roman" charset="0"/>
                <a:cs typeface="Times New Roman" charset="0"/>
              </a:rPr>
              <a:t> C.L. up to </a:t>
            </a:r>
            <a:r>
              <a:rPr lang="en-GB" sz="2000" b="1" dirty="0">
                <a:latin typeface="Times New Roman" charset="0"/>
                <a:ea typeface="Times New Roman" charset="0"/>
                <a:cs typeface="Times New Roman" charset="0"/>
              </a:rPr>
              <a:t>60%</a:t>
            </a:r>
            <a:r>
              <a:rPr lang="en-GB" sz="2000" dirty="0">
                <a:latin typeface="Times New Roman" charset="0"/>
                <a:ea typeface="Times New Roman" charset="0"/>
                <a:cs typeface="Times New Roman" charset="0"/>
              </a:rPr>
              <a:t>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 err="1">
                <a:latin typeface="Times New Roman" charset="0"/>
                <a:ea typeface="Times New Roman" charset="0"/>
                <a:cs typeface="Times New Roman" charset="0"/>
              </a:rPr>
              <a:t>δ</a:t>
            </a:r>
            <a:r>
              <a:rPr lang="en-GB" sz="2000" baseline="-25000" dirty="0" err="1">
                <a:latin typeface="Times New Roman" charset="0"/>
                <a:ea typeface="Times New Roman" charset="0"/>
                <a:cs typeface="Times New Roman" charset="0"/>
              </a:rPr>
              <a:t>CP</a:t>
            </a:r>
            <a:r>
              <a:rPr lang="en-GB" sz="2000" dirty="0">
                <a:latin typeface="Times New Roman" charset="0"/>
                <a:ea typeface="Times New Roman" charset="0"/>
                <a:cs typeface="Times New Roman" charset="0"/>
              </a:rPr>
              <a:t> accuracy down to </a:t>
            </a:r>
            <a:r>
              <a:rPr lang="en-GB" sz="2000" b="1" dirty="0">
                <a:latin typeface="Times New Roman" charset="0"/>
                <a:ea typeface="Times New Roman" charset="0"/>
                <a:cs typeface="Times New Roman" charset="0"/>
              </a:rPr>
              <a:t>6°</a:t>
            </a:r>
            <a:r>
              <a:rPr lang="en-GB" sz="2000" dirty="0">
                <a:latin typeface="Times New Roman" charset="0"/>
                <a:ea typeface="Times New Roman" charset="0"/>
                <a:cs typeface="Times New Roman" charset="0"/>
              </a:rPr>
              <a:t> at 0° and 180° (absence of CPV for these two values),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>
                <a:latin typeface="Times New Roman" charset="0"/>
                <a:ea typeface="Times New Roman" charset="0"/>
                <a:cs typeface="Times New Roman" charset="0"/>
              </a:rPr>
              <a:t>not yet optimized facility,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b="1" dirty="0">
                <a:latin typeface="Times New Roman" charset="0"/>
                <a:ea typeface="Times New Roman" charset="0"/>
                <a:cs typeface="Times New Roman" charset="0"/>
              </a:rPr>
              <a:t>5/10%</a:t>
            </a:r>
            <a:r>
              <a:rPr lang="en-GB" sz="2000" dirty="0">
                <a:latin typeface="Times New Roman" charset="0"/>
                <a:ea typeface="Times New Roman" charset="0"/>
                <a:cs typeface="Times New Roman" charset="0"/>
              </a:rPr>
              <a:t> systematic errors on signal/background.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2AE7D9-53C5-F545-90FA-564C230BD5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7263"/>
            <a:ext cx="4209562" cy="30823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484258-E705-EC45-9B24-7BA5417C45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752" y="957263"/>
            <a:ext cx="4327804" cy="3086284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3386272-8358-A147-A137-66CBE91E8066}"/>
              </a:ext>
            </a:extLst>
          </p:cNvPr>
          <p:cNvCxnSpPr/>
          <p:nvPr/>
        </p:nvCxnSpPr>
        <p:spPr>
          <a:xfrm>
            <a:off x="7147034" y="2280745"/>
            <a:ext cx="0" cy="12402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1E428D-2E04-B44A-83D5-F36F9618178C}"/>
              </a:ext>
            </a:extLst>
          </p:cNvPr>
          <p:cNvCxnSpPr/>
          <p:nvPr/>
        </p:nvCxnSpPr>
        <p:spPr>
          <a:xfrm>
            <a:off x="641130" y="2291255"/>
            <a:ext cx="3520965" cy="0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42455256-5F1B-5541-8422-BC56AE66239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1875" y="3954872"/>
            <a:ext cx="3750318" cy="28243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8D856B-3E5A-004B-BD28-99EDB75393F0}"/>
              </a:ext>
            </a:extLst>
          </p:cNvPr>
          <p:cNvSpPr txBox="1"/>
          <p:nvPr/>
        </p:nvSpPr>
        <p:spPr>
          <a:xfrm>
            <a:off x="628218" y="106500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540 km</a:t>
            </a:r>
          </a:p>
        </p:txBody>
      </p:sp>
    </p:spTree>
    <p:extLst>
      <p:ext uri="{BB962C8B-B14F-4D97-AF65-F5344CB8AC3E}">
        <p14:creationId xmlns:p14="http://schemas.microsoft.com/office/powerpoint/2010/main" val="2931350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916" y="4405858"/>
            <a:ext cx="3346030" cy="216819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ICHEP2018, July 2018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M. </a:t>
            </a:r>
            <a:r>
              <a:rPr lang="en-GB" dirty="0" err="1"/>
              <a:t>Dracos</a:t>
            </a:r>
            <a:r>
              <a:rPr lang="en-GB" dirty="0"/>
              <a:t> IPHC-IN2P3/CNRS/UNISTRA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5DCA93F-399D-1647-ACEC-542453511778}" type="slidenum">
              <a:rPr lang="en-GB" altLang="en-US" sz="1200" smtClean="0">
                <a:solidFill>
                  <a:srgbClr val="898989"/>
                </a:solidFill>
              </a:rPr>
              <a:pPr eaLnBrk="1" hangingPunct="1"/>
              <a:t>14</a:t>
            </a:fld>
            <a:endParaRPr lang="en-GB" altLang="en-US" sz="1200" dirty="0">
              <a:solidFill>
                <a:srgbClr val="898989"/>
              </a:solidFill>
            </a:endParaRPr>
          </a:p>
        </p:txBody>
      </p:sp>
      <p:sp>
        <p:nvSpPr>
          <p:cNvPr id="18438" name="ZoneTexte 32"/>
          <p:cNvSpPr txBox="1">
            <a:spLocks noChangeArrowheads="1"/>
          </p:cNvSpPr>
          <p:nvPr/>
        </p:nvSpPr>
        <p:spPr bwMode="auto">
          <a:xfrm>
            <a:off x="182563" y="2997200"/>
            <a:ext cx="291306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1800" b="1" dirty="0">
                <a:solidFill>
                  <a:srgbClr val="0000FF"/>
                </a:solidFill>
              </a:rPr>
              <a:t>Muons</a:t>
            </a:r>
            <a:r>
              <a:rPr lang="en-GB" altLang="en-US" sz="1800" dirty="0"/>
              <a:t> of average energy ~0.5 GeV at the level of the beam dump (per proton)</a:t>
            </a:r>
          </a:p>
        </p:txBody>
      </p:sp>
      <p:sp>
        <p:nvSpPr>
          <p:cNvPr id="18449" name="Rectangle 16"/>
          <p:cNvSpPr>
            <a:spLocks noChangeArrowheads="1"/>
          </p:cNvSpPr>
          <p:nvPr/>
        </p:nvSpPr>
        <p:spPr bwMode="auto">
          <a:xfrm>
            <a:off x="58738" y="969963"/>
            <a:ext cx="21627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GB" altLang="en-US" b="1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2.7x10</a:t>
            </a:r>
            <a:r>
              <a:rPr lang="en-GB" altLang="en-US" b="1" baseline="30000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23</a:t>
            </a:r>
            <a:r>
              <a:rPr lang="en-GB" altLang="en-US" b="1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 </a:t>
            </a:r>
            <a:r>
              <a:rPr lang="en-GB" altLang="en-US" b="1" dirty="0" err="1">
                <a:solidFill>
                  <a:srgbClr val="FF0000"/>
                </a:solidFill>
                <a:ea typeface="MS PGothic" charset="-128"/>
                <a:cs typeface="Times New Roman" charset="0"/>
              </a:rPr>
              <a:t>p.o.t</a:t>
            </a:r>
            <a:r>
              <a:rPr lang="en-GB" altLang="en-US" b="1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/year</a:t>
            </a:r>
          </a:p>
        </p:txBody>
      </p:sp>
      <p:sp>
        <p:nvSpPr>
          <p:cNvPr id="18" name="Title 3"/>
          <p:cNvSpPr txBox="1">
            <a:spLocks/>
          </p:cNvSpPr>
          <p:nvPr/>
        </p:nvSpPr>
        <p:spPr>
          <a:xfrm>
            <a:off x="473376" y="8049"/>
            <a:ext cx="8105775" cy="7540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3600" dirty="0">
                <a:solidFill>
                  <a:schemeClr val="accent6"/>
                </a:solidFill>
                <a:latin typeface="Times New Roman" charset="0"/>
                <a:ea typeface="Times New Roman" charset="0"/>
                <a:cs typeface="Times New Roman" charset="0"/>
              </a:rPr>
              <a:t>ESS neutrino and muon facility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28600" y="1366838"/>
            <a:ext cx="1524000" cy="622300"/>
          </a:xfrm>
          <a:prstGeom prst="rect">
            <a:avLst/>
          </a:prstGeom>
          <a:gradFill rotWithShape="1">
            <a:gsLst>
              <a:gs pos="0">
                <a:srgbClr val="AFB2D0"/>
              </a:gs>
              <a:gs pos="100000">
                <a:srgbClr val="878BB8"/>
              </a:gs>
            </a:gsLst>
            <a:lin ang="16200000"/>
          </a:gra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ESS proton driver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362200" y="2068513"/>
            <a:ext cx="228600" cy="2286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0000"/>
              </a:gs>
            </a:gsLst>
            <a:lin ang="16200000"/>
          </a:gra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GB" altLang="en-US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374900" y="1062038"/>
            <a:ext cx="304800" cy="30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cxnSp>
        <p:nvCxnSpPr>
          <p:cNvPr id="22" name="Straight Arrow Connector 21"/>
          <p:cNvCxnSpPr>
            <a:cxnSpLocks noChangeShapeType="1"/>
            <a:stCxn id="19" idx="3"/>
            <a:endCxn id="20" idx="1"/>
          </p:cNvCxnSpPr>
          <p:nvPr/>
        </p:nvCxnSpPr>
        <p:spPr bwMode="auto">
          <a:xfrm>
            <a:off x="1752600" y="1677988"/>
            <a:ext cx="609600" cy="504825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22"/>
          <p:cNvCxnSpPr>
            <a:cxnSpLocks noChangeShapeType="1"/>
            <a:stCxn id="19" idx="3"/>
          </p:cNvCxnSpPr>
          <p:nvPr/>
        </p:nvCxnSpPr>
        <p:spPr bwMode="auto">
          <a:xfrm flipV="1">
            <a:off x="1752600" y="1641475"/>
            <a:ext cx="990600" cy="36513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Arrow Connector 23"/>
          <p:cNvCxnSpPr>
            <a:cxnSpLocks noChangeShapeType="1"/>
            <a:stCxn id="19" idx="3"/>
            <a:endCxn id="21" idx="3"/>
          </p:cNvCxnSpPr>
          <p:nvPr/>
        </p:nvCxnSpPr>
        <p:spPr bwMode="auto">
          <a:xfrm flipV="1">
            <a:off x="1752600" y="1322388"/>
            <a:ext cx="666750" cy="35560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Connector 24"/>
          <p:cNvCxnSpPr/>
          <p:nvPr/>
        </p:nvCxnSpPr>
        <p:spPr>
          <a:xfrm>
            <a:off x="2698750" y="1501775"/>
            <a:ext cx="0" cy="3968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1676400" y="1966913"/>
            <a:ext cx="549275" cy="555625"/>
          </a:xfrm>
          <a:prstGeom prst="ellipse">
            <a:avLst/>
          </a:prstGeom>
          <a:noFill/>
          <a:ln w="31750">
            <a:solidFill>
              <a:srgbClr val="FFC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GB" altLang="en-US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2819400" y="1989138"/>
            <a:ext cx="685800" cy="431800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Symbol" panose="05050102010706020507" pitchFamily="18" charset="2"/>
                <a:ea typeface="+mn-ea"/>
                <a:cs typeface="+mn-cs"/>
              </a:rPr>
              <a:t>p</a:t>
            </a:r>
            <a:r>
              <a:rPr lang="en-GB" sz="1400" dirty="0">
                <a:solidFill>
                  <a:schemeClr val="lt1"/>
                </a:solidFill>
                <a:ea typeface="+mn-ea"/>
                <a:cs typeface="+mn-cs"/>
              </a:rPr>
              <a:t> decay</a:t>
            </a:r>
          </a:p>
        </p:txBody>
      </p:sp>
      <p:cxnSp>
        <p:nvCxnSpPr>
          <p:cNvPr id="28" name="Straight Arrow Connector 27"/>
          <p:cNvCxnSpPr>
            <a:cxnSpLocks noChangeShapeType="1"/>
            <a:endCxn id="30" idx="2"/>
          </p:cNvCxnSpPr>
          <p:nvPr/>
        </p:nvCxnSpPr>
        <p:spPr bwMode="auto">
          <a:xfrm flipV="1">
            <a:off x="3505200" y="2073275"/>
            <a:ext cx="2590800" cy="9525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61" name="TextBox 28"/>
          <p:cNvSpPr txBox="1">
            <a:spLocks noChangeArrowheads="1"/>
          </p:cNvSpPr>
          <p:nvPr/>
        </p:nvSpPr>
        <p:spPr bwMode="auto">
          <a:xfrm>
            <a:off x="4802188" y="1682750"/>
            <a:ext cx="1174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>
                <a:solidFill>
                  <a:srgbClr val="FF0000"/>
                </a:solidFill>
                <a:latin typeface="Symbol" charset="2"/>
              </a:rPr>
              <a:t>n</a:t>
            </a:r>
            <a:r>
              <a:rPr lang="en-GB" altLang="en-US" b="1" i="1" baseline="-25000" dirty="0">
                <a:solidFill>
                  <a:srgbClr val="FF0000"/>
                </a:solidFill>
                <a:latin typeface="Symbol" charset="2"/>
                <a:sym typeface="Symbol" charset="2"/>
              </a:rPr>
              <a:t>m</a:t>
            </a:r>
            <a:r>
              <a:rPr lang="en-GB" altLang="en-US" b="1" dirty="0">
                <a:solidFill>
                  <a:srgbClr val="FF0000"/>
                </a:solidFill>
              </a:rPr>
              <a:t> or </a:t>
            </a:r>
            <a:r>
              <a:rPr lang="en-GB" altLang="en-US" b="1" dirty="0">
                <a:solidFill>
                  <a:srgbClr val="FF0000"/>
                </a:solidFill>
                <a:sym typeface="Symbol" charset="2"/>
              </a:rPr>
              <a:t></a:t>
            </a:r>
            <a:r>
              <a:rPr lang="en-GB" altLang="en-US" b="1" dirty="0">
                <a:solidFill>
                  <a:srgbClr val="FF0000"/>
                </a:solidFill>
                <a:latin typeface="Symbol" charset="2"/>
              </a:rPr>
              <a:t>n</a:t>
            </a:r>
            <a:r>
              <a:rPr lang="en-GB" altLang="en-US" b="1" i="1" baseline="-25000" dirty="0">
                <a:solidFill>
                  <a:srgbClr val="FF0000"/>
                </a:solidFill>
                <a:latin typeface="Symbol" charset="2"/>
                <a:sym typeface="Symbol" charset="2"/>
              </a:rPr>
              <a:t>m</a:t>
            </a:r>
            <a:endParaRPr lang="en-GB" altLang="en-US" b="1" dirty="0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6096000" y="1746250"/>
            <a:ext cx="715963" cy="65405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cxnSp>
        <p:nvCxnSpPr>
          <p:cNvPr id="31" name="Straight Arrow Connector 30"/>
          <p:cNvCxnSpPr>
            <a:cxnSpLocks noChangeShapeType="1"/>
            <a:endCxn id="32" idx="1"/>
          </p:cNvCxnSpPr>
          <p:nvPr/>
        </p:nvCxnSpPr>
        <p:spPr bwMode="auto">
          <a:xfrm>
            <a:off x="3505200" y="2200275"/>
            <a:ext cx="519113" cy="595313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4024313" y="2579688"/>
            <a:ext cx="1614487" cy="433387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285750" indent="-285750" algn="ctr">
              <a:buFont typeface="Symbol"/>
              <a:buChar char="m"/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Decay</a:t>
            </a:r>
          </a:p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channel or ring</a:t>
            </a:r>
          </a:p>
        </p:txBody>
      </p:sp>
      <p:cxnSp>
        <p:nvCxnSpPr>
          <p:cNvPr id="33" name="Straight Arrow Connector 32"/>
          <p:cNvCxnSpPr>
            <a:cxnSpLocks noChangeShapeType="1"/>
            <a:stCxn id="32" idx="3"/>
          </p:cNvCxnSpPr>
          <p:nvPr/>
        </p:nvCxnSpPr>
        <p:spPr bwMode="auto">
          <a:xfrm>
            <a:off x="5638800" y="2795588"/>
            <a:ext cx="1319213" cy="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traight Arrow Connector 33"/>
          <p:cNvCxnSpPr>
            <a:cxnSpLocks noChangeShapeType="1"/>
          </p:cNvCxnSpPr>
          <p:nvPr/>
        </p:nvCxnSpPr>
        <p:spPr bwMode="auto">
          <a:xfrm>
            <a:off x="3619500" y="2351088"/>
            <a:ext cx="6350" cy="519112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3162300" y="2867025"/>
            <a:ext cx="685800" cy="431800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Front end</a:t>
            </a: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3143250" y="3571875"/>
            <a:ext cx="819150" cy="433388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Cooling</a:t>
            </a:r>
          </a:p>
        </p:txBody>
      </p:sp>
      <p:cxnSp>
        <p:nvCxnSpPr>
          <p:cNvPr id="37" name="Straight Arrow Connector 36"/>
          <p:cNvCxnSpPr>
            <a:cxnSpLocks noChangeShapeType="1"/>
          </p:cNvCxnSpPr>
          <p:nvPr/>
        </p:nvCxnSpPr>
        <p:spPr bwMode="auto">
          <a:xfrm>
            <a:off x="6899275" y="3803650"/>
            <a:ext cx="412750" cy="1270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6057900" y="3179763"/>
            <a:ext cx="904875" cy="433387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Storage </a:t>
            </a:r>
          </a:p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ring</a:t>
            </a:r>
          </a:p>
        </p:txBody>
      </p:sp>
      <p:cxnSp>
        <p:nvCxnSpPr>
          <p:cNvPr id="39" name="Straight Arrow Connector 38"/>
          <p:cNvCxnSpPr>
            <a:cxnSpLocks noChangeShapeType="1"/>
          </p:cNvCxnSpPr>
          <p:nvPr/>
        </p:nvCxnSpPr>
        <p:spPr bwMode="auto">
          <a:xfrm>
            <a:off x="4800600" y="3914775"/>
            <a:ext cx="0" cy="45720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3162300" y="4503738"/>
            <a:ext cx="1255713" cy="433387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RCS</a:t>
            </a:r>
          </a:p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acceleration</a:t>
            </a:r>
          </a:p>
        </p:txBody>
      </p:sp>
      <p:cxnSp>
        <p:nvCxnSpPr>
          <p:cNvPr id="41" name="Straight Arrow Connector 40"/>
          <p:cNvCxnSpPr>
            <a:cxnSpLocks noChangeShapeType="1"/>
          </p:cNvCxnSpPr>
          <p:nvPr/>
        </p:nvCxnSpPr>
        <p:spPr bwMode="auto">
          <a:xfrm>
            <a:off x="5146675" y="4692650"/>
            <a:ext cx="538163" cy="1270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5759450" y="4486275"/>
            <a:ext cx="860425" cy="469900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Collider</a:t>
            </a:r>
          </a:p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 ring</a:t>
            </a:r>
          </a:p>
        </p:txBody>
      </p:sp>
      <p:pic>
        <p:nvPicPr>
          <p:cNvPr id="1847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6550" y="3676650"/>
            <a:ext cx="16129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7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2500" y="3605213"/>
            <a:ext cx="9302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4437063" y="4357688"/>
            <a:ext cx="727075" cy="719137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GB" altLang="en-US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8479" name="Slide Number Placeholder 5"/>
          <p:cNvSpPr txBox="1">
            <a:spLocks/>
          </p:cNvSpPr>
          <p:nvPr/>
        </p:nvSpPr>
        <p:spPr bwMode="auto">
          <a:xfrm>
            <a:off x="8712200" y="6116638"/>
            <a:ext cx="3175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GB" altLang="en-US" sz="1200" dirty="0">
              <a:solidFill>
                <a:srgbClr val="898989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7246938" y="3503613"/>
            <a:ext cx="715962" cy="65246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4379913" y="3244850"/>
            <a:ext cx="1258887" cy="431800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RLA</a:t>
            </a:r>
          </a:p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acceleration</a:t>
            </a:r>
          </a:p>
        </p:txBody>
      </p:sp>
      <p:cxnSp>
        <p:nvCxnSpPr>
          <p:cNvPr id="50" name="Straight Arrow Connector 49"/>
          <p:cNvCxnSpPr>
            <a:cxnSpLocks noChangeShapeType="1"/>
            <a:stCxn id="18475" idx="2"/>
          </p:cNvCxnSpPr>
          <p:nvPr/>
        </p:nvCxnSpPr>
        <p:spPr bwMode="auto">
          <a:xfrm>
            <a:off x="5759450" y="3816350"/>
            <a:ext cx="336550" cy="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8483" name="Group 50"/>
          <p:cNvGrpSpPr>
            <a:grpSpLocks/>
          </p:cNvGrpSpPr>
          <p:nvPr/>
        </p:nvGrpSpPr>
        <p:grpSpPr bwMode="auto">
          <a:xfrm>
            <a:off x="5695950" y="4273550"/>
            <a:ext cx="1014413" cy="862013"/>
            <a:chOff x="7740922" y="4602948"/>
            <a:chExt cx="1106279" cy="1012340"/>
          </a:xfrm>
        </p:grpSpPr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7740922" y="4602948"/>
              <a:ext cx="1106279" cy="1010475"/>
            </a:xfrm>
            <a:prstGeom prst="ellipse">
              <a:avLst/>
            </a:prstGeom>
            <a:noFill/>
            <a:ln w="31750">
              <a:solidFill>
                <a:srgbClr val="28A0BE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GB" altLang="en-US" dirty="0">
                <a:solidFill>
                  <a:srgbClr val="FFFFFF"/>
                </a:solidFill>
                <a:latin typeface="Comic Sans MS" charset="0"/>
              </a:endParaRPr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8526916" y="4625320"/>
              <a:ext cx="140233" cy="139826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rgbClr val="28A0BE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GB" altLang="en-US" dirty="0">
                <a:solidFill>
                  <a:srgbClr val="FFFFFF"/>
                </a:solidFill>
                <a:latin typeface="Comic Sans MS" charset="0"/>
              </a:endParaRPr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7953868" y="5462412"/>
              <a:ext cx="164470" cy="152876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rgbClr val="28A0BE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GB" altLang="en-US" dirty="0">
                <a:solidFill>
                  <a:srgbClr val="FFFFFF"/>
                </a:solidFill>
                <a:latin typeface="Comic Sans MS" charset="0"/>
              </a:endParaRPr>
            </a:p>
          </p:txBody>
        </p:sp>
      </p:grpSp>
      <p:cxnSp>
        <p:nvCxnSpPr>
          <p:cNvPr id="55" name="Straight Arrow Connector 54"/>
          <p:cNvCxnSpPr>
            <a:cxnSpLocks noChangeShapeType="1"/>
          </p:cNvCxnSpPr>
          <p:nvPr/>
        </p:nvCxnSpPr>
        <p:spPr bwMode="auto">
          <a:xfrm>
            <a:off x="3619500" y="3314700"/>
            <a:ext cx="0" cy="257175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Straight Arrow Connector 55"/>
          <p:cNvCxnSpPr>
            <a:cxnSpLocks noChangeShapeType="1"/>
          </p:cNvCxnSpPr>
          <p:nvPr/>
        </p:nvCxnSpPr>
        <p:spPr bwMode="auto">
          <a:xfrm>
            <a:off x="3962400" y="3787775"/>
            <a:ext cx="252413" cy="3175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86" name="TextBox 56"/>
          <p:cNvSpPr txBox="1">
            <a:spLocks noChangeArrowheads="1"/>
          </p:cNvSpPr>
          <p:nvPr/>
        </p:nvSpPr>
        <p:spPr bwMode="auto">
          <a:xfrm>
            <a:off x="2789680" y="1016000"/>
            <a:ext cx="19898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>
                <a:solidFill>
                  <a:srgbClr val="FF0000"/>
                </a:solidFill>
              </a:rPr>
              <a:t>Neutrons to ESS</a:t>
            </a:r>
          </a:p>
        </p:txBody>
      </p:sp>
      <p:sp>
        <p:nvSpPr>
          <p:cNvPr id="18487" name="TextBox 57"/>
          <p:cNvSpPr txBox="1">
            <a:spLocks noChangeArrowheads="1"/>
          </p:cNvSpPr>
          <p:nvPr/>
        </p:nvSpPr>
        <p:spPr bwMode="auto">
          <a:xfrm>
            <a:off x="2724150" y="1458913"/>
            <a:ext cx="1917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>
                <a:solidFill>
                  <a:srgbClr val="FF0000"/>
                </a:solidFill>
              </a:rPr>
              <a:t>Protons dump</a:t>
            </a:r>
          </a:p>
        </p:txBody>
      </p:sp>
      <p:cxnSp>
        <p:nvCxnSpPr>
          <p:cNvPr id="59" name="Straight Arrow Connector 58"/>
          <p:cNvCxnSpPr>
            <a:cxnSpLocks noChangeShapeType="1"/>
            <a:endCxn id="60" idx="1"/>
          </p:cNvCxnSpPr>
          <p:nvPr/>
        </p:nvCxnSpPr>
        <p:spPr bwMode="auto">
          <a:xfrm flipV="1">
            <a:off x="3625850" y="2316163"/>
            <a:ext cx="406400" cy="34925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4032250" y="2182813"/>
            <a:ext cx="1606550" cy="268287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285750" indent="-285750" algn="ctr">
              <a:buFont typeface="Symbol"/>
              <a:buChar char="m"/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Test Facility</a:t>
            </a:r>
          </a:p>
        </p:txBody>
      </p:sp>
      <p:cxnSp>
        <p:nvCxnSpPr>
          <p:cNvPr id="61" name="Straight Arrow Connector 60"/>
          <p:cNvCxnSpPr>
            <a:cxnSpLocks noChangeShapeType="1"/>
            <a:endCxn id="27" idx="1"/>
          </p:cNvCxnSpPr>
          <p:nvPr/>
        </p:nvCxnSpPr>
        <p:spPr bwMode="auto">
          <a:xfrm>
            <a:off x="2547938" y="2185988"/>
            <a:ext cx="271462" cy="1905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91" name="TextBox 61"/>
          <p:cNvSpPr txBox="1">
            <a:spLocks noChangeArrowheads="1"/>
          </p:cNvSpPr>
          <p:nvPr/>
        </p:nvSpPr>
        <p:spPr bwMode="auto">
          <a:xfrm>
            <a:off x="8253594" y="2522538"/>
            <a:ext cx="7505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200" b="1" dirty="0">
                <a:solidFill>
                  <a:srgbClr val="FFFFFF"/>
                </a:solidFill>
              </a:rPr>
              <a:t>Short</a:t>
            </a:r>
          </a:p>
          <a:p>
            <a:pPr algn="ctr" eaLnBrk="1" hangingPunct="1"/>
            <a:r>
              <a:rPr lang="en-GB" altLang="en-US" sz="1200" b="1" dirty="0">
                <a:solidFill>
                  <a:srgbClr val="FFFFFF"/>
                </a:solidFill>
              </a:rPr>
              <a:t>Baseline</a:t>
            </a:r>
          </a:p>
          <a:p>
            <a:pPr algn="ctr" eaLnBrk="1" hangingPunct="1"/>
            <a:r>
              <a:rPr lang="en-GB" altLang="en-US" sz="1200" b="1" dirty="0">
                <a:solidFill>
                  <a:srgbClr val="FFFFFF"/>
                </a:solidFill>
              </a:rPr>
              <a:t>Detector</a:t>
            </a:r>
          </a:p>
        </p:txBody>
      </p:sp>
      <p:sp>
        <p:nvSpPr>
          <p:cNvPr id="18492" name="TextBox 62"/>
          <p:cNvSpPr txBox="1">
            <a:spLocks noChangeArrowheads="1"/>
          </p:cNvSpPr>
          <p:nvPr/>
        </p:nvSpPr>
        <p:spPr bwMode="auto">
          <a:xfrm>
            <a:off x="6106740" y="1762125"/>
            <a:ext cx="700833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100" b="1" dirty="0">
                <a:solidFill>
                  <a:srgbClr val="FFFFFF"/>
                </a:solidFill>
              </a:rPr>
              <a:t>Long</a:t>
            </a:r>
          </a:p>
          <a:p>
            <a:pPr algn="ctr" eaLnBrk="1" hangingPunct="1"/>
            <a:r>
              <a:rPr lang="en-GB" altLang="en-US" sz="1100" b="1" dirty="0">
                <a:solidFill>
                  <a:srgbClr val="FFFFFF"/>
                </a:solidFill>
              </a:rPr>
              <a:t>Baseline</a:t>
            </a:r>
          </a:p>
          <a:p>
            <a:pPr algn="ctr" eaLnBrk="1" hangingPunct="1"/>
            <a:r>
              <a:rPr lang="en-GB" altLang="en-US" sz="1100" b="1" dirty="0">
                <a:solidFill>
                  <a:srgbClr val="FFFFFF"/>
                </a:solidFill>
              </a:rPr>
              <a:t>Detector</a:t>
            </a:r>
          </a:p>
        </p:txBody>
      </p:sp>
      <p:sp>
        <p:nvSpPr>
          <p:cNvPr id="64" name="Oval 63"/>
          <p:cNvSpPr/>
          <p:nvPr/>
        </p:nvSpPr>
        <p:spPr>
          <a:xfrm>
            <a:off x="6962775" y="2439988"/>
            <a:ext cx="715963" cy="65246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8494" name="TextBox 64"/>
          <p:cNvSpPr txBox="1">
            <a:spLocks noChangeArrowheads="1"/>
          </p:cNvSpPr>
          <p:nvPr/>
        </p:nvSpPr>
        <p:spPr bwMode="auto">
          <a:xfrm>
            <a:off x="6994946" y="2465388"/>
            <a:ext cx="700833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100" b="1" dirty="0">
                <a:solidFill>
                  <a:srgbClr val="FFFFFF"/>
                </a:solidFill>
              </a:rPr>
              <a:t>Short</a:t>
            </a:r>
          </a:p>
          <a:p>
            <a:pPr algn="ctr" eaLnBrk="1" hangingPunct="1"/>
            <a:r>
              <a:rPr lang="en-GB" altLang="en-US" sz="1100" b="1" dirty="0">
                <a:solidFill>
                  <a:srgbClr val="FFFFFF"/>
                </a:solidFill>
              </a:rPr>
              <a:t>Baseline</a:t>
            </a:r>
          </a:p>
          <a:p>
            <a:pPr algn="ctr" eaLnBrk="1" hangingPunct="1"/>
            <a:r>
              <a:rPr lang="en-GB" altLang="en-US" sz="1100" b="1" dirty="0">
                <a:solidFill>
                  <a:srgbClr val="FFFFFF"/>
                </a:solidFill>
              </a:rPr>
              <a:t>Detector</a:t>
            </a:r>
          </a:p>
        </p:txBody>
      </p:sp>
      <p:sp>
        <p:nvSpPr>
          <p:cNvPr id="18495" name="TextBox 65"/>
          <p:cNvSpPr txBox="1">
            <a:spLocks noChangeArrowheads="1"/>
          </p:cNvSpPr>
          <p:nvPr/>
        </p:nvSpPr>
        <p:spPr bwMode="auto">
          <a:xfrm>
            <a:off x="7259638" y="3503613"/>
            <a:ext cx="8016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100" b="1" dirty="0">
                <a:solidFill>
                  <a:srgbClr val="FFFFFF"/>
                </a:solidFill>
              </a:rPr>
              <a:t>Long</a:t>
            </a:r>
          </a:p>
          <a:p>
            <a:pPr algn="ctr" eaLnBrk="1" hangingPunct="1"/>
            <a:r>
              <a:rPr lang="en-GB" altLang="en-US" sz="1100" b="1" dirty="0">
                <a:solidFill>
                  <a:srgbClr val="FFFFFF"/>
                </a:solidFill>
              </a:rPr>
              <a:t>Baseline</a:t>
            </a:r>
          </a:p>
          <a:p>
            <a:pPr algn="ctr" eaLnBrk="1" hangingPunct="1"/>
            <a:r>
              <a:rPr lang="en-GB" altLang="en-US" sz="1100" b="1" dirty="0">
                <a:solidFill>
                  <a:srgbClr val="FFFFFF"/>
                </a:solidFill>
              </a:rPr>
              <a:t>Detector</a:t>
            </a:r>
          </a:p>
        </p:txBody>
      </p:sp>
      <p:sp>
        <p:nvSpPr>
          <p:cNvPr id="18496" name="TextBox 66"/>
          <p:cNvSpPr txBox="1">
            <a:spLocks noChangeArrowheads="1"/>
          </p:cNvSpPr>
          <p:nvPr/>
        </p:nvSpPr>
        <p:spPr bwMode="auto">
          <a:xfrm>
            <a:off x="2590800" y="2451100"/>
            <a:ext cx="1066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>
                <a:solidFill>
                  <a:srgbClr val="FF0000"/>
                </a:solidFill>
                <a:latin typeface="Symbol" charset="2"/>
              </a:rPr>
              <a:t>m</a:t>
            </a:r>
            <a:r>
              <a:rPr lang="en-GB" altLang="en-US" b="1" baseline="30000" dirty="0">
                <a:solidFill>
                  <a:srgbClr val="FF0000"/>
                </a:solidFill>
                <a:latin typeface="Symbol" charset="2"/>
              </a:rPr>
              <a:t>+</a:t>
            </a:r>
            <a:r>
              <a:rPr lang="en-GB" altLang="en-US" b="1" dirty="0">
                <a:solidFill>
                  <a:srgbClr val="FF0000"/>
                </a:solidFill>
              </a:rPr>
              <a:t> or </a:t>
            </a:r>
            <a:r>
              <a:rPr lang="en-GB" altLang="en-US" b="1" dirty="0">
                <a:solidFill>
                  <a:srgbClr val="FF0000"/>
                </a:solidFill>
                <a:latin typeface="Symbol" charset="2"/>
              </a:rPr>
              <a:t>m</a:t>
            </a:r>
            <a:r>
              <a:rPr lang="en-GB" altLang="en-US" b="1" baseline="30000" dirty="0">
                <a:solidFill>
                  <a:srgbClr val="FF0000"/>
                </a:solidFill>
                <a:latin typeface="Symbol" charset="2"/>
              </a:rPr>
              <a:t>-</a:t>
            </a:r>
            <a:endParaRPr lang="en-GB" altLang="en-US" b="1" baseline="30000" dirty="0">
              <a:solidFill>
                <a:srgbClr val="FF0000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5759450" y="2389188"/>
            <a:ext cx="1084263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  <a:sym typeface="Symbol"/>
              </a:rPr>
              <a:t>m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 + 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  <a:sym typeface="Symbol"/>
              </a:rPr>
              <a:t></a:t>
            </a: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+mj-lt"/>
                <a:ea typeface="+mn-ea"/>
                <a:cs typeface="Arial" pitchFamily="34" charset="0"/>
                <a:sym typeface="Symbol"/>
              </a:rPr>
              <a:t>e</a:t>
            </a:r>
            <a:r>
              <a:rPr lang="en-GB" b="1" baseline="-25000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endParaRPr lang="en-GB" dirty="0"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5746750" y="2733675"/>
            <a:ext cx="108426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+mj-lt"/>
                <a:ea typeface="+mn-ea"/>
                <a:cs typeface="Arial" pitchFamily="34" charset="0"/>
                <a:sym typeface="Symbol"/>
              </a:rPr>
              <a:t>e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 + 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  <a:sym typeface="Symbol"/>
              </a:rPr>
              <a:t></a:t>
            </a: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  <a:sym typeface="Symbol"/>
              </a:rPr>
              <a:t>m</a:t>
            </a:r>
            <a:r>
              <a:rPr lang="en-GB" b="1" baseline="-25000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endParaRPr lang="en-GB" dirty="0"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18499" name="TextBox 69"/>
          <p:cNvSpPr txBox="1">
            <a:spLocks noChangeArrowheads="1"/>
          </p:cNvSpPr>
          <p:nvPr/>
        </p:nvSpPr>
        <p:spPr bwMode="auto">
          <a:xfrm>
            <a:off x="6786563" y="4514850"/>
            <a:ext cx="1992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>
                <a:solidFill>
                  <a:srgbClr val="FF0000"/>
                </a:solidFill>
              </a:rPr>
              <a:t>Muon Collider</a:t>
            </a:r>
          </a:p>
        </p:txBody>
      </p:sp>
      <p:sp>
        <p:nvSpPr>
          <p:cNvPr id="18500" name="TextBox 70"/>
          <p:cNvSpPr txBox="1">
            <a:spLocks noChangeArrowheads="1"/>
          </p:cNvSpPr>
          <p:nvPr/>
        </p:nvSpPr>
        <p:spPr bwMode="auto">
          <a:xfrm>
            <a:off x="7646988" y="2573338"/>
            <a:ext cx="1420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 err="1">
                <a:solidFill>
                  <a:srgbClr val="FF0000"/>
                </a:solidFill>
              </a:rPr>
              <a:t>nuSTORM</a:t>
            </a:r>
            <a:endParaRPr lang="en-GB" altLang="en-US" b="1" dirty="0">
              <a:solidFill>
                <a:srgbClr val="FF0000"/>
              </a:solidFill>
            </a:endParaRPr>
          </a:p>
        </p:txBody>
      </p:sp>
      <p:sp>
        <p:nvSpPr>
          <p:cNvPr id="18501" name="TextBox 71"/>
          <p:cNvSpPr txBox="1">
            <a:spLocks noChangeArrowheads="1"/>
          </p:cNvSpPr>
          <p:nvPr/>
        </p:nvSpPr>
        <p:spPr bwMode="auto">
          <a:xfrm>
            <a:off x="7949643" y="3486150"/>
            <a:ext cx="12314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>
                <a:solidFill>
                  <a:srgbClr val="FF0000"/>
                </a:solidFill>
              </a:rPr>
              <a:t>Neutrino </a:t>
            </a:r>
          </a:p>
          <a:p>
            <a:pPr algn="ctr" eaLnBrk="1" hangingPunct="1"/>
            <a:r>
              <a:rPr lang="en-GB" altLang="en-US" b="1" dirty="0">
                <a:solidFill>
                  <a:srgbClr val="FF0000"/>
                </a:solidFill>
              </a:rPr>
              <a:t>Factory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7057987" y="1862138"/>
            <a:ext cx="112402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b="1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ESS</a:t>
            </a:r>
            <a:r>
              <a:rPr lang="en-GB" b="1" dirty="0" err="1">
                <a:solidFill>
                  <a:srgbClr val="FF0000"/>
                </a:solidFill>
                <a:latin typeface="+mj-lt"/>
                <a:ea typeface="+mn-ea"/>
                <a:cs typeface="Arial" pitchFamily="34" charset="0"/>
              </a:rPr>
              <a:t>nu</a:t>
            </a:r>
            <a:r>
              <a:rPr lang="en-GB" b="1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SB</a:t>
            </a:r>
            <a:endParaRPr lang="en-GB" b="1" dirty="0">
              <a:solidFill>
                <a:srgbClr val="FF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74" name="Rectangle 73"/>
          <p:cNvSpPr>
            <a:spLocks noChangeArrowheads="1"/>
          </p:cNvSpPr>
          <p:nvPr/>
        </p:nvSpPr>
        <p:spPr bwMode="auto">
          <a:xfrm>
            <a:off x="685800" y="2555875"/>
            <a:ext cx="1255713" cy="319088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Accumulator</a:t>
            </a:r>
          </a:p>
        </p:txBody>
      </p:sp>
      <p:cxnSp>
        <p:nvCxnSpPr>
          <p:cNvPr id="75" name="Connecteur droit avec flèche 30"/>
          <p:cNvCxnSpPr>
            <a:cxnSpLocks noChangeShapeType="1"/>
          </p:cNvCxnSpPr>
          <p:nvPr/>
        </p:nvCxnSpPr>
        <p:spPr bwMode="auto">
          <a:xfrm flipH="1">
            <a:off x="2312988" y="2136775"/>
            <a:ext cx="1192212" cy="2087563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5604881" y="5135591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μ</a:t>
            </a:r>
            <a:r>
              <a:rPr lang="en-GB" baseline="30000" dirty="0"/>
              <a:t>+</a:t>
            </a:r>
            <a:r>
              <a:rPr lang="en-GB" dirty="0"/>
              <a:t>   </a:t>
            </a:r>
            <a:r>
              <a:rPr lang="en-GB" dirty="0" err="1"/>
              <a:t>μ</a:t>
            </a:r>
            <a:r>
              <a:rPr lang="en-GB" baseline="30000" dirty="0"/>
              <a:t>-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24918" y="4980077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→ ←</a:t>
            </a:r>
          </a:p>
        </p:txBody>
      </p:sp>
    </p:spTree>
    <p:extLst>
      <p:ext uri="{BB962C8B-B14F-4D97-AF65-F5344CB8AC3E}">
        <p14:creationId xmlns:p14="http://schemas.microsoft.com/office/powerpoint/2010/main" val="1581364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r 2"/>
          <p:cNvGrpSpPr/>
          <p:nvPr/>
        </p:nvGrpSpPr>
        <p:grpSpPr>
          <a:xfrm>
            <a:off x="242172" y="1036812"/>
            <a:ext cx="4613575" cy="2948571"/>
            <a:chOff x="4453481" y="592714"/>
            <a:chExt cx="4613575" cy="2948571"/>
          </a:xfrm>
        </p:grpSpPr>
        <p:pic>
          <p:nvPicPr>
            <p:cNvPr id="67" name="Image 6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0996" y="592714"/>
              <a:ext cx="2964961" cy="2556115"/>
            </a:xfrm>
            <a:prstGeom prst="rect">
              <a:avLst/>
            </a:prstGeom>
          </p:spPr>
        </p:pic>
        <p:grpSp>
          <p:nvGrpSpPr>
            <p:cNvPr id="2" name="Grouper 1"/>
            <p:cNvGrpSpPr/>
            <p:nvPr/>
          </p:nvGrpSpPr>
          <p:grpSpPr>
            <a:xfrm>
              <a:off x="4453481" y="922433"/>
              <a:ext cx="4613575" cy="2618852"/>
              <a:chOff x="4453481" y="922433"/>
              <a:chExt cx="4613575" cy="2618852"/>
            </a:xfrm>
          </p:grpSpPr>
          <p:sp>
            <p:nvSpPr>
              <p:cNvPr id="33" name="ZoneTexte 32"/>
              <p:cNvSpPr txBox="1"/>
              <p:nvPr/>
            </p:nvSpPr>
            <p:spPr>
              <a:xfrm>
                <a:off x="7586803" y="957001"/>
                <a:ext cx="146884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</a:rPr>
                  <a:t>muons</a:t>
                </a:r>
                <a:r>
                  <a:rPr lang="en-US" dirty="0"/>
                  <a:t> at the level of the beam dump</a:t>
                </a:r>
              </a:p>
              <a:p>
                <a:r>
                  <a:rPr lang="en-US" dirty="0"/>
                  <a:t>(per proton)</a:t>
                </a:r>
              </a:p>
            </p:txBody>
          </p:sp>
          <p:sp>
            <p:nvSpPr>
              <p:cNvPr id="38" name="ZoneTexte 37"/>
              <p:cNvSpPr txBox="1"/>
              <p:nvPr/>
            </p:nvSpPr>
            <p:spPr>
              <a:xfrm rot="16200000">
                <a:off x="4290003" y="1085911"/>
                <a:ext cx="6347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y (cm)</a:t>
                </a:r>
              </a:p>
            </p:txBody>
          </p:sp>
          <p:sp>
            <p:nvSpPr>
              <p:cNvPr id="46" name="ZoneTexte 45"/>
              <p:cNvSpPr txBox="1"/>
              <p:nvPr/>
            </p:nvSpPr>
            <p:spPr>
              <a:xfrm>
                <a:off x="6732549" y="2939012"/>
                <a:ext cx="6312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x (cm)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630160" y="1479826"/>
                <a:ext cx="897339" cy="784087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Connecteur droit avec flèche 30"/>
              <p:cNvCxnSpPr/>
              <p:nvPr/>
            </p:nvCxnSpPr>
            <p:spPr>
              <a:xfrm flipH="1" flipV="1">
                <a:off x="6350000" y="2157330"/>
                <a:ext cx="1490854" cy="62562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ZoneTexte 31"/>
              <p:cNvSpPr txBox="1"/>
              <p:nvPr/>
            </p:nvSpPr>
            <p:spPr>
              <a:xfrm>
                <a:off x="7420451" y="2733898"/>
                <a:ext cx="1646605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4.2x10</a:t>
                </a:r>
                <a:r>
                  <a:rPr lang="en-US" baseline="30000" dirty="0"/>
                  <a:t>20</a:t>
                </a:r>
                <a:r>
                  <a:rPr lang="en-US" dirty="0"/>
                  <a:t> </a:t>
                </a:r>
                <a:r>
                  <a:rPr lang="el-GR" dirty="0"/>
                  <a:t>μ</a:t>
                </a:r>
                <a:r>
                  <a:rPr lang="en-US" dirty="0"/>
                  <a:t>/year</a:t>
                </a:r>
              </a:p>
              <a:p>
                <a:r>
                  <a:rPr lang="en-US" sz="1400" dirty="0"/>
                  <a:t>(16.3x10</a:t>
                </a:r>
                <a:r>
                  <a:rPr lang="en-US" sz="1400" baseline="30000" dirty="0"/>
                  <a:t>20</a:t>
                </a:r>
                <a:r>
                  <a:rPr lang="en-US" sz="1400" dirty="0"/>
                  <a:t> for 4 m</a:t>
                </a:r>
                <a:r>
                  <a:rPr lang="en-US" sz="1400" baseline="30000" dirty="0"/>
                  <a:t>2</a:t>
                </a:r>
                <a:r>
                  <a:rPr lang="en-US" sz="1400" dirty="0"/>
                  <a:t>)</a:t>
                </a: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5181490" y="1882912"/>
                <a:ext cx="897339" cy="784087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" name="Connecteur droit avec flèche 77"/>
              <p:cNvCxnSpPr/>
              <p:nvPr/>
            </p:nvCxnSpPr>
            <p:spPr>
              <a:xfrm flipH="1" flipV="1">
                <a:off x="5370065" y="2477604"/>
                <a:ext cx="803239" cy="76918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ZoneTexte 78"/>
              <p:cNvSpPr txBox="1"/>
              <p:nvPr/>
            </p:nvSpPr>
            <p:spPr>
              <a:xfrm>
                <a:off x="6019800" y="3171953"/>
                <a:ext cx="16466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4.1x10</a:t>
                </a:r>
                <a:r>
                  <a:rPr lang="en-US" baseline="30000" dirty="0"/>
                  <a:t>20</a:t>
                </a:r>
                <a:r>
                  <a:rPr lang="en-US" dirty="0"/>
                  <a:t> </a:t>
                </a:r>
                <a:r>
                  <a:rPr lang="el-GR" dirty="0"/>
                  <a:t>μ</a:t>
                </a:r>
                <a:r>
                  <a:rPr lang="en-US" dirty="0"/>
                  <a:t>/year</a:t>
                </a:r>
              </a:p>
            </p:txBody>
          </p:sp>
        </p:grpSp>
      </p:grpSp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Muons at the level of the beam dump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ICHEP2018, July 2018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M. Dracos IPHC-IN2P3/CNRS/UNISTRA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15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7856" y="937094"/>
            <a:ext cx="1962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GB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2.7x10</a:t>
            </a:r>
            <a:r>
              <a:rPr lang="en-GB" b="1" baseline="30000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23</a:t>
            </a:r>
            <a:r>
              <a:rPr lang="en-GB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GB" b="1" dirty="0" err="1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p.o.t</a:t>
            </a:r>
            <a:r>
              <a:rPr lang="en-GB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/year</a:t>
            </a: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01"/>
          <a:stretch/>
        </p:blipFill>
        <p:spPr>
          <a:xfrm>
            <a:off x="97339" y="3976945"/>
            <a:ext cx="3646047" cy="2869788"/>
          </a:xfrm>
          <a:prstGeom prst="rect">
            <a:avLst/>
          </a:prstGeom>
        </p:spPr>
      </p:pic>
      <p:sp>
        <p:nvSpPr>
          <p:cNvPr id="39" name="ZoneTexte 38"/>
          <p:cNvSpPr txBox="1"/>
          <p:nvPr/>
        </p:nvSpPr>
        <p:spPr>
          <a:xfrm>
            <a:off x="1624992" y="4926414"/>
            <a:ext cx="1469534" cy="348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muons/proton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1586951" y="5306377"/>
            <a:ext cx="1493983" cy="610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&lt;E</a:t>
            </a:r>
            <a:r>
              <a:rPr lang="el-GR" baseline="-25000" dirty="0">
                <a:solidFill>
                  <a:srgbClr val="0000FF"/>
                </a:solidFill>
              </a:rPr>
              <a:t>μ</a:t>
            </a:r>
            <a:r>
              <a:rPr lang="en-US" dirty="0">
                <a:solidFill>
                  <a:srgbClr val="0000FF"/>
                </a:solidFill>
              </a:rPr>
              <a:t>&gt;~0.46 GeV</a:t>
            </a:r>
          </a:p>
          <a:p>
            <a:r>
              <a:rPr lang="en-US" dirty="0">
                <a:solidFill>
                  <a:srgbClr val="0000FF"/>
                </a:solidFill>
              </a:rPr>
              <a:t>&lt;L</a:t>
            </a:r>
            <a:r>
              <a:rPr lang="el-GR" baseline="-25000" dirty="0">
                <a:solidFill>
                  <a:srgbClr val="0000FF"/>
                </a:solidFill>
              </a:rPr>
              <a:t>μ</a:t>
            </a:r>
            <a:r>
              <a:rPr lang="en-US" dirty="0">
                <a:solidFill>
                  <a:srgbClr val="0000FF"/>
                </a:solidFill>
              </a:rPr>
              <a:t>&gt;~2.9 km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98018" y="3691124"/>
            <a:ext cx="503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</a:t>
            </a:r>
            <a:r>
              <a:rPr lang="en-GB" sz="1600" baseline="30000" dirty="0"/>
              <a:t>-3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4188715" y="4227436"/>
            <a:ext cx="4471809" cy="1746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dirty="0"/>
              <a:t>input beam for future 6D </a:t>
            </a:r>
            <a:r>
              <a:rPr lang="en-US" sz="2000" dirty="0">
                <a:latin typeface="Symbol" pitchFamily="18" charset="2"/>
              </a:rPr>
              <a:t>m </a:t>
            </a:r>
            <a:r>
              <a:rPr lang="en-US" sz="2000" dirty="0"/>
              <a:t>cooling experiments (for muon collider),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dirty="0"/>
              <a:t>low energy </a:t>
            </a:r>
            <a:r>
              <a:rPr lang="en-US" sz="2000" dirty="0" err="1"/>
              <a:t>nuSTORM</a:t>
            </a:r>
            <a:r>
              <a:rPr lang="en-US" sz="2000" dirty="0"/>
              <a:t>,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dirty="0"/>
              <a:t>Neutrino Factory,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b="1" dirty="0"/>
              <a:t>Muon Collider</a:t>
            </a:r>
            <a:r>
              <a:rPr lang="en-US" sz="2000" dirty="0"/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92416" y="1462259"/>
            <a:ext cx="4056992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more than 4x10</a:t>
            </a:r>
            <a:r>
              <a:rPr lang="en-GB" baseline="30000" dirty="0"/>
              <a:t>20</a:t>
            </a:r>
            <a:r>
              <a:rPr lang="en-GB" dirty="0"/>
              <a:t> </a:t>
            </a:r>
            <a:r>
              <a:rPr lang="en-GB" dirty="0" err="1"/>
              <a:t>μ</a:t>
            </a:r>
            <a:r>
              <a:rPr lang="en-GB" dirty="0"/>
              <a:t>/year from ESSS compared to 10</a:t>
            </a:r>
            <a:r>
              <a:rPr lang="en-GB" baseline="30000" dirty="0"/>
              <a:t>14</a:t>
            </a:r>
            <a:r>
              <a:rPr lang="en-GB" dirty="0"/>
              <a:t> </a:t>
            </a:r>
            <a:r>
              <a:rPr lang="en-GB" dirty="0" err="1"/>
              <a:t>μ</a:t>
            </a:r>
            <a:r>
              <a:rPr lang="en-GB" dirty="0"/>
              <a:t> used by all experiments up to now (10</a:t>
            </a:r>
            <a:r>
              <a:rPr lang="en-GB" baseline="30000" dirty="0"/>
              <a:t>18</a:t>
            </a:r>
            <a:r>
              <a:rPr lang="en-GB" dirty="0"/>
              <a:t> </a:t>
            </a:r>
            <a:r>
              <a:rPr lang="en-GB" dirty="0" err="1"/>
              <a:t>μ</a:t>
            </a:r>
            <a:r>
              <a:rPr lang="en-GB" dirty="0"/>
              <a:t> for COMET in the future).</a:t>
            </a:r>
          </a:p>
        </p:txBody>
      </p:sp>
    </p:spTree>
    <p:extLst>
      <p:ext uri="{BB962C8B-B14F-4D97-AF65-F5344CB8AC3E}">
        <p14:creationId xmlns:p14="http://schemas.microsoft.com/office/powerpoint/2010/main" val="10484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CA9D83-9344-154F-B8A8-864C86FF46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0958"/>
            <a:ext cx="9144000" cy="6093823"/>
          </a:xfrm>
          <a:prstGeom prst="rect">
            <a:avLst/>
          </a:prstGeom>
        </p:spPr>
      </p:pic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608083" y="9595"/>
            <a:ext cx="5833241" cy="782861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European Spallation Source</a:t>
            </a:r>
            <a:endParaRPr lang="en-GB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ICHEP2018, July 2018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500559-AA8E-414F-8442-D6A5924030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8934" y="5202621"/>
            <a:ext cx="2205066" cy="16523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2A1313-695E-004A-A0C8-BC95EDB372A9}"/>
              </a:ext>
            </a:extLst>
          </p:cNvPr>
          <p:cNvSpPr txBox="1"/>
          <p:nvPr/>
        </p:nvSpPr>
        <p:spPr>
          <a:xfrm>
            <a:off x="6938934" y="5202621"/>
            <a:ext cx="1460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Target station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79627B-6EE4-F047-9835-E211DE49E40C}"/>
              </a:ext>
            </a:extLst>
          </p:cNvPr>
          <p:cNvSpPr txBox="1"/>
          <p:nvPr/>
        </p:nvSpPr>
        <p:spPr>
          <a:xfrm>
            <a:off x="7936089" y="766089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May 2018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A14FB75-F774-3A4B-BC81-294046F6A6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9028" y="5202621"/>
            <a:ext cx="2638376" cy="164986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F3EE0A8-F0CA-4643-97F5-9DB968019E90}"/>
              </a:ext>
            </a:extLst>
          </p:cNvPr>
          <p:cNvSpPr txBox="1"/>
          <p:nvPr/>
        </p:nvSpPr>
        <p:spPr>
          <a:xfrm>
            <a:off x="5365390" y="6483152"/>
            <a:ext cx="1308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Proton </a:t>
            </a:r>
            <a:r>
              <a:rPr lang="en-GB" dirty="0" err="1">
                <a:solidFill>
                  <a:srgbClr val="FFFF00"/>
                </a:solidFill>
              </a:rPr>
              <a:t>linac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CB9C9B8-3F79-6340-AF7A-488F543FACD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722" y="5202621"/>
            <a:ext cx="2201775" cy="16498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EA842F-E2C9-3244-8E27-902DB58F15B6}"/>
              </a:ext>
            </a:extLst>
          </p:cNvPr>
          <p:cNvSpPr txBox="1"/>
          <p:nvPr/>
        </p:nvSpPr>
        <p:spPr>
          <a:xfrm>
            <a:off x="2885933" y="6486409"/>
            <a:ext cx="1158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FF00"/>
                </a:solidFill>
              </a:rPr>
              <a:t>cryoplants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D03E77F-505D-9344-A8EE-81EA4D1FEEC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44" y="5189705"/>
            <a:ext cx="1967010" cy="166277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C69CC30-DD7F-084D-B41E-8701BE903E08}"/>
              </a:ext>
            </a:extLst>
          </p:cNvPr>
          <p:cNvSpPr txBox="1"/>
          <p:nvPr/>
        </p:nvSpPr>
        <p:spPr>
          <a:xfrm>
            <a:off x="212612" y="6483152"/>
            <a:ext cx="1017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klystrons</a:t>
            </a:r>
          </a:p>
        </p:txBody>
      </p:sp>
    </p:spTree>
    <p:extLst>
      <p:ext uri="{BB962C8B-B14F-4D97-AF65-F5344CB8AC3E}">
        <p14:creationId xmlns:p14="http://schemas.microsoft.com/office/powerpoint/2010/main" val="2592244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61241" y="9594"/>
            <a:ext cx="6211614" cy="11570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600" dirty="0">
                <a:solidFill>
                  <a:srgbClr val="0000FF"/>
                </a:solidFill>
              </a:rPr>
              <a:t>ESS</a:t>
            </a:r>
            <a:r>
              <a:rPr lang="el-GR" sz="3600" dirty="0">
                <a:solidFill>
                  <a:srgbClr val="0000FF"/>
                </a:solidFill>
              </a:rPr>
              <a:t>ν</a:t>
            </a:r>
            <a:r>
              <a:rPr lang="en-US" sz="3600" dirty="0">
                <a:solidFill>
                  <a:srgbClr val="0000FF"/>
                </a:solidFill>
              </a:rPr>
              <a:t>SB at the European level</a:t>
            </a:r>
            <a:endParaRPr lang="en-US" sz="36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ICHEP2018, July 2018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M. Dracos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1270835"/>
            <a:ext cx="842929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b="1" dirty="0">
                <a:solidFill>
                  <a:srgbClr val="0070C0"/>
                </a:solidFill>
                <a:latin typeface="Times New Roman"/>
                <a:cs typeface="Times New Roman"/>
              </a:rPr>
              <a:t>COST application for networking: CA15139 (2016-2019)</a:t>
            </a:r>
          </a:p>
          <a:p>
            <a:pPr marL="539750" lvl="1" indent="-269875">
              <a:spcBef>
                <a:spcPts val="1200"/>
              </a:spcBef>
              <a:buFont typeface="Arial"/>
              <a:buChar char="•"/>
            </a:pP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EuroNuNet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: </a:t>
            </a:r>
            <a:r>
              <a:rPr lang="en-GB" i="1" dirty="0">
                <a:latin typeface="Times New Roman" charset="0"/>
                <a:ea typeface="Times New Roman" charset="0"/>
                <a:cs typeface="Times New Roman" charset="0"/>
              </a:rPr>
              <a:t>Combining forces for a novel European facility for neutrino-antineutrino symmetry violation discovery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(</a:t>
            </a:r>
            <a:r>
              <a:rPr lang="en-GB" b="1" dirty="0">
                <a:solidFill>
                  <a:srgbClr val="0070C0"/>
                </a:solidFill>
                <a:latin typeface="Times New Roman"/>
                <a:cs typeface="Times New Roman"/>
                <a:hlinkClick r:id="rId3"/>
              </a:rPr>
              <a:t>http://www.cost.eu/COST_Actions/ca/CA15139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61241" cy="1261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2827" y="3277251"/>
            <a:ext cx="4035146" cy="33304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879636"/>
            <a:ext cx="5202619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lvl="1" indent="-269875">
              <a:spcBef>
                <a:spcPts val="1200"/>
              </a:spcBef>
              <a:buFont typeface="Arial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Major goals of </a:t>
            </a:r>
            <a:r>
              <a:rPr lang="en-US" b="1" dirty="0" err="1">
                <a:latin typeface="Times New Roman" charset="0"/>
                <a:ea typeface="Times New Roman" charset="0"/>
                <a:cs typeface="Times New Roman" charset="0"/>
              </a:rPr>
              <a:t>EuroNuNet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:</a:t>
            </a:r>
          </a:p>
          <a:p>
            <a:pPr marL="758825" lvl="2" indent="-269875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to aggregate the community of neutrino physics in Europe to study the ESS</a:t>
            </a:r>
            <a:r>
              <a:rPr lang="el-GR" dirty="0">
                <a:latin typeface="Times New Roman" charset="0"/>
                <a:ea typeface="Times New Roman" charset="0"/>
                <a:cs typeface="Times New Roman" charset="0"/>
              </a:rPr>
              <a:t>ν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SB concept in a spirit of inclusiveness,</a:t>
            </a:r>
          </a:p>
          <a:p>
            <a:pPr marL="758825" lvl="2" indent="-269875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to impact the priority list of High Energy Physics policy makers and of funding agencies to this new approach to the experimental discovery of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leptonic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CP violation.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742950" lvl="1" indent="-285750">
              <a:spcBef>
                <a:spcPts val="1200"/>
              </a:spcBef>
              <a:buFont typeface="Arial"/>
              <a:buChar char="•"/>
            </a:pPr>
            <a:r>
              <a:rPr lang="en-GB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13 participating countries (network still growing).</a:t>
            </a:r>
            <a:endParaRPr lang="en-GB" dirty="0"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15CEDD-7632-F948-BF17-244CE763DE07}"/>
              </a:ext>
            </a:extLst>
          </p:cNvPr>
          <p:cNvSpPr/>
          <p:nvPr/>
        </p:nvSpPr>
        <p:spPr>
          <a:xfrm>
            <a:off x="727403" y="6238382"/>
            <a:ext cx="2774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6"/>
              </a:rPr>
              <a:t>http://euronunet.in2p3.fr/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4372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93" y="4701707"/>
            <a:ext cx="8815032" cy="1929003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61241" y="9594"/>
            <a:ext cx="6211614" cy="11570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</a:rPr>
              <a:t>ESS</a:t>
            </a:r>
            <a:r>
              <a:rPr lang="el-GR" sz="3200" dirty="0">
                <a:solidFill>
                  <a:srgbClr val="0000FF"/>
                </a:solidFill>
              </a:rPr>
              <a:t>ν</a:t>
            </a:r>
            <a:r>
              <a:rPr lang="en-US" sz="3200" dirty="0">
                <a:solidFill>
                  <a:srgbClr val="0000FF"/>
                </a:solidFill>
              </a:rPr>
              <a:t>SB at the European level</a:t>
            </a:r>
            <a:endParaRPr lang="en-US" sz="32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ICHEP2018, July 2018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M. Dracos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97746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A 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H2020</a:t>
            </a: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 EU 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Design Study </a:t>
            </a: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(Call INFRADEV-01-2017)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435" y="-56493"/>
            <a:ext cx="1455260" cy="9945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9793" y="1375688"/>
            <a:ext cx="876441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Title of Proposal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: Discovery and measurement of leptonic CP violation using an intensive neutrino Super Beam generated with the exceptionally powerful ESS linear accelerator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Duration: 4 years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Total cost: 4.7 M€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Requested budget: 3 M€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15 participating institutes from</a:t>
            </a:r>
            <a:br>
              <a:rPr lang="en-GB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11 European countries including CERN and ESS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6 Work Packages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Approved end of August 2017</a:t>
            </a:r>
          </a:p>
        </p:txBody>
      </p:sp>
      <p:graphicFrame>
        <p:nvGraphicFramePr>
          <p:cNvPr id="14" name="Diagramme 3"/>
          <p:cNvGraphicFramePr/>
          <p:nvPr>
            <p:extLst/>
          </p:nvPr>
        </p:nvGraphicFramePr>
        <p:xfrm>
          <a:off x="5211047" y="2093769"/>
          <a:ext cx="3598706" cy="2398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888482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7459" y="0"/>
            <a:ext cx="6963672" cy="1162807"/>
          </a:xfrm>
          <a:ln>
            <a:noFill/>
          </a:ln>
        </p:spPr>
        <p:txBody>
          <a:bodyPr/>
          <a:lstStyle/>
          <a:p>
            <a:r>
              <a:rPr lang="en-GB" dirty="0"/>
              <a:t>Design Study </a:t>
            </a:r>
            <a:r>
              <a:rPr lang="en-GB" dirty="0" err="1"/>
              <a:t>ESSνSB</a:t>
            </a:r>
            <a:br>
              <a:rPr lang="en-GB" dirty="0"/>
            </a:br>
            <a:r>
              <a:rPr lang="en-GB" sz="3200" dirty="0"/>
              <a:t>(2018-2021)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435" y="-56493"/>
            <a:ext cx="1455260" cy="9945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ICHEP2018, July 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 IPHC-IN2P3/CNRS/UNISTRA</a:t>
            </a:r>
            <a:endParaRPr lang="en-GB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19</a:t>
            </a:fld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6647"/>
            <a:ext cx="9144000" cy="13137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80049"/>
            <a:ext cx="5507421" cy="35870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91199" y="2855441"/>
            <a:ext cx="3016469" cy="170816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GB" sz="2000" dirty="0">
                <a:latin typeface="Times New Roman" charset="0"/>
                <a:ea typeface="Times New Roman" charset="0"/>
                <a:cs typeface="Times New Roman" charset="0"/>
              </a:rPr>
              <a:t>Kick-off meeting in January 2018.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GB" sz="2000" dirty="0" err="1">
                <a:latin typeface="Times New Roman" charset="0"/>
                <a:ea typeface="Times New Roman" charset="0"/>
                <a:cs typeface="Times New Roman" charset="0"/>
              </a:rPr>
              <a:t>ESSνSB</a:t>
            </a:r>
            <a:r>
              <a:rPr lang="en-GB" sz="2000" dirty="0">
                <a:latin typeface="Times New Roman" charset="0"/>
                <a:ea typeface="Times New Roman" charset="0"/>
                <a:cs typeface="Times New Roman" charset="0"/>
              </a:rPr>
              <a:t> has already started engaging postdocs.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1216" y="1471448"/>
            <a:ext cx="5189078" cy="22156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1020" y="6182486"/>
            <a:ext cx="483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partners: IHEP, BNL, </a:t>
            </a:r>
            <a:r>
              <a:rPr lang="en-GB" dirty="0">
                <a:latin typeface="Times New Roman" charset="0"/>
                <a:ea typeface="Times New Roman" charset="0"/>
              </a:rPr>
              <a:t>SCK•CEN, SNS, PSI, RAL</a:t>
            </a:r>
            <a:r>
              <a:rPr lang="en-GB" dirty="0"/>
              <a:t> 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8250C2-6D98-744D-8585-84C1C21598A5}"/>
              </a:ext>
            </a:extLst>
          </p:cNvPr>
          <p:cNvSpPr txBox="1"/>
          <p:nvPr/>
        </p:nvSpPr>
        <p:spPr>
          <a:xfrm>
            <a:off x="5801710" y="4897821"/>
            <a:ext cx="2215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More information on:</a:t>
            </a:r>
          </a:p>
          <a:p>
            <a:r>
              <a:rPr lang="en-GB" dirty="0">
                <a:hlinkClick r:id="rId6"/>
              </a:rPr>
              <a:t>http://</a:t>
            </a:r>
            <a:r>
              <a:rPr lang="en-GB" dirty="0" err="1">
                <a:hlinkClick r:id="rId6"/>
              </a:rPr>
              <a:t>essnusb.eu</a:t>
            </a:r>
            <a:r>
              <a:rPr lang="en-GB" dirty="0">
                <a:hlinkClick r:id="rId6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5999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eq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89" y="1411221"/>
            <a:ext cx="8835832" cy="3545199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594"/>
            <a:ext cx="9143999" cy="13259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b="0" dirty="0">
                <a:solidFill>
                  <a:srgbClr val="0000FF"/>
                </a:solidFill>
                <a:latin typeface="Times New Roman"/>
                <a:cs typeface="Times New Roman"/>
              </a:rPr>
              <a:t>CP Violating Observables</a:t>
            </a:r>
            <a:br>
              <a:rPr lang="en-US" b="0" dirty="0">
                <a:solidFill>
                  <a:srgbClr val="0000FF"/>
                </a:solidFill>
                <a:latin typeface="Times New Roman"/>
                <a:cs typeface="Times New Roman"/>
              </a:rPr>
            </a:br>
            <a:r>
              <a:rPr lang="en-US" b="0" dirty="0">
                <a:solidFill>
                  <a:srgbClr val="0000FF"/>
                </a:solidFill>
              </a:rPr>
              <a:t>(</a:t>
            </a:r>
            <a:r>
              <a:rPr lang="el-GR" b="0" dirty="0" err="1">
                <a:solidFill>
                  <a:srgbClr val="0000FF"/>
                </a:solidFill>
              </a:rPr>
              <a:t>ν</a:t>
            </a:r>
            <a:r>
              <a:rPr lang="el-GR" b="0" baseline="-25000" dirty="0" err="1">
                <a:solidFill>
                  <a:srgbClr val="0000FF"/>
                </a:solidFill>
              </a:rPr>
              <a:t>μ</a:t>
            </a:r>
            <a:r>
              <a:rPr lang="fr-CH" b="0" dirty="0">
                <a:solidFill>
                  <a:srgbClr val="0000FF"/>
                </a:solidFill>
              </a:rPr>
              <a:t>→</a:t>
            </a:r>
            <a:r>
              <a:rPr lang="el-GR" b="0" dirty="0">
                <a:solidFill>
                  <a:srgbClr val="0000FF"/>
                </a:solidFill>
              </a:rPr>
              <a:t>ν</a:t>
            </a:r>
            <a:r>
              <a:rPr lang="fr-CH" b="0" baseline="-25000" dirty="0">
                <a:solidFill>
                  <a:srgbClr val="0000FF"/>
                </a:solidFill>
              </a:rPr>
              <a:t>e</a:t>
            </a:r>
            <a:r>
              <a:rPr lang="en-US" b="0" dirty="0">
                <a:solidFill>
                  <a:srgbClr val="0000FF"/>
                </a:solidFill>
              </a:rPr>
              <a:t>)</a:t>
            </a:r>
            <a:endParaRPr lang="en-US" b="0" dirty="0">
              <a:solidFill>
                <a:srgbClr val="FF9900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ICHEP2018, July 2018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M. Dracos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H="1" flipV="1">
            <a:off x="7354710" y="4765363"/>
            <a:ext cx="438472" cy="3775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6810703" y="5179222"/>
            <a:ext cx="22274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matter effect</a:t>
            </a:r>
          </a:p>
          <a:p>
            <a:r>
              <a:rPr lang="en-US" dirty="0">
                <a:latin typeface="Times New Roman"/>
                <a:cs typeface="Times New Roman"/>
              </a:rPr>
              <a:t>⇒ accessibility to mass hierarchy</a:t>
            </a:r>
          </a:p>
          <a:p>
            <a:r>
              <a:rPr lang="en-US" dirty="0">
                <a:latin typeface="Times New Roman"/>
                <a:cs typeface="Times New Roman"/>
              </a:rPr>
              <a:t>⇒ very long baseline</a:t>
            </a:r>
          </a:p>
          <a:p>
            <a:r>
              <a:rPr lang="en-US" dirty="0">
                <a:latin typeface="Times New Roman"/>
                <a:cs typeface="Times New Roman"/>
              </a:rPr>
              <a:t>(small in our case)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732340" y="2251378"/>
            <a:ext cx="1924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</a:rPr>
              <a:t>Non-CP terms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009759" y="3642721"/>
            <a:ext cx="1646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</a:rPr>
              <a:t>CP violating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442362" y="5576460"/>
            <a:ext cx="32193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≠0 ⇒ CP Violation</a:t>
            </a:r>
          </a:p>
          <a:p>
            <a:r>
              <a:rPr lang="en-US" sz="2000" dirty="0">
                <a:solidFill>
                  <a:srgbClr val="FF0000"/>
                </a:solidFill>
              </a:rPr>
              <a:t>be careful, matter effects also create asymmetry</a:t>
            </a:r>
          </a:p>
        </p:txBody>
      </p:sp>
      <p:sp>
        <p:nvSpPr>
          <p:cNvPr id="5" name="Ellipse 4"/>
          <p:cNvSpPr/>
          <p:nvPr/>
        </p:nvSpPr>
        <p:spPr>
          <a:xfrm>
            <a:off x="5481660" y="3412935"/>
            <a:ext cx="552174" cy="5521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ZoneTexte 10"/>
          <p:cNvSpPr txBox="1"/>
          <p:nvPr/>
        </p:nvSpPr>
        <p:spPr>
          <a:xfrm>
            <a:off x="5223588" y="1712391"/>
            <a:ext cx="1438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atmospheric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5433445" y="2512988"/>
            <a:ext cx="68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solar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121084" y="3327441"/>
            <a:ext cx="1415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interference</a:t>
            </a:r>
          </a:p>
        </p:txBody>
      </p:sp>
      <p:pic>
        <p:nvPicPr>
          <p:cNvPr id="20" name="Image 19" descr="eq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61" y="5224582"/>
            <a:ext cx="2999032" cy="120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67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ss_max_vision_2011_v2_0.jpg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7688"/>
            <a:ext cx="9144000" cy="5206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493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9595"/>
            <a:ext cx="9144000" cy="90387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sz="540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Conclusion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ICHEP2018, July 2018</a:t>
            </a:r>
            <a:endParaRPr lang="en-GB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  <p:sp>
        <p:nvSpPr>
          <p:cNvPr id="5" name="ZoneTexte 4"/>
          <p:cNvSpPr txBox="1"/>
          <p:nvPr/>
        </p:nvSpPr>
        <p:spPr>
          <a:xfrm>
            <a:off x="0" y="1315076"/>
            <a:ext cx="914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ESS will have enough protons to go to the 2</a:t>
            </a:r>
            <a:r>
              <a:rPr lang="en-GB" sz="2400" baseline="30000" dirty="0">
                <a:latin typeface="Times New Roman"/>
                <a:cs typeface="Times New Roman"/>
              </a:rPr>
              <a:t>nd</a:t>
            </a:r>
            <a:r>
              <a:rPr lang="en-GB" sz="2400" dirty="0">
                <a:latin typeface="Times New Roman"/>
                <a:cs typeface="Times New Roman"/>
              </a:rPr>
              <a:t> oscillation maximum and increase its CPV sensitivity.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CPV: 5 </a:t>
            </a:r>
            <a:r>
              <a:rPr lang="en-GB" sz="2400" dirty="0" err="1">
                <a:latin typeface="Times New Roman"/>
                <a:cs typeface="Times New Roman"/>
              </a:rPr>
              <a:t>σ</a:t>
            </a:r>
            <a:r>
              <a:rPr lang="en-GB" sz="2400" dirty="0">
                <a:latin typeface="Times New Roman"/>
                <a:cs typeface="Times New Roman"/>
              </a:rPr>
              <a:t> could be reached over 60% of </a:t>
            </a:r>
            <a:r>
              <a:rPr lang="en-GB" sz="2400" dirty="0" err="1">
                <a:latin typeface="Times New Roman"/>
                <a:cs typeface="Times New Roman"/>
              </a:rPr>
              <a:t>δ</a:t>
            </a:r>
            <a:r>
              <a:rPr lang="en-GB" sz="2400" baseline="-25000" dirty="0" err="1">
                <a:latin typeface="Times New Roman"/>
                <a:cs typeface="Times New Roman"/>
              </a:rPr>
              <a:t>CP</a:t>
            </a:r>
            <a:r>
              <a:rPr lang="en-GB" sz="2400" dirty="0">
                <a:latin typeface="Times New Roman"/>
                <a:cs typeface="Times New Roman"/>
              </a:rPr>
              <a:t> range by </a:t>
            </a:r>
            <a:r>
              <a:rPr lang="en-GB" sz="2400" dirty="0" err="1">
                <a:latin typeface="Times New Roman"/>
                <a:cs typeface="Times New Roman"/>
              </a:rPr>
              <a:t>ESSνSB</a:t>
            </a:r>
            <a:r>
              <a:rPr lang="en-GB" sz="2400" dirty="0">
                <a:latin typeface="Times New Roman"/>
                <a:cs typeface="Times New Roman"/>
              </a:rPr>
              <a:t> with large potentiality.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Large associated detectors have a rich </a:t>
            </a:r>
            <a:r>
              <a:rPr lang="en-GB" sz="2400" dirty="0" err="1">
                <a:latin typeface="Times New Roman"/>
                <a:cs typeface="Times New Roman"/>
              </a:rPr>
              <a:t>astroparticle</a:t>
            </a:r>
            <a:r>
              <a:rPr lang="en-GB" sz="2400" dirty="0">
                <a:latin typeface="Times New Roman"/>
                <a:cs typeface="Times New Roman"/>
              </a:rPr>
              <a:t> physics program.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The European Spallation Source </a:t>
            </a:r>
            <a:r>
              <a:rPr lang="en-GB" sz="2400" dirty="0" err="1">
                <a:latin typeface="Times New Roman"/>
                <a:cs typeface="Times New Roman"/>
              </a:rPr>
              <a:t>Linac</a:t>
            </a:r>
            <a:r>
              <a:rPr lang="en-GB" sz="2400" dirty="0">
                <a:latin typeface="Times New Roman"/>
                <a:cs typeface="Times New Roman"/>
              </a:rPr>
              <a:t> will be ready by 2023, upgrade decisions by this moment.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Rich muon program.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COST network project CA15139 supports this project. 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The EU-H2020 Design Study </a:t>
            </a:r>
            <a:r>
              <a:rPr lang="en-GB" sz="2400" dirty="0" err="1">
                <a:latin typeface="Times New Roman"/>
                <a:cs typeface="Times New Roman"/>
              </a:rPr>
              <a:t>ESSνSB</a:t>
            </a:r>
            <a:r>
              <a:rPr lang="en-GB" sz="2400" dirty="0">
                <a:latin typeface="Times New Roman"/>
                <a:cs typeface="Times New Roman"/>
              </a:rPr>
              <a:t> has just started (2018-2021).</a:t>
            </a:r>
          </a:p>
        </p:txBody>
      </p:sp>
    </p:spTree>
    <p:extLst>
      <p:ext uri="{BB962C8B-B14F-4D97-AF65-F5344CB8AC3E}">
        <p14:creationId xmlns:p14="http://schemas.microsoft.com/office/powerpoint/2010/main" val="152672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ss_max_vision_2011_v2_0.jpg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7688"/>
            <a:ext cx="9144000" cy="5206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493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430385"/>
            <a:ext cx="9144000" cy="90387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fr-FR" sz="6000" dirty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Backup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ICHEP2018, July 2018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5881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7" name="Group 34"/>
          <p:cNvGrpSpPr>
            <a:grpSpLocks/>
          </p:cNvGrpSpPr>
          <p:nvPr/>
        </p:nvGrpSpPr>
        <p:grpSpPr bwMode="auto">
          <a:xfrm>
            <a:off x="-171934" y="1337335"/>
            <a:ext cx="8891588" cy="3805238"/>
            <a:chOff x="251520" y="2060848"/>
            <a:chExt cx="8892480" cy="3804617"/>
          </a:xfrm>
        </p:grpSpPr>
        <p:pic>
          <p:nvPicPr>
            <p:cNvPr id="44052" name="Picture 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2060848"/>
              <a:ext cx="8496944" cy="3414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5" name="Straight Arrow Connector 4"/>
            <p:cNvCxnSpPr/>
            <p:nvPr/>
          </p:nvCxnSpPr>
          <p:spPr bwMode="auto">
            <a:xfrm>
              <a:off x="1043762" y="3644914"/>
              <a:ext cx="576320" cy="71426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4" name="TextBox 28"/>
            <p:cNvSpPr txBox="1">
              <a:spLocks noChangeArrowheads="1"/>
            </p:cNvSpPr>
            <p:nvPr/>
          </p:nvSpPr>
          <p:spPr bwMode="auto">
            <a:xfrm>
              <a:off x="251520" y="3501008"/>
              <a:ext cx="1008062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0000"/>
                  </a:solidFill>
                  <a:latin typeface="Arial" charset="0"/>
                </a:rPr>
                <a:t>Split Proton Beam</a:t>
              </a:r>
            </a:p>
          </p:txBody>
        </p:sp>
        <p:cxnSp>
          <p:nvCxnSpPr>
            <p:cNvPr id="47" name="Straight Arrow Connector 7"/>
            <p:cNvCxnSpPr/>
            <p:nvPr/>
          </p:nvCxnSpPr>
          <p:spPr bwMode="auto">
            <a:xfrm>
              <a:off x="1043762" y="4005219"/>
              <a:ext cx="576320" cy="71425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14"/>
            <p:cNvCxnSpPr/>
            <p:nvPr/>
          </p:nvCxnSpPr>
          <p:spPr bwMode="auto">
            <a:xfrm>
              <a:off x="3347456" y="4148070"/>
              <a:ext cx="5545694" cy="865046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7" name="TextBox 28"/>
            <p:cNvSpPr txBox="1">
              <a:spLocks noChangeArrowheads="1"/>
            </p:cNvSpPr>
            <p:nvPr/>
          </p:nvSpPr>
          <p:spPr bwMode="auto">
            <a:xfrm>
              <a:off x="8135938" y="5157192"/>
              <a:ext cx="1008062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0000"/>
                  </a:solidFill>
                  <a:latin typeface="Arial" charset="0"/>
                </a:rPr>
                <a:t>Neutrino Beam Direction</a:t>
              </a:r>
            </a:p>
          </p:txBody>
        </p:sp>
        <p:cxnSp>
          <p:nvCxnSpPr>
            <p:cNvPr id="50" name="Straight Arrow Connector 18"/>
            <p:cNvCxnSpPr>
              <a:stCxn id="44059" idx="0"/>
            </p:cNvCxnSpPr>
            <p:nvPr/>
          </p:nvCxnSpPr>
          <p:spPr bwMode="auto">
            <a:xfrm flipV="1">
              <a:off x="1893160" y="4148070"/>
              <a:ext cx="301655" cy="863459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9" name="TextBox 28"/>
            <p:cNvSpPr txBox="1">
              <a:spLocks noChangeArrowheads="1"/>
            </p:cNvSpPr>
            <p:nvPr/>
          </p:nvSpPr>
          <p:spPr bwMode="auto">
            <a:xfrm>
              <a:off x="1258888" y="5011738"/>
              <a:ext cx="12700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333399"/>
                  </a:solidFill>
                  <a:latin typeface="Arial" charset="0"/>
                </a:rPr>
                <a:t>Collimators</a:t>
              </a:r>
            </a:p>
          </p:txBody>
        </p:sp>
        <p:cxnSp>
          <p:nvCxnSpPr>
            <p:cNvPr id="52" name="Straight Arrow Connector 21"/>
            <p:cNvCxnSpPr>
              <a:stCxn id="44061" idx="0"/>
            </p:cNvCxnSpPr>
            <p:nvPr/>
          </p:nvCxnSpPr>
          <p:spPr bwMode="auto">
            <a:xfrm flipH="1" flipV="1">
              <a:off x="2771136" y="4219496"/>
              <a:ext cx="274665" cy="649182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61" name="TextBox 28"/>
            <p:cNvSpPr txBox="1">
              <a:spLocks noChangeArrowheads="1"/>
            </p:cNvSpPr>
            <p:nvPr/>
          </p:nvSpPr>
          <p:spPr bwMode="auto">
            <a:xfrm>
              <a:off x="2411413" y="4868863"/>
              <a:ext cx="12700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333399"/>
                  </a:solidFill>
                  <a:latin typeface="Arial" charset="0"/>
                </a:rPr>
                <a:t>Horns and Targets</a:t>
              </a:r>
            </a:p>
          </p:txBody>
        </p:sp>
        <p:sp>
          <p:nvSpPr>
            <p:cNvPr id="44062" name="TextBox 28"/>
            <p:cNvSpPr txBox="1">
              <a:spLocks noChangeArrowheads="1"/>
            </p:cNvSpPr>
            <p:nvPr/>
          </p:nvSpPr>
          <p:spPr bwMode="auto">
            <a:xfrm>
              <a:off x="3635896" y="5059504"/>
              <a:ext cx="1620292" cy="461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Decay Volume</a:t>
              </a:r>
            </a:p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(He, 4x4x25 m</a:t>
              </a:r>
              <a:r>
                <a:rPr lang="en-GB" sz="1200" baseline="30000" dirty="0">
                  <a:solidFill>
                    <a:srgbClr val="333399"/>
                  </a:solidFill>
                  <a:latin typeface="Arial" charset="0"/>
                </a:rPr>
                <a:t>3</a:t>
              </a: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)</a:t>
              </a:r>
            </a:p>
          </p:txBody>
        </p:sp>
        <p:cxnSp>
          <p:nvCxnSpPr>
            <p:cNvPr id="55" name="Straight Arrow Connector 24"/>
            <p:cNvCxnSpPr/>
            <p:nvPr/>
          </p:nvCxnSpPr>
          <p:spPr bwMode="auto">
            <a:xfrm flipV="1">
              <a:off x="4355620" y="4724238"/>
              <a:ext cx="287366" cy="431730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26"/>
            <p:cNvCxnSpPr>
              <a:stCxn id="44065" idx="0"/>
            </p:cNvCxnSpPr>
            <p:nvPr/>
          </p:nvCxnSpPr>
          <p:spPr bwMode="auto">
            <a:xfrm flipV="1">
              <a:off x="6984783" y="5084542"/>
              <a:ext cx="325470" cy="504743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65" name="TextBox 28"/>
            <p:cNvSpPr txBox="1">
              <a:spLocks noChangeArrowheads="1"/>
            </p:cNvSpPr>
            <p:nvPr/>
          </p:nvSpPr>
          <p:spPr bwMode="auto">
            <a:xfrm>
              <a:off x="6444208" y="5589240"/>
              <a:ext cx="107982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Beam Dump</a:t>
              </a:r>
            </a:p>
          </p:txBody>
        </p:sp>
        <p:sp>
          <p:nvSpPr>
            <p:cNvPr id="30" name="TextBox 28"/>
            <p:cNvSpPr txBox="1">
              <a:spLocks noChangeArrowheads="1"/>
            </p:cNvSpPr>
            <p:nvPr/>
          </p:nvSpPr>
          <p:spPr bwMode="auto">
            <a:xfrm>
              <a:off x="4449600" y="3297437"/>
              <a:ext cx="1079823" cy="261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050" dirty="0">
                  <a:solidFill>
                    <a:srgbClr val="333399"/>
                  </a:solidFill>
                  <a:latin typeface="Arial" charset="0"/>
                </a:rPr>
                <a:t>8 m concrete</a:t>
              </a:r>
            </a:p>
          </p:txBody>
        </p:sp>
      </p:grpSp>
      <p:pic>
        <p:nvPicPr>
          <p:cNvPr id="35" name="Imag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315" y="4760148"/>
            <a:ext cx="3962483" cy="209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ag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8286" y="5494375"/>
            <a:ext cx="1255981" cy="9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age 5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2534" y="5348493"/>
            <a:ext cx="1185446" cy="1180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ICHEP2018, July 2018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22</a:t>
            </a:fld>
            <a:endParaRPr lang="en-GB" noProof="0"/>
          </a:p>
        </p:txBody>
      </p:sp>
      <p:grpSp>
        <p:nvGrpSpPr>
          <p:cNvPr id="44038" name="Group 25"/>
          <p:cNvGrpSpPr>
            <a:grpSpLocks/>
          </p:cNvGrpSpPr>
          <p:nvPr/>
        </p:nvGrpSpPr>
        <p:grpSpPr bwMode="auto">
          <a:xfrm>
            <a:off x="7515299" y="666828"/>
            <a:ext cx="1614258" cy="3216820"/>
            <a:chOff x="6732240" y="2204864"/>
            <a:chExt cx="2165281" cy="4104456"/>
          </a:xfrm>
        </p:grpSpPr>
        <p:pic>
          <p:nvPicPr>
            <p:cNvPr id="44049" name="Picture 2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2204864"/>
              <a:ext cx="2093273" cy="4104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50" name="TextBox 28"/>
            <p:cNvSpPr txBox="1">
              <a:spLocks noChangeArrowheads="1"/>
            </p:cNvSpPr>
            <p:nvPr/>
          </p:nvSpPr>
          <p:spPr bwMode="auto">
            <a:xfrm>
              <a:off x="6732240" y="3428999"/>
              <a:ext cx="976529" cy="824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Horn Support Module</a:t>
              </a:r>
            </a:p>
          </p:txBody>
        </p:sp>
        <p:sp>
          <p:nvSpPr>
            <p:cNvPr id="44051" name="TextBox 28"/>
            <p:cNvSpPr txBox="1">
              <a:spLocks noChangeArrowheads="1"/>
            </p:cNvSpPr>
            <p:nvPr/>
          </p:nvSpPr>
          <p:spPr bwMode="auto">
            <a:xfrm>
              <a:off x="6732240" y="2420888"/>
              <a:ext cx="86409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333399"/>
                  </a:solidFill>
                  <a:latin typeface="Arial" charset="0"/>
                </a:rPr>
                <a:t>Shield Blocks</a:t>
              </a:r>
            </a:p>
          </p:txBody>
        </p:sp>
      </p:grpSp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196491" y="9595"/>
            <a:ext cx="6759840" cy="1183101"/>
          </a:xfrm>
        </p:spPr>
        <p:txBody>
          <a:bodyPr>
            <a:normAutofit fontScale="90000"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General Layout of the target station</a:t>
            </a:r>
            <a:b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</a:br>
            <a:r>
              <a:rPr lang="en-GB" sz="22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(copied from EURO</a:t>
            </a:r>
            <a:r>
              <a:rPr lang="el-GR" sz="22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ν</a:t>
            </a:r>
            <a:r>
              <a:rPr lang="en-GB" sz="22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DS)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 flipV="1">
            <a:off x="4648798" y="5424485"/>
            <a:ext cx="0" cy="46058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56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38" y="9595"/>
            <a:ext cx="7873962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Systematic errors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ICHEP2018, July 2018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10" name="ZoneTexte 9"/>
          <p:cNvSpPr txBox="1"/>
          <p:nvPr/>
        </p:nvSpPr>
        <p:spPr>
          <a:xfrm>
            <a:off x="112648" y="6239018"/>
            <a:ext cx="4725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Phys. Rev. D 87  (2013) 3, 033004 [arXiv:1209.5973 [</a:t>
            </a:r>
            <a:r>
              <a:rPr lang="en-US" sz="1400" dirty="0" err="1">
                <a:latin typeface="Times New Roman"/>
                <a:cs typeface="Times New Roman"/>
              </a:rPr>
              <a:t>hep-ph</a:t>
            </a:r>
            <a:r>
              <a:rPr lang="en-US" sz="1400" dirty="0">
                <a:latin typeface="Times New Roman"/>
                <a:cs typeface="Times New Roman"/>
              </a:rPr>
              <a:t>]]</a:t>
            </a:r>
            <a:endParaRPr lang="en-GB" sz="1400" dirty="0">
              <a:latin typeface="Times New Roman"/>
              <a:cs typeface="Times New Roman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9366"/>
            <a:ext cx="9144000" cy="4769251"/>
          </a:xfrm>
          <a:prstGeom prst="rect">
            <a:avLst/>
          </a:prstGeom>
        </p:spPr>
      </p:pic>
      <p:sp>
        <p:nvSpPr>
          <p:cNvPr id="3" name="Rectangle à coins arrondis 2"/>
          <p:cNvSpPr/>
          <p:nvPr/>
        </p:nvSpPr>
        <p:spPr>
          <a:xfrm>
            <a:off x="2637771" y="1899723"/>
            <a:ext cx="1432863" cy="4059979"/>
          </a:xfrm>
          <a:prstGeom prst="roundRect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à coins arrondis 8"/>
          <p:cNvSpPr/>
          <p:nvPr/>
        </p:nvSpPr>
        <p:spPr>
          <a:xfrm>
            <a:off x="112648" y="2713890"/>
            <a:ext cx="3957986" cy="531922"/>
          </a:xfrm>
          <a:prstGeom prst="roundRect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367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226" y="985787"/>
            <a:ext cx="6796030" cy="4974281"/>
          </a:xfrm>
          <a:prstGeom prst="rect">
            <a:avLst/>
          </a:prstGeom>
        </p:spPr>
      </p:pic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38" y="9595"/>
            <a:ext cx="7873962" cy="114300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δ</a:t>
            </a:r>
            <a:r>
              <a:rPr lang="en-US" baseline="-250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CP</a:t>
            </a:r>
            <a:r>
              <a:rPr lang="en-US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accuracy performance</a:t>
            </a:r>
            <a:b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</a:br>
            <a:r>
              <a:rPr lang="en-GB" sz="20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(</a:t>
            </a:r>
            <a:r>
              <a:rPr lang="en-US" sz="20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USA </a:t>
            </a:r>
            <a:r>
              <a:rPr lang="en-GB" sz="2000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snowmass</a:t>
            </a:r>
            <a:r>
              <a:rPr lang="en-GB" sz="20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process, P. Coloma)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ICHEP2018, July 2018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10" name="ZoneTexte 9"/>
          <p:cNvSpPr txBox="1"/>
          <p:nvPr/>
        </p:nvSpPr>
        <p:spPr>
          <a:xfrm>
            <a:off x="343184" y="5788342"/>
            <a:ext cx="69685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/>
                <a:cs typeface="Times New Roman"/>
              </a:rPr>
              <a:t>for systematic errors see (7.5%/15% for ESSnuSB):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Phys. Rev. D 87  (2013) 3, 033004 [arXiv:1209.5973 [</a:t>
            </a:r>
            <a:r>
              <a:rPr lang="en-US" dirty="0" err="1">
                <a:latin typeface="Times New Roman"/>
                <a:cs typeface="Times New Roman"/>
              </a:rPr>
              <a:t>hep-ph</a:t>
            </a:r>
            <a:r>
              <a:rPr lang="en-US" dirty="0">
                <a:latin typeface="Times New Roman"/>
                <a:cs typeface="Times New Roman"/>
              </a:rPr>
              <a:t>]]</a:t>
            </a:r>
            <a:endParaRPr lang="en-GB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GB" b="1" dirty="0">
                <a:solidFill>
                  <a:srgbClr val="0000FF"/>
                </a:solidFill>
                <a:latin typeface="Times New Roman"/>
                <a:cs typeface="Times New Roman"/>
              </a:rPr>
              <a:t>arXiv:1310.4340 [hep-ex] Neutrino "</a:t>
            </a:r>
            <a:r>
              <a:rPr lang="en-GB" b="1" dirty="0" err="1">
                <a:solidFill>
                  <a:srgbClr val="0000FF"/>
                </a:solidFill>
                <a:latin typeface="Times New Roman"/>
                <a:cs typeface="Times New Roman"/>
              </a:rPr>
              <a:t>snowmass</a:t>
            </a:r>
            <a:r>
              <a:rPr lang="en-GB" b="1" dirty="0">
                <a:solidFill>
                  <a:srgbClr val="0000FF"/>
                </a:solidFill>
                <a:latin typeface="Times New Roman"/>
                <a:cs typeface="Times New Roman"/>
              </a:rPr>
              <a:t>" group conclusions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7348154" y="5480641"/>
            <a:ext cx="1789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/>
                <a:cs typeface="Times New Roman"/>
              </a:rPr>
              <a:t>"default" column</a:t>
            </a:r>
          </a:p>
        </p:txBody>
      </p:sp>
    </p:spTree>
    <p:extLst>
      <p:ext uri="{BB962C8B-B14F-4D97-AF65-F5344CB8AC3E}">
        <p14:creationId xmlns:p14="http://schemas.microsoft.com/office/powerpoint/2010/main" val="4256888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915"/>
            <a:ext cx="9144000" cy="11430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Comparisons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ICHEP2018, July 2018</a:t>
            </a:r>
            <a:endParaRPr lang="en-GB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</a:t>
            </a:r>
            <a:r>
              <a:rPr lang="en-GB" dirty="0" err="1"/>
              <a:t>Dracos</a:t>
            </a:r>
            <a:r>
              <a:rPr lang="en-GB" dirty="0"/>
              <a:t>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25</a:t>
            </a:fld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71" y="2039007"/>
            <a:ext cx="4424854" cy="31361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2" y="2039007"/>
            <a:ext cx="4480165" cy="31361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6F74E9-8982-8349-BFD0-E1BE64F28084}"/>
              </a:ext>
            </a:extLst>
          </p:cNvPr>
          <p:cNvSpPr txBox="1"/>
          <p:nvPr/>
        </p:nvSpPr>
        <p:spPr>
          <a:xfrm>
            <a:off x="767255" y="5402317"/>
            <a:ext cx="4432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Comparison using the same systematic errors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664CF3C-9BB4-1B43-B1F2-7FF96292E8C5}"/>
              </a:ext>
            </a:extLst>
          </p:cNvPr>
          <p:cNvSpPr txBox="1"/>
          <p:nvPr/>
        </p:nvSpPr>
        <p:spPr>
          <a:xfrm>
            <a:off x="620570" y="5793650"/>
            <a:ext cx="4725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Phys. Rev. D 87  (2013) 3, 033004 [arXiv:1209.5973 [</a:t>
            </a:r>
            <a:r>
              <a:rPr lang="en-US" sz="1400" dirty="0" err="1">
                <a:latin typeface="Times New Roman"/>
                <a:cs typeface="Times New Roman"/>
              </a:rPr>
              <a:t>hep-ph</a:t>
            </a:r>
            <a:r>
              <a:rPr lang="en-US" sz="1400" dirty="0">
                <a:latin typeface="Times New Roman"/>
                <a:cs typeface="Times New Roman"/>
              </a:rPr>
              <a:t>]]</a:t>
            </a:r>
            <a:endParaRPr lang="en-GB" sz="1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92586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ICHEP2018, July 2018</a:t>
            </a: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29550" y="5941669"/>
            <a:ext cx="43350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0000FF"/>
                </a:solidFill>
                <a:latin typeface="Times New Roman"/>
                <a:cs typeface="Times New Roman"/>
              </a:rPr>
              <a:t>more sensitivity at 2</a:t>
            </a:r>
            <a:r>
              <a:rPr lang="en-GB" sz="2000" b="1" baseline="30000">
                <a:solidFill>
                  <a:srgbClr val="0000FF"/>
                </a:solidFill>
                <a:latin typeface="Times New Roman"/>
                <a:cs typeface="Times New Roman"/>
              </a:rPr>
              <a:t>nd</a:t>
            </a:r>
            <a:r>
              <a:rPr lang="en-GB" sz="2000" b="1">
                <a:solidFill>
                  <a:srgbClr val="0000FF"/>
                </a:solidFill>
                <a:latin typeface="Times New Roman"/>
                <a:cs typeface="Times New Roman"/>
              </a:rPr>
              <a:t> oscillation max.</a:t>
            </a:r>
          </a:p>
        </p:txBody>
      </p:sp>
      <p:sp>
        <p:nvSpPr>
          <p:cNvPr id="15" name="Flèche droite rayée 14"/>
          <p:cNvSpPr/>
          <p:nvPr/>
        </p:nvSpPr>
        <p:spPr>
          <a:xfrm>
            <a:off x="1892423" y="6034151"/>
            <a:ext cx="908859" cy="269348"/>
          </a:xfrm>
          <a:prstGeom prst="striped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6" name="Group 15"/>
          <p:cNvGrpSpPr/>
          <p:nvPr/>
        </p:nvGrpSpPr>
        <p:grpSpPr>
          <a:xfrm>
            <a:off x="0" y="894242"/>
            <a:ext cx="9129074" cy="2310804"/>
            <a:chOff x="0" y="3495703"/>
            <a:chExt cx="9129074" cy="2310804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74315" y="3581409"/>
              <a:ext cx="3124200" cy="2213958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1325" y="3607846"/>
              <a:ext cx="3124200" cy="2167902"/>
            </a:xfrm>
            <a:prstGeom prst="rect">
              <a:avLst/>
            </a:prstGeom>
          </p:spPr>
        </p:pic>
        <p:sp>
          <p:nvSpPr>
            <p:cNvPr id="21" name="ZoneTexte 20"/>
            <p:cNvSpPr txBox="1"/>
            <p:nvPr/>
          </p:nvSpPr>
          <p:spPr>
            <a:xfrm>
              <a:off x="45098" y="4083178"/>
              <a:ext cx="152888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latin typeface="Times New Roman"/>
                  <a:cs typeface="Times New Roman"/>
                </a:rPr>
                <a:t>for small θ</a:t>
              </a:r>
              <a:r>
                <a:rPr lang="en-GB" baseline="-25000">
                  <a:latin typeface="Times New Roman"/>
                  <a:cs typeface="Times New Roman"/>
                </a:rPr>
                <a:t>13</a:t>
              </a:r>
              <a:r>
                <a:rPr lang="en-GB">
                  <a:latin typeface="Times New Roman"/>
                  <a:cs typeface="Times New Roman"/>
                </a:rPr>
                <a:t> 1</a:t>
              </a:r>
              <a:r>
                <a:rPr lang="en-GB" baseline="30000">
                  <a:latin typeface="Times New Roman"/>
                  <a:cs typeface="Times New Roman"/>
                </a:rPr>
                <a:t>st</a:t>
              </a:r>
              <a:r>
                <a:rPr lang="en-GB">
                  <a:latin typeface="Times New Roman"/>
                  <a:cs typeface="Times New Roman"/>
                </a:rPr>
                <a:t> oscillation maximum is better</a:t>
              </a:r>
            </a:p>
          </p:txBody>
        </p:sp>
        <p:sp>
          <p:nvSpPr>
            <p:cNvPr id="23" name="Flèche vers la droite 22"/>
            <p:cNvSpPr/>
            <p:nvPr/>
          </p:nvSpPr>
          <p:spPr>
            <a:xfrm rot="5400000">
              <a:off x="2087963" y="4036691"/>
              <a:ext cx="433831" cy="9297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Flèche vers la droite 24"/>
            <p:cNvSpPr/>
            <p:nvPr/>
          </p:nvSpPr>
          <p:spPr>
            <a:xfrm rot="5400000">
              <a:off x="5153255" y="4036691"/>
              <a:ext cx="433831" cy="9297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Flèche vers la droite 25"/>
            <p:cNvSpPr/>
            <p:nvPr/>
          </p:nvSpPr>
          <p:spPr>
            <a:xfrm rot="16200000">
              <a:off x="6235187" y="5512346"/>
              <a:ext cx="433831" cy="9297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7522531" y="3899319"/>
              <a:ext cx="1606543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latin typeface="Times New Roman"/>
                  <a:cs typeface="Times New Roman"/>
                </a:rPr>
                <a:t>for "large" θ</a:t>
              </a:r>
              <a:r>
                <a:rPr lang="en-GB" baseline="-25000">
                  <a:latin typeface="Times New Roman"/>
                  <a:cs typeface="Times New Roman"/>
                </a:rPr>
                <a:t>13</a:t>
              </a:r>
              <a:r>
                <a:rPr lang="en-GB">
                  <a:latin typeface="Times New Roman"/>
                  <a:cs typeface="Times New Roman"/>
                </a:rPr>
                <a:t> 1</a:t>
              </a:r>
              <a:r>
                <a:rPr lang="en-GB" baseline="30000">
                  <a:latin typeface="Times New Roman"/>
                  <a:cs typeface="Times New Roman"/>
                </a:rPr>
                <a:t>st</a:t>
              </a:r>
              <a:r>
                <a:rPr lang="en-GB">
                  <a:latin typeface="Times New Roman"/>
                  <a:cs typeface="Times New Roman"/>
                </a:rPr>
                <a:t> oscillation maximum is dominated by atmospheric term 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2474022" y="5314064"/>
              <a:ext cx="13003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>
                  <a:solidFill>
                    <a:srgbClr val="0000FF"/>
                  </a:solidFill>
                  <a:latin typeface="Times New Roman"/>
                  <a:cs typeface="Times New Roman"/>
                </a:rPr>
                <a:t>CP interference</a:t>
              </a: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5223848" y="5160175"/>
              <a:ext cx="13003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>
                  <a:solidFill>
                    <a:srgbClr val="0000FF"/>
                  </a:solidFill>
                  <a:latin typeface="Times New Roman"/>
                  <a:cs typeface="Times New Roman"/>
                </a:rPr>
                <a:t>CP interference</a:t>
              </a: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2378009" y="3495703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>
                  <a:solidFill>
                    <a:srgbClr val="008000"/>
                  </a:solidFill>
                  <a:latin typeface="Times New Roman"/>
                  <a:cs typeface="Times New Roman"/>
                </a:rPr>
                <a:t>solar</a:t>
              </a: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6106290" y="4268745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>
                  <a:solidFill>
                    <a:srgbClr val="008000"/>
                  </a:solidFill>
                  <a:latin typeface="Times New Roman"/>
                  <a:cs typeface="Times New Roman"/>
                </a:rPr>
                <a:t>solar</a:t>
              </a: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2712281" y="4268745"/>
              <a:ext cx="10620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>
                  <a:solidFill>
                    <a:srgbClr val="FF0000"/>
                  </a:solidFill>
                  <a:latin typeface="Times New Roman"/>
                  <a:cs typeface="Times New Roman"/>
                </a:rPr>
                <a:t>atmospheric</a:t>
              </a: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5825025" y="3814494"/>
              <a:ext cx="10620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>
                  <a:solidFill>
                    <a:srgbClr val="FF0000"/>
                  </a:solidFill>
                  <a:latin typeface="Times New Roman"/>
                  <a:cs typeface="Times New Roman"/>
                </a:rPr>
                <a:t>atmospheric</a:t>
              </a: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1707729" y="5406416"/>
              <a:ext cx="782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>
                  <a:latin typeface="Times New Roman"/>
                  <a:cs typeface="Times New Roman"/>
                </a:rPr>
                <a:t>θ</a:t>
              </a:r>
              <a:r>
                <a:rPr lang="en-GB" b="1" baseline="-25000">
                  <a:latin typeface="Times New Roman"/>
                  <a:cs typeface="Times New Roman"/>
                </a:rPr>
                <a:t>13</a:t>
              </a:r>
              <a:r>
                <a:rPr lang="en-GB" b="1">
                  <a:latin typeface="Times New Roman"/>
                  <a:cs typeface="Times New Roman"/>
                </a:rPr>
                <a:t>=1º</a:t>
              </a: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4676744" y="5437175"/>
              <a:ext cx="9557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>
                  <a:latin typeface="Times New Roman"/>
                  <a:cs typeface="Times New Roman"/>
                </a:rPr>
                <a:t>θ</a:t>
              </a:r>
              <a:r>
                <a:rPr lang="en-GB" b="1" baseline="-25000">
                  <a:latin typeface="Times New Roman"/>
                  <a:cs typeface="Times New Roman"/>
                </a:rPr>
                <a:t>13</a:t>
              </a:r>
              <a:r>
                <a:rPr lang="en-GB" b="1">
                  <a:latin typeface="Times New Roman"/>
                  <a:cs typeface="Times New Roman"/>
                </a:rPr>
                <a:t>=8.8º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5368369"/>
              <a:ext cx="151260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>
                  <a:latin typeface="Times New Roman"/>
                  <a:cs typeface="Times New Roman"/>
                </a:rPr>
                <a:t>(</a:t>
              </a:r>
              <a:r>
                <a:rPr lang="en-GB" sz="1400">
                  <a:latin typeface="Times New Roman"/>
                  <a:cs typeface="Times New Roman"/>
                  <a:hlinkClick r:id="rId5"/>
                </a:rPr>
                <a:t>arXiv:1110.4583</a:t>
              </a:r>
              <a:r>
                <a:rPr lang="en-GB" sz="1400"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3923928" y="4744058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>
                  <a:latin typeface="Times New Roman"/>
                  <a:cs typeface="Times New Roman"/>
                </a:rPr>
                <a:t>L/E</a:t>
              </a: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6925806" y="4744058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>
                  <a:latin typeface="Times New Roman"/>
                  <a:cs typeface="Times New Roman"/>
                </a:rPr>
                <a:t>L/E</a:t>
              </a:r>
            </a:p>
          </p:txBody>
        </p:sp>
      </p:grpSp>
      <p:sp>
        <p:nvSpPr>
          <p:cNvPr id="40" name="ZoneTexte 39"/>
          <p:cNvSpPr txBox="1"/>
          <p:nvPr/>
        </p:nvSpPr>
        <p:spPr>
          <a:xfrm>
            <a:off x="-39388" y="4533878"/>
            <a:ext cx="470417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7325" indent="-187325">
              <a:spcAft>
                <a:spcPts val="1200"/>
              </a:spcAft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1</a:t>
            </a:r>
            <a:r>
              <a:rPr lang="en-GB" sz="2400" baseline="30000" dirty="0">
                <a:latin typeface="Times New Roman"/>
                <a:cs typeface="Times New Roman"/>
              </a:rPr>
              <a:t>st</a:t>
            </a:r>
            <a:r>
              <a:rPr lang="en-GB" sz="2400" dirty="0">
                <a:latin typeface="Times New Roman"/>
                <a:cs typeface="Times New Roman"/>
              </a:rPr>
              <a:t> oscillation max.: A=</a:t>
            </a:r>
            <a:r>
              <a:rPr lang="en-GB" sz="2400" dirty="0">
                <a:solidFill>
                  <a:srgbClr val="FF0000"/>
                </a:solidFill>
                <a:latin typeface="Times New Roman"/>
                <a:cs typeface="Times New Roman"/>
              </a:rPr>
              <a:t>0.3</a:t>
            </a:r>
            <a:r>
              <a:rPr lang="en-GB" sz="2400" dirty="0">
                <a:latin typeface="Times New Roman"/>
                <a:cs typeface="Times New Roman"/>
              </a:rPr>
              <a:t>sinδ</a:t>
            </a:r>
            <a:r>
              <a:rPr lang="en-GB" sz="2400" baseline="-25000" dirty="0">
                <a:latin typeface="Times New Roman"/>
                <a:cs typeface="Times New Roman"/>
              </a:rPr>
              <a:t>CP</a:t>
            </a:r>
          </a:p>
          <a:p>
            <a:pPr marL="187325" indent="-187325">
              <a:spcAft>
                <a:spcPts val="1200"/>
              </a:spcAft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2</a:t>
            </a:r>
            <a:r>
              <a:rPr lang="en-GB" sz="2400" baseline="30000" dirty="0">
                <a:latin typeface="Times New Roman"/>
                <a:cs typeface="Times New Roman"/>
              </a:rPr>
              <a:t>nd</a:t>
            </a:r>
            <a:r>
              <a:rPr lang="en-GB" sz="2400" dirty="0">
                <a:latin typeface="Times New Roman"/>
                <a:cs typeface="Times New Roman"/>
              </a:rPr>
              <a:t> oscillation max.: A=</a:t>
            </a:r>
            <a:r>
              <a:rPr lang="en-GB" sz="2400" dirty="0">
                <a:solidFill>
                  <a:srgbClr val="FF0000"/>
                </a:solidFill>
                <a:latin typeface="Times New Roman"/>
                <a:cs typeface="Times New Roman"/>
              </a:rPr>
              <a:t>0.75</a:t>
            </a:r>
            <a:r>
              <a:rPr lang="en-GB" sz="2400" dirty="0">
                <a:latin typeface="Times New Roman"/>
                <a:cs typeface="Times New Roman"/>
              </a:rPr>
              <a:t>sinδ</a:t>
            </a:r>
            <a:r>
              <a:rPr lang="en-GB" sz="2400" baseline="-25000" dirty="0">
                <a:latin typeface="Times New Roman"/>
                <a:cs typeface="Times New Roman"/>
              </a:rPr>
              <a:t>CP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52584" y="5468779"/>
            <a:ext cx="34215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>
                <a:latin typeface="Times New Roman"/>
                <a:cs typeface="Times New Roman"/>
              </a:rPr>
              <a:t>(see arXiv:1310.5992 and arXiv:0710.0554)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4366642" y="3241138"/>
            <a:ext cx="4495275" cy="2798702"/>
            <a:chOff x="4366642" y="3188588"/>
            <a:chExt cx="4495275" cy="2798702"/>
          </a:xfrm>
        </p:grpSpPr>
        <p:sp>
          <p:nvSpPr>
            <p:cNvPr id="19" name="ZoneTexte 18"/>
            <p:cNvSpPr txBox="1"/>
            <p:nvPr/>
          </p:nvSpPr>
          <p:spPr>
            <a:xfrm rot="16200000">
              <a:off x="3921649" y="3792409"/>
              <a:ext cx="13516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i="1">
                  <a:latin typeface="Times New Roman"/>
                  <a:cs typeface="Times New Roman"/>
                </a:rPr>
                <a:t>P(ν</a:t>
              </a:r>
              <a:r>
                <a:rPr lang="en-GB" sz="2400" i="1" baseline="-25000">
                  <a:latin typeface="Times New Roman"/>
                  <a:cs typeface="Times New Roman"/>
                </a:rPr>
                <a:t>μ</a:t>
              </a:r>
              <a:r>
                <a:rPr lang="en-GB" sz="2400" i="1">
                  <a:latin typeface="Times New Roman"/>
                  <a:cs typeface="Times New Roman"/>
                </a:rPr>
                <a:t>→ν</a:t>
              </a:r>
              <a:r>
                <a:rPr lang="en-GB" sz="2400" i="1" baseline="-25000">
                  <a:latin typeface="Times New Roman"/>
                  <a:cs typeface="Times New Roman"/>
                </a:rPr>
                <a:t>e</a:t>
              </a:r>
              <a:r>
                <a:rPr lang="en-GB" sz="2400" i="1">
                  <a:latin typeface="Times New Roman"/>
                  <a:cs typeface="Times New Roman"/>
                </a:rPr>
                <a:t>)</a:t>
              </a:r>
            </a:p>
          </p:txBody>
        </p:sp>
        <p:cxnSp>
          <p:nvCxnSpPr>
            <p:cNvPr id="13" name="Connecteur droit avec flèche 12"/>
            <p:cNvCxnSpPr/>
            <p:nvPr/>
          </p:nvCxnSpPr>
          <p:spPr>
            <a:xfrm>
              <a:off x="7081940" y="3728892"/>
              <a:ext cx="572036" cy="9382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/>
            <p:cNvSpPr txBox="1"/>
            <p:nvPr/>
          </p:nvSpPr>
          <p:spPr>
            <a:xfrm>
              <a:off x="6019800" y="3269121"/>
              <a:ext cx="2521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>
                  <a:latin typeface="Times New Roman"/>
                  <a:cs typeface="Times New Roman"/>
                </a:rPr>
                <a:t>2</a:t>
              </a:r>
              <a:r>
                <a:rPr lang="en-GB" i="1" baseline="30000">
                  <a:latin typeface="Times New Roman"/>
                  <a:cs typeface="Times New Roman"/>
                </a:rPr>
                <a:t>nd</a:t>
              </a:r>
              <a:r>
                <a:rPr lang="en-GB" i="1">
                  <a:latin typeface="Times New Roman"/>
                  <a:cs typeface="Times New Roman"/>
                </a:rPr>
                <a:t> oscillation maximum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5233893" y="4450009"/>
              <a:ext cx="115066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>
                  <a:latin typeface="Times New Roman"/>
                  <a:cs typeface="Times New Roman"/>
                </a:rPr>
                <a:t>θ</a:t>
              </a:r>
              <a:r>
                <a:rPr lang="en-GB" b="1" baseline="-25000">
                  <a:latin typeface="Times New Roman"/>
                  <a:cs typeface="Times New Roman"/>
                </a:rPr>
                <a:t>13</a:t>
              </a:r>
              <a:r>
                <a:rPr lang="en-GB" b="1">
                  <a:latin typeface="Times New Roman"/>
                  <a:cs typeface="Times New Roman"/>
                </a:rPr>
                <a:t>=8.8º</a:t>
              </a:r>
            </a:p>
            <a:p>
              <a:pPr algn="ctr"/>
              <a:r>
                <a:rPr lang="en-GB" sz="1400" b="1">
                  <a:latin typeface="Times New Roman"/>
                  <a:cs typeface="Times New Roman"/>
                </a:rPr>
                <a:t>("large" θ</a:t>
              </a:r>
              <a:r>
                <a:rPr lang="en-GB" sz="1400" b="1" baseline="-25000">
                  <a:latin typeface="Times New Roman"/>
                  <a:cs typeface="Times New Roman"/>
                </a:rPr>
                <a:t>13</a:t>
              </a:r>
              <a:r>
                <a:rPr lang="en-GB" sz="1400" b="1"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146452" y="3459313"/>
              <a:ext cx="92420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>
                  <a:latin typeface="Symbol" charset="0"/>
                </a:rPr>
                <a:t>d</a:t>
              </a:r>
              <a:r>
                <a:rPr lang="en-GB" baseline="-25000"/>
                <a:t>CP</a:t>
              </a:r>
              <a:r>
                <a:rPr lang="en-GB"/>
                <a:t>=-90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>
                  <a:solidFill>
                    <a:srgbClr val="00B0F0"/>
                  </a:solidFill>
                  <a:latin typeface="Symbol" charset="0"/>
                </a:rPr>
                <a:t>d</a:t>
              </a:r>
              <a:r>
                <a:rPr lang="en-GB" baseline="-25000">
                  <a:solidFill>
                    <a:srgbClr val="00B0F0"/>
                  </a:solidFill>
                </a:rPr>
                <a:t>CP</a:t>
              </a:r>
              <a:r>
                <a:rPr lang="en-GB">
                  <a:solidFill>
                    <a:srgbClr val="00B0F0"/>
                  </a:solidFill>
                </a:rPr>
                <a:t>=0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>
                  <a:solidFill>
                    <a:srgbClr val="FF66FF"/>
                  </a:solidFill>
                  <a:latin typeface="Symbol" charset="0"/>
                </a:rPr>
                <a:t>d</a:t>
              </a:r>
              <a:r>
                <a:rPr lang="en-GB" baseline="-25000">
                  <a:solidFill>
                    <a:srgbClr val="FF66FF"/>
                  </a:solidFill>
                </a:rPr>
                <a:t>CP</a:t>
              </a:r>
              <a:r>
                <a:rPr lang="en-GB">
                  <a:solidFill>
                    <a:srgbClr val="FF66FF"/>
                  </a:solidFill>
                </a:rPr>
                <a:t>=+90</a:t>
              </a: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8242999" y="5617958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>
                  <a:latin typeface="Times New Roman"/>
                  <a:cs typeface="Times New Roman"/>
                </a:rPr>
                <a:t>L/E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1615" y="3188588"/>
              <a:ext cx="3980302" cy="2558766"/>
            </a:xfrm>
            <a:prstGeom prst="rect">
              <a:avLst/>
            </a:prstGeom>
          </p:spPr>
        </p:pic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55395B3A-5CAC-2F4A-82CB-F4E7DD8574C8}"/>
              </a:ext>
            </a:extLst>
          </p:cNvPr>
          <p:cNvSpPr/>
          <p:nvPr/>
        </p:nvSpPr>
        <p:spPr>
          <a:xfrm>
            <a:off x="2929550" y="6320039"/>
            <a:ext cx="39998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  <a:latin typeface="Times New Roman"/>
                <a:cs typeface="Times New Roman"/>
              </a:rPr>
              <a:t>very intense neutrino beam needed</a:t>
            </a:r>
          </a:p>
        </p:txBody>
      </p:sp>
      <p:sp>
        <p:nvSpPr>
          <p:cNvPr id="44" name="Flèche droite rayée 14">
            <a:extLst>
              <a:ext uri="{FF2B5EF4-FFF2-40B4-BE49-F238E27FC236}">
                <a16:creationId xmlns:a16="http://schemas.microsoft.com/office/drawing/2014/main" id="{075E4AA2-9770-8441-956C-A89AF4822D40}"/>
              </a:ext>
            </a:extLst>
          </p:cNvPr>
          <p:cNvSpPr/>
          <p:nvPr/>
        </p:nvSpPr>
        <p:spPr>
          <a:xfrm>
            <a:off x="1892423" y="6412521"/>
            <a:ext cx="908859" cy="269348"/>
          </a:xfrm>
          <a:prstGeom prst="striped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1324" y="9595"/>
            <a:ext cx="6118469" cy="970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3200">
                <a:solidFill>
                  <a:srgbClr val="0000FF"/>
                </a:solidFill>
                <a:latin typeface="Times New Roman"/>
                <a:cs typeface="Times New Roman"/>
              </a:rPr>
              <a:t>Why to go to the 2</a:t>
            </a:r>
            <a:r>
              <a:rPr lang="en-GB" sz="3200" baseline="30000">
                <a:solidFill>
                  <a:srgbClr val="0000FF"/>
                </a:solidFill>
                <a:latin typeface="Times New Roman"/>
                <a:cs typeface="Times New Roman"/>
              </a:rPr>
              <a:t>nd</a:t>
            </a:r>
            <a:r>
              <a:rPr lang="en-GB" sz="3200">
                <a:solidFill>
                  <a:srgbClr val="0000FF"/>
                </a:solidFill>
                <a:latin typeface="Times New Roman"/>
                <a:cs typeface="Times New Roman"/>
              </a:rPr>
              <a:t> Oscillation Max.</a:t>
            </a:r>
            <a:endParaRPr lang="en-GB" sz="3200" baseline="-2500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42639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how_does_ess_work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1241"/>
            <a:ext cx="9144000" cy="5622633"/>
          </a:xfrm>
          <a:prstGeom prst="rect">
            <a:avLst/>
          </a:prstGeom>
        </p:spPr>
      </p:pic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608083" y="9595"/>
            <a:ext cx="5833241" cy="782861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European Spallation Source</a:t>
            </a:r>
            <a:endParaRPr lang="en-GB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ICHEP2018, July 2018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917" y="711241"/>
            <a:ext cx="1608083" cy="834464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458649" y="6015909"/>
            <a:ext cx="268535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under construction phase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(~1.85 B€ facility)</a:t>
            </a:r>
          </a:p>
        </p:txBody>
      </p:sp>
      <p:pic>
        <p:nvPicPr>
          <p:cNvPr id="10" name="Picture 3" descr="\\tsl.uu.local\DFS\Users 2\ekelof\Desktop\150 km baseline edited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333739"/>
            <a:ext cx="2522215" cy="2254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cteur droit avec flèche 14"/>
          <p:cNvCxnSpPr/>
          <p:nvPr/>
        </p:nvCxnSpPr>
        <p:spPr>
          <a:xfrm flipH="1">
            <a:off x="1296611" y="4207565"/>
            <a:ext cx="1917041" cy="20009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947268"/>
            <a:ext cx="1954964" cy="110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18" y="4019377"/>
            <a:ext cx="449544" cy="306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5644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sz="4400" dirty="0">
                <a:solidFill>
                  <a:srgbClr val="FF6600"/>
                </a:solidFill>
                <a:latin typeface="Times New Roman"/>
                <a:cs typeface="Times New Roman"/>
              </a:rPr>
              <a:t>ESS proton </a:t>
            </a:r>
            <a:r>
              <a:rPr lang="en-GB" sz="4400" dirty="0" err="1">
                <a:solidFill>
                  <a:srgbClr val="FF6600"/>
                </a:solidFill>
                <a:latin typeface="Times New Roman"/>
                <a:cs typeface="Times New Roman"/>
              </a:rPr>
              <a:t>linac</a:t>
            </a:r>
            <a:endParaRPr lang="en-GB" sz="44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ICHEP2018, July 2018</a:t>
            </a:r>
            <a:endParaRPr lang="en-GB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</a:t>
            </a:r>
            <a:r>
              <a:rPr lang="en-GB" dirty="0" err="1"/>
              <a:t>Dracos</a:t>
            </a:r>
            <a:r>
              <a:rPr lang="en-GB" dirty="0"/>
              <a:t>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13" name="TextBox 8"/>
          <p:cNvSpPr txBox="1"/>
          <p:nvPr/>
        </p:nvSpPr>
        <p:spPr>
          <a:xfrm>
            <a:off x="1" y="2646827"/>
            <a:ext cx="4615271" cy="3708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The ESS will be a copious source of spallation neutrons.</a:t>
            </a:r>
            <a:endParaRPr lang="en-GB" sz="2000" b="1" dirty="0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5 MW average beam power.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125 MW peak power.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14 Hz repetition rate (2.86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ms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pulse duration, 10</a:t>
            </a:r>
            <a:r>
              <a:rPr lang="en-GB" sz="2000" baseline="30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15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protons).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Duty cycle 4%.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2.0 GeV protons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Courier New" charset="0"/>
              <a:buChar char="o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up to 3.5 GeV with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linac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upgrades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&gt;2.7x10</a:t>
            </a:r>
            <a:r>
              <a:rPr lang="en-GB" sz="2000" b="1" baseline="30000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23</a:t>
            </a:r>
            <a:r>
              <a:rPr lang="en-GB" sz="2000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GB" sz="2000" b="1" dirty="0" err="1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p.o.t</a:t>
            </a:r>
            <a:r>
              <a:rPr lang="en-GB" sz="2000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/year.</a:t>
            </a:r>
          </a:p>
        </p:txBody>
      </p:sp>
      <p:pic>
        <p:nvPicPr>
          <p:cNvPr id="5" name="medium.m4v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15272" y="3071122"/>
            <a:ext cx="4362018" cy="245363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12564"/>
            <a:ext cx="9144000" cy="135391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988534" y="5856658"/>
            <a:ext cx="3820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Linac</a:t>
            </a:r>
            <a:r>
              <a:rPr lang="en-GB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 ready by 2023 (full power)</a:t>
            </a:r>
          </a:p>
        </p:txBody>
      </p:sp>
    </p:spTree>
    <p:extLst>
      <p:ext uri="{BB962C8B-B14F-4D97-AF65-F5344CB8AC3E}">
        <p14:creationId xmlns:p14="http://schemas.microsoft.com/office/powerpoint/2010/main" val="1231548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61240" y="9595"/>
            <a:ext cx="6547945" cy="9813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3600" dirty="0" err="1">
                <a:solidFill>
                  <a:srgbClr val="0000FF"/>
                </a:solidFill>
              </a:rPr>
              <a:t>ESSνSB</a:t>
            </a:r>
            <a:r>
              <a:rPr lang="en-GB" sz="3600" dirty="0">
                <a:solidFill>
                  <a:srgbClr val="0000FF"/>
                </a:solidFill>
              </a:rPr>
              <a:t> </a:t>
            </a:r>
            <a:r>
              <a:rPr lang="en-GB" sz="3600" dirty="0" err="1">
                <a:solidFill>
                  <a:srgbClr val="0000FF"/>
                </a:solidFill>
              </a:rPr>
              <a:t>ν</a:t>
            </a:r>
            <a:r>
              <a:rPr lang="en-GB" sz="3600" dirty="0">
                <a:solidFill>
                  <a:srgbClr val="0000FF"/>
                </a:solidFill>
              </a:rPr>
              <a:t> energy distribution</a:t>
            </a:r>
            <a:br>
              <a:rPr lang="en-GB" sz="3600" dirty="0">
                <a:solidFill>
                  <a:srgbClr val="0000FF"/>
                </a:solidFill>
              </a:rPr>
            </a:br>
            <a:r>
              <a:rPr lang="en-GB" sz="2800" dirty="0">
                <a:solidFill>
                  <a:srgbClr val="0000FF"/>
                </a:solidFill>
              </a:rPr>
              <a:t>(without optimisation)</a:t>
            </a:r>
            <a:endParaRPr lang="en-GB" sz="28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ICHEP2018, July 2018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latin typeface="Times New Roman" charset="0"/>
                <a:ea typeface="ＭＳ Ｐゴシック" charset="0"/>
                <a:cs typeface="ＭＳ Ｐゴシック" charset="0"/>
              </a:rPr>
              <a:t>M. </a:t>
            </a:r>
            <a:r>
              <a:rPr lang="en-GB" dirty="0" err="1">
                <a:latin typeface="Times New Roman" charset="0"/>
                <a:ea typeface="ＭＳ Ｐゴシック" charset="0"/>
                <a:cs typeface="ＭＳ Ｐゴシック" charset="0"/>
              </a:rPr>
              <a:t>Dracos</a:t>
            </a:r>
            <a:r>
              <a:rPr lang="en-GB" dirty="0">
                <a:latin typeface="Times New Roman" charset="0"/>
                <a:ea typeface="ＭＳ Ｐゴシック" charset="0"/>
                <a:cs typeface="ＭＳ Ｐゴシック" charset="0"/>
              </a:rPr>
              <a:t>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629" y="1180829"/>
            <a:ext cx="8110670" cy="3311644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7088269" y="4615880"/>
            <a:ext cx="1975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imes New Roman"/>
                <a:cs typeface="Times New Roman"/>
              </a:rPr>
              <a:t>at 100 km from the target and per year (in absence of oscillations)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7813" y="4578715"/>
            <a:ext cx="5058027" cy="180466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230899" y="1381809"/>
            <a:ext cx="122499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Times New Roman"/>
                <a:cs typeface="Times New Roman"/>
              </a:rPr>
              <a:t>neutrinos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740323" y="1347924"/>
            <a:ext cx="1737951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Times New Roman"/>
                <a:cs typeface="Times New Roman"/>
              </a:rPr>
              <a:t>anti-neutrinos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1400" y="4328517"/>
            <a:ext cx="2102199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7325" indent="-187325">
              <a:spcBef>
                <a:spcPts val="600"/>
              </a:spcBef>
              <a:buFont typeface="Arial" charset="0"/>
              <a:buChar char="•"/>
            </a:pP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almost pure </a:t>
            </a:r>
            <a:r>
              <a:rPr lang="en-GB" dirty="0" err="1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μ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 beam</a:t>
            </a:r>
          </a:p>
          <a:p>
            <a:pPr marL="187325" indent="-187325">
              <a:spcBef>
                <a:spcPts val="600"/>
              </a:spcBef>
              <a:buFont typeface="Arial" charset="0"/>
              <a:buChar char="•"/>
            </a:pP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small </a:t>
            </a:r>
            <a:r>
              <a:rPr lang="en-GB" dirty="0" err="1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 contamination which could be used to measure </a:t>
            </a:r>
            <a:r>
              <a:rPr lang="en-GB" dirty="0" err="1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 cross-sections in a near detector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5368A8-B922-E84E-9D6B-FF2D0A2B1B60}"/>
              </a:ext>
            </a:extLst>
          </p:cNvPr>
          <p:cNvSpPr/>
          <p:nvPr/>
        </p:nvSpPr>
        <p:spPr>
          <a:xfrm>
            <a:off x="3399014" y="6343399"/>
            <a:ext cx="24978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rgbClr val="0093BA"/>
                </a:solidFill>
                <a:latin typeface="Times" pitchFamily="2" charset="0"/>
              </a:rPr>
              <a:t>(</a:t>
            </a:r>
            <a:r>
              <a:rPr lang="fr-FR" sz="1400" dirty="0" err="1">
                <a:solidFill>
                  <a:srgbClr val="0093BA"/>
                </a:solidFill>
                <a:latin typeface="Times" pitchFamily="2" charset="0"/>
              </a:rPr>
              <a:t>Nucl</a:t>
            </a:r>
            <a:r>
              <a:rPr lang="fr-FR" sz="1400" dirty="0">
                <a:solidFill>
                  <a:srgbClr val="0093BA"/>
                </a:solidFill>
                <a:latin typeface="Times" pitchFamily="2" charset="0"/>
              </a:rPr>
              <a:t>. Phys. B 885 (2014) 127) </a:t>
            </a:r>
            <a:endParaRPr lang="fr-FR" sz="1400" dirty="0">
              <a:solidFill>
                <a:srgbClr val="0093BA"/>
              </a:solidFill>
              <a:effectLst/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361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1324" y="9595"/>
            <a:ext cx="6181531" cy="13717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2800" dirty="0">
                <a:solidFill>
                  <a:srgbClr val="0000FF"/>
                </a:solidFill>
                <a:latin typeface="Times New Roman"/>
                <a:cs typeface="Times New Roman"/>
              </a:rPr>
              <a:t>Can we go to the 2</a:t>
            </a:r>
            <a:r>
              <a:rPr lang="en-GB" sz="28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nd</a:t>
            </a:r>
            <a:r>
              <a:rPr lang="en-GB" sz="2800" dirty="0">
                <a:solidFill>
                  <a:srgbClr val="0000FF"/>
                </a:solidFill>
                <a:latin typeface="Times New Roman"/>
                <a:cs typeface="Times New Roman"/>
              </a:rPr>
              <a:t> oscillation maximum using our proton beam?</a:t>
            </a:r>
            <a:endParaRPr lang="en-GB" sz="2800" baseline="-250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ICHEP2018, July 2018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97136" y="1321517"/>
            <a:ext cx="904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imes New Roman"/>
                <a:cs typeface="Times New Roman"/>
              </a:rPr>
              <a:t>Yes, if we place our far detector at around 500 km from the neutrino source.</a:t>
            </a:r>
          </a:p>
        </p:txBody>
      </p:sp>
      <p:sp>
        <p:nvSpPr>
          <p:cNvPr id="3" name="Rectangle 2"/>
          <p:cNvSpPr/>
          <p:nvPr/>
        </p:nvSpPr>
        <p:spPr>
          <a:xfrm>
            <a:off x="207800" y="1817851"/>
            <a:ext cx="4692097" cy="646331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MEMPHYS like Cherenkov detector</a:t>
            </a:r>
          </a:p>
          <a:p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(</a:t>
            </a:r>
            <a:r>
              <a:rPr lang="en-GB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MEgaton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 Mass </a:t>
            </a:r>
            <a:r>
              <a:rPr lang="en-GB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PHYSics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 studied by LAGUNA)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121553" y="2667671"/>
            <a:ext cx="6442420" cy="265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FF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Neutrino Oscillations</a:t>
            </a:r>
          </a:p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Proton decay</a:t>
            </a:r>
          </a:p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 err="1">
                <a:solidFill>
                  <a:srgbClr val="000000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Astroparticles</a:t>
            </a:r>
            <a:endParaRPr lang="en-GB" sz="2000" dirty="0">
              <a:solidFill>
                <a:srgbClr val="000000"/>
              </a:solidFill>
              <a:latin typeface="Times New Roman Bold" charset="0"/>
              <a:ea typeface="ＭＳ Ｐゴシック" charset="0"/>
              <a:cs typeface="Times New Roman Bold" charset="0"/>
              <a:sym typeface="Times New Roman Bold" charset="0"/>
            </a:endParaRP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Understand the gravitational collapsing: galactic SN ν</a:t>
            </a:r>
          </a:p>
          <a:p>
            <a:pPr marL="215900" lvl="1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Times New Roman"/>
                <a:cs typeface="Times New Roman"/>
              </a:rPr>
              <a:t>Supernovae "relics"</a:t>
            </a:r>
            <a:endParaRPr lang="en-GB" sz="2000" dirty="0">
              <a:solidFill>
                <a:schemeClr val="tx1"/>
              </a:solidFill>
              <a:latin typeface="Times New Roman"/>
              <a:ea typeface="ＭＳ Ｐゴシック" charset="0"/>
              <a:cs typeface="Times New Roman"/>
              <a:sym typeface="Times New Roman" charset="0"/>
            </a:endParaRP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Solar Neutrinos</a:t>
            </a: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A</a:t>
            </a: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tmospheric </a:t>
            </a:r>
            <a:r>
              <a:rPr lang="en-GB" sz="2000" dirty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N</a:t>
            </a: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eutrinos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07800" y="5424297"/>
            <a:ext cx="4417334" cy="1015663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marL="184150" indent="-184150">
              <a:buFont typeface="Arial"/>
              <a:buChar char="•"/>
            </a:pPr>
            <a:r>
              <a:rPr lang="en-GB" sz="2000">
                <a:latin typeface="Times New Roman"/>
                <a:cs typeface="Times New Roman"/>
              </a:rPr>
              <a:t>500 kt fiducial volume (~20xSuperK)</a:t>
            </a:r>
          </a:p>
          <a:p>
            <a:pPr marL="184150" indent="-1841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Readout: ~240k 8” PMTs</a:t>
            </a:r>
          </a:p>
          <a:p>
            <a:pPr marL="184150" indent="-1841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30% optical coverage</a:t>
            </a:r>
          </a:p>
        </p:txBody>
      </p:sp>
      <p:sp>
        <p:nvSpPr>
          <p:cNvPr id="10" name="Rectangle 246"/>
          <p:cNvSpPr>
            <a:spLocks noChangeArrowheads="1"/>
          </p:cNvSpPr>
          <p:nvPr/>
        </p:nvSpPr>
        <p:spPr bwMode="auto">
          <a:xfrm>
            <a:off x="6234257" y="1789320"/>
            <a:ext cx="2506662" cy="339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(arXiv: hep-ex/0607026)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657" y="3886430"/>
            <a:ext cx="3453342" cy="2702240"/>
          </a:xfrm>
          <a:prstGeom prst="rect">
            <a:avLst/>
          </a:prstGeom>
        </p:spPr>
      </p:pic>
      <p:pic>
        <p:nvPicPr>
          <p:cNvPr id="13" name="Picture 5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7803" y="2276475"/>
            <a:ext cx="1609725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54D531-A59D-004C-9B11-E61B0D63A260}"/>
              </a:ext>
            </a:extLst>
          </p:cNvPr>
          <p:cNvSpPr txBox="1"/>
          <p:nvPr/>
        </p:nvSpPr>
        <p:spPr>
          <a:xfrm>
            <a:off x="3331291" y="5867984"/>
            <a:ext cx="2491440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with now improved detection efficiency not yet taken into account</a:t>
            </a:r>
          </a:p>
        </p:txBody>
      </p:sp>
    </p:spTree>
    <p:extLst>
      <p:ext uri="{BB962C8B-B14F-4D97-AF65-F5344CB8AC3E}">
        <p14:creationId xmlns:p14="http://schemas.microsoft.com/office/powerpoint/2010/main" val="566153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21" y="936742"/>
            <a:ext cx="7921272" cy="279349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90" y="3749241"/>
            <a:ext cx="8826490" cy="3061167"/>
          </a:xfrm>
          <a:prstGeom prst="rect">
            <a:avLst/>
          </a:prstGeom>
        </p:spPr>
      </p:pic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80893" y="9596"/>
            <a:ext cx="6212984" cy="807622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Neutrino spectra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ICHEP2018, July 2018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2" name="ZoneTexte 1"/>
          <p:cNvSpPr txBox="1"/>
          <p:nvPr/>
        </p:nvSpPr>
        <p:spPr>
          <a:xfrm>
            <a:off x="1275766" y="697682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540 km (2 GeV), 10 years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526635" y="643570"/>
            <a:ext cx="4301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below </a:t>
            </a:r>
            <a:r>
              <a:rPr lang="el-GR" dirty="0" err="1">
                <a:latin typeface="Times New Roman"/>
                <a:cs typeface="Times New Roman"/>
              </a:rPr>
              <a:t>ν</a:t>
            </a:r>
            <a:r>
              <a:rPr lang="el-GR" baseline="-25000" dirty="0" err="1">
                <a:latin typeface="Times New Roman"/>
                <a:cs typeface="Times New Roman"/>
              </a:rPr>
              <a:t>τ</a:t>
            </a:r>
            <a:r>
              <a:rPr lang="en-US" dirty="0">
                <a:latin typeface="Times New Roman"/>
                <a:cs typeface="Times New Roman"/>
              </a:rPr>
              <a:t> production, almost only QE events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184695" y="1089061"/>
            <a:ext cx="11209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neutrinos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221605" y="1089061"/>
            <a:ext cx="15826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anti-neutrinos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392270" y="2814754"/>
            <a:ext cx="883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2 years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397774" y="2814754"/>
            <a:ext cx="883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8 years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3390" y="2355414"/>
            <a:ext cx="727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Times New Roman"/>
                <a:cs typeface="Times New Roman"/>
              </a:rPr>
              <a:t>δ</a:t>
            </a:r>
            <a:r>
              <a:rPr lang="en-US" baseline="-25000" dirty="0">
                <a:latin typeface="Times New Roman"/>
                <a:cs typeface="Times New Roman"/>
              </a:rPr>
              <a:t>CP</a:t>
            </a:r>
            <a:r>
              <a:rPr lang="en-US" dirty="0">
                <a:latin typeface="Times New Roman"/>
                <a:cs typeface="Times New Roman"/>
              </a:rPr>
              <a:t>=0</a:t>
            </a:r>
            <a:endParaRPr lang="en-GB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02639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74" y="1379759"/>
            <a:ext cx="5152614" cy="4867764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67691" y="9595"/>
            <a:ext cx="6213762" cy="8724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  <a:latin typeface="Times New Roman"/>
                <a:cs typeface="Times New Roman"/>
              </a:rPr>
              <a:t>nd 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Oscillation</a:t>
            </a:r>
            <a:r>
              <a:rPr lang="en-US" sz="3200" dirty="0">
                <a:solidFill>
                  <a:srgbClr val="0000FF"/>
                </a:solidFill>
                <a:latin typeface="Times New Roman"/>
                <a:cs typeface="Times New Roman"/>
              </a:rPr>
              <a:t> max. coverage</a:t>
            </a:r>
            <a:endParaRPr lang="en-US" sz="32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ICHEP2018, July 2018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M. Dracos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H="1">
            <a:off x="2607001" y="2784975"/>
            <a:ext cx="2985796" cy="13367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5592797" y="2277143"/>
            <a:ext cx="3108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2</a:t>
            </a:r>
            <a:r>
              <a:rPr lang="en-GB" sz="2000" b="1" baseline="30000" dirty="0">
                <a:solidFill>
                  <a:srgbClr val="0432FF"/>
                </a:solidFill>
                <a:latin typeface="Times New Roman"/>
                <a:cs typeface="Times New Roman"/>
              </a:rPr>
              <a:t>nd</a:t>
            </a:r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 oscillation max.</a:t>
            </a:r>
          </a:p>
          <a:p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well covered by the ESS neutrino spectrum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4968899" y="4121762"/>
            <a:ext cx="1050901" cy="2227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6049552" y="3881397"/>
            <a:ext cx="2207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Times New Roman"/>
                <a:cs typeface="Times New Roman"/>
              </a:rPr>
              <a:t>1</a:t>
            </a:r>
            <a:r>
              <a:rPr lang="en-GB" sz="2000" b="1" baseline="30000" dirty="0">
                <a:latin typeface="Times New Roman"/>
                <a:cs typeface="Times New Roman"/>
              </a:rPr>
              <a:t>st</a:t>
            </a:r>
            <a:r>
              <a:rPr lang="en-GB" sz="2000" b="1" dirty="0">
                <a:latin typeface="Times New Roman"/>
                <a:cs typeface="Times New Roman"/>
              </a:rPr>
              <a:t> oscillation max.</a:t>
            </a:r>
          </a:p>
        </p:txBody>
      </p:sp>
    </p:spTree>
    <p:extLst>
      <p:ext uri="{BB962C8B-B14F-4D97-AF65-F5344CB8AC3E}">
        <p14:creationId xmlns:p14="http://schemas.microsoft.com/office/powerpoint/2010/main" val="2828746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135046</TotalTime>
  <Words>1633</Words>
  <Application>Microsoft Macintosh PowerPoint</Application>
  <PresentationFormat>On-screen Show (4:3)</PresentationFormat>
  <Paragraphs>336</Paragraphs>
  <Slides>25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ＭＳ Ｐゴシック</vt:lpstr>
      <vt:lpstr>ＭＳ Ｐゴシック</vt:lpstr>
      <vt:lpstr>Arial</vt:lpstr>
      <vt:lpstr>Calibri</vt:lpstr>
      <vt:lpstr>Comic Sans MS</vt:lpstr>
      <vt:lpstr>Courier New</vt:lpstr>
      <vt:lpstr>Symbol</vt:lpstr>
      <vt:lpstr>Times</vt:lpstr>
      <vt:lpstr>Times New Roman</vt:lpstr>
      <vt:lpstr>Times New Roman Bold</vt:lpstr>
      <vt:lpstr>Thème Office</vt:lpstr>
      <vt:lpstr>Neutrino CP Violation with the ESS neutrino Super Beam (ESSνSB)</vt:lpstr>
      <vt:lpstr>CP Violating Observables (νμ→νe)</vt:lpstr>
      <vt:lpstr>Why to go to the 2nd Oscillation Max.</vt:lpstr>
      <vt:lpstr>European Spallation Source</vt:lpstr>
      <vt:lpstr>ESS proton linac</vt:lpstr>
      <vt:lpstr>ESSνSB ν energy distribution (without optimisation)</vt:lpstr>
      <vt:lpstr>Can we go to the 2nd oscillation maximum using our proton beam?</vt:lpstr>
      <vt:lpstr>Neutrino spectra</vt:lpstr>
      <vt:lpstr>2nd Oscillation max. coverage</vt:lpstr>
      <vt:lpstr>ESS Linac modifications to produce a neutrino Super Beam</vt:lpstr>
      <vt:lpstr>How to add a neutrino facility?</vt:lpstr>
      <vt:lpstr>Which baseline?</vt:lpstr>
      <vt:lpstr>Physics Performance</vt:lpstr>
      <vt:lpstr>PowerPoint Presentation</vt:lpstr>
      <vt:lpstr>Muons at the level of the beam dump</vt:lpstr>
      <vt:lpstr>European Spallation Source</vt:lpstr>
      <vt:lpstr>ESSνSB at the European level</vt:lpstr>
      <vt:lpstr>ESSνSB at the European level</vt:lpstr>
      <vt:lpstr>Design Study ESSνSB (2018-2021)</vt:lpstr>
      <vt:lpstr>Conclusion</vt:lpstr>
      <vt:lpstr>Backup</vt:lpstr>
      <vt:lpstr>General Layout of the target station (copied from EUROν DS)</vt:lpstr>
      <vt:lpstr>Systematic errors</vt:lpstr>
      <vt:lpstr>δCP accuracy performance (USA snowmass process, P. Coloma)</vt:lpstr>
      <vt:lpstr>Comparisons</vt:lpstr>
    </vt:vector>
  </TitlesOfParts>
  <Company>IN2P3/CNRS</Company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Plans for future neutrino oscillation beams in Europe </dc:title>
  <dc:creator>Marcos Dracos</dc:creator>
  <cp:lastModifiedBy>Marcos Dracos</cp:lastModifiedBy>
  <cp:revision>1201</cp:revision>
  <cp:lastPrinted>2013-03-04T17:31:58Z</cp:lastPrinted>
  <dcterms:created xsi:type="dcterms:W3CDTF">2012-07-27T00:22:31Z</dcterms:created>
  <dcterms:modified xsi:type="dcterms:W3CDTF">2018-07-06T00:51:43Z</dcterms:modified>
</cp:coreProperties>
</file>