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6.jpg" ContentType="image/jpg"/>
  <Override PartName="/ppt/media/image29.jpg" ContentType="image/jpg"/>
  <Override PartName="/ppt/media/image30.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46"/>
  </p:notesMasterIdLst>
  <p:handoutMasterIdLst>
    <p:handoutMasterId r:id="rId47"/>
  </p:handoutMasterIdLst>
  <p:sldIdLst>
    <p:sldId id="258" r:id="rId2"/>
    <p:sldId id="785" r:id="rId3"/>
    <p:sldId id="727" r:id="rId4"/>
    <p:sldId id="794" r:id="rId5"/>
    <p:sldId id="749" r:id="rId6"/>
    <p:sldId id="679" r:id="rId7"/>
    <p:sldId id="814" r:id="rId8"/>
    <p:sldId id="796" r:id="rId9"/>
    <p:sldId id="803" r:id="rId10"/>
    <p:sldId id="802" r:id="rId11"/>
    <p:sldId id="804" r:id="rId12"/>
    <p:sldId id="792" r:id="rId13"/>
    <p:sldId id="791" r:id="rId14"/>
    <p:sldId id="389" r:id="rId15"/>
    <p:sldId id="764" r:id="rId16"/>
    <p:sldId id="793" r:id="rId17"/>
    <p:sldId id="693" r:id="rId18"/>
    <p:sldId id="722" r:id="rId19"/>
    <p:sldId id="751" r:id="rId20"/>
    <p:sldId id="812" r:id="rId21"/>
    <p:sldId id="735" r:id="rId22"/>
    <p:sldId id="717" r:id="rId23"/>
    <p:sldId id="811" r:id="rId24"/>
    <p:sldId id="813" r:id="rId25"/>
    <p:sldId id="805" r:id="rId26"/>
    <p:sldId id="806" r:id="rId27"/>
    <p:sldId id="807" r:id="rId28"/>
    <p:sldId id="808" r:id="rId29"/>
    <p:sldId id="809" r:id="rId30"/>
    <p:sldId id="810" r:id="rId31"/>
    <p:sldId id="684" r:id="rId32"/>
    <p:sldId id="775" r:id="rId33"/>
    <p:sldId id="742" r:id="rId34"/>
    <p:sldId id="765" r:id="rId35"/>
    <p:sldId id="757" r:id="rId36"/>
    <p:sldId id="768" r:id="rId37"/>
    <p:sldId id="784" r:id="rId38"/>
    <p:sldId id="769" r:id="rId39"/>
    <p:sldId id="770" r:id="rId40"/>
    <p:sldId id="773" r:id="rId41"/>
    <p:sldId id="760" r:id="rId42"/>
    <p:sldId id="777" r:id="rId43"/>
    <p:sldId id="781" r:id="rId44"/>
    <p:sldId id="734" r:id="rId4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58163B-846B-4917-902F-E1C7786E1005}">
          <p14:sldIdLst>
            <p14:sldId id="258"/>
            <p14:sldId id="785"/>
            <p14:sldId id="727"/>
            <p14:sldId id="794"/>
            <p14:sldId id="749"/>
            <p14:sldId id="679"/>
            <p14:sldId id="814"/>
            <p14:sldId id="796"/>
            <p14:sldId id="803"/>
            <p14:sldId id="802"/>
            <p14:sldId id="804"/>
            <p14:sldId id="792"/>
            <p14:sldId id="791"/>
            <p14:sldId id="389"/>
            <p14:sldId id="764"/>
            <p14:sldId id="793"/>
            <p14:sldId id="693"/>
          </p14:sldIdLst>
        </p14:section>
        <p14:section name="Untitled Section" id="{480E6D82-6AED-4280-BD48-35D8D4422E9F}">
          <p14:sldIdLst>
            <p14:sldId id="722"/>
            <p14:sldId id="751"/>
            <p14:sldId id="812"/>
            <p14:sldId id="735"/>
            <p14:sldId id="717"/>
            <p14:sldId id="811"/>
            <p14:sldId id="813"/>
            <p14:sldId id="805"/>
            <p14:sldId id="806"/>
            <p14:sldId id="807"/>
            <p14:sldId id="808"/>
            <p14:sldId id="809"/>
            <p14:sldId id="810"/>
            <p14:sldId id="684"/>
            <p14:sldId id="775"/>
            <p14:sldId id="742"/>
            <p14:sldId id="765"/>
            <p14:sldId id="757"/>
            <p14:sldId id="768"/>
            <p14:sldId id="784"/>
            <p14:sldId id="769"/>
            <p14:sldId id="770"/>
            <p14:sldId id="773"/>
            <p14:sldId id="760"/>
            <p14:sldId id="777"/>
            <p14:sldId id="781"/>
            <p14:sldId id="73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66FFFF"/>
    <a:srgbClr val="FF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7" autoAdjust="0"/>
    <p:restoredTop sz="50000" autoAdjust="0"/>
  </p:normalViewPr>
  <p:slideViewPr>
    <p:cSldViewPr snapToGrid="0" snapToObjects="1">
      <p:cViewPr varScale="1">
        <p:scale>
          <a:sx n="53" d="100"/>
          <a:sy n="53" d="100"/>
        </p:scale>
        <p:origin x="1324" y="52"/>
      </p:cViewPr>
      <p:guideLst>
        <p:guide orient="horz" pos="2160"/>
        <p:guide pos="2880"/>
      </p:guideLst>
    </p:cSldViewPr>
  </p:slideViewPr>
  <p:outlineViewPr>
    <p:cViewPr>
      <p:scale>
        <a:sx n="33" d="100"/>
        <a:sy n="33" d="100"/>
      </p:scale>
      <p:origin x="0" y="1928"/>
    </p:cViewPr>
  </p:outlineViewPr>
  <p:notesTextViewPr>
    <p:cViewPr>
      <p:scale>
        <a:sx n="100" d="100"/>
        <a:sy n="100" d="100"/>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E0BBC-E1B8-834A-94A6-CA16212CFD54}"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GB"/>
        </a:p>
      </dgm:t>
    </dgm:pt>
    <dgm:pt modelId="{EE6526CD-2162-A148-8E0C-3D4AB50F175C}">
      <dgm:prSet phldrT="[Texte]"/>
      <dgm:spPr/>
      <dgm:t>
        <a:bodyPr/>
        <a:lstStyle/>
        <a:p>
          <a:pPr algn="ctr"/>
          <a:r>
            <a:rPr lang="en-GB" dirty="0" smtClean="0"/>
            <a:t>ESS</a:t>
          </a:r>
          <a:r>
            <a:rPr lang="el-GR" dirty="0" smtClean="0"/>
            <a:t>ν</a:t>
          </a:r>
          <a:r>
            <a:rPr lang="en-US" dirty="0" smtClean="0"/>
            <a:t>SB</a:t>
          </a:r>
          <a:endParaRPr lang="en-GB" dirty="0"/>
        </a:p>
      </dgm:t>
    </dgm:pt>
    <dgm:pt modelId="{CC05197D-7BF2-6E40-8D69-56CB63E54471}" type="parTrans" cxnId="{85EF70A1-2BB3-6444-B231-FA69DA7BD970}">
      <dgm:prSet/>
      <dgm:spPr/>
      <dgm:t>
        <a:bodyPr/>
        <a:lstStyle/>
        <a:p>
          <a:pPr algn="ctr"/>
          <a:endParaRPr lang="en-GB"/>
        </a:p>
      </dgm:t>
    </dgm:pt>
    <dgm:pt modelId="{9D5CF0C5-98A7-034C-82C7-756048FADE0D}" type="sibTrans" cxnId="{85EF70A1-2BB3-6444-B231-FA69DA7BD970}">
      <dgm:prSet/>
      <dgm:spPr/>
      <dgm:t>
        <a:bodyPr/>
        <a:lstStyle/>
        <a:p>
          <a:pPr algn="ctr"/>
          <a:endParaRPr lang="en-GB"/>
        </a:p>
      </dgm:t>
    </dgm:pt>
    <dgm:pt modelId="{A2208E33-69E5-4D46-B57D-B27F81FA219E}">
      <dgm:prSet phldrT="[Texte]"/>
      <dgm:spPr/>
      <dgm:t>
        <a:bodyPr/>
        <a:lstStyle/>
        <a:p>
          <a:pPr algn="ctr"/>
          <a:r>
            <a:rPr lang="en-GB" dirty="0" smtClean="0"/>
            <a:t>BENE (2004-2008)</a:t>
          </a:r>
          <a:endParaRPr lang="en-GB" dirty="0"/>
        </a:p>
      </dgm:t>
    </dgm:pt>
    <dgm:pt modelId="{041A4BD4-C7F4-8D4E-B2D4-8FD7366666E7}" type="parTrans" cxnId="{96A3E0EC-0A74-2B40-9B87-C0BD594C7B46}">
      <dgm:prSet/>
      <dgm:spPr>
        <a:solidFill>
          <a:schemeClr val="tx2">
            <a:lumMod val="20000"/>
            <a:lumOff val="80000"/>
          </a:schemeClr>
        </a:solidFill>
      </dgm:spPr>
      <dgm:t>
        <a:bodyPr/>
        <a:lstStyle/>
        <a:p>
          <a:pPr algn="ctr"/>
          <a:endParaRPr lang="en-GB"/>
        </a:p>
      </dgm:t>
    </dgm:pt>
    <dgm:pt modelId="{819ABFE1-1C51-AB44-A1D5-F9903EF492D3}" type="sibTrans" cxnId="{96A3E0EC-0A74-2B40-9B87-C0BD594C7B46}">
      <dgm:prSet/>
      <dgm:spPr/>
      <dgm:t>
        <a:bodyPr/>
        <a:lstStyle/>
        <a:p>
          <a:pPr algn="ctr"/>
          <a:endParaRPr lang="en-GB"/>
        </a:p>
      </dgm:t>
    </dgm:pt>
    <dgm:pt modelId="{AF6ABEDA-F788-384B-B98A-7F0E9CFA8E34}">
      <dgm:prSet phldrT="[Texte]"/>
      <dgm:spPr/>
      <dgm:t>
        <a:bodyPr/>
        <a:lstStyle/>
        <a:p>
          <a:pPr algn="ctr"/>
          <a:r>
            <a:rPr lang="en-GB" dirty="0" smtClean="0"/>
            <a:t>ISS (2005-2007)</a:t>
          </a:r>
          <a:endParaRPr lang="en-GB" dirty="0"/>
        </a:p>
      </dgm:t>
    </dgm:pt>
    <dgm:pt modelId="{1BA29D3B-0099-DA4D-A220-84C06D720003}" type="parTrans" cxnId="{DD5FCBC2-12EB-964B-8CDC-2C285E0F3D76}">
      <dgm:prSet/>
      <dgm:spPr/>
      <dgm:t>
        <a:bodyPr/>
        <a:lstStyle/>
        <a:p>
          <a:pPr algn="ctr"/>
          <a:endParaRPr lang="en-GB"/>
        </a:p>
      </dgm:t>
    </dgm:pt>
    <dgm:pt modelId="{6AFC15F6-BFB6-1A4E-B21B-87526B5D8D1B}" type="sibTrans" cxnId="{DD5FCBC2-12EB-964B-8CDC-2C285E0F3D76}">
      <dgm:prSet/>
      <dgm:spPr/>
      <dgm:t>
        <a:bodyPr/>
        <a:lstStyle/>
        <a:p>
          <a:pPr algn="ctr"/>
          <a:endParaRPr lang="en-GB"/>
        </a:p>
      </dgm:t>
    </dgm:pt>
    <dgm:pt modelId="{9DC4FDB9-4388-B746-A631-167054630DFA}">
      <dgm:prSet phldrT="[Texte]"/>
      <dgm:spPr/>
      <dgm:t>
        <a:bodyPr/>
        <a:lstStyle/>
        <a:p>
          <a:pPr algn="ctr"/>
          <a:r>
            <a:rPr lang="en-GB" dirty="0" smtClean="0"/>
            <a:t>EURO</a:t>
          </a:r>
          <a:r>
            <a:rPr lang="el-GR" dirty="0" smtClean="0"/>
            <a:t>ν</a:t>
          </a:r>
          <a:r>
            <a:rPr lang="en-US" dirty="0" smtClean="0"/>
            <a:t> (2008-2012)</a:t>
          </a:r>
          <a:endParaRPr lang="en-GB" dirty="0"/>
        </a:p>
      </dgm:t>
    </dgm:pt>
    <dgm:pt modelId="{49285AD6-2A61-9449-9A23-24085139395A}" type="parTrans" cxnId="{CADFE806-E0FF-2E4C-A0C3-6D8B713E73B5}">
      <dgm:prSet/>
      <dgm:spPr/>
      <dgm:t>
        <a:bodyPr/>
        <a:lstStyle/>
        <a:p>
          <a:pPr algn="ctr"/>
          <a:endParaRPr lang="en-GB"/>
        </a:p>
      </dgm:t>
    </dgm:pt>
    <dgm:pt modelId="{B61FE2BC-DA96-C046-9BC1-07573F45EE3C}" type="sibTrans" cxnId="{CADFE806-E0FF-2E4C-A0C3-6D8B713E73B5}">
      <dgm:prSet/>
      <dgm:spPr/>
      <dgm:t>
        <a:bodyPr/>
        <a:lstStyle/>
        <a:p>
          <a:pPr algn="ctr"/>
          <a:endParaRPr lang="en-GB"/>
        </a:p>
      </dgm:t>
    </dgm:pt>
    <dgm:pt modelId="{0A38D851-A442-234A-A88B-07336473154C}">
      <dgm:prSet phldrT="[Texte]"/>
      <dgm:spPr/>
      <dgm:t>
        <a:bodyPr/>
        <a:lstStyle/>
        <a:p>
          <a:pPr algn="ctr"/>
          <a:r>
            <a:rPr lang="en-GB" dirty="0" smtClean="0"/>
            <a:t>LAGUNA (2008-2010)</a:t>
          </a:r>
          <a:endParaRPr lang="en-GB" dirty="0"/>
        </a:p>
      </dgm:t>
    </dgm:pt>
    <dgm:pt modelId="{4CCDDDAF-CE79-544E-A67D-21E583513FB6}" type="parTrans" cxnId="{B07B8298-A087-4147-98C7-CD9345DC6DA9}">
      <dgm:prSet/>
      <dgm:spPr/>
      <dgm:t>
        <a:bodyPr/>
        <a:lstStyle/>
        <a:p>
          <a:pPr algn="ctr"/>
          <a:endParaRPr lang="en-GB"/>
        </a:p>
      </dgm:t>
    </dgm:pt>
    <dgm:pt modelId="{E4D71C5F-8C79-CC42-B2C8-A5EE72321C2D}" type="sibTrans" cxnId="{B07B8298-A087-4147-98C7-CD9345DC6DA9}">
      <dgm:prSet/>
      <dgm:spPr/>
      <dgm:t>
        <a:bodyPr/>
        <a:lstStyle/>
        <a:p>
          <a:pPr algn="ctr"/>
          <a:endParaRPr lang="en-GB"/>
        </a:p>
      </dgm:t>
    </dgm:pt>
    <dgm:pt modelId="{512399D5-355B-834E-9A64-35F92D5FC982}">
      <dgm:prSet phldrT="[Texte]"/>
      <dgm:spPr/>
      <dgm:t>
        <a:bodyPr/>
        <a:lstStyle/>
        <a:p>
          <a:pPr algn="ctr"/>
          <a:r>
            <a:rPr lang="en-GB" dirty="0" smtClean="0"/>
            <a:t>LAGUNA-LBNO (2010-2014)</a:t>
          </a:r>
          <a:endParaRPr lang="en-GB" dirty="0"/>
        </a:p>
      </dgm:t>
    </dgm:pt>
    <dgm:pt modelId="{7EDF04CC-88E7-DC47-B451-CC376832A9D3}" type="parTrans" cxnId="{ACB33943-3C7F-A244-A456-16F02970442B}">
      <dgm:prSet/>
      <dgm:spPr/>
      <dgm:t>
        <a:bodyPr/>
        <a:lstStyle/>
        <a:p>
          <a:pPr algn="ctr"/>
          <a:endParaRPr lang="en-GB"/>
        </a:p>
      </dgm:t>
    </dgm:pt>
    <dgm:pt modelId="{F79B8331-D65E-6F41-9721-E2862A16E571}" type="sibTrans" cxnId="{ACB33943-3C7F-A244-A456-16F02970442B}">
      <dgm:prSet/>
      <dgm:spPr/>
      <dgm:t>
        <a:bodyPr/>
        <a:lstStyle/>
        <a:p>
          <a:pPr algn="ctr"/>
          <a:endParaRPr lang="en-GB"/>
        </a:p>
      </dgm:t>
    </dgm:pt>
    <dgm:pt modelId="{BD5D5EEA-25C1-1E47-A8EC-6A9867B1E094}">
      <dgm:prSet phldrT="[Texte]"/>
      <dgm:spPr/>
      <dgm:t>
        <a:bodyPr/>
        <a:lstStyle/>
        <a:p>
          <a:pPr algn="ctr"/>
          <a:r>
            <a:rPr lang="en-GB" dirty="0"/>
            <a:t>COST Action CA15139 (2015-2019)</a:t>
          </a:r>
        </a:p>
      </dgm:t>
    </dgm:pt>
    <dgm:pt modelId="{83EDABE2-C417-C449-A1FD-F1BF99B1BA76}" type="parTrans" cxnId="{565A2D9E-23FE-FF49-9AD9-60DC2BFC00E2}">
      <dgm:prSet/>
      <dgm:spPr/>
      <dgm:t>
        <a:bodyPr/>
        <a:lstStyle/>
        <a:p>
          <a:endParaRPr lang="en-GB"/>
        </a:p>
      </dgm:t>
    </dgm:pt>
    <dgm:pt modelId="{F95086E1-29D7-814A-B6F3-EA1FE623E5E9}" type="sibTrans" cxnId="{565A2D9E-23FE-FF49-9AD9-60DC2BFC00E2}">
      <dgm:prSet/>
      <dgm:spPr/>
      <dgm:t>
        <a:bodyPr/>
        <a:lstStyle/>
        <a:p>
          <a:endParaRPr lang="en-GB"/>
        </a:p>
      </dgm:t>
    </dgm:pt>
    <dgm:pt modelId="{37938472-9217-3B48-8E7A-27C3E7EFDB53}" type="pres">
      <dgm:prSet presAssocID="{7AEE0BBC-E1B8-834A-94A6-CA16212CFD54}" presName="cycle" presStyleCnt="0">
        <dgm:presLayoutVars>
          <dgm:chMax val="1"/>
          <dgm:dir/>
          <dgm:animLvl val="ctr"/>
          <dgm:resizeHandles val="exact"/>
        </dgm:presLayoutVars>
      </dgm:prSet>
      <dgm:spPr/>
      <dgm:t>
        <a:bodyPr/>
        <a:lstStyle/>
        <a:p>
          <a:endParaRPr lang="fr-FR"/>
        </a:p>
      </dgm:t>
    </dgm:pt>
    <dgm:pt modelId="{3DD1E28A-BDEB-604C-96B2-82F4413F0A32}" type="pres">
      <dgm:prSet presAssocID="{EE6526CD-2162-A148-8E0C-3D4AB50F175C}" presName="centerShape" presStyleLbl="node0" presStyleIdx="0" presStyleCnt="1"/>
      <dgm:spPr/>
      <dgm:t>
        <a:bodyPr/>
        <a:lstStyle/>
        <a:p>
          <a:endParaRPr lang="en-GB"/>
        </a:p>
      </dgm:t>
    </dgm:pt>
    <dgm:pt modelId="{38DA1CFE-A892-9E4D-86B8-28C922BCB30C}" type="pres">
      <dgm:prSet presAssocID="{041A4BD4-C7F4-8D4E-B2D4-8FD7366666E7}" presName="parTrans" presStyleLbl="bgSibTrans2D1" presStyleIdx="0" presStyleCnt="6"/>
      <dgm:spPr/>
      <dgm:t>
        <a:bodyPr/>
        <a:lstStyle/>
        <a:p>
          <a:endParaRPr lang="fr-FR"/>
        </a:p>
      </dgm:t>
    </dgm:pt>
    <dgm:pt modelId="{020EAFF4-7335-834A-BF88-3A8A607E5FDF}" type="pres">
      <dgm:prSet presAssocID="{A2208E33-69E5-4D46-B57D-B27F81FA219E}" presName="node" presStyleLbl="node1" presStyleIdx="0" presStyleCnt="6">
        <dgm:presLayoutVars>
          <dgm:bulletEnabled val="1"/>
        </dgm:presLayoutVars>
      </dgm:prSet>
      <dgm:spPr/>
      <dgm:t>
        <a:bodyPr/>
        <a:lstStyle/>
        <a:p>
          <a:endParaRPr lang="fr-FR"/>
        </a:p>
      </dgm:t>
    </dgm:pt>
    <dgm:pt modelId="{31C304B1-DF0F-EC47-8644-1FD5D326718A}" type="pres">
      <dgm:prSet presAssocID="{1BA29D3B-0099-DA4D-A220-84C06D720003}" presName="parTrans" presStyleLbl="bgSibTrans2D1" presStyleIdx="1" presStyleCnt="6"/>
      <dgm:spPr/>
      <dgm:t>
        <a:bodyPr/>
        <a:lstStyle/>
        <a:p>
          <a:endParaRPr lang="fr-FR"/>
        </a:p>
      </dgm:t>
    </dgm:pt>
    <dgm:pt modelId="{19969AB2-CFF9-1D49-8E6E-685BFEC874D8}" type="pres">
      <dgm:prSet presAssocID="{AF6ABEDA-F788-384B-B98A-7F0E9CFA8E34}" presName="node" presStyleLbl="node1" presStyleIdx="1" presStyleCnt="6">
        <dgm:presLayoutVars>
          <dgm:bulletEnabled val="1"/>
        </dgm:presLayoutVars>
      </dgm:prSet>
      <dgm:spPr/>
      <dgm:t>
        <a:bodyPr/>
        <a:lstStyle/>
        <a:p>
          <a:endParaRPr lang="fr-FR"/>
        </a:p>
      </dgm:t>
    </dgm:pt>
    <dgm:pt modelId="{BDA2632F-375B-A949-825C-0334983C1FFD}" type="pres">
      <dgm:prSet presAssocID="{49285AD6-2A61-9449-9A23-24085139395A}" presName="parTrans" presStyleLbl="bgSibTrans2D1" presStyleIdx="2" presStyleCnt="6"/>
      <dgm:spPr/>
      <dgm:t>
        <a:bodyPr/>
        <a:lstStyle/>
        <a:p>
          <a:endParaRPr lang="fr-FR"/>
        </a:p>
      </dgm:t>
    </dgm:pt>
    <dgm:pt modelId="{7B0C551F-BCF5-6045-B043-95DB0E812057}" type="pres">
      <dgm:prSet presAssocID="{9DC4FDB9-4388-B746-A631-167054630DFA}" presName="node" presStyleLbl="node1" presStyleIdx="2" presStyleCnt="6">
        <dgm:presLayoutVars>
          <dgm:bulletEnabled val="1"/>
        </dgm:presLayoutVars>
      </dgm:prSet>
      <dgm:spPr/>
      <dgm:t>
        <a:bodyPr/>
        <a:lstStyle/>
        <a:p>
          <a:endParaRPr lang="fr-FR"/>
        </a:p>
      </dgm:t>
    </dgm:pt>
    <dgm:pt modelId="{B7CB2CDB-EB63-B745-ADB1-C6EBF2E6F6EF}" type="pres">
      <dgm:prSet presAssocID="{4CCDDDAF-CE79-544E-A67D-21E583513FB6}" presName="parTrans" presStyleLbl="bgSibTrans2D1" presStyleIdx="3" presStyleCnt="6"/>
      <dgm:spPr/>
      <dgm:t>
        <a:bodyPr/>
        <a:lstStyle/>
        <a:p>
          <a:endParaRPr lang="fr-FR"/>
        </a:p>
      </dgm:t>
    </dgm:pt>
    <dgm:pt modelId="{92F89FD8-B233-2C43-8428-8278B2E88C4C}" type="pres">
      <dgm:prSet presAssocID="{0A38D851-A442-234A-A88B-07336473154C}" presName="node" presStyleLbl="node1" presStyleIdx="3" presStyleCnt="6">
        <dgm:presLayoutVars>
          <dgm:bulletEnabled val="1"/>
        </dgm:presLayoutVars>
      </dgm:prSet>
      <dgm:spPr/>
      <dgm:t>
        <a:bodyPr/>
        <a:lstStyle/>
        <a:p>
          <a:endParaRPr lang="fr-FR"/>
        </a:p>
      </dgm:t>
    </dgm:pt>
    <dgm:pt modelId="{E61A4675-BF82-FB45-9A02-D181E233724D}" type="pres">
      <dgm:prSet presAssocID="{7EDF04CC-88E7-DC47-B451-CC376832A9D3}" presName="parTrans" presStyleLbl="bgSibTrans2D1" presStyleIdx="4" presStyleCnt="6"/>
      <dgm:spPr/>
      <dgm:t>
        <a:bodyPr/>
        <a:lstStyle/>
        <a:p>
          <a:endParaRPr lang="fr-FR"/>
        </a:p>
      </dgm:t>
    </dgm:pt>
    <dgm:pt modelId="{FCE4DEF1-F129-094A-B0AE-DEDDB750A355}" type="pres">
      <dgm:prSet presAssocID="{512399D5-355B-834E-9A64-35F92D5FC982}" presName="node" presStyleLbl="node1" presStyleIdx="4" presStyleCnt="6">
        <dgm:presLayoutVars>
          <dgm:bulletEnabled val="1"/>
        </dgm:presLayoutVars>
      </dgm:prSet>
      <dgm:spPr/>
      <dgm:t>
        <a:bodyPr/>
        <a:lstStyle/>
        <a:p>
          <a:endParaRPr lang="fr-FR"/>
        </a:p>
      </dgm:t>
    </dgm:pt>
    <dgm:pt modelId="{D88B08BD-CE16-454E-8DF6-85A3CE5F90D1}" type="pres">
      <dgm:prSet presAssocID="{83EDABE2-C417-C449-A1FD-F1BF99B1BA76}" presName="parTrans" presStyleLbl="bgSibTrans2D1" presStyleIdx="5" presStyleCnt="6"/>
      <dgm:spPr/>
      <dgm:t>
        <a:bodyPr/>
        <a:lstStyle/>
        <a:p>
          <a:endParaRPr lang="en-GB"/>
        </a:p>
      </dgm:t>
    </dgm:pt>
    <dgm:pt modelId="{4D2087DC-CA1E-2F43-AFB9-132720C933A0}" type="pres">
      <dgm:prSet presAssocID="{BD5D5EEA-25C1-1E47-A8EC-6A9867B1E094}" presName="node" presStyleLbl="node1" presStyleIdx="5" presStyleCnt="6">
        <dgm:presLayoutVars>
          <dgm:bulletEnabled val="1"/>
        </dgm:presLayoutVars>
      </dgm:prSet>
      <dgm:spPr/>
      <dgm:t>
        <a:bodyPr/>
        <a:lstStyle/>
        <a:p>
          <a:endParaRPr lang="en-GB"/>
        </a:p>
      </dgm:t>
    </dgm:pt>
  </dgm:ptLst>
  <dgm:cxnLst>
    <dgm:cxn modelId="{85EF70A1-2BB3-6444-B231-FA69DA7BD970}" srcId="{7AEE0BBC-E1B8-834A-94A6-CA16212CFD54}" destId="{EE6526CD-2162-A148-8E0C-3D4AB50F175C}" srcOrd="0" destOrd="0" parTransId="{CC05197D-7BF2-6E40-8D69-56CB63E54471}" sibTransId="{9D5CF0C5-98A7-034C-82C7-756048FADE0D}"/>
    <dgm:cxn modelId="{2705289E-E782-324D-B8CC-3F6F6B0FA21E}" type="presOf" srcId="{EE6526CD-2162-A148-8E0C-3D4AB50F175C}" destId="{3DD1E28A-BDEB-604C-96B2-82F4413F0A32}" srcOrd="0" destOrd="0" presId="urn:microsoft.com/office/officeart/2005/8/layout/radial4"/>
    <dgm:cxn modelId="{335C96FF-48F8-BC4E-AD06-388B98BD69B0}" type="presOf" srcId="{7EDF04CC-88E7-DC47-B451-CC376832A9D3}" destId="{E61A4675-BF82-FB45-9A02-D181E233724D}" srcOrd="0" destOrd="0" presId="urn:microsoft.com/office/officeart/2005/8/layout/radial4"/>
    <dgm:cxn modelId="{0DF5D7C9-8CE3-EB49-9DE3-D011A0EB6E21}" type="presOf" srcId="{BD5D5EEA-25C1-1E47-A8EC-6A9867B1E094}" destId="{4D2087DC-CA1E-2F43-AFB9-132720C933A0}" srcOrd="0" destOrd="0" presId="urn:microsoft.com/office/officeart/2005/8/layout/radial4"/>
    <dgm:cxn modelId="{265EBD32-87F9-6146-A8B1-2F2BCEC28F38}" type="presOf" srcId="{7AEE0BBC-E1B8-834A-94A6-CA16212CFD54}" destId="{37938472-9217-3B48-8E7A-27C3E7EFDB53}" srcOrd="0" destOrd="0" presId="urn:microsoft.com/office/officeart/2005/8/layout/radial4"/>
    <dgm:cxn modelId="{B07B8298-A087-4147-98C7-CD9345DC6DA9}" srcId="{EE6526CD-2162-A148-8E0C-3D4AB50F175C}" destId="{0A38D851-A442-234A-A88B-07336473154C}" srcOrd="3" destOrd="0" parTransId="{4CCDDDAF-CE79-544E-A67D-21E583513FB6}" sibTransId="{E4D71C5F-8C79-CC42-B2C8-A5EE72321C2D}"/>
    <dgm:cxn modelId="{1B70A46A-7740-4942-9036-20BA92E3B881}" type="presOf" srcId="{9DC4FDB9-4388-B746-A631-167054630DFA}" destId="{7B0C551F-BCF5-6045-B043-95DB0E812057}" srcOrd="0" destOrd="0" presId="urn:microsoft.com/office/officeart/2005/8/layout/radial4"/>
    <dgm:cxn modelId="{96A3E0EC-0A74-2B40-9B87-C0BD594C7B46}" srcId="{EE6526CD-2162-A148-8E0C-3D4AB50F175C}" destId="{A2208E33-69E5-4D46-B57D-B27F81FA219E}" srcOrd="0" destOrd="0" parTransId="{041A4BD4-C7F4-8D4E-B2D4-8FD7366666E7}" sibTransId="{819ABFE1-1C51-AB44-A1D5-F9903EF492D3}"/>
    <dgm:cxn modelId="{B8F41074-9DFB-5A46-8026-13CCB2170922}" type="presOf" srcId="{A2208E33-69E5-4D46-B57D-B27F81FA219E}" destId="{020EAFF4-7335-834A-BF88-3A8A607E5FDF}" srcOrd="0" destOrd="0" presId="urn:microsoft.com/office/officeart/2005/8/layout/radial4"/>
    <dgm:cxn modelId="{CADFE806-E0FF-2E4C-A0C3-6D8B713E73B5}" srcId="{EE6526CD-2162-A148-8E0C-3D4AB50F175C}" destId="{9DC4FDB9-4388-B746-A631-167054630DFA}" srcOrd="2" destOrd="0" parTransId="{49285AD6-2A61-9449-9A23-24085139395A}" sibTransId="{B61FE2BC-DA96-C046-9BC1-07573F45EE3C}"/>
    <dgm:cxn modelId="{ACB33943-3C7F-A244-A456-16F02970442B}" srcId="{EE6526CD-2162-A148-8E0C-3D4AB50F175C}" destId="{512399D5-355B-834E-9A64-35F92D5FC982}" srcOrd="4" destOrd="0" parTransId="{7EDF04CC-88E7-DC47-B451-CC376832A9D3}" sibTransId="{F79B8331-D65E-6F41-9721-E2862A16E571}"/>
    <dgm:cxn modelId="{A2ED7C68-AD6B-284C-B9C1-5717CC4AEC5D}" type="presOf" srcId="{AF6ABEDA-F788-384B-B98A-7F0E9CFA8E34}" destId="{19969AB2-CFF9-1D49-8E6E-685BFEC874D8}" srcOrd="0" destOrd="0" presId="urn:microsoft.com/office/officeart/2005/8/layout/radial4"/>
    <dgm:cxn modelId="{4F055AAE-444C-E143-B84A-CC2B2F9A082D}" type="presOf" srcId="{0A38D851-A442-234A-A88B-07336473154C}" destId="{92F89FD8-B233-2C43-8428-8278B2E88C4C}" srcOrd="0" destOrd="0" presId="urn:microsoft.com/office/officeart/2005/8/layout/radial4"/>
    <dgm:cxn modelId="{F2AF00C2-9E78-F74A-90F1-D2632D48F7DD}" type="presOf" srcId="{1BA29D3B-0099-DA4D-A220-84C06D720003}" destId="{31C304B1-DF0F-EC47-8644-1FD5D326718A}" srcOrd="0" destOrd="0" presId="urn:microsoft.com/office/officeart/2005/8/layout/radial4"/>
    <dgm:cxn modelId="{70938963-13D7-1B4E-96E8-4002447B006E}" type="presOf" srcId="{49285AD6-2A61-9449-9A23-24085139395A}" destId="{BDA2632F-375B-A949-825C-0334983C1FFD}" srcOrd="0" destOrd="0" presId="urn:microsoft.com/office/officeart/2005/8/layout/radial4"/>
    <dgm:cxn modelId="{DD5FCBC2-12EB-964B-8CDC-2C285E0F3D76}" srcId="{EE6526CD-2162-A148-8E0C-3D4AB50F175C}" destId="{AF6ABEDA-F788-384B-B98A-7F0E9CFA8E34}" srcOrd="1" destOrd="0" parTransId="{1BA29D3B-0099-DA4D-A220-84C06D720003}" sibTransId="{6AFC15F6-BFB6-1A4E-B21B-87526B5D8D1B}"/>
    <dgm:cxn modelId="{BA16D8BD-3B0A-6545-83B3-3EEE1FA8A38F}" type="presOf" srcId="{83EDABE2-C417-C449-A1FD-F1BF99B1BA76}" destId="{D88B08BD-CE16-454E-8DF6-85A3CE5F90D1}" srcOrd="0" destOrd="0" presId="urn:microsoft.com/office/officeart/2005/8/layout/radial4"/>
    <dgm:cxn modelId="{8F86A3EF-5B6E-A64D-968D-A5790DA36146}" type="presOf" srcId="{4CCDDDAF-CE79-544E-A67D-21E583513FB6}" destId="{B7CB2CDB-EB63-B745-ADB1-C6EBF2E6F6EF}" srcOrd="0" destOrd="0" presId="urn:microsoft.com/office/officeart/2005/8/layout/radial4"/>
    <dgm:cxn modelId="{590D0745-8742-AC46-813D-142ADC39C105}" type="presOf" srcId="{041A4BD4-C7F4-8D4E-B2D4-8FD7366666E7}" destId="{38DA1CFE-A892-9E4D-86B8-28C922BCB30C}" srcOrd="0" destOrd="0" presId="urn:microsoft.com/office/officeart/2005/8/layout/radial4"/>
    <dgm:cxn modelId="{565A2D9E-23FE-FF49-9AD9-60DC2BFC00E2}" srcId="{EE6526CD-2162-A148-8E0C-3D4AB50F175C}" destId="{BD5D5EEA-25C1-1E47-A8EC-6A9867B1E094}" srcOrd="5" destOrd="0" parTransId="{83EDABE2-C417-C449-A1FD-F1BF99B1BA76}" sibTransId="{F95086E1-29D7-814A-B6F3-EA1FE623E5E9}"/>
    <dgm:cxn modelId="{C628D759-A0F1-6E40-9DE9-18A19E5458F7}" type="presOf" srcId="{512399D5-355B-834E-9A64-35F92D5FC982}" destId="{FCE4DEF1-F129-094A-B0AE-DEDDB750A355}" srcOrd="0" destOrd="0" presId="urn:microsoft.com/office/officeart/2005/8/layout/radial4"/>
    <dgm:cxn modelId="{03029FCF-6731-084D-98E9-B002B459D08A}" type="presParOf" srcId="{37938472-9217-3B48-8E7A-27C3E7EFDB53}" destId="{3DD1E28A-BDEB-604C-96B2-82F4413F0A32}" srcOrd="0" destOrd="0" presId="urn:microsoft.com/office/officeart/2005/8/layout/radial4"/>
    <dgm:cxn modelId="{1CE69A5B-7596-FB44-802C-76DE38AA5231}" type="presParOf" srcId="{37938472-9217-3B48-8E7A-27C3E7EFDB53}" destId="{38DA1CFE-A892-9E4D-86B8-28C922BCB30C}" srcOrd="1" destOrd="0" presId="urn:microsoft.com/office/officeart/2005/8/layout/radial4"/>
    <dgm:cxn modelId="{67A2BE97-5E5B-6142-82AE-10A4B4F025FB}" type="presParOf" srcId="{37938472-9217-3B48-8E7A-27C3E7EFDB53}" destId="{020EAFF4-7335-834A-BF88-3A8A607E5FDF}" srcOrd="2" destOrd="0" presId="urn:microsoft.com/office/officeart/2005/8/layout/radial4"/>
    <dgm:cxn modelId="{44471DC0-C23F-A542-9746-F29D5DA31295}" type="presParOf" srcId="{37938472-9217-3B48-8E7A-27C3E7EFDB53}" destId="{31C304B1-DF0F-EC47-8644-1FD5D326718A}" srcOrd="3" destOrd="0" presId="urn:microsoft.com/office/officeart/2005/8/layout/radial4"/>
    <dgm:cxn modelId="{36A79BB2-C964-D84A-B724-3787B633E9A9}" type="presParOf" srcId="{37938472-9217-3B48-8E7A-27C3E7EFDB53}" destId="{19969AB2-CFF9-1D49-8E6E-685BFEC874D8}" srcOrd="4" destOrd="0" presId="urn:microsoft.com/office/officeart/2005/8/layout/radial4"/>
    <dgm:cxn modelId="{729AFEAC-29EE-FE44-844E-C83191736177}" type="presParOf" srcId="{37938472-9217-3B48-8E7A-27C3E7EFDB53}" destId="{BDA2632F-375B-A949-825C-0334983C1FFD}" srcOrd="5" destOrd="0" presId="urn:microsoft.com/office/officeart/2005/8/layout/radial4"/>
    <dgm:cxn modelId="{71E2699A-6935-2A42-A87B-B56B8754AD0F}" type="presParOf" srcId="{37938472-9217-3B48-8E7A-27C3E7EFDB53}" destId="{7B0C551F-BCF5-6045-B043-95DB0E812057}" srcOrd="6" destOrd="0" presId="urn:microsoft.com/office/officeart/2005/8/layout/radial4"/>
    <dgm:cxn modelId="{4A4D90E1-5BF0-A242-8A15-D5263933E6E6}" type="presParOf" srcId="{37938472-9217-3B48-8E7A-27C3E7EFDB53}" destId="{B7CB2CDB-EB63-B745-ADB1-C6EBF2E6F6EF}" srcOrd="7" destOrd="0" presId="urn:microsoft.com/office/officeart/2005/8/layout/radial4"/>
    <dgm:cxn modelId="{887DD1C3-56D3-3C4E-9378-6D02E1C32FB4}" type="presParOf" srcId="{37938472-9217-3B48-8E7A-27C3E7EFDB53}" destId="{92F89FD8-B233-2C43-8428-8278B2E88C4C}" srcOrd="8" destOrd="0" presId="urn:microsoft.com/office/officeart/2005/8/layout/radial4"/>
    <dgm:cxn modelId="{95252CD8-2FE4-F04A-8FA0-CA1385D4DD5F}" type="presParOf" srcId="{37938472-9217-3B48-8E7A-27C3E7EFDB53}" destId="{E61A4675-BF82-FB45-9A02-D181E233724D}" srcOrd="9" destOrd="0" presId="urn:microsoft.com/office/officeart/2005/8/layout/radial4"/>
    <dgm:cxn modelId="{8750B26E-2724-C245-B2B4-5799D08CF92A}" type="presParOf" srcId="{37938472-9217-3B48-8E7A-27C3E7EFDB53}" destId="{FCE4DEF1-F129-094A-B0AE-DEDDB750A355}" srcOrd="10" destOrd="0" presId="urn:microsoft.com/office/officeart/2005/8/layout/radial4"/>
    <dgm:cxn modelId="{4B787B02-D4BF-A644-9F2A-F9221B9C7C45}" type="presParOf" srcId="{37938472-9217-3B48-8E7A-27C3E7EFDB53}" destId="{D88B08BD-CE16-454E-8DF6-85A3CE5F90D1}" srcOrd="11" destOrd="0" presId="urn:microsoft.com/office/officeart/2005/8/layout/radial4"/>
    <dgm:cxn modelId="{FB2EFC86-25FE-C341-9AC1-F6839C135137}" type="presParOf" srcId="{37938472-9217-3B48-8E7A-27C3E7EFDB53}" destId="{4D2087DC-CA1E-2F43-AFB9-132720C933A0}" srcOrd="12"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1E28A-BDEB-604C-96B2-82F4413F0A32}">
      <dsp:nvSpPr>
        <dsp:cNvPr id="0" name=""/>
        <dsp:cNvSpPr/>
      </dsp:nvSpPr>
      <dsp:spPr>
        <a:xfrm>
          <a:off x="1317323" y="1306389"/>
          <a:ext cx="964059" cy="96405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t>ESS</a:t>
          </a:r>
          <a:r>
            <a:rPr lang="el-GR" sz="1800" kern="1200" dirty="0" smtClean="0"/>
            <a:t>ν</a:t>
          </a:r>
          <a:r>
            <a:rPr lang="en-US" sz="1800" kern="1200" dirty="0" smtClean="0"/>
            <a:t>SB</a:t>
          </a:r>
          <a:endParaRPr lang="en-GB" sz="1800" kern="1200" dirty="0"/>
        </a:p>
      </dsp:txBody>
      <dsp:txXfrm>
        <a:off x="1458506" y="1447572"/>
        <a:ext cx="681693" cy="681693"/>
      </dsp:txXfrm>
    </dsp:sp>
    <dsp:sp modelId="{38DA1CFE-A892-9E4D-86B8-28C922BCB30C}">
      <dsp:nvSpPr>
        <dsp:cNvPr id="0" name=""/>
        <dsp:cNvSpPr/>
      </dsp:nvSpPr>
      <dsp:spPr>
        <a:xfrm rot="10800000">
          <a:off x="337784" y="1651040"/>
          <a:ext cx="925664" cy="274756"/>
        </a:xfrm>
        <a:prstGeom prst="leftArrow">
          <a:avLst>
            <a:gd name="adj1" fmla="val 60000"/>
            <a:gd name="adj2" fmla="val 50000"/>
          </a:avLst>
        </a:prstGeom>
        <a:solidFill>
          <a:schemeClr val="tx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0EAFF4-7335-834A-BF88-3A8A607E5FDF}">
      <dsp:nvSpPr>
        <dsp:cNvPr id="0" name=""/>
        <dsp:cNvSpPr/>
      </dsp:nvSpPr>
      <dsp:spPr>
        <a:xfrm>
          <a:off x="363" y="1518482"/>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GB" sz="900" kern="1200" dirty="0" smtClean="0"/>
            <a:t>BENE (2004-2008)</a:t>
          </a:r>
          <a:endParaRPr lang="en-GB" sz="900" kern="1200" dirty="0"/>
        </a:p>
      </dsp:txBody>
      <dsp:txXfrm>
        <a:off x="16175" y="1534294"/>
        <a:ext cx="643217" cy="508249"/>
      </dsp:txXfrm>
    </dsp:sp>
    <dsp:sp modelId="{31C304B1-DF0F-EC47-8644-1FD5D326718A}">
      <dsp:nvSpPr>
        <dsp:cNvPr id="0" name=""/>
        <dsp:cNvSpPr/>
      </dsp:nvSpPr>
      <dsp:spPr>
        <a:xfrm rot="12960000">
          <a:off x="528526" y="1063998"/>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969AB2-CFF9-1D49-8E6E-685BFEC874D8}">
      <dsp:nvSpPr>
        <dsp:cNvPr id="0" name=""/>
        <dsp:cNvSpPr/>
      </dsp:nvSpPr>
      <dsp:spPr>
        <a:xfrm>
          <a:off x="279498" y="659393"/>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GB" sz="900" kern="1200" dirty="0" smtClean="0"/>
            <a:t>ISS (2005-2007)</a:t>
          </a:r>
          <a:endParaRPr lang="en-GB" sz="900" kern="1200" dirty="0"/>
        </a:p>
      </dsp:txBody>
      <dsp:txXfrm>
        <a:off x="295310" y="675205"/>
        <a:ext cx="643217" cy="508249"/>
      </dsp:txXfrm>
    </dsp:sp>
    <dsp:sp modelId="{BDA2632F-375B-A949-825C-0334983C1FFD}">
      <dsp:nvSpPr>
        <dsp:cNvPr id="0" name=""/>
        <dsp:cNvSpPr/>
      </dsp:nvSpPr>
      <dsp:spPr>
        <a:xfrm rot="15120000">
          <a:off x="1027894" y="701185"/>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B0C551F-BCF5-6045-B043-95DB0E812057}">
      <dsp:nvSpPr>
        <dsp:cNvPr id="0" name=""/>
        <dsp:cNvSpPr/>
      </dsp:nvSpPr>
      <dsp:spPr>
        <a:xfrm>
          <a:off x="1010282" y="128448"/>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GB" sz="900" kern="1200" dirty="0" smtClean="0"/>
            <a:t>EURO</a:t>
          </a:r>
          <a:r>
            <a:rPr lang="el-GR" sz="900" kern="1200" dirty="0" smtClean="0"/>
            <a:t>ν</a:t>
          </a:r>
          <a:r>
            <a:rPr lang="en-US" sz="900" kern="1200" dirty="0" smtClean="0"/>
            <a:t> (2008-2012)</a:t>
          </a:r>
          <a:endParaRPr lang="en-GB" sz="900" kern="1200" dirty="0"/>
        </a:p>
      </dsp:txBody>
      <dsp:txXfrm>
        <a:off x="1026094" y="144260"/>
        <a:ext cx="643217" cy="508249"/>
      </dsp:txXfrm>
    </dsp:sp>
    <dsp:sp modelId="{B7CB2CDB-EB63-B745-ADB1-C6EBF2E6F6EF}">
      <dsp:nvSpPr>
        <dsp:cNvPr id="0" name=""/>
        <dsp:cNvSpPr/>
      </dsp:nvSpPr>
      <dsp:spPr>
        <a:xfrm rot="17280000">
          <a:off x="1645147" y="701185"/>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2F89FD8-B233-2C43-8428-8278B2E88C4C}">
      <dsp:nvSpPr>
        <dsp:cNvPr id="0" name=""/>
        <dsp:cNvSpPr/>
      </dsp:nvSpPr>
      <dsp:spPr>
        <a:xfrm>
          <a:off x="1913581" y="128448"/>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GB" sz="900" kern="1200" dirty="0" smtClean="0"/>
            <a:t>LAGUNA (2008-2010)</a:t>
          </a:r>
          <a:endParaRPr lang="en-GB" sz="900" kern="1200" dirty="0"/>
        </a:p>
      </dsp:txBody>
      <dsp:txXfrm>
        <a:off x="1929393" y="144260"/>
        <a:ext cx="643217" cy="508249"/>
      </dsp:txXfrm>
    </dsp:sp>
    <dsp:sp modelId="{E61A4675-BF82-FB45-9A02-D181E233724D}">
      <dsp:nvSpPr>
        <dsp:cNvPr id="0" name=""/>
        <dsp:cNvSpPr/>
      </dsp:nvSpPr>
      <dsp:spPr>
        <a:xfrm rot="19440000">
          <a:off x="2144515" y="1063998"/>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E4DEF1-F129-094A-B0AE-DEDDB750A355}">
      <dsp:nvSpPr>
        <dsp:cNvPr id="0" name=""/>
        <dsp:cNvSpPr/>
      </dsp:nvSpPr>
      <dsp:spPr>
        <a:xfrm>
          <a:off x="2644365" y="659393"/>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GB" sz="900" kern="1200" dirty="0" smtClean="0"/>
            <a:t>LAGUNA-LBNO (2010-2014)</a:t>
          </a:r>
          <a:endParaRPr lang="en-GB" sz="900" kern="1200" dirty="0"/>
        </a:p>
      </dsp:txBody>
      <dsp:txXfrm>
        <a:off x="2660177" y="675205"/>
        <a:ext cx="643217" cy="508249"/>
      </dsp:txXfrm>
    </dsp:sp>
    <dsp:sp modelId="{D88B08BD-CE16-454E-8DF6-85A3CE5F90D1}">
      <dsp:nvSpPr>
        <dsp:cNvPr id="0" name=""/>
        <dsp:cNvSpPr/>
      </dsp:nvSpPr>
      <dsp:spPr>
        <a:xfrm>
          <a:off x="2335257" y="1651040"/>
          <a:ext cx="925664" cy="274756"/>
        </a:xfrm>
        <a:prstGeom prst="lef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D2087DC-CA1E-2F43-AFB9-132720C933A0}">
      <dsp:nvSpPr>
        <dsp:cNvPr id="0" name=""/>
        <dsp:cNvSpPr/>
      </dsp:nvSpPr>
      <dsp:spPr>
        <a:xfrm>
          <a:off x="2923500" y="1518482"/>
          <a:ext cx="674841" cy="539873"/>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GB" sz="900" kern="1200" dirty="0"/>
            <a:t>COST Action CA15139 (2015-2019)</a:t>
          </a:r>
        </a:p>
      </dsp:txBody>
      <dsp:txXfrm>
        <a:off x="2939312" y="1534294"/>
        <a:ext cx="643217" cy="50824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F34A45-BD8F-E14D-A73B-328A506DC652}" type="datetimeFigureOut">
              <a:rPr lang="fr-FR" smtClean="0"/>
              <a:t>13/02/2018</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E9B6AF-4171-7946-A644-4B0B9A3E4490}" type="slidenum">
              <a:rPr lang="en-US" smtClean="0"/>
              <a:t>‹#›</a:t>
            </a:fld>
            <a:endParaRPr lang="en-US"/>
          </a:p>
        </p:txBody>
      </p:sp>
    </p:spTree>
    <p:extLst>
      <p:ext uri="{BB962C8B-B14F-4D97-AF65-F5344CB8AC3E}">
        <p14:creationId xmlns:p14="http://schemas.microsoft.com/office/powerpoint/2010/main" val="42875883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83F064-C653-E849-A9AC-11CF409292A7}" type="datetimeFigureOut">
              <a:rPr lang="fr-FR" smtClean="0"/>
              <a:t>13/02/2018</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8B264F-AD4B-0742-99D8-E3EB645D81D8}" type="slidenum">
              <a:rPr lang="en-US" smtClean="0"/>
              <a:t>‹#›</a:t>
            </a:fld>
            <a:endParaRPr lang="en-US"/>
          </a:p>
        </p:txBody>
      </p:sp>
    </p:spTree>
    <p:extLst>
      <p:ext uri="{BB962C8B-B14F-4D97-AF65-F5344CB8AC3E}">
        <p14:creationId xmlns:p14="http://schemas.microsoft.com/office/powerpoint/2010/main" val="31730623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00367A-AAF5-B446-A450-33F6C0CF7D8C}" type="slidenum">
              <a:rPr lang="en-GB" sz="1200">
                <a:solidFill>
                  <a:prstClr val="black"/>
                </a:solidFill>
                <a:latin typeface="Arial" charset="0"/>
              </a:rPr>
              <a:pPr eaLnBrk="1" hangingPunct="1"/>
              <a:t>1</a:t>
            </a:fld>
            <a:endParaRPr lang="en-GB" sz="1200">
              <a:solidFill>
                <a:prstClr val="black"/>
              </a:solidFill>
              <a:latin typeface="Arial"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2797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14</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16881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15</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30482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17</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14034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18</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3338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19</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58245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C809EF-8D6F-B744-9E58-C16C6C4EE06D}" type="slidenum">
              <a:rPr lang="en-GB" sz="1200" b="1">
                <a:solidFill>
                  <a:prstClr val="black"/>
                </a:solidFill>
                <a:latin typeface="Arial" charset="0"/>
              </a:rPr>
              <a:pPr eaLnBrk="1" hangingPunct="1"/>
              <a:t>22</a:t>
            </a:fld>
            <a:endParaRPr lang="en-GB" sz="1200" b="1">
              <a:solidFill>
                <a:prstClr val="black"/>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06524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516222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391442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41</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73650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BC09FA-3408-B543-91AF-4F8D36FD2FCE}" type="slidenum">
              <a:rPr lang="fr-FR" sz="1200">
                <a:solidFill>
                  <a:prstClr val="black"/>
                </a:solidFill>
                <a:latin typeface="Arial" charset="0"/>
              </a:rPr>
              <a:pPr eaLnBrk="1" hangingPunct="1"/>
              <a:t>44</a:t>
            </a:fld>
            <a:endParaRPr lang="fr-FR" sz="1200">
              <a:solidFill>
                <a:prstClr val="black"/>
              </a:solidFill>
              <a:latin typeface="Arial" charset="0"/>
            </a:endParaRPr>
          </a:p>
        </p:txBody>
      </p:sp>
      <p:sp>
        <p:nvSpPr>
          <p:cNvPr id="32770" name="Rectangle 2"/>
          <p:cNvSpPr>
            <a:spLocks noGrp="1" noRot="1" noChangeAspect="1" noChangeArrowheads="1" noTextEdit="1"/>
          </p:cNvSpPr>
          <p:nvPr>
            <p:ph type="sldImg"/>
          </p:nvPr>
        </p:nvSpPr>
        <p:spPr>
          <a:xfrm>
            <a:off x="1144588" y="687388"/>
            <a:ext cx="4570412" cy="3427412"/>
          </a:xfrm>
          <a:ln/>
        </p:spPr>
      </p:sp>
      <p:sp>
        <p:nvSpPr>
          <p:cNvPr id="32771" name="Rectangle 3"/>
          <p:cNvSpPr>
            <a:spLocks noGrp="1" noChangeArrowheads="1"/>
          </p:cNvSpPr>
          <p:nvPr>
            <p:ph type="body" idx="1"/>
          </p:nvPr>
        </p:nvSpPr>
        <p:spPr>
          <a:xfrm>
            <a:off x="685800" y="4341813"/>
            <a:ext cx="5486400" cy="4114800"/>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4119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B264F-AD4B-0742-99D8-E3EB645D81D8}" type="slidenum">
              <a:rPr lang="en-US" smtClean="0"/>
              <a:t>2</a:t>
            </a:fld>
            <a:endParaRPr lang="en-US"/>
          </a:p>
        </p:txBody>
      </p:sp>
    </p:spTree>
    <p:extLst>
      <p:ext uri="{BB962C8B-B14F-4D97-AF65-F5344CB8AC3E}">
        <p14:creationId xmlns:p14="http://schemas.microsoft.com/office/powerpoint/2010/main" val="4271753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3</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94333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91F4A5-13BE-0446-80F5-254163EEC6CB}" type="slidenum">
              <a:rPr lang="en-GB" sz="1200">
                <a:solidFill>
                  <a:prstClr val="black"/>
                </a:solidFill>
                <a:latin typeface="Arial" charset="0"/>
              </a:rPr>
              <a:pPr eaLnBrk="1" hangingPunct="1"/>
              <a:t>4</a:t>
            </a:fld>
            <a:endParaRPr lang="en-GB" sz="1200">
              <a:solidFill>
                <a:prstClr val="black"/>
              </a:solidFill>
              <a:latin typeface="Arial"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85496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224985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895977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1311914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000">
                <a:solidFill>
                  <a:schemeClr val="tx1"/>
                </a:solidFill>
                <a:latin typeface="Times New Roman" panose="02020603050405020304" pitchFamily="18" charset="0"/>
                <a:cs typeface="Arial" panose="020B0604020202020204" pitchFamily="34" charset="0"/>
              </a:defRPr>
            </a:lvl1pPr>
            <a:lvl2pPr marL="742950" indent="-285750" defTabSz="915988">
              <a:defRPr sz="2000">
                <a:solidFill>
                  <a:schemeClr val="tx1"/>
                </a:solidFill>
                <a:latin typeface="Times New Roman" panose="02020603050405020304" pitchFamily="18" charset="0"/>
                <a:cs typeface="Arial" panose="020B0604020202020204" pitchFamily="34" charset="0"/>
              </a:defRPr>
            </a:lvl2pPr>
            <a:lvl3pPr marL="1143000" indent="-228600" defTabSz="915988">
              <a:defRPr sz="2000">
                <a:solidFill>
                  <a:schemeClr val="tx1"/>
                </a:solidFill>
                <a:latin typeface="Times New Roman" panose="02020603050405020304" pitchFamily="18" charset="0"/>
                <a:cs typeface="Arial" panose="020B0604020202020204" pitchFamily="34" charset="0"/>
              </a:defRPr>
            </a:lvl3pPr>
            <a:lvl4pPr marL="1600200" indent="-228600" defTabSz="915988">
              <a:defRPr sz="2000">
                <a:solidFill>
                  <a:schemeClr val="tx1"/>
                </a:solidFill>
                <a:latin typeface="Times New Roman" panose="02020603050405020304" pitchFamily="18" charset="0"/>
                <a:cs typeface="Arial" panose="020B0604020202020204" pitchFamily="34" charset="0"/>
              </a:defRPr>
            </a:lvl4pPr>
            <a:lvl5pPr marL="2057400" indent="-228600" defTabSz="915988">
              <a:defRPr sz="2000">
                <a:solidFill>
                  <a:schemeClr val="tx1"/>
                </a:solidFill>
                <a:latin typeface="Times New Roman" panose="02020603050405020304" pitchFamily="18" charset="0"/>
                <a:cs typeface="Arial" panose="020B0604020202020204" pitchFamily="34" charset="0"/>
              </a:defRPr>
            </a:lvl5pPr>
            <a:lvl6pPr marL="2514600" indent="-228600" defTabSz="915988"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defTabSz="915988"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defTabSz="915988"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defTabSz="915988"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0FE405C3-5136-41FF-864C-6A2AFBC91D2E}" type="slidenum">
              <a:rPr lang="fr-FR" altLang="sv-SE" sz="1200" smtClean="0"/>
              <a:pPr/>
              <a:t>9</a:t>
            </a:fld>
            <a:endParaRPr lang="fr-FR" altLang="sv-SE" sz="1200" smtClean="0"/>
          </a:p>
        </p:txBody>
      </p:sp>
    </p:spTree>
    <p:extLst>
      <p:ext uri="{BB962C8B-B14F-4D97-AF65-F5344CB8AC3E}">
        <p14:creationId xmlns:p14="http://schemas.microsoft.com/office/powerpoint/2010/main" val="165813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06292-F0D0-304C-908F-DFF24CAF79F6}" type="slidenum">
              <a:rPr lang="en-GB" sz="1200" b="1">
                <a:solidFill>
                  <a:prstClr val="black"/>
                </a:solidFill>
                <a:latin typeface="Arial" charset="0"/>
              </a:rPr>
              <a:pPr eaLnBrk="1" hangingPunct="1"/>
              <a:t>10</a:t>
            </a:fld>
            <a:endParaRPr lang="en-GB" sz="1200" b="1">
              <a:solidFill>
                <a:prstClr val="black"/>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2971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267691" y="9595"/>
            <a:ext cx="6213762" cy="1143000"/>
          </a:xfrm>
        </p:spPr>
        <p:txBody>
          <a:bodyPr>
            <a:normAutofit/>
          </a:bodyPr>
          <a:lstStyle>
            <a:lvl1pPr>
              <a:defRPr sz="4000">
                <a:latin typeface="Times New Roman"/>
                <a:cs typeface="Times New Roman"/>
              </a:defRPr>
            </a:lvl1pPr>
          </a:lstStyle>
          <a:p>
            <a:r>
              <a:rPr lang="en-GB" noProof="0" dirty="0" err="1" smtClean="0"/>
              <a:t>Cliquez</a:t>
            </a:r>
            <a:r>
              <a:rPr lang="en-GB" noProof="0" dirty="0" smtClean="0"/>
              <a:t> et </a:t>
            </a:r>
            <a:r>
              <a:rPr lang="en-GB" noProof="0" dirty="0" err="1" smtClean="0"/>
              <a:t>modifiez</a:t>
            </a:r>
            <a:r>
              <a:rPr lang="en-GB" noProof="0" dirty="0" smtClean="0"/>
              <a:t> le titre</a:t>
            </a:r>
            <a:endParaRPr lang="en-GB" noProof="0" dirty="0"/>
          </a:p>
        </p:txBody>
      </p:sp>
      <p:sp>
        <p:nvSpPr>
          <p:cNvPr id="4" name="Espace réservé de la date 3"/>
          <p:cNvSpPr>
            <a:spLocks noGrp="1"/>
          </p:cNvSpPr>
          <p:nvPr>
            <p:ph type="dt" sz="half" idx="10"/>
          </p:nvPr>
        </p:nvSpPr>
        <p:spPr/>
        <p:txBody>
          <a:bodyPr/>
          <a:lstStyle/>
          <a:p>
            <a:pPr>
              <a:defRPr/>
            </a:pPr>
            <a:r>
              <a:rPr lang="de-DE" noProof="0" smtClean="0"/>
              <a:t>2018-01-15</a:t>
            </a:r>
            <a:endParaRPr lang="en-GB" noProof="0" dirty="0"/>
          </a:p>
        </p:txBody>
      </p:sp>
      <p:sp>
        <p:nvSpPr>
          <p:cNvPr id="5" name="Espace réservé du pied de page 4"/>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6" name="Espace réservé du numéro de diapositive 5"/>
          <p:cNvSpPr>
            <a:spLocks noGrp="1"/>
          </p:cNvSpPr>
          <p:nvPr>
            <p:ph type="sldNum" sz="quarter" idx="12"/>
          </p:nvPr>
        </p:nvSpPr>
        <p:spPr/>
        <p:txBody>
          <a:bodyPr/>
          <a:lstStyle/>
          <a:p>
            <a:pPr>
              <a:defRPr/>
            </a:pPr>
            <a:fld id="{48550CC0-2D5F-6D4A-9D75-2980E64365EE}" type="slidenum">
              <a:rPr lang="en-GB" noProof="0" smtClean="0"/>
              <a:pPr>
                <a:defRPr/>
              </a:pPr>
              <a:t>‹#›</a:t>
            </a:fld>
            <a:endParaRPr lang="en-GB" noProof="0" dirty="0"/>
          </a:p>
        </p:txBody>
      </p:sp>
    </p:spTree>
    <p:extLst>
      <p:ext uri="{BB962C8B-B14F-4D97-AF65-F5344CB8AC3E}">
        <p14:creationId xmlns:p14="http://schemas.microsoft.com/office/powerpoint/2010/main" val="3247360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de-DE" smtClean="0"/>
              <a:t>2018-01-15</a:t>
            </a:r>
            <a:endParaRPr lang="fr-FR"/>
          </a:p>
        </p:txBody>
      </p:sp>
      <p:sp>
        <p:nvSpPr>
          <p:cNvPr id="3" name="Footer Placeholder 4"/>
          <p:cNvSpPr>
            <a:spLocks noGrp="1"/>
          </p:cNvSpPr>
          <p:nvPr>
            <p:ph type="ftr" sz="quarter" idx="11"/>
          </p:nvPr>
        </p:nvSpPr>
        <p:spPr/>
        <p:txBody>
          <a:bodyPr/>
          <a:lstStyle>
            <a:lvl1pPr>
              <a:defRPr/>
            </a:lvl1pPr>
          </a:lstStyle>
          <a:p>
            <a:pPr>
              <a:defRPr/>
            </a:pPr>
            <a:r>
              <a:rPr lang="en-US" smtClean="0"/>
              <a:t>Seminar at NBI, Copenhagen                               Tord Ekelöf, Uppsala University</a:t>
            </a:r>
            <a:endParaRPr lang="fr-FR"/>
          </a:p>
        </p:txBody>
      </p:sp>
      <p:sp>
        <p:nvSpPr>
          <p:cNvPr id="4" name="Slide Number Placeholder 5"/>
          <p:cNvSpPr>
            <a:spLocks noGrp="1"/>
          </p:cNvSpPr>
          <p:nvPr>
            <p:ph type="sldNum" sz="quarter" idx="12"/>
          </p:nvPr>
        </p:nvSpPr>
        <p:spPr/>
        <p:txBody>
          <a:bodyPr/>
          <a:lstStyle>
            <a:lvl1pPr>
              <a:defRPr/>
            </a:lvl1pPr>
          </a:lstStyle>
          <a:p>
            <a:fld id="{9E852C18-6637-5F4D-8CDD-BDF071C6CFEB}" type="slidenum">
              <a:rPr lang="fr-FR" altLang="en-US"/>
              <a:pPr/>
              <a:t>‹#›</a:t>
            </a:fld>
            <a:endParaRPr lang="fr-FR" altLang="en-US"/>
          </a:p>
        </p:txBody>
      </p:sp>
    </p:spTree>
    <p:extLst>
      <p:ext uri="{BB962C8B-B14F-4D97-AF65-F5344CB8AC3E}">
        <p14:creationId xmlns:p14="http://schemas.microsoft.com/office/powerpoint/2010/main" val="1649435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7459" y="14397"/>
            <a:ext cx="6862522" cy="1348061"/>
          </a:xfrm>
        </p:spPr>
        <p:txBody>
          <a:bodyPr wrap="square" anchor="ctr" anchorCtr="0">
            <a:spAutoFit/>
          </a:bodyPr>
          <a:lstStyle>
            <a:lvl1pPr>
              <a:defRPr>
                <a:effectLst>
                  <a:outerShdw blurRad="50800" dist="76200" dir="8100000" algn="tr" rotWithShape="0">
                    <a:prstClr val="black">
                      <a:alpha val="15000"/>
                    </a:prst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0" y="6492875"/>
            <a:ext cx="1854203" cy="365125"/>
          </a:xfrm>
        </p:spPr>
        <p:txBody>
          <a:bodyPr/>
          <a:lstStyle/>
          <a:p>
            <a:r>
              <a:rPr lang="de-DE" smtClean="0"/>
              <a:t>2018-01-15</a:t>
            </a:r>
            <a:endParaRPr lang="en-US" dirty="0"/>
          </a:p>
        </p:txBody>
      </p:sp>
      <p:sp>
        <p:nvSpPr>
          <p:cNvPr id="4" name="Footer Placeholder 3"/>
          <p:cNvSpPr>
            <a:spLocks noGrp="1"/>
          </p:cNvSpPr>
          <p:nvPr>
            <p:ph type="ftr" sz="quarter" idx="11"/>
          </p:nvPr>
        </p:nvSpPr>
        <p:spPr>
          <a:xfrm>
            <a:off x="2764639" y="6492874"/>
            <a:ext cx="3617103" cy="365125"/>
          </a:xfrm>
        </p:spPr>
        <p:txBody>
          <a:bodyPr/>
          <a:lstStyle/>
          <a:p>
            <a:r>
              <a:rPr lang="en-US" smtClean="0"/>
              <a:t>Seminar at NBI, Copenhagen                               Tord Ekelöf, Uppsala University</a:t>
            </a:r>
            <a:endParaRPr lang="en-US" dirty="0"/>
          </a:p>
        </p:txBody>
      </p:sp>
      <p:sp>
        <p:nvSpPr>
          <p:cNvPr id="5" name="Slide Number Placeholder 4"/>
          <p:cNvSpPr>
            <a:spLocks noGrp="1"/>
          </p:cNvSpPr>
          <p:nvPr>
            <p:ph type="sldNum" sz="quarter" idx="12"/>
          </p:nvPr>
        </p:nvSpPr>
        <p:spPr>
          <a:xfrm>
            <a:off x="8159981" y="6492873"/>
            <a:ext cx="984019"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17367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r>
              <a:rPr lang="de-DE" smtClean="0"/>
              <a:t>2018-01-15</a:t>
            </a:r>
            <a:endParaRPr lang="fr-FR"/>
          </a:p>
        </p:txBody>
      </p:sp>
      <p:sp>
        <p:nvSpPr>
          <p:cNvPr id="5" name="Footer Placeholder 4"/>
          <p:cNvSpPr>
            <a:spLocks noGrp="1"/>
          </p:cNvSpPr>
          <p:nvPr>
            <p:ph type="ftr" sz="quarter" idx="11"/>
          </p:nvPr>
        </p:nvSpPr>
        <p:spPr/>
        <p:txBody>
          <a:bodyPr/>
          <a:lstStyle>
            <a:lvl1pPr>
              <a:defRPr/>
            </a:lvl1pPr>
          </a:lstStyle>
          <a:p>
            <a:pPr>
              <a:defRPr/>
            </a:pPr>
            <a:r>
              <a:rPr lang="en-US" smtClean="0"/>
              <a:t>Seminar at NBI, Copenhagen                               Tord Ekelöf, Uppsala University</a:t>
            </a:r>
            <a:endParaRPr lang="fr-FR"/>
          </a:p>
        </p:txBody>
      </p:sp>
      <p:sp>
        <p:nvSpPr>
          <p:cNvPr id="6" name="Slide Number Placeholder 5"/>
          <p:cNvSpPr>
            <a:spLocks noGrp="1"/>
          </p:cNvSpPr>
          <p:nvPr>
            <p:ph type="sldNum" sz="quarter" idx="12"/>
          </p:nvPr>
        </p:nvSpPr>
        <p:spPr/>
        <p:txBody>
          <a:bodyPr/>
          <a:lstStyle>
            <a:lvl1pPr>
              <a:defRPr/>
            </a:lvl1pPr>
          </a:lstStyle>
          <a:p>
            <a:pPr>
              <a:defRPr/>
            </a:pPr>
            <a:fld id="{4638422C-C870-4732-A89E-2F2AC8E5B2B7}" type="slidenum">
              <a:rPr lang="fr-FR" altLang="sv-SE"/>
              <a:pPr>
                <a:defRPr/>
              </a:pPr>
              <a:t>‹#›</a:t>
            </a:fld>
            <a:endParaRPr lang="fr-FR" altLang="sv-SE"/>
          </a:p>
        </p:txBody>
      </p:sp>
    </p:spTree>
    <p:extLst>
      <p:ext uri="{BB962C8B-B14F-4D97-AF65-F5344CB8AC3E}">
        <p14:creationId xmlns:p14="http://schemas.microsoft.com/office/powerpoint/2010/main" val="1838786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74293" y="0"/>
            <a:ext cx="6207160" cy="1184564"/>
          </a:xfrm>
          <a:prstGeom prst="rect">
            <a:avLst/>
          </a:prstGeom>
        </p:spPr>
        <p:txBody>
          <a:bodyPr vert="horz" lIns="91440" tIns="45720" rIns="91440" bIns="45720" rtlCol="0" anchor="ctr">
            <a:normAutofit/>
          </a:body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lang="en-US" dirty="0"/>
          </a:p>
        </p:txBody>
      </p:sp>
      <p:sp>
        <p:nvSpPr>
          <p:cNvPr id="4" name="Espace réservé de la date 3"/>
          <p:cNvSpPr>
            <a:spLocks noGrp="1"/>
          </p:cNvSpPr>
          <p:nvPr>
            <p:ph type="dt" sz="half" idx="2"/>
          </p:nvPr>
        </p:nvSpPr>
        <p:spPr>
          <a:xfrm>
            <a:off x="0" y="6588670"/>
            <a:ext cx="2133600" cy="263815"/>
          </a:xfrm>
          <a:prstGeom prst="rect">
            <a:avLst/>
          </a:prstGeom>
        </p:spPr>
        <p:txBody>
          <a:bodyPr vert="horz" lIns="91440" tIns="45720" rIns="91440" bIns="45720" rtlCol="0" anchor="ctr"/>
          <a:lstStyle>
            <a:lvl1pPr algn="l">
              <a:defRPr sz="1200">
                <a:solidFill>
                  <a:schemeClr val="tx1">
                    <a:tint val="75000"/>
                  </a:schemeClr>
                </a:solidFill>
                <a:latin typeface="Times New Roman"/>
                <a:cs typeface="Times New Roman"/>
              </a:defRPr>
            </a:lvl1pPr>
          </a:lstStyle>
          <a:p>
            <a:pPr defTabSz="914400" fontAlgn="base">
              <a:spcBef>
                <a:spcPct val="0"/>
              </a:spcBef>
              <a:spcAft>
                <a:spcPct val="0"/>
              </a:spcAft>
            </a:pPr>
            <a:r>
              <a:rPr lang="de-DE" smtClean="0">
                <a:ea typeface="ＭＳ Ｐゴシック" charset="0"/>
              </a:rPr>
              <a:t>2018-01-15</a:t>
            </a:r>
            <a:endParaRPr lang="en-GB">
              <a:ea typeface="ＭＳ Ｐゴシック" charset="0"/>
            </a:endParaRPr>
          </a:p>
        </p:txBody>
      </p:sp>
      <p:sp>
        <p:nvSpPr>
          <p:cNvPr id="5" name="Espace réservé du pied de page 4"/>
          <p:cNvSpPr>
            <a:spLocks noGrp="1"/>
          </p:cNvSpPr>
          <p:nvPr>
            <p:ph type="ftr" sz="quarter" idx="3"/>
          </p:nvPr>
        </p:nvSpPr>
        <p:spPr>
          <a:xfrm>
            <a:off x="3124200" y="6588670"/>
            <a:ext cx="2895600" cy="263815"/>
          </a:xfrm>
          <a:prstGeom prst="rect">
            <a:avLst/>
          </a:prstGeom>
        </p:spPr>
        <p:txBody>
          <a:bodyPr vert="horz" lIns="91440" tIns="45720" rIns="91440" bIns="45720" rtlCol="0" anchor="ctr"/>
          <a:lstStyle>
            <a:lvl1pPr algn="ctr">
              <a:defRPr sz="1200">
                <a:solidFill>
                  <a:schemeClr val="tx1">
                    <a:tint val="75000"/>
                  </a:schemeClr>
                </a:solidFill>
                <a:latin typeface="Times New Roman"/>
                <a:cs typeface="Times New Roman"/>
              </a:defRPr>
            </a:lvl1pPr>
          </a:lstStyle>
          <a:p>
            <a:pPr defTabSz="914400" fontAlgn="base">
              <a:spcBef>
                <a:spcPct val="0"/>
              </a:spcBef>
              <a:spcAft>
                <a:spcPct val="0"/>
              </a:spcAft>
            </a:pPr>
            <a:r>
              <a:rPr lang="en-US" smtClean="0">
                <a:ea typeface="ＭＳ Ｐゴシック" charset="0"/>
              </a:rPr>
              <a:t>Seminar at NBI, Copenhagen                               Tord Ekelöf, Uppsala University</a:t>
            </a:r>
            <a:endParaRPr lang="en-GB" dirty="0">
              <a:ea typeface="ＭＳ Ｐゴシック" charset="0"/>
            </a:endParaRPr>
          </a:p>
        </p:txBody>
      </p:sp>
      <p:sp>
        <p:nvSpPr>
          <p:cNvPr id="6" name="Espace réservé du numéro de diapositive 5"/>
          <p:cNvSpPr>
            <a:spLocks noGrp="1"/>
          </p:cNvSpPr>
          <p:nvPr>
            <p:ph type="sldNum" sz="quarter" idx="4"/>
          </p:nvPr>
        </p:nvSpPr>
        <p:spPr>
          <a:xfrm>
            <a:off x="7010400" y="6588670"/>
            <a:ext cx="2133600" cy="280980"/>
          </a:xfrm>
          <a:prstGeom prst="rect">
            <a:avLst/>
          </a:prstGeom>
        </p:spPr>
        <p:txBody>
          <a:bodyPr vert="horz" lIns="91440" tIns="45720" rIns="91440" bIns="45720" rtlCol="0" anchor="ctr"/>
          <a:lstStyle>
            <a:lvl1pPr algn="r">
              <a:defRPr sz="1200">
                <a:solidFill>
                  <a:schemeClr val="tx1">
                    <a:tint val="75000"/>
                  </a:schemeClr>
                </a:solidFill>
                <a:latin typeface="Times New Roman"/>
                <a:cs typeface="Times New Roman"/>
              </a:defRPr>
            </a:lvl1pPr>
          </a:lstStyle>
          <a:p>
            <a:pPr defTabSz="914400" fontAlgn="base">
              <a:spcBef>
                <a:spcPct val="0"/>
              </a:spcBef>
              <a:spcAft>
                <a:spcPct val="0"/>
              </a:spcAft>
            </a:pPr>
            <a:fld id="{5B75A52C-D3C1-DA4F-91BD-350C97786792}" type="slidenum">
              <a:rPr lang="en-GB" smtClean="0">
                <a:ea typeface="ＭＳ Ｐゴシック" charset="0"/>
              </a:rPr>
              <a:pPr defTabSz="914400" fontAlgn="base">
                <a:spcBef>
                  <a:spcPct val="0"/>
                </a:spcBef>
                <a:spcAft>
                  <a:spcPct val="0"/>
                </a:spcAft>
              </a:pPr>
              <a:t>‹#›</a:t>
            </a:fld>
            <a:endParaRPr lang="en-GB">
              <a:ea typeface="ＭＳ Ｐゴシック" charset="0"/>
            </a:endParaRPr>
          </a:p>
        </p:txBody>
      </p:sp>
      <p:pic>
        <p:nvPicPr>
          <p:cNvPr id="3" name="Image 2" descr="iphc.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 y="1"/>
            <a:ext cx="1274292" cy="883477"/>
          </a:xfrm>
          <a:prstGeom prst="rect">
            <a:avLst/>
          </a:prstGeom>
        </p:spPr>
      </p:pic>
      <p:pic>
        <p:nvPicPr>
          <p:cNvPr id="7" name="Picture 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481453" y="51955"/>
            <a:ext cx="1652155" cy="468200"/>
          </a:xfrm>
          <a:prstGeom prst="rect">
            <a:avLst/>
          </a:prstGeom>
        </p:spPr>
      </p:pic>
    </p:spTree>
    <p:extLst>
      <p:ext uri="{BB962C8B-B14F-4D97-AF65-F5344CB8AC3E}">
        <p14:creationId xmlns:p14="http://schemas.microsoft.com/office/powerpoint/2010/main" val="30070856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p14:dur="0"/>
    </mc:Choice>
    <mc:Fallback xmlns="">
      <p:transition/>
    </mc:Fallback>
  </mc:AlternateContent>
  <p:hf hdr="0"/>
  <p:txStyles>
    <p:titleStyle>
      <a:lvl1pPr algn="ctr" defTabSz="457200" rtl="0" eaLnBrk="1" latinLnBrk="0" hangingPunct="1">
        <a:spcBef>
          <a:spcPct val="0"/>
        </a:spcBef>
        <a:buNone/>
        <a:defRPr sz="4000" b="1" kern="1200">
          <a:solidFill>
            <a:schemeClr val="accent6"/>
          </a:solidFill>
          <a:effectLst>
            <a:outerShdw blurRad="50800" dist="38100" dir="2700000" algn="tl" rotWithShape="0">
              <a:prstClr val="black">
                <a:alpha val="40000"/>
              </a:prstClr>
            </a:outerShdw>
          </a:effectLst>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33.emf"/><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4.emf"/><Relationship Id="rId5" Type="http://schemas.openxmlformats.org/officeDocument/2006/relationships/oleObject" Target="../embeddings/oleObject1.bin"/><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hyperlink" Target="http://www.cost.eu/COST_Actions/ca/CA15139"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0.emf"/><Relationship Id="rId7" Type="http://schemas.openxmlformats.org/officeDocument/2006/relationships/diagramQuickStyle" Target="../diagrams/quickStyle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5.png"/><Relationship Id="rId4" Type="http://schemas.openxmlformats.org/officeDocument/2006/relationships/image" Target="../media/image67.jpeg"/><Relationship Id="rId9" Type="http://schemas.microsoft.com/office/2007/relationships/diagramDrawing" Target="../diagrams/drawing1.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2.emf"/></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5.tiff"/><Relationship Id="rId7"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6.tiff"/></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9.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 3" descr="ESS_Aerial_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3998" cy="6858000"/>
          </a:xfrm>
          <a:prstGeom prst="rect">
            <a:avLst/>
          </a:prstGeom>
        </p:spPr>
      </p:pic>
      <p:sp>
        <p:nvSpPr>
          <p:cNvPr id="2050" name="Rectangle 2"/>
          <p:cNvSpPr>
            <a:spLocks noGrp="1" noChangeArrowheads="1"/>
          </p:cNvSpPr>
          <p:nvPr>
            <p:ph type="title"/>
          </p:nvPr>
        </p:nvSpPr>
        <p:spPr>
          <a:xfrm>
            <a:off x="169681" y="-89513"/>
            <a:ext cx="8804635" cy="2409885"/>
          </a:xfrm>
        </p:spPr>
        <p:txBody>
          <a:bodyPr>
            <a:normAutofit/>
          </a:bodyPr>
          <a:lstStyle/>
          <a:p>
            <a:r>
              <a:rPr lang="en-US" dirty="0">
                <a:solidFill>
                  <a:srgbClr val="FFFF00"/>
                </a:solidFill>
                <a:effectLst/>
              </a:rPr>
              <a:t>The proposed ESS neutrino Super Beam project ‘</a:t>
            </a:r>
            <a:r>
              <a:rPr lang="en-US" dirty="0" err="1">
                <a:solidFill>
                  <a:srgbClr val="FFFF00"/>
                </a:solidFill>
                <a:effectLst/>
              </a:rPr>
              <a:t>ESSnuSB</a:t>
            </a:r>
            <a:r>
              <a:rPr lang="en-US" dirty="0">
                <a:solidFill>
                  <a:srgbClr val="FFFF00"/>
                </a:solidFill>
                <a:effectLst/>
              </a:rPr>
              <a:t>’ and its physics case</a:t>
            </a:r>
            <a:endParaRPr lang="de-DE" dirty="0">
              <a:solidFill>
                <a:srgbClr val="FFFF00"/>
              </a:solidFill>
              <a:effectLst/>
            </a:endParaRPr>
          </a:p>
        </p:txBody>
      </p:sp>
      <p:sp>
        <p:nvSpPr>
          <p:cNvPr id="2" name="Espace réservé de la date 1"/>
          <p:cNvSpPr>
            <a:spLocks noGrp="1"/>
          </p:cNvSpPr>
          <p:nvPr>
            <p:ph type="dt" sz="half" idx="10"/>
          </p:nvPr>
        </p:nvSpPr>
        <p:spPr/>
        <p:txBody>
          <a:bodyPr/>
          <a:lstStyle/>
          <a:p>
            <a:r>
              <a:rPr lang="de-DE" smtClean="0"/>
              <a:t>2018-01-15</a:t>
            </a:r>
            <a:endParaRPr lang="en-GB" dirty="0"/>
          </a:p>
        </p:txBody>
      </p:sp>
      <p:sp>
        <p:nvSpPr>
          <p:cNvPr id="3" name="Espace réservé du pied de page 2"/>
          <p:cNvSpPr>
            <a:spLocks noGrp="1"/>
          </p:cNvSpPr>
          <p:nvPr>
            <p:ph type="ftr" sz="quarter" idx="11"/>
          </p:nvPr>
        </p:nvSpPr>
        <p:spPr/>
        <p:txBody>
          <a:bodyPr/>
          <a:lstStyle/>
          <a:p>
            <a:r>
              <a:rPr lang="en-US" smtClean="0"/>
              <a:t>Seminar at NBI, Copenhagen                               Tord Ekelöf, Uppsala University</a:t>
            </a:r>
            <a:endParaRPr lang="en-GB" dirty="0"/>
          </a:p>
        </p:txBody>
      </p:sp>
      <p:sp>
        <p:nvSpPr>
          <p:cNvPr id="5" name="Espace réservé du numéro de diapositive 4"/>
          <p:cNvSpPr>
            <a:spLocks noGrp="1"/>
          </p:cNvSpPr>
          <p:nvPr>
            <p:ph type="sldNum" sz="quarter" idx="12"/>
          </p:nvPr>
        </p:nvSpPr>
        <p:spPr/>
        <p:txBody>
          <a:bodyPr/>
          <a:lstStyle/>
          <a:p>
            <a:fld id="{09CC56F7-6BCF-6E44-9937-5AE9275C7CAF}" type="slidenum">
              <a:rPr lang="en-GB" smtClean="0"/>
              <a:pPr/>
              <a:t>1</a:t>
            </a:fld>
            <a:endParaRPr lang="en-GB" dirty="0"/>
          </a:p>
        </p:txBody>
      </p:sp>
      <p:sp>
        <p:nvSpPr>
          <p:cNvPr id="5127" name="Rectangle 3"/>
          <p:cNvSpPr>
            <a:spLocks noGrp="1" noChangeArrowheads="1"/>
          </p:cNvSpPr>
          <p:nvPr>
            <p:ph type="subTitle" idx="4294967295"/>
          </p:nvPr>
        </p:nvSpPr>
        <p:spPr bwMode="auto">
          <a:xfrm>
            <a:off x="638830" y="5007984"/>
            <a:ext cx="7788925" cy="9495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90000"/>
              </a:lnSpc>
              <a:buNone/>
            </a:pPr>
            <a:r>
              <a:rPr lang="en-GB" sz="2800" dirty="0" smtClean="0">
                <a:solidFill>
                  <a:srgbClr val="66FFFF"/>
                </a:solidFill>
                <a:latin typeface="Times New Roman" charset="0"/>
                <a:ea typeface="ＭＳ Ｐゴシック" charset="0"/>
                <a:cs typeface="ＭＳ Ｐゴシック" charset="0"/>
              </a:rPr>
              <a:t>NBI, Copenhagen 2018-02-13</a:t>
            </a:r>
            <a:endParaRPr lang="en-GB" sz="2800" dirty="0" smtClean="0">
              <a:solidFill>
                <a:srgbClr val="66FFFF"/>
              </a:solidFill>
              <a:latin typeface="Times New Roman" charset="0"/>
              <a:ea typeface="ＭＳ Ｐゴシック" charset="0"/>
              <a:cs typeface="ＭＳ Ｐゴシック" charset="0"/>
            </a:endParaRPr>
          </a:p>
          <a:p>
            <a:pPr algn="ctr" eaLnBrk="1" hangingPunct="1">
              <a:lnSpc>
                <a:spcPct val="90000"/>
              </a:lnSpc>
              <a:buFontTx/>
              <a:buNone/>
            </a:pPr>
            <a:r>
              <a:rPr lang="en-GB" sz="2800" dirty="0" smtClean="0">
                <a:solidFill>
                  <a:srgbClr val="66FFFF"/>
                </a:solidFill>
                <a:latin typeface="Times New Roman" charset="0"/>
                <a:ea typeface="ＭＳ Ｐゴシック" charset="0"/>
                <a:cs typeface="ＭＳ Ｐゴシック" charset="0"/>
              </a:rPr>
              <a:t>Tord Ekelöf</a:t>
            </a:r>
          </a:p>
          <a:p>
            <a:pPr algn="ctr" eaLnBrk="1" hangingPunct="1">
              <a:lnSpc>
                <a:spcPct val="90000"/>
              </a:lnSpc>
              <a:buFontTx/>
              <a:buNone/>
            </a:pPr>
            <a:r>
              <a:rPr lang="en-GB" sz="2000" dirty="0" smtClean="0">
                <a:solidFill>
                  <a:srgbClr val="66FFFF"/>
                </a:solidFill>
                <a:latin typeface="Times New Roman" charset="0"/>
                <a:ea typeface="ＭＳ Ｐゴシック" charset="0"/>
                <a:cs typeface="ＭＳ Ｐゴシック" charset="0"/>
              </a:rPr>
              <a:t>Uppsala University</a:t>
            </a:r>
          </a:p>
        </p:txBody>
      </p:sp>
    </p:spTree>
    <p:extLst>
      <p:ext uri="{BB962C8B-B14F-4D97-AF65-F5344CB8AC3E}">
        <p14:creationId xmlns:p14="http://schemas.microsoft.com/office/powerpoint/2010/main" val="1805061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718854" y="1364762"/>
            <a:ext cx="7315483" cy="2579856"/>
          </a:xfrm>
          <a:prstGeom prst="rect">
            <a:avLst/>
          </a:prstGeom>
        </p:spPr>
      </p:pic>
      <p:pic>
        <p:nvPicPr>
          <p:cNvPr id="8" name="Image 7"/>
          <p:cNvPicPr>
            <a:picLocks noChangeAspect="1"/>
          </p:cNvPicPr>
          <p:nvPr/>
        </p:nvPicPr>
        <p:blipFill>
          <a:blip r:embed="rId4"/>
          <a:stretch>
            <a:fillRect/>
          </a:stretch>
        </p:blipFill>
        <p:spPr>
          <a:xfrm>
            <a:off x="398039" y="3899049"/>
            <a:ext cx="7755185" cy="2689621"/>
          </a:xfrm>
          <a:prstGeom prst="rect">
            <a:avLst/>
          </a:prstGeom>
        </p:spPr>
      </p:pic>
      <p:sp>
        <p:nvSpPr>
          <p:cNvPr id="87044" name="Rectangle 2"/>
          <p:cNvSpPr>
            <a:spLocks noGrp="1" noChangeArrowheads="1"/>
          </p:cNvSpPr>
          <p:nvPr>
            <p:ph type="title"/>
          </p:nvPr>
        </p:nvSpPr>
        <p:spPr>
          <a:xfrm>
            <a:off x="1280893" y="9596"/>
            <a:ext cx="6212984" cy="807622"/>
          </a:xfrm>
        </p:spPr>
        <p:txBody>
          <a:bodyPr>
            <a:normAutofit/>
          </a:bodyPr>
          <a:lstStyle/>
          <a:p>
            <a:r>
              <a:rPr lang="en-GB" dirty="0" smtClean="0">
                <a:solidFill>
                  <a:srgbClr val="FF6600"/>
                </a:solidFill>
                <a:latin typeface="Times New Roman" charset="0"/>
                <a:cs typeface="Times New Roman" charset="0"/>
              </a:rPr>
              <a:t>Neutrino spectra</a:t>
            </a:r>
            <a:endParaRPr lang="en-GB" sz="100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de-DE" smtClean="0"/>
              <a:t>2018-01-15</a:t>
            </a:r>
            <a:endParaRPr lang="en-GB"/>
          </a:p>
        </p:txBody>
      </p:sp>
      <p:sp>
        <p:nvSpPr>
          <p:cNvPr id="10" name="Espace réservé du pied de page 9"/>
          <p:cNvSpPr>
            <a:spLocks noGrp="1"/>
          </p:cNvSpPr>
          <p:nvPr>
            <p:ph type="ftr" sz="quarter" idx="11"/>
          </p:nvPr>
        </p:nvSpPr>
        <p:spPr/>
        <p:txBody>
          <a:bodyPr/>
          <a:lstStyle/>
          <a:p>
            <a:r>
              <a:rPr lang="en-US" smtClean="0"/>
              <a:t>Seminar at NBI, Copenhagen                               Tord Ekelöf, Uppsala University</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10</a:t>
            </a:fld>
            <a:endParaRPr lang="en-GB"/>
          </a:p>
        </p:txBody>
      </p:sp>
      <p:sp>
        <p:nvSpPr>
          <p:cNvPr id="2" name="ZoneTexte 1"/>
          <p:cNvSpPr txBox="1"/>
          <p:nvPr/>
        </p:nvSpPr>
        <p:spPr>
          <a:xfrm>
            <a:off x="1416270" y="671399"/>
            <a:ext cx="2595582" cy="369332"/>
          </a:xfrm>
          <a:prstGeom prst="rect">
            <a:avLst/>
          </a:prstGeom>
          <a:noFill/>
        </p:spPr>
        <p:txBody>
          <a:bodyPr wrap="none" rtlCol="0">
            <a:spAutoFit/>
          </a:bodyPr>
          <a:lstStyle/>
          <a:p>
            <a:r>
              <a:rPr lang="en-US" dirty="0" smtClean="0">
                <a:latin typeface="Times New Roman"/>
                <a:cs typeface="Times New Roman"/>
              </a:rPr>
              <a:t>5</a:t>
            </a:r>
            <a:r>
              <a:rPr lang="en-US" dirty="0">
                <a:latin typeface="Times New Roman"/>
                <a:cs typeface="Times New Roman"/>
              </a:rPr>
              <a:t>4</a:t>
            </a:r>
            <a:r>
              <a:rPr lang="en-US" dirty="0" smtClean="0">
                <a:latin typeface="Times New Roman"/>
                <a:cs typeface="Times New Roman"/>
              </a:rPr>
              <a:t>0 km (2 GeV), 10 years</a:t>
            </a:r>
            <a:endParaRPr lang="en-US" dirty="0">
              <a:latin typeface="Times New Roman"/>
              <a:cs typeface="Times New Roman"/>
            </a:endParaRPr>
          </a:p>
        </p:txBody>
      </p:sp>
      <p:sp>
        <p:nvSpPr>
          <p:cNvPr id="11" name="ZoneTexte 10"/>
          <p:cNvSpPr txBox="1"/>
          <p:nvPr/>
        </p:nvSpPr>
        <p:spPr>
          <a:xfrm>
            <a:off x="4526635" y="643570"/>
            <a:ext cx="4301177" cy="369332"/>
          </a:xfrm>
          <a:prstGeom prst="rect">
            <a:avLst/>
          </a:prstGeom>
          <a:noFill/>
        </p:spPr>
        <p:txBody>
          <a:bodyPr wrap="none" rtlCol="0">
            <a:spAutoFit/>
          </a:bodyPr>
          <a:lstStyle/>
          <a:p>
            <a:r>
              <a:rPr lang="en-US" dirty="0" smtClean="0">
                <a:latin typeface="Times New Roman"/>
                <a:cs typeface="Times New Roman"/>
              </a:rPr>
              <a:t>below </a:t>
            </a:r>
            <a:r>
              <a:rPr lang="el-GR" dirty="0" err="1" smtClean="0">
                <a:latin typeface="Times New Roman"/>
                <a:cs typeface="Times New Roman"/>
              </a:rPr>
              <a:t>ν</a:t>
            </a:r>
            <a:r>
              <a:rPr lang="el-GR" baseline="-25000" dirty="0" err="1" smtClean="0">
                <a:latin typeface="Times New Roman"/>
                <a:cs typeface="Times New Roman"/>
              </a:rPr>
              <a:t>τ</a:t>
            </a:r>
            <a:r>
              <a:rPr lang="en-US" dirty="0" smtClean="0">
                <a:latin typeface="Times New Roman"/>
                <a:cs typeface="Times New Roman"/>
              </a:rPr>
              <a:t> production, almost only QE events </a:t>
            </a:r>
            <a:endParaRPr lang="en-US" dirty="0">
              <a:latin typeface="Times New Roman"/>
              <a:cs typeface="Times New Roman"/>
            </a:endParaRPr>
          </a:p>
        </p:txBody>
      </p:sp>
      <p:sp>
        <p:nvSpPr>
          <p:cNvPr id="13" name="ZoneTexte 12"/>
          <p:cNvSpPr txBox="1"/>
          <p:nvPr/>
        </p:nvSpPr>
        <p:spPr>
          <a:xfrm>
            <a:off x="1541895" y="1089061"/>
            <a:ext cx="1120957" cy="369332"/>
          </a:xfrm>
          <a:prstGeom prst="rect">
            <a:avLst/>
          </a:prstGeom>
          <a:solidFill>
            <a:schemeClr val="bg1"/>
          </a:solidFill>
        </p:spPr>
        <p:txBody>
          <a:bodyPr wrap="none" rtlCol="0">
            <a:spAutoFit/>
          </a:bodyPr>
          <a:lstStyle/>
          <a:p>
            <a:r>
              <a:rPr lang="en-US" b="1" dirty="0" smtClean="0">
                <a:latin typeface="Times New Roman"/>
                <a:cs typeface="Times New Roman"/>
              </a:rPr>
              <a:t>neutrinos</a:t>
            </a:r>
            <a:endParaRPr lang="en-US" b="1" dirty="0">
              <a:latin typeface="Times New Roman"/>
              <a:cs typeface="Times New Roman"/>
            </a:endParaRPr>
          </a:p>
        </p:txBody>
      </p:sp>
      <p:sp>
        <p:nvSpPr>
          <p:cNvPr id="14" name="ZoneTexte 13"/>
          <p:cNvSpPr txBox="1"/>
          <p:nvPr/>
        </p:nvSpPr>
        <p:spPr>
          <a:xfrm>
            <a:off x="5221605" y="1089061"/>
            <a:ext cx="1582622" cy="369332"/>
          </a:xfrm>
          <a:prstGeom prst="rect">
            <a:avLst/>
          </a:prstGeom>
          <a:solidFill>
            <a:schemeClr val="bg1"/>
          </a:solidFill>
        </p:spPr>
        <p:txBody>
          <a:bodyPr wrap="none" rtlCol="0">
            <a:spAutoFit/>
          </a:bodyPr>
          <a:lstStyle/>
          <a:p>
            <a:r>
              <a:rPr lang="en-US" b="1" dirty="0" smtClean="0">
                <a:latin typeface="Times New Roman"/>
                <a:cs typeface="Times New Roman"/>
              </a:rPr>
              <a:t>anti-neutrinos</a:t>
            </a:r>
            <a:endParaRPr lang="en-US" b="1" dirty="0">
              <a:latin typeface="Times New Roman"/>
              <a:cs typeface="Times New Roman"/>
            </a:endParaRPr>
          </a:p>
        </p:txBody>
      </p:sp>
      <p:sp>
        <p:nvSpPr>
          <p:cNvPr id="12" name="ZoneTexte 11"/>
          <p:cNvSpPr txBox="1"/>
          <p:nvPr/>
        </p:nvSpPr>
        <p:spPr>
          <a:xfrm>
            <a:off x="3392270" y="2814754"/>
            <a:ext cx="883362" cy="369332"/>
          </a:xfrm>
          <a:prstGeom prst="rect">
            <a:avLst/>
          </a:prstGeom>
          <a:noFill/>
        </p:spPr>
        <p:txBody>
          <a:bodyPr wrap="none" rtlCol="0">
            <a:spAutoFit/>
          </a:bodyPr>
          <a:lstStyle/>
          <a:p>
            <a:r>
              <a:rPr lang="en-US" b="1" dirty="0" smtClean="0">
                <a:solidFill>
                  <a:srgbClr val="0000FF"/>
                </a:solidFill>
                <a:latin typeface="Times New Roman"/>
                <a:cs typeface="Times New Roman"/>
              </a:rPr>
              <a:t>2 years</a:t>
            </a:r>
            <a:endParaRPr lang="en-US" b="1" dirty="0">
              <a:solidFill>
                <a:srgbClr val="0000FF"/>
              </a:solidFill>
              <a:latin typeface="Times New Roman"/>
              <a:cs typeface="Times New Roman"/>
            </a:endParaRPr>
          </a:p>
        </p:txBody>
      </p:sp>
      <p:sp>
        <p:nvSpPr>
          <p:cNvPr id="15" name="ZoneTexte 14"/>
          <p:cNvSpPr txBox="1"/>
          <p:nvPr/>
        </p:nvSpPr>
        <p:spPr>
          <a:xfrm>
            <a:off x="7010400" y="2855103"/>
            <a:ext cx="883362" cy="369332"/>
          </a:xfrm>
          <a:prstGeom prst="rect">
            <a:avLst/>
          </a:prstGeom>
          <a:noFill/>
        </p:spPr>
        <p:txBody>
          <a:bodyPr wrap="none" rtlCol="0">
            <a:spAutoFit/>
          </a:bodyPr>
          <a:lstStyle/>
          <a:p>
            <a:r>
              <a:rPr lang="en-US" b="1" dirty="0" smtClean="0">
                <a:solidFill>
                  <a:srgbClr val="0000FF"/>
                </a:solidFill>
                <a:latin typeface="Times New Roman"/>
                <a:cs typeface="Times New Roman"/>
              </a:rPr>
              <a:t>8 years</a:t>
            </a:r>
            <a:endParaRPr lang="en-US" b="1" dirty="0">
              <a:solidFill>
                <a:srgbClr val="0000FF"/>
              </a:solidFill>
              <a:latin typeface="Times New Roman"/>
              <a:cs typeface="Times New Roman"/>
            </a:endParaRPr>
          </a:p>
        </p:txBody>
      </p:sp>
      <p:sp>
        <p:nvSpPr>
          <p:cNvPr id="5" name="ZoneTexte 4"/>
          <p:cNvSpPr txBox="1"/>
          <p:nvPr/>
        </p:nvSpPr>
        <p:spPr>
          <a:xfrm>
            <a:off x="1267692" y="1796712"/>
            <a:ext cx="727257" cy="369332"/>
          </a:xfrm>
          <a:prstGeom prst="rect">
            <a:avLst/>
          </a:prstGeom>
          <a:noFill/>
        </p:spPr>
        <p:txBody>
          <a:bodyPr wrap="none" rtlCol="0">
            <a:spAutoFit/>
          </a:bodyPr>
          <a:lstStyle/>
          <a:p>
            <a:r>
              <a:rPr lang="el-GR" dirty="0" smtClean="0">
                <a:latin typeface="Times New Roman"/>
                <a:cs typeface="Times New Roman"/>
              </a:rPr>
              <a:t>δ</a:t>
            </a:r>
            <a:r>
              <a:rPr lang="en-US" baseline="-25000" dirty="0" smtClean="0">
                <a:latin typeface="Times New Roman"/>
                <a:cs typeface="Times New Roman"/>
              </a:rPr>
              <a:t>CP</a:t>
            </a:r>
            <a:r>
              <a:rPr lang="en-US" dirty="0" smtClean="0">
                <a:latin typeface="Times New Roman"/>
                <a:cs typeface="Times New Roman"/>
              </a:rPr>
              <a:t>=0</a:t>
            </a:r>
            <a:endParaRPr lang="en-GB" dirty="0">
              <a:latin typeface="Times New Roman"/>
              <a:cs typeface="Times New Roman"/>
            </a:endParaRP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3024166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Systematic error sources</a:t>
            </a:r>
            <a:endParaRPr lang="en-US" dirty="0"/>
          </a:p>
        </p:txBody>
      </p:sp>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11</a:t>
            </a:fld>
            <a:endParaRPr lang="en-GB" noProof="0" dirty="0"/>
          </a:p>
        </p:txBody>
      </p:sp>
      <p:sp>
        <p:nvSpPr>
          <p:cNvPr id="6" name="TextBox 5"/>
          <p:cNvSpPr txBox="1"/>
          <p:nvPr/>
        </p:nvSpPr>
        <p:spPr>
          <a:xfrm>
            <a:off x="226387" y="1173879"/>
            <a:ext cx="8691225" cy="2215991"/>
          </a:xfrm>
          <a:prstGeom prst="rect">
            <a:avLst/>
          </a:prstGeom>
          <a:noFill/>
        </p:spPr>
        <p:txBody>
          <a:bodyPr wrap="none" rtlCol="0">
            <a:spAutoFit/>
          </a:bodyPr>
          <a:lstStyle/>
          <a:p>
            <a:pPr marL="342900" indent="-342900">
              <a:buFontTx/>
              <a:buAutoNum type="arabicPeriod"/>
            </a:pPr>
            <a:r>
              <a:rPr lang="el-GR" sz="2400" dirty="0"/>
              <a:t>ν</a:t>
            </a:r>
            <a:r>
              <a:rPr lang="en-US" sz="2400" baseline="-25000" dirty="0"/>
              <a:t>e</a:t>
            </a:r>
            <a:r>
              <a:rPr lang="en-US" sz="2400" dirty="0"/>
              <a:t> in the beam from K </a:t>
            </a:r>
            <a:r>
              <a:rPr lang="en-US" sz="2400" dirty="0" smtClean="0"/>
              <a:t>and µ decays</a:t>
            </a:r>
          </a:p>
          <a:p>
            <a:pPr marL="342900" indent="-342900">
              <a:buFontTx/>
              <a:buAutoNum type="arabicPeriod"/>
            </a:pPr>
            <a:r>
              <a:rPr lang="en-US" sz="2400" dirty="0" smtClean="0"/>
              <a:t>Events with </a:t>
            </a:r>
            <a:r>
              <a:rPr lang="el-GR" sz="2400" dirty="0" smtClean="0"/>
              <a:t>π</a:t>
            </a:r>
            <a:r>
              <a:rPr lang="sv-SE" sz="2400" dirty="0" smtClean="0"/>
              <a:t> ͦand </a:t>
            </a:r>
            <a:r>
              <a:rPr lang="el-GR" sz="2400" dirty="0" smtClean="0"/>
              <a:t>γ</a:t>
            </a:r>
            <a:r>
              <a:rPr lang="sv-SE" sz="2400" dirty="0" smtClean="0"/>
              <a:t> </a:t>
            </a:r>
            <a:r>
              <a:rPr lang="sv-SE" sz="2400" dirty="0" err="1" smtClean="0"/>
              <a:t>production</a:t>
            </a:r>
            <a:endParaRPr lang="en-US" sz="2400" dirty="0"/>
          </a:p>
          <a:p>
            <a:pPr marL="342900" indent="-342900">
              <a:buAutoNum type="arabicPeriod"/>
            </a:pPr>
            <a:r>
              <a:rPr lang="el-GR" sz="2400" dirty="0" smtClean="0"/>
              <a:t>ν</a:t>
            </a:r>
            <a:r>
              <a:rPr lang="en-US" sz="2400" baseline="-25000" dirty="0" smtClean="0"/>
              <a:t>µ </a:t>
            </a:r>
            <a:r>
              <a:rPr lang="en-US" sz="2400" dirty="0" smtClean="0"/>
              <a:t>misidentified as </a:t>
            </a:r>
            <a:r>
              <a:rPr lang="el-GR" sz="2400" dirty="0"/>
              <a:t>ν</a:t>
            </a:r>
            <a:r>
              <a:rPr lang="en-US" sz="2400" baseline="-25000" dirty="0" smtClean="0"/>
              <a:t>e</a:t>
            </a:r>
          </a:p>
          <a:p>
            <a:pPr marL="342900" indent="-342900">
              <a:buAutoNum type="arabicPeriod"/>
            </a:pPr>
            <a:r>
              <a:rPr lang="en-US" sz="2400" dirty="0" smtClean="0"/>
              <a:t>ν-nucleus cross-section uncertainty for QE, RES and DIS scattering</a:t>
            </a:r>
          </a:p>
          <a:p>
            <a:pPr marL="342900" indent="-342900">
              <a:buAutoNum type="arabicPeriod"/>
            </a:pPr>
            <a:r>
              <a:rPr lang="en-US" sz="2400" dirty="0" smtClean="0"/>
              <a:t>E</a:t>
            </a:r>
            <a:r>
              <a:rPr lang="el-GR" sz="2400" baseline="-25000" dirty="0" smtClean="0"/>
              <a:t>ν</a:t>
            </a:r>
            <a:r>
              <a:rPr lang="sv-SE" sz="2400" dirty="0" smtClean="0"/>
              <a:t> </a:t>
            </a:r>
            <a:r>
              <a:rPr lang="sv-SE" sz="2400" dirty="0" err="1" smtClean="0"/>
              <a:t>reconstruction</a:t>
            </a:r>
            <a:r>
              <a:rPr lang="sv-SE" sz="2400" dirty="0" smtClean="0"/>
              <a:t> </a:t>
            </a:r>
            <a:r>
              <a:rPr lang="sv-SE" sz="2400" dirty="0" err="1" smtClean="0"/>
              <a:t>error</a:t>
            </a:r>
            <a:r>
              <a:rPr lang="sv-SE" sz="2400" dirty="0" smtClean="0"/>
              <a:t> </a:t>
            </a:r>
            <a:r>
              <a:rPr lang="sv-SE" sz="2400" dirty="0" err="1" smtClean="0"/>
              <a:t>due</a:t>
            </a:r>
            <a:r>
              <a:rPr lang="sv-SE" sz="2400" dirty="0" smtClean="0"/>
              <a:t> to multi-</a:t>
            </a:r>
            <a:r>
              <a:rPr lang="sv-SE" sz="2400" dirty="0" err="1" smtClean="0"/>
              <a:t>nucleon</a:t>
            </a:r>
            <a:r>
              <a:rPr lang="sv-SE" sz="2400" dirty="0" smtClean="0"/>
              <a:t> </a:t>
            </a:r>
            <a:r>
              <a:rPr lang="sv-SE" sz="2400" dirty="0" err="1" smtClean="0"/>
              <a:t>effects</a:t>
            </a:r>
            <a:endParaRPr lang="sv-SE" sz="2400" dirty="0" smtClean="0"/>
          </a:p>
          <a:p>
            <a:pPr algn="ctr"/>
            <a:r>
              <a:rPr lang="sv-SE" dirty="0" smtClean="0"/>
              <a:t> </a:t>
            </a:r>
            <a:endParaRPr lang="en-US" dirty="0" smtClean="0"/>
          </a:p>
        </p:txBody>
      </p:sp>
      <p:sp>
        <p:nvSpPr>
          <p:cNvPr id="7" name="object 19"/>
          <p:cNvSpPr/>
          <p:nvPr/>
        </p:nvSpPr>
        <p:spPr>
          <a:xfrm>
            <a:off x="860323" y="3356844"/>
            <a:ext cx="2712554" cy="2078501"/>
          </a:xfrm>
          <a:prstGeom prst="rect">
            <a:avLst/>
          </a:prstGeom>
          <a:blipFill>
            <a:blip r:embed="rId2" cstate="print"/>
            <a:stretch>
              <a:fillRect/>
            </a:stretch>
          </a:blipFill>
        </p:spPr>
        <p:txBody>
          <a:bodyPr wrap="square" lIns="0" tIns="0" rIns="0" bIns="0" rtlCol="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 name="object 17"/>
          <p:cNvSpPr/>
          <p:nvPr/>
        </p:nvSpPr>
        <p:spPr>
          <a:xfrm>
            <a:off x="3987800" y="3247233"/>
            <a:ext cx="4089400" cy="2336800"/>
          </a:xfrm>
          <a:prstGeom prst="rect">
            <a:avLst/>
          </a:prstGeom>
          <a:blipFill>
            <a:blip r:embed="rId3" cstate="print"/>
            <a:stretch>
              <a:fillRect/>
            </a:stretch>
          </a:blipFill>
        </p:spPr>
        <p:txBody>
          <a:bodyPr wrap="square" lIns="0" tIns="0" rIns="0" bIns="0" rtlCol="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9" name="TextBox 8"/>
          <p:cNvSpPr txBox="1"/>
          <p:nvPr/>
        </p:nvSpPr>
        <p:spPr>
          <a:xfrm>
            <a:off x="226387" y="5633543"/>
            <a:ext cx="8551315" cy="830997"/>
          </a:xfrm>
          <a:prstGeom prst="rect">
            <a:avLst/>
          </a:prstGeom>
          <a:noFill/>
        </p:spPr>
        <p:txBody>
          <a:bodyPr wrap="none" rtlCol="0">
            <a:spAutoFit/>
          </a:bodyPr>
          <a:lstStyle/>
          <a:p>
            <a:r>
              <a:rPr lang="en-US" sz="2400" dirty="0" smtClean="0"/>
              <a:t>Super-K has achieved a </a:t>
            </a:r>
            <a:r>
              <a:rPr lang="en-US" sz="2400" b="1" dirty="0" smtClean="0"/>
              <a:t>systematic error level of 5-6% </a:t>
            </a:r>
            <a:r>
              <a:rPr lang="en-US" sz="2400" dirty="0" smtClean="0"/>
              <a:t>after ca 10 </a:t>
            </a:r>
          </a:p>
          <a:p>
            <a:r>
              <a:rPr lang="en-US" sz="2400" dirty="0" smtClean="0"/>
              <a:t>years of operation using a by now very sophisticated Near Detector.</a:t>
            </a:r>
            <a:endParaRPr lang="en-US" sz="2400"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2246547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65119" y="-55248"/>
            <a:ext cx="6213762" cy="1143000"/>
          </a:xfrm>
        </p:spPr>
        <p:txBody>
          <a:bodyPr/>
          <a:lstStyle/>
          <a:p>
            <a:r>
              <a:rPr lang="en-US" dirty="0" smtClean="0"/>
              <a:t>Status of T2K </a:t>
            </a:r>
            <a:r>
              <a:rPr lang="el-GR" dirty="0" smtClean="0"/>
              <a:t>δ</a:t>
            </a:r>
            <a:r>
              <a:rPr lang="sv-SE" baseline="-25000" dirty="0" smtClean="0"/>
              <a:t>CP</a:t>
            </a:r>
            <a:r>
              <a:rPr lang="sv-SE" dirty="0" smtClean="0"/>
              <a:t> </a:t>
            </a:r>
            <a:r>
              <a:rPr lang="sv-SE" dirty="0" err="1" smtClean="0"/>
              <a:t>search</a:t>
            </a:r>
            <a:endParaRPr lang="en-US" dirty="0"/>
          </a:p>
        </p:txBody>
      </p:sp>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12</a:t>
            </a:fld>
            <a:endParaRPr lang="en-GB" noProof="0" dirty="0"/>
          </a:p>
        </p:txBody>
      </p:sp>
      <p:pic>
        <p:nvPicPr>
          <p:cNvPr id="6" name="Picture 5"/>
          <p:cNvPicPr>
            <a:picLocks noChangeAspect="1"/>
          </p:cNvPicPr>
          <p:nvPr/>
        </p:nvPicPr>
        <p:blipFill>
          <a:blip r:embed="rId2"/>
          <a:stretch>
            <a:fillRect/>
          </a:stretch>
        </p:blipFill>
        <p:spPr>
          <a:xfrm>
            <a:off x="-26181" y="1510832"/>
            <a:ext cx="4319562" cy="2979872"/>
          </a:xfrm>
          <a:prstGeom prst="rect">
            <a:avLst/>
          </a:prstGeom>
        </p:spPr>
      </p:pic>
      <p:sp>
        <p:nvSpPr>
          <p:cNvPr id="8" name="TextBox 7"/>
          <p:cNvSpPr txBox="1"/>
          <p:nvPr/>
        </p:nvSpPr>
        <p:spPr>
          <a:xfrm>
            <a:off x="4039507" y="1767403"/>
            <a:ext cx="932628" cy="369332"/>
          </a:xfrm>
          <a:prstGeom prst="rect">
            <a:avLst/>
          </a:prstGeom>
          <a:noFill/>
        </p:spPr>
        <p:txBody>
          <a:bodyPr wrap="none" rtlCol="0">
            <a:spAutoFit/>
          </a:bodyPr>
          <a:lstStyle/>
          <a:p>
            <a:r>
              <a:rPr lang="en-US" dirty="0" smtClean="0"/>
              <a:t>By 2026</a:t>
            </a:r>
            <a:endParaRPr lang="en-US" dirty="0"/>
          </a:p>
        </p:txBody>
      </p:sp>
      <p:sp>
        <p:nvSpPr>
          <p:cNvPr id="9" name="TextBox 8"/>
          <p:cNvSpPr txBox="1"/>
          <p:nvPr/>
        </p:nvSpPr>
        <p:spPr>
          <a:xfrm>
            <a:off x="2657886" y="2031004"/>
            <a:ext cx="932628" cy="369332"/>
          </a:xfrm>
          <a:prstGeom prst="rect">
            <a:avLst/>
          </a:prstGeom>
          <a:noFill/>
        </p:spPr>
        <p:txBody>
          <a:bodyPr wrap="none" rtlCol="0">
            <a:spAutoFit/>
          </a:bodyPr>
          <a:lstStyle/>
          <a:p>
            <a:r>
              <a:rPr lang="en-US" dirty="0" smtClean="0"/>
              <a:t>By 2017</a:t>
            </a:r>
            <a:endParaRPr lang="en-US" dirty="0"/>
          </a:p>
        </p:txBody>
      </p:sp>
      <p:pic>
        <p:nvPicPr>
          <p:cNvPr id="10" name="Picture 9"/>
          <p:cNvPicPr>
            <a:picLocks noChangeAspect="1"/>
          </p:cNvPicPr>
          <p:nvPr/>
        </p:nvPicPr>
        <p:blipFill>
          <a:blip r:embed="rId3"/>
          <a:stretch>
            <a:fillRect/>
          </a:stretch>
        </p:blipFill>
        <p:spPr>
          <a:xfrm>
            <a:off x="4245021" y="3471863"/>
            <a:ext cx="4898979" cy="305775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2042042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65119" y="125128"/>
            <a:ext cx="6213762" cy="1143000"/>
          </a:xfrm>
        </p:spPr>
        <p:txBody>
          <a:bodyPr/>
          <a:lstStyle/>
          <a:p>
            <a:r>
              <a:rPr lang="en-US" dirty="0" smtClean="0"/>
              <a:t>Status of NO</a:t>
            </a:r>
            <a:r>
              <a:rPr lang="el-GR" dirty="0" smtClean="0"/>
              <a:t>ν</a:t>
            </a:r>
            <a:r>
              <a:rPr lang="en-US" dirty="0" smtClean="0"/>
              <a:t>A </a:t>
            </a:r>
            <a:r>
              <a:rPr lang="el-GR" dirty="0"/>
              <a:t>δ</a:t>
            </a:r>
            <a:r>
              <a:rPr lang="sv-SE" baseline="-25000" dirty="0" smtClean="0"/>
              <a:t>CP  </a:t>
            </a:r>
            <a:r>
              <a:rPr lang="sv-SE" dirty="0" err="1" smtClean="0"/>
              <a:t>search</a:t>
            </a:r>
            <a:r>
              <a:rPr lang="en-US" dirty="0" smtClean="0"/>
              <a:t> </a:t>
            </a:r>
            <a:endParaRPr lang="en-US" dirty="0"/>
          </a:p>
        </p:txBody>
      </p:sp>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13</a:t>
            </a:fld>
            <a:endParaRPr lang="en-GB" noProof="0" dirty="0"/>
          </a:p>
        </p:txBody>
      </p:sp>
      <p:sp>
        <p:nvSpPr>
          <p:cNvPr id="11" name="object 7"/>
          <p:cNvSpPr/>
          <p:nvPr/>
        </p:nvSpPr>
        <p:spPr>
          <a:xfrm>
            <a:off x="4869543" y="1851079"/>
            <a:ext cx="4138640" cy="3661737"/>
          </a:xfrm>
          <a:prstGeom prst="rect">
            <a:avLst/>
          </a:prstGeom>
          <a:blipFill>
            <a:blip r:embed="rId2" cstate="print"/>
            <a:stretch>
              <a:fillRect/>
            </a:stretch>
          </a:blipFill>
        </p:spPr>
        <p:txBody>
          <a:bodyPr wrap="square" lIns="0" tIns="0" rIns="0" bIns="0" rtlCol="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Rectangle 11"/>
          <p:cNvSpPr/>
          <p:nvPr/>
        </p:nvSpPr>
        <p:spPr>
          <a:xfrm>
            <a:off x="3124200" y="1925532"/>
            <a:ext cx="1582057" cy="3231654"/>
          </a:xfrm>
          <a:prstGeom prst="rect">
            <a:avLst/>
          </a:prstGeom>
        </p:spPr>
        <p:txBody>
          <a:bodyPr wrap="square">
            <a:spAutoFit/>
          </a:bodyPr>
          <a:lstStyle/>
          <a:p>
            <a:endParaRPr lang="en-US" sz="1200" dirty="0">
              <a:solidFill>
                <a:srgbClr val="000000"/>
              </a:solidFill>
              <a:latin typeface="Courier New" panose="02070309020205020404" pitchFamily="49" charset="0"/>
            </a:endParaRPr>
          </a:p>
          <a:p>
            <a:endParaRPr lang="en-US" sz="1200" dirty="0">
              <a:latin typeface="Courier New" panose="02070309020205020404" pitchFamily="49" charset="0"/>
            </a:endParaRPr>
          </a:p>
          <a:p>
            <a:r>
              <a:rPr lang="en-US" dirty="0"/>
              <a:t>S</a:t>
            </a:r>
            <a:r>
              <a:rPr lang="en-US" dirty="0" smtClean="0"/>
              <a:t>ignificance at</a:t>
            </a:r>
          </a:p>
          <a:p>
            <a:r>
              <a:rPr lang="en-US" dirty="0" smtClean="0"/>
              <a:t>which the </a:t>
            </a:r>
          </a:p>
          <a:p>
            <a:r>
              <a:rPr lang="en-US" dirty="0" smtClean="0"/>
              <a:t>value of </a:t>
            </a:r>
            <a:r>
              <a:rPr lang="en-US" dirty="0" err="1" smtClean="0"/>
              <a:t>δ</a:t>
            </a:r>
            <a:r>
              <a:rPr lang="en-US" baseline="-25000" dirty="0" err="1" smtClean="0"/>
              <a:t>CP</a:t>
            </a:r>
            <a:endParaRPr lang="en-US" baseline="-25000" dirty="0" smtClean="0"/>
          </a:p>
          <a:p>
            <a:r>
              <a:rPr lang="en-US" dirty="0" smtClean="0"/>
              <a:t>is disfavored</a:t>
            </a:r>
          </a:p>
          <a:p>
            <a:r>
              <a:rPr lang="en-US" dirty="0" smtClean="0"/>
              <a:t>for </a:t>
            </a:r>
            <a:r>
              <a:rPr lang="en-US" dirty="0"/>
              <a:t>each of </a:t>
            </a:r>
            <a:endParaRPr lang="en-US" dirty="0" smtClean="0"/>
          </a:p>
          <a:p>
            <a:r>
              <a:rPr lang="en-US" dirty="0" smtClean="0"/>
              <a:t>the </a:t>
            </a:r>
            <a:r>
              <a:rPr lang="en-US" dirty="0"/>
              <a:t>four </a:t>
            </a:r>
            <a:endParaRPr lang="en-US" dirty="0" smtClean="0"/>
          </a:p>
          <a:p>
            <a:r>
              <a:rPr lang="en-US" dirty="0" smtClean="0"/>
              <a:t>possible </a:t>
            </a:r>
          </a:p>
          <a:p>
            <a:r>
              <a:rPr lang="en-US" dirty="0" smtClean="0"/>
              <a:t>combinations </a:t>
            </a:r>
          </a:p>
          <a:p>
            <a:r>
              <a:rPr lang="en-US" dirty="0" smtClean="0"/>
              <a:t>of </a:t>
            </a:r>
            <a:r>
              <a:rPr lang="en-US" dirty="0"/>
              <a:t>mass </a:t>
            </a:r>
            <a:endParaRPr lang="en-US" dirty="0" smtClean="0"/>
          </a:p>
          <a:p>
            <a:r>
              <a:rPr lang="en-US" dirty="0" smtClean="0"/>
              <a:t>hierarchy</a:t>
            </a:r>
            <a:endParaRPr lang="en-US" dirty="0"/>
          </a:p>
        </p:txBody>
      </p:sp>
      <p:sp>
        <p:nvSpPr>
          <p:cNvPr id="13" name="object 4"/>
          <p:cNvSpPr/>
          <p:nvPr/>
        </p:nvSpPr>
        <p:spPr>
          <a:xfrm>
            <a:off x="103631" y="1268128"/>
            <a:ext cx="2898793" cy="4114148"/>
          </a:xfrm>
          <a:prstGeom prst="rect">
            <a:avLst/>
          </a:prstGeom>
          <a:blipFill>
            <a:blip r:embed="rId3" cstate="print"/>
            <a:stretch>
              <a:fillRect/>
            </a:stretch>
          </a:blipFill>
        </p:spPr>
        <p:txBody>
          <a:bodyPr wrap="square" lIns="0" tIns="0" rIns="0" bIns="0" rtlCol="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Rectangle 13"/>
          <p:cNvSpPr/>
          <p:nvPr/>
        </p:nvSpPr>
        <p:spPr>
          <a:xfrm>
            <a:off x="297543" y="4916671"/>
            <a:ext cx="4572000" cy="1569660"/>
          </a:xfrm>
          <a:prstGeom prst="rect">
            <a:avLst/>
          </a:prstGeom>
        </p:spPr>
        <p:txBody>
          <a:bodyPr>
            <a:spAutoFit/>
          </a:bodyPr>
          <a:lstStyle/>
          <a:p>
            <a:endParaRPr lang="en-US" sz="1200" dirty="0">
              <a:solidFill>
                <a:srgbClr val="000000"/>
              </a:solidFill>
              <a:latin typeface="Wingdings" panose="05000000000000000000" pitchFamily="2" charset="2"/>
            </a:endParaRPr>
          </a:p>
          <a:p>
            <a:endParaRPr lang="en-US" sz="1200" dirty="0">
              <a:latin typeface="Wingdings" panose="05000000000000000000" pitchFamily="2" charset="2"/>
            </a:endParaRPr>
          </a:p>
          <a:p>
            <a:r>
              <a:rPr lang="en-US" dirty="0">
                <a:solidFill>
                  <a:srgbClr val="C00000"/>
                </a:solidFill>
                <a:latin typeface="Wingdings" panose="05000000000000000000" pitchFamily="2" charset="2"/>
              </a:rPr>
              <a:t></a:t>
            </a:r>
            <a:r>
              <a:rPr lang="en-US" dirty="0">
                <a:solidFill>
                  <a:srgbClr val="000000"/>
                </a:solidFill>
                <a:latin typeface="Calibri" panose="020F0502020204030204" pitchFamily="34" charset="0"/>
              </a:rPr>
              <a:t>Two statistically degenerate best fit points in Normal Hierarchy :</a:t>
            </a:r>
          </a:p>
          <a:p>
            <a:r>
              <a:rPr lang="en-US" b="1" dirty="0">
                <a:solidFill>
                  <a:srgbClr val="C00000"/>
                </a:solidFill>
                <a:latin typeface="Calibri" panose="020F0502020204030204" pitchFamily="34" charset="0"/>
              </a:rPr>
              <a:t>sin2</a:t>
            </a:r>
            <a:r>
              <a:rPr lang="en-US" dirty="0">
                <a:solidFill>
                  <a:srgbClr val="C00000"/>
                </a:solidFill>
                <a:latin typeface="Cambria Math" panose="02040503050406030204" pitchFamily="18" charset="0"/>
              </a:rPr>
              <a:t>𝜽</a:t>
            </a:r>
            <a:r>
              <a:rPr lang="en-US" sz="1300" dirty="0">
                <a:solidFill>
                  <a:srgbClr val="C00000"/>
                </a:solidFill>
                <a:latin typeface="Cambria Math" panose="02040503050406030204" pitchFamily="18" charset="0"/>
              </a:rPr>
              <a:t>𝟐𝟑</a:t>
            </a:r>
            <a:r>
              <a:rPr lang="en-US" b="1" dirty="0">
                <a:solidFill>
                  <a:srgbClr val="000000"/>
                </a:solidFill>
                <a:latin typeface="Calibri" panose="020F0502020204030204" pitchFamily="34" charset="0"/>
              </a:rPr>
              <a:t>= </a:t>
            </a:r>
            <a:r>
              <a:rPr lang="en-US" dirty="0">
                <a:solidFill>
                  <a:srgbClr val="000000"/>
                </a:solidFill>
                <a:latin typeface="Cambria Math" panose="02040503050406030204" pitchFamily="18" charset="0"/>
              </a:rPr>
              <a:t>𝟎.𝟒𝟎𝟒</a:t>
            </a:r>
            <a:r>
              <a:rPr lang="en-US" dirty="0">
                <a:solidFill>
                  <a:srgbClr val="000000"/>
                </a:solidFill>
                <a:latin typeface="Calibri" panose="020F0502020204030204" pitchFamily="34" charset="0"/>
              </a:rPr>
              <a:t>, </a:t>
            </a:r>
            <a:r>
              <a:rPr lang="el-GR" b="1" dirty="0">
                <a:solidFill>
                  <a:srgbClr val="C00000"/>
                </a:solidFill>
                <a:latin typeface="Calibri" panose="020F0502020204030204" pitchFamily="34" charset="0"/>
              </a:rPr>
              <a:t>δ</a:t>
            </a:r>
            <a:r>
              <a:rPr lang="en-US" sz="1100" b="1" dirty="0">
                <a:solidFill>
                  <a:srgbClr val="C00000"/>
                </a:solidFill>
                <a:latin typeface="Calibri" panose="020F0502020204030204" pitchFamily="34" charset="0"/>
              </a:rPr>
              <a:t>CP</a:t>
            </a:r>
            <a:r>
              <a:rPr lang="en-US" dirty="0">
                <a:solidFill>
                  <a:srgbClr val="000000"/>
                </a:solidFill>
                <a:latin typeface="Calibri" panose="020F0502020204030204" pitchFamily="34" charset="0"/>
              </a:rPr>
              <a:t>= </a:t>
            </a:r>
            <a:r>
              <a:rPr lang="en-US" b="1" dirty="0">
                <a:solidFill>
                  <a:srgbClr val="000000"/>
                </a:solidFill>
                <a:latin typeface="Calibri" panose="020F0502020204030204" pitchFamily="34" charset="0"/>
              </a:rPr>
              <a:t>1.48</a:t>
            </a:r>
            <a:r>
              <a:rPr lang="el-GR" b="1" dirty="0">
                <a:solidFill>
                  <a:srgbClr val="000000"/>
                </a:solidFill>
                <a:latin typeface="Calibri" panose="020F0502020204030204" pitchFamily="34" charset="0"/>
              </a:rPr>
              <a:t>π</a:t>
            </a:r>
            <a:r>
              <a:rPr lang="el-GR"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and </a:t>
            </a:r>
            <a:endParaRPr lang="en-US" dirty="0" smtClean="0">
              <a:solidFill>
                <a:srgbClr val="000000"/>
              </a:solidFill>
              <a:latin typeface="Calibri" panose="020F0502020204030204" pitchFamily="34" charset="0"/>
            </a:endParaRPr>
          </a:p>
          <a:p>
            <a:r>
              <a:rPr lang="en-US" b="1" dirty="0" smtClean="0">
                <a:solidFill>
                  <a:srgbClr val="C00000"/>
                </a:solidFill>
                <a:latin typeface="Calibri" panose="020F0502020204030204" pitchFamily="34" charset="0"/>
              </a:rPr>
              <a:t>sin</a:t>
            </a:r>
            <a:r>
              <a:rPr lang="en-US" sz="1100" b="1" dirty="0" smtClean="0">
                <a:solidFill>
                  <a:srgbClr val="C00000"/>
                </a:solidFill>
                <a:latin typeface="Calibri" panose="020F0502020204030204" pitchFamily="34" charset="0"/>
              </a:rPr>
              <a:t>2</a:t>
            </a:r>
            <a:r>
              <a:rPr lang="en-US" dirty="0">
                <a:solidFill>
                  <a:srgbClr val="C00000"/>
                </a:solidFill>
                <a:latin typeface="Cambria Math" panose="02040503050406030204" pitchFamily="18" charset="0"/>
              </a:rPr>
              <a:t>𝜽</a:t>
            </a:r>
            <a:r>
              <a:rPr lang="en-US" sz="1300" dirty="0">
                <a:solidFill>
                  <a:srgbClr val="C00000"/>
                </a:solidFill>
                <a:latin typeface="Cambria Math" panose="02040503050406030204" pitchFamily="18" charset="0"/>
              </a:rPr>
              <a:t>𝟐𝟑</a:t>
            </a:r>
            <a:r>
              <a:rPr lang="en-US" b="1" dirty="0">
                <a:solidFill>
                  <a:srgbClr val="000000"/>
                </a:solidFill>
                <a:latin typeface="Calibri" panose="020F0502020204030204" pitchFamily="34" charset="0"/>
              </a:rPr>
              <a:t>= </a:t>
            </a:r>
            <a:r>
              <a:rPr lang="en-US" dirty="0">
                <a:solidFill>
                  <a:srgbClr val="000000"/>
                </a:solidFill>
                <a:latin typeface="Cambria Math" panose="02040503050406030204" pitchFamily="18" charset="0"/>
              </a:rPr>
              <a:t>𝟎.𝟔𝟐𝟑,</a:t>
            </a:r>
            <a:r>
              <a:rPr lang="el-GR" b="1" dirty="0">
                <a:solidFill>
                  <a:srgbClr val="C00000"/>
                </a:solidFill>
                <a:latin typeface="Calibri" panose="020F0502020204030204" pitchFamily="34" charset="0"/>
              </a:rPr>
              <a:t>δ</a:t>
            </a:r>
            <a:r>
              <a:rPr lang="en-US" sz="1100" b="1" dirty="0">
                <a:solidFill>
                  <a:srgbClr val="C00000"/>
                </a:solidFill>
                <a:latin typeface="Calibri" panose="020F0502020204030204" pitchFamily="34" charset="0"/>
              </a:rPr>
              <a:t>CP</a:t>
            </a:r>
            <a:r>
              <a:rPr lang="en-US" dirty="0">
                <a:solidFill>
                  <a:srgbClr val="000000"/>
                </a:solidFill>
                <a:latin typeface="Calibri" panose="020F0502020204030204" pitchFamily="34" charset="0"/>
              </a:rPr>
              <a:t>= </a:t>
            </a:r>
            <a:r>
              <a:rPr lang="en-US" b="1" dirty="0">
                <a:solidFill>
                  <a:srgbClr val="000000"/>
                </a:solidFill>
                <a:latin typeface="Calibri" panose="020F0502020204030204" pitchFamily="34" charset="0"/>
              </a:rPr>
              <a:t>0.74</a:t>
            </a:r>
            <a:r>
              <a:rPr lang="el-GR" b="1" dirty="0">
                <a:solidFill>
                  <a:srgbClr val="000000"/>
                </a:solidFill>
                <a:latin typeface="Calibri" panose="020F0502020204030204" pitchFamily="34" charset="0"/>
              </a:rPr>
              <a:t>π</a:t>
            </a:r>
            <a:endParaRPr lang="en-US"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2243928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0" y="9595"/>
            <a:ext cx="9144000" cy="947668"/>
          </a:xfrm>
        </p:spPr>
        <p:txBody>
          <a:bodyPr>
            <a:normAutofit/>
          </a:bodyPr>
          <a:lstStyle/>
          <a:p>
            <a:pPr>
              <a:tabLst>
                <a:tab pos="7258050" algn="l"/>
                <a:tab pos="7529513" algn="l"/>
              </a:tabLst>
            </a:pPr>
            <a:r>
              <a:rPr lang="sv-SE" dirty="0" err="1" smtClean="0"/>
              <a:t>ESSnuSB</a:t>
            </a:r>
            <a:r>
              <a:rPr lang="sv-SE" dirty="0" smtClean="0"/>
              <a:t> </a:t>
            </a:r>
            <a:r>
              <a:rPr lang="el-GR" dirty="0" smtClean="0"/>
              <a:t>δ</a:t>
            </a:r>
            <a:r>
              <a:rPr lang="sv-SE" baseline="-25000" dirty="0"/>
              <a:t>CP</a:t>
            </a:r>
            <a:r>
              <a:rPr lang="sv-SE" dirty="0"/>
              <a:t> </a:t>
            </a:r>
            <a:r>
              <a:rPr lang="sv-SE" dirty="0" err="1" smtClean="0"/>
              <a:t>sensitivity</a:t>
            </a:r>
            <a:endParaRPr lang="en-GB" sz="100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de-DE" smtClean="0"/>
              <a:t>2018-01-15</a:t>
            </a:r>
            <a:endParaRPr lang="en-GB" dirty="0"/>
          </a:p>
        </p:txBody>
      </p:sp>
      <p:sp>
        <p:nvSpPr>
          <p:cNvPr id="10" name="Espace réservé du pied de page 9"/>
          <p:cNvSpPr>
            <a:spLocks noGrp="1"/>
          </p:cNvSpPr>
          <p:nvPr>
            <p:ph type="ftr" sz="quarter" idx="11"/>
          </p:nvPr>
        </p:nvSpPr>
        <p:spPr/>
        <p:txBody>
          <a:bodyPr/>
          <a:lstStyle/>
          <a:p>
            <a:r>
              <a:rPr lang="en-US" smtClean="0"/>
              <a:t>Seminar at NBI, Copenhagen                               Tord Ekelöf, Uppsala University</a:t>
            </a:r>
            <a:endParaRPr lang="en-GB" dirty="0"/>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14</a:t>
            </a:fld>
            <a:endParaRPr lang="en-GB"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558" y="1092703"/>
            <a:ext cx="4100512" cy="2906237"/>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1" y="963202"/>
            <a:ext cx="4256340" cy="2979438"/>
          </a:xfrm>
          <a:prstGeom prst="rect">
            <a:avLst/>
          </a:prstGeom>
        </p:spPr>
      </p:pic>
      <p:sp>
        <p:nvSpPr>
          <p:cNvPr id="11" name="TextBox 10"/>
          <p:cNvSpPr txBox="1"/>
          <p:nvPr/>
        </p:nvSpPr>
        <p:spPr>
          <a:xfrm>
            <a:off x="220718" y="4287803"/>
            <a:ext cx="4876799" cy="2215991"/>
          </a:xfrm>
          <a:prstGeom prst="rect">
            <a:avLst/>
          </a:prstGeom>
          <a:noFill/>
        </p:spPr>
        <p:txBody>
          <a:bodyPr wrap="square" rtlCol="0">
            <a:spAutoFit/>
          </a:bodyPr>
          <a:lstStyle/>
          <a:p>
            <a:pPr marL="285750" indent="-285750">
              <a:spcBef>
                <a:spcPts val="1200"/>
              </a:spcBef>
              <a:buFont typeface="Arial" charset="0"/>
              <a:buChar char="•"/>
            </a:pPr>
            <a:r>
              <a:rPr lang="en-GB" dirty="0" smtClean="0">
                <a:latin typeface="Times New Roman" charset="0"/>
                <a:ea typeface="Times New Roman" charset="0"/>
                <a:cs typeface="Times New Roman" charset="0"/>
              </a:rPr>
              <a:t>little dependence on mass hierarchy (not so long baseline),</a:t>
            </a:r>
          </a:p>
          <a:p>
            <a:pPr marL="285750" indent="-285750">
              <a:spcBef>
                <a:spcPts val="1200"/>
              </a:spcBef>
              <a:buFont typeface="Arial" charset="0"/>
              <a:buChar char="•"/>
            </a:pPr>
            <a:r>
              <a:rPr lang="en-GB" dirty="0" err="1" smtClean="0">
                <a:latin typeface="Times New Roman" charset="0"/>
                <a:ea typeface="Times New Roman" charset="0"/>
                <a:cs typeface="Times New Roman" charset="0"/>
              </a:rPr>
              <a:t>δ</a:t>
            </a:r>
            <a:r>
              <a:rPr lang="en-GB" baseline="-25000" dirty="0" err="1" smtClean="0">
                <a:latin typeface="Times New Roman" charset="0"/>
                <a:ea typeface="Times New Roman" charset="0"/>
                <a:cs typeface="Times New Roman" charset="0"/>
              </a:rPr>
              <a:t>CP</a:t>
            </a:r>
            <a:r>
              <a:rPr lang="en-GB" dirty="0" smtClean="0">
                <a:latin typeface="Times New Roman" charset="0"/>
                <a:ea typeface="Times New Roman" charset="0"/>
                <a:cs typeface="Times New Roman" charset="0"/>
              </a:rPr>
              <a:t> coverage at 5 </a:t>
            </a:r>
            <a:r>
              <a:rPr lang="en-GB" dirty="0" err="1" smtClean="0">
                <a:latin typeface="Times New Roman" charset="0"/>
                <a:ea typeface="Times New Roman" charset="0"/>
                <a:cs typeface="Times New Roman" charset="0"/>
              </a:rPr>
              <a:t>σ</a:t>
            </a:r>
            <a:r>
              <a:rPr lang="en-GB" dirty="0" smtClean="0">
                <a:latin typeface="Times New Roman" charset="0"/>
                <a:ea typeface="Times New Roman" charset="0"/>
                <a:cs typeface="Times New Roman" charset="0"/>
              </a:rPr>
              <a:t> C.L. up to 60%,</a:t>
            </a:r>
          </a:p>
          <a:p>
            <a:pPr marL="285750" indent="-285750">
              <a:spcBef>
                <a:spcPts val="1200"/>
              </a:spcBef>
              <a:buFont typeface="Arial" charset="0"/>
              <a:buChar char="•"/>
            </a:pPr>
            <a:r>
              <a:rPr lang="en-GB" dirty="0" err="1" smtClean="0">
                <a:latin typeface="Times New Roman" charset="0"/>
                <a:ea typeface="Times New Roman" charset="0"/>
                <a:cs typeface="Times New Roman" charset="0"/>
              </a:rPr>
              <a:t>δ</a:t>
            </a:r>
            <a:r>
              <a:rPr lang="en-GB" baseline="-25000" dirty="0" err="1" smtClean="0">
                <a:latin typeface="Times New Roman" charset="0"/>
                <a:ea typeface="Times New Roman" charset="0"/>
                <a:cs typeface="Times New Roman" charset="0"/>
              </a:rPr>
              <a:t>CP</a:t>
            </a:r>
            <a:r>
              <a:rPr lang="en-GB" dirty="0" smtClean="0">
                <a:latin typeface="Times New Roman" charset="0"/>
                <a:ea typeface="Times New Roman" charset="0"/>
                <a:cs typeface="Times New Roman" charset="0"/>
              </a:rPr>
              <a:t> accuracy down to 6° at 0° and 180° (absence of CPV for these two values),</a:t>
            </a:r>
          </a:p>
          <a:p>
            <a:pPr marL="285750" indent="-285750">
              <a:spcBef>
                <a:spcPts val="1200"/>
              </a:spcBef>
              <a:buFont typeface="Arial" charset="0"/>
              <a:buChar char="•"/>
            </a:pPr>
            <a:r>
              <a:rPr lang="en-GB" dirty="0" smtClean="0">
                <a:latin typeface="Times New Roman" charset="0"/>
                <a:ea typeface="Times New Roman" charset="0"/>
                <a:cs typeface="Times New Roman" charset="0"/>
              </a:rPr>
              <a:t>not yet optimized facility.</a:t>
            </a:r>
            <a:endParaRPr lang="en-GB" dirty="0">
              <a:latin typeface="Times New Roman" charset="0"/>
              <a:ea typeface="Times New Roman" charset="0"/>
              <a:cs typeface="Times New Roman"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63861" y="3998940"/>
            <a:ext cx="3708400" cy="284480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396395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70038" y="9595"/>
            <a:ext cx="6202817" cy="1143000"/>
          </a:xfrm>
        </p:spPr>
        <p:txBody>
          <a:bodyPr>
            <a:normAutofit fontScale="90000"/>
          </a:bodyPr>
          <a:lstStyle/>
          <a:p>
            <a:r>
              <a:rPr lang="en-US" dirty="0" smtClean="0">
                <a:solidFill>
                  <a:srgbClr val="FF6600"/>
                </a:solidFill>
                <a:latin typeface="Times New Roman" charset="0"/>
                <a:cs typeface="Times New Roman" charset="0"/>
              </a:rPr>
              <a:t>Systematic errors and exposure</a:t>
            </a:r>
            <a:endParaRPr lang="en-GB" sz="1000" dirty="0">
              <a:solidFill>
                <a:srgbClr val="FF6600"/>
              </a:solidFill>
              <a:latin typeface="Times New Roman" charset="0"/>
              <a:cs typeface="Times New Roman" charset="0"/>
            </a:endParaRPr>
          </a:p>
        </p:txBody>
      </p:sp>
      <p:sp>
        <p:nvSpPr>
          <p:cNvPr id="5" name="Espace réservé de la date 4"/>
          <p:cNvSpPr>
            <a:spLocks noGrp="1"/>
          </p:cNvSpPr>
          <p:nvPr>
            <p:ph type="dt" sz="half" idx="10"/>
          </p:nvPr>
        </p:nvSpPr>
        <p:spPr/>
        <p:txBody>
          <a:bodyPr/>
          <a:lstStyle/>
          <a:p>
            <a:r>
              <a:rPr lang="de-DE" smtClean="0"/>
              <a:t>2018-01-15</a:t>
            </a:r>
            <a:endParaRPr lang="en-GB"/>
          </a:p>
        </p:txBody>
      </p:sp>
      <p:sp>
        <p:nvSpPr>
          <p:cNvPr id="6" name="Espace réservé du pied de page 5"/>
          <p:cNvSpPr>
            <a:spLocks noGrp="1"/>
          </p:cNvSpPr>
          <p:nvPr>
            <p:ph type="ftr" sz="quarter" idx="11"/>
          </p:nvPr>
        </p:nvSpPr>
        <p:spPr/>
        <p:txBody>
          <a:bodyPr/>
          <a:lstStyle/>
          <a:p>
            <a:r>
              <a:rPr lang="en-US" smtClean="0"/>
              <a:t>Seminar at NBI, Copenhagen                               Tord Ekelöf, Uppsala University</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15</a:t>
            </a:fld>
            <a:endParaRPr lang="en-GB"/>
          </a:p>
        </p:txBody>
      </p:sp>
      <p:sp>
        <p:nvSpPr>
          <p:cNvPr id="8" name="ZoneTexte 7"/>
          <p:cNvSpPr txBox="1"/>
          <p:nvPr/>
        </p:nvSpPr>
        <p:spPr>
          <a:xfrm>
            <a:off x="6252493" y="6241049"/>
            <a:ext cx="1696961" cy="307777"/>
          </a:xfrm>
          <a:prstGeom prst="rect">
            <a:avLst/>
          </a:prstGeom>
          <a:noFill/>
        </p:spPr>
        <p:txBody>
          <a:bodyPr wrap="none" rtlCol="0">
            <a:spAutoFit/>
          </a:bodyPr>
          <a:lstStyle/>
          <a:p>
            <a:r>
              <a:rPr lang="en-GB" sz="1400" dirty="0" smtClean="0">
                <a:latin typeface="Times New Roman"/>
                <a:cs typeface="Times New Roman"/>
              </a:rPr>
              <a:t>(courtesy P. Coloma)</a:t>
            </a:r>
            <a:endParaRPr lang="en-GB" sz="1400" dirty="0">
              <a:latin typeface="Times New Roman"/>
              <a:cs typeface="Times New Roman"/>
            </a:endParaRPr>
          </a:p>
        </p:txBody>
      </p:sp>
      <p:sp>
        <p:nvSpPr>
          <p:cNvPr id="19" name="Flèche droite rayée 18"/>
          <p:cNvSpPr/>
          <p:nvPr/>
        </p:nvSpPr>
        <p:spPr>
          <a:xfrm rot="10800000">
            <a:off x="6206708" y="2547679"/>
            <a:ext cx="462611" cy="244530"/>
          </a:xfrm>
          <a:prstGeom prst="striped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ZoneTexte 20"/>
          <p:cNvSpPr txBox="1"/>
          <p:nvPr/>
        </p:nvSpPr>
        <p:spPr>
          <a:xfrm>
            <a:off x="6773534" y="2417407"/>
            <a:ext cx="2278989" cy="461665"/>
          </a:xfrm>
          <a:prstGeom prst="rect">
            <a:avLst/>
          </a:prstGeom>
          <a:noFill/>
        </p:spPr>
        <p:txBody>
          <a:bodyPr wrap="none" rtlCol="0">
            <a:spAutoFit/>
          </a:bodyPr>
          <a:lstStyle/>
          <a:p>
            <a:r>
              <a:rPr lang="en-GB" sz="2400" dirty="0" smtClean="0">
                <a:latin typeface="Times New Roman"/>
                <a:cs typeface="Times New Roman"/>
              </a:rPr>
              <a:t>High potentiality</a:t>
            </a:r>
            <a:endParaRPr lang="en-GB" sz="2400" dirty="0">
              <a:latin typeface="Times New Roman"/>
              <a:cs typeface="Times New Roman"/>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9" y="1"/>
            <a:ext cx="1382750" cy="1390306"/>
          </a:xfrm>
          <a:prstGeom prst="rect">
            <a:avLst/>
          </a:prstGeom>
        </p:spPr>
      </p:pic>
      <p:graphicFrame>
        <p:nvGraphicFramePr>
          <p:cNvPr id="23" name="Object 1"/>
          <p:cNvGraphicFramePr>
            <a:graphicFrameLocks noChangeAspect="1"/>
          </p:cNvGraphicFramePr>
          <p:nvPr>
            <p:extLst>
              <p:ext uri="{D42A27DB-BD31-4B8C-83A1-F6EECF244321}">
                <p14:modId xmlns:p14="http://schemas.microsoft.com/office/powerpoint/2010/main" val="1443000249"/>
              </p:ext>
            </p:extLst>
          </p:nvPr>
        </p:nvGraphicFramePr>
        <p:xfrm>
          <a:off x="926248" y="1399901"/>
          <a:ext cx="5176245" cy="4707750"/>
        </p:xfrm>
        <a:graphic>
          <a:graphicData uri="http://schemas.openxmlformats.org/presentationml/2006/ole">
            <mc:AlternateContent xmlns:mc="http://schemas.openxmlformats.org/markup-compatibility/2006">
              <mc:Choice xmlns:v="urn:schemas-microsoft-com:vml" Requires="v">
                <p:oleObj spid="_x0000_s3096" name="Acrobat Document" r:id="rId5" imgW="5048115" imgH="4590870" progId="Acrobat.Document.11">
                  <p:embed/>
                </p:oleObj>
              </mc:Choice>
              <mc:Fallback>
                <p:oleObj name="Acrobat Document" r:id="rId5" imgW="5048115" imgH="4590870" progId="Acrobat.Document.11">
                  <p:embed/>
                  <p:pic>
                    <p:nvPicPr>
                      <p:cNvPr id="44044"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248" y="1399901"/>
                        <a:ext cx="5176245" cy="4707750"/>
                      </a:xfrm>
                      <a:prstGeom prst="rect">
                        <a:avLst/>
                      </a:prstGeom>
                      <a:noFill/>
                      <a:ln>
                        <a:noFill/>
                      </a:ln>
                    </p:spPr>
                  </p:pic>
                </p:oleObj>
              </mc:Fallback>
            </mc:AlternateContent>
          </a:graphicData>
        </a:graphic>
      </p:graphicFrame>
      <p:sp>
        <p:nvSpPr>
          <p:cNvPr id="3" name="TextBox 2"/>
          <p:cNvSpPr txBox="1"/>
          <p:nvPr/>
        </p:nvSpPr>
        <p:spPr>
          <a:xfrm>
            <a:off x="2993574" y="4433332"/>
            <a:ext cx="2031775" cy="369332"/>
          </a:xfrm>
          <a:prstGeom prst="rect">
            <a:avLst/>
          </a:prstGeom>
          <a:noFill/>
        </p:spPr>
        <p:txBody>
          <a:bodyPr wrap="none" rtlCol="0">
            <a:spAutoFit/>
          </a:bodyPr>
          <a:lstStyle/>
          <a:p>
            <a:r>
              <a:rPr lang="en-US" dirty="0" smtClean="0"/>
              <a:t>5% systematic error</a:t>
            </a:r>
            <a:endParaRPr lang="en-US" dirty="0"/>
          </a:p>
        </p:txBody>
      </p:sp>
    </p:spTree>
    <p:extLst>
      <p:ext uri="{BB962C8B-B14F-4D97-AF65-F5344CB8AC3E}">
        <p14:creationId xmlns:p14="http://schemas.microsoft.com/office/powerpoint/2010/main" val="526341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70891" y="176448"/>
            <a:ext cx="6213762" cy="1143000"/>
          </a:xfrm>
        </p:spPr>
        <p:txBody>
          <a:bodyPr>
            <a:normAutofit fontScale="90000"/>
          </a:bodyPr>
          <a:lstStyle/>
          <a:p>
            <a:r>
              <a:rPr lang="en-US" dirty="0" smtClean="0"/>
              <a:t>DUNE and HK </a:t>
            </a:r>
            <a:r>
              <a:rPr lang="el-GR" dirty="0" smtClean="0"/>
              <a:t>δ</a:t>
            </a:r>
            <a:r>
              <a:rPr lang="sv-SE" baseline="-25000" dirty="0"/>
              <a:t>CP</a:t>
            </a:r>
            <a:r>
              <a:rPr lang="sv-SE" dirty="0"/>
              <a:t> </a:t>
            </a:r>
            <a:r>
              <a:rPr lang="sv-SE" dirty="0" err="1" smtClean="0"/>
              <a:t>sensitivity</a:t>
            </a:r>
            <a:r>
              <a:rPr lang="en-US" dirty="0" smtClean="0"/>
              <a:t> </a:t>
            </a:r>
            <a:endParaRPr lang="en-US" dirty="0"/>
          </a:p>
        </p:txBody>
      </p:sp>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16</a:t>
            </a:fld>
            <a:endParaRPr lang="en-GB" noProof="0" dirty="0"/>
          </a:p>
        </p:txBody>
      </p:sp>
      <p:sp>
        <p:nvSpPr>
          <p:cNvPr id="8" name="object 4"/>
          <p:cNvSpPr/>
          <p:nvPr/>
        </p:nvSpPr>
        <p:spPr>
          <a:xfrm>
            <a:off x="4560206" y="2466904"/>
            <a:ext cx="4203700" cy="3743623"/>
          </a:xfrm>
          <a:prstGeom prst="rect">
            <a:avLst/>
          </a:prstGeom>
          <a:blipFill>
            <a:blip r:embed="rId2" cstate="print"/>
            <a:stretch>
              <a:fillRect/>
            </a:stretch>
          </a:blipFill>
        </p:spPr>
        <p:txBody>
          <a:bodyPr wrap="square" lIns="0" tIns="0" rIns="0" bIns="0" rtlCol="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smtClean="0"/>
              <a:t>DUNE</a:t>
            </a:r>
            <a:endParaRPr dirty="0"/>
          </a:p>
        </p:txBody>
      </p:sp>
      <p:sp>
        <p:nvSpPr>
          <p:cNvPr id="9" name="TextBox 8"/>
          <p:cNvSpPr txBox="1"/>
          <p:nvPr/>
        </p:nvSpPr>
        <p:spPr>
          <a:xfrm>
            <a:off x="5820223" y="6390680"/>
            <a:ext cx="1828449" cy="369332"/>
          </a:xfrm>
          <a:prstGeom prst="rect">
            <a:avLst/>
          </a:prstGeom>
          <a:noFill/>
        </p:spPr>
        <p:txBody>
          <a:bodyPr wrap="none" rtlCol="0">
            <a:spAutoFit/>
          </a:bodyPr>
          <a:lstStyle/>
          <a:p>
            <a:r>
              <a:rPr lang="en-US" dirty="0" smtClean="0"/>
              <a:t>10 years at 1 MW</a:t>
            </a:r>
            <a:endParaRPr lang="en-US" dirty="0"/>
          </a:p>
        </p:txBody>
      </p:sp>
      <p:sp>
        <p:nvSpPr>
          <p:cNvPr id="11" name="Up Arrow 10"/>
          <p:cNvSpPr/>
          <p:nvPr/>
        </p:nvSpPr>
        <p:spPr>
          <a:xfrm flipH="1">
            <a:off x="6662056" y="6158453"/>
            <a:ext cx="45719" cy="377367"/>
          </a:xfrm>
          <a:prstGeom prst="upArrow">
            <a:avLst>
              <a:gd name="adj1" fmla="val 50000"/>
              <a:gd name="adj2" fmla="val 645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885371" y="1442866"/>
            <a:ext cx="5384801" cy="800219"/>
          </a:xfrm>
          <a:prstGeom prst="rect">
            <a:avLst/>
          </a:prstGeom>
        </p:spPr>
        <p:txBody>
          <a:bodyPr wrap="square">
            <a:spAutoFit/>
          </a:bodyPr>
          <a:lstStyle/>
          <a:p>
            <a:pPr marL="254000" indent="-241300">
              <a:lnSpc>
                <a:spcPct val="100000"/>
              </a:lnSpc>
              <a:buClr>
                <a:srgbClr val="3C5A77"/>
              </a:buClr>
              <a:buFont typeface="Arial"/>
              <a:buChar char="•"/>
              <a:tabLst>
                <a:tab pos="253365" algn="l"/>
                <a:tab pos="254000" algn="l"/>
              </a:tabLst>
            </a:pPr>
            <a:r>
              <a:rPr lang="en-US" dirty="0" smtClean="0">
                <a:solidFill>
                  <a:srgbClr val="3C5A77"/>
                </a:solidFill>
                <a:latin typeface="Arial"/>
                <a:cs typeface="Arial"/>
              </a:rPr>
              <a:t>DUNE: 1-3</a:t>
            </a:r>
            <a:r>
              <a:rPr lang="en-US" dirty="0">
                <a:solidFill>
                  <a:srgbClr val="3C5A77"/>
                </a:solidFill>
                <a:latin typeface="Arial"/>
                <a:cs typeface="Arial"/>
              </a:rPr>
              <a:t>% </a:t>
            </a:r>
            <a:r>
              <a:rPr lang="en-US" spc="110" dirty="0" err="1">
                <a:solidFill>
                  <a:srgbClr val="3C5A77"/>
                </a:solidFill>
                <a:latin typeface="Arial"/>
                <a:cs typeface="Arial"/>
              </a:rPr>
              <a:t>ν</a:t>
            </a:r>
            <a:r>
              <a:rPr lang="en-US" baseline="-5952" dirty="0" err="1">
                <a:solidFill>
                  <a:srgbClr val="3C5A77"/>
                </a:solidFill>
                <a:latin typeface="Arial"/>
                <a:cs typeface="Arial"/>
              </a:rPr>
              <a:t>e</a:t>
            </a:r>
            <a:r>
              <a:rPr lang="en-US" baseline="-5952" dirty="0">
                <a:solidFill>
                  <a:srgbClr val="3C5A77"/>
                </a:solidFill>
                <a:latin typeface="Arial"/>
                <a:cs typeface="Arial"/>
              </a:rPr>
              <a:t> </a:t>
            </a:r>
            <a:r>
              <a:rPr lang="en-US" spc="-292" baseline="-5952" dirty="0">
                <a:solidFill>
                  <a:srgbClr val="3C5A77"/>
                </a:solidFill>
                <a:latin typeface="Arial"/>
                <a:cs typeface="Arial"/>
              </a:rPr>
              <a:t> </a:t>
            </a:r>
            <a:r>
              <a:rPr lang="en-US" dirty="0">
                <a:solidFill>
                  <a:srgbClr val="3C5A77"/>
                </a:solidFill>
                <a:latin typeface="Arial"/>
                <a:cs typeface="Arial"/>
              </a:rPr>
              <a:t>signal </a:t>
            </a:r>
            <a:r>
              <a:rPr lang="en-US" dirty="0" err="1">
                <a:solidFill>
                  <a:srgbClr val="3C5A77"/>
                </a:solidFill>
                <a:latin typeface="Arial"/>
                <a:cs typeface="Arial"/>
              </a:rPr>
              <a:t>normalisation</a:t>
            </a:r>
            <a:r>
              <a:rPr lang="en-US" dirty="0">
                <a:solidFill>
                  <a:srgbClr val="3C5A77"/>
                </a:solidFill>
                <a:latin typeface="Arial"/>
                <a:cs typeface="Arial"/>
              </a:rPr>
              <a:t> uncertainty</a:t>
            </a:r>
            <a:endParaRPr lang="en-US" dirty="0">
              <a:latin typeface="Arial"/>
              <a:cs typeface="Arial"/>
            </a:endParaRPr>
          </a:p>
          <a:p>
            <a:pPr marL="254000" indent="-241300">
              <a:lnSpc>
                <a:spcPct val="100000"/>
              </a:lnSpc>
              <a:spcBef>
                <a:spcPts val="1180"/>
              </a:spcBef>
              <a:buClr>
                <a:srgbClr val="3C5A77"/>
              </a:buClr>
              <a:buFont typeface="Arial"/>
              <a:buChar char="•"/>
              <a:tabLst>
                <a:tab pos="253365" algn="l"/>
                <a:tab pos="254000" algn="l"/>
              </a:tabLst>
            </a:pPr>
            <a:r>
              <a:rPr lang="en-US" dirty="0" smtClean="0">
                <a:solidFill>
                  <a:srgbClr val="3C5A77"/>
                </a:solidFill>
                <a:latin typeface="Arial"/>
                <a:cs typeface="Arial"/>
              </a:rPr>
              <a:t>For </a:t>
            </a:r>
            <a:r>
              <a:rPr lang="en-US" dirty="0">
                <a:solidFill>
                  <a:srgbClr val="3C5A77"/>
                </a:solidFill>
                <a:latin typeface="Arial"/>
                <a:cs typeface="Arial"/>
              </a:rPr>
              <a:t>C</a:t>
            </a:r>
            <a:r>
              <a:rPr lang="en-US" spc="-275" dirty="0">
                <a:solidFill>
                  <a:srgbClr val="3C5A77"/>
                </a:solidFill>
                <a:latin typeface="Arial"/>
                <a:cs typeface="Arial"/>
              </a:rPr>
              <a:t>P</a:t>
            </a:r>
            <a:r>
              <a:rPr lang="en-US" dirty="0">
                <a:solidFill>
                  <a:srgbClr val="3C5A77"/>
                </a:solidFill>
                <a:latin typeface="Arial"/>
                <a:cs typeface="Arial"/>
              </a:rPr>
              <a:t>, important to keep uncertainty at </a:t>
            </a:r>
            <a:r>
              <a:rPr lang="en-US" spc="-484" dirty="0">
                <a:solidFill>
                  <a:srgbClr val="3C5A77"/>
                </a:solidFill>
                <a:latin typeface="Lucida Sans Unicode"/>
                <a:cs typeface="Lucida Sans Unicode"/>
              </a:rPr>
              <a:t>≲</a:t>
            </a:r>
            <a:r>
              <a:rPr lang="en-US" spc="-5" dirty="0">
                <a:solidFill>
                  <a:srgbClr val="3C5A77"/>
                </a:solidFill>
                <a:latin typeface="Arial"/>
                <a:cs typeface="Arial"/>
              </a:rPr>
              <a:t>2%</a:t>
            </a:r>
            <a:endParaRPr lang="en-US" dirty="0">
              <a:latin typeface="Arial"/>
              <a:cs typeface="Arial"/>
            </a:endParaRPr>
          </a:p>
        </p:txBody>
      </p:sp>
      <p:pic>
        <p:nvPicPr>
          <p:cNvPr id="13" name="Picture 12"/>
          <p:cNvPicPr>
            <a:picLocks noChangeAspect="1"/>
          </p:cNvPicPr>
          <p:nvPr/>
        </p:nvPicPr>
        <p:blipFill>
          <a:blip r:embed="rId3"/>
          <a:stretch>
            <a:fillRect/>
          </a:stretch>
        </p:blipFill>
        <p:spPr>
          <a:xfrm>
            <a:off x="222661" y="2699657"/>
            <a:ext cx="4349339" cy="3647479"/>
          </a:xfrm>
          <a:prstGeom prst="rect">
            <a:avLst/>
          </a:prstGeom>
        </p:spPr>
      </p:pic>
      <p:sp>
        <p:nvSpPr>
          <p:cNvPr id="14" name="TextBox 13"/>
          <p:cNvSpPr txBox="1"/>
          <p:nvPr/>
        </p:nvSpPr>
        <p:spPr>
          <a:xfrm>
            <a:off x="5651750" y="3663890"/>
            <a:ext cx="920445" cy="461665"/>
          </a:xfrm>
          <a:prstGeom prst="rect">
            <a:avLst/>
          </a:prstGeom>
          <a:noFill/>
        </p:spPr>
        <p:txBody>
          <a:bodyPr wrap="none" rtlCol="0">
            <a:spAutoFit/>
          </a:bodyPr>
          <a:lstStyle/>
          <a:p>
            <a:r>
              <a:rPr lang="en-US" sz="2400" dirty="0" smtClean="0">
                <a:solidFill>
                  <a:srgbClr val="0432FF"/>
                </a:solidFill>
              </a:rPr>
              <a:t>DUNE</a:t>
            </a:r>
            <a:endParaRPr lang="en-US" sz="2400" dirty="0">
              <a:solidFill>
                <a:srgbClr val="0432FF"/>
              </a:solidFill>
            </a:endParaRPr>
          </a:p>
        </p:txBody>
      </p:sp>
      <p:sp>
        <p:nvSpPr>
          <p:cNvPr id="15" name="TextBox 14"/>
          <p:cNvSpPr txBox="1"/>
          <p:nvPr/>
        </p:nvSpPr>
        <p:spPr>
          <a:xfrm>
            <a:off x="1470891" y="6098571"/>
            <a:ext cx="1876989" cy="369332"/>
          </a:xfrm>
          <a:prstGeom prst="rect">
            <a:avLst/>
          </a:prstGeom>
          <a:noFill/>
        </p:spPr>
        <p:txBody>
          <a:bodyPr wrap="none" rtlCol="0">
            <a:spAutoFit/>
          </a:bodyPr>
          <a:lstStyle/>
          <a:p>
            <a:r>
              <a:rPr lang="en-US" dirty="0" smtClean="0"/>
              <a:t>10 years exposure</a:t>
            </a:r>
            <a:endParaRPr lang="en-US" dirty="0"/>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2568317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532618" y="26166"/>
            <a:ext cx="7873962" cy="1143000"/>
          </a:xfrm>
        </p:spPr>
        <p:txBody>
          <a:bodyPr>
            <a:normAutofit/>
          </a:bodyPr>
          <a:lstStyle/>
          <a:p>
            <a:r>
              <a:rPr lang="en-US" dirty="0" smtClean="0">
                <a:solidFill>
                  <a:srgbClr val="FF6600"/>
                </a:solidFill>
                <a:latin typeface="Times New Roman" charset="0"/>
                <a:cs typeface="Times New Roman" charset="0"/>
              </a:rPr>
              <a:t>Systematic errors</a:t>
            </a:r>
            <a:endParaRPr lang="en-GB" sz="1000" dirty="0">
              <a:solidFill>
                <a:srgbClr val="FF6600"/>
              </a:solidFill>
              <a:latin typeface="Times New Roman" charset="0"/>
              <a:cs typeface="Times New Roman" charset="0"/>
            </a:endParaRPr>
          </a:p>
        </p:txBody>
      </p:sp>
      <p:sp>
        <p:nvSpPr>
          <p:cNvPr id="5" name="Espace réservé de la date 4"/>
          <p:cNvSpPr>
            <a:spLocks noGrp="1"/>
          </p:cNvSpPr>
          <p:nvPr>
            <p:ph type="dt" sz="half" idx="10"/>
          </p:nvPr>
        </p:nvSpPr>
        <p:spPr/>
        <p:txBody>
          <a:bodyPr/>
          <a:lstStyle/>
          <a:p>
            <a:r>
              <a:rPr lang="de-DE" smtClean="0"/>
              <a:t>2018-01-15</a:t>
            </a:r>
            <a:endParaRPr lang="en-GB"/>
          </a:p>
        </p:txBody>
      </p:sp>
      <p:sp>
        <p:nvSpPr>
          <p:cNvPr id="6" name="Espace réservé du pied de page 5"/>
          <p:cNvSpPr>
            <a:spLocks noGrp="1"/>
          </p:cNvSpPr>
          <p:nvPr>
            <p:ph type="ftr" sz="quarter" idx="11"/>
          </p:nvPr>
        </p:nvSpPr>
        <p:spPr/>
        <p:txBody>
          <a:bodyPr/>
          <a:lstStyle/>
          <a:p>
            <a:r>
              <a:rPr lang="en-US" smtClean="0"/>
              <a:t>Seminar at NBI, Copenhagen                               Tord Ekelöf, Uppsala University</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17</a:t>
            </a:fld>
            <a:endParaRPr lang="en-GB"/>
          </a:p>
        </p:txBody>
      </p:sp>
      <p:sp>
        <p:nvSpPr>
          <p:cNvPr id="10" name="ZoneTexte 9"/>
          <p:cNvSpPr txBox="1"/>
          <p:nvPr/>
        </p:nvSpPr>
        <p:spPr>
          <a:xfrm>
            <a:off x="737419" y="5581113"/>
            <a:ext cx="8785546" cy="1015663"/>
          </a:xfrm>
          <a:prstGeom prst="rect">
            <a:avLst/>
          </a:prstGeom>
          <a:noFill/>
        </p:spPr>
        <p:txBody>
          <a:bodyPr wrap="square" rtlCol="0">
            <a:spAutoFit/>
          </a:bodyPr>
          <a:lstStyle/>
          <a:p>
            <a:r>
              <a:rPr lang="de-DE" sz="2000" b="1" dirty="0" err="1"/>
              <a:t>Systematic</a:t>
            </a:r>
            <a:r>
              <a:rPr lang="de-DE" sz="2000" b="1" dirty="0"/>
              <a:t> </a:t>
            </a:r>
            <a:r>
              <a:rPr lang="de-DE" sz="2000" b="1" dirty="0" err="1"/>
              <a:t>uncertainties</a:t>
            </a:r>
            <a:r>
              <a:rPr lang="de-DE" sz="2000" b="1" dirty="0"/>
              <a:t> in </a:t>
            </a:r>
            <a:r>
              <a:rPr lang="de-DE" sz="2000" b="1" dirty="0" err="1"/>
              <a:t>long-baseline</a:t>
            </a:r>
            <a:r>
              <a:rPr lang="de-DE" sz="2000" b="1" dirty="0"/>
              <a:t> </a:t>
            </a:r>
            <a:r>
              <a:rPr lang="de-DE" sz="2000" b="1" dirty="0" err="1"/>
              <a:t>neutrino</a:t>
            </a:r>
            <a:r>
              <a:rPr lang="de-DE" sz="2000" b="1" dirty="0"/>
              <a:t> </a:t>
            </a:r>
            <a:r>
              <a:rPr lang="de-DE" sz="2000" b="1" dirty="0" err="1"/>
              <a:t>oscillations</a:t>
            </a:r>
            <a:r>
              <a:rPr lang="de-DE" sz="2000" b="1" dirty="0"/>
              <a:t> </a:t>
            </a:r>
            <a:r>
              <a:rPr lang="de-DE" sz="2000" b="1" dirty="0" err="1"/>
              <a:t>for</a:t>
            </a:r>
            <a:r>
              <a:rPr lang="de-DE" sz="2000" b="1" dirty="0"/>
              <a:t> large </a:t>
            </a:r>
            <a:r>
              <a:rPr lang="el-GR" sz="2000" b="1" dirty="0"/>
              <a:t>θ13</a:t>
            </a:r>
          </a:p>
          <a:p>
            <a:r>
              <a:rPr lang="de-DE" sz="2000" b="1" dirty="0"/>
              <a:t>Pilar Coloma, Patrick Huber, Joachim Kopp, </a:t>
            </a:r>
            <a:r>
              <a:rPr lang="de-DE" sz="2000" b="1" dirty="0" err="1"/>
              <a:t>and</a:t>
            </a:r>
            <a:r>
              <a:rPr lang="de-DE" sz="2000" b="1" dirty="0"/>
              <a:t> Walter Winter</a:t>
            </a:r>
          </a:p>
          <a:p>
            <a:r>
              <a:rPr lang="de-DE" sz="2000" b="1" dirty="0"/>
              <a:t>Phys. </a:t>
            </a:r>
            <a:r>
              <a:rPr lang="de-DE" sz="2000" b="1" dirty="0" err="1"/>
              <a:t>Rev</a:t>
            </a:r>
            <a:r>
              <a:rPr lang="de-DE" sz="2000" b="1" dirty="0"/>
              <a:t>. D 87, 033004 – </a:t>
            </a:r>
            <a:r>
              <a:rPr lang="de-DE" sz="2000" b="1" dirty="0" err="1"/>
              <a:t>Published</a:t>
            </a:r>
            <a:r>
              <a:rPr lang="de-DE" sz="2000" b="1" dirty="0"/>
              <a:t> 11 </a:t>
            </a:r>
            <a:r>
              <a:rPr lang="de-DE" sz="2000" b="1" dirty="0" err="1"/>
              <a:t>February</a:t>
            </a:r>
            <a:r>
              <a:rPr lang="de-DE" sz="2000" b="1" dirty="0"/>
              <a:t> 2013</a:t>
            </a:r>
          </a:p>
        </p:txBody>
      </p:sp>
      <p:pic>
        <p:nvPicPr>
          <p:cNvPr id="2" name="Image 1"/>
          <p:cNvPicPr>
            <a:picLocks noChangeAspect="1"/>
          </p:cNvPicPr>
          <p:nvPr/>
        </p:nvPicPr>
        <p:blipFill>
          <a:blip r:embed="rId3"/>
          <a:stretch>
            <a:fillRect/>
          </a:stretch>
        </p:blipFill>
        <p:spPr>
          <a:xfrm>
            <a:off x="628367" y="1169166"/>
            <a:ext cx="8406580" cy="4384634"/>
          </a:xfrm>
          <a:prstGeom prst="rect">
            <a:avLst/>
          </a:prstGeom>
        </p:spPr>
      </p:pic>
      <p:sp>
        <p:nvSpPr>
          <p:cNvPr id="3" name="Rectangle à coins arrondis 2"/>
          <p:cNvSpPr/>
          <p:nvPr/>
        </p:nvSpPr>
        <p:spPr>
          <a:xfrm>
            <a:off x="3036736" y="1760746"/>
            <a:ext cx="660193" cy="3489679"/>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à coins arrondis 8"/>
          <p:cNvSpPr/>
          <p:nvPr/>
        </p:nvSpPr>
        <p:spPr>
          <a:xfrm>
            <a:off x="737419" y="2710736"/>
            <a:ext cx="2959510" cy="1772774"/>
          </a:xfrm>
          <a:prstGeom prst="roundRect">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3191367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1070226" y="985787"/>
            <a:ext cx="6796030" cy="4974281"/>
          </a:xfrm>
          <a:prstGeom prst="rect">
            <a:avLst/>
          </a:prstGeom>
        </p:spPr>
      </p:pic>
      <p:sp>
        <p:nvSpPr>
          <p:cNvPr id="87044" name="Rectangle 2"/>
          <p:cNvSpPr>
            <a:spLocks noGrp="1" noChangeArrowheads="1"/>
          </p:cNvSpPr>
          <p:nvPr>
            <p:ph type="title"/>
          </p:nvPr>
        </p:nvSpPr>
        <p:spPr>
          <a:xfrm>
            <a:off x="1270038" y="9595"/>
            <a:ext cx="7873962" cy="1143000"/>
          </a:xfrm>
        </p:spPr>
        <p:txBody>
          <a:bodyPr>
            <a:normAutofit/>
          </a:bodyPr>
          <a:lstStyle/>
          <a:p>
            <a:r>
              <a:rPr lang="el-GR" dirty="0" smtClean="0">
                <a:solidFill>
                  <a:srgbClr val="FF6600"/>
                </a:solidFill>
                <a:latin typeface="Times New Roman" charset="0"/>
                <a:cs typeface="Times New Roman" charset="0"/>
              </a:rPr>
              <a:t>δ</a:t>
            </a:r>
            <a:r>
              <a:rPr lang="en-US" baseline="-25000" dirty="0" smtClean="0">
                <a:solidFill>
                  <a:srgbClr val="FF6600"/>
                </a:solidFill>
                <a:latin typeface="Times New Roman" charset="0"/>
                <a:cs typeface="Times New Roman" charset="0"/>
              </a:rPr>
              <a:t>CP</a:t>
            </a:r>
            <a:r>
              <a:rPr lang="en-US" dirty="0" smtClean="0">
                <a:solidFill>
                  <a:srgbClr val="FF6600"/>
                </a:solidFill>
                <a:latin typeface="Times New Roman" charset="0"/>
                <a:cs typeface="Times New Roman" charset="0"/>
              </a:rPr>
              <a:t> accuracy performance</a:t>
            </a:r>
            <a:r>
              <a:rPr lang="en-GB" dirty="0" smtClean="0">
                <a:solidFill>
                  <a:srgbClr val="FF6600"/>
                </a:solidFill>
                <a:latin typeface="Times New Roman" charset="0"/>
                <a:cs typeface="Times New Roman" charset="0"/>
              </a:rPr>
              <a:t/>
            </a:r>
            <a:br>
              <a:rPr lang="en-GB" dirty="0" smtClean="0">
                <a:solidFill>
                  <a:srgbClr val="FF6600"/>
                </a:solidFill>
                <a:latin typeface="Times New Roman" charset="0"/>
                <a:cs typeface="Times New Roman" charset="0"/>
              </a:rPr>
            </a:br>
            <a:r>
              <a:rPr lang="en-GB" sz="2000" dirty="0" smtClean="0">
                <a:solidFill>
                  <a:srgbClr val="FF6600"/>
                </a:solidFill>
                <a:latin typeface="Times New Roman" charset="0"/>
                <a:cs typeface="Times New Roman" charset="0"/>
              </a:rPr>
              <a:t>(</a:t>
            </a:r>
            <a:r>
              <a:rPr lang="en-US" sz="2000" dirty="0" smtClean="0">
                <a:solidFill>
                  <a:srgbClr val="FF6600"/>
                </a:solidFill>
                <a:latin typeface="Times New Roman" charset="0"/>
                <a:cs typeface="Times New Roman" charset="0"/>
              </a:rPr>
              <a:t>USA </a:t>
            </a:r>
            <a:r>
              <a:rPr lang="en-GB" sz="2000" dirty="0" err="1" smtClean="0">
                <a:solidFill>
                  <a:srgbClr val="FF6600"/>
                </a:solidFill>
                <a:latin typeface="Times New Roman" charset="0"/>
                <a:cs typeface="Times New Roman" charset="0"/>
              </a:rPr>
              <a:t>snowmass</a:t>
            </a:r>
            <a:r>
              <a:rPr lang="en-GB" sz="2000" dirty="0" smtClean="0">
                <a:solidFill>
                  <a:srgbClr val="FF6600"/>
                </a:solidFill>
                <a:latin typeface="Times New Roman" charset="0"/>
                <a:cs typeface="Times New Roman" charset="0"/>
              </a:rPr>
              <a:t> process, P. Coloma)</a:t>
            </a:r>
            <a:endParaRPr lang="en-GB" sz="1000" dirty="0">
              <a:solidFill>
                <a:srgbClr val="FF6600"/>
              </a:solidFill>
              <a:latin typeface="Times New Roman" charset="0"/>
              <a:cs typeface="Times New Roman" charset="0"/>
            </a:endParaRPr>
          </a:p>
        </p:txBody>
      </p:sp>
      <p:sp>
        <p:nvSpPr>
          <p:cNvPr id="5" name="Espace réservé de la date 4"/>
          <p:cNvSpPr>
            <a:spLocks noGrp="1"/>
          </p:cNvSpPr>
          <p:nvPr>
            <p:ph type="dt" sz="half" idx="10"/>
          </p:nvPr>
        </p:nvSpPr>
        <p:spPr/>
        <p:txBody>
          <a:bodyPr/>
          <a:lstStyle/>
          <a:p>
            <a:r>
              <a:rPr lang="de-DE" smtClean="0"/>
              <a:t>2018-01-15</a:t>
            </a:r>
            <a:endParaRPr lang="en-GB"/>
          </a:p>
        </p:txBody>
      </p:sp>
      <p:sp>
        <p:nvSpPr>
          <p:cNvPr id="6" name="Espace réservé du pied de page 5"/>
          <p:cNvSpPr>
            <a:spLocks noGrp="1"/>
          </p:cNvSpPr>
          <p:nvPr>
            <p:ph type="ftr" sz="quarter" idx="11"/>
          </p:nvPr>
        </p:nvSpPr>
        <p:spPr/>
        <p:txBody>
          <a:bodyPr/>
          <a:lstStyle/>
          <a:p>
            <a:r>
              <a:rPr lang="en-US" smtClean="0"/>
              <a:t>Seminar at NBI, Copenhagen                               Tord Ekelöf, Uppsala University</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18</a:t>
            </a:fld>
            <a:endParaRPr lang="en-GB"/>
          </a:p>
        </p:txBody>
      </p:sp>
      <p:sp>
        <p:nvSpPr>
          <p:cNvPr id="10" name="ZoneTexte 9"/>
          <p:cNvSpPr txBox="1"/>
          <p:nvPr/>
        </p:nvSpPr>
        <p:spPr>
          <a:xfrm>
            <a:off x="343184" y="5788342"/>
            <a:ext cx="6968574" cy="923330"/>
          </a:xfrm>
          <a:prstGeom prst="rect">
            <a:avLst/>
          </a:prstGeom>
          <a:noFill/>
        </p:spPr>
        <p:txBody>
          <a:bodyPr wrap="none" rtlCol="0">
            <a:spAutoFit/>
          </a:bodyPr>
          <a:lstStyle/>
          <a:p>
            <a:r>
              <a:rPr lang="en-GB" dirty="0" smtClean="0">
                <a:latin typeface="Times New Roman"/>
                <a:cs typeface="Times New Roman"/>
              </a:rPr>
              <a:t>for systematic errors see (7.5%/15% for ESSnuSB):</a:t>
            </a:r>
          </a:p>
          <a:p>
            <a:pPr marL="285750" indent="-285750">
              <a:buFont typeface="Arial"/>
              <a:buChar char="•"/>
            </a:pPr>
            <a:r>
              <a:rPr lang="en-US" dirty="0" smtClean="0">
                <a:latin typeface="Times New Roman"/>
                <a:cs typeface="Times New Roman"/>
              </a:rPr>
              <a:t>Phys</a:t>
            </a:r>
            <a:r>
              <a:rPr lang="en-US" dirty="0">
                <a:latin typeface="Times New Roman"/>
                <a:cs typeface="Times New Roman"/>
              </a:rPr>
              <a:t>. Rev. D 87  (2013) 3, </a:t>
            </a:r>
            <a:r>
              <a:rPr lang="en-US" dirty="0" smtClean="0">
                <a:latin typeface="Times New Roman"/>
                <a:cs typeface="Times New Roman"/>
              </a:rPr>
              <a:t>033004 [</a:t>
            </a:r>
            <a:r>
              <a:rPr lang="en-US" dirty="0">
                <a:latin typeface="Times New Roman"/>
                <a:cs typeface="Times New Roman"/>
              </a:rPr>
              <a:t>arXiv:1209.5973 [</a:t>
            </a:r>
            <a:r>
              <a:rPr lang="en-US" dirty="0" err="1">
                <a:latin typeface="Times New Roman"/>
                <a:cs typeface="Times New Roman"/>
              </a:rPr>
              <a:t>hep-ph</a:t>
            </a:r>
            <a:r>
              <a:rPr lang="en-US" dirty="0">
                <a:latin typeface="Times New Roman"/>
                <a:cs typeface="Times New Roman"/>
              </a:rPr>
              <a:t>]</a:t>
            </a:r>
            <a:r>
              <a:rPr lang="en-US" dirty="0" smtClean="0">
                <a:latin typeface="Times New Roman"/>
                <a:cs typeface="Times New Roman"/>
              </a:rPr>
              <a:t>]</a:t>
            </a:r>
            <a:endParaRPr lang="en-GB" dirty="0" smtClean="0">
              <a:latin typeface="Times New Roman"/>
              <a:cs typeface="Times New Roman"/>
            </a:endParaRPr>
          </a:p>
          <a:p>
            <a:pPr marL="285750" indent="-285750">
              <a:buFont typeface="Arial"/>
              <a:buChar char="•"/>
            </a:pPr>
            <a:r>
              <a:rPr lang="en-GB" b="1" dirty="0" smtClean="0">
                <a:solidFill>
                  <a:srgbClr val="0000FF"/>
                </a:solidFill>
                <a:latin typeface="Times New Roman"/>
                <a:cs typeface="Times New Roman"/>
              </a:rPr>
              <a:t>arXiv:1310.4340 [hep-ex] Neutrino "</a:t>
            </a:r>
            <a:r>
              <a:rPr lang="en-GB" b="1" dirty="0" err="1" smtClean="0">
                <a:solidFill>
                  <a:srgbClr val="0000FF"/>
                </a:solidFill>
                <a:latin typeface="Times New Roman"/>
                <a:cs typeface="Times New Roman"/>
              </a:rPr>
              <a:t>snowmass</a:t>
            </a:r>
            <a:r>
              <a:rPr lang="en-GB" b="1" dirty="0" smtClean="0">
                <a:solidFill>
                  <a:srgbClr val="0000FF"/>
                </a:solidFill>
                <a:latin typeface="Times New Roman"/>
                <a:cs typeface="Times New Roman"/>
              </a:rPr>
              <a:t>" group conclusions</a:t>
            </a:r>
            <a:endParaRPr lang="en-GB" b="1" dirty="0">
              <a:solidFill>
                <a:srgbClr val="0000FF"/>
              </a:solidFill>
              <a:latin typeface="Times New Roman"/>
              <a:cs typeface="Times New Roman"/>
            </a:endParaRPr>
          </a:p>
        </p:txBody>
      </p:sp>
      <p:sp>
        <p:nvSpPr>
          <p:cNvPr id="2" name="ZoneTexte 1"/>
          <p:cNvSpPr txBox="1"/>
          <p:nvPr/>
        </p:nvSpPr>
        <p:spPr>
          <a:xfrm>
            <a:off x="7348154" y="5480641"/>
            <a:ext cx="1789898" cy="369332"/>
          </a:xfrm>
          <a:prstGeom prst="rect">
            <a:avLst/>
          </a:prstGeom>
          <a:noFill/>
        </p:spPr>
        <p:txBody>
          <a:bodyPr wrap="none" rtlCol="0">
            <a:spAutoFit/>
          </a:bodyPr>
          <a:lstStyle/>
          <a:p>
            <a:r>
              <a:rPr lang="en-GB" dirty="0" smtClean="0">
                <a:latin typeface="Times New Roman"/>
                <a:cs typeface="Times New Roman"/>
              </a:rPr>
              <a:t>"default" column</a:t>
            </a:r>
            <a:endParaRPr lang="en-GB" dirty="0">
              <a:latin typeface="Times New Roman"/>
              <a:cs typeface="Times New Roman"/>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4256888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0" y="673859"/>
            <a:ext cx="9144000" cy="1143000"/>
          </a:xfrm>
        </p:spPr>
        <p:txBody>
          <a:bodyPr>
            <a:normAutofit fontScale="90000"/>
          </a:bodyPr>
          <a:lstStyle/>
          <a:p>
            <a:r>
              <a:rPr lang="en-GB" dirty="0" smtClean="0">
                <a:solidFill>
                  <a:srgbClr val="FF6600"/>
                </a:solidFill>
                <a:latin typeface="Times New Roman" charset="0"/>
                <a:cs typeface="Times New Roman" charset="0"/>
              </a:rPr>
              <a:t>Comparisons under the </a:t>
            </a:r>
            <a:br>
              <a:rPr lang="en-GB" dirty="0" smtClean="0">
                <a:solidFill>
                  <a:srgbClr val="FF6600"/>
                </a:solidFill>
                <a:latin typeface="Times New Roman" charset="0"/>
                <a:cs typeface="Times New Roman" charset="0"/>
              </a:rPr>
            </a:br>
            <a:r>
              <a:rPr lang="en-GB" dirty="0" smtClean="0">
                <a:solidFill>
                  <a:srgbClr val="FF6600"/>
                </a:solidFill>
                <a:latin typeface="Times New Roman" charset="0"/>
                <a:cs typeface="Times New Roman" charset="0"/>
              </a:rPr>
              <a:t>assumption of 5% systematic</a:t>
            </a:r>
            <a:br>
              <a:rPr lang="en-GB" dirty="0" smtClean="0">
                <a:solidFill>
                  <a:srgbClr val="FF6600"/>
                </a:solidFill>
                <a:latin typeface="Times New Roman" charset="0"/>
                <a:cs typeface="Times New Roman" charset="0"/>
              </a:rPr>
            </a:br>
            <a:r>
              <a:rPr lang="en-GB" dirty="0" smtClean="0">
                <a:solidFill>
                  <a:srgbClr val="FF6600"/>
                </a:solidFill>
                <a:latin typeface="Times New Roman" charset="0"/>
                <a:cs typeface="Times New Roman" charset="0"/>
              </a:rPr>
              <a:t>error and 10 years of data taking </a:t>
            </a:r>
            <a:br>
              <a:rPr lang="en-GB" dirty="0" smtClean="0">
                <a:solidFill>
                  <a:srgbClr val="FF6600"/>
                </a:solidFill>
                <a:latin typeface="Times New Roman" charset="0"/>
                <a:cs typeface="Times New Roman" charset="0"/>
              </a:rPr>
            </a:br>
            <a:r>
              <a:rPr lang="en-GB" dirty="0" smtClean="0">
                <a:solidFill>
                  <a:srgbClr val="FF6600"/>
                </a:solidFill>
                <a:latin typeface="Times New Roman" charset="0"/>
                <a:cs typeface="Times New Roman" charset="0"/>
              </a:rPr>
              <a:t>for </a:t>
            </a:r>
            <a:r>
              <a:rPr lang="en-GB" dirty="0" err="1" smtClean="0">
                <a:solidFill>
                  <a:srgbClr val="FF6600"/>
                </a:solidFill>
                <a:latin typeface="Times New Roman" charset="0"/>
                <a:cs typeface="Times New Roman" charset="0"/>
              </a:rPr>
              <a:t>ESSnuSB</a:t>
            </a:r>
            <a:r>
              <a:rPr lang="en-GB" dirty="0" smtClean="0">
                <a:solidFill>
                  <a:srgbClr val="FF6600"/>
                </a:solidFill>
                <a:latin typeface="Times New Roman" charset="0"/>
                <a:cs typeface="Times New Roman" charset="0"/>
              </a:rPr>
              <a:t>, Hyper-K and DUNE</a:t>
            </a:r>
            <a:endParaRPr lang="en-GB" sz="1000" dirty="0">
              <a:solidFill>
                <a:srgbClr val="FF6600"/>
              </a:solidFill>
              <a:latin typeface="Times New Roman" charset="0"/>
              <a:cs typeface="Times New Roman" charset="0"/>
            </a:endParaRPr>
          </a:p>
        </p:txBody>
      </p:sp>
      <p:sp>
        <p:nvSpPr>
          <p:cNvPr id="5" name="Espace réservé de la date 4"/>
          <p:cNvSpPr>
            <a:spLocks noGrp="1"/>
          </p:cNvSpPr>
          <p:nvPr>
            <p:ph type="dt" sz="half" idx="10"/>
          </p:nvPr>
        </p:nvSpPr>
        <p:spPr/>
        <p:txBody>
          <a:bodyPr/>
          <a:lstStyle/>
          <a:p>
            <a:r>
              <a:rPr lang="de-DE" smtClean="0"/>
              <a:t>2018-01-15</a:t>
            </a:r>
            <a:endParaRPr lang="en-GB" dirty="0"/>
          </a:p>
        </p:txBody>
      </p:sp>
      <p:sp>
        <p:nvSpPr>
          <p:cNvPr id="6" name="Espace réservé du pied de page 5"/>
          <p:cNvSpPr>
            <a:spLocks noGrp="1"/>
          </p:cNvSpPr>
          <p:nvPr>
            <p:ph type="ftr" sz="quarter" idx="11"/>
          </p:nvPr>
        </p:nvSpPr>
        <p:spPr/>
        <p:txBody>
          <a:bodyPr/>
          <a:lstStyle/>
          <a:p>
            <a:r>
              <a:rPr lang="en-US" smtClean="0"/>
              <a:t>Seminar at NBI, Copenhagen                               Tord Ekelöf, Uppsala University</a:t>
            </a:r>
            <a:endParaRPr lang="en-GB" dirty="0"/>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19</a:t>
            </a:fld>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1" y="2937675"/>
            <a:ext cx="4424854" cy="313611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425" y="2934351"/>
            <a:ext cx="4480165" cy="313611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1292586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0068" y="5264854"/>
            <a:ext cx="8056605" cy="1143000"/>
          </a:xfrm>
        </p:spPr>
        <p:txBody>
          <a:bodyPr>
            <a:normAutofit fontScale="90000"/>
          </a:bodyPr>
          <a:lstStyle/>
          <a:p>
            <a:pPr algn="l"/>
            <a:r>
              <a:rPr lang="en-US" sz="2200" dirty="0" smtClean="0">
                <a:solidFill>
                  <a:schemeClr val="tx1"/>
                </a:solidFill>
              </a:rPr>
              <a:t>The Sakharov conditions (necessary but not sufficient) </a:t>
            </a:r>
            <a:br>
              <a:rPr lang="en-US" sz="2200" dirty="0" smtClean="0">
                <a:solidFill>
                  <a:schemeClr val="tx1"/>
                </a:solidFill>
              </a:rPr>
            </a:br>
            <a:r>
              <a:rPr lang="en-US" sz="2200" dirty="0" smtClean="0">
                <a:solidFill>
                  <a:schemeClr val="tx1"/>
                </a:solidFill>
              </a:rPr>
              <a:t>to explain the </a:t>
            </a:r>
            <a:r>
              <a:rPr lang="en-US" sz="2200" dirty="0">
                <a:solidFill>
                  <a:schemeClr val="tx1"/>
                </a:solidFill>
              </a:rPr>
              <a:t>Baryon Asymmetry of the Universe (BAU</a:t>
            </a:r>
            <a:r>
              <a:rPr lang="en-US" sz="2200" dirty="0" smtClean="0">
                <a:solidFill>
                  <a:schemeClr val="tx1"/>
                </a:solidFill>
              </a:rPr>
              <a:t>):</a:t>
            </a:r>
            <a:br>
              <a:rPr lang="en-US" sz="2200" dirty="0" smtClean="0">
                <a:solidFill>
                  <a:schemeClr val="tx1"/>
                </a:solidFill>
              </a:rPr>
            </a:br>
            <a:r>
              <a:rPr lang="en-US" sz="2200" dirty="0">
                <a:solidFill>
                  <a:schemeClr val="tx1"/>
                </a:solidFill>
                <a:effectLst/>
              </a:rPr>
              <a:t>1. At least one B-number violating process.</a:t>
            </a:r>
            <a:br>
              <a:rPr lang="en-US" sz="2200" dirty="0">
                <a:solidFill>
                  <a:schemeClr val="tx1"/>
                </a:solidFill>
                <a:effectLst/>
              </a:rPr>
            </a:br>
            <a:r>
              <a:rPr lang="en-US" sz="2200" dirty="0">
                <a:solidFill>
                  <a:schemeClr val="tx1"/>
                </a:solidFill>
                <a:effectLst/>
              </a:rPr>
              <a:t>2. C- and </a:t>
            </a:r>
            <a:r>
              <a:rPr lang="en-US" sz="2200" u="sng" dirty="0">
                <a:solidFill>
                  <a:schemeClr val="tx1"/>
                </a:solidFill>
                <a:effectLst/>
              </a:rPr>
              <a:t>CP-violation</a:t>
            </a:r>
            <a:r>
              <a:rPr lang="en-US" sz="2200" dirty="0">
                <a:solidFill>
                  <a:schemeClr val="tx1"/>
                </a:solidFill>
                <a:effectLst/>
              </a:rPr>
              <a:t/>
            </a:r>
            <a:br>
              <a:rPr lang="en-US" sz="2200" dirty="0">
                <a:solidFill>
                  <a:schemeClr val="tx1"/>
                </a:solidFill>
                <a:effectLst/>
              </a:rPr>
            </a:br>
            <a:r>
              <a:rPr lang="en-US" sz="2200" dirty="0">
                <a:solidFill>
                  <a:schemeClr val="tx1"/>
                </a:solidFill>
                <a:effectLst/>
              </a:rPr>
              <a:t>3. Interactions outside of thermal </a:t>
            </a:r>
            <a:r>
              <a:rPr lang="en-US" sz="2200" dirty="0" smtClean="0">
                <a:solidFill>
                  <a:schemeClr val="tx1"/>
                </a:solidFill>
                <a:effectLst/>
              </a:rPr>
              <a:t>equilibrium</a:t>
            </a:r>
            <a:br>
              <a:rPr lang="en-US" sz="2200" dirty="0" smtClean="0">
                <a:solidFill>
                  <a:schemeClr val="tx1"/>
                </a:solidFill>
                <a:effectLst/>
              </a:rPr>
            </a:br>
            <a:r>
              <a:rPr lang="en-US" sz="2200" dirty="0">
                <a:solidFill>
                  <a:schemeClr val="tx1"/>
                </a:solidFill>
                <a:effectLst/>
              </a:rPr>
              <a:t/>
            </a:r>
            <a:br>
              <a:rPr lang="en-US" sz="2200" dirty="0">
                <a:solidFill>
                  <a:schemeClr val="tx1"/>
                </a:solidFill>
                <a:effectLst/>
              </a:rPr>
            </a:br>
            <a:r>
              <a:rPr lang="en-US" sz="2200" dirty="0">
                <a:solidFill>
                  <a:schemeClr val="tx1"/>
                </a:solidFill>
              </a:rPr>
              <a:t>Grand Unified Theories can fulfill the </a:t>
            </a:r>
            <a:r>
              <a:rPr lang="en-US" sz="2200" dirty="0" smtClean="0">
                <a:solidFill>
                  <a:schemeClr val="tx1"/>
                </a:solidFill>
              </a:rPr>
              <a:t>Sakharov </a:t>
            </a:r>
            <a:r>
              <a:rPr lang="en-US" sz="2200" dirty="0">
                <a:solidFill>
                  <a:schemeClr val="tx1"/>
                </a:solidFill>
              </a:rPr>
              <a:t>conditions. </a:t>
            </a:r>
            <a:r>
              <a:rPr lang="en-US" sz="2200" dirty="0" smtClean="0">
                <a:solidFill>
                  <a:schemeClr val="tx1"/>
                </a:solidFill>
              </a:rPr>
              <a:t>However, in </a:t>
            </a:r>
            <a:r>
              <a:rPr lang="en-US" sz="2200" dirty="0">
                <a:solidFill>
                  <a:schemeClr val="tx1"/>
                </a:solidFill>
              </a:rPr>
              <a:t>each m</a:t>
            </a:r>
            <a:r>
              <a:rPr lang="en-US" sz="2200" baseline="30000" dirty="0">
                <a:solidFill>
                  <a:schemeClr val="tx1"/>
                </a:solidFill>
              </a:rPr>
              <a:t>3</a:t>
            </a:r>
            <a:r>
              <a:rPr lang="en-US" sz="2200" dirty="0">
                <a:solidFill>
                  <a:schemeClr val="tx1"/>
                </a:solidFill>
              </a:rPr>
              <a:t> of the Universe there are on </a:t>
            </a:r>
            <a:r>
              <a:rPr lang="en-US" sz="2200" dirty="0" smtClean="0">
                <a:solidFill>
                  <a:schemeClr val="tx1"/>
                </a:solidFill>
              </a:rPr>
              <a:t>average ca </a:t>
            </a:r>
            <a:r>
              <a:rPr lang="en-US" sz="2200" dirty="0">
                <a:solidFill>
                  <a:schemeClr val="tx1"/>
                </a:solidFill>
              </a:rPr>
              <a:t>10</a:t>
            </a:r>
            <a:r>
              <a:rPr lang="en-US" sz="2200" baseline="30000" dirty="0">
                <a:solidFill>
                  <a:schemeClr val="tx1"/>
                </a:solidFill>
              </a:rPr>
              <a:t>9</a:t>
            </a:r>
            <a:r>
              <a:rPr lang="en-US" sz="2200" dirty="0">
                <a:solidFill>
                  <a:schemeClr val="tx1"/>
                </a:solidFill>
              </a:rPr>
              <a:t> photons, one proton and </a:t>
            </a:r>
            <a:r>
              <a:rPr lang="en-US" sz="2200" i="1" dirty="0">
                <a:solidFill>
                  <a:schemeClr val="tx1"/>
                </a:solidFill>
              </a:rPr>
              <a:t>no</a:t>
            </a:r>
            <a:r>
              <a:rPr lang="en-US" sz="2200" dirty="0">
                <a:solidFill>
                  <a:schemeClr val="tx1"/>
                </a:solidFill>
              </a:rPr>
              <a:t> </a:t>
            </a:r>
            <a:r>
              <a:rPr lang="en-US" sz="2200" dirty="0" smtClean="0">
                <a:solidFill>
                  <a:schemeClr val="tx1"/>
                </a:solidFill>
              </a:rPr>
              <a:t>antiproton. The CP violation measured in the quark sector is far too small (by a factor 10</a:t>
            </a:r>
            <a:r>
              <a:rPr lang="en-US" sz="2200" baseline="30000" dirty="0" smtClean="0">
                <a:solidFill>
                  <a:schemeClr val="tx1"/>
                </a:solidFill>
              </a:rPr>
              <a:t>9</a:t>
            </a:r>
            <a:r>
              <a:rPr lang="en-US" sz="2200" dirty="0" smtClean="0">
                <a:solidFill>
                  <a:schemeClr val="tx1"/>
                </a:solidFill>
              </a:rPr>
              <a:t>) to explain this 10</a:t>
            </a:r>
            <a:r>
              <a:rPr lang="en-US" sz="2200" baseline="30000" dirty="0" smtClean="0">
                <a:solidFill>
                  <a:schemeClr val="tx1"/>
                </a:solidFill>
              </a:rPr>
              <a:t>9</a:t>
            </a:r>
            <a:r>
              <a:rPr lang="en-US" sz="2200" dirty="0" smtClean="0">
                <a:solidFill>
                  <a:schemeClr val="tx1"/>
                </a:solidFill>
              </a:rPr>
              <a:t> photon to baryon ratio. </a:t>
            </a:r>
            <a:br>
              <a:rPr lang="en-US" sz="2200" dirty="0" smtClean="0">
                <a:solidFill>
                  <a:schemeClr val="tx1"/>
                </a:solidFill>
              </a:rPr>
            </a:br>
            <a:r>
              <a:rPr lang="en-US" sz="2200" dirty="0">
                <a:solidFill>
                  <a:schemeClr val="tx1"/>
                </a:solidFill>
              </a:rPr>
              <a:t/>
            </a:r>
            <a:br>
              <a:rPr lang="en-US" sz="2200" dirty="0">
                <a:solidFill>
                  <a:schemeClr val="tx1"/>
                </a:solidFill>
              </a:rPr>
            </a:br>
            <a:r>
              <a:rPr lang="en-US" sz="2200" dirty="0" smtClean="0">
                <a:solidFill>
                  <a:schemeClr val="tx1"/>
                </a:solidFill>
              </a:rPr>
              <a:t>Now, </a:t>
            </a:r>
            <a:r>
              <a:rPr lang="en-US" sz="2200" u="sng" dirty="0" smtClean="0">
                <a:solidFill>
                  <a:schemeClr val="tx1"/>
                </a:solidFill>
              </a:rPr>
              <a:t>neutrino CP-violation, so far not observed, </a:t>
            </a:r>
            <a:r>
              <a:rPr lang="en-US" sz="2200" dirty="0" smtClean="0">
                <a:solidFill>
                  <a:schemeClr val="tx1"/>
                </a:solidFill>
              </a:rPr>
              <a:t>may very well be large enough to permit an explanation of BAU through the </a:t>
            </a:r>
            <a:r>
              <a:rPr lang="en-US" sz="2200" i="1" dirty="0" err="1" smtClean="0">
                <a:solidFill>
                  <a:schemeClr val="tx1"/>
                </a:solidFill>
              </a:rPr>
              <a:t>leptogenesis</a:t>
            </a:r>
            <a:r>
              <a:rPr lang="en-US" sz="2200" dirty="0" smtClean="0">
                <a:solidFill>
                  <a:schemeClr val="tx1"/>
                </a:solidFill>
              </a:rPr>
              <a:t> mechanism </a:t>
            </a:r>
            <a:r>
              <a:rPr lang="de-DE" sz="2200" dirty="0" err="1" smtClean="0">
                <a:solidFill>
                  <a:schemeClr val="tx1"/>
                </a:solidFill>
              </a:rPr>
              <a:t>which</a:t>
            </a:r>
            <a:r>
              <a:rPr lang="de-DE" sz="2200" dirty="0" smtClean="0">
                <a:solidFill>
                  <a:schemeClr val="tx1"/>
                </a:solidFill>
              </a:rPr>
              <a:t> </a:t>
            </a:r>
            <a:r>
              <a:rPr lang="de-DE" sz="2200" dirty="0" err="1">
                <a:solidFill>
                  <a:schemeClr val="tx1"/>
                </a:solidFill>
              </a:rPr>
              <a:t>relates</a:t>
            </a:r>
            <a:r>
              <a:rPr lang="de-DE" sz="2200" dirty="0">
                <a:solidFill>
                  <a:schemeClr val="tx1"/>
                </a:solidFill>
              </a:rPr>
              <a:t> </a:t>
            </a:r>
            <a:r>
              <a:rPr lang="de-DE" sz="2200" dirty="0" err="1">
                <a:solidFill>
                  <a:schemeClr val="tx1"/>
                </a:solidFill>
              </a:rPr>
              <a:t>the</a:t>
            </a:r>
            <a:r>
              <a:rPr lang="de-DE" sz="2200" dirty="0">
                <a:solidFill>
                  <a:schemeClr val="tx1"/>
                </a:solidFill>
              </a:rPr>
              <a:t> matter-antimatter </a:t>
            </a:r>
            <a:r>
              <a:rPr lang="de-DE" sz="2200" dirty="0" err="1">
                <a:solidFill>
                  <a:schemeClr val="tx1"/>
                </a:solidFill>
              </a:rPr>
              <a:t>asymmetry</a:t>
            </a:r>
            <a:r>
              <a:rPr lang="de-DE" sz="2200" dirty="0">
                <a:solidFill>
                  <a:schemeClr val="tx1"/>
                </a:solidFill>
              </a:rPr>
              <a:t> </a:t>
            </a:r>
            <a:r>
              <a:rPr lang="de-DE" sz="2200" dirty="0" err="1">
                <a:solidFill>
                  <a:schemeClr val="tx1"/>
                </a:solidFill>
              </a:rPr>
              <a:t>of</a:t>
            </a:r>
            <a:r>
              <a:rPr lang="de-DE" sz="2200" dirty="0">
                <a:solidFill>
                  <a:schemeClr val="tx1"/>
                </a:solidFill>
              </a:rPr>
              <a:t> </a:t>
            </a:r>
            <a:r>
              <a:rPr lang="de-DE" sz="2200" dirty="0" err="1">
                <a:solidFill>
                  <a:schemeClr val="tx1"/>
                </a:solidFill>
              </a:rPr>
              <a:t>the</a:t>
            </a:r>
            <a:r>
              <a:rPr lang="de-DE" sz="2200" dirty="0">
                <a:solidFill>
                  <a:schemeClr val="tx1"/>
                </a:solidFill>
              </a:rPr>
              <a:t> </a:t>
            </a:r>
            <a:r>
              <a:rPr lang="de-DE" sz="2200" dirty="0" err="1">
                <a:solidFill>
                  <a:schemeClr val="tx1"/>
                </a:solidFill>
              </a:rPr>
              <a:t>universe</a:t>
            </a:r>
            <a:r>
              <a:rPr lang="de-DE" sz="2200" dirty="0">
                <a:solidFill>
                  <a:schemeClr val="tx1"/>
                </a:solidFill>
              </a:rPr>
              <a:t> </a:t>
            </a:r>
            <a:r>
              <a:rPr lang="de-DE" sz="2200" dirty="0" err="1">
                <a:solidFill>
                  <a:schemeClr val="tx1"/>
                </a:solidFill>
              </a:rPr>
              <a:t>to</a:t>
            </a:r>
            <a:r>
              <a:rPr lang="de-DE" sz="2200" dirty="0">
                <a:solidFill>
                  <a:schemeClr val="tx1"/>
                </a:solidFill>
              </a:rPr>
              <a:t> </a:t>
            </a:r>
            <a:r>
              <a:rPr lang="de-DE" sz="2200" dirty="0" err="1">
                <a:solidFill>
                  <a:schemeClr val="tx1"/>
                </a:solidFill>
              </a:rPr>
              <a:t>neutrino</a:t>
            </a:r>
            <a:r>
              <a:rPr lang="de-DE" sz="2200" dirty="0">
                <a:solidFill>
                  <a:schemeClr val="tx1"/>
                </a:solidFill>
              </a:rPr>
              <a:t> </a:t>
            </a:r>
            <a:r>
              <a:rPr lang="de-DE" sz="2200" dirty="0" err="1" smtClean="0">
                <a:solidFill>
                  <a:schemeClr val="tx1"/>
                </a:solidFill>
              </a:rPr>
              <a:t>properties</a:t>
            </a:r>
            <a:r>
              <a:rPr lang="de-DE" sz="2200" dirty="0" smtClean="0">
                <a:solidFill>
                  <a:schemeClr val="tx1"/>
                </a:solidFill>
              </a:rPr>
              <a:t>: </a:t>
            </a:r>
            <a:r>
              <a:rPr lang="de-DE" sz="2200" dirty="0" err="1" smtClean="0">
                <a:solidFill>
                  <a:schemeClr val="tx1"/>
                </a:solidFill>
              </a:rPr>
              <a:t>decays</a:t>
            </a:r>
            <a:r>
              <a:rPr lang="de-DE" sz="2200" dirty="0" smtClean="0">
                <a:solidFill>
                  <a:schemeClr val="tx1"/>
                </a:solidFill>
              </a:rPr>
              <a:t> </a:t>
            </a:r>
            <a:r>
              <a:rPr lang="de-DE" sz="2200" dirty="0" err="1">
                <a:solidFill>
                  <a:schemeClr val="tx1"/>
                </a:solidFill>
              </a:rPr>
              <a:t>of</a:t>
            </a:r>
            <a:r>
              <a:rPr lang="de-DE" sz="2200" dirty="0">
                <a:solidFill>
                  <a:schemeClr val="tx1"/>
                </a:solidFill>
              </a:rPr>
              <a:t> heavy </a:t>
            </a:r>
            <a:r>
              <a:rPr lang="de-DE" sz="2200" dirty="0" err="1">
                <a:solidFill>
                  <a:schemeClr val="tx1"/>
                </a:solidFill>
              </a:rPr>
              <a:t>Majorana</a:t>
            </a:r>
            <a:r>
              <a:rPr lang="de-DE" sz="2200" dirty="0">
                <a:solidFill>
                  <a:schemeClr val="tx1"/>
                </a:solidFill>
              </a:rPr>
              <a:t> </a:t>
            </a:r>
            <a:r>
              <a:rPr lang="de-DE" sz="2200" dirty="0" err="1">
                <a:solidFill>
                  <a:schemeClr val="tx1"/>
                </a:solidFill>
              </a:rPr>
              <a:t>neutrinos</a:t>
            </a:r>
            <a:r>
              <a:rPr lang="de-DE" sz="2200" dirty="0">
                <a:solidFill>
                  <a:schemeClr val="tx1"/>
                </a:solidFill>
              </a:rPr>
              <a:t> </a:t>
            </a:r>
            <a:r>
              <a:rPr lang="de-DE" sz="2200" dirty="0" err="1">
                <a:solidFill>
                  <a:schemeClr val="tx1"/>
                </a:solidFill>
              </a:rPr>
              <a:t>generate</a:t>
            </a:r>
            <a:r>
              <a:rPr lang="de-DE" sz="2200" dirty="0">
                <a:solidFill>
                  <a:schemeClr val="tx1"/>
                </a:solidFill>
              </a:rPr>
              <a:t> a </a:t>
            </a:r>
            <a:r>
              <a:rPr lang="de-DE" sz="2200" dirty="0" err="1">
                <a:solidFill>
                  <a:schemeClr val="tx1"/>
                </a:solidFill>
              </a:rPr>
              <a:t>lepton</a:t>
            </a:r>
            <a:r>
              <a:rPr lang="de-DE" sz="2200" dirty="0">
                <a:solidFill>
                  <a:schemeClr val="tx1"/>
                </a:solidFill>
              </a:rPr>
              <a:t> </a:t>
            </a:r>
            <a:r>
              <a:rPr lang="de-DE" sz="2200" dirty="0" err="1">
                <a:solidFill>
                  <a:schemeClr val="tx1"/>
                </a:solidFill>
              </a:rPr>
              <a:t>asymmetry</a:t>
            </a:r>
            <a:r>
              <a:rPr lang="de-DE" sz="2200" dirty="0">
                <a:solidFill>
                  <a:schemeClr val="tx1"/>
                </a:solidFill>
              </a:rPr>
              <a:t> </a:t>
            </a:r>
            <a:r>
              <a:rPr lang="de-DE" sz="2200" dirty="0" err="1">
                <a:solidFill>
                  <a:schemeClr val="tx1"/>
                </a:solidFill>
              </a:rPr>
              <a:t>which</a:t>
            </a:r>
            <a:r>
              <a:rPr lang="de-DE" sz="2200" dirty="0">
                <a:solidFill>
                  <a:schemeClr val="tx1"/>
                </a:solidFill>
              </a:rPr>
              <a:t> </a:t>
            </a:r>
            <a:r>
              <a:rPr lang="de-DE" sz="2200" dirty="0" err="1">
                <a:solidFill>
                  <a:schemeClr val="tx1"/>
                </a:solidFill>
              </a:rPr>
              <a:t>is</a:t>
            </a:r>
            <a:r>
              <a:rPr lang="de-DE" sz="2200" dirty="0">
                <a:solidFill>
                  <a:schemeClr val="tx1"/>
                </a:solidFill>
              </a:rPr>
              <a:t> </a:t>
            </a:r>
            <a:r>
              <a:rPr lang="de-DE" sz="2200" dirty="0" err="1">
                <a:solidFill>
                  <a:schemeClr val="tx1"/>
                </a:solidFill>
              </a:rPr>
              <a:t>partly</a:t>
            </a:r>
            <a:r>
              <a:rPr lang="de-DE" sz="2200" dirty="0">
                <a:solidFill>
                  <a:schemeClr val="tx1"/>
                </a:solidFill>
              </a:rPr>
              <a:t> </a:t>
            </a:r>
            <a:r>
              <a:rPr lang="de-DE" sz="2200" dirty="0" err="1">
                <a:solidFill>
                  <a:schemeClr val="tx1"/>
                </a:solidFill>
              </a:rPr>
              <a:t>converted</a:t>
            </a:r>
            <a:r>
              <a:rPr lang="de-DE" sz="2200" dirty="0">
                <a:solidFill>
                  <a:schemeClr val="tx1"/>
                </a:solidFill>
              </a:rPr>
              <a:t> </a:t>
            </a:r>
            <a:r>
              <a:rPr lang="de-DE" sz="2200" dirty="0" err="1">
                <a:solidFill>
                  <a:schemeClr val="tx1"/>
                </a:solidFill>
              </a:rPr>
              <a:t>to</a:t>
            </a:r>
            <a:r>
              <a:rPr lang="de-DE" sz="2200" dirty="0">
                <a:solidFill>
                  <a:schemeClr val="tx1"/>
                </a:solidFill>
              </a:rPr>
              <a:t> a </a:t>
            </a:r>
            <a:r>
              <a:rPr lang="de-DE" sz="2200" dirty="0" err="1">
                <a:solidFill>
                  <a:schemeClr val="tx1"/>
                </a:solidFill>
              </a:rPr>
              <a:t>baryon</a:t>
            </a:r>
            <a:r>
              <a:rPr lang="de-DE" sz="2200" dirty="0">
                <a:solidFill>
                  <a:schemeClr val="tx1"/>
                </a:solidFill>
              </a:rPr>
              <a:t> </a:t>
            </a:r>
            <a:r>
              <a:rPr lang="de-DE" sz="2200" dirty="0" err="1">
                <a:solidFill>
                  <a:schemeClr val="tx1"/>
                </a:solidFill>
              </a:rPr>
              <a:t>asymmetry</a:t>
            </a:r>
            <a:r>
              <a:rPr lang="de-DE" sz="2200" dirty="0">
                <a:solidFill>
                  <a:schemeClr val="tx1"/>
                </a:solidFill>
              </a:rPr>
              <a:t> via </a:t>
            </a:r>
            <a:r>
              <a:rPr lang="de-DE" sz="2200" dirty="0" err="1">
                <a:solidFill>
                  <a:schemeClr val="tx1"/>
                </a:solidFill>
              </a:rPr>
              <a:t>sphaleron</a:t>
            </a:r>
            <a:r>
              <a:rPr lang="de-DE" sz="2200" dirty="0">
                <a:solidFill>
                  <a:schemeClr val="tx1"/>
                </a:solidFill>
              </a:rPr>
              <a:t> </a:t>
            </a:r>
            <a:r>
              <a:rPr lang="de-DE" sz="2200" dirty="0" err="1">
                <a:solidFill>
                  <a:schemeClr val="tx1"/>
                </a:solidFill>
              </a:rPr>
              <a:t>processes</a:t>
            </a:r>
            <a:r>
              <a:rPr lang="de-DE" sz="2200" dirty="0">
                <a:solidFill>
                  <a:schemeClr val="tx1"/>
                </a:solidFill>
              </a:rPr>
              <a:t>. </a:t>
            </a:r>
            <a:r>
              <a:rPr lang="en-US" sz="2200" dirty="0" smtClean="0">
                <a:solidFill>
                  <a:schemeClr val="tx1"/>
                </a:solidFill>
                <a:effectLst/>
              </a:rPr>
              <a:t/>
            </a:r>
            <a:br>
              <a:rPr lang="en-US" sz="2200" dirty="0" smtClean="0">
                <a:solidFill>
                  <a:schemeClr val="tx1"/>
                </a:solidFill>
                <a:effectLst/>
              </a:rPr>
            </a:br>
            <a:r>
              <a:rPr lang="en-US" dirty="0">
                <a:effectLst/>
              </a:rPr>
              <a:t/>
            </a:r>
            <a:br>
              <a:rPr lang="en-US" dirty="0">
                <a:effectLst/>
              </a:rPr>
            </a:br>
            <a:r>
              <a:rPr lang="en-US" sz="2200" dirty="0" smtClean="0">
                <a:solidFill>
                  <a:schemeClr val="tx1"/>
                </a:solidFill>
              </a:rPr>
              <a:t/>
            </a:r>
            <a:br>
              <a:rPr lang="en-US" sz="2200" dirty="0" smtClean="0">
                <a:solidFill>
                  <a:schemeClr val="tx1"/>
                </a:solidFill>
              </a:rPr>
            </a:br>
            <a:r>
              <a:rPr lang="en-US" sz="2200" dirty="0" smtClean="0">
                <a:solidFill>
                  <a:schemeClr val="tx1"/>
                </a:solidFill>
              </a:rPr>
              <a:t/>
            </a:r>
            <a:br>
              <a:rPr lang="en-US" sz="2200" dirty="0" smtClean="0">
                <a:solidFill>
                  <a:schemeClr val="tx1"/>
                </a:solidFill>
              </a:rPr>
            </a:br>
            <a:r>
              <a:rPr lang="en-US" sz="2400" dirty="0"/>
              <a:t/>
            </a:r>
            <a:br>
              <a:rPr lang="en-US" sz="2400" dirty="0"/>
            </a:br>
            <a:r>
              <a:rPr lang="en-US" sz="2200" dirty="0" smtClean="0">
                <a:solidFill>
                  <a:schemeClr val="tx1"/>
                </a:solidFill>
              </a:rPr>
              <a:t/>
            </a:r>
            <a:br>
              <a:rPr lang="en-US" sz="2200" dirty="0" smtClean="0">
                <a:solidFill>
                  <a:schemeClr val="tx1"/>
                </a:solidFill>
              </a:rPr>
            </a:br>
            <a:r>
              <a:rPr lang="en-US" sz="2200" dirty="0" smtClean="0">
                <a:solidFill>
                  <a:schemeClr val="tx1"/>
                </a:solidFill>
              </a:rPr>
              <a:t/>
            </a:r>
            <a:br>
              <a:rPr lang="en-US" sz="2200" dirty="0" smtClean="0">
                <a:solidFill>
                  <a:schemeClr val="tx1"/>
                </a:solidFill>
              </a:rPr>
            </a:br>
            <a:r>
              <a:rPr lang="en-US" dirty="0" smtClean="0"/>
              <a:t/>
            </a:r>
            <a:br>
              <a:rPr lang="en-US" dirty="0" smtClean="0"/>
            </a:br>
            <a:r>
              <a:rPr lang="en-US" dirty="0" smtClean="0"/>
              <a:t/>
            </a:r>
            <a:br>
              <a:rPr lang="en-US" dirty="0" smtClean="0"/>
            </a:br>
            <a:endParaRPr lang="en-US" dirty="0"/>
          </a:p>
        </p:txBody>
      </p:sp>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2</a:t>
            </a:fld>
            <a:endParaRPr lang="en-GB" noProof="0" dirty="0"/>
          </a:p>
        </p:txBody>
      </p:sp>
      <p:sp>
        <p:nvSpPr>
          <p:cNvPr id="9" name="AutoShape 4" descr="B"/>
          <p:cNvSpPr>
            <a:spLocks noChangeAspect="1" noChangeArrowheads="1"/>
          </p:cNvSpPr>
          <p:nvPr/>
        </p:nvSpPr>
        <p:spPr bwMode="auto">
          <a:xfrm>
            <a:off x="1768475"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B"/>
          <p:cNvSpPr>
            <a:spLocks noChangeAspect="1" noChangeArrowheads="1"/>
          </p:cNvSpPr>
          <p:nvPr/>
        </p:nvSpPr>
        <p:spPr bwMode="auto">
          <a:xfrm>
            <a:off x="1920875" y="-266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7"/>
          <p:cNvSpPr>
            <a:spLocks noChangeArrowheads="1"/>
          </p:cNvSpPr>
          <p:nvPr/>
        </p:nvSpPr>
        <p:spPr bwMode="auto">
          <a:xfrm>
            <a:off x="304800" y="-18365"/>
            <a:ext cx="3129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8" descr="B"/>
          <p:cNvSpPr>
            <a:spLocks noChangeAspect="1" noChangeArrowheads="1"/>
          </p:cNvSpPr>
          <p:nvPr/>
        </p:nvSpPr>
        <p:spPr bwMode="auto">
          <a:xfrm>
            <a:off x="2073275" y="-11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635138" y="141853"/>
            <a:ext cx="5873724" cy="1200329"/>
          </a:xfrm>
          <a:prstGeom prst="rect">
            <a:avLst/>
          </a:prstGeom>
          <a:noFill/>
        </p:spPr>
        <p:txBody>
          <a:bodyPr wrap="none" rtlCol="0">
            <a:spAutoFit/>
          </a:bodyPr>
          <a:lstStyle/>
          <a:p>
            <a:pPr algn="ctr"/>
            <a:r>
              <a:rPr lang="en-US" sz="3600" b="1" dirty="0"/>
              <a:t>Why is there only matter and </a:t>
            </a:r>
            <a:endParaRPr lang="en-US" sz="3600" b="1" dirty="0" smtClean="0"/>
          </a:p>
          <a:p>
            <a:pPr algn="ctr"/>
            <a:r>
              <a:rPr lang="en-US" sz="3600" b="1" dirty="0" smtClean="0"/>
              <a:t>no </a:t>
            </a:r>
            <a:r>
              <a:rPr lang="en-US" sz="3600" b="1" dirty="0"/>
              <a:t>antimatter in Universe?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309119"/>
            <a:ext cx="1227892" cy="1782421"/>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1461920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7"/>
          <p:cNvSpPr>
            <a:spLocks noChangeArrowheads="1"/>
          </p:cNvSpPr>
          <p:nvPr/>
        </p:nvSpPr>
        <p:spPr bwMode="auto">
          <a:xfrm>
            <a:off x="0" y="73025"/>
            <a:ext cx="91090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US" altLang="sv-SE" sz="2400" u="sng" dirty="0">
                <a:solidFill>
                  <a:srgbClr val="0070C0"/>
                </a:solidFill>
              </a:rPr>
              <a:t>The sensitivity of the neutrino energy distribution to </a:t>
            </a:r>
            <a:r>
              <a:rPr lang="el-GR" altLang="sv-SE" sz="2400" u="sng" dirty="0">
                <a:solidFill>
                  <a:srgbClr val="0070C0"/>
                </a:solidFill>
              </a:rPr>
              <a:t>δ</a:t>
            </a:r>
            <a:r>
              <a:rPr lang="en-US" altLang="sv-SE" sz="2400" u="sng" baseline="-25000" dirty="0">
                <a:solidFill>
                  <a:srgbClr val="0070C0"/>
                </a:solidFill>
              </a:rPr>
              <a:t>CP</a:t>
            </a:r>
            <a:r>
              <a:rPr lang="en-US" altLang="sv-SE" sz="2400" u="sng" dirty="0">
                <a:solidFill>
                  <a:srgbClr val="0070C0"/>
                </a:solidFill>
              </a:rPr>
              <a:t>       </a:t>
            </a:r>
            <a:endParaRPr lang="en-US" altLang="sv-SE" sz="1600" u="sng" dirty="0">
              <a:solidFill>
                <a:srgbClr val="0070C0"/>
              </a:solidFill>
            </a:endParaRPr>
          </a:p>
          <a:p>
            <a:pPr eaLnBrk="1" hangingPunct="1">
              <a:spcBef>
                <a:spcPct val="0"/>
              </a:spcBef>
              <a:buFontTx/>
              <a:buNone/>
            </a:pPr>
            <a:r>
              <a:rPr lang="en-US" altLang="sv-SE" sz="1600" dirty="0">
                <a:solidFill>
                  <a:srgbClr val="0070C0"/>
                </a:solidFill>
              </a:rPr>
              <a:t>       </a:t>
            </a:r>
            <a:r>
              <a:rPr lang="en-US" altLang="sv-SE" sz="1600" u="sng" dirty="0">
                <a:solidFill>
                  <a:srgbClr val="0070C0"/>
                </a:solidFill>
              </a:rPr>
              <a:t>Hyper-K first maximum</a:t>
            </a:r>
            <a:r>
              <a:rPr lang="en-US" altLang="sv-SE" sz="1600" dirty="0">
                <a:solidFill>
                  <a:srgbClr val="0070C0"/>
                </a:solidFill>
              </a:rPr>
              <a:t>       </a:t>
            </a:r>
            <a:r>
              <a:rPr lang="en-US" altLang="sv-SE" sz="1600" u="sng" dirty="0">
                <a:solidFill>
                  <a:srgbClr val="0070C0"/>
                </a:solidFill>
              </a:rPr>
              <a:t>LBNE/DUNE first maximum</a:t>
            </a:r>
            <a:r>
              <a:rPr lang="en-US" altLang="sv-SE" sz="1600" dirty="0">
                <a:solidFill>
                  <a:srgbClr val="0070C0"/>
                </a:solidFill>
              </a:rPr>
              <a:t>      </a:t>
            </a:r>
            <a:r>
              <a:rPr lang="en-US" altLang="sv-SE" sz="1600" b="1" u="sng" dirty="0" err="1">
                <a:solidFill>
                  <a:srgbClr val="FF0000"/>
                </a:solidFill>
              </a:rPr>
              <a:t>ESSnuSB</a:t>
            </a:r>
            <a:r>
              <a:rPr lang="en-US" altLang="sv-SE" sz="1600" b="1" u="sng" dirty="0">
                <a:solidFill>
                  <a:srgbClr val="FF0000"/>
                </a:solidFill>
              </a:rPr>
              <a:t> second maximum</a:t>
            </a:r>
          </a:p>
          <a:p>
            <a:pPr eaLnBrk="1" hangingPunct="1">
              <a:spcBef>
                <a:spcPct val="0"/>
              </a:spcBef>
              <a:buFontTx/>
              <a:buNone/>
            </a:pPr>
            <a:endParaRPr lang="en-US" altLang="sv-SE" sz="1800" u="sng" dirty="0">
              <a:solidFill>
                <a:srgbClr val="FF0000"/>
              </a:solidFill>
            </a:endParaRPr>
          </a:p>
        </p:txBody>
      </p:sp>
      <p:sp>
        <p:nvSpPr>
          <p:cNvPr id="41987" name="TextBox 14"/>
          <p:cNvSpPr txBox="1">
            <a:spLocks noChangeArrowheads="1"/>
          </p:cNvSpPr>
          <p:nvPr/>
        </p:nvSpPr>
        <p:spPr bwMode="auto">
          <a:xfrm>
            <a:off x="215900" y="5754688"/>
            <a:ext cx="87090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spcBef>
                <a:spcPct val="0"/>
              </a:spcBef>
              <a:buFontTx/>
              <a:buNone/>
            </a:pPr>
            <a:r>
              <a:rPr lang="en-US" altLang="sv-SE" sz="2000">
                <a:solidFill>
                  <a:srgbClr val="00B0F0"/>
                </a:solidFill>
              </a:rPr>
              <a:t>Relative difference in counts at maximum between </a:t>
            </a:r>
            <a:r>
              <a:rPr lang="el-GR" altLang="sv-SE" sz="2000">
                <a:solidFill>
                  <a:srgbClr val="00B0F0"/>
                </a:solidFill>
              </a:rPr>
              <a:t>δ</a:t>
            </a:r>
            <a:r>
              <a:rPr lang="en-US" altLang="sv-SE" sz="2000" baseline="-25000">
                <a:solidFill>
                  <a:srgbClr val="00B0F0"/>
                </a:solidFill>
              </a:rPr>
              <a:t>CP</a:t>
            </a:r>
            <a:r>
              <a:rPr lang="en-US" altLang="sv-SE" sz="2000">
                <a:solidFill>
                  <a:srgbClr val="00B0F0"/>
                </a:solidFill>
              </a:rPr>
              <a:t> = 3</a:t>
            </a:r>
            <a:r>
              <a:rPr lang="el-GR" altLang="sv-SE" sz="2000">
                <a:solidFill>
                  <a:srgbClr val="00B0F0"/>
                </a:solidFill>
              </a:rPr>
              <a:t>π</a:t>
            </a:r>
            <a:r>
              <a:rPr lang="en-US" altLang="sv-SE" sz="2000">
                <a:solidFill>
                  <a:srgbClr val="00B0F0"/>
                </a:solidFill>
              </a:rPr>
              <a:t>/2 and </a:t>
            </a:r>
            <a:r>
              <a:rPr lang="el-GR" altLang="sv-SE" sz="2000">
                <a:solidFill>
                  <a:srgbClr val="00B0F0"/>
                </a:solidFill>
              </a:rPr>
              <a:t>π</a:t>
            </a:r>
            <a:r>
              <a:rPr lang="en-US" altLang="sv-SE" sz="2000">
                <a:solidFill>
                  <a:srgbClr val="00B0F0"/>
                </a:solidFill>
              </a:rPr>
              <a:t>/2 :</a:t>
            </a:r>
          </a:p>
          <a:p>
            <a:pPr eaLnBrk="1" hangingPunct="1">
              <a:spcBef>
                <a:spcPct val="0"/>
              </a:spcBef>
              <a:buFontTx/>
              <a:buNone/>
            </a:pPr>
            <a:r>
              <a:rPr lang="en-US" altLang="sv-SE" sz="2400">
                <a:solidFill>
                  <a:srgbClr val="FF0000"/>
                </a:solidFill>
              </a:rPr>
              <a:t>  </a:t>
            </a:r>
            <a:r>
              <a:rPr lang="en-US" altLang="sv-SE" sz="2400">
                <a:solidFill>
                  <a:srgbClr val="00B0F0"/>
                </a:solidFill>
              </a:rPr>
              <a:t>430/275  = 1.6          150/100 = 1.5    </a:t>
            </a:r>
            <a:r>
              <a:rPr lang="en-US" altLang="sv-SE" sz="2000">
                <a:solidFill>
                  <a:srgbClr val="00B0F0"/>
                </a:solidFill>
              </a:rPr>
              <a:t>          </a:t>
            </a:r>
            <a:r>
              <a:rPr lang="en-US" altLang="sv-SE" sz="2400">
                <a:solidFill>
                  <a:srgbClr val="FF0000"/>
                </a:solidFill>
              </a:rPr>
              <a:t>105/22 = 4.8 </a:t>
            </a:r>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r="48730"/>
          <a:stretch>
            <a:fillRect/>
          </a:stretch>
        </p:blipFill>
        <p:spPr bwMode="auto">
          <a:xfrm>
            <a:off x="3203575" y="800100"/>
            <a:ext cx="194468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28"/>
          <p:cNvSpPr txBox="1">
            <a:spLocks noChangeArrowheads="1"/>
          </p:cNvSpPr>
          <p:nvPr/>
        </p:nvSpPr>
        <p:spPr bwMode="auto">
          <a:xfrm>
            <a:off x="573088" y="4184650"/>
            <a:ext cx="6858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spcBef>
                <a:spcPct val="0"/>
              </a:spcBef>
              <a:buFontTx/>
              <a:buNone/>
            </a:pPr>
            <a:r>
              <a:rPr lang="en-US" altLang="sv-SE" sz="1100">
                <a:solidFill>
                  <a:srgbClr val="000000"/>
                </a:solidFill>
                <a:latin typeface="Times New Roman" panose="02020603050405020304" pitchFamily="18" charset="0"/>
                <a:cs typeface="Times New Roman" panose="02020603050405020304" pitchFamily="18" charset="0"/>
              </a:rPr>
              <a:t>Hyper-K</a:t>
            </a:r>
          </a:p>
          <a:p>
            <a:pPr eaLnBrk="1" hangingPunct="1">
              <a:spcBef>
                <a:spcPct val="0"/>
              </a:spcBef>
              <a:buFontTx/>
              <a:buNone/>
            </a:pPr>
            <a:endParaRPr lang="sv-SE" altLang="sv-SE" sz="2000">
              <a:latin typeface="Times New Roman" panose="02020603050405020304" pitchFamily="18" charset="0"/>
            </a:endParaRPr>
          </a:p>
        </p:txBody>
      </p:sp>
      <p:pic>
        <p:nvPicPr>
          <p:cNvPr id="41990" name="Picture 3"/>
          <p:cNvPicPr>
            <a:picLocks noChangeAspect="1" noChangeArrowheads="1"/>
          </p:cNvPicPr>
          <p:nvPr/>
        </p:nvPicPr>
        <p:blipFill>
          <a:blip r:embed="rId3">
            <a:extLst>
              <a:ext uri="{28A0092B-C50C-407E-A947-70E740481C1C}">
                <a14:useLocalDpi xmlns:a14="http://schemas.microsoft.com/office/drawing/2010/main" val="0"/>
              </a:ext>
            </a:extLst>
          </a:blip>
          <a:srcRect r="50000"/>
          <a:stretch>
            <a:fillRect/>
          </a:stretch>
        </p:blipFill>
        <p:spPr bwMode="auto">
          <a:xfrm>
            <a:off x="6300788" y="908050"/>
            <a:ext cx="24479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3"/>
          <p:cNvSpPr txBox="1">
            <a:spLocks noChangeArrowheads="1"/>
          </p:cNvSpPr>
          <p:nvPr/>
        </p:nvSpPr>
        <p:spPr bwMode="auto">
          <a:xfrm rot="-5400000">
            <a:off x="5579269" y="4688682"/>
            <a:ext cx="1127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spcBef>
                <a:spcPct val="0"/>
              </a:spcBef>
              <a:buFontTx/>
              <a:buNone/>
            </a:pPr>
            <a:r>
              <a:rPr lang="en-US" altLang="sv-SE" sz="1100" b="1">
                <a:solidFill>
                  <a:srgbClr val="000000"/>
                </a:solidFill>
                <a:latin typeface="Calibri" panose="020F0502020204030204" pitchFamily="34" charset="0"/>
              </a:rPr>
              <a:t>Events/100MeV</a:t>
            </a:r>
          </a:p>
        </p:txBody>
      </p:sp>
      <p:pic>
        <p:nvPicPr>
          <p:cNvPr id="41992" name="Picture 4"/>
          <p:cNvPicPr>
            <a:picLocks noChangeAspect="1" noChangeArrowheads="1"/>
          </p:cNvPicPr>
          <p:nvPr/>
        </p:nvPicPr>
        <p:blipFill>
          <a:blip r:embed="rId4">
            <a:extLst>
              <a:ext uri="{28A0092B-C50C-407E-A947-70E740481C1C}">
                <a14:useLocalDpi xmlns:a14="http://schemas.microsoft.com/office/drawing/2010/main" val="0"/>
              </a:ext>
            </a:extLst>
          </a:blip>
          <a:srcRect l="5322" t="10197" r="30627"/>
          <a:stretch>
            <a:fillRect/>
          </a:stretch>
        </p:blipFill>
        <p:spPr bwMode="auto">
          <a:xfrm>
            <a:off x="34925" y="1341438"/>
            <a:ext cx="2786063" cy="205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2"/>
          <p:cNvPicPr>
            <a:picLocks noChangeAspect="1" noChangeArrowheads="1"/>
          </p:cNvPicPr>
          <p:nvPr/>
        </p:nvPicPr>
        <p:blipFill>
          <a:blip r:embed="rId5">
            <a:extLst>
              <a:ext uri="{28A0092B-C50C-407E-A947-70E740481C1C}">
                <a14:useLocalDpi xmlns:a14="http://schemas.microsoft.com/office/drawing/2010/main" val="0"/>
              </a:ext>
            </a:extLst>
          </a:blip>
          <a:srcRect l="5069"/>
          <a:stretch>
            <a:fillRect/>
          </a:stretch>
        </p:blipFill>
        <p:spPr bwMode="auto">
          <a:xfrm>
            <a:off x="215900" y="3789363"/>
            <a:ext cx="2649538"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4"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7388" y="1628775"/>
            <a:ext cx="7953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a:xfrm>
            <a:off x="1258888" y="1376363"/>
            <a:ext cx="0" cy="3960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19250" y="1376363"/>
            <a:ext cx="0" cy="3960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57388" y="1376363"/>
            <a:ext cx="22225" cy="3960812"/>
          </a:xfrm>
          <a:prstGeom prst="line">
            <a:avLst/>
          </a:prstGeom>
        </p:spPr>
        <p:style>
          <a:lnRef idx="1">
            <a:schemeClr val="accent1"/>
          </a:lnRef>
          <a:fillRef idx="0">
            <a:schemeClr val="accent1"/>
          </a:fillRef>
          <a:effectRef idx="0">
            <a:schemeClr val="accent1"/>
          </a:effectRef>
          <a:fontRef idx="minor">
            <a:schemeClr val="tx1"/>
          </a:fontRef>
        </p:style>
      </p:cxnSp>
      <p:pic>
        <p:nvPicPr>
          <p:cNvPr id="41998"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1363" y="4184650"/>
            <a:ext cx="688975"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9" name="TextBox 18444"/>
          <p:cNvSpPr txBox="1">
            <a:spLocks noChangeArrowheads="1"/>
          </p:cNvSpPr>
          <p:nvPr/>
        </p:nvSpPr>
        <p:spPr bwMode="auto">
          <a:xfrm>
            <a:off x="584200" y="4092575"/>
            <a:ext cx="819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spcBef>
                <a:spcPct val="0"/>
              </a:spcBef>
              <a:buFontTx/>
              <a:buNone/>
            </a:pPr>
            <a:r>
              <a:rPr lang="sv-SE" altLang="sv-SE" sz="1400">
                <a:latin typeface="Times New Roman" panose="02020603050405020304" pitchFamily="18" charset="0"/>
              </a:rPr>
              <a:t>Hyper-K</a:t>
            </a:r>
          </a:p>
        </p:txBody>
      </p:sp>
      <p:pic>
        <p:nvPicPr>
          <p:cNvPr id="42000" name="Picture 27" descr="C:\Users\tordeke\AppData\Local\Temp\deltaCP_three_signals-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5363" y="3435350"/>
            <a:ext cx="27813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p:cNvCxnSpPr/>
          <p:nvPr/>
        </p:nvCxnSpPr>
        <p:spPr>
          <a:xfrm flipH="1">
            <a:off x="6848475" y="981075"/>
            <a:ext cx="36513" cy="4391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18375" y="981075"/>
            <a:ext cx="0" cy="4422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777163" y="981075"/>
            <a:ext cx="0" cy="4406900"/>
          </a:xfrm>
          <a:prstGeom prst="line">
            <a:avLst/>
          </a:prstGeom>
        </p:spPr>
        <p:style>
          <a:lnRef idx="1">
            <a:schemeClr val="accent1"/>
          </a:lnRef>
          <a:fillRef idx="0">
            <a:schemeClr val="accent1"/>
          </a:fillRef>
          <a:effectRef idx="0">
            <a:schemeClr val="accent1"/>
          </a:effectRef>
          <a:fontRef idx="minor">
            <a:schemeClr val="tx1"/>
          </a:fontRef>
        </p:style>
      </p:cxnSp>
      <p:pic>
        <p:nvPicPr>
          <p:cNvPr id="42004" name="Picture 6"/>
          <p:cNvPicPr>
            <a:picLocks noChangeAspect="1" noChangeArrowheads="1"/>
          </p:cNvPicPr>
          <p:nvPr/>
        </p:nvPicPr>
        <p:blipFill>
          <a:blip r:embed="rId8">
            <a:extLst>
              <a:ext uri="{28A0092B-C50C-407E-A947-70E740481C1C}">
                <a14:useLocalDpi xmlns:a14="http://schemas.microsoft.com/office/drawing/2010/main" val="0"/>
              </a:ext>
            </a:extLst>
          </a:blip>
          <a:srcRect l="36615" t="28789" r="44148" b="21002"/>
          <a:stretch>
            <a:fillRect/>
          </a:stretch>
        </p:blipFill>
        <p:spPr bwMode="auto">
          <a:xfrm>
            <a:off x="2951163" y="3357563"/>
            <a:ext cx="306070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005" name="Picture 6"/>
          <p:cNvPicPr>
            <a:picLocks noChangeAspect="1" noChangeArrowheads="1"/>
          </p:cNvPicPr>
          <p:nvPr/>
        </p:nvPicPr>
        <p:blipFill>
          <a:blip r:embed="rId8">
            <a:extLst>
              <a:ext uri="{28A0092B-C50C-407E-A947-70E740481C1C}">
                <a14:useLocalDpi xmlns:a14="http://schemas.microsoft.com/office/drawing/2010/main" val="0"/>
              </a:ext>
            </a:extLst>
          </a:blip>
          <a:srcRect l="49454" t="31870" r="39182" b="42937"/>
          <a:stretch>
            <a:fillRect/>
          </a:stretch>
        </p:blipFill>
        <p:spPr bwMode="auto">
          <a:xfrm>
            <a:off x="4916488" y="3500438"/>
            <a:ext cx="109537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Straight Connector 25"/>
          <p:cNvCxnSpPr/>
          <p:nvPr/>
        </p:nvCxnSpPr>
        <p:spPr>
          <a:xfrm flipV="1">
            <a:off x="3959225" y="873125"/>
            <a:ext cx="0" cy="4524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319588" y="908050"/>
            <a:ext cx="0" cy="4464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81538" y="815975"/>
            <a:ext cx="0" cy="4592638"/>
          </a:xfrm>
          <a:prstGeom prst="line">
            <a:avLst/>
          </a:prstGeom>
        </p:spPr>
        <p:style>
          <a:lnRef idx="1">
            <a:schemeClr val="accent1"/>
          </a:lnRef>
          <a:fillRef idx="0">
            <a:schemeClr val="accent1"/>
          </a:fillRef>
          <a:effectRef idx="0">
            <a:schemeClr val="accent1"/>
          </a:effectRef>
          <a:fontRef idx="minor">
            <a:schemeClr val="tx1"/>
          </a:fontRef>
        </p:style>
      </p:cxnSp>
      <p:sp>
        <p:nvSpPr>
          <p:cNvPr id="4201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482381F9-72B2-416B-A40F-550FCE15F32C}" type="slidenum">
              <a:rPr lang="fr-FR" altLang="sv-SE" sz="1200" smtClean="0">
                <a:solidFill>
                  <a:srgbClr val="898989"/>
                </a:solidFill>
                <a:latin typeface="Times New Roman" panose="02020603050405020304" pitchFamily="18" charset="0"/>
              </a:rPr>
              <a:pPr>
                <a:spcBef>
                  <a:spcPct val="0"/>
                </a:spcBef>
                <a:buFontTx/>
                <a:buNone/>
              </a:pPr>
              <a:t>20</a:t>
            </a:fld>
            <a:endParaRPr lang="fr-FR" altLang="sv-SE" sz="1200" smtClean="0">
              <a:solidFill>
                <a:srgbClr val="898989"/>
              </a:solidFill>
              <a:latin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r>
              <a:rPr lang="de-DE" smtClean="0"/>
              <a:t>2018-01-15</a:t>
            </a:r>
            <a:endParaRPr lang="fr-FR"/>
          </a:p>
        </p:txBody>
      </p:sp>
      <p:sp>
        <p:nvSpPr>
          <p:cNvPr id="3" name="Footer Placeholder 2"/>
          <p:cNvSpPr>
            <a:spLocks noGrp="1"/>
          </p:cNvSpPr>
          <p:nvPr>
            <p:ph type="ftr" sz="quarter" idx="11"/>
          </p:nvPr>
        </p:nvSpPr>
        <p:spPr/>
        <p:txBody>
          <a:bodyPr/>
          <a:lstStyle/>
          <a:p>
            <a:pPr>
              <a:defRPr/>
            </a:pPr>
            <a:r>
              <a:rPr lang="en-US" smtClean="0"/>
              <a:t>Seminar at NBI, Copenhagen                               Tord Ekelöf, Uppsala University</a:t>
            </a:r>
            <a:endParaRPr lang="fr-FR"/>
          </a:p>
        </p:txBody>
      </p:sp>
    </p:spTree>
    <p:extLst>
      <p:ext uri="{BB962C8B-B14F-4D97-AF65-F5344CB8AC3E}">
        <p14:creationId xmlns:p14="http://schemas.microsoft.com/office/powerpoint/2010/main" val="4014738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916" y="4405858"/>
            <a:ext cx="3346030" cy="2168197"/>
          </a:xfrm>
          <a:prstGeom prst="rect">
            <a:avLst/>
          </a:prstGeom>
        </p:spPr>
      </p:pic>
      <p:sp>
        <p:nvSpPr>
          <p:cNvPr id="2" name="Date Placeholder 1"/>
          <p:cNvSpPr>
            <a:spLocks noGrp="1"/>
          </p:cNvSpPr>
          <p:nvPr>
            <p:ph type="dt" sz="quarter" idx="10"/>
          </p:nvPr>
        </p:nvSpPr>
        <p:spPr/>
        <p:txBody>
          <a:bodyPr/>
          <a:lstStyle/>
          <a:p>
            <a:pPr>
              <a:defRPr/>
            </a:pPr>
            <a:r>
              <a:rPr lang="de-DE" smtClean="0"/>
              <a:t>2018-01-15</a:t>
            </a:r>
            <a:endParaRPr lang="en-GB" dirty="0"/>
          </a:p>
        </p:txBody>
      </p:sp>
      <p:sp>
        <p:nvSpPr>
          <p:cNvPr id="3" name="Footer Placeholder 2"/>
          <p:cNvSpPr>
            <a:spLocks noGrp="1"/>
          </p:cNvSpPr>
          <p:nvPr>
            <p:ph type="ftr" sz="quarter" idx="11"/>
          </p:nvPr>
        </p:nvSpPr>
        <p:spPr/>
        <p:txBody>
          <a:bodyPr/>
          <a:lstStyle/>
          <a:p>
            <a:pPr>
              <a:defRPr/>
            </a:pPr>
            <a:r>
              <a:rPr lang="en-US" smtClean="0"/>
              <a:t>Seminar at NBI, Copenhagen                               Tord Ekelöf, Uppsala University</a:t>
            </a:r>
            <a:endParaRPr lang="en-GB" dirty="0"/>
          </a:p>
        </p:txBody>
      </p:sp>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fld id="{F5DCA93F-399D-1647-ACEC-542453511778}" type="slidenum">
              <a:rPr lang="en-GB" altLang="en-US" sz="1200" smtClean="0">
                <a:solidFill>
                  <a:srgbClr val="898989"/>
                </a:solidFill>
              </a:rPr>
              <a:pPr eaLnBrk="1" hangingPunct="1"/>
              <a:t>21</a:t>
            </a:fld>
            <a:endParaRPr lang="en-GB" altLang="en-US" sz="1200" dirty="0">
              <a:solidFill>
                <a:srgbClr val="898989"/>
              </a:solidFill>
            </a:endParaRPr>
          </a:p>
        </p:txBody>
      </p:sp>
      <p:sp>
        <p:nvSpPr>
          <p:cNvPr id="18438" name="ZoneTexte 32"/>
          <p:cNvSpPr txBox="1">
            <a:spLocks noChangeArrowheads="1"/>
          </p:cNvSpPr>
          <p:nvPr/>
        </p:nvSpPr>
        <p:spPr bwMode="auto">
          <a:xfrm>
            <a:off x="182563" y="2997200"/>
            <a:ext cx="29130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r>
              <a:rPr lang="en-GB" altLang="en-US" sz="1800" b="1" dirty="0" smtClean="0">
                <a:solidFill>
                  <a:srgbClr val="0000FF"/>
                </a:solidFill>
              </a:rPr>
              <a:t>Muons</a:t>
            </a:r>
            <a:r>
              <a:rPr lang="en-GB" altLang="en-US" sz="1800" dirty="0" smtClean="0"/>
              <a:t> of average energy ~0.5 GeV at the level of the beam dump (per proton)</a:t>
            </a:r>
            <a:endParaRPr lang="en-GB" altLang="en-US" sz="1800" dirty="0"/>
          </a:p>
        </p:txBody>
      </p:sp>
      <p:sp>
        <p:nvSpPr>
          <p:cNvPr id="18" name="Title 3"/>
          <p:cNvSpPr txBox="1">
            <a:spLocks/>
          </p:cNvSpPr>
          <p:nvPr/>
        </p:nvSpPr>
        <p:spPr>
          <a:xfrm>
            <a:off x="473376" y="151270"/>
            <a:ext cx="8105775" cy="754063"/>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GB" sz="3600" b="1" dirty="0" smtClean="0">
                <a:solidFill>
                  <a:srgbClr val="0432FF"/>
                </a:solidFill>
                <a:effectLst>
                  <a:outerShdw blurRad="38100" dist="38100" dir="2700000" algn="tl">
                    <a:srgbClr val="000000">
                      <a:alpha val="43137"/>
                    </a:srgbClr>
                  </a:outerShdw>
                </a:effectLst>
                <a:latin typeface="Times New Roman" charset="0"/>
                <a:ea typeface="Times New Roman" charset="0"/>
                <a:cs typeface="Times New Roman" charset="0"/>
              </a:rPr>
              <a:t>Future further option form a</a:t>
            </a:r>
          </a:p>
          <a:p>
            <a:pPr>
              <a:defRPr/>
            </a:pPr>
            <a:r>
              <a:rPr lang="en-GB" sz="3600" b="1" dirty="0" smtClean="0">
                <a:solidFill>
                  <a:srgbClr val="0432FF"/>
                </a:solidFill>
                <a:effectLst>
                  <a:outerShdw blurRad="38100" dist="38100" dir="2700000" algn="tl">
                    <a:srgbClr val="000000">
                      <a:alpha val="43137"/>
                    </a:srgbClr>
                  </a:outerShdw>
                </a:effectLst>
                <a:latin typeface="Times New Roman" charset="0"/>
                <a:ea typeface="Times New Roman" charset="0"/>
                <a:cs typeface="Times New Roman" charset="0"/>
              </a:rPr>
              <a:t>ESS neutrino and muon facility</a:t>
            </a:r>
            <a:endParaRPr lang="en-GB" sz="3600" b="1" dirty="0">
              <a:solidFill>
                <a:srgbClr val="0432FF"/>
              </a:solidFill>
              <a:effectLst>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19" name="Rectangle 18"/>
          <p:cNvSpPr>
            <a:spLocks noChangeArrowheads="1"/>
          </p:cNvSpPr>
          <p:nvPr/>
        </p:nvSpPr>
        <p:spPr bwMode="auto">
          <a:xfrm>
            <a:off x="228600" y="1366838"/>
            <a:ext cx="1524000" cy="622300"/>
          </a:xfrm>
          <a:prstGeom prst="rect">
            <a:avLst/>
          </a:prstGeom>
          <a:gradFill rotWithShape="1">
            <a:gsLst>
              <a:gs pos="0">
                <a:srgbClr val="AFB2D0"/>
              </a:gs>
              <a:gs pos="100000">
                <a:srgbClr val="878BB8"/>
              </a:gs>
            </a:gsLst>
            <a:lin ang="16200000"/>
          </a:gradFill>
          <a:ln w="9525">
            <a:solidFill>
              <a:srgbClr val="28A0BE"/>
            </a:solidFill>
            <a:miter lim="800000"/>
            <a:headEnd/>
            <a:tailEnd/>
          </a:ln>
          <a:effectLst>
            <a:outerShdw blurRad="40000" dist="23000" dir="5400000" rotWithShape="0">
              <a:srgbClr val="000000">
                <a:alpha val="34999"/>
              </a:srgbClr>
            </a:outerShdw>
          </a:effectLst>
        </p:spPr>
        <p:txBody>
          <a:bodyPr anchor="ctr"/>
          <a:lstStyle/>
          <a:p>
            <a:pPr algn="ctr">
              <a:defRPr/>
            </a:pPr>
            <a:r>
              <a:rPr lang="en-GB" b="1" dirty="0">
                <a:solidFill>
                  <a:schemeClr val="lt1"/>
                </a:solidFill>
                <a:latin typeface="+mn-lt"/>
                <a:ea typeface="+mn-ea"/>
                <a:cs typeface="+mn-cs"/>
              </a:rPr>
              <a:t>ESS proton driver</a:t>
            </a:r>
          </a:p>
        </p:txBody>
      </p:sp>
      <p:sp>
        <p:nvSpPr>
          <p:cNvPr id="20" name="Rectangle 19"/>
          <p:cNvSpPr>
            <a:spLocks noChangeArrowheads="1"/>
          </p:cNvSpPr>
          <p:nvPr/>
        </p:nvSpPr>
        <p:spPr bwMode="auto">
          <a:xfrm>
            <a:off x="2362200" y="2068513"/>
            <a:ext cx="228600" cy="228600"/>
          </a:xfrm>
          <a:prstGeom prst="rect">
            <a:avLst/>
          </a:prstGeom>
          <a:gradFill rotWithShape="1">
            <a:gsLst>
              <a:gs pos="0">
                <a:srgbClr val="FF0000"/>
              </a:gs>
              <a:gs pos="100000">
                <a:srgbClr val="FF0000"/>
              </a:gs>
            </a:gsLst>
            <a:lin ang="16200000"/>
          </a:gradFill>
          <a:ln w="9525">
            <a:solidFill>
              <a:srgbClr val="28A0BE"/>
            </a:solidFill>
            <a:miter lim="800000"/>
            <a:headEnd/>
            <a:tailEnd/>
          </a:ln>
          <a:effectLst>
            <a:outerShdw blurRad="40000" dist="23000" dir="5400000" rotWithShape="0">
              <a:srgbClr val="000000">
                <a:alpha val="34999"/>
              </a:srgbClr>
            </a:outerShdw>
          </a:effectLst>
        </p:spPr>
        <p:txBody>
          <a:bodyPr anchor="ct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endParaRPr lang="en-GB" altLang="en-US" dirty="0">
              <a:solidFill>
                <a:srgbClr val="FFFFFF"/>
              </a:solidFill>
              <a:latin typeface="Comic Sans MS" charset="0"/>
            </a:endParaRPr>
          </a:p>
        </p:txBody>
      </p:sp>
      <p:sp>
        <p:nvSpPr>
          <p:cNvPr id="21" name="Oval 20"/>
          <p:cNvSpPr/>
          <p:nvPr/>
        </p:nvSpPr>
        <p:spPr>
          <a:xfrm>
            <a:off x="2374900" y="106203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22" name="Straight Arrow Connector 21"/>
          <p:cNvCxnSpPr>
            <a:cxnSpLocks noChangeShapeType="1"/>
            <a:stCxn id="19" idx="3"/>
            <a:endCxn id="20" idx="1"/>
          </p:cNvCxnSpPr>
          <p:nvPr/>
        </p:nvCxnSpPr>
        <p:spPr bwMode="auto">
          <a:xfrm>
            <a:off x="1752600" y="1677988"/>
            <a:ext cx="609600" cy="504825"/>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Arrow Connector 22"/>
          <p:cNvCxnSpPr>
            <a:cxnSpLocks noChangeShapeType="1"/>
            <a:stCxn id="19" idx="3"/>
          </p:cNvCxnSpPr>
          <p:nvPr/>
        </p:nvCxnSpPr>
        <p:spPr bwMode="auto">
          <a:xfrm flipV="1">
            <a:off x="1752600" y="1641475"/>
            <a:ext cx="990600" cy="36513"/>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Arrow Connector 23"/>
          <p:cNvCxnSpPr>
            <a:cxnSpLocks noChangeShapeType="1"/>
            <a:stCxn id="19" idx="3"/>
            <a:endCxn id="21" idx="3"/>
          </p:cNvCxnSpPr>
          <p:nvPr/>
        </p:nvCxnSpPr>
        <p:spPr bwMode="auto">
          <a:xfrm flipV="1">
            <a:off x="1752600" y="1322388"/>
            <a:ext cx="666750" cy="355600"/>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p:nvPr/>
        </p:nvCxnSpPr>
        <p:spPr>
          <a:xfrm>
            <a:off x="2698750" y="1501775"/>
            <a:ext cx="0" cy="3968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a:spLocks noChangeArrowheads="1"/>
          </p:cNvSpPr>
          <p:nvPr/>
        </p:nvSpPr>
        <p:spPr bwMode="auto">
          <a:xfrm>
            <a:off x="1676400" y="1966913"/>
            <a:ext cx="549275" cy="555625"/>
          </a:xfrm>
          <a:prstGeom prst="ellipse">
            <a:avLst/>
          </a:prstGeom>
          <a:noFill/>
          <a:ln w="31750">
            <a:solidFill>
              <a:srgbClr val="FFC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endParaRPr lang="en-GB" altLang="en-US" dirty="0">
              <a:solidFill>
                <a:srgbClr val="FFFFFF"/>
              </a:solidFill>
              <a:latin typeface="Comic Sans MS" charset="0"/>
            </a:endParaRPr>
          </a:p>
        </p:txBody>
      </p:sp>
      <p:sp>
        <p:nvSpPr>
          <p:cNvPr id="27" name="Rectangle 26"/>
          <p:cNvSpPr>
            <a:spLocks noChangeArrowheads="1"/>
          </p:cNvSpPr>
          <p:nvPr/>
        </p:nvSpPr>
        <p:spPr bwMode="auto">
          <a:xfrm>
            <a:off x="2819400" y="1989138"/>
            <a:ext cx="685800" cy="431800"/>
          </a:xfrm>
          <a:prstGeom prst="rect">
            <a:avLst/>
          </a:prstGeom>
          <a:solidFill>
            <a:srgbClr val="FF9900"/>
          </a:solidFill>
          <a:ln w="9525">
            <a:solidFill>
              <a:srgbClr val="28A0BE"/>
            </a:solidFill>
            <a:miter lim="800000"/>
            <a:headEnd/>
            <a:tailEnd/>
          </a:ln>
          <a:effectLst>
            <a:outerShdw blurRad="40000" dist="23000" dir="5400000" rotWithShape="0">
              <a:srgbClr val="000000">
                <a:alpha val="34999"/>
              </a:srgbClr>
            </a:outerShdw>
          </a:effectLst>
        </p:spPr>
        <p:txBody>
          <a:bodyPr anchor="ctr"/>
          <a:lstStyle/>
          <a:p>
            <a:pPr algn="ctr">
              <a:defRPr/>
            </a:pPr>
            <a:r>
              <a:rPr lang="en-GB" sz="1400" dirty="0">
                <a:solidFill>
                  <a:schemeClr val="lt1"/>
                </a:solidFill>
                <a:latin typeface="Symbol" panose="05050102010706020507" pitchFamily="18" charset="2"/>
                <a:ea typeface="+mn-ea"/>
                <a:cs typeface="+mn-cs"/>
              </a:rPr>
              <a:t>p</a:t>
            </a:r>
            <a:r>
              <a:rPr lang="en-GB" sz="1400" dirty="0">
                <a:solidFill>
                  <a:schemeClr val="lt1"/>
                </a:solidFill>
                <a:ea typeface="+mn-ea"/>
                <a:cs typeface="+mn-cs"/>
              </a:rPr>
              <a:t> decay</a:t>
            </a:r>
          </a:p>
        </p:txBody>
      </p:sp>
      <p:cxnSp>
        <p:nvCxnSpPr>
          <p:cNvPr id="28" name="Straight Arrow Connector 27"/>
          <p:cNvCxnSpPr>
            <a:cxnSpLocks noChangeShapeType="1"/>
            <a:endCxn id="30" idx="2"/>
          </p:cNvCxnSpPr>
          <p:nvPr/>
        </p:nvCxnSpPr>
        <p:spPr bwMode="auto">
          <a:xfrm flipV="1">
            <a:off x="3505200" y="2073275"/>
            <a:ext cx="2590800" cy="9525"/>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8461" name="TextBox 28"/>
          <p:cNvSpPr txBox="1">
            <a:spLocks noChangeArrowheads="1"/>
          </p:cNvSpPr>
          <p:nvPr/>
        </p:nvSpPr>
        <p:spPr bwMode="auto">
          <a:xfrm>
            <a:off x="4802188" y="1682750"/>
            <a:ext cx="117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b="1" dirty="0">
                <a:solidFill>
                  <a:srgbClr val="FF0000"/>
                </a:solidFill>
                <a:latin typeface="Symbol" charset="2"/>
              </a:rPr>
              <a:t>n</a:t>
            </a:r>
            <a:r>
              <a:rPr lang="en-GB" altLang="en-US" b="1" i="1" baseline="-25000" dirty="0">
                <a:solidFill>
                  <a:srgbClr val="FF0000"/>
                </a:solidFill>
                <a:latin typeface="Symbol" charset="2"/>
                <a:sym typeface="Symbol" charset="2"/>
              </a:rPr>
              <a:t>m</a:t>
            </a:r>
            <a:r>
              <a:rPr lang="en-GB" altLang="en-US" b="1" dirty="0">
                <a:solidFill>
                  <a:srgbClr val="FF0000"/>
                </a:solidFill>
              </a:rPr>
              <a:t> or </a:t>
            </a:r>
            <a:r>
              <a:rPr lang="en-GB" altLang="en-US" b="1" dirty="0">
                <a:solidFill>
                  <a:srgbClr val="FF0000"/>
                </a:solidFill>
                <a:sym typeface="Symbol" charset="2"/>
              </a:rPr>
              <a:t></a:t>
            </a:r>
            <a:r>
              <a:rPr lang="en-GB" altLang="en-US" b="1" dirty="0">
                <a:solidFill>
                  <a:srgbClr val="FF0000"/>
                </a:solidFill>
                <a:latin typeface="Symbol" charset="2"/>
              </a:rPr>
              <a:t>n</a:t>
            </a:r>
            <a:r>
              <a:rPr lang="en-GB" altLang="en-US" b="1" i="1" baseline="-25000" dirty="0">
                <a:solidFill>
                  <a:srgbClr val="FF0000"/>
                </a:solidFill>
                <a:latin typeface="Symbol" charset="2"/>
                <a:sym typeface="Symbol" charset="2"/>
              </a:rPr>
              <a:t>m</a:t>
            </a:r>
            <a:endParaRPr lang="en-GB" altLang="en-US" b="1" dirty="0">
              <a:solidFill>
                <a:srgbClr val="FF0000"/>
              </a:solidFill>
            </a:endParaRPr>
          </a:p>
        </p:txBody>
      </p:sp>
      <p:sp>
        <p:nvSpPr>
          <p:cNvPr id="30" name="Oval 29"/>
          <p:cNvSpPr/>
          <p:nvPr/>
        </p:nvSpPr>
        <p:spPr>
          <a:xfrm>
            <a:off x="6096000" y="1746250"/>
            <a:ext cx="715963" cy="6540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31" name="Straight Arrow Connector 30"/>
          <p:cNvCxnSpPr>
            <a:cxnSpLocks noChangeShapeType="1"/>
            <a:endCxn id="32" idx="1"/>
          </p:cNvCxnSpPr>
          <p:nvPr/>
        </p:nvCxnSpPr>
        <p:spPr bwMode="auto">
          <a:xfrm>
            <a:off x="3505200" y="2200275"/>
            <a:ext cx="519113" cy="595313"/>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2" name="Rectangle 31"/>
          <p:cNvSpPr>
            <a:spLocks noChangeArrowheads="1"/>
          </p:cNvSpPr>
          <p:nvPr/>
        </p:nvSpPr>
        <p:spPr bwMode="auto">
          <a:xfrm>
            <a:off x="4024313" y="2579688"/>
            <a:ext cx="1614487" cy="433387"/>
          </a:xfrm>
          <a:prstGeom prst="rect">
            <a:avLst/>
          </a:prstGeom>
          <a:solidFill>
            <a:srgbClr val="FF9900"/>
          </a:solidFill>
          <a:ln w="9525">
            <a:solidFill>
              <a:srgbClr val="28A0BE"/>
            </a:solidFill>
            <a:miter lim="800000"/>
            <a:headEnd/>
            <a:tailEnd/>
          </a:ln>
          <a:effectLst>
            <a:outerShdw blurRad="40000" dist="23000" dir="5400000" rotWithShape="0">
              <a:srgbClr val="000000">
                <a:alpha val="34999"/>
              </a:srgbClr>
            </a:outerShdw>
          </a:effectLst>
        </p:spPr>
        <p:txBody>
          <a:bodyPr anchor="ctr"/>
          <a:lstStyle/>
          <a:p>
            <a:pPr marL="285750" indent="-285750" algn="ctr">
              <a:buFont typeface="Symbol"/>
              <a:buChar char="m"/>
              <a:defRPr/>
            </a:pPr>
            <a:r>
              <a:rPr lang="en-GB" sz="1400" dirty="0">
                <a:solidFill>
                  <a:schemeClr val="lt1"/>
                </a:solidFill>
                <a:latin typeface="+mn-lt"/>
                <a:ea typeface="+mn-ea"/>
                <a:cs typeface="+mn-cs"/>
              </a:rPr>
              <a:t>Decay</a:t>
            </a:r>
          </a:p>
          <a:p>
            <a:pPr algn="ctr">
              <a:defRPr/>
            </a:pPr>
            <a:r>
              <a:rPr lang="en-GB" sz="1400" dirty="0">
                <a:solidFill>
                  <a:schemeClr val="lt1"/>
                </a:solidFill>
                <a:latin typeface="+mn-lt"/>
                <a:ea typeface="+mn-ea"/>
                <a:cs typeface="+mn-cs"/>
              </a:rPr>
              <a:t>channel or ring</a:t>
            </a:r>
          </a:p>
        </p:txBody>
      </p:sp>
      <p:cxnSp>
        <p:nvCxnSpPr>
          <p:cNvPr id="33" name="Straight Arrow Connector 32"/>
          <p:cNvCxnSpPr>
            <a:cxnSpLocks noChangeShapeType="1"/>
            <a:stCxn id="32" idx="3"/>
          </p:cNvCxnSpPr>
          <p:nvPr/>
        </p:nvCxnSpPr>
        <p:spPr bwMode="auto">
          <a:xfrm>
            <a:off x="5638800" y="2795588"/>
            <a:ext cx="1319213" cy="0"/>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4" name="Straight Arrow Connector 33"/>
          <p:cNvCxnSpPr>
            <a:cxnSpLocks noChangeShapeType="1"/>
          </p:cNvCxnSpPr>
          <p:nvPr/>
        </p:nvCxnSpPr>
        <p:spPr bwMode="auto">
          <a:xfrm>
            <a:off x="3619500" y="2351088"/>
            <a:ext cx="6350" cy="519112"/>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5" name="Rectangle 34"/>
          <p:cNvSpPr>
            <a:spLocks noChangeArrowheads="1"/>
          </p:cNvSpPr>
          <p:nvPr/>
        </p:nvSpPr>
        <p:spPr bwMode="auto">
          <a:xfrm>
            <a:off x="3162300" y="2867025"/>
            <a:ext cx="685800" cy="431800"/>
          </a:xfrm>
          <a:prstGeom prst="rect">
            <a:avLst/>
          </a:prstGeom>
          <a:solidFill>
            <a:srgbClr val="FF9900"/>
          </a:solidFill>
          <a:ln w="9525">
            <a:solidFill>
              <a:srgbClr val="28A0BE"/>
            </a:solidFill>
            <a:miter lim="800000"/>
            <a:headEnd/>
            <a:tailEnd/>
          </a:ln>
          <a:effectLst>
            <a:outerShdw blurRad="40000" dist="23000" dir="5400000" rotWithShape="0">
              <a:srgbClr val="000000">
                <a:alpha val="34999"/>
              </a:srgbClr>
            </a:outerShdw>
          </a:effectLst>
        </p:spPr>
        <p:txBody>
          <a:bodyPr anchor="ctr"/>
          <a:lstStyle/>
          <a:p>
            <a:pPr algn="ctr">
              <a:defRPr/>
            </a:pPr>
            <a:r>
              <a:rPr lang="en-GB" sz="1400" dirty="0">
                <a:solidFill>
                  <a:schemeClr val="lt1"/>
                </a:solidFill>
                <a:latin typeface="+mn-lt"/>
                <a:ea typeface="+mn-ea"/>
                <a:cs typeface="+mn-cs"/>
              </a:rPr>
              <a:t>Front end</a:t>
            </a:r>
          </a:p>
        </p:txBody>
      </p:sp>
      <p:sp>
        <p:nvSpPr>
          <p:cNvPr id="36" name="Rectangle 35"/>
          <p:cNvSpPr>
            <a:spLocks noChangeArrowheads="1"/>
          </p:cNvSpPr>
          <p:nvPr/>
        </p:nvSpPr>
        <p:spPr bwMode="auto">
          <a:xfrm>
            <a:off x="3143250" y="3571875"/>
            <a:ext cx="819150" cy="433388"/>
          </a:xfrm>
          <a:prstGeom prst="rect">
            <a:avLst/>
          </a:prstGeom>
          <a:solidFill>
            <a:srgbClr val="FF9900"/>
          </a:solidFill>
          <a:ln w="9525">
            <a:solidFill>
              <a:srgbClr val="28A0BE"/>
            </a:solidFill>
            <a:miter lim="800000"/>
            <a:headEnd/>
            <a:tailEnd/>
          </a:ln>
          <a:effectLst>
            <a:outerShdw blurRad="40000" dist="23000" dir="5400000" rotWithShape="0">
              <a:srgbClr val="000000">
                <a:alpha val="34999"/>
              </a:srgbClr>
            </a:outerShdw>
          </a:effectLst>
        </p:spPr>
        <p:txBody>
          <a:bodyPr anchor="ctr"/>
          <a:lstStyle/>
          <a:p>
            <a:pPr algn="ctr">
              <a:defRPr/>
            </a:pPr>
            <a:r>
              <a:rPr lang="en-GB" sz="1400" dirty="0">
                <a:solidFill>
                  <a:schemeClr val="lt1"/>
                </a:solidFill>
                <a:latin typeface="+mn-lt"/>
                <a:ea typeface="+mn-ea"/>
                <a:cs typeface="+mn-cs"/>
              </a:rPr>
              <a:t>Cooling</a:t>
            </a:r>
          </a:p>
        </p:txBody>
      </p:sp>
      <p:cxnSp>
        <p:nvCxnSpPr>
          <p:cNvPr id="37" name="Straight Arrow Connector 36"/>
          <p:cNvCxnSpPr>
            <a:cxnSpLocks noChangeShapeType="1"/>
          </p:cNvCxnSpPr>
          <p:nvPr/>
        </p:nvCxnSpPr>
        <p:spPr bwMode="auto">
          <a:xfrm>
            <a:off x="6899275" y="3803650"/>
            <a:ext cx="412750" cy="12700"/>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8" name="Rectangle 37"/>
          <p:cNvSpPr>
            <a:spLocks noChangeArrowheads="1"/>
          </p:cNvSpPr>
          <p:nvPr/>
        </p:nvSpPr>
        <p:spPr bwMode="auto">
          <a:xfrm>
            <a:off x="6057900" y="3179763"/>
            <a:ext cx="904875" cy="433387"/>
          </a:xfrm>
          <a:prstGeom prst="rect">
            <a:avLst/>
          </a:prstGeom>
          <a:solidFill>
            <a:srgbClr val="FF9900"/>
          </a:solidFill>
          <a:ln w="9525">
            <a:solidFill>
              <a:srgbClr val="28A0BE"/>
            </a:solidFill>
            <a:miter lim="800000"/>
            <a:headEnd/>
            <a:tailEnd/>
          </a:ln>
          <a:effectLst>
            <a:outerShdw blurRad="40000" dist="23000" dir="5400000" rotWithShape="0">
              <a:srgbClr val="000000">
                <a:alpha val="34999"/>
              </a:srgbClr>
            </a:outerShdw>
          </a:effectLst>
        </p:spPr>
        <p:txBody>
          <a:bodyPr anchor="ctr"/>
          <a:lstStyle/>
          <a:p>
            <a:pPr algn="ctr">
              <a:defRPr/>
            </a:pPr>
            <a:r>
              <a:rPr lang="en-GB" sz="1400" dirty="0">
                <a:solidFill>
                  <a:schemeClr val="lt1"/>
                </a:solidFill>
                <a:latin typeface="+mn-lt"/>
                <a:ea typeface="+mn-ea"/>
                <a:cs typeface="+mn-cs"/>
              </a:rPr>
              <a:t>Storage </a:t>
            </a:r>
          </a:p>
          <a:p>
            <a:pPr algn="ctr">
              <a:defRPr/>
            </a:pPr>
            <a:r>
              <a:rPr lang="en-GB" sz="1400" dirty="0">
                <a:solidFill>
                  <a:schemeClr val="lt1"/>
                </a:solidFill>
                <a:latin typeface="+mn-lt"/>
                <a:ea typeface="+mn-ea"/>
                <a:cs typeface="+mn-cs"/>
              </a:rPr>
              <a:t>ring</a:t>
            </a:r>
          </a:p>
        </p:txBody>
      </p:sp>
      <p:cxnSp>
        <p:nvCxnSpPr>
          <p:cNvPr id="39" name="Straight Arrow Connector 38"/>
          <p:cNvCxnSpPr>
            <a:cxnSpLocks noChangeShapeType="1"/>
          </p:cNvCxnSpPr>
          <p:nvPr/>
        </p:nvCxnSpPr>
        <p:spPr bwMode="auto">
          <a:xfrm>
            <a:off x="4800600" y="3914775"/>
            <a:ext cx="0" cy="457200"/>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0" name="Rectangle 39"/>
          <p:cNvSpPr>
            <a:spLocks noChangeArrowheads="1"/>
          </p:cNvSpPr>
          <p:nvPr/>
        </p:nvSpPr>
        <p:spPr bwMode="auto">
          <a:xfrm>
            <a:off x="3162300" y="4503738"/>
            <a:ext cx="1255713" cy="433387"/>
          </a:xfrm>
          <a:prstGeom prst="rect">
            <a:avLst/>
          </a:prstGeom>
          <a:solidFill>
            <a:srgbClr val="FF9900"/>
          </a:solidFill>
          <a:ln w="9525">
            <a:solidFill>
              <a:srgbClr val="28A0BE"/>
            </a:solidFill>
            <a:miter lim="800000"/>
            <a:headEnd/>
            <a:tailEnd/>
          </a:ln>
          <a:effectLst>
            <a:outerShdw blurRad="40000" dist="23000" dir="5400000" rotWithShape="0">
              <a:srgbClr val="000000">
                <a:alpha val="34999"/>
              </a:srgbClr>
            </a:outerShdw>
          </a:effectLst>
        </p:spPr>
        <p:txBody>
          <a:bodyPr anchor="ctr"/>
          <a:lstStyle/>
          <a:p>
            <a:pPr algn="ctr">
              <a:defRPr/>
            </a:pPr>
            <a:r>
              <a:rPr lang="en-GB" sz="1400" dirty="0">
                <a:solidFill>
                  <a:schemeClr val="lt1"/>
                </a:solidFill>
                <a:latin typeface="+mn-lt"/>
                <a:ea typeface="+mn-ea"/>
                <a:cs typeface="+mn-cs"/>
              </a:rPr>
              <a:t>RCS</a:t>
            </a:r>
          </a:p>
          <a:p>
            <a:pPr algn="ctr">
              <a:defRPr/>
            </a:pPr>
            <a:r>
              <a:rPr lang="en-GB" sz="1400" dirty="0">
                <a:solidFill>
                  <a:schemeClr val="lt1"/>
                </a:solidFill>
                <a:latin typeface="+mn-lt"/>
                <a:ea typeface="+mn-ea"/>
                <a:cs typeface="+mn-cs"/>
              </a:rPr>
              <a:t>acceleration</a:t>
            </a:r>
          </a:p>
        </p:txBody>
      </p:sp>
      <p:cxnSp>
        <p:nvCxnSpPr>
          <p:cNvPr id="41" name="Straight Arrow Connector 40"/>
          <p:cNvCxnSpPr>
            <a:cxnSpLocks noChangeShapeType="1"/>
          </p:cNvCxnSpPr>
          <p:nvPr/>
        </p:nvCxnSpPr>
        <p:spPr bwMode="auto">
          <a:xfrm>
            <a:off x="5146675" y="4692650"/>
            <a:ext cx="538163" cy="12700"/>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2" name="Rectangle 41"/>
          <p:cNvSpPr>
            <a:spLocks noChangeArrowheads="1"/>
          </p:cNvSpPr>
          <p:nvPr/>
        </p:nvSpPr>
        <p:spPr bwMode="auto">
          <a:xfrm>
            <a:off x="5759450" y="4486275"/>
            <a:ext cx="860425" cy="469900"/>
          </a:xfrm>
          <a:prstGeom prst="rect">
            <a:avLst/>
          </a:prstGeom>
          <a:solidFill>
            <a:srgbClr val="FF9900"/>
          </a:solidFill>
          <a:ln w="9525">
            <a:solidFill>
              <a:srgbClr val="28A0BE"/>
            </a:solidFill>
            <a:miter lim="800000"/>
            <a:headEnd/>
            <a:tailEnd/>
          </a:ln>
          <a:effectLst>
            <a:outerShdw blurRad="40000" dist="23000" dir="5400000" rotWithShape="0">
              <a:srgbClr val="000000">
                <a:alpha val="34999"/>
              </a:srgbClr>
            </a:outerShdw>
          </a:effectLst>
        </p:spPr>
        <p:txBody>
          <a:bodyPr anchor="ctr"/>
          <a:lstStyle/>
          <a:p>
            <a:pPr algn="ctr">
              <a:defRPr/>
            </a:pPr>
            <a:r>
              <a:rPr lang="en-GB" sz="1400" dirty="0">
                <a:solidFill>
                  <a:schemeClr val="lt1"/>
                </a:solidFill>
                <a:latin typeface="+mn-lt"/>
                <a:ea typeface="+mn-ea"/>
                <a:cs typeface="+mn-cs"/>
              </a:rPr>
              <a:t>Collider</a:t>
            </a:r>
          </a:p>
          <a:p>
            <a:pPr algn="ctr">
              <a:defRPr/>
            </a:pPr>
            <a:r>
              <a:rPr lang="en-GB" sz="1400" dirty="0">
                <a:solidFill>
                  <a:schemeClr val="lt1"/>
                </a:solidFill>
                <a:latin typeface="+mn-lt"/>
                <a:ea typeface="+mn-ea"/>
                <a:cs typeface="+mn-cs"/>
              </a:rPr>
              <a:t> ring</a:t>
            </a:r>
          </a:p>
        </p:txBody>
      </p:sp>
      <p:pic>
        <p:nvPicPr>
          <p:cNvPr id="1847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6550" y="3676650"/>
            <a:ext cx="1612900" cy="27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7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2500" y="3605213"/>
            <a:ext cx="930275"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Oval 44"/>
          <p:cNvSpPr>
            <a:spLocks noChangeArrowheads="1"/>
          </p:cNvSpPr>
          <p:nvPr/>
        </p:nvSpPr>
        <p:spPr bwMode="auto">
          <a:xfrm>
            <a:off x="4437063" y="4357688"/>
            <a:ext cx="727075" cy="719137"/>
          </a:xfrm>
          <a:prstGeom prst="ellipse">
            <a:avLst/>
          </a:prstGeom>
          <a:noFill/>
          <a:ln w="31750">
            <a:solidFill>
              <a:srgbClr val="FF0000"/>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endParaRPr lang="en-GB" altLang="en-US" dirty="0">
              <a:solidFill>
                <a:srgbClr val="FFFFFF"/>
              </a:solidFill>
              <a:latin typeface="Comic Sans MS" charset="0"/>
            </a:endParaRPr>
          </a:p>
        </p:txBody>
      </p:sp>
      <p:sp>
        <p:nvSpPr>
          <p:cNvPr id="18479" name="Slide Number Placeholder 5"/>
          <p:cNvSpPr txBox="1">
            <a:spLocks/>
          </p:cNvSpPr>
          <p:nvPr/>
        </p:nvSpPr>
        <p:spPr bwMode="auto">
          <a:xfrm>
            <a:off x="8712200" y="6116638"/>
            <a:ext cx="317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endParaRPr lang="en-GB" altLang="en-US" sz="1200" dirty="0">
              <a:solidFill>
                <a:srgbClr val="898989"/>
              </a:solidFill>
            </a:endParaRPr>
          </a:p>
        </p:txBody>
      </p:sp>
      <p:sp>
        <p:nvSpPr>
          <p:cNvPr id="48" name="Oval 47"/>
          <p:cNvSpPr/>
          <p:nvPr/>
        </p:nvSpPr>
        <p:spPr>
          <a:xfrm>
            <a:off x="7246938" y="3503613"/>
            <a:ext cx="715962" cy="65246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9" name="Rectangle 48"/>
          <p:cNvSpPr>
            <a:spLocks noChangeArrowheads="1"/>
          </p:cNvSpPr>
          <p:nvPr/>
        </p:nvSpPr>
        <p:spPr bwMode="auto">
          <a:xfrm>
            <a:off x="4379913" y="3244850"/>
            <a:ext cx="1258887" cy="431800"/>
          </a:xfrm>
          <a:prstGeom prst="rect">
            <a:avLst/>
          </a:prstGeom>
          <a:solidFill>
            <a:srgbClr val="FF9900"/>
          </a:solidFill>
          <a:ln w="9525">
            <a:solidFill>
              <a:srgbClr val="28A0BE"/>
            </a:solidFill>
            <a:miter lim="800000"/>
            <a:headEnd/>
            <a:tailEnd/>
          </a:ln>
          <a:effectLst>
            <a:outerShdw blurRad="40000" dist="23000" dir="5400000" rotWithShape="0">
              <a:srgbClr val="000000">
                <a:alpha val="34999"/>
              </a:srgbClr>
            </a:outerShdw>
          </a:effectLst>
        </p:spPr>
        <p:txBody>
          <a:bodyPr anchor="ctr"/>
          <a:lstStyle/>
          <a:p>
            <a:pPr algn="ctr">
              <a:defRPr/>
            </a:pPr>
            <a:r>
              <a:rPr lang="en-GB" sz="1400" dirty="0">
                <a:solidFill>
                  <a:schemeClr val="lt1"/>
                </a:solidFill>
                <a:latin typeface="+mn-lt"/>
                <a:ea typeface="+mn-ea"/>
                <a:cs typeface="+mn-cs"/>
              </a:rPr>
              <a:t>RLA</a:t>
            </a:r>
          </a:p>
          <a:p>
            <a:pPr algn="ctr">
              <a:defRPr/>
            </a:pPr>
            <a:r>
              <a:rPr lang="en-GB" sz="1400" dirty="0">
                <a:solidFill>
                  <a:schemeClr val="lt1"/>
                </a:solidFill>
                <a:latin typeface="+mn-lt"/>
                <a:ea typeface="+mn-ea"/>
                <a:cs typeface="+mn-cs"/>
              </a:rPr>
              <a:t>acceleration</a:t>
            </a:r>
          </a:p>
        </p:txBody>
      </p:sp>
      <p:cxnSp>
        <p:nvCxnSpPr>
          <p:cNvPr id="50" name="Straight Arrow Connector 49"/>
          <p:cNvCxnSpPr>
            <a:cxnSpLocks noChangeShapeType="1"/>
            <a:stCxn id="18475" idx="2"/>
          </p:cNvCxnSpPr>
          <p:nvPr/>
        </p:nvCxnSpPr>
        <p:spPr bwMode="auto">
          <a:xfrm>
            <a:off x="5759450" y="3816350"/>
            <a:ext cx="336550" cy="0"/>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18483" name="Group 50"/>
          <p:cNvGrpSpPr>
            <a:grpSpLocks/>
          </p:cNvGrpSpPr>
          <p:nvPr/>
        </p:nvGrpSpPr>
        <p:grpSpPr bwMode="auto">
          <a:xfrm>
            <a:off x="5695950" y="4273550"/>
            <a:ext cx="1014413" cy="862013"/>
            <a:chOff x="7740922" y="4602948"/>
            <a:chExt cx="1106279" cy="1012340"/>
          </a:xfrm>
        </p:grpSpPr>
        <p:sp>
          <p:nvSpPr>
            <p:cNvPr id="52" name="Oval 51"/>
            <p:cNvSpPr>
              <a:spLocks noChangeArrowheads="1"/>
            </p:cNvSpPr>
            <p:nvPr/>
          </p:nvSpPr>
          <p:spPr bwMode="auto">
            <a:xfrm>
              <a:off x="7740922" y="4602948"/>
              <a:ext cx="1106279" cy="1010475"/>
            </a:xfrm>
            <a:prstGeom prst="ellipse">
              <a:avLst/>
            </a:prstGeom>
            <a:noFill/>
            <a:ln w="31750">
              <a:solidFill>
                <a:srgbClr val="28A0BE"/>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endParaRPr lang="en-GB" altLang="en-US" dirty="0">
                <a:solidFill>
                  <a:srgbClr val="FFFFFF"/>
                </a:solidFill>
                <a:latin typeface="Comic Sans MS" charset="0"/>
              </a:endParaRPr>
            </a:p>
          </p:txBody>
        </p:sp>
        <p:sp>
          <p:nvSpPr>
            <p:cNvPr id="53" name="Oval 52"/>
            <p:cNvSpPr>
              <a:spLocks noChangeArrowheads="1"/>
            </p:cNvSpPr>
            <p:nvPr/>
          </p:nvSpPr>
          <p:spPr bwMode="auto">
            <a:xfrm>
              <a:off x="8526916" y="4625320"/>
              <a:ext cx="140233" cy="139826"/>
            </a:xfrm>
            <a:prstGeom prst="ellipse">
              <a:avLst/>
            </a:prstGeom>
            <a:solidFill>
              <a:srgbClr val="0070C0"/>
            </a:solidFill>
            <a:ln w="9525">
              <a:solidFill>
                <a:srgbClr val="28A0BE"/>
              </a:solidFill>
              <a:round/>
              <a:headEnd/>
              <a:tailEnd/>
            </a:ln>
            <a:effectLst>
              <a:outerShdw blurRad="40000" dist="23000" dir="5400000" rotWithShape="0">
                <a:srgbClr val="000000">
                  <a:alpha val="34999"/>
                </a:srgbClr>
              </a:outerShdw>
            </a:effectLst>
          </p:spPr>
          <p:txBody>
            <a:bodyPr anchor="ct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endParaRPr lang="en-GB" altLang="en-US" dirty="0">
                <a:solidFill>
                  <a:srgbClr val="FFFFFF"/>
                </a:solidFill>
                <a:latin typeface="Comic Sans MS" charset="0"/>
              </a:endParaRPr>
            </a:p>
          </p:txBody>
        </p:sp>
        <p:sp>
          <p:nvSpPr>
            <p:cNvPr id="54" name="Oval 53"/>
            <p:cNvSpPr>
              <a:spLocks noChangeArrowheads="1"/>
            </p:cNvSpPr>
            <p:nvPr/>
          </p:nvSpPr>
          <p:spPr bwMode="auto">
            <a:xfrm>
              <a:off x="7953868" y="5462412"/>
              <a:ext cx="164470" cy="152876"/>
            </a:xfrm>
            <a:prstGeom prst="ellipse">
              <a:avLst/>
            </a:prstGeom>
            <a:solidFill>
              <a:srgbClr val="0070C0"/>
            </a:solidFill>
            <a:ln w="9525">
              <a:solidFill>
                <a:srgbClr val="28A0BE"/>
              </a:solidFill>
              <a:round/>
              <a:headEnd/>
              <a:tailEnd/>
            </a:ln>
            <a:effectLst>
              <a:outerShdw blurRad="40000" dist="23000" dir="5400000" rotWithShape="0">
                <a:srgbClr val="000000">
                  <a:alpha val="34999"/>
                </a:srgbClr>
              </a:outerShdw>
            </a:effectLst>
          </p:spPr>
          <p:txBody>
            <a:bodyPr anchor="ct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endParaRPr lang="en-GB" altLang="en-US" dirty="0">
                <a:solidFill>
                  <a:srgbClr val="FFFFFF"/>
                </a:solidFill>
                <a:latin typeface="Comic Sans MS" charset="0"/>
              </a:endParaRPr>
            </a:p>
          </p:txBody>
        </p:sp>
      </p:grpSp>
      <p:cxnSp>
        <p:nvCxnSpPr>
          <p:cNvPr id="55" name="Straight Arrow Connector 54"/>
          <p:cNvCxnSpPr>
            <a:cxnSpLocks noChangeShapeType="1"/>
          </p:cNvCxnSpPr>
          <p:nvPr/>
        </p:nvCxnSpPr>
        <p:spPr bwMode="auto">
          <a:xfrm>
            <a:off x="3619500" y="3314700"/>
            <a:ext cx="0" cy="257175"/>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6" name="Straight Arrow Connector 55"/>
          <p:cNvCxnSpPr>
            <a:cxnSpLocks noChangeShapeType="1"/>
          </p:cNvCxnSpPr>
          <p:nvPr/>
        </p:nvCxnSpPr>
        <p:spPr bwMode="auto">
          <a:xfrm>
            <a:off x="3962400" y="3787775"/>
            <a:ext cx="252413" cy="3175"/>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8486" name="TextBox 56"/>
          <p:cNvSpPr txBox="1">
            <a:spLocks noChangeArrowheads="1"/>
          </p:cNvSpPr>
          <p:nvPr/>
        </p:nvSpPr>
        <p:spPr bwMode="auto">
          <a:xfrm>
            <a:off x="2789680" y="1016000"/>
            <a:ext cx="19898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b="1" dirty="0">
                <a:solidFill>
                  <a:srgbClr val="FF0000"/>
                </a:solidFill>
              </a:rPr>
              <a:t>Neutrons to ESS</a:t>
            </a:r>
          </a:p>
        </p:txBody>
      </p:sp>
      <p:sp>
        <p:nvSpPr>
          <p:cNvPr id="18487" name="TextBox 57"/>
          <p:cNvSpPr txBox="1">
            <a:spLocks noChangeArrowheads="1"/>
          </p:cNvSpPr>
          <p:nvPr/>
        </p:nvSpPr>
        <p:spPr bwMode="auto">
          <a:xfrm>
            <a:off x="2724150" y="1458913"/>
            <a:ext cx="1917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b="1" dirty="0">
                <a:solidFill>
                  <a:srgbClr val="FF0000"/>
                </a:solidFill>
              </a:rPr>
              <a:t>Protons dump</a:t>
            </a:r>
          </a:p>
        </p:txBody>
      </p:sp>
      <p:cxnSp>
        <p:nvCxnSpPr>
          <p:cNvPr id="59" name="Straight Arrow Connector 58"/>
          <p:cNvCxnSpPr>
            <a:cxnSpLocks noChangeShapeType="1"/>
            <a:endCxn id="60" idx="1"/>
          </p:cNvCxnSpPr>
          <p:nvPr/>
        </p:nvCxnSpPr>
        <p:spPr bwMode="auto">
          <a:xfrm flipV="1">
            <a:off x="3625850" y="2316163"/>
            <a:ext cx="406400" cy="34925"/>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0" name="Rectangle 59"/>
          <p:cNvSpPr>
            <a:spLocks noChangeArrowheads="1"/>
          </p:cNvSpPr>
          <p:nvPr/>
        </p:nvSpPr>
        <p:spPr bwMode="auto">
          <a:xfrm>
            <a:off x="4032250" y="2182813"/>
            <a:ext cx="1606550" cy="268287"/>
          </a:xfrm>
          <a:prstGeom prst="rect">
            <a:avLst/>
          </a:prstGeom>
          <a:solidFill>
            <a:srgbClr val="FF9900"/>
          </a:solidFill>
          <a:ln w="9525">
            <a:solidFill>
              <a:srgbClr val="28A0BE"/>
            </a:solidFill>
            <a:miter lim="800000"/>
            <a:headEnd/>
            <a:tailEnd/>
          </a:ln>
          <a:effectLst>
            <a:outerShdw blurRad="40000" dist="23000" dir="5400000" rotWithShape="0">
              <a:srgbClr val="000000">
                <a:alpha val="34999"/>
              </a:srgbClr>
            </a:outerShdw>
          </a:effectLst>
        </p:spPr>
        <p:txBody>
          <a:bodyPr anchor="ctr"/>
          <a:lstStyle/>
          <a:p>
            <a:pPr marL="285750" indent="-285750" algn="ctr">
              <a:buFont typeface="Symbol"/>
              <a:buChar char="m"/>
              <a:defRPr/>
            </a:pPr>
            <a:r>
              <a:rPr lang="en-GB" sz="1400" dirty="0">
                <a:solidFill>
                  <a:schemeClr val="lt1"/>
                </a:solidFill>
                <a:latin typeface="+mn-lt"/>
                <a:ea typeface="+mn-ea"/>
                <a:cs typeface="+mn-cs"/>
              </a:rPr>
              <a:t>Test Facility</a:t>
            </a:r>
          </a:p>
        </p:txBody>
      </p:sp>
      <p:cxnSp>
        <p:nvCxnSpPr>
          <p:cNvPr id="61" name="Straight Arrow Connector 60"/>
          <p:cNvCxnSpPr>
            <a:cxnSpLocks noChangeShapeType="1"/>
            <a:endCxn id="27" idx="1"/>
          </p:cNvCxnSpPr>
          <p:nvPr/>
        </p:nvCxnSpPr>
        <p:spPr bwMode="auto">
          <a:xfrm>
            <a:off x="2547938" y="2185988"/>
            <a:ext cx="271462" cy="19050"/>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8491" name="TextBox 61"/>
          <p:cNvSpPr txBox="1">
            <a:spLocks noChangeArrowheads="1"/>
          </p:cNvSpPr>
          <p:nvPr/>
        </p:nvSpPr>
        <p:spPr bwMode="auto">
          <a:xfrm>
            <a:off x="8253594" y="2522538"/>
            <a:ext cx="750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sz="1200" b="1" dirty="0" smtClean="0">
                <a:solidFill>
                  <a:srgbClr val="FFFFFF"/>
                </a:solidFill>
              </a:rPr>
              <a:t>Short</a:t>
            </a:r>
          </a:p>
          <a:p>
            <a:pPr algn="ctr" eaLnBrk="1" hangingPunct="1"/>
            <a:r>
              <a:rPr lang="en-GB" altLang="en-US" sz="1200" b="1" dirty="0" smtClean="0">
                <a:solidFill>
                  <a:srgbClr val="FFFFFF"/>
                </a:solidFill>
              </a:rPr>
              <a:t>Baseline</a:t>
            </a:r>
          </a:p>
          <a:p>
            <a:pPr algn="ctr" eaLnBrk="1" hangingPunct="1"/>
            <a:r>
              <a:rPr lang="en-GB" altLang="en-US" sz="1200" b="1" dirty="0" smtClean="0">
                <a:solidFill>
                  <a:srgbClr val="FFFFFF"/>
                </a:solidFill>
              </a:rPr>
              <a:t>Detector</a:t>
            </a:r>
            <a:endParaRPr lang="en-GB" altLang="en-US" sz="1200" b="1" dirty="0">
              <a:solidFill>
                <a:srgbClr val="FFFFFF"/>
              </a:solidFill>
            </a:endParaRPr>
          </a:p>
        </p:txBody>
      </p:sp>
      <p:sp>
        <p:nvSpPr>
          <p:cNvPr id="18492" name="TextBox 62"/>
          <p:cNvSpPr txBox="1">
            <a:spLocks noChangeArrowheads="1"/>
          </p:cNvSpPr>
          <p:nvPr/>
        </p:nvSpPr>
        <p:spPr bwMode="auto">
          <a:xfrm>
            <a:off x="6106740" y="1762125"/>
            <a:ext cx="70083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sz="1100" b="1" dirty="0" smtClean="0">
                <a:solidFill>
                  <a:srgbClr val="FFFFFF"/>
                </a:solidFill>
              </a:rPr>
              <a:t>Long</a:t>
            </a:r>
          </a:p>
          <a:p>
            <a:pPr algn="ctr" eaLnBrk="1" hangingPunct="1"/>
            <a:r>
              <a:rPr lang="en-GB" altLang="en-US" sz="1100" b="1" dirty="0" smtClean="0">
                <a:solidFill>
                  <a:srgbClr val="FFFFFF"/>
                </a:solidFill>
              </a:rPr>
              <a:t>Baseline</a:t>
            </a:r>
          </a:p>
          <a:p>
            <a:pPr algn="ctr" eaLnBrk="1" hangingPunct="1"/>
            <a:r>
              <a:rPr lang="en-GB" altLang="en-US" sz="1100" b="1" dirty="0" smtClean="0">
                <a:solidFill>
                  <a:srgbClr val="FFFFFF"/>
                </a:solidFill>
              </a:rPr>
              <a:t>Detector</a:t>
            </a:r>
            <a:endParaRPr lang="en-GB" altLang="en-US" sz="1100" b="1" dirty="0">
              <a:solidFill>
                <a:srgbClr val="FFFFFF"/>
              </a:solidFill>
            </a:endParaRPr>
          </a:p>
        </p:txBody>
      </p:sp>
      <p:sp>
        <p:nvSpPr>
          <p:cNvPr id="64" name="Oval 63"/>
          <p:cNvSpPr/>
          <p:nvPr/>
        </p:nvSpPr>
        <p:spPr>
          <a:xfrm>
            <a:off x="6962775" y="2439988"/>
            <a:ext cx="715963" cy="65246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8494" name="TextBox 64"/>
          <p:cNvSpPr txBox="1">
            <a:spLocks noChangeArrowheads="1"/>
          </p:cNvSpPr>
          <p:nvPr/>
        </p:nvSpPr>
        <p:spPr bwMode="auto">
          <a:xfrm>
            <a:off x="6994946" y="2465388"/>
            <a:ext cx="70083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sz="1100" b="1" dirty="0" smtClean="0">
                <a:solidFill>
                  <a:srgbClr val="FFFFFF"/>
                </a:solidFill>
              </a:rPr>
              <a:t>Short</a:t>
            </a:r>
          </a:p>
          <a:p>
            <a:pPr algn="ctr" eaLnBrk="1" hangingPunct="1"/>
            <a:r>
              <a:rPr lang="en-GB" altLang="en-US" sz="1100" b="1" dirty="0" smtClean="0">
                <a:solidFill>
                  <a:srgbClr val="FFFFFF"/>
                </a:solidFill>
              </a:rPr>
              <a:t>Baseline</a:t>
            </a:r>
          </a:p>
          <a:p>
            <a:pPr algn="ctr" eaLnBrk="1" hangingPunct="1"/>
            <a:r>
              <a:rPr lang="en-GB" altLang="en-US" sz="1100" b="1" dirty="0" smtClean="0">
                <a:solidFill>
                  <a:srgbClr val="FFFFFF"/>
                </a:solidFill>
              </a:rPr>
              <a:t>Detector</a:t>
            </a:r>
            <a:endParaRPr lang="en-GB" altLang="en-US" sz="1100" b="1" dirty="0">
              <a:solidFill>
                <a:srgbClr val="FFFFFF"/>
              </a:solidFill>
            </a:endParaRPr>
          </a:p>
        </p:txBody>
      </p:sp>
      <p:sp>
        <p:nvSpPr>
          <p:cNvPr id="18495" name="TextBox 65"/>
          <p:cNvSpPr txBox="1">
            <a:spLocks noChangeArrowheads="1"/>
          </p:cNvSpPr>
          <p:nvPr/>
        </p:nvSpPr>
        <p:spPr bwMode="auto">
          <a:xfrm>
            <a:off x="7259638" y="3503613"/>
            <a:ext cx="8016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sz="1100" b="1" dirty="0" smtClean="0">
                <a:solidFill>
                  <a:srgbClr val="FFFFFF"/>
                </a:solidFill>
              </a:rPr>
              <a:t>Long</a:t>
            </a:r>
          </a:p>
          <a:p>
            <a:pPr algn="ctr" eaLnBrk="1" hangingPunct="1"/>
            <a:r>
              <a:rPr lang="en-GB" altLang="en-US" sz="1100" b="1" dirty="0" smtClean="0">
                <a:solidFill>
                  <a:srgbClr val="FFFFFF"/>
                </a:solidFill>
              </a:rPr>
              <a:t>Baseline</a:t>
            </a:r>
          </a:p>
          <a:p>
            <a:pPr algn="ctr" eaLnBrk="1" hangingPunct="1"/>
            <a:r>
              <a:rPr lang="en-GB" altLang="en-US" sz="1100" b="1" dirty="0" smtClean="0">
                <a:solidFill>
                  <a:srgbClr val="FFFFFF"/>
                </a:solidFill>
              </a:rPr>
              <a:t>Detector</a:t>
            </a:r>
            <a:endParaRPr lang="en-GB" altLang="en-US" sz="1100" b="1" dirty="0">
              <a:solidFill>
                <a:srgbClr val="FFFFFF"/>
              </a:solidFill>
            </a:endParaRPr>
          </a:p>
        </p:txBody>
      </p:sp>
      <p:sp>
        <p:nvSpPr>
          <p:cNvPr id="18496" name="TextBox 66"/>
          <p:cNvSpPr txBox="1">
            <a:spLocks noChangeArrowheads="1"/>
          </p:cNvSpPr>
          <p:nvPr/>
        </p:nvSpPr>
        <p:spPr bwMode="auto">
          <a:xfrm>
            <a:off x="2590800" y="2451100"/>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b="1" dirty="0">
                <a:solidFill>
                  <a:srgbClr val="FF0000"/>
                </a:solidFill>
                <a:latin typeface="Symbol" charset="2"/>
              </a:rPr>
              <a:t>m</a:t>
            </a:r>
            <a:r>
              <a:rPr lang="en-GB" altLang="en-US" b="1" baseline="30000" dirty="0">
                <a:solidFill>
                  <a:srgbClr val="FF0000"/>
                </a:solidFill>
                <a:latin typeface="Symbol" charset="2"/>
              </a:rPr>
              <a:t>+</a:t>
            </a:r>
            <a:r>
              <a:rPr lang="en-GB" altLang="en-US" b="1" dirty="0">
                <a:solidFill>
                  <a:srgbClr val="FF0000"/>
                </a:solidFill>
              </a:rPr>
              <a:t> or </a:t>
            </a:r>
            <a:r>
              <a:rPr lang="en-GB" altLang="en-US" b="1" dirty="0">
                <a:solidFill>
                  <a:srgbClr val="FF0000"/>
                </a:solidFill>
                <a:latin typeface="Symbol" charset="2"/>
              </a:rPr>
              <a:t>m</a:t>
            </a:r>
            <a:r>
              <a:rPr lang="en-GB" altLang="en-US" b="1" baseline="30000" dirty="0">
                <a:solidFill>
                  <a:srgbClr val="FF0000"/>
                </a:solidFill>
                <a:latin typeface="Symbol" charset="2"/>
              </a:rPr>
              <a:t>-</a:t>
            </a:r>
            <a:endParaRPr lang="en-GB" altLang="en-US" b="1" baseline="30000" dirty="0">
              <a:solidFill>
                <a:srgbClr val="FF0000"/>
              </a:solidFill>
            </a:endParaRPr>
          </a:p>
        </p:txBody>
      </p:sp>
      <p:sp>
        <p:nvSpPr>
          <p:cNvPr id="68" name="Rectangle 67"/>
          <p:cNvSpPr/>
          <p:nvPr/>
        </p:nvSpPr>
        <p:spPr>
          <a:xfrm>
            <a:off x="5759450" y="2389188"/>
            <a:ext cx="1084263" cy="368300"/>
          </a:xfrm>
          <a:prstGeom prst="rect">
            <a:avLst/>
          </a:prstGeom>
        </p:spPr>
        <p:txBody>
          <a:bodyPr wrap="none">
            <a:spAutoFit/>
          </a:bodyPr>
          <a:lstStyle/>
          <a:p>
            <a:pPr>
              <a:defRPr/>
            </a:pPr>
            <a:r>
              <a:rPr lang="en-GB" b="1" dirty="0" smtClean="0">
                <a:solidFill>
                  <a:srgbClr val="FF0000"/>
                </a:solidFill>
                <a:latin typeface="Symbol" panose="05050102010706020507" pitchFamily="18" charset="2"/>
                <a:ea typeface="+mn-ea"/>
                <a:cs typeface="Arial" pitchFamily="34" charset="0"/>
              </a:rPr>
              <a:t>n</a:t>
            </a:r>
            <a:r>
              <a:rPr lang="en-GB" b="1" i="1" baseline="-25000" dirty="0" smtClean="0">
                <a:solidFill>
                  <a:srgbClr val="FF0000"/>
                </a:solidFill>
                <a:latin typeface="Symbol" panose="05050102010706020507" pitchFamily="18" charset="2"/>
                <a:ea typeface="+mn-ea"/>
                <a:cs typeface="Arial" pitchFamily="34" charset="0"/>
                <a:sym typeface="Symbol"/>
              </a:rPr>
              <a:t>m</a:t>
            </a:r>
            <a:r>
              <a:rPr lang="en-GB" b="1" dirty="0" smtClean="0">
                <a:solidFill>
                  <a:srgbClr val="FF0000"/>
                </a:solidFill>
                <a:latin typeface="Times New Roman" pitchFamily="18" charset="0"/>
                <a:ea typeface="+mn-ea"/>
                <a:cs typeface="Arial" pitchFamily="34" charset="0"/>
              </a:rPr>
              <a:t>  + </a:t>
            </a:r>
            <a:r>
              <a:rPr lang="en-GB" b="1" dirty="0" smtClean="0">
                <a:solidFill>
                  <a:srgbClr val="FF0000"/>
                </a:solidFill>
                <a:latin typeface="Times New Roman" pitchFamily="18" charset="0"/>
                <a:ea typeface="+mn-ea"/>
                <a:cs typeface="Arial" pitchFamily="34" charset="0"/>
                <a:sym typeface="Symbol"/>
              </a:rPr>
              <a:t></a:t>
            </a:r>
            <a:r>
              <a:rPr lang="en-GB" b="1" dirty="0" smtClean="0">
                <a:solidFill>
                  <a:srgbClr val="FF0000"/>
                </a:solidFill>
                <a:latin typeface="Symbol" panose="05050102010706020507" pitchFamily="18" charset="2"/>
                <a:ea typeface="+mn-ea"/>
                <a:cs typeface="Arial" pitchFamily="34" charset="0"/>
              </a:rPr>
              <a:t>n</a:t>
            </a:r>
            <a:r>
              <a:rPr lang="en-GB" b="1" i="1" baseline="-25000" dirty="0" smtClean="0">
                <a:solidFill>
                  <a:srgbClr val="FF0000"/>
                </a:solidFill>
                <a:latin typeface="+mj-lt"/>
                <a:ea typeface="+mn-ea"/>
                <a:cs typeface="Arial" pitchFamily="34" charset="0"/>
                <a:sym typeface="Symbol"/>
              </a:rPr>
              <a:t>e</a:t>
            </a:r>
            <a:r>
              <a:rPr lang="en-GB" b="1" baseline="-25000" dirty="0" smtClean="0">
                <a:solidFill>
                  <a:srgbClr val="FF0000"/>
                </a:solidFill>
                <a:latin typeface="Times New Roman" pitchFamily="18" charset="0"/>
                <a:ea typeface="+mn-ea"/>
                <a:cs typeface="Arial" pitchFamily="34" charset="0"/>
              </a:rPr>
              <a:t> </a:t>
            </a:r>
            <a:endParaRPr lang="en-GB" dirty="0">
              <a:latin typeface="Times New Roman" pitchFamily="18" charset="0"/>
              <a:ea typeface="+mn-ea"/>
              <a:cs typeface="Arial" pitchFamily="34" charset="0"/>
            </a:endParaRPr>
          </a:p>
        </p:txBody>
      </p:sp>
      <p:sp>
        <p:nvSpPr>
          <p:cNvPr id="69" name="Rectangle 68"/>
          <p:cNvSpPr/>
          <p:nvPr/>
        </p:nvSpPr>
        <p:spPr>
          <a:xfrm>
            <a:off x="5746750" y="2733675"/>
            <a:ext cx="1084263" cy="369888"/>
          </a:xfrm>
          <a:prstGeom prst="rect">
            <a:avLst/>
          </a:prstGeom>
        </p:spPr>
        <p:txBody>
          <a:bodyPr wrap="none">
            <a:spAutoFit/>
          </a:bodyPr>
          <a:lstStyle/>
          <a:p>
            <a:pPr>
              <a:defRPr/>
            </a:pPr>
            <a:r>
              <a:rPr lang="en-GB" b="1" dirty="0" smtClean="0">
                <a:solidFill>
                  <a:srgbClr val="FF0000"/>
                </a:solidFill>
                <a:latin typeface="Symbol" panose="05050102010706020507" pitchFamily="18" charset="2"/>
                <a:ea typeface="+mn-ea"/>
                <a:cs typeface="Arial" pitchFamily="34" charset="0"/>
              </a:rPr>
              <a:t>n</a:t>
            </a:r>
            <a:r>
              <a:rPr lang="en-GB" b="1" i="1" baseline="-25000" dirty="0" smtClean="0">
                <a:solidFill>
                  <a:srgbClr val="FF0000"/>
                </a:solidFill>
                <a:latin typeface="+mj-lt"/>
                <a:ea typeface="+mn-ea"/>
                <a:cs typeface="Arial" pitchFamily="34" charset="0"/>
                <a:sym typeface="Symbol"/>
              </a:rPr>
              <a:t>e</a:t>
            </a:r>
            <a:r>
              <a:rPr lang="en-GB" b="1" dirty="0" smtClean="0">
                <a:solidFill>
                  <a:srgbClr val="FF0000"/>
                </a:solidFill>
                <a:latin typeface="Times New Roman" pitchFamily="18" charset="0"/>
                <a:ea typeface="+mn-ea"/>
                <a:cs typeface="Arial" pitchFamily="34" charset="0"/>
              </a:rPr>
              <a:t>  + </a:t>
            </a:r>
            <a:r>
              <a:rPr lang="en-GB" b="1" dirty="0" smtClean="0">
                <a:solidFill>
                  <a:srgbClr val="FF0000"/>
                </a:solidFill>
                <a:latin typeface="Times New Roman" pitchFamily="18" charset="0"/>
                <a:ea typeface="+mn-ea"/>
                <a:cs typeface="Arial" pitchFamily="34" charset="0"/>
                <a:sym typeface="Symbol"/>
              </a:rPr>
              <a:t></a:t>
            </a:r>
            <a:r>
              <a:rPr lang="en-GB" b="1" dirty="0" smtClean="0">
                <a:solidFill>
                  <a:srgbClr val="FF0000"/>
                </a:solidFill>
                <a:latin typeface="Symbol" panose="05050102010706020507" pitchFamily="18" charset="2"/>
                <a:ea typeface="+mn-ea"/>
                <a:cs typeface="Arial" pitchFamily="34" charset="0"/>
              </a:rPr>
              <a:t>n</a:t>
            </a:r>
            <a:r>
              <a:rPr lang="en-GB" b="1" i="1" baseline="-25000" dirty="0" smtClean="0">
                <a:solidFill>
                  <a:srgbClr val="FF0000"/>
                </a:solidFill>
                <a:latin typeface="Symbol" panose="05050102010706020507" pitchFamily="18" charset="2"/>
                <a:ea typeface="+mn-ea"/>
                <a:cs typeface="Arial" pitchFamily="34" charset="0"/>
                <a:sym typeface="Symbol"/>
              </a:rPr>
              <a:t>m</a:t>
            </a:r>
            <a:r>
              <a:rPr lang="en-GB" b="1" baseline="-25000" dirty="0" smtClean="0">
                <a:solidFill>
                  <a:srgbClr val="FF0000"/>
                </a:solidFill>
                <a:latin typeface="Times New Roman" pitchFamily="18" charset="0"/>
                <a:ea typeface="+mn-ea"/>
                <a:cs typeface="Arial" pitchFamily="34" charset="0"/>
              </a:rPr>
              <a:t> </a:t>
            </a:r>
            <a:endParaRPr lang="en-GB" dirty="0">
              <a:latin typeface="Times New Roman" pitchFamily="18" charset="0"/>
              <a:ea typeface="+mn-ea"/>
              <a:cs typeface="Arial" pitchFamily="34" charset="0"/>
            </a:endParaRPr>
          </a:p>
        </p:txBody>
      </p:sp>
      <p:sp>
        <p:nvSpPr>
          <p:cNvPr id="18499" name="TextBox 69"/>
          <p:cNvSpPr txBox="1">
            <a:spLocks noChangeArrowheads="1"/>
          </p:cNvSpPr>
          <p:nvPr/>
        </p:nvSpPr>
        <p:spPr bwMode="auto">
          <a:xfrm>
            <a:off x="6786563" y="4514850"/>
            <a:ext cx="1992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b="1" dirty="0">
                <a:solidFill>
                  <a:srgbClr val="FF0000"/>
                </a:solidFill>
              </a:rPr>
              <a:t>Muon Collider</a:t>
            </a:r>
          </a:p>
        </p:txBody>
      </p:sp>
      <p:sp>
        <p:nvSpPr>
          <p:cNvPr id="18500" name="TextBox 70"/>
          <p:cNvSpPr txBox="1">
            <a:spLocks noChangeArrowheads="1"/>
          </p:cNvSpPr>
          <p:nvPr/>
        </p:nvSpPr>
        <p:spPr bwMode="auto">
          <a:xfrm>
            <a:off x="7646988" y="2573338"/>
            <a:ext cx="1420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b="1" dirty="0" err="1">
                <a:solidFill>
                  <a:srgbClr val="FF0000"/>
                </a:solidFill>
              </a:rPr>
              <a:t>nuSTORM</a:t>
            </a:r>
            <a:endParaRPr lang="en-GB" altLang="en-US" b="1" dirty="0">
              <a:solidFill>
                <a:srgbClr val="FF0000"/>
              </a:solidFill>
            </a:endParaRPr>
          </a:p>
        </p:txBody>
      </p:sp>
      <p:sp>
        <p:nvSpPr>
          <p:cNvPr id="18501" name="TextBox 71"/>
          <p:cNvSpPr txBox="1">
            <a:spLocks noChangeArrowheads="1"/>
          </p:cNvSpPr>
          <p:nvPr/>
        </p:nvSpPr>
        <p:spPr bwMode="auto">
          <a:xfrm>
            <a:off x="7949643" y="3486150"/>
            <a:ext cx="12314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algn="ctr" eaLnBrk="1" hangingPunct="1"/>
            <a:r>
              <a:rPr lang="en-GB" altLang="en-US" b="1" dirty="0">
                <a:solidFill>
                  <a:srgbClr val="FF0000"/>
                </a:solidFill>
              </a:rPr>
              <a:t>Neutrino </a:t>
            </a:r>
          </a:p>
          <a:p>
            <a:pPr algn="ctr" eaLnBrk="1" hangingPunct="1"/>
            <a:r>
              <a:rPr lang="en-GB" altLang="en-US" b="1" dirty="0">
                <a:solidFill>
                  <a:srgbClr val="FF0000"/>
                </a:solidFill>
              </a:rPr>
              <a:t>Factory</a:t>
            </a:r>
          </a:p>
        </p:txBody>
      </p:sp>
      <p:sp>
        <p:nvSpPr>
          <p:cNvPr id="73" name="TextBox 72"/>
          <p:cNvSpPr txBox="1"/>
          <p:nvPr/>
        </p:nvSpPr>
        <p:spPr>
          <a:xfrm>
            <a:off x="7057987" y="1862138"/>
            <a:ext cx="1124026" cy="369332"/>
          </a:xfrm>
          <a:prstGeom prst="rect">
            <a:avLst/>
          </a:prstGeom>
          <a:noFill/>
        </p:spPr>
        <p:txBody>
          <a:bodyPr wrap="none">
            <a:spAutoFit/>
          </a:bodyPr>
          <a:lstStyle/>
          <a:p>
            <a:pPr algn="ctr">
              <a:defRPr/>
            </a:pPr>
            <a:r>
              <a:rPr lang="en-GB" b="1" dirty="0" err="1">
                <a:solidFill>
                  <a:srgbClr val="FF0000"/>
                </a:solidFill>
                <a:latin typeface="Times New Roman" pitchFamily="18" charset="0"/>
                <a:ea typeface="+mn-ea"/>
                <a:cs typeface="Arial" pitchFamily="34" charset="0"/>
              </a:rPr>
              <a:t>ESS</a:t>
            </a:r>
            <a:r>
              <a:rPr lang="en-GB" b="1" dirty="0" err="1">
                <a:solidFill>
                  <a:srgbClr val="FF0000"/>
                </a:solidFill>
                <a:latin typeface="+mj-lt"/>
                <a:ea typeface="+mn-ea"/>
                <a:cs typeface="Arial" pitchFamily="34" charset="0"/>
              </a:rPr>
              <a:t>nu</a:t>
            </a:r>
            <a:r>
              <a:rPr lang="en-GB" b="1" dirty="0" err="1">
                <a:solidFill>
                  <a:srgbClr val="FF0000"/>
                </a:solidFill>
                <a:latin typeface="Times New Roman" pitchFamily="18" charset="0"/>
                <a:ea typeface="+mn-ea"/>
                <a:cs typeface="Arial" pitchFamily="34" charset="0"/>
              </a:rPr>
              <a:t>SB</a:t>
            </a:r>
            <a:endParaRPr lang="en-GB" b="1" dirty="0">
              <a:solidFill>
                <a:srgbClr val="FF0000"/>
              </a:solidFill>
              <a:latin typeface="Times New Roman" pitchFamily="18" charset="0"/>
              <a:ea typeface="+mn-ea"/>
              <a:cs typeface="Arial" pitchFamily="34" charset="0"/>
            </a:endParaRPr>
          </a:p>
        </p:txBody>
      </p:sp>
      <p:sp>
        <p:nvSpPr>
          <p:cNvPr id="74" name="Rectangle 73"/>
          <p:cNvSpPr>
            <a:spLocks noChangeArrowheads="1"/>
          </p:cNvSpPr>
          <p:nvPr/>
        </p:nvSpPr>
        <p:spPr bwMode="auto">
          <a:xfrm>
            <a:off x="685800" y="2555875"/>
            <a:ext cx="1255713" cy="319088"/>
          </a:xfrm>
          <a:prstGeom prst="rect">
            <a:avLst/>
          </a:prstGeom>
          <a:solidFill>
            <a:srgbClr val="FF9900"/>
          </a:solidFill>
          <a:ln w="9525">
            <a:solidFill>
              <a:srgbClr val="28A0BE"/>
            </a:solidFill>
            <a:miter lim="800000"/>
            <a:headEnd/>
            <a:tailEnd/>
          </a:ln>
          <a:effectLst>
            <a:outerShdw blurRad="40000" dist="23000" dir="5400000" rotWithShape="0">
              <a:srgbClr val="000000">
                <a:alpha val="34999"/>
              </a:srgbClr>
            </a:outerShdw>
          </a:effectLst>
        </p:spPr>
        <p:txBody>
          <a:bodyPr anchor="ctr"/>
          <a:lstStyle/>
          <a:p>
            <a:pPr algn="ctr">
              <a:defRPr/>
            </a:pPr>
            <a:r>
              <a:rPr lang="en-GB" sz="1400" dirty="0">
                <a:solidFill>
                  <a:schemeClr val="lt1"/>
                </a:solidFill>
                <a:latin typeface="+mn-lt"/>
                <a:ea typeface="+mn-ea"/>
                <a:cs typeface="+mn-cs"/>
              </a:rPr>
              <a:t>Accumulator</a:t>
            </a:r>
          </a:p>
        </p:txBody>
      </p:sp>
      <p:cxnSp>
        <p:nvCxnSpPr>
          <p:cNvPr id="75" name="Connecteur droit avec flèche 30"/>
          <p:cNvCxnSpPr>
            <a:cxnSpLocks noChangeShapeType="1"/>
          </p:cNvCxnSpPr>
          <p:nvPr/>
        </p:nvCxnSpPr>
        <p:spPr bwMode="auto">
          <a:xfrm flipH="1">
            <a:off x="2312988" y="2136775"/>
            <a:ext cx="1192212" cy="2087563"/>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5" name="TextBox 4"/>
          <p:cNvSpPr txBox="1"/>
          <p:nvPr/>
        </p:nvSpPr>
        <p:spPr>
          <a:xfrm>
            <a:off x="5604881" y="5135591"/>
            <a:ext cx="744114" cy="369332"/>
          </a:xfrm>
          <a:prstGeom prst="rect">
            <a:avLst/>
          </a:prstGeom>
          <a:noFill/>
        </p:spPr>
        <p:txBody>
          <a:bodyPr wrap="none" rtlCol="0">
            <a:spAutoFit/>
          </a:bodyPr>
          <a:lstStyle/>
          <a:p>
            <a:r>
              <a:rPr lang="en-GB" dirty="0" err="1" smtClean="0"/>
              <a:t>μ</a:t>
            </a:r>
            <a:r>
              <a:rPr lang="en-GB" baseline="30000" dirty="0" smtClean="0"/>
              <a:t>+</a:t>
            </a:r>
            <a:r>
              <a:rPr lang="en-GB" dirty="0" smtClean="0"/>
              <a:t>   </a:t>
            </a:r>
            <a:r>
              <a:rPr lang="en-GB" dirty="0" err="1" smtClean="0"/>
              <a:t>μ</a:t>
            </a:r>
            <a:r>
              <a:rPr lang="en-GB" baseline="30000" dirty="0" smtClean="0"/>
              <a:t>-</a:t>
            </a:r>
            <a:endParaRPr lang="en-GB" baseline="30000" dirty="0"/>
          </a:p>
        </p:txBody>
      </p:sp>
      <p:sp>
        <p:nvSpPr>
          <p:cNvPr id="6" name="TextBox 5"/>
          <p:cNvSpPr txBox="1"/>
          <p:nvPr/>
        </p:nvSpPr>
        <p:spPr>
          <a:xfrm>
            <a:off x="5624918" y="4980077"/>
            <a:ext cx="704039" cy="369332"/>
          </a:xfrm>
          <a:prstGeom prst="rect">
            <a:avLst/>
          </a:prstGeom>
          <a:noFill/>
        </p:spPr>
        <p:txBody>
          <a:bodyPr wrap="none" rtlCol="0">
            <a:spAutoFit/>
          </a:bodyPr>
          <a:lstStyle/>
          <a:p>
            <a:r>
              <a:rPr lang="en-GB" dirty="0" smtClean="0">
                <a:latin typeface="Times New Roman" charset="0"/>
                <a:ea typeface="Times New Roman" charset="0"/>
                <a:cs typeface="Times New Roman" charset="0"/>
              </a:rPr>
              <a:t>→ ←</a:t>
            </a:r>
            <a:endParaRPr lang="en-GB" dirty="0">
              <a:latin typeface="Times New Roman" charset="0"/>
              <a:ea typeface="Times New Roman" charset="0"/>
              <a:cs typeface="Times New Roman" charset="0"/>
            </a:endParaRPr>
          </a:p>
        </p:txBody>
      </p:sp>
      <p:sp>
        <p:nvSpPr>
          <p:cNvPr id="8" name="TextBox 7"/>
          <p:cNvSpPr txBox="1"/>
          <p:nvPr/>
        </p:nvSpPr>
        <p:spPr>
          <a:xfrm>
            <a:off x="4361794" y="5602017"/>
            <a:ext cx="4540469" cy="923330"/>
          </a:xfrm>
          <a:prstGeom prst="rect">
            <a:avLst/>
          </a:prstGeom>
          <a:noFill/>
          <a:ln>
            <a:solidFill>
              <a:srgbClr val="0070C0"/>
            </a:solidFill>
          </a:ln>
        </p:spPr>
        <p:txBody>
          <a:bodyPr wrap="square" rtlCol="0">
            <a:spAutoFit/>
          </a:bodyPr>
          <a:lstStyle/>
          <a:p>
            <a:r>
              <a:rPr lang="en-GB" dirty="0" smtClean="0"/>
              <a:t>more than 4x10</a:t>
            </a:r>
            <a:r>
              <a:rPr lang="en-GB" baseline="30000" dirty="0" smtClean="0"/>
              <a:t>20</a:t>
            </a:r>
            <a:r>
              <a:rPr lang="en-GB" dirty="0" smtClean="0"/>
              <a:t> </a:t>
            </a:r>
            <a:r>
              <a:rPr lang="en-GB" dirty="0" err="1" smtClean="0"/>
              <a:t>μ</a:t>
            </a:r>
            <a:r>
              <a:rPr lang="en-GB" dirty="0" smtClean="0"/>
              <a:t>/year from ESSS compared to 10</a:t>
            </a:r>
            <a:r>
              <a:rPr lang="en-GB" baseline="30000" dirty="0" smtClean="0"/>
              <a:t>14</a:t>
            </a:r>
            <a:r>
              <a:rPr lang="en-GB" dirty="0" smtClean="0"/>
              <a:t> </a:t>
            </a:r>
            <a:r>
              <a:rPr lang="en-GB" dirty="0" err="1" smtClean="0"/>
              <a:t>μ</a:t>
            </a:r>
            <a:r>
              <a:rPr lang="en-GB" dirty="0" smtClean="0"/>
              <a:t> used by all experiments up to now (10</a:t>
            </a:r>
            <a:r>
              <a:rPr lang="en-GB" baseline="30000" dirty="0" smtClean="0"/>
              <a:t>18</a:t>
            </a:r>
            <a:r>
              <a:rPr lang="en-GB" dirty="0" smtClean="0"/>
              <a:t> </a:t>
            </a:r>
            <a:r>
              <a:rPr lang="en-GB" dirty="0" err="1" smtClean="0"/>
              <a:t>μ</a:t>
            </a:r>
            <a:r>
              <a:rPr lang="en-GB" dirty="0" smtClean="0"/>
              <a:t> for COMET in the future).</a:t>
            </a:r>
            <a:endParaRPr lang="en-GB" dirty="0"/>
          </a:p>
        </p:txBody>
      </p:sp>
      <p:sp>
        <p:nvSpPr>
          <p:cNvPr id="71" name="Rectangle 16"/>
          <p:cNvSpPr>
            <a:spLocks noChangeArrowheads="1"/>
          </p:cNvSpPr>
          <p:nvPr/>
        </p:nvSpPr>
        <p:spPr bwMode="auto">
          <a:xfrm>
            <a:off x="108941" y="2015302"/>
            <a:ext cx="21627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eaLnBrk="1" hangingPunct="1">
              <a:spcAft>
                <a:spcPts val="600"/>
              </a:spcAft>
            </a:pPr>
            <a:r>
              <a:rPr lang="en-GB" altLang="en-US" b="1" dirty="0">
                <a:solidFill>
                  <a:srgbClr val="FF0000"/>
                </a:solidFill>
                <a:ea typeface="MS PGothic" charset="-128"/>
                <a:cs typeface="Times New Roman" charset="0"/>
              </a:rPr>
              <a:t>2.7x10</a:t>
            </a:r>
            <a:r>
              <a:rPr lang="en-GB" altLang="en-US" b="1" baseline="30000" dirty="0">
                <a:solidFill>
                  <a:srgbClr val="FF0000"/>
                </a:solidFill>
                <a:ea typeface="MS PGothic" charset="-128"/>
                <a:cs typeface="Times New Roman" charset="0"/>
              </a:rPr>
              <a:t>23</a:t>
            </a:r>
            <a:r>
              <a:rPr lang="en-GB" altLang="en-US" b="1" dirty="0">
                <a:solidFill>
                  <a:srgbClr val="FF0000"/>
                </a:solidFill>
                <a:ea typeface="MS PGothic" charset="-128"/>
                <a:cs typeface="Times New Roman" charset="0"/>
              </a:rPr>
              <a:t> </a:t>
            </a:r>
            <a:r>
              <a:rPr lang="en-GB" altLang="en-US" b="1" dirty="0" err="1">
                <a:solidFill>
                  <a:srgbClr val="FF0000"/>
                </a:solidFill>
                <a:ea typeface="MS PGothic" charset="-128"/>
                <a:cs typeface="Times New Roman" charset="0"/>
              </a:rPr>
              <a:t>p.o.t</a:t>
            </a:r>
            <a:r>
              <a:rPr lang="en-GB" altLang="en-US" b="1" dirty="0">
                <a:solidFill>
                  <a:srgbClr val="FF0000"/>
                </a:solidFill>
                <a:ea typeface="MS PGothic" charset="-128"/>
                <a:cs typeface="Times New Roman" charset="0"/>
              </a:rPr>
              <a:t>/year</a:t>
            </a:r>
          </a:p>
        </p:txBody>
      </p:sp>
      <p:pic>
        <p:nvPicPr>
          <p:cNvPr id="76" name="Picture 75"/>
          <p:cNvPicPr>
            <a:picLocks noChangeAspect="1"/>
          </p:cNvPicPr>
          <p:nvPr/>
        </p:nvPicPr>
        <p:blipFill rotWithShape="1">
          <a:blip r:embed="rId5"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158136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ZoneTexte 40"/>
          <p:cNvSpPr txBox="1"/>
          <p:nvPr/>
        </p:nvSpPr>
        <p:spPr>
          <a:xfrm>
            <a:off x="7761586" y="3898704"/>
            <a:ext cx="631227" cy="307777"/>
          </a:xfrm>
          <a:prstGeom prst="rect">
            <a:avLst/>
          </a:prstGeom>
          <a:noFill/>
        </p:spPr>
        <p:txBody>
          <a:bodyPr wrap="none" rtlCol="0">
            <a:spAutoFit/>
          </a:bodyPr>
          <a:lstStyle/>
          <a:p>
            <a:r>
              <a:rPr lang="en-US" sz="1400" dirty="0" smtClean="0"/>
              <a:t>x (cm)</a:t>
            </a:r>
            <a:endParaRPr lang="en-US" sz="1400" dirty="0"/>
          </a:p>
        </p:txBody>
      </p:sp>
      <p:grpSp>
        <p:nvGrpSpPr>
          <p:cNvPr id="3" name="Grouper 2"/>
          <p:cNvGrpSpPr/>
          <p:nvPr/>
        </p:nvGrpSpPr>
        <p:grpSpPr>
          <a:xfrm>
            <a:off x="242172" y="1036812"/>
            <a:ext cx="4857167" cy="2948571"/>
            <a:chOff x="4453481" y="592714"/>
            <a:chExt cx="4857167" cy="2948571"/>
          </a:xfrm>
        </p:grpSpPr>
        <p:pic>
          <p:nvPicPr>
            <p:cNvPr id="67" name="Image 6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0996" y="592714"/>
              <a:ext cx="2964961" cy="2556115"/>
            </a:xfrm>
            <a:prstGeom prst="rect">
              <a:avLst/>
            </a:prstGeom>
          </p:spPr>
        </p:pic>
        <p:grpSp>
          <p:nvGrpSpPr>
            <p:cNvPr id="2" name="Grouper 1"/>
            <p:cNvGrpSpPr/>
            <p:nvPr/>
          </p:nvGrpSpPr>
          <p:grpSpPr>
            <a:xfrm>
              <a:off x="4453481" y="922433"/>
              <a:ext cx="4857167" cy="2618852"/>
              <a:chOff x="4453481" y="922433"/>
              <a:chExt cx="4857167" cy="2618852"/>
            </a:xfrm>
          </p:grpSpPr>
          <p:sp>
            <p:nvSpPr>
              <p:cNvPr id="33" name="ZoneTexte 32"/>
              <p:cNvSpPr txBox="1"/>
              <p:nvPr/>
            </p:nvSpPr>
            <p:spPr>
              <a:xfrm>
                <a:off x="7586803" y="957001"/>
                <a:ext cx="1468849" cy="1200329"/>
              </a:xfrm>
              <a:prstGeom prst="rect">
                <a:avLst/>
              </a:prstGeom>
              <a:noFill/>
            </p:spPr>
            <p:txBody>
              <a:bodyPr wrap="square" rtlCol="0">
                <a:spAutoFit/>
              </a:bodyPr>
              <a:lstStyle/>
              <a:p>
                <a:r>
                  <a:rPr lang="en-US" b="1" dirty="0" smtClean="0">
                    <a:solidFill>
                      <a:srgbClr val="0000FF"/>
                    </a:solidFill>
                  </a:rPr>
                  <a:t>muons</a:t>
                </a:r>
                <a:r>
                  <a:rPr lang="en-US" dirty="0" smtClean="0"/>
                  <a:t> at the level of the beam dump</a:t>
                </a:r>
              </a:p>
              <a:p>
                <a:r>
                  <a:rPr lang="en-US" dirty="0" smtClean="0"/>
                  <a:t>(per proton)</a:t>
                </a:r>
                <a:endParaRPr lang="en-US" dirty="0"/>
              </a:p>
            </p:txBody>
          </p:sp>
          <p:sp>
            <p:nvSpPr>
              <p:cNvPr id="38" name="ZoneTexte 37"/>
              <p:cNvSpPr txBox="1"/>
              <p:nvPr/>
            </p:nvSpPr>
            <p:spPr>
              <a:xfrm rot="16200000">
                <a:off x="4290003" y="1085911"/>
                <a:ext cx="634734" cy="307777"/>
              </a:xfrm>
              <a:prstGeom prst="rect">
                <a:avLst/>
              </a:prstGeom>
              <a:noFill/>
            </p:spPr>
            <p:txBody>
              <a:bodyPr wrap="none" rtlCol="0">
                <a:spAutoFit/>
              </a:bodyPr>
              <a:lstStyle/>
              <a:p>
                <a:r>
                  <a:rPr lang="en-US" sz="1400" dirty="0"/>
                  <a:t>y</a:t>
                </a:r>
                <a:r>
                  <a:rPr lang="en-US" sz="1400" dirty="0" smtClean="0"/>
                  <a:t> (cm)</a:t>
                </a:r>
                <a:endParaRPr lang="en-US" sz="1400" dirty="0"/>
              </a:p>
            </p:txBody>
          </p:sp>
          <p:sp>
            <p:nvSpPr>
              <p:cNvPr id="46" name="ZoneTexte 45"/>
              <p:cNvSpPr txBox="1"/>
              <p:nvPr/>
            </p:nvSpPr>
            <p:spPr>
              <a:xfrm>
                <a:off x="6732549" y="2939012"/>
                <a:ext cx="631227" cy="307777"/>
              </a:xfrm>
              <a:prstGeom prst="rect">
                <a:avLst/>
              </a:prstGeom>
              <a:noFill/>
            </p:spPr>
            <p:txBody>
              <a:bodyPr wrap="none" rtlCol="0">
                <a:spAutoFit/>
              </a:bodyPr>
              <a:lstStyle/>
              <a:p>
                <a:r>
                  <a:rPr lang="en-US" sz="1400" dirty="0" smtClean="0"/>
                  <a:t>x (cm)</a:t>
                </a:r>
                <a:endParaRPr lang="en-US" sz="1400" dirty="0"/>
              </a:p>
            </p:txBody>
          </p:sp>
          <p:sp>
            <p:nvSpPr>
              <p:cNvPr id="28" name="Rectangle 27"/>
              <p:cNvSpPr/>
              <p:nvPr/>
            </p:nvSpPr>
            <p:spPr>
              <a:xfrm>
                <a:off x="5630160" y="1479826"/>
                <a:ext cx="897339" cy="7840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Connecteur droit avec flèche 30"/>
              <p:cNvCxnSpPr/>
              <p:nvPr/>
            </p:nvCxnSpPr>
            <p:spPr>
              <a:xfrm flipH="1" flipV="1">
                <a:off x="6350000" y="2157330"/>
                <a:ext cx="1490854" cy="6256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ZoneTexte 31"/>
              <p:cNvSpPr txBox="1"/>
              <p:nvPr/>
            </p:nvSpPr>
            <p:spPr>
              <a:xfrm>
                <a:off x="7420451" y="2733898"/>
                <a:ext cx="1890197" cy="646331"/>
              </a:xfrm>
              <a:prstGeom prst="rect">
                <a:avLst/>
              </a:prstGeom>
              <a:noFill/>
            </p:spPr>
            <p:txBody>
              <a:bodyPr wrap="none" rtlCol="0">
                <a:spAutoFit/>
              </a:bodyPr>
              <a:lstStyle/>
              <a:p>
                <a:r>
                  <a:rPr lang="en-US" dirty="0" smtClean="0"/>
                  <a:t>4.2x10</a:t>
                </a:r>
                <a:r>
                  <a:rPr lang="en-US" baseline="30000" dirty="0" smtClean="0"/>
                  <a:t>20</a:t>
                </a:r>
                <a:r>
                  <a:rPr lang="en-US" dirty="0" smtClean="0"/>
                  <a:t> </a:t>
                </a:r>
                <a:r>
                  <a:rPr lang="el-GR" dirty="0" smtClean="0"/>
                  <a:t>μ</a:t>
                </a:r>
                <a:r>
                  <a:rPr lang="en-US" dirty="0" smtClean="0"/>
                  <a:t>/year</a:t>
                </a:r>
              </a:p>
              <a:p>
                <a:r>
                  <a:rPr lang="en-US" dirty="0" smtClean="0">
                    <a:solidFill>
                      <a:srgbClr val="FF0000"/>
                    </a:solidFill>
                  </a:rPr>
                  <a:t>16.3x10</a:t>
                </a:r>
                <a:r>
                  <a:rPr lang="en-US" baseline="30000" dirty="0" smtClean="0">
                    <a:solidFill>
                      <a:srgbClr val="FF0000"/>
                    </a:solidFill>
                  </a:rPr>
                  <a:t>20</a:t>
                </a:r>
                <a:r>
                  <a:rPr lang="en-US" dirty="0" smtClean="0">
                    <a:solidFill>
                      <a:srgbClr val="FF0000"/>
                    </a:solidFill>
                  </a:rPr>
                  <a:t> for 4 m</a:t>
                </a:r>
                <a:r>
                  <a:rPr lang="en-US" baseline="30000" dirty="0" smtClean="0">
                    <a:solidFill>
                      <a:srgbClr val="FF0000"/>
                    </a:solidFill>
                  </a:rPr>
                  <a:t>2</a:t>
                </a:r>
                <a:endParaRPr lang="en-US" dirty="0">
                  <a:solidFill>
                    <a:srgbClr val="FF0000"/>
                  </a:solidFill>
                </a:endParaRPr>
              </a:p>
            </p:txBody>
          </p:sp>
          <p:sp>
            <p:nvSpPr>
              <p:cNvPr id="77" name="Rectangle 76"/>
              <p:cNvSpPr/>
              <p:nvPr/>
            </p:nvSpPr>
            <p:spPr>
              <a:xfrm>
                <a:off x="5181490" y="1882912"/>
                <a:ext cx="897339" cy="78408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Connecteur droit avec flèche 77"/>
              <p:cNvCxnSpPr/>
              <p:nvPr/>
            </p:nvCxnSpPr>
            <p:spPr>
              <a:xfrm flipH="1" flipV="1">
                <a:off x="5370065" y="2477604"/>
                <a:ext cx="803239" cy="7691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9" name="ZoneTexte 78"/>
              <p:cNvSpPr txBox="1"/>
              <p:nvPr/>
            </p:nvSpPr>
            <p:spPr>
              <a:xfrm>
                <a:off x="6019800" y="3171953"/>
                <a:ext cx="1646605" cy="369332"/>
              </a:xfrm>
              <a:prstGeom prst="rect">
                <a:avLst/>
              </a:prstGeom>
              <a:noFill/>
            </p:spPr>
            <p:txBody>
              <a:bodyPr wrap="none" rtlCol="0">
                <a:spAutoFit/>
              </a:bodyPr>
              <a:lstStyle/>
              <a:p>
                <a:r>
                  <a:rPr lang="en-US" dirty="0" smtClean="0"/>
                  <a:t>4.1x10</a:t>
                </a:r>
                <a:r>
                  <a:rPr lang="en-US" baseline="30000" dirty="0" smtClean="0"/>
                  <a:t>20</a:t>
                </a:r>
                <a:r>
                  <a:rPr lang="en-US" dirty="0" smtClean="0"/>
                  <a:t> </a:t>
                </a:r>
                <a:r>
                  <a:rPr lang="el-GR" dirty="0" smtClean="0"/>
                  <a:t>μ</a:t>
                </a:r>
                <a:r>
                  <a:rPr lang="en-US" dirty="0" smtClean="0"/>
                  <a:t>/year</a:t>
                </a:r>
                <a:endParaRPr lang="en-US" dirty="0"/>
              </a:p>
            </p:txBody>
          </p:sp>
        </p:grpSp>
      </p:grpSp>
      <p:sp>
        <p:nvSpPr>
          <p:cNvPr id="44033" name="Rectangle 2"/>
          <p:cNvSpPr>
            <a:spLocks noGrp="1" noChangeArrowheads="1"/>
          </p:cNvSpPr>
          <p:nvPr>
            <p:ph type="title"/>
          </p:nvPr>
        </p:nvSpPr>
        <p:spPr>
          <a:xfrm>
            <a:off x="1961995" y="9595"/>
            <a:ext cx="5519458" cy="1143000"/>
          </a:xfrm>
        </p:spPr>
        <p:txBody>
          <a:bodyPr>
            <a:noAutofit/>
          </a:bodyPr>
          <a:lstStyle/>
          <a:p>
            <a:r>
              <a:rPr lang="en-GB" sz="3600" dirty="0" smtClean="0">
                <a:solidFill>
                  <a:srgbClr val="FF6600"/>
                </a:solidFill>
                <a:latin typeface="Times New Roman" charset="0"/>
                <a:cs typeface="Times New Roman" charset="0"/>
              </a:rPr>
              <a:t>Muons at the level of the beam dump</a:t>
            </a:r>
            <a:endParaRPr lang="en-GB" sz="3600" dirty="0">
              <a:solidFill>
                <a:srgbClr val="FF6600"/>
              </a:solidFill>
              <a:latin typeface="Times New Roman" charset="0"/>
              <a:cs typeface="Times New Roman" charset="0"/>
            </a:endParaRPr>
          </a:p>
        </p:txBody>
      </p:sp>
      <p:sp>
        <p:nvSpPr>
          <p:cNvPr id="44034" name="Espace réservé de la date 8"/>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de-DE" sz="1200" smtClean="0">
                <a:solidFill>
                  <a:srgbClr val="000090"/>
                </a:solidFill>
                <a:cs typeface="Times New Roman" charset="0"/>
              </a:rPr>
              <a:t>2018-01-15</a:t>
            </a:r>
            <a:endParaRPr lang="en-GB" sz="1200">
              <a:solidFill>
                <a:srgbClr val="000090"/>
              </a:solidFill>
              <a:cs typeface="Times New Roman" charset="0"/>
            </a:endParaRPr>
          </a:p>
        </p:txBody>
      </p:sp>
      <p:sp>
        <p:nvSpPr>
          <p:cNvPr id="44036" name="Espace réservé du pied de page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smtClean="0">
                <a:solidFill>
                  <a:srgbClr val="000090"/>
                </a:solidFill>
                <a:cs typeface="Times New Roman" charset="0"/>
              </a:rPr>
              <a:t>Seminar at NBI, Copenhagen                               Tord Ekelöf, Uppsala University</a:t>
            </a:r>
            <a:endParaRPr lang="en-GB" sz="1200">
              <a:solidFill>
                <a:srgbClr val="000090"/>
              </a:solidFill>
              <a:cs typeface="Times New Roman" charset="0"/>
            </a:endParaRPr>
          </a:p>
        </p:txBody>
      </p:sp>
      <p:sp>
        <p:nvSpPr>
          <p:cNvPr id="44035" name="Espace réservé du numéro de diapositive 9"/>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DFEB2-B0EC-5242-8B5C-F9A9DF6C903E}" type="slidenum">
              <a:rPr lang="en-GB" sz="1200">
                <a:solidFill>
                  <a:srgbClr val="000090"/>
                </a:solidFill>
                <a:cs typeface="Times New Roman" charset="0"/>
              </a:rPr>
              <a:pPr eaLnBrk="1" hangingPunct="1"/>
              <a:t>22</a:t>
            </a:fld>
            <a:endParaRPr lang="en-GB" sz="1200">
              <a:solidFill>
                <a:srgbClr val="000090"/>
              </a:solidFill>
              <a:cs typeface="Times New Roman" charset="0"/>
            </a:endParaRPr>
          </a:p>
        </p:txBody>
      </p:sp>
      <p:sp>
        <p:nvSpPr>
          <p:cNvPr id="9" name="Rectangle 8"/>
          <p:cNvSpPr/>
          <p:nvPr/>
        </p:nvSpPr>
        <p:spPr>
          <a:xfrm>
            <a:off x="647856" y="937094"/>
            <a:ext cx="1962835" cy="369332"/>
          </a:xfrm>
          <a:prstGeom prst="rect">
            <a:avLst/>
          </a:prstGeom>
        </p:spPr>
        <p:txBody>
          <a:bodyPr wrap="none">
            <a:spAutoFit/>
          </a:bodyPr>
          <a:lstStyle/>
          <a:p>
            <a:pPr defTabSz="914400" fontAlgn="base">
              <a:spcBef>
                <a:spcPct val="0"/>
              </a:spcBef>
              <a:spcAft>
                <a:spcPts val="600"/>
              </a:spcAft>
              <a:defRPr/>
            </a:pPr>
            <a:r>
              <a:rPr lang="en-GB" b="1" dirty="0">
                <a:solidFill>
                  <a:srgbClr val="FF0000"/>
                </a:solidFill>
                <a:latin typeface="Times New Roman"/>
                <a:ea typeface="ＭＳ Ｐゴシック" charset="0"/>
                <a:cs typeface="Times New Roman"/>
              </a:rPr>
              <a:t>2.7x10</a:t>
            </a:r>
            <a:r>
              <a:rPr lang="en-GB" b="1" baseline="30000" dirty="0">
                <a:solidFill>
                  <a:srgbClr val="FF0000"/>
                </a:solidFill>
                <a:latin typeface="Times New Roman"/>
                <a:ea typeface="ＭＳ Ｐゴシック" charset="0"/>
                <a:cs typeface="Times New Roman"/>
              </a:rPr>
              <a:t>23</a:t>
            </a:r>
            <a:r>
              <a:rPr lang="en-GB" b="1" dirty="0">
                <a:solidFill>
                  <a:srgbClr val="FF0000"/>
                </a:solidFill>
                <a:latin typeface="Times New Roman"/>
                <a:ea typeface="ＭＳ Ｐゴシック" charset="0"/>
                <a:cs typeface="Times New Roman"/>
              </a:rPr>
              <a:t> </a:t>
            </a:r>
            <a:r>
              <a:rPr lang="en-GB" b="1" dirty="0" err="1">
                <a:solidFill>
                  <a:srgbClr val="FF0000"/>
                </a:solidFill>
                <a:latin typeface="Times New Roman"/>
                <a:ea typeface="ＭＳ Ｐゴシック" charset="0"/>
                <a:cs typeface="Times New Roman"/>
              </a:rPr>
              <a:t>p.o.t</a:t>
            </a:r>
            <a:r>
              <a:rPr lang="en-GB" b="1" dirty="0">
                <a:solidFill>
                  <a:srgbClr val="FF0000"/>
                </a:solidFill>
                <a:latin typeface="Times New Roman"/>
                <a:ea typeface="ＭＳ Ｐゴシック" charset="0"/>
                <a:cs typeface="Times New Roman"/>
              </a:rPr>
              <a:t>/year</a:t>
            </a:r>
          </a:p>
        </p:txBody>
      </p:sp>
      <p:pic>
        <p:nvPicPr>
          <p:cNvPr id="37" name="Image 36"/>
          <p:cNvPicPr>
            <a:picLocks noChangeAspect="1"/>
          </p:cNvPicPr>
          <p:nvPr/>
        </p:nvPicPr>
        <p:blipFill rotWithShape="1">
          <a:blip r:embed="rId4" cstate="screen">
            <a:extLst>
              <a:ext uri="{28A0092B-C50C-407E-A947-70E740481C1C}">
                <a14:useLocalDpi xmlns:a14="http://schemas.microsoft.com/office/drawing/2010/main"/>
              </a:ext>
            </a:extLst>
          </a:blip>
          <a:srcRect t="8701"/>
          <a:stretch/>
        </p:blipFill>
        <p:spPr>
          <a:xfrm>
            <a:off x="97339" y="3976945"/>
            <a:ext cx="3646047" cy="2869788"/>
          </a:xfrm>
          <a:prstGeom prst="rect">
            <a:avLst/>
          </a:prstGeom>
        </p:spPr>
      </p:pic>
      <p:sp>
        <p:nvSpPr>
          <p:cNvPr id="39" name="ZoneTexte 38"/>
          <p:cNvSpPr txBox="1"/>
          <p:nvPr/>
        </p:nvSpPr>
        <p:spPr>
          <a:xfrm>
            <a:off x="1624992" y="4926414"/>
            <a:ext cx="1469534" cy="348677"/>
          </a:xfrm>
          <a:prstGeom prst="rect">
            <a:avLst/>
          </a:prstGeom>
          <a:noFill/>
        </p:spPr>
        <p:txBody>
          <a:bodyPr wrap="none" rtlCol="0">
            <a:spAutoFit/>
          </a:bodyPr>
          <a:lstStyle/>
          <a:p>
            <a:r>
              <a:rPr lang="en-US" dirty="0" smtClean="0"/>
              <a:t>muons/proton</a:t>
            </a:r>
            <a:endParaRPr lang="en-US" dirty="0"/>
          </a:p>
        </p:txBody>
      </p:sp>
      <p:sp>
        <p:nvSpPr>
          <p:cNvPr id="45" name="ZoneTexte 44"/>
          <p:cNvSpPr txBox="1"/>
          <p:nvPr/>
        </p:nvSpPr>
        <p:spPr>
          <a:xfrm>
            <a:off x="1586951" y="5306377"/>
            <a:ext cx="1493983" cy="610185"/>
          </a:xfrm>
          <a:prstGeom prst="rect">
            <a:avLst/>
          </a:prstGeom>
          <a:noFill/>
        </p:spPr>
        <p:txBody>
          <a:bodyPr wrap="none" rtlCol="0">
            <a:spAutoFit/>
          </a:bodyPr>
          <a:lstStyle/>
          <a:p>
            <a:r>
              <a:rPr lang="en-US" dirty="0" smtClean="0">
                <a:solidFill>
                  <a:srgbClr val="0000FF"/>
                </a:solidFill>
              </a:rPr>
              <a:t>&lt;E</a:t>
            </a:r>
            <a:r>
              <a:rPr lang="el-GR" baseline="-25000" dirty="0">
                <a:solidFill>
                  <a:srgbClr val="0000FF"/>
                </a:solidFill>
              </a:rPr>
              <a:t>μ</a:t>
            </a:r>
            <a:r>
              <a:rPr lang="en-US" dirty="0" smtClean="0">
                <a:solidFill>
                  <a:srgbClr val="0000FF"/>
                </a:solidFill>
              </a:rPr>
              <a:t>&gt;~0.46 GeV</a:t>
            </a:r>
          </a:p>
          <a:p>
            <a:r>
              <a:rPr lang="en-US" dirty="0" smtClean="0">
                <a:solidFill>
                  <a:srgbClr val="0000FF"/>
                </a:solidFill>
              </a:rPr>
              <a:t>&lt;L</a:t>
            </a:r>
            <a:r>
              <a:rPr lang="el-GR" baseline="-25000" dirty="0" smtClean="0">
                <a:solidFill>
                  <a:srgbClr val="0000FF"/>
                </a:solidFill>
              </a:rPr>
              <a:t>μ</a:t>
            </a:r>
            <a:r>
              <a:rPr lang="en-US" dirty="0" smtClean="0">
                <a:solidFill>
                  <a:srgbClr val="0000FF"/>
                </a:solidFill>
              </a:rPr>
              <a:t>&gt;~2.9 km</a:t>
            </a:r>
            <a:endParaRPr lang="en-US" dirty="0">
              <a:solidFill>
                <a:srgbClr val="0000FF"/>
              </a:solidFill>
            </a:endParaRPr>
          </a:p>
        </p:txBody>
      </p:sp>
      <p:sp>
        <p:nvSpPr>
          <p:cNvPr id="6" name="ZoneTexte 5"/>
          <p:cNvSpPr txBox="1"/>
          <p:nvPr/>
        </p:nvSpPr>
        <p:spPr>
          <a:xfrm>
            <a:off x="298018" y="3691124"/>
            <a:ext cx="503864" cy="338554"/>
          </a:xfrm>
          <a:prstGeom prst="rect">
            <a:avLst/>
          </a:prstGeom>
          <a:noFill/>
        </p:spPr>
        <p:txBody>
          <a:bodyPr wrap="none" rtlCol="0">
            <a:spAutoFit/>
          </a:bodyPr>
          <a:lstStyle/>
          <a:p>
            <a:r>
              <a:rPr lang="en-GB" sz="1600" dirty="0" smtClean="0"/>
              <a:t>10</a:t>
            </a:r>
            <a:r>
              <a:rPr lang="en-GB" sz="1600" baseline="30000" dirty="0" smtClean="0"/>
              <a:t>-3</a:t>
            </a:r>
            <a:endParaRPr lang="en-GB" sz="1600" baseline="30000" dirty="0"/>
          </a:p>
        </p:txBody>
      </p:sp>
      <p:sp>
        <p:nvSpPr>
          <p:cNvPr id="47" name="ZoneTexte 46"/>
          <p:cNvSpPr txBox="1"/>
          <p:nvPr/>
        </p:nvSpPr>
        <p:spPr>
          <a:xfrm>
            <a:off x="3936467" y="4165329"/>
            <a:ext cx="5207533" cy="2400657"/>
          </a:xfrm>
          <a:prstGeom prst="rect">
            <a:avLst/>
          </a:prstGeom>
          <a:noFill/>
        </p:spPr>
        <p:txBody>
          <a:bodyPr wrap="square" rtlCol="0">
            <a:spAutoFit/>
          </a:bodyPr>
          <a:lstStyle/>
          <a:p>
            <a:pPr marL="285750" indent="-285750">
              <a:spcBef>
                <a:spcPts val="300"/>
              </a:spcBef>
              <a:buFont typeface="Arial"/>
              <a:buChar char="•"/>
            </a:pPr>
            <a:r>
              <a:rPr lang="en-US" sz="2000" dirty="0" smtClean="0"/>
              <a:t>input </a:t>
            </a:r>
            <a:r>
              <a:rPr lang="en-US" sz="2000" dirty="0"/>
              <a:t>beam for future </a:t>
            </a:r>
            <a:r>
              <a:rPr lang="en-US" sz="2000" u="sng" dirty="0"/>
              <a:t>6D </a:t>
            </a:r>
            <a:r>
              <a:rPr lang="en-US" sz="2000" u="sng" dirty="0">
                <a:latin typeface="Symbol" pitchFamily="18" charset="2"/>
              </a:rPr>
              <a:t>m </a:t>
            </a:r>
            <a:r>
              <a:rPr lang="en-US" sz="2000" u="sng" dirty="0"/>
              <a:t>cooling </a:t>
            </a:r>
            <a:r>
              <a:rPr lang="en-US" sz="2000" dirty="0" smtClean="0"/>
              <a:t>experiments (for muon collider),</a:t>
            </a:r>
            <a:endParaRPr lang="en-US" sz="2000" dirty="0"/>
          </a:p>
          <a:p>
            <a:pPr marL="285750" indent="-285750">
              <a:spcBef>
                <a:spcPts val="300"/>
              </a:spcBef>
              <a:buFont typeface="Arial"/>
              <a:buChar char="•"/>
            </a:pPr>
            <a:r>
              <a:rPr lang="en-US" sz="2000" dirty="0" smtClean="0"/>
              <a:t>good to measure </a:t>
            </a:r>
            <a:r>
              <a:rPr lang="en-US" sz="2000" u="sng" dirty="0" smtClean="0"/>
              <a:t>neutrino x-sections </a:t>
            </a:r>
            <a:r>
              <a:rPr lang="en-US" sz="2000" dirty="0" smtClean="0"/>
              <a:t>(</a:t>
            </a:r>
            <a:r>
              <a:rPr lang="el-GR" sz="2000" dirty="0" err="1" smtClean="0"/>
              <a:t>ν</a:t>
            </a:r>
            <a:r>
              <a:rPr lang="el-GR" sz="2000" baseline="-25000" dirty="0" err="1" smtClean="0"/>
              <a:t>μ</a:t>
            </a:r>
            <a:r>
              <a:rPr lang="el-GR" sz="2000" dirty="0" smtClean="0"/>
              <a:t>, ν</a:t>
            </a:r>
            <a:r>
              <a:rPr lang="en-US" sz="2000" baseline="-25000" dirty="0" smtClean="0"/>
              <a:t>e</a:t>
            </a:r>
            <a:r>
              <a:rPr lang="en-US" sz="2000" dirty="0" smtClean="0"/>
              <a:t>) around 200-300 MeV using a near detector,</a:t>
            </a:r>
          </a:p>
          <a:p>
            <a:pPr marL="285750" indent="-285750">
              <a:spcBef>
                <a:spcPts val="300"/>
              </a:spcBef>
              <a:buFont typeface="Arial"/>
              <a:buChar char="•"/>
            </a:pPr>
            <a:r>
              <a:rPr lang="en-US" sz="2000" dirty="0" smtClean="0"/>
              <a:t>low energy </a:t>
            </a:r>
            <a:r>
              <a:rPr lang="en-US" sz="2000" u="sng" dirty="0" err="1" smtClean="0"/>
              <a:t>nuSTORM</a:t>
            </a:r>
            <a:r>
              <a:rPr lang="en-US" sz="2000" dirty="0" smtClean="0"/>
              <a:t>,</a:t>
            </a:r>
            <a:endParaRPr lang="en-US" sz="2000" dirty="0"/>
          </a:p>
          <a:p>
            <a:pPr marL="285750" indent="-285750">
              <a:spcBef>
                <a:spcPts val="300"/>
              </a:spcBef>
              <a:buFont typeface="Arial"/>
              <a:buChar char="•"/>
            </a:pPr>
            <a:r>
              <a:rPr lang="en-US" sz="2000" u="sng" dirty="0" smtClean="0"/>
              <a:t>Neutrino Factory,</a:t>
            </a:r>
          </a:p>
          <a:p>
            <a:pPr marL="285750" indent="-285750">
              <a:spcBef>
                <a:spcPts val="300"/>
              </a:spcBef>
              <a:buFont typeface="Arial"/>
              <a:buChar char="•"/>
            </a:pPr>
            <a:r>
              <a:rPr lang="en-US" sz="2000" b="1" dirty="0" smtClean="0"/>
              <a:t>Muon Collider</a:t>
            </a:r>
            <a:r>
              <a:rPr lang="en-US" sz="2000" dirty="0" smtClean="0"/>
              <a:t>.</a:t>
            </a:r>
            <a:endParaRPr lang="en-US" sz="2000" dirty="0"/>
          </a:p>
        </p:txBody>
      </p:sp>
      <p:grpSp>
        <p:nvGrpSpPr>
          <p:cNvPr id="4" name="Group 3"/>
          <p:cNvGrpSpPr/>
          <p:nvPr/>
        </p:nvGrpSpPr>
        <p:grpSpPr>
          <a:xfrm>
            <a:off x="5149777" y="988135"/>
            <a:ext cx="3390980" cy="2984938"/>
            <a:chOff x="5101379" y="1282262"/>
            <a:chExt cx="3390980" cy="2984938"/>
          </a:xfrm>
        </p:grpSpPr>
        <p:pic>
          <p:nvPicPr>
            <p:cNvPr id="44" name="Image 43"/>
            <p:cNvPicPr>
              <a:picLocks noChangeAspect="1"/>
            </p:cNvPicPr>
            <p:nvPr/>
          </p:nvPicPr>
          <p:blipFill rotWithShape="1">
            <a:blip r:embed="rId5" cstate="screen">
              <a:extLst>
                <a:ext uri="{28A0092B-C50C-407E-A947-70E740481C1C}">
                  <a14:useLocalDpi xmlns:a14="http://schemas.microsoft.com/office/drawing/2010/main"/>
                </a:ext>
              </a:extLst>
            </a:blip>
            <a:srcRect t="5971" r="11185" b="3344"/>
            <a:stretch/>
          </p:blipFill>
          <p:spPr>
            <a:xfrm>
              <a:off x="5101379" y="1282262"/>
              <a:ext cx="3390980" cy="2984938"/>
            </a:xfrm>
            <a:prstGeom prst="rect">
              <a:avLst/>
            </a:prstGeom>
          </p:spPr>
        </p:pic>
        <p:cxnSp>
          <p:nvCxnSpPr>
            <p:cNvPr id="8" name="Connecteur droit 7"/>
            <p:cNvCxnSpPr/>
            <p:nvPr/>
          </p:nvCxnSpPr>
          <p:spPr>
            <a:xfrm>
              <a:off x="6293499" y="1412439"/>
              <a:ext cx="0" cy="2628579"/>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Connecteur droit 47"/>
            <p:cNvCxnSpPr/>
            <p:nvPr/>
          </p:nvCxnSpPr>
          <p:spPr>
            <a:xfrm>
              <a:off x="7438803" y="1412439"/>
              <a:ext cx="0" cy="2628579"/>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10484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extBox 5"/>
          <p:cNvSpPr txBox="1">
            <a:spLocks noChangeArrowheads="1"/>
          </p:cNvSpPr>
          <p:nvPr/>
        </p:nvSpPr>
        <p:spPr bwMode="auto">
          <a:xfrm>
            <a:off x="297790" y="1369392"/>
            <a:ext cx="3623108"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dirty="0" smtClean="0">
                <a:latin typeface="Comic Sans MS" panose="030F0702030302020204" pitchFamily="66" charset="0"/>
              </a:rPr>
              <a:t>The MEMPHYS </a:t>
            </a:r>
          </a:p>
          <a:p>
            <a:pPr eaLnBrk="1" hangingPunct="1"/>
            <a:r>
              <a:rPr lang="en-US" altLang="en-US" sz="2800" dirty="0" smtClean="0">
                <a:latin typeface="Comic Sans MS" panose="030F0702030302020204" pitchFamily="66" charset="0"/>
              </a:rPr>
              <a:t>Detector to be</a:t>
            </a:r>
          </a:p>
          <a:p>
            <a:pPr eaLnBrk="1" hangingPunct="1"/>
            <a:r>
              <a:rPr lang="en-US" altLang="en-US" sz="2800" dirty="0">
                <a:latin typeface="Comic Sans MS" panose="030F0702030302020204" pitchFamily="66" charset="0"/>
              </a:rPr>
              <a:t>l</a:t>
            </a:r>
            <a:r>
              <a:rPr lang="en-US" altLang="en-US" sz="2800" dirty="0" smtClean="0">
                <a:latin typeface="Comic Sans MS" panose="030F0702030302020204" pitchFamily="66" charset="0"/>
              </a:rPr>
              <a:t>ocated down in the</a:t>
            </a:r>
          </a:p>
          <a:p>
            <a:pPr eaLnBrk="1" hangingPunct="1"/>
            <a:r>
              <a:rPr lang="en-US" altLang="en-US" sz="2800" dirty="0" err="1" smtClean="0">
                <a:latin typeface="Comic Sans MS" panose="030F0702030302020204" pitchFamily="66" charset="0"/>
              </a:rPr>
              <a:t>Garpenberg</a:t>
            </a:r>
            <a:r>
              <a:rPr lang="en-US" altLang="en-US" sz="2800" dirty="0" smtClean="0">
                <a:latin typeface="Comic Sans MS" panose="030F0702030302020204" pitchFamily="66" charset="0"/>
              </a:rPr>
              <a:t> </a:t>
            </a:r>
            <a:r>
              <a:rPr lang="en-US" altLang="en-US" sz="2800" dirty="0">
                <a:latin typeface="Comic Sans MS" panose="030F0702030302020204" pitchFamily="66" charset="0"/>
              </a:rPr>
              <a:t>Mine</a:t>
            </a:r>
          </a:p>
          <a:p>
            <a:pPr eaLnBrk="1" hangingPunct="1"/>
            <a:r>
              <a:rPr lang="en-US" altLang="en-US" sz="1600" dirty="0">
                <a:latin typeface="Comic Sans MS" panose="030F0702030302020204" pitchFamily="66" charset="0"/>
              </a:rPr>
              <a:t>Distance from ESS Lund </a:t>
            </a:r>
            <a:r>
              <a:rPr lang="en-US" altLang="en-US" sz="1600" b="1" dirty="0">
                <a:latin typeface="Comic Sans MS" panose="030F0702030302020204" pitchFamily="66" charset="0"/>
              </a:rPr>
              <a:t>540 km</a:t>
            </a:r>
          </a:p>
          <a:p>
            <a:pPr eaLnBrk="1" hangingPunct="1"/>
            <a:endParaRPr lang="sv-SE" altLang="en-US" dirty="0">
              <a:latin typeface="Comic Sans MS" panose="030F0702030302020204" pitchFamily="66" charset="0"/>
            </a:endParaRPr>
          </a:p>
          <a:p>
            <a:pPr eaLnBrk="1" hangingPunct="1"/>
            <a:r>
              <a:rPr lang="sv-SE" altLang="en-US" sz="2800" b="1" dirty="0" err="1">
                <a:latin typeface="Comic Sans MS" panose="030F0702030302020204" pitchFamily="66" charset="0"/>
              </a:rPr>
              <a:t>Depth</a:t>
            </a:r>
            <a:r>
              <a:rPr lang="sv-SE" altLang="en-US" sz="2800" b="1" dirty="0">
                <a:latin typeface="Comic Sans MS" panose="030F0702030302020204" pitchFamily="66" charset="0"/>
              </a:rPr>
              <a:t> 1232 </a:t>
            </a:r>
            <a:r>
              <a:rPr lang="sv-SE" altLang="en-US" sz="2800" b="1" dirty="0" smtClean="0">
                <a:latin typeface="Comic Sans MS" panose="030F0702030302020204" pitchFamily="66" charset="0"/>
              </a:rPr>
              <a:t>m</a:t>
            </a:r>
          </a:p>
          <a:p>
            <a:pPr eaLnBrk="1" hangingPunct="1"/>
            <a:r>
              <a:rPr lang="sv-SE" altLang="en-US" sz="2800" b="1" dirty="0" smtClean="0">
                <a:latin typeface="Comic Sans MS" panose="030F0702030302020204" pitchFamily="66" charset="0"/>
              </a:rPr>
              <a:t> </a:t>
            </a:r>
            <a:endParaRPr lang="sv-SE" altLang="en-US" sz="2800" b="1" dirty="0">
              <a:latin typeface="Comic Sans MS" panose="030F0702030302020204" pitchFamily="66" charset="0"/>
            </a:endParaRPr>
          </a:p>
          <a:p>
            <a:pPr eaLnBrk="1" hangingPunct="1"/>
            <a:r>
              <a:rPr lang="en-US" altLang="en-US" sz="1600" dirty="0">
                <a:latin typeface="Comic Sans MS" panose="030F0702030302020204" pitchFamily="66" charset="0"/>
              </a:rPr>
              <a:t>Truck access tunnels</a:t>
            </a:r>
          </a:p>
          <a:p>
            <a:pPr eaLnBrk="1" hangingPunct="1"/>
            <a:endParaRPr lang="en-US" altLang="en-US" sz="1600" dirty="0">
              <a:latin typeface="Comic Sans MS" panose="030F0702030302020204" pitchFamily="66" charset="0"/>
            </a:endParaRPr>
          </a:p>
          <a:p>
            <a:pPr eaLnBrk="1" hangingPunct="1"/>
            <a:r>
              <a:rPr lang="en-US" altLang="en-US" sz="1600" dirty="0">
                <a:latin typeface="Comic Sans MS" panose="030F0702030302020204" pitchFamily="66" charset="0"/>
              </a:rPr>
              <a:t>Recently a new ore-hoist shaft </a:t>
            </a:r>
          </a:p>
          <a:p>
            <a:pPr eaLnBrk="1" hangingPunct="1"/>
            <a:r>
              <a:rPr lang="en-US" altLang="en-US" sz="1600" dirty="0">
                <a:latin typeface="Comic Sans MS" panose="030F0702030302020204" pitchFamily="66" charset="0"/>
              </a:rPr>
              <a:t>was taken into operation,</a:t>
            </a:r>
          </a:p>
          <a:p>
            <a:pPr eaLnBrk="1" hangingPunct="1"/>
            <a:r>
              <a:rPr lang="en-US" altLang="en-US" sz="1600" b="1" dirty="0">
                <a:latin typeface="Comic Sans MS" panose="030F0702030302020204" pitchFamily="66" charset="0"/>
              </a:rPr>
              <a:t>leaving the </a:t>
            </a:r>
            <a:r>
              <a:rPr lang="en-US" altLang="en-US" sz="1600" b="1" dirty="0" smtClean="0">
                <a:latin typeface="Comic Sans MS" panose="030F0702030302020204" pitchFamily="66" charset="0"/>
              </a:rPr>
              <a:t>old </a:t>
            </a:r>
            <a:r>
              <a:rPr lang="en-US" altLang="en-US" sz="1600" b="1" dirty="0" err="1" smtClean="0">
                <a:latin typeface="Comic Sans MS" panose="030F0702030302020204" pitchFamily="66" charset="0"/>
              </a:rPr>
              <a:t>Garpenberg</a:t>
            </a:r>
            <a:r>
              <a:rPr lang="en-US" altLang="en-US" sz="1600" b="1" dirty="0" smtClean="0">
                <a:latin typeface="Comic Sans MS" panose="030F0702030302020204" pitchFamily="66" charset="0"/>
              </a:rPr>
              <a:t> </a:t>
            </a:r>
            <a:r>
              <a:rPr lang="en-US" altLang="en-US" sz="1600" b="1" dirty="0" err="1">
                <a:latin typeface="Comic Sans MS" panose="030F0702030302020204" pitchFamily="66" charset="0"/>
              </a:rPr>
              <a:t>Norra</a:t>
            </a:r>
            <a:r>
              <a:rPr lang="en-US" altLang="en-US" sz="1600" b="1" dirty="0">
                <a:latin typeface="Comic Sans MS" panose="030F0702030302020204" pitchFamily="66" charset="0"/>
              </a:rPr>
              <a:t> </a:t>
            </a:r>
          </a:p>
          <a:p>
            <a:pPr eaLnBrk="1" hangingPunct="1"/>
            <a:r>
              <a:rPr lang="en-US" altLang="en-US" sz="1600" b="1" dirty="0">
                <a:latin typeface="Comic Sans MS" panose="030F0702030302020204" pitchFamily="66" charset="0"/>
              </a:rPr>
              <a:t>shaft free for other uses</a:t>
            </a:r>
          </a:p>
          <a:p>
            <a:pPr eaLnBrk="1" hangingPunct="1"/>
            <a:endParaRPr lang="en-US" altLang="en-US" sz="1600" dirty="0">
              <a:latin typeface="Comic Sans MS" panose="030F0702030302020204" pitchFamily="66" charset="0"/>
            </a:endParaRPr>
          </a:p>
        </p:txBody>
      </p:sp>
      <p:pic>
        <p:nvPicPr>
          <p:cNvPr id="368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809" y="4257305"/>
            <a:ext cx="2448646" cy="183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110"/>
          <p:cNvSpPr>
            <a:spLocks noChangeArrowheads="1"/>
          </p:cNvSpPr>
          <p:nvPr/>
        </p:nvSpPr>
        <p:spPr bwMode="auto">
          <a:xfrm>
            <a:off x="-207963" y="4829175"/>
            <a:ext cx="336551"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sv-SE" altLang="en-US" sz="1000"/>
              <a:t>SDn / 2012</a:t>
            </a:r>
            <a:endParaRPr lang="en-GB" altLang="en-US" sz="1000"/>
          </a:p>
        </p:txBody>
      </p:sp>
      <p:sp>
        <p:nvSpPr>
          <p:cNvPr id="36870" name="textruta 272"/>
          <p:cNvSpPr txBox="1">
            <a:spLocks noChangeArrowheads="1"/>
          </p:cNvSpPr>
          <p:nvPr/>
        </p:nvSpPr>
        <p:spPr bwMode="auto">
          <a:xfrm>
            <a:off x="522288" y="-1030288"/>
            <a:ext cx="373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800"/>
              <a:t>Gruvsjöschaktet</a:t>
            </a:r>
            <a:endParaRPr lang="sv-SE" altLang="en-US" sz="800"/>
          </a:p>
        </p:txBody>
      </p:sp>
      <p:sp>
        <p:nvSpPr>
          <p:cNvPr id="36871" name="textruta 274"/>
          <p:cNvSpPr txBox="1">
            <a:spLocks noChangeArrowheads="1"/>
          </p:cNvSpPr>
          <p:nvPr/>
        </p:nvSpPr>
        <p:spPr bwMode="auto">
          <a:xfrm>
            <a:off x="4984750" y="-954088"/>
            <a:ext cx="2873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800"/>
              <a:t>Nytt schakt</a:t>
            </a:r>
            <a:endParaRPr lang="sv-SE" altLang="en-US" sz="800"/>
          </a:p>
        </p:txBody>
      </p:sp>
      <p:pic>
        <p:nvPicPr>
          <p:cNvPr id="36872" name="Picture 9" descr="C:\Users\tordeke\Desktop\Bilder Garpenberg-1_Page_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354013"/>
            <a:ext cx="4968875"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3" descr="C:\Users\tordeke\AppData\Local\Temp\GAE 2742 L175_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175" y="4292600"/>
            <a:ext cx="24844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624638" y="6092825"/>
            <a:ext cx="2378075" cy="400050"/>
          </a:xfrm>
          <a:prstGeom prst="rect">
            <a:avLst/>
          </a:prstGeom>
          <a:noFill/>
        </p:spPr>
        <p:txBody>
          <a:bodyPr wrap="none">
            <a:spAutoFit/>
          </a:bodyPr>
          <a:lstStyle/>
          <a:p>
            <a:pPr>
              <a:defRPr/>
            </a:pPr>
            <a:r>
              <a:rPr lang="en-GB" dirty="0">
                <a:latin typeface="+mn-lt"/>
                <a:cs typeface="+mn-cs"/>
              </a:rPr>
              <a:t>Granite drill cores</a:t>
            </a:r>
            <a:endParaRPr lang="sv-SE" dirty="0">
              <a:latin typeface="+mn-lt"/>
              <a:cs typeface="+mn-cs"/>
            </a:endParaRPr>
          </a:p>
        </p:txBody>
      </p:sp>
      <p:sp>
        <p:nvSpPr>
          <p:cNvPr id="2" name="Slide Number Placeholder 1"/>
          <p:cNvSpPr>
            <a:spLocks noGrp="1"/>
          </p:cNvSpPr>
          <p:nvPr>
            <p:ph type="sldNum" sz="quarter" idx="12"/>
          </p:nvPr>
        </p:nvSpPr>
        <p:spPr/>
        <p:txBody>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fld id="{9E2CBDAF-C1BE-43F5-AA9F-AE6DC190513F}" type="slidenum">
              <a:rPr lang="fr-FR" altLang="de-DE" sz="1200">
                <a:solidFill>
                  <a:srgbClr val="898989"/>
                </a:solidFill>
              </a:rPr>
              <a:pPr eaLnBrk="1" hangingPunct="1"/>
              <a:t>23</a:t>
            </a:fld>
            <a:endParaRPr lang="fr-FR" altLang="de-DE" sz="1200">
              <a:solidFill>
                <a:srgbClr val="898989"/>
              </a:solidFill>
            </a:endParaRP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
        <p:nvSpPr>
          <p:cNvPr id="5" name="Date Placeholder 4"/>
          <p:cNvSpPr>
            <a:spLocks noGrp="1"/>
          </p:cNvSpPr>
          <p:nvPr>
            <p:ph type="dt" sz="half" idx="10"/>
          </p:nvPr>
        </p:nvSpPr>
        <p:spPr/>
        <p:txBody>
          <a:bodyPr/>
          <a:lstStyle/>
          <a:p>
            <a:pPr>
              <a:defRPr/>
            </a:pPr>
            <a:r>
              <a:rPr lang="de-DE" smtClean="0"/>
              <a:t>2018-01-15</a:t>
            </a:r>
            <a:endParaRPr lang="fr-FR"/>
          </a:p>
        </p:txBody>
      </p:sp>
      <p:sp>
        <p:nvSpPr>
          <p:cNvPr id="6" name="Footer Placeholder 5"/>
          <p:cNvSpPr>
            <a:spLocks noGrp="1"/>
          </p:cNvSpPr>
          <p:nvPr>
            <p:ph type="ftr" sz="quarter" idx="11"/>
          </p:nvPr>
        </p:nvSpPr>
        <p:spPr/>
        <p:txBody>
          <a:bodyPr/>
          <a:lstStyle/>
          <a:p>
            <a:pPr>
              <a:defRPr/>
            </a:pPr>
            <a:r>
              <a:rPr lang="en-US" smtClean="0"/>
              <a:t>Seminar at NBI, Copenhagen                               Tord Ekelöf, Uppsala University</a:t>
            </a:r>
            <a:endParaRPr lang="fr-FR"/>
          </a:p>
        </p:txBody>
      </p:sp>
    </p:spTree>
    <p:extLst>
      <p:ext uri="{BB962C8B-B14F-4D97-AF65-F5344CB8AC3E}">
        <p14:creationId xmlns:p14="http://schemas.microsoft.com/office/powerpoint/2010/main" val="3608863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de-DE" smtClean="0"/>
              <a:t>2018-01-15</a:t>
            </a:r>
            <a:endParaRPr lang="fr-FR"/>
          </a:p>
        </p:txBody>
      </p:sp>
      <p:sp>
        <p:nvSpPr>
          <p:cNvPr id="3" name="Footer Placeholder 2"/>
          <p:cNvSpPr>
            <a:spLocks noGrp="1"/>
          </p:cNvSpPr>
          <p:nvPr>
            <p:ph type="ftr" sz="quarter" idx="11"/>
          </p:nvPr>
        </p:nvSpPr>
        <p:spPr/>
        <p:txBody>
          <a:bodyPr/>
          <a:lstStyle/>
          <a:p>
            <a:pPr>
              <a:defRPr/>
            </a:pPr>
            <a:r>
              <a:rPr lang="en-US" smtClean="0"/>
              <a:t>Seminar at NBI, Copenhagen                               Tord Ekelöf, Uppsala University</a:t>
            </a:r>
            <a:endParaRPr lang="fr-FR"/>
          </a:p>
        </p:txBody>
      </p:sp>
      <p:sp>
        <p:nvSpPr>
          <p:cNvPr id="4" name="Slide Number Placeholder 3"/>
          <p:cNvSpPr>
            <a:spLocks noGrp="1"/>
          </p:cNvSpPr>
          <p:nvPr>
            <p:ph type="sldNum" sz="quarter" idx="12"/>
          </p:nvPr>
        </p:nvSpPr>
        <p:spPr/>
        <p:txBody>
          <a:bodyPr/>
          <a:lstStyle/>
          <a:p>
            <a:fld id="{9E852C18-6637-5F4D-8CDD-BDF071C6CFEB}" type="slidenum">
              <a:rPr lang="fr-FR" altLang="en-US" smtClean="0"/>
              <a:pPr/>
              <a:t>24</a:t>
            </a:fld>
            <a:endParaRPr lang="fr-FR" altLang="en-US"/>
          </a:p>
        </p:txBody>
      </p:sp>
      <p:sp>
        <p:nvSpPr>
          <p:cNvPr id="5" name="Rectangle 4"/>
          <p:cNvSpPr/>
          <p:nvPr/>
        </p:nvSpPr>
        <p:spPr>
          <a:xfrm>
            <a:off x="442912" y="279250"/>
            <a:ext cx="10029826" cy="6001643"/>
          </a:xfrm>
          <a:prstGeom prst="rect">
            <a:avLst/>
          </a:prstGeom>
        </p:spPr>
        <p:txBody>
          <a:bodyPr wrap="square">
            <a:spAutoFit/>
          </a:bodyPr>
          <a:lstStyle/>
          <a:p>
            <a:endParaRPr lang="sv-SE" sz="2000" dirty="0" smtClean="0"/>
          </a:p>
          <a:p>
            <a:r>
              <a:rPr lang="sv-SE" sz="2800" dirty="0" err="1" smtClean="0">
                <a:solidFill>
                  <a:srgbClr val="0432FF"/>
                </a:solidFill>
              </a:rPr>
              <a:t>Garpenberg</a:t>
            </a:r>
            <a:r>
              <a:rPr lang="sv-SE" sz="2800" dirty="0" smtClean="0">
                <a:solidFill>
                  <a:srgbClr val="0432FF"/>
                </a:solidFill>
              </a:rPr>
              <a:t> Bed </a:t>
            </a:r>
            <a:r>
              <a:rPr lang="sv-SE" sz="2800" dirty="0">
                <a:solidFill>
                  <a:srgbClr val="0432FF"/>
                </a:solidFill>
              </a:rPr>
              <a:t>Rock </a:t>
            </a:r>
            <a:r>
              <a:rPr lang="sv-SE" sz="2800" dirty="0" err="1" smtClean="0">
                <a:solidFill>
                  <a:srgbClr val="0432FF"/>
                </a:solidFill>
              </a:rPr>
              <a:t>Investigation</a:t>
            </a:r>
            <a:r>
              <a:rPr lang="sv-SE" sz="2800" dirty="0" smtClean="0">
                <a:solidFill>
                  <a:srgbClr val="0432FF"/>
                </a:solidFill>
              </a:rPr>
              <a:t> </a:t>
            </a:r>
            <a:r>
              <a:rPr lang="sv-SE" sz="2800" dirty="0" err="1" smtClean="0">
                <a:solidFill>
                  <a:srgbClr val="0432FF"/>
                </a:solidFill>
              </a:rPr>
              <a:t>started</a:t>
            </a:r>
            <a:endParaRPr lang="sv-SE" sz="2800" dirty="0" smtClean="0">
              <a:solidFill>
                <a:srgbClr val="0432FF"/>
              </a:solidFill>
            </a:endParaRPr>
          </a:p>
          <a:p>
            <a:endParaRPr lang="sv-SE" sz="2800" dirty="0" smtClean="0"/>
          </a:p>
          <a:p>
            <a:r>
              <a:rPr lang="sv-SE" sz="2800" dirty="0" err="1" smtClean="0">
                <a:solidFill>
                  <a:srgbClr val="C00000"/>
                </a:solidFill>
              </a:rPr>
              <a:t>Working</a:t>
            </a:r>
            <a:r>
              <a:rPr lang="sv-SE" sz="2800" dirty="0" smtClean="0">
                <a:solidFill>
                  <a:srgbClr val="C00000"/>
                </a:solidFill>
              </a:rPr>
              <a:t> </a:t>
            </a:r>
            <a:r>
              <a:rPr lang="sv-SE" sz="2800" dirty="0">
                <a:solidFill>
                  <a:srgbClr val="C00000"/>
                </a:solidFill>
              </a:rPr>
              <a:t>Team: </a:t>
            </a:r>
          </a:p>
          <a:p>
            <a:r>
              <a:rPr lang="sv-SE" sz="2800" dirty="0" err="1">
                <a:solidFill>
                  <a:srgbClr val="C00000"/>
                </a:solidFill>
              </a:rPr>
              <a:t>Morwan</a:t>
            </a:r>
            <a:r>
              <a:rPr lang="sv-SE" sz="2800" dirty="0">
                <a:solidFill>
                  <a:srgbClr val="C00000"/>
                </a:solidFill>
              </a:rPr>
              <a:t> </a:t>
            </a:r>
            <a:r>
              <a:rPr lang="sv-SE" sz="2800" dirty="0" err="1">
                <a:solidFill>
                  <a:srgbClr val="C00000"/>
                </a:solidFill>
              </a:rPr>
              <a:t>Derrien</a:t>
            </a:r>
            <a:r>
              <a:rPr lang="sv-SE" sz="2800" dirty="0">
                <a:solidFill>
                  <a:srgbClr val="C00000"/>
                </a:solidFill>
              </a:rPr>
              <a:t>, </a:t>
            </a:r>
            <a:r>
              <a:rPr lang="sv-SE" sz="2800" dirty="0" err="1">
                <a:solidFill>
                  <a:srgbClr val="C00000"/>
                </a:solidFill>
              </a:rPr>
              <a:t>Geologist</a:t>
            </a:r>
            <a:r>
              <a:rPr lang="sv-SE" sz="2800" dirty="0">
                <a:solidFill>
                  <a:srgbClr val="C00000"/>
                </a:solidFill>
              </a:rPr>
              <a:t>. Boliden</a:t>
            </a:r>
          </a:p>
          <a:p>
            <a:r>
              <a:rPr lang="sv-SE" sz="2800" dirty="0">
                <a:solidFill>
                  <a:srgbClr val="C00000"/>
                </a:solidFill>
              </a:rPr>
              <a:t>Anders Österberg, Bedrock </a:t>
            </a:r>
            <a:r>
              <a:rPr lang="sv-SE" sz="2800" dirty="0" err="1">
                <a:solidFill>
                  <a:srgbClr val="C00000"/>
                </a:solidFill>
              </a:rPr>
              <a:t>Engineer</a:t>
            </a:r>
            <a:r>
              <a:rPr lang="sv-SE" sz="2800" dirty="0">
                <a:solidFill>
                  <a:srgbClr val="C00000"/>
                </a:solidFill>
              </a:rPr>
              <a:t>, Boliden</a:t>
            </a:r>
          </a:p>
          <a:p>
            <a:r>
              <a:rPr lang="sv-SE" sz="2800" dirty="0">
                <a:solidFill>
                  <a:srgbClr val="C00000"/>
                </a:solidFill>
              </a:rPr>
              <a:t>Lars Norling, Consultant </a:t>
            </a:r>
          </a:p>
          <a:p>
            <a:r>
              <a:rPr lang="sv-SE" sz="2800" dirty="0">
                <a:solidFill>
                  <a:srgbClr val="C00000"/>
                </a:solidFill>
              </a:rPr>
              <a:t>Kjell Grundström, </a:t>
            </a:r>
            <a:r>
              <a:rPr lang="sv-SE" sz="2800" dirty="0" err="1">
                <a:solidFill>
                  <a:srgbClr val="C00000"/>
                </a:solidFill>
              </a:rPr>
              <a:t>Coordinator</a:t>
            </a:r>
            <a:endParaRPr lang="sv-SE" sz="2800" dirty="0">
              <a:solidFill>
                <a:srgbClr val="C00000"/>
              </a:solidFill>
            </a:endParaRPr>
          </a:p>
          <a:p>
            <a:endParaRPr lang="sv-SE" sz="2800" dirty="0">
              <a:solidFill>
                <a:srgbClr val="C00000"/>
              </a:solidFill>
            </a:endParaRPr>
          </a:p>
          <a:p>
            <a:r>
              <a:rPr lang="sv-SE" sz="2800" dirty="0">
                <a:solidFill>
                  <a:srgbClr val="C00000"/>
                </a:solidFill>
              </a:rPr>
              <a:t>Project Plan – </a:t>
            </a:r>
            <a:r>
              <a:rPr lang="sv-SE" sz="2800" dirty="0" smtClean="0">
                <a:solidFill>
                  <a:srgbClr val="C00000"/>
                </a:solidFill>
              </a:rPr>
              <a:t>18 </a:t>
            </a:r>
            <a:r>
              <a:rPr lang="sv-SE" sz="2800" dirty="0" err="1" smtClean="0">
                <a:solidFill>
                  <a:srgbClr val="C00000"/>
                </a:solidFill>
              </a:rPr>
              <a:t>March</a:t>
            </a:r>
            <a:r>
              <a:rPr lang="sv-SE" sz="2800" dirty="0" smtClean="0">
                <a:solidFill>
                  <a:srgbClr val="C00000"/>
                </a:solidFill>
              </a:rPr>
              <a:t> 2018</a:t>
            </a:r>
            <a:endParaRPr lang="sv-SE" sz="2800" dirty="0">
              <a:solidFill>
                <a:srgbClr val="C00000"/>
              </a:solidFill>
            </a:endParaRPr>
          </a:p>
          <a:p>
            <a:r>
              <a:rPr lang="sv-SE" sz="2800" dirty="0" err="1">
                <a:solidFill>
                  <a:srgbClr val="C00000"/>
                </a:solidFill>
              </a:rPr>
              <a:t>Extent</a:t>
            </a:r>
            <a:r>
              <a:rPr lang="sv-SE" sz="2800" dirty="0">
                <a:solidFill>
                  <a:srgbClr val="C00000"/>
                </a:solidFill>
              </a:rPr>
              <a:t>, </a:t>
            </a:r>
            <a:r>
              <a:rPr lang="sv-SE" sz="2800" dirty="0" err="1">
                <a:solidFill>
                  <a:srgbClr val="C00000"/>
                </a:solidFill>
              </a:rPr>
              <a:t>Costs</a:t>
            </a:r>
            <a:r>
              <a:rPr lang="sv-SE" sz="2800" dirty="0">
                <a:solidFill>
                  <a:srgbClr val="C00000"/>
                </a:solidFill>
              </a:rPr>
              <a:t>, </a:t>
            </a:r>
            <a:r>
              <a:rPr lang="sv-SE" sz="2800" dirty="0" err="1">
                <a:solidFill>
                  <a:srgbClr val="C00000"/>
                </a:solidFill>
              </a:rPr>
              <a:t>Financing</a:t>
            </a:r>
            <a:r>
              <a:rPr lang="sv-SE" sz="2800" dirty="0">
                <a:solidFill>
                  <a:srgbClr val="C00000"/>
                </a:solidFill>
              </a:rPr>
              <a:t> </a:t>
            </a:r>
          </a:p>
          <a:p>
            <a:r>
              <a:rPr lang="sv-SE" sz="2800" dirty="0" err="1">
                <a:solidFill>
                  <a:srgbClr val="C00000"/>
                </a:solidFill>
              </a:rPr>
              <a:t>Discusion</a:t>
            </a:r>
            <a:r>
              <a:rPr lang="sv-SE" sz="2800" dirty="0">
                <a:solidFill>
                  <a:srgbClr val="C00000"/>
                </a:solidFill>
              </a:rPr>
              <a:t> – </a:t>
            </a:r>
            <a:r>
              <a:rPr lang="sv-SE" sz="2800" dirty="0" err="1">
                <a:solidFill>
                  <a:srgbClr val="C00000"/>
                </a:solidFill>
              </a:rPr>
              <a:t>Ministry</a:t>
            </a:r>
            <a:r>
              <a:rPr lang="sv-SE" sz="2800" dirty="0">
                <a:solidFill>
                  <a:srgbClr val="C00000"/>
                </a:solidFill>
              </a:rPr>
              <a:t> </a:t>
            </a:r>
            <a:r>
              <a:rPr lang="sv-SE" sz="2800" dirty="0" err="1">
                <a:solidFill>
                  <a:srgbClr val="C00000"/>
                </a:solidFill>
              </a:rPr>
              <a:t>of</a:t>
            </a:r>
            <a:r>
              <a:rPr lang="sv-SE" sz="2800" dirty="0">
                <a:solidFill>
                  <a:srgbClr val="C00000"/>
                </a:solidFill>
              </a:rPr>
              <a:t> </a:t>
            </a:r>
            <a:r>
              <a:rPr lang="sv-SE" sz="2800" dirty="0" err="1">
                <a:solidFill>
                  <a:srgbClr val="C00000"/>
                </a:solidFill>
              </a:rPr>
              <a:t>Foreign</a:t>
            </a:r>
            <a:r>
              <a:rPr lang="sv-SE" sz="2800" dirty="0">
                <a:solidFill>
                  <a:srgbClr val="C00000"/>
                </a:solidFill>
              </a:rPr>
              <a:t> </a:t>
            </a:r>
            <a:r>
              <a:rPr lang="sv-SE" sz="2800" dirty="0" err="1">
                <a:solidFill>
                  <a:srgbClr val="C00000"/>
                </a:solidFill>
              </a:rPr>
              <a:t>Affairs</a:t>
            </a:r>
            <a:r>
              <a:rPr lang="sv-SE" sz="2800" dirty="0">
                <a:solidFill>
                  <a:srgbClr val="C00000"/>
                </a:solidFill>
              </a:rPr>
              <a:t> – </a:t>
            </a:r>
            <a:endParaRPr lang="sv-SE" sz="2800" dirty="0" smtClean="0">
              <a:solidFill>
                <a:srgbClr val="C00000"/>
              </a:solidFill>
            </a:endParaRPr>
          </a:p>
          <a:p>
            <a:r>
              <a:rPr lang="sv-SE" sz="2800" dirty="0" smtClean="0">
                <a:solidFill>
                  <a:srgbClr val="C00000"/>
                </a:solidFill>
              </a:rPr>
              <a:t>Minister </a:t>
            </a:r>
            <a:r>
              <a:rPr lang="sv-SE" sz="2800" dirty="0">
                <a:solidFill>
                  <a:srgbClr val="C00000"/>
                </a:solidFill>
              </a:rPr>
              <a:t>EU (A Linde)</a:t>
            </a:r>
          </a:p>
          <a:p>
            <a:r>
              <a:rPr lang="sv-SE" sz="2800" dirty="0">
                <a:solidFill>
                  <a:srgbClr val="C00000"/>
                </a:solidFill>
              </a:rPr>
              <a:t>15-18 M </a:t>
            </a:r>
            <a:r>
              <a:rPr lang="sv-SE" sz="2800" dirty="0" smtClean="0">
                <a:solidFill>
                  <a:srgbClr val="C00000"/>
                </a:solidFill>
              </a:rPr>
              <a:t>SEK</a:t>
            </a:r>
            <a:endParaRPr lang="sv-SE" sz="2800" dirty="0">
              <a:solidFill>
                <a:srgbClr val="C00000"/>
              </a:solidFill>
            </a:endParaRPr>
          </a:p>
        </p:txBody>
      </p:sp>
      <p:pic>
        <p:nvPicPr>
          <p:cNvPr id="6" name="Picture 13" descr="C:\Users\tordeke\AppData\Local\Temp\GAE 2742 L175_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417" y="3065379"/>
            <a:ext cx="24844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072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1" name="Rectangle 3"/>
          <p:cNvSpPr>
            <a:spLocks noGrp="1" noChangeArrowheads="1"/>
          </p:cNvSpPr>
          <p:nvPr>
            <p:ph type="title"/>
          </p:nvPr>
        </p:nvSpPr>
        <p:spPr>
          <a:xfrm>
            <a:off x="746125" y="125413"/>
            <a:ext cx="8015288" cy="1143000"/>
          </a:xfrm>
        </p:spPr>
        <p:txBody>
          <a:bodyPr rIns="132080">
            <a:normAutofit fontScale="90000"/>
          </a:bodyPr>
          <a:lstStyle/>
          <a:p>
            <a:pPr>
              <a:defRPr/>
            </a:pPr>
            <a:r>
              <a:rPr lang="en-US" sz="4800" dirty="0" smtClean="0">
                <a:effectLst>
                  <a:outerShdw blurRad="38100" dist="38100" dir="2700000" algn="tl">
                    <a:srgbClr val="DDDDDD"/>
                  </a:outerShdw>
                </a:effectLst>
                <a:latin typeface="+mj-lt"/>
                <a:cs typeface="Times New Roman" charset="0"/>
                <a:sym typeface="Times New Roman" charset="0"/>
              </a:rPr>
              <a:t> The </a:t>
            </a:r>
            <a:r>
              <a:rPr lang="en-US" sz="4800" dirty="0">
                <a:effectLst>
                  <a:outerShdw blurRad="38100" dist="38100" dir="2700000" algn="tl">
                    <a:srgbClr val="DDDDDD"/>
                  </a:outerShdw>
                </a:effectLst>
                <a:latin typeface="+mj-lt"/>
                <a:cs typeface="Times New Roman" charset="0"/>
                <a:sym typeface="Times New Roman" charset="0"/>
              </a:rPr>
              <a:t>MEMPHYS </a:t>
            </a:r>
            <a:r>
              <a:rPr lang="en-US" sz="4800" dirty="0" smtClean="0">
                <a:effectLst>
                  <a:outerShdw blurRad="38100" dist="38100" dir="2700000" algn="tl">
                    <a:srgbClr val="DDDDDD"/>
                  </a:outerShdw>
                </a:effectLst>
                <a:latin typeface="+mj-lt"/>
                <a:cs typeface="Times New Roman" charset="0"/>
                <a:sym typeface="Times New Roman" charset="0"/>
              </a:rPr>
              <a:t>WC Detector</a:t>
            </a:r>
            <a:r>
              <a:rPr lang="en-US" dirty="0">
                <a:solidFill>
                  <a:srgbClr val="FF9900"/>
                </a:solidFill>
                <a:effectLst>
                  <a:outerShdw blurRad="38100" dist="38100" dir="2700000" algn="tl">
                    <a:srgbClr val="DDDDDD"/>
                  </a:outerShdw>
                </a:effectLst>
                <a:latin typeface="Times New Roman" charset="0"/>
                <a:ea typeface="ヒラギノ明朝 ProN W3" charset="0"/>
                <a:cs typeface="ヒラギノ明朝 ProN W3" charset="0"/>
                <a:sym typeface="Times New Roman" charset="0"/>
              </a:rPr>
              <a:t/>
            </a:r>
            <a:br>
              <a:rPr lang="en-US" dirty="0">
                <a:solidFill>
                  <a:srgbClr val="FF9900"/>
                </a:solidFill>
                <a:effectLst>
                  <a:outerShdw blurRad="38100" dist="38100" dir="2700000" algn="tl">
                    <a:srgbClr val="DDDDDD"/>
                  </a:outerShdw>
                </a:effectLst>
                <a:latin typeface="Times New Roman" charset="0"/>
                <a:ea typeface="ヒラギノ明朝 ProN W3" charset="0"/>
                <a:cs typeface="ヒラギノ明朝 ProN W3" charset="0"/>
                <a:sym typeface="Times New Roman" charset="0"/>
              </a:rPr>
            </a:br>
            <a:r>
              <a:rPr lang="en-US" sz="3200" dirty="0" smtClean="0">
                <a:effectLst>
                  <a:outerShdw blurRad="38100" dist="38100" dir="2700000" algn="tl">
                    <a:srgbClr val="DDDDDD"/>
                  </a:outerShdw>
                </a:effectLst>
                <a:latin typeface="Times New Roman" charset="0"/>
                <a:cs typeface="Times New Roman" charset="0"/>
                <a:sym typeface="Times New Roman" charset="0"/>
              </a:rPr>
              <a:t>underground detector physics</a:t>
            </a:r>
            <a:endParaRPr lang="en-US" sz="2800" dirty="0">
              <a:solidFill>
                <a:srgbClr val="FF9900"/>
              </a:solidFill>
              <a:effectLst>
                <a:outerShdw blurRad="38100" dist="38100" dir="2700000" algn="tl">
                  <a:srgbClr val="DDDDDD"/>
                </a:outerShdw>
              </a:effectLst>
              <a:latin typeface="Times New Roman" charset="0"/>
              <a:ea typeface="ヒラギノ明朝 ProN W3" charset="0"/>
              <a:cs typeface="ヒラギノ明朝 ProN W3" charset="0"/>
              <a:sym typeface="Times New Roman" charset="0"/>
            </a:endParaRPr>
          </a:p>
        </p:txBody>
      </p:sp>
      <p:sp>
        <p:nvSpPr>
          <p:cNvPr id="35843" name="Rectangle 4"/>
          <p:cNvSpPr>
            <a:spLocks/>
          </p:cNvSpPr>
          <p:nvPr/>
        </p:nvSpPr>
        <p:spPr bwMode="auto">
          <a:xfrm>
            <a:off x="276224" y="3079194"/>
            <a:ext cx="644207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lvl1pPr marL="215900" indent="-176213" eaLnBrk="0" hangingPunct="0">
              <a:defRPr sz="2000">
                <a:solidFill>
                  <a:schemeClr val="tx1"/>
                </a:solidFill>
                <a:latin typeface="Times New Roman" panose="02020603050405020304" pitchFamily="18" charset="0"/>
                <a:cs typeface="Arial" panose="020B0604020202020204" pitchFamily="34" charset="0"/>
              </a:defRPr>
            </a:lvl1pPr>
            <a:lvl2pPr marL="215900" indent="-176213"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spcBef>
                <a:spcPts val="1050"/>
              </a:spcBef>
              <a:buClr>
                <a:srgbClr val="0000FF"/>
              </a:buClr>
              <a:buFont typeface="Times New Roman" panose="02020603050405020304" pitchFamily="18" charset="0"/>
              <a:buChar char="•"/>
            </a:pPr>
            <a:r>
              <a:rPr lang="en-US" altLang="en-US" sz="2800" dirty="0" smtClean="0">
                <a:solidFill>
                  <a:srgbClr val="0432FF"/>
                </a:solidFill>
                <a:latin typeface="+mn-lt"/>
                <a:ea typeface="MS PGothic" panose="020B0600070205080204" pitchFamily="34" charset="-128"/>
                <a:cs typeface="Times New Roman Bold" pitchFamily="18" charset="0"/>
                <a:sym typeface="Times New Roman Bold" pitchFamily="18" charset="0"/>
              </a:rPr>
              <a:t>Proton </a:t>
            </a:r>
            <a:r>
              <a:rPr lang="en-US" altLang="en-US" sz="2800" dirty="0">
                <a:solidFill>
                  <a:srgbClr val="0432FF"/>
                </a:solidFill>
                <a:latin typeface="+mn-lt"/>
                <a:ea typeface="MS PGothic" panose="020B0600070205080204" pitchFamily="34" charset="-128"/>
                <a:cs typeface="Times New Roman Bold" pitchFamily="18" charset="0"/>
                <a:sym typeface="Times New Roman Bold" pitchFamily="18" charset="0"/>
              </a:rPr>
              <a:t>decay</a:t>
            </a:r>
          </a:p>
          <a:p>
            <a:pPr eaLnBrk="1" hangingPunct="1">
              <a:spcBef>
                <a:spcPts val="1050"/>
              </a:spcBef>
              <a:buClr>
                <a:srgbClr val="000000"/>
              </a:buClr>
              <a:buFont typeface="Times New Roman" panose="02020603050405020304" pitchFamily="18" charset="0"/>
              <a:buChar char="•"/>
            </a:pPr>
            <a:r>
              <a:rPr lang="en-US" altLang="en-US" sz="2800" dirty="0" err="1" smtClean="0">
                <a:solidFill>
                  <a:srgbClr val="0432FF"/>
                </a:solidFill>
                <a:latin typeface="+mn-lt"/>
                <a:ea typeface="MS PGothic" panose="020B0600070205080204" pitchFamily="34" charset="-128"/>
                <a:cs typeface="Times New Roman" panose="02020603050405020304" pitchFamily="18" charset="0"/>
                <a:sym typeface="Times New Roman" panose="02020603050405020304" pitchFamily="18" charset="0"/>
              </a:rPr>
              <a:t>SuperNova</a:t>
            </a:r>
            <a:r>
              <a:rPr lang="en-US" altLang="en-US" sz="2800" dirty="0" smtClean="0">
                <a:solidFill>
                  <a:srgbClr val="0432FF"/>
                </a:solidFill>
                <a:latin typeface="+mn-lt"/>
                <a:ea typeface="MS PGothic" panose="020B0600070205080204" pitchFamily="34" charset="-128"/>
                <a:cs typeface="Times New Roman" panose="02020603050405020304" pitchFamily="18" charset="0"/>
                <a:sym typeface="Times New Roman" panose="02020603050405020304" pitchFamily="18" charset="0"/>
              </a:rPr>
              <a:t> neutrinos</a:t>
            </a:r>
            <a:endParaRPr lang="en-US" altLang="en-US" sz="2800" dirty="0">
              <a:solidFill>
                <a:srgbClr val="0432FF"/>
              </a:solidFill>
              <a:latin typeface="+mn-lt"/>
              <a:ea typeface="MS PGothic" panose="020B0600070205080204" pitchFamily="34" charset="-128"/>
              <a:cs typeface="Times New Roman" panose="02020603050405020304" pitchFamily="18" charset="0"/>
              <a:sym typeface="Times New Roman" panose="02020603050405020304" pitchFamily="18" charset="0"/>
            </a:endParaRPr>
          </a:p>
          <a:p>
            <a:pPr lvl="1" eaLnBrk="1" hangingPunct="1">
              <a:spcBef>
                <a:spcPts val="1050"/>
              </a:spcBef>
              <a:buClr>
                <a:srgbClr val="000000"/>
              </a:buClr>
              <a:buFont typeface="Times New Roman" panose="02020603050405020304" pitchFamily="18" charset="0"/>
              <a:buChar char="•"/>
            </a:pPr>
            <a:r>
              <a:rPr lang="en-GB" altLang="en-US" sz="2800" dirty="0">
                <a:solidFill>
                  <a:srgbClr val="0432FF"/>
                </a:solidFill>
                <a:latin typeface="+mn-lt"/>
                <a:cs typeface="Times New Roman" panose="02020603050405020304" pitchFamily="18" charset="0"/>
              </a:rPr>
              <a:t>Supernovae "relics"</a:t>
            </a:r>
            <a:endParaRPr lang="en-US" altLang="en-US" sz="2800" dirty="0">
              <a:solidFill>
                <a:srgbClr val="0432FF"/>
              </a:solidFill>
              <a:latin typeface="+mn-lt"/>
              <a:ea typeface="MS PGothic" panose="020B0600070205080204" pitchFamily="34" charset="-128"/>
              <a:sym typeface="Times New Roman" panose="02020603050405020304" pitchFamily="18" charset="0"/>
            </a:endParaRPr>
          </a:p>
          <a:p>
            <a:pPr eaLnBrk="1" hangingPunct="1">
              <a:spcBef>
                <a:spcPts val="1050"/>
              </a:spcBef>
              <a:buClr>
                <a:srgbClr val="000000"/>
              </a:buClr>
              <a:buFont typeface="Times New Roman" panose="02020603050405020304" pitchFamily="18" charset="0"/>
              <a:buChar char="•"/>
            </a:pPr>
            <a:r>
              <a:rPr lang="en-US" altLang="en-US" sz="2800" dirty="0">
                <a:solidFill>
                  <a:srgbClr val="0432FF"/>
                </a:solidFill>
                <a:latin typeface="+mn-lt"/>
                <a:ea typeface="MS PGothic" panose="020B0600070205080204" pitchFamily="34" charset="-128"/>
                <a:sym typeface="Times New Roman" panose="02020603050405020304" pitchFamily="18" charset="0"/>
              </a:rPr>
              <a:t>Solar Neutrinos</a:t>
            </a:r>
          </a:p>
          <a:p>
            <a:pPr eaLnBrk="1" hangingPunct="1">
              <a:spcBef>
                <a:spcPts val="1050"/>
              </a:spcBef>
              <a:buClr>
                <a:srgbClr val="000000"/>
              </a:buClr>
              <a:buFont typeface="Times New Roman" panose="02020603050405020304" pitchFamily="18" charset="0"/>
              <a:buChar char="•"/>
            </a:pPr>
            <a:r>
              <a:rPr lang="en-US" altLang="en-US" sz="2800" dirty="0">
                <a:solidFill>
                  <a:srgbClr val="0432FF"/>
                </a:solidFill>
                <a:latin typeface="+mn-lt"/>
                <a:ea typeface="MS PGothic" panose="020B0600070205080204" pitchFamily="34" charset="-128"/>
                <a:sym typeface="Times New Roman" panose="02020603050405020304" pitchFamily="18" charset="0"/>
              </a:rPr>
              <a:t>Atmospheric </a:t>
            </a:r>
            <a:r>
              <a:rPr lang="en-US" altLang="en-US" sz="2800" dirty="0" smtClean="0">
                <a:solidFill>
                  <a:srgbClr val="0432FF"/>
                </a:solidFill>
                <a:latin typeface="+mn-lt"/>
                <a:ea typeface="MS PGothic" panose="020B0600070205080204" pitchFamily="34" charset="-128"/>
                <a:sym typeface="Times New Roman" panose="02020603050405020304" pitchFamily="18" charset="0"/>
              </a:rPr>
              <a:t>Neutrinos</a:t>
            </a:r>
          </a:p>
          <a:p>
            <a:pPr eaLnBrk="1" hangingPunct="1">
              <a:spcBef>
                <a:spcPts val="1050"/>
              </a:spcBef>
              <a:buClr>
                <a:srgbClr val="000000"/>
              </a:buClr>
              <a:buFont typeface="Times New Roman" panose="02020603050405020304" pitchFamily="18" charset="0"/>
              <a:buChar char="•"/>
            </a:pPr>
            <a:r>
              <a:rPr lang="en-US" altLang="en-US" sz="2800" dirty="0">
                <a:solidFill>
                  <a:srgbClr val="0432FF"/>
                </a:solidFill>
                <a:latin typeface="+mn-lt"/>
                <a:ea typeface="MS PGothic" panose="020B0600070205080204" pitchFamily="34" charset="-128"/>
                <a:sym typeface="Times New Roman Bold" pitchFamily="18" charset="0"/>
              </a:rPr>
              <a:t>Neutrino </a:t>
            </a:r>
            <a:r>
              <a:rPr lang="en-US" altLang="en-US" sz="2800" dirty="0" smtClean="0">
                <a:solidFill>
                  <a:srgbClr val="0432FF"/>
                </a:solidFill>
                <a:latin typeface="+mn-lt"/>
                <a:ea typeface="MS PGothic" panose="020B0600070205080204" pitchFamily="34" charset="-128"/>
                <a:sym typeface="Times New Roman Bold" pitchFamily="18" charset="0"/>
              </a:rPr>
              <a:t>Oscillations</a:t>
            </a:r>
            <a:endParaRPr lang="en-US" altLang="en-US" sz="2800" dirty="0">
              <a:solidFill>
                <a:srgbClr val="0432FF"/>
              </a:solidFill>
              <a:latin typeface="+mn-lt"/>
              <a:ea typeface="MS PGothic" panose="020B0600070205080204" pitchFamily="34" charset="-128"/>
              <a:sym typeface="Times New Roman" panose="02020603050405020304" pitchFamily="18" charset="0"/>
            </a:endParaRPr>
          </a:p>
        </p:txBody>
      </p:sp>
      <p:sp>
        <p:nvSpPr>
          <p:cNvPr id="35846" name="ZoneTexte 4"/>
          <p:cNvSpPr txBox="1">
            <a:spLocks noChangeArrowheads="1"/>
          </p:cNvSpPr>
          <p:nvPr/>
        </p:nvSpPr>
        <p:spPr bwMode="auto">
          <a:xfrm>
            <a:off x="4075113" y="5225946"/>
            <a:ext cx="441801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4150" indent="-184150"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buFont typeface="Arial" panose="020B0604020202020204" pitchFamily="34" charset="0"/>
              <a:buChar char="•"/>
            </a:pPr>
            <a:r>
              <a:rPr lang="en-GB" altLang="en-US" dirty="0">
                <a:cs typeface="Times New Roman" panose="02020603050405020304" pitchFamily="18" charset="0"/>
              </a:rPr>
              <a:t>500 </a:t>
            </a:r>
            <a:r>
              <a:rPr lang="en-GB" altLang="en-US" dirty="0" err="1">
                <a:cs typeface="Times New Roman" panose="02020603050405020304" pitchFamily="18" charset="0"/>
              </a:rPr>
              <a:t>kt</a:t>
            </a:r>
            <a:r>
              <a:rPr lang="en-GB" altLang="en-US" dirty="0">
                <a:cs typeface="Times New Roman" panose="02020603050405020304" pitchFamily="18" charset="0"/>
              </a:rPr>
              <a:t> fiducial volume (~20xSuperK)</a:t>
            </a:r>
          </a:p>
          <a:p>
            <a:pPr eaLnBrk="1" hangingPunct="1">
              <a:buFont typeface="Arial" panose="020B0604020202020204" pitchFamily="34" charset="0"/>
              <a:buChar char="•"/>
            </a:pPr>
            <a:r>
              <a:rPr lang="en-GB" altLang="en-US" dirty="0">
                <a:solidFill>
                  <a:srgbClr val="000000"/>
                </a:solidFill>
                <a:ea typeface="MS PGothic" panose="020B0600070205080204" pitchFamily="34" charset="-128"/>
              </a:rPr>
              <a:t>Readout: ~240k 8” PMTs</a:t>
            </a:r>
          </a:p>
          <a:p>
            <a:pPr eaLnBrk="1" hangingPunct="1">
              <a:buFont typeface="Arial" panose="020B0604020202020204" pitchFamily="34" charset="0"/>
              <a:buChar char="•"/>
            </a:pPr>
            <a:r>
              <a:rPr lang="en-GB" altLang="en-US" dirty="0">
                <a:solidFill>
                  <a:srgbClr val="000000"/>
                </a:solidFill>
                <a:ea typeface="MS PGothic" panose="020B0600070205080204" pitchFamily="34" charset="-128"/>
              </a:rPr>
              <a:t>30% optical coverage</a:t>
            </a:r>
          </a:p>
        </p:txBody>
      </p:sp>
      <p:pic>
        <p:nvPicPr>
          <p:cNvPr id="35847" name="Imag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0173" y="1581551"/>
            <a:ext cx="4552952" cy="356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Rectangle 246"/>
          <p:cNvSpPr>
            <a:spLocks noChangeArrowheads="1"/>
          </p:cNvSpPr>
          <p:nvPr/>
        </p:nvSpPr>
        <p:spPr bwMode="auto">
          <a:xfrm>
            <a:off x="6564313" y="5845273"/>
            <a:ext cx="25066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GB" altLang="en-US" sz="1600" b="1" dirty="0">
                <a:solidFill>
                  <a:srgbClr val="000000"/>
                </a:solidFill>
                <a:ea typeface="MS PGothic" panose="020B0600070205080204" pitchFamily="34" charset="-128"/>
              </a:rPr>
              <a:t>(</a:t>
            </a:r>
            <a:r>
              <a:rPr lang="en-GB" altLang="en-US" sz="1600" b="1" dirty="0" err="1">
                <a:solidFill>
                  <a:srgbClr val="000000"/>
                </a:solidFill>
                <a:ea typeface="MS PGothic" panose="020B0600070205080204" pitchFamily="34" charset="-128"/>
              </a:rPr>
              <a:t>arXiv</a:t>
            </a:r>
            <a:r>
              <a:rPr lang="en-GB" altLang="en-US" sz="1600" b="1" dirty="0">
                <a:solidFill>
                  <a:srgbClr val="000000"/>
                </a:solidFill>
                <a:ea typeface="MS PGothic" panose="020B0600070205080204" pitchFamily="34" charset="-128"/>
              </a:rPr>
              <a:t>: hep-ex/0607026)</a:t>
            </a:r>
          </a:p>
        </p:txBody>
      </p:sp>
      <p:sp>
        <p:nvSpPr>
          <p:cNvPr id="6" name="Slide Number Placeholder 5"/>
          <p:cNvSpPr>
            <a:spLocks noGrp="1"/>
          </p:cNvSpPr>
          <p:nvPr>
            <p:ph type="sldNum" sz="quarter" idx="12"/>
          </p:nvPr>
        </p:nvSpPr>
        <p:spPr/>
        <p:txBody>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fld id="{923DBD42-FB8B-48D4-A6E2-D480829AD007}" type="slidenum">
              <a:rPr lang="en-GB" altLang="de-DE" sz="1200">
                <a:solidFill>
                  <a:srgbClr val="898989"/>
                </a:solidFill>
              </a:rPr>
              <a:pPr eaLnBrk="1" hangingPunct="1"/>
              <a:t>25</a:t>
            </a:fld>
            <a:endParaRPr lang="en-GB" altLang="de-DE" sz="1200">
              <a:solidFill>
                <a:srgbClr val="898989"/>
              </a:solidFill>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17" y="1266142"/>
            <a:ext cx="225901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5" name="Footer Placeholder 4"/>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Tree>
    <p:extLst>
      <p:ext uri="{BB962C8B-B14F-4D97-AF65-F5344CB8AC3E}">
        <p14:creationId xmlns:p14="http://schemas.microsoft.com/office/powerpoint/2010/main" val="2076008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0"/>
            <a:ext cx="9866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525" y="4416425"/>
            <a:ext cx="225901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7892" name="Rectangle 3"/>
          <p:cNvSpPr>
            <a:spLocks/>
          </p:cNvSpPr>
          <p:nvPr/>
        </p:nvSpPr>
        <p:spPr bwMode="auto">
          <a:xfrm>
            <a:off x="547688" y="214313"/>
            <a:ext cx="31623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sv-SE" sz="4000">
                <a:solidFill>
                  <a:srgbClr val="FFFFFF"/>
                </a:solidFill>
                <a:latin typeface="Comic Sans MS" panose="030F0702030302020204" pitchFamily="66" charset="0"/>
              </a:rPr>
              <a:t>Proton Decay</a:t>
            </a:r>
          </a:p>
        </p:txBody>
      </p:sp>
      <p:sp>
        <p:nvSpPr>
          <p:cNvPr id="37893" name="Text Box 4"/>
          <p:cNvSpPr txBox="1">
            <a:spLocks noChangeArrowheads="1"/>
          </p:cNvSpPr>
          <p:nvPr/>
        </p:nvSpPr>
        <p:spPr bwMode="auto">
          <a:xfrm>
            <a:off x="8853488" y="6500813"/>
            <a:ext cx="160337" cy="25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291" tIns="32146" rIns="64291" bIns="32146"/>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fld id="{DF21F9E3-8C9F-49B6-8FD5-C1C2D8922828}" type="slidenum">
              <a:rPr lang="en-US" altLang="sv-SE" sz="1300">
                <a:latin typeface="Gill Sans" charset="0"/>
                <a:sym typeface="Gill Sans" charset="0"/>
              </a:rPr>
              <a:pPr eaLnBrk="1" hangingPunct="1"/>
              <a:t>26</a:t>
            </a:fld>
            <a:endParaRPr lang="en-US" altLang="sv-SE" sz="1300">
              <a:latin typeface="Gill Sans" charset="0"/>
              <a:sym typeface="Gill Sans" charset="0"/>
            </a:endParaRPr>
          </a:p>
        </p:txBody>
      </p:sp>
      <p:sp>
        <p:nvSpPr>
          <p:cNvPr id="2" name="Date Placeholder 1"/>
          <p:cNvSpPr>
            <a:spLocks noGrp="1"/>
          </p:cNvSpPr>
          <p:nvPr>
            <p:ph type="dt" sz="quarter" idx="10"/>
          </p:nvPr>
        </p:nvSpPr>
        <p:spPr/>
        <p:txBody>
          <a:bodyPr/>
          <a:lstStyle/>
          <a:p>
            <a:pPr>
              <a:defRPr/>
            </a:pPr>
            <a:r>
              <a:rPr lang="de-DE" smtClean="0"/>
              <a:t>2018-01-15</a:t>
            </a:r>
            <a:endParaRPr lang="fr-FR"/>
          </a:p>
        </p:txBody>
      </p:sp>
      <p:sp>
        <p:nvSpPr>
          <p:cNvPr id="3" name="Footer Placeholder 2"/>
          <p:cNvSpPr>
            <a:spLocks noGrp="1"/>
          </p:cNvSpPr>
          <p:nvPr>
            <p:ph type="ftr" sz="quarter" idx="11"/>
          </p:nvPr>
        </p:nvSpPr>
        <p:spPr/>
        <p:txBody>
          <a:bodyPr/>
          <a:lstStyle/>
          <a:p>
            <a:pPr>
              <a:defRPr/>
            </a:pPr>
            <a:r>
              <a:rPr lang="en-US" smtClean="0"/>
              <a:t>Seminar at NBI, Copenhagen                               Tord Ekelöf, Uppsala University</a:t>
            </a:r>
            <a:endParaRPr lang="fr-FR"/>
          </a:p>
        </p:txBody>
      </p:sp>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fld id="{21F351D7-66E1-4334-86E0-F400CE8753AC}" type="slidenum">
              <a:rPr lang="fr-FR" altLang="de-DE" sz="1200">
                <a:solidFill>
                  <a:srgbClr val="898989"/>
                </a:solidFill>
              </a:rPr>
              <a:pPr eaLnBrk="1" hangingPunct="1"/>
              <a:t>26</a:t>
            </a:fld>
            <a:endParaRPr lang="fr-FR" altLang="de-DE" sz="1200">
              <a:solidFill>
                <a:srgbClr val="898989"/>
              </a:solidFill>
            </a:endParaRPr>
          </a:p>
        </p:txBody>
      </p:sp>
    </p:spTree>
    <p:extLst>
      <p:ext uri="{BB962C8B-B14F-4D97-AF65-F5344CB8AC3E}">
        <p14:creationId xmlns:p14="http://schemas.microsoft.com/office/powerpoint/2010/main" val="3888980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215900"/>
            <a:ext cx="9144000" cy="944563"/>
          </a:xfrm>
          <a:prstGeom prst="rect">
            <a:avLst/>
          </a:prstGeom>
        </p:spPr>
        <p:txBody>
          <a:bodyPr>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GB" dirty="0" err="1" smtClean="0">
                <a:effectLst>
                  <a:outerShdw blurRad="38100" dist="38100" dir="2700000" algn="tl">
                    <a:srgbClr val="DDDDDD"/>
                  </a:outerShdw>
                </a:effectLst>
                <a:cs typeface="ＭＳ Ｐゴシック" charset="0"/>
              </a:rPr>
              <a:t>ESSnuSB</a:t>
            </a:r>
            <a:r>
              <a:rPr lang="en-GB" dirty="0" smtClean="0">
                <a:effectLst>
                  <a:outerShdw blurRad="38100" dist="38100" dir="2700000" algn="tl">
                    <a:srgbClr val="DDDDDD"/>
                  </a:outerShdw>
                </a:effectLst>
                <a:cs typeface="ＭＳ Ｐゴシック" charset="0"/>
              </a:rPr>
              <a:t>-MEMPHYS sensitivities</a:t>
            </a:r>
            <a:br>
              <a:rPr lang="en-GB" dirty="0" smtClean="0">
                <a:effectLst>
                  <a:outerShdw blurRad="38100" dist="38100" dir="2700000" algn="tl">
                    <a:srgbClr val="DDDDDD"/>
                  </a:outerShdw>
                </a:effectLst>
                <a:cs typeface="ＭＳ Ｐゴシック" charset="0"/>
              </a:rPr>
            </a:br>
            <a:r>
              <a:rPr lang="en-GB" sz="3200" dirty="0" smtClean="0">
                <a:effectLst>
                  <a:outerShdw blurRad="38100" dist="38100" dir="2700000" algn="tl">
                    <a:srgbClr val="DDDDDD"/>
                  </a:outerShdw>
                </a:effectLst>
                <a:cs typeface="ＭＳ Ｐゴシック" charset="0"/>
              </a:rPr>
              <a:t>proton decay</a:t>
            </a:r>
            <a:endParaRPr lang="en-GB" sz="2400" dirty="0">
              <a:effectLst>
                <a:outerShdw blurRad="38100" dist="38100" dir="2700000" algn="tl">
                  <a:srgbClr val="DDDDDD"/>
                </a:outerShdw>
              </a:effectLst>
              <a:cs typeface="ＭＳ Ｐゴシック" charset="0"/>
            </a:endParaRPr>
          </a:p>
        </p:txBody>
      </p:sp>
      <p:sp>
        <p:nvSpPr>
          <p:cNvPr id="38917" name="Rectangle 246"/>
          <p:cNvSpPr>
            <a:spLocks noChangeArrowheads="1"/>
          </p:cNvSpPr>
          <p:nvPr/>
        </p:nvSpPr>
        <p:spPr bwMode="auto">
          <a:xfrm>
            <a:off x="6637338" y="6256338"/>
            <a:ext cx="25066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GB" altLang="en-US" sz="1600" b="1">
                <a:solidFill>
                  <a:srgbClr val="000000"/>
                </a:solidFill>
                <a:ea typeface="MS PGothic" panose="020B0600070205080204" pitchFamily="34" charset="-128"/>
              </a:rPr>
              <a:t>(arXiv: hep-ex/0607026)</a:t>
            </a:r>
          </a:p>
        </p:txBody>
      </p:sp>
      <p:pic>
        <p:nvPicPr>
          <p:cNvPr id="3891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473200"/>
            <a:ext cx="4354513"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1473200"/>
            <a:ext cx="4335463"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cteur droit avec flèche 5"/>
          <p:cNvCxnSpPr>
            <a:cxnSpLocks noChangeShapeType="1"/>
          </p:cNvCxnSpPr>
          <p:nvPr/>
        </p:nvCxnSpPr>
        <p:spPr bwMode="auto">
          <a:xfrm>
            <a:off x="2889250" y="2338388"/>
            <a:ext cx="0" cy="2760662"/>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Connecteur droit avec flèche 14"/>
          <p:cNvCxnSpPr>
            <a:cxnSpLocks noChangeShapeType="1"/>
          </p:cNvCxnSpPr>
          <p:nvPr/>
        </p:nvCxnSpPr>
        <p:spPr bwMode="auto">
          <a:xfrm>
            <a:off x="7439025" y="2338388"/>
            <a:ext cx="0" cy="2760662"/>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Connecteur droit avec flèche 4"/>
          <p:cNvCxnSpPr>
            <a:cxnSpLocks noChangeShapeType="1"/>
          </p:cNvCxnSpPr>
          <p:nvPr/>
        </p:nvCxnSpPr>
        <p:spPr bwMode="auto">
          <a:xfrm flipH="1">
            <a:off x="792163" y="2886075"/>
            <a:ext cx="209708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Connecteur droit avec flèche 12"/>
          <p:cNvCxnSpPr>
            <a:cxnSpLocks noChangeShapeType="1"/>
          </p:cNvCxnSpPr>
          <p:nvPr/>
        </p:nvCxnSpPr>
        <p:spPr bwMode="auto">
          <a:xfrm flipH="1">
            <a:off x="5321300" y="3479800"/>
            <a:ext cx="2098675"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 name="Slide Number Placeholder 4"/>
          <p:cNvSpPr>
            <a:spLocks noGrp="1"/>
          </p:cNvSpPr>
          <p:nvPr>
            <p:ph type="sldNum" sz="quarter" idx="12"/>
          </p:nvPr>
        </p:nvSpPr>
        <p:spPr/>
        <p:txBody>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fld id="{69BD02CA-BCE4-468A-A208-7439A52A2B80}" type="slidenum">
              <a:rPr lang="fr-FR" altLang="de-DE" sz="1200">
                <a:solidFill>
                  <a:srgbClr val="898989"/>
                </a:solidFill>
              </a:rPr>
              <a:pPr eaLnBrk="1" hangingPunct="1"/>
              <a:t>27</a:t>
            </a:fld>
            <a:endParaRPr lang="fr-FR" altLang="de-DE" sz="1200">
              <a:solidFill>
                <a:srgbClr val="898989"/>
              </a:solidFill>
            </a:endParaRP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
        <p:nvSpPr>
          <p:cNvPr id="4" name="Date Placeholder 3"/>
          <p:cNvSpPr>
            <a:spLocks noGrp="1"/>
          </p:cNvSpPr>
          <p:nvPr>
            <p:ph type="dt" sz="half" idx="10"/>
          </p:nvPr>
        </p:nvSpPr>
        <p:spPr/>
        <p:txBody>
          <a:bodyPr/>
          <a:lstStyle/>
          <a:p>
            <a:pPr>
              <a:defRPr/>
            </a:pPr>
            <a:r>
              <a:rPr lang="de-DE" smtClean="0"/>
              <a:t>2018-01-15</a:t>
            </a:r>
            <a:endParaRPr lang="fr-FR"/>
          </a:p>
        </p:txBody>
      </p:sp>
      <p:sp>
        <p:nvSpPr>
          <p:cNvPr id="6" name="Footer Placeholder 5"/>
          <p:cNvSpPr>
            <a:spLocks noGrp="1"/>
          </p:cNvSpPr>
          <p:nvPr>
            <p:ph type="ftr" sz="quarter" idx="11"/>
          </p:nvPr>
        </p:nvSpPr>
        <p:spPr/>
        <p:txBody>
          <a:bodyPr/>
          <a:lstStyle/>
          <a:p>
            <a:pPr>
              <a:defRPr/>
            </a:pPr>
            <a:r>
              <a:rPr lang="en-US" smtClean="0"/>
              <a:t>Seminar at NBI, Copenhagen                               Tord Ekelöf, Uppsala University</a:t>
            </a:r>
            <a:endParaRPr lang="fr-FR"/>
          </a:p>
        </p:txBody>
      </p:sp>
    </p:spTree>
    <p:extLst>
      <p:ext uri="{BB962C8B-B14F-4D97-AF65-F5344CB8AC3E}">
        <p14:creationId xmlns:p14="http://schemas.microsoft.com/office/powerpoint/2010/main" val="2913681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1"/>
          <p:cNvSpPr>
            <a:spLocks/>
          </p:cNvSpPr>
          <p:nvPr/>
        </p:nvSpPr>
        <p:spPr bwMode="auto">
          <a:xfrm>
            <a:off x="9525" y="195263"/>
            <a:ext cx="9134475" cy="6848475"/>
          </a:xfrm>
          <a:prstGeom prst="rect">
            <a:avLst/>
          </a:prstGeom>
          <a:solidFill>
            <a:srgbClr val="000000"/>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endParaRPr lang="en-US" altLang="sv-SE"/>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1557338"/>
            <a:ext cx="47339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6324" name="Rectangle 3"/>
          <p:cNvSpPr>
            <a:spLocks/>
          </p:cNvSpPr>
          <p:nvPr/>
        </p:nvSpPr>
        <p:spPr bwMode="auto">
          <a:xfrm>
            <a:off x="792163" y="549275"/>
            <a:ext cx="28051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26788" tIns="26788" rIns="26788" bIns="26788">
            <a:spAutoFit/>
          </a:bodyPr>
          <a:lstStyle/>
          <a:p>
            <a:pPr>
              <a:defRPr/>
            </a:pPr>
            <a:r>
              <a:rPr lang="en-US" sz="4400" b="1" dirty="0">
                <a:solidFill>
                  <a:srgbClr val="FFFFFF"/>
                </a:solidFill>
                <a:latin typeface="+mn-lt"/>
                <a:ea typeface="Gill Sans" charset="0"/>
                <a:cs typeface="Gill Sans" charset="0"/>
              </a:rPr>
              <a:t>Supernova</a:t>
            </a:r>
          </a:p>
        </p:txBody>
      </p:sp>
      <p:sp>
        <p:nvSpPr>
          <p:cNvPr id="39941" name="Text Box 4"/>
          <p:cNvSpPr txBox="1">
            <a:spLocks noChangeArrowheads="1"/>
          </p:cNvSpPr>
          <p:nvPr/>
        </p:nvSpPr>
        <p:spPr bwMode="auto">
          <a:xfrm>
            <a:off x="8813800" y="6500813"/>
            <a:ext cx="241300" cy="25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291" tIns="32146" rIns="64291" bIns="32146"/>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fld id="{666F86AF-2B41-48CC-B30F-F0AD73C04729}" type="slidenum">
              <a:rPr lang="en-US" altLang="sv-SE" sz="1300">
                <a:latin typeface="Gill Sans" charset="0"/>
                <a:sym typeface="Gill Sans" charset="0"/>
              </a:rPr>
              <a:pPr eaLnBrk="1" hangingPunct="1"/>
              <a:t>28</a:t>
            </a:fld>
            <a:endParaRPr lang="en-US" altLang="sv-SE" sz="1300">
              <a:latin typeface="Gill Sans" charset="0"/>
              <a:sym typeface="Gill Sans" charset="0"/>
            </a:endParaRPr>
          </a:p>
        </p:txBody>
      </p:sp>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fld id="{9F74A476-0EB4-40F7-BEE0-099CDF6189AE}" type="slidenum">
              <a:rPr lang="fr-FR" altLang="de-DE" sz="1200">
                <a:solidFill>
                  <a:srgbClr val="898989"/>
                </a:solidFill>
              </a:rPr>
              <a:pPr eaLnBrk="1" hangingPunct="1"/>
              <a:t>28</a:t>
            </a:fld>
            <a:endParaRPr lang="fr-FR" altLang="de-DE" sz="1200">
              <a:solidFill>
                <a:srgbClr val="898989"/>
              </a:solidFill>
            </a:endParaRPr>
          </a:p>
        </p:txBody>
      </p:sp>
      <p:sp>
        <p:nvSpPr>
          <p:cNvPr id="5" name="Date Placeholder 4"/>
          <p:cNvSpPr>
            <a:spLocks noGrp="1"/>
          </p:cNvSpPr>
          <p:nvPr>
            <p:ph type="dt" sz="half" idx="10"/>
          </p:nvPr>
        </p:nvSpPr>
        <p:spPr/>
        <p:txBody>
          <a:bodyPr/>
          <a:lstStyle/>
          <a:p>
            <a:pPr>
              <a:defRPr/>
            </a:pPr>
            <a:r>
              <a:rPr lang="de-DE" smtClean="0"/>
              <a:t>2018-01-15</a:t>
            </a:r>
            <a:endParaRPr lang="fr-FR"/>
          </a:p>
        </p:txBody>
      </p:sp>
      <p:sp>
        <p:nvSpPr>
          <p:cNvPr id="6" name="Footer Placeholder 5"/>
          <p:cNvSpPr>
            <a:spLocks noGrp="1"/>
          </p:cNvSpPr>
          <p:nvPr>
            <p:ph type="ftr" sz="quarter" idx="11"/>
          </p:nvPr>
        </p:nvSpPr>
        <p:spPr/>
        <p:txBody>
          <a:bodyPr/>
          <a:lstStyle/>
          <a:p>
            <a:pPr>
              <a:defRPr/>
            </a:pPr>
            <a:r>
              <a:rPr lang="en-US" smtClean="0"/>
              <a:t>Seminar at NBI, Copenhagen                               Tord Ekelöf, Uppsala University</a:t>
            </a:r>
            <a:endParaRPr lang="fr-FR"/>
          </a:p>
        </p:txBody>
      </p:sp>
    </p:spTree>
    <p:extLst>
      <p:ext uri="{BB962C8B-B14F-4D97-AF65-F5344CB8AC3E}">
        <p14:creationId xmlns:p14="http://schemas.microsoft.com/office/powerpoint/2010/main" val="1873686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fld id="{11093E80-A212-4C5E-A5A3-58B89648274C}" type="slidenum">
              <a:rPr lang="fr-FR" altLang="de-DE" sz="1200">
                <a:solidFill>
                  <a:srgbClr val="898989"/>
                </a:solidFill>
              </a:rPr>
              <a:pPr eaLnBrk="1" hangingPunct="1"/>
              <a:t>29</a:t>
            </a:fld>
            <a:endParaRPr lang="fr-FR" altLang="de-DE" sz="1200">
              <a:solidFill>
                <a:srgbClr val="898989"/>
              </a:solidFill>
            </a:endParaRPr>
          </a:p>
        </p:txBody>
      </p:sp>
      <p:sp>
        <p:nvSpPr>
          <p:cNvPr id="40965" name="Slide Number Placeholder 3"/>
          <p:cNvSpPr txBox="1">
            <a:spLocks/>
          </p:cNvSpPr>
          <p:nvPr/>
        </p:nvSpPr>
        <p:spPr bwMode="auto">
          <a:xfrm>
            <a:off x="609600" y="65087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fld id="{A09BF64D-1F14-476E-8080-072D913881BE}" type="slidenum">
              <a:rPr lang="en-US" altLang="de-DE" sz="1300">
                <a:latin typeface="Gill Sans" charset="0"/>
                <a:sym typeface="Gill Sans" charset="0"/>
              </a:rPr>
              <a:pPr eaLnBrk="1" hangingPunct="1"/>
              <a:t>29</a:t>
            </a:fld>
            <a:endParaRPr lang="en-US" altLang="de-DE" sz="1300">
              <a:latin typeface="Gill Sans" charset="0"/>
              <a:sym typeface="Gill Sans" charset="0"/>
            </a:endParaRPr>
          </a:p>
        </p:txBody>
      </p:sp>
      <p:pic>
        <p:nvPicPr>
          <p:cNvPr id="40966" name="Picture 1"/>
          <p:cNvPicPr>
            <a:picLocks noChangeAspect="1" noChangeArrowheads="1"/>
          </p:cNvPicPr>
          <p:nvPr/>
        </p:nvPicPr>
        <p:blipFill>
          <a:blip r:embed="rId2">
            <a:extLst>
              <a:ext uri="{28A0092B-C50C-407E-A947-70E740481C1C}">
                <a14:useLocalDpi xmlns:a14="http://schemas.microsoft.com/office/drawing/2010/main" val="0"/>
              </a:ext>
            </a:extLst>
          </a:blip>
          <a:srcRect l="4619" t="20512" r="3804" b="14194"/>
          <a:stretch>
            <a:fillRect/>
          </a:stretch>
        </p:blipFill>
        <p:spPr bwMode="auto">
          <a:xfrm>
            <a:off x="290215" y="1812684"/>
            <a:ext cx="8669338" cy="477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0967" name="Rectangle 2"/>
          <p:cNvSpPr>
            <a:spLocks/>
          </p:cNvSpPr>
          <p:nvPr/>
        </p:nvSpPr>
        <p:spPr bwMode="auto">
          <a:xfrm>
            <a:off x="6686550" y="6505575"/>
            <a:ext cx="20605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de-DE" sz="2100"/>
              <a:t>Beacom@NU2012</a:t>
            </a:r>
          </a:p>
        </p:txBody>
      </p:sp>
      <p:sp>
        <p:nvSpPr>
          <p:cNvPr id="40968" name="Rectangle 3"/>
          <p:cNvSpPr>
            <a:spLocks/>
          </p:cNvSpPr>
          <p:nvPr/>
        </p:nvSpPr>
        <p:spPr bwMode="auto">
          <a:xfrm>
            <a:off x="5242500" y="1292583"/>
            <a:ext cx="2492375" cy="509587"/>
          </a:xfrm>
          <a:prstGeom prst="rect">
            <a:avLst/>
          </a:prstGeom>
          <a:solidFill>
            <a:srgbClr val="FFDBCD"/>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de-DE" dirty="0" smtClean="0"/>
              <a:t>Distant </a:t>
            </a:r>
            <a:r>
              <a:rPr lang="en-US" altLang="de-DE" dirty="0"/>
              <a:t>galaxies</a:t>
            </a:r>
          </a:p>
        </p:txBody>
      </p:sp>
      <p:sp>
        <p:nvSpPr>
          <p:cNvPr id="40969" name="Rectangle 4"/>
          <p:cNvSpPr>
            <a:spLocks/>
          </p:cNvSpPr>
          <p:nvPr/>
        </p:nvSpPr>
        <p:spPr bwMode="auto">
          <a:xfrm>
            <a:off x="2749693" y="1293861"/>
            <a:ext cx="2492375" cy="509587"/>
          </a:xfrm>
          <a:prstGeom prst="rect">
            <a:avLst/>
          </a:prstGeom>
          <a:solidFill>
            <a:srgbClr val="FFDBCD"/>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de-DE" dirty="0"/>
              <a:t>Nearby galaxies</a:t>
            </a:r>
          </a:p>
        </p:txBody>
      </p:sp>
      <p:sp>
        <p:nvSpPr>
          <p:cNvPr id="40970" name="Rectangle 5"/>
          <p:cNvSpPr>
            <a:spLocks/>
          </p:cNvSpPr>
          <p:nvPr/>
        </p:nvSpPr>
        <p:spPr bwMode="auto">
          <a:xfrm>
            <a:off x="1182672" y="1281707"/>
            <a:ext cx="1571625" cy="509587"/>
          </a:xfrm>
          <a:prstGeom prst="rect">
            <a:avLst/>
          </a:prstGeom>
          <a:solidFill>
            <a:srgbClr val="FFDBCD"/>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de-DE"/>
              <a:t>Milky way</a:t>
            </a:r>
          </a:p>
        </p:txBody>
      </p:sp>
      <p:sp>
        <p:nvSpPr>
          <p:cNvPr id="11" name="Rectangle 6"/>
          <p:cNvSpPr txBox="1">
            <a:spLocks noChangeArrowheads="1"/>
          </p:cNvSpPr>
          <p:nvPr/>
        </p:nvSpPr>
        <p:spPr>
          <a:xfrm>
            <a:off x="812800" y="161925"/>
            <a:ext cx="7813675" cy="79375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200" dirty="0" smtClean="0">
                <a:latin typeface="+mn-lt"/>
                <a:ea typeface="Gill Sans" charset="0"/>
                <a:cs typeface="Gill Sans" charset="0"/>
                <a:sym typeface="Gill Sans" charset="0"/>
              </a:rPr>
              <a:t>Distance scale and </a:t>
            </a:r>
            <a:r>
              <a:rPr lang="en-US" sz="4200" dirty="0" err="1" smtClean="0">
                <a:latin typeface="+mn-lt"/>
                <a:ea typeface="Gill Sans" charset="0"/>
                <a:cs typeface="Gill Sans" charset="0"/>
                <a:sym typeface="Gill Sans" charset="0"/>
              </a:rPr>
              <a:t>exp’d</a:t>
            </a:r>
            <a:r>
              <a:rPr lang="en-US" sz="4200" dirty="0" smtClean="0">
                <a:latin typeface="+mn-lt"/>
                <a:ea typeface="Gill Sans" charset="0"/>
                <a:cs typeface="Gill Sans" charset="0"/>
                <a:sym typeface="Gill Sans" charset="0"/>
              </a:rPr>
              <a:t> rate</a:t>
            </a:r>
            <a:endParaRPr lang="en-US" sz="4200" dirty="0">
              <a:latin typeface="+mn-lt"/>
              <a:sym typeface="Gill Sans"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
        <p:nvSpPr>
          <p:cNvPr id="5" name="Date Placeholder 4"/>
          <p:cNvSpPr>
            <a:spLocks noGrp="1"/>
          </p:cNvSpPr>
          <p:nvPr>
            <p:ph type="dt" sz="half" idx="10"/>
          </p:nvPr>
        </p:nvSpPr>
        <p:spPr/>
        <p:txBody>
          <a:bodyPr/>
          <a:lstStyle/>
          <a:p>
            <a:pPr>
              <a:defRPr/>
            </a:pPr>
            <a:r>
              <a:rPr lang="de-DE" smtClean="0"/>
              <a:t>2018-01-15</a:t>
            </a:r>
            <a:endParaRPr lang="fr-FR"/>
          </a:p>
        </p:txBody>
      </p:sp>
      <p:sp>
        <p:nvSpPr>
          <p:cNvPr id="6" name="Footer Placeholder 5"/>
          <p:cNvSpPr>
            <a:spLocks noGrp="1"/>
          </p:cNvSpPr>
          <p:nvPr>
            <p:ph type="ftr" sz="quarter" idx="11"/>
          </p:nvPr>
        </p:nvSpPr>
        <p:spPr/>
        <p:txBody>
          <a:bodyPr/>
          <a:lstStyle/>
          <a:p>
            <a:pPr>
              <a:defRPr/>
            </a:pPr>
            <a:r>
              <a:rPr lang="en-US" smtClean="0"/>
              <a:t>Seminar at NBI, Copenhagen                               Tord Ekelöf, Uppsala University</a:t>
            </a:r>
            <a:endParaRPr lang="fr-FR"/>
          </a:p>
        </p:txBody>
      </p:sp>
    </p:spTree>
    <p:extLst>
      <p:ext uri="{BB962C8B-B14F-4D97-AF65-F5344CB8AC3E}">
        <p14:creationId xmlns:p14="http://schemas.microsoft.com/office/powerpoint/2010/main" val="1963283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eaLnBrk="1" hangingPunct="1"/>
            <a:r>
              <a:rPr lang="en-GB" sz="4400" dirty="0" smtClean="0">
                <a:solidFill>
                  <a:srgbClr val="FF6600"/>
                </a:solidFill>
                <a:latin typeface="Times New Roman"/>
                <a:cs typeface="Times New Roman"/>
              </a:rPr>
              <a:t>ESS proton </a:t>
            </a:r>
            <a:r>
              <a:rPr lang="en-GB" sz="4400" dirty="0" err="1" smtClean="0">
                <a:solidFill>
                  <a:srgbClr val="FF6600"/>
                </a:solidFill>
                <a:latin typeface="Times New Roman"/>
                <a:cs typeface="Times New Roman"/>
              </a:rPr>
              <a:t>linac</a:t>
            </a:r>
            <a:endParaRPr lang="en-GB" sz="4400" dirty="0">
              <a:solidFill>
                <a:srgbClr val="FF6600"/>
              </a:solidFill>
              <a:latin typeface="Times New Roman"/>
              <a:cs typeface="Times New Roman"/>
            </a:endParaRPr>
          </a:p>
        </p:txBody>
      </p:sp>
      <p:sp>
        <p:nvSpPr>
          <p:cNvPr id="8" name="Espace réservé de la date 7"/>
          <p:cNvSpPr>
            <a:spLocks noGrp="1"/>
          </p:cNvSpPr>
          <p:nvPr>
            <p:ph type="dt" sz="half" idx="10"/>
          </p:nvPr>
        </p:nvSpPr>
        <p:spPr/>
        <p:txBody>
          <a:bodyPr/>
          <a:lstStyle/>
          <a:p>
            <a:r>
              <a:rPr lang="de-DE" smtClean="0"/>
              <a:t>2018-01-15</a:t>
            </a:r>
            <a:endParaRPr lang="en-GB" dirty="0"/>
          </a:p>
        </p:txBody>
      </p:sp>
      <p:sp>
        <p:nvSpPr>
          <p:cNvPr id="9" name="Espace réservé du pied de page 8"/>
          <p:cNvSpPr>
            <a:spLocks noGrp="1"/>
          </p:cNvSpPr>
          <p:nvPr>
            <p:ph type="ftr" sz="quarter" idx="11"/>
          </p:nvPr>
        </p:nvSpPr>
        <p:spPr/>
        <p:txBody>
          <a:bodyPr/>
          <a:lstStyle/>
          <a:p>
            <a:r>
              <a:rPr lang="en-US" smtClean="0"/>
              <a:t>Seminar at NBI, Copenhagen                               Tord Ekelöf, Uppsala University</a:t>
            </a:r>
            <a:endParaRPr lang="en-GB" dirty="0"/>
          </a:p>
        </p:txBody>
      </p:sp>
      <p:sp>
        <p:nvSpPr>
          <p:cNvPr id="7" name="Espace réservé du numéro de diapositive 6"/>
          <p:cNvSpPr>
            <a:spLocks noGrp="1"/>
          </p:cNvSpPr>
          <p:nvPr>
            <p:ph type="sldNum" sz="quarter" idx="12"/>
          </p:nvPr>
        </p:nvSpPr>
        <p:spPr/>
        <p:txBody>
          <a:bodyPr/>
          <a:lstStyle/>
          <a:p>
            <a:fld id="{09CC56F7-6BCF-6E44-9937-5AE9275C7CAF}" type="slidenum">
              <a:rPr lang="en-GB" smtClean="0"/>
              <a:pPr/>
              <a:t>3</a:t>
            </a:fld>
            <a:endParaRPr lang="en-GB" dirty="0"/>
          </a:p>
        </p:txBody>
      </p:sp>
      <p:sp>
        <p:nvSpPr>
          <p:cNvPr id="13" name="TextBox 8"/>
          <p:cNvSpPr txBox="1"/>
          <p:nvPr/>
        </p:nvSpPr>
        <p:spPr>
          <a:xfrm>
            <a:off x="1" y="2646827"/>
            <a:ext cx="4615271" cy="3708708"/>
          </a:xfrm>
          <a:prstGeom prst="rect">
            <a:avLst/>
          </a:prstGeom>
          <a:noFill/>
        </p:spPr>
        <p:txBody>
          <a:bodyPr wrap="square">
            <a:spAutoFit/>
          </a:bodyPr>
          <a:lstStyle/>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The ESS will be a copious source of spallation </a:t>
            </a:r>
            <a:r>
              <a:rPr lang="en-GB" sz="2000" dirty="0" smtClean="0">
                <a:solidFill>
                  <a:srgbClr val="000000"/>
                </a:solidFill>
                <a:latin typeface="Times New Roman"/>
                <a:ea typeface="ＭＳ Ｐゴシック" charset="0"/>
                <a:cs typeface="Times New Roman"/>
              </a:rPr>
              <a:t>neutrons.</a:t>
            </a:r>
            <a:endParaRPr lang="en-GB" sz="2000" b="1" dirty="0">
              <a:solidFill>
                <a:srgbClr val="FF0000"/>
              </a:solidFill>
              <a:latin typeface="Times New Roman"/>
              <a:ea typeface="ＭＳ Ｐゴシック" charset="0"/>
              <a:cs typeface="Times New Roman"/>
            </a:endParaRP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5 MW </a:t>
            </a:r>
            <a:r>
              <a:rPr lang="en-GB" sz="2000" dirty="0" smtClean="0">
                <a:solidFill>
                  <a:srgbClr val="000000"/>
                </a:solidFill>
                <a:latin typeface="Times New Roman"/>
                <a:ea typeface="ＭＳ Ｐゴシック" charset="0"/>
                <a:cs typeface="Times New Roman"/>
              </a:rPr>
              <a:t>average beam power.</a:t>
            </a:r>
          </a:p>
          <a:p>
            <a:pPr marL="342900" indent="-342900" defTabSz="914400" fontAlgn="base">
              <a:spcBef>
                <a:spcPct val="0"/>
              </a:spcBef>
              <a:spcAft>
                <a:spcPts val="600"/>
              </a:spcAft>
              <a:buFont typeface="Arial"/>
              <a:buChar char="•"/>
              <a:defRPr/>
            </a:pPr>
            <a:r>
              <a:rPr lang="en-GB" sz="2000" dirty="0" smtClean="0">
                <a:solidFill>
                  <a:srgbClr val="000000"/>
                </a:solidFill>
                <a:latin typeface="Times New Roman"/>
                <a:ea typeface="ＭＳ Ｐゴシック" charset="0"/>
                <a:cs typeface="Times New Roman"/>
              </a:rPr>
              <a:t>125 MW peak power.</a:t>
            </a:r>
          </a:p>
          <a:p>
            <a:pPr marL="342900" indent="-342900" defTabSz="914400" fontAlgn="base">
              <a:spcBef>
                <a:spcPct val="0"/>
              </a:spcBef>
              <a:spcAft>
                <a:spcPts val="600"/>
              </a:spcAft>
              <a:buFont typeface="Arial"/>
              <a:buChar char="•"/>
              <a:defRPr/>
            </a:pPr>
            <a:r>
              <a:rPr lang="en-GB" sz="2000" dirty="0" smtClean="0">
                <a:solidFill>
                  <a:srgbClr val="000000"/>
                </a:solidFill>
                <a:latin typeface="Times New Roman"/>
                <a:ea typeface="ＭＳ Ｐゴシック" charset="0"/>
                <a:cs typeface="Times New Roman"/>
              </a:rPr>
              <a:t>14 Hz repetition rate (2.86 </a:t>
            </a:r>
            <a:r>
              <a:rPr lang="en-GB" sz="2000" dirty="0" err="1" smtClean="0">
                <a:solidFill>
                  <a:srgbClr val="000000"/>
                </a:solidFill>
                <a:latin typeface="Times New Roman"/>
                <a:ea typeface="ＭＳ Ｐゴシック" charset="0"/>
                <a:cs typeface="Times New Roman"/>
              </a:rPr>
              <a:t>ms</a:t>
            </a:r>
            <a:r>
              <a:rPr lang="en-GB" sz="2000" dirty="0" smtClean="0">
                <a:solidFill>
                  <a:srgbClr val="000000"/>
                </a:solidFill>
                <a:latin typeface="Times New Roman"/>
                <a:ea typeface="ＭＳ Ｐゴシック" charset="0"/>
                <a:cs typeface="Times New Roman"/>
              </a:rPr>
              <a:t> pulse duration, 10</a:t>
            </a:r>
            <a:r>
              <a:rPr lang="en-GB" sz="2000" baseline="30000" dirty="0" smtClean="0">
                <a:solidFill>
                  <a:srgbClr val="000000"/>
                </a:solidFill>
                <a:latin typeface="Times New Roman"/>
                <a:ea typeface="ＭＳ Ｐゴシック" charset="0"/>
                <a:cs typeface="Times New Roman"/>
              </a:rPr>
              <a:t>15</a:t>
            </a:r>
            <a:r>
              <a:rPr lang="en-GB" sz="2000" dirty="0" smtClean="0">
                <a:solidFill>
                  <a:srgbClr val="000000"/>
                </a:solidFill>
                <a:latin typeface="Times New Roman"/>
                <a:ea typeface="ＭＳ Ｐゴシック" charset="0"/>
                <a:cs typeface="Times New Roman"/>
              </a:rPr>
              <a:t> protons).</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D</a:t>
            </a:r>
            <a:r>
              <a:rPr lang="en-GB" sz="2000" dirty="0" smtClean="0">
                <a:solidFill>
                  <a:srgbClr val="000000"/>
                </a:solidFill>
                <a:latin typeface="Times New Roman"/>
                <a:ea typeface="ＭＳ Ｐゴシック" charset="0"/>
                <a:cs typeface="Times New Roman"/>
              </a:rPr>
              <a:t>uty cycle 4%.</a:t>
            </a:r>
            <a:endParaRPr lang="en-GB" sz="2000" dirty="0">
              <a:solidFill>
                <a:srgbClr val="000000"/>
              </a:solidFill>
              <a:latin typeface="Times New Roman"/>
              <a:ea typeface="ＭＳ Ｐゴシック" charset="0"/>
              <a:cs typeface="Times New Roman"/>
            </a:endParaRPr>
          </a:p>
          <a:p>
            <a:pPr marL="342900" indent="-342900" defTabSz="914400" fontAlgn="base">
              <a:spcBef>
                <a:spcPct val="0"/>
              </a:spcBef>
              <a:spcAft>
                <a:spcPts val="600"/>
              </a:spcAft>
              <a:buFont typeface="Arial"/>
              <a:buChar char="•"/>
              <a:defRPr/>
            </a:pPr>
            <a:r>
              <a:rPr lang="en-GB" sz="2000" dirty="0" smtClean="0">
                <a:solidFill>
                  <a:srgbClr val="000000"/>
                </a:solidFill>
                <a:latin typeface="Times New Roman"/>
                <a:ea typeface="ＭＳ Ｐゴシック" charset="0"/>
                <a:cs typeface="Times New Roman"/>
              </a:rPr>
              <a:t>2.0 </a:t>
            </a:r>
            <a:r>
              <a:rPr lang="en-GB" sz="2000" dirty="0">
                <a:solidFill>
                  <a:srgbClr val="000000"/>
                </a:solidFill>
                <a:latin typeface="Times New Roman"/>
                <a:ea typeface="ＭＳ Ｐゴシック" charset="0"/>
                <a:cs typeface="Times New Roman"/>
              </a:rPr>
              <a:t>GeV </a:t>
            </a:r>
            <a:r>
              <a:rPr lang="en-GB" sz="2000" dirty="0" smtClean="0">
                <a:solidFill>
                  <a:srgbClr val="000000"/>
                </a:solidFill>
                <a:latin typeface="Times New Roman"/>
                <a:ea typeface="ＭＳ Ｐゴシック" charset="0"/>
                <a:cs typeface="Times New Roman"/>
              </a:rPr>
              <a:t>protons</a:t>
            </a:r>
          </a:p>
          <a:p>
            <a:pPr marL="800100" lvl="1" indent="-342900" defTabSz="914400" fontAlgn="base">
              <a:spcBef>
                <a:spcPct val="0"/>
              </a:spcBef>
              <a:spcAft>
                <a:spcPts val="600"/>
              </a:spcAft>
              <a:buFont typeface="Courier New" charset="0"/>
              <a:buChar char="o"/>
              <a:defRPr/>
            </a:pPr>
            <a:r>
              <a:rPr lang="en-GB" sz="2000" dirty="0" smtClean="0">
                <a:solidFill>
                  <a:srgbClr val="000000"/>
                </a:solidFill>
                <a:latin typeface="Times New Roman"/>
                <a:ea typeface="ＭＳ Ｐゴシック" charset="0"/>
                <a:cs typeface="Times New Roman"/>
              </a:rPr>
              <a:t>up </a:t>
            </a:r>
            <a:r>
              <a:rPr lang="en-GB" sz="2000" dirty="0">
                <a:solidFill>
                  <a:srgbClr val="000000"/>
                </a:solidFill>
                <a:latin typeface="Times New Roman"/>
                <a:ea typeface="ＭＳ Ｐゴシック" charset="0"/>
                <a:cs typeface="Times New Roman"/>
              </a:rPr>
              <a:t>to </a:t>
            </a:r>
            <a:r>
              <a:rPr lang="en-GB" sz="2000" dirty="0" smtClean="0">
                <a:solidFill>
                  <a:srgbClr val="000000"/>
                </a:solidFill>
                <a:latin typeface="Times New Roman"/>
                <a:ea typeface="ＭＳ Ｐゴシック" charset="0"/>
                <a:cs typeface="Times New Roman"/>
              </a:rPr>
              <a:t>3.5 GeV with </a:t>
            </a:r>
            <a:r>
              <a:rPr lang="en-GB" sz="2000" dirty="0" err="1">
                <a:solidFill>
                  <a:srgbClr val="000000"/>
                </a:solidFill>
                <a:latin typeface="Times New Roman"/>
                <a:ea typeface="ＭＳ Ｐゴシック" charset="0"/>
                <a:cs typeface="Times New Roman"/>
              </a:rPr>
              <a:t>linac</a:t>
            </a:r>
            <a:r>
              <a:rPr lang="en-GB" sz="2000" dirty="0">
                <a:solidFill>
                  <a:srgbClr val="000000"/>
                </a:solidFill>
                <a:latin typeface="Times New Roman"/>
                <a:ea typeface="ＭＳ Ｐゴシック" charset="0"/>
                <a:cs typeface="Times New Roman"/>
              </a:rPr>
              <a:t> </a:t>
            </a:r>
            <a:r>
              <a:rPr lang="en-GB" sz="2000" dirty="0" smtClean="0">
                <a:solidFill>
                  <a:srgbClr val="000000"/>
                </a:solidFill>
                <a:latin typeface="Times New Roman"/>
                <a:ea typeface="ＭＳ Ｐゴシック" charset="0"/>
                <a:cs typeface="Times New Roman"/>
              </a:rPr>
              <a:t>upgrades</a:t>
            </a:r>
          </a:p>
          <a:p>
            <a:pPr marL="342900" indent="-342900" defTabSz="914400" fontAlgn="base">
              <a:spcBef>
                <a:spcPct val="0"/>
              </a:spcBef>
              <a:spcAft>
                <a:spcPts val="600"/>
              </a:spcAft>
              <a:buFont typeface="Arial"/>
              <a:buChar char="•"/>
              <a:defRPr/>
            </a:pPr>
            <a:r>
              <a:rPr lang="en-GB" sz="2000" b="1" dirty="0" smtClean="0">
                <a:solidFill>
                  <a:srgbClr val="FF0000"/>
                </a:solidFill>
                <a:latin typeface="Times New Roman"/>
                <a:ea typeface="ＭＳ Ｐゴシック" charset="0"/>
                <a:cs typeface="Times New Roman"/>
              </a:rPr>
              <a:t>&gt;2.7x10</a:t>
            </a:r>
            <a:r>
              <a:rPr lang="en-GB" sz="2000" b="1" baseline="30000" dirty="0" smtClean="0">
                <a:solidFill>
                  <a:srgbClr val="FF0000"/>
                </a:solidFill>
                <a:latin typeface="Times New Roman"/>
                <a:ea typeface="ＭＳ Ｐゴシック" charset="0"/>
                <a:cs typeface="Times New Roman"/>
              </a:rPr>
              <a:t>23</a:t>
            </a:r>
            <a:r>
              <a:rPr lang="en-GB" sz="2000" b="1" dirty="0" smtClean="0">
                <a:solidFill>
                  <a:srgbClr val="FF0000"/>
                </a:solidFill>
                <a:latin typeface="Times New Roman"/>
                <a:ea typeface="ＭＳ Ｐゴシック" charset="0"/>
                <a:cs typeface="Times New Roman"/>
              </a:rPr>
              <a:t> </a:t>
            </a:r>
            <a:r>
              <a:rPr lang="en-GB" sz="2000" b="1" dirty="0" err="1" smtClean="0">
                <a:solidFill>
                  <a:srgbClr val="FF0000"/>
                </a:solidFill>
                <a:latin typeface="Times New Roman"/>
                <a:ea typeface="ＭＳ Ｐゴシック" charset="0"/>
                <a:cs typeface="Times New Roman"/>
              </a:rPr>
              <a:t>p.o.t</a:t>
            </a:r>
            <a:r>
              <a:rPr lang="en-GB" sz="2000" b="1" dirty="0" smtClean="0">
                <a:solidFill>
                  <a:srgbClr val="FF0000"/>
                </a:solidFill>
                <a:latin typeface="Times New Roman"/>
                <a:ea typeface="ＭＳ Ｐゴシック" charset="0"/>
                <a:cs typeface="Times New Roman"/>
              </a:rPr>
              <a:t>/year.</a:t>
            </a:r>
            <a:endParaRPr lang="en-GB" sz="2000" b="1" dirty="0">
              <a:solidFill>
                <a:srgbClr val="FF0000"/>
              </a:solidFill>
              <a:latin typeface="Times New Roman"/>
              <a:ea typeface="ＭＳ Ｐゴシック" charset="0"/>
              <a:cs typeface="Times New Roman"/>
            </a:endParaRPr>
          </a:p>
        </p:txBody>
      </p:sp>
      <p:pic>
        <p:nvPicPr>
          <p:cNvPr id="5" name="medium.m4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15272" y="3071122"/>
            <a:ext cx="4362018" cy="2453635"/>
          </a:xfrm>
          <a:prstGeom prst="rect">
            <a:avLst/>
          </a:prstGeom>
        </p:spPr>
      </p:pic>
      <p:pic>
        <p:nvPicPr>
          <p:cNvPr id="2" name="Image 1"/>
          <p:cNvPicPr>
            <a:picLocks noChangeAspect="1"/>
          </p:cNvPicPr>
          <p:nvPr/>
        </p:nvPicPr>
        <p:blipFill>
          <a:blip r:embed="rId6"/>
          <a:stretch>
            <a:fillRect/>
          </a:stretch>
        </p:blipFill>
        <p:spPr>
          <a:xfrm>
            <a:off x="0" y="1112564"/>
            <a:ext cx="9144000" cy="1353911"/>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1231548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0"/>
                                  </p:stCondLst>
                                  <p:childTnLst>
                                    <p:cmd type="call" cmd="playFrom(0.0)">
                                      <p:cBhvr>
                                        <p:cTn id="6" dur="8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2"/>
          <p:cNvSpPr txBox="1">
            <a:spLocks noChangeArrowheads="1"/>
          </p:cNvSpPr>
          <p:nvPr/>
        </p:nvSpPr>
        <p:spPr>
          <a:xfrm>
            <a:off x="584200" y="315913"/>
            <a:ext cx="9144000" cy="944562"/>
          </a:xfrm>
          <a:prstGeom prst="rect">
            <a:avLst/>
          </a:prstGeom>
        </p:spPr>
        <p:txBody>
          <a:bodyPr>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GB" dirty="0" err="1" smtClean="0">
                <a:effectLst>
                  <a:outerShdw blurRad="38100" dist="38100" dir="2700000" algn="tl">
                    <a:srgbClr val="DDDDDD"/>
                  </a:outerShdw>
                </a:effectLst>
                <a:cs typeface="ＭＳ Ｐゴシック" charset="0"/>
              </a:rPr>
              <a:t>ESSnuSB</a:t>
            </a:r>
            <a:r>
              <a:rPr lang="en-GB" dirty="0">
                <a:effectLst>
                  <a:outerShdw blurRad="38100" dist="38100" dir="2700000" algn="tl">
                    <a:srgbClr val="DDDDDD"/>
                  </a:outerShdw>
                </a:effectLst>
                <a:cs typeface="ＭＳ Ｐゴシック" charset="0"/>
              </a:rPr>
              <a:t>-</a:t>
            </a:r>
            <a:r>
              <a:rPr lang="en-GB" dirty="0" smtClean="0">
                <a:effectLst>
                  <a:outerShdw blurRad="38100" dist="38100" dir="2700000" algn="tl">
                    <a:srgbClr val="DDDDDD"/>
                  </a:outerShdw>
                </a:effectLst>
                <a:cs typeface="ＭＳ Ｐゴシック" charset="0"/>
              </a:rPr>
              <a:t>MEMPHYS sensitivities</a:t>
            </a:r>
            <a:br>
              <a:rPr lang="en-GB" dirty="0" smtClean="0">
                <a:effectLst>
                  <a:outerShdw blurRad="38100" dist="38100" dir="2700000" algn="tl">
                    <a:srgbClr val="DDDDDD"/>
                  </a:outerShdw>
                </a:effectLst>
                <a:cs typeface="ＭＳ Ｐゴシック" charset="0"/>
              </a:rPr>
            </a:br>
            <a:r>
              <a:rPr lang="en-GB" sz="3200" dirty="0">
                <a:effectLst>
                  <a:outerShdw blurRad="38100" dist="38100" dir="2700000" algn="tl">
                    <a:srgbClr val="DDDDDD"/>
                  </a:outerShdw>
                </a:effectLst>
                <a:cs typeface="ＭＳ Ｐゴシック" charset="0"/>
              </a:rPr>
              <a:t>S</a:t>
            </a:r>
            <a:r>
              <a:rPr lang="en-GB" sz="3200" dirty="0" smtClean="0">
                <a:effectLst>
                  <a:outerShdw blurRad="38100" dist="38100" dir="2700000" algn="tl">
                    <a:srgbClr val="DDDDDD"/>
                  </a:outerShdw>
                </a:effectLst>
                <a:cs typeface="ＭＳ Ｐゴシック" charset="0"/>
              </a:rPr>
              <a:t>upernova explosion and relics</a:t>
            </a:r>
            <a:endParaRPr lang="en-GB" sz="2400" dirty="0">
              <a:effectLst>
                <a:outerShdw blurRad="38100" dist="38100" dir="2700000" algn="tl">
                  <a:srgbClr val="DDDDDD"/>
                </a:outerShdw>
              </a:effectLst>
              <a:cs typeface="ＭＳ Ｐゴシック" charset="0"/>
            </a:endParaRPr>
          </a:p>
        </p:txBody>
      </p:sp>
      <p:pic>
        <p:nvPicPr>
          <p:cNvPr id="41989"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463" y="1327150"/>
            <a:ext cx="42418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lèche droite rayée 4"/>
          <p:cNvSpPr>
            <a:spLocks/>
          </p:cNvSpPr>
          <p:nvPr/>
        </p:nvSpPr>
        <p:spPr bwMode="auto">
          <a:xfrm>
            <a:off x="584200" y="5872163"/>
            <a:ext cx="896938" cy="303212"/>
          </a:xfrm>
          <a:custGeom>
            <a:avLst/>
            <a:gdLst>
              <a:gd name="T0" fmla="*/ 0 w 897213"/>
              <a:gd name="T1" fmla="*/ 75731 h 302923"/>
              <a:gd name="T2" fmla="*/ 9466 w 897213"/>
              <a:gd name="T3" fmla="*/ 75731 h 302923"/>
              <a:gd name="T4" fmla="*/ 9466 w 897213"/>
              <a:gd name="T5" fmla="*/ 227192 h 302923"/>
              <a:gd name="T6" fmla="*/ 0 w 897213"/>
              <a:gd name="T7" fmla="*/ 227192 h 302923"/>
              <a:gd name="T8" fmla="*/ 0 w 897213"/>
              <a:gd name="T9" fmla="*/ 75731 h 302923"/>
              <a:gd name="T10" fmla="*/ 18933 w 897213"/>
              <a:gd name="T11" fmla="*/ 75731 h 302923"/>
              <a:gd name="T12" fmla="*/ 37865 w 897213"/>
              <a:gd name="T13" fmla="*/ 75731 h 302923"/>
              <a:gd name="T14" fmla="*/ 37865 w 897213"/>
              <a:gd name="T15" fmla="*/ 227192 h 302923"/>
              <a:gd name="T16" fmla="*/ 18933 w 897213"/>
              <a:gd name="T17" fmla="*/ 227192 h 302923"/>
              <a:gd name="T18" fmla="*/ 18933 w 897213"/>
              <a:gd name="T19" fmla="*/ 75731 h 302923"/>
              <a:gd name="T20" fmla="*/ 47332 w 897213"/>
              <a:gd name="T21" fmla="*/ 75731 h 302923"/>
              <a:gd name="T22" fmla="*/ 745752 w 897213"/>
              <a:gd name="T23" fmla="*/ 75731 h 302923"/>
              <a:gd name="T24" fmla="*/ 745752 w 897213"/>
              <a:gd name="T25" fmla="*/ 0 h 302923"/>
              <a:gd name="T26" fmla="*/ 897213 w 897213"/>
              <a:gd name="T27" fmla="*/ 151462 h 302923"/>
              <a:gd name="T28" fmla="*/ 745752 w 897213"/>
              <a:gd name="T29" fmla="*/ 302923 h 302923"/>
              <a:gd name="T30" fmla="*/ 745752 w 897213"/>
              <a:gd name="T31" fmla="*/ 227192 h 302923"/>
              <a:gd name="T32" fmla="*/ 47332 w 897213"/>
              <a:gd name="T33" fmla="*/ 227192 h 302923"/>
              <a:gd name="T34" fmla="*/ 47332 w 897213"/>
              <a:gd name="T35" fmla="*/ 75731 h 302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7213" h="302923">
                <a:moveTo>
                  <a:pt x="0" y="75731"/>
                </a:moveTo>
                <a:lnTo>
                  <a:pt x="9466" y="75731"/>
                </a:lnTo>
                <a:lnTo>
                  <a:pt x="9466" y="227192"/>
                </a:lnTo>
                <a:lnTo>
                  <a:pt x="0" y="227192"/>
                </a:lnTo>
                <a:lnTo>
                  <a:pt x="0" y="75731"/>
                </a:lnTo>
                <a:close/>
                <a:moveTo>
                  <a:pt x="18933" y="75731"/>
                </a:moveTo>
                <a:lnTo>
                  <a:pt x="37865" y="75731"/>
                </a:lnTo>
                <a:lnTo>
                  <a:pt x="37865" y="227192"/>
                </a:lnTo>
                <a:lnTo>
                  <a:pt x="18933" y="227192"/>
                </a:lnTo>
                <a:lnTo>
                  <a:pt x="18933" y="75731"/>
                </a:lnTo>
                <a:close/>
                <a:moveTo>
                  <a:pt x="47332" y="75731"/>
                </a:moveTo>
                <a:lnTo>
                  <a:pt x="745752" y="75731"/>
                </a:lnTo>
                <a:lnTo>
                  <a:pt x="745752" y="0"/>
                </a:lnTo>
                <a:lnTo>
                  <a:pt x="897213" y="151462"/>
                </a:lnTo>
                <a:lnTo>
                  <a:pt x="745752" y="302923"/>
                </a:lnTo>
                <a:lnTo>
                  <a:pt x="745752" y="227192"/>
                </a:lnTo>
                <a:lnTo>
                  <a:pt x="47332" y="227192"/>
                </a:lnTo>
                <a:lnTo>
                  <a:pt x="47332" y="75731"/>
                </a:lnTo>
                <a:close/>
              </a:path>
            </a:pathLst>
          </a:custGeom>
          <a:solidFill>
            <a:srgbClr val="00AEAE"/>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cs typeface="+mn-cs"/>
            </a:endParaRPr>
          </a:p>
        </p:txBody>
      </p:sp>
      <p:sp>
        <p:nvSpPr>
          <p:cNvPr id="41991" name="ZoneTexte 6"/>
          <p:cNvSpPr txBox="1">
            <a:spLocks noChangeArrowheads="1"/>
          </p:cNvSpPr>
          <p:nvPr/>
        </p:nvSpPr>
        <p:spPr bwMode="auto">
          <a:xfrm>
            <a:off x="1674813" y="5773738"/>
            <a:ext cx="3121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a:ea typeface="MS PGothic" panose="020B0600070205080204" pitchFamily="34" charset="-128"/>
                <a:cs typeface="Times New Roman" panose="02020603050405020304" pitchFamily="18" charset="0"/>
              </a:rPr>
              <a:t>For 10 kpc: ~10</a:t>
            </a:r>
            <a:r>
              <a:rPr lang="en-US" altLang="en-US" sz="2400" baseline="30000">
                <a:ea typeface="MS PGothic" panose="020B0600070205080204" pitchFamily="34" charset="-128"/>
                <a:cs typeface="Times New Roman" panose="02020603050405020304" pitchFamily="18" charset="0"/>
              </a:rPr>
              <a:t>5</a:t>
            </a:r>
            <a:r>
              <a:rPr lang="en-US" altLang="en-US" sz="2400">
                <a:ea typeface="MS PGothic" panose="020B0600070205080204" pitchFamily="34" charset="-128"/>
                <a:cs typeface="Times New Roman" panose="02020603050405020304" pitchFamily="18" charset="0"/>
              </a:rPr>
              <a:t> events</a:t>
            </a:r>
          </a:p>
        </p:txBody>
      </p:sp>
      <p:cxnSp>
        <p:nvCxnSpPr>
          <p:cNvPr id="20" name="Connecteur droit avec flèche 3"/>
          <p:cNvCxnSpPr>
            <a:cxnSpLocks noChangeShapeType="1"/>
          </p:cNvCxnSpPr>
          <p:nvPr/>
        </p:nvCxnSpPr>
        <p:spPr bwMode="auto">
          <a:xfrm>
            <a:off x="2330450" y="2544763"/>
            <a:ext cx="0" cy="2714625"/>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Connecteur droit 7"/>
          <p:cNvCxnSpPr>
            <a:cxnSpLocks noChangeShapeType="1"/>
          </p:cNvCxnSpPr>
          <p:nvPr/>
        </p:nvCxnSpPr>
        <p:spPr bwMode="auto">
          <a:xfrm>
            <a:off x="838200" y="3600450"/>
            <a:ext cx="3275013"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1994" name="ZoneTexte 8"/>
          <p:cNvSpPr txBox="1">
            <a:spLocks noChangeArrowheads="1"/>
          </p:cNvSpPr>
          <p:nvPr/>
        </p:nvSpPr>
        <p:spPr bwMode="auto">
          <a:xfrm rot="5400000">
            <a:off x="4341019" y="3559969"/>
            <a:ext cx="91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ea typeface="MS PGothic" panose="020B0600070205080204" pitchFamily="34" charset="-128"/>
              </a:rPr>
              <a:t>SUPERK</a:t>
            </a:r>
          </a:p>
        </p:txBody>
      </p:sp>
      <p:sp>
        <p:nvSpPr>
          <p:cNvPr id="41995" name="ZoneTexte 14"/>
          <p:cNvSpPr txBox="1">
            <a:spLocks noChangeArrowheads="1"/>
          </p:cNvSpPr>
          <p:nvPr/>
        </p:nvSpPr>
        <p:spPr bwMode="auto">
          <a:xfrm rot="-5400000">
            <a:off x="-373856" y="2972594"/>
            <a:ext cx="1174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a:ea typeface="MS PGothic" panose="020B0600070205080204" pitchFamily="34" charset="-128"/>
              </a:rPr>
              <a:t>MEMPHYS</a:t>
            </a:r>
          </a:p>
        </p:txBody>
      </p:sp>
      <p:sp>
        <p:nvSpPr>
          <p:cNvPr id="41996" name="ZoneTexte 15"/>
          <p:cNvSpPr txBox="1">
            <a:spLocks noChangeArrowheads="1"/>
          </p:cNvSpPr>
          <p:nvPr/>
        </p:nvSpPr>
        <p:spPr bwMode="auto">
          <a:xfrm>
            <a:off x="5219700" y="5313363"/>
            <a:ext cx="378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a:ea typeface="MS PGothic" panose="020B0600070205080204" pitchFamily="34" charset="-128"/>
                <a:cs typeface="Times New Roman" panose="02020603050405020304" pitchFamily="18" charset="0"/>
              </a:rPr>
              <a:t>Diffuse Supernova Neutrinos</a:t>
            </a:r>
          </a:p>
          <a:p>
            <a:pPr eaLnBrk="1" hangingPunct="1"/>
            <a:r>
              <a:rPr lang="en-US" altLang="en-US" sz="2400">
                <a:ea typeface="MS PGothic" panose="020B0600070205080204" pitchFamily="34" charset="-128"/>
                <a:cs typeface="Times New Roman" panose="02020603050405020304" pitchFamily="18" charset="0"/>
              </a:rPr>
              <a:t>(10 years,  440 kt)</a:t>
            </a:r>
          </a:p>
        </p:txBody>
      </p:sp>
      <p:pic>
        <p:nvPicPr>
          <p:cNvPr id="41997"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016125"/>
            <a:ext cx="401637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eaLnBrk="0" hangingPunct="0">
              <a:defRPr sz="2000">
                <a:solidFill>
                  <a:schemeClr val="tx1"/>
                </a:solidFill>
                <a:latin typeface="Times New Roman" panose="02020603050405020304" pitchFamily="18" charset="0"/>
                <a:cs typeface="Arial" panose="020B0604020202020204" pitchFamily="34" charset="0"/>
              </a:defRPr>
            </a:lvl1pPr>
            <a:lvl2pPr marL="742950" indent="-285750" eaLnBrk="0" hangingPunct="0">
              <a:defRPr sz="2000">
                <a:solidFill>
                  <a:schemeClr val="tx1"/>
                </a:solidFill>
                <a:latin typeface="Times New Roman" panose="02020603050405020304" pitchFamily="18" charset="0"/>
                <a:cs typeface="Arial" panose="020B0604020202020204" pitchFamily="34" charset="0"/>
              </a:defRPr>
            </a:lvl2pPr>
            <a:lvl3pPr marL="1143000" indent="-228600" eaLnBrk="0" hangingPunct="0">
              <a:defRPr sz="2000">
                <a:solidFill>
                  <a:schemeClr val="tx1"/>
                </a:solidFill>
                <a:latin typeface="Times New Roman" panose="02020603050405020304" pitchFamily="18" charset="0"/>
                <a:cs typeface="Arial" panose="020B0604020202020204" pitchFamily="34" charset="0"/>
              </a:defRPr>
            </a:lvl3pPr>
            <a:lvl4pPr marL="1600200" indent="-228600" eaLnBrk="0" hangingPunct="0">
              <a:defRPr sz="2000">
                <a:solidFill>
                  <a:schemeClr val="tx1"/>
                </a:solidFill>
                <a:latin typeface="Times New Roman" panose="02020603050405020304" pitchFamily="18" charset="0"/>
                <a:cs typeface="Arial" panose="020B0604020202020204" pitchFamily="34" charset="0"/>
              </a:defRPr>
            </a:lvl4pPr>
            <a:lvl5pPr marL="2057400" indent="-228600" eaLnBrk="0" hangingPunct="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pPr eaLnBrk="1" hangingPunct="1"/>
            <a:fld id="{1214E610-485A-4550-A473-F4674367D558}" type="slidenum">
              <a:rPr lang="fr-FR" altLang="de-DE" sz="1200">
                <a:solidFill>
                  <a:srgbClr val="898989"/>
                </a:solidFill>
              </a:rPr>
              <a:pPr eaLnBrk="1" hangingPunct="1"/>
              <a:t>30</a:t>
            </a:fld>
            <a:endParaRPr lang="fr-FR" altLang="de-DE" sz="1200">
              <a:solidFill>
                <a:srgbClr val="898989"/>
              </a:solidFill>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
        <p:nvSpPr>
          <p:cNvPr id="4" name="Date Placeholder 3"/>
          <p:cNvSpPr>
            <a:spLocks noGrp="1"/>
          </p:cNvSpPr>
          <p:nvPr>
            <p:ph type="dt" sz="half" idx="10"/>
          </p:nvPr>
        </p:nvSpPr>
        <p:spPr/>
        <p:txBody>
          <a:bodyPr/>
          <a:lstStyle/>
          <a:p>
            <a:pPr>
              <a:defRPr/>
            </a:pPr>
            <a:r>
              <a:rPr lang="de-DE" smtClean="0"/>
              <a:t>2018-01-15</a:t>
            </a:r>
            <a:endParaRPr lang="fr-FR"/>
          </a:p>
        </p:txBody>
      </p:sp>
      <p:sp>
        <p:nvSpPr>
          <p:cNvPr id="6" name="Footer Placeholder 5"/>
          <p:cNvSpPr>
            <a:spLocks noGrp="1"/>
          </p:cNvSpPr>
          <p:nvPr>
            <p:ph type="ftr" sz="quarter" idx="11"/>
          </p:nvPr>
        </p:nvSpPr>
        <p:spPr/>
        <p:txBody>
          <a:bodyPr/>
          <a:lstStyle/>
          <a:p>
            <a:pPr>
              <a:defRPr/>
            </a:pPr>
            <a:r>
              <a:rPr lang="en-US" smtClean="0"/>
              <a:t>Seminar at NBI, Copenhagen                               Tord Ekelöf, Uppsala University</a:t>
            </a:r>
            <a:endParaRPr lang="fr-FR"/>
          </a:p>
        </p:txBody>
      </p:sp>
    </p:spTree>
    <p:extLst>
      <p:ext uri="{BB962C8B-B14F-4D97-AF65-F5344CB8AC3E}">
        <p14:creationId xmlns:p14="http://schemas.microsoft.com/office/powerpoint/2010/main" val="3884303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952496" y="85207"/>
            <a:ext cx="6634867" cy="1157053"/>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4400" dirty="0" smtClean="0">
                <a:solidFill>
                  <a:srgbClr val="C00000"/>
                </a:solidFill>
              </a:rPr>
              <a:t>ESS</a:t>
            </a:r>
            <a:r>
              <a:rPr lang="el-GR" sz="4400" dirty="0" smtClean="0">
                <a:solidFill>
                  <a:srgbClr val="C00000"/>
                </a:solidFill>
              </a:rPr>
              <a:t>ν</a:t>
            </a:r>
            <a:r>
              <a:rPr lang="en-US" sz="4400" dirty="0" smtClean="0">
                <a:solidFill>
                  <a:srgbClr val="C00000"/>
                </a:solidFill>
              </a:rPr>
              <a:t>SB organization and plans</a:t>
            </a:r>
            <a:endParaRPr lang="en-US" sz="4400" dirty="0" smtClean="0">
              <a:solidFill>
                <a:srgbClr val="C00000"/>
              </a:solidFill>
              <a:effectLst/>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de-DE" smtClean="0">
                <a:latin typeface="Times New Roman" charset="0"/>
                <a:ea typeface="ＭＳ Ｐゴシック" charset="0"/>
                <a:cs typeface="ＭＳ Ｐゴシック" charset="0"/>
              </a:rPr>
              <a:t>2018-01-15</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en-US" smtClean="0">
                <a:latin typeface="Times New Roman" charset="0"/>
                <a:ea typeface="ＭＳ Ｐゴシック" charset="0"/>
                <a:cs typeface="ＭＳ Ｐゴシック" charset="0"/>
              </a:rPr>
              <a:t>Seminar at NBI, Copenhagen                               Tord Ekelöf, Uppsala University</a:t>
            </a:r>
            <a:endParaRPr lang="en-GB" dirty="0">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31</a:t>
            </a:fld>
            <a:endParaRPr lang="en-GB">
              <a:latin typeface="Times New Roman" charset="0"/>
              <a:ea typeface="ＭＳ Ｐゴシック" charset="0"/>
              <a:cs typeface="ＭＳ Ｐゴシック" charset="0"/>
            </a:endParaRPr>
          </a:p>
        </p:txBody>
      </p:sp>
      <p:sp>
        <p:nvSpPr>
          <p:cNvPr id="4" name="ZoneTexte 3"/>
          <p:cNvSpPr txBox="1"/>
          <p:nvPr/>
        </p:nvSpPr>
        <p:spPr>
          <a:xfrm>
            <a:off x="0" y="1256547"/>
            <a:ext cx="8829675" cy="1785104"/>
          </a:xfrm>
          <a:prstGeom prst="rect">
            <a:avLst/>
          </a:prstGeom>
          <a:noFill/>
        </p:spPr>
        <p:txBody>
          <a:bodyPr wrap="square" rtlCol="0">
            <a:spAutoFit/>
          </a:bodyPr>
          <a:lstStyle/>
          <a:p>
            <a:pPr algn="ctr">
              <a:spcBef>
                <a:spcPts val="1200"/>
              </a:spcBef>
            </a:pPr>
            <a:r>
              <a:rPr lang="en-US" sz="3200" b="1" dirty="0" smtClean="0">
                <a:solidFill>
                  <a:srgbClr val="0432FF"/>
                </a:solidFill>
                <a:latin typeface="Times New Roman"/>
                <a:cs typeface="Times New Roman"/>
              </a:rPr>
              <a:t>EU COST Action for networking approved in Spring 2016 for 2016-2019</a:t>
            </a:r>
          </a:p>
          <a:p>
            <a:pPr marL="539750" lvl="1" indent="-269875">
              <a:spcBef>
                <a:spcPts val="1200"/>
              </a:spcBef>
              <a:buFont typeface="Arial"/>
              <a:buChar char="•"/>
            </a:pPr>
            <a:r>
              <a:rPr lang="en-GB" b="1" dirty="0" err="1">
                <a:latin typeface="Times New Roman" charset="0"/>
                <a:ea typeface="Times New Roman" charset="0"/>
                <a:cs typeface="Times New Roman" charset="0"/>
              </a:rPr>
              <a:t>EuroNuNet</a:t>
            </a:r>
            <a:r>
              <a:rPr lang="en-GB" b="1" dirty="0">
                <a:latin typeface="Times New Roman" charset="0"/>
                <a:ea typeface="Times New Roman" charset="0"/>
                <a:cs typeface="Times New Roman" charset="0"/>
              </a:rPr>
              <a:t> </a:t>
            </a:r>
            <a:r>
              <a:rPr lang="en-US" dirty="0" smtClean="0">
                <a:solidFill>
                  <a:srgbClr val="000000"/>
                </a:solidFill>
                <a:latin typeface="Times New Roman"/>
                <a:cs typeface="Times New Roman"/>
              </a:rPr>
              <a:t>: </a:t>
            </a:r>
            <a:r>
              <a:rPr lang="en-GB" i="1" dirty="0">
                <a:latin typeface="Times New Roman" charset="0"/>
                <a:ea typeface="Times New Roman" charset="0"/>
                <a:cs typeface="Times New Roman" charset="0"/>
              </a:rPr>
              <a:t>Combining forces for a novel European facility for neutrino-antineutrino symmetry violation </a:t>
            </a:r>
            <a:r>
              <a:rPr lang="en-GB" i="1" dirty="0" smtClean="0">
                <a:latin typeface="Times New Roman" charset="0"/>
                <a:ea typeface="Times New Roman" charset="0"/>
                <a:cs typeface="Times New Roman" charset="0"/>
              </a:rPr>
              <a:t>discovery</a:t>
            </a:r>
            <a:r>
              <a:rPr lang="en-GB" dirty="0" smtClean="0">
                <a:latin typeface="Times New Roman" charset="0"/>
                <a:ea typeface="Times New Roman" charset="0"/>
                <a:cs typeface="Times New Roman" charset="0"/>
              </a:rPr>
              <a:t> (</a:t>
            </a:r>
            <a:r>
              <a:rPr lang="en-GB" b="1" dirty="0">
                <a:solidFill>
                  <a:srgbClr val="0070C0"/>
                </a:solidFill>
                <a:latin typeface="Times New Roman"/>
                <a:cs typeface="Times New Roman"/>
                <a:hlinkClick r:id="rId3"/>
              </a:rPr>
              <a:t>http://www.cost.eu/COST_Actions/ca/CA15139</a:t>
            </a:r>
            <a:r>
              <a:rPr lang="en-GB" dirty="0" smtClean="0">
                <a:latin typeface="Times New Roman" charset="0"/>
                <a:ea typeface="Times New Roman" charset="0"/>
                <a:cs typeface="Times New Roman" charset="0"/>
              </a:rPr>
              <a:t>)</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65" y="42865"/>
            <a:ext cx="1084366" cy="108436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2827" y="3086440"/>
            <a:ext cx="4035146" cy="3330463"/>
          </a:xfrm>
          <a:prstGeom prst="rect">
            <a:avLst/>
          </a:prstGeom>
        </p:spPr>
      </p:pic>
      <p:sp>
        <p:nvSpPr>
          <p:cNvPr id="6" name="Rectangle 5"/>
          <p:cNvSpPr/>
          <p:nvPr/>
        </p:nvSpPr>
        <p:spPr>
          <a:xfrm>
            <a:off x="-14292" y="3065379"/>
            <a:ext cx="5202619" cy="3447098"/>
          </a:xfrm>
          <a:prstGeom prst="rect">
            <a:avLst/>
          </a:prstGeom>
        </p:spPr>
        <p:txBody>
          <a:bodyPr wrap="square">
            <a:spAutoFit/>
          </a:bodyPr>
          <a:lstStyle/>
          <a:p>
            <a:pPr marL="539750" lvl="1" indent="-269875">
              <a:spcBef>
                <a:spcPts val="1200"/>
              </a:spcBef>
              <a:buFont typeface="Arial"/>
              <a:buChar char="•"/>
            </a:pPr>
            <a:r>
              <a:rPr lang="en-US" b="1" dirty="0">
                <a:latin typeface="Times New Roman" charset="0"/>
                <a:ea typeface="Times New Roman" charset="0"/>
                <a:cs typeface="Times New Roman" charset="0"/>
              </a:rPr>
              <a:t>Major goals of </a:t>
            </a:r>
            <a:r>
              <a:rPr lang="en-US" b="1" dirty="0" err="1">
                <a:latin typeface="Times New Roman" charset="0"/>
                <a:ea typeface="Times New Roman" charset="0"/>
                <a:cs typeface="Times New Roman" charset="0"/>
              </a:rPr>
              <a:t>EuroNuNet</a:t>
            </a:r>
            <a:r>
              <a:rPr lang="en-US" dirty="0">
                <a:latin typeface="Times New Roman" charset="0"/>
                <a:ea typeface="Times New Roman" charset="0"/>
                <a:cs typeface="Times New Roman" charset="0"/>
              </a:rPr>
              <a:t>:</a:t>
            </a:r>
          </a:p>
          <a:p>
            <a:pPr marL="758825" lvl="2" indent="-269875">
              <a:spcBef>
                <a:spcPts val="600"/>
              </a:spcBef>
              <a:buFont typeface="Arial"/>
              <a:buChar char="•"/>
            </a:pPr>
            <a:r>
              <a:rPr lang="en-US" dirty="0">
                <a:latin typeface="Times New Roman" charset="0"/>
                <a:ea typeface="Times New Roman" charset="0"/>
                <a:cs typeface="Times New Roman" charset="0"/>
              </a:rPr>
              <a:t>to aggregate the community of neutrino physics in Europe to study the ESS</a:t>
            </a:r>
            <a:r>
              <a:rPr lang="el-GR" dirty="0">
                <a:latin typeface="Times New Roman" charset="0"/>
                <a:ea typeface="Times New Roman" charset="0"/>
                <a:cs typeface="Times New Roman" charset="0"/>
              </a:rPr>
              <a:t>ν</a:t>
            </a:r>
            <a:r>
              <a:rPr lang="en-US" dirty="0">
                <a:latin typeface="Times New Roman" charset="0"/>
                <a:ea typeface="Times New Roman" charset="0"/>
                <a:cs typeface="Times New Roman" charset="0"/>
              </a:rPr>
              <a:t>SB concept in a spirit of inclusiveness,</a:t>
            </a:r>
          </a:p>
          <a:p>
            <a:pPr marL="758825" lvl="2" indent="-269875">
              <a:spcBef>
                <a:spcPts val="600"/>
              </a:spcBef>
              <a:buFont typeface="Arial"/>
              <a:buChar char="•"/>
            </a:pPr>
            <a:r>
              <a:rPr lang="en-US" dirty="0">
                <a:latin typeface="Times New Roman" charset="0"/>
                <a:ea typeface="Times New Roman" charset="0"/>
                <a:cs typeface="Times New Roman" charset="0"/>
              </a:rPr>
              <a:t>to impact the priority list of High Energy Physics policy makers and of funding agencies to this new approach to the experimental discovery of </a:t>
            </a:r>
            <a:r>
              <a:rPr lang="en-US" dirty="0" err="1">
                <a:latin typeface="Times New Roman" charset="0"/>
                <a:ea typeface="Times New Roman" charset="0"/>
                <a:cs typeface="Times New Roman" charset="0"/>
              </a:rPr>
              <a:t>leptonic</a:t>
            </a:r>
            <a:r>
              <a:rPr lang="en-US" dirty="0">
                <a:latin typeface="Times New Roman" charset="0"/>
                <a:ea typeface="Times New Roman" charset="0"/>
                <a:cs typeface="Times New Roman" charset="0"/>
              </a:rPr>
              <a:t> CP violation.</a:t>
            </a:r>
            <a:endParaRPr lang="en-GB" dirty="0">
              <a:latin typeface="Times New Roman" charset="0"/>
              <a:ea typeface="Times New Roman" charset="0"/>
              <a:cs typeface="Times New Roman" charset="0"/>
            </a:endParaRPr>
          </a:p>
          <a:p>
            <a:pPr marL="742950" lvl="1" indent="-285750">
              <a:spcBef>
                <a:spcPts val="1200"/>
              </a:spcBef>
              <a:buFont typeface="Arial"/>
              <a:buChar char="•"/>
            </a:pPr>
            <a:r>
              <a:rPr lang="en-GB" dirty="0">
                <a:solidFill>
                  <a:srgbClr val="000000"/>
                </a:solidFill>
                <a:latin typeface="Times New Roman" charset="0"/>
                <a:ea typeface="Times New Roman" charset="0"/>
                <a:cs typeface="Times New Roman" charset="0"/>
              </a:rPr>
              <a:t>13 participating countries (network still growing).</a:t>
            </a:r>
            <a:endParaRPr lang="en-GB" dirty="0">
              <a:solidFill>
                <a:srgbClr val="000000"/>
              </a:solidFill>
              <a:latin typeface="Times New Roman"/>
              <a:cs typeface="Times New Roman"/>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30362" y="-4694"/>
            <a:ext cx="1726565" cy="1179953"/>
          </a:xfrm>
          <a:prstGeom prst="rect">
            <a:avLst/>
          </a:prstGeom>
        </p:spPr>
      </p:pic>
    </p:spTree>
    <p:extLst>
      <p:ext uri="{BB962C8B-B14F-4D97-AF65-F5344CB8AC3E}">
        <p14:creationId xmlns:p14="http://schemas.microsoft.com/office/powerpoint/2010/main" val="3414372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04542" y="162137"/>
            <a:ext cx="6444116" cy="1143000"/>
          </a:xfrm>
        </p:spPr>
        <p:txBody>
          <a:bodyPr>
            <a:normAutofit fontScale="90000"/>
          </a:bodyPr>
          <a:lstStyle/>
          <a:p>
            <a:r>
              <a:rPr lang="en-US" dirty="0" smtClean="0">
                <a:solidFill>
                  <a:srgbClr val="0432FF"/>
                </a:solidFill>
              </a:rPr>
              <a:t>15 European Countries + Turkey members of </a:t>
            </a:r>
            <a:r>
              <a:rPr lang="en-US" dirty="0" err="1" smtClean="0">
                <a:solidFill>
                  <a:srgbClr val="0432FF"/>
                </a:solidFill>
              </a:rPr>
              <a:t>EuroNuNet</a:t>
            </a:r>
            <a:endParaRPr lang="en-US" dirty="0" smtClean="0">
              <a:solidFill>
                <a:srgbClr val="0432FF"/>
              </a:solidFill>
            </a:endParaRPr>
          </a:p>
        </p:txBody>
      </p:sp>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32</a:t>
            </a:fld>
            <a:endParaRPr lang="en-GB" noProof="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4542" y="1515842"/>
            <a:ext cx="6113284" cy="283785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4542" y="4353692"/>
            <a:ext cx="6144201" cy="173977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2134482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Image 8"/>
          <p:cNvPicPr/>
          <p:nvPr/>
        </p:nvPicPr>
        <p:blipFill>
          <a:blip r:embed="rId3">
            <a:extLst>
              <a:ext uri="{28A0092B-C50C-407E-A947-70E740481C1C}">
                <a14:useLocalDpi xmlns:a14="http://schemas.microsoft.com/office/drawing/2010/main"/>
              </a:ext>
            </a:extLst>
          </a:blip>
          <a:stretch>
            <a:fillRect/>
          </a:stretch>
        </p:blipFill>
        <p:spPr>
          <a:xfrm>
            <a:off x="189793" y="4701707"/>
            <a:ext cx="8815032" cy="1929003"/>
          </a:xfrm>
          <a:prstGeom prst="rect">
            <a:avLst/>
          </a:prstGeom>
        </p:spPr>
      </p:pic>
      <p:sp>
        <p:nvSpPr>
          <p:cNvPr id="20484" name="Rectangle 2"/>
          <p:cNvSpPr>
            <a:spLocks noGrp="1" noChangeArrowheads="1"/>
          </p:cNvSpPr>
          <p:nvPr>
            <p:ph type="title"/>
          </p:nvPr>
        </p:nvSpPr>
        <p:spPr>
          <a:xfrm>
            <a:off x="942272" y="355590"/>
            <a:ext cx="6597656" cy="1157053"/>
          </a:xfrm>
          <a:effectLst>
            <a:outerShdw blurRad="50800" dist="38100" dir="2700000" algn="tl" rotWithShape="0">
              <a:prstClr val="black">
                <a:alpha val="40000"/>
              </a:prstClr>
            </a:outerShdw>
          </a:effectLst>
        </p:spPr>
        <p:txBody>
          <a:bodyPr>
            <a:noAutofit/>
          </a:bodyPr>
          <a:lstStyle/>
          <a:p>
            <a:pPr>
              <a:spcBef>
                <a:spcPts val="1200"/>
              </a:spcBef>
            </a:pPr>
            <a:r>
              <a:rPr lang="en-GB" sz="3200" dirty="0" smtClean="0">
                <a:solidFill>
                  <a:srgbClr val="0432FF"/>
                </a:solidFill>
                <a:effectLst/>
              </a:rPr>
              <a:t>EU </a:t>
            </a:r>
            <a:r>
              <a:rPr lang="en-GB" sz="3200" dirty="0">
                <a:solidFill>
                  <a:srgbClr val="0432FF"/>
                </a:solidFill>
                <a:effectLst/>
              </a:rPr>
              <a:t>Design Study </a:t>
            </a:r>
            <a:r>
              <a:rPr lang="en-GB" sz="3200" dirty="0" smtClean="0">
                <a:solidFill>
                  <a:srgbClr val="0432FF"/>
                </a:solidFill>
                <a:effectLst/>
              </a:rPr>
              <a:t>for </a:t>
            </a:r>
            <a:r>
              <a:rPr lang="en-GB" sz="3200" dirty="0" err="1" smtClean="0">
                <a:solidFill>
                  <a:srgbClr val="0432FF"/>
                </a:solidFill>
                <a:effectLst/>
              </a:rPr>
              <a:t>ESSnuSB</a:t>
            </a:r>
            <a:r>
              <a:rPr lang="en-GB" sz="3200" dirty="0" smtClean="0">
                <a:solidFill>
                  <a:srgbClr val="0432FF"/>
                </a:solidFill>
                <a:effectLst/>
              </a:rPr>
              <a:t> approved by EU in December 2017 </a:t>
            </a:r>
            <a:br>
              <a:rPr lang="en-GB" sz="3200" dirty="0" smtClean="0">
                <a:solidFill>
                  <a:srgbClr val="0432FF"/>
                </a:solidFill>
                <a:effectLst/>
              </a:rPr>
            </a:br>
            <a:r>
              <a:rPr lang="en-GB" sz="3200" dirty="0" smtClean="0">
                <a:solidFill>
                  <a:srgbClr val="0432FF"/>
                </a:solidFill>
                <a:effectLst/>
              </a:rPr>
              <a:t>for 2018-2021</a:t>
            </a:r>
            <a:endParaRPr lang="en-GB" sz="2400" dirty="0">
              <a:solidFill>
                <a:srgbClr val="0432FF"/>
              </a:solidFill>
              <a:effectLst/>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de-DE" smtClean="0">
                <a:latin typeface="Times New Roman" charset="0"/>
                <a:ea typeface="ＭＳ Ｐゴシック" charset="0"/>
                <a:cs typeface="ＭＳ Ｐゴシック" charset="0"/>
              </a:rPr>
              <a:t>2018-01-15</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en-US" smtClean="0">
                <a:latin typeface="Times New Roman" charset="0"/>
                <a:ea typeface="ＭＳ Ｐゴシック" charset="0"/>
                <a:cs typeface="ＭＳ Ｐゴシック" charset="0"/>
              </a:rPr>
              <a:t>Seminar at NBI, Copenhagen                               Tord Ekelöf, Uppsala University</a:t>
            </a:r>
            <a:endParaRPr lang="en-GB">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33</a:t>
            </a:fld>
            <a:endParaRPr lang="en-GB">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2229" y="13975"/>
            <a:ext cx="1777483" cy="1214750"/>
          </a:xfrm>
          <a:prstGeom prst="rect">
            <a:avLst/>
          </a:prstGeom>
        </p:spPr>
      </p:pic>
      <p:sp>
        <p:nvSpPr>
          <p:cNvPr id="10" name="Rectangle 9"/>
          <p:cNvSpPr/>
          <p:nvPr/>
        </p:nvSpPr>
        <p:spPr>
          <a:xfrm>
            <a:off x="189793" y="1783460"/>
            <a:ext cx="8764414" cy="3077766"/>
          </a:xfrm>
          <a:prstGeom prst="rect">
            <a:avLst/>
          </a:prstGeom>
        </p:spPr>
        <p:txBody>
          <a:bodyPr wrap="square">
            <a:spAutoFit/>
          </a:bodyPr>
          <a:lstStyle/>
          <a:p>
            <a:pPr marL="285750" indent="-285750">
              <a:spcBef>
                <a:spcPts val="600"/>
              </a:spcBef>
              <a:spcAft>
                <a:spcPts val="600"/>
              </a:spcAft>
              <a:buFont typeface="Arial" charset="0"/>
              <a:buChar char="•"/>
            </a:pPr>
            <a:r>
              <a:rPr lang="en-GB" b="1" dirty="0">
                <a:latin typeface="Times New Roman" charset="0"/>
                <a:ea typeface="Times New Roman" charset="0"/>
                <a:cs typeface="Times New Roman" charset="0"/>
              </a:rPr>
              <a:t>Title of </a:t>
            </a:r>
            <a:r>
              <a:rPr lang="en-GB" b="1" dirty="0" smtClean="0">
                <a:latin typeface="Times New Roman" charset="0"/>
                <a:ea typeface="Times New Roman" charset="0"/>
                <a:cs typeface="Times New Roman" charset="0"/>
              </a:rPr>
              <a:t>Proposal</a:t>
            </a:r>
            <a:r>
              <a:rPr lang="en-GB" dirty="0" smtClean="0">
                <a:latin typeface="Times New Roman" charset="0"/>
                <a:ea typeface="Times New Roman" charset="0"/>
                <a:cs typeface="Times New Roman" charset="0"/>
              </a:rPr>
              <a:t>: Discovery </a:t>
            </a:r>
            <a:r>
              <a:rPr lang="en-GB" dirty="0">
                <a:latin typeface="Times New Roman" charset="0"/>
                <a:ea typeface="Times New Roman" charset="0"/>
                <a:cs typeface="Times New Roman" charset="0"/>
              </a:rPr>
              <a:t>and measurement of leptonic CP violation using an intensive neutrino Super Beam generated with the exceptionally powerful ESS linear accelerator</a:t>
            </a:r>
            <a:r>
              <a:rPr lang="en-US" dirty="0">
                <a:latin typeface="Times New Roman" charset="0"/>
                <a:ea typeface="Times New Roman" charset="0"/>
                <a:cs typeface="Times New Roman" charset="0"/>
              </a:rPr>
              <a:t> </a:t>
            </a:r>
            <a:endParaRPr lang="en-US" dirty="0" smtClean="0">
              <a:latin typeface="Times New Roman" charset="0"/>
              <a:ea typeface="Times New Roman" charset="0"/>
              <a:cs typeface="Times New Roman" charset="0"/>
            </a:endParaRPr>
          </a:p>
          <a:p>
            <a:pPr marL="285750" indent="-285750">
              <a:spcBef>
                <a:spcPts val="600"/>
              </a:spcBef>
              <a:spcAft>
                <a:spcPts val="600"/>
              </a:spcAft>
              <a:buFont typeface="Arial" charset="0"/>
              <a:buChar char="•"/>
            </a:pPr>
            <a:r>
              <a:rPr lang="en-US" b="1" dirty="0">
                <a:latin typeface="Times New Roman" charset="0"/>
                <a:ea typeface="Times New Roman" charset="0"/>
                <a:cs typeface="Times New Roman" charset="0"/>
              </a:rPr>
              <a:t>Duration: 4 </a:t>
            </a:r>
            <a:r>
              <a:rPr lang="en-US" b="1" dirty="0" smtClean="0">
                <a:latin typeface="Times New Roman" charset="0"/>
                <a:ea typeface="Times New Roman" charset="0"/>
                <a:cs typeface="Times New Roman" charset="0"/>
              </a:rPr>
              <a:t>years</a:t>
            </a:r>
          </a:p>
          <a:p>
            <a:pPr marL="285750" indent="-285750">
              <a:spcBef>
                <a:spcPts val="600"/>
              </a:spcBef>
              <a:spcAft>
                <a:spcPts val="600"/>
              </a:spcAft>
              <a:buFont typeface="Arial" charset="0"/>
              <a:buChar char="•"/>
            </a:pPr>
            <a:r>
              <a:rPr lang="en-US" b="1" dirty="0" smtClean="0">
                <a:latin typeface="Times New Roman" charset="0"/>
                <a:ea typeface="Times New Roman" charset="0"/>
                <a:cs typeface="Times New Roman" charset="0"/>
              </a:rPr>
              <a:t>Total cost: 4.7 M€</a:t>
            </a:r>
          </a:p>
          <a:p>
            <a:pPr marL="285750" indent="-285750">
              <a:spcBef>
                <a:spcPts val="600"/>
              </a:spcBef>
              <a:spcAft>
                <a:spcPts val="600"/>
              </a:spcAft>
              <a:buFont typeface="Arial" charset="0"/>
              <a:buChar char="•"/>
            </a:pPr>
            <a:r>
              <a:rPr lang="en-US" b="1" dirty="0" smtClean="0">
                <a:latin typeface="Times New Roman" charset="0"/>
                <a:ea typeface="Times New Roman" charset="0"/>
                <a:cs typeface="Times New Roman" charset="0"/>
              </a:rPr>
              <a:t>Requested budget: 3 M€</a:t>
            </a:r>
            <a:endParaRPr lang="en-GB" dirty="0">
              <a:latin typeface="Times New Roman" charset="0"/>
              <a:ea typeface="Times New Roman" charset="0"/>
              <a:cs typeface="Times New Roman" charset="0"/>
            </a:endParaRPr>
          </a:p>
          <a:p>
            <a:pPr marL="285750" indent="-285750">
              <a:spcBef>
                <a:spcPts val="600"/>
              </a:spcBef>
              <a:spcAft>
                <a:spcPts val="600"/>
              </a:spcAft>
              <a:buFont typeface="Arial" charset="0"/>
              <a:buChar char="•"/>
            </a:pPr>
            <a:r>
              <a:rPr lang="en-GB" dirty="0" smtClean="0">
                <a:latin typeface="Times New Roman" charset="0"/>
                <a:ea typeface="Times New Roman" charset="0"/>
                <a:cs typeface="Times New Roman" charset="0"/>
              </a:rPr>
              <a:t>15 participating institutes from</a:t>
            </a:r>
            <a:br>
              <a:rPr lang="en-GB" dirty="0" smtClean="0">
                <a:latin typeface="Times New Roman" charset="0"/>
                <a:ea typeface="Times New Roman" charset="0"/>
                <a:cs typeface="Times New Roman" charset="0"/>
              </a:rPr>
            </a:br>
            <a:r>
              <a:rPr lang="en-GB" dirty="0" smtClean="0">
                <a:latin typeface="Times New Roman" charset="0"/>
                <a:ea typeface="Times New Roman" charset="0"/>
                <a:cs typeface="Times New Roman" charset="0"/>
              </a:rPr>
              <a:t>11 European countries including CERN and ESS</a:t>
            </a:r>
          </a:p>
          <a:p>
            <a:pPr marL="285750" indent="-285750">
              <a:spcBef>
                <a:spcPts val="600"/>
              </a:spcBef>
              <a:spcAft>
                <a:spcPts val="600"/>
              </a:spcAft>
              <a:buFont typeface="Arial" charset="0"/>
              <a:buChar char="•"/>
            </a:pPr>
            <a:r>
              <a:rPr lang="en-GB" dirty="0" smtClean="0">
                <a:latin typeface="Times New Roman" charset="0"/>
                <a:ea typeface="Times New Roman" charset="0"/>
                <a:cs typeface="Times New Roman" charset="0"/>
              </a:rPr>
              <a:t>6 Work Packages</a:t>
            </a:r>
          </a:p>
        </p:txBody>
      </p:sp>
      <p:graphicFrame>
        <p:nvGraphicFramePr>
          <p:cNvPr id="14" name="Diagramme 3"/>
          <p:cNvGraphicFramePr/>
          <p:nvPr>
            <p:extLst>
              <p:ext uri="{D42A27DB-BD31-4B8C-83A1-F6EECF244321}">
                <p14:modId xmlns:p14="http://schemas.microsoft.com/office/powerpoint/2010/main" val="654486700"/>
              </p:ext>
            </p:extLst>
          </p:nvPr>
        </p:nvGraphicFramePr>
        <p:xfrm>
          <a:off x="5211047" y="2427403"/>
          <a:ext cx="3598706" cy="23988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865" y="42865"/>
            <a:ext cx="1084366" cy="1084366"/>
          </a:xfrm>
          <a:prstGeom prst="rect">
            <a:avLst/>
          </a:prstGeom>
        </p:spPr>
      </p:pic>
    </p:spTree>
    <p:extLst>
      <p:ext uri="{BB962C8B-B14F-4D97-AF65-F5344CB8AC3E}">
        <p14:creationId xmlns:p14="http://schemas.microsoft.com/office/powerpoint/2010/main" val="1657300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40777"/>
            <a:ext cx="4575462" cy="1143000"/>
          </a:xfrm>
        </p:spPr>
        <p:txBody>
          <a:bodyPr>
            <a:normAutofit fontScale="90000"/>
          </a:bodyPr>
          <a:lstStyle/>
          <a:p>
            <a:r>
              <a:rPr lang="en-US" dirty="0" smtClean="0"/>
              <a:t>Impact criterion</a:t>
            </a:r>
            <a:br>
              <a:rPr lang="en-US" dirty="0" smtClean="0"/>
            </a:br>
            <a:r>
              <a:rPr lang="en-US" dirty="0" smtClean="0"/>
              <a:t>4.5 of 5 points</a:t>
            </a:r>
            <a:endParaRPr lang="en-US" dirty="0"/>
          </a:p>
        </p:txBody>
      </p:sp>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34</a:t>
            </a:fld>
            <a:endParaRPr lang="en-GB" noProof="0" dirty="0"/>
          </a:p>
        </p:txBody>
      </p:sp>
      <p:sp>
        <p:nvSpPr>
          <p:cNvPr id="6" name="Rectangle 5"/>
          <p:cNvSpPr/>
          <p:nvPr/>
        </p:nvSpPr>
        <p:spPr>
          <a:xfrm>
            <a:off x="345989" y="2171852"/>
            <a:ext cx="8587945" cy="3416320"/>
          </a:xfrm>
          <a:prstGeom prst="rect">
            <a:avLst/>
          </a:prstGeom>
        </p:spPr>
        <p:txBody>
          <a:bodyPr wrap="square">
            <a:spAutoFit/>
          </a:bodyPr>
          <a:lstStyle/>
          <a:p>
            <a:r>
              <a:rPr lang="en-US" b="1" i="1" dirty="0">
                <a:latin typeface="FreeSansOblique"/>
              </a:rPr>
              <a:t>The project will have significant impact on enhancing attractiveness of Europe in future neutrino programs in the long baseline scheme. </a:t>
            </a:r>
            <a:r>
              <a:rPr lang="en-US" i="1" dirty="0">
                <a:latin typeface="FreeSansOblique"/>
              </a:rPr>
              <a:t>The</a:t>
            </a:r>
          </a:p>
          <a:p>
            <a:r>
              <a:rPr lang="en-US" i="1" dirty="0">
                <a:latin typeface="FreeSansOblique"/>
              </a:rPr>
              <a:t>technical and scientific impacts due to the upgrade of ESS </a:t>
            </a:r>
            <a:r>
              <a:rPr lang="en-US" i="1" dirty="0" err="1">
                <a:latin typeface="FreeSansOblique"/>
              </a:rPr>
              <a:t>linac</a:t>
            </a:r>
            <a:r>
              <a:rPr lang="en-US" i="1" dirty="0">
                <a:latin typeface="FreeSansOblique"/>
              </a:rPr>
              <a:t> power, the construction of a high flux neutrino beam, implementation of the</a:t>
            </a:r>
          </a:p>
          <a:p>
            <a:r>
              <a:rPr lang="en-US" i="1" dirty="0">
                <a:latin typeface="FreeSansOblique"/>
              </a:rPr>
              <a:t>near and far detectors and also the potential discovery of CP violation in the lepton sector are high. </a:t>
            </a:r>
            <a:r>
              <a:rPr lang="en-US" b="1" i="1" dirty="0">
                <a:latin typeface="FreeSansOblique"/>
              </a:rPr>
              <a:t>The project is strongly supported by the</a:t>
            </a:r>
          </a:p>
          <a:p>
            <a:r>
              <a:rPr lang="en-US" b="1" i="1" dirty="0">
                <a:latin typeface="FreeSansOblique"/>
              </a:rPr>
              <a:t>main players in the field</a:t>
            </a:r>
            <a:r>
              <a:rPr lang="en-US" i="1" dirty="0">
                <a:latin typeface="FreeSansOblique"/>
              </a:rPr>
              <a:t>. CERN established a strong scientific case for long baseline neutrino program exploring CP violation. In addition, the</a:t>
            </a:r>
          </a:p>
          <a:p>
            <a:r>
              <a:rPr lang="en-US" i="1" dirty="0">
                <a:latin typeface="FreeSansOblique"/>
              </a:rPr>
              <a:t>proposed design is recognized to address all critical issues by the scientific </a:t>
            </a:r>
            <a:r>
              <a:rPr lang="en-US" i="1" dirty="0" smtClean="0">
                <a:latin typeface="FreeSansOblique"/>
              </a:rPr>
              <a:t>community. </a:t>
            </a:r>
            <a:r>
              <a:rPr lang="en-US" b="1" i="1" dirty="0" smtClean="0">
                <a:latin typeface="FreeSansOblique"/>
              </a:rPr>
              <a:t>The </a:t>
            </a:r>
            <a:r>
              <a:rPr lang="en-US" b="1" i="1" dirty="0">
                <a:latin typeface="FreeSansOblique"/>
              </a:rPr>
              <a:t>project has a potential to increase and diversify the user community of ESS. Building an infrastructure in an currently unused mine </a:t>
            </a:r>
            <a:r>
              <a:rPr lang="en-US" b="1" i="1" dirty="0" smtClean="0">
                <a:latin typeface="FreeSansOblique"/>
              </a:rPr>
              <a:t>will also </a:t>
            </a:r>
            <a:r>
              <a:rPr lang="en-US" b="1" i="1" dirty="0">
                <a:latin typeface="FreeSansOblique"/>
              </a:rPr>
              <a:t>have a local social impact.</a:t>
            </a:r>
            <a:endParaRPr lang="en-US" b="1"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35" y="-56493"/>
            <a:ext cx="1455260" cy="994540"/>
          </a:xfrm>
          <a:prstGeom prst="rect">
            <a:avLst/>
          </a:prstGeom>
        </p:spPr>
      </p:pic>
    </p:spTree>
    <p:extLst>
      <p:ext uri="{BB962C8B-B14F-4D97-AF65-F5344CB8AC3E}">
        <p14:creationId xmlns:p14="http://schemas.microsoft.com/office/powerpoint/2010/main" val="2062796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297459" y="-18761"/>
            <a:ext cx="6963672" cy="1200329"/>
          </a:xfrm>
          <a:ln>
            <a:noFill/>
          </a:ln>
        </p:spPr>
        <p:txBody>
          <a:bodyPr/>
          <a:lstStyle/>
          <a:p>
            <a:r>
              <a:rPr lang="en-GB" sz="3600" dirty="0" smtClean="0">
                <a:solidFill>
                  <a:srgbClr val="0432FF"/>
                </a:solidFill>
              </a:rPr>
              <a:t>Design Study </a:t>
            </a:r>
            <a:r>
              <a:rPr lang="en-GB" sz="3600" dirty="0" err="1" smtClean="0">
                <a:solidFill>
                  <a:srgbClr val="0432FF"/>
                </a:solidFill>
              </a:rPr>
              <a:t>ESSνSB</a:t>
            </a:r>
            <a:r>
              <a:rPr lang="en-GB" sz="3600" dirty="0" smtClean="0">
                <a:solidFill>
                  <a:srgbClr val="0432FF"/>
                </a:solidFill>
              </a:rPr>
              <a:t/>
            </a:r>
            <a:br>
              <a:rPr lang="en-GB" sz="3600" dirty="0" smtClean="0">
                <a:solidFill>
                  <a:srgbClr val="0432FF"/>
                </a:solidFill>
              </a:rPr>
            </a:br>
            <a:r>
              <a:rPr lang="en-GB" sz="3600" dirty="0" smtClean="0">
                <a:solidFill>
                  <a:srgbClr val="0432FF"/>
                </a:solidFill>
              </a:rPr>
              <a:t>(2018-2021</a:t>
            </a:r>
            <a:r>
              <a:rPr lang="en-GB" sz="3600" dirty="0" smtClean="0"/>
              <a:t>)</a:t>
            </a:r>
            <a:endParaRPr lang="en-GB" sz="3600" dirty="0"/>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35" y="-56493"/>
            <a:ext cx="1455260" cy="994540"/>
          </a:xfrm>
          <a:prstGeom prst="rect">
            <a:avLst/>
          </a:prstGeom>
        </p:spPr>
      </p:pic>
      <p:sp>
        <p:nvSpPr>
          <p:cNvPr id="3" name="Date Placeholder 2"/>
          <p:cNvSpPr>
            <a:spLocks noGrp="1"/>
          </p:cNvSpPr>
          <p:nvPr>
            <p:ph type="dt" sz="half" idx="10"/>
          </p:nvPr>
        </p:nvSpPr>
        <p:spPr/>
        <p:txBody>
          <a:bodyPr/>
          <a:lstStyle/>
          <a:p>
            <a:r>
              <a:rPr lang="de-DE" smtClean="0"/>
              <a:t>2018-01-15</a:t>
            </a:r>
            <a:endParaRPr lang="en-GB" dirty="0"/>
          </a:p>
        </p:txBody>
      </p:sp>
      <p:sp>
        <p:nvSpPr>
          <p:cNvPr id="5" name="Footer Placeholder 4"/>
          <p:cNvSpPr>
            <a:spLocks noGrp="1"/>
          </p:cNvSpPr>
          <p:nvPr>
            <p:ph type="ftr" sz="quarter" idx="11"/>
          </p:nvPr>
        </p:nvSpPr>
        <p:spPr/>
        <p:txBody>
          <a:bodyPr/>
          <a:lstStyle/>
          <a:p>
            <a:r>
              <a:rPr lang="en-US" smtClean="0"/>
              <a:t>Seminar at NBI, Copenhagen                               Tord Ekelöf, Uppsala University</a:t>
            </a:r>
            <a:endParaRPr lang="en-GB" dirty="0"/>
          </a:p>
        </p:txBody>
      </p:sp>
      <p:sp>
        <p:nvSpPr>
          <p:cNvPr id="17" name="Slide Number Placeholder 16"/>
          <p:cNvSpPr>
            <a:spLocks noGrp="1"/>
          </p:cNvSpPr>
          <p:nvPr>
            <p:ph type="sldNum" sz="quarter" idx="12"/>
          </p:nvPr>
        </p:nvSpPr>
        <p:spPr/>
        <p:txBody>
          <a:bodyPr/>
          <a:lstStyle/>
          <a:p>
            <a:fld id="{4FAB73BC-B049-4115-A692-8D63A059BFB8}" type="slidenum">
              <a:rPr lang="en-GB" smtClean="0"/>
              <a:t>35</a:t>
            </a:fld>
            <a:endParaRPr lang="en-GB" dirty="0"/>
          </a:p>
        </p:txBody>
      </p:sp>
      <p:pic>
        <p:nvPicPr>
          <p:cNvPr id="11" name="Picture 10"/>
          <p:cNvPicPr>
            <a:picLocks noChangeAspect="1"/>
          </p:cNvPicPr>
          <p:nvPr/>
        </p:nvPicPr>
        <p:blipFill rotWithShape="1">
          <a:blip r:embed="rId3"/>
          <a:srcRect b="73192"/>
          <a:stretch/>
        </p:blipFill>
        <p:spPr>
          <a:xfrm>
            <a:off x="0" y="1166647"/>
            <a:ext cx="9144000" cy="1313794"/>
          </a:xfrm>
          <a:prstGeom prst="rect">
            <a:avLst/>
          </a:prstGeom>
        </p:spPr>
      </p:pic>
      <p:pic>
        <p:nvPicPr>
          <p:cNvPr id="8" name="Picture 7"/>
          <p:cNvPicPr>
            <a:picLocks noChangeAspect="1"/>
          </p:cNvPicPr>
          <p:nvPr/>
        </p:nvPicPr>
        <p:blipFill rotWithShape="1">
          <a:blip r:embed="rId3"/>
          <a:srcRect t="26807" r="39771"/>
          <a:stretch/>
        </p:blipFill>
        <p:spPr>
          <a:xfrm>
            <a:off x="0" y="2580049"/>
            <a:ext cx="5507421" cy="3587014"/>
          </a:xfrm>
          <a:prstGeom prst="rect">
            <a:avLst/>
          </a:prstGeom>
        </p:spPr>
      </p:pic>
      <p:sp>
        <p:nvSpPr>
          <p:cNvPr id="2" name="TextBox 1"/>
          <p:cNvSpPr txBox="1"/>
          <p:nvPr/>
        </p:nvSpPr>
        <p:spPr>
          <a:xfrm>
            <a:off x="5896302" y="3581913"/>
            <a:ext cx="3016469" cy="1631216"/>
          </a:xfrm>
          <a:prstGeom prst="rect">
            <a:avLst/>
          </a:prstGeom>
          <a:noFill/>
          <a:ln w="19050">
            <a:solidFill>
              <a:srgbClr val="FF0000"/>
            </a:solidFill>
          </a:ln>
        </p:spPr>
        <p:txBody>
          <a:bodyPr wrap="square" rtlCol="0">
            <a:spAutoFit/>
          </a:bodyPr>
          <a:lstStyle/>
          <a:p>
            <a:r>
              <a:rPr lang="en-GB" sz="2000" dirty="0" smtClean="0">
                <a:latin typeface="Times New Roman" charset="0"/>
                <a:ea typeface="Times New Roman" charset="0"/>
                <a:cs typeface="Times New Roman" charset="0"/>
              </a:rPr>
              <a:t>The </a:t>
            </a:r>
            <a:r>
              <a:rPr lang="en-GB" sz="2000" dirty="0" err="1" smtClean="0">
                <a:latin typeface="Times New Roman" charset="0"/>
                <a:ea typeface="Times New Roman" charset="0"/>
                <a:cs typeface="Times New Roman" charset="0"/>
              </a:rPr>
              <a:t>ESSnuSB</a:t>
            </a:r>
            <a:r>
              <a:rPr lang="en-GB" sz="2000" dirty="0" smtClean="0">
                <a:latin typeface="Times New Roman" charset="0"/>
                <a:ea typeface="Times New Roman" charset="0"/>
                <a:cs typeface="Times New Roman" charset="0"/>
              </a:rPr>
              <a:t> Design Study is starting today with our kick-off in Lund, Sweden on 15-16 January 2018</a:t>
            </a:r>
            <a:endParaRPr lang="en-GB" sz="2000" dirty="0">
              <a:latin typeface="Times New Roman" charset="0"/>
              <a:ea typeface="Times New Roman" charset="0"/>
              <a:cs typeface="Times New Roman" charset="0"/>
            </a:endParaRPr>
          </a:p>
        </p:txBody>
      </p:sp>
      <p:sp>
        <p:nvSpPr>
          <p:cNvPr id="12" name="TextBox 11"/>
          <p:cNvSpPr txBox="1"/>
          <p:nvPr/>
        </p:nvSpPr>
        <p:spPr>
          <a:xfrm>
            <a:off x="5896303" y="5560256"/>
            <a:ext cx="3016469" cy="707886"/>
          </a:xfrm>
          <a:prstGeom prst="rect">
            <a:avLst/>
          </a:prstGeom>
          <a:noFill/>
          <a:ln w="19050">
            <a:solidFill>
              <a:srgbClr val="FF0000"/>
            </a:solidFill>
          </a:ln>
        </p:spPr>
        <p:txBody>
          <a:bodyPr wrap="square" rtlCol="0">
            <a:spAutoFit/>
          </a:bodyPr>
          <a:lstStyle/>
          <a:p>
            <a:r>
              <a:rPr lang="en-GB" sz="2000" dirty="0" err="1" smtClean="0">
                <a:latin typeface="Times New Roman" charset="0"/>
                <a:ea typeface="Times New Roman" charset="0"/>
                <a:cs typeface="Times New Roman" charset="0"/>
              </a:rPr>
              <a:t>ESSνSB</a:t>
            </a:r>
            <a:r>
              <a:rPr lang="en-GB" sz="2000" dirty="0" smtClean="0">
                <a:latin typeface="Times New Roman" charset="0"/>
                <a:ea typeface="Times New Roman" charset="0"/>
                <a:cs typeface="Times New Roman" charset="0"/>
              </a:rPr>
              <a:t> has already started engaging postdocs.</a:t>
            </a:r>
            <a:endParaRPr lang="en-GB" sz="2000" dirty="0">
              <a:latin typeface="Times New Roman" charset="0"/>
              <a:ea typeface="Times New Roman" charset="0"/>
              <a:cs typeface="Times New Roman" charset="0"/>
            </a:endParaRPr>
          </a:p>
        </p:txBody>
      </p:sp>
      <p:sp>
        <p:nvSpPr>
          <p:cNvPr id="7" name="TextBox 6"/>
          <p:cNvSpPr txBox="1"/>
          <p:nvPr/>
        </p:nvSpPr>
        <p:spPr>
          <a:xfrm>
            <a:off x="5598909" y="2506026"/>
            <a:ext cx="3450498" cy="646331"/>
          </a:xfrm>
          <a:prstGeom prst="rect">
            <a:avLst/>
          </a:prstGeom>
          <a:noFill/>
          <a:ln w="28575">
            <a:solidFill>
              <a:srgbClr val="0432FF"/>
            </a:solidFill>
          </a:ln>
        </p:spPr>
        <p:txBody>
          <a:bodyPr wrap="square" rtlCol="0">
            <a:spAutoFit/>
          </a:bodyPr>
          <a:lstStyle/>
          <a:p>
            <a:pPr algn="ctr"/>
            <a:r>
              <a:rPr lang="en-GB" dirty="0" smtClean="0">
                <a:latin typeface="Times New Roman" charset="0"/>
                <a:ea typeface="Times New Roman" charset="0"/>
                <a:cs typeface="Times New Roman" charset="0"/>
              </a:rPr>
              <a:t>Very supportive letter from ESS director</a:t>
            </a:r>
            <a:endParaRPr lang="en-GB" dirty="0">
              <a:latin typeface="Times New Roman" charset="0"/>
              <a:ea typeface="Times New Roman" charset="0"/>
              <a:cs typeface="Times New Roman" charset="0"/>
            </a:endParaRPr>
          </a:p>
        </p:txBody>
      </p:sp>
      <p:sp>
        <p:nvSpPr>
          <p:cNvPr id="9" name="TextBox 8"/>
          <p:cNvSpPr txBox="1"/>
          <p:nvPr/>
        </p:nvSpPr>
        <p:spPr>
          <a:xfrm>
            <a:off x="21020" y="6182486"/>
            <a:ext cx="4838440" cy="369332"/>
          </a:xfrm>
          <a:prstGeom prst="rect">
            <a:avLst/>
          </a:prstGeom>
          <a:noFill/>
        </p:spPr>
        <p:txBody>
          <a:bodyPr wrap="none" rtlCol="0">
            <a:spAutoFit/>
          </a:bodyPr>
          <a:lstStyle/>
          <a:p>
            <a:r>
              <a:rPr lang="en-GB" dirty="0" smtClean="0">
                <a:latin typeface="Times New Roman" charset="0"/>
                <a:ea typeface="Times New Roman" charset="0"/>
                <a:cs typeface="Times New Roman" charset="0"/>
              </a:rPr>
              <a:t>partners: IHEP, BNL, </a:t>
            </a:r>
            <a:r>
              <a:rPr lang="en-GB" dirty="0" smtClean="0">
                <a:latin typeface="Times New Roman" charset="0"/>
                <a:ea typeface="Times New Roman" charset="0"/>
              </a:rPr>
              <a:t>SCK•CEN, SNS, PSI, RAL</a:t>
            </a:r>
            <a:r>
              <a:rPr lang="en-GB" dirty="0" smtClean="0"/>
              <a:t> </a:t>
            </a:r>
            <a:endParaRPr lang="en-GB"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35999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de-DE" smtClean="0"/>
              <a:t>2018-01-15</a:t>
            </a:r>
            <a:endParaRPr lang="fr-FR"/>
          </a:p>
        </p:txBody>
      </p:sp>
      <p:sp>
        <p:nvSpPr>
          <p:cNvPr id="3" name="Footer Placeholder 2"/>
          <p:cNvSpPr>
            <a:spLocks noGrp="1"/>
          </p:cNvSpPr>
          <p:nvPr>
            <p:ph type="ftr" sz="quarter" idx="11"/>
          </p:nvPr>
        </p:nvSpPr>
        <p:spPr/>
        <p:txBody>
          <a:bodyPr/>
          <a:lstStyle/>
          <a:p>
            <a:pPr>
              <a:defRPr/>
            </a:pPr>
            <a:r>
              <a:rPr lang="en-US" smtClean="0"/>
              <a:t>Seminar at NBI, Copenhagen                               Tord Ekelöf, Uppsala University</a:t>
            </a:r>
            <a:endParaRPr lang="fr-FR"/>
          </a:p>
        </p:txBody>
      </p:sp>
      <p:sp>
        <p:nvSpPr>
          <p:cNvPr id="4" name="Slide Number Placeholder 3"/>
          <p:cNvSpPr>
            <a:spLocks noGrp="1"/>
          </p:cNvSpPr>
          <p:nvPr>
            <p:ph type="sldNum" sz="quarter" idx="12"/>
          </p:nvPr>
        </p:nvSpPr>
        <p:spPr/>
        <p:txBody>
          <a:bodyPr/>
          <a:lstStyle/>
          <a:p>
            <a:fld id="{9E852C18-6637-5F4D-8CDD-BDF071C6CFEB}" type="slidenum">
              <a:rPr lang="fr-FR" altLang="en-US" smtClean="0"/>
              <a:pPr/>
              <a:t>36</a:t>
            </a:fld>
            <a:endParaRPr lang="fr-FR" altLang="en-US"/>
          </a:p>
        </p:txBody>
      </p:sp>
      <p:graphicFrame>
        <p:nvGraphicFramePr>
          <p:cNvPr id="7" name="Object 6"/>
          <p:cNvGraphicFramePr>
            <a:graphicFrameLocks noChangeAspect="1"/>
          </p:cNvGraphicFramePr>
          <p:nvPr>
            <p:extLst>
              <p:ext uri="{D42A27DB-BD31-4B8C-83A1-F6EECF244321}">
                <p14:modId xmlns:p14="http://schemas.microsoft.com/office/powerpoint/2010/main" val="1718705731"/>
              </p:ext>
            </p:extLst>
          </p:nvPr>
        </p:nvGraphicFramePr>
        <p:xfrm>
          <a:off x="-26987" y="-44451"/>
          <a:ext cx="9103354" cy="6432893"/>
        </p:xfrm>
        <a:graphic>
          <a:graphicData uri="http://schemas.openxmlformats.org/presentationml/2006/ole">
            <mc:AlternateContent xmlns:mc="http://schemas.openxmlformats.org/markup-compatibility/2006">
              <mc:Choice xmlns:v="urn:schemas-microsoft-com:vml" Requires="v">
                <p:oleObj spid="_x0000_s1067" name="Acrobat Document" r:id="rId3" imgW="5346648" imgH="3778135" progId="Acrobat.Document.11">
                  <p:embed/>
                </p:oleObj>
              </mc:Choice>
              <mc:Fallback>
                <p:oleObj name="Acrobat Document" r:id="rId3" imgW="5346648" imgH="3778135" progId="Acrobat.Document.11">
                  <p:embed/>
                  <p:pic>
                    <p:nvPicPr>
                      <p:cNvPr id="0" name=""/>
                      <p:cNvPicPr/>
                      <p:nvPr/>
                    </p:nvPicPr>
                    <p:blipFill>
                      <a:blip r:embed="rId4"/>
                      <a:stretch>
                        <a:fillRect/>
                      </a:stretch>
                    </p:blipFill>
                    <p:spPr>
                      <a:xfrm>
                        <a:off x="-26987" y="-44451"/>
                        <a:ext cx="9103354" cy="6432893"/>
                      </a:xfrm>
                      <a:prstGeom prst="rect">
                        <a:avLst/>
                      </a:prstGeom>
                    </p:spPr>
                  </p:pic>
                </p:oleObj>
              </mc:Fallback>
            </mc:AlternateContent>
          </a:graphicData>
        </a:graphic>
      </p:graphicFrame>
    </p:spTree>
    <p:extLst>
      <p:ext uri="{BB962C8B-B14F-4D97-AF65-F5344CB8AC3E}">
        <p14:creationId xmlns:p14="http://schemas.microsoft.com/office/powerpoint/2010/main" val="4127361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de-DE" smtClean="0"/>
              <a:t>2018-01-15</a:t>
            </a:r>
            <a:endParaRPr lang="fr-FR"/>
          </a:p>
        </p:txBody>
      </p:sp>
      <p:sp>
        <p:nvSpPr>
          <p:cNvPr id="3" name="Footer Placeholder 2"/>
          <p:cNvSpPr>
            <a:spLocks noGrp="1"/>
          </p:cNvSpPr>
          <p:nvPr>
            <p:ph type="ftr" sz="quarter" idx="11"/>
          </p:nvPr>
        </p:nvSpPr>
        <p:spPr/>
        <p:txBody>
          <a:bodyPr/>
          <a:lstStyle/>
          <a:p>
            <a:pPr>
              <a:defRPr/>
            </a:pPr>
            <a:r>
              <a:rPr lang="en-US" smtClean="0"/>
              <a:t>Seminar at NBI, Copenhagen                               Tord Ekelöf, Uppsala University</a:t>
            </a:r>
            <a:endParaRPr lang="fr-FR"/>
          </a:p>
        </p:txBody>
      </p:sp>
      <p:sp>
        <p:nvSpPr>
          <p:cNvPr id="4" name="Slide Number Placeholder 3"/>
          <p:cNvSpPr>
            <a:spLocks noGrp="1"/>
          </p:cNvSpPr>
          <p:nvPr>
            <p:ph type="sldNum" sz="quarter" idx="12"/>
          </p:nvPr>
        </p:nvSpPr>
        <p:spPr/>
        <p:txBody>
          <a:bodyPr/>
          <a:lstStyle/>
          <a:p>
            <a:fld id="{9E852C18-6637-5F4D-8CDD-BDF071C6CFEB}" type="slidenum">
              <a:rPr lang="fr-FR" altLang="en-US" smtClean="0"/>
              <a:pPr/>
              <a:t>37</a:t>
            </a:fld>
            <a:endParaRPr lang="fr-FR"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1042"/>
            <a:ext cx="9144000" cy="580611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339886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06238" y="142638"/>
            <a:ext cx="6213762" cy="1143000"/>
          </a:xfrm>
        </p:spPr>
        <p:txBody>
          <a:bodyPr>
            <a:normAutofit fontScale="90000"/>
          </a:bodyPr>
          <a:lstStyle/>
          <a:p>
            <a:r>
              <a:rPr lang="en-US" dirty="0" smtClean="0"/>
              <a:t>Mats </a:t>
            </a:r>
            <a:r>
              <a:rPr lang="en-US" dirty="0" err="1" smtClean="0"/>
              <a:t>Lindroos</a:t>
            </a:r>
            <a:r>
              <a:rPr lang="en-US" dirty="0" smtClean="0"/>
              <a:t>’ summary of his talk on the ESS </a:t>
            </a:r>
            <a:r>
              <a:rPr lang="en-US" dirty="0" err="1" smtClean="0"/>
              <a:t>linac</a:t>
            </a:r>
            <a:endParaRPr lang="en-US" dirty="0"/>
          </a:p>
        </p:txBody>
      </p:sp>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38</a:t>
            </a:fld>
            <a:endParaRPr lang="en-GB" noProof="0" dirty="0"/>
          </a:p>
        </p:txBody>
      </p:sp>
      <p:sp>
        <p:nvSpPr>
          <p:cNvPr id="7" name="Content Placeholder 2"/>
          <p:cNvSpPr txBox="1">
            <a:spLocks/>
          </p:cNvSpPr>
          <p:nvPr/>
        </p:nvSpPr>
        <p:spPr>
          <a:xfrm>
            <a:off x="291944" y="1383988"/>
            <a:ext cx="8598665" cy="508935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u="sng" dirty="0" smtClean="0">
                <a:solidFill>
                  <a:schemeClr val="tx1">
                    <a:lumMod val="65000"/>
                    <a:lumOff val="35000"/>
                  </a:schemeClr>
                </a:solidFill>
              </a:rPr>
              <a:t>ESS is well into construction</a:t>
            </a:r>
            <a:r>
              <a:rPr lang="en-US" sz="2400" dirty="0" smtClean="0">
                <a:solidFill>
                  <a:schemeClr val="tx1">
                    <a:lumMod val="65000"/>
                    <a:lumOff val="35000"/>
                  </a:schemeClr>
                </a:solidFill>
              </a:rPr>
              <a:t> and the accelerator project is progressing according to plan </a:t>
            </a:r>
            <a:r>
              <a:rPr lang="en-US" sz="2400" u="sng" dirty="0" smtClean="0">
                <a:solidFill>
                  <a:schemeClr val="tx1">
                    <a:lumMod val="65000"/>
                    <a:lumOff val="35000"/>
                  </a:schemeClr>
                </a:solidFill>
              </a:rPr>
              <a:t>towards first beam for target in October 2020</a:t>
            </a:r>
          </a:p>
          <a:p>
            <a:r>
              <a:rPr lang="en-US" sz="2400" dirty="0" smtClean="0">
                <a:solidFill>
                  <a:schemeClr val="tx1">
                    <a:lumMod val="65000"/>
                    <a:lumOff val="35000"/>
                  </a:schemeClr>
                </a:solidFill>
              </a:rPr>
              <a:t>The ESS facility is built by a collaboration of some 100 research institutes and universities</a:t>
            </a:r>
          </a:p>
          <a:p>
            <a:r>
              <a:rPr lang="en-US" sz="2400" dirty="0" smtClean="0">
                <a:solidFill>
                  <a:schemeClr val="tx1">
                    <a:lumMod val="65000"/>
                    <a:lumOff val="35000"/>
                  </a:schemeClr>
                </a:solidFill>
              </a:rPr>
              <a:t>Installation has started of cryogenics and for the ion source</a:t>
            </a:r>
          </a:p>
          <a:p>
            <a:r>
              <a:rPr lang="en-US" sz="2400" u="sng" dirty="0" smtClean="0">
                <a:solidFill>
                  <a:schemeClr val="tx1">
                    <a:lumMod val="65000"/>
                    <a:lumOff val="35000"/>
                  </a:schemeClr>
                </a:solidFill>
              </a:rPr>
              <a:t>The Accelerator Division is recruiting according to plan and will be ready to take ownership of the accelerator, install it, commission it and enter it into operation </a:t>
            </a:r>
          </a:p>
          <a:p>
            <a:r>
              <a:rPr lang="en-US" sz="2400" dirty="0" smtClean="0">
                <a:solidFill>
                  <a:srgbClr val="FF0000"/>
                </a:solidFill>
              </a:rPr>
              <a:t>Most future large scale project are likely to be </a:t>
            </a:r>
            <a:r>
              <a:rPr lang="en-US" sz="2400" u="sng" dirty="0" smtClean="0">
                <a:solidFill>
                  <a:srgbClr val="FF0000"/>
                </a:solidFill>
              </a:rPr>
              <a:t>IK projects </a:t>
            </a:r>
            <a:r>
              <a:rPr lang="en-US" sz="2400" dirty="0" smtClean="0">
                <a:solidFill>
                  <a:srgbClr val="FF0000"/>
                </a:solidFill>
              </a:rPr>
              <a:t>and this is a very powerful model. Together we are strongest!</a:t>
            </a:r>
          </a:p>
          <a:p>
            <a:pPr marL="0" indent="0">
              <a:buNone/>
            </a:pPr>
            <a:r>
              <a:rPr lang="en-US" sz="2400" dirty="0" smtClean="0">
                <a:solidFill>
                  <a:srgbClr val="FF0000"/>
                </a:solidFill>
              </a:rPr>
              <a:t>     (</a:t>
            </a:r>
            <a:r>
              <a:rPr lang="en-US" sz="1800" dirty="0" smtClean="0">
                <a:solidFill>
                  <a:srgbClr val="FF0000"/>
                </a:solidFill>
              </a:rPr>
              <a:t>TE: “</a:t>
            </a:r>
            <a:r>
              <a:rPr lang="en-US" sz="1800" u="sng" dirty="0" smtClean="0">
                <a:solidFill>
                  <a:srgbClr val="FF0000"/>
                </a:solidFill>
              </a:rPr>
              <a:t>IK projects</a:t>
            </a:r>
            <a:r>
              <a:rPr lang="en-US" sz="1800" dirty="0" smtClean="0">
                <a:solidFill>
                  <a:srgbClr val="FF0000"/>
                </a:solidFill>
              </a:rPr>
              <a:t>” assumes the full involvement of the AMICI-type EU Technological  	Infrastructures like </a:t>
            </a:r>
            <a:r>
              <a:rPr lang="de-DE" sz="1800" dirty="0" smtClean="0">
                <a:solidFill>
                  <a:srgbClr val="FF0000"/>
                </a:solidFill>
              </a:rPr>
              <a:t>STFC</a:t>
            </a:r>
            <a:r>
              <a:rPr lang="de-DE" sz="1800" dirty="0">
                <a:solidFill>
                  <a:srgbClr val="FF0000"/>
                </a:solidFill>
              </a:rPr>
              <a:t>, </a:t>
            </a:r>
            <a:r>
              <a:rPr lang="de-DE" sz="1800" dirty="0" smtClean="0">
                <a:solidFill>
                  <a:srgbClr val="FF0000"/>
                </a:solidFill>
              </a:rPr>
              <a:t>DESY</a:t>
            </a:r>
            <a:r>
              <a:rPr lang="de-DE" sz="1800" dirty="0">
                <a:solidFill>
                  <a:srgbClr val="FF0000"/>
                </a:solidFill>
              </a:rPr>
              <a:t>, PSI, INFN, CEA, IN2P3, CERN, IFJ-PAN, </a:t>
            </a:r>
            <a:r>
              <a:rPr lang="de-DE" sz="1800" dirty="0" smtClean="0">
                <a:solidFill>
                  <a:srgbClr val="FF0000"/>
                </a:solidFill>
              </a:rPr>
              <a:t>KIT &amp; FREIA)</a:t>
            </a:r>
            <a:endParaRPr lang="en-US" sz="1800" dirty="0">
              <a:solidFill>
                <a:srgbClr val="FF0000"/>
              </a:solidFill>
            </a:endParaRPr>
          </a:p>
        </p:txBody>
      </p:sp>
      <p:sp>
        <p:nvSpPr>
          <p:cNvPr id="8" name="Slide Number Placeholder 3"/>
          <p:cNvSpPr txBox="1">
            <a:spLocks/>
          </p:cNvSpPr>
          <p:nvPr/>
        </p:nvSpPr>
        <p:spPr>
          <a:xfrm>
            <a:off x="6553200" y="6356380"/>
            <a:ext cx="213360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Times New Roman"/>
                <a:ea typeface="+mn-ea"/>
                <a:cs typeface="Times New Roman"/>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1115BC-487E-4422-894C-CB7CD3E79223}" type="slidenum">
              <a:rPr lang="sv-SE" smtClean="0">
                <a:solidFill>
                  <a:prstClr val="black">
                    <a:tint val="75000"/>
                  </a:prstClr>
                </a:solidFill>
                <a:latin typeface="Calibri"/>
              </a:rPr>
              <a:pPr/>
              <a:t>38</a:t>
            </a:fld>
            <a:endParaRPr lang="sv-SE" dirty="0">
              <a:solidFill>
                <a:prstClr val="black">
                  <a:tint val="75000"/>
                </a:prstClr>
              </a:solidFill>
              <a:latin typeface="Calibri"/>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3019945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Mamad</a:t>
            </a:r>
            <a:r>
              <a:rPr lang="en-US" dirty="0" smtClean="0"/>
              <a:t> </a:t>
            </a:r>
            <a:r>
              <a:rPr lang="en-US" dirty="0" err="1" smtClean="0"/>
              <a:t>Eshrai’s</a:t>
            </a:r>
            <a:r>
              <a:rPr lang="en-US" dirty="0" smtClean="0"/>
              <a:t> conclusion of his talk on ESS </a:t>
            </a:r>
            <a:r>
              <a:rPr lang="en-US" dirty="0" err="1" smtClean="0"/>
              <a:t>linac</a:t>
            </a:r>
            <a:r>
              <a:rPr lang="en-US" dirty="0" smtClean="0"/>
              <a:t> upgrade</a:t>
            </a:r>
            <a:endParaRPr lang="en-US" dirty="0"/>
          </a:p>
        </p:txBody>
      </p:sp>
      <p:sp>
        <p:nvSpPr>
          <p:cNvPr id="3" name="Date Placeholder 2"/>
          <p:cNvSpPr>
            <a:spLocks noGrp="1"/>
          </p:cNvSpPr>
          <p:nvPr>
            <p:ph type="dt" sz="half" idx="10"/>
          </p:nvPr>
        </p:nvSpPr>
        <p:spPr>
          <a:xfrm>
            <a:off x="0" y="6588669"/>
            <a:ext cx="2133600" cy="263815"/>
          </a:xfrm>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39</a:t>
            </a:fld>
            <a:endParaRPr lang="en-GB" noProof="0" dirty="0"/>
          </a:p>
        </p:txBody>
      </p:sp>
      <p:sp>
        <p:nvSpPr>
          <p:cNvPr id="6" name="Rectangle 5"/>
          <p:cNvSpPr/>
          <p:nvPr/>
        </p:nvSpPr>
        <p:spPr>
          <a:xfrm>
            <a:off x="80319" y="1316086"/>
            <a:ext cx="8983362" cy="5109091"/>
          </a:xfrm>
          <a:prstGeom prst="rect">
            <a:avLst/>
          </a:prstGeom>
        </p:spPr>
        <p:txBody>
          <a:bodyPr wrap="square">
            <a:spAutoFit/>
          </a:bodyPr>
          <a:lstStyle/>
          <a:p>
            <a:r>
              <a:rPr lang="en-US" sz="2000" dirty="0">
                <a:solidFill>
                  <a:srgbClr val="535353"/>
                </a:solidFill>
              </a:rPr>
              <a:t>• </a:t>
            </a:r>
            <a:r>
              <a:rPr lang="en-US" dirty="0">
                <a:solidFill>
                  <a:srgbClr val="535353"/>
                </a:solidFill>
              </a:rPr>
              <a:t>The identified major modifications for the doubling of the beam power via a higher</a:t>
            </a:r>
          </a:p>
          <a:p>
            <a:r>
              <a:rPr lang="en-US" dirty="0">
                <a:solidFill>
                  <a:srgbClr val="535353"/>
                </a:solidFill>
              </a:rPr>
              <a:t>repetition rate and higher beam energy are (in no particular order):</a:t>
            </a:r>
          </a:p>
          <a:p>
            <a:r>
              <a:rPr lang="en-US" sz="1400" dirty="0">
                <a:solidFill>
                  <a:srgbClr val="535353"/>
                </a:solidFill>
              </a:rPr>
              <a:t>‣ </a:t>
            </a:r>
            <a:r>
              <a:rPr lang="en-US" u="sng" dirty="0">
                <a:solidFill>
                  <a:srgbClr val="535353"/>
                </a:solidFill>
              </a:rPr>
              <a:t>Three new electrical substations </a:t>
            </a:r>
            <a:r>
              <a:rPr lang="en-US" dirty="0">
                <a:solidFill>
                  <a:srgbClr val="535353"/>
                </a:solidFill>
              </a:rPr>
              <a:t>along the RF gallery.</a:t>
            </a:r>
          </a:p>
          <a:p>
            <a:r>
              <a:rPr lang="en-US" sz="1400" dirty="0">
                <a:solidFill>
                  <a:srgbClr val="535353"/>
                </a:solidFill>
              </a:rPr>
              <a:t>‣ </a:t>
            </a:r>
            <a:r>
              <a:rPr lang="en-US" u="sng" dirty="0">
                <a:solidFill>
                  <a:srgbClr val="535353"/>
                </a:solidFill>
              </a:rPr>
              <a:t>A third main electrical station</a:t>
            </a:r>
            <a:r>
              <a:rPr lang="en-US" dirty="0">
                <a:solidFill>
                  <a:srgbClr val="535353"/>
                </a:solidFill>
              </a:rPr>
              <a:t>, alongside the 2 existing ones.</a:t>
            </a:r>
          </a:p>
          <a:p>
            <a:r>
              <a:rPr lang="en-US" sz="1400" dirty="0">
                <a:solidFill>
                  <a:srgbClr val="535353"/>
                </a:solidFill>
              </a:rPr>
              <a:t>‣ </a:t>
            </a:r>
            <a:r>
              <a:rPr lang="en-US" dirty="0">
                <a:solidFill>
                  <a:srgbClr val="535353"/>
                </a:solidFill>
              </a:rPr>
              <a:t>HV cable trenches and </a:t>
            </a:r>
            <a:r>
              <a:rPr lang="en-US" u="sng" dirty="0">
                <a:solidFill>
                  <a:srgbClr val="535353"/>
                </a:solidFill>
              </a:rPr>
              <a:t>pulling of additional HV cables </a:t>
            </a:r>
            <a:r>
              <a:rPr lang="en-US" dirty="0">
                <a:solidFill>
                  <a:srgbClr val="535353"/>
                </a:solidFill>
              </a:rPr>
              <a:t>from the main station towards the new </a:t>
            </a:r>
            <a:r>
              <a:rPr lang="en-US" dirty="0" smtClean="0">
                <a:solidFill>
                  <a:srgbClr val="535353"/>
                </a:solidFill>
              </a:rPr>
              <a:t>substations. New </a:t>
            </a:r>
            <a:r>
              <a:rPr lang="en-US" dirty="0">
                <a:solidFill>
                  <a:srgbClr val="535353"/>
                </a:solidFill>
              </a:rPr>
              <a:t>HV cables between the substations and the modulators in the RF gallery.</a:t>
            </a:r>
          </a:p>
          <a:p>
            <a:r>
              <a:rPr lang="en-US" sz="1400" dirty="0">
                <a:solidFill>
                  <a:srgbClr val="535353"/>
                </a:solidFill>
              </a:rPr>
              <a:t>‣ </a:t>
            </a:r>
            <a:r>
              <a:rPr lang="en-US" dirty="0">
                <a:solidFill>
                  <a:srgbClr val="535353"/>
                </a:solidFill>
              </a:rPr>
              <a:t>Installation of </a:t>
            </a:r>
            <a:r>
              <a:rPr lang="en-US" u="sng" dirty="0">
                <a:solidFill>
                  <a:srgbClr val="535353"/>
                </a:solidFill>
              </a:rPr>
              <a:t>8 new </a:t>
            </a:r>
            <a:r>
              <a:rPr lang="en-US" u="sng" dirty="0" err="1">
                <a:solidFill>
                  <a:srgbClr val="535353"/>
                </a:solidFill>
              </a:rPr>
              <a:t>cryo</a:t>
            </a:r>
            <a:r>
              <a:rPr lang="en-US" u="sng" dirty="0">
                <a:solidFill>
                  <a:srgbClr val="535353"/>
                </a:solidFill>
              </a:rPr>
              <a:t> modules and associated RF </a:t>
            </a:r>
            <a:r>
              <a:rPr lang="en-US" u="sng" dirty="0" smtClean="0">
                <a:solidFill>
                  <a:srgbClr val="535353"/>
                </a:solidFill>
              </a:rPr>
              <a:t>stations to </a:t>
            </a:r>
            <a:r>
              <a:rPr lang="en-US" b="1" u="sng" dirty="0" smtClean="0">
                <a:solidFill>
                  <a:srgbClr val="535353"/>
                </a:solidFill>
              </a:rPr>
              <a:t>increase energy to 2.5 GeV</a:t>
            </a:r>
            <a:r>
              <a:rPr lang="en-US" dirty="0" smtClean="0">
                <a:solidFill>
                  <a:srgbClr val="535353"/>
                </a:solidFill>
              </a:rPr>
              <a:t>.</a:t>
            </a:r>
            <a:endParaRPr lang="en-US" dirty="0">
              <a:solidFill>
                <a:srgbClr val="535353"/>
              </a:solidFill>
            </a:endParaRPr>
          </a:p>
          <a:p>
            <a:r>
              <a:rPr lang="en-US" sz="1400" dirty="0">
                <a:solidFill>
                  <a:srgbClr val="535353"/>
                </a:solidFill>
              </a:rPr>
              <a:t>‣ </a:t>
            </a:r>
            <a:r>
              <a:rPr lang="en-US" u="sng" dirty="0">
                <a:solidFill>
                  <a:srgbClr val="535353"/>
                </a:solidFill>
              </a:rPr>
              <a:t>Change of klystron collectors</a:t>
            </a:r>
            <a:r>
              <a:rPr lang="en-US" dirty="0">
                <a:solidFill>
                  <a:srgbClr val="535353"/>
                </a:solidFill>
              </a:rPr>
              <a:t>, so that 60% more average power can be produced. If klystrons are at the </a:t>
            </a:r>
            <a:r>
              <a:rPr lang="en-US" dirty="0" smtClean="0">
                <a:solidFill>
                  <a:srgbClr val="535353"/>
                </a:solidFill>
              </a:rPr>
              <a:t>end of </a:t>
            </a:r>
            <a:r>
              <a:rPr lang="en-US" dirty="0">
                <a:solidFill>
                  <a:srgbClr val="535353"/>
                </a:solidFill>
              </a:rPr>
              <a:t>their lifetime, they could be exchanged against more powerful models.</a:t>
            </a:r>
          </a:p>
          <a:p>
            <a:r>
              <a:rPr lang="en-US" sz="1400" dirty="0">
                <a:solidFill>
                  <a:srgbClr val="535353"/>
                </a:solidFill>
              </a:rPr>
              <a:t>‣ </a:t>
            </a:r>
            <a:r>
              <a:rPr lang="en-US" dirty="0">
                <a:solidFill>
                  <a:srgbClr val="535353"/>
                </a:solidFill>
              </a:rPr>
              <a:t>Installation of </a:t>
            </a:r>
            <a:r>
              <a:rPr lang="en-US" u="sng" dirty="0">
                <a:solidFill>
                  <a:srgbClr val="535353"/>
                </a:solidFill>
              </a:rPr>
              <a:t>additional capacitor chargers </a:t>
            </a:r>
            <a:r>
              <a:rPr lang="en-US" dirty="0">
                <a:solidFill>
                  <a:srgbClr val="535353"/>
                </a:solidFill>
              </a:rPr>
              <a:t>to allow faster pulsing of the modulators. This is only possible </a:t>
            </a:r>
            <a:r>
              <a:rPr lang="en-US" dirty="0" smtClean="0">
                <a:solidFill>
                  <a:srgbClr val="535353"/>
                </a:solidFill>
              </a:rPr>
              <a:t>if the </a:t>
            </a:r>
            <a:r>
              <a:rPr lang="en-US" dirty="0">
                <a:solidFill>
                  <a:srgbClr val="535353"/>
                </a:solidFill>
              </a:rPr>
              <a:t>modular design developed in-house is adopted.</a:t>
            </a:r>
          </a:p>
          <a:p>
            <a:r>
              <a:rPr lang="en-US" sz="1400" dirty="0">
                <a:solidFill>
                  <a:srgbClr val="535353"/>
                </a:solidFill>
              </a:rPr>
              <a:t>‣ </a:t>
            </a:r>
            <a:r>
              <a:rPr lang="en-US" dirty="0">
                <a:solidFill>
                  <a:srgbClr val="535353"/>
                </a:solidFill>
              </a:rPr>
              <a:t>Installation of a </a:t>
            </a:r>
            <a:r>
              <a:rPr lang="en-US" u="sng" dirty="0">
                <a:solidFill>
                  <a:srgbClr val="535353"/>
                </a:solidFill>
              </a:rPr>
              <a:t>H- source + RFQ + MEBT + beam funnel</a:t>
            </a:r>
            <a:r>
              <a:rPr lang="en-US" dirty="0">
                <a:solidFill>
                  <a:srgbClr val="535353"/>
                </a:solidFill>
              </a:rPr>
              <a:t> alongside the existing protons source.</a:t>
            </a:r>
          </a:p>
          <a:p>
            <a:r>
              <a:rPr lang="en-US" sz="1400" dirty="0">
                <a:solidFill>
                  <a:srgbClr val="535353"/>
                </a:solidFill>
              </a:rPr>
              <a:t>‣ </a:t>
            </a:r>
            <a:r>
              <a:rPr lang="en-US" dirty="0">
                <a:solidFill>
                  <a:srgbClr val="535353"/>
                </a:solidFill>
              </a:rPr>
              <a:t>Exchange trim magnets and associated power supplies against pulsed versions</a:t>
            </a:r>
          </a:p>
          <a:p>
            <a:r>
              <a:rPr lang="en-US" dirty="0">
                <a:solidFill>
                  <a:srgbClr val="535353"/>
                </a:solidFill>
              </a:rPr>
              <a:t>• </a:t>
            </a:r>
            <a:r>
              <a:rPr lang="en-US" b="1" dirty="0">
                <a:solidFill>
                  <a:srgbClr val="535353"/>
                </a:solidFill>
              </a:rPr>
              <a:t>The reviewers, Frank and Eric, </a:t>
            </a:r>
            <a:r>
              <a:rPr lang="en-US" b="1" u="sng" dirty="0">
                <a:solidFill>
                  <a:srgbClr val="535353"/>
                </a:solidFill>
              </a:rPr>
              <a:t>did not find any show stoppers </a:t>
            </a:r>
            <a:r>
              <a:rPr lang="en-US" b="1" dirty="0">
                <a:solidFill>
                  <a:srgbClr val="535353"/>
                </a:solidFill>
              </a:rPr>
              <a:t>for </a:t>
            </a:r>
            <a:r>
              <a:rPr lang="en-US" b="1" dirty="0" err="1" smtClean="0">
                <a:solidFill>
                  <a:srgbClr val="535353"/>
                </a:solidFill>
              </a:rPr>
              <a:t>theaddition</a:t>
            </a:r>
            <a:r>
              <a:rPr lang="en-US" b="1" dirty="0" smtClean="0">
                <a:solidFill>
                  <a:srgbClr val="535353"/>
                </a:solidFill>
              </a:rPr>
              <a:t> </a:t>
            </a:r>
            <a:r>
              <a:rPr lang="en-US" b="1" dirty="0">
                <a:solidFill>
                  <a:srgbClr val="535353"/>
                </a:solidFill>
              </a:rPr>
              <a:t>of 5 MW H- acceleration capability in the current state of the </a:t>
            </a:r>
            <a:r>
              <a:rPr lang="en-US" b="1" dirty="0" smtClean="0">
                <a:solidFill>
                  <a:srgbClr val="535353"/>
                </a:solidFill>
              </a:rPr>
              <a:t>ESS </a:t>
            </a:r>
            <a:r>
              <a:rPr lang="en-US" b="1" dirty="0" err="1" smtClean="0">
                <a:solidFill>
                  <a:srgbClr val="535353"/>
                </a:solidFill>
              </a:rPr>
              <a:t>linac</a:t>
            </a:r>
            <a:r>
              <a:rPr lang="en-US" dirty="0" smtClean="0">
                <a:solidFill>
                  <a:srgbClr val="535353"/>
                </a:solidFill>
              </a:rPr>
              <a:t>.’</a:t>
            </a:r>
          </a:p>
          <a:p>
            <a:endParaRPr lang="en-US" dirty="0" smtClean="0">
              <a:solidFill>
                <a:srgbClr val="535353"/>
              </a:solidFill>
            </a:endParaRPr>
          </a:p>
          <a:p>
            <a:r>
              <a:rPr lang="en-US" dirty="0" smtClean="0"/>
              <a:t>Ref.: Frank </a:t>
            </a:r>
            <a:r>
              <a:rPr lang="en-US" dirty="0" err="1"/>
              <a:t>Gerigk</a:t>
            </a:r>
            <a:r>
              <a:rPr lang="en-US" dirty="0"/>
              <a:t> and Eric </a:t>
            </a:r>
            <a:r>
              <a:rPr lang="en-US" dirty="0" err="1"/>
              <a:t>Montesinos</a:t>
            </a:r>
            <a:r>
              <a:rPr lang="en-US" dirty="0"/>
              <a:t>, CERN-ADD-NOTE-2016-0050</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2927938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descr="layout_ESSnuSB_04.pn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a:off x="5028343" y="1846121"/>
            <a:ext cx="4602982" cy="3439010"/>
          </a:xfrm>
          <a:prstGeom prst="rect">
            <a:avLst/>
          </a:prstGeom>
        </p:spPr>
      </p:pic>
      <p:sp>
        <p:nvSpPr>
          <p:cNvPr id="74754" name="Rectangle 2"/>
          <p:cNvSpPr>
            <a:spLocks noGrp="1" noChangeArrowheads="1"/>
          </p:cNvSpPr>
          <p:nvPr>
            <p:ph type="title"/>
          </p:nvPr>
        </p:nvSpPr>
        <p:spPr>
          <a:xfrm>
            <a:off x="1445173" y="-60322"/>
            <a:ext cx="6632027" cy="1254540"/>
          </a:xfrm>
        </p:spPr>
        <p:txBody>
          <a:bodyPr>
            <a:normAutofit fontScale="90000"/>
          </a:bodyPr>
          <a:lstStyle/>
          <a:p>
            <a:pPr eaLnBrk="1" hangingPunct="1"/>
            <a:r>
              <a:rPr lang="en-GB" sz="4000" dirty="0" smtClean="0">
                <a:solidFill>
                  <a:srgbClr val="FF6600"/>
                </a:solidFill>
                <a:latin typeface="Times New Roman"/>
                <a:cs typeface="Times New Roman"/>
              </a:rPr>
              <a:t>How to add a neutrino facility?</a:t>
            </a:r>
            <a:endParaRPr lang="en-GB" sz="4000" dirty="0">
              <a:solidFill>
                <a:srgbClr val="FF6600"/>
              </a:solidFill>
              <a:latin typeface="Times New Roman"/>
              <a:cs typeface="Times New Roman"/>
            </a:endParaRPr>
          </a:p>
        </p:txBody>
      </p:sp>
      <p:sp>
        <p:nvSpPr>
          <p:cNvPr id="7" name="Espace réservé du numéro de diapositive 6"/>
          <p:cNvSpPr>
            <a:spLocks noGrp="1"/>
          </p:cNvSpPr>
          <p:nvPr>
            <p:ph type="sldNum" sz="quarter" idx="12"/>
          </p:nvPr>
        </p:nvSpPr>
        <p:spPr/>
        <p:txBody>
          <a:bodyPr/>
          <a:lstStyle/>
          <a:p>
            <a:fld id="{09CC56F7-6BCF-6E44-9937-5AE9275C7CAF}" type="slidenum">
              <a:rPr lang="en-GB" smtClean="0"/>
              <a:pPr/>
              <a:t>4</a:t>
            </a:fld>
            <a:endParaRPr lang="en-GB"/>
          </a:p>
        </p:txBody>
      </p:sp>
      <p:sp>
        <p:nvSpPr>
          <p:cNvPr id="13" name="TextBox 8"/>
          <p:cNvSpPr txBox="1"/>
          <p:nvPr/>
        </p:nvSpPr>
        <p:spPr>
          <a:xfrm>
            <a:off x="0" y="1220956"/>
            <a:ext cx="5615170" cy="5632311"/>
          </a:xfrm>
          <a:prstGeom prst="rect">
            <a:avLst/>
          </a:prstGeom>
          <a:noFill/>
        </p:spPr>
        <p:txBody>
          <a:bodyPr wrap="square">
            <a:spAutoFit/>
          </a:bodyPr>
          <a:lstStyle/>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T</a:t>
            </a:r>
            <a:r>
              <a:rPr lang="en-GB" sz="2000" dirty="0" smtClean="0">
                <a:solidFill>
                  <a:srgbClr val="000000"/>
                </a:solidFill>
                <a:latin typeface="Times New Roman"/>
                <a:ea typeface="ＭＳ Ｐゴシック" charset="0"/>
                <a:cs typeface="Times New Roman"/>
              </a:rPr>
              <a:t>he neutron program must not be affected and if possible synergetic modifications.</a:t>
            </a:r>
          </a:p>
          <a:p>
            <a:pPr marL="342900" indent="-342900" defTabSz="914400" fontAlgn="base">
              <a:spcBef>
                <a:spcPct val="0"/>
              </a:spcBef>
              <a:spcAft>
                <a:spcPts val="600"/>
              </a:spcAft>
              <a:buFont typeface="Arial"/>
              <a:buChar char="•"/>
              <a:defRPr/>
            </a:pPr>
            <a:r>
              <a:rPr lang="en-GB" sz="2000" dirty="0" smtClean="0">
                <a:solidFill>
                  <a:srgbClr val="000000"/>
                </a:solidFill>
                <a:latin typeface="Times New Roman"/>
                <a:ea typeface="ＭＳ Ｐゴシック" charset="0"/>
                <a:cs typeface="Times New Roman"/>
              </a:rPr>
              <a:t>Linac modifications: double the rate (14 Hz → 28 Hz), from 4% duty cycle to 8%.</a:t>
            </a:r>
            <a:endParaRPr lang="en-GB" sz="2000" dirty="0">
              <a:solidFill>
                <a:srgbClr val="FF0000"/>
              </a:solidFill>
              <a:latin typeface="Times New Roman"/>
              <a:ea typeface="ＭＳ Ｐゴシック" charset="0"/>
              <a:cs typeface="Times New Roman"/>
            </a:endParaRPr>
          </a:p>
          <a:p>
            <a:pPr marL="342900" indent="-342900" defTabSz="914400" fontAlgn="base">
              <a:spcBef>
                <a:spcPct val="0"/>
              </a:spcBef>
              <a:spcAft>
                <a:spcPts val="600"/>
              </a:spcAft>
              <a:buFont typeface="Arial"/>
              <a:buChar char="•"/>
              <a:defRPr/>
            </a:pPr>
            <a:r>
              <a:rPr lang="en-GB" sz="2000" dirty="0" smtClean="0">
                <a:solidFill>
                  <a:srgbClr val="000000"/>
                </a:solidFill>
                <a:latin typeface="Times New Roman"/>
                <a:ea typeface="ＭＳ Ｐゴシック" charset="0"/>
                <a:cs typeface="Times New Roman"/>
              </a:rPr>
              <a:t>Accumulator (C~400 m) needed to compress to few </a:t>
            </a:r>
            <a:r>
              <a:rPr lang="el-GR" sz="2000" dirty="0" smtClean="0">
                <a:solidFill>
                  <a:srgbClr val="000000"/>
                </a:solidFill>
                <a:latin typeface="Times New Roman"/>
                <a:ea typeface="ＭＳ Ｐゴシック" charset="0"/>
                <a:cs typeface="Times New Roman"/>
              </a:rPr>
              <a:t>μ</a:t>
            </a:r>
            <a:r>
              <a:rPr lang="en-US" sz="2000" dirty="0" smtClean="0">
                <a:solidFill>
                  <a:srgbClr val="000000"/>
                </a:solidFill>
                <a:latin typeface="Times New Roman"/>
                <a:ea typeface="ＭＳ Ｐゴシック" charset="0"/>
                <a:cs typeface="Times New Roman"/>
              </a:rPr>
              <a:t>s the 2.86 </a:t>
            </a:r>
            <a:r>
              <a:rPr lang="en-US" sz="2000" dirty="0" err="1" smtClean="0">
                <a:solidFill>
                  <a:srgbClr val="000000"/>
                </a:solidFill>
                <a:latin typeface="Times New Roman"/>
                <a:ea typeface="ＭＳ Ｐゴシック" charset="0"/>
                <a:cs typeface="Times New Roman"/>
              </a:rPr>
              <a:t>ms</a:t>
            </a:r>
            <a:r>
              <a:rPr lang="en-US" sz="2000" dirty="0" smtClean="0">
                <a:solidFill>
                  <a:srgbClr val="000000"/>
                </a:solidFill>
                <a:latin typeface="Times New Roman"/>
                <a:ea typeface="ＭＳ Ｐゴシック" charset="0"/>
                <a:cs typeface="Times New Roman"/>
              </a:rPr>
              <a:t> proton pulses, affordable by the magnetic horn (</a:t>
            </a:r>
            <a:r>
              <a:rPr lang="en-US" dirty="0" smtClean="0">
                <a:latin typeface="Times New Roman"/>
                <a:cs typeface="Times New Roman"/>
              </a:rPr>
              <a:t>350 kA</a:t>
            </a:r>
            <a:r>
              <a:rPr lang="en-US" sz="2000" dirty="0" smtClean="0">
                <a:solidFill>
                  <a:srgbClr val="000000"/>
                </a:solidFill>
                <a:latin typeface="Times New Roman"/>
                <a:ea typeface="ＭＳ Ｐゴシック" charset="0"/>
                <a:cs typeface="Times New Roman"/>
              </a:rPr>
              <a:t>, power consumption, Joule effect)</a:t>
            </a:r>
            <a:endParaRPr lang="en-GB" sz="2000" dirty="0" smtClean="0">
              <a:solidFill>
                <a:srgbClr val="000000"/>
              </a:solidFill>
              <a:latin typeface="Times New Roman"/>
              <a:ea typeface="ＭＳ Ｐゴシック" charset="0"/>
              <a:cs typeface="Times New Roman"/>
            </a:endParaRPr>
          </a:p>
          <a:p>
            <a:pPr marL="800100" lvl="1" indent="-342900" defTabSz="914400" fontAlgn="base">
              <a:spcBef>
                <a:spcPct val="0"/>
              </a:spcBef>
              <a:spcAft>
                <a:spcPts val="600"/>
              </a:spcAft>
              <a:buFont typeface="Arial"/>
              <a:buChar char="•"/>
              <a:defRPr/>
            </a:pPr>
            <a:r>
              <a:rPr lang="en-GB" sz="2000" dirty="0" smtClean="0">
                <a:solidFill>
                  <a:srgbClr val="000000"/>
                </a:solidFill>
                <a:latin typeface="Times New Roman"/>
                <a:ea typeface="ＭＳ Ｐゴシック" charset="0"/>
                <a:cs typeface="Times New Roman"/>
              </a:rPr>
              <a:t>H</a:t>
            </a:r>
            <a:r>
              <a:rPr lang="en-GB" sz="2000" baseline="30000" dirty="0" smtClean="0">
                <a:solidFill>
                  <a:srgbClr val="000000"/>
                </a:solidFill>
                <a:latin typeface="Times New Roman"/>
                <a:ea typeface="ＭＳ Ｐゴシック" charset="0"/>
                <a:cs typeface="Times New Roman"/>
              </a:rPr>
              <a:t>-</a:t>
            </a:r>
            <a:r>
              <a:rPr lang="en-GB" sz="2000" dirty="0" smtClean="0">
                <a:solidFill>
                  <a:srgbClr val="000000"/>
                </a:solidFill>
                <a:latin typeface="Times New Roman"/>
                <a:ea typeface="ＭＳ Ｐゴシック" charset="0"/>
                <a:cs typeface="Times New Roman"/>
              </a:rPr>
              <a:t> source (instead of protons),</a:t>
            </a:r>
          </a:p>
          <a:p>
            <a:pPr marL="800100" lvl="1" indent="-342900" defTabSz="914400" fontAlgn="base">
              <a:spcBef>
                <a:spcPct val="0"/>
              </a:spcBef>
              <a:spcAft>
                <a:spcPts val="600"/>
              </a:spcAft>
              <a:buFont typeface="Arial"/>
              <a:buChar char="•"/>
              <a:defRPr/>
            </a:pPr>
            <a:r>
              <a:rPr lang="en-GB" sz="2000" dirty="0" smtClean="0">
                <a:solidFill>
                  <a:srgbClr val="000000"/>
                </a:solidFill>
                <a:latin typeface="Times New Roman"/>
                <a:ea typeface="ＭＳ Ｐゴシック" charset="0"/>
                <a:cs typeface="Times New Roman"/>
              </a:rPr>
              <a:t>space charge problems to be solved.</a:t>
            </a:r>
          </a:p>
          <a:p>
            <a:pPr marL="342900" indent="-342900" defTabSz="914400" fontAlgn="base">
              <a:spcBef>
                <a:spcPct val="0"/>
              </a:spcBef>
              <a:spcAft>
                <a:spcPts val="600"/>
              </a:spcAft>
              <a:buFont typeface="Arial"/>
              <a:buChar char="•"/>
              <a:defRPr/>
            </a:pPr>
            <a:r>
              <a:rPr lang="en-GB" sz="2000" dirty="0">
                <a:solidFill>
                  <a:srgbClr val="000000"/>
                </a:solidFill>
                <a:latin typeface="Times New Roman"/>
                <a:ea typeface="ＭＳ Ｐゴシック" charset="0"/>
                <a:cs typeface="Times New Roman"/>
              </a:rPr>
              <a:t>~300 MeV </a:t>
            </a:r>
            <a:r>
              <a:rPr lang="en-GB" sz="2000" dirty="0" smtClean="0">
                <a:solidFill>
                  <a:srgbClr val="000000"/>
                </a:solidFill>
                <a:latin typeface="Times New Roman"/>
                <a:ea typeface="ＭＳ Ｐゴシック" charset="0"/>
                <a:cs typeface="Times New Roman"/>
              </a:rPr>
              <a:t>neutrinos.</a:t>
            </a:r>
            <a:endParaRPr lang="en-GB" sz="2000" dirty="0">
              <a:solidFill>
                <a:srgbClr val="000000"/>
              </a:solidFill>
              <a:latin typeface="Times New Roman"/>
              <a:ea typeface="ＭＳ Ｐゴシック" charset="0"/>
              <a:cs typeface="Times New Roman"/>
            </a:endParaRPr>
          </a:p>
          <a:p>
            <a:pPr marL="342900" indent="-342900" defTabSz="914400" fontAlgn="base">
              <a:spcBef>
                <a:spcPct val="0"/>
              </a:spcBef>
              <a:spcAft>
                <a:spcPts val="600"/>
              </a:spcAft>
              <a:buFont typeface="Arial"/>
              <a:buChar char="•"/>
              <a:defRPr/>
            </a:pPr>
            <a:r>
              <a:rPr lang="en-GB" sz="2000" dirty="0" smtClean="0">
                <a:solidFill>
                  <a:srgbClr val="000000"/>
                </a:solidFill>
                <a:latin typeface="Times New Roman"/>
                <a:ea typeface="ＭＳ Ｐゴシック" charset="0"/>
                <a:cs typeface="Times New Roman"/>
              </a:rPr>
              <a:t>Target station (studied in EURO</a:t>
            </a:r>
            <a:r>
              <a:rPr lang="el-GR" sz="2000" dirty="0" smtClean="0">
                <a:solidFill>
                  <a:srgbClr val="000000"/>
                </a:solidFill>
                <a:latin typeface="Times New Roman"/>
                <a:ea typeface="ＭＳ Ｐゴシック" charset="0"/>
                <a:cs typeface="Times New Roman"/>
              </a:rPr>
              <a:t>ν</a:t>
            </a:r>
            <a:r>
              <a:rPr lang="en-GB" sz="2000" dirty="0" smtClean="0">
                <a:solidFill>
                  <a:srgbClr val="000000"/>
                </a:solidFill>
                <a:latin typeface="Times New Roman"/>
                <a:ea typeface="ＭＳ Ｐゴシック" charset="0"/>
                <a:cs typeface="Times New Roman"/>
              </a:rPr>
              <a:t>).</a:t>
            </a:r>
          </a:p>
          <a:p>
            <a:pPr marL="342900" indent="-342900" defTabSz="914400" fontAlgn="base">
              <a:spcBef>
                <a:spcPct val="0"/>
              </a:spcBef>
              <a:spcAft>
                <a:spcPts val="600"/>
              </a:spcAft>
              <a:buFont typeface="Arial"/>
              <a:buChar char="•"/>
              <a:defRPr/>
            </a:pPr>
            <a:r>
              <a:rPr lang="en-GB" sz="2000" dirty="0" smtClean="0">
                <a:solidFill>
                  <a:srgbClr val="000000"/>
                </a:solidFill>
                <a:latin typeface="Times New Roman"/>
                <a:ea typeface="ＭＳ Ｐゴシック" charset="0"/>
                <a:cs typeface="Times New Roman"/>
              </a:rPr>
              <a:t>Underground detector (studied in LAGUNA).</a:t>
            </a:r>
            <a:endParaRPr lang="en-GB" sz="2000" dirty="0">
              <a:solidFill>
                <a:srgbClr val="000000"/>
              </a:solidFill>
              <a:latin typeface="Times New Roman"/>
              <a:ea typeface="ＭＳ Ｐゴシック" charset="0"/>
              <a:cs typeface="Times New Roman"/>
            </a:endParaRPr>
          </a:p>
          <a:p>
            <a:pPr marL="342900" indent="-342900" defTabSz="914400" fontAlgn="base">
              <a:spcBef>
                <a:spcPct val="0"/>
              </a:spcBef>
              <a:spcAft>
                <a:spcPts val="600"/>
              </a:spcAft>
              <a:buFont typeface="Arial"/>
              <a:buChar char="•"/>
              <a:defRPr/>
            </a:pPr>
            <a:r>
              <a:rPr lang="en-GB" sz="2000" dirty="0" smtClean="0">
                <a:solidFill>
                  <a:srgbClr val="000000"/>
                </a:solidFill>
                <a:latin typeface="Times New Roman"/>
                <a:ea typeface="ＭＳ Ｐゴシック" charset="0"/>
                <a:cs typeface="Times New Roman"/>
              </a:rPr>
              <a:t>Short pulses (~</a:t>
            </a:r>
            <a:r>
              <a:rPr lang="el-GR" sz="2000" dirty="0" smtClean="0">
                <a:solidFill>
                  <a:srgbClr val="000000"/>
                </a:solidFill>
                <a:latin typeface="Times New Roman"/>
                <a:ea typeface="ＭＳ Ｐゴシック" charset="0"/>
                <a:cs typeface="Times New Roman"/>
              </a:rPr>
              <a:t>μ</a:t>
            </a:r>
            <a:r>
              <a:rPr lang="en-US" sz="2000" dirty="0" smtClean="0">
                <a:solidFill>
                  <a:srgbClr val="000000"/>
                </a:solidFill>
                <a:latin typeface="Times New Roman"/>
                <a:ea typeface="ＭＳ Ｐゴシック" charset="0"/>
                <a:cs typeface="Times New Roman"/>
              </a:rPr>
              <a:t>s) will also allow DAR experiments (as those proposed for SNS) using the neutron target.</a:t>
            </a:r>
            <a:endParaRPr lang="en-GB" sz="2000" dirty="0" smtClean="0">
              <a:solidFill>
                <a:srgbClr val="000000"/>
              </a:solidFill>
              <a:latin typeface="Times New Roman"/>
              <a:ea typeface="ＭＳ Ｐゴシック" charset="0"/>
              <a:cs typeface="Times New Roman"/>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
        <p:nvSpPr>
          <p:cNvPr id="2" name="Date Placeholder 1"/>
          <p:cNvSpPr>
            <a:spLocks noGrp="1"/>
          </p:cNvSpPr>
          <p:nvPr>
            <p:ph type="dt" sz="half" idx="10"/>
          </p:nvPr>
        </p:nvSpPr>
        <p:spPr/>
        <p:txBody>
          <a:bodyPr/>
          <a:lstStyle/>
          <a:p>
            <a:pPr>
              <a:defRPr/>
            </a:pPr>
            <a:r>
              <a:rPr lang="de-DE" noProof="0" smtClean="0"/>
              <a:t>2018-01-15</a:t>
            </a:r>
            <a:endParaRPr lang="en-GB" noProof="0" dirty="0"/>
          </a:p>
        </p:txBody>
      </p:sp>
      <p:sp>
        <p:nvSpPr>
          <p:cNvPr id="3" name="Footer Placeholder 2"/>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Tree>
    <p:extLst>
      <p:ext uri="{BB962C8B-B14F-4D97-AF65-F5344CB8AC3E}">
        <p14:creationId xmlns:p14="http://schemas.microsoft.com/office/powerpoint/2010/main" val="486961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slide from Mauro </a:t>
            </a:r>
            <a:r>
              <a:rPr lang="en-US" dirty="0" err="1" smtClean="0"/>
              <a:t>Mezzeto’s</a:t>
            </a:r>
            <a:r>
              <a:rPr lang="en-US" dirty="0" smtClean="0"/>
              <a:t> Future Outlook talks</a:t>
            </a:r>
            <a:endParaRPr lang="en-US" dirty="0"/>
          </a:p>
        </p:txBody>
      </p:sp>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40</a:t>
            </a:fld>
            <a:endParaRPr lang="en-GB" noProof="0" dirty="0"/>
          </a:p>
        </p:txBody>
      </p:sp>
      <p:pic>
        <p:nvPicPr>
          <p:cNvPr id="10" name="Picture 9"/>
          <p:cNvPicPr>
            <a:picLocks noChangeAspect="1"/>
          </p:cNvPicPr>
          <p:nvPr/>
        </p:nvPicPr>
        <p:blipFill rotWithShape="1">
          <a:blip r:embed="rId2"/>
          <a:srcRect b="15227"/>
          <a:stretch/>
        </p:blipFill>
        <p:spPr>
          <a:xfrm>
            <a:off x="746382" y="1626815"/>
            <a:ext cx="7083386" cy="4487635"/>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1361273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a:xfrm>
            <a:off x="1282262" y="-46395"/>
            <a:ext cx="6222124" cy="1367924"/>
          </a:xfrm>
        </p:spPr>
        <p:txBody>
          <a:bodyPr>
            <a:normAutofit fontScale="90000"/>
          </a:bodyPr>
          <a:lstStyle/>
          <a:p>
            <a:r>
              <a:rPr lang="en-GB" sz="3200" b="0" dirty="0" err="1" smtClean="0">
                <a:solidFill>
                  <a:srgbClr val="FF6600"/>
                </a:solidFill>
                <a:latin typeface="Times New Roman" charset="0"/>
                <a:cs typeface="Times New Roman" charset="0"/>
              </a:rPr>
              <a:t>Garpenberg</a:t>
            </a:r>
            <a:r>
              <a:rPr lang="en-GB" sz="3200" b="0" dirty="0" smtClean="0">
                <a:solidFill>
                  <a:srgbClr val="FF6600"/>
                </a:solidFill>
                <a:latin typeface="Times New Roman" charset="0"/>
                <a:cs typeface="Times New Roman" charset="0"/>
              </a:rPr>
              <a:t> Research Infrastructure Project for Neutrinos (</a:t>
            </a:r>
            <a:r>
              <a:rPr lang="en-GB" sz="3200" b="0" dirty="0" err="1" smtClean="0">
                <a:solidFill>
                  <a:srgbClr val="FF6600"/>
                </a:solidFill>
                <a:latin typeface="Times New Roman" charset="0"/>
                <a:cs typeface="Times New Roman" charset="0"/>
              </a:rPr>
              <a:t>GRIPnu</a:t>
            </a:r>
            <a:r>
              <a:rPr lang="en-GB" sz="3200" b="0" dirty="0" smtClean="0">
                <a:solidFill>
                  <a:srgbClr val="FF6600"/>
                </a:solidFill>
                <a:latin typeface="Times New Roman" charset="0"/>
                <a:cs typeface="Times New Roman" charset="0"/>
              </a:rPr>
              <a:t>)</a:t>
            </a:r>
            <a:r>
              <a:rPr lang="en-GB" sz="1300" b="0" dirty="0" smtClean="0">
                <a:solidFill>
                  <a:srgbClr val="FF6600"/>
                </a:solidFill>
                <a:latin typeface="Times New Roman" charset="0"/>
                <a:cs typeface="Times New Roman" charset="0"/>
              </a:rPr>
              <a:t/>
            </a:r>
            <a:br>
              <a:rPr lang="en-GB" sz="1300" b="0" dirty="0" smtClean="0">
                <a:solidFill>
                  <a:srgbClr val="FF6600"/>
                </a:solidFill>
                <a:latin typeface="Times New Roman" charset="0"/>
                <a:cs typeface="Times New Roman" charset="0"/>
              </a:rPr>
            </a:br>
            <a:r>
              <a:rPr lang="en-US" sz="1300" dirty="0"/>
              <a:t>http://www.physics.uu.se/digitalAssets/374/c_374310-l_1-k_gripnu-english-version.pdf</a:t>
            </a:r>
            <a:br>
              <a:rPr lang="en-US" sz="1300" dirty="0"/>
            </a:br>
            <a:endParaRPr lang="en-GB" sz="1300" b="0" dirty="0">
              <a:solidFill>
                <a:srgbClr val="FF6600"/>
              </a:solidFill>
              <a:latin typeface="Times New Roman" charset="0"/>
              <a:cs typeface="Times New Roman" charset="0"/>
            </a:endParaRPr>
          </a:p>
        </p:txBody>
      </p:sp>
      <p:sp>
        <p:nvSpPr>
          <p:cNvPr id="6" name="Espace réservé de la date 5"/>
          <p:cNvSpPr>
            <a:spLocks noGrp="1"/>
          </p:cNvSpPr>
          <p:nvPr>
            <p:ph type="dt" sz="half" idx="10"/>
          </p:nvPr>
        </p:nvSpPr>
        <p:spPr/>
        <p:txBody>
          <a:bodyPr/>
          <a:lstStyle/>
          <a:p>
            <a:r>
              <a:rPr lang="de-DE" smtClean="0"/>
              <a:t>2018-01-15</a:t>
            </a:r>
            <a:endParaRPr lang="en-GB"/>
          </a:p>
        </p:txBody>
      </p:sp>
      <p:sp>
        <p:nvSpPr>
          <p:cNvPr id="10" name="Espace réservé du pied de page 9"/>
          <p:cNvSpPr>
            <a:spLocks noGrp="1"/>
          </p:cNvSpPr>
          <p:nvPr>
            <p:ph type="ftr" sz="quarter" idx="11"/>
          </p:nvPr>
        </p:nvSpPr>
        <p:spPr/>
        <p:txBody>
          <a:bodyPr/>
          <a:lstStyle/>
          <a:p>
            <a:r>
              <a:rPr lang="en-US" smtClean="0"/>
              <a:t>Seminar at NBI, Copenhagen                               Tord Ekelöf, Uppsala University</a:t>
            </a:r>
            <a:endParaRPr lang="en-GB"/>
          </a:p>
        </p:txBody>
      </p:sp>
      <p:sp>
        <p:nvSpPr>
          <p:cNvPr id="4" name="Espace réservé du numéro de diapositive 3"/>
          <p:cNvSpPr>
            <a:spLocks noGrp="1"/>
          </p:cNvSpPr>
          <p:nvPr>
            <p:ph type="sldNum" sz="quarter" idx="12"/>
          </p:nvPr>
        </p:nvSpPr>
        <p:spPr/>
        <p:txBody>
          <a:bodyPr/>
          <a:lstStyle/>
          <a:p>
            <a:fld id="{09CC56F7-6BCF-6E44-9937-5AE9275C7CAF}" type="slidenum">
              <a:rPr lang="en-GB" smtClean="0"/>
              <a:pPr/>
              <a:t>41</a:t>
            </a:fld>
            <a:endParaRPr lang="en-GB"/>
          </a:p>
        </p:txBody>
      </p:sp>
      <p:pic>
        <p:nvPicPr>
          <p:cNvPr id="3" name="Picture 2"/>
          <p:cNvPicPr>
            <a:picLocks noChangeAspect="1"/>
          </p:cNvPicPr>
          <p:nvPr/>
        </p:nvPicPr>
        <p:blipFill rotWithShape="1">
          <a:blip r:embed="rId3"/>
          <a:srcRect t="92887"/>
          <a:stretch/>
        </p:blipFill>
        <p:spPr>
          <a:xfrm>
            <a:off x="147146" y="2993275"/>
            <a:ext cx="4617754" cy="268012"/>
          </a:xfrm>
          <a:prstGeom prst="rect">
            <a:avLst/>
          </a:prstGeom>
          <a:ln>
            <a:noFill/>
          </a:ln>
        </p:spPr>
      </p:pic>
      <p:pic>
        <p:nvPicPr>
          <p:cNvPr id="5" name="Picture 4"/>
          <p:cNvPicPr>
            <a:picLocks noChangeAspect="1"/>
          </p:cNvPicPr>
          <p:nvPr/>
        </p:nvPicPr>
        <p:blipFill>
          <a:blip r:embed="rId4"/>
          <a:stretch>
            <a:fillRect/>
          </a:stretch>
        </p:blipFill>
        <p:spPr>
          <a:xfrm>
            <a:off x="5297215" y="1100324"/>
            <a:ext cx="3846786" cy="5752161"/>
          </a:xfrm>
          <a:prstGeom prst="rect">
            <a:avLst/>
          </a:prstGeom>
        </p:spPr>
      </p:pic>
      <p:pic>
        <p:nvPicPr>
          <p:cNvPr id="7" name="Picture 6"/>
          <p:cNvPicPr>
            <a:picLocks noChangeAspect="1"/>
          </p:cNvPicPr>
          <p:nvPr/>
        </p:nvPicPr>
        <p:blipFill>
          <a:blip r:embed="rId5"/>
          <a:stretch>
            <a:fillRect/>
          </a:stretch>
        </p:blipFill>
        <p:spPr>
          <a:xfrm>
            <a:off x="138424" y="3567741"/>
            <a:ext cx="5150069" cy="1019557"/>
          </a:xfrm>
          <a:prstGeom prst="rect">
            <a:avLst/>
          </a:prstGeom>
        </p:spPr>
      </p:pic>
      <p:pic>
        <p:nvPicPr>
          <p:cNvPr id="13" name="Picture 12"/>
          <p:cNvPicPr>
            <a:picLocks noChangeAspect="1"/>
          </p:cNvPicPr>
          <p:nvPr/>
        </p:nvPicPr>
        <p:blipFill rotWithShape="1">
          <a:blip r:embed="rId3"/>
          <a:srcRect b="58146"/>
          <a:stretch/>
        </p:blipFill>
        <p:spPr>
          <a:xfrm>
            <a:off x="138424" y="1386508"/>
            <a:ext cx="4617754" cy="1577030"/>
          </a:xfrm>
          <a:prstGeom prst="rect">
            <a:avLst/>
          </a:prstGeom>
          <a:ln>
            <a:noFill/>
          </a:ln>
        </p:spPr>
      </p:pic>
      <p:pic>
        <p:nvPicPr>
          <p:cNvPr id="8" name="Picture 7"/>
          <p:cNvPicPr>
            <a:picLocks noChangeAspect="1"/>
          </p:cNvPicPr>
          <p:nvPr/>
        </p:nvPicPr>
        <p:blipFill>
          <a:blip r:embed="rId6"/>
          <a:stretch>
            <a:fillRect/>
          </a:stretch>
        </p:blipFill>
        <p:spPr>
          <a:xfrm>
            <a:off x="138424" y="4665784"/>
            <a:ext cx="4981903" cy="1836395"/>
          </a:xfrm>
          <a:prstGeom prst="rect">
            <a:avLst/>
          </a:prstGeom>
          <a:ln>
            <a:solidFill>
              <a:schemeClr val="accent1"/>
            </a:solidFill>
          </a:ln>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836235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42</a:t>
            </a:fld>
            <a:endParaRPr lang="en-GB" noProof="0" dirty="0"/>
          </a:p>
        </p:txBody>
      </p:sp>
      <p:pic>
        <p:nvPicPr>
          <p:cNvPr id="7" name="Picture 6"/>
          <p:cNvPicPr>
            <a:picLocks noChangeAspect="1"/>
          </p:cNvPicPr>
          <p:nvPr/>
        </p:nvPicPr>
        <p:blipFill>
          <a:blip r:embed="rId2"/>
          <a:stretch>
            <a:fillRect/>
          </a:stretch>
        </p:blipFill>
        <p:spPr>
          <a:xfrm>
            <a:off x="2322134" y="284206"/>
            <a:ext cx="4398271" cy="634181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124921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67692" y="354487"/>
            <a:ext cx="6213762" cy="1143000"/>
          </a:xfrm>
        </p:spPr>
        <p:txBody>
          <a:bodyPr/>
          <a:lstStyle/>
          <a:p>
            <a:r>
              <a:rPr lang="en-US" dirty="0" smtClean="0"/>
              <a:t>Draft </a:t>
            </a:r>
            <a:r>
              <a:rPr lang="en-US" dirty="0" err="1" smtClean="0"/>
              <a:t>ESSnuSB</a:t>
            </a:r>
            <a:r>
              <a:rPr lang="en-US" dirty="0" smtClean="0"/>
              <a:t> Schedule</a:t>
            </a:r>
            <a:endParaRPr lang="en-US" dirty="0"/>
          </a:p>
        </p:txBody>
      </p:sp>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a:xfrm>
            <a:off x="3124200" y="6585462"/>
            <a:ext cx="2895600" cy="267023"/>
          </a:xfrm>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43</a:t>
            </a:fld>
            <a:endParaRPr lang="en-GB" noProof="0" dirty="0"/>
          </a:p>
        </p:txBody>
      </p:sp>
      <p:sp>
        <p:nvSpPr>
          <p:cNvPr id="6" name="Rectangle 5"/>
          <p:cNvSpPr/>
          <p:nvPr/>
        </p:nvSpPr>
        <p:spPr>
          <a:xfrm>
            <a:off x="623604" y="1558625"/>
            <a:ext cx="8229600" cy="5355312"/>
          </a:xfrm>
          <a:prstGeom prst="rect">
            <a:avLst/>
          </a:prstGeom>
        </p:spPr>
        <p:txBody>
          <a:bodyPr wrap="square">
            <a:spAutoFit/>
          </a:bodyPr>
          <a:lstStyle/>
          <a:p>
            <a:r>
              <a:rPr lang="en-GB" sz="2400" b="1" dirty="0" smtClean="0">
                <a:ea typeface="Times New Roman" charset="0"/>
                <a:cs typeface="Times New Roman" charset="0"/>
              </a:rPr>
              <a:t>Draft schedule:</a:t>
            </a:r>
            <a:r>
              <a:rPr lang="en-GB" sz="2400" b="1" dirty="0">
                <a:ea typeface="Times New Roman" charset="0"/>
                <a:cs typeface="Times New Roman" charset="0"/>
              </a:rPr>
              <a:t/>
            </a:r>
            <a:br>
              <a:rPr lang="en-GB" sz="2400" b="1" dirty="0">
                <a:ea typeface="Times New Roman" charset="0"/>
                <a:cs typeface="Times New Roman" charset="0"/>
              </a:rPr>
            </a:br>
            <a:r>
              <a:rPr lang="en-GB" sz="2400" b="1" dirty="0">
                <a:ea typeface="Times New Roman" charset="0"/>
                <a:cs typeface="Times New Roman" charset="0"/>
              </a:rPr>
              <a:t>2018-2021 Design Study -&gt; Conceptual Design Report</a:t>
            </a:r>
            <a:br>
              <a:rPr lang="en-GB" sz="2400" b="1" dirty="0">
                <a:ea typeface="Times New Roman" charset="0"/>
                <a:cs typeface="Times New Roman" charset="0"/>
              </a:rPr>
            </a:br>
            <a:r>
              <a:rPr lang="en-GB" sz="2400" b="1" dirty="0" smtClean="0">
                <a:ea typeface="Times New Roman" charset="0"/>
                <a:cs typeface="Times New Roman" charset="0"/>
              </a:rPr>
              <a:t>2022-2024 </a:t>
            </a:r>
            <a:r>
              <a:rPr lang="en-GB" sz="2400" b="1" dirty="0">
                <a:ea typeface="Times New Roman" charset="0"/>
                <a:cs typeface="Times New Roman" charset="0"/>
              </a:rPr>
              <a:t>Preparatory Phase -&gt; Technical Design </a:t>
            </a:r>
            <a:r>
              <a:rPr lang="en-GB" sz="2400" b="1" dirty="0" smtClean="0">
                <a:ea typeface="Times New Roman" charset="0"/>
                <a:cs typeface="Times New Roman" charset="0"/>
              </a:rPr>
              <a:t>Report</a:t>
            </a:r>
          </a:p>
          <a:p>
            <a:r>
              <a:rPr lang="en-GB" sz="2400" b="1" dirty="0" smtClean="0">
                <a:ea typeface="Times New Roman" charset="0"/>
                <a:cs typeface="Times New Roman" charset="0"/>
              </a:rPr>
              <a:t>2025-2026 </a:t>
            </a:r>
            <a:r>
              <a:rPr lang="en-GB" sz="2400" b="1" dirty="0">
                <a:ea typeface="Times New Roman" charset="0"/>
                <a:cs typeface="Times New Roman" charset="0"/>
              </a:rPr>
              <a:t>Preconstruction phase</a:t>
            </a:r>
            <a:br>
              <a:rPr lang="en-GB" sz="2400" b="1" dirty="0">
                <a:ea typeface="Times New Roman" charset="0"/>
                <a:cs typeface="Times New Roman" charset="0"/>
              </a:rPr>
            </a:br>
            <a:r>
              <a:rPr lang="en-GB" sz="2400" b="1" dirty="0" smtClean="0">
                <a:ea typeface="Times New Roman" charset="0"/>
                <a:cs typeface="Times New Roman" charset="0"/>
              </a:rPr>
              <a:t>2027-2033 </a:t>
            </a:r>
            <a:r>
              <a:rPr lang="en-GB" sz="2400" b="1" dirty="0">
                <a:ea typeface="Times New Roman" charset="0"/>
                <a:cs typeface="Times New Roman" charset="0"/>
              </a:rPr>
              <a:t>Build-up of </a:t>
            </a:r>
            <a:r>
              <a:rPr lang="en-GB" sz="2400" b="1" dirty="0" err="1">
                <a:ea typeface="Times New Roman" charset="0"/>
                <a:cs typeface="Times New Roman" charset="0"/>
              </a:rPr>
              <a:t>ESSnuSB</a:t>
            </a:r>
            <a:r>
              <a:rPr lang="en-GB" sz="2400" b="1" dirty="0">
                <a:ea typeface="Times New Roman" charset="0"/>
                <a:cs typeface="Times New Roman" charset="0"/>
              </a:rPr>
              <a:t/>
            </a:r>
            <a:br>
              <a:rPr lang="en-GB" sz="2400" b="1" dirty="0">
                <a:ea typeface="Times New Roman" charset="0"/>
                <a:cs typeface="Times New Roman" charset="0"/>
              </a:rPr>
            </a:br>
            <a:r>
              <a:rPr lang="en-GB" sz="2400" b="1" dirty="0" smtClean="0">
                <a:ea typeface="Times New Roman" charset="0"/>
                <a:cs typeface="Times New Roman" charset="0"/>
              </a:rPr>
              <a:t>2034-2035 Commissioning</a:t>
            </a:r>
          </a:p>
          <a:p>
            <a:r>
              <a:rPr lang="en-GB" sz="2400" b="1" dirty="0" smtClean="0">
                <a:ea typeface="Times New Roman" charset="0"/>
                <a:cs typeface="Times New Roman" charset="0"/>
              </a:rPr>
              <a:t>2036-2045 </a:t>
            </a:r>
            <a:r>
              <a:rPr lang="en-GB" sz="2400" b="1" dirty="0">
                <a:ea typeface="Times New Roman" charset="0"/>
                <a:cs typeface="Times New Roman" charset="0"/>
              </a:rPr>
              <a:t>Data taking -&gt; CP angle and other measurement</a:t>
            </a:r>
            <a:br>
              <a:rPr lang="en-GB" sz="2400" b="1" dirty="0">
                <a:ea typeface="Times New Roman" charset="0"/>
                <a:cs typeface="Times New Roman" charset="0"/>
              </a:rPr>
            </a:br>
            <a:r>
              <a:rPr lang="en-GB" sz="2400" b="1" dirty="0">
                <a:ea typeface="Times New Roman" charset="0"/>
                <a:cs typeface="Times New Roman" charset="0"/>
              </a:rPr>
              <a:t/>
            </a:r>
            <a:br>
              <a:rPr lang="en-GB" sz="2400" b="1" dirty="0">
                <a:ea typeface="Times New Roman" charset="0"/>
                <a:cs typeface="Times New Roman" charset="0"/>
              </a:rPr>
            </a:br>
            <a:r>
              <a:rPr lang="en-GB" sz="2400" b="1" dirty="0">
                <a:ea typeface="Times New Roman" charset="0"/>
                <a:cs typeface="Times New Roman" charset="0"/>
              </a:rPr>
              <a:t>I</a:t>
            </a:r>
            <a:r>
              <a:rPr lang="en-GB" sz="2400" b="1" dirty="0" smtClean="0">
                <a:ea typeface="Times New Roman" charset="0"/>
                <a:cs typeface="Times New Roman" charset="0"/>
              </a:rPr>
              <a:t>n </a:t>
            </a:r>
            <a:r>
              <a:rPr lang="en-GB" sz="2400" b="1" dirty="0">
                <a:ea typeface="Times New Roman" charset="0"/>
                <a:cs typeface="Times New Roman" charset="0"/>
              </a:rPr>
              <a:t>order to get EU financing 2021 for the Preparatory </a:t>
            </a:r>
            <a:r>
              <a:rPr lang="en-GB" sz="2400" b="1" dirty="0" smtClean="0">
                <a:ea typeface="Times New Roman" charset="0"/>
                <a:cs typeface="Times New Roman" charset="0"/>
              </a:rPr>
              <a:t>Phase convincing Design </a:t>
            </a:r>
            <a:r>
              <a:rPr lang="en-GB" sz="2400" b="1" dirty="0">
                <a:ea typeface="Times New Roman" charset="0"/>
                <a:cs typeface="Times New Roman" charset="0"/>
              </a:rPr>
              <a:t>Study results </a:t>
            </a:r>
            <a:r>
              <a:rPr lang="en-GB" sz="2400" b="1" dirty="0" smtClean="0">
                <a:ea typeface="Times New Roman" charset="0"/>
                <a:cs typeface="Times New Roman" charset="0"/>
              </a:rPr>
              <a:t>need to be delivered already by autumn </a:t>
            </a:r>
            <a:r>
              <a:rPr lang="en-GB" sz="2400" b="1" dirty="0">
                <a:ea typeface="Times New Roman" charset="0"/>
                <a:cs typeface="Times New Roman" charset="0"/>
              </a:rPr>
              <a:t>2019 as input to the CERN Strategy Council preparation of its input to the ESFRI update in 2020</a:t>
            </a:r>
            <a:r>
              <a:rPr lang="en-GB" dirty="0">
                <a:ea typeface="Times New Roman" charset="0"/>
                <a:cs typeface="Times New Roman" charset="0"/>
              </a:rPr>
              <a:t/>
            </a:r>
            <a:br>
              <a:rPr lang="en-GB" dirty="0">
                <a:ea typeface="Times New Roman" charset="0"/>
                <a:cs typeface="Times New Roman" charset="0"/>
              </a:rPr>
            </a:br>
            <a:r>
              <a:rPr lang="en-GB" dirty="0">
                <a:ea typeface="Times New Roman" charset="0"/>
                <a:cs typeface="Times New Roman" charset="0"/>
              </a:rPr>
              <a:t/>
            </a:r>
            <a:br>
              <a:rPr lang="en-GB" dirty="0">
                <a:ea typeface="Times New Roman" charset="0"/>
                <a:cs typeface="Times New Roman" charset="0"/>
              </a:rPr>
            </a:br>
            <a:r>
              <a:rPr lang="en-GB" dirty="0" smtClean="0">
                <a:ea typeface="Times New Roman" charset="0"/>
                <a:cs typeface="Times New Roman" charset="0"/>
              </a:rPr>
              <a:t>. </a:t>
            </a:r>
          </a:p>
          <a:p>
            <a:endParaRPr lang="en-GB" dirty="0">
              <a:ea typeface="Times New Roman" charset="0"/>
              <a:cs typeface="Times New Roman"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199443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descr="ess_max_vision_2011_v2_0.jpg"/>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0" y="1117688"/>
            <a:ext cx="9144000" cy="5206008"/>
          </a:xfrm>
          <a:prstGeom prst="rect">
            <a:avLst/>
          </a:prstGeom>
          <a:ln>
            <a:noFill/>
          </a:ln>
          <a:effectLst>
            <a:softEdge rad="112500"/>
          </a:effectLst>
        </p:spPr>
      </p:pic>
      <p:sp>
        <p:nvSpPr>
          <p:cNvPr id="124931" name="Rectangle 3"/>
          <p:cNvSpPr>
            <a:spLocks noGrp="1" noChangeArrowheads="1"/>
          </p:cNvSpPr>
          <p:nvPr>
            <p:ph type="title"/>
          </p:nvPr>
        </p:nvSpPr>
        <p:spPr>
          <a:xfrm>
            <a:off x="0" y="281064"/>
            <a:ext cx="9144000" cy="903877"/>
          </a:xfrm>
        </p:spPr>
        <p:txBody>
          <a:bodyPr>
            <a:normAutofit fontScale="90000"/>
          </a:bodyPr>
          <a:lstStyle/>
          <a:p>
            <a:pPr eaLnBrk="1" hangingPunct="1">
              <a:defRPr/>
            </a:pPr>
            <a:r>
              <a:rPr lang="en-GB" sz="5400" dirty="0" smtClean="0">
                <a:solidFill>
                  <a:srgbClr val="0432FF"/>
                </a:solidFill>
                <a:effectLst>
                  <a:outerShdw blurRad="38100" dist="38100" dir="2700000" algn="tl">
                    <a:srgbClr val="DDDDDD"/>
                  </a:outerShdw>
                </a:effectLst>
                <a:latin typeface="Times New Roman" charset="0"/>
              </a:rPr>
              <a:t>Summary</a:t>
            </a:r>
            <a:endParaRPr lang="en-GB" sz="5400" dirty="0">
              <a:solidFill>
                <a:srgbClr val="0432FF"/>
              </a:solidFill>
              <a:effectLst>
                <a:outerShdw blurRad="38100" dist="38100" dir="2700000" algn="tl">
                  <a:srgbClr val="DDDDDD"/>
                </a:outerShdw>
              </a:effectLst>
              <a:latin typeface="Times New Roman" charset="0"/>
            </a:endParaRPr>
          </a:p>
        </p:txBody>
      </p:sp>
      <p:sp>
        <p:nvSpPr>
          <p:cNvPr id="6" name="Espace réservé de la date 5"/>
          <p:cNvSpPr>
            <a:spLocks noGrp="1"/>
          </p:cNvSpPr>
          <p:nvPr>
            <p:ph type="dt" sz="half" idx="10"/>
          </p:nvPr>
        </p:nvSpPr>
        <p:spPr/>
        <p:txBody>
          <a:bodyPr/>
          <a:lstStyle/>
          <a:p>
            <a:pPr>
              <a:defRPr/>
            </a:pPr>
            <a:r>
              <a:rPr lang="de-DE" smtClean="0"/>
              <a:t>2018-01-15</a:t>
            </a:r>
            <a:endParaRPr lang="en-GB" dirty="0"/>
          </a:p>
        </p:txBody>
      </p:sp>
      <p:sp>
        <p:nvSpPr>
          <p:cNvPr id="7" name="Espace réservé du pied de page 6"/>
          <p:cNvSpPr>
            <a:spLocks noGrp="1"/>
          </p:cNvSpPr>
          <p:nvPr>
            <p:ph type="ftr" sz="quarter" idx="11"/>
          </p:nvPr>
        </p:nvSpPr>
        <p:spPr/>
        <p:txBody>
          <a:bodyPr/>
          <a:lstStyle/>
          <a:p>
            <a:pPr>
              <a:defRPr/>
            </a:pPr>
            <a:r>
              <a:rPr lang="en-US" smtClean="0"/>
              <a:t>Seminar at NBI, Copenhagen                               Tord Ekelöf, Uppsala University</a:t>
            </a:r>
            <a:endParaRPr lang="en-GB" dirty="0"/>
          </a:p>
        </p:txBody>
      </p:sp>
      <p:sp>
        <p:nvSpPr>
          <p:cNvPr id="4" name="Espace réservé du numéro de diapositive 3"/>
          <p:cNvSpPr>
            <a:spLocks noGrp="1"/>
          </p:cNvSpPr>
          <p:nvPr>
            <p:ph type="sldNum" sz="quarter" idx="12"/>
          </p:nvPr>
        </p:nvSpPr>
        <p:spPr/>
        <p:txBody>
          <a:bodyPr/>
          <a:lstStyle/>
          <a:p>
            <a:pPr>
              <a:defRPr/>
            </a:pPr>
            <a:fld id="{48550CC0-2D5F-6D4A-9D75-2980E64365EE}" type="slidenum">
              <a:rPr lang="en-GB" smtClean="0"/>
              <a:pPr>
                <a:defRPr/>
              </a:pPr>
              <a:t>44</a:t>
            </a:fld>
            <a:endParaRPr lang="en-GB" dirty="0"/>
          </a:p>
        </p:txBody>
      </p:sp>
      <p:sp>
        <p:nvSpPr>
          <p:cNvPr id="5" name="ZoneTexte 4"/>
          <p:cNvSpPr txBox="1"/>
          <p:nvPr/>
        </p:nvSpPr>
        <p:spPr>
          <a:xfrm>
            <a:off x="-10958" y="1285638"/>
            <a:ext cx="9144000" cy="5078313"/>
          </a:xfrm>
          <a:prstGeom prst="rect">
            <a:avLst/>
          </a:prstGeom>
          <a:noFill/>
        </p:spPr>
        <p:txBody>
          <a:bodyPr wrap="square" rtlCol="0">
            <a:spAutoFit/>
          </a:bodyPr>
          <a:lstStyle/>
          <a:p>
            <a:pPr marL="342900" indent="-342900">
              <a:spcBef>
                <a:spcPts val="1200"/>
              </a:spcBef>
              <a:buFont typeface="Arial"/>
              <a:buChar char="•"/>
            </a:pPr>
            <a:r>
              <a:rPr lang="en-GB" sz="2400" b="1" dirty="0" smtClean="0">
                <a:latin typeface="Times New Roman"/>
                <a:cs typeface="Times New Roman"/>
              </a:rPr>
              <a:t>Significantly better CPV sensitivity at the 2</a:t>
            </a:r>
            <a:r>
              <a:rPr lang="en-GB" sz="2400" b="1" baseline="30000" dirty="0" smtClean="0">
                <a:latin typeface="Times New Roman"/>
                <a:cs typeface="Times New Roman"/>
              </a:rPr>
              <a:t>nd</a:t>
            </a:r>
            <a:r>
              <a:rPr lang="en-GB" sz="2400" b="1" dirty="0" smtClean="0">
                <a:latin typeface="Times New Roman"/>
                <a:cs typeface="Times New Roman"/>
              </a:rPr>
              <a:t> oscillation maximum.</a:t>
            </a:r>
          </a:p>
          <a:p>
            <a:pPr marL="285750" indent="-285750">
              <a:spcBef>
                <a:spcPts val="1200"/>
              </a:spcBef>
              <a:buFont typeface="Arial"/>
              <a:buChar char="•"/>
            </a:pPr>
            <a:r>
              <a:rPr lang="en-GB" sz="2400" b="1" dirty="0" smtClean="0">
                <a:latin typeface="Times New Roman"/>
                <a:cs typeface="Times New Roman"/>
              </a:rPr>
              <a:t>ESS will have enough protons to go to the 2</a:t>
            </a:r>
            <a:r>
              <a:rPr lang="en-GB" sz="2400" b="1" baseline="30000" dirty="0" smtClean="0">
                <a:latin typeface="Times New Roman"/>
                <a:cs typeface="Times New Roman"/>
              </a:rPr>
              <a:t>nd</a:t>
            </a:r>
            <a:r>
              <a:rPr lang="en-GB" sz="2400" b="1" dirty="0" smtClean="0">
                <a:latin typeface="Times New Roman"/>
                <a:cs typeface="Times New Roman"/>
              </a:rPr>
              <a:t> oscillation maximum and increase its CPV sensitivity.</a:t>
            </a:r>
          </a:p>
          <a:p>
            <a:pPr marL="285750" indent="-285750">
              <a:spcBef>
                <a:spcPts val="1200"/>
              </a:spcBef>
              <a:buFont typeface="Arial"/>
              <a:buChar char="•"/>
            </a:pPr>
            <a:r>
              <a:rPr lang="en-GB" sz="2400" b="1" dirty="0" smtClean="0">
                <a:latin typeface="Times New Roman"/>
                <a:cs typeface="Times New Roman"/>
              </a:rPr>
              <a:t>CPV: 5 </a:t>
            </a:r>
            <a:r>
              <a:rPr lang="en-GB" sz="2400" b="1" dirty="0" err="1" smtClean="0">
                <a:latin typeface="Times New Roman"/>
                <a:cs typeface="Times New Roman"/>
              </a:rPr>
              <a:t>σ</a:t>
            </a:r>
            <a:r>
              <a:rPr lang="en-GB" sz="2400" b="1" dirty="0" smtClean="0">
                <a:latin typeface="Times New Roman"/>
                <a:cs typeface="Times New Roman"/>
              </a:rPr>
              <a:t> could be reached over 60% of </a:t>
            </a:r>
            <a:r>
              <a:rPr lang="en-GB" sz="2400" b="1" dirty="0" err="1" smtClean="0">
                <a:latin typeface="Times New Roman"/>
                <a:cs typeface="Times New Roman"/>
              </a:rPr>
              <a:t>δ</a:t>
            </a:r>
            <a:r>
              <a:rPr lang="en-GB" sz="2400" b="1" baseline="-25000" dirty="0" err="1" smtClean="0">
                <a:latin typeface="Times New Roman"/>
                <a:cs typeface="Times New Roman"/>
              </a:rPr>
              <a:t>CP</a:t>
            </a:r>
            <a:r>
              <a:rPr lang="en-GB" sz="2400" b="1" dirty="0" smtClean="0">
                <a:latin typeface="Times New Roman"/>
                <a:cs typeface="Times New Roman"/>
              </a:rPr>
              <a:t> range (</a:t>
            </a:r>
            <a:r>
              <a:rPr lang="en-GB" sz="2400" b="1" dirty="0" err="1" smtClean="0">
                <a:latin typeface="Times New Roman"/>
                <a:cs typeface="Times New Roman"/>
              </a:rPr>
              <a:t>ESSνSB</a:t>
            </a:r>
            <a:r>
              <a:rPr lang="en-GB" sz="2400" b="1" dirty="0" smtClean="0">
                <a:latin typeface="Times New Roman"/>
                <a:cs typeface="Times New Roman"/>
              </a:rPr>
              <a:t>) with large potentiality.</a:t>
            </a:r>
          </a:p>
          <a:p>
            <a:pPr marL="285750" indent="-285750">
              <a:spcBef>
                <a:spcPts val="1200"/>
              </a:spcBef>
              <a:buFont typeface="Arial"/>
              <a:buChar char="•"/>
            </a:pPr>
            <a:r>
              <a:rPr lang="en-GB" sz="2400" b="1" dirty="0" smtClean="0">
                <a:latin typeface="Times New Roman"/>
                <a:cs typeface="Times New Roman"/>
              </a:rPr>
              <a:t>The large </a:t>
            </a:r>
            <a:r>
              <a:rPr lang="el-GR" sz="2400" b="1" dirty="0" smtClean="0">
                <a:latin typeface="Times New Roman"/>
                <a:cs typeface="Times New Roman"/>
              </a:rPr>
              <a:t>ν</a:t>
            </a:r>
            <a:r>
              <a:rPr lang="sv-SE" sz="2400" b="1" dirty="0" smtClean="0">
                <a:latin typeface="Times New Roman"/>
                <a:cs typeface="Times New Roman"/>
              </a:rPr>
              <a:t> </a:t>
            </a:r>
            <a:r>
              <a:rPr lang="en-GB" sz="2400" b="1" dirty="0" smtClean="0">
                <a:latin typeface="Times New Roman"/>
                <a:cs typeface="Times New Roman"/>
              </a:rPr>
              <a:t>detector has a rich </a:t>
            </a:r>
            <a:r>
              <a:rPr lang="en-GB" sz="2400" b="1" dirty="0" err="1" smtClean="0">
                <a:latin typeface="Times New Roman"/>
                <a:cs typeface="Times New Roman"/>
              </a:rPr>
              <a:t>astroparticle</a:t>
            </a:r>
            <a:r>
              <a:rPr lang="en-GB" sz="2400" b="1" dirty="0" smtClean="0">
                <a:latin typeface="Times New Roman"/>
                <a:cs typeface="Times New Roman"/>
              </a:rPr>
              <a:t> and p lifetime program.</a:t>
            </a:r>
          </a:p>
          <a:p>
            <a:pPr marL="285750" indent="-285750">
              <a:spcBef>
                <a:spcPts val="1200"/>
              </a:spcBef>
              <a:buFont typeface="Arial"/>
              <a:buChar char="•"/>
            </a:pPr>
            <a:r>
              <a:rPr lang="en-GB" sz="2400" b="1" dirty="0" smtClean="0">
                <a:latin typeface="Times New Roman"/>
                <a:cs typeface="Times New Roman"/>
              </a:rPr>
              <a:t>Rich muon program.</a:t>
            </a:r>
          </a:p>
          <a:p>
            <a:pPr marL="285750" indent="-285750">
              <a:spcBef>
                <a:spcPts val="1200"/>
              </a:spcBef>
              <a:buFont typeface="Arial"/>
              <a:buChar char="•"/>
            </a:pPr>
            <a:r>
              <a:rPr lang="en-GB" sz="2400" b="1" dirty="0">
                <a:latin typeface="Times New Roman"/>
                <a:cs typeface="Times New Roman"/>
              </a:rPr>
              <a:t>COST network project CA15139 supports this project. </a:t>
            </a:r>
          </a:p>
          <a:p>
            <a:pPr marL="285750" indent="-285750">
              <a:spcBef>
                <a:spcPts val="1200"/>
              </a:spcBef>
              <a:buFont typeface="Arial"/>
              <a:buChar char="•"/>
            </a:pPr>
            <a:r>
              <a:rPr lang="en-GB" sz="2400" b="1" dirty="0" err="1" smtClean="0">
                <a:latin typeface="Times New Roman"/>
                <a:cs typeface="Times New Roman"/>
              </a:rPr>
              <a:t>ESSνSB</a:t>
            </a:r>
            <a:r>
              <a:rPr lang="en-GB" sz="2400" b="1" dirty="0" smtClean="0">
                <a:latin typeface="Times New Roman"/>
                <a:cs typeface="Times New Roman"/>
              </a:rPr>
              <a:t> </a:t>
            </a:r>
            <a:r>
              <a:rPr lang="en-GB" sz="2400" b="1" dirty="0">
                <a:latin typeface="Times New Roman"/>
                <a:cs typeface="Times New Roman"/>
              </a:rPr>
              <a:t>Design </a:t>
            </a:r>
            <a:r>
              <a:rPr lang="en-GB" sz="2400" b="1" dirty="0" smtClean="0">
                <a:latin typeface="Times New Roman"/>
                <a:cs typeface="Times New Roman"/>
              </a:rPr>
              <a:t>Study is approved and </a:t>
            </a:r>
            <a:r>
              <a:rPr lang="en-GB" sz="2400" b="1" smtClean="0">
                <a:latin typeface="Times New Roman"/>
                <a:cs typeface="Times New Roman"/>
              </a:rPr>
              <a:t>is starting now.</a:t>
            </a:r>
            <a:endParaRPr lang="en-GB" sz="2400" b="1" dirty="0" smtClean="0">
              <a:latin typeface="Times New Roman"/>
              <a:cs typeface="Times New Roman"/>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1604655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476406" y="9595"/>
            <a:ext cx="8074461" cy="793716"/>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US" sz="3200" dirty="0" smtClean="0">
                <a:solidFill>
                  <a:srgbClr val="0000FF"/>
                </a:solidFill>
              </a:rPr>
              <a:t>The neutron and neutrino beams</a:t>
            </a:r>
            <a:endParaRPr lang="en-US" sz="3200" dirty="0" smtClean="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de-DE" smtClean="0">
                <a:latin typeface="Times New Roman" charset="0"/>
                <a:ea typeface="ＭＳ Ｐゴシック" charset="0"/>
                <a:cs typeface="ＭＳ Ｐゴシック" charset="0"/>
              </a:rPr>
              <a:t>2018-01-15</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en-US" smtClean="0">
                <a:latin typeface="Times New Roman" charset="0"/>
                <a:ea typeface="ＭＳ Ｐゴシック" charset="0"/>
                <a:cs typeface="ＭＳ Ｐゴシック" charset="0"/>
              </a:rPr>
              <a:t>Seminar at NBI, Copenhagen                               Tord Ekelöf, Uppsala University</a:t>
            </a:r>
            <a:endParaRPr lang="en-GB">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5</a:t>
            </a:fld>
            <a:endParaRPr lang="en-GB">
              <a:latin typeface="Times New Roman" charset="0"/>
              <a:ea typeface="ＭＳ Ｐゴシック" charset="0"/>
              <a:cs typeface="ＭＳ Ｐゴシック"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59360"/>
            <a:ext cx="9144000" cy="6096000"/>
          </a:xfrm>
          <a:prstGeom prst="rect">
            <a:avLst/>
          </a:prstGeom>
        </p:spPr>
      </p:pic>
      <p:sp>
        <p:nvSpPr>
          <p:cNvPr id="13" name="Arc 12"/>
          <p:cNvSpPr/>
          <p:nvPr/>
        </p:nvSpPr>
        <p:spPr>
          <a:xfrm rot="11234113">
            <a:off x="5739922" y="3159657"/>
            <a:ext cx="271101" cy="134381"/>
          </a:xfrm>
          <a:prstGeom prst="arc">
            <a:avLst/>
          </a:prstGeom>
          <a:noFill/>
          <a:ln w="9525" cap="flat" cmpd="sng" algn="ctr">
            <a:solidFill>
              <a:srgbClr val="2DA2BF">
                <a:shade val="95000"/>
                <a:satMod val="105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omic Sans MS"/>
              <a:ea typeface=""/>
              <a:cs typeface=""/>
            </a:endParaRPr>
          </a:p>
        </p:txBody>
      </p:sp>
      <p:sp>
        <p:nvSpPr>
          <p:cNvPr id="14" name="Arc 13"/>
          <p:cNvSpPr/>
          <p:nvPr/>
        </p:nvSpPr>
        <p:spPr>
          <a:xfrm rot="8902461" flipV="1">
            <a:off x="6167383" y="2591912"/>
            <a:ext cx="271101" cy="285123"/>
          </a:xfrm>
          <a:prstGeom prst="arc">
            <a:avLst>
              <a:gd name="adj1" fmla="val 15426064"/>
              <a:gd name="adj2" fmla="val 0"/>
            </a:avLst>
          </a:prstGeom>
          <a:noFill/>
          <a:ln w="9525" cap="flat" cmpd="sng" algn="ctr">
            <a:solidFill>
              <a:srgbClr val="2DA2BF">
                <a:shade val="95000"/>
                <a:satMod val="105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omic Sans MS"/>
              <a:ea typeface=""/>
              <a:cs typeface=""/>
            </a:endParaRPr>
          </a:p>
        </p:txBody>
      </p:sp>
      <p:sp>
        <p:nvSpPr>
          <p:cNvPr id="15" name="Arc 14"/>
          <p:cNvSpPr/>
          <p:nvPr/>
        </p:nvSpPr>
        <p:spPr>
          <a:xfrm rot="11234113">
            <a:off x="5892142" y="3204352"/>
            <a:ext cx="271101" cy="134381"/>
          </a:xfrm>
          <a:prstGeom prst="arc">
            <a:avLst/>
          </a:prstGeom>
          <a:noFill/>
          <a:ln w="9525" cap="flat" cmpd="sng" algn="ctr">
            <a:solidFill>
              <a:srgbClr val="2DA2BF">
                <a:shade val="95000"/>
                <a:satMod val="105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omic Sans MS"/>
              <a:ea typeface=""/>
              <a:cs typeface=""/>
            </a:endParaRPr>
          </a:p>
        </p:txBody>
      </p:sp>
      <p:sp>
        <p:nvSpPr>
          <p:cNvPr id="17" name="Left Arrow 16"/>
          <p:cNvSpPr/>
          <p:nvPr/>
        </p:nvSpPr>
        <p:spPr bwMode="auto">
          <a:xfrm rot="18806736">
            <a:off x="6027067" y="2207044"/>
            <a:ext cx="702290" cy="128539"/>
          </a:xfrm>
          <a:prstGeom prst="leftArrow">
            <a:avLst/>
          </a:prstGeom>
          <a:solidFill>
            <a:srgbClr val="FF0000"/>
          </a:solidFill>
          <a:ln w="25400" cap="flat" cmpd="sng" algn="ctr">
            <a:solidFill>
              <a:srgbClr val="FFFF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omic Sans MS"/>
              <a:ea typeface=""/>
              <a:cs typeface=""/>
            </a:endParaRPr>
          </a:p>
        </p:txBody>
      </p:sp>
      <p:sp>
        <p:nvSpPr>
          <p:cNvPr id="18" name="Left Arrow 17"/>
          <p:cNvSpPr/>
          <p:nvPr/>
        </p:nvSpPr>
        <p:spPr bwMode="auto">
          <a:xfrm rot="20942078">
            <a:off x="4159107" y="3635965"/>
            <a:ext cx="947683" cy="60764"/>
          </a:xfrm>
          <a:prstGeom prst="leftArrow">
            <a:avLst/>
          </a:prstGeom>
          <a:solidFill>
            <a:srgbClr val="92D050"/>
          </a:solidFill>
          <a:ln w="25400" cap="flat" cmpd="sng" algn="ctr">
            <a:solidFill>
              <a:srgbClr val="92D05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omic Sans MS"/>
              <a:ea typeface=""/>
              <a:cs typeface=""/>
            </a:endParaRPr>
          </a:p>
        </p:txBody>
      </p:sp>
      <p:sp>
        <p:nvSpPr>
          <p:cNvPr id="19" name="Left Arrow 18"/>
          <p:cNvSpPr/>
          <p:nvPr/>
        </p:nvSpPr>
        <p:spPr bwMode="auto">
          <a:xfrm rot="13513412">
            <a:off x="5057102" y="3667724"/>
            <a:ext cx="372764" cy="56090"/>
          </a:xfrm>
          <a:prstGeom prst="leftArrow">
            <a:avLst/>
          </a:prstGeom>
          <a:solidFill>
            <a:srgbClr val="92D050"/>
          </a:solidFill>
          <a:ln w="25400" cap="flat" cmpd="sng" algn="ctr">
            <a:solidFill>
              <a:srgbClr val="92D05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omic Sans MS"/>
              <a:ea typeface=""/>
              <a:cs typeface=""/>
            </a:endParaRPr>
          </a:p>
        </p:txBody>
      </p:sp>
      <p:sp>
        <p:nvSpPr>
          <p:cNvPr id="21" name="TextBox 25"/>
          <p:cNvSpPr txBox="1">
            <a:spLocks noChangeArrowheads="1"/>
          </p:cNvSpPr>
          <p:nvPr/>
        </p:nvSpPr>
        <p:spPr bwMode="auto">
          <a:xfrm rot="18906011">
            <a:off x="5792861" y="1914565"/>
            <a:ext cx="286292" cy="4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smtClean="0">
                <a:ln>
                  <a:noFill/>
                </a:ln>
                <a:solidFill>
                  <a:srgbClr val="FF0000"/>
                </a:solidFill>
                <a:effectLst/>
                <a:uLnTx/>
                <a:uFillTx/>
                <a:latin typeface="Times New Roman" charset="0"/>
                <a:ea typeface="Arial" charset="0"/>
                <a:cs typeface="Arial" charset="0"/>
              </a:rPr>
              <a:t>p</a:t>
            </a:r>
          </a:p>
        </p:txBody>
      </p:sp>
      <p:sp>
        <p:nvSpPr>
          <p:cNvPr id="22" name="Left Arrow 21"/>
          <p:cNvSpPr/>
          <p:nvPr/>
        </p:nvSpPr>
        <p:spPr>
          <a:xfrm rot="18806736">
            <a:off x="4864128" y="2989535"/>
            <a:ext cx="1503907" cy="112180"/>
          </a:xfrm>
          <a:prstGeom prst="leftArrow">
            <a:avLst/>
          </a:prstGeom>
          <a:solidFill>
            <a:srgbClr val="FF0000"/>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omic Sans MS"/>
              <a:ea typeface=""/>
              <a:cs typeface=""/>
            </a:endParaRPr>
          </a:p>
        </p:txBody>
      </p:sp>
      <p:sp>
        <p:nvSpPr>
          <p:cNvPr id="23" name="TextBox 26"/>
          <p:cNvSpPr txBox="1">
            <a:spLocks noChangeArrowheads="1"/>
          </p:cNvSpPr>
          <p:nvPr/>
        </p:nvSpPr>
        <p:spPr bwMode="auto">
          <a:xfrm rot="20763887">
            <a:off x="4429721" y="3140259"/>
            <a:ext cx="286292" cy="43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smtClean="0">
                <a:ln>
                  <a:noFill/>
                </a:ln>
                <a:solidFill>
                  <a:srgbClr val="92D050"/>
                </a:solidFill>
                <a:effectLst/>
                <a:uLnTx/>
                <a:uFillTx/>
                <a:latin typeface="Times New Roman" charset="0"/>
                <a:ea typeface="Arial" charset="0"/>
                <a:cs typeface="Arial" charset="0"/>
              </a:rPr>
              <a:t>n</a:t>
            </a:r>
          </a:p>
        </p:txBody>
      </p:sp>
      <p:grpSp>
        <p:nvGrpSpPr>
          <p:cNvPr id="10" name="Group 9"/>
          <p:cNvGrpSpPr/>
          <p:nvPr/>
        </p:nvGrpSpPr>
        <p:grpSpPr>
          <a:xfrm>
            <a:off x="5339254" y="1715537"/>
            <a:ext cx="675159" cy="1986159"/>
            <a:chOff x="5885918" y="1185443"/>
            <a:chExt cx="675159" cy="1986159"/>
          </a:xfrm>
        </p:grpSpPr>
        <p:grpSp>
          <p:nvGrpSpPr>
            <p:cNvPr id="16" name="Group 18"/>
            <p:cNvGrpSpPr>
              <a:grpSpLocks/>
            </p:cNvGrpSpPr>
            <p:nvPr/>
          </p:nvGrpSpPr>
          <p:grpSpPr bwMode="auto">
            <a:xfrm rot="19881785">
              <a:off x="5885918" y="1185443"/>
              <a:ext cx="348955" cy="1671775"/>
              <a:chOff x="6400800" y="1309138"/>
              <a:chExt cx="474068" cy="1933808"/>
            </a:xfrm>
          </p:grpSpPr>
          <p:sp>
            <p:nvSpPr>
              <p:cNvPr id="27" name="Oval 26"/>
              <p:cNvSpPr/>
              <p:nvPr/>
            </p:nvSpPr>
            <p:spPr>
              <a:xfrm>
                <a:off x="6400792" y="3062872"/>
                <a:ext cx="454025" cy="179775"/>
              </a:xfrm>
              <a:prstGeom prst="ellipse">
                <a:avLst/>
              </a:prstGeom>
              <a:noFill/>
              <a:ln w="57150" cap="flat" cmpd="sng" algn="ctr">
                <a:solidFill>
                  <a:srgbClr val="FF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omic Sans MS"/>
                  <a:ea typeface=""/>
                  <a:cs typeface=""/>
                </a:endParaRPr>
              </a:p>
            </p:txBody>
          </p:sp>
          <p:sp>
            <p:nvSpPr>
              <p:cNvPr id="28" name="Up Arrow 27"/>
              <p:cNvSpPr/>
              <p:nvPr/>
            </p:nvSpPr>
            <p:spPr>
              <a:xfrm rot="21414329">
                <a:off x="6732580" y="1309727"/>
                <a:ext cx="142875" cy="1749090"/>
              </a:xfrm>
              <a:prstGeom prst="upArrow">
                <a:avLst>
                  <a:gd name="adj1" fmla="val 44702"/>
                  <a:gd name="adj2" fmla="val 50000"/>
                </a:avLst>
              </a:prstGeom>
              <a:solidFill>
                <a:srgbClr val="FFC000"/>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omic Sans MS"/>
                  <a:ea typeface=""/>
                  <a:cs typeface=""/>
                </a:endParaRPr>
              </a:p>
            </p:txBody>
          </p:sp>
        </p:grpSp>
        <p:sp>
          <p:nvSpPr>
            <p:cNvPr id="20" name="TextBox 24"/>
            <p:cNvSpPr txBox="1">
              <a:spLocks noChangeArrowheads="1"/>
            </p:cNvSpPr>
            <p:nvPr/>
          </p:nvSpPr>
          <p:spPr bwMode="auto">
            <a:xfrm rot="19881785">
              <a:off x="5964598" y="1360227"/>
              <a:ext cx="3706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l-GR" altLang="en-US" sz="3200" b="0" i="0" u="none" strike="noStrike" kern="0" cap="none" spc="0" normalizeH="0" baseline="0" noProof="0" smtClean="0">
                  <a:ln>
                    <a:noFill/>
                  </a:ln>
                  <a:solidFill>
                    <a:srgbClr val="00B0F0"/>
                  </a:solidFill>
                  <a:effectLst/>
                  <a:uLnTx/>
                  <a:uFillTx/>
                  <a:latin typeface="Times New Roman" charset="0"/>
                  <a:ea typeface="Arial" charset="0"/>
                  <a:cs typeface="Arial" charset="0"/>
                </a:rPr>
                <a:t>ν</a:t>
              </a:r>
              <a:endParaRPr kumimoji="0" lang="en-US" altLang="en-US" sz="3200" b="0" i="0" u="none" strike="noStrike" kern="0" cap="none" spc="0" normalizeH="0" baseline="0" noProof="0" dirty="0" smtClean="0">
                <a:ln>
                  <a:noFill/>
                </a:ln>
                <a:solidFill>
                  <a:srgbClr val="00B0F0"/>
                </a:solidFill>
                <a:effectLst/>
                <a:uLnTx/>
                <a:uFillTx/>
                <a:latin typeface="Times New Roman" charset="0"/>
                <a:ea typeface="Arial" charset="0"/>
                <a:cs typeface="Arial" charset="0"/>
              </a:endParaRPr>
            </a:p>
          </p:txBody>
        </p:sp>
        <p:sp>
          <p:nvSpPr>
            <p:cNvPr id="24" name="TextBox 27"/>
            <p:cNvSpPr txBox="1">
              <a:spLocks noChangeArrowheads="1"/>
            </p:cNvSpPr>
            <p:nvPr/>
          </p:nvSpPr>
          <p:spPr bwMode="auto">
            <a:xfrm rot="21057420">
              <a:off x="5914799" y="2832726"/>
              <a:ext cx="350561" cy="33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Arial" charset="0"/>
                  <a:cs typeface="Arial" charset="0"/>
                </a:defRPr>
              </a:lvl1pPr>
              <a:lvl2pPr marL="742950" indent="-285750" eaLnBrk="0" hangingPunct="0">
                <a:defRPr sz="2000">
                  <a:solidFill>
                    <a:schemeClr val="tx1"/>
                  </a:solidFill>
                  <a:latin typeface="Times New Roman" charset="0"/>
                  <a:ea typeface="Arial" charset="0"/>
                  <a:cs typeface="Arial" charset="0"/>
                </a:defRPr>
              </a:lvl2pPr>
              <a:lvl3pPr marL="1143000" indent="-228600" eaLnBrk="0" hangingPunct="0">
                <a:defRPr sz="2000">
                  <a:solidFill>
                    <a:schemeClr val="tx1"/>
                  </a:solidFill>
                  <a:latin typeface="Times New Roman" charset="0"/>
                  <a:ea typeface="Arial" charset="0"/>
                  <a:cs typeface="Arial" charset="0"/>
                </a:defRPr>
              </a:lvl3pPr>
              <a:lvl4pPr marL="1600200" indent="-228600" eaLnBrk="0" hangingPunct="0">
                <a:defRPr sz="2000">
                  <a:solidFill>
                    <a:schemeClr val="tx1"/>
                  </a:solidFill>
                  <a:latin typeface="Times New Roman" charset="0"/>
                  <a:ea typeface="Arial" charset="0"/>
                  <a:cs typeface="Arial" charset="0"/>
                </a:defRPr>
              </a:lvl4pPr>
              <a:lvl5pPr marL="2057400" indent="-228600" eaLnBrk="0" hangingPunct="0">
                <a:defRPr sz="20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0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0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0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000">
                  <a:solidFill>
                    <a:schemeClr val="tx1"/>
                  </a:solidFill>
                  <a:latin typeface="Times New Roman"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smtClean="0">
                  <a:ln>
                    <a:noFill/>
                  </a:ln>
                  <a:solidFill>
                    <a:srgbClr val="FFFF00"/>
                  </a:solidFill>
                  <a:effectLst/>
                  <a:uLnTx/>
                  <a:uFillTx/>
                  <a:latin typeface="Times New Roman" charset="0"/>
                  <a:ea typeface="Arial" charset="0"/>
                  <a:cs typeface="Arial" charset="0"/>
                </a:rPr>
                <a:t>H</a:t>
              </a:r>
              <a:r>
                <a:rPr kumimoji="0" lang="en-US" altLang="en-US" sz="2400" b="0" i="0" u="none" strike="noStrike" kern="0" cap="none" spc="0" normalizeH="0" baseline="30000" noProof="0" smtClean="0">
                  <a:ln>
                    <a:noFill/>
                  </a:ln>
                  <a:solidFill>
                    <a:srgbClr val="FFFF00"/>
                  </a:solidFill>
                  <a:effectLst/>
                  <a:uLnTx/>
                  <a:uFillTx/>
                  <a:latin typeface="Times New Roman" charset="0"/>
                  <a:ea typeface="Arial" charset="0"/>
                  <a:cs typeface="Arial" charset="0"/>
                </a:rPr>
                <a:t>-</a:t>
              </a:r>
            </a:p>
          </p:txBody>
        </p:sp>
        <p:sp>
          <p:nvSpPr>
            <p:cNvPr id="25" name="Curved Right Arrow 24"/>
            <p:cNvSpPr/>
            <p:nvPr/>
          </p:nvSpPr>
          <p:spPr>
            <a:xfrm rot="19300527">
              <a:off x="6047291" y="2477736"/>
              <a:ext cx="302651" cy="484942"/>
            </a:xfrm>
            <a:prstGeom prst="curvedRightArrow">
              <a:avLst/>
            </a:prstGeom>
            <a:solidFill>
              <a:srgbClr val="FFFF00"/>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omic Sans MS"/>
                <a:ea typeface=""/>
                <a:cs typeface=""/>
              </a:endParaRPr>
            </a:p>
          </p:txBody>
        </p:sp>
        <p:sp>
          <p:nvSpPr>
            <p:cNvPr id="26" name="Left Arrow 25"/>
            <p:cNvSpPr/>
            <p:nvPr/>
          </p:nvSpPr>
          <p:spPr>
            <a:xfrm rot="3429787">
              <a:off x="6382290" y="2452350"/>
              <a:ext cx="248899" cy="108674"/>
            </a:xfrm>
            <a:prstGeom prst="leftArrow">
              <a:avLst/>
            </a:prstGeom>
            <a:solidFill>
              <a:srgbClr val="FF0000"/>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omic Sans MS"/>
                <a:ea typeface=""/>
                <a:cs typeface=""/>
              </a:endParaRPr>
            </a:p>
          </p:txBody>
        </p:sp>
      </p:grpSp>
      <p:sp>
        <p:nvSpPr>
          <p:cNvPr id="9" name="TextBox 8"/>
          <p:cNvSpPr txBox="1"/>
          <p:nvPr/>
        </p:nvSpPr>
        <p:spPr>
          <a:xfrm>
            <a:off x="220717" y="6447955"/>
            <a:ext cx="1113446" cy="369332"/>
          </a:xfrm>
          <a:prstGeom prst="rect">
            <a:avLst/>
          </a:prstGeom>
          <a:noFill/>
        </p:spPr>
        <p:txBody>
          <a:bodyPr wrap="none" rtlCol="0">
            <a:spAutoFit/>
          </a:bodyPr>
          <a:lstStyle/>
          <a:p>
            <a:r>
              <a:rPr lang="en-GB" smtClean="0">
                <a:solidFill>
                  <a:srgbClr val="FFFF00"/>
                </a:solidFill>
              </a:rPr>
              <a:t>May 2017</a:t>
            </a:r>
            <a:endParaRPr lang="en-GB">
              <a:solidFill>
                <a:srgbClr val="FFFF00"/>
              </a:solidFill>
            </a:endParaRPr>
          </a:p>
        </p:txBody>
      </p:sp>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260985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399099" y="369578"/>
            <a:ext cx="6181531" cy="1371752"/>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2800" dirty="0" smtClean="0">
                <a:solidFill>
                  <a:srgbClr val="0000FF"/>
                </a:solidFill>
                <a:latin typeface="Times New Roman"/>
                <a:cs typeface="Times New Roman"/>
              </a:rPr>
              <a:t>The </a:t>
            </a:r>
            <a:r>
              <a:rPr lang="en-GB" sz="2800" dirty="0" err="1" smtClean="0">
                <a:solidFill>
                  <a:srgbClr val="0000FF"/>
                </a:solidFill>
                <a:latin typeface="Times New Roman"/>
                <a:cs typeface="Times New Roman"/>
              </a:rPr>
              <a:t>EUROnu</a:t>
            </a:r>
            <a:r>
              <a:rPr lang="en-GB" sz="2800" dirty="0" smtClean="0">
                <a:solidFill>
                  <a:srgbClr val="0000FF"/>
                </a:solidFill>
                <a:latin typeface="Times New Roman"/>
                <a:cs typeface="Times New Roman"/>
              </a:rPr>
              <a:t> MEMPHYS </a:t>
            </a:r>
            <a:r>
              <a:rPr lang="en-GB" sz="2800" dirty="0" err="1" smtClean="0">
                <a:solidFill>
                  <a:srgbClr val="0000FF"/>
                </a:solidFill>
                <a:latin typeface="Times New Roman"/>
                <a:cs typeface="Times New Roman"/>
              </a:rPr>
              <a:t>MegatonWater</a:t>
            </a:r>
            <a:r>
              <a:rPr lang="en-GB" sz="2800" dirty="0" smtClean="0">
                <a:solidFill>
                  <a:srgbClr val="0000FF"/>
                </a:solidFill>
                <a:latin typeface="Times New Roman"/>
                <a:cs typeface="Times New Roman"/>
              </a:rPr>
              <a:t> Cherenkov Detector</a:t>
            </a:r>
            <a:endParaRPr lang="en-GB" sz="2800" baseline="-25000" dirty="0" smtClean="0">
              <a:solidFill>
                <a:srgbClr val="0000FF"/>
              </a:solidFill>
              <a:effectLst/>
              <a:latin typeface="Times New Roman"/>
              <a:cs typeface="Times New Roman"/>
            </a:endParaRPr>
          </a:p>
        </p:txBody>
      </p:sp>
      <p:sp>
        <p:nvSpPr>
          <p:cNvPr id="2" name="Espace réservé de la date 1"/>
          <p:cNvSpPr>
            <a:spLocks noGrp="1"/>
          </p:cNvSpPr>
          <p:nvPr>
            <p:ph type="dt" sz="half" idx="10"/>
          </p:nvPr>
        </p:nvSpPr>
        <p:spPr/>
        <p:txBody>
          <a:bodyPr/>
          <a:lstStyle/>
          <a:p>
            <a:pPr defTabSz="914400" fontAlgn="base">
              <a:spcBef>
                <a:spcPct val="0"/>
              </a:spcBef>
              <a:spcAft>
                <a:spcPct val="0"/>
              </a:spcAft>
            </a:pPr>
            <a:r>
              <a:rPr lang="de-DE" smtClean="0">
                <a:latin typeface="Times New Roman" charset="0"/>
                <a:ea typeface="ＭＳ Ｐゴシック" charset="0"/>
                <a:cs typeface="ＭＳ Ｐゴシック" charset="0"/>
              </a:rPr>
              <a:t>2018-01-15</a:t>
            </a:r>
            <a:endParaRPr lang="en-GB">
              <a:latin typeface="Times New Roman" charset="0"/>
              <a:ea typeface="ＭＳ Ｐゴシック" charset="0"/>
              <a:cs typeface="ＭＳ Ｐゴシック" charset="0"/>
            </a:endParaRPr>
          </a:p>
        </p:txBody>
      </p:sp>
      <p:sp>
        <p:nvSpPr>
          <p:cNvPr id="11" name="Espace réservé du pied de page 10"/>
          <p:cNvSpPr>
            <a:spLocks noGrp="1"/>
          </p:cNvSpPr>
          <p:nvPr>
            <p:ph type="ftr" sz="quarter" idx="11"/>
          </p:nvPr>
        </p:nvSpPr>
        <p:spPr/>
        <p:txBody>
          <a:bodyPr/>
          <a:lstStyle/>
          <a:p>
            <a:pPr defTabSz="914400" fontAlgn="base">
              <a:spcBef>
                <a:spcPct val="0"/>
              </a:spcBef>
              <a:spcAft>
                <a:spcPct val="0"/>
              </a:spcAft>
            </a:pPr>
            <a:r>
              <a:rPr lang="en-US" smtClean="0">
                <a:latin typeface="Times New Roman" charset="0"/>
                <a:ea typeface="ＭＳ Ｐゴシック" charset="0"/>
                <a:cs typeface="ＭＳ Ｐゴシック" charset="0"/>
              </a:rPr>
              <a:t>Seminar at NBI, Copenhagen                               Tord Ekelöf, Uppsala University</a:t>
            </a:r>
            <a:endParaRPr lang="en-GB">
              <a:latin typeface="Times New Roman" charset="0"/>
              <a:ea typeface="ＭＳ Ｐゴシック" charset="0"/>
              <a:cs typeface="ＭＳ Ｐゴシック" charset="0"/>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6</a:t>
            </a:fld>
            <a:endParaRPr lang="en-GB">
              <a:latin typeface="Times New Roman" charset="0"/>
              <a:ea typeface="ＭＳ Ｐゴシック" charset="0"/>
              <a:cs typeface="ＭＳ Ｐゴシック" charset="0"/>
            </a:endParaRPr>
          </a:p>
        </p:txBody>
      </p:sp>
      <p:sp>
        <p:nvSpPr>
          <p:cNvPr id="3" name="Rectangle 2"/>
          <p:cNvSpPr/>
          <p:nvPr/>
        </p:nvSpPr>
        <p:spPr>
          <a:xfrm>
            <a:off x="79756" y="2354655"/>
            <a:ext cx="3044444" cy="1200329"/>
          </a:xfrm>
          <a:prstGeom prst="rect">
            <a:avLst/>
          </a:prstGeom>
          <a:ln>
            <a:solidFill>
              <a:srgbClr val="4F81BD"/>
            </a:solidFill>
          </a:ln>
        </p:spPr>
        <p:txBody>
          <a:bodyPr wrap="square">
            <a:spAutoFit/>
          </a:bodyPr>
          <a:lstStyle/>
          <a:p>
            <a:r>
              <a:rPr lang="en-GB" dirty="0" smtClean="0">
                <a:solidFill>
                  <a:srgbClr val="000000"/>
                </a:solidFill>
                <a:effectLst>
                  <a:outerShdw blurRad="38100" dist="38100" dir="2700000" algn="tl">
                    <a:srgbClr val="DDDDDD"/>
                  </a:outerShdw>
                </a:effectLst>
                <a:latin typeface="Times New Roman" charset="0"/>
                <a:cs typeface="Times New Roman" charset="0"/>
                <a:sym typeface="Times New Roman" charset="0"/>
              </a:rPr>
              <a:t>MEMPHYS like Cherenkov detector(</a:t>
            </a:r>
            <a:r>
              <a:rPr lang="en-GB" dirty="0" err="1" smtClean="0">
                <a:solidFill>
                  <a:srgbClr val="000000"/>
                </a:solidFill>
                <a:effectLst>
                  <a:outerShdw blurRad="38100" dist="38100" dir="2700000" algn="tl">
                    <a:srgbClr val="DDDDDD"/>
                  </a:outerShdw>
                </a:effectLst>
                <a:latin typeface="Times New Roman" charset="0"/>
                <a:cs typeface="Times New Roman" charset="0"/>
                <a:sym typeface="Times New Roman" charset="0"/>
              </a:rPr>
              <a:t>MEgaton</a:t>
            </a:r>
            <a:r>
              <a:rPr lang="en-GB" dirty="0" smtClean="0">
                <a:solidFill>
                  <a:srgbClr val="000000"/>
                </a:solidFill>
                <a:effectLst>
                  <a:outerShdw blurRad="38100" dist="38100" dir="2700000" algn="tl">
                    <a:srgbClr val="DDDDDD"/>
                  </a:outerShdw>
                </a:effectLst>
                <a:latin typeface="Times New Roman" charset="0"/>
                <a:cs typeface="Times New Roman" charset="0"/>
                <a:sym typeface="Times New Roman" charset="0"/>
              </a:rPr>
              <a:t> Mass </a:t>
            </a:r>
          </a:p>
          <a:p>
            <a:r>
              <a:rPr lang="en-GB" dirty="0" err="1" smtClean="0">
                <a:solidFill>
                  <a:srgbClr val="000000"/>
                </a:solidFill>
                <a:effectLst>
                  <a:outerShdw blurRad="38100" dist="38100" dir="2700000" algn="tl">
                    <a:srgbClr val="DDDDDD"/>
                  </a:outerShdw>
                </a:effectLst>
                <a:latin typeface="Times New Roman" charset="0"/>
                <a:cs typeface="Times New Roman" charset="0"/>
                <a:sym typeface="Times New Roman" charset="0"/>
              </a:rPr>
              <a:t>PHYSics</a:t>
            </a:r>
            <a:r>
              <a:rPr lang="en-GB" dirty="0" smtClean="0">
                <a:solidFill>
                  <a:srgbClr val="000000"/>
                </a:solidFill>
                <a:effectLst>
                  <a:outerShdw blurRad="38100" dist="38100" dir="2700000" algn="tl">
                    <a:srgbClr val="DDDDDD"/>
                  </a:outerShdw>
                </a:effectLst>
                <a:latin typeface="Times New Roman" charset="0"/>
                <a:cs typeface="Times New Roman" charset="0"/>
                <a:sym typeface="Times New Roman" charset="0"/>
              </a:rPr>
              <a:t> studied by LAGUNA)</a:t>
            </a:r>
            <a:endParaRPr lang="en-GB" dirty="0">
              <a:solidFill>
                <a:srgbClr val="000000"/>
              </a:solidFill>
            </a:endParaRPr>
          </a:p>
        </p:txBody>
      </p:sp>
      <p:sp>
        <p:nvSpPr>
          <p:cNvPr id="9" name="ZoneTexte 8"/>
          <p:cNvSpPr txBox="1"/>
          <p:nvPr/>
        </p:nvSpPr>
        <p:spPr>
          <a:xfrm>
            <a:off x="97136" y="3657604"/>
            <a:ext cx="3124200" cy="1323439"/>
          </a:xfrm>
          <a:prstGeom prst="rect">
            <a:avLst/>
          </a:prstGeom>
          <a:noFill/>
          <a:ln>
            <a:solidFill>
              <a:srgbClr val="4F81BD"/>
            </a:solidFill>
          </a:ln>
        </p:spPr>
        <p:txBody>
          <a:bodyPr wrap="square" rtlCol="0">
            <a:spAutoFit/>
          </a:bodyPr>
          <a:lstStyle/>
          <a:p>
            <a:pPr marL="184150" indent="-184150">
              <a:buFont typeface="Arial"/>
              <a:buChar char="•"/>
            </a:pPr>
            <a:r>
              <a:rPr lang="en-GB" sz="2000" dirty="0" smtClean="0">
                <a:latin typeface="Times New Roman"/>
                <a:cs typeface="Times New Roman"/>
              </a:rPr>
              <a:t>500 </a:t>
            </a:r>
            <a:r>
              <a:rPr lang="en-GB" sz="2000" dirty="0" err="1" smtClean="0">
                <a:latin typeface="Times New Roman"/>
                <a:cs typeface="Times New Roman"/>
              </a:rPr>
              <a:t>kt</a:t>
            </a:r>
            <a:r>
              <a:rPr lang="en-GB" sz="2000" dirty="0" smtClean="0">
                <a:latin typeface="Times New Roman"/>
                <a:cs typeface="Times New Roman"/>
              </a:rPr>
              <a:t> fiducial volume</a:t>
            </a:r>
          </a:p>
          <a:p>
            <a:r>
              <a:rPr lang="en-GB" sz="2000" dirty="0" smtClean="0">
                <a:latin typeface="Times New Roman"/>
                <a:cs typeface="Times New Roman"/>
              </a:rPr>
              <a:t> (~20xSuperK)</a:t>
            </a:r>
          </a:p>
          <a:p>
            <a:pPr marL="184150" indent="-184150" defTabSz="914400" fontAlgn="base">
              <a:spcBef>
                <a:spcPct val="0"/>
              </a:spcBef>
              <a:spcAft>
                <a:spcPct val="0"/>
              </a:spcAft>
              <a:buFont typeface="Arial"/>
              <a:buChar char="•"/>
              <a:defRPr/>
            </a:pPr>
            <a:r>
              <a:rPr lang="en-GB" sz="2000" dirty="0">
                <a:solidFill>
                  <a:srgbClr val="000000"/>
                </a:solidFill>
                <a:latin typeface="Times New Roman" pitchFamily="-109" charset="0"/>
                <a:ea typeface="ＭＳ Ｐゴシック" charset="0"/>
                <a:cs typeface="ＭＳ Ｐゴシック" charset="0"/>
              </a:rPr>
              <a:t>Readout: </a:t>
            </a:r>
            <a:r>
              <a:rPr lang="en-GB" sz="2000" dirty="0" smtClean="0">
                <a:solidFill>
                  <a:srgbClr val="000000"/>
                </a:solidFill>
                <a:latin typeface="Times New Roman" pitchFamily="-109" charset="0"/>
                <a:ea typeface="ＭＳ Ｐゴシック" charset="0"/>
                <a:cs typeface="ＭＳ Ｐゴシック" charset="0"/>
              </a:rPr>
              <a:t>~240k </a:t>
            </a:r>
            <a:r>
              <a:rPr lang="en-GB" sz="2000" dirty="0">
                <a:solidFill>
                  <a:srgbClr val="000000"/>
                </a:solidFill>
                <a:latin typeface="Times New Roman" pitchFamily="-109" charset="0"/>
                <a:ea typeface="ＭＳ Ｐゴシック" charset="0"/>
                <a:cs typeface="ＭＳ Ｐゴシック" charset="0"/>
              </a:rPr>
              <a:t>8” </a:t>
            </a:r>
            <a:r>
              <a:rPr lang="en-GB" sz="2000" dirty="0" smtClean="0">
                <a:solidFill>
                  <a:srgbClr val="000000"/>
                </a:solidFill>
                <a:latin typeface="Times New Roman" pitchFamily="-109" charset="0"/>
                <a:ea typeface="ＭＳ Ｐゴシック" charset="0"/>
                <a:cs typeface="ＭＳ Ｐゴシック" charset="0"/>
              </a:rPr>
              <a:t>PMTs</a:t>
            </a:r>
            <a:endParaRPr lang="en-GB" sz="2000" dirty="0">
              <a:solidFill>
                <a:srgbClr val="000000"/>
              </a:solidFill>
              <a:latin typeface="Times New Roman" pitchFamily="-109" charset="0"/>
              <a:ea typeface="ＭＳ Ｐゴシック" charset="0"/>
              <a:cs typeface="ＭＳ Ｐゴシック" charset="0"/>
            </a:endParaRPr>
          </a:p>
          <a:p>
            <a:pPr marL="184150" indent="-184150" defTabSz="914400" fontAlgn="base">
              <a:spcBef>
                <a:spcPct val="0"/>
              </a:spcBef>
              <a:spcAft>
                <a:spcPct val="0"/>
              </a:spcAft>
              <a:buFont typeface="Arial"/>
              <a:buChar char="•"/>
              <a:defRPr/>
            </a:pPr>
            <a:r>
              <a:rPr lang="en-GB" sz="2000" dirty="0" smtClean="0">
                <a:solidFill>
                  <a:srgbClr val="000000"/>
                </a:solidFill>
                <a:latin typeface="Times New Roman" pitchFamily="-109" charset="0"/>
                <a:ea typeface="ＭＳ Ｐゴシック" charset="0"/>
                <a:cs typeface="ＭＳ Ｐゴシック" charset="0"/>
              </a:rPr>
              <a:t>30</a:t>
            </a:r>
            <a:r>
              <a:rPr lang="en-GB" sz="2000" dirty="0">
                <a:solidFill>
                  <a:srgbClr val="000000"/>
                </a:solidFill>
                <a:latin typeface="Times New Roman" pitchFamily="-109" charset="0"/>
                <a:ea typeface="ＭＳ Ｐゴシック" charset="0"/>
                <a:cs typeface="ＭＳ Ｐゴシック" charset="0"/>
              </a:rPr>
              <a:t>% </a:t>
            </a:r>
            <a:r>
              <a:rPr lang="en-GB" sz="2000" dirty="0" smtClean="0">
                <a:solidFill>
                  <a:srgbClr val="000000"/>
                </a:solidFill>
                <a:latin typeface="Times New Roman" pitchFamily="-109" charset="0"/>
                <a:ea typeface="ＭＳ Ｐゴシック" charset="0"/>
                <a:cs typeface="ＭＳ Ｐゴシック" charset="0"/>
              </a:rPr>
              <a:t>optical coverage</a:t>
            </a:r>
            <a:endParaRPr lang="en-GB" sz="2000" dirty="0">
              <a:solidFill>
                <a:srgbClr val="000000"/>
              </a:solidFill>
              <a:latin typeface="Times New Roman" pitchFamily="-109" charset="0"/>
              <a:ea typeface="ＭＳ Ｐゴシック" charset="0"/>
              <a:cs typeface="ＭＳ Ｐゴシック" charset="0"/>
            </a:endParaRPr>
          </a:p>
        </p:txBody>
      </p:sp>
      <p:sp>
        <p:nvSpPr>
          <p:cNvPr id="10" name="Rectangle 246"/>
          <p:cNvSpPr>
            <a:spLocks noChangeArrowheads="1"/>
          </p:cNvSpPr>
          <p:nvPr/>
        </p:nvSpPr>
        <p:spPr bwMode="auto">
          <a:xfrm>
            <a:off x="145768" y="5078722"/>
            <a:ext cx="2506662" cy="3397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defTabSz="914400" fontAlgn="base">
              <a:spcBef>
                <a:spcPct val="0"/>
              </a:spcBef>
              <a:spcAft>
                <a:spcPct val="0"/>
              </a:spcAft>
            </a:pPr>
            <a:r>
              <a:rPr lang="en-GB" sz="1600" b="1">
                <a:solidFill>
                  <a:srgbClr val="000000"/>
                </a:solidFill>
                <a:latin typeface="Times New Roman" charset="0"/>
                <a:ea typeface="ＭＳ Ｐゴシック" charset="0"/>
                <a:cs typeface="ＭＳ Ｐゴシック" charset="0"/>
              </a:rPr>
              <a:t>(arXiv: hep-ex/0607026)</a:t>
            </a:r>
          </a:p>
        </p:txBody>
      </p:sp>
      <p:pic>
        <p:nvPicPr>
          <p:cNvPr id="12" name="Image 11"/>
          <p:cNvPicPr>
            <a:picLocks noChangeAspect="1"/>
          </p:cNvPicPr>
          <p:nvPr/>
        </p:nvPicPr>
        <p:blipFill>
          <a:blip r:embed="rId3"/>
          <a:stretch>
            <a:fillRect/>
          </a:stretch>
        </p:blipFill>
        <p:spPr>
          <a:xfrm>
            <a:off x="3408701" y="1956642"/>
            <a:ext cx="5619186" cy="4397013"/>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Tree>
    <p:extLst>
      <p:ext uri="{BB962C8B-B14F-4D97-AF65-F5344CB8AC3E}">
        <p14:creationId xmlns:p14="http://schemas.microsoft.com/office/powerpoint/2010/main" val="56615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0432FF"/>
                </a:solidFill>
              </a:rPr>
              <a:t>Near detector studies</a:t>
            </a:r>
            <a:endParaRPr lang="en-US" sz="3200" dirty="0">
              <a:solidFill>
                <a:srgbClr val="0432FF"/>
              </a:solidFill>
            </a:endParaRPr>
          </a:p>
        </p:txBody>
      </p:sp>
      <p:sp>
        <p:nvSpPr>
          <p:cNvPr id="3" name="Date Placeholder 2"/>
          <p:cNvSpPr>
            <a:spLocks noGrp="1"/>
          </p:cNvSpPr>
          <p:nvPr>
            <p:ph type="dt" sz="half" idx="10"/>
          </p:nvPr>
        </p:nvSpPr>
        <p:spPr/>
        <p:txBody>
          <a:bodyPr/>
          <a:lstStyle/>
          <a:p>
            <a:pPr>
              <a:defRPr/>
            </a:pPr>
            <a:r>
              <a:rPr lang="de-DE" noProof="0" smtClean="0"/>
              <a:t>2018-01-15</a:t>
            </a:r>
            <a:endParaRPr lang="en-GB" noProof="0" dirty="0"/>
          </a:p>
        </p:txBody>
      </p:sp>
      <p:sp>
        <p:nvSpPr>
          <p:cNvPr id="4" name="Footer Placeholder 3"/>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
        <p:nvSpPr>
          <p:cNvPr id="5" name="Slide Number Placeholder 4"/>
          <p:cNvSpPr>
            <a:spLocks noGrp="1"/>
          </p:cNvSpPr>
          <p:nvPr>
            <p:ph type="sldNum" sz="quarter" idx="12"/>
          </p:nvPr>
        </p:nvSpPr>
        <p:spPr/>
        <p:txBody>
          <a:bodyPr/>
          <a:lstStyle/>
          <a:p>
            <a:pPr>
              <a:defRPr/>
            </a:pPr>
            <a:fld id="{48550CC0-2D5F-6D4A-9D75-2980E64365EE}" type="slidenum">
              <a:rPr lang="en-GB" noProof="0" smtClean="0"/>
              <a:pPr>
                <a:defRPr/>
              </a:pPr>
              <a:t>7</a:t>
            </a:fld>
            <a:endParaRPr lang="en-GB" noProof="0" dirty="0"/>
          </a:p>
        </p:txBody>
      </p:sp>
      <p:pic>
        <p:nvPicPr>
          <p:cNvPr id="6" name="Picture 5"/>
          <p:cNvPicPr>
            <a:picLocks noChangeAspect="1"/>
          </p:cNvPicPr>
          <p:nvPr/>
        </p:nvPicPr>
        <p:blipFill>
          <a:blip r:embed="rId2"/>
          <a:stretch>
            <a:fillRect/>
          </a:stretch>
        </p:blipFill>
        <p:spPr>
          <a:xfrm>
            <a:off x="474684" y="3373664"/>
            <a:ext cx="2079330" cy="1871664"/>
          </a:xfrm>
          <a:prstGeom prst="rect">
            <a:avLst/>
          </a:prstGeom>
        </p:spPr>
      </p:pic>
      <p:sp>
        <p:nvSpPr>
          <p:cNvPr id="8" name="Rectangle 7"/>
          <p:cNvSpPr/>
          <p:nvPr/>
        </p:nvSpPr>
        <p:spPr>
          <a:xfrm>
            <a:off x="412771" y="1250047"/>
            <a:ext cx="2347913" cy="2031325"/>
          </a:xfrm>
          <a:prstGeom prst="rect">
            <a:avLst/>
          </a:prstGeom>
        </p:spPr>
        <p:txBody>
          <a:bodyPr wrap="square">
            <a:spAutoFit/>
          </a:bodyPr>
          <a:lstStyle/>
          <a:p>
            <a:r>
              <a:rPr lang="en-US" i="1" dirty="0" smtClean="0"/>
              <a:t>Alexander </a:t>
            </a:r>
            <a:r>
              <a:rPr lang="en-US" i="1" dirty="0" err="1" smtClean="0"/>
              <a:t>Burgman</a:t>
            </a:r>
            <a:endParaRPr lang="en-US" i="1" dirty="0" smtClean="0"/>
          </a:p>
          <a:p>
            <a:r>
              <a:rPr lang="en-US" dirty="0" smtClean="0"/>
              <a:t>Master thesis</a:t>
            </a:r>
          </a:p>
          <a:p>
            <a:r>
              <a:rPr lang="en-US" b="1" dirty="0" smtClean="0"/>
              <a:t>Cylindrical </a:t>
            </a:r>
            <a:r>
              <a:rPr lang="en-US" b="1" dirty="0"/>
              <a:t>kiloton water Cherenkov </a:t>
            </a:r>
            <a:r>
              <a:rPr lang="en-US" b="1" dirty="0" smtClean="0"/>
              <a:t>detector</a:t>
            </a:r>
          </a:p>
          <a:p>
            <a:r>
              <a:rPr lang="en-US" dirty="0" smtClean="0"/>
              <a:t>Radius </a:t>
            </a:r>
            <a:r>
              <a:rPr lang="en-US" dirty="0"/>
              <a:t>∼ 5 m</a:t>
            </a:r>
            <a:r>
              <a:rPr lang="en-US" dirty="0" smtClean="0"/>
              <a:t>.</a:t>
            </a:r>
          </a:p>
          <a:p>
            <a:r>
              <a:rPr lang="en-US" dirty="0" smtClean="0"/>
              <a:t>Length </a:t>
            </a:r>
            <a:r>
              <a:rPr lang="en-US" dirty="0"/>
              <a:t>∼ 10 m</a:t>
            </a:r>
            <a:r>
              <a:rPr lang="en-US" dirty="0" smtClean="0"/>
              <a:t>.</a:t>
            </a:r>
            <a:endParaRPr lang="en-US" dirty="0"/>
          </a:p>
        </p:txBody>
      </p:sp>
      <p:pic>
        <p:nvPicPr>
          <p:cNvPr id="9" name="Picture 8"/>
          <p:cNvPicPr>
            <a:picLocks noChangeAspect="1"/>
          </p:cNvPicPr>
          <p:nvPr/>
        </p:nvPicPr>
        <p:blipFill>
          <a:blip r:embed="rId3"/>
          <a:stretch>
            <a:fillRect/>
          </a:stretch>
        </p:blipFill>
        <p:spPr>
          <a:xfrm>
            <a:off x="3098998" y="3347877"/>
            <a:ext cx="2511458" cy="137679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914" y="4895159"/>
            <a:ext cx="2528296" cy="1467049"/>
          </a:xfrm>
          <a:prstGeom prst="rect">
            <a:avLst/>
          </a:prstGeom>
        </p:spPr>
      </p:pic>
      <p:sp>
        <p:nvSpPr>
          <p:cNvPr id="11" name="TextBox 10"/>
          <p:cNvSpPr txBox="1"/>
          <p:nvPr/>
        </p:nvSpPr>
        <p:spPr>
          <a:xfrm>
            <a:off x="3014909" y="1242109"/>
            <a:ext cx="2520947" cy="2031325"/>
          </a:xfrm>
          <a:prstGeom prst="rect">
            <a:avLst/>
          </a:prstGeom>
          <a:noFill/>
        </p:spPr>
        <p:txBody>
          <a:bodyPr wrap="none" rtlCol="0">
            <a:spAutoFit/>
          </a:bodyPr>
          <a:lstStyle/>
          <a:p>
            <a:r>
              <a:rPr lang="en-US" i="1" dirty="0" smtClean="0"/>
              <a:t>Patrik Simion</a:t>
            </a:r>
          </a:p>
          <a:p>
            <a:r>
              <a:rPr lang="en-US" dirty="0" smtClean="0"/>
              <a:t>Master thesis</a:t>
            </a:r>
          </a:p>
          <a:p>
            <a:r>
              <a:rPr lang="en-US" dirty="0" smtClean="0"/>
              <a:t>Participated last summer</a:t>
            </a:r>
          </a:p>
          <a:p>
            <a:r>
              <a:rPr lang="en-US" dirty="0" smtClean="0"/>
              <a:t>with Geneva Group in </a:t>
            </a:r>
          </a:p>
          <a:p>
            <a:r>
              <a:rPr lang="en-US" dirty="0" smtClean="0"/>
              <a:t>the PS beam tests of</a:t>
            </a:r>
          </a:p>
          <a:p>
            <a:r>
              <a:rPr lang="en-US" b="1" dirty="0" smtClean="0"/>
              <a:t>Baby MIND </a:t>
            </a:r>
            <a:r>
              <a:rPr lang="en-US" dirty="0" smtClean="0"/>
              <a:t>now sent </a:t>
            </a:r>
          </a:p>
          <a:p>
            <a:r>
              <a:rPr lang="en-US" dirty="0" smtClean="0"/>
              <a:t>to Japan</a:t>
            </a:r>
            <a:endParaRPr lang="en-US" dirty="0"/>
          </a:p>
        </p:txBody>
      </p:sp>
      <p:pic>
        <p:nvPicPr>
          <p:cNvPr id="13" name="Picture 12"/>
          <p:cNvPicPr>
            <a:picLocks noChangeAspect="1"/>
          </p:cNvPicPr>
          <p:nvPr/>
        </p:nvPicPr>
        <p:blipFill>
          <a:blip r:embed="rId5"/>
          <a:stretch>
            <a:fillRect/>
          </a:stretch>
        </p:blipFill>
        <p:spPr>
          <a:xfrm>
            <a:off x="332606" y="5276858"/>
            <a:ext cx="2403450" cy="1243000"/>
          </a:xfrm>
          <a:prstGeom prst="rect">
            <a:avLst/>
          </a:prstGeom>
        </p:spPr>
      </p:pic>
      <p:pic>
        <p:nvPicPr>
          <p:cNvPr id="16" name="Picture 15"/>
          <p:cNvPicPr>
            <a:picLocks noChangeAspect="1"/>
          </p:cNvPicPr>
          <p:nvPr/>
        </p:nvPicPr>
        <p:blipFill>
          <a:blip r:embed="rId6"/>
          <a:stretch>
            <a:fillRect/>
          </a:stretch>
        </p:blipFill>
        <p:spPr>
          <a:xfrm>
            <a:off x="6136799" y="3347876"/>
            <a:ext cx="2177795" cy="1512877"/>
          </a:xfrm>
          <a:prstGeom prst="rect">
            <a:avLst/>
          </a:prstGeom>
        </p:spPr>
      </p:pic>
      <p:pic>
        <p:nvPicPr>
          <p:cNvPr id="17" name="Picture 16"/>
          <p:cNvPicPr>
            <a:picLocks noChangeAspect="1"/>
          </p:cNvPicPr>
          <p:nvPr/>
        </p:nvPicPr>
        <p:blipFill rotWithShape="1">
          <a:blip r:embed="rId7"/>
          <a:srcRect t="11750" b="26079"/>
          <a:stretch/>
        </p:blipFill>
        <p:spPr>
          <a:xfrm>
            <a:off x="6136799" y="4962712"/>
            <a:ext cx="2187393" cy="1445481"/>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
        <p:nvSpPr>
          <p:cNvPr id="19" name="TextBox 18"/>
          <p:cNvSpPr txBox="1"/>
          <p:nvPr/>
        </p:nvSpPr>
        <p:spPr>
          <a:xfrm>
            <a:off x="6000630" y="1292917"/>
            <a:ext cx="2961645" cy="2031325"/>
          </a:xfrm>
          <a:prstGeom prst="rect">
            <a:avLst/>
          </a:prstGeom>
          <a:noFill/>
        </p:spPr>
        <p:txBody>
          <a:bodyPr wrap="none" rtlCol="0">
            <a:spAutoFit/>
          </a:bodyPr>
          <a:lstStyle/>
          <a:p>
            <a:r>
              <a:rPr lang="en-US" b="1" dirty="0" smtClean="0"/>
              <a:t>Scintillator Cubes detector</a:t>
            </a:r>
          </a:p>
          <a:p>
            <a:r>
              <a:rPr lang="en-US" dirty="0"/>
              <a:t>i</a:t>
            </a:r>
            <a:r>
              <a:rPr lang="en-US" dirty="0" smtClean="0"/>
              <a:t>s </a:t>
            </a:r>
            <a:r>
              <a:rPr lang="en-US" dirty="0"/>
              <a:t>p</a:t>
            </a:r>
            <a:r>
              <a:rPr lang="en-US" dirty="0" smtClean="0"/>
              <a:t>art of a Development </a:t>
            </a:r>
          </a:p>
          <a:p>
            <a:r>
              <a:rPr lang="en-US" dirty="0" smtClean="0"/>
              <a:t>and  Test Proposal to the </a:t>
            </a:r>
          </a:p>
          <a:p>
            <a:r>
              <a:rPr lang="en-US" dirty="0" smtClean="0"/>
              <a:t>SPSC by the ND280 </a:t>
            </a:r>
          </a:p>
          <a:p>
            <a:r>
              <a:rPr lang="en-US" dirty="0" smtClean="0"/>
              <a:t>Collaboration – </a:t>
            </a:r>
            <a:r>
              <a:rPr lang="en-US" i="1" dirty="0" smtClean="0"/>
              <a:t>Sofia and </a:t>
            </a:r>
          </a:p>
          <a:p>
            <a:r>
              <a:rPr lang="en-US" i="1" dirty="0" smtClean="0"/>
              <a:t>Uppsala Groups </a:t>
            </a:r>
            <a:r>
              <a:rPr lang="en-US" dirty="0" smtClean="0"/>
              <a:t>has declared </a:t>
            </a:r>
          </a:p>
          <a:p>
            <a:r>
              <a:rPr lang="en-US" dirty="0"/>
              <a:t>a</a:t>
            </a:r>
            <a:r>
              <a:rPr lang="en-US" dirty="0" smtClean="0"/>
              <a:t>n interest to take part</a:t>
            </a:r>
            <a:endParaRPr lang="en-US" dirty="0"/>
          </a:p>
        </p:txBody>
      </p:sp>
    </p:spTree>
    <p:extLst>
      <p:ext uri="{BB962C8B-B14F-4D97-AF65-F5344CB8AC3E}">
        <p14:creationId xmlns:p14="http://schemas.microsoft.com/office/powerpoint/2010/main" val="393787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xfrm>
            <a:off x="1261240" y="9595"/>
            <a:ext cx="6547945" cy="981319"/>
          </a:xfrm>
          <a:effectLst>
            <a:outerShdw blurRad="50800" dist="38100" dir="2700000" algn="tl" rotWithShape="0">
              <a:prstClr val="black">
                <a:alpha val="40000"/>
              </a:prstClr>
            </a:outerShdw>
          </a:effectLst>
        </p:spPr>
        <p:txBody>
          <a:bodyPr>
            <a:noAutofit/>
          </a:bodyPr>
          <a:lstStyle/>
          <a:p>
            <a:pPr defTabSz="914400" eaLnBrk="0" fontAlgn="base" hangingPunct="0">
              <a:spcAft>
                <a:spcPct val="0"/>
              </a:spcAft>
              <a:defRPr/>
            </a:pPr>
            <a:r>
              <a:rPr lang="en-GB" sz="3600" dirty="0" err="1" smtClean="0">
                <a:solidFill>
                  <a:srgbClr val="0432FF"/>
                </a:solidFill>
              </a:rPr>
              <a:t>ESSνSB</a:t>
            </a:r>
            <a:r>
              <a:rPr lang="en-GB" sz="3600" dirty="0" smtClean="0">
                <a:solidFill>
                  <a:srgbClr val="0000FF"/>
                </a:solidFill>
              </a:rPr>
              <a:t> </a:t>
            </a:r>
            <a:r>
              <a:rPr lang="en-GB" sz="3600" dirty="0" err="1" smtClean="0">
                <a:solidFill>
                  <a:srgbClr val="0000FF"/>
                </a:solidFill>
              </a:rPr>
              <a:t>ν</a:t>
            </a:r>
            <a:r>
              <a:rPr lang="en-GB" sz="3600" dirty="0" smtClean="0">
                <a:solidFill>
                  <a:srgbClr val="0000FF"/>
                </a:solidFill>
              </a:rPr>
              <a:t> energy distribution</a:t>
            </a:r>
            <a:br>
              <a:rPr lang="en-GB" sz="3600" dirty="0" smtClean="0">
                <a:solidFill>
                  <a:srgbClr val="0000FF"/>
                </a:solidFill>
              </a:rPr>
            </a:br>
            <a:r>
              <a:rPr lang="en-GB" sz="2800" dirty="0" smtClean="0">
                <a:solidFill>
                  <a:srgbClr val="0000FF"/>
                </a:solidFill>
              </a:rPr>
              <a:t>(without optimisation)</a:t>
            </a:r>
            <a:endParaRPr lang="en-GB" sz="2800" dirty="0" smtClean="0">
              <a:solidFill>
                <a:srgbClr val="0000FF"/>
              </a:solidFill>
              <a:effectLst/>
            </a:endParaRPr>
          </a:p>
        </p:txBody>
      </p:sp>
      <p:sp>
        <p:nvSpPr>
          <p:cNvPr id="7" name="Espace réservé du numéro de diapositive 6"/>
          <p:cNvSpPr>
            <a:spLocks noGrp="1"/>
          </p:cNvSpPr>
          <p:nvPr>
            <p:ph type="sldNum" sz="quarter" idx="12"/>
          </p:nvPr>
        </p:nvSpPr>
        <p:spPr/>
        <p:txBody>
          <a:bodyPr/>
          <a:lstStyle/>
          <a:p>
            <a:pPr defTabSz="914400" fontAlgn="base">
              <a:spcBef>
                <a:spcPct val="0"/>
              </a:spcBef>
              <a:spcAft>
                <a:spcPct val="0"/>
              </a:spcAft>
            </a:pPr>
            <a:fld id="{5B75A52C-D3C1-DA4F-91BD-350C97786792}" type="slidenum">
              <a:rPr lang="en-GB" smtClean="0">
                <a:latin typeface="Times New Roman" charset="0"/>
                <a:ea typeface="ＭＳ Ｐゴシック" charset="0"/>
                <a:cs typeface="ＭＳ Ｐゴシック" charset="0"/>
              </a:rPr>
              <a:pPr defTabSz="914400" fontAlgn="base">
                <a:spcBef>
                  <a:spcPct val="0"/>
                </a:spcBef>
                <a:spcAft>
                  <a:spcPct val="0"/>
                </a:spcAft>
              </a:pPr>
              <a:t>8</a:t>
            </a:fld>
            <a:endParaRPr lang="en-GB" dirty="0">
              <a:latin typeface="Times New Roman" charset="0"/>
              <a:ea typeface="ＭＳ Ｐゴシック" charset="0"/>
              <a:cs typeface="ＭＳ Ｐゴシック" charset="0"/>
            </a:endParaRPr>
          </a:p>
        </p:txBody>
      </p:sp>
      <p:pic>
        <p:nvPicPr>
          <p:cNvPr id="14" name="Imag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629" y="1180829"/>
            <a:ext cx="8110670" cy="3311644"/>
          </a:xfrm>
          <a:prstGeom prst="rect">
            <a:avLst/>
          </a:prstGeom>
        </p:spPr>
      </p:pic>
      <p:sp>
        <p:nvSpPr>
          <p:cNvPr id="15" name="ZoneTexte 14"/>
          <p:cNvSpPr txBox="1"/>
          <p:nvPr/>
        </p:nvSpPr>
        <p:spPr>
          <a:xfrm>
            <a:off x="7088269" y="4615880"/>
            <a:ext cx="1975675" cy="1323439"/>
          </a:xfrm>
          <a:prstGeom prst="rect">
            <a:avLst/>
          </a:prstGeom>
          <a:noFill/>
        </p:spPr>
        <p:txBody>
          <a:bodyPr wrap="square" rtlCol="0">
            <a:spAutoFit/>
          </a:bodyPr>
          <a:lstStyle/>
          <a:p>
            <a:r>
              <a:rPr lang="en-GB" sz="2000" dirty="0" smtClean="0">
                <a:latin typeface="Times New Roman"/>
                <a:cs typeface="Times New Roman"/>
              </a:rPr>
              <a:t>at 100 km from the target and per year (in absence of oscillations)</a:t>
            </a:r>
            <a:endParaRPr lang="en-GB" sz="2000" dirty="0">
              <a:latin typeface="Times New Roman"/>
              <a:cs typeface="Times New Roman"/>
            </a:endParaRPr>
          </a:p>
        </p:txBody>
      </p:sp>
      <p:pic>
        <p:nvPicPr>
          <p:cNvPr id="8" name="Imag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67813" y="4578715"/>
            <a:ext cx="5058027" cy="1804664"/>
          </a:xfrm>
          <a:prstGeom prst="rect">
            <a:avLst/>
          </a:prstGeom>
        </p:spPr>
      </p:pic>
      <p:sp>
        <p:nvSpPr>
          <p:cNvPr id="3" name="ZoneTexte 2"/>
          <p:cNvSpPr txBox="1"/>
          <p:nvPr/>
        </p:nvSpPr>
        <p:spPr>
          <a:xfrm>
            <a:off x="3230899" y="1381809"/>
            <a:ext cx="1224990" cy="400110"/>
          </a:xfrm>
          <a:prstGeom prst="rect">
            <a:avLst/>
          </a:prstGeom>
          <a:solidFill>
            <a:schemeClr val="bg1"/>
          </a:solidFill>
        </p:spPr>
        <p:txBody>
          <a:bodyPr wrap="none" rtlCol="0">
            <a:spAutoFit/>
          </a:bodyPr>
          <a:lstStyle/>
          <a:p>
            <a:r>
              <a:rPr lang="en-GB" sz="2000" b="1" dirty="0" smtClean="0">
                <a:latin typeface="Times New Roman"/>
                <a:cs typeface="Times New Roman"/>
              </a:rPr>
              <a:t>neutrinos</a:t>
            </a:r>
            <a:endParaRPr lang="en-GB" sz="2000" b="1" dirty="0">
              <a:latin typeface="Times New Roman"/>
              <a:cs typeface="Times New Roman"/>
            </a:endParaRPr>
          </a:p>
        </p:txBody>
      </p:sp>
      <p:sp>
        <p:nvSpPr>
          <p:cNvPr id="10" name="ZoneTexte 9"/>
          <p:cNvSpPr txBox="1"/>
          <p:nvPr/>
        </p:nvSpPr>
        <p:spPr>
          <a:xfrm>
            <a:off x="6740323" y="1347924"/>
            <a:ext cx="1737951" cy="400110"/>
          </a:xfrm>
          <a:prstGeom prst="rect">
            <a:avLst/>
          </a:prstGeom>
          <a:solidFill>
            <a:srgbClr val="FFFFFF"/>
          </a:solidFill>
        </p:spPr>
        <p:txBody>
          <a:bodyPr wrap="none" rtlCol="0">
            <a:spAutoFit/>
          </a:bodyPr>
          <a:lstStyle/>
          <a:p>
            <a:r>
              <a:rPr lang="en-GB" sz="2000" b="1" dirty="0" smtClean="0">
                <a:latin typeface="Times New Roman"/>
                <a:cs typeface="Times New Roman"/>
              </a:rPr>
              <a:t>anti-neutrinos</a:t>
            </a:r>
            <a:endParaRPr lang="en-GB" sz="2000" b="1" dirty="0">
              <a:latin typeface="Times New Roman"/>
              <a:cs typeface="Times New Roman"/>
            </a:endParaRPr>
          </a:p>
        </p:txBody>
      </p:sp>
      <p:sp>
        <p:nvSpPr>
          <p:cNvPr id="12" name="ZoneTexte 11"/>
          <p:cNvSpPr txBox="1"/>
          <p:nvPr/>
        </p:nvSpPr>
        <p:spPr>
          <a:xfrm>
            <a:off x="31400" y="4328517"/>
            <a:ext cx="2102199" cy="2385268"/>
          </a:xfrm>
          <a:prstGeom prst="rect">
            <a:avLst/>
          </a:prstGeom>
          <a:noFill/>
        </p:spPr>
        <p:txBody>
          <a:bodyPr wrap="square" rtlCol="0">
            <a:spAutoFit/>
          </a:bodyPr>
          <a:lstStyle/>
          <a:p>
            <a:pPr marL="187325" indent="-187325">
              <a:spcBef>
                <a:spcPts val="600"/>
              </a:spcBef>
              <a:buFont typeface="Arial" charset="0"/>
              <a:buChar char="•"/>
            </a:pPr>
            <a:r>
              <a:rPr lang="en-GB" dirty="0" smtClean="0">
                <a:solidFill>
                  <a:srgbClr val="0000FF"/>
                </a:solidFill>
                <a:latin typeface="Times New Roman"/>
                <a:cs typeface="Times New Roman"/>
              </a:rPr>
              <a:t>almost pure </a:t>
            </a:r>
            <a:r>
              <a:rPr lang="en-GB" dirty="0" err="1" smtClean="0">
                <a:solidFill>
                  <a:srgbClr val="0000FF"/>
                </a:solidFill>
                <a:latin typeface="Times New Roman"/>
                <a:cs typeface="Times New Roman"/>
              </a:rPr>
              <a:t>ν</a:t>
            </a:r>
            <a:r>
              <a:rPr lang="en-GB" baseline="-25000" dirty="0" err="1" smtClean="0">
                <a:solidFill>
                  <a:srgbClr val="0000FF"/>
                </a:solidFill>
                <a:latin typeface="Times New Roman"/>
                <a:cs typeface="Times New Roman"/>
              </a:rPr>
              <a:t>μ</a:t>
            </a:r>
            <a:r>
              <a:rPr lang="en-GB" dirty="0" smtClean="0">
                <a:solidFill>
                  <a:srgbClr val="0000FF"/>
                </a:solidFill>
                <a:latin typeface="Times New Roman"/>
                <a:cs typeface="Times New Roman"/>
              </a:rPr>
              <a:t> beam</a:t>
            </a:r>
          </a:p>
          <a:p>
            <a:pPr marL="187325" indent="-187325">
              <a:spcBef>
                <a:spcPts val="600"/>
              </a:spcBef>
              <a:buFont typeface="Arial" charset="0"/>
              <a:buChar char="•"/>
            </a:pPr>
            <a:r>
              <a:rPr lang="en-GB" dirty="0" smtClean="0">
                <a:solidFill>
                  <a:srgbClr val="0000FF"/>
                </a:solidFill>
                <a:latin typeface="Times New Roman"/>
                <a:cs typeface="Times New Roman"/>
              </a:rPr>
              <a:t>small </a:t>
            </a:r>
            <a:r>
              <a:rPr lang="en-GB" dirty="0" err="1" smtClean="0">
                <a:solidFill>
                  <a:srgbClr val="0000FF"/>
                </a:solidFill>
                <a:latin typeface="Times New Roman"/>
                <a:cs typeface="Times New Roman"/>
              </a:rPr>
              <a:t>ν</a:t>
            </a:r>
            <a:r>
              <a:rPr lang="en-GB" baseline="-25000" dirty="0" err="1" smtClean="0">
                <a:solidFill>
                  <a:srgbClr val="0000FF"/>
                </a:solidFill>
                <a:latin typeface="Times New Roman"/>
                <a:cs typeface="Times New Roman"/>
              </a:rPr>
              <a:t>e</a:t>
            </a:r>
            <a:r>
              <a:rPr lang="en-GB" dirty="0" smtClean="0">
                <a:solidFill>
                  <a:srgbClr val="0000FF"/>
                </a:solidFill>
                <a:latin typeface="Times New Roman"/>
                <a:cs typeface="Times New Roman"/>
              </a:rPr>
              <a:t> contamination which could be used to measure </a:t>
            </a:r>
            <a:r>
              <a:rPr lang="en-GB" dirty="0" err="1" smtClean="0">
                <a:solidFill>
                  <a:srgbClr val="0000FF"/>
                </a:solidFill>
                <a:latin typeface="Times New Roman"/>
                <a:cs typeface="Times New Roman"/>
              </a:rPr>
              <a:t>ν</a:t>
            </a:r>
            <a:r>
              <a:rPr lang="en-GB" baseline="-25000" dirty="0" err="1" smtClean="0">
                <a:solidFill>
                  <a:srgbClr val="0000FF"/>
                </a:solidFill>
                <a:latin typeface="Times New Roman"/>
                <a:cs typeface="Times New Roman"/>
              </a:rPr>
              <a:t>e</a:t>
            </a:r>
            <a:r>
              <a:rPr lang="en-GB" dirty="0" smtClean="0">
                <a:solidFill>
                  <a:srgbClr val="0000FF"/>
                </a:solidFill>
                <a:latin typeface="Times New Roman"/>
                <a:cs typeface="Times New Roman"/>
              </a:rPr>
              <a:t> cross-sections in a near detector</a:t>
            </a: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
        <p:nvSpPr>
          <p:cNvPr id="4" name="Date Placeholder 3"/>
          <p:cNvSpPr>
            <a:spLocks noGrp="1"/>
          </p:cNvSpPr>
          <p:nvPr>
            <p:ph type="dt" sz="half" idx="10"/>
          </p:nvPr>
        </p:nvSpPr>
        <p:spPr/>
        <p:txBody>
          <a:bodyPr/>
          <a:lstStyle/>
          <a:p>
            <a:pPr>
              <a:defRPr/>
            </a:pPr>
            <a:r>
              <a:rPr lang="de-DE" noProof="0" smtClean="0"/>
              <a:t>2018-01-15</a:t>
            </a:r>
            <a:endParaRPr lang="en-GB" noProof="0" dirty="0"/>
          </a:p>
        </p:txBody>
      </p:sp>
      <p:sp>
        <p:nvSpPr>
          <p:cNvPr id="5" name="Footer Placeholder 4"/>
          <p:cNvSpPr>
            <a:spLocks noGrp="1"/>
          </p:cNvSpPr>
          <p:nvPr>
            <p:ph type="ftr" sz="quarter" idx="11"/>
          </p:nvPr>
        </p:nvSpPr>
        <p:spPr/>
        <p:txBody>
          <a:bodyPr/>
          <a:lstStyle/>
          <a:p>
            <a:pPr>
              <a:defRPr/>
            </a:pPr>
            <a:r>
              <a:rPr lang="en-US" noProof="0" smtClean="0"/>
              <a:t>Seminar at NBI, Copenhagen                               Tord Ekelöf, Uppsala University</a:t>
            </a:r>
            <a:endParaRPr lang="en-GB" noProof="0" dirty="0"/>
          </a:p>
        </p:txBody>
      </p:sp>
    </p:spTree>
    <p:extLst>
      <p:ext uri="{BB962C8B-B14F-4D97-AF65-F5344CB8AC3E}">
        <p14:creationId xmlns:p14="http://schemas.microsoft.com/office/powerpoint/2010/main" val="2748196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26988"/>
            <a:ext cx="8229600" cy="827087"/>
          </a:xfrm>
        </p:spPr>
        <p:txBody>
          <a:bodyPr/>
          <a:lstStyle/>
          <a:p>
            <a:r>
              <a:rPr lang="en-US" altLang="de-DE" sz="3200" smtClean="0">
                <a:solidFill>
                  <a:srgbClr val="C00000"/>
                </a:solidFill>
              </a:rPr>
              <a:t>Convolution (prob*xs) vs flux</a:t>
            </a:r>
          </a:p>
        </p:txBody>
      </p:sp>
      <p:sp>
        <p:nvSpPr>
          <p:cNvPr id="337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B67316DA-DD08-45E9-B76B-9C86165A823F}" type="slidenum">
              <a:rPr lang="en-GB" altLang="de-DE" sz="1200" smtClean="0">
                <a:solidFill>
                  <a:srgbClr val="898989"/>
                </a:solidFill>
                <a:latin typeface="Century Gothic" panose="020B0502020202020204" pitchFamily="34" charset="0"/>
              </a:rPr>
              <a:pPr>
                <a:spcBef>
                  <a:spcPct val="0"/>
                </a:spcBef>
                <a:buFontTx/>
                <a:buNone/>
              </a:pPr>
              <a:t>9</a:t>
            </a:fld>
            <a:endParaRPr lang="en-GB" altLang="de-DE" sz="1200" smtClean="0">
              <a:solidFill>
                <a:srgbClr val="898989"/>
              </a:solidFill>
              <a:latin typeface="Century Gothic" panose="020B0502020202020204" pitchFamily="34" charset="0"/>
            </a:endParaRPr>
          </a:p>
        </p:txBody>
      </p:sp>
      <p:pic>
        <p:nvPicPr>
          <p:cNvPr id="7" name="Picture 6"/>
          <p:cNvPicPr>
            <a:picLocks noChangeAspect="1"/>
          </p:cNvPicPr>
          <p:nvPr/>
        </p:nvPicPr>
        <p:blipFill rotWithShape="1">
          <a:blip r:embed="rId3"/>
          <a:srcRect l="7277"/>
          <a:stretch/>
        </p:blipFill>
        <p:spPr>
          <a:xfrm>
            <a:off x="6534164" y="808287"/>
            <a:ext cx="2298426" cy="2185132"/>
          </a:xfrm>
          <a:prstGeom prst="rect">
            <a:avLst/>
          </a:prstGeom>
          <a:effectLst>
            <a:outerShdw blurRad="1270000" dist="50800" dir="5400000" algn="ctr" rotWithShape="0">
              <a:srgbClr val="000000">
                <a:alpha val="43137"/>
              </a:srgbClr>
            </a:outerShdw>
          </a:effectLst>
        </p:spPr>
      </p:pic>
      <p:sp>
        <p:nvSpPr>
          <p:cNvPr id="33799" name="TextBox 7"/>
          <p:cNvSpPr txBox="1">
            <a:spLocks noChangeArrowheads="1"/>
          </p:cNvSpPr>
          <p:nvPr/>
        </p:nvSpPr>
        <p:spPr bwMode="auto">
          <a:xfrm>
            <a:off x="7418022" y="1351831"/>
            <a:ext cx="12474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US" altLang="de-DE" sz="1600" dirty="0">
                <a:solidFill>
                  <a:srgbClr val="FF0000"/>
                </a:solidFill>
                <a:latin typeface="Times New Roman" panose="02020603050405020304" pitchFamily="18" charset="0"/>
              </a:rPr>
              <a:t>(</a:t>
            </a:r>
            <a:r>
              <a:rPr lang="en-US" altLang="de-DE" sz="1600" dirty="0" err="1">
                <a:solidFill>
                  <a:srgbClr val="FF0000"/>
                </a:solidFill>
                <a:latin typeface="Times New Roman" panose="02020603050405020304" pitchFamily="18" charset="0"/>
              </a:rPr>
              <a:t>prob</a:t>
            </a:r>
            <a:r>
              <a:rPr lang="en-US" altLang="de-DE" sz="1600" dirty="0">
                <a:solidFill>
                  <a:srgbClr val="FF0000"/>
                </a:solidFill>
                <a:latin typeface="Times New Roman" panose="02020603050405020304" pitchFamily="18" charset="0"/>
              </a:rPr>
              <a:t>*</a:t>
            </a:r>
            <a:r>
              <a:rPr lang="en-US" altLang="de-DE" sz="1600" dirty="0" err="1">
                <a:solidFill>
                  <a:srgbClr val="FF0000"/>
                </a:solidFill>
                <a:latin typeface="Times New Roman" panose="02020603050405020304" pitchFamily="18" charset="0"/>
              </a:rPr>
              <a:t>xs</a:t>
            </a:r>
            <a:r>
              <a:rPr lang="en-US" altLang="de-DE" sz="1600" dirty="0">
                <a:solidFill>
                  <a:srgbClr val="FF0000"/>
                </a:solidFill>
                <a:latin typeface="Times New Roman" panose="02020603050405020304" pitchFamily="18" charset="0"/>
              </a:rPr>
              <a:t>)(E)</a:t>
            </a:r>
          </a:p>
          <a:p>
            <a:pPr>
              <a:spcBef>
                <a:spcPct val="0"/>
              </a:spcBef>
              <a:buFontTx/>
              <a:buNone/>
            </a:pPr>
            <a:r>
              <a:rPr lang="en-US" altLang="de-DE" sz="1600" dirty="0">
                <a:solidFill>
                  <a:srgbClr val="FF0000"/>
                </a:solidFill>
                <a:latin typeface="Times New Roman" panose="02020603050405020304" pitchFamily="18" charset="0"/>
              </a:rPr>
              <a:t>  </a:t>
            </a:r>
            <a:r>
              <a:rPr lang="en-US" altLang="de-DE" sz="1600" dirty="0" err="1">
                <a:solidFill>
                  <a:srgbClr val="FF0000"/>
                </a:solidFill>
                <a:latin typeface="Times New Roman" panose="02020603050405020304" pitchFamily="18" charset="0"/>
              </a:rPr>
              <a:t>dcp</a:t>
            </a:r>
            <a:r>
              <a:rPr lang="en-US" altLang="de-DE" sz="1600" dirty="0">
                <a:solidFill>
                  <a:srgbClr val="FF0000"/>
                </a:solidFill>
                <a:latin typeface="Times New Roman" panose="02020603050405020304" pitchFamily="18" charset="0"/>
              </a:rPr>
              <a:t>=0, NH</a:t>
            </a:r>
          </a:p>
        </p:txBody>
      </p:sp>
      <p:sp>
        <p:nvSpPr>
          <p:cNvPr id="33801" name="TextBox 9"/>
          <p:cNvSpPr txBox="1">
            <a:spLocks noChangeArrowheads="1"/>
          </p:cNvSpPr>
          <p:nvPr/>
        </p:nvSpPr>
        <p:spPr bwMode="auto">
          <a:xfrm>
            <a:off x="6590505" y="881186"/>
            <a:ext cx="878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US" altLang="de-DE" sz="1600" dirty="0">
                <a:latin typeface="Times New Roman" panose="02020603050405020304" pitchFamily="18" charset="0"/>
              </a:rPr>
              <a:t>flux(E)</a:t>
            </a:r>
          </a:p>
          <a:p>
            <a:pPr>
              <a:spcBef>
                <a:spcPct val="0"/>
              </a:spcBef>
              <a:buFontTx/>
              <a:buNone/>
            </a:pPr>
            <a:r>
              <a:rPr lang="en-US" altLang="de-DE" sz="1600" dirty="0">
                <a:latin typeface="Times New Roman" panose="02020603050405020304" pitchFamily="18" charset="0"/>
              </a:rPr>
              <a:t>2.5 GeV</a:t>
            </a:r>
          </a:p>
        </p:txBody>
      </p:sp>
      <p:sp>
        <p:nvSpPr>
          <p:cNvPr id="11" name="Right Arrow 10"/>
          <p:cNvSpPr/>
          <p:nvPr/>
        </p:nvSpPr>
        <p:spPr>
          <a:xfrm>
            <a:off x="1460808" y="4695826"/>
            <a:ext cx="577850" cy="300037"/>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2" name="Picture 11"/>
          <p:cNvPicPr>
            <a:picLocks noChangeAspect="1"/>
          </p:cNvPicPr>
          <p:nvPr/>
        </p:nvPicPr>
        <p:blipFill>
          <a:blip r:embed="rId4"/>
          <a:stretch>
            <a:fillRect/>
          </a:stretch>
        </p:blipFill>
        <p:spPr>
          <a:xfrm>
            <a:off x="2534444" y="3339850"/>
            <a:ext cx="5091112" cy="3125787"/>
          </a:xfrm>
          <a:prstGeom prst="rect">
            <a:avLst/>
          </a:prstGeom>
          <a:effectLst>
            <a:outerShdw blurRad="1270000" dist="50800" dir="5400000" algn="ctr" rotWithShape="0">
              <a:srgbClr val="000000">
                <a:alpha val="43137"/>
              </a:srgbClr>
            </a:outerShdw>
          </a:effectLst>
        </p:spPr>
      </p:pic>
      <p:sp>
        <p:nvSpPr>
          <p:cNvPr id="33804" name="TextBox 14"/>
          <p:cNvSpPr txBox="1">
            <a:spLocks noChangeArrowheads="1"/>
          </p:cNvSpPr>
          <p:nvPr/>
        </p:nvSpPr>
        <p:spPr bwMode="auto">
          <a:xfrm>
            <a:off x="3328194" y="3292322"/>
            <a:ext cx="3503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US" altLang="de-DE" sz="2000" dirty="0">
                <a:latin typeface="Times New Roman" panose="02020603050405020304" pitchFamily="18" charset="0"/>
              </a:rPr>
              <a:t>CC = mass*(flux*</a:t>
            </a:r>
            <a:r>
              <a:rPr lang="en-US" altLang="de-DE" sz="2000" dirty="0" err="1">
                <a:latin typeface="Times New Roman" panose="02020603050405020304" pitchFamily="18" charset="0"/>
              </a:rPr>
              <a:t>xs</a:t>
            </a:r>
            <a:r>
              <a:rPr lang="en-US" altLang="de-DE" sz="2000" dirty="0">
                <a:latin typeface="Times New Roman" panose="02020603050405020304" pitchFamily="18" charset="0"/>
              </a:rPr>
              <a:t>*</a:t>
            </a:r>
            <a:r>
              <a:rPr lang="en-US" altLang="de-DE" sz="2000" dirty="0" err="1">
                <a:latin typeface="Times New Roman" panose="02020603050405020304" pitchFamily="18" charset="0"/>
              </a:rPr>
              <a:t>prob</a:t>
            </a:r>
            <a:r>
              <a:rPr lang="en-US" altLang="de-DE" sz="2000" dirty="0">
                <a:latin typeface="Times New Roman" panose="02020603050405020304" pitchFamily="18" charset="0"/>
              </a:rPr>
              <a:t>*</a:t>
            </a:r>
            <a:r>
              <a:rPr lang="el-GR" altLang="de-DE" sz="2000" dirty="0">
                <a:latin typeface="Times New Roman" panose="02020603050405020304" pitchFamily="18" charset="0"/>
              </a:rPr>
              <a:t>ε</a:t>
            </a:r>
            <a:r>
              <a:rPr lang="en-US" altLang="de-DE" sz="2000" dirty="0">
                <a:latin typeface="Times New Roman" panose="02020603050405020304" pitchFamily="18" charset="0"/>
              </a:rPr>
              <a:t>)(E)</a:t>
            </a:r>
          </a:p>
        </p:txBody>
      </p:sp>
      <p:pic>
        <p:nvPicPr>
          <p:cNvPr id="17" name="Picture 16"/>
          <p:cNvPicPr>
            <a:picLocks noChangeAspect="1"/>
          </p:cNvPicPr>
          <p:nvPr/>
        </p:nvPicPr>
        <p:blipFill>
          <a:blip r:embed="rId5"/>
          <a:stretch>
            <a:fillRect/>
          </a:stretch>
        </p:blipFill>
        <p:spPr>
          <a:xfrm>
            <a:off x="1566648" y="863646"/>
            <a:ext cx="2271712" cy="2016125"/>
          </a:xfrm>
          <a:prstGeom prst="rect">
            <a:avLst/>
          </a:prstGeom>
          <a:effectLst>
            <a:outerShdw blurRad="1270000" dist="50800" dir="5400000" algn="ctr" rotWithShape="0">
              <a:srgbClr val="000000">
                <a:alpha val="43137"/>
              </a:srgbClr>
            </a:outerShdw>
          </a:effectLst>
        </p:spPr>
      </p:pic>
      <p:pic>
        <p:nvPicPr>
          <p:cNvPr id="18" name="Picture 17"/>
          <p:cNvPicPr>
            <a:picLocks noChangeAspect="1"/>
          </p:cNvPicPr>
          <p:nvPr/>
        </p:nvPicPr>
        <p:blipFill>
          <a:blip r:embed="rId6"/>
          <a:stretch>
            <a:fillRect/>
          </a:stretch>
        </p:blipFill>
        <p:spPr>
          <a:xfrm>
            <a:off x="4012790" y="863646"/>
            <a:ext cx="2333625" cy="2038350"/>
          </a:xfrm>
          <a:prstGeom prst="rect">
            <a:avLst/>
          </a:prstGeom>
          <a:effectLst>
            <a:outerShdw blurRad="1270000" dist="50800" dir="5400000" algn="ctr" rotWithShape="0">
              <a:srgbClr val="000000">
                <a:alpha val="43137"/>
              </a:srgbClr>
            </a:outerShdw>
          </a:effectLst>
        </p:spPr>
      </p:pic>
      <p:sp>
        <p:nvSpPr>
          <p:cNvPr id="33808" name="TextBox 19"/>
          <p:cNvSpPr txBox="1">
            <a:spLocks noChangeArrowheads="1"/>
          </p:cNvSpPr>
          <p:nvPr/>
        </p:nvSpPr>
        <p:spPr bwMode="auto">
          <a:xfrm>
            <a:off x="4252118" y="863646"/>
            <a:ext cx="156368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US" altLang="de-DE" sz="1400" dirty="0" err="1">
                <a:solidFill>
                  <a:srgbClr val="FFC000"/>
                </a:solidFill>
                <a:latin typeface="Times New Roman" panose="02020603050405020304" pitchFamily="18" charset="0"/>
              </a:rPr>
              <a:t>xs</a:t>
            </a:r>
            <a:r>
              <a:rPr lang="en-US" altLang="de-DE" sz="1400" dirty="0">
                <a:solidFill>
                  <a:srgbClr val="FFC000"/>
                </a:solidFill>
                <a:latin typeface="Times New Roman" panose="02020603050405020304" pitchFamily="18" charset="0"/>
              </a:rPr>
              <a:t> CC, wat.dat file (Enrique)</a:t>
            </a:r>
            <a:endParaRPr lang="en-US" altLang="de-DE" sz="1400" dirty="0">
              <a:solidFill>
                <a:srgbClr val="FF0000"/>
              </a:solidFill>
              <a:latin typeface="Times New Roman" panose="02020603050405020304" pitchFamily="18" charset="0"/>
            </a:endParaRPr>
          </a:p>
          <a:p>
            <a:pPr>
              <a:spcBef>
                <a:spcPct val="0"/>
              </a:spcBef>
              <a:buFontTx/>
              <a:buNone/>
            </a:pPr>
            <a:r>
              <a:rPr lang="en-US" altLang="de-DE" sz="1400" dirty="0" err="1">
                <a:solidFill>
                  <a:srgbClr val="FF0000"/>
                </a:solidFill>
                <a:latin typeface="Times New Roman" panose="02020603050405020304" pitchFamily="18" charset="0"/>
              </a:rPr>
              <a:t>nue</a:t>
            </a:r>
            <a:r>
              <a:rPr lang="en-US" altLang="de-DE" sz="1400" dirty="0">
                <a:solidFill>
                  <a:srgbClr val="FF0000"/>
                </a:solidFill>
                <a:latin typeface="Times New Roman" panose="02020603050405020304" pitchFamily="18" charset="0"/>
              </a:rPr>
              <a:t> </a:t>
            </a:r>
          </a:p>
          <a:p>
            <a:pPr>
              <a:spcBef>
                <a:spcPct val="0"/>
              </a:spcBef>
              <a:buFontTx/>
              <a:buNone/>
            </a:pPr>
            <a:r>
              <a:rPr lang="en-US" altLang="de-DE" sz="1400" dirty="0" err="1">
                <a:solidFill>
                  <a:srgbClr val="FF0000"/>
                </a:solidFill>
                <a:latin typeface="Times New Roman" panose="02020603050405020304" pitchFamily="18" charset="0"/>
              </a:rPr>
              <a:t>anue</a:t>
            </a:r>
            <a:endParaRPr lang="en-US" altLang="de-DE" sz="1400" dirty="0">
              <a:solidFill>
                <a:srgbClr val="FF0000"/>
              </a:solidFill>
              <a:latin typeface="Times New Roman" panose="02020603050405020304" pitchFamily="18" charset="0"/>
            </a:endParaRPr>
          </a:p>
          <a:p>
            <a:pPr>
              <a:spcBef>
                <a:spcPct val="0"/>
              </a:spcBef>
              <a:buFontTx/>
              <a:buNone/>
            </a:pPr>
            <a:r>
              <a:rPr lang="en-US" altLang="de-DE" sz="1400" dirty="0" err="1">
                <a:latin typeface="Times New Roman" panose="02020603050405020304" pitchFamily="18" charset="0"/>
              </a:rPr>
              <a:t>numu</a:t>
            </a:r>
            <a:endParaRPr lang="en-US" altLang="de-DE" sz="1400" dirty="0">
              <a:latin typeface="Times New Roman" panose="02020603050405020304" pitchFamily="18" charset="0"/>
            </a:endParaRPr>
          </a:p>
          <a:p>
            <a:pPr>
              <a:spcBef>
                <a:spcPct val="0"/>
              </a:spcBef>
              <a:buFontTx/>
              <a:buNone/>
            </a:pPr>
            <a:r>
              <a:rPr lang="en-US" altLang="de-DE" sz="1400" dirty="0" err="1">
                <a:latin typeface="Times New Roman" panose="02020603050405020304" pitchFamily="18" charset="0"/>
              </a:rPr>
              <a:t>anumu</a:t>
            </a:r>
            <a:r>
              <a:rPr lang="en-US" altLang="de-DE" sz="1400" dirty="0">
                <a:latin typeface="Times New Roman" panose="02020603050405020304" pitchFamily="18" charset="0"/>
              </a:rPr>
              <a:t> </a:t>
            </a:r>
          </a:p>
        </p:txBody>
      </p:sp>
      <p:cxnSp>
        <p:nvCxnSpPr>
          <p:cNvPr id="23" name="Straight Connector 22"/>
          <p:cNvCxnSpPr/>
          <p:nvPr/>
        </p:nvCxnSpPr>
        <p:spPr>
          <a:xfrm flipV="1">
            <a:off x="4787900" y="4972050"/>
            <a:ext cx="347663" cy="7938"/>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787900" y="5153025"/>
            <a:ext cx="407988" cy="4763"/>
          </a:xfrm>
          <a:prstGeom prst="line">
            <a:avLst/>
          </a:prstGeom>
          <a:ln w="3175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845050" y="5341938"/>
            <a:ext cx="377825" cy="7937"/>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886325" y="5530850"/>
            <a:ext cx="193675" cy="1588"/>
          </a:xfrm>
          <a:prstGeom prst="line">
            <a:avLst/>
          </a:prstGeom>
          <a:ln w="317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405319" y="1173178"/>
            <a:ext cx="1090363" cy="646331"/>
          </a:xfrm>
          <a:prstGeom prst="rect">
            <a:avLst/>
          </a:prstGeom>
          <a:noFill/>
        </p:spPr>
        <p:txBody>
          <a:bodyPr wrap="none" rtlCol="0">
            <a:spAutoFit/>
          </a:bodyPr>
          <a:lstStyle/>
          <a:p>
            <a:r>
              <a:rPr lang="en-US" dirty="0" smtClean="0"/>
              <a:t>E=2 GeV</a:t>
            </a:r>
          </a:p>
          <a:p>
            <a:r>
              <a:rPr lang="en-US" dirty="0" smtClean="0"/>
              <a:t>L=540 km</a:t>
            </a:r>
            <a:endParaRPr lang="en-US" dirty="0"/>
          </a:p>
        </p:txBody>
      </p:sp>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21664" r="21561" b="40163"/>
          <a:stretch/>
        </p:blipFill>
        <p:spPr>
          <a:xfrm>
            <a:off x="-10958" y="1"/>
            <a:ext cx="1278650" cy="1285637"/>
          </a:xfrm>
          <a:prstGeom prst="rect">
            <a:avLst/>
          </a:prstGeom>
        </p:spPr>
      </p:pic>
      <p:sp>
        <p:nvSpPr>
          <p:cNvPr id="3" name="Date Placeholder 2"/>
          <p:cNvSpPr>
            <a:spLocks noGrp="1"/>
          </p:cNvSpPr>
          <p:nvPr>
            <p:ph type="dt" sz="half" idx="10"/>
          </p:nvPr>
        </p:nvSpPr>
        <p:spPr/>
        <p:txBody>
          <a:bodyPr/>
          <a:lstStyle/>
          <a:p>
            <a:pPr>
              <a:defRPr/>
            </a:pPr>
            <a:r>
              <a:rPr lang="de-DE" smtClean="0"/>
              <a:t>2018-01-15</a:t>
            </a:r>
            <a:endParaRPr lang="fr-FR"/>
          </a:p>
        </p:txBody>
      </p:sp>
      <p:sp>
        <p:nvSpPr>
          <p:cNvPr id="6" name="Footer Placeholder 5"/>
          <p:cNvSpPr>
            <a:spLocks noGrp="1"/>
          </p:cNvSpPr>
          <p:nvPr>
            <p:ph type="ftr" sz="quarter" idx="11"/>
          </p:nvPr>
        </p:nvSpPr>
        <p:spPr/>
        <p:txBody>
          <a:bodyPr/>
          <a:lstStyle/>
          <a:p>
            <a:pPr>
              <a:defRPr/>
            </a:pPr>
            <a:r>
              <a:rPr lang="en-US" smtClean="0"/>
              <a:t>Seminar at NBI, Copenhagen                               Tord Ekelöf, Uppsala University</a:t>
            </a:r>
            <a:endParaRPr lang="fr-FR"/>
          </a:p>
        </p:txBody>
      </p:sp>
    </p:spTree>
    <p:extLst>
      <p:ext uri="{BB962C8B-B14F-4D97-AF65-F5344CB8AC3E}">
        <p14:creationId xmlns:p14="http://schemas.microsoft.com/office/powerpoint/2010/main" val="4002201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2565</Words>
  <Application>Microsoft Office PowerPoint</Application>
  <PresentationFormat>On-screen Show (4:3)</PresentationFormat>
  <Paragraphs>492</Paragraphs>
  <Slides>44</Slides>
  <Notes>19</Notes>
  <HiddenSlides>0</HiddenSlides>
  <MMClips>1</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62" baseType="lpstr">
      <vt:lpstr>MS PGothic</vt:lpstr>
      <vt:lpstr>MS PGothic</vt:lpstr>
      <vt:lpstr>Arial</vt:lpstr>
      <vt:lpstr>Calibri</vt:lpstr>
      <vt:lpstr>Cambria Math</vt:lpstr>
      <vt:lpstr>Century Gothic</vt:lpstr>
      <vt:lpstr>Comic Sans MS</vt:lpstr>
      <vt:lpstr>Courier New</vt:lpstr>
      <vt:lpstr>FreeSansOblique</vt:lpstr>
      <vt:lpstr>Gill Sans</vt:lpstr>
      <vt:lpstr>Lucida Sans Unicode</vt:lpstr>
      <vt:lpstr>Symbol</vt:lpstr>
      <vt:lpstr>Times New Roman</vt:lpstr>
      <vt:lpstr>Times New Roman Bold</vt:lpstr>
      <vt:lpstr>Wingdings</vt:lpstr>
      <vt:lpstr>ヒラギノ明朝 ProN W3</vt:lpstr>
      <vt:lpstr>Thème Office</vt:lpstr>
      <vt:lpstr>Acrobat Document</vt:lpstr>
      <vt:lpstr>The proposed ESS neutrino Super Beam project ‘ESSnuSB’ and its physics case</vt:lpstr>
      <vt:lpstr>The Sakharov conditions (necessary but not sufficient)  to explain the Baryon Asymmetry of the Universe (BAU): 1. At least one B-number violating process. 2. C- and CP-violation 3. Interactions outside of thermal equilibrium  Grand Unified Theories can fulfill the Sakharov conditions. However, in each m3 of the Universe there are on average ca 109 photons, one proton and no antiproton. The CP violation measured in the quark sector is far too small (by a factor 109) to explain this 109 photon to baryon ratio.   Now, neutrino CP-violation, so far not observed, may very well be large enough to permit an explanation of BAU through the leptogenesis mechanism which relates the matter-antimatter asymmetry of the universe to neutrino properties: decays of heavy Majorana neutrinos generate a lepton asymmetry which is partly converted to a baryon asymmetry via sphaleron processes.          </vt:lpstr>
      <vt:lpstr>ESS proton linac</vt:lpstr>
      <vt:lpstr>How to add a neutrino facility?</vt:lpstr>
      <vt:lpstr>The neutron and neutrino beams</vt:lpstr>
      <vt:lpstr>The EUROnu MEMPHYS MegatonWater Cherenkov Detector</vt:lpstr>
      <vt:lpstr>Near detector studies</vt:lpstr>
      <vt:lpstr>ESSνSB ν energy distribution (without optimisation)</vt:lpstr>
      <vt:lpstr>Convolution (prob*xs) vs flux</vt:lpstr>
      <vt:lpstr>Neutrino spectra</vt:lpstr>
      <vt:lpstr>Systematic error sources</vt:lpstr>
      <vt:lpstr>Status of T2K δCP search</vt:lpstr>
      <vt:lpstr>Status of NOνA δCP  search </vt:lpstr>
      <vt:lpstr>ESSnuSB δCP sensitivity</vt:lpstr>
      <vt:lpstr>Systematic errors and exposure</vt:lpstr>
      <vt:lpstr>DUNE and HK δCP sensitivity </vt:lpstr>
      <vt:lpstr>Systematic errors</vt:lpstr>
      <vt:lpstr>δCP accuracy performance (USA snowmass process, P. Coloma)</vt:lpstr>
      <vt:lpstr>Comparisons under the  assumption of 5% systematic error and 10 years of data taking  for ESSnuSB, Hyper-K and DUNE</vt:lpstr>
      <vt:lpstr>PowerPoint Presentation</vt:lpstr>
      <vt:lpstr>PowerPoint Presentation</vt:lpstr>
      <vt:lpstr>Muons at the level of the beam dump</vt:lpstr>
      <vt:lpstr>PowerPoint Presentation</vt:lpstr>
      <vt:lpstr>PowerPoint Presentation</vt:lpstr>
      <vt:lpstr> The MEMPHYS WC Detector underground detector physics</vt:lpstr>
      <vt:lpstr>PowerPoint Presentation</vt:lpstr>
      <vt:lpstr>PowerPoint Presentation</vt:lpstr>
      <vt:lpstr>PowerPoint Presentation</vt:lpstr>
      <vt:lpstr>PowerPoint Presentation</vt:lpstr>
      <vt:lpstr>PowerPoint Presentation</vt:lpstr>
      <vt:lpstr>ESSνSB organization and plans</vt:lpstr>
      <vt:lpstr>15 European Countries + Turkey members of EuroNuNet</vt:lpstr>
      <vt:lpstr>EU Design Study for ESSnuSB approved by EU in December 2017  for 2018-2021</vt:lpstr>
      <vt:lpstr>Impact criterion 4.5 of 5 points</vt:lpstr>
      <vt:lpstr>Design Study ESSνSB (2018-2021)</vt:lpstr>
      <vt:lpstr>PowerPoint Presentation</vt:lpstr>
      <vt:lpstr>PowerPoint Presentation</vt:lpstr>
      <vt:lpstr>Mats Lindroos’ summary of his talk on the ESS linac</vt:lpstr>
      <vt:lpstr>Mamad Eshrai’s conclusion of his talk on ESS linac upgrade</vt:lpstr>
      <vt:lpstr>A slide from Mauro Mezzeto’s Future Outlook talks</vt:lpstr>
      <vt:lpstr>Garpenberg Research Infrastructure Project for Neutrinos (GRIPnu) http://www.physics.uu.se/digitalAssets/374/c_374310-l_1-k_gripnu-english-version.pdf </vt:lpstr>
      <vt:lpstr>PowerPoint Presentation</vt:lpstr>
      <vt:lpstr>Draft ESSnuSB Schedule</vt:lpstr>
      <vt:lpstr>Summary</vt:lpstr>
    </vt:vector>
  </TitlesOfParts>
  <Company>IN2P3/CNRS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Plans for future neutrino oscillation beams in Europe</dc:title>
  <dc:creator>Marcos Dracos</dc:creator>
  <cp:lastModifiedBy>Tord Ekelöf</cp:lastModifiedBy>
  <cp:revision>1259</cp:revision>
  <cp:lastPrinted>2013-03-04T17:31:58Z</cp:lastPrinted>
  <dcterms:created xsi:type="dcterms:W3CDTF">2012-07-27T00:22:31Z</dcterms:created>
  <dcterms:modified xsi:type="dcterms:W3CDTF">2018-02-12T23:46:52Z</dcterms:modified>
</cp:coreProperties>
</file>