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33"/>
  </p:notesMasterIdLst>
  <p:handoutMasterIdLst>
    <p:handoutMasterId r:id="rId34"/>
  </p:handoutMasterIdLst>
  <p:sldIdLst>
    <p:sldId id="258" r:id="rId2"/>
    <p:sldId id="720" r:id="rId3"/>
    <p:sldId id="727" r:id="rId4"/>
    <p:sldId id="772" r:id="rId5"/>
    <p:sldId id="764" r:id="rId6"/>
    <p:sldId id="766" r:id="rId7"/>
    <p:sldId id="767" r:id="rId8"/>
    <p:sldId id="677" r:id="rId9"/>
    <p:sldId id="679" r:id="rId10"/>
    <p:sldId id="680" r:id="rId11"/>
    <p:sldId id="681" r:id="rId12"/>
    <p:sldId id="657" r:id="rId13"/>
    <p:sldId id="382" r:id="rId14"/>
    <p:sldId id="741" r:id="rId15"/>
    <p:sldId id="763" r:id="rId16"/>
    <p:sldId id="760" r:id="rId17"/>
    <p:sldId id="768" r:id="rId18"/>
    <p:sldId id="717" r:id="rId19"/>
    <p:sldId id="735" r:id="rId20"/>
    <p:sldId id="684" r:id="rId21"/>
    <p:sldId id="769" r:id="rId22"/>
    <p:sldId id="757" r:id="rId23"/>
    <p:sldId id="733" r:id="rId24"/>
    <p:sldId id="758" r:id="rId25"/>
    <p:sldId id="759" r:id="rId26"/>
    <p:sldId id="676" r:id="rId27"/>
    <p:sldId id="774" r:id="rId28"/>
    <p:sldId id="771" r:id="rId29"/>
    <p:sldId id="691" r:id="rId30"/>
    <p:sldId id="693" r:id="rId31"/>
    <p:sldId id="751" r:id="rId3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66FFFF"/>
    <a:srgbClr val="FF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6" autoAdjust="0"/>
    <p:restoredTop sz="50000" autoAdjust="0"/>
  </p:normalViewPr>
  <p:slideViewPr>
    <p:cSldViewPr snapToGrid="0" snapToObjects="1">
      <p:cViewPr varScale="1">
        <p:scale>
          <a:sx n="127" d="100"/>
          <a:sy n="127" d="100"/>
        </p:scale>
        <p:origin x="808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D1E28A-BDEB-604C-96B2-82F4413F0A32}" type="pres">
      <dgm:prSet presAssocID="{EE6526CD-2162-A148-8E0C-3D4AB50F175C}" presName="centerShape" presStyleLbl="node0" presStyleIdx="0" presStyleCnt="1"/>
      <dgm:spPr/>
    </dgm:pt>
    <dgm:pt modelId="{38DA1CFE-A892-9E4D-86B8-28C922BCB30C}" type="pres">
      <dgm:prSet presAssocID="{041A4BD4-C7F4-8D4E-B2D4-8FD7366666E7}" presName="parTrans" presStyleLbl="bgSibTrans2D1" presStyleIdx="0" presStyleCnt="6"/>
      <dgm:spPr/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</dgm:pt>
    <dgm:pt modelId="{31C304B1-DF0F-EC47-8644-1FD5D326718A}" type="pres">
      <dgm:prSet presAssocID="{1BA29D3B-0099-DA4D-A220-84C06D720003}" presName="parTrans" presStyleLbl="bgSibTrans2D1" presStyleIdx="1" presStyleCnt="6"/>
      <dgm:spPr/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</dgm:pt>
    <dgm:pt modelId="{BDA2632F-375B-A949-825C-0334983C1FFD}" type="pres">
      <dgm:prSet presAssocID="{49285AD6-2A61-9449-9A23-24085139395A}" presName="parTrans" presStyleLbl="bgSibTrans2D1" presStyleIdx="2" presStyleCnt="6"/>
      <dgm:spPr/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</dgm:pt>
    <dgm:pt modelId="{B7CB2CDB-EB63-B745-ADB1-C6EBF2E6F6EF}" type="pres">
      <dgm:prSet presAssocID="{4CCDDDAF-CE79-544E-A67D-21E583513FB6}" presName="parTrans" presStyleLbl="bgSibTrans2D1" presStyleIdx="3" presStyleCnt="6"/>
      <dgm:spPr/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</dgm:pt>
    <dgm:pt modelId="{E61A4675-BF82-FB45-9A02-D181E233724D}" type="pres">
      <dgm:prSet presAssocID="{7EDF04CC-88E7-DC47-B451-CC376832A9D3}" presName="parTrans" presStyleLbl="bgSibTrans2D1" presStyleIdx="4" presStyleCnt="6"/>
      <dgm:spPr/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</dgm:pt>
    <dgm:pt modelId="{D88B08BD-CE16-454E-8DF6-85A3CE5F90D1}" type="pres">
      <dgm:prSet presAssocID="{83EDABE2-C417-C449-A1FD-F1BF99B1BA76}" presName="parTrans" presStyleLbl="bgSibTrans2D1" presStyleIdx="5" presStyleCnt="6"/>
      <dgm:spPr/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</dgm:pt>
  </dgm:ptLst>
  <dgm:cxnLst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18EA7-4D90-1548-851C-E3EBB22F435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2021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End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Study, CDR and preliminary costing</a:t>
          </a: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noProof="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2022-2024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2025-2026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2027-2035</a:t>
          </a:r>
          <a:r>
            <a:rPr lang="en-GB" sz="1400" b="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4D19CF5D-0246-5448-9708-E54693EA46CA}">
      <dgm:prSet phldrT="[Text]" custT="1"/>
      <dgm:spPr/>
      <dgm:t>
        <a:bodyPr/>
        <a:lstStyle/>
        <a:p>
          <a:r>
            <a:rPr lang="en-GB" sz="1400" b="1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2036-</a:t>
          </a:r>
          <a:r>
            <a:rPr lang="en-GB" sz="14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gm:t>
    </dgm:pt>
    <dgm:pt modelId="{B70419A6-7269-0449-BB4F-BF8011A31160}" type="par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9154FC06-1B1B-054C-8B39-983368673A6C}" type="sib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5"/>
      <dgm:spPr/>
    </dgm:pt>
    <dgm:pt modelId="{B8863B7D-8AB7-4641-AC29-31B00165D50C}" type="pres">
      <dgm:prSet presAssocID="{592806B3-0FFB-1A4F-8B61-49B2EBFEBBB0}" presName="ParentText" presStyleLbl="revTx" presStyleIdx="0" presStyleCnt="8" custScaleX="121634" custLinFactNeighborX="11858">
        <dgm:presLayoutVars>
          <dgm:chMax val="0"/>
          <dgm:chPref val="0"/>
          <dgm:bulletEnabled val="1"/>
        </dgm:presLayoutVars>
      </dgm:prSet>
      <dgm:spPr/>
    </dgm:pt>
    <dgm:pt modelId="{B5BEA95A-7198-004E-9981-FCFC8D3A15B6}" type="pres">
      <dgm:prSet presAssocID="{592806B3-0FFB-1A4F-8B61-49B2EBFEBBB0}" presName="Triangle" presStyleLbl="alignNode1" presStyleIdx="1" presStyleCnt="15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5"/>
      <dgm:spPr/>
    </dgm:pt>
    <dgm:pt modelId="{5746230B-50C9-AF44-823E-1AE00ABBBBE8}" type="pres">
      <dgm:prSet presAssocID="{983C0D48-7B1D-334D-BA1F-58EDD94D1D3D}" presName="ParentText" presStyleLbl="revTx" presStyleIdx="1" presStyleCnt="8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</dgm:pt>
    <dgm:pt modelId="{854634EE-8E5F-7547-BB7D-50174EBF2ECA}" type="pres">
      <dgm:prSet presAssocID="{983C0D48-7B1D-334D-BA1F-58EDD94D1D3D}" presName="Triangle" presStyleLbl="alignNode1" presStyleIdx="3" presStyleCnt="15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5"/>
      <dgm:spPr/>
    </dgm:pt>
    <dgm:pt modelId="{7B107B4E-6B13-A34E-8561-E4FA75321AA7}" type="pres">
      <dgm:prSet presAssocID="{D4DBB20D-DB95-F547-A424-A2B1755FC265}" presName="ParentText" presStyleLbl="revTx" presStyleIdx="2" presStyleCnt="8" custScaleX="121881" custLinFactNeighborX="10629">
        <dgm:presLayoutVars>
          <dgm:chMax val="0"/>
          <dgm:chPref val="0"/>
          <dgm:bulletEnabled val="1"/>
        </dgm:presLayoutVars>
      </dgm:prSet>
      <dgm:spPr/>
    </dgm:pt>
    <dgm:pt modelId="{CB678BC5-B6D1-5B40-ABD3-35D3BE585A74}" type="pres">
      <dgm:prSet presAssocID="{D4DBB20D-DB95-F547-A424-A2B1755FC265}" presName="Triangle" presStyleLbl="alignNode1" presStyleIdx="5" presStyleCnt="15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5"/>
      <dgm:spPr/>
    </dgm:pt>
    <dgm:pt modelId="{C08C452D-A555-FF45-82A3-43A2CAAF135E}" type="pres">
      <dgm:prSet presAssocID="{3CA18EA7-4D90-1548-851C-E3EBB22F4355}" presName="ParentText" presStyleLbl="revTx" presStyleIdx="3" presStyleCnt="8" custScaleX="127028" custLinFactNeighborX="10629">
        <dgm:presLayoutVars>
          <dgm:chMax val="0"/>
          <dgm:chPref val="0"/>
          <dgm:bulletEnabled val="1"/>
        </dgm:presLayoutVars>
      </dgm:prSet>
      <dgm:spPr/>
    </dgm:pt>
    <dgm:pt modelId="{ACA90027-4604-E547-9400-4CC0AE371000}" type="pres">
      <dgm:prSet presAssocID="{3CA18EA7-4D90-1548-851C-E3EBB22F4355}" presName="Triangle" presStyleLbl="alignNode1" presStyleIdx="7" presStyleCnt="15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5"/>
      <dgm:spPr/>
    </dgm:pt>
    <dgm:pt modelId="{F7047590-6511-5F43-A213-2A0B3BC9F918}" type="pres">
      <dgm:prSet presAssocID="{B02525E8-4DB9-504C-9903-4BBB0B3EA70D}" presName="ParentText" presStyleLbl="revTx" presStyleIdx="4" presStyleCnt="8" custScaleX="120366" custLinFactNeighborX="9448">
        <dgm:presLayoutVars>
          <dgm:chMax val="0"/>
          <dgm:chPref val="0"/>
          <dgm:bulletEnabled val="1"/>
        </dgm:presLayoutVars>
      </dgm:prSet>
      <dgm:spPr/>
    </dgm:pt>
    <dgm:pt modelId="{15121FBF-A34F-4C4A-BC99-89D2690719DD}" type="pres">
      <dgm:prSet presAssocID="{B02525E8-4DB9-504C-9903-4BBB0B3EA70D}" presName="Triangle" presStyleLbl="alignNode1" presStyleIdx="9" presStyleCnt="15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5"/>
      <dgm:spPr/>
    </dgm:pt>
    <dgm:pt modelId="{14625940-912B-E541-A87B-CE303628B6B9}" type="pres">
      <dgm:prSet presAssocID="{F107E74D-B8D4-A744-BE24-D2AD3B10C22D}" presName="ParentText" presStyleLbl="revTx" presStyleIdx="5" presStyleCnt="8" custScaleX="123151" custLinFactNeighborX="11810">
        <dgm:presLayoutVars>
          <dgm:chMax val="0"/>
          <dgm:chPref val="0"/>
          <dgm:bulletEnabled val="1"/>
        </dgm:presLayoutVars>
      </dgm:prSet>
      <dgm:spPr/>
    </dgm:pt>
    <dgm:pt modelId="{94F057B5-C88B-1144-85C9-B783DC524E1D}" type="pres">
      <dgm:prSet presAssocID="{F107E74D-B8D4-A744-BE24-D2AD3B10C22D}" presName="Triangle" presStyleLbl="alignNode1" presStyleIdx="11" presStyleCnt="15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5" custLinFactNeighborX="-17628" custLinFactNeighborY="3451"/>
      <dgm:spPr/>
    </dgm:pt>
    <dgm:pt modelId="{E90882AD-4811-4749-85C4-A55B805D9FF2}" type="pres">
      <dgm:prSet presAssocID="{A010F976-E9E0-A148-8283-909249470DA3}" presName="ParentText" presStyleLbl="revTx" presStyleIdx="6" presStyleCnt="8" custScaleX="144784" custLinFactNeighborX="2986" custLinFactNeighborY="3931">
        <dgm:presLayoutVars>
          <dgm:chMax val="0"/>
          <dgm:chPref val="0"/>
          <dgm:bulletEnabled val="1"/>
        </dgm:presLayoutVars>
      </dgm:prSet>
      <dgm:spPr/>
    </dgm:pt>
    <dgm:pt modelId="{425DE511-5AF6-4341-8FC5-F6A28A7103F9}" type="pres">
      <dgm:prSet presAssocID="{A010F976-E9E0-A148-8283-909249470DA3}" presName="Triangle" presStyleLbl="alignNode1" presStyleIdx="13" presStyleCnt="15"/>
      <dgm:spPr/>
    </dgm:pt>
    <dgm:pt modelId="{AF241F67-C40F-AA4B-98D2-E261CBB4D846}" type="pres">
      <dgm:prSet presAssocID="{59022325-0FAE-E748-9693-261F0AD50856}" presName="sibTrans" presStyleCnt="0"/>
      <dgm:spPr/>
    </dgm:pt>
    <dgm:pt modelId="{8DA37065-5B15-CF42-82F4-B66B545A2E66}" type="pres">
      <dgm:prSet presAssocID="{59022325-0FAE-E748-9693-261F0AD50856}" presName="space" presStyleCnt="0"/>
      <dgm:spPr/>
    </dgm:pt>
    <dgm:pt modelId="{A9ECB3CE-F9F3-514A-9EF6-94B389688443}" type="pres">
      <dgm:prSet presAssocID="{4D19CF5D-0246-5448-9708-E54693EA46CA}" presName="composite" presStyleCnt="0"/>
      <dgm:spPr/>
    </dgm:pt>
    <dgm:pt modelId="{5A42AC8B-DB86-4144-AAE4-3CCE594D2E73}" type="pres">
      <dgm:prSet presAssocID="{4D19CF5D-0246-5448-9708-E54693EA46CA}" presName="LShape" presStyleLbl="alignNode1" presStyleIdx="14" presStyleCnt="15"/>
      <dgm:spPr/>
    </dgm:pt>
    <dgm:pt modelId="{92C25A47-3DE8-A442-BEBB-DB794A0035D7}" type="pres">
      <dgm:prSet presAssocID="{4D19CF5D-0246-5448-9708-E54693EA46CA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A6629817-A2FD-2945-9CBA-42D99B644555}" srcId="{32624367-62C0-4C4A-85A6-45677C591B1E}" destId="{4D19CF5D-0246-5448-9708-E54693EA46CA}" srcOrd="7" destOrd="0" parTransId="{B70419A6-7269-0449-BB4F-BF8011A31160}" sibTransId="{9154FC06-1B1B-054C-8B39-983368673A6C}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3645E8A0-2171-8E4E-8AC8-C092198355F0}" type="presOf" srcId="{4D19CF5D-0246-5448-9708-E54693EA46CA}" destId="{92C25A47-3DE8-A442-BEBB-DB794A0035D7}" srcOrd="0" destOrd="0" presId="urn:microsoft.com/office/officeart/2009/3/layout/StepUpProcess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  <dgm:cxn modelId="{5664D430-72F7-3B43-8E97-1CE20F7DA7A1}" type="presParOf" srcId="{EFBCBDB7-7BBA-6647-8E38-3BE7C81C3470}" destId="{425DE511-5AF6-4341-8FC5-F6A28A7103F9}" srcOrd="2" destOrd="0" presId="urn:microsoft.com/office/officeart/2009/3/layout/StepUpProcess"/>
    <dgm:cxn modelId="{3286A64E-0D0A-564C-83B0-EDF8EF91C6DF}" type="presParOf" srcId="{0E9CF370-5158-6A48-87C2-8F3D728F5052}" destId="{AF241F67-C40F-AA4B-98D2-E261CBB4D846}" srcOrd="13" destOrd="0" presId="urn:microsoft.com/office/officeart/2009/3/layout/StepUpProcess"/>
    <dgm:cxn modelId="{B0C39264-5743-B044-A59A-578F9149A842}" type="presParOf" srcId="{AF241F67-C40F-AA4B-98D2-E261CBB4D846}" destId="{8DA37065-5B15-CF42-82F4-B66B545A2E66}" srcOrd="0" destOrd="0" presId="urn:microsoft.com/office/officeart/2009/3/layout/StepUpProcess"/>
    <dgm:cxn modelId="{834BD2B7-CD7F-2342-846B-B254397CE290}" type="presParOf" srcId="{0E9CF370-5158-6A48-87C2-8F3D728F5052}" destId="{A9ECB3CE-F9F3-514A-9EF6-94B389688443}" srcOrd="14" destOrd="0" presId="urn:microsoft.com/office/officeart/2009/3/layout/StepUpProcess"/>
    <dgm:cxn modelId="{021F1BF0-7532-8549-AB41-DC5C903F5391}" type="presParOf" srcId="{A9ECB3CE-F9F3-514A-9EF6-94B389688443}" destId="{5A42AC8B-DB86-4144-AAE4-3CCE594D2E73}" srcOrd="0" destOrd="0" presId="urn:microsoft.com/office/officeart/2009/3/layout/StepUpProcess"/>
    <dgm:cxn modelId="{3FD210ED-1334-D548-93FE-57FE042E5C11}" type="presParOf" srcId="{A9ECB3CE-F9F3-514A-9EF6-94B389688443}" destId="{92C25A47-3DE8-A442-BEBB-DB794A003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194749" y="30081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06645" y="3297684"/>
          <a:ext cx="106412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sp:txBody>
      <dsp:txXfrm>
        <a:off x="106645" y="3297684"/>
        <a:ext cx="1064126" cy="766865"/>
      </dsp:txXfrm>
    </dsp:sp>
    <dsp:sp modelId="{B5BEA95A-7198-004E-9981-FCFC8D3A15B6}">
      <dsp:nvSpPr>
        <dsp:cNvPr id="0" name=""/>
        <dsp:cNvSpPr/>
      </dsp:nvSpPr>
      <dsp:spPr>
        <a:xfrm>
          <a:off x="807329" y="29368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361170" y="264780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280214" y="2945694"/>
          <a:ext cx="1068693" cy="957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kern="1200" noProof="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80214" y="2945694"/>
        <a:ext cx="1068693" cy="957508"/>
      </dsp:txXfrm>
    </dsp:sp>
    <dsp:sp modelId="{854634EE-8E5F-7547-BB7D-50174EBF2ECA}">
      <dsp:nvSpPr>
        <dsp:cNvPr id="0" name=""/>
        <dsp:cNvSpPr/>
      </dsp:nvSpPr>
      <dsp:spPr>
        <a:xfrm>
          <a:off x="1973751" y="257646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526014" y="238278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426077" y="2672323"/>
          <a:ext cx="1066287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sp:txBody>
      <dsp:txXfrm>
        <a:off x="2426077" y="2672323"/>
        <a:ext cx="1066287" cy="766865"/>
      </dsp:txXfrm>
    </dsp:sp>
    <dsp:sp modelId="{CB678BC5-B6D1-5B40-ABD3-35D3BE585A74}">
      <dsp:nvSpPr>
        <dsp:cNvPr id="0" name=""/>
        <dsp:cNvSpPr/>
      </dsp:nvSpPr>
      <dsp:spPr>
        <a:xfrm>
          <a:off x="3138594" y="231144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3713747" y="211776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3591296" y="2407303"/>
          <a:ext cx="111131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2021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End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Study, CDR and preliminary costing</a:t>
          </a:r>
        </a:p>
      </dsp:txBody>
      <dsp:txXfrm>
        <a:off x="3591296" y="2407303"/>
        <a:ext cx="1111316" cy="766865"/>
      </dsp:txXfrm>
    </dsp:sp>
    <dsp:sp modelId="{ACA90027-4604-E547-9400-4CC0AE371000}">
      <dsp:nvSpPr>
        <dsp:cNvPr id="0" name=""/>
        <dsp:cNvSpPr/>
      </dsp:nvSpPr>
      <dsp:spPr>
        <a:xfrm>
          <a:off x="4326327" y="204642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4857278" y="18527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4753637" y="2142283"/>
          <a:ext cx="1053033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2022-2024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sp:txBody>
      <dsp:txXfrm>
        <a:off x="4753637" y="2142283"/>
        <a:ext cx="1053033" cy="766865"/>
      </dsp:txXfrm>
    </dsp:sp>
    <dsp:sp modelId="{15121FBF-A34F-4C4A-BC99-89D2690719DD}">
      <dsp:nvSpPr>
        <dsp:cNvPr id="0" name=""/>
        <dsp:cNvSpPr/>
      </dsp:nvSpPr>
      <dsp:spPr>
        <a:xfrm>
          <a:off x="5469858" y="17814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028052" y="158772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5932892" y="1877264"/>
          <a:ext cx="1077398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2025-2026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sp:txBody>
      <dsp:txXfrm>
        <a:off x="5932892" y="1877264"/>
        <a:ext cx="1077398" cy="766865"/>
      </dsp:txXfrm>
    </dsp:sp>
    <dsp:sp modelId="{94F057B5-C88B-1144-85C9-B783DC524E1D}">
      <dsp:nvSpPr>
        <dsp:cNvPr id="0" name=""/>
        <dsp:cNvSpPr/>
      </dsp:nvSpPr>
      <dsp:spPr>
        <a:xfrm>
          <a:off x="6640632" y="151638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7117491" y="1342806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021327" y="1642389"/>
          <a:ext cx="126665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2027-2035</a:t>
          </a:r>
          <a:r>
            <a:rPr lang="en-GB" sz="1400" b="0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sp:txBody>
      <dsp:txXfrm>
        <a:off x="7021327" y="1642389"/>
        <a:ext cx="1266656" cy="766865"/>
      </dsp:txXfrm>
    </dsp:sp>
    <dsp:sp modelId="{425DE511-5AF6-4341-8FC5-F6A28A7103F9}">
      <dsp:nvSpPr>
        <dsp:cNvPr id="0" name=""/>
        <dsp:cNvSpPr/>
      </dsp:nvSpPr>
      <dsp:spPr>
        <a:xfrm>
          <a:off x="7900894" y="125136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2AC8B-DB86-4144-AAE4-3CCE594D2E73}">
      <dsp:nvSpPr>
        <dsp:cNvPr id="0" name=""/>
        <dsp:cNvSpPr/>
      </dsp:nvSpPr>
      <dsp:spPr>
        <a:xfrm rot="5400000">
          <a:off x="8354175" y="1057689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25A47-3DE8-A442-BEBB-DB794A0035D7}">
      <dsp:nvSpPr>
        <dsp:cNvPr id="0" name=""/>
        <dsp:cNvSpPr/>
      </dsp:nvSpPr>
      <dsp:spPr>
        <a:xfrm>
          <a:off x="8256964" y="1347224"/>
          <a:ext cx="874859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2036-</a:t>
          </a:r>
          <a:r>
            <a:rPr lang="en-GB" sz="1400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sp:txBody>
      <dsp:txXfrm>
        <a:off x="8256964" y="1347224"/>
        <a:ext cx="874859" cy="76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08/08/2018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08/08/2018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45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98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7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1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67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75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41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24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22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748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09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3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809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28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52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29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37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343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45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33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373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84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12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272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209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r>
              <a:rPr lang="fr-FR"/>
              <a:t>NuFact2018, August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69156"/>
            <a:ext cx="2133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NuFact2018, August 2018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669156"/>
            <a:ext cx="2895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ea typeface="ＭＳ Ｐゴシック" charset="0"/>
              </a:rPr>
              <a:t>M. Dracos,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669156"/>
            <a:ext cx="2133600" cy="2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453" y="51955"/>
            <a:ext cx="1652155" cy="468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DCC5C-83EE-F644-961E-DECD596BC4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5359" cy="52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emf"/><Relationship Id="rId5" Type="http://schemas.microsoft.com/office/2007/relationships/hdphoto" Target="../media/hdphoto1.wdp"/><Relationship Id="rId4" Type="http://schemas.openxmlformats.org/officeDocument/2006/relationships/image" Target="../media/image10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7" Type="http://schemas.openxmlformats.org/officeDocument/2006/relationships/image" Target="../media/image11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tiff"/><Relationship Id="rId5" Type="http://schemas.openxmlformats.org/officeDocument/2006/relationships/image" Target="../media/image114.tiff"/><Relationship Id="rId4" Type="http://schemas.openxmlformats.org/officeDocument/2006/relationships/image" Target="../media/image11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tiff"/><Relationship Id="rId4" Type="http://schemas.openxmlformats.org/officeDocument/2006/relationships/image" Target="../media/image1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st.eu/COST_Actions/ca/CA15139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uronunet.in2p3.fr/" TargetMode="External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7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8.jpeg"/><Relationship Id="rId9" Type="http://schemas.microsoft.com/office/2007/relationships/diagramDrawing" Target="../diagrams/drawing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iff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ssnusb.eu/" TargetMode="External"/><Relationship Id="rId5" Type="http://schemas.openxmlformats.org/officeDocument/2006/relationships/image" Target="../media/image131.tiff"/><Relationship Id="rId4" Type="http://schemas.openxmlformats.org/officeDocument/2006/relationships/image" Target="../media/image130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146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45.tif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49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44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48.png"/><Relationship Id="rId10" Type="http://schemas.openxmlformats.org/officeDocument/2006/relationships/image" Target="../media/image14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.emf"/><Relationship Id="rId14" Type="http://schemas.openxmlformats.org/officeDocument/2006/relationships/image" Target="../media/image14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emf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5.png"/><Relationship Id="rId21" Type="http://schemas.openxmlformats.org/officeDocument/2006/relationships/image" Target="../media/image30.png"/><Relationship Id="rId42" Type="http://schemas.openxmlformats.org/officeDocument/2006/relationships/image" Target="../media/image51.png"/><Relationship Id="rId47" Type="http://schemas.openxmlformats.org/officeDocument/2006/relationships/image" Target="../media/image56.png"/><Relationship Id="rId63" Type="http://schemas.openxmlformats.org/officeDocument/2006/relationships/image" Target="../media/image72.png"/><Relationship Id="rId68" Type="http://schemas.openxmlformats.org/officeDocument/2006/relationships/image" Target="../media/image77.png"/><Relationship Id="rId16" Type="http://schemas.openxmlformats.org/officeDocument/2006/relationships/image" Target="../media/image2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37" Type="http://schemas.openxmlformats.org/officeDocument/2006/relationships/image" Target="../media/image46.jpeg"/><Relationship Id="rId40" Type="http://schemas.openxmlformats.org/officeDocument/2006/relationships/image" Target="../media/image49.png"/><Relationship Id="rId45" Type="http://schemas.openxmlformats.org/officeDocument/2006/relationships/image" Target="../media/image54.png"/><Relationship Id="rId53" Type="http://schemas.openxmlformats.org/officeDocument/2006/relationships/image" Target="../media/image62.png"/><Relationship Id="rId58" Type="http://schemas.openxmlformats.org/officeDocument/2006/relationships/image" Target="../media/image67.png"/><Relationship Id="rId66" Type="http://schemas.openxmlformats.org/officeDocument/2006/relationships/image" Target="../media/image75.png"/><Relationship Id="rId74" Type="http://schemas.openxmlformats.org/officeDocument/2006/relationships/image" Target="../media/image83.png"/><Relationship Id="rId5" Type="http://schemas.openxmlformats.org/officeDocument/2006/relationships/image" Target="../media/image14.png"/><Relationship Id="rId61" Type="http://schemas.openxmlformats.org/officeDocument/2006/relationships/image" Target="../media/image70.jpeg"/><Relationship Id="rId19" Type="http://schemas.openxmlformats.org/officeDocument/2006/relationships/image" Target="../media/image28.png"/><Relationship Id="rId14" Type="http://schemas.openxmlformats.org/officeDocument/2006/relationships/image" Target="../media/image23.png"/><Relationship Id="rId22" Type="http://schemas.openxmlformats.org/officeDocument/2006/relationships/image" Target="../media/image31.jpe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35" Type="http://schemas.openxmlformats.org/officeDocument/2006/relationships/image" Target="../media/image44.png"/><Relationship Id="rId43" Type="http://schemas.openxmlformats.org/officeDocument/2006/relationships/image" Target="../media/image52.png"/><Relationship Id="rId48" Type="http://schemas.openxmlformats.org/officeDocument/2006/relationships/image" Target="../media/image57.png"/><Relationship Id="rId56" Type="http://schemas.openxmlformats.org/officeDocument/2006/relationships/image" Target="../media/image65.png"/><Relationship Id="rId64" Type="http://schemas.openxmlformats.org/officeDocument/2006/relationships/image" Target="../media/image73.jpeg"/><Relationship Id="rId69" Type="http://schemas.openxmlformats.org/officeDocument/2006/relationships/image" Target="../media/image78.png"/><Relationship Id="rId77" Type="http://schemas.openxmlformats.org/officeDocument/2006/relationships/image" Target="../media/image86.png"/><Relationship Id="rId8" Type="http://schemas.openxmlformats.org/officeDocument/2006/relationships/image" Target="../media/image17.png"/><Relationship Id="rId51" Type="http://schemas.openxmlformats.org/officeDocument/2006/relationships/image" Target="../media/image60.jpeg"/><Relationship Id="rId72" Type="http://schemas.openxmlformats.org/officeDocument/2006/relationships/image" Target="../media/image81.png"/><Relationship Id="rId3" Type="http://schemas.openxmlformats.org/officeDocument/2006/relationships/image" Target="../media/image12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33" Type="http://schemas.openxmlformats.org/officeDocument/2006/relationships/image" Target="../media/image42.png"/><Relationship Id="rId38" Type="http://schemas.openxmlformats.org/officeDocument/2006/relationships/image" Target="../media/image47.png"/><Relationship Id="rId46" Type="http://schemas.openxmlformats.org/officeDocument/2006/relationships/image" Target="../media/image55.png"/><Relationship Id="rId59" Type="http://schemas.openxmlformats.org/officeDocument/2006/relationships/image" Target="../media/image68.png"/><Relationship Id="rId67" Type="http://schemas.openxmlformats.org/officeDocument/2006/relationships/image" Target="../media/image76.png"/><Relationship Id="rId20" Type="http://schemas.openxmlformats.org/officeDocument/2006/relationships/image" Target="../media/image29.png"/><Relationship Id="rId41" Type="http://schemas.openxmlformats.org/officeDocument/2006/relationships/image" Target="../media/image50.jpeg"/><Relationship Id="rId54" Type="http://schemas.openxmlformats.org/officeDocument/2006/relationships/image" Target="../media/image63.jpeg"/><Relationship Id="rId62" Type="http://schemas.openxmlformats.org/officeDocument/2006/relationships/image" Target="../media/image71.png"/><Relationship Id="rId70" Type="http://schemas.openxmlformats.org/officeDocument/2006/relationships/image" Target="../media/image79.png"/><Relationship Id="rId75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36" Type="http://schemas.openxmlformats.org/officeDocument/2006/relationships/image" Target="../media/image45.png"/><Relationship Id="rId49" Type="http://schemas.openxmlformats.org/officeDocument/2006/relationships/image" Target="../media/image58.jpeg"/><Relationship Id="rId57" Type="http://schemas.openxmlformats.org/officeDocument/2006/relationships/image" Target="../media/image66.jpeg"/><Relationship Id="rId10" Type="http://schemas.openxmlformats.org/officeDocument/2006/relationships/image" Target="../media/image19.png"/><Relationship Id="rId31" Type="http://schemas.openxmlformats.org/officeDocument/2006/relationships/image" Target="../media/image40.png"/><Relationship Id="rId44" Type="http://schemas.openxmlformats.org/officeDocument/2006/relationships/image" Target="../media/image53.png"/><Relationship Id="rId52" Type="http://schemas.openxmlformats.org/officeDocument/2006/relationships/image" Target="../media/image61.png"/><Relationship Id="rId60" Type="http://schemas.openxmlformats.org/officeDocument/2006/relationships/image" Target="../media/image69.png"/><Relationship Id="rId65" Type="http://schemas.openxmlformats.org/officeDocument/2006/relationships/image" Target="../media/image74.png"/><Relationship Id="rId73" Type="http://schemas.openxmlformats.org/officeDocument/2006/relationships/image" Target="../media/image8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9" Type="http://schemas.openxmlformats.org/officeDocument/2006/relationships/image" Target="../media/image48.png"/><Relationship Id="rId34" Type="http://schemas.openxmlformats.org/officeDocument/2006/relationships/image" Target="../media/image43.png"/><Relationship Id="rId50" Type="http://schemas.openxmlformats.org/officeDocument/2006/relationships/image" Target="../media/image59.png"/><Relationship Id="rId55" Type="http://schemas.openxmlformats.org/officeDocument/2006/relationships/image" Target="../media/image64.png"/><Relationship Id="rId76" Type="http://schemas.openxmlformats.org/officeDocument/2006/relationships/image" Target="../media/image85.png"/><Relationship Id="rId7" Type="http://schemas.openxmlformats.org/officeDocument/2006/relationships/image" Target="../media/image16.png"/><Relationship Id="rId71" Type="http://schemas.openxmlformats.org/officeDocument/2006/relationships/image" Target="../media/image80.jpe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hyperlink" Target="http://lanl.arxiv.org/abs/1110.458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AC0DE-ADAA-314E-991B-0387967D2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1666462"/>
            <a:ext cx="9144000" cy="5168678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28572" y="3067347"/>
            <a:ext cx="6862522" cy="1348061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solidFill>
                  <a:srgbClr val="FFFF00"/>
                </a:solidFill>
              </a:rPr>
              <a:t>The European Spallation Source neutrino</a:t>
            </a: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4800" dirty="0">
                <a:solidFill>
                  <a:srgbClr val="FFFF00"/>
                </a:solidFill>
              </a:rPr>
              <a:t>Super Beam</a:t>
            </a: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4800" dirty="0">
                <a:solidFill>
                  <a:srgbClr val="FFFF00"/>
                </a:solidFill>
              </a:rPr>
              <a:t>(ESS</a:t>
            </a:r>
            <a:r>
              <a:rPr lang="el-GR" sz="4800" dirty="0">
                <a:solidFill>
                  <a:srgbClr val="FFFF00"/>
                </a:solidFill>
              </a:rPr>
              <a:t>ν</a:t>
            </a:r>
            <a:r>
              <a:rPr lang="fr-CH" sz="4800" dirty="0">
                <a:solidFill>
                  <a:srgbClr val="FFFF00"/>
                </a:solidFill>
              </a:rPr>
              <a:t>SB)</a:t>
            </a:r>
            <a:endParaRPr lang="en-GB" sz="48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459433" y="5263664"/>
            <a:ext cx="6400800" cy="949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800" dirty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Marcos </a:t>
            </a:r>
            <a:r>
              <a:rPr lang="en-GB" sz="2800" dirty="0" err="1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Dracos</a:t>
            </a:r>
            <a:endParaRPr lang="en-GB" sz="2800" dirty="0">
              <a:solidFill>
                <a:srgbClr val="66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000" dirty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on behalf of the </a:t>
            </a:r>
            <a:r>
              <a:rPr lang="en-GB" sz="2000" dirty="0" err="1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ESSνSB</a:t>
            </a:r>
            <a:r>
              <a:rPr lang="en-GB" sz="2000" dirty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/</a:t>
            </a:r>
            <a:r>
              <a:rPr lang="en-GB" sz="2000" dirty="0" err="1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EuroNuNet</a:t>
            </a:r>
            <a:r>
              <a:rPr lang="en-GB" sz="2000" dirty="0">
                <a:solidFill>
                  <a:srgbClr val="66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project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84" y="2410525"/>
            <a:ext cx="1652155" cy="468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7" y="2326026"/>
            <a:ext cx="1188024" cy="8200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37C3E9-E0D2-A149-9884-1D6703F2AE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7" y="5087605"/>
            <a:ext cx="1954705" cy="557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49871C-A5DC-8B4F-AE87-152E56594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392" y="0"/>
            <a:ext cx="9143999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21" y="936742"/>
            <a:ext cx="7921272" cy="279349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29" y="3784358"/>
            <a:ext cx="7368407" cy="2555480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6822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Neutrino spectra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1275766" y="697682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540 km (2 GeV), 10 years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12987" y="6238803"/>
            <a:ext cx="820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Times New Roman"/>
                <a:cs typeface="Times New Roman"/>
              </a:rPr>
              <a:t>below </a:t>
            </a:r>
            <a:r>
              <a:rPr lang="el-GR" dirty="0" err="1">
                <a:solidFill>
                  <a:srgbClr val="0432FF"/>
                </a:solidFill>
                <a:latin typeface="Times New Roman"/>
                <a:cs typeface="Times New Roman"/>
              </a:rPr>
              <a:t>ν</a:t>
            </a:r>
            <a:r>
              <a:rPr lang="el-GR" baseline="-25000" dirty="0" err="1">
                <a:solidFill>
                  <a:srgbClr val="0432FF"/>
                </a:solidFill>
                <a:latin typeface="Times New Roman"/>
                <a:cs typeface="Times New Roman"/>
              </a:rPr>
              <a:t>τ</a:t>
            </a:r>
            <a:r>
              <a:rPr lang="en-US" dirty="0">
                <a:solidFill>
                  <a:srgbClr val="0432FF"/>
                </a:solidFill>
                <a:latin typeface="Times New Roman"/>
                <a:cs typeface="Times New Roman"/>
              </a:rPr>
              <a:t> production, almost only QE events, not suffering too much by </a:t>
            </a:r>
            <a:r>
              <a:rPr lang="el-GR" dirty="0">
                <a:solidFill>
                  <a:srgbClr val="0432FF"/>
                </a:solidFill>
                <a:latin typeface="Times New Roman"/>
                <a:cs typeface="Times New Roman"/>
              </a:rPr>
              <a:t>π</a:t>
            </a:r>
            <a:r>
              <a:rPr lang="fr-CH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0</a:t>
            </a:r>
            <a:r>
              <a:rPr lang="fr-CH" dirty="0">
                <a:solidFill>
                  <a:srgbClr val="0432FF"/>
                </a:solidFill>
                <a:latin typeface="Times New Roman"/>
                <a:cs typeface="Times New Roman"/>
              </a:rPr>
              <a:t> background</a:t>
            </a:r>
            <a:r>
              <a:rPr lang="en-US" dirty="0">
                <a:solidFill>
                  <a:srgbClr val="0432FF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84695" y="1089061"/>
            <a:ext cx="11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21605" y="1089061"/>
            <a:ext cx="1582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92270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2 years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97774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8 years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3390" y="2355414"/>
            <a:ext cx="72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=0</a:t>
            </a:r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26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74" y="1379759"/>
            <a:ext cx="5152614" cy="4867764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Oscillation</a:t>
            </a: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 max. coverage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NuFact2018, August 2018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2607001" y="2784975"/>
            <a:ext cx="2985796" cy="1336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592797" y="2277143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well covered by the ESS neutrino spectrum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4968899" y="4121762"/>
            <a:ext cx="1050901" cy="222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049552" y="3881397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1</a:t>
            </a:r>
            <a:r>
              <a:rPr lang="en-GB" sz="2000" b="1" baseline="30000" dirty="0">
                <a:latin typeface="Times New Roman"/>
                <a:cs typeface="Times New Roman"/>
              </a:rPr>
              <a:t>st</a:t>
            </a:r>
            <a:r>
              <a:rPr lang="en-GB" sz="2000" b="1" dirty="0">
                <a:latin typeface="Times New Roman"/>
                <a:cs typeface="Times New Roman"/>
              </a:rPr>
              <a:t> oscillation max.</a:t>
            </a:r>
          </a:p>
        </p:txBody>
      </p:sp>
    </p:spTree>
    <p:extLst>
      <p:ext uri="{BB962C8B-B14F-4D97-AF65-F5344CB8AC3E}">
        <p14:creationId xmlns:p14="http://schemas.microsoft.com/office/powerpoint/2010/main" val="28287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2447449"/>
          </a:xfrm>
        </p:spPr>
        <p:txBody>
          <a:bodyPr>
            <a:normAutofit/>
          </a:bodyPr>
          <a:lstStyle/>
          <a:p>
            <a:r>
              <a:rPr lang="en-US" sz="4800" dirty="0"/>
              <a:t>ESS </a:t>
            </a:r>
            <a:r>
              <a:rPr lang="en-US" sz="4800" dirty="0" err="1"/>
              <a:t>Linac</a:t>
            </a:r>
            <a:r>
              <a:rPr lang="en-US" sz="4800" dirty="0"/>
              <a:t> modifications to produce a neutrino Super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9455841">
            <a:off x="249863" y="5103715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:p14="http://schemas.microsoft.com/office/powerpoint/2010/main" val="42821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7077" y="2837002"/>
            <a:ext cx="4602982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1050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4841" y="1080953"/>
            <a:ext cx="561517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neutron program must not be affected and if possible synergetic modifications.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protons),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 (studied in EURO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ν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 (studied in LAGUNA).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DAR experiments (as those proposed for SNS) using the neutron target.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10" name="Picture 2" descr="ess_pulse_1">
            <a:extLst>
              <a:ext uri="{FF2B5EF4-FFF2-40B4-BE49-F238E27FC236}">
                <a16:creationId xmlns:a16="http://schemas.microsoft.com/office/drawing/2014/main" id="{BAFEF59C-C054-ED4C-AFE3-E3AF4089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/>
          <a:stretch>
            <a:fillRect/>
          </a:stretch>
        </p:blipFill>
        <p:spPr bwMode="auto">
          <a:xfrm>
            <a:off x="6199414" y="810548"/>
            <a:ext cx="2683329" cy="1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9621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63531" y="5512700"/>
            <a:ext cx="487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~60%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5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&gt;75%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3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63077" y="957263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CPV (</a:t>
            </a:r>
            <a:r>
              <a:rPr lang="en-US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US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814" y="1239651"/>
            <a:ext cx="4405386" cy="4213595"/>
            <a:chOff x="78814" y="1239651"/>
            <a:chExt cx="4405386" cy="42135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4" y="1239651"/>
              <a:ext cx="4405386" cy="4213595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168578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0505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020751" y="3832165"/>
              <a:ext cx="1022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Zinkgruvan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1735647" y="359616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Garpenberg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40599" y="2787028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40599" y="2067795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694" y="1239651"/>
            <a:ext cx="4042447" cy="41822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84578" y="3234529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C2FE2A-B49D-B949-8B4C-6AC4880C5192}"/>
              </a:ext>
            </a:extLst>
          </p:cNvPr>
          <p:cNvSpPr/>
          <p:nvPr/>
        </p:nvSpPr>
        <p:spPr>
          <a:xfrm>
            <a:off x="5749157" y="3486777"/>
            <a:ext cx="164471" cy="1644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12E2E-42D6-7642-827A-13DAEB558395}"/>
              </a:ext>
            </a:extLst>
          </p:cNvPr>
          <p:cNvSpPr txBox="1"/>
          <p:nvPr/>
        </p:nvSpPr>
        <p:spPr>
          <a:xfrm>
            <a:off x="5913628" y="5529042"/>
            <a:ext cx="23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Candidate active mines</a:t>
            </a:r>
          </a:p>
        </p:txBody>
      </p:sp>
    </p:spTree>
    <p:extLst>
      <p:ext uri="{BB962C8B-B14F-4D97-AF65-F5344CB8AC3E}">
        <p14:creationId xmlns:p14="http://schemas.microsoft.com/office/powerpoint/2010/main" val="2681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42866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The </a:t>
            </a:r>
            <a:r>
              <a:rPr lang="en-GB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Garpenberg</a:t>
            </a:r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mine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14" name="Picture 9" descr="C:\Users\tordeke\Desktop\Bilder Garpenberg-1_Page_3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2166" y="957263"/>
            <a:ext cx="4968875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4716" y="1030159"/>
            <a:ext cx="386745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234900" indent="-234900">
              <a:spcBef>
                <a:spcPct val="0"/>
              </a:spcBef>
            </a:pPr>
            <a:r>
              <a:rPr lang="en-US" altLang="en-US" sz="2000" dirty="0">
                <a:latin typeface="Times New Roman" charset="0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2000" b="1" dirty="0">
                <a:latin typeface="Times New Roman" charset="0"/>
                <a:ea typeface="Times New Roman" charset="0"/>
                <a:cs typeface="Times New Roman" charset="0"/>
              </a:rPr>
              <a:t>540 km</a:t>
            </a:r>
          </a:p>
          <a:p>
            <a:pPr marL="234900" indent="-234900">
              <a:spcBef>
                <a:spcPct val="0"/>
              </a:spcBef>
            </a:pPr>
            <a:r>
              <a:rPr lang="sv-SE" altLang="en-US" sz="2000" dirty="0" err="1">
                <a:latin typeface="Times New Roman" charset="0"/>
                <a:ea typeface="Times New Roman" charset="0"/>
                <a:cs typeface="Times New Roman" charset="0"/>
              </a:rPr>
              <a:t>Depth</a:t>
            </a:r>
            <a:r>
              <a:rPr lang="sv-SE" altLang="en-US" sz="2000" b="1" dirty="0">
                <a:latin typeface="Times New Roman" charset="0"/>
                <a:ea typeface="Times New Roman" charset="0"/>
                <a:cs typeface="Times New Roman" charset="0"/>
              </a:rPr>
              <a:t> 1232 m </a:t>
            </a:r>
          </a:p>
          <a:p>
            <a:pPr marL="234900" indent="-234900">
              <a:spcBef>
                <a:spcPct val="0"/>
              </a:spcBef>
            </a:pPr>
            <a:r>
              <a:rPr lang="en-US" altLang="en-US" sz="2000" dirty="0">
                <a:latin typeface="Times New Roman" charset="0"/>
                <a:ea typeface="Times New Roman" charset="0"/>
                <a:cs typeface="Times New Roman" charset="0"/>
              </a:rPr>
              <a:t>Truck </a:t>
            </a:r>
            <a:r>
              <a:rPr lang="en-US" altLang="en-US" sz="2000" b="1" dirty="0">
                <a:latin typeface="Times New Roman" charset="0"/>
                <a:ea typeface="Times New Roman" charset="0"/>
                <a:cs typeface="Times New Roman" charset="0"/>
              </a:rPr>
              <a:t>access tunnel</a:t>
            </a:r>
          </a:p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Times New Roman" charset="0"/>
                <a:ea typeface="Times New Roman" charset="0"/>
                <a:cs typeface="Times New Roman" charset="0"/>
              </a:rPr>
              <a:t>Hoist shaft </a:t>
            </a:r>
            <a:r>
              <a:rPr lang="en-US" altLang="en-US" sz="2000" dirty="0">
                <a:latin typeface="Times New Roman" charset="0"/>
                <a:ea typeface="Times New Roman" charset="0"/>
                <a:cs typeface="Times New Roman" charset="0"/>
              </a:rPr>
              <a:t>free to use by </a:t>
            </a:r>
            <a:r>
              <a:rPr lang="en-US" altLang="en-US" sz="2000" dirty="0" err="1">
                <a:latin typeface="Times New Roman" charset="0"/>
                <a:ea typeface="Times New Roman" charset="0"/>
                <a:cs typeface="Times New Roman" charset="0"/>
              </a:rPr>
              <a:t>ESSnuSB</a:t>
            </a:r>
            <a:endParaRPr lang="en-US" alt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34900" indent="-234900">
              <a:spcBef>
                <a:spcPct val="0"/>
              </a:spcBef>
            </a:pPr>
            <a:r>
              <a:rPr lang="en-US" altLang="x-none" sz="2000" dirty="0">
                <a:latin typeface="Times New Roman" charset="0"/>
                <a:ea typeface="Times New Roman" charset="0"/>
                <a:cs typeface="Times New Roman" charset="0"/>
              </a:rPr>
              <a:t>Rock-engineering prospection and studies in the </a:t>
            </a:r>
            <a:r>
              <a:rPr lang="en-US" altLang="x-none" sz="2000" dirty="0" err="1">
                <a:latin typeface="Times New Roman" charset="0"/>
                <a:ea typeface="Times New Roman" charset="0"/>
                <a:cs typeface="Times New Roman" charset="0"/>
              </a:rPr>
              <a:t>Garpenberg</a:t>
            </a:r>
            <a:r>
              <a:rPr lang="en-US" altLang="x-none" sz="2000" dirty="0">
                <a:latin typeface="Times New Roman" charset="0"/>
                <a:ea typeface="Times New Roman" charset="0"/>
                <a:cs typeface="Times New Roman" charset="0"/>
              </a:rPr>
              <a:t>-mine granite-zones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61" y="3907211"/>
            <a:ext cx="3577159" cy="26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5A4486-022F-D447-9C42-B0AA6D368F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69" t="20078" r="5907" b="38092"/>
          <a:stretch/>
        </p:blipFill>
        <p:spPr>
          <a:xfrm>
            <a:off x="6492849" y="4666522"/>
            <a:ext cx="2398191" cy="1930523"/>
          </a:xfrm>
          <a:prstGeom prst="rect">
            <a:avLst/>
          </a:prstGeom>
        </p:spPr>
      </p:pic>
      <p:pic>
        <p:nvPicPr>
          <p:cNvPr id="12" name="Picture 13" descr="C:\Users\tordeke\AppData\Local\Temp\GAE 2742 L175_A.jpg">
            <a:extLst>
              <a:ext uri="{FF2B5EF4-FFF2-40B4-BE49-F238E27FC236}">
                <a16:creationId xmlns:a16="http://schemas.microsoft.com/office/drawing/2014/main" id="{7C773F53-27E4-BC4B-B51E-44D8B3F7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165" y="4660682"/>
            <a:ext cx="2679602" cy="194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7B264D-C973-B44B-830C-888517258E69}"/>
              </a:ext>
            </a:extLst>
          </p:cNvPr>
          <p:cNvSpPr txBox="1"/>
          <p:nvPr/>
        </p:nvSpPr>
        <p:spPr>
          <a:xfrm>
            <a:off x="5026595" y="6329037"/>
            <a:ext cx="166141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0000"/>
                </a:solidFill>
                <a:latin typeface="+mn-lt"/>
                <a:cs typeface="+mn-cs"/>
              </a:rPr>
              <a:t>Granite drill cores</a:t>
            </a:r>
            <a:endParaRPr lang="sv-SE" sz="16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2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497203" y="14397"/>
            <a:ext cx="5968721" cy="1348061"/>
          </a:xfrm>
        </p:spPr>
        <p:txBody>
          <a:bodyPr>
            <a:normAutofit fontScale="90000"/>
          </a:bodyPr>
          <a:lstStyle/>
          <a:p>
            <a:r>
              <a:rPr lang="en-GB" sz="3200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Garpenberg</a:t>
            </a:r>
            <a:r>
              <a:rPr lang="en-GB" sz="32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Research Infrastructure Project for Neutrinos</a:t>
            </a:r>
            <a:br>
              <a:rPr lang="en-GB" sz="32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4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GB" sz="2400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GRIPnu</a:t>
            </a:r>
            <a:r>
              <a:rPr lang="en-GB" sz="24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)</a:t>
            </a:r>
            <a:endParaRPr lang="en-GB" sz="6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146" y="2993275"/>
            <a:ext cx="4617754" cy="268012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7215" y="1100324"/>
            <a:ext cx="3846786" cy="5752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24" y="3559737"/>
            <a:ext cx="5150069" cy="1019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424" y="1386508"/>
            <a:ext cx="4617754" cy="1577030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24" y="4665784"/>
            <a:ext cx="4981903" cy="18363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4255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2455256-5F1B-5541-8422-BC56AE6623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875" y="4035256"/>
            <a:ext cx="3750318" cy="2824313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5760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0" y="4053100"/>
            <a:ext cx="53812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>
                <a:latin typeface="Times New Roman" charset="0"/>
                <a:ea typeface="Times New Roman" charset="0"/>
                <a:cs typeface="Times New Roman" charset="0"/>
              </a:rPr>
              <a:t>little dependence on mass hierarchy,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en-GB" sz="2000" baseline="-2500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GB" sz="2000">
                <a:latin typeface="Times New Roman" charset="0"/>
                <a:ea typeface="Times New Roman" charset="0"/>
                <a:cs typeface="Times New Roman" charset="0"/>
              </a:rPr>
              <a:t> coverage at 5 σ C.L. up to </a:t>
            </a:r>
            <a:r>
              <a:rPr lang="en-GB" sz="2000" b="1">
                <a:latin typeface="Times New Roman" charset="0"/>
                <a:ea typeface="Times New Roman" charset="0"/>
                <a:cs typeface="Times New Roman" charset="0"/>
              </a:rPr>
              <a:t>60%</a:t>
            </a:r>
            <a:r>
              <a:rPr lang="en-GB" sz="2000">
                <a:latin typeface="Times New Roman" charset="0"/>
                <a:ea typeface="Times New Roman" charset="0"/>
                <a:cs typeface="Times New Roman" charset="0"/>
              </a:rPr>
              <a:t>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en-GB" sz="2000" baseline="-2500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GB" sz="2000">
                <a:latin typeface="Times New Roman" charset="0"/>
                <a:ea typeface="Times New Roman" charset="0"/>
                <a:cs typeface="Times New Roman" charset="0"/>
              </a:rPr>
              <a:t> accuracy down to </a:t>
            </a:r>
            <a:r>
              <a:rPr lang="en-GB" sz="2000" b="1">
                <a:latin typeface="Times New Roman" charset="0"/>
                <a:ea typeface="Times New Roman" charset="0"/>
                <a:cs typeface="Times New Roman" charset="0"/>
              </a:rPr>
              <a:t>6°</a:t>
            </a:r>
            <a:r>
              <a:rPr lang="en-GB" sz="2000">
                <a:latin typeface="Times New Roman" charset="0"/>
                <a:ea typeface="Times New Roman" charset="0"/>
                <a:cs typeface="Times New Roman" charset="0"/>
              </a:rPr>
              <a:t> at 0° and 180° (absence of CPV for these two values),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>
                <a:latin typeface="Times New Roman" charset="0"/>
                <a:ea typeface="Times New Roman" charset="0"/>
                <a:cs typeface="Times New Roman" charset="0"/>
              </a:rPr>
              <a:t>not yet optimized facility,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b="1">
                <a:latin typeface="Times New Roman" charset="0"/>
                <a:ea typeface="Times New Roman" charset="0"/>
                <a:cs typeface="Times New Roman" charset="0"/>
              </a:rPr>
              <a:t>5/10%</a:t>
            </a:r>
            <a:r>
              <a:rPr lang="en-GB" sz="2000">
                <a:latin typeface="Times New Roman" charset="0"/>
                <a:ea typeface="Times New Roman" charset="0"/>
                <a:cs typeface="Times New Roman" charset="0"/>
              </a:rPr>
              <a:t> systematic errors on signal/background.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AE7D9-53C5-F545-90FA-564C230BD5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7599"/>
            <a:ext cx="4209562" cy="3082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484258-E705-EC45-9B24-7BA5417C45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752" y="1027599"/>
            <a:ext cx="4327804" cy="308628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386272-8358-A147-A137-66CBE91E8066}"/>
              </a:ext>
            </a:extLst>
          </p:cNvPr>
          <p:cNvCxnSpPr/>
          <p:nvPr/>
        </p:nvCxnSpPr>
        <p:spPr>
          <a:xfrm>
            <a:off x="7147034" y="2280745"/>
            <a:ext cx="0" cy="12402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1E428D-2E04-B44A-83D5-F36F9618178C}"/>
              </a:ext>
            </a:extLst>
          </p:cNvPr>
          <p:cNvCxnSpPr/>
          <p:nvPr/>
        </p:nvCxnSpPr>
        <p:spPr>
          <a:xfrm>
            <a:off x="641130" y="2291255"/>
            <a:ext cx="3520965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38D856B-3E5A-004B-BD28-99EDB75393F0}"/>
              </a:ext>
            </a:extLst>
          </p:cNvPr>
          <p:cNvSpPr txBox="1"/>
          <p:nvPr/>
        </p:nvSpPr>
        <p:spPr>
          <a:xfrm>
            <a:off x="628218" y="106500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540 km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2D0C5-0216-CB4D-9E8D-83D6B0FAB89E}"/>
              </a:ext>
            </a:extLst>
          </p:cNvPr>
          <p:cNvSpPr txBox="1"/>
          <p:nvPr/>
        </p:nvSpPr>
        <p:spPr>
          <a:xfrm>
            <a:off x="88497" y="6324713"/>
            <a:ext cx="468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</a:rPr>
              <a:t>See presentation of </a:t>
            </a:r>
            <a:r>
              <a:rPr lang="fr-FR" sz="1400" dirty="0">
                <a:solidFill>
                  <a:srgbClr val="00B050"/>
                </a:solidFill>
              </a:rPr>
              <a:t>Salvador </a:t>
            </a:r>
            <a:r>
              <a:rPr lang="fr-FR" sz="1400" dirty="0" err="1">
                <a:solidFill>
                  <a:srgbClr val="00B050"/>
                </a:solidFill>
              </a:rPr>
              <a:t>Rosauro</a:t>
            </a:r>
            <a:r>
              <a:rPr lang="en-GB" sz="1400" dirty="0">
                <a:solidFill>
                  <a:srgbClr val="00B050"/>
                </a:solidFill>
              </a:rPr>
              <a:t> in WG1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29313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242172" y="1036812"/>
            <a:ext cx="4613575" cy="2948571"/>
            <a:chOff x="4453481" y="592714"/>
            <a:chExt cx="4613575" cy="2948571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996" y="592714"/>
              <a:ext cx="2964961" cy="2556115"/>
            </a:xfrm>
            <a:prstGeom prst="rect">
              <a:avLst/>
            </a:prstGeom>
          </p:spPr>
        </p:pic>
        <p:grpSp>
          <p:nvGrpSpPr>
            <p:cNvPr id="2" name="Grouper 1"/>
            <p:cNvGrpSpPr/>
            <p:nvPr/>
          </p:nvGrpSpPr>
          <p:grpSpPr>
            <a:xfrm>
              <a:off x="4453481" y="922433"/>
              <a:ext cx="4613575" cy="2618852"/>
              <a:chOff x="4453481" y="922433"/>
              <a:chExt cx="4613575" cy="2618852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7586803" y="957001"/>
                <a:ext cx="1468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muons</a:t>
                </a:r>
                <a:r>
                  <a:rPr lang="en-US" dirty="0"/>
                  <a:t> at the level of the beam dump</a:t>
                </a:r>
              </a:p>
              <a:p>
                <a:r>
                  <a:rPr lang="en-US" dirty="0"/>
                  <a:t>(per proton)</a:t>
                </a: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 rot="16200000">
                <a:off x="4290003" y="1085911"/>
                <a:ext cx="634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 (cm)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6732549" y="2939012"/>
                <a:ext cx="6312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 (cm)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630160" y="1479826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flipH="1" flipV="1">
                <a:off x="6350000" y="2157330"/>
                <a:ext cx="1490854" cy="6256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7420451" y="2733898"/>
                <a:ext cx="164660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4.2x10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  <a:p>
                <a:r>
                  <a:rPr lang="en-US" sz="1400" dirty="0"/>
                  <a:t>(16.3x10</a:t>
                </a:r>
                <a:r>
                  <a:rPr lang="en-US" sz="1400" baseline="30000" dirty="0"/>
                  <a:t>20</a:t>
                </a:r>
                <a:r>
                  <a:rPr lang="en-US" sz="1400" dirty="0"/>
                  <a:t> for 4 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181490" y="1882912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eur droit avec flèche 77"/>
              <p:cNvCxnSpPr/>
              <p:nvPr/>
            </p:nvCxnSpPr>
            <p:spPr>
              <a:xfrm flipH="1" flipV="1">
                <a:off x="5370065" y="2477604"/>
                <a:ext cx="803239" cy="7691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ZoneTexte 78"/>
              <p:cNvSpPr txBox="1"/>
              <p:nvPr/>
            </p:nvSpPr>
            <p:spPr>
              <a:xfrm>
                <a:off x="6019800" y="3171953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4.1x10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</p:txBody>
          </p:sp>
        </p:grp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NuFact2018, August 2018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18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856" y="937094"/>
            <a:ext cx="1962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2.7x10</a:t>
            </a:r>
            <a:r>
              <a:rPr lang="en-GB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1"/>
          <a:stretch/>
        </p:blipFill>
        <p:spPr>
          <a:xfrm>
            <a:off x="97339" y="3976945"/>
            <a:ext cx="3646047" cy="2869788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624992" y="4926414"/>
            <a:ext cx="1469534" cy="348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muons/proton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1586951" y="5306377"/>
            <a:ext cx="1493983" cy="610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&lt;E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&gt;~0.46 GeV</a:t>
            </a:r>
          </a:p>
          <a:p>
            <a:r>
              <a:rPr lang="en-US" dirty="0">
                <a:solidFill>
                  <a:srgbClr val="0000FF"/>
                </a:solidFill>
              </a:rPr>
              <a:t>&lt;L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&gt;~2.9 km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8018" y="3691124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</a:t>
            </a:r>
            <a:r>
              <a:rPr lang="en-GB" sz="1600" baseline="30000" dirty="0"/>
              <a:t>-3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188715" y="4227436"/>
            <a:ext cx="4471809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input beam for future 6D </a:t>
            </a:r>
            <a:r>
              <a:rPr lang="en-US" sz="2000" dirty="0">
                <a:latin typeface="Symbol" pitchFamily="18" charset="2"/>
              </a:rPr>
              <a:t>m </a:t>
            </a:r>
            <a:r>
              <a:rPr lang="en-US" sz="2000" dirty="0"/>
              <a:t>cooling experiments (for muon collider),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low energy </a:t>
            </a:r>
            <a:r>
              <a:rPr lang="en-US" sz="2000" dirty="0" err="1"/>
              <a:t>nuSTORM</a:t>
            </a:r>
            <a:r>
              <a:rPr lang="en-US" sz="2000" dirty="0"/>
              <a:t>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Neutrino Factory,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b="1" dirty="0"/>
              <a:t>Muon Collider</a:t>
            </a:r>
            <a:r>
              <a:rPr lang="en-US" sz="2000" dirty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92416" y="1462259"/>
            <a:ext cx="4056992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more than 4x10</a:t>
            </a:r>
            <a:r>
              <a:rPr lang="en-GB" baseline="30000" dirty="0"/>
              <a:t>20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/year from ESSS compared to 10</a:t>
            </a:r>
            <a:r>
              <a:rPr lang="en-GB" baseline="30000" dirty="0"/>
              <a:t>14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used by all experiments up to now (10</a:t>
            </a:r>
            <a:r>
              <a:rPr lang="en-GB" baseline="30000" dirty="0"/>
              <a:t>18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for COMET in the future).</a:t>
            </a:r>
          </a:p>
        </p:txBody>
      </p:sp>
    </p:spTree>
    <p:extLst>
      <p:ext uri="{BB962C8B-B14F-4D97-AF65-F5344CB8AC3E}">
        <p14:creationId xmlns:p14="http://schemas.microsoft.com/office/powerpoint/2010/main" val="104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16" y="4405858"/>
            <a:ext cx="3346030" cy="216819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75B0F0C-3F62-BF48-BC89-385C90CA9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26708"/>
            <a:ext cx="6862522" cy="1057556"/>
          </a:xfrm>
        </p:spPr>
        <p:txBody>
          <a:bodyPr/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ESS neutrino and muon facility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NuFact2018, August 2018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5DCA93F-399D-1647-ACEC-542453511778}" type="slidenum">
              <a:rPr lang="en-GB" altLang="en-US" sz="1200" smtClean="0">
                <a:solidFill>
                  <a:srgbClr val="898989"/>
                </a:solidFill>
              </a:rPr>
              <a:pPr eaLnBrk="1" hangingPunct="1"/>
              <a:t>19</a:t>
            </a:fld>
            <a:endParaRPr lang="en-GB" altLang="en-US" sz="1200" dirty="0">
              <a:solidFill>
                <a:srgbClr val="898989"/>
              </a:solidFill>
            </a:endParaRPr>
          </a:p>
        </p:txBody>
      </p:sp>
      <p:sp>
        <p:nvSpPr>
          <p:cNvPr id="18438" name="ZoneTexte 32"/>
          <p:cNvSpPr txBox="1">
            <a:spLocks noChangeArrowheads="1"/>
          </p:cNvSpPr>
          <p:nvPr/>
        </p:nvSpPr>
        <p:spPr bwMode="auto">
          <a:xfrm>
            <a:off x="21795" y="2997200"/>
            <a:ext cx="29130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800" b="1" dirty="0">
                <a:solidFill>
                  <a:srgbClr val="0000FF"/>
                </a:solidFill>
              </a:rPr>
              <a:t>Muons</a:t>
            </a:r>
            <a:r>
              <a:rPr lang="en-GB" altLang="en-US" sz="1800" dirty="0"/>
              <a:t> of average energy ~0.5 GeV at the level of the beam dump</a:t>
            </a:r>
          </a:p>
        </p:txBody>
      </p:sp>
      <p:sp>
        <p:nvSpPr>
          <p:cNvPr id="18449" name="Rectangle 16"/>
          <p:cNvSpPr>
            <a:spLocks noChangeArrowheads="1"/>
          </p:cNvSpPr>
          <p:nvPr/>
        </p:nvSpPr>
        <p:spPr bwMode="auto">
          <a:xfrm>
            <a:off x="58738" y="969963"/>
            <a:ext cx="21627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2.7x10</a:t>
            </a:r>
            <a:r>
              <a:rPr lang="en-GB" altLang="en-US" b="1" baseline="30000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23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ea typeface="MS PGothic" charset="-128"/>
                <a:cs typeface="Times New Roman" charset="0"/>
              </a:rPr>
              <a:t>p.o.t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/year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28600" y="1366838"/>
            <a:ext cx="1524000" cy="622300"/>
          </a:xfrm>
          <a:prstGeom prst="rect">
            <a:avLst/>
          </a:prstGeom>
          <a:gradFill rotWithShape="1">
            <a:gsLst>
              <a:gs pos="0">
                <a:srgbClr val="AFB2D0"/>
              </a:gs>
              <a:gs pos="100000">
                <a:srgbClr val="878BB8"/>
              </a:gs>
            </a:gsLst>
            <a:lin ang="16200000"/>
          </a:gra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ESS proton driver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362200" y="2068513"/>
            <a:ext cx="228600" cy="2286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16200000"/>
          </a:gra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374900" y="1062038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22" name="Straight Arrow Connector 21"/>
          <p:cNvCxnSpPr>
            <a:cxnSpLocks noChangeShapeType="1"/>
            <a:stCxn id="19" idx="3"/>
            <a:endCxn id="20" idx="1"/>
          </p:cNvCxnSpPr>
          <p:nvPr/>
        </p:nvCxnSpPr>
        <p:spPr bwMode="auto">
          <a:xfrm>
            <a:off x="1752600" y="1677988"/>
            <a:ext cx="609600" cy="5048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  <a:stCxn id="19" idx="3"/>
          </p:cNvCxnSpPr>
          <p:nvPr/>
        </p:nvCxnSpPr>
        <p:spPr bwMode="auto">
          <a:xfrm flipV="1">
            <a:off x="1752600" y="1641475"/>
            <a:ext cx="990600" cy="36513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3"/>
          <p:cNvCxnSpPr>
            <a:cxnSpLocks noChangeShapeType="1"/>
            <a:stCxn id="19" idx="3"/>
            <a:endCxn id="21" idx="3"/>
          </p:cNvCxnSpPr>
          <p:nvPr/>
        </p:nvCxnSpPr>
        <p:spPr bwMode="auto">
          <a:xfrm flipV="1">
            <a:off x="1752600" y="1322388"/>
            <a:ext cx="666750" cy="3556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/>
          <p:nvPr/>
        </p:nvCxnSpPr>
        <p:spPr>
          <a:xfrm>
            <a:off x="2698750" y="1501775"/>
            <a:ext cx="0" cy="396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1676400" y="1966913"/>
            <a:ext cx="549275" cy="555625"/>
          </a:xfrm>
          <a:prstGeom prst="ellipse">
            <a:avLst/>
          </a:prstGeom>
          <a:noFill/>
          <a:ln w="31750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819400" y="1989138"/>
            <a:ext cx="685800" cy="4318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Symbol" panose="05050102010706020507" pitchFamily="18" charset="2"/>
                <a:ea typeface="+mn-ea"/>
                <a:cs typeface="+mn-cs"/>
              </a:rPr>
              <a:t>p</a:t>
            </a:r>
            <a:r>
              <a:rPr lang="en-GB" sz="1400" dirty="0">
                <a:solidFill>
                  <a:schemeClr val="lt1"/>
                </a:solidFill>
                <a:ea typeface="+mn-ea"/>
                <a:cs typeface="+mn-cs"/>
              </a:rPr>
              <a:t> decay</a:t>
            </a:r>
          </a:p>
        </p:txBody>
      </p:sp>
      <p:cxnSp>
        <p:nvCxnSpPr>
          <p:cNvPr id="28" name="Straight Arrow Connector 27"/>
          <p:cNvCxnSpPr>
            <a:cxnSpLocks noChangeShapeType="1"/>
            <a:endCxn id="30" idx="2"/>
          </p:cNvCxnSpPr>
          <p:nvPr/>
        </p:nvCxnSpPr>
        <p:spPr bwMode="auto">
          <a:xfrm flipV="1">
            <a:off x="3505200" y="2073275"/>
            <a:ext cx="2590800" cy="95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61" name="TextBox 28"/>
          <p:cNvSpPr txBox="1">
            <a:spLocks noChangeArrowheads="1"/>
          </p:cNvSpPr>
          <p:nvPr/>
        </p:nvSpPr>
        <p:spPr bwMode="auto">
          <a:xfrm>
            <a:off x="4802188" y="1682750"/>
            <a:ext cx="117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FF0000"/>
                </a:solidFill>
                <a:latin typeface="Symbol" charset="2"/>
                <a:sym typeface="Symbol" charset="2"/>
              </a:rPr>
              <a:t>m</a:t>
            </a:r>
            <a:r>
              <a:rPr lang="en-GB" altLang="en-US" b="1" dirty="0">
                <a:solidFill>
                  <a:srgbClr val="FF0000"/>
                </a:solidFill>
              </a:rPr>
              <a:t> or </a:t>
            </a:r>
            <a:r>
              <a:rPr lang="en-GB" altLang="en-US" b="1" dirty="0">
                <a:solidFill>
                  <a:srgbClr val="FF0000"/>
                </a:solidFill>
                <a:sym typeface="Symbol" charset="2"/>
              </a:rPr>
              <a:t></a:t>
            </a:r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FF0000"/>
                </a:solidFill>
                <a:latin typeface="Symbol" charset="2"/>
                <a:sym typeface="Symbol" charset="2"/>
              </a:rPr>
              <a:t>m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096000" y="1746250"/>
            <a:ext cx="715963" cy="6540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31" name="Straight Arrow Connector 30"/>
          <p:cNvCxnSpPr>
            <a:cxnSpLocks noChangeShapeType="1"/>
            <a:endCxn id="32" idx="1"/>
          </p:cNvCxnSpPr>
          <p:nvPr/>
        </p:nvCxnSpPr>
        <p:spPr bwMode="auto">
          <a:xfrm>
            <a:off x="3505200" y="2200275"/>
            <a:ext cx="519113" cy="595313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024313" y="2579688"/>
            <a:ext cx="1614487" cy="4333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285750" indent="-285750" algn="ctr">
              <a:buFont typeface="Symbol"/>
              <a:buChar char="m"/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Decay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channel or ring</a:t>
            </a:r>
          </a:p>
        </p:txBody>
      </p:sp>
      <p:cxnSp>
        <p:nvCxnSpPr>
          <p:cNvPr id="33" name="Straight Arrow Connector 32"/>
          <p:cNvCxnSpPr>
            <a:cxnSpLocks noChangeShapeType="1"/>
            <a:stCxn id="32" idx="3"/>
          </p:cNvCxnSpPr>
          <p:nvPr/>
        </p:nvCxnSpPr>
        <p:spPr bwMode="auto">
          <a:xfrm>
            <a:off x="5638800" y="2795588"/>
            <a:ext cx="1319213" cy="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>
            <a:off x="3619500" y="2351088"/>
            <a:ext cx="6350" cy="519112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162300" y="2867025"/>
            <a:ext cx="685800" cy="4318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Front end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143250" y="3571875"/>
            <a:ext cx="819150" cy="433388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Cooling</a:t>
            </a:r>
          </a:p>
        </p:txBody>
      </p: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>
            <a:off x="6899275" y="3803650"/>
            <a:ext cx="412750" cy="127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6057900" y="3179763"/>
            <a:ext cx="904875" cy="4333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Storage 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ring</a:t>
            </a:r>
          </a:p>
        </p:txBody>
      </p:sp>
      <p:cxnSp>
        <p:nvCxnSpPr>
          <p:cNvPr id="39" name="Straight Arrow Connector 38"/>
          <p:cNvCxnSpPr>
            <a:cxnSpLocks noChangeShapeType="1"/>
          </p:cNvCxnSpPr>
          <p:nvPr/>
        </p:nvCxnSpPr>
        <p:spPr bwMode="auto">
          <a:xfrm>
            <a:off x="4800600" y="3914775"/>
            <a:ext cx="0" cy="4572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3162300" y="4503738"/>
            <a:ext cx="1255713" cy="4333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RCS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acceleration</a:t>
            </a:r>
          </a:p>
        </p:txBody>
      </p:sp>
      <p:cxnSp>
        <p:nvCxnSpPr>
          <p:cNvPr id="41" name="Straight Arrow Connector 40"/>
          <p:cNvCxnSpPr>
            <a:cxnSpLocks noChangeShapeType="1"/>
          </p:cNvCxnSpPr>
          <p:nvPr/>
        </p:nvCxnSpPr>
        <p:spPr bwMode="auto">
          <a:xfrm>
            <a:off x="5146675" y="4692650"/>
            <a:ext cx="538163" cy="127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759450" y="4486275"/>
            <a:ext cx="860425" cy="4699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Collider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ring</a:t>
            </a:r>
          </a:p>
        </p:txBody>
      </p:sp>
      <p:pic>
        <p:nvPicPr>
          <p:cNvPr id="184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550" y="3676650"/>
            <a:ext cx="16129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00" y="3605213"/>
            <a:ext cx="9302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4437063" y="4357688"/>
            <a:ext cx="727075" cy="719137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8479" name="Slide Number Placeholder 5"/>
          <p:cNvSpPr txBox="1">
            <a:spLocks/>
          </p:cNvSpPr>
          <p:nvPr/>
        </p:nvSpPr>
        <p:spPr bwMode="auto">
          <a:xfrm>
            <a:off x="8712200" y="6116638"/>
            <a:ext cx="3175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sz="1200" dirty="0">
              <a:solidFill>
                <a:srgbClr val="898989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246938" y="3503613"/>
            <a:ext cx="715962" cy="652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4379913" y="3244850"/>
            <a:ext cx="1258887" cy="4318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RLA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acceleration</a:t>
            </a:r>
          </a:p>
        </p:txBody>
      </p:sp>
      <p:cxnSp>
        <p:nvCxnSpPr>
          <p:cNvPr id="50" name="Straight Arrow Connector 49"/>
          <p:cNvCxnSpPr>
            <a:cxnSpLocks noChangeShapeType="1"/>
            <a:stCxn id="18475" idx="2"/>
          </p:cNvCxnSpPr>
          <p:nvPr/>
        </p:nvCxnSpPr>
        <p:spPr bwMode="auto">
          <a:xfrm>
            <a:off x="5759450" y="3816350"/>
            <a:ext cx="336550" cy="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8483" name="Group 50"/>
          <p:cNvGrpSpPr>
            <a:grpSpLocks/>
          </p:cNvGrpSpPr>
          <p:nvPr/>
        </p:nvGrpSpPr>
        <p:grpSpPr bwMode="auto">
          <a:xfrm>
            <a:off x="5695950" y="4273550"/>
            <a:ext cx="1014413" cy="862013"/>
            <a:chOff x="7740922" y="4602948"/>
            <a:chExt cx="1106279" cy="1012340"/>
          </a:xfrm>
        </p:grpSpPr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7740922" y="4602948"/>
              <a:ext cx="1106279" cy="1010475"/>
            </a:xfrm>
            <a:prstGeom prst="ellipse">
              <a:avLst/>
            </a:prstGeom>
            <a:noFill/>
            <a:ln w="31750">
              <a:solidFill>
                <a:srgbClr val="28A0BE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dirty="0">
                <a:solidFill>
                  <a:srgbClr val="FFFFFF"/>
                </a:solidFill>
                <a:latin typeface="Comic Sans MS" charset="0"/>
              </a:endParaRPr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8526916" y="4625320"/>
              <a:ext cx="140233" cy="139826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28A0BE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dirty="0">
                <a:solidFill>
                  <a:srgbClr val="FFFFFF"/>
                </a:solidFill>
                <a:latin typeface="Comic Sans MS" charset="0"/>
              </a:endParaRPr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7953868" y="5462412"/>
              <a:ext cx="164470" cy="152876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28A0BE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dirty="0">
                <a:solidFill>
                  <a:srgbClr val="FFFFFF"/>
                </a:solidFill>
                <a:latin typeface="Comic Sans MS" charset="0"/>
              </a:endParaRPr>
            </a:p>
          </p:txBody>
        </p:sp>
      </p:grpSp>
      <p:cxnSp>
        <p:nvCxnSpPr>
          <p:cNvPr id="55" name="Straight Arrow Connector 54"/>
          <p:cNvCxnSpPr>
            <a:cxnSpLocks noChangeShapeType="1"/>
          </p:cNvCxnSpPr>
          <p:nvPr/>
        </p:nvCxnSpPr>
        <p:spPr bwMode="auto">
          <a:xfrm>
            <a:off x="3619500" y="3314700"/>
            <a:ext cx="0" cy="25717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Arrow Connector 55"/>
          <p:cNvCxnSpPr>
            <a:cxnSpLocks noChangeShapeType="1"/>
          </p:cNvCxnSpPr>
          <p:nvPr/>
        </p:nvCxnSpPr>
        <p:spPr bwMode="auto">
          <a:xfrm>
            <a:off x="3962400" y="3787775"/>
            <a:ext cx="252413" cy="317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86" name="TextBox 56"/>
          <p:cNvSpPr txBox="1">
            <a:spLocks noChangeArrowheads="1"/>
          </p:cNvSpPr>
          <p:nvPr/>
        </p:nvSpPr>
        <p:spPr bwMode="auto">
          <a:xfrm>
            <a:off x="2789680" y="1016000"/>
            <a:ext cx="19898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Neutrons to ESS</a:t>
            </a:r>
          </a:p>
        </p:txBody>
      </p:sp>
      <p:sp>
        <p:nvSpPr>
          <p:cNvPr id="18487" name="TextBox 57"/>
          <p:cNvSpPr txBox="1">
            <a:spLocks noChangeArrowheads="1"/>
          </p:cNvSpPr>
          <p:nvPr/>
        </p:nvSpPr>
        <p:spPr bwMode="auto">
          <a:xfrm>
            <a:off x="2724150" y="1458913"/>
            <a:ext cx="1917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Protons dump</a:t>
            </a:r>
          </a:p>
        </p:txBody>
      </p:sp>
      <p:cxnSp>
        <p:nvCxnSpPr>
          <p:cNvPr id="59" name="Straight Arrow Connector 58"/>
          <p:cNvCxnSpPr>
            <a:cxnSpLocks noChangeShapeType="1"/>
            <a:endCxn id="60" idx="1"/>
          </p:cNvCxnSpPr>
          <p:nvPr/>
        </p:nvCxnSpPr>
        <p:spPr bwMode="auto">
          <a:xfrm flipV="1">
            <a:off x="3625850" y="2316163"/>
            <a:ext cx="406400" cy="349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4032250" y="2182813"/>
            <a:ext cx="1606550" cy="2682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285750" indent="-285750" algn="ctr">
              <a:buFont typeface="Symbol"/>
              <a:buChar char="m"/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Test Facility</a:t>
            </a:r>
          </a:p>
        </p:txBody>
      </p:sp>
      <p:cxnSp>
        <p:nvCxnSpPr>
          <p:cNvPr id="61" name="Straight Arrow Connector 60"/>
          <p:cNvCxnSpPr>
            <a:cxnSpLocks noChangeShapeType="1"/>
            <a:endCxn id="27" idx="1"/>
          </p:cNvCxnSpPr>
          <p:nvPr/>
        </p:nvCxnSpPr>
        <p:spPr bwMode="auto">
          <a:xfrm>
            <a:off x="2547938" y="2185988"/>
            <a:ext cx="271462" cy="1905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91" name="TextBox 61"/>
          <p:cNvSpPr txBox="1">
            <a:spLocks noChangeArrowheads="1"/>
          </p:cNvSpPr>
          <p:nvPr/>
        </p:nvSpPr>
        <p:spPr bwMode="auto">
          <a:xfrm>
            <a:off x="8253594" y="2522538"/>
            <a:ext cx="750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200" b="1" dirty="0">
                <a:solidFill>
                  <a:srgbClr val="FFFFFF"/>
                </a:solidFill>
              </a:rPr>
              <a:t>Short</a:t>
            </a:r>
          </a:p>
          <a:p>
            <a:pPr algn="ctr" eaLnBrk="1" hangingPunct="1"/>
            <a:r>
              <a:rPr lang="en-GB" altLang="en-US" sz="12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2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18492" name="TextBox 62"/>
          <p:cNvSpPr txBox="1">
            <a:spLocks noChangeArrowheads="1"/>
          </p:cNvSpPr>
          <p:nvPr/>
        </p:nvSpPr>
        <p:spPr bwMode="auto">
          <a:xfrm>
            <a:off x="6106740" y="1762125"/>
            <a:ext cx="70083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Long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64" name="Oval 63"/>
          <p:cNvSpPr/>
          <p:nvPr/>
        </p:nvSpPr>
        <p:spPr>
          <a:xfrm>
            <a:off x="6962775" y="2439988"/>
            <a:ext cx="715963" cy="652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8494" name="TextBox 64"/>
          <p:cNvSpPr txBox="1">
            <a:spLocks noChangeArrowheads="1"/>
          </p:cNvSpPr>
          <p:nvPr/>
        </p:nvSpPr>
        <p:spPr bwMode="auto">
          <a:xfrm>
            <a:off x="6994946" y="2465388"/>
            <a:ext cx="70083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Short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18495" name="TextBox 65"/>
          <p:cNvSpPr txBox="1">
            <a:spLocks noChangeArrowheads="1"/>
          </p:cNvSpPr>
          <p:nvPr/>
        </p:nvSpPr>
        <p:spPr bwMode="auto">
          <a:xfrm>
            <a:off x="7259638" y="3503613"/>
            <a:ext cx="8016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Long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18496" name="TextBox 66"/>
          <p:cNvSpPr txBox="1">
            <a:spLocks noChangeArrowheads="1"/>
          </p:cNvSpPr>
          <p:nvPr/>
        </p:nvSpPr>
        <p:spPr bwMode="auto">
          <a:xfrm>
            <a:off x="2590800" y="2451100"/>
            <a:ext cx="106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GB" altLang="en-US" b="1" baseline="30000" dirty="0">
                <a:solidFill>
                  <a:srgbClr val="FF0000"/>
                </a:solidFill>
                <a:latin typeface="Symbol" charset="2"/>
              </a:rPr>
              <a:t>+</a:t>
            </a:r>
            <a:r>
              <a:rPr lang="en-GB" altLang="en-US" b="1" dirty="0">
                <a:solidFill>
                  <a:srgbClr val="FF0000"/>
                </a:solidFill>
              </a:rPr>
              <a:t> or </a:t>
            </a:r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GB" altLang="en-US" b="1" baseline="30000" dirty="0">
                <a:solidFill>
                  <a:srgbClr val="FF0000"/>
                </a:solidFill>
                <a:latin typeface="Symbol" charset="2"/>
              </a:rPr>
              <a:t>-</a:t>
            </a:r>
            <a:endParaRPr lang="en-GB" alt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759450" y="2389188"/>
            <a:ext cx="108426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746750" y="2733675"/>
            <a:ext cx="1084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18499" name="TextBox 69"/>
          <p:cNvSpPr txBox="1">
            <a:spLocks noChangeArrowheads="1"/>
          </p:cNvSpPr>
          <p:nvPr/>
        </p:nvSpPr>
        <p:spPr bwMode="auto">
          <a:xfrm>
            <a:off x="6786563" y="4514850"/>
            <a:ext cx="199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8500" name="TextBox 70"/>
          <p:cNvSpPr txBox="1">
            <a:spLocks noChangeArrowheads="1"/>
          </p:cNvSpPr>
          <p:nvPr/>
        </p:nvSpPr>
        <p:spPr bwMode="auto">
          <a:xfrm>
            <a:off x="7646988" y="2573338"/>
            <a:ext cx="1420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 err="1">
                <a:solidFill>
                  <a:srgbClr val="FF0000"/>
                </a:solidFill>
              </a:rPr>
              <a:t>nuSTORM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  <p:sp>
        <p:nvSpPr>
          <p:cNvPr id="18501" name="TextBox 71"/>
          <p:cNvSpPr txBox="1">
            <a:spLocks noChangeArrowheads="1"/>
          </p:cNvSpPr>
          <p:nvPr/>
        </p:nvSpPr>
        <p:spPr bwMode="auto">
          <a:xfrm>
            <a:off x="7949643" y="3486150"/>
            <a:ext cx="12314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Neutrino </a:t>
            </a:r>
          </a:p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Factory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057987" y="1862138"/>
            <a:ext cx="112402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b="1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ESS</a:t>
            </a:r>
            <a:r>
              <a:rPr lang="en-GB" b="1" dirty="0" err="1">
                <a:solidFill>
                  <a:srgbClr val="FF0000"/>
                </a:solidFill>
                <a:latin typeface="+mj-lt"/>
                <a:ea typeface="+mn-ea"/>
                <a:cs typeface="Arial" pitchFamily="34" charset="0"/>
              </a:rPr>
              <a:t>nu</a:t>
            </a:r>
            <a:r>
              <a:rPr lang="en-GB" b="1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SB</a:t>
            </a:r>
            <a:endParaRPr lang="en-GB" b="1" dirty="0">
              <a:solidFill>
                <a:srgbClr val="FF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685800" y="2555875"/>
            <a:ext cx="1255713" cy="319088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Accumulator</a:t>
            </a:r>
          </a:p>
        </p:txBody>
      </p:sp>
      <p:cxnSp>
        <p:nvCxnSpPr>
          <p:cNvPr id="75" name="Connecteur droit avec flèche 30"/>
          <p:cNvCxnSpPr>
            <a:cxnSpLocks noChangeShapeType="1"/>
          </p:cNvCxnSpPr>
          <p:nvPr/>
        </p:nvCxnSpPr>
        <p:spPr bwMode="auto">
          <a:xfrm flipH="1">
            <a:off x="2312988" y="2136775"/>
            <a:ext cx="1192212" cy="20875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5604881" y="5135591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μ</a:t>
            </a:r>
            <a:r>
              <a:rPr lang="en-GB" baseline="30000" dirty="0"/>
              <a:t>+</a:t>
            </a:r>
            <a:r>
              <a:rPr lang="en-GB" dirty="0"/>
              <a:t>   </a:t>
            </a:r>
            <a:r>
              <a:rPr lang="en-GB" dirty="0" err="1"/>
              <a:t>μ</a:t>
            </a:r>
            <a:r>
              <a:rPr lang="en-GB" baseline="30000" dirty="0"/>
              <a:t>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4918" y="498007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→ ←</a:t>
            </a:r>
          </a:p>
        </p:txBody>
      </p:sp>
    </p:spTree>
    <p:extLst>
      <p:ext uri="{BB962C8B-B14F-4D97-AF65-F5344CB8AC3E}">
        <p14:creationId xmlns:p14="http://schemas.microsoft.com/office/powerpoint/2010/main" val="158136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ow_does_ess_wor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41"/>
            <a:ext cx="9144000" cy="562263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9684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917" y="711241"/>
            <a:ext cx="1608083" cy="83446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458649" y="6015909"/>
            <a:ext cx="2685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under construction phase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(~1.85 B€ facility)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BC12D9BD-CB1A-454C-8BA8-9C6D2AD6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2548"/>
            <a:ext cx="2319566" cy="19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>
            <a:cxnSpLocks/>
          </p:cNvCxnSpPr>
          <p:nvPr/>
        </p:nvCxnSpPr>
        <p:spPr>
          <a:xfrm flipH="1">
            <a:off x="1386673" y="4207565"/>
            <a:ext cx="1826980" cy="1260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7798DDC-0E08-134E-BD5D-2DD52A11A7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2" y="3074635"/>
            <a:ext cx="2053993" cy="60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>
                <a:solidFill>
                  <a:srgbClr val="0000FF"/>
                </a:solidFill>
              </a:rPr>
              <a:t>ESS</a:t>
            </a:r>
            <a:r>
              <a:rPr lang="el-GR" sz="3600" dirty="0">
                <a:solidFill>
                  <a:srgbClr val="0000FF"/>
                </a:solidFill>
              </a:rPr>
              <a:t>ν</a:t>
            </a:r>
            <a:r>
              <a:rPr lang="en-US" sz="3600" dirty="0">
                <a:solidFill>
                  <a:srgbClr val="0000FF"/>
                </a:solidFill>
              </a:rPr>
              <a:t>SB at the European level</a:t>
            </a:r>
            <a:endParaRPr lang="en-US" sz="36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NuFact2018, August 2018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270835"/>
            <a:ext cx="84292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COST application for networking: CA15139 (2016-2019)</a:t>
            </a:r>
          </a:p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EuroNuNet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r>
              <a:rPr lang="en-GB" i="1" dirty="0">
                <a:latin typeface="Times New Roman" charset="0"/>
                <a:ea typeface="Times New Roman" charset="0"/>
                <a:cs typeface="Times New Roman" charset="0"/>
              </a:rPr>
              <a:t>Combining forces for a novel European facility for neutrino-antineutrino symmetry violation discovery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GB" b="1" dirty="0">
                <a:solidFill>
                  <a:srgbClr val="0070C0"/>
                </a:solidFill>
                <a:latin typeface="Times New Roman"/>
                <a:cs typeface="Times New Roman"/>
                <a:hlinkClick r:id="rId3"/>
              </a:rPr>
              <a:t>http://www.cost.eu/COST_Actions/ca/CA15139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732" y="588120"/>
            <a:ext cx="1261241" cy="1261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827" y="3277251"/>
            <a:ext cx="4035146" cy="33304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879636"/>
            <a:ext cx="520261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Major goals of 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EuroNuNet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aggregate the community of neutrino physics in Europe to study the ESS</a:t>
            </a:r>
            <a:r>
              <a:rPr lang="el-GR" dirty="0">
                <a:latin typeface="Times New Roman" charset="0"/>
                <a:ea typeface="Times New Roman" charset="0"/>
                <a:cs typeface="Times New Roman" charset="0"/>
              </a:rPr>
              <a:t>ν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SB concept in a spirit of inclusiveness,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impact the priority list of High Energy Physics policy makers and of funding agencies to this new approach to the experimental discovery of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leptonic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CP violation.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13 participating countries (network still growing).</a:t>
            </a:r>
            <a:endParaRPr lang="en-GB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15CEDD-7632-F948-BF17-244CE763DE07}"/>
              </a:ext>
            </a:extLst>
          </p:cNvPr>
          <p:cNvSpPr/>
          <p:nvPr/>
        </p:nvSpPr>
        <p:spPr>
          <a:xfrm>
            <a:off x="727403" y="6238382"/>
            <a:ext cx="2774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http://euronunet.in2p3.fr/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37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294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ESS</a:t>
            </a:r>
            <a:r>
              <a:rPr lang="el-GR" sz="3200" dirty="0">
                <a:solidFill>
                  <a:srgbClr val="0000FF"/>
                </a:solidFill>
              </a:rPr>
              <a:t>ν</a:t>
            </a:r>
            <a:r>
              <a:rPr lang="en-US" sz="3200" dirty="0">
                <a:solidFill>
                  <a:srgbClr val="0000FF"/>
                </a:solidFill>
              </a:rPr>
              <a:t>SB at the European level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NuFact2018, August 2018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65" y="576959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93" y="1466120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Approved end of August 2017</a:t>
            </a:r>
          </a:p>
        </p:txBody>
      </p:sp>
      <p:graphicFrame>
        <p:nvGraphicFramePr>
          <p:cNvPr id="14" name="Diagramme 3"/>
          <p:cNvGraphicFramePr/>
          <p:nvPr>
            <p:extLst/>
          </p:nvPr>
        </p:nvGraphicFramePr>
        <p:xfrm>
          <a:off x="5211047" y="2093769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8848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GB" dirty="0"/>
              <a:t>Design Study </a:t>
            </a:r>
            <a:r>
              <a:rPr lang="en-GB" dirty="0" err="1"/>
              <a:t>ESSνSB</a:t>
            </a:r>
            <a:br>
              <a:rPr lang="en-GB" dirty="0"/>
            </a:br>
            <a:r>
              <a:rPr lang="en-GB" sz="3200" dirty="0"/>
              <a:t>(2018-2021)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22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6647"/>
            <a:ext cx="9144000" cy="131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0049"/>
            <a:ext cx="5507421" cy="35870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1199" y="2855441"/>
            <a:ext cx="3016469" cy="17081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Kick-off meeting in January 2018.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latin typeface="Times New Roman" charset="0"/>
                <a:ea typeface="Times New Roman" charset="0"/>
                <a:cs typeface="Times New Roman" charset="0"/>
              </a:rPr>
              <a:t>ESSνSB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 has already started engaging postdocs.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216" y="1471448"/>
            <a:ext cx="5189078" cy="2215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1020" y="6182486"/>
            <a:ext cx="483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partners: IHEP, BNL, </a:t>
            </a:r>
            <a:r>
              <a:rPr lang="en-GB" dirty="0">
                <a:latin typeface="Times New Roman" charset="0"/>
                <a:ea typeface="Times New Roman" charset="0"/>
              </a:rPr>
              <a:t>SCK•CEN, SNS, PSI, RAL</a:t>
            </a:r>
            <a:r>
              <a:rPr lang="en-GB" dirty="0"/>
              <a:t> 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250C2-6D98-744D-8585-84C1C21598A5}"/>
              </a:ext>
            </a:extLst>
          </p:cNvPr>
          <p:cNvSpPr txBox="1"/>
          <p:nvPr/>
        </p:nvSpPr>
        <p:spPr>
          <a:xfrm>
            <a:off x="5801710" y="4897821"/>
            <a:ext cx="2215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More information on:</a:t>
            </a:r>
          </a:p>
          <a:p>
            <a:r>
              <a:rPr lang="en-GB" dirty="0">
                <a:hlinkClick r:id="rId6"/>
              </a:rPr>
              <a:t>http://</a:t>
            </a:r>
            <a:r>
              <a:rPr lang="en-GB" dirty="0" err="1">
                <a:hlinkClick r:id="rId6"/>
              </a:rPr>
              <a:t>essnusb.eu</a:t>
            </a:r>
            <a:r>
              <a:rPr lang="en-GB" dirty="0">
                <a:hlinkClick r:id="rId6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599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-1541"/>
            <a:ext cx="6862522" cy="954107"/>
          </a:xfrm>
        </p:spPr>
        <p:txBody>
          <a:bodyPr/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Required modifications of the ESS accelerator for ESS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ν</a:t>
            </a:r>
            <a:r>
              <a:rPr lang="fr-CH" sz="2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SB</a:t>
            </a:r>
            <a:endParaRPr lang="en-GB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NuFact2018, August 2018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M. Dracos,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23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61" y="1059895"/>
            <a:ext cx="8474477" cy="48718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93021" y="2217683"/>
            <a:ext cx="17026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BD1C9D6-98BD-8848-B952-2D93874BDF3D}"/>
              </a:ext>
            </a:extLst>
          </p:cNvPr>
          <p:cNvSpPr txBox="1"/>
          <p:nvPr/>
        </p:nvSpPr>
        <p:spPr>
          <a:xfrm>
            <a:off x="161359" y="6007852"/>
            <a:ext cx="5254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B050"/>
                </a:solidFill>
              </a:rPr>
              <a:t>See presentation of Björn </a:t>
            </a:r>
            <a:r>
              <a:rPr lang="en-GB" sz="1600" dirty="0" err="1">
                <a:solidFill>
                  <a:srgbClr val="00B050"/>
                </a:solidFill>
              </a:rPr>
              <a:t>Gålnander</a:t>
            </a:r>
            <a:r>
              <a:rPr lang="en-GB" sz="1600" dirty="0">
                <a:solidFill>
                  <a:srgbClr val="00B050"/>
                </a:solidFill>
              </a:rPr>
              <a:t> in WG3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419503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4FCD90C-C873-8740-8663-24F74073D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272929"/>
            <a:ext cx="6862522" cy="830997"/>
          </a:xfrm>
        </p:spPr>
        <p:txBody>
          <a:bodyPr/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Preparing the ESS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linac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for operation at 10 MW with a 8% duty cycle and 28 Hz pulsing</a:t>
            </a:r>
            <a:endParaRPr lang="en-GB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NuFact2018, August 2018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M. Dracos,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24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026" y="2366105"/>
            <a:ext cx="46593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For the medium-beta elliptical-cavity part ESS is planning to use tetrodes. Thales has developed a new screen grid with graded wire thickness making operation at 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10 % duty cycle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possible.</a:t>
            </a:r>
          </a:p>
        </p:txBody>
      </p:sp>
      <p:pic>
        <p:nvPicPr>
          <p:cNvPr id="12298" name="Picture 10" descr="https://europeanspallationsource.se/sites/default/files/styles/default/public/modulator_assembled_crop.jpg?itok=jZNAWfjz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9363" y="1325563"/>
            <a:ext cx="376237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tordeke\Desktop\IMG_006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2092" y="3566434"/>
            <a:ext cx="2169646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8087"/>
            <a:ext cx="5573486" cy="8252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5199" y="4564456"/>
            <a:ext cx="55410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The picture shows  the cryostat and test bunker at the FREIA Lab in Uppsala where a first prototype of the ESS 352 MHz spoke accelerating cavity is currently under test at 14 Hz and later on will be tested at 28 Hz.</a:t>
            </a:r>
          </a:p>
        </p:txBody>
      </p:sp>
      <p:sp>
        <p:nvSpPr>
          <p:cNvPr id="7" name="Rectangle 6"/>
          <p:cNvSpPr/>
          <p:nvPr/>
        </p:nvSpPr>
        <p:spPr>
          <a:xfrm>
            <a:off x="6769592" y="6123773"/>
            <a:ext cx="1966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FREIA </a:t>
            </a:r>
            <a:r>
              <a:rPr lang="en-US">
                <a:solidFill>
                  <a:srgbClr val="FFFF00"/>
                </a:solidFill>
                <a:cs typeface="Arial" pitchFamily="34" charset="0"/>
              </a:rPr>
              <a:t>Lab, Uppsala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776248" y="1744717"/>
            <a:ext cx="357352" cy="735724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13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81A2A5-5812-344C-91B1-C14F0A451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1025234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Accumulation Ring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NuFact2018, August 2018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M. Dracos,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25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0" y="780545"/>
            <a:ext cx="90767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ts val="450"/>
              </a:spcBef>
              <a:spcAft>
                <a:spcPts val="45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To compress to few </a:t>
            </a:r>
            <a:r>
              <a:rPr lang="el-GR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fr-CH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</a:t>
            </a: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2.86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effect), but also keeping a reasonable size of the ring.</a:t>
            </a:r>
            <a:endParaRPr lang="en-GB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36804" y="1514653"/>
            <a:ext cx="6804456" cy="105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Baseline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single-ring accumulator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Current studies give a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376 m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circumference accumulator ring </a:t>
            </a:r>
            <a:r>
              <a:rPr lang="en-GB" sz="16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1.32</a:t>
            </a:r>
            <a:r>
              <a:rPr lang="el-GR" sz="16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ring leads to a very large space–charge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tune–shift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about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0.75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EA1916-45E4-DA48-9AF3-A7A28DD63E0E}"/>
              </a:ext>
            </a:extLst>
          </p:cNvPr>
          <p:cNvGrpSpPr/>
          <p:nvPr/>
        </p:nvGrpSpPr>
        <p:grpSpPr>
          <a:xfrm>
            <a:off x="191675" y="2209952"/>
            <a:ext cx="2080578" cy="1994439"/>
            <a:chOff x="486880" y="2248980"/>
            <a:chExt cx="2080578" cy="1994439"/>
          </a:xfrm>
        </p:grpSpPr>
        <p:pic>
          <p:nvPicPr>
            <p:cNvPr id="15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880" y="2248980"/>
              <a:ext cx="2080578" cy="1994439"/>
            </a:xfrm>
            <a:prstGeom prst="rect">
              <a:avLst/>
            </a:prstGeom>
          </p:spPr>
        </p:pic>
        <p:sp>
          <p:nvSpPr>
            <p:cNvPr id="18" name="TextBox 2"/>
            <p:cNvSpPr txBox="1"/>
            <p:nvPr/>
          </p:nvSpPr>
          <p:spPr>
            <a:xfrm>
              <a:off x="1025469" y="2393591"/>
              <a:ext cx="1003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Injection</a:t>
              </a:r>
            </a:p>
          </p:txBody>
        </p:sp>
        <p:sp>
          <p:nvSpPr>
            <p:cNvPr id="19" name="TextBox 8"/>
            <p:cNvSpPr txBox="1"/>
            <p:nvPr/>
          </p:nvSpPr>
          <p:spPr>
            <a:xfrm>
              <a:off x="1025469" y="2924987"/>
              <a:ext cx="125497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Extraction </a:t>
              </a:r>
            </a:p>
            <a:p>
              <a:r>
                <a:rPr lang="en-US" dirty="0"/>
                <a:t>Collimation</a:t>
              </a:r>
            </a:p>
            <a:p>
              <a:r>
                <a:rPr lang="en-US" dirty="0"/>
                <a:t>RF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66890C3-CF76-7046-A0F0-BA322B6D0A95}"/>
              </a:ext>
            </a:extLst>
          </p:cNvPr>
          <p:cNvGrpSpPr/>
          <p:nvPr/>
        </p:nvGrpSpPr>
        <p:grpSpPr>
          <a:xfrm>
            <a:off x="1" y="4204391"/>
            <a:ext cx="3054338" cy="2088347"/>
            <a:chOff x="1" y="4204391"/>
            <a:chExt cx="3054338" cy="2088347"/>
          </a:xfrm>
        </p:grpSpPr>
        <p:pic>
          <p:nvPicPr>
            <p:cNvPr id="17" name="Picture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5400000">
              <a:off x="482996" y="3721396"/>
              <a:ext cx="2088347" cy="3054338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TextBox 2"/>
            <p:cNvSpPr txBox="1"/>
            <p:nvPr/>
          </p:nvSpPr>
          <p:spPr>
            <a:xfrm>
              <a:off x="1064660" y="4656965"/>
              <a:ext cx="807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Lattice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B43B33C-3EF3-744C-9A95-527185706318}"/>
              </a:ext>
            </a:extLst>
          </p:cNvPr>
          <p:cNvSpPr txBox="1"/>
          <p:nvPr/>
        </p:nvSpPr>
        <p:spPr>
          <a:xfrm>
            <a:off x="0" y="6292739"/>
            <a:ext cx="4431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B050"/>
                </a:solidFill>
              </a:rPr>
              <a:t>See presentation of Ye Zou in WG3 for more details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8D405E25-00CD-9A4E-AB1D-9BDF6AE86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9932" y="5899155"/>
            <a:ext cx="2266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00FF"/>
                </a:solidFill>
                <a:latin typeface="Times New Roman"/>
                <a:ea typeface="+mn-ea"/>
                <a:cs typeface="Times New Roman"/>
              </a:rPr>
              <a:t>The 4 rings of the  CERN PS Booster (1972)</a:t>
            </a:r>
          </a:p>
        </p:txBody>
      </p:sp>
      <p:pic>
        <p:nvPicPr>
          <p:cNvPr id="22" name="Image 1">
            <a:extLst>
              <a:ext uri="{FF2B5EF4-FFF2-40B4-BE49-F238E27FC236}">
                <a16:creationId xmlns:a16="http://schemas.microsoft.com/office/drawing/2014/main" id="{E29BE026-A8A9-3348-A03A-ADF06E312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235" y="2723894"/>
            <a:ext cx="2517505" cy="31468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2F9A0A-C0CE-E745-9A9F-6AADA3264DCC}"/>
              </a:ext>
            </a:extLst>
          </p:cNvPr>
          <p:cNvSpPr/>
          <p:nvPr/>
        </p:nvSpPr>
        <p:spPr>
          <a:xfrm>
            <a:off x="2337337" y="2695515"/>
            <a:ext cx="4278400" cy="326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Option: 4 superposed rings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located in the same tunnel,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Each ring receives 1/4 of the bunches during the multi–turn injection,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Reduction of the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tune shift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the level of around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0.2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(acceptable for the 2.86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storage time),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 already exists from the CERN PS Booster of using 4 superimposed rings with the aim to avoid high space charge effects.</a:t>
            </a:r>
          </a:p>
        </p:txBody>
      </p:sp>
    </p:spTree>
    <p:extLst>
      <p:ext uri="{BB962C8B-B14F-4D97-AF65-F5344CB8AC3E}">
        <p14:creationId xmlns:p14="http://schemas.microsoft.com/office/powerpoint/2010/main" val="231995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7" name="Group 34"/>
          <p:cNvGrpSpPr>
            <a:grpSpLocks/>
          </p:cNvGrpSpPr>
          <p:nvPr/>
        </p:nvGrpSpPr>
        <p:grpSpPr bwMode="auto">
          <a:xfrm>
            <a:off x="-171934" y="1337335"/>
            <a:ext cx="8891588" cy="3805238"/>
            <a:chOff x="251520" y="2060848"/>
            <a:chExt cx="8892480" cy="3804617"/>
          </a:xfrm>
        </p:grpSpPr>
        <p:pic>
          <p:nvPicPr>
            <p:cNvPr id="4405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8496944" cy="341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"/>
            <p:cNvCxnSpPr/>
            <p:nvPr/>
          </p:nvCxnSpPr>
          <p:spPr bwMode="auto">
            <a:xfrm>
              <a:off x="1043762" y="3644914"/>
              <a:ext cx="576320" cy="7142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4" name="TextBox 28"/>
            <p:cNvSpPr txBox="1">
              <a:spLocks noChangeArrowheads="1"/>
            </p:cNvSpPr>
            <p:nvPr/>
          </p:nvSpPr>
          <p:spPr bwMode="auto">
            <a:xfrm>
              <a:off x="251520" y="3501008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Split Proton Beam</a:t>
              </a:r>
            </a:p>
          </p:txBody>
        </p:sp>
        <p:cxnSp>
          <p:nvCxnSpPr>
            <p:cNvPr id="47" name="Straight Arrow Connector 7"/>
            <p:cNvCxnSpPr/>
            <p:nvPr/>
          </p:nvCxnSpPr>
          <p:spPr bwMode="auto">
            <a:xfrm>
              <a:off x="1043762" y="4005219"/>
              <a:ext cx="576320" cy="71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14"/>
            <p:cNvCxnSpPr/>
            <p:nvPr/>
          </p:nvCxnSpPr>
          <p:spPr bwMode="auto">
            <a:xfrm>
              <a:off x="3347456" y="4148070"/>
              <a:ext cx="5545694" cy="86504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7" name="TextBox 28"/>
            <p:cNvSpPr txBox="1">
              <a:spLocks noChangeArrowheads="1"/>
            </p:cNvSpPr>
            <p:nvPr/>
          </p:nvSpPr>
          <p:spPr bwMode="auto">
            <a:xfrm>
              <a:off x="8135938" y="5157192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Neutrino Beam Direction</a:t>
              </a:r>
            </a:p>
          </p:txBody>
        </p:sp>
        <p:cxnSp>
          <p:nvCxnSpPr>
            <p:cNvPr id="50" name="Straight Arrow Connector 18"/>
            <p:cNvCxnSpPr>
              <a:stCxn id="44059" idx="0"/>
            </p:cNvCxnSpPr>
            <p:nvPr/>
          </p:nvCxnSpPr>
          <p:spPr bwMode="auto">
            <a:xfrm flipV="1">
              <a:off x="1893160" y="4148070"/>
              <a:ext cx="301655" cy="86345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8"/>
            <p:cNvSpPr txBox="1">
              <a:spLocks noChangeArrowheads="1"/>
            </p:cNvSpPr>
            <p:nvPr/>
          </p:nvSpPr>
          <p:spPr bwMode="auto">
            <a:xfrm>
              <a:off x="1258888" y="5011738"/>
              <a:ext cx="1270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Collimators</a:t>
              </a:r>
            </a:p>
          </p:txBody>
        </p:sp>
        <p:cxnSp>
          <p:nvCxnSpPr>
            <p:cNvPr id="52" name="Straight Arrow Connector 21"/>
            <p:cNvCxnSpPr>
              <a:stCxn id="44061" idx="0"/>
            </p:cNvCxnSpPr>
            <p:nvPr/>
          </p:nvCxnSpPr>
          <p:spPr bwMode="auto">
            <a:xfrm flipH="1" flipV="1">
              <a:off x="2771136" y="4219496"/>
              <a:ext cx="274665" cy="64918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1" name="TextBox 28"/>
            <p:cNvSpPr txBox="1">
              <a:spLocks noChangeArrowheads="1"/>
            </p:cNvSpPr>
            <p:nvPr/>
          </p:nvSpPr>
          <p:spPr bwMode="auto">
            <a:xfrm>
              <a:off x="2411413" y="4868863"/>
              <a:ext cx="1270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Horns and Targets</a:t>
              </a:r>
            </a:p>
          </p:txBody>
        </p:sp>
        <p:sp>
          <p:nvSpPr>
            <p:cNvPr id="44062" name="TextBox 28"/>
            <p:cNvSpPr txBox="1">
              <a:spLocks noChangeArrowheads="1"/>
            </p:cNvSpPr>
            <p:nvPr/>
          </p:nvSpPr>
          <p:spPr bwMode="auto">
            <a:xfrm>
              <a:off x="3635896" y="5059504"/>
              <a:ext cx="1620292" cy="46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Decay Volume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(He, 4x4x25 m</a:t>
              </a:r>
              <a:r>
                <a:rPr lang="en-GB" sz="1200" baseline="30000" dirty="0">
                  <a:solidFill>
                    <a:srgbClr val="333399"/>
                  </a:solidFill>
                  <a:latin typeface="Arial" charset="0"/>
                </a:rPr>
                <a:t>3</a:t>
              </a: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)</a:t>
              </a:r>
            </a:p>
          </p:txBody>
        </p:sp>
        <p:cxnSp>
          <p:nvCxnSpPr>
            <p:cNvPr id="55" name="Straight Arrow Connector 24"/>
            <p:cNvCxnSpPr/>
            <p:nvPr/>
          </p:nvCxnSpPr>
          <p:spPr bwMode="auto">
            <a:xfrm flipV="1">
              <a:off x="4355620" y="4724238"/>
              <a:ext cx="287366" cy="43173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26"/>
            <p:cNvCxnSpPr>
              <a:stCxn id="44065" idx="0"/>
            </p:cNvCxnSpPr>
            <p:nvPr/>
          </p:nvCxnSpPr>
          <p:spPr bwMode="auto">
            <a:xfrm flipV="1">
              <a:off x="6984783" y="5084542"/>
              <a:ext cx="325470" cy="50474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5" name="TextBox 28"/>
            <p:cNvSpPr txBox="1">
              <a:spLocks noChangeArrowheads="1"/>
            </p:cNvSpPr>
            <p:nvPr/>
          </p:nvSpPr>
          <p:spPr bwMode="auto">
            <a:xfrm>
              <a:off x="6444208" y="5589240"/>
              <a:ext cx="107982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Beam Dump</a:t>
              </a:r>
            </a:p>
          </p:txBody>
        </p:sp>
        <p:sp>
          <p:nvSpPr>
            <p:cNvPr id="30" name="TextBox 28"/>
            <p:cNvSpPr txBox="1">
              <a:spLocks noChangeArrowheads="1"/>
            </p:cNvSpPr>
            <p:nvPr/>
          </p:nvSpPr>
          <p:spPr bwMode="auto">
            <a:xfrm>
              <a:off x="4449600" y="3297437"/>
              <a:ext cx="1079823" cy="26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50" dirty="0">
                  <a:solidFill>
                    <a:srgbClr val="333399"/>
                  </a:solidFill>
                  <a:latin typeface="Arial" charset="0"/>
                </a:rPr>
                <a:t>8 m concrete</a:t>
              </a:r>
            </a:p>
          </p:txBody>
        </p:sp>
      </p:grpSp>
      <p:pic>
        <p:nvPicPr>
          <p:cNvPr id="35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315" y="4760148"/>
            <a:ext cx="3962483" cy="20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8286" y="5494375"/>
            <a:ext cx="1255981" cy="9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5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534" y="5348493"/>
            <a:ext cx="1185446" cy="118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205396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General Layout of the target station</a:t>
            </a:r>
            <a:b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2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(from EURO</a:t>
            </a:r>
            <a:r>
              <a:rPr lang="el-GR" sz="22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ν</a:t>
            </a:r>
            <a:r>
              <a:rPr lang="en-GB" sz="22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DS)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NuFact2018, August 2018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26</a:t>
            </a:fld>
            <a:endParaRPr lang="en-GB" noProof="0"/>
          </a:p>
        </p:txBody>
      </p:sp>
      <p:grpSp>
        <p:nvGrpSpPr>
          <p:cNvPr id="44038" name="Group 25"/>
          <p:cNvGrpSpPr>
            <a:grpSpLocks/>
          </p:cNvGrpSpPr>
          <p:nvPr/>
        </p:nvGrpSpPr>
        <p:grpSpPr bwMode="auto">
          <a:xfrm>
            <a:off x="7515299" y="666828"/>
            <a:ext cx="1614258" cy="3216820"/>
            <a:chOff x="6732240" y="2204864"/>
            <a:chExt cx="2165281" cy="4104456"/>
          </a:xfrm>
        </p:grpSpPr>
        <p:pic>
          <p:nvPicPr>
            <p:cNvPr id="44049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204864"/>
              <a:ext cx="2093273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28"/>
            <p:cNvSpPr txBox="1">
              <a:spLocks noChangeArrowheads="1"/>
            </p:cNvSpPr>
            <p:nvPr/>
          </p:nvSpPr>
          <p:spPr bwMode="auto">
            <a:xfrm>
              <a:off x="6732240" y="3428999"/>
              <a:ext cx="976529" cy="824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Horn Support Module</a:t>
              </a:r>
            </a:p>
          </p:txBody>
        </p:sp>
        <p:sp>
          <p:nvSpPr>
            <p:cNvPr id="44051" name="TextBox 28"/>
            <p:cNvSpPr txBox="1">
              <a:spLocks noChangeArrowheads="1"/>
            </p:cNvSpPr>
            <p:nvPr/>
          </p:nvSpPr>
          <p:spPr bwMode="auto">
            <a:xfrm>
              <a:off x="6732240" y="2420888"/>
              <a:ext cx="8640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Shield Blocks</a:t>
              </a:r>
            </a:p>
          </p:txBody>
        </p:sp>
      </p:grpSp>
      <p:cxnSp>
        <p:nvCxnSpPr>
          <p:cNvPr id="6" name="Connecteur droit avec flèche 5"/>
          <p:cNvCxnSpPr/>
          <p:nvPr/>
        </p:nvCxnSpPr>
        <p:spPr>
          <a:xfrm flipV="1">
            <a:off x="4648798" y="5424485"/>
            <a:ext cx="0" cy="46058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CE97AE5-58C0-AC4D-BEAC-5B0E2ADD4AE1}"/>
              </a:ext>
            </a:extLst>
          </p:cNvPr>
          <p:cNvSpPr txBox="1"/>
          <p:nvPr/>
        </p:nvSpPr>
        <p:spPr>
          <a:xfrm>
            <a:off x="44068" y="990500"/>
            <a:ext cx="4727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B050"/>
                </a:solidFill>
              </a:rPr>
              <a:t>See presentation of M. </a:t>
            </a:r>
            <a:r>
              <a:rPr lang="en-GB" sz="1600" dirty="0" err="1">
                <a:solidFill>
                  <a:srgbClr val="00B050"/>
                </a:solidFill>
              </a:rPr>
              <a:t>Dracos</a:t>
            </a:r>
            <a:r>
              <a:rPr lang="en-GB" sz="1600" dirty="0">
                <a:solidFill>
                  <a:srgbClr val="00B050"/>
                </a:solidFill>
              </a:rPr>
              <a:t> in WG3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153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Possible </a:t>
            </a:r>
            <a:r>
              <a:rPr lang="en-GB" sz="3600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</a:t>
            </a:r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schedule</a:t>
            </a:r>
            <a:b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(2</a:t>
            </a:r>
            <a:r>
              <a:rPr lang="en-GB" sz="2000" b="0" baseline="30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nd</a:t>
            </a: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generation neutrino Super Beam) 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NuFact2018, August 2018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27</a:t>
            </a:fld>
            <a:endParaRPr lang="en-GB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35CCAF-E226-9F45-9786-380342F25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1368451"/>
              </p:ext>
            </p:extLst>
          </p:nvPr>
        </p:nvGraphicFramePr>
        <p:xfrm>
          <a:off x="-2609" y="1195744"/>
          <a:ext cx="9133234" cy="5315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70DAF25-5A24-564D-914A-A508611AF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786523"/>
            <a:ext cx="1954705" cy="55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0A55D-4BC7-BE44-B643-DE3026EBA9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4" y="3252192"/>
            <a:ext cx="1652155" cy="4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7B7750-4AF1-464F-8290-4814343F49EF}"/>
              </a:ext>
            </a:extLst>
          </p:cNvPr>
          <p:cNvSpPr/>
          <p:nvPr/>
        </p:nvSpPr>
        <p:spPr>
          <a:xfrm>
            <a:off x="72332" y="5150451"/>
            <a:ext cx="1854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GB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endParaRPr lang="en-GB" sz="1600" dirty="0"/>
          </a:p>
        </p:txBody>
      </p:sp>
      <p:pic>
        <p:nvPicPr>
          <p:cNvPr id="18" name="Image 4" descr="layout_ESSnuSB_04.png">
            <a:extLst>
              <a:ext uri="{FF2B5EF4-FFF2-40B4-BE49-F238E27FC236}">
                <a16:creationId xmlns:a16="http://schemas.microsoft.com/office/drawing/2014/main" id="{F8515A4F-7A06-9D4F-BC94-4C12F05D35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7521" y="4398491"/>
            <a:ext cx="2186584" cy="1633655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2B81D530-01AB-DF46-B34D-3A1F97825E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97" y="1487568"/>
            <a:ext cx="1416818" cy="110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3BA5D-91AB-6B4D-BF13-070BB6ED577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609" y="1669552"/>
            <a:ext cx="1288563" cy="1288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B83DBB-7C93-8540-BF88-1C29B41F6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4992566"/>
            <a:ext cx="1573033" cy="1046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26218-CB1E-8344-81FE-1E13F90B0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2239" y="4338226"/>
            <a:ext cx="1397000" cy="1397000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0259A6D2-BF02-EF4C-BE38-5123E7166F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804" y="1316450"/>
            <a:ext cx="1525205" cy="1080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A5A9A-30A5-7C4A-9221-5B153CA484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27" y="5783789"/>
            <a:ext cx="1269102" cy="678970"/>
          </a:xfrm>
          <a:prstGeom prst="rect">
            <a:avLst/>
          </a:prstGeom>
          <a:solidFill>
            <a:srgbClr val="0432FF"/>
          </a:solidFill>
        </p:spPr>
      </p:pic>
    </p:spTree>
    <p:extLst>
      <p:ext uri="{BB962C8B-B14F-4D97-AF65-F5344CB8AC3E}">
        <p14:creationId xmlns:p14="http://schemas.microsoft.com/office/powerpoint/2010/main" val="163852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54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NuFact2018, August 2018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0" y="1315076"/>
            <a:ext cx="91440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will have enough protons to go to the 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maximum and increase its CPV sensitivity.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CPV: 5 </a:t>
            </a:r>
            <a:r>
              <a:rPr lang="en-GB" sz="2400" dirty="0" err="1">
                <a:latin typeface="Times New Roman"/>
                <a:cs typeface="Times New Roman"/>
              </a:rPr>
              <a:t>σ</a:t>
            </a:r>
            <a:r>
              <a:rPr lang="en-GB" sz="2400" dirty="0">
                <a:latin typeface="Times New Roman"/>
                <a:cs typeface="Times New Roman"/>
              </a:rPr>
              <a:t> could be reached over 60%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 range by </a:t>
            </a:r>
            <a:r>
              <a:rPr lang="en-GB" sz="2400" dirty="0" err="1">
                <a:latin typeface="Times New Roman"/>
                <a:cs typeface="Times New Roman"/>
              </a:rPr>
              <a:t>ESSνSB</a:t>
            </a:r>
            <a:r>
              <a:rPr lang="en-GB" sz="2400" dirty="0">
                <a:latin typeface="Times New Roman"/>
                <a:cs typeface="Times New Roman"/>
              </a:rPr>
              <a:t> with large potentiality.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Large associated detectors have a rich </a:t>
            </a:r>
            <a:r>
              <a:rPr lang="en-GB" sz="2400" dirty="0" err="1">
                <a:latin typeface="Times New Roman"/>
                <a:cs typeface="Times New Roman"/>
              </a:rPr>
              <a:t>astroparticle</a:t>
            </a:r>
            <a:r>
              <a:rPr lang="en-GB" sz="2400" dirty="0">
                <a:latin typeface="Times New Roman"/>
                <a:cs typeface="Times New Roman"/>
              </a:rPr>
              <a:t> physics program.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European Spallation Source </a:t>
            </a:r>
            <a:r>
              <a:rPr lang="en-GB" sz="2400" dirty="0" err="1">
                <a:latin typeface="Times New Roman"/>
                <a:cs typeface="Times New Roman"/>
              </a:rPr>
              <a:t>Linac</a:t>
            </a:r>
            <a:r>
              <a:rPr lang="en-GB" sz="2400" dirty="0">
                <a:latin typeface="Times New Roman"/>
                <a:cs typeface="Times New Roman"/>
              </a:rPr>
              <a:t> will be ready by 2023, upgrade decisions by this moment.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Rich muon program.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COST network project CA15139 supports this project.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EU-H2020 Design Study </a:t>
            </a:r>
            <a:r>
              <a:rPr lang="en-GB" sz="2400" dirty="0" err="1">
                <a:latin typeface="Times New Roman"/>
                <a:cs typeface="Times New Roman"/>
              </a:rPr>
              <a:t>ESSνSB</a:t>
            </a:r>
            <a:r>
              <a:rPr lang="en-GB" sz="2400" dirty="0">
                <a:latin typeface="Times New Roman"/>
                <a:cs typeface="Times New Roman"/>
              </a:rPr>
              <a:t> has just started (2018-2021).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Input to the European Strategy Roadmap for particle physics.</a:t>
            </a:r>
          </a:p>
        </p:txBody>
      </p:sp>
    </p:spTree>
    <p:extLst>
      <p:ext uri="{BB962C8B-B14F-4D97-AF65-F5344CB8AC3E}">
        <p14:creationId xmlns:p14="http://schemas.microsoft.com/office/powerpoint/2010/main" val="1526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60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NuFact2018, August 2018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020583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1" y="2646827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ESS will be a copious source of spallation neutrons.</a:t>
            </a:r>
            <a:endParaRPr lang="en-GB" sz="2000" b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5 MW average beam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15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Duty cycle 4%.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2.0 GeV protons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up to 3.5 GeV with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upgrades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/year.</a:t>
            </a: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3071122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12564"/>
            <a:ext cx="9144000" cy="13539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88534" y="5856658"/>
            <a:ext cx="3820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Linac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 ready by 2023 (full power)</a:t>
            </a:r>
          </a:p>
        </p:txBody>
      </p:sp>
    </p:spTree>
    <p:extLst>
      <p:ext uri="{BB962C8B-B14F-4D97-AF65-F5344CB8AC3E}">
        <p14:creationId xmlns:p14="http://schemas.microsoft.com/office/powerpoint/2010/main" val="12315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Systematic errors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112648" y="6239018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]]</a:t>
            </a:r>
            <a:endParaRPr lang="en-GB" sz="1400" dirty="0">
              <a:latin typeface="Times New Roman"/>
              <a:cs typeface="Times New Roman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9366"/>
            <a:ext cx="9144000" cy="476925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2637771" y="1899723"/>
            <a:ext cx="1432863" cy="4059979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à coins arrondis 8"/>
          <p:cNvSpPr/>
          <p:nvPr/>
        </p:nvSpPr>
        <p:spPr>
          <a:xfrm>
            <a:off x="112648" y="2713890"/>
            <a:ext cx="3957986" cy="531922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36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Comparisons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1" y="2039007"/>
            <a:ext cx="4424854" cy="3136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2" y="2039007"/>
            <a:ext cx="4480165" cy="3136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F74E9-8982-8349-BFD0-E1BE64F28084}"/>
              </a:ext>
            </a:extLst>
          </p:cNvPr>
          <p:cNvSpPr txBox="1"/>
          <p:nvPr/>
        </p:nvSpPr>
        <p:spPr>
          <a:xfrm>
            <a:off x="767255" y="5402317"/>
            <a:ext cx="443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Comparison using the same systematic errors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64CF3C-9BB4-1B43-B1F2-7FF96292E8C5}"/>
              </a:ext>
            </a:extLst>
          </p:cNvPr>
          <p:cNvSpPr txBox="1"/>
          <p:nvPr/>
        </p:nvSpPr>
        <p:spPr>
          <a:xfrm>
            <a:off x="620570" y="5793650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]]</a:t>
            </a:r>
            <a:endParaRPr lang="en-GB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25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37108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A5C06B-82BE-2243-825A-DC861C4B67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2"/>
          <a:stretch/>
        </p:blipFill>
        <p:spPr bwMode="auto">
          <a:xfrm>
            <a:off x="2644168" y="1572638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4" descr="WP6-drawing_2015_05_21_A2T3.png">
            <a:extLst>
              <a:ext uri="{FF2B5EF4-FFF2-40B4-BE49-F238E27FC236}">
                <a16:creationId xmlns:a16="http://schemas.microsoft.com/office/drawing/2014/main" id="{5BB859E0-23EC-9A47-8BF2-294C7FFB5A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0908" y="3064737"/>
            <a:ext cx="831609" cy="457353"/>
          </a:xfrm>
          <a:prstGeom prst="rect">
            <a:avLst/>
          </a:prstGeom>
        </p:spPr>
      </p:pic>
      <p:grpSp>
        <p:nvGrpSpPr>
          <p:cNvPr id="12" name="Group 10">
            <a:extLst>
              <a:ext uri="{FF2B5EF4-FFF2-40B4-BE49-F238E27FC236}">
                <a16:creationId xmlns:a16="http://schemas.microsoft.com/office/drawing/2014/main" id="{731B4B7C-EFAE-D34A-91E0-8A1DFDEC9288}"/>
              </a:ext>
            </a:extLst>
          </p:cNvPr>
          <p:cNvGrpSpPr>
            <a:grpSpLocks/>
          </p:cNvGrpSpPr>
          <p:nvPr/>
        </p:nvGrpSpPr>
        <p:grpSpPr bwMode="auto">
          <a:xfrm>
            <a:off x="195100" y="3482404"/>
            <a:ext cx="8896350" cy="1065213"/>
            <a:chOff x="0" y="0"/>
            <a:chExt cx="12547601" cy="1720850"/>
          </a:xfrm>
        </p:grpSpPr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02F7C543-4830-4648-A86C-2E0AE7912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Spokes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5" name="AutoShape 12">
              <a:extLst>
                <a:ext uri="{FF2B5EF4-FFF2-40B4-BE49-F238E27FC236}">
                  <a16:creationId xmlns:a16="http://schemas.microsoft.com/office/drawing/2014/main" id="{74ED34D6-C488-A94C-91C6-FAED7EFAE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Medium β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6" name="AutoShape 13">
              <a:extLst>
                <a:ext uri="{FF2B5EF4-FFF2-40B4-BE49-F238E27FC236}">
                  <a16:creationId xmlns:a16="http://schemas.microsoft.com/office/drawing/2014/main" id="{E36E5389-739C-6147-9900-EB451F35D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High β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7" name="AutoShape 14">
              <a:extLst>
                <a:ext uri="{FF2B5EF4-FFF2-40B4-BE49-F238E27FC236}">
                  <a16:creationId xmlns:a16="http://schemas.microsoft.com/office/drawing/2014/main" id="{0B10535C-F1A7-6E4C-84DA-5E2442AFF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DTL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8" name="AutoShape 15">
              <a:extLst>
                <a:ext uri="{FF2B5EF4-FFF2-40B4-BE49-F238E27FC236}">
                  <a16:creationId xmlns:a16="http://schemas.microsoft.com/office/drawing/2014/main" id="{7D33F640-3459-4E42-8855-9803EF26E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MEBT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9" name="AutoShape 16">
              <a:extLst>
                <a:ext uri="{FF2B5EF4-FFF2-40B4-BE49-F238E27FC236}">
                  <a16:creationId xmlns:a16="http://schemas.microsoft.com/office/drawing/2014/main" id="{D32F190F-E685-7C40-AE51-5EC3940F1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RFQ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20" name="AutoShape 17">
              <a:extLst>
                <a:ext uri="{FF2B5EF4-FFF2-40B4-BE49-F238E27FC236}">
                  <a16:creationId xmlns:a16="http://schemas.microsoft.com/office/drawing/2014/main" id="{92190145-BA2A-6D4B-AFF9-C6B6ABBFF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LEBT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21" name="AutoShape 18">
              <a:extLst>
                <a:ext uri="{FF2B5EF4-FFF2-40B4-BE49-F238E27FC236}">
                  <a16:creationId xmlns:a16="http://schemas.microsoft.com/office/drawing/2014/main" id="{E5750684-96C5-3540-A47F-BDA3EB4C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Source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22" name="AutoShape 19">
              <a:extLst>
                <a:ext uri="{FF2B5EF4-FFF2-40B4-BE49-F238E27FC236}">
                  <a16:creationId xmlns:a16="http://schemas.microsoft.com/office/drawing/2014/main" id="{D9179F93-1BB4-A94D-9D48-61AC57F5B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HEBT &amp; Contingency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23" name="AutoShape 20">
              <a:extLst>
                <a:ext uri="{FF2B5EF4-FFF2-40B4-BE49-F238E27FC236}">
                  <a16:creationId xmlns:a16="http://schemas.microsoft.com/office/drawing/2014/main" id="{A15F5D48-5716-5342-BC2D-9D83DBDE1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3060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lnSpc>
                  <a:spcPct val="120000"/>
                </a:lnSpc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Target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24" name="Line 21">
              <a:extLst>
                <a:ext uri="{FF2B5EF4-FFF2-40B4-BE49-F238E27FC236}">
                  <a16:creationId xmlns:a16="http://schemas.microsoft.com/office/drawing/2014/main" id="{EC16E021-4DA4-8547-8EE5-E0624C5EBC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5" name="Line 22">
              <a:extLst>
                <a:ext uri="{FF2B5EF4-FFF2-40B4-BE49-F238E27FC236}">
                  <a16:creationId xmlns:a16="http://schemas.microsoft.com/office/drawing/2014/main" id="{58353E0A-4428-484A-A552-C4503FA877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6" name="Line 23">
              <a:extLst>
                <a:ext uri="{FF2B5EF4-FFF2-40B4-BE49-F238E27FC236}">
                  <a16:creationId xmlns:a16="http://schemas.microsoft.com/office/drawing/2014/main" id="{2D17F4A7-A33B-3541-A385-77A331928C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7" name="Line 24">
              <a:extLst>
                <a:ext uri="{FF2B5EF4-FFF2-40B4-BE49-F238E27FC236}">
                  <a16:creationId xmlns:a16="http://schemas.microsoft.com/office/drawing/2014/main" id="{761656CA-2C96-DD43-AA80-AFB4FE7CAE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8" name="Line 25">
              <a:extLst>
                <a:ext uri="{FF2B5EF4-FFF2-40B4-BE49-F238E27FC236}">
                  <a16:creationId xmlns:a16="http://schemas.microsoft.com/office/drawing/2014/main" id="{D8A8656A-C4D1-C946-82E1-10B8F8A2D6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9" name="Line 26">
              <a:extLst>
                <a:ext uri="{FF2B5EF4-FFF2-40B4-BE49-F238E27FC236}">
                  <a16:creationId xmlns:a16="http://schemas.microsoft.com/office/drawing/2014/main" id="{A7F13810-9841-BF46-B150-A68A364B59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0" name="Line 27">
              <a:extLst>
                <a:ext uri="{FF2B5EF4-FFF2-40B4-BE49-F238E27FC236}">
                  <a16:creationId xmlns:a16="http://schemas.microsoft.com/office/drawing/2014/main" id="{6537BBC2-270F-2B42-BEB1-635CC4AA2C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" name="Line 28">
              <a:extLst>
                <a:ext uri="{FF2B5EF4-FFF2-40B4-BE49-F238E27FC236}">
                  <a16:creationId xmlns:a16="http://schemas.microsoft.com/office/drawing/2014/main" id="{327143AF-7B5B-4441-992A-274304379D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2" name="Line 29">
              <a:extLst>
                <a:ext uri="{FF2B5EF4-FFF2-40B4-BE49-F238E27FC236}">
                  <a16:creationId xmlns:a16="http://schemas.microsoft.com/office/drawing/2014/main" id="{C6C7DDB4-E0BA-E54E-BB5D-8A707851A4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3" name="Line 30">
              <a:extLst>
                <a:ext uri="{FF2B5EF4-FFF2-40B4-BE49-F238E27FC236}">
                  <a16:creationId xmlns:a16="http://schemas.microsoft.com/office/drawing/2014/main" id="{B062D5FF-F53B-CE4F-9FA8-95D095B520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4" name="Line 31">
              <a:extLst>
                <a:ext uri="{FF2B5EF4-FFF2-40B4-BE49-F238E27FC236}">
                  <a16:creationId xmlns:a16="http://schemas.microsoft.com/office/drawing/2014/main" id="{9867C75A-640F-9D43-9F44-363B583111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5" name="AutoShape 32">
              <a:extLst>
                <a:ext uri="{FF2B5EF4-FFF2-40B4-BE49-F238E27FC236}">
                  <a16:creationId xmlns:a16="http://schemas.microsoft.com/office/drawing/2014/main" id="{4D66B432-C79A-9E4D-8AF4-281398148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796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/>
                  <a:cs typeface="Gill Sans" charset="0"/>
                </a:rPr>
                <a:t>2.4 m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36" name="Line 33">
              <a:extLst>
                <a:ext uri="{FF2B5EF4-FFF2-40B4-BE49-F238E27FC236}">
                  <a16:creationId xmlns:a16="http://schemas.microsoft.com/office/drawing/2014/main" id="{E3EAD025-D892-6F43-A1E7-CDF61276CD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7" name="Line 34">
              <a:extLst>
                <a:ext uri="{FF2B5EF4-FFF2-40B4-BE49-F238E27FC236}">
                  <a16:creationId xmlns:a16="http://schemas.microsoft.com/office/drawing/2014/main" id="{75693536-95B9-7147-85DC-1E9DA3F21A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A5273E28-1C44-F940-BB46-8434308DF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208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/>
                  <a:cs typeface="Gill Sans" charset="0"/>
                </a:rPr>
                <a:t>4.6 m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39" name="Line 36">
              <a:extLst>
                <a:ext uri="{FF2B5EF4-FFF2-40B4-BE49-F238E27FC236}">
                  <a16:creationId xmlns:a16="http://schemas.microsoft.com/office/drawing/2014/main" id="{8915FAC1-63BF-FD4B-8B08-F9206C05D1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0" name="Line 37">
              <a:extLst>
                <a:ext uri="{FF2B5EF4-FFF2-40B4-BE49-F238E27FC236}">
                  <a16:creationId xmlns:a16="http://schemas.microsoft.com/office/drawing/2014/main" id="{4926EC79-DADD-C44F-AD9B-928D094975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1" name="AutoShape 38">
              <a:extLst>
                <a:ext uri="{FF2B5EF4-FFF2-40B4-BE49-F238E27FC236}">
                  <a16:creationId xmlns:a16="http://schemas.microsoft.com/office/drawing/2014/main" id="{1E74A631-E092-9C43-872F-F2D5ECB45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6633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3.8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42" name="Line 39">
              <a:extLst>
                <a:ext uri="{FF2B5EF4-FFF2-40B4-BE49-F238E27FC236}">
                  <a16:creationId xmlns:a16="http://schemas.microsoft.com/office/drawing/2014/main" id="{1566EEE4-1DE0-1546-B7EE-36F6053049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3" name="Line 40">
              <a:extLst>
                <a:ext uri="{FF2B5EF4-FFF2-40B4-BE49-F238E27FC236}">
                  <a16:creationId xmlns:a16="http://schemas.microsoft.com/office/drawing/2014/main" id="{85FAC64E-6E6C-1149-ACEE-3305E9F9CA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4" name="AutoShape 41">
              <a:extLst>
                <a:ext uri="{FF2B5EF4-FFF2-40B4-BE49-F238E27FC236}">
                  <a16:creationId xmlns:a16="http://schemas.microsoft.com/office/drawing/2014/main" id="{36D257D2-AB75-4B4C-A8E3-C85A8FB31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329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39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45" name="Line 42">
              <a:extLst>
                <a:ext uri="{FF2B5EF4-FFF2-40B4-BE49-F238E27FC236}">
                  <a16:creationId xmlns:a16="http://schemas.microsoft.com/office/drawing/2014/main" id="{156C7E86-530D-C146-A5E5-3261E556B5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6" name="Line 43">
              <a:extLst>
                <a:ext uri="{FF2B5EF4-FFF2-40B4-BE49-F238E27FC236}">
                  <a16:creationId xmlns:a16="http://schemas.microsoft.com/office/drawing/2014/main" id="{91B2C5E3-AB6A-5F45-AD30-B2F8B0A107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7" name="AutoShape 44">
              <a:extLst>
                <a:ext uri="{FF2B5EF4-FFF2-40B4-BE49-F238E27FC236}">
                  <a16:creationId xmlns:a16="http://schemas.microsoft.com/office/drawing/2014/main" id="{5FA2B2CE-FF1C-EE49-A6D4-1E4D9D709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56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48" name="Line 45">
              <a:extLst>
                <a:ext uri="{FF2B5EF4-FFF2-40B4-BE49-F238E27FC236}">
                  <a16:creationId xmlns:a16="http://schemas.microsoft.com/office/drawing/2014/main" id="{C323503A-F2E1-7F40-B958-3ACB8C1792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9" name="Line 46">
              <a:extLst>
                <a:ext uri="{FF2B5EF4-FFF2-40B4-BE49-F238E27FC236}">
                  <a16:creationId xmlns:a16="http://schemas.microsoft.com/office/drawing/2014/main" id="{3B8D2CAC-B490-3E47-BF8D-6F72FBD803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0" name="AutoShape 47">
              <a:extLst>
                <a:ext uri="{FF2B5EF4-FFF2-40B4-BE49-F238E27FC236}">
                  <a16:creationId xmlns:a16="http://schemas.microsoft.com/office/drawing/2014/main" id="{06FC8711-D90F-894D-ABFE-69A6C73B4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77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51" name="Line 48">
              <a:extLst>
                <a:ext uri="{FF2B5EF4-FFF2-40B4-BE49-F238E27FC236}">
                  <a16:creationId xmlns:a16="http://schemas.microsoft.com/office/drawing/2014/main" id="{2C97F5F4-A437-0349-BD5A-EC9A4017E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2" name="Line 49">
              <a:extLst>
                <a:ext uri="{FF2B5EF4-FFF2-40B4-BE49-F238E27FC236}">
                  <a16:creationId xmlns:a16="http://schemas.microsoft.com/office/drawing/2014/main" id="{75F503B8-09CB-6D4B-A498-570E895D3D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3" name="AutoShape 50">
              <a:extLst>
                <a:ext uri="{FF2B5EF4-FFF2-40B4-BE49-F238E27FC236}">
                  <a16:creationId xmlns:a16="http://schemas.microsoft.com/office/drawing/2014/main" id="{B7EB8B1E-0C8F-F440-81D9-CABDFA01C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179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54" name="AutoShape 51">
              <a:extLst>
                <a:ext uri="{FF2B5EF4-FFF2-40B4-BE49-F238E27FC236}">
                  <a16:creationId xmlns:a16="http://schemas.microsoft.com/office/drawing/2014/main" id="{DC0CD1C3-60DC-AD41-994B-3C778C44C27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55" name="AutoShape 52">
              <a:extLst>
                <a:ext uri="{FF2B5EF4-FFF2-40B4-BE49-F238E27FC236}">
                  <a16:creationId xmlns:a16="http://schemas.microsoft.com/office/drawing/2014/main" id="{6AE911AA-A1F6-0142-8180-0C526676761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56" name="AutoShape 53">
              <a:extLst>
                <a:ext uri="{FF2B5EF4-FFF2-40B4-BE49-F238E27FC236}">
                  <a16:creationId xmlns:a16="http://schemas.microsoft.com/office/drawing/2014/main" id="{B094278A-8F5A-5447-B066-AC9A335A24F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57" name="AutoShape 54">
              <a:extLst>
                <a:ext uri="{FF2B5EF4-FFF2-40B4-BE49-F238E27FC236}">
                  <a16:creationId xmlns:a16="http://schemas.microsoft.com/office/drawing/2014/main" id="{F31A51C8-9CF2-0446-AA6F-D10B198DACD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58" name="AutoShape 55">
              <a:extLst>
                <a:ext uri="{FF2B5EF4-FFF2-40B4-BE49-F238E27FC236}">
                  <a16:creationId xmlns:a16="http://schemas.microsoft.com/office/drawing/2014/main" id="{822313A5-6908-F142-A25F-E8321978050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59" name="AutoShape 56">
              <a:extLst>
                <a:ext uri="{FF2B5EF4-FFF2-40B4-BE49-F238E27FC236}">
                  <a16:creationId xmlns:a16="http://schemas.microsoft.com/office/drawing/2014/main" id="{A8B85C7B-E3B5-B84F-840E-51DF9B1A027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60" name="AutoShape 57">
              <a:extLst>
                <a:ext uri="{FF2B5EF4-FFF2-40B4-BE49-F238E27FC236}">
                  <a16:creationId xmlns:a16="http://schemas.microsoft.com/office/drawing/2014/main" id="{2103D3F2-AAF4-8249-A3F3-7AE67918D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75 keV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1" name="AutoShape 58">
              <a:extLst>
                <a:ext uri="{FF2B5EF4-FFF2-40B4-BE49-F238E27FC236}">
                  <a16:creationId xmlns:a16="http://schemas.microsoft.com/office/drawing/2014/main" id="{70884311-265B-A941-848E-F97958C62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5040" y="1377193"/>
              <a:ext cx="795211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3.6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2" name="AutoShape 59">
              <a:extLst>
                <a:ext uri="{FF2B5EF4-FFF2-40B4-BE49-F238E27FC236}">
                  <a16:creationId xmlns:a16="http://schemas.microsoft.com/office/drawing/2014/main" id="{5B565D30-F7C7-694A-9FEC-3B9317D25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90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3" name="AutoShape 60">
              <a:extLst>
                <a:ext uri="{FF2B5EF4-FFF2-40B4-BE49-F238E27FC236}">
                  <a16:creationId xmlns:a16="http://schemas.microsoft.com/office/drawing/2014/main" id="{876DE629-F4A1-AB48-A917-B5C9E2D2E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033" y="1377193"/>
              <a:ext cx="855225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216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4" name="AutoShape 61">
              <a:extLst>
                <a:ext uri="{FF2B5EF4-FFF2-40B4-BE49-F238E27FC236}">
                  <a16:creationId xmlns:a16="http://schemas.microsoft.com/office/drawing/2014/main" id="{A723EAF6-30F8-3D40-8B30-36EA253C2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1974" y="1377193"/>
              <a:ext cx="855227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571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5" name="AutoShape 62">
              <a:extLst>
                <a:ext uri="{FF2B5EF4-FFF2-40B4-BE49-F238E27FC236}">
                  <a16:creationId xmlns:a16="http://schemas.microsoft.com/office/drawing/2014/main" id="{958029F9-D2D3-AC43-9829-B374CA503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3789" y="1377193"/>
              <a:ext cx="953824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2000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6" name="AutoShape 63">
              <a:extLst>
                <a:ext uri="{FF2B5EF4-FFF2-40B4-BE49-F238E27FC236}">
                  <a16:creationId xmlns:a16="http://schemas.microsoft.com/office/drawing/2014/main" id="{08845EF3-2241-D542-BE5D-90B213C77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433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352.21 MHz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7" name="AutoShape 64">
              <a:extLst>
                <a:ext uri="{FF2B5EF4-FFF2-40B4-BE49-F238E27FC236}">
                  <a16:creationId xmlns:a16="http://schemas.microsoft.com/office/drawing/2014/main" id="{BA629697-0732-644C-994B-3361FD81E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548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704.42 MHz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8" name="AutoShape 65">
              <a:extLst>
                <a:ext uri="{FF2B5EF4-FFF2-40B4-BE49-F238E27FC236}">
                  <a16:creationId xmlns:a16="http://schemas.microsoft.com/office/drawing/2014/main" id="{47AFEF08-C74F-E24D-9138-786C0C606D7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69" name="AutoShape 66">
              <a:extLst>
                <a:ext uri="{FF2B5EF4-FFF2-40B4-BE49-F238E27FC236}">
                  <a16:creationId xmlns:a16="http://schemas.microsoft.com/office/drawing/2014/main" id="{8E27C7B8-BAD6-A944-AB78-B482BE5D1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70" name="AutoShape 67">
              <a:extLst>
                <a:ext uri="{FF2B5EF4-FFF2-40B4-BE49-F238E27FC236}">
                  <a16:creationId xmlns:a16="http://schemas.microsoft.com/office/drawing/2014/main" id="{3844C828-448C-1948-A5B8-B1A6373C7D2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71" name="AutoShape 68">
              <a:extLst>
                <a:ext uri="{FF2B5EF4-FFF2-40B4-BE49-F238E27FC236}">
                  <a16:creationId xmlns:a16="http://schemas.microsoft.com/office/drawing/2014/main" id="{41C427A4-CB84-6F44-8E2D-4D6F9D298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D0BC3B4-ECAC-404C-89E2-24135A149701}"/>
              </a:ext>
            </a:extLst>
          </p:cNvPr>
          <p:cNvGrpSpPr/>
          <p:nvPr/>
        </p:nvGrpSpPr>
        <p:grpSpPr>
          <a:xfrm>
            <a:off x="473268" y="1984720"/>
            <a:ext cx="698853" cy="870611"/>
            <a:chOff x="188108" y="2105524"/>
            <a:chExt cx="1429320" cy="1481976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63244D65-3D4A-0C41-AD2E-56551E367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37" y="2830772"/>
              <a:ext cx="886826" cy="564807"/>
            </a:xfrm>
            <a:prstGeom prst="rect">
              <a:avLst/>
            </a:prstGeom>
          </p:spPr>
        </p:pic>
        <p:pic>
          <p:nvPicPr>
            <p:cNvPr id="74" name="Immagine 6" descr="2016-01-27 18.29.18.jpg">
              <a:extLst>
                <a:ext uri="{FF2B5EF4-FFF2-40B4-BE49-F238E27FC236}">
                  <a16:creationId xmlns:a16="http://schemas.microsoft.com/office/drawing/2014/main" id="{E2B273FF-E565-634B-AB3B-0EAF009D1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371" y="2214701"/>
              <a:ext cx="773057" cy="1372799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CFBEEED-E3A4-1C4B-BEA0-D116F5F86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10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457141C-105D-C64C-87E8-FEA001A308B6}"/>
              </a:ext>
            </a:extLst>
          </p:cNvPr>
          <p:cNvGrpSpPr/>
          <p:nvPr/>
        </p:nvGrpSpPr>
        <p:grpSpPr>
          <a:xfrm>
            <a:off x="1640245" y="2215949"/>
            <a:ext cx="599059" cy="471965"/>
            <a:chOff x="1715765" y="2238857"/>
            <a:chExt cx="878000" cy="755401"/>
          </a:xfrm>
        </p:grpSpPr>
        <p:pic>
          <p:nvPicPr>
            <p:cNvPr id="77" name="Image 1">
              <a:extLst>
                <a:ext uri="{FF2B5EF4-FFF2-40B4-BE49-F238E27FC236}">
                  <a16:creationId xmlns:a16="http://schemas.microsoft.com/office/drawing/2014/main" id="{4E6F6952-EFF5-D340-91BF-1AEA6C0E40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5765" y="2643058"/>
              <a:ext cx="878000" cy="351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3329993-6543-8146-A770-7EC364A7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3912" y="2238857"/>
              <a:ext cx="455935" cy="372757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A5413F9-E42B-B742-B226-A6ADBD6B0A7F}"/>
              </a:ext>
            </a:extLst>
          </p:cNvPr>
          <p:cNvGrpSpPr/>
          <p:nvPr/>
        </p:nvGrpSpPr>
        <p:grpSpPr>
          <a:xfrm>
            <a:off x="2347532" y="2940814"/>
            <a:ext cx="871250" cy="528984"/>
            <a:chOff x="2400082" y="3045914"/>
            <a:chExt cx="871250" cy="528984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0E90146-F197-9A46-BE00-8DE4918AD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0082" y="3395579"/>
              <a:ext cx="871250" cy="179319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C9A646F-927D-2848-A6A6-061F4C06E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350" y="3045914"/>
              <a:ext cx="584307" cy="332036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E290A53-1C97-0B4A-9E05-F06A4A55C7C7}"/>
              </a:ext>
            </a:extLst>
          </p:cNvPr>
          <p:cNvGrpSpPr/>
          <p:nvPr/>
        </p:nvGrpSpPr>
        <p:grpSpPr>
          <a:xfrm>
            <a:off x="2966074" y="2098597"/>
            <a:ext cx="907893" cy="613359"/>
            <a:chOff x="2985288" y="2105524"/>
            <a:chExt cx="1083885" cy="905007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9B688A95-F2CB-A842-B8B2-D14A79AE1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288" y="2738732"/>
              <a:ext cx="1083885" cy="271799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A61AEC9D-C918-494F-9E22-3A8B4B8AF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312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8798512-60FA-1D4A-B8E0-E7411F8D56FB}"/>
              </a:ext>
            </a:extLst>
          </p:cNvPr>
          <p:cNvGrpSpPr/>
          <p:nvPr/>
        </p:nvGrpSpPr>
        <p:grpSpPr>
          <a:xfrm>
            <a:off x="4183575" y="2674294"/>
            <a:ext cx="349131" cy="781888"/>
            <a:chOff x="4224718" y="2510373"/>
            <a:chExt cx="518253" cy="1064525"/>
          </a:xfrm>
        </p:grpSpPr>
        <p:pic>
          <p:nvPicPr>
            <p:cNvPr id="86" name="Picture 2">
              <a:extLst>
                <a:ext uri="{FF2B5EF4-FFF2-40B4-BE49-F238E27FC236}">
                  <a16:creationId xmlns:a16="http://schemas.microsoft.com/office/drawing/2014/main" id="{2C89504A-6987-5D4D-BE9B-CEE854DE0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718" y="2986869"/>
              <a:ext cx="518253" cy="588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675C86A4-82D3-C14F-8C8C-116CE07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408" y="2510373"/>
              <a:ext cx="474195" cy="4333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37C49C8-FB22-DA4E-830B-3D7C745901D0}"/>
              </a:ext>
            </a:extLst>
          </p:cNvPr>
          <p:cNvGrpSpPr/>
          <p:nvPr/>
        </p:nvGrpSpPr>
        <p:grpSpPr>
          <a:xfrm>
            <a:off x="7305141" y="2146628"/>
            <a:ext cx="1020763" cy="1249280"/>
            <a:chOff x="7357691" y="2150652"/>
            <a:chExt cx="1020763" cy="1249280"/>
          </a:xfrm>
        </p:grpSpPr>
        <p:pic>
          <p:nvPicPr>
            <p:cNvPr id="89" name="Picture 88" descr="image001.png">
              <a:extLst>
                <a:ext uri="{FF2B5EF4-FFF2-40B4-BE49-F238E27FC236}">
                  <a16:creationId xmlns:a16="http://schemas.microsoft.com/office/drawing/2014/main" id="{3FD12E9E-241C-2742-844F-895851ED7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1984" y="3107472"/>
              <a:ext cx="896470" cy="292460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F94C3BA-F302-9D4E-95BA-3C3247A20EA1}"/>
                </a:ext>
              </a:extLst>
            </p:cNvPr>
            <p:cNvGrpSpPr/>
            <p:nvPr/>
          </p:nvGrpSpPr>
          <p:grpSpPr>
            <a:xfrm>
              <a:off x="7357691" y="2150652"/>
              <a:ext cx="865765" cy="1040735"/>
              <a:chOff x="7357691" y="2238857"/>
              <a:chExt cx="865765" cy="1040735"/>
            </a:xfrm>
          </p:grpSpPr>
          <p:pic>
            <p:nvPicPr>
              <p:cNvPr id="91" name="Picture 2">
                <a:extLst>
                  <a:ext uri="{FF2B5EF4-FFF2-40B4-BE49-F238E27FC236}">
                    <a16:creationId xmlns:a16="http://schemas.microsoft.com/office/drawing/2014/main" id="{E6AA5701-1D4A-D944-AF5E-9338CF48BC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7349" y="2520408"/>
                <a:ext cx="706107" cy="759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38B88107-F5D9-9949-9502-E18562969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7691" y="2238857"/>
                <a:ext cx="865765" cy="212458"/>
              </a:xfrm>
              <a:prstGeom prst="rect">
                <a:avLst/>
              </a:prstGeom>
            </p:spPr>
          </p:pic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06C1C68-6FEC-FD4B-B278-6A88ACB3C41F}"/>
              </a:ext>
            </a:extLst>
          </p:cNvPr>
          <p:cNvGrpSpPr/>
          <p:nvPr/>
        </p:nvGrpSpPr>
        <p:grpSpPr>
          <a:xfrm>
            <a:off x="6624073" y="2471677"/>
            <a:ext cx="703935" cy="972929"/>
            <a:chOff x="6676622" y="2576773"/>
            <a:chExt cx="703935" cy="972929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7FF724D-3299-824B-922E-3A1D243DE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019" y="2910484"/>
              <a:ext cx="670538" cy="639218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D25AC9E5-7837-2A44-95B2-BCC50DD9D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6622" y="2576773"/>
              <a:ext cx="671622" cy="368733"/>
            </a:xfrm>
            <a:prstGeom prst="rect">
              <a:avLst/>
            </a:prstGeom>
          </p:spPr>
        </p:pic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57AFE46E-C5CD-EB49-9896-E2723740C118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044" y="2725673"/>
            <a:ext cx="512904" cy="418326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8EC99407-6457-9D43-A80F-FCF9A25411CA}"/>
              </a:ext>
            </a:extLst>
          </p:cNvPr>
          <p:cNvGrpSpPr/>
          <p:nvPr/>
        </p:nvGrpSpPr>
        <p:grpSpPr>
          <a:xfrm>
            <a:off x="5169154" y="2703692"/>
            <a:ext cx="1260058" cy="793618"/>
            <a:chOff x="5059151" y="2774050"/>
            <a:chExt cx="1422607" cy="828357"/>
          </a:xfrm>
        </p:grpSpPr>
        <p:pic>
          <p:nvPicPr>
            <p:cNvPr id="98" name="Image 9">
              <a:extLst>
                <a:ext uri="{FF2B5EF4-FFF2-40B4-BE49-F238E27FC236}">
                  <a16:creationId xmlns:a16="http://schemas.microsoft.com/office/drawing/2014/main" id="{3DC43CCB-CA6A-AF49-920B-3C9079E04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151" y="3183895"/>
              <a:ext cx="771007" cy="3847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05F09B6F-4479-B84B-A1CF-D4E80E0E1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289" y="3160693"/>
              <a:ext cx="599469" cy="441714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BE0DF6DC-7C8A-5840-A3E9-CA3ED8439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2399" y="2774050"/>
              <a:ext cx="455935" cy="372757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56AB86D-2E5D-CA4B-8B3D-B3B7F14705D3}"/>
              </a:ext>
            </a:extLst>
          </p:cNvPr>
          <p:cNvGrpSpPr/>
          <p:nvPr/>
        </p:nvGrpSpPr>
        <p:grpSpPr>
          <a:xfrm>
            <a:off x="5221672" y="2032470"/>
            <a:ext cx="842879" cy="579319"/>
            <a:chOff x="5274220" y="2137570"/>
            <a:chExt cx="842879" cy="579319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E2BD3507-24D1-4F43-9844-14D09DB6A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4220" y="2397176"/>
              <a:ext cx="842879" cy="319713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CB4D8CC0-54A7-4A4D-9536-9A3816176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8637" y="2141172"/>
              <a:ext cx="293406" cy="239879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CE7A591B-0FE5-CC4B-9635-D02C127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688" y="2137570"/>
              <a:ext cx="290347" cy="265317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686B913-D512-F540-8D01-D7411044B325}"/>
              </a:ext>
            </a:extLst>
          </p:cNvPr>
          <p:cNvGrpSpPr/>
          <p:nvPr/>
        </p:nvGrpSpPr>
        <p:grpSpPr>
          <a:xfrm>
            <a:off x="2266890" y="1379684"/>
            <a:ext cx="594103" cy="783726"/>
            <a:chOff x="2580397" y="4897368"/>
            <a:chExt cx="995540" cy="1459023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D49812A2-7721-774E-A890-87F6DC332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0397" y="5270125"/>
              <a:ext cx="995540" cy="1086266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DFC33391-D430-8E46-AF3B-E5EFD9861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754" y="4897368"/>
              <a:ext cx="455935" cy="372757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2E19C546-D9E9-B94E-8072-98F26E8BA00D}"/>
              </a:ext>
            </a:extLst>
          </p:cNvPr>
          <p:cNvGrpSpPr/>
          <p:nvPr/>
        </p:nvGrpSpPr>
        <p:grpSpPr>
          <a:xfrm>
            <a:off x="1421532" y="1352226"/>
            <a:ext cx="651945" cy="648801"/>
            <a:chOff x="613907" y="5079252"/>
            <a:chExt cx="1237032" cy="1198011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AC8E850C-42EA-244E-BC5B-F0B526F55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907" y="5270125"/>
              <a:ext cx="1237032" cy="1007138"/>
            </a:xfrm>
            <a:prstGeom prst="rect">
              <a:avLst/>
            </a:prstGeom>
          </p:spPr>
        </p:pic>
        <p:pic>
          <p:nvPicPr>
            <p:cNvPr id="110" name="Picture 109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815DBEFE-5243-4947-915A-DBF9372B6D7F}"/>
                </a:ext>
              </a:extLst>
            </p:cNvPr>
            <p:cNvPicPr/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243" y="5079252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9DF0DB8-C1CD-0045-9015-B219E09D108C}"/>
              </a:ext>
            </a:extLst>
          </p:cNvPr>
          <p:cNvGrpSpPr/>
          <p:nvPr/>
        </p:nvGrpSpPr>
        <p:grpSpPr>
          <a:xfrm>
            <a:off x="8109503" y="1455596"/>
            <a:ext cx="730427" cy="738215"/>
            <a:chOff x="4225595" y="4812516"/>
            <a:chExt cx="1461654" cy="1311848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46C4F123-ED79-A34C-8F84-C398F385F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7262" y="4812516"/>
              <a:ext cx="889987" cy="5028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FCD87433-AF4B-CC4F-9FD7-C7621357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5595" y="4814263"/>
              <a:ext cx="455862" cy="455862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8AC4DFC5-5FC1-184A-8859-B56DAAEE6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886" y="5332999"/>
              <a:ext cx="1266605" cy="791365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5C0F0BE-4951-E34C-8BF1-8BF3EBEECB45}"/>
              </a:ext>
            </a:extLst>
          </p:cNvPr>
          <p:cNvGrpSpPr/>
          <p:nvPr/>
        </p:nvGrpSpPr>
        <p:grpSpPr>
          <a:xfrm>
            <a:off x="4663469" y="1312537"/>
            <a:ext cx="725454" cy="622016"/>
            <a:chOff x="4716016" y="1417637"/>
            <a:chExt cx="725454" cy="622016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E5370299-10B7-7E42-ABEF-90CABB10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0333" y="1765544"/>
              <a:ext cx="489876" cy="274109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95B87EA1-FFF3-344F-A2C5-680D24C7E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016" y="1417637"/>
              <a:ext cx="334761" cy="351709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2CA1C85A-3B28-094D-8F9E-B8458DAF6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8064" y="1473552"/>
              <a:ext cx="293406" cy="239879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E3B8B44-24FC-4B46-BDB3-A21952487928}"/>
              </a:ext>
            </a:extLst>
          </p:cNvPr>
          <p:cNvGrpSpPr/>
          <p:nvPr/>
        </p:nvGrpSpPr>
        <p:grpSpPr>
          <a:xfrm>
            <a:off x="5608345" y="1368454"/>
            <a:ext cx="1215365" cy="587296"/>
            <a:chOff x="5660891" y="1473552"/>
            <a:chExt cx="1215365" cy="587296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4B4195F9-0A4D-4A45-9228-2223A658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891" y="1487262"/>
              <a:ext cx="865765" cy="21245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557FB3C3-3CBA-3946-A066-05F488B91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2850" y="1473552"/>
              <a:ext cx="293406" cy="239879"/>
            </a:xfrm>
            <a:prstGeom prst="rect">
              <a:avLst/>
            </a:prstGeom>
          </p:spPr>
        </p:pic>
        <p:pic>
          <p:nvPicPr>
            <p:cNvPr id="122" name="Picture 2" descr="C:\D\Projets\ESS\CALHI\Project3&amp;8\cavités-hors tests\cavités proto HB\ZANON\photos\recette_beta086_ZANON_130910.JPG">
              <a:extLst>
                <a:ext uri="{FF2B5EF4-FFF2-40B4-BE49-F238E27FC236}">
                  <a16:creationId xmlns:a16="http://schemas.microsoft.com/office/drawing/2014/main" id="{66A5D684-E9B6-C04E-81C4-2F0828604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744348"/>
              <a:ext cx="787390" cy="31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3" name="Picture 122">
            <a:extLst>
              <a:ext uri="{FF2B5EF4-FFF2-40B4-BE49-F238E27FC236}">
                <a16:creationId xmlns:a16="http://schemas.microsoft.com/office/drawing/2014/main" id="{BB91B0C4-903F-7849-9506-CDDC6044607D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411" y="1543050"/>
            <a:ext cx="442391" cy="412698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07E2983-C8FC-3947-B3FB-545C00BEA365}"/>
              </a:ext>
            </a:extLst>
          </p:cNvPr>
          <p:cNvGrpSpPr/>
          <p:nvPr/>
        </p:nvGrpSpPr>
        <p:grpSpPr>
          <a:xfrm>
            <a:off x="7984836" y="5704021"/>
            <a:ext cx="711078" cy="716223"/>
            <a:chOff x="7851262" y="1951836"/>
            <a:chExt cx="822509" cy="996441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3BCD42EA-80E4-EE4E-9814-61770F28F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262" y="2333934"/>
              <a:ext cx="822509" cy="614343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EAA5AAAC-5AD7-394D-8DE2-F0515D1F6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5568" y="1951836"/>
              <a:ext cx="584307" cy="332036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5670BD5-C71F-0E4D-8B7B-C63422C219DE}"/>
              </a:ext>
            </a:extLst>
          </p:cNvPr>
          <p:cNvGrpSpPr/>
          <p:nvPr/>
        </p:nvGrpSpPr>
        <p:grpSpPr>
          <a:xfrm>
            <a:off x="6857993" y="5628156"/>
            <a:ext cx="901817" cy="690404"/>
            <a:chOff x="6305787" y="2362338"/>
            <a:chExt cx="1043138" cy="960520"/>
          </a:xfrm>
        </p:grpSpPr>
        <p:pic>
          <p:nvPicPr>
            <p:cNvPr id="128" name="Picture 127" descr="P1010853.JPG.jpeg">
              <a:extLst>
                <a:ext uri="{FF2B5EF4-FFF2-40B4-BE49-F238E27FC236}">
                  <a16:creationId xmlns:a16="http://schemas.microsoft.com/office/drawing/2014/main" id="{AE565C6A-B326-9F49-AE4C-325D0A0CD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787" y="2730123"/>
              <a:ext cx="1043138" cy="592735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2E6F673F-7002-A64A-B01A-35C08FCD1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5188" y="2362338"/>
              <a:ext cx="671622" cy="368733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FE6A6DD-F121-5B4B-AD03-C76FFB2B2EA3}"/>
              </a:ext>
            </a:extLst>
          </p:cNvPr>
          <p:cNvGrpSpPr/>
          <p:nvPr/>
        </p:nvGrpSpPr>
        <p:grpSpPr>
          <a:xfrm>
            <a:off x="1756425" y="5508984"/>
            <a:ext cx="966932" cy="874524"/>
            <a:chOff x="1657447" y="1853423"/>
            <a:chExt cx="1118457" cy="1216676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B50AC1B-E519-694A-B163-39C94E501F3D}"/>
                </a:ext>
              </a:extLst>
            </p:cNvPr>
            <p:cNvGrpSpPr/>
            <p:nvPr/>
          </p:nvGrpSpPr>
          <p:grpSpPr>
            <a:xfrm>
              <a:off x="1657447" y="2214314"/>
              <a:ext cx="1118457" cy="855785"/>
              <a:chOff x="1657447" y="2413890"/>
              <a:chExt cx="1118457" cy="855785"/>
            </a:xfrm>
          </p:grpSpPr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966F9570-B9D5-9543-84A8-51D1792C9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8949" y="2413890"/>
                <a:ext cx="596955" cy="855785"/>
              </a:xfrm>
              <a:prstGeom prst="rect">
                <a:avLst/>
              </a:prstGeom>
            </p:spPr>
          </p:pic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A351FD01-B3BA-5240-9AC7-6E194BB0C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7447" y="2413890"/>
                <a:ext cx="489930" cy="849811"/>
              </a:xfrm>
              <a:prstGeom prst="rect">
                <a:avLst/>
              </a:prstGeom>
            </p:spPr>
          </p:pic>
        </p:grpSp>
        <p:pic>
          <p:nvPicPr>
            <p:cNvPr id="132" name="Picture 131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BA694014-F975-1046-AC2C-CE14AD602702}"/>
                </a:ext>
              </a:extLst>
            </p:cNvPr>
            <p:cNvPicPr/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441" y="1853423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AE5BBD4-248B-8A4E-8DE7-D206D8D10523}"/>
              </a:ext>
            </a:extLst>
          </p:cNvPr>
          <p:cNvGrpSpPr/>
          <p:nvPr/>
        </p:nvGrpSpPr>
        <p:grpSpPr>
          <a:xfrm>
            <a:off x="4297736" y="5480977"/>
            <a:ext cx="1211860" cy="924362"/>
            <a:chOff x="4160376" y="1805915"/>
            <a:chExt cx="1401767" cy="1286013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7440F7FF-C696-3D48-8506-8661E817C266}"/>
                </a:ext>
              </a:extLst>
            </p:cNvPr>
            <p:cNvGrpSpPr/>
            <p:nvPr/>
          </p:nvGrpSpPr>
          <p:grpSpPr>
            <a:xfrm>
              <a:off x="4160376" y="2157525"/>
              <a:ext cx="1401767" cy="934403"/>
              <a:chOff x="4160376" y="2157525"/>
              <a:chExt cx="1401767" cy="934403"/>
            </a:xfrm>
          </p:grpSpPr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72C75D8E-CA24-AF4D-91C5-4198A8D395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0376" y="2179354"/>
                <a:ext cx="390768" cy="890745"/>
              </a:xfrm>
              <a:prstGeom prst="rect">
                <a:avLst/>
              </a:prstGeom>
            </p:spPr>
          </p:pic>
          <p:pic>
            <p:nvPicPr>
              <p:cNvPr id="139" name="Picture 138">
                <a:extLst>
                  <a:ext uri="{FF2B5EF4-FFF2-40B4-BE49-F238E27FC236}">
                    <a16:creationId xmlns:a16="http://schemas.microsoft.com/office/drawing/2014/main" id="{0DC321F7-37A4-E348-B1E6-4298A6E27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4361" y="2157525"/>
                <a:ext cx="356145" cy="934403"/>
              </a:xfrm>
              <a:prstGeom prst="rect">
                <a:avLst/>
              </a:prstGeom>
            </p:spPr>
          </p:pic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80D837A0-A143-0F4A-A085-3F29191588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3723" y="2159929"/>
                <a:ext cx="348420" cy="929595"/>
              </a:xfrm>
              <a:prstGeom prst="rect">
                <a:avLst/>
              </a:prstGeom>
            </p:spPr>
          </p:pic>
        </p:grpSp>
        <p:pic>
          <p:nvPicPr>
            <p:cNvPr id="137" name="Picture 136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D5E25112-E972-3341-A58A-6BE39199A74E}"/>
                </a:ext>
              </a:extLst>
            </p:cNvPr>
            <p:cNvPicPr/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108" y="1805915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128E4A1-53D1-2B47-8BED-59EBA39919B3}"/>
              </a:ext>
            </a:extLst>
          </p:cNvPr>
          <p:cNvGrpSpPr/>
          <p:nvPr/>
        </p:nvGrpSpPr>
        <p:grpSpPr>
          <a:xfrm>
            <a:off x="5713478" y="5663366"/>
            <a:ext cx="894204" cy="548945"/>
            <a:chOff x="6212148" y="1417638"/>
            <a:chExt cx="1202922" cy="851626"/>
          </a:xfrm>
        </p:grpSpPr>
        <p:pic>
          <p:nvPicPr>
            <p:cNvPr id="142" name="Picture 3" descr="\\cern.ch\dfs\Users\r\ruber\Documents\FREIA\Documentation\Illustrations\Hall\freia-hall-layout-20140319.jpg">
              <a:extLst>
                <a:ext uri="{FF2B5EF4-FFF2-40B4-BE49-F238E27FC236}">
                  <a16:creationId xmlns:a16="http://schemas.microsoft.com/office/drawing/2014/main" id="{EDAEB7E2-9D6C-8148-9AF9-8E8DB7EEB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148" y="1774949"/>
              <a:ext cx="1202922" cy="494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8F03E780-4BA1-DF44-9916-345E64BED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0418" y="1417638"/>
              <a:ext cx="462673" cy="394410"/>
            </a:xfrm>
            <a:prstGeom prst="rect">
              <a:avLst/>
            </a:prstGeom>
          </p:spPr>
        </p:pic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6649DCE7-90D7-D147-8010-7078E2DA5061}"/>
              </a:ext>
            </a:extLst>
          </p:cNvPr>
          <p:cNvGrpSpPr/>
          <p:nvPr/>
        </p:nvGrpSpPr>
        <p:grpSpPr>
          <a:xfrm>
            <a:off x="3057456" y="5791759"/>
            <a:ext cx="671382" cy="844509"/>
            <a:chOff x="3004796" y="1951547"/>
            <a:chExt cx="776592" cy="1174917"/>
          </a:xfrm>
        </p:grpSpPr>
        <p:pic>
          <p:nvPicPr>
            <p:cNvPr id="145" name="Picture 2" descr="C:\Users\carlosmartins\Documents\KLYS_MOD - Proto Develop\Photos\LTH upon reception\IMG_1199.JPG">
              <a:extLst>
                <a:ext uri="{FF2B5EF4-FFF2-40B4-BE49-F238E27FC236}">
                  <a16:creationId xmlns:a16="http://schemas.microsoft.com/office/drawing/2014/main" id="{9A212218-418D-A949-999D-5B8F5B5A8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998" y="2304200"/>
              <a:ext cx="616698" cy="822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0B2958A4-094F-B048-8A70-5B77FC12C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0322" y="1964491"/>
              <a:ext cx="281066" cy="298376"/>
            </a:xfrm>
            <a:prstGeom prst="rect">
              <a:avLst/>
            </a:prstGeom>
          </p:spPr>
        </p:pic>
        <p:pic>
          <p:nvPicPr>
            <p:cNvPr id="147" name="Picture 146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11C7330B-C141-2C4C-A3CA-913E0FB9D1A4}"/>
                </a:ext>
              </a:extLst>
            </p:cNvPr>
            <p:cNvPicPr/>
            <p:nvPr/>
          </p:nvPicPr>
          <p:blipFill>
            <a:blip r:embed="rId5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796" y="1951547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36A2AAAB-B4D1-2B45-BA68-1A5C52D0A3E1}"/>
              </a:ext>
            </a:extLst>
          </p:cNvPr>
          <p:cNvGrpSpPr/>
          <p:nvPr/>
        </p:nvGrpSpPr>
        <p:grpSpPr>
          <a:xfrm>
            <a:off x="404650" y="5701887"/>
            <a:ext cx="919753" cy="775957"/>
            <a:chOff x="313066" y="2084887"/>
            <a:chExt cx="1063885" cy="1079545"/>
          </a:xfrm>
        </p:grpSpPr>
        <p:pic>
          <p:nvPicPr>
            <p:cNvPr id="149" name="Picture 148" descr="2016-03-10 TS2 layout text.jpg">
              <a:extLst>
                <a:ext uri="{FF2B5EF4-FFF2-40B4-BE49-F238E27FC236}">
                  <a16:creationId xmlns:a16="http://schemas.microsoft.com/office/drawing/2014/main" id="{ED3C41DD-D5F5-6146-BB32-84B14B285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66" y="2558223"/>
              <a:ext cx="1019113" cy="606209"/>
            </a:xfrm>
            <a:prstGeom prst="rect">
              <a:avLst/>
            </a:prstGeom>
          </p:spPr>
        </p:pic>
        <p:pic>
          <p:nvPicPr>
            <p:cNvPr id="150" name="Picture 149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E82D79A8-A884-2F40-8788-13E139B98E20}"/>
                </a:ext>
              </a:extLst>
            </p:cNvPr>
            <p:cNvPicPr/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75" y="2137299"/>
              <a:ext cx="472476" cy="253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8D00027A-C46F-8B4E-9EB9-120145D4E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34" y="2084887"/>
              <a:ext cx="425330" cy="392101"/>
            </a:xfrm>
            <a:prstGeom prst="rect">
              <a:avLst/>
            </a:prstGeom>
          </p:spPr>
        </p:pic>
      </p:grpSp>
      <p:pic>
        <p:nvPicPr>
          <p:cNvPr id="152" name="Picture 151">
            <a:extLst>
              <a:ext uri="{FF2B5EF4-FFF2-40B4-BE49-F238E27FC236}">
                <a16:creationId xmlns:a16="http://schemas.microsoft.com/office/drawing/2014/main" id="{92A812AD-EE40-A44C-8C87-6A1ECE9D738D}"/>
              </a:ext>
            </a:extLst>
          </p:cNvPr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608" y="5557127"/>
            <a:ext cx="505147" cy="287053"/>
          </a:xfrm>
          <a:prstGeom prst="rect">
            <a:avLst/>
          </a:prstGeom>
        </p:spPr>
      </p:pic>
      <p:sp>
        <p:nvSpPr>
          <p:cNvPr id="153" name="Slide Number Placeholder 3">
            <a:extLst>
              <a:ext uri="{FF2B5EF4-FFF2-40B4-BE49-F238E27FC236}">
                <a16:creationId xmlns:a16="http://schemas.microsoft.com/office/drawing/2014/main" id="{539DA6E0-8F39-6746-9C71-0D7C784541C6}"/>
              </a:ext>
            </a:extLst>
          </p:cNvPr>
          <p:cNvSpPr txBox="1">
            <a:spLocks/>
          </p:cNvSpPr>
          <p:nvPr/>
        </p:nvSpPr>
        <p:spPr>
          <a:xfrm>
            <a:off x="6562314" y="51228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63804BA-FB9F-0545-AF0E-5E3759BF3534}"/>
              </a:ext>
            </a:extLst>
          </p:cNvPr>
          <p:cNvGrpSpPr/>
          <p:nvPr/>
        </p:nvGrpSpPr>
        <p:grpSpPr>
          <a:xfrm>
            <a:off x="7101394" y="4404020"/>
            <a:ext cx="607058" cy="383783"/>
            <a:chOff x="7019045" y="5545719"/>
            <a:chExt cx="966809" cy="749822"/>
          </a:xfrm>
        </p:grpSpPr>
        <p:pic>
          <p:nvPicPr>
            <p:cNvPr id="155" name="Content Placeholder 4" descr="Screen Shot 2016-03-07 at 12.59.34.png">
              <a:extLst>
                <a:ext uri="{FF2B5EF4-FFF2-40B4-BE49-F238E27FC236}">
                  <a16:creationId xmlns:a16="http://schemas.microsoft.com/office/drawing/2014/main" id="{739156BA-6A98-BC4D-A8D7-903FB4453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9045" y="5895614"/>
              <a:ext cx="966809" cy="399927"/>
            </a:xfrm>
            <a:prstGeom prst="rect">
              <a:avLst/>
            </a:prstGeom>
          </p:spPr>
        </p:pic>
        <p:pic>
          <p:nvPicPr>
            <p:cNvPr id="156" name="Picture 155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69DBB040-6C95-1C4B-B9A5-427D6E56F687}"/>
                </a:ext>
              </a:extLst>
            </p:cNvPr>
            <p:cNvPicPr/>
            <p:nvPr/>
          </p:nvPicPr>
          <p:blipFill>
            <a:blip r:embed="rId5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264" y="554571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C59B490B-005C-884A-8A0A-BF13A98791E1}"/>
              </a:ext>
            </a:extLst>
          </p:cNvPr>
          <p:cNvGrpSpPr/>
          <p:nvPr/>
        </p:nvGrpSpPr>
        <p:grpSpPr>
          <a:xfrm>
            <a:off x="7194975" y="4956572"/>
            <a:ext cx="473936" cy="491701"/>
            <a:chOff x="8066565" y="5335229"/>
            <a:chExt cx="1016325" cy="1526749"/>
          </a:xfrm>
        </p:grpSpPr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CE886723-C7CC-5045-B91D-17A3A8F39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6565" y="5650784"/>
              <a:ext cx="1016325" cy="644647"/>
            </a:xfrm>
            <a:prstGeom prst="rect">
              <a:avLst/>
            </a:prstGeom>
          </p:spPr>
        </p:pic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309818D7-7175-6149-A5AC-9F1C2AD05B4C}"/>
                </a:ext>
              </a:extLst>
            </p:cNvPr>
            <p:cNvSpPr txBox="1"/>
            <p:nvPr/>
          </p:nvSpPr>
          <p:spPr>
            <a:xfrm>
              <a:off x="8290710" y="6336367"/>
              <a:ext cx="792180" cy="525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" dirty="0"/>
            </a:p>
          </p:txBody>
        </p:sp>
        <p:pic>
          <p:nvPicPr>
            <p:cNvPr id="160" name="Picture 159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7EC0A4FF-C483-9546-93DC-5DC8D2179B87}"/>
                </a:ext>
              </a:extLst>
            </p:cNvPr>
            <p:cNvPicPr/>
            <p:nvPr/>
          </p:nvPicPr>
          <p:blipFill>
            <a:blip r:embed="rId6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834" y="533522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497B373-02DF-414D-BCB3-F138B6E3660C}"/>
              </a:ext>
            </a:extLst>
          </p:cNvPr>
          <p:cNvGrpSpPr/>
          <p:nvPr/>
        </p:nvGrpSpPr>
        <p:grpSpPr>
          <a:xfrm>
            <a:off x="6021363" y="4588183"/>
            <a:ext cx="850841" cy="634439"/>
            <a:chOff x="5774637" y="5302238"/>
            <a:chExt cx="1088454" cy="1153870"/>
          </a:xfrm>
        </p:grpSpPr>
        <p:pic>
          <p:nvPicPr>
            <p:cNvPr id="162" name="Picture 161" descr="Screen Shot 2016-03-08 at 05.09.33 .png">
              <a:extLst>
                <a:ext uri="{FF2B5EF4-FFF2-40B4-BE49-F238E27FC236}">
                  <a16:creationId xmlns:a16="http://schemas.microsoft.com/office/drawing/2014/main" id="{77C92444-BA38-4247-A0BD-20C227176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637" y="5681868"/>
              <a:ext cx="1088454" cy="774240"/>
            </a:xfrm>
            <a:prstGeom prst="rect">
              <a:avLst/>
            </a:prstGeom>
          </p:spPr>
        </p:pic>
        <p:pic>
          <p:nvPicPr>
            <p:cNvPr id="163" name="Picture 162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B043DCC2-0930-CE45-87E1-2D2227B71C9A}"/>
                </a:ext>
              </a:extLst>
            </p:cNvPr>
            <p:cNvPicPr/>
            <p:nvPr/>
          </p:nvPicPr>
          <p:blipFill>
            <a:blip r:embed="rId6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802" y="532733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2D993308-A897-534C-BEF6-206037678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3126" y="5302238"/>
              <a:ext cx="345882" cy="346639"/>
            </a:xfrm>
            <a:prstGeom prst="rect">
              <a:avLst/>
            </a:prstGeom>
          </p:spPr>
        </p:pic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55D08ABB-C58D-8449-8E27-B420A78B688D}"/>
              </a:ext>
            </a:extLst>
          </p:cNvPr>
          <p:cNvGrpSpPr/>
          <p:nvPr/>
        </p:nvGrpSpPr>
        <p:grpSpPr>
          <a:xfrm>
            <a:off x="4287646" y="4613754"/>
            <a:ext cx="1283613" cy="613756"/>
            <a:chOff x="3920058" y="5344743"/>
            <a:chExt cx="1642085" cy="1116252"/>
          </a:xfrm>
        </p:grpSpPr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C35C59BC-FE80-074C-9CA9-EBD372F8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0058" y="5665373"/>
              <a:ext cx="1642085" cy="795622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0E1ABDF8-980F-7F40-B01F-DCAA74D82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1366" y="5344743"/>
              <a:ext cx="288778" cy="311320"/>
            </a:xfrm>
            <a:prstGeom prst="rect">
              <a:avLst/>
            </a:prstGeom>
          </p:spPr>
        </p:pic>
        <p:pic>
          <p:nvPicPr>
            <p:cNvPr id="168" name="Picture 167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F64D4295-1EB7-7B4D-BA62-E9F7DF06FAF1}"/>
                </a:ext>
              </a:extLst>
            </p:cNvPr>
            <p:cNvPicPr/>
            <p:nvPr/>
          </p:nvPicPr>
          <p:blipFill>
            <a:blip r:embed="rId6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40" y="5344743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12F83D14-7D7E-B342-9BA2-E46FE559A205}"/>
              </a:ext>
            </a:extLst>
          </p:cNvPr>
          <p:cNvGrpSpPr/>
          <p:nvPr/>
        </p:nvGrpSpPr>
        <p:grpSpPr>
          <a:xfrm>
            <a:off x="332642" y="4571779"/>
            <a:ext cx="516114" cy="765147"/>
            <a:chOff x="179394" y="5178818"/>
            <a:chExt cx="660248" cy="1391591"/>
          </a:xfrm>
        </p:grpSpPr>
        <p:pic>
          <p:nvPicPr>
            <p:cNvPr id="170" name="Picture 3">
              <a:extLst>
                <a:ext uri="{FF2B5EF4-FFF2-40B4-BE49-F238E27FC236}">
                  <a16:creationId xmlns:a16="http://schemas.microsoft.com/office/drawing/2014/main" id="{2BDB272E-BB39-3445-9B0B-A065545C9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66" y="5650785"/>
              <a:ext cx="515581" cy="91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EF82ABBF-B9A9-1443-9F19-C60A618A4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394" y="5178818"/>
              <a:ext cx="660248" cy="429364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3BBFE4D6-3028-6943-94EF-83B0DB2A7EE9}"/>
              </a:ext>
            </a:extLst>
          </p:cNvPr>
          <p:cNvGrpSpPr/>
          <p:nvPr/>
        </p:nvGrpSpPr>
        <p:grpSpPr>
          <a:xfrm>
            <a:off x="2632430" y="4548036"/>
            <a:ext cx="1107116" cy="798306"/>
            <a:chOff x="2314134" y="5205173"/>
            <a:chExt cx="1416298" cy="1451898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424DE17-60E7-C342-9345-386BF8CD3AA1}"/>
                </a:ext>
              </a:extLst>
            </p:cNvPr>
            <p:cNvGrpSpPr/>
            <p:nvPr/>
          </p:nvGrpSpPr>
          <p:grpSpPr>
            <a:xfrm>
              <a:off x="2314134" y="5581725"/>
              <a:ext cx="1416298" cy="1075346"/>
              <a:chOff x="2339752" y="4221088"/>
              <a:chExt cx="2664296" cy="2587514"/>
            </a:xfrm>
          </p:grpSpPr>
          <p:pic>
            <p:nvPicPr>
              <p:cNvPr id="175" name="Picture 174" descr="Screen Shot 2016-03-10 at 14.19.44.png">
                <a:extLst>
                  <a:ext uri="{FF2B5EF4-FFF2-40B4-BE49-F238E27FC236}">
                    <a16:creationId xmlns:a16="http://schemas.microsoft.com/office/drawing/2014/main" id="{576FEED7-429C-A746-A0F4-50D561424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9752" y="4221088"/>
                <a:ext cx="2592288" cy="2587514"/>
              </a:xfrm>
              <a:prstGeom prst="rect">
                <a:avLst/>
              </a:prstGeom>
            </p:spPr>
          </p:pic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3D4B1E84-5375-3B49-ABB4-740FCE624E90}"/>
                  </a:ext>
                </a:extLst>
              </p:cNvPr>
              <p:cNvSpPr/>
              <p:nvPr/>
            </p:nvSpPr>
            <p:spPr>
              <a:xfrm>
                <a:off x="4716016" y="5373216"/>
                <a:ext cx="288032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88275541-30B4-9647-9D5F-39A09A6A1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5340" y="5205173"/>
              <a:ext cx="926674" cy="343963"/>
            </a:xfrm>
            <a:prstGeom prst="rect">
              <a:avLst/>
            </a:prstGeom>
          </p:spPr>
        </p:pic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C3831C46-8A2E-6149-8F6B-CA4DD28CCC64}"/>
              </a:ext>
            </a:extLst>
          </p:cNvPr>
          <p:cNvGrpSpPr/>
          <p:nvPr/>
        </p:nvGrpSpPr>
        <p:grpSpPr>
          <a:xfrm>
            <a:off x="1296935" y="4631148"/>
            <a:ext cx="820430" cy="819642"/>
            <a:chOff x="1058701" y="5193573"/>
            <a:chExt cx="1049550" cy="1490702"/>
          </a:xfrm>
        </p:grpSpPr>
        <p:pic>
          <p:nvPicPr>
            <p:cNvPr id="178" name="Content Placeholder 3" descr="Phase Reference Line test .jpg">
              <a:extLst>
                <a:ext uri="{FF2B5EF4-FFF2-40B4-BE49-F238E27FC236}">
                  <a16:creationId xmlns:a16="http://schemas.microsoft.com/office/drawing/2014/main" id="{5BF01E86-219D-6742-9C41-7EF02E13C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5" r="-515"/>
            <a:stretch/>
          </p:blipFill>
          <p:spPr>
            <a:xfrm>
              <a:off x="1058701" y="6075732"/>
              <a:ext cx="1049550" cy="608543"/>
            </a:xfrm>
            <a:prstGeom prst="rect">
              <a:avLst/>
            </a:prstGeom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6A1083F2-DB78-CF41-BC55-41707350C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6976" y="5657193"/>
              <a:ext cx="273478" cy="304342"/>
            </a:xfrm>
            <a:prstGeom prst="rect">
              <a:avLst/>
            </a:prstGeom>
          </p:spPr>
        </p:pic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D3117D25-8C21-8F4A-A01D-0365C9E55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6145" y="5657192"/>
              <a:ext cx="304656" cy="283401"/>
            </a:xfrm>
            <a:prstGeom prst="rect">
              <a:avLst/>
            </a:prstGeom>
          </p:spPr>
        </p:pic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AD84EE23-4770-2B45-96BE-491C7AE2A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379" y="5193573"/>
              <a:ext cx="299439" cy="440351"/>
            </a:xfrm>
            <a:prstGeom prst="rect">
              <a:avLst/>
            </a:prstGeom>
          </p:spPr>
        </p:pic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17C695AB-7D90-5B43-AB36-9089F0827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0764" y="5223897"/>
              <a:ext cx="449979" cy="424980"/>
            </a:xfrm>
            <a:prstGeom prst="rect">
              <a:avLst/>
            </a:prstGeom>
          </p:spPr>
        </p:pic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id="{557C624B-E985-1A4C-9ABA-089E8E455C58}"/>
              </a:ext>
            </a:extLst>
          </p:cNvPr>
          <p:cNvPicPr>
            <a:picLocks noChangeAspect="1"/>
          </p:cNvPicPr>
          <p:nvPr/>
        </p:nvPicPr>
        <p:blipFill>
          <a:blip r:embed="rId7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905" y="4613754"/>
            <a:ext cx="268263" cy="247305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A5482599-DC8A-1249-9094-6385DF4E0928}"/>
              </a:ext>
            </a:extLst>
          </p:cNvPr>
          <p:cNvPicPr>
            <a:picLocks noChangeAspect="1"/>
          </p:cNvPicPr>
          <p:nvPr/>
        </p:nvPicPr>
        <p:blipFill>
          <a:blip r:embed="rId7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502" y="4928781"/>
            <a:ext cx="290534" cy="31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2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CA9D83-9344-154F-B8A8-864C86FF46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0958"/>
            <a:ext cx="9144000" cy="609382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75656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NuFact2018, August 2018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500559-AA8E-414F-8442-D6A5924030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934" y="5202621"/>
            <a:ext cx="2205066" cy="1652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2A1313-695E-004A-A0C8-BC95EDB372A9}"/>
              </a:ext>
            </a:extLst>
          </p:cNvPr>
          <p:cNvSpPr txBox="1"/>
          <p:nvPr/>
        </p:nvSpPr>
        <p:spPr>
          <a:xfrm>
            <a:off x="6938934" y="5202621"/>
            <a:ext cx="146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Target station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9627B-6EE4-F047-9835-E211DE49E40C}"/>
              </a:ext>
            </a:extLst>
          </p:cNvPr>
          <p:cNvSpPr txBox="1"/>
          <p:nvPr/>
        </p:nvSpPr>
        <p:spPr>
          <a:xfrm>
            <a:off x="7936089" y="766089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May 2018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14FB75-F774-3A4B-BC81-294046F6A6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028" y="5202621"/>
            <a:ext cx="2638376" cy="16498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F3EE0A8-F0CA-4643-97F5-9DB968019E90}"/>
              </a:ext>
            </a:extLst>
          </p:cNvPr>
          <p:cNvSpPr txBox="1"/>
          <p:nvPr/>
        </p:nvSpPr>
        <p:spPr>
          <a:xfrm>
            <a:off x="5365390" y="6483152"/>
            <a:ext cx="1308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Proton </a:t>
            </a:r>
            <a:r>
              <a:rPr lang="en-GB" dirty="0" err="1">
                <a:solidFill>
                  <a:srgbClr val="FFFF00"/>
                </a:solidFill>
              </a:rPr>
              <a:t>linac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B9C9B8-3F79-6340-AF7A-488F543FAC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722" y="5202621"/>
            <a:ext cx="2201775" cy="16498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EA842F-E2C9-3244-8E27-902DB58F15B6}"/>
              </a:ext>
            </a:extLst>
          </p:cNvPr>
          <p:cNvSpPr txBox="1"/>
          <p:nvPr/>
        </p:nvSpPr>
        <p:spPr>
          <a:xfrm>
            <a:off x="2885933" y="6486409"/>
            <a:ext cx="1158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FF00"/>
                </a:solidFill>
              </a:rPr>
              <a:t>cryoplants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D03E77F-505D-9344-A8EE-81EA4D1FEE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4" y="5189705"/>
            <a:ext cx="1967010" cy="16627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C69CC30-DD7F-084D-B41E-8701BE903E08}"/>
              </a:ext>
            </a:extLst>
          </p:cNvPr>
          <p:cNvSpPr txBox="1"/>
          <p:nvPr/>
        </p:nvSpPr>
        <p:spPr>
          <a:xfrm>
            <a:off x="212612" y="6483152"/>
            <a:ext cx="101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klystrons</a:t>
            </a:r>
          </a:p>
        </p:txBody>
      </p:sp>
    </p:spTree>
    <p:extLst>
      <p:ext uri="{BB962C8B-B14F-4D97-AF65-F5344CB8AC3E}">
        <p14:creationId xmlns:p14="http://schemas.microsoft.com/office/powerpoint/2010/main" val="259224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DCF06D8-4B05-514A-ADA5-72FB4548C1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326" r="32180"/>
          <a:stretch/>
        </p:blipFill>
        <p:spPr>
          <a:xfrm>
            <a:off x="0" y="207439"/>
            <a:ext cx="5074418" cy="6461615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8947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Use all this power to go to the second oscillation maximum</a:t>
            </a:r>
            <a:endParaRPr lang="en-GB" b="0" dirty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NuFact2018, August 2018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EC7C58-145F-CF4B-A3ED-557FEE8C2810}"/>
              </a:ext>
            </a:extLst>
          </p:cNvPr>
          <p:cNvSpPr txBox="1"/>
          <p:nvPr/>
        </p:nvSpPr>
        <p:spPr>
          <a:xfrm>
            <a:off x="5629649" y="3357862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latin typeface="Times New Roman" panose="02020603050405020304" pitchFamily="18" charset="0"/>
                <a:cs typeface="Times New Roman" panose="02020603050405020304" pitchFamily="18" charset="0"/>
              </a:rPr>
              <a:t>but why?</a:t>
            </a:r>
          </a:p>
        </p:txBody>
      </p:sp>
    </p:spTree>
    <p:extLst>
      <p:ext uri="{BB962C8B-B14F-4D97-AF65-F5344CB8AC3E}">
        <p14:creationId xmlns:p14="http://schemas.microsoft.com/office/powerpoint/2010/main" val="13859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200" dirty="0">
                <a:solidFill>
                  <a:srgbClr val="0000FF"/>
                </a:solidFill>
                <a:latin typeface="Times New Roman"/>
                <a:cs typeface="Times New Roman"/>
              </a:rPr>
              <a:t>Why to go to the 2</a:t>
            </a:r>
            <a:r>
              <a:rPr lang="en-GB" sz="32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32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  <a:endParaRPr lang="en-GB" sz="32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NuFact2018, August 2018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2757" y="5465846"/>
            <a:ext cx="4335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more sensitivity at 2</a:t>
            </a:r>
            <a:r>
              <a:rPr lang="en-GB" sz="2000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15" name="Flèche droite rayée 14"/>
          <p:cNvSpPr/>
          <p:nvPr/>
        </p:nvSpPr>
        <p:spPr>
          <a:xfrm>
            <a:off x="70702" y="5541427"/>
            <a:ext cx="425796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737" y="979948"/>
            <a:ext cx="3124200" cy="2213958"/>
          </a:xfrm>
          <a:prstGeom prst="rect">
            <a:avLst/>
          </a:prstGeom>
        </p:spPr>
      </p:pic>
      <p:sp>
        <p:nvSpPr>
          <p:cNvPr id="25" name="Flèche vers la droite 24"/>
          <p:cNvSpPr/>
          <p:nvPr/>
        </p:nvSpPr>
        <p:spPr>
          <a:xfrm rot="5400000">
            <a:off x="6584218" y="1178232"/>
            <a:ext cx="433831" cy="929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lèche vers la droite 25"/>
          <p:cNvSpPr/>
          <p:nvPr/>
        </p:nvSpPr>
        <p:spPr>
          <a:xfrm rot="16200000">
            <a:off x="7854609" y="2910885"/>
            <a:ext cx="433831" cy="929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ZoneTexte 26"/>
          <p:cNvSpPr txBox="1"/>
          <p:nvPr/>
        </p:nvSpPr>
        <p:spPr>
          <a:xfrm>
            <a:off x="5747657" y="3292068"/>
            <a:ext cx="338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imes New Roman"/>
                <a:cs typeface="Times New Roman"/>
              </a:rPr>
              <a:t>for "large" θ</a:t>
            </a:r>
            <a:r>
              <a:rPr lang="en-GB" sz="1600" baseline="-25000" dirty="0">
                <a:latin typeface="Times New Roman"/>
                <a:cs typeface="Times New Roman"/>
              </a:rPr>
              <a:t>13</a:t>
            </a:r>
            <a:r>
              <a:rPr lang="en-GB" sz="1600" dirty="0">
                <a:latin typeface="Times New Roman"/>
                <a:cs typeface="Times New Roman"/>
              </a:rPr>
              <a:t> 1</a:t>
            </a:r>
            <a:r>
              <a:rPr lang="en-GB" sz="1600" baseline="30000" dirty="0">
                <a:latin typeface="Times New Roman"/>
                <a:cs typeface="Times New Roman"/>
              </a:rPr>
              <a:t>st</a:t>
            </a:r>
            <a:r>
              <a:rPr lang="en-GB" sz="1600" dirty="0">
                <a:latin typeface="Times New Roman"/>
                <a:cs typeface="Times New Roman"/>
              </a:rPr>
              <a:t> oscillation maximum is dominated by atmospheric term 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6843270" y="2558714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0000FF"/>
                </a:solidFill>
                <a:latin typeface="Times New Roman"/>
                <a:cs typeface="Times New Roman"/>
              </a:rPr>
              <a:t>CP interference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725712" y="166728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008000"/>
                </a:solidFill>
                <a:latin typeface="Times New Roman"/>
                <a:cs typeface="Times New Roman"/>
              </a:rPr>
              <a:t>solar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7444447" y="1213033"/>
            <a:ext cx="106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FF0000"/>
                </a:solidFill>
                <a:latin typeface="Times New Roman"/>
                <a:cs typeface="Times New Roman"/>
              </a:rPr>
              <a:t>atmospheric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296166" y="2835714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latin typeface="Times New Roman"/>
                <a:cs typeface="Times New Roman"/>
              </a:rPr>
              <a:t>θ</a:t>
            </a:r>
            <a:r>
              <a:rPr lang="en-GB" b="1" baseline="-25000">
                <a:latin typeface="Times New Roman"/>
                <a:cs typeface="Times New Roman"/>
              </a:rPr>
              <a:t>13</a:t>
            </a:r>
            <a:r>
              <a:rPr lang="en-GB" b="1">
                <a:latin typeface="Times New Roman"/>
                <a:cs typeface="Times New Roman"/>
              </a:rPr>
              <a:t>=8.8º</a:t>
            </a:r>
          </a:p>
        </p:txBody>
      </p:sp>
      <p:sp>
        <p:nvSpPr>
          <p:cNvPr id="6" name="Rectangle 5"/>
          <p:cNvSpPr/>
          <p:nvPr/>
        </p:nvSpPr>
        <p:spPr>
          <a:xfrm>
            <a:off x="7522531" y="886849"/>
            <a:ext cx="1512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Times New Roman"/>
                <a:cs typeface="Times New Roman"/>
              </a:rPr>
              <a:t>(</a:t>
            </a:r>
            <a:r>
              <a:rPr lang="en-GB" sz="1400" dirty="0">
                <a:latin typeface="Times New Roman"/>
                <a:cs typeface="Times New Roman"/>
                <a:hlinkClick r:id="rId4"/>
              </a:rPr>
              <a:t>arXiv:1110.4583</a:t>
            </a:r>
            <a:r>
              <a:rPr lang="en-GB" sz="1400" dirty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8545228" y="214259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>
                <a:latin typeface="Times New Roman"/>
                <a:cs typeface="Times New Roman"/>
              </a:rPr>
              <a:t>L/E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-39388" y="3650129"/>
            <a:ext cx="470417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7325" indent="-187325">
              <a:spcAft>
                <a:spcPts val="1200"/>
              </a:spcAft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1</a:t>
            </a:r>
            <a:r>
              <a:rPr lang="en-GB" sz="2400" baseline="30000" dirty="0">
                <a:latin typeface="Times New Roman"/>
                <a:cs typeface="Times New Roman"/>
              </a:rPr>
              <a:t>st</a:t>
            </a:r>
            <a:r>
              <a:rPr lang="en-GB" sz="2400" dirty="0">
                <a:latin typeface="Times New Roman"/>
                <a:cs typeface="Times New Roman"/>
              </a:rPr>
              <a:t> oscillation max.: A=</a:t>
            </a:r>
            <a:r>
              <a:rPr lang="en-GB" sz="2400" dirty="0">
                <a:solidFill>
                  <a:srgbClr val="FF0000"/>
                </a:solidFill>
                <a:latin typeface="Times New Roman"/>
                <a:cs typeface="Times New Roman"/>
              </a:rPr>
              <a:t>0.3</a:t>
            </a:r>
            <a:r>
              <a:rPr lang="en-GB" sz="2400" dirty="0">
                <a:latin typeface="Times New Roman"/>
                <a:cs typeface="Times New Roman"/>
              </a:rPr>
              <a:t>sinδ</a:t>
            </a:r>
            <a:r>
              <a:rPr lang="en-GB" sz="2400" baseline="-25000" dirty="0">
                <a:latin typeface="Times New Roman"/>
                <a:cs typeface="Times New Roman"/>
              </a:rPr>
              <a:t>CP</a:t>
            </a:r>
          </a:p>
          <a:p>
            <a:pPr marL="187325" indent="-187325">
              <a:spcAft>
                <a:spcPts val="1200"/>
              </a:spcAft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max.: A=</a:t>
            </a:r>
            <a:r>
              <a:rPr lang="en-GB" sz="2400" dirty="0">
                <a:solidFill>
                  <a:srgbClr val="FF0000"/>
                </a:solidFill>
                <a:latin typeface="Times New Roman"/>
                <a:cs typeface="Times New Roman"/>
              </a:rPr>
              <a:t>0.75</a:t>
            </a:r>
            <a:r>
              <a:rPr lang="en-GB" sz="2400" dirty="0">
                <a:latin typeface="Times New Roman"/>
                <a:cs typeface="Times New Roman"/>
              </a:rPr>
              <a:t>sinδ</a:t>
            </a:r>
            <a:r>
              <a:rPr lang="en-GB" sz="2400" baseline="-25000" dirty="0">
                <a:latin typeface="Times New Roman"/>
                <a:cs typeface="Times New Roman"/>
              </a:rPr>
              <a:t>CP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52584" y="4585030"/>
            <a:ext cx="3421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>
                <a:latin typeface="Times New Roman"/>
                <a:cs typeface="Times New Roman"/>
              </a:rPr>
              <a:t>(see arXiv:1310.5992 and arXiv:0710.0554)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633651" y="4030947"/>
            <a:ext cx="4495275" cy="2798702"/>
            <a:chOff x="4366642" y="3188588"/>
            <a:chExt cx="4495275" cy="2798702"/>
          </a:xfrm>
        </p:grpSpPr>
        <p:sp>
          <p:nvSpPr>
            <p:cNvPr id="19" name="ZoneTexte 18"/>
            <p:cNvSpPr txBox="1"/>
            <p:nvPr/>
          </p:nvSpPr>
          <p:spPr>
            <a:xfrm rot="16200000">
              <a:off x="3921649" y="3792409"/>
              <a:ext cx="1351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i="1">
                  <a:latin typeface="Times New Roman"/>
                  <a:cs typeface="Times New Roman"/>
                </a:rPr>
                <a:t>P(ν</a:t>
              </a:r>
              <a:r>
                <a:rPr lang="en-GB" sz="2400" i="1" baseline="-25000">
                  <a:latin typeface="Times New Roman"/>
                  <a:cs typeface="Times New Roman"/>
                </a:rPr>
                <a:t>μ</a:t>
              </a:r>
              <a:r>
                <a:rPr lang="en-GB" sz="2400" i="1">
                  <a:latin typeface="Times New Roman"/>
                  <a:cs typeface="Times New Roman"/>
                </a:rPr>
                <a:t>→ν</a:t>
              </a:r>
              <a:r>
                <a:rPr lang="en-GB" sz="2400" i="1" baseline="-25000">
                  <a:latin typeface="Times New Roman"/>
                  <a:cs typeface="Times New Roman"/>
                </a:rPr>
                <a:t>e</a:t>
              </a:r>
              <a:r>
                <a:rPr lang="en-GB" sz="2400" i="1">
                  <a:latin typeface="Times New Roman"/>
                  <a:cs typeface="Times New Roman"/>
                </a:rPr>
                <a:t>)</a:t>
              </a: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>
              <a:off x="7081940" y="3728892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6019800" y="3269121"/>
              <a:ext cx="2521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latin typeface="Times New Roman"/>
                  <a:cs typeface="Times New Roman"/>
                </a:rPr>
                <a:t>2</a:t>
              </a:r>
              <a:r>
                <a:rPr lang="en-GB" i="1" baseline="30000">
                  <a:latin typeface="Times New Roman"/>
                  <a:cs typeface="Times New Roman"/>
                </a:rPr>
                <a:t>nd</a:t>
              </a:r>
              <a:r>
                <a:rPr lang="en-GB" i="1">
                  <a:latin typeface="Times New Roman"/>
                  <a:cs typeface="Times New Roman"/>
                </a:rPr>
                <a:t> oscillation maximum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33893" y="4450009"/>
              <a:ext cx="115066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>
                  <a:latin typeface="Times New Roman"/>
                  <a:cs typeface="Times New Roman"/>
                </a:rPr>
                <a:t>θ</a:t>
              </a:r>
              <a:r>
                <a:rPr lang="en-GB" b="1" baseline="-25000">
                  <a:latin typeface="Times New Roman"/>
                  <a:cs typeface="Times New Roman"/>
                </a:rPr>
                <a:t>13</a:t>
              </a:r>
              <a:r>
                <a:rPr lang="en-GB" b="1">
                  <a:latin typeface="Times New Roman"/>
                  <a:cs typeface="Times New Roman"/>
                </a:rPr>
                <a:t>=8.8º</a:t>
              </a:r>
            </a:p>
            <a:p>
              <a:pPr algn="ctr"/>
              <a:r>
                <a:rPr lang="en-GB" sz="1400" b="1">
                  <a:latin typeface="Times New Roman"/>
                  <a:cs typeface="Times New Roman"/>
                </a:rPr>
                <a:t>("large" θ</a:t>
              </a:r>
              <a:r>
                <a:rPr lang="en-GB" sz="1400" b="1" baseline="-25000">
                  <a:latin typeface="Times New Roman"/>
                  <a:cs typeface="Times New Roman"/>
                </a:rPr>
                <a:t>13</a:t>
              </a:r>
              <a:r>
                <a:rPr lang="en-GB" sz="1400" b="1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46452" y="3459313"/>
              <a:ext cx="92420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>
                  <a:latin typeface="Symbol" charset="0"/>
                </a:rPr>
                <a:t>d</a:t>
              </a:r>
              <a:r>
                <a:rPr lang="en-GB" baseline="-25000"/>
                <a:t>CP</a:t>
              </a:r>
              <a:r>
                <a:rPr lang="en-GB"/>
                <a:t>=-90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>
                  <a:solidFill>
                    <a:srgbClr val="00B0F0"/>
                  </a:solidFill>
                  <a:latin typeface="Symbol" charset="0"/>
                </a:rPr>
                <a:t>d</a:t>
              </a:r>
              <a:r>
                <a:rPr lang="en-GB" baseline="-25000">
                  <a:solidFill>
                    <a:srgbClr val="00B0F0"/>
                  </a:solidFill>
                </a:rPr>
                <a:t>CP</a:t>
              </a:r>
              <a:r>
                <a:rPr lang="en-GB">
                  <a:solidFill>
                    <a:srgbClr val="00B0F0"/>
                  </a:solidFill>
                </a:rPr>
                <a:t>=0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>
                  <a:solidFill>
                    <a:srgbClr val="FF66FF"/>
                  </a:solidFill>
                  <a:latin typeface="Symbol" charset="0"/>
                </a:rPr>
                <a:t>d</a:t>
              </a:r>
              <a:r>
                <a:rPr lang="en-GB" baseline="-25000">
                  <a:solidFill>
                    <a:srgbClr val="FF66FF"/>
                  </a:solidFill>
                </a:rPr>
                <a:t>CP</a:t>
              </a:r>
              <a:r>
                <a:rPr lang="en-GB">
                  <a:solidFill>
                    <a:srgbClr val="FF66FF"/>
                  </a:solidFill>
                </a:rPr>
                <a:t>=+90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242999" y="561795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latin typeface="Times New Roman"/>
                  <a:cs typeface="Times New Roman"/>
                </a:rPr>
                <a:t>L/E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1615" y="3188588"/>
              <a:ext cx="3980302" cy="2558766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55395B3A-5CAC-2F4A-82CB-F4E7DD8574C8}"/>
              </a:ext>
            </a:extLst>
          </p:cNvPr>
          <p:cNvSpPr/>
          <p:nvPr/>
        </p:nvSpPr>
        <p:spPr>
          <a:xfrm>
            <a:off x="512757" y="5844216"/>
            <a:ext cx="3999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very intense neutrino beam needed</a:t>
            </a:r>
          </a:p>
        </p:txBody>
      </p:sp>
      <p:sp>
        <p:nvSpPr>
          <p:cNvPr id="44" name="Flèche droite rayée 14">
            <a:extLst>
              <a:ext uri="{FF2B5EF4-FFF2-40B4-BE49-F238E27FC236}">
                <a16:creationId xmlns:a16="http://schemas.microsoft.com/office/drawing/2014/main" id="{075E4AA2-9770-8441-956C-A89AF4822D40}"/>
              </a:ext>
            </a:extLst>
          </p:cNvPr>
          <p:cNvSpPr/>
          <p:nvPr/>
        </p:nvSpPr>
        <p:spPr>
          <a:xfrm>
            <a:off x="70701" y="5919797"/>
            <a:ext cx="425797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3EEB02-8621-A342-AE0C-20B6D956465D}"/>
              </a:ext>
            </a:extLst>
          </p:cNvPr>
          <p:cNvGrpSpPr/>
          <p:nvPr/>
        </p:nvGrpSpPr>
        <p:grpSpPr>
          <a:xfrm>
            <a:off x="20096" y="1308612"/>
            <a:ext cx="6388640" cy="2007540"/>
            <a:chOff x="17623" y="886850"/>
            <a:chExt cx="6388640" cy="2007540"/>
          </a:xfrm>
        </p:grpSpPr>
        <p:pic>
          <p:nvPicPr>
            <p:cNvPr id="46" name="Image 17" descr="eq1.png">
              <a:extLst>
                <a:ext uri="{FF2B5EF4-FFF2-40B4-BE49-F238E27FC236}">
                  <a16:creationId xmlns:a16="http://schemas.microsoft.com/office/drawing/2014/main" id="{6A218FFB-AF47-764B-AB4D-BC65689CA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236"/>
            <a:stretch/>
          </p:blipFill>
          <p:spPr>
            <a:xfrm>
              <a:off x="17623" y="886850"/>
              <a:ext cx="6106153" cy="1880687"/>
            </a:xfrm>
            <a:prstGeom prst="rect">
              <a:avLst/>
            </a:prstGeom>
          </p:spPr>
        </p:pic>
        <p:sp>
          <p:nvSpPr>
            <p:cNvPr id="47" name="ZoneTexte 7">
              <a:extLst>
                <a:ext uri="{FF2B5EF4-FFF2-40B4-BE49-F238E27FC236}">
                  <a16:creationId xmlns:a16="http://schemas.microsoft.com/office/drawing/2014/main" id="{02500657-E571-2E42-B584-40362B4EB847}"/>
                </a:ext>
              </a:extLst>
            </p:cNvPr>
            <p:cNvSpPr txBox="1"/>
            <p:nvPr/>
          </p:nvSpPr>
          <p:spPr>
            <a:xfrm>
              <a:off x="4559904" y="1467455"/>
              <a:ext cx="1846359" cy="465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8000"/>
                  </a:solidFill>
                </a:rPr>
                <a:t>Non-CP terms</a:t>
              </a:r>
            </a:p>
          </p:txBody>
        </p:sp>
        <p:sp>
          <p:nvSpPr>
            <p:cNvPr id="48" name="ZoneTexte 11">
              <a:extLst>
                <a:ext uri="{FF2B5EF4-FFF2-40B4-BE49-F238E27FC236}">
                  <a16:creationId xmlns:a16="http://schemas.microsoft.com/office/drawing/2014/main" id="{4AC1826B-2EE1-5641-89AC-C46174E9E4C9}"/>
                </a:ext>
              </a:extLst>
            </p:cNvPr>
            <p:cNvSpPr txBox="1"/>
            <p:nvPr/>
          </p:nvSpPr>
          <p:spPr>
            <a:xfrm>
              <a:off x="4751620" y="2428966"/>
              <a:ext cx="1588878" cy="465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8000"/>
                  </a:solidFill>
                </a:rPr>
                <a:t>CP violating</a:t>
              </a:r>
            </a:p>
          </p:txBody>
        </p:sp>
        <p:sp>
          <p:nvSpPr>
            <p:cNvPr id="49" name="Ellipse 4">
              <a:extLst>
                <a:ext uri="{FF2B5EF4-FFF2-40B4-BE49-F238E27FC236}">
                  <a16:creationId xmlns:a16="http://schemas.microsoft.com/office/drawing/2014/main" id="{2CAE4662-3BCD-4843-848C-410C9DF1CE89}"/>
                </a:ext>
              </a:extLst>
            </p:cNvPr>
            <p:cNvSpPr/>
            <p:nvPr/>
          </p:nvSpPr>
          <p:spPr>
            <a:xfrm>
              <a:off x="3695601" y="2270168"/>
              <a:ext cx="381589" cy="3815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0" name="ZoneTexte 10">
              <a:extLst>
                <a:ext uri="{FF2B5EF4-FFF2-40B4-BE49-F238E27FC236}">
                  <a16:creationId xmlns:a16="http://schemas.microsoft.com/office/drawing/2014/main" id="{100AE3AF-AC1D-5D4A-8FB4-A513AF623B92}"/>
                </a:ext>
              </a:extLst>
            </p:cNvPr>
            <p:cNvSpPr txBox="1"/>
            <p:nvPr/>
          </p:nvSpPr>
          <p:spPr>
            <a:xfrm>
              <a:off x="3517256" y="1094979"/>
              <a:ext cx="1461503" cy="423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51" name="ZoneTexte 15">
              <a:extLst>
                <a:ext uri="{FF2B5EF4-FFF2-40B4-BE49-F238E27FC236}">
                  <a16:creationId xmlns:a16="http://schemas.microsoft.com/office/drawing/2014/main" id="{9C6873F4-7F92-1D4A-BBDC-10A60AE40ECC}"/>
                </a:ext>
              </a:extLst>
            </p:cNvPr>
            <p:cNvSpPr txBox="1"/>
            <p:nvPr/>
          </p:nvSpPr>
          <p:spPr>
            <a:xfrm>
              <a:off x="3662281" y="1648244"/>
              <a:ext cx="734277" cy="423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  <p:sp>
          <p:nvSpPr>
            <p:cNvPr id="52" name="ZoneTexte 16">
              <a:extLst>
                <a:ext uri="{FF2B5EF4-FFF2-40B4-BE49-F238E27FC236}">
                  <a16:creationId xmlns:a16="http://schemas.microsoft.com/office/drawing/2014/main" id="{CAFD2F2F-B747-A14A-9A78-319891FEB3FE}"/>
                </a:ext>
              </a:extLst>
            </p:cNvPr>
            <p:cNvSpPr txBox="1"/>
            <p:nvPr/>
          </p:nvSpPr>
          <p:spPr>
            <a:xfrm>
              <a:off x="4828553" y="2211086"/>
              <a:ext cx="1432855" cy="423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interference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63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600" dirty="0" err="1">
                <a:solidFill>
                  <a:srgbClr val="0000FF"/>
                </a:solidFill>
              </a:rPr>
              <a:t>ESSνSB</a:t>
            </a:r>
            <a:r>
              <a:rPr lang="en-GB" sz="3600" dirty="0">
                <a:solidFill>
                  <a:srgbClr val="0000FF"/>
                </a:solidFill>
              </a:rPr>
              <a:t> </a:t>
            </a:r>
            <a:r>
              <a:rPr lang="en-GB" sz="3600" dirty="0" err="1">
                <a:solidFill>
                  <a:srgbClr val="0000FF"/>
                </a:solidFill>
              </a:rPr>
              <a:t>ν</a:t>
            </a:r>
            <a:r>
              <a:rPr lang="en-GB" sz="3600" dirty="0">
                <a:solidFill>
                  <a:srgbClr val="0000FF"/>
                </a:solidFill>
              </a:rPr>
              <a:t> energy distribution</a:t>
            </a:r>
            <a:br>
              <a:rPr lang="en-GB" sz="36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(without optimisation)</a:t>
            </a:r>
            <a:endParaRPr lang="en-GB" sz="28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NuFact2018, August 2018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629" y="1180829"/>
            <a:ext cx="8110670" cy="331164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496070" y="4615880"/>
            <a:ext cx="1567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imes New Roman"/>
                <a:cs typeface="Times New Roman"/>
              </a:rPr>
              <a:t>at 100 km from the target and per year (in absence of oscillations)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648" y="4578715"/>
            <a:ext cx="5058027" cy="18046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0899" y="1381809"/>
            <a:ext cx="12249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40323" y="1347924"/>
            <a:ext cx="173795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1400" y="4328517"/>
            <a:ext cx="241824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small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contamination which could be used to measure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cross-sections in a near detector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5368A8-B922-E84E-9D6B-FF2D0A2B1B60}"/>
              </a:ext>
            </a:extLst>
          </p:cNvPr>
          <p:cNvSpPr/>
          <p:nvPr/>
        </p:nvSpPr>
        <p:spPr>
          <a:xfrm>
            <a:off x="3399014" y="6343399"/>
            <a:ext cx="2497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93BA"/>
                </a:solidFill>
                <a:latin typeface="Times" pitchFamily="2" charset="0"/>
              </a:rPr>
              <a:t>(</a:t>
            </a:r>
            <a:r>
              <a:rPr lang="fr-FR" sz="1400" dirty="0" err="1">
                <a:solidFill>
                  <a:srgbClr val="0093BA"/>
                </a:solidFill>
                <a:latin typeface="Times" pitchFamily="2" charset="0"/>
              </a:rPr>
              <a:t>Nucl</a:t>
            </a:r>
            <a:r>
              <a:rPr lang="fr-FR" sz="1400" dirty="0">
                <a:solidFill>
                  <a:srgbClr val="0093BA"/>
                </a:solidFill>
                <a:latin typeface="Times" pitchFamily="2" charset="0"/>
              </a:rPr>
              <a:t>. Phys. B 885 (2014) 127) </a:t>
            </a:r>
            <a:endParaRPr lang="fr-FR" sz="1400" dirty="0">
              <a:solidFill>
                <a:srgbClr val="0093BA"/>
              </a:solidFill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NuFact2018, August 2018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Yes, if we place our far detector at around 500 km from the neutrino source.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4692097" cy="64633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MEMPHYS like Cherenkov detector</a:t>
            </a:r>
          </a:p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Mass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PHYSics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studied by LAGUNA)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800" y="5424297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~240k 8” PMTs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30% optical coverage</a:t>
            </a:r>
          </a:p>
        </p:txBody>
      </p:sp>
      <p:sp>
        <p:nvSpPr>
          <p:cNvPr id="10" name="Rectangle 246"/>
          <p:cNvSpPr>
            <a:spLocks noChangeArrowheads="1"/>
          </p:cNvSpPr>
          <p:nvPr/>
        </p:nvSpPr>
        <p:spPr bwMode="auto">
          <a:xfrm>
            <a:off x="6234257" y="1789320"/>
            <a:ext cx="2506662" cy="339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(arXiv: hep-ex/0607026)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658" y="2270377"/>
            <a:ext cx="3453342" cy="2702240"/>
          </a:xfrm>
          <a:prstGeom prst="rect">
            <a:avLst/>
          </a:prstGeom>
        </p:spPr>
      </p:pic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291" y="256924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4D531-A59D-004C-9B11-E61B0D63A260}"/>
              </a:ext>
            </a:extLst>
          </p:cNvPr>
          <p:cNvSpPr txBox="1"/>
          <p:nvPr/>
        </p:nvSpPr>
        <p:spPr>
          <a:xfrm>
            <a:off x="5244345" y="5195333"/>
            <a:ext cx="3754684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20" PMTs with higher QE and cheaper (see JUNO), the detection efficiency will improve the detector performance keeping the price constant, not yet taken into account.</a:t>
            </a:r>
          </a:p>
        </p:txBody>
      </p:sp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79E00E24-1750-8C4F-9169-E134023CE21B}"/>
              </a:ext>
            </a:extLst>
          </p:cNvPr>
          <p:cNvSpPr/>
          <p:nvPr/>
        </p:nvSpPr>
        <p:spPr>
          <a:xfrm>
            <a:off x="4235669" y="5932128"/>
            <a:ext cx="705347" cy="374079"/>
          </a:xfrm>
          <a:prstGeom prst="striped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1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146261</TotalTime>
  <Words>2144</Words>
  <Application>Microsoft Macintosh PowerPoint</Application>
  <PresentationFormat>On-screen Show (4:3)</PresentationFormat>
  <Paragraphs>411</Paragraphs>
  <Slides>31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ＭＳ Ｐゴシック</vt:lpstr>
      <vt:lpstr>ＭＳ Ｐゴシック</vt:lpstr>
      <vt:lpstr>Arial</vt:lpstr>
      <vt:lpstr>Calibri</vt:lpstr>
      <vt:lpstr>Comic Sans MS</vt:lpstr>
      <vt:lpstr>Courier New</vt:lpstr>
      <vt:lpstr>Gill Sans</vt:lpstr>
      <vt:lpstr>Gill Sans Light</vt:lpstr>
      <vt:lpstr>Helvetica</vt:lpstr>
      <vt:lpstr>Symbol</vt:lpstr>
      <vt:lpstr>Times</vt:lpstr>
      <vt:lpstr>Times New Roman</vt:lpstr>
      <vt:lpstr>Times New Roman Bold</vt:lpstr>
      <vt:lpstr>Thème Office</vt:lpstr>
      <vt:lpstr>The European Spallation Source neutrino Super Beam (ESSνSB)</vt:lpstr>
      <vt:lpstr>European Spallation Source</vt:lpstr>
      <vt:lpstr>ESS proton linac</vt:lpstr>
      <vt:lpstr>ESS proton linac</vt:lpstr>
      <vt:lpstr>European Spallation Source</vt:lpstr>
      <vt:lpstr>Use all this power to go to the second oscillation maximum</vt:lpstr>
      <vt:lpstr>Why to go to the 2nd Oscillation Max.</vt:lpstr>
      <vt:lpstr>ESSνSB ν energy distribution (without optimisation)</vt:lpstr>
      <vt:lpstr>Can we go to the 2nd oscillation maximum using our proton beam?</vt:lpstr>
      <vt:lpstr>Neutrino spectra</vt:lpstr>
      <vt:lpstr>2nd Oscillation max. coverage</vt:lpstr>
      <vt:lpstr>ESS Linac modifications to produce a neutrino Super Beam</vt:lpstr>
      <vt:lpstr>How to add a neutrino facility?</vt:lpstr>
      <vt:lpstr>Which baseline?</vt:lpstr>
      <vt:lpstr>The Garpenberg mine</vt:lpstr>
      <vt:lpstr>Garpenberg Research Infrastructure Project for Neutrinos (GRIPnu)</vt:lpstr>
      <vt:lpstr>Physics Performance</vt:lpstr>
      <vt:lpstr>Muons at the level of the beam dump</vt:lpstr>
      <vt:lpstr>ESS neutrino and muon facility</vt:lpstr>
      <vt:lpstr>ESSνSB at the European level</vt:lpstr>
      <vt:lpstr>ESSνSB at the European level</vt:lpstr>
      <vt:lpstr>Design Study ESSνSB (2018-2021)</vt:lpstr>
      <vt:lpstr>Required modifications of the ESS accelerator for ESSνSB</vt:lpstr>
      <vt:lpstr>Preparing the ESS linac for operation at 10 MW with a 8% duty cycle and 28 Hz pulsing</vt:lpstr>
      <vt:lpstr>Accumulation Ring</vt:lpstr>
      <vt:lpstr>General Layout of the target station (from EUROν DS)</vt:lpstr>
      <vt:lpstr>Possible ESSνSB schedule (2nd generation neutrino Super Beam) </vt:lpstr>
      <vt:lpstr>Conclusion</vt:lpstr>
      <vt:lpstr>Backup</vt:lpstr>
      <vt:lpstr>Systematic errors</vt:lpstr>
      <vt:lpstr>Comparisons</vt:lpstr>
    </vt:vector>
  </TitlesOfParts>
  <Company>IN2P3/CNRS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1235</cp:revision>
  <cp:lastPrinted>2013-03-04T17:31:58Z</cp:lastPrinted>
  <dcterms:created xsi:type="dcterms:W3CDTF">2012-07-27T00:22:31Z</dcterms:created>
  <dcterms:modified xsi:type="dcterms:W3CDTF">2018-08-16T03:08:34Z</dcterms:modified>
</cp:coreProperties>
</file>