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3"/>
  </p:notesMasterIdLst>
  <p:handoutMasterIdLst>
    <p:handoutMasterId r:id="rId34"/>
  </p:handoutMasterIdLst>
  <p:sldIdLst>
    <p:sldId id="258" r:id="rId2"/>
    <p:sldId id="720" r:id="rId3"/>
    <p:sldId id="727" r:id="rId4"/>
    <p:sldId id="772" r:id="rId5"/>
    <p:sldId id="764" r:id="rId6"/>
    <p:sldId id="766" r:id="rId7"/>
    <p:sldId id="767" r:id="rId8"/>
    <p:sldId id="677" r:id="rId9"/>
    <p:sldId id="679" r:id="rId10"/>
    <p:sldId id="680" r:id="rId11"/>
    <p:sldId id="681" r:id="rId12"/>
    <p:sldId id="657" r:id="rId13"/>
    <p:sldId id="382" r:id="rId14"/>
    <p:sldId id="741" r:id="rId15"/>
    <p:sldId id="763" r:id="rId16"/>
    <p:sldId id="760" r:id="rId17"/>
    <p:sldId id="768" r:id="rId18"/>
    <p:sldId id="717" r:id="rId19"/>
    <p:sldId id="735" r:id="rId20"/>
    <p:sldId id="684" r:id="rId21"/>
    <p:sldId id="769" r:id="rId22"/>
    <p:sldId id="757" r:id="rId23"/>
    <p:sldId id="733" r:id="rId24"/>
    <p:sldId id="758" r:id="rId25"/>
    <p:sldId id="759" r:id="rId26"/>
    <p:sldId id="676" r:id="rId27"/>
    <p:sldId id="774" r:id="rId28"/>
    <p:sldId id="771" r:id="rId29"/>
    <p:sldId id="691" r:id="rId30"/>
    <p:sldId id="693" r:id="rId31"/>
    <p:sldId id="751" r:id="rId3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6" autoAdjust="0"/>
    <p:restoredTop sz="50000" autoAdjust="0"/>
  </p:normalViewPr>
  <p:slideViewPr>
    <p:cSldViewPr snapToGrid="0" snapToObjects="1">
      <p:cViewPr varScale="1">
        <p:scale>
          <a:sx n="128" d="100"/>
          <a:sy n="128" d="100"/>
        </p:scale>
        <p:origin x="2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DD1E28A-BDEB-604C-96B2-82F4413F0A32}" type="pres">
      <dgm:prSet presAssocID="{EE6526CD-2162-A148-8E0C-3D4AB50F175C}" presName="centerShape" presStyleLbl="node0" presStyleIdx="0" presStyleCnt="1"/>
      <dgm:spPr/>
      <dgm:t>
        <a:bodyPr/>
        <a:lstStyle/>
        <a:p>
          <a:endParaRPr lang="fr-FR"/>
        </a:p>
      </dgm:t>
    </dgm:pt>
    <dgm:pt modelId="{38DA1CFE-A892-9E4D-86B8-28C922BCB30C}" type="pres">
      <dgm:prSet presAssocID="{041A4BD4-C7F4-8D4E-B2D4-8FD7366666E7}" presName="parTrans" presStyleLbl="bgSibTrans2D1" presStyleIdx="0" presStyleCnt="6"/>
      <dgm:spPr/>
      <dgm:t>
        <a:bodyPr/>
        <a:lstStyle/>
        <a:p>
          <a:endParaRPr lang="fr-FR"/>
        </a:p>
      </dgm:t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C304B1-DF0F-EC47-8644-1FD5D326718A}" type="pres">
      <dgm:prSet presAssocID="{1BA29D3B-0099-DA4D-A220-84C06D720003}" presName="parTrans" presStyleLbl="bgSibTrans2D1" presStyleIdx="1" presStyleCnt="6"/>
      <dgm:spPr/>
      <dgm:t>
        <a:bodyPr/>
        <a:lstStyle/>
        <a:p>
          <a:endParaRPr lang="fr-FR"/>
        </a:p>
      </dgm:t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DA2632F-375B-A949-825C-0334983C1FFD}" type="pres">
      <dgm:prSet presAssocID="{49285AD6-2A61-9449-9A23-24085139395A}" presName="parTrans" presStyleLbl="bgSibTrans2D1" presStyleIdx="2" presStyleCnt="6"/>
      <dgm:spPr/>
      <dgm:t>
        <a:bodyPr/>
        <a:lstStyle/>
        <a:p>
          <a:endParaRPr lang="fr-FR"/>
        </a:p>
      </dgm:t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CB2CDB-EB63-B745-ADB1-C6EBF2E6F6EF}" type="pres">
      <dgm:prSet presAssocID="{4CCDDDAF-CE79-544E-A67D-21E583513FB6}" presName="parTrans" presStyleLbl="bgSibTrans2D1" presStyleIdx="3" presStyleCnt="6"/>
      <dgm:spPr/>
      <dgm:t>
        <a:bodyPr/>
        <a:lstStyle/>
        <a:p>
          <a:endParaRPr lang="fr-FR"/>
        </a:p>
      </dgm:t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1A4675-BF82-FB45-9A02-D181E233724D}" type="pres">
      <dgm:prSet presAssocID="{7EDF04CC-88E7-DC47-B451-CC376832A9D3}" presName="parTrans" presStyleLbl="bgSibTrans2D1" presStyleIdx="4" presStyleCnt="6"/>
      <dgm:spPr/>
      <dgm:t>
        <a:bodyPr/>
        <a:lstStyle/>
        <a:p>
          <a:endParaRPr lang="fr-FR"/>
        </a:p>
      </dgm:t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8B08BD-CE16-454E-8DF6-85A3CE5F90D1}" type="pres">
      <dgm:prSet presAssocID="{83EDABE2-C417-C449-A1FD-F1BF99B1BA76}" presName="parTrans" presStyleLbl="bgSibTrans2D1" presStyleIdx="5" presStyleCnt="6"/>
      <dgm:spPr/>
      <dgm:t>
        <a:bodyPr/>
        <a:lstStyle/>
        <a:p>
          <a:endParaRPr lang="fr-FR"/>
        </a:p>
      </dgm:t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2036-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2036-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31/08/2018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31/08/2018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7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75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2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48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09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3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0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4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7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8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72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NuFact2018, August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NuFact2018, August 2018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5359" cy="5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emf"/><Relationship Id="rId5" Type="http://schemas.microsoft.com/office/2007/relationships/hdphoto" Target="../media/hdphoto1.wdp"/><Relationship Id="rId4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7" Type="http://schemas.openxmlformats.org/officeDocument/2006/relationships/image" Target="../media/image11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tiff"/><Relationship Id="rId5" Type="http://schemas.openxmlformats.org/officeDocument/2006/relationships/image" Target="../media/image114.tiff"/><Relationship Id="rId4" Type="http://schemas.openxmlformats.org/officeDocument/2006/relationships/image" Target="../media/image1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tiff"/><Relationship Id="rId4" Type="http://schemas.openxmlformats.org/officeDocument/2006/relationships/image" Target="../media/image1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uronunet.in2p3.fr/" TargetMode="Externa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7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8.jpeg"/><Relationship Id="rId9" Type="http://schemas.microsoft.com/office/2007/relationships/diagramDrawing" Target="../diagrams/drawin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131.tiff"/><Relationship Id="rId4" Type="http://schemas.openxmlformats.org/officeDocument/2006/relationships/image" Target="../media/image13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146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45.tif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9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emf"/><Relationship Id="rId14" Type="http://schemas.openxmlformats.org/officeDocument/2006/relationships/image" Target="../media/image14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e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9" Type="http://schemas.openxmlformats.org/officeDocument/2006/relationships/image" Target="../media/image48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42" Type="http://schemas.openxmlformats.org/officeDocument/2006/relationships/image" Target="../media/image51.png"/><Relationship Id="rId47" Type="http://schemas.openxmlformats.org/officeDocument/2006/relationships/image" Target="../media/image56.png"/><Relationship Id="rId50" Type="http://schemas.openxmlformats.org/officeDocument/2006/relationships/image" Target="../media/image59.png"/><Relationship Id="rId55" Type="http://schemas.openxmlformats.org/officeDocument/2006/relationships/image" Target="../media/image64.png"/><Relationship Id="rId63" Type="http://schemas.openxmlformats.org/officeDocument/2006/relationships/image" Target="../media/image72.png"/><Relationship Id="rId68" Type="http://schemas.openxmlformats.org/officeDocument/2006/relationships/image" Target="../media/image77.png"/><Relationship Id="rId76" Type="http://schemas.openxmlformats.org/officeDocument/2006/relationships/image" Target="../media/image85.png"/><Relationship Id="rId7" Type="http://schemas.openxmlformats.org/officeDocument/2006/relationships/image" Target="../media/image16.png"/><Relationship Id="rId71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9" Type="http://schemas.openxmlformats.org/officeDocument/2006/relationships/image" Target="../media/image38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jpeg"/><Relationship Id="rId40" Type="http://schemas.openxmlformats.org/officeDocument/2006/relationships/image" Target="../media/image49.png"/><Relationship Id="rId45" Type="http://schemas.openxmlformats.org/officeDocument/2006/relationships/image" Target="../media/image54.png"/><Relationship Id="rId53" Type="http://schemas.openxmlformats.org/officeDocument/2006/relationships/image" Target="../media/image62.png"/><Relationship Id="rId58" Type="http://schemas.openxmlformats.org/officeDocument/2006/relationships/image" Target="../media/image67.png"/><Relationship Id="rId66" Type="http://schemas.openxmlformats.org/officeDocument/2006/relationships/image" Target="../media/image75.png"/><Relationship Id="rId74" Type="http://schemas.openxmlformats.org/officeDocument/2006/relationships/image" Target="../media/image8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49" Type="http://schemas.openxmlformats.org/officeDocument/2006/relationships/image" Target="../media/image58.jpeg"/><Relationship Id="rId57" Type="http://schemas.openxmlformats.org/officeDocument/2006/relationships/image" Target="../media/image66.jpeg"/><Relationship Id="rId61" Type="http://schemas.openxmlformats.org/officeDocument/2006/relationships/image" Target="../media/image70.jpe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4" Type="http://schemas.openxmlformats.org/officeDocument/2006/relationships/image" Target="../media/image53.png"/><Relationship Id="rId52" Type="http://schemas.openxmlformats.org/officeDocument/2006/relationships/image" Target="../media/image61.png"/><Relationship Id="rId60" Type="http://schemas.openxmlformats.org/officeDocument/2006/relationships/image" Target="../media/image69.png"/><Relationship Id="rId65" Type="http://schemas.openxmlformats.org/officeDocument/2006/relationships/image" Target="../media/image74.png"/><Relationship Id="rId73" Type="http://schemas.openxmlformats.org/officeDocument/2006/relationships/image" Target="../media/image8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43" Type="http://schemas.openxmlformats.org/officeDocument/2006/relationships/image" Target="../media/image52.png"/><Relationship Id="rId48" Type="http://schemas.openxmlformats.org/officeDocument/2006/relationships/image" Target="../media/image57.png"/><Relationship Id="rId56" Type="http://schemas.openxmlformats.org/officeDocument/2006/relationships/image" Target="../media/image65.png"/><Relationship Id="rId64" Type="http://schemas.openxmlformats.org/officeDocument/2006/relationships/image" Target="../media/image73.jpeg"/><Relationship Id="rId69" Type="http://schemas.openxmlformats.org/officeDocument/2006/relationships/image" Target="../media/image78.png"/><Relationship Id="rId77" Type="http://schemas.openxmlformats.org/officeDocument/2006/relationships/image" Target="../media/image86.png"/><Relationship Id="rId8" Type="http://schemas.openxmlformats.org/officeDocument/2006/relationships/image" Target="../media/image17.png"/><Relationship Id="rId51" Type="http://schemas.openxmlformats.org/officeDocument/2006/relationships/image" Target="../media/image60.jpeg"/><Relationship Id="rId72" Type="http://schemas.openxmlformats.org/officeDocument/2006/relationships/image" Target="../media/image81.png"/><Relationship Id="rId3" Type="http://schemas.openxmlformats.org/officeDocument/2006/relationships/image" Target="../media/image12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Relationship Id="rId46" Type="http://schemas.openxmlformats.org/officeDocument/2006/relationships/image" Target="../media/image55.png"/><Relationship Id="rId59" Type="http://schemas.openxmlformats.org/officeDocument/2006/relationships/image" Target="../media/image68.png"/><Relationship Id="rId67" Type="http://schemas.openxmlformats.org/officeDocument/2006/relationships/image" Target="../media/image76.png"/><Relationship Id="rId20" Type="http://schemas.openxmlformats.org/officeDocument/2006/relationships/image" Target="../media/image29.png"/><Relationship Id="rId41" Type="http://schemas.openxmlformats.org/officeDocument/2006/relationships/image" Target="../media/image50.jpeg"/><Relationship Id="rId54" Type="http://schemas.openxmlformats.org/officeDocument/2006/relationships/image" Target="../media/image63.jpeg"/><Relationship Id="rId62" Type="http://schemas.openxmlformats.org/officeDocument/2006/relationships/image" Target="../media/image71.png"/><Relationship Id="rId70" Type="http://schemas.openxmlformats.org/officeDocument/2006/relationships/image" Target="../media/image79.png"/><Relationship Id="rId75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hyperlink" Target="http://lanl.arxiv.org/abs/1110.458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1666462"/>
            <a:ext cx="9144000" cy="5168678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572" y="3067347"/>
            <a:ext cx="6862522" cy="1348061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FFFF00"/>
                </a:solidFill>
              </a:rPr>
              <a:t>The European Spallation Source neutrino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4800" dirty="0">
                <a:solidFill>
                  <a:srgbClr val="FFFF00"/>
                </a:solidFill>
              </a:rPr>
              <a:t>Super Beam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4800" dirty="0">
                <a:solidFill>
                  <a:srgbClr val="FFFF00"/>
                </a:solidFill>
              </a:rPr>
              <a:t>(ESS</a:t>
            </a:r>
            <a:r>
              <a:rPr lang="el-GR" sz="4800" dirty="0">
                <a:solidFill>
                  <a:srgbClr val="FFFF00"/>
                </a:solidFill>
              </a:rPr>
              <a:t>ν</a:t>
            </a:r>
            <a:r>
              <a:rPr lang="fr-CH" sz="4800" dirty="0">
                <a:solidFill>
                  <a:srgbClr val="FFFF00"/>
                </a:solidFill>
              </a:rPr>
              <a:t>SB)</a:t>
            </a:r>
            <a:endParaRPr lang="en-GB" sz="48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459433" y="5263664"/>
            <a:ext cx="6400800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Marcos </a:t>
            </a:r>
            <a:r>
              <a:rPr lang="en-GB" sz="2800" dirty="0" err="1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Dracos</a:t>
            </a:r>
            <a:endParaRPr lang="en-GB" sz="2800" dirty="0">
              <a:solidFill>
                <a:srgbClr val="66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 behalf of the </a:t>
            </a:r>
            <a:r>
              <a:rPr lang="en-GB" sz="2000" dirty="0" err="1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ESSνSB</a:t>
            </a:r>
            <a:r>
              <a:rPr lang="en-GB" sz="20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</a:t>
            </a:r>
            <a:r>
              <a:rPr lang="en-GB" sz="2000" dirty="0" err="1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EuroNuNet</a:t>
            </a:r>
            <a:r>
              <a:rPr lang="en-GB" sz="20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project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84" y="2410525"/>
            <a:ext cx="1652155" cy="46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7" y="2326026"/>
            <a:ext cx="1188024" cy="820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7" y="5087605"/>
            <a:ext cx="1954705" cy="557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49871C-A5DC-8B4F-AE87-152E56594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92" y="0"/>
            <a:ext cx="9143999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 spectra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275766" y="69768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540 km (2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12987" y="6238803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Times New Roman"/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latin typeface="Times New Roman"/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latin typeface="Times New Roman"/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latin typeface="Times New Roman"/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latin typeface="Times New Roman"/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latin typeface="Times New Roman"/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</a:t>
            </a:r>
            <a:r>
              <a:rPr lang="en-US" sz="4800" dirty="0" err="1"/>
              <a:t>Linac</a:t>
            </a:r>
            <a:r>
              <a:rPr lang="en-US" sz="4800" dirty="0"/>
              <a:t>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The </a:t>
            </a:r>
            <a:r>
              <a:rPr lang="en-GB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Garpenberg</a:t>
            </a:r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mine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4" name="Picture 9" descr="C:\Users\tordeke\Desktop\Bilder Garpenberg-1_Page_3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166" y="957263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540 km</a:t>
            </a:r>
          </a:p>
          <a:p>
            <a:pPr marL="234900" indent="-234900">
              <a:spcBef>
                <a:spcPct val="0"/>
              </a:spcBef>
            </a:pPr>
            <a:r>
              <a:rPr lang="sv-SE" altLang="en-US" sz="2000" dirty="0" err="1">
                <a:latin typeface="Times New Roman" charset="0"/>
                <a:ea typeface="Times New Roman" charset="0"/>
                <a:cs typeface="Times New Roman" charset="0"/>
              </a:rPr>
              <a:t>Depth</a:t>
            </a:r>
            <a:r>
              <a:rPr lang="sv-SE" altLang="en-US" sz="2000" b="1" dirty="0">
                <a:latin typeface="Times New Roman" charset="0"/>
                <a:ea typeface="Times New Roman" charset="0"/>
                <a:cs typeface="Times New Roman" charset="0"/>
              </a:rPr>
              <a:t> 1232 m 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Truck </a:t>
            </a: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Hoist shaft </a:t>
            </a: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free to use by </a:t>
            </a:r>
            <a:r>
              <a:rPr lang="en-US" altLang="en-US" sz="2000" dirty="0" err="1">
                <a:latin typeface="Times New Roman" charset="0"/>
                <a:ea typeface="Times New Roman" charset="0"/>
                <a:cs typeface="Times New Roman" charset="0"/>
              </a:rPr>
              <a:t>ESSnuSB</a:t>
            </a:r>
            <a:endParaRPr lang="en-US" alt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34900" indent="-234900">
              <a:spcBef>
                <a:spcPct val="0"/>
              </a:spcBef>
            </a:pPr>
            <a:r>
              <a:rPr lang="en-US" altLang="x-none" sz="2000" dirty="0">
                <a:latin typeface="Times New Roman" charset="0"/>
                <a:ea typeface="Times New Roman" charset="0"/>
                <a:cs typeface="Times New Roman" charset="0"/>
              </a:rPr>
              <a:t>Rock-engineering prospection and studies in the </a:t>
            </a:r>
            <a:r>
              <a:rPr lang="en-US" altLang="x-none" sz="2000" dirty="0" err="1">
                <a:latin typeface="Times New Roman" charset="0"/>
                <a:ea typeface="Times New Roman" charset="0"/>
                <a:cs typeface="Times New Roman" charset="0"/>
              </a:rPr>
              <a:t>Garpenberg</a:t>
            </a:r>
            <a:r>
              <a:rPr lang="en-US" altLang="x-none" sz="2000" dirty="0">
                <a:latin typeface="Times New Roman" charset="0"/>
                <a:ea typeface="Times New Roman" charset="0"/>
                <a:cs typeface="Times New Roman" charset="0"/>
              </a:rPr>
              <a:t>-mine granite-zones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1" y="3907211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5A4486-022F-D447-9C42-B0AA6D368F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9" t="20078" r="5907" b="38092"/>
          <a:stretch/>
        </p:blipFill>
        <p:spPr>
          <a:xfrm>
            <a:off x="6492849" y="4666522"/>
            <a:ext cx="2398191" cy="1930523"/>
          </a:xfrm>
          <a:prstGeom prst="rect">
            <a:avLst/>
          </a:prstGeom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65" y="4660682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5026595" y="6329037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0000"/>
                </a:solidFill>
                <a:latin typeface="+mn-lt"/>
                <a:cs typeface="+mn-cs"/>
              </a:rPr>
              <a:t>Granite drill cores</a:t>
            </a:r>
            <a:endParaRPr lang="sv-SE" sz="1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497203" y="14397"/>
            <a:ext cx="5968721" cy="1348061"/>
          </a:xfrm>
        </p:spPr>
        <p:txBody>
          <a:bodyPr>
            <a:normAutofit fontScale="90000"/>
          </a:bodyPr>
          <a:lstStyle/>
          <a:p>
            <a:r>
              <a:rPr lang="en-GB" sz="32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Garpenberg</a:t>
            </a:r>
            <a:r>
              <a:rPr lang="en-GB" sz="3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Research Infrastructure Project for Neutrinos</a:t>
            </a:r>
            <a:br>
              <a:rPr lang="en-GB" sz="3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4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GB" sz="24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GRIPnu</a:t>
            </a:r>
            <a:r>
              <a:rPr lang="en-GB" sz="24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  <a:endParaRPr lang="en-GB" sz="6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46" y="2993275"/>
            <a:ext cx="4617754" cy="26801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215" y="1100324"/>
            <a:ext cx="3846786" cy="5752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24" y="3559737"/>
            <a:ext cx="5150069" cy="101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24" y="1386508"/>
            <a:ext cx="4617754" cy="157703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24" y="4665784"/>
            <a:ext cx="4981903" cy="1836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25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2455256-5F1B-5541-8422-BC56AE6623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875" y="4035256"/>
            <a:ext cx="3750318" cy="2824313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5760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4053100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sz="2000" baseline="-2500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 coverage at 5 σ C.L. up to </a:t>
            </a:r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60%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sz="2000" baseline="-2500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6°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not yet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5/10%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 systematic errors 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7599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1027599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280745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2D0C5-0216-CB4D-9E8D-83D6B0FAB89E}"/>
              </a:ext>
            </a:extLst>
          </p:cNvPr>
          <p:cNvSpPr txBox="1"/>
          <p:nvPr/>
        </p:nvSpPr>
        <p:spPr>
          <a:xfrm>
            <a:off x="88497" y="6324713"/>
            <a:ext cx="468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See presentation of </a:t>
            </a:r>
            <a:r>
              <a:rPr lang="fr-FR" sz="1400" dirty="0">
                <a:solidFill>
                  <a:srgbClr val="00B050"/>
                </a:solidFill>
              </a:rPr>
              <a:t>Salvador </a:t>
            </a:r>
            <a:r>
              <a:rPr lang="fr-FR" sz="1400" dirty="0" err="1">
                <a:solidFill>
                  <a:srgbClr val="00B050"/>
                </a:solidFill>
              </a:rPr>
              <a:t>Rosauro</a:t>
            </a:r>
            <a:r>
              <a:rPr lang="en-GB" sz="1400" dirty="0">
                <a:solidFill>
                  <a:srgbClr val="00B050"/>
                </a:solidFill>
              </a:rPr>
              <a:t> in WG1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NuFact2018, August 2018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18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76945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26414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586951" y="5306377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&gt;~2.9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from ESSS 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16" y="4405858"/>
            <a:ext cx="3346030" cy="216819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75B0F0C-3F62-BF48-BC89-385C90CA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26708"/>
            <a:ext cx="6862522" cy="1057556"/>
          </a:xfrm>
        </p:spPr>
        <p:txBody>
          <a:bodyPr/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ESS neutrino and muon facility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DCA93F-399D-1647-ACEC-542453511778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19</a:t>
            </a:fld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18438" name="ZoneTexte 32"/>
          <p:cNvSpPr txBox="1">
            <a:spLocks noChangeArrowheads="1"/>
          </p:cNvSpPr>
          <p:nvPr/>
        </p:nvSpPr>
        <p:spPr bwMode="auto">
          <a:xfrm>
            <a:off x="21795" y="2997200"/>
            <a:ext cx="29130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rgbClr val="0000FF"/>
                </a:solidFill>
              </a:rPr>
              <a:t>Muons</a:t>
            </a:r>
            <a:r>
              <a:rPr lang="en-GB" altLang="en-US" sz="1800" dirty="0"/>
              <a:t> of average energy ~0.5 GeV at the level of the beam dump</a:t>
            </a:r>
          </a:p>
        </p:txBody>
      </p: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58738" y="969963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8600" y="1366838"/>
            <a:ext cx="1524000" cy="622300"/>
          </a:xfrm>
          <a:prstGeom prst="rect">
            <a:avLst/>
          </a:prstGeom>
          <a:gradFill rotWithShape="1">
            <a:gsLst>
              <a:gs pos="0">
                <a:srgbClr val="AFB2D0"/>
              </a:gs>
              <a:gs pos="100000">
                <a:srgbClr val="878BB8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ESS proton driver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362200" y="2068513"/>
            <a:ext cx="228600" cy="2286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74900" y="1062038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22" name="Straight Arrow Connector 21"/>
          <p:cNvCxnSpPr>
            <a:cxnSpLocks noChangeShapeType="1"/>
            <a:stCxn id="19" idx="3"/>
            <a:endCxn id="20" idx="1"/>
          </p:cNvCxnSpPr>
          <p:nvPr/>
        </p:nvCxnSpPr>
        <p:spPr bwMode="auto">
          <a:xfrm>
            <a:off x="1752600" y="1677988"/>
            <a:ext cx="609600" cy="5048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  <a:stCxn id="19" idx="3"/>
          </p:cNvCxnSpPr>
          <p:nvPr/>
        </p:nvCxnSpPr>
        <p:spPr bwMode="auto">
          <a:xfrm flipV="1">
            <a:off x="1752600" y="1641475"/>
            <a:ext cx="990600" cy="365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  <a:stCxn id="19" idx="3"/>
            <a:endCxn id="21" idx="3"/>
          </p:cNvCxnSpPr>
          <p:nvPr/>
        </p:nvCxnSpPr>
        <p:spPr bwMode="auto">
          <a:xfrm flipV="1">
            <a:off x="1752600" y="1322388"/>
            <a:ext cx="666750" cy="355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/>
          <p:nvPr/>
        </p:nvCxnSpPr>
        <p:spPr>
          <a:xfrm>
            <a:off x="2698750" y="1501775"/>
            <a:ext cx="0" cy="396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676400" y="1966913"/>
            <a:ext cx="549275" cy="555625"/>
          </a:xfrm>
          <a:prstGeom prst="ellips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19400" y="1989138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lang="en-GB" sz="1400" dirty="0">
                <a:solidFill>
                  <a:schemeClr val="lt1"/>
                </a:solidFill>
                <a:ea typeface="+mn-ea"/>
                <a:cs typeface="+mn-cs"/>
              </a:rPr>
              <a:t> decay</a:t>
            </a:r>
          </a:p>
        </p:txBody>
      </p:sp>
      <p:cxnSp>
        <p:nvCxnSpPr>
          <p:cNvPr id="28" name="Straight Arrow Connector 27"/>
          <p:cNvCxnSpPr>
            <a:cxnSpLocks noChangeShapeType="1"/>
            <a:endCxn id="30" idx="2"/>
          </p:cNvCxnSpPr>
          <p:nvPr/>
        </p:nvCxnSpPr>
        <p:spPr bwMode="auto">
          <a:xfrm flipV="1">
            <a:off x="3505200" y="2073275"/>
            <a:ext cx="2590800" cy="95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1" name="TextBox 28"/>
          <p:cNvSpPr txBox="1">
            <a:spLocks noChangeArrowheads="1"/>
          </p:cNvSpPr>
          <p:nvPr/>
        </p:nvSpPr>
        <p:spPr bwMode="auto">
          <a:xfrm>
            <a:off x="4802188" y="1682750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0" y="1746250"/>
            <a:ext cx="715963" cy="654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31" name="Straight Arrow Connector 30"/>
          <p:cNvCxnSpPr>
            <a:cxnSpLocks noChangeShapeType="1"/>
            <a:endCxn id="32" idx="1"/>
          </p:cNvCxnSpPr>
          <p:nvPr/>
        </p:nvCxnSpPr>
        <p:spPr bwMode="auto">
          <a:xfrm>
            <a:off x="3505200" y="2200275"/>
            <a:ext cx="519113" cy="5953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24313" y="2579688"/>
            <a:ext cx="1614487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Decay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channel or ring</a:t>
            </a:r>
          </a:p>
        </p:txBody>
      </p:sp>
      <p:cxnSp>
        <p:nvCxnSpPr>
          <p:cNvPr id="33" name="Straight Arrow Connector 32"/>
          <p:cNvCxnSpPr>
            <a:cxnSpLocks noChangeShapeType="1"/>
            <a:stCxn id="32" idx="3"/>
          </p:cNvCxnSpPr>
          <p:nvPr/>
        </p:nvCxnSpPr>
        <p:spPr bwMode="auto">
          <a:xfrm>
            <a:off x="5638800" y="2795588"/>
            <a:ext cx="1319213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3619500" y="2351088"/>
            <a:ext cx="6350" cy="519112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162300" y="2867025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Front end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143250" y="3571875"/>
            <a:ext cx="819150" cy="4333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Cooling</a:t>
            </a:r>
          </a:p>
        </p:txBody>
      </p: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6899275" y="3803650"/>
            <a:ext cx="412750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057900" y="3179763"/>
            <a:ext cx="904875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Storage 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ring</a:t>
            </a:r>
          </a:p>
        </p:txBody>
      </p: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4800600" y="3914775"/>
            <a:ext cx="0" cy="4572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162300" y="4503738"/>
            <a:ext cx="1255713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RCS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5146675" y="4692650"/>
            <a:ext cx="538163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759450" y="4486275"/>
            <a:ext cx="860425" cy="4699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Collider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ring</a:t>
            </a:r>
          </a:p>
        </p:txBody>
      </p:sp>
      <p:pic>
        <p:nvPicPr>
          <p:cNvPr id="184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550" y="3676650"/>
            <a:ext cx="16129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0" y="3605213"/>
            <a:ext cx="930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4437063" y="4357688"/>
            <a:ext cx="727075" cy="71913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8479" name="Slide Number Placeholder 5"/>
          <p:cNvSpPr txBox="1">
            <a:spLocks/>
          </p:cNvSpPr>
          <p:nvPr/>
        </p:nvSpPr>
        <p:spPr bwMode="auto">
          <a:xfrm>
            <a:off x="8712200" y="6116638"/>
            <a:ext cx="317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6938" y="3503613"/>
            <a:ext cx="715962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379913" y="3244850"/>
            <a:ext cx="1258887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RLA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50" name="Straight Arrow Connector 49"/>
          <p:cNvCxnSpPr>
            <a:cxnSpLocks noChangeShapeType="1"/>
            <a:stCxn id="18475" idx="2"/>
          </p:cNvCxnSpPr>
          <p:nvPr/>
        </p:nvCxnSpPr>
        <p:spPr bwMode="auto">
          <a:xfrm>
            <a:off x="5759450" y="3816350"/>
            <a:ext cx="336550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483" name="Group 50"/>
          <p:cNvGrpSpPr>
            <a:grpSpLocks/>
          </p:cNvGrpSpPr>
          <p:nvPr/>
        </p:nvGrpSpPr>
        <p:grpSpPr bwMode="auto">
          <a:xfrm>
            <a:off x="5695950" y="4273550"/>
            <a:ext cx="1014413" cy="862013"/>
            <a:chOff x="7740922" y="4602948"/>
            <a:chExt cx="1106279" cy="1012340"/>
          </a:xfrm>
        </p:grpSpPr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7740922" y="4602948"/>
              <a:ext cx="1106279" cy="1010475"/>
            </a:xfrm>
            <a:prstGeom prst="ellipse">
              <a:avLst/>
            </a:prstGeom>
            <a:noFill/>
            <a:ln w="31750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8526916" y="4625320"/>
              <a:ext cx="140233" cy="13982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7953868" y="5462412"/>
              <a:ext cx="164470" cy="15287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</p:grp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>
            <a:off x="3619500" y="3314700"/>
            <a:ext cx="0" cy="257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55"/>
          <p:cNvCxnSpPr>
            <a:cxnSpLocks noChangeShapeType="1"/>
          </p:cNvCxnSpPr>
          <p:nvPr/>
        </p:nvCxnSpPr>
        <p:spPr bwMode="auto">
          <a:xfrm>
            <a:off x="3962400" y="3787775"/>
            <a:ext cx="252413" cy="3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86" name="TextBox 56"/>
          <p:cNvSpPr txBox="1">
            <a:spLocks noChangeArrowheads="1"/>
          </p:cNvSpPr>
          <p:nvPr/>
        </p:nvSpPr>
        <p:spPr bwMode="auto">
          <a:xfrm>
            <a:off x="2789680" y="1016000"/>
            <a:ext cx="1989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Neutrons to ESS</a:t>
            </a:r>
          </a:p>
        </p:txBody>
      </p:sp>
      <p:sp>
        <p:nvSpPr>
          <p:cNvPr id="18487" name="TextBox 57"/>
          <p:cNvSpPr txBox="1">
            <a:spLocks noChangeArrowheads="1"/>
          </p:cNvSpPr>
          <p:nvPr/>
        </p:nvSpPr>
        <p:spPr bwMode="auto">
          <a:xfrm>
            <a:off x="2724150" y="1458913"/>
            <a:ext cx="191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Protons dump</a:t>
            </a:r>
          </a:p>
        </p:txBody>
      </p:sp>
      <p:cxnSp>
        <p:nvCxnSpPr>
          <p:cNvPr id="59" name="Straight Arrow Connector 58"/>
          <p:cNvCxnSpPr>
            <a:cxnSpLocks noChangeShapeType="1"/>
            <a:endCxn id="60" idx="1"/>
          </p:cNvCxnSpPr>
          <p:nvPr/>
        </p:nvCxnSpPr>
        <p:spPr bwMode="auto">
          <a:xfrm flipV="1">
            <a:off x="3625850" y="2316163"/>
            <a:ext cx="406400" cy="349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032250" y="2182813"/>
            <a:ext cx="1606550" cy="2682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Test Facility</a:t>
            </a:r>
          </a:p>
        </p:txBody>
      </p:sp>
      <p:cxnSp>
        <p:nvCxnSpPr>
          <p:cNvPr id="61" name="Straight Arrow Connector 60"/>
          <p:cNvCxnSpPr>
            <a:cxnSpLocks noChangeShapeType="1"/>
            <a:endCxn id="27" idx="1"/>
          </p:cNvCxnSpPr>
          <p:nvPr/>
        </p:nvCxnSpPr>
        <p:spPr bwMode="auto">
          <a:xfrm>
            <a:off x="2547938" y="2185988"/>
            <a:ext cx="271462" cy="1905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91" name="TextBox 61"/>
          <p:cNvSpPr txBox="1">
            <a:spLocks noChangeArrowheads="1"/>
          </p:cNvSpPr>
          <p:nvPr/>
        </p:nvSpPr>
        <p:spPr bwMode="auto">
          <a:xfrm>
            <a:off x="8253594" y="2522538"/>
            <a:ext cx="750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2" name="TextBox 62"/>
          <p:cNvSpPr txBox="1">
            <a:spLocks noChangeArrowheads="1"/>
          </p:cNvSpPr>
          <p:nvPr/>
        </p:nvSpPr>
        <p:spPr bwMode="auto">
          <a:xfrm>
            <a:off x="6106740" y="1762125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64" name="Oval 63"/>
          <p:cNvSpPr/>
          <p:nvPr/>
        </p:nvSpPr>
        <p:spPr>
          <a:xfrm>
            <a:off x="6962775" y="2439988"/>
            <a:ext cx="715963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8494" name="TextBox 64"/>
          <p:cNvSpPr txBox="1">
            <a:spLocks noChangeArrowheads="1"/>
          </p:cNvSpPr>
          <p:nvPr/>
        </p:nvSpPr>
        <p:spPr bwMode="auto">
          <a:xfrm>
            <a:off x="6994946" y="2465388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5" name="TextBox 65"/>
          <p:cNvSpPr txBox="1">
            <a:spLocks noChangeArrowheads="1"/>
          </p:cNvSpPr>
          <p:nvPr/>
        </p:nvSpPr>
        <p:spPr bwMode="auto">
          <a:xfrm>
            <a:off x="7259638" y="3503613"/>
            <a:ext cx="801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6" name="TextBox 66"/>
          <p:cNvSpPr txBox="1">
            <a:spLocks noChangeArrowheads="1"/>
          </p:cNvSpPr>
          <p:nvPr/>
        </p:nvSpPr>
        <p:spPr bwMode="auto">
          <a:xfrm>
            <a:off x="2590800" y="24511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+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-</a:t>
            </a:r>
            <a:endParaRPr lang="en-GB" alt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59450" y="2389188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746750" y="2733675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8499" name="TextBox 69"/>
          <p:cNvSpPr txBox="1">
            <a:spLocks noChangeArrowheads="1"/>
          </p:cNvSpPr>
          <p:nvPr/>
        </p:nvSpPr>
        <p:spPr bwMode="auto">
          <a:xfrm>
            <a:off x="6786563" y="4514850"/>
            <a:ext cx="199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8500" name="TextBox 70"/>
          <p:cNvSpPr txBox="1">
            <a:spLocks noChangeArrowheads="1"/>
          </p:cNvSpPr>
          <p:nvPr/>
        </p:nvSpPr>
        <p:spPr bwMode="auto">
          <a:xfrm>
            <a:off x="7646988" y="2573338"/>
            <a:ext cx="142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 err="1">
                <a:solidFill>
                  <a:srgbClr val="FF0000"/>
                </a:solidFill>
              </a:rPr>
              <a:t>nuSTORM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18501" name="TextBox 71"/>
          <p:cNvSpPr txBox="1">
            <a:spLocks noChangeArrowheads="1"/>
          </p:cNvSpPr>
          <p:nvPr/>
        </p:nvSpPr>
        <p:spPr bwMode="auto">
          <a:xfrm>
            <a:off x="7949643" y="3486150"/>
            <a:ext cx="1231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Neutrino </a:t>
            </a:r>
          </a:p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Factory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057987" y="1862138"/>
            <a:ext cx="112402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ESS</a:t>
            </a:r>
            <a:r>
              <a:rPr lang="en-GB" b="1" dirty="0" err="1">
                <a:solidFill>
                  <a:srgbClr val="FF0000"/>
                </a:solidFill>
                <a:latin typeface="+mj-lt"/>
                <a:ea typeface="+mn-ea"/>
                <a:cs typeface="Arial" pitchFamily="34" charset="0"/>
              </a:rPr>
              <a:t>nu</a:t>
            </a: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SB</a:t>
            </a:r>
            <a:endParaRPr lang="en-GB" b="1" dirty="0">
              <a:solidFill>
                <a:srgbClr val="FF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685800" y="2555875"/>
            <a:ext cx="1255713" cy="3190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Accumulator</a:t>
            </a:r>
          </a:p>
        </p:txBody>
      </p:sp>
      <p:cxnSp>
        <p:nvCxnSpPr>
          <p:cNvPr id="75" name="Connecteur droit avec flèche 30"/>
          <p:cNvCxnSpPr>
            <a:cxnSpLocks noChangeShapeType="1"/>
          </p:cNvCxnSpPr>
          <p:nvPr/>
        </p:nvCxnSpPr>
        <p:spPr bwMode="auto">
          <a:xfrm flipH="1">
            <a:off x="2312988" y="2136775"/>
            <a:ext cx="1192212" cy="20875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604881" y="513559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μ</a:t>
            </a:r>
            <a:r>
              <a:rPr lang="en-GB" baseline="30000" dirty="0"/>
              <a:t>+</a:t>
            </a:r>
            <a:r>
              <a:rPr lang="en-GB" dirty="0"/>
              <a:t>   </a:t>
            </a:r>
            <a:r>
              <a:rPr lang="en-GB" dirty="0" err="1"/>
              <a:t>μ</a:t>
            </a:r>
            <a:r>
              <a:rPr lang="en-GB" baseline="30000" dirty="0"/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4918" y="498007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→ ←</a:t>
            </a:r>
          </a:p>
        </p:txBody>
      </p:sp>
    </p:spTree>
    <p:extLst>
      <p:ext uri="{BB962C8B-B14F-4D97-AF65-F5344CB8AC3E}">
        <p14:creationId xmlns:p14="http://schemas.microsoft.com/office/powerpoint/2010/main" val="15813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58649" y="6015909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ESS</a:t>
            </a:r>
            <a:r>
              <a:rPr lang="el-GR" sz="3600" dirty="0">
                <a:solidFill>
                  <a:srgbClr val="0000FF"/>
                </a:solidFill>
              </a:rPr>
              <a:t>ν</a:t>
            </a:r>
            <a:r>
              <a:rPr lang="en-US" sz="3600" dirty="0">
                <a:solidFill>
                  <a:srgbClr val="0000FF"/>
                </a:solidFill>
              </a:rPr>
              <a:t>SB at the European level</a:t>
            </a:r>
            <a:endParaRPr lang="en-US" sz="36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70835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networking: CA15139 (2016-2019)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 dirty="0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discovery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32" y="58812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79636"/>
            <a:ext cx="5202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Major goals of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the ESS</a:t>
            </a:r>
            <a:r>
              <a:rPr lang="el-GR" dirty="0"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SB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leptonic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CP violation.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 (network still growing).</a:t>
            </a:r>
            <a:endParaRPr lang="en-GB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5CEDD-7632-F948-BF17-244CE763DE07}"/>
              </a:ext>
            </a:extLst>
          </p:cNvPr>
          <p:cNvSpPr/>
          <p:nvPr/>
        </p:nvSpPr>
        <p:spPr>
          <a:xfrm>
            <a:off x="727403" y="6238382"/>
            <a:ext cx="277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http://euronunet.in2p3.fr/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3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>
            <p:extLst/>
          </p:nvPr>
        </p:nvGraphicFramePr>
        <p:xfrm>
          <a:off x="5211047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884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GB" dirty="0"/>
              <a:t>Design Study </a:t>
            </a:r>
            <a:r>
              <a:rPr lang="en-GB" dirty="0" err="1"/>
              <a:t>ESSνSB</a:t>
            </a:r>
            <a:r>
              <a:rPr lang="en-GB" dirty="0"/>
              <a:t/>
            </a:r>
            <a:br>
              <a:rPr lang="en-GB" dirty="0"/>
            </a:br>
            <a:r>
              <a:rPr lang="en-GB" sz="3200" dirty="0"/>
              <a:t>(2018-2021)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22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199" y="2855441"/>
            <a:ext cx="3016469" cy="1708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Kick-off meeting in January 2018.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latin typeface="Times New Roman" charset="0"/>
                <a:ea typeface="Times New Roman" charset="0"/>
                <a:cs typeface="Times New Roman" charset="0"/>
              </a:rPr>
              <a:t>ESSνSB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has already started engaging postdocs.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48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5801710" y="4897821"/>
            <a:ext cx="221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9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-1541"/>
            <a:ext cx="6862522" cy="954107"/>
          </a:xfrm>
        </p:spPr>
        <p:txBody>
          <a:bodyPr/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Required modifications of the ESS accelerator for ESS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fr-CH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SB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61" y="1059895"/>
            <a:ext cx="8474477" cy="4871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93021" y="2217683"/>
            <a:ext cx="1702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BD1C9D6-98BD-8848-B952-2D93874BDF3D}"/>
              </a:ext>
            </a:extLst>
          </p:cNvPr>
          <p:cNvSpPr txBox="1"/>
          <p:nvPr/>
        </p:nvSpPr>
        <p:spPr>
          <a:xfrm>
            <a:off x="161359" y="6007852"/>
            <a:ext cx="5254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See presentation of Björn </a:t>
            </a:r>
            <a:r>
              <a:rPr lang="en-GB" sz="1600" dirty="0" err="1">
                <a:solidFill>
                  <a:srgbClr val="00B050"/>
                </a:solidFill>
              </a:rPr>
              <a:t>Gålnander</a:t>
            </a:r>
            <a:r>
              <a:rPr lang="en-GB" sz="1600" dirty="0">
                <a:solidFill>
                  <a:srgbClr val="00B050"/>
                </a:solidFill>
              </a:rPr>
              <a:t> in WG3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419503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4FCD90C-C873-8740-8663-24F74073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272929"/>
            <a:ext cx="6862522" cy="830997"/>
          </a:xfr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Preparing the ESS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linac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for operation at 10 MW with a 8% duty cycle and 28 Hz pulsing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26" y="2366105"/>
            <a:ext cx="46593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For the medium-beta elliptical-cavity part ESS is planning to use tetrodes. Thales has developed a new screen grid with graded wire thickness making operation at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10 % duty cycle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possible.</a:t>
            </a:r>
          </a:p>
        </p:txBody>
      </p:sp>
      <p:pic>
        <p:nvPicPr>
          <p:cNvPr id="12298" name="Picture 10" descr="https://europeanspallationsource.se/sites/default/files/styles/default/public/modulator_assembled_crop.jpg?itok=jZNAWfjz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363" y="1325563"/>
            <a:ext cx="37623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tordeke\Desktop\IMG_00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092" y="3566434"/>
            <a:ext cx="2169646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087"/>
            <a:ext cx="5573486" cy="8252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5199" y="4564456"/>
            <a:ext cx="55410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The picture shows  the cryostat and test bunker at the FREIA Lab in Uppsala where a first prototype of the ESS 352 MHz spoke accelerating cavity is currently under test at 14 Hz and later on will be tested at 28 Hz.</a:t>
            </a:r>
          </a:p>
        </p:txBody>
      </p:sp>
      <p:sp>
        <p:nvSpPr>
          <p:cNvPr id="7" name="Rectangle 6"/>
          <p:cNvSpPr/>
          <p:nvPr/>
        </p:nvSpPr>
        <p:spPr>
          <a:xfrm>
            <a:off x="6769592" y="6123773"/>
            <a:ext cx="196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FREIA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Lab, Uppsala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76248" y="1744717"/>
            <a:ext cx="357352" cy="73572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1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81A2A5-5812-344C-91B1-C14F0A451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1025234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Accumulation Ring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0" y="780545"/>
            <a:ext cx="9076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ts val="450"/>
              </a:spcBef>
              <a:spcAft>
                <a:spcPts val="45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To compress to few </a:t>
            </a:r>
            <a:r>
              <a:rPr lang="el-GR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fr-CH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2.86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effect), but also keeping a reasonable size of the ring.</a:t>
            </a:r>
            <a:endParaRPr lang="en-GB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6804" y="1514653"/>
            <a:ext cx="6804456" cy="105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Baseline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single-ring accumulator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 studies give a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376 m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circumference accumulator ring 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1.32</a:t>
            </a:r>
            <a:r>
              <a:rPr lang="el-GR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ring leads to a very large space–charge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tune–shift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about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0.75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EA1916-45E4-DA48-9AF3-A7A28DD63E0E}"/>
              </a:ext>
            </a:extLst>
          </p:cNvPr>
          <p:cNvGrpSpPr/>
          <p:nvPr/>
        </p:nvGrpSpPr>
        <p:grpSpPr>
          <a:xfrm>
            <a:off x="191675" y="2209952"/>
            <a:ext cx="2080578" cy="1994439"/>
            <a:chOff x="486880" y="2248980"/>
            <a:chExt cx="2080578" cy="1994439"/>
          </a:xfrm>
        </p:grpSpPr>
        <p:pic>
          <p:nvPicPr>
            <p:cNvPr id="15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880" y="2248980"/>
              <a:ext cx="2080578" cy="1994439"/>
            </a:xfrm>
            <a:prstGeom prst="rect">
              <a:avLst/>
            </a:prstGeom>
          </p:spPr>
        </p:pic>
        <p:sp>
          <p:nvSpPr>
            <p:cNvPr id="18" name="TextBox 2"/>
            <p:cNvSpPr txBox="1"/>
            <p:nvPr/>
          </p:nvSpPr>
          <p:spPr>
            <a:xfrm>
              <a:off x="1025469" y="2393591"/>
              <a:ext cx="1003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Injection</a:t>
              </a:r>
            </a:p>
          </p:txBody>
        </p:sp>
        <p:sp>
          <p:nvSpPr>
            <p:cNvPr id="19" name="TextBox 8"/>
            <p:cNvSpPr txBox="1"/>
            <p:nvPr/>
          </p:nvSpPr>
          <p:spPr>
            <a:xfrm>
              <a:off x="1025469" y="2924987"/>
              <a:ext cx="12549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Extraction </a:t>
              </a:r>
            </a:p>
            <a:p>
              <a:r>
                <a:rPr lang="en-US" dirty="0"/>
                <a:t>Collimation</a:t>
              </a:r>
            </a:p>
            <a:p>
              <a:r>
                <a:rPr lang="en-US" dirty="0"/>
                <a:t>RF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6890C3-CF76-7046-A0F0-BA322B6D0A95}"/>
              </a:ext>
            </a:extLst>
          </p:cNvPr>
          <p:cNvGrpSpPr/>
          <p:nvPr/>
        </p:nvGrpSpPr>
        <p:grpSpPr>
          <a:xfrm>
            <a:off x="1" y="4204391"/>
            <a:ext cx="3054338" cy="2088347"/>
            <a:chOff x="1" y="4204391"/>
            <a:chExt cx="3054338" cy="2088347"/>
          </a:xfrm>
        </p:grpSpPr>
        <p:pic>
          <p:nvPicPr>
            <p:cNvPr id="17" name="Picture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5400000">
              <a:off x="482996" y="3721396"/>
              <a:ext cx="2088347" cy="3054338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TextBox 2"/>
            <p:cNvSpPr txBox="1"/>
            <p:nvPr/>
          </p:nvSpPr>
          <p:spPr>
            <a:xfrm>
              <a:off x="1064660" y="4656965"/>
              <a:ext cx="807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Lattice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B43B33C-3EF3-744C-9A95-527185706318}"/>
              </a:ext>
            </a:extLst>
          </p:cNvPr>
          <p:cNvSpPr txBox="1"/>
          <p:nvPr/>
        </p:nvSpPr>
        <p:spPr>
          <a:xfrm>
            <a:off x="0" y="6292739"/>
            <a:ext cx="4431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See presentation of Ye Zou in WG3 for more details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8D405E25-00CD-9A4E-AB1D-9BDF6AE86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932" y="5899155"/>
            <a:ext cx="2266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The 4 rings of the  CERN PS Booster (1972)</a:t>
            </a:r>
          </a:p>
        </p:txBody>
      </p:sp>
      <p:pic>
        <p:nvPicPr>
          <p:cNvPr id="22" name="Image 1">
            <a:extLst>
              <a:ext uri="{FF2B5EF4-FFF2-40B4-BE49-F238E27FC236}">
                <a16:creationId xmlns:a16="http://schemas.microsoft.com/office/drawing/2014/main" id="{E29BE026-A8A9-3348-A03A-ADF06E312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235" y="2723894"/>
            <a:ext cx="2517505" cy="3146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2F9A0A-C0CE-E745-9A9F-6AADA3264DCC}"/>
              </a:ext>
            </a:extLst>
          </p:cNvPr>
          <p:cNvSpPr/>
          <p:nvPr/>
        </p:nvSpPr>
        <p:spPr>
          <a:xfrm>
            <a:off x="2337337" y="2695515"/>
            <a:ext cx="4278400" cy="326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Option: 4 superposed rings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the same tunnel,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 ring receives 1/4 of the bunches during the multi–turn injection,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Reduction of the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tune shift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the level of around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(acceptable for the 2.86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storage time),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 already exists from the CERN PS Booster of using 4 superimposed rings with the aim to avoid high space charge effects.</a:t>
            </a:r>
          </a:p>
        </p:txBody>
      </p:sp>
    </p:spTree>
    <p:extLst>
      <p:ext uri="{BB962C8B-B14F-4D97-AF65-F5344CB8AC3E}">
        <p14:creationId xmlns:p14="http://schemas.microsoft.com/office/powerpoint/2010/main" val="23199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15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286" y="5494375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205396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(from EURO</a:t>
            </a:r>
            <a:r>
              <a:rPr lang="el-GR" sz="2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sz="2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DS)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NuFact2018, August 2018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26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cxnSp>
        <p:nvCxnSpPr>
          <p:cNvPr id="6" name="Connecteur droit avec flèche 5"/>
          <p:cNvCxnSpPr/>
          <p:nvPr/>
        </p:nvCxnSpPr>
        <p:spPr>
          <a:xfrm flipV="1">
            <a:off x="4648798" y="5424485"/>
            <a:ext cx="0" cy="4605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CE97AE5-58C0-AC4D-BEAC-5B0E2ADD4AE1}"/>
              </a:ext>
            </a:extLst>
          </p:cNvPr>
          <p:cNvSpPr txBox="1"/>
          <p:nvPr/>
        </p:nvSpPr>
        <p:spPr>
          <a:xfrm>
            <a:off x="44068" y="990500"/>
            <a:ext cx="4727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See presentation of M. </a:t>
            </a:r>
            <a:r>
              <a:rPr lang="en-GB" sz="1600" dirty="0" err="1">
                <a:solidFill>
                  <a:srgbClr val="00B050"/>
                </a:solidFill>
              </a:rPr>
              <a:t>Dracos</a:t>
            </a:r>
            <a:r>
              <a:rPr lang="en-GB" sz="1600" dirty="0">
                <a:solidFill>
                  <a:srgbClr val="00B050"/>
                </a:solidFill>
              </a:rPr>
              <a:t> in WG3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153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NuFact2018, August 2018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27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368451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</p:spTree>
    <p:extLst>
      <p:ext uri="{BB962C8B-B14F-4D97-AF65-F5344CB8AC3E}">
        <p14:creationId xmlns:p14="http://schemas.microsoft.com/office/powerpoint/2010/main" val="16385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1315076"/>
            <a:ext cx="914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will have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its CPV sensitivity.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60%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with large potentiality.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Large associated detectors have a rich </a:t>
            </a:r>
            <a:r>
              <a:rPr lang="en-GB" sz="2400" dirty="0" err="1">
                <a:latin typeface="Times New Roman"/>
                <a:cs typeface="Times New Roman"/>
              </a:rPr>
              <a:t>astroparticle</a:t>
            </a:r>
            <a:r>
              <a:rPr lang="en-GB" sz="2400" dirty="0">
                <a:latin typeface="Times New Roman"/>
                <a:cs typeface="Times New Roman"/>
              </a:rPr>
              <a:t> physics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</a:t>
            </a:r>
            <a:r>
              <a:rPr lang="en-GB" sz="2400" dirty="0" err="1">
                <a:latin typeface="Times New Roman"/>
                <a:cs typeface="Times New Roman"/>
              </a:rPr>
              <a:t>Linac</a:t>
            </a:r>
            <a:r>
              <a:rPr lang="en-GB" sz="2400" dirty="0">
                <a:latin typeface="Times New Roman"/>
                <a:cs typeface="Times New Roman"/>
              </a:rPr>
              <a:t> will be ready by 2023,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COST network project CA15139 supports this project.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EU-H2020 Design Study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has just started (2018-2021).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Input to the European Strategy Roadmap for particle physics.</a:t>
            </a:r>
          </a:p>
        </p:txBody>
      </p:sp>
    </p:spTree>
    <p:extLst>
      <p:ext uri="{BB962C8B-B14F-4D97-AF65-F5344CB8AC3E}">
        <p14:creationId xmlns:p14="http://schemas.microsoft.com/office/powerpoint/2010/main" val="1526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2058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1" y="2646827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3071122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2564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88534" y="5856658"/>
            <a:ext cx="382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Linac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ready by 2023 (full power)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2648" y="6239018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366"/>
            <a:ext cx="9144000" cy="47692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637771" y="1899723"/>
            <a:ext cx="1432863" cy="4059979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à coins arrondis 8"/>
          <p:cNvSpPr/>
          <p:nvPr/>
        </p:nvSpPr>
        <p:spPr>
          <a:xfrm>
            <a:off x="112648" y="2713890"/>
            <a:ext cx="3957986" cy="531922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25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37108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A5C06B-82BE-2243-825A-DC861C4B6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44168" y="15726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 descr="WP6-drawing_2015_05_21_A2T3.png">
            <a:extLst>
              <a:ext uri="{FF2B5EF4-FFF2-40B4-BE49-F238E27FC236}">
                <a16:creationId xmlns:a16="http://schemas.microsoft.com/office/drawing/2014/main" id="{5BB859E0-23EC-9A47-8BF2-294C7FFB5A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0908" y="3064737"/>
            <a:ext cx="831609" cy="457353"/>
          </a:xfrm>
          <a:prstGeom prst="rect">
            <a:avLst/>
          </a:prstGeom>
        </p:spPr>
      </p:pic>
      <p:grpSp>
        <p:nvGrpSpPr>
          <p:cNvPr id="12" name="Group 10">
            <a:extLst>
              <a:ext uri="{FF2B5EF4-FFF2-40B4-BE49-F238E27FC236}">
                <a16:creationId xmlns:a16="http://schemas.microsoft.com/office/drawing/2014/main" id="{731B4B7C-EFAE-D34A-91E0-8A1DFDEC9288}"/>
              </a:ext>
            </a:extLst>
          </p:cNvPr>
          <p:cNvGrpSpPr>
            <a:grpSpLocks/>
          </p:cNvGrpSpPr>
          <p:nvPr/>
        </p:nvGrpSpPr>
        <p:grpSpPr bwMode="auto">
          <a:xfrm>
            <a:off x="195100" y="3482404"/>
            <a:ext cx="8896350" cy="1065213"/>
            <a:chOff x="0" y="0"/>
            <a:chExt cx="12547601" cy="1720850"/>
          </a:xfrm>
        </p:grpSpPr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02F7C543-4830-4648-A86C-2E0AE7912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5" name="AutoShape 12">
              <a:extLst>
                <a:ext uri="{FF2B5EF4-FFF2-40B4-BE49-F238E27FC236}">
                  <a16:creationId xmlns:a16="http://schemas.microsoft.com/office/drawing/2014/main" id="{74ED34D6-C488-A94C-91C6-FAED7EFAE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id="{E36E5389-739C-6147-9900-EB451F35D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7" name="AutoShape 14">
              <a:extLst>
                <a:ext uri="{FF2B5EF4-FFF2-40B4-BE49-F238E27FC236}">
                  <a16:creationId xmlns:a16="http://schemas.microsoft.com/office/drawing/2014/main" id="{0B10535C-F1A7-6E4C-84DA-5E2442AFF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7D33F640-3459-4E42-8855-9803EF26E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9" name="AutoShape 16">
              <a:extLst>
                <a:ext uri="{FF2B5EF4-FFF2-40B4-BE49-F238E27FC236}">
                  <a16:creationId xmlns:a16="http://schemas.microsoft.com/office/drawing/2014/main" id="{D32F190F-E685-7C40-AE51-5EC3940F1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92190145-BA2A-6D4B-AFF9-C6B6ABBFF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id="{E5750684-96C5-3540-A47F-BDA3EB4C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Source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2" name="AutoShape 19">
              <a:extLst>
                <a:ext uri="{FF2B5EF4-FFF2-40B4-BE49-F238E27FC236}">
                  <a16:creationId xmlns:a16="http://schemas.microsoft.com/office/drawing/2014/main" id="{D9179F93-1BB4-A94D-9D48-61AC57F5B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A15F5D48-5716-5342-BC2D-9D83DBDE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EC16E021-4DA4-8547-8EE5-E0624C5EBC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58353E0A-4428-484A-A552-C4503FA87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2D17F4A7-A33B-3541-A385-77A331928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761656CA-2C96-DD43-AA80-AFB4FE7CAE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D8A8656A-C4D1-C946-82E1-10B8F8A2D6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A7F13810-9841-BF46-B150-A68A364B59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6537BBC2-270F-2B42-BEB1-635CC4AA2C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327143AF-7B5B-4441-992A-274304379D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C6C7DDB4-E0BA-E54E-BB5D-8A707851A4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B062D5FF-F53B-CE4F-9FA8-95D095B520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9867C75A-640F-9D43-9F44-363B58311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5" name="AutoShape 32">
              <a:extLst>
                <a:ext uri="{FF2B5EF4-FFF2-40B4-BE49-F238E27FC236}">
                  <a16:creationId xmlns:a16="http://schemas.microsoft.com/office/drawing/2014/main" id="{4D66B432-C79A-9E4D-8AF4-281398148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id="{E3EAD025-D892-6F43-A1E7-CDF61276C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75693536-95B9-7147-85DC-1E9DA3F21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A5273E28-1C44-F940-BB46-8434308DF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8915FAC1-63BF-FD4B-8B08-F9206C05D1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0" name="Line 37">
              <a:extLst>
                <a:ext uri="{FF2B5EF4-FFF2-40B4-BE49-F238E27FC236}">
                  <a16:creationId xmlns:a16="http://schemas.microsoft.com/office/drawing/2014/main" id="{4926EC79-DADD-C44F-AD9B-928D094975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AutoShape 38">
              <a:extLst>
                <a:ext uri="{FF2B5EF4-FFF2-40B4-BE49-F238E27FC236}">
                  <a16:creationId xmlns:a16="http://schemas.microsoft.com/office/drawing/2014/main" id="{1E74A631-E092-9C43-872F-F2D5ECB45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42" name="Line 39">
              <a:extLst>
                <a:ext uri="{FF2B5EF4-FFF2-40B4-BE49-F238E27FC236}">
                  <a16:creationId xmlns:a16="http://schemas.microsoft.com/office/drawing/2014/main" id="{1566EEE4-1DE0-1546-B7EE-36F6053049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3" name="Line 40">
              <a:extLst>
                <a:ext uri="{FF2B5EF4-FFF2-40B4-BE49-F238E27FC236}">
                  <a16:creationId xmlns:a16="http://schemas.microsoft.com/office/drawing/2014/main" id="{85FAC64E-6E6C-1149-ACEE-3305E9F9CA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36D257D2-AB75-4B4C-A8E3-C85A8FB31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45" name="Line 42">
              <a:extLst>
                <a:ext uri="{FF2B5EF4-FFF2-40B4-BE49-F238E27FC236}">
                  <a16:creationId xmlns:a16="http://schemas.microsoft.com/office/drawing/2014/main" id="{156C7E86-530D-C146-A5E5-3261E556B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6" name="Line 43">
              <a:extLst>
                <a:ext uri="{FF2B5EF4-FFF2-40B4-BE49-F238E27FC236}">
                  <a16:creationId xmlns:a16="http://schemas.microsoft.com/office/drawing/2014/main" id="{91B2C5E3-AB6A-5F45-AD30-B2F8B0A107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7" name="AutoShape 44">
              <a:extLst>
                <a:ext uri="{FF2B5EF4-FFF2-40B4-BE49-F238E27FC236}">
                  <a16:creationId xmlns:a16="http://schemas.microsoft.com/office/drawing/2014/main" id="{5FA2B2CE-FF1C-EE49-A6D4-1E4D9D709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48" name="Line 45">
              <a:extLst>
                <a:ext uri="{FF2B5EF4-FFF2-40B4-BE49-F238E27FC236}">
                  <a16:creationId xmlns:a16="http://schemas.microsoft.com/office/drawing/2014/main" id="{C323503A-F2E1-7F40-B958-3ACB8C1792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9" name="Line 46">
              <a:extLst>
                <a:ext uri="{FF2B5EF4-FFF2-40B4-BE49-F238E27FC236}">
                  <a16:creationId xmlns:a16="http://schemas.microsoft.com/office/drawing/2014/main" id="{3B8D2CAC-B490-3E47-BF8D-6F72FBD803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0" name="AutoShape 47">
              <a:extLst>
                <a:ext uri="{FF2B5EF4-FFF2-40B4-BE49-F238E27FC236}">
                  <a16:creationId xmlns:a16="http://schemas.microsoft.com/office/drawing/2014/main" id="{06FC8711-D90F-894D-ABFE-69A6C73B4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id="{2C97F5F4-A437-0349-BD5A-EC9A4017E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2" name="Line 49">
              <a:extLst>
                <a:ext uri="{FF2B5EF4-FFF2-40B4-BE49-F238E27FC236}">
                  <a16:creationId xmlns:a16="http://schemas.microsoft.com/office/drawing/2014/main" id="{75F503B8-09CB-6D4B-A498-570E895D3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3" name="AutoShape 50">
              <a:extLst>
                <a:ext uri="{FF2B5EF4-FFF2-40B4-BE49-F238E27FC236}">
                  <a16:creationId xmlns:a16="http://schemas.microsoft.com/office/drawing/2014/main" id="{B7EB8B1E-0C8F-F440-81D9-CABDFA01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54" name="AutoShape 51">
              <a:extLst>
                <a:ext uri="{FF2B5EF4-FFF2-40B4-BE49-F238E27FC236}">
                  <a16:creationId xmlns:a16="http://schemas.microsoft.com/office/drawing/2014/main" id="{DC0CD1C3-60DC-AD41-994B-3C778C44C2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5" name="AutoShape 52">
              <a:extLst>
                <a:ext uri="{FF2B5EF4-FFF2-40B4-BE49-F238E27FC236}">
                  <a16:creationId xmlns:a16="http://schemas.microsoft.com/office/drawing/2014/main" id="{6AE911AA-A1F6-0142-8180-0C526676761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6" name="AutoShape 53">
              <a:extLst>
                <a:ext uri="{FF2B5EF4-FFF2-40B4-BE49-F238E27FC236}">
                  <a16:creationId xmlns:a16="http://schemas.microsoft.com/office/drawing/2014/main" id="{B094278A-8F5A-5447-B066-AC9A335A24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7" name="AutoShape 54">
              <a:extLst>
                <a:ext uri="{FF2B5EF4-FFF2-40B4-BE49-F238E27FC236}">
                  <a16:creationId xmlns:a16="http://schemas.microsoft.com/office/drawing/2014/main" id="{F31A51C8-9CF2-0446-AA6F-D10B198DACD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8" name="AutoShape 55">
              <a:extLst>
                <a:ext uri="{FF2B5EF4-FFF2-40B4-BE49-F238E27FC236}">
                  <a16:creationId xmlns:a16="http://schemas.microsoft.com/office/drawing/2014/main" id="{822313A5-6908-F142-A25F-E8321978050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9" name="AutoShape 56">
              <a:extLst>
                <a:ext uri="{FF2B5EF4-FFF2-40B4-BE49-F238E27FC236}">
                  <a16:creationId xmlns:a16="http://schemas.microsoft.com/office/drawing/2014/main" id="{A8B85C7B-E3B5-B84F-840E-51DF9B1A027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60" name="AutoShape 57">
              <a:extLst>
                <a:ext uri="{FF2B5EF4-FFF2-40B4-BE49-F238E27FC236}">
                  <a16:creationId xmlns:a16="http://schemas.microsoft.com/office/drawing/2014/main" id="{2103D3F2-AAF4-8249-A3F3-7AE67918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1" name="AutoShape 58">
              <a:extLst>
                <a:ext uri="{FF2B5EF4-FFF2-40B4-BE49-F238E27FC236}">
                  <a16:creationId xmlns:a16="http://schemas.microsoft.com/office/drawing/2014/main" id="{70884311-265B-A941-848E-F97958C62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2" name="AutoShape 59">
              <a:extLst>
                <a:ext uri="{FF2B5EF4-FFF2-40B4-BE49-F238E27FC236}">
                  <a16:creationId xmlns:a16="http://schemas.microsoft.com/office/drawing/2014/main" id="{5B565D30-F7C7-694A-9FEC-3B9317D25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3" name="AutoShape 60">
              <a:extLst>
                <a:ext uri="{FF2B5EF4-FFF2-40B4-BE49-F238E27FC236}">
                  <a16:creationId xmlns:a16="http://schemas.microsoft.com/office/drawing/2014/main" id="{876DE629-F4A1-AB48-A917-B5C9E2D2E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4" name="AutoShape 61">
              <a:extLst>
                <a:ext uri="{FF2B5EF4-FFF2-40B4-BE49-F238E27FC236}">
                  <a16:creationId xmlns:a16="http://schemas.microsoft.com/office/drawing/2014/main" id="{A723EAF6-30F8-3D40-8B30-36EA253C2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5" name="AutoShape 62">
              <a:extLst>
                <a:ext uri="{FF2B5EF4-FFF2-40B4-BE49-F238E27FC236}">
                  <a16:creationId xmlns:a16="http://schemas.microsoft.com/office/drawing/2014/main" id="{958029F9-D2D3-AC43-9829-B374CA503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6" name="AutoShape 63">
              <a:extLst>
                <a:ext uri="{FF2B5EF4-FFF2-40B4-BE49-F238E27FC236}">
                  <a16:creationId xmlns:a16="http://schemas.microsoft.com/office/drawing/2014/main" id="{08845EF3-2241-D542-BE5D-90B213C77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7" name="AutoShape 64">
              <a:extLst>
                <a:ext uri="{FF2B5EF4-FFF2-40B4-BE49-F238E27FC236}">
                  <a16:creationId xmlns:a16="http://schemas.microsoft.com/office/drawing/2014/main" id="{BA629697-0732-644C-994B-3361FD81E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8" name="AutoShape 65">
              <a:extLst>
                <a:ext uri="{FF2B5EF4-FFF2-40B4-BE49-F238E27FC236}">
                  <a16:creationId xmlns:a16="http://schemas.microsoft.com/office/drawing/2014/main" id="{47AFEF08-C74F-E24D-9138-786C0C606D7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69" name="AutoShape 66">
              <a:extLst>
                <a:ext uri="{FF2B5EF4-FFF2-40B4-BE49-F238E27FC236}">
                  <a16:creationId xmlns:a16="http://schemas.microsoft.com/office/drawing/2014/main" id="{8E27C7B8-BAD6-A944-AB78-B482BE5D1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70" name="AutoShape 67">
              <a:extLst>
                <a:ext uri="{FF2B5EF4-FFF2-40B4-BE49-F238E27FC236}">
                  <a16:creationId xmlns:a16="http://schemas.microsoft.com/office/drawing/2014/main" id="{3844C828-448C-1948-A5B8-B1A6373C7D2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71" name="AutoShape 68">
              <a:extLst>
                <a:ext uri="{FF2B5EF4-FFF2-40B4-BE49-F238E27FC236}">
                  <a16:creationId xmlns:a16="http://schemas.microsoft.com/office/drawing/2014/main" id="{41C427A4-CB84-6F44-8E2D-4D6F9D298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D0BC3B4-ECAC-404C-89E2-24135A149701}"/>
              </a:ext>
            </a:extLst>
          </p:cNvPr>
          <p:cNvGrpSpPr/>
          <p:nvPr/>
        </p:nvGrpSpPr>
        <p:grpSpPr>
          <a:xfrm>
            <a:off x="473268" y="1984720"/>
            <a:ext cx="698853" cy="870611"/>
            <a:chOff x="188108" y="2105524"/>
            <a:chExt cx="1429320" cy="148197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3244D65-3D4A-0C41-AD2E-56551E36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74" name="Immagine 6" descr="2016-01-27 18.29.18.jpg">
              <a:extLst>
                <a:ext uri="{FF2B5EF4-FFF2-40B4-BE49-F238E27FC236}">
                  <a16:creationId xmlns:a16="http://schemas.microsoft.com/office/drawing/2014/main" id="{E2B273FF-E565-634B-AB3B-0EAF009D1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CFBEEED-E3A4-1C4B-BEA0-D116F5F86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457141C-105D-C64C-87E8-FEA001A308B6}"/>
              </a:ext>
            </a:extLst>
          </p:cNvPr>
          <p:cNvGrpSpPr/>
          <p:nvPr/>
        </p:nvGrpSpPr>
        <p:grpSpPr>
          <a:xfrm>
            <a:off x="1640245" y="2215949"/>
            <a:ext cx="599059" cy="471965"/>
            <a:chOff x="1715765" y="2238857"/>
            <a:chExt cx="878000" cy="755401"/>
          </a:xfrm>
        </p:grpSpPr>
        <p:pic>
          <p:nvPicPr>
            <p:cNvPr id="77" name="Image 1">
              <a:extLst>
                <a:ext uri="{FF2B5EF4-FFF2-40B4-BE49-F238E27FC236}">
                  <a16:creationId xmlns:a16="http://schemas.microsoft.com/office/drawing/2014/main" id="{4E6F6952-EFF5-D340-91BF-1AEA6C0E4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3329993-6543-8146-A770-7EC364A7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A5413F9-E42B-B742-B226-A6ADBD6B0A7F}"/>
              </a:ext>
            </a:extLst>
          </p:cNvPr>
          <p:cNvGrpSpPr/>
          <p:nvPr/>
        </p:nvGrpSpPr>
        <p:grpSpPr>
          <a:xfrm>
            <a:off x="2347532" y="2940814"/>
            <a:ext cx="871250" cy="528984"/>
            <a:chOff x="2400082" y="3045914"/>
            <a:chExt cx="871250" cy="52898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0E90146-F197-9A46-BE00-8DE4918AD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C9A646F-927D-2848-A6A6-061F4C06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E290A53-1C97-0B4A-9E05-F06A4A55C7C7}"/>
              </a:ext>
            </a:extLst>
          </p:cNvPr>
          <p:cNvGrpSpPr/>
          <p:nvPr/>
        </p:nvGrpSpPr>
        <p:grpSpPr>
          <a:xfrm>
            <a:off x="2966074" y="2098597"/>
            <a:ext cx="907893" cy="613359"/>
            <a:chOff x="2985288" y="2105524"/>
            <a:chExt cx="1083885" cy="905007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9B688A95-F2CB-A842-B8B2-D14A79AE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61AEC9D-C918-494F-9E22-3A8B4B8AF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8798512-60FA-1D4A-B8E0-E7411F8D56FB}"/>
              </a:ext>
            </a:extLst>
          </p:cNvPr>
          <p:cNvGrpSpPr/>
          <p:nvPr/>
        </p:nvGrpSpPr>
        <p:grpSpPr>
          <a:xfrm>
            <a:off x="4183575" y="2674294"/>
            <a:ext cx="349131" cy="781888"/>
            <a:chOff x="4224718" y="2510373"/>
            <a:chExt cx="518253" cy="1064525"/>
          </a:xfrm>
        </p:grpSpPr>
        <p:pic>
          <p:nvPicPr>
            <p:cNvPr id="86" name="Picture 2">
              <a:extLst>
                <a:ext uri="{FF2B5EF4-FFF2-40B4-BE49-F238E27FC236}">
                  <a16:creationId xmlns:a16="http://schemas.microsoft.com/office/drawing/2014/main" id="{2C89504A-6987-5D4D-BE9B-CEE854DE0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75C86A4-82D3-C14F-8C8C-116CE07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37C49C8-FB22-DA4E-830B-3D7C745901D0}"/>
              </a:ext>
            </a:extLst>
          </p:cNvPr>
          <p:cNvGrpSpPr/>
          <p:nvPr/>
        </p:nvGrpSpPr>
        <p:grpSpPr>
          <a:xfrm>
            <a:off x="7305141" y="2146628"/>
            <a:ext cx="1020763" cy="1249280"/>
            <a:chOff x="7357691" y="2150652"/>
            <a:chExt cx="1020763" cy="1249280"/>
          </a:xfrm>
        </p:grpSpPr>
        <p:pic>
          <p:nvPicPr>
            <p:cNvPr id="89" name="Picture 88" descr="image001.png">
              <a:extLst>
                <a:ext uri="{FF2B5EF4-FFF2-40B4-BE49-F238E27FC236}">
                  <a16:creationId xmlns:a16="http://schemas.microsoft.com/office/drawing/2014/main" id="{3FD12E9E-241C-2742-844F-895851ED7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F94C3BA-F302-9D4E-95BA-3C3247A20EA1}"/>
                </a:ext>
              </a:extLst>
            </p:cNvPr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91" name="Picture 2">
                <a:extLst>
                  <a:ext uri="{FF2B5EF4-FFF2-40B4-BE49-F238E27FC236}">
                    <a16:creationId xmlns:a16="http://schemas.microsoft.com/office/drawing/2014/main" id="{E6AA5701-1D4A-D944-AF5E-9338CF48BC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38B88107-F5D9-9949-9502-E18562969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06C1C68-6FEC-FD4B-B278-6A88ACB3C41F}"/>
              </a:ext>
            </a:extLst>
          </p:cNvPr>
          <p:cNvGrpSpPr/>
          <p:nvPr/>
        </p:nvGrpSpPr>
        <p:grpSpPr>
          <a:xfrm>
            <a:off x="6624073" y="2471677"/>
            <a:ext cx="703935" cy="972929"/>
            <a:chOff x="6676622" y="2576773"/>
            <a:chExt cx="703935" cy="972929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7FF724D-3299-824B-922E-3A1D243DE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25AC9E5-7837-2A44-95B2-BCC50DD9D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7AFE46E-C5CD-EB49-9896-E2723740C118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044" y="2725673"/>
            <a:ext cx="512904" cy="418326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8EC99407-6457-9D43-A80F-FCF9A25411CA}"/>
              </a:ext>
            </a:extLst>
          </p:cNvPr>
          <p:cNvGrpSpPr/>
          <p:nvPr/>
        </p:nvGrpSpPr>
        <p:grpSpPr>
          <a:xfrm>
            <a:off x="5169154" y="2703692"/>
            <a:ext cx="1260058" cy="793618"/>
            <a:chOff x="5059151" y="2774050"/>
            <a:chExt cx="1422607" cy="828357"/>
          </a:xfrm>
        </p:grpSpPr>
        <p:pic>
          <p:nvPicPr>
            <p:cNvPr id="98" name="Image 9">
              <a:extLst>
                <a:ext uri="{FF2B5EF4-FFF2-40B4-BE49-F238E27FC236}">
                  <a16:creationId xmlns:a16="http://schemas.microsoft.com/office/drawing/2014/main" id="{3DC43CCB-CA6A-AF49-920B-3C9079E0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05F09B6F-4479-B84B-A1CF-D4E80E0E1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BE0DF6DC-7C8A-5840-A3E9-CA3ED8439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56AB86D-2E5D-CA4B-8B3D-B3B7F14705D3}"/>
              </a:ext>
            </a:extLst>
          </p:cNvPr>
          <p:cNvGrpSpPr/>
          <p:nvPr/>
        </p:nvGrpSpPr>
        <p:grpSpPr>
          <a:xfrm>
            <a:off x="5221672" y="2032470"/>
            <a:ext cx="842879" cy="579319"/>
            <a:chOff x="5274220" y="2137570"/>
            <a:chExt cx="842879" cy="579319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2BD3507-24D1-4F43-9844-14D09DB6A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CB4D8CC0-54A7-4A4D-9536-9A3816176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E7A591B-0FE5-CC4B-9635-D02C127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686B913-D512-F540-8D01-D7411044B325}"/>
              </a:ext>
            </a:extLst>
          </p:cNvPr>
          <p:cNvGrpSpPr/>
          <p:nvPr/>
        </p:nvGrpSpPr>
        <p:grpSpPr>
          <a:xfrm>
            <a:off x="2266890" y="1379684"/>
            <a:ext cx="594103" cy="783726"/>
            <a:chOff x="2580397" y="4897368"/>
            <a:chExt cx="995540" cy="1459023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D49812A2-7721-774E-A890-87F6DC33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DFC33391-D430-8E46-AF3B-E5EFD9861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E19C546-D9E9-B94E-8072-98F26E8BA00D}"/>
              </a:ext>
            </a:extLst>
          </p:cNvPr>
          <p:cNvGrpSpPr/>
          <p:nvPr/>
        </p:nvGrpSpPr>
        <p:grpSpPr>
          <a:xfrm>
            <a:off x="1421532" y="1352226"/>
            <a:ext cx="651945" cy="648801"/>
            <a:chOff x="613907" y="5079252"/>
            <a:chExt cx="1237032" cy="119801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AC8E850C-42EA-244E-BC5B-F0B526F55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10" name="Picture 109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815DBEFE-5243-4947-915A-DBF9372B6D7F}"/>
                </a:ext>
              </a:extLst>
            </p:cNvPr>
            <p:cNvPicPr/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9DF0DB8-C1CD-0045-9015-B219E09D108C}"/>
              </a:ext>
            </a:extLst>
          </p:cNvPr>
          <p:cNvGrpSpPr/>
          <p:nvPr/>
        </p:nvGrpSpPr>
        <p:grpSpPr>
          <a:xfrm>
            <a:off x="8109503" y="1455596"/>
            <a:ext cx="730427" cy="738215"/>
            <a:chOff x="4225595" y="4812516"/>
            <a:chExt cx="1461654" cy="1311848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6C4F123-ED79-A34C-8F84-C398F385F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CD87433-AF4B-CC4F-9FD7-C7621357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AC4DFC5-5FC1-184A-8859-B56DAAEE6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5C0F0BE-4951-E34C-8BF1-8BF3EBEECB45}"/>
              </a:ext>
            </a:extLst>
          </p:cNvPr>
          <p:cNvGrpSpPr/>
          <p:nvPr/>
        </p:nvGrpSpPr>
        <p:grpSpPr>
          <a:xfrm>
            <a:off x="4663469" y="1312537"/>
            <a:ext cx="725454" cy="622016"/>
            <a:chOff x="4716016" y="1417637"/>
            <a:chExt cx="725454" cy="622016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E5370299-10B7-7E42-ABEF-90CABB10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5B87EA1-FFF3-344F-A2C5-680D24C7E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2CA1C85A-3B28-094D-8F9E-B8458DAF6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E3B8B44-24FC-4B46-BDB3-A21952487928}"/>
              </a:ext>
            </a:extLst>
          </p:cNvPr>
          <p:cNvGrpSpPr/>
          <p:nvPr/>
        </p:nvGrpSpPr>
        <p:grpSpPr>
          <a:xfrm>
            <a:off x="5608345" y="1368454"/>
            <a:ext cx="1215365" cy="587296"/>
            <a:chOff x="5660891" y="1473552"/>
            <a:chExt cx="1215365" cy="587296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4B4195F9-0A4D-4A45-9228-2223A658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557FB3C3-3CBA-3946-A066-05F488B91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22" name="Picture 2" descr="C:\D\Projets\ESS\CALHI\Project3&amp;8\cavités-hors tests\cavités proto HB\ZANON\photos\recette_beta086_ZANON_130910.JPG">
              <a:extLst>
                <a:ext uri="{FF2B5EF4-FFF2-40B4-BE49-F238E27FC236}">
                  <a16:creationId xmlns:a16="http://schemas.microsoft.com/office/drawing/2014/main" id="{66A5D684-E9B6-C04E-81C4-2F0828604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BB91B0C4-903F-7849-9506-CDDC6044607D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411" y="1543050"/>
            <a:ext cx="442391" cy="412698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07E2983-C8FC-3947-B3FB-545C00BEA365}"/>
              </a:ext>
            </a:extLst>
          </p:cNvPr>
          <p:cNvGrpSpPr/>
          <p:nvPr/>
        </p:nvGrpSpPr>
        <p:grpSpPr>
          <a:xfrm>
            <a:off x="7984836" y="5704021"/>
            <a:ext cx="711078" cy="716223"/>
            <a:chOff x="7851262" y="1951836"/>
            <a:chExt cx="822509" cy="996441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3BCD42EA-80E4-EE4E-9814-61770F28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EAA5AAAC-5AD7-394D-8DE2-F0515D1F6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5670BD5-C71F-0E4D-8B7B-C63422C219DE}"/>
              </a:ext>
            </a:extLst>
          </p:cNvPr>
          <p:cNvGrpSpPr/>
          <p:nvPr/>
        </p:nvGrpSpPr>
        <p:grpSpPr>
          <a:xfrm>
            <a:off x="6857993" y="5628156"/>
            <a:ext cx="901817" cy="690404"/>
            <a:chOff x="6305787" y="2362338"/>
            <a:chExt cx="1043138" cy="960520"/>
          </a:xfrm>
        </p:grpSpPr>
        <p:pic>
          <p:nvPicPr>
            <p:cNvPr id="128" name="Picture 127" descr="P1010853.JPG.jpeg">
              <a:extLst>
                <a:ext uri="{FF2B5EF4-FFF2-40B4-BE49-F238E27FC236}">
                  <a16:creationId xmlns:a16="http://schemas.microsoft.com/office/drawing/2014/main" id="{AE565C6A-B326-9F49-AE4C-325D0A0CD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2E6F673F-7002-A64A-B01A-35C08FCD1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FE6A6DD-F121-5B4B-AD03-C76FFB2B2EA3}"/>
              </a:ext>
            </a:extLst>
          </p:cNvPr>
          <p:cNvGrpSpPr/>
          <p:nvPr/>
        </p:nvGrpSpPr>
        <p:grpSpPr>
          <a:xfrm>
            <a:off x="1756425" y="5508984"/>
            <a:ext cx="966932" cy="874524"/>
            <a:chOff x="1657447" y="1853423"/>
            <a:chExt cx="1118457" cy="1216676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B50AC1B-E519-694A-B163-39C94E501F3D}"/>
                </a:ext>
              </a:extLst>
            </p:cNvPr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966F9570-B9D5-9543-84A8-51D1792C9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A351FD01-B3BA-5240-9AC7-6E194BB0C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32" name="Picture 131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BA694014-F975-1046-AC2C-CE14AD602702}"/>
                </a:ext>
              </a:extLst>
            </p:cNvPr>
            <p:cNvPicPr/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AE5BBD4-248B-8A4E-8DE7-D206D8D10523}"/>
              </a:ext>
            </a:extLst>
          </p:cNvPr>
          <p:cNvGrpSpPr/>
          <p:nvPr/>
        </p:nvGrpSpPr>
        <p:grpSpPr>
          <a:xfrm>
            <a:off x="4297736" y="5480977"/>
            <a:ext cx="1211860" cy="924362"/>
            <a:chOff x="4160376" y="1805915"/>
            <a:chExt cx="1401767" cy="1286013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440F7FF-C696-3D48-8506-8661E817C266}"/>
                </a:ext>
              </a:extLst>
            </p:cNvPr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72C75D8E-CA24-AF4D-91C5-4198A8D39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0DC321F7-37A4-E348-B1E6-4298A6E27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80D837A0-A143-0F4A-A085-3F2919158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37" name="Picture 136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D5E25112-E972-3341-A58A-6BE39199A74E}"/>
                </a:ext>
              </a:extLst>
            </p:cNvPr>
            <p:cNvPicPr/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128E4A1-53D1-2B47-8BED-59EBA39919B3}"/>
              </a:ext>
            </a:extLst>
          </p:cNvPr>
          <p:cNvGrpSpPr/>
          <p:nvPr/>
        </p:nvGrpSpPr>
        <p:grpSpPr>
          <a:xfrm>
            <a:off x="5713478" y="5663366"/>
            <a:ext cx="894204" cy="548945"/>
            <a:chOff x="6212148" y="1417638"/>
            <a:chExt cx="1202922" cy="851626"/>
          </a:xfrm>
        </p:grpSpPr>
        <p:pic>
          <p:nvPicPr>
            <p:cNvPr id="142" name="Picture 3" descr="\\cern.ch\dfs\Users\r\ruber\Documents\FREIA\Documentation\Illustrations\Hall\freia-hall-layout-20140319.jpg">
              <a:extLst>
                <a:ext uri="{FF2B5EF4-FFF2-40B4-BE49-F238E27FC236}">
                  <a16:creationId xmlns:a16="http://schemas.microsoft.com/office/drawing/2014/main" id="{EDAEB7E2-9D6C-8148-9AF9-8E8DB7EEB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8F03E780-4BA1-DF44-9916-345E64BED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649DCE7-90D7-D147-8010-7078E2DA5061}"/>
              </a:ext>
            </a:extLst>
          </p:cNvPr>
          <p:cNvGrpSpPr/>
          <p:nvPr/>
        </p:nvGrpSpPr>
        <p:grpSpPr>
          <a:xfrm>
            <a:off x="3057456" y="5791759"/>
            <a:ext cx="671382" cy="844509"/>
            <a:chOff x="3004796" y="1951547"/>
            <a:chExt cx="776592" cy="1174917"/>
          </a:xfrm>
        </p:grpSpPr>
        <p:pic>
          <p:nvPicPr>
            <p:cNvPr id="145" name="Picture 2" descr="C:\Users\carlosmartins\Documents\KLYS_MOD - Proto Develop\Photos\LTH upon reception\IMG_1199.JPG">
              <a:extLst>
                <a:ext uri="{FF2B5EF4-FFF2-40B4-BE49-F238E27FC236}">
                  <a16:creationId xmlns:a16="http://schemas.microsoft.com/office/drawing/2014/main" id="{9A212218-418D-A949-999D-5B8F5B5A8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0B2958A4-094F-B048-8A70-5B77FC12C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47" name="Picture 146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11C7330B-C141-2C4C-A3CA-913E0FB9D1A4}"/>
                </a:ext>
              </a:extLst>
            </p:cNvPr>
            <p:cNvPicPr/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36A2AAAB-B4D1-2B45-BA68-1A5C52D0A3E1}"/>
              </a:ext>
            </a:extLst>
          </p:cNvPr>
          <p:cNvGrpSpPr/>
          <p:nvPr/>
        </p:nvGrpSpPr>
        <p:grpSpPr>
          <a:xfrm>
            <a:off x="404650" y="5701887"/>
            <a:ext cx="919753" cy="775957"/>
            <a:chOff x="313066" y="2084887"/>
            <a:chExt cx="1063885" cy="1079545"/>
          </a:xfrm>
        </p:grpSpPr>
        <p:pic>
          <p:nvPicPr>
            <p:cNvPr id="149" name="Picture 148" descr="2016-03-10 TS2 layout text.jpg">
              <a:extLst>
                <a:ext uri="{FF2B5EF4-FFF2-40B4-BE49-F238E27FC236}">
                  <a16:creationId xmlns:a16="http://schemas.microsoft.com/office/drawing/2014/main" id="{ED3C41DD-D5F5-6146-BB32-84B14B28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50" name="Picture 149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E82D79A8-A884-2F40-8788-13E139B98E20}"/>
                </a:ext>
              </a:extLst>
            </p:cNvPr>
            <p:cNvPicPr/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8D00027A-C46F-8B4E-9EB9-120145D4E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52" name="Picture 151">
            <a:extLst>
              <a:ext uri="{FF2B5EF4-FFF2-40B4-BE49-F238E27FC236}">
                <a16:creationId xmlns:a16="http://schemas.microsoft.com/office/drawing/2014/main" id="{92A812AD-EE40-A44C-8C87-6A1ECE9D738D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608" y="5557127"/>
            <a:ext cx="505147" cy="287053"/>
          </a:xfrm>
          <a:prstGeom prst="rect">
            <a:avLst/>
          </a:prstGeom>
        </p:spPr>
      </p:pic>
      <p:sp>
        <p:nvSpPr>
          <p:cNvPr id="153" name="Slide Number Placeholder 3">
            <a:extLst>
              <a:ext uri="{FF2B5EF4-FFF2-40B4-BE49-F238E27FC236}">
                <a16:creationId xmlns:a16="http://schemas.microsoft.com/office/drawing/2014/main" id="{539DA6E0-8F39-6746-9C71-0D7C784541C6}"/>
              </a:ext>
            </a:extLst>
          </p:cNvPr>
          <p:cNvSpPr txBox="1">
            <a:spLocks/>
          </p:cNvSpPr>
          <p:nvPr/>
        </p:nvSpPr>
        <p:spPr>
          <a:xfrm>
            <a:off x="6562314" y="5122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63804BA-FB9F-0545-AF0E-5E3759BF3534}"/>
              </a:ext>
            </a:extLst>
          </p:cNvPr>
          <p:cNvGrpSpPr/>
          <p:nvPr/>
        </p:nvGrpSpPr>
        <p:grpSpPr>
          <a:xfrm>
            <a:off x="7101394" y="4404020"/>
            <a:ext cx="607058" cy="383783"/>
            <a:chOff x="7019045" y="5545719"/>
            <a:chExt cx="966809" cy="749822"/>
          </a:xfrm>
        </p:grpSpPr>
        <p:pic>
          <p:nvPicPr>
            <p:cNvPr id="155" name="Content Placeholder 4" descr="Screen Shot 2016-03-07 at 12.59.34.png">
              <a:extLst>
                <a:ext uri="{FF2B5EF4-FFF2-40B4-BE49-F238E27FC236}">
                  <a16:creationId xmlns:a16="http://schemas.microsoft.com/office/drawing/2014/main" id="{739156BA-6A98-BC4D-A8D7-903FB4453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56" name="Picture 155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69DBB040-6C95-1C4B-B9A5-427D6E56F687}"/>
                </a:ext>
              </a:extLst>
            </p:cNvPr>
            <p:cNvPicPr/>
            <p:nvPr/>
          </p:nvPicPr>
          <p:blipFill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59B490B-005C-884A-8A0A-BF13A98791E1}"/>
              </a:ext>
            </a:extLst>
          </p:cNvPr>
          <p:cNvGrpSpPr/>
          <p:nvPr/>
        </p:nvGrpSpPr>
        <p:grpSpPr>
          <a:xfrm>
            <a:off x="7194975" y="4956572"/>
            <a:ext cx="473936" cy="491701"/>
            <a:chOff x="8066565" y="5335229"/>
            <a:chExt cx="1016325" cy="1526749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CE886723-C7CC-5045-B91D-17A3A8F39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309818D7-7175-6149-A5AC-9F1C2AD05B4C}"/>
                </a:ext>
              </a:extLst>
            </p:cNvPr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pic>
          <p:nvPicPr>
            <p:cNvPr id="160" name="Picture 159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7EC0A4FF-C483-9546-93DC-5DC8D2179B87}"/>
                </a:ext>
              </a:extLst>
            </p:cNvPr>
            <p:cNvPicPr/>
            <p:nvPr/>
          </p:nvPicPr>
          <p:blipFill>
            <a:blip r:embed="rId6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497B373-02DF-414D-BCB3-F138B6E3660C}"/>
              </a:ext>
            </a:extLst>
          </p:cNvPr>
          <p:cNvGrpSpPr/>
          <p:nvPr/>
        </p:nvGrpSpPr>
        <p:grpSpPr>
          <a:xfrm>
            <a:off x="6021363" y="4588183"/>
            <a:ext cx="850841" cy="634439"/>
            <a:chOff x="5774637" y="5302238"/>
            <a:chExt cx="1088454" cy="1153870"/>
          </a:xfrm>
        </p:grpSpPr>
        <p:pic>
          <p:nvPicPr>
            <p:cNvPr id="162" name="Picture 161" descr="Screen Shot 2016-03-08 at 05.09.33 .png">
              <a:extLst>
                <a:ext uri="{FF2B5EF4-FFF2-40B4-BE49-F238E27FC236}">
                  <a16:creationId xmlns:a16="http://schemas.microsoft.com/office/drawing/2014/main" id="{77C92444-BA38-4247-A0BD-20C22717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163" name="Picture 162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B043DCC2-0930-CE45-87E1-2D2227B71C9A}"/>
                </a:ext>
              </a:extLst>
            </p:cNvPr>
            <p:cNvPicPr/>
            <p:nvPr/>
          </p:nvPicPr>
          <p:blipFill>
            <a:blip r:embed="rId6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802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D993308-A897-534C-BEF6-20603767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126" y="5302238"/>
              <a:ext cx="345882" cy="346639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5D08ABB-C58D-8449-8E27-B420A78B688D}"/>
              </a:ext>
            </a:extLst>
          </p:cNvPr>
          <p:cNvGrpSpPr/>
          <p:nvPr/>
        </p:nvGrpSpPr>
        <p:grpSpPr>
          <a:xfrm>
            <a:off x="4287646" y="4613754"/>
            <a:ext cx="1283613" cy="613756"/>
            <a:chOff x="3920058" y="5344743"/>
            <a:chExt cx="1642085" cy="1116252"/>
          </a:xfrm>
        </p:grpSpPr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C35C59BC-FE80-074C-9CA9-EBD372F8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0E1ABDF8-980F-7F40-B01F-DCAA74D82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168" name="Picture 167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F64D4295-1EB7-7B4D-BA62-E9F7DF06FAF1}"/>
                </a:ext>
              </a:extLst>
            </p:cNvPr>
            <p:cNvPicPr/>
            <p:nvPr/>
          </p:nvPicPr>
          <p:blipFill>
            <a:blip r:embed="rId6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2F83D14-7D7E-B342-9BA2-E46FE559A205}"/>
              </a:ext>
            </a:extLst>
          </p:cNvPr>
          <p:cNvGrpSpPr/>
          <p:nvPr/>
        </p:nvGrpSpPr>
        <p:grpSpPr>
          <a:xfrm>
            <a:off x="332642" y="4571779"/>
            <a:ext cx="516114" cy="765147"/>
            <a:chOff x="179394" y="5178818"/>
            <a:chExt cx="660248" cy="1391591"/>
          </a:xfrm>
        </p:grpSpPr>
        <p:pic>
          <p:nvPicPr>
            <p:cNvPr id="170" name="Picture 3">
              <a:extLst>
                <a:ext uri="{FF2B5EF4-FFF2-40B4-BE49-F238E27FC236}">
                  <a16:creationId xmlns:a16="http://schemas.microsoft.com/office/drawing/2014/main" id="{2BDB272E-BB39-3445-9B0B-A065545C9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EF82ABBF-B9A9-1443-9F19-C60A618A4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BBFE4D6-3028-6943-94EF-83B0DB2A7EE9}"/>
              </a:ext>
            </a:extLst>
          </p:cNvPr>
          <p:cNvGrpSpPr/>
          <p:nvPr/>
        </p:nvGrpSpPr>
        <p:grpSpPr>
          <a:xfrm>
            <a:off x="2632430" y="4548036"/>
            <a:ext cx="1107116" cy="798306"/>
            <a:chOff x="2314134" y="5205173"/>
            <a:chExt cx="1416298" cy="1451898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424DE17-60E7-C342-9345-386BF8CD3AA1}"/>
                </a:ext>
              </a:extLst>
            </p:cNvPr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175" name="Picture 174" descr="Screen Shot 2016-03-10 at 14.19.44.png">
                <a:extLst>
                  <a:ext uri="{FF2B5EF4-FFF2-40B4-BE49-F238E27FC236}">
                    <a16:creationId xmlns:a16="http://schemas.microsoft.com/office/drawing/2014/main" id="{576FEED7-429C-A746-A0F4-50D561424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3D4B1E84-5375-3B49-ABB4-740FCE624E90}"/>
                  </a:ext>
                </a:extLst>
              </p:cNvPr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88275541-30B4-9647-9D5F-39A09A6A1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3831C46-8A2E-6149-8F6B-CA4DD28CCC64}"/>
              </a:ext>
            </a:extLst>
          </p:cNvPr>
          <p:cNvGrpSpPr/>
          <p:nvPr/>
        </p:nvGrpSpPr>
        <p:grpSpPr>
          <a:xfrm>
            <a:off x="1296935" y="4631148"/>
            <a:ext cx="820430" cy="819642"/>
            <a:chOff x="1058701" y="5193573"/>
            <a:chExt cx="1049550" cy="1490702"/>
          </a:xfrm>
        </p:grpSpPr>
        <p:pic>
          <p:nvPicPr>
            <p:cNvPr id="178" name="Content Placeholder 3" descr="Phase Reference Line test .jpg">
              <a:extLst>
                <a:ext uri="{FF2B5EF4-FFF2-40B4-BE49-F238E27FC236}">
                  <a16:creationId xmlns:a16="http://schemas.microsoft.com/office/drawing/2014/main" id="{5BF01E86-219D-6742-9C41-7EF02E13C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6A1083F2-DB78-CF41-BC55-41707350C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D3117D25-8C21-8F4A-A01D-0365C9E5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AD84EE23-4770-2B45-96BE-491C7AE2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17C695AB-7D90-5B43-AB36-9089F082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557C624B-E985-1A4C-9ABA-089E8E455C58}"/>
              </a:ext>
            </a:extLst>
          </p:cNvPr>
          <p:cNvPicPr>
            <a:picLocks noChangeAspect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905" y="4613754"/>
            <a:ext cx="268263" cy="247305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A5482599-DC8A-1249-9094-6385DF4E0928}"/>
              </a:ext>
            </a:extLst>
          </p:cNvPr>
          <p:cNvPicPr>
            <a:picLocks noChangeAspect="1"/>
          </p:cNvPicPr>
          <p:nvPr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502" y="4928781"/>
            <a:ext cx="290534" cy="3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CA9D83-9344-154F-B8A8-864C86FF46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0958"/>
            <a:ext cx="9144000" cy="609382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500559-AA8E-414F-8442-D6A5924030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934" y="5202621"/>
            <a:ext cx="2205066" cy="1652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2A1313-695E-004A-A0C8-BC95EDB372A9}"/>
              </a:ext>
            </a:extLst>
          </p:cNvPr>
          <p:cNvSpPr txBox="1"/>
          <p:nvPr/>
        </p:nvSpPr>
        <p:spPr>
          <a:xfrm>
            <a:off x="6938934" y="5202621"/>
            <a:ext cx="14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Target station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9627B-6EE4-F047-9835-E211DE49E40C}"/>
              </a:ext>
            </a:extLst>
          </p:cNvPr>
          <p:cNvSpPr txBox="1"/>
          <p:nvPr/>
        </p:nvSpPr>
        <p:spPr>
          <a:xfrm>
            <a:off x="7936089" y="766089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May 2018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14FB75-F774-3A4B-BC81-294046F6A6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028" y="5202621"/>
            <a:ext cx="2638376" cy="1649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3EE0A8-F0CA-4643-97F5-9DB968019E90}"/>
              </a:ext>
            </a:extLst>
          </p:cNvPr>
          <p:cNvSpPr txBox="1"/>
          <p:nvPr/>
        </p:nvSpPr>
        <p:spPr>
          <a:xfrm>
            <a:off x="5365390" y="6483152"/>
            <a:ext cx="13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Proton </a:t>
            </a:r>
            <a:r>
              <a:rPr lang="en-GB" dirty="0" err="1">
                <a:solidFill>
                  <a:srgbClr val="FFFF00"/>
                </a:solidFill>
              </a:rPr>
              <a:t>linac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B9C9B8-3F79-6340-AF7A-488F543FAC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722" y="5202621"/>
            <a:ext cx="2201775" cy="1649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EA842F-E2C9-3244-8E27-902DB58F15B6}"/>
              </a:ext>
            </a:extLst>
          </p:cNvPr>
          <p:cNvSpPr txBox="1"/>
          <p:nvPr/>
        </p:nvSpPr>
        <p:spPr>
          <a:xfrm>
            <a:off x="2885933" y="6486409"/>
            <a:ext cx="115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cryoplants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03E77F-505D-9344-A8EE-81EA4D1FEE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4" y="5189705"/>
            <a:ext cx="1967010" cy="1662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69CC30-DD7F-084D-B41E-8701BE903E08}"/>
              </a:ext>
            </a:extLst>
          </p:cNvPr>
          <p:cNvSpPr txBox="1"/>
          <p:nvPr/>
        </p:nvSpPr>
        <p:spPr>
          <a:xfrm>
            <a:off x="212612" y="6483152"/>
            <a:ext cx="101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klystrons</a:t>
            </a:r>
          </a:p>
        </p:txBody>
      </p:sp>
    </p:spTree>
    <p:extLst>
      <p:ext uri="{BB962C8B-B14F-4D97-AF65-F5344CB8AC3E}">
        <p14:creationId xmlns:p14="http://schemas.microsoft.com/office/powerpoint/2010/main" val="25922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26" r="32180"/>
          <a:stretch/>
        </p:blipFill>
        <p:spPr>
          <a:xfrm>
            <a:off x="0" y="20743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8947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power to go to the second 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200" dirty="0">
                <a:solidFill>
                  <a:srgbClr val="0000FF"/>
                </a:solidFill>
                <a:latin typeface="Times New Roman"/>
                <a:cs typeface="Times New Roman"/>
              </a:rPr>
              <a:t>Why to go to the 2</a:t>
            </a:r>
            <a:r>
              <a:rPr lang="en-GB" sz="32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32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  <a:endParaRPr lang="en-GB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2757" y="5465846"/>
            <a:ext cx="4335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GB" sz="20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70702" y="5541427"/>
            <a:ext cx="425796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737" y="979948"/>
            <a:ext cx="3124200" cy="2213958"/>
          </a:xfrm>
          <a:prstGeom prst="rect">
            <a:avLst/>
          </a:prstGeom>
        </p:spPr>
      </p:pic>
      <p:sp>
        <p:nvSpPr>
          <p:cNvPr id="25" name="Flèche vers la droite 24"/>
          <p:cNvSpPr/>
          <p:nvPr/>
        </p:nvSpPr>
        <p:spPr>
          <a:xfrm rot="5400000">
            <a:off x="6584218" y="1178232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lèche vers la droite 25"/>
          <p:cNvSpPr/>
          <p:nvPr/>
        </p:nvSpPr>
        <p:spPr>
          <a:xfrm rot="16200000">
            <a:off x="7854609" y="2910885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ZoneTexte 26"/>
          <p:cNvSpPr txBox="1"/>
          <p:nvPr/>
        </p:nvSpPr>
        <p:spPr>
          <a:xfrm>
            <a:off x="5747657" y="3292068"/>
            <a:ext cx="338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imes New Roman"/>
                <a:cs typeface="Times New Roman"/>
              </a:rPr>
              <a:t>for "large" θ</a:t>
            </a:r>
            <a:r>
              <a:rPr lang="en-GB" sz="1600" baseline="-25000" dirty="0">
                <a:latin typeface="Times New Roman"/>
                <a:cs typeface="Times New Roman"/>
              </a:rPr>
              <a:t>13</a:t>
            </a:r>
            <a:r>
              <a:rPr lang="en-GB" sz="1600" dirty="0">
                <a:latin typeface="Times New Roman"/>
                <a:cs typeface="Times New Roman"/>
              </a:rPr>
              <a:t> 1</a:t>
            </a:r>
            <a:r>
              <a:rPr lang="en-GB" sz="1600" baseline="30000" dirty="0">
                <a:latin typeface="Times New Roman"/>
                <a:cs typeface="Times New Roman"/>
              </a:rPr>
              <a:t>st</a:t>
            </a:r>
            <a:r>
              <a:rPr lang="en-GB" sz="1600" dirty="0">
                <a:latin typeface="Times New Roman"/>
                <a:cs typeface="Times New Roman"/>
              </a:rPr>
              <a:t> oscillation maximum is dominated by atmospheric term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843270" y="2558714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00FF"/>
                </a:solidFill>
                <a:latin typeface="Times New Roman"/>
                <a:cs typeface="Times New Roman"/>
              </a:rPr>
              <a:t>CP interference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725712" y="166728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444447" y="1213033"/>
            <a:ext cx="106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  <a:latin typeface="Times New Roman"/>
                <a:cs typeface="Times New Roman"/>
              </a:rPr>
              <a:t>atmospheric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296166" y="283571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latin typeface="Times New Roman"/>
                <a:cs typeface="Times New Roman"/>
              </a:rPr>
              <a:t>θ</a:t>
            </a:r>
            <a:r>
              <a:rPr lang="en-GB" b="1" baseline="-25000">
                <a:latin typeface="Times New Roman"/>
                <a:cs typeface="Times New Roman"/>
              </a:rPr>
              <a:t>13</a:t>
            </a:r>
            <a:r>
              <a:rPr lang="en-GB" b="1">
                <a:latin typeface="Times New Roman"/>
                <a:cs typeface="Times New Roman"/>
              </a:rPr>
              <a:t>=8.8º</a:t>
            </a:r>
          </a:p>
        </p:txBody>
      </p:sp>
      <p:sp>
        <p:nvSpPr>
          <p:cNvPr id="6" name="Rectangle 5"/>
          <p:cNvSpPr/>
          <p:nvPr/>
        </p:nvSpPr>
        <p:spPr>
          <a:xfrm>
            <a:off x="7522531" y="886849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(</a:t>
            </a:r>
            <a:r>
              <a:rPr lang="en-GB" sz="1400" dirty="0">
                <a:latin typeface="Times New Roman"/>
                <a:cs typeface="Times New Roman"/>
                <a:hlinkClick r:id="rId4"/>
              </a:rPr>
              <a:t>arXiv:1110.4583</a:t>
            </a:r>
            <a:r>
              <a:rPr lang="en-GB" sz="14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8545228" y="214259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Times New Roman"/>
                <a:cs typeface="Times New Roman"/>
              </a:rPr>
              <a:t>L/E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-39388" y="3650129"/>
            <a:ext cx="470417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7325" indent="-187325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1</a:t>
            </a:r>
            <a:r>
              <a:rPr lang="en-GB" sz="2400" baseline="30000" dirty="0">
                <a:latin typeface="Times New Roman"/>
                <a:cs typeface="Times New Roman"/>
              </a:rPr>
              <a:t>st</a:t>
            </a:r>
            <a:r>
              <a:rPr lang="en-GB" sz="2400" dirty="0">
                <a:latin typeface="Times New Roman"/>
                <a:cs typeface="Times New Roman"/>
              </a:rPr>
              <a:t> oscillation max.: A=</a:t>
            </a:r>
            <a:r>
              <a:rPr lang="en-GB" sz="2400" dirty="0">
                <a:solidFill>
                  <a:srgbClr val="FF0000"/>
                </a:solidFill>
                <a:latin typeface="Times New Roman"/>
                <a:cs typeface="Times New Roman"/>
              </a:rPr>
              <a:t>0.3</a:t>
            </a:r>
            <a:r>
              <a:rPr lang="en-GB" sz="2400" dirty="0">
                <a:latin typeface="Times New Roman"/>
                <a:cs typeface="Times New Roman"/>
              </a:rPr>
              <a:t>sinδ</a:t>
            </a:r>
            <a:r>
              <a:rPr lang="en-GB" sz="2400" baseline="-25000" dirty="0">
                <a:latin typeface="Times New Roman"/>
                <a:cs typeface="Times New Roman"/>
              </a:rPr>
              <a:t>CP</a:t>
            </a:r>
          </a:p>
          <a:p>
            <a:pPr marL="187325" indent="-187325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max.: A=</a:t>
            </a:r>
            <a:r>
              <a:rPr lang="en-GB" sz="2400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400" dirty="0">
                <a:latin typeface="Times New Roman"/>
                <a:cs typeface="Times New Roman"/>
              </a:rPr>
              <a:t>sinδ</a:t>
            </a:r>
            <a:r>
              <a:rPr lang="en-GB" sz="24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2584" y="4585030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latin typeface="Times New Roman"/>
                <a:cs typeface="Times New Roman"/>
              </a:rPr>
              <a:t>(see arXiv:1310.5992 and arXiv:0710.0554)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633651" y="4030947"/>
            <a:ext cx="4495275" cy="2798702"/>
            <a:chOff x="4366642" y="3188588"/>
            <a:chExt cx="4495275" cy="2798702"/>
          </a:xfrm>
        </p:grpSpPr>
        <p:sp>
          <p:nvSpPr>
            <p:cNvPr id="19" name="ZoneTexte 18"/>
            <p:cNvSpPr txBox="1"/>
            <p:nvPr/>
          </p:nvSpPr>
          <p:spPr>
            <a:xfrm rot="16200000">
              <a:off x="3921649" y="3792409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>
                  <a:latin typeface="Times New Roman"/>
                  <a:cs typeface="Times New Roman"/>
                </a:rPr>
                <a:t>P(ν</a:t>
              </a:r>
              <a:r>
                <a:rPr lang="en-GB" sz="2400" i="1" baseline="-25000">
                  <a:latin typeface="Times New Roman"/>
                  <a:cs typeface="Times New Roman"/>
                </a:rPr>
                <a:t>μ</a:t>
              </a:r>
              <a:r>
                <a:rPr lang="en-GB" sz="2400" i="1">
                  <a:latin typeface="Times New Roman"/>
                  <a:cs typeface="Times New Roman"/>
                </a:rPr>
                <a:t>→ν</a:t>
              </a:r>
              <a:r>
                <a:rPr lang="en-GB" sz="2400" i="1" baseline="-25000">
                  <a:latin typeface="Times New Roman"/>
                  <a:cs typeface="Times New Roman"/>
                </a:rPr>
                <a:t>e</a:t>
              </a:r>
              <a:r>
                <a:rPr lang="en-GB" sz="2400" i="1">
                  <a:latin typeface="Times New Roman"/>
                  <a:cs typeface="Times New Roman"/>
                </a:rPr>
                <a:t>)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3728892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3269121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latin typeface="Times New Roman"/>
                  <a:cs typeface="Times New Roman"/>
                </a:rPr>
                <a:t>2</a:t>
              </a:r>
              <a:r>
                <a:rPr lang="en-GB" i="1" baseline="30000">
                  <a:latin typeface="Times New Roman"/>
                  <a:cs typeface="Times New Roman"/>
                </a:rPr>
                <a:t>nd</a:t>
              </a:r>
              <a:r>
                <a:rPr lang="en-GB" i="1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4450009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>
                  <a:latin typeface="Times New Roman"/>
                  <a:cs typeface="Times New Roman"/>
                </a:rPr>
                <a:t>θ</a:t>
              </a:r>
              <a:r>
                <a:rPr lang="en-GB" b="1" baseline="-25000">
                  <a:latin typeface="Times New Roman"/>
                  <a:cs typeface="Times New Roman"/>
                </a:rPr>
                <a:t>13</a:t>
              </a:r>
              <a:r>
                <a:rPr lang="en-GB" b="1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GB" sz="1400" b="1">
                  <a:latin typeface="Times New Roman"/>
                  <a:cs typeface="Times New Roman"/>
                </a:rPr>
                <a:t>("large" θ</a:t>
              </a:r>
              <a:r>
                <a:rPr lang="en-GB" sz="1400" b="1" baseline="-25000">
                  <a:latin typeface="Times New Roman"/>
                  <a:cs typeface="Times New Roman"/>
                </a:rPr>
                <a:t>13</a:t>
              </a:r>
              <a:r>
                <a:rPr lang="en-GB" sz="1400" b="1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46452" y="3459313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>
                  <a:latin typeface="Symbol" charset="0"/>
                </a:rPr>
                <a:t>d</a:t>
              </a:r>
              <a:r>
                <a:rPr lang="en-GB" baseline="-25000"/>
                <a:t>CP</a:t>
              </a:r>
              <a:r>
                <a:rPr lang="en-GB"/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>
                  <a:solidFill>
                    <a:srgbClr val="00B0F0"/>
                  </a:solidFill>
                  <a:latin typeface="Symbol" charset="0"/>
                </a:rPr>
                <a:t>d</a:t>
              </a:r>
              <a:r>
                <a:rPr lang="en-GB" baseline="-25000">
                  <a:solidFill>
                    <a:srgbClr val="00B0F0"/>
                  </a:solidFill>
                </a:rPr>
                <a:t>CP</a:t>
              </a:r>
              <a:r>
                <a:rPr lang="en-GB">
                  <a:solidFill>
                    <a:srgbClr val="00B0F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>
                  <a:solidFill>
                    <a:srgbClr val="FF66FF"/>
                  </a:solidFill>
                  <a:latin typeface="Symbol" charset="0"/>
                </a:rPr>
                <a:t>d</a:t>
              </a:r>
              <a:r>
                <a:rPr lang="en-GB" baseline="-25000">
                  <a:solidFill>
                    <a:srgbClr val="FF66FF"/>
                  </a:solidFill>
                </a:rPr>
                <a:t>CP</a:t>
              </a:r>
              <a:r>
                <a:rPr lang="en-GB">
                  <a:solidFill>
                    <a:srgbClr val="FF66FF"/>
                  </a:solidFill>
                </a:rPr>
                <a:t>=+90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561795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latin typeface="Times New Roman"/>
                  <a:cs typeface="Times New Roman"/>
                </a:rPr>
                <a:t>L/E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1615" y="3188588"/>
              <a:ext cx="3980302" cy="2558766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5395B3A-5CAC-2F4A-82CB-F4E7DD8574C8}"/>
              </a:ext>
            </a:extLst>
          </p:cNvPr>
          <p:cNvSpPr/>
          <p:nvPr/>
        </p:nvSpPr>
        <p:spPr>
          <a:xfrm>
            <a:off x="512757" y="5844216"/>
            <a:ext cx="3999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very intense neutrino beam needed</a:t>
            </a:r>
          </a:p>
        </p:txBody>
      </p:sp>
      <p:sp>
        <p:nvSpPr>
          <p:cNvPr id="44" name="Flèche droite rayée 14">
            <a:extLst>
              <a:ext uri="{FF2B5EF4-FFF2-40B4-BE49-F238E27FC236}">
                <a16:creationId xmlns:a16="http://schemas.microsoft.com/office/drawing/2014/main" id="{075E4AA2-9770-8441-956C-A89AF4822D40}"/>
              </a:ext>
            </a:extLst>
          </p:cNvPr>
          <p:cNvSpPr/>
          <p:nvPr/>
        </p:nvSpPr>
        <p:spPr>
          <a:xfrm>
            <a:off x="70701" y="5919797"/>
            <a:ext cx="425797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3EEB02-8621-A342-AE0C-20B6D956465D}"/>
              </a:ext>
            </a:extLst>
          </p:cNvPr>
          <p:cNvGrpSpPr/>
          <p:nvPr/>
        </p:nvGrpSpPr>
        <p:grpSpPr>
          <a:xfrm>
            <a:off x="20096" y="1308612"/>
            <a:ext cx="6388640" cy="2007540"/>
            <a:chOff x="17623" y="886850"/>
            <a:chExt cx="6388640" cy="2007540"/>
          </a:xfrm>
        </p:grpSpPr>
        <p:pic>
          <p:nvPicPr>
            <p:cNvPr id="46" name="Image 17" descr="eq1.png">
              <a:extLst>
                <a:ext uri="{FF2B5EF4-FFF2-40B4-BE49-F238E27FC236}">
                  <a16:creationId xmlns:a16="http://schemas.microsoft.com/office/drawing/2014/main" id="{6A218FFB-AF47-764B-AB4D-BC65689CA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236"/>
            <a:stretch/>
          </p:blipFill>
          <p:spPr>
            <a:xfrm>
              <a:off x="17623" y="886850"/>
              <a:ext cx="6106153" cy="1880687"/>
            </a:xfrm>
            <a:prstGeom prst="rect">
              <a:avLst/>
            </a:prstGeom>
          </p:spPr>
        </p:pic>
        <p:sp>
          <p:nvSpPr>
            <p:cNvPr id="47" name="ZoneTexte 7">
              <a:extLst>
                <a:ext uri="{FF2B5EF4-FFF2-40B4-BE49-F238E27FC236}">
                  <a16:creationId xmlns:a16="http://schemas.microsoft.com/office/drawing/2014/main" id="{02500657-E571-2E42-B584-40362B4EB847}"/>
                </a:ext>
              </a:extLst>
            </p:cNvPr>
            <p:cNvSpPr txBox="1"/>
            <p:nvPr/>
          </p:nvSpPr>
          <p:spPr>
            <a:xfrm>
              <a:off x="4559904" y="1467455"/>
              <a:ext cx="1846359" cy="46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Non-CP terms</a:t>
              </a:r>
            </a:p>
          </p:txBody>
        </p:sp>
        <p:sp>
          <p:nvSpPr>
            <p:cNvPr id="48" name="ZoneTexte 11">
              <a:extLst>
                <a:ext uri="{FF2B5EF4-FFF2-40B4-BE49-F238E27FC236}">
                  <a16:creationId xmlns:a16="http://schemas.microsoft.com/office/drawing/2014/main" id="{4AC1826B-2EE1-5641-89AC-C46174E9E4C9}"/>
                </a:ext>
              </a:extLst>
            </p:cNvPr>
            <p:cNvSpPr txBox="1"/>
            <p:nvPr/>
          </p:nvSpPr>
          <p:spPr>
            <a:xfrm>
              <a:off x="4751620" y="2428966"/>
              <a:ext cx="1588878" cy="46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CP violating</a:t>
              </a:r>
            </a:p>
          </p:txBody>
        </p:sp>
        <p:sp>
          <p:nvSpPr>
            <p:cNvPr id="49" name="Ellipse 4">
              <a:extLst>
                <a:ext uri="{FF2B5EF4-FFF2-40B4-BE49-F238E27FC236}">
                  <a16:creationId xmlns:a16="http://schemas.microsoft.com/office/drawing/2014/main" id="{2CAE4662-3BCD-4843-848C-410C9DF1CE89}"/>
                </a:ext>
              </a:extLst>
            </p:cNvPr>
            <p:cNvSpPr/>
            <p:nvPr/>
          </p:nvSpPr>
          <p:spPr>
            <a:xfrm>
              <a:off x="3695601" y="2270168"/>
              <a:ext cx="381589" cy="381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ZoneTexte 10">
              <a:extLst>
                <a:ext uri="{FF2B5EF4-FFF2-40B4-BE49-F238E27FC236}">
                  <a16:creationId xmlns:a16="http://schemas.microsoft.com/office/drawing/2014/main" id="{100AE3AF-AC1D-5D4A-8FB4-A513AF623B92}"/>
                </a:ext>
              </a:extLst>
            </p:cNvPr>
            <p:cNvSpPr txBox="1"/>
            <p:nvPr/>
          </p:nvSpPr>
          <p:spPr>
            <a:xfrm>
              <a:off x="3517256" y="1094979"/>
              <a:ext cx="1461503" cy="423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51" name="ZoneTexte 15">
              <a:extLst>
                <a:ext uri="{FF2B5EF4-FFF2-40B4-BE49-F238E27FC236}">
                  <a16:creationId xmlns:a16="http://schemas.microsoft.com/office/drawing/2014/main" id="{9C6873F4-7F92-1D4A-BBDC-10A60AE40ECC}"/>
                </a:ext>
              </a:extLst>
            </p:cNvPr>
            <p:cNvSpPr txBox="1"/>
            <p:nvPr/>
          </p:nvSpPr>
          <p:spPr>
            <a:xfrm>
              <a:off x="3662281" y="1648244"/>
              <a:ext cx="734277" cy="423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52" name="ZoneTexte 16">
              <a:extLst>
                <a:ext uri="{FF2B5EF4-FFF2-40B4-BE49-F238E27FC236}">
                  <a16:creationId xmlns:a16="http://schemas.microsoft.com/office/drawing/2014/main" id="{CAFD2F2F-B747-A14A-9A78-319891FEB3FE}"/>
                </a:ext>
              </a:extLst>
            </p:cNvPr>
            <p:cNvSpPr txBox="1"/>
            <p:nvPr/>
          </p:nvSpPr>
          <p:spPr>
            <a:xfrm>
              <a:off x="4828553" y="2211086"/>
              <a:ext cx="1432855" cy="423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interference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 err="1">
                <a:solidFill>
                  <a:srgbClr val="0000FF"/>
                </a:solidFill>
              </a:rPr>
              <a:t>ESSνSB</a:t>
            </a:r>
            <a:r>
              <a:rPr lang="en-GB" sz="3600" dirty="0">
                <a:solidFill>
                  <a:srgbClr val="0000FF"/>
                </a:solidFill>
              </a:rPr>
              <a:t> </a:t>
            </a:r>
            <a:r>
              <a:rPr lang="en-GB" sz="3600" dirty="0" err="1">
                <a:solidFill>
                  <a:srgbClr val="0000FF"/>
                </a:solidFill>
              </a:rPr>
              <a:t>ν</a:t>
            </a:r>
            <a:r>
              <a:rPr lang="en-GB" sz="3600" dirty="0">
                <a:solidFill>
                  <a:srgbClr val="0000FF"/>
                </a:solidFill>
              </a:rPr>
              <a:t> energy distribution</a:t>
            </a:r>
            <a:br>
              <a:rPr lang="en-GB" sz="36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(without optimisation)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496070" y="4615880"/>
            <a:ext cx="156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at 100 km from the target and per year (in absence of oscillations)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648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368A8-B922-E84E-9D6B-FF2D0A2B1B60}"/>
              </a:ext>
            </a:extLst>
          </p:cNvPr>
          <p:cNvSpPr/>
          <p:nvPr/>
        </p:nvSpPr>
        <p:spPr>
          <a:xfrm>
            <a:off x="3399014" y="6343399"/>
            <a:ext cx="2497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(</a:t>
            </a:r>
            <a:r>
              <a:rPr lang="fr-FR" sz="1400" dirty="0" err="1">
                <a:solidFill>
                  <a:srgbClr val="0093BA"/>
                </a:solidFill>
                <a:latin typeface="Times" pitchFamily="2" charset="0"/>
              </a:rPr>
              <a:t>Nucl</a:t>
            </a:r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. Phys. B 885 (2014) 127) </a:t>
            </a:r>
            <a:endParaRPr lang="fr-FR" sz="1400" dirty="0">
              <a:solidFill>
                <a:srgbClr val="0093BA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8" y="2270377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4D531-A59D-004C-9B11-E61B0D63A260}"/>
              </a:ext>
            </a:extLst>
          </p:cNvPr>
          <p:cNvSpPr txBox="1"/>
          <p:nvPr/>
        </p:nvSpPr>
        <p:spPr>
          <a:xfrm>
            <a:off x="5244345" y="5195333"/>
            <a:ext cx="3754684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20" PMTs with higher QE and cheaper (see JUNO), the detection efficiency will improve the detector performance keeping the price constant, not yet taken into account.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79E00E24-1750-8C4F-9169-E134023CE21B}"/>
              </a:ext>
            </a:extLst>
          </p:cNvPr>
          <p:cNvSpPr/>
          <p:nvPr/>
        </p:nvSpPr>
        <p:spPr>
          <a:xfrm>
            <a:off x="4235669" y="5932128"/>
            <a:ext cx="705347" cy="374079"/>
          </a:xfrm>
          <a:prstGeom prst="striped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146261</TotalTime>
  <Words>1938</Words>
  <Application>Microsoft Office PowerPoint</Application>
  <PresentationFormat>Affichage à l'écran (4:3)</PresentationFormat>
  <Paragraphs>411</Paragraphs>
  <Slides>31</Slides>
  <Notes>26</Notes>
  <HiddenSlides>0</HiddenSlides>
  <MMClips>1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5" baseType="lpstr">
      <vt:lpstr>ＭＳ Ｐゴシック</vt:lpstr>
      <vt:lpstr>ＭＳ Ｐゴシック</vt:lpstr>
      <vt:lpstr>Arial</vt:lpstr>
      <vt:lpstr>Calibri</vt:lpstr>
      <vt:lpstr>Comic Sans MS</vt:lpstr>
      <vt:lpstr>Courier New</vt:lpstr>
      <vt:lpstr>Gill Sans</vt:lpstr>
      <vt:lpstr>Gill Sans Light</vt:lpstr>
      <vt:lpstr>Helvetica</vt:lpstr>
      <vt:lpstr>Symbol</vt:lpstr>
      <vt:lpstr>Times</vt:lpstr>
      <vt:lpstr>Times New Roman</vt:lpstr>
      <vt:lpstr>Times New Roman Bold</vt:lpstr>
      <vt:lpstr>Thème Office</vt:lpstr>
      <vt:lpstr>The European Spallation Source neutrino Super Beam (ESSνSB)</vt:lpstr>
      <vt:lpstr>European Spallation Source</vt:lpstr>
      <vt:lpstr>ESS proton linac</vt:lpstr>
      <vt:lpstr>ESS proton linac</vt:lpstr>
      <vt:lpstr>European Spallation Source</vt:lpstr>
      <vt:lpstr>Use all this power to go to the second oscillation maximum</vt:lpstr>
      <vt:lpstr>Why to go to the 2nd Oscillation Max.</vt:lpstr>
      <vt:lpstr>ESSνSB ν energy distribution (without optimisation)</vt:lpstr>
      <vt:lpstr>Can we go to the 2nd oscillation maximum using our proton beam?</vt:lpstr>
      <vt:lpstr>Neutrino spectra</vt:lpstr>
      <vt:lpstr>2nd Oscillation max. coverage</vt:lpstr>
      <vt:lpstr>ESS Linac modifications to produce a neutrino Super Beam</vt:lpstr>
      <vt:lpstr>How to add a neutrino facility?</vt:lpstr>
      <vt:lpstr>Which baseline?</vt:lpstr>
      <vt:lpstr>The Garpenberg mine</vt:lpstr>
      <vt:lpstr>Garpenberg Research Infrastructure Project for Neutrinos (GRIPnu)</vt:lpstr>
      <vt:lpstr>Physics Performance</vt:lpstr>
      <vt:lpstr>Muons at the level of the beam dump</vt:lpstr>
      <vt:lpstr>ESS neutrino and muon facility</vt:lpstr>
      <vt:lpstr>ESSνSB at the European level</vt:lpstr>
      <vt:lpstr>ESSνSB at the European level</vt:lpstr>
      <vt:lpstr>Design Study ESSνSB (2018-2021)</vt:lpstr>
      <vt:lpstr>Required modifications of the ESS accelerator for ESSνSB</vt:lpstr>
      <vt:lpstr>Preparing the ESS linac for operation at 10 MW with a 8% duty cycle and 28 Hz pulsing</vt:lpstr>
      <vt:lpstr>Accumulation Ring</vt:lpstr>
      <vt:lpstr>General Layout of the target station (from EUROν DS)</vt:lpstr>
      <vt:lpstr>Possible ESSνSB schedule (2nd generation neutrino Super Beam) </vt:lpstr>
      <vt:lpstr>Conclusion</vt:lpstr>
      <vt:lpstr>Backup</vt:lpstr>
      <vt:lpstr>Systematic errors</vt:lpstr>
      <vt:lpstr>Comparisons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</dc:title>
  <dc:creator>Marcos Dracos</dc:creator>
  <cp:lastModifiedBy>schneider</cp:lastModifiedBy>
  <cp:revision>1236</cp:revision>
  <cp:lastPrinted>2013-03-04T17:31:58Z</cp:lastPrinted>
  <dcterms:created xsi:type="dcterms:W3CDTF">2012-07-27T00:22:31Z</dcterms:created>
  <dcterms:modified xsi:type="dcterms:W3CDTF">2018-08-31T13:16:26Z</dcterms:modified>
</cp:coreProperties>
</file>