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24"/>
  </p:notesMasterIdLst>
  <p:handoutMasterIdLst>
    <p:handoutMasterId r:id="rId25"/>
  </p:handoutMasterIdLst>
  <p:sldIdLst>
    <p:sldId id="259" r:id="rId2"/>
    <p:sldId id="786" r:id="rId3"/>
    <p:sldId id="777" r:id="rId4"/>
    <p:sldId id="787" r:id="rId5"/>
    <p:sldId id="316" r:id="rId6"/>
    <p:sldId id="684" r:id="rId7"/>
    <p:sldId id="789" r:id="rId8"/>
    <p:sldId id="299" r:id="rId9"/>
    <p:sldId id="382" r:id="rId10"/>
    <p:sldId id="741" r:id="rId11"/>
    <p:sldId id="283" r:id="rId12"/>
    <p:sldId id="281" r:id="rId13"/>
    <p:sldId id="782" r:id="rId14"/>
    <p:sldId id="781" r:id="rId15"/>
    <p:sldId id="280" r:id="rId16"/>
    <p:sldId id="291" r:id="rId17"/>
    <p:sldId id="290" r:id="rId18"/>
    <p:sldId id="267" r:id="rId19"/>
    <p:sldId id="264" r:id="rId20"/>
    <p:sldId id="272" r:id="rId21"/>
    <p:sldId id="289" r:id="rId22"/>
    <p:sldId id="790" r:id="rId2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neider" initials="s" lastIdx="0" clrIdx="0">
    <p:extLst>
      <p:ext uri="{19B8F6BF-5375-455C-9EA6-DF929625EA0E}">
        <p15:presenceInfo xmlns:p15="http://schemas.microsoft.com/office/powerpoint/2012/main" userId="S-1-5-21-2052111302-842925246-682003330-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26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880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8" d="100"/>
          <a:sy n="128" d="100"/>
        </p:scale>
        <p:origin x="1008" y="132"/>
      </p:cViewPr>
      <p:guideLst/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E0BBC-E1B8-834A-94A6-CA16212CFD54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E6526CD-2162-A148-8E0C-3D4AB50F175C}">
      <dgm:prSet phldrT="[Texte]"/>
      <dgm:spPr/>
      <dgm:t>
        <a:bodyPr/>
        <a:lstStyle/>
        <a:p>
          <a:pPr algn="ctr"/>
          <a:r>
            <a:rPr lang="en-GB" dirty="0"/>
            <a:t>ESS</a:t>
          </a:r>
          <a:r>
            <a:rPr lang="el-GR" dirty="0"/>
            <a:t>ν</a:t>
          </a:r>
          <a:r>
            <a:rPr lang="en-US" dirty="0"/>
            <a:t>SB</a:t>
          </a:r>
          <a:endParaRPr lang="en-GB" dirty="0"/>
        </a:p>
      </dgm:t>
    </dgm:pt>
    <dgm:pt modelId="{CC05197D-7BF2-6E40-8D69-56CB63E54471}" type="parTrans" cxnId="{85EF70A1-2BB3-6444-B231-FA69DA7BD970}">
      <dgm:prSet/>
      <dgm:spPr/>
      <dgm:t>
        <a:bodyPr/>
        <a:lstStyle/>
        <a:p>
          <a:pPr algn="ctr"/>
          <a:endParaRPr lang="en-GB"/>
        </a:p>
      </dgm:t>
    </dgm:pt>
    <dgm:pt modelId="{9D5CF0C5-98A7-034C-82C7-756048FADE0D}" type="sibTrans" cxnId="{85EF70A1-2BB3-6444-B231-FA69DA7BD970}">
      <dgm:prSet/>
      <dgm:spPr/>
      <dgm:t>
        <a:bodyPr/>
        <a:lstStyle/>
        <a:p>
          <a:pPr algn="ctr"/>
          <a:endParaRPr lang="en-GB"/>
        </a:p>
      </dgm:t>
    </dgm:pt>
    <dgm:pt modelId="{A2208E33-69E5-4D46-B57D-B27F81FA219E}">
      <dgm:prSet phldrT="[Texte]"/>
      <dgm:spPr/>
      <dgm:t>
        <a:bodyPr/>
        <a:lstStyle/>
        <a:p>
          <a:pPr algn="ctr"/>
          <a:r>
            <a:rPr lang="en-GB" dirty="0"/>
            <a:t>BENE (2004-2008)</a:t>
          </a:r>
        </a:p>
      </dgm:t>
    </dgm:pt>
    <dgm:pt modelId="{041A4BD4-C7F4-8D4E-B2D4-8FD7366666E7}" type="parTrans" cxnId="{96A3E0EC-0A74-2B40-9B87-C0BD594C7B46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endParaRPr lang="en-GB"/>
        </a:p>
      </dgm:t>
    </dgm:pt>
    <dgm:pt modelId="{819ABFE1-1C51-AB44-A1D5-F9903EF492D3}" type="sibTrans" cxnId="{96A3E0EC-0A74-2B40-9B87-C0BD594C7B46}">
      <dgm:prSet/>
      <dgm:spPr/>
      <dgm:t>
        <a:bodyPr/>
        <a:lstStyle/>
        <a:p>
          <a:pPr algn="ctr"/>
          <a:endParaRPr lang="en-GB"/>
        </a:p>
      </dgm:t>
    </dgm:pt>
    <dgm:pt modelId="{AF6ABEDA-F788-384B-B98A-7F0E9CFA8E34}">
      <dgm:prSet phldrT="[Texte]"/>
      <dgm:spPr/>
      <dgm:t>
        <a:bodyPr/>
        <a:lstStyle/>
        <a:p>
          <a:pPr algn="ctr"/>
          <a:r>
            <a:rPr lang="en-GB" dirty="0"/>
            <a:t>ISS (2005-2007)</a:t>
          </a:r>
        </a:p>
      </dgm:t>
    </dgm:pt>
    <dgm:pt modelId="{1BA29D3B-0099-DA4D-A220-84C06D720003}" type="parTrans" cxnId="{DD5FCBC2-12EB-964B-8CDC-2C285E0F3D76}">
      <dgm:prSet/>
      <dgm:spPr/>
      <dgm:t>
        <a:bodyPr/>
        <a:lstStyle/>
        <a:p>
          <a:pPr algn="ctr"/>
          <a:endParaRPr lang="en-GB"/>
        </a:p>
      </dgm:t>
    </dgm:pt>
    <dgm:pt modelId="{6AFC15F6-BFB6-1A4E-B21B-87526B5D8D1B}" type="sibTrans" cxnId="{DD5FCBC2-12EB-964B-8CDC-2C285E0F3D76}">
      <dgm:prSet/>
      <dgm:spPr/>
      <dgm:t>
        <a:bodyPr/>
        <a:lstStyle/>
        <a:p>
          <a:pPr algn="ctr"/>
          <a:endParaRPr lang="en-GB"/>
        </a:p>
      </dgm:t>
    </dgm:pt>
    <dgm:pt modelId="{9DC4FDB9-4388-B746-A631-167054630DFA}">
      <dgm:prSet phldrT="[Texte]"/>
      <dgm:spPr/>
      <dgm:t>
        <a:bodyPr/>
        <a:lstStyle/>
        <a:p>
          <a:pPr algn="ctr"/>
          <a:r>
            <a:rPr lang="en-GB" dirty="0"/>
            <a:t>EURO</a:t>
          </a:r>
          <a:r>
            <a:rPr lang="el-GR" dirty="0"/>
            <a:t>ν</a:t>
          </a:r>
          <a:r>
            <a:rPr lang="en-US" dirty="0"/>
            <a:t> (2008-2012)</a:t>
          </a:r>
          <a:endParaRPr lang="en-GB" dirty="0"/>
        </a:p>
      </dgm:t>
    </dgm:pt>
    <dgm:pt modelId="{49285AD6-2A61-9449-9A23-24085139395A}" type="parTrans" cxnId="{CADFE806-E0FF-2E4C-A0C3-6D8B713E73B5}">
      <dgm:prSet/>
      <dgm:spPr/>
      <dgm:t>
        <a:bodyPr/>
        <a:lstStyle/>
        <a:p>
          <a:pPr algn="ctr"/>
          <a:endParaRPr lang="en-GB"/>
        </a:p>
      </dgm:t>
    </dgm:pt>
    <dgm:pt modelId="{B61FE2BC-DA96-C046-9BC1-07573F45EE3C}" type="sibTrans" cxnId="{CADFE806-E0FF-2E4C-A0C3-6D8B713E73B5}">
      <dgm:prSet/>
      <dgm:spPr/>
      <dgm:t>
        <a:bodyPr/>
        <a:lstStyle/>
        <a:p>
          <a:pPr algn="ctr"/>
          <a:endParaRPr lang="en-GB"/>
        </a:p>
      </dgm:t>
    </dgm:pt>
    <dgm:pt modelId="{0A38D851-A442-234A-A88B-07336473154C}">
      <dgm:prSet phldrT="[Texte]"/>
      <dgm:spPr/>
      <dgm:t>
        <a:bodyPr/>
        <a:lstStyle/>
        <a:p>
          <a:pPr algn="ctr"/>
          <a:r>
            <a:rPr lang="en-GB" dirty="0"/>
            <a:t>LAGUNA (2008-2010)</a:t>
          </a:r>
        </a:p>
      </dgm:t>
    </dgm:pt>
    <dgm:pt modelId="{4CCDDDAF-CE79-544E-A67D-21E583513FB6}" type="parTrans" cxnId="{B07B8298-A087-4147-98C7-CD9345DC6DA9}">
      <dgm:prSet/>
      <dgm:spPr/>
      <dgm:t>
        <a:bodyPr/>
        <a:lstStyle/>
        <a:p>
          <a:pPr algn="ctr"/>
          <a:endParaRPr lang="en-GB"/>
        </a:p>
      </dgm:t>
    </dgm:pt>
    <dgm:pt modelId="{E4D71C5F-8C79-CC42-B2C8-A5EE72321C2D}" type="sibTrans" cxnId="{B07B8298-A087-4147-98C7-CD9345DC6DA9}">
      <dgm:prSet/>
      <dgm:spPr/>
      <dgm:t>
        <a:bodyPr/>
        <a:lstStyle/>
        <a:p>
          <a:pPr algn="ctr"/>
          <a:endParaRPr lang="en-GB"/>
        </a:p>
      </dgm:t>
    </dgm:pt>
    <dgm:pt modelId="{512399D5-355B-834E-9A64-35F92D5FC982}">
      <dgm:prSet phldrT="[Texte]"/>
      <dgm:spPr/>
      <dgm:t>
        <a:bodyPr/>
        <a:lstStyle/>
        <a:p>
          <a:pPr algn="ctr"/>
          <a:r>
            <a:rPr lang="en-GB" dirty="0"/>
            <a:t>LAGUNA-LBNO (2010-2014)</a:t>
          </a:r>
        </a:p>
      </dgm:t>
    </dgm:pt>
    <dgm:pt modelId="{7EDF04CC-88E7-DC47-B451-CC376832A9D3}" type="parTrans" cxnId="{ACB33943-3C7F-A244-A456-16F02970442B}">
      <dgm:prSet/>
      <dgm:spPr/>
      <dgm:t>
        <a:bodyPr/>
        <a:lstStyle/>
        <a:p>
          <a:pPr algn="ctr"/>
          <a:endParaRPr lang="en-GB"/>
        </a:p>
      </dgm:t>
    </dgm:pt>
    <dgm:pt modelId="{F79B8331-D65E-6F41-9721-E2862A16E571}" type="sibTrans" cxnId="{ACB33943-3C7F-A244-A456-16F02970442B}">
      <dgm:prSet/>
      <dgm:spPr/>
      <dgm:t>
        <a:bodyPr/>
        <a:lstStyle/>
        <a:p>
          <a:pPr algn="ctr"/>
          <a:endParaRPr lang="en-GB"/>
        </a:p>
      </dgm:t>
    </dgm:pt>
    <dgm:pt modelId="{BD5D5EEA-25C1-1E47-A8EC-6A9867B1E094}">
      <dgm:prSet phldrT="[Texte]"/>
      <dgm:spPr/>
      <dgm:t>
        <a:bodyPr/>
        <a:lstStyle/>
        <a:p>
          <a:pPr algn="ctr"/>
          <a:r>
            <a:rPr lang="en-GB" dirty="0"/>
            <a:t>COST Action CA15139 (2015-2019)</a:t>
          </a:r>
        </a:p>
      </dgm:t>
    </dgm:pt>
    <dgm:pt modelId="{83EDABE2-C417-C449-A1FD-F1BF99B1BA76}" type="parTrans" cxnId="{565A2D9E-23FE-FF49-9AD9-60DC2BFC00E2}">
      <dgm:prSet/>
      <dgm:spPr/>
      <dgm:t>
        <a:bodyPr/>
        <a:lstStyle/>
        <a:p>
          <a:endParaRPr lang="en-GB"/>
        </a:p>
      </dgm:t>
    </dgm:pt>
    <dgm:pt modelId="{F95086E1-29D7-814A-B6F3-EA1FE623E5E9}" type="sibTrans" cxnId="{565A2D9E-23FE-FF49-9AD9-60DC2BFC00E2}">
      <dgm:prSet/>
      <dgm:spPr/>
      <dgm:t>
        <a:bodyPr/>
        <a:lstStyle/>
        <a:p>
          <a:endParaRPr lang="en-GB"/>
        </a:p>
      </dgm:t>
    </dgm:pt>
    <dgm:pt modelId="{37938472-9217-3B48-8E7A-27C3E7EFDB53}" type="pres">
      <dgm:prSet presAssocID="{7AEE0BBC-E1B8-834A-94A6-CA16212CFD5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D1E28A-BDEB-604C-96B2-82F4413F0A32}" type="pres">
      <dgm:prSet presAssocID="{EE6526CD-2162-A148-8E0C-3D4AB50F175C}" presName="centerShape" presStyleLbl="node0" presStyleIdx="0" presStyleCnt="1"/>
      <dgm:spPr/>
    </dgm:pt>
    <dgm:pt modelId="{38DA1CFE-A892-9E4D-86B8-28C922BCB30C}" type="pres">
      <dgm:prSet presAssocID="{041A4BD4-C7F4-8D4E-B2D4-8FD7366666E7}" presName="parTrans" presStyleLbl="bgSibTrans2D1" presStyleIdx="0" presStyleCnt="6"/>
      <dgm:spPr/>
    </dgm:pt>
    <dgm:pt modelId="{020EAFF4-7335-834A-BF88-3A8A607E5FDF}" type="pres">
      <dgm:prSet presAssocID="{A2208E33-69E5-4D46-B57D-B27F81FA219E}" presName="node" presStyleLbl="node1" presStyleIdx="0" presStyleCnt="6">
        <dgm:presLayoutVars>
          <dgm:bulletEnabled val="1"/>
        </dgm:presLayoutVars>
      </dgm:prSet>
      <dgm:spPr/>
    </dgm:pt>
    <dgm:pt modelId="{31C304B1-DF0F-EC47-8644-1FD5D326718A}" type="pres">
      <dgm:prSet presAssocID="{1BA29D3B-0099-DA4D-A220-84C06D720003}" presName="parTrans" presStyleLbl="bgSibTrans2D1" presStyleIdx="1" presStyleCnt="6"/>
      <dgm:spPr/>
    </dgm:pt>
    <dgm:pt modelId="{19969AB2-CFF9-1D49-8E6E-685BFEC874D8}" type="pres">
      <dgm:prSet presAssocID="{AF6ABEDA-F788-384B-B98A-7F0E9CFA8E34}" presName="node" presStyleLbl="node1" presStyleIdx="1" presStyleCnt="6">
        <dgm:presLayoutVars>
          <dgm:bulletEnabled val="1"/>
        </dgm:presLayoutVars>
      </dgm:prSet>
      <dgm:spPr/>
    </dgm:pt>
    <dgm:pt modelId="{BDA2632F-375B-A949-825C-0334983C1FFD}" type="pres">
      <dgm:prSet presAssocID="{49285AD6-2A61-9449-9A23-24085139395A}" presName="parTrans" presStyleLbl="bgSibTrans2D1" presStyleIdx="2" presStyleCnt="6"/>
      <dgm:spPr/>
    </dgm:pt>
    <dgm:pt modelId="{7B0C551F-BCF5-6045-B043-95DB0E812057}" type="pres">
      <dgm:prSet presAssocID="{9DC4FDB9-4388-B746-A631-167054630DFA}" presName="node" presStyleLbl="node1" presStyleIdx="2" presStyleCnt="6">
        <dgm:presLayoutVars>
          <dgm:bulletEnabled val="1"/>
        </dgm:presLayoutVars>
      </dgm:prSet>
      <dgm:spPr/>
    </dgm:pt>
    <dgm:pt modelId="{B7CB2CDB-EB63-B745-ADB1-C6EBF2E6F6EF}" type="pres">
      <dgm:prSet presAssocID="{4CCDDDAF-CE79-544E-A67D-21E583513FB6}" presName="parTrans" presStyleLbl="bgSibTrans2D1" presStyleIdx="3" presStyleCnt="6"/>
      <dgm:spPr/>
    </dgm:pt>
    <dgm:pt modelId="{92F89FD8-B233-2C43-8428-8278B2E88C4C}" type="pres">
      <dgm:prSet presAssocID="{0A38D851-A442-234A-A88B-07336473154C}" presName="node" presStyleLbl="node1" presStyleIdx="3" presStyleCnt="6">
        <dgm:presLayoutVars>
          <dgm:bulletEnabled val="1"/>
        </dgm:presLayoutVars>
      </dgm:prSet>
      <dgm:spPr/>
    </dgm:pt>
    <dgm:pt modelId="{E61A4675-BF82-FB45-9A02-D181E233724D}" type="pres">
      <dgm:prSet presAssocID="{7EDF04CC-88E7-DC47-B451-CC376832A9D3}" presName="parTrans" presStyleLbl="bgSibTrans2D1" presStyleIdx="4" presStyleCnt="6"/>
      <dgm:spPr/>
    </dgm:pt>
    <dgm:pt modelId="{FCE4DEF1-F129-094A-B0AE-DEDDB750A355}" type="pres">
      <dgm:prSet presAssocID="{512399D5-355B-834E-9A64-35F92D5FC982}" presName="node" presStyleLbl="node1" presStyleIdx="4" presStyleCnt="6">
        <dgm:presLayoutVars>
          <dgm:bulletEnabled val="1"/>
        </dgm:presLayoutVars>
      </dgm:prSet>
      <dgm:spPr/>
    </dgm:pt>
    <dgm:pt modelId="{D88B08BD-CE16-454E-8DF6-85A3CE5F90D1}" type="pres">
      <dgm:prSet presAssocID="{83EDABE2-C417-C449-A1FD-F1BF99B1BA76}" presName="parTrans" presStyleLbl="bgSibTrans2D1" presStyleIdx="5" presStyleCnt="6"/>
      <dgm:spPr/>
    </dgm:pt>
    <dgm:pt modelId="{4D2087DC-CA1E-2F43-AFB9-132720C933A0}" type="pres">
      <dgm:prSet presAssocID="{BD5D5EEA-25C1-1E47-A8EC-6A9867B1E094}" presName="node" presStyleLbl="node1" presStyleIdx="5" presStyleCnt="6">
        <dgm:presLayoutVars>
          <dgm:bulletEnabled val="1"/>
        </dgm:presLayoutVars>
      </dgm:prSet>
      <dgm:spPr/>
    </dgm:pt>
  </dgm:ptLst>
  <dgm:cxnLst>
    <dgm:cxn modelId="{C3895F02-47BB-014A-8C47-5C2D3BFDC174}" type="presOf" srcId="{A2208E33-69E5-4D46-B57D-B27F81FA219E}" destId="{020EAFF4-7335-834A-BF88-3A8A607E5FDF}" srcOrd="0" destOrd="0" presId="urn:microsoft.com/office/officeart/2005/8/layout/radial4"/>
    <dgm:cxn modelId="{CADFE806-E0FF-2E4C-A0C3-6D8B713E73B5}" srcId="{EE6526CD-2162-A148-8E0C-3D4AB50F175C}" destId="{9DC4FDB9-4388-B746-A631-167054630DFA}" srcOrd="2" destOrd="0" parTransId="{49285AD6-2A61-9449-9A23-24085139395A}" sibTransId="{B61FE2BC-DA96-C046-9BC1-07573F45EE3C}"/>
    <dgm:cxn modelId="{F4620C0F-AC24-194C-9087-8592C72E4010}" type="presOf" srcId="{041A4BD4-C7F4-8D4E-B2D4-8FD7366666E7}" destId="{38DA1CFE-A892-9E4D-86B8-28C922BCB30C}" srcOrd="0" destOrd="0" presId="urn:microsoft.com/office/officeart/2005/8/layout/radial4"/>
    <dgm:cxn modelId="{5BE95736-1FE2-B942-A9A8-C01CC4397117}" type="presOf" srcId="{83EDABE2-C417-C449-A1FD-F1BF99B1BA76}" destId="{D88B08BD-CE16-454E-8DF6-85A3CE5F90D1}" srcOrd="0" destOrd="0" presId="urn:microsoft.com/office/officeart/2005/8/layout/radial4"/>
    <dgm:cxn modelId="{E429BF39-A825-7A47-9520-386931331616}" type="presOf" srcId="{7EDF04CC-88E7-DC47-B451-CC376832A9D3}" destId="{E61A4675-BF82-FB45-9A02-D181E233724D}" srcOrd="0" destOrd="0" presId="urn:microsoft.com/office/officeart/2005/8/layout/radial4"/>
    <dgm:cxn modelId="{ACB33943-3C7F-A244-A456-16F02970442B}" srcId="{EE6526CD-2162-A148-8E0C-3D4AB50F175C}" destId="{512399D5-355B-834E-9A64-35F92D5FC982}" srcOrd="4" destOrd="0" parTransId="{7EDF04CC-88E7-DC47-B451-CC376832A9D3}" sibTransId="{F79B8331-D65E-6F41-9721-E2862A16E571}"/>
    <dgm:cxn modelId="{4F926557-EEA5-8D4D-AA27-DA9EFA5274CC}" type="presOf" srcId="{1BA29D3B-0099-DA4D-A220-84C06D720003}" destId="{31C304B1-DF0F-EC47-8644-1FD5D326718A}" srcOrd="0" destOrd="0" presId="urn:microsoft.com/office/officeart/2005/8/layout/radial4"/>
    <dgm:cxn modelId="{C6BB3059-D077-2F4D-B698-6D0E6398C7E1}" type="presOf" srcId="{7AEE0BBC-E1B8-834A-94A6-CA16212CFD54}" destId="{37938472-9217-3B48-8E7A-27C3E7EFDB53}" srcOrd="0" destOrd="0" presId="urn:microsoft.com/office/officeart/2005/8/layout/radial4"/>
    <dgm:cxn modelId="{939F8565-DA50-6645-98AB-4DD8A5547F48}" type="presOf" srcId="{BD5D5EEA-25C1-1E47-A8EC-6A9867B1E094}" destId="{4D2087DC-CA1E-2F43-AFB9-132720C933A0}" srcOrd="0" destOrd="0" presId="urn:microsoft.com/office/officeart/2005/8/layout/radial4"/>
    <dgm:cxn modelId="{3C3CCD8C-471F-7447-A9F7-AA2FC6016F2E}" type="presOf" srcId="{0A38D851-A442-234A-A88B-07336473154C}" destId="{92F89FD8-B233-2C43-8428-8278B2E88C4C}" srcOrd="0" destOrd="0" presId="urn:microsoft.com/office/officeart/2005/8/layout/radial4"/>
    <dgm:cxn modelId="{45C26D92-1428-7C4A-A443-A5E61B4E9119}" type="presOf" srcId="{EE6526CD-2162-A148-8E0C-3D4AB50F175C}" destId="{3DD1E28A-BDEB-604C-96B2-82F4413F0A32}" srcOrd="0" destOrd="0" presId="urn:microsoft.com/office/officeart/2005/8/layout/radial4"/>
    <dgm:cxn modelId="{B07B8298-A087-4147-98C7-CD9345DC6DA9}" srcId="{EE6526CD-2162-A148-8E0C-3D4AB50F175C}" destId="{0A38D851-A442-234A-A88B-07336473154C}" srcOrd="3" destOrd="0" parTransId="{4CCDDDAF-CE79-544E-A67D-21E583513FB6}" sibTransId="{E4D71C5F-8C79-CC42-B2C8-A5EE72321C2D}"/>
    <dgm:cxn modelId="{565A2D9E-23FE-FF49-9AD9-60DC2BFC00E2}" srcId="{EE6526CD-2162-A148-8E0C-3D4AB50F175C}" destId="{BD5D5EEA-25C1-1E47-A8EC-6A9867B1E094}" srcOrd="5" destOrd="0" parTransId="{83EDABE2-C417-C449-A1FD-F1BF99B1BA76}" sibTransId="{F95086E1-29D7-814A-B6F3-EA1FE623E5E9}"/>
    <dgm:cxn modelId="{85EF70A1-2BB3-6444-B231-FA69DA7BD970}" srcId="{7AEE0BBC-E1B8-834A-94A6-CA16212CFD54}" destId="{EE6526CD-2162-A148-8E0C-3D4AB50F175C}" srcOrd="0" destOrd="0" parTransId="{CC05197D-7BF2-6E40-8D69-56CB63E54471}" sibTransId="{9D5CF0C5-98A7-034C-82C7-756048FADE0D}"/>
    <dgm:cxn modelId="{7FFEDEB7-E17E-A14E-AD6B-CFC696551158}" type="presOf" srcId="{512399D5-355B-834E-9A64-35F92D5FC982}" destId="{FCE4DEF1-F129-094A-B0AE-DEDDB750A355}" srcOrd="0" destOrd="0" presId="urn:microsoft.com/office/officeart/2005/8/layout/radial4"/>
    <dgm:cxn modelId="{660AD4B9-CE29-4F49-AEE8-D1D28ADA3BEF}" type="presOf" srcId="{49285AD6-2A61-9449-9A23-24085139395A}" destId="{BDA2632F-375B-A949-825C-0334983C1FFD}" srcOrd="0" destOrd="0" presId="urn:microsoft.com/office/officeart/2005/8/layout/radial4"/>
    <dgm:cxn modelId="{DD5FCBC2-12EB-964B-8CDC-2C285E0F3D76}" srcId="{EE6526CD-2162-A148-8E0C-3D4AB50F175C}" destId="{AF6ABEDA-F788-384B-B98A-7F0E9CFA8E34}" srcOrd="1" destOrd="0" parTransId="{1BA29D3B-0099-DA4D-A220-84C06D720003}" sibTransId="{6AFC15F6-BFB6-1A4E-B21B-87526B5D8D1B}"/>
    <dgm:cxn modelId="{96A3E0EC-0A74-2B40-9B87-C0BD594C7B46}" srcId="{EE6526CD-2162-A148-8E0C-3D4AB50F175C}" destId="{A2208E33-69E5-4D46-B57D-B27F81FA219E}" srcOrd="0" destOrd="0" parTransId="{041A4BD4-C7F4-8D4E-B2D4-8FD7366666E7}" sibTransId="{819ABFE1-1C51-AB44-A1D5-F9903EF492D3}"/>
    <dgm:cxn modelId="{2BC219F3-0ED9-E04D-92D7-88BD000B8BB8}" type="presOf" srcId="{9DC4FDB9-4388-B746-A631-167054630DFA}" destId="{7B0C551F-BCF5-6045-B043-95DB0E812057}" srcOrd="0" destOrd="0" presId="urn:microsoft.com/office/officeart/2005/8/layout/radial4"/>
    <dgm:cxn modelId="{1890AAF6-0C0A-0D42-8B71-623EBD87F451}" type="presOf" srcId="{AF6ABEDA-F788-384B-B98A-7F0E9CFA8E34}" destId="{19969AB2-CFF9-1D49-8E6E-685BFEC874D8}" srcOrd="0" destOrd="0" presId="urn:microsoft.com/office/officeart/2005/8/layout/radial4"/>
    <dgm:cxn modelId="{47C10EFD-9C5B-6D46-BB9D-702688C9CDCC}" type="presOf" srcId="{4CCDDDAF-CE79-544E-A67D-21E583513FB6}" destId="{B7CB2CDB-EB63-B745-ADB1-C6EBF2E6F6EF}" srcOrd="0" destOrd="0" presId="urn:microsoft.com/office/officeart/2005/8/layout/radial4"/>
    <dgm:cxn modelId="{34C7EC68-FEDA-9149-A6F0-FEEC428F2DE4}" type="presParOf" srcId="{37938472-9217-3B48-8E7A-27C3E7EFDB53}" destId="{3DD1E28A-BDEB-604C-96B2-82F4413F0A32}" srcOrd="0" destOrd="0" presId="urn:microsoft.com/office/officeart/2005/8/layout/radial4"/>
    <dgm:cxn modelId="{41C14792-27C9-7445-B1BE-83B4465255A4}" type="presParOf" srcId="{37938472-9217-3B48-8E7A-27C3E7EFDB53}" destId="{38DA1CFE-A892-9E4D-86B8-28C922BCB30C}" srcOrd="1" destOrd="0" presId="urn:microsoft.com/office/officeart/2005/8/layout/radial4"/>
    <dgm:cxn modelId="{0A150D4E-1529-014E-B705-067FC97DD1BC}" type="presParOf" srcId="{37938472-9217-3B48-8E7A-27C3E7EFDB53}" destId="{020EAFF4-7335-834A-BF88-3A8A607E5FDF}" srcOrd="2" destOrd="0" presId="urn:microsoft.com/office/officeart/2005/8/layout/radial4"/>
    <dgm:cxn modelId="{5E03CCB1-2A25-8E40-A7B6-0B031630E504}" type="presParOf" srcId="{37938472-9217-3B48-8E7A-27C3E7EFDB53}" destId="{31C304B1-DF0F-EC47-8644-1FD5D326718A}" srcOrd="3" destOrd="0" presId="urn:microsoft.com/office/officeart/2005/8/layout/radial4"/>
    <dgm:cxn modelId="{71CA932F-2624-1C40-991D-44FF15575C2D}" type="presParOf" srcId="{37938472-9217-3B48-8E7A-27C3E7EFDB53}" destId="{19969AB2-CFF9-1D49-8E6E-685BFEC874D8}" srcOrd="4" destOrd="0" presId="urn:microsoft.com/office/officeart/2005/8/layout/radial4"/>
    <dgm:cxn modelId="{EF9072EE-5F56-A74E-A1B7-A0C8EC488B27}" type="presParOf" srcId="{37938472-9217-3B48-8E7A-27C3E7EFDB53}" destId="{BDA2632F-375B-A949-825C-0334983C1FFD}" srcOrd="5" destOrd="0" presId="urn:microsoft.com/office/officeart/2005/8/layout/radial4"/>
    <dgm:cxn modelId="{76CD30E5-001C-7643-A506-683753AB9203}" type="presParOf" srcId="{37938472-9217-3B48-8E7A-27C3E7EFDB53}" destId="{7B0C551F-BCF5-6045-B043-95DB0E812057}" srcOrd="6" destOrd="0" presId="urn:microsoft.com/office/officeart/2005/8/layout/radial4"/>
    <dgm:cxn modelId="{7C146CF5-03A5-2044-9C09-9D5CD90DE34F}" type="presParOf" srcId="{37938472-9217-3B48-8E7A-27C3E7EFDB53}" destId="{B7CB2CDB-EB63-B745-ADB1-C6EBF2E6F6EF}" srcOrd="7" destOrd="0" presId="urn:microsoft.com/office/officeart/2005/8/layout/radial4"/>
    <dgm:cxn modelId="{347C8D7B-9A17-5845-A8A5-0B80453CD2B1}" type="presParOf" srcId="{37938472-9217-3B48-8E7A-27C3E7EFDB53}" destId="{92F89FD8-B233-2C43-8428-8278B2E88C4C}" srcOrd="8" destOrd="0" presId="urn:microsoft.com/office/officeart/2005/8/layout/radial4"/>
    <dgm:cxn modelId="{B77A6E70-53FB-4E41-88B0-9E6F50C3CC81}" type="presParOf" srcId="{37938472-9217-3B48-8E7A-27C3E7EFDB53}" destId="{E61A4675-BF82-FB45-9A02-D181E233724D}" srcOrd="9" destOrd="0" presId="urn:microsoft.com/office/officeart/2005/8/layout/radial4"/>
    <dgm:cxn modelId="{66500601-146C-9D4F-8BC3-355D93E96873}" type="presParOf" srcId="{37938472-9217-3B48-8E7A-27C3E7EFDB53}" destId="{FCE4DEF1-F129-094A-B0AE-DEDDB750A355}" srcOrd="10" destOrd="0" presId="urn:microsoft.com/office/officeart/2005/8/layout/radial4"/>
    <dgm:cxn modelId="{78150A63-6B0D-5641-A5EF-1EB2CE2DEB96}" type="presParOf" srcId="{37938472-9217-3B48-8E7A-27C3E7EFDB53}" destId="{D88B08BD-CE16-454E-8DF6-85A3CE5F90D1}" srcOrd="11" destOrd="0" presId="urn:microsoft.com/office/officeart/2005/8/layout/radial4"/>
    <dgm:cxn modelId="{9B623C1D-F773-5A40-8BCA-F314440FAB20}" type="presParOf" srcId="{37938472-9217-3B48-8E7A-27C3E7EFDB53}" destId="{4D2087DC-CA1E-2F43-AFB9-132720C933A0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1E28A-BDEB-604C-96B2-82F4413F0A32}">
      <dsp:nvSpPr>
        <dsp:cNvPr id="0" name=""/>
        <dsp:cNvSpPr/>
      </dsp:nvSpPr>
      <dsp:spPr>
        <a:xfrm>
          <a:off x="1317323" y="1306389"/>
          <a:ext cx="964059" cy="9640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ESS</a:t>
          </a:r>
          <a:r>
            <a:rPr lang="el-GR" sz="1800" kern="1200" dirty="0"/>
            <a:t>ν</a:t>
          </a:r>
          <a:r>
            <a:rPr lang="en-US" sz="1800" kern="1200" dirty="0"/>
            <a:t>SB</a:t>
          </a:r>
          <a:endParaRPr lang="en-GB" sz="1800" kern="1200" dirty="0"/>
        </a:p>
      </dsp:txBody>
      <dsp:txXfrm>
        <a:off x="1458506" y="1447572"/>
        <a:ext cx="681693" cy="681693"/>
      </dsp:txXfrm>
    </dsp:sp>
    <dsp:sp modelId="{38DA1CFE-A892-9E4D-86B8-28C922BCB30C}">
      <dsp:nvSpPr>
        <dsp:cNvPr id="0" name=""/>
        <dsp:cNvSpPr/>
      </dsp:nvSpPr>
      <dsp:spPr>
        <a:xfrm rot="10800000">
          <a:off x="337784" y="1651040"/>
          <a:ext cx="925664" cy="274756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0EAFF4-7335-834A-BF88-3A8A607E5FDF}">
      <dsp:nvSpPr>
        <dsp:cNvPr id="0" name=""/>
        <dsp:cNvSpPr/>
      </dsp:nvSpPr>
      <dsp:spPr>
        <a:xfrm>
          <a:off x="363" y="1518482"/>
          <a:ext cx="674841" cy="539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BENE (2004-2008)</a:t>
          </a:r>
        </a:p>
      </dsp:txBody>
      <dsp:txXfrm>
        <a:off x="16175" y="1534294"/>
        <a:ext cx="643217" cy="508249"/>
      </dsp:txXfrm>
    </dsp:sp>
    <dsp:sp modelId="{31C304B1-DF0F-EC47-8644-1FD5D326718A}">
      <dsp:nvSpPr>
        <dsp:cNvPr id="0" name=""/>
        <dsp:cNvSpPr/>
      </dsp:nvSpPr>
      <dsp:spPr>
        <a:xfrm rot="12960000">
          <a:off x="528526" y="1063998"/>
          <a:ext cx="925664" cy="2747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969AB2-CFF9-1D49-8E6E-685BFEC874D8}">
      <dsp:nvSpPr>
        <dsp:cNvPr id="0" name=""/>
        <dsp:cNvSpPr/>
      </dsp:nvSpPr>
      <dsp:spPr>
        <a:xfrm>
          <a:off x="279498" y="659393"/>
          <a:ext cx="674841" cy="539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ISS (2005-2007)</a:t>
          </a:r>
        </a:p>
      </dsp:txBody>
      <dsp:txXfrm>
        <a:off x="295310" y="675205"/>
        <a:ext cx="643217" cy="508249"/>
      </dsp:txXfrm>
    </dsp:sp>
    <dsp:sp modelId="{BDA2632F-375B-A949-825C-0334983C1FFD}">
      <dsp:nvSpPr>
        <dsp:cNvPr id="0" name=""/>
        <dsp:cNvSpPr/>
      </dsp:nvSpPr>
      <dsp:spPr>
        <a:xfrm rot="15120000">
          <a:off x="1027894" y="701185"/>
          <a:ext cx="925664" cy="2747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0C551F-BCF5-6045-B043-95DB0E812057}">
      <dsp:nvSpPr>
        <dsp:cNvPr id="0" name=""/>
        <dsp:cNvSpPr/>
      </dsp:nvSpPr>
      <dsp:spPr>
        <a:xfrm>
          <a:off x="1010282" y="128448"/>
          <a:ext cx="674841" cy="539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EURO</a:t>
          </a:r>
          <a:r>
            <a:rPr lang="el-GR" sz="900" kern="1200" dirty="0"/>
            <a:t>ν</a:t>
          </a:r>
          <a:r>
            <a:rPr lang="en-US" sz="900" kern="1200" dirty="0"/>
            <a:t> (2008-2012)</a:t>
          </a:r>
          <a:endParaRPr lang="en-GB" sz="900" kern="1200" dirty="0"/>
        </a:p>
      </dsp:txBody>
      <dsp:txXfrm>
        <a:off x="1026094" y="144260"/>
        <a:ext cx="643217" cy="508249"/>
      </dsp:txXfrm>
    </dsp:sp>
    <dsp:sp modelId="{B7CB2CDB-EB63-B745-ADB1-C6EBF2E6F6EF}">
      <dsp:nvSpPr>
        <dsp:cNvPr id="0" name=""/>
        <dsp:cNvSpPr/>
      </dsp:nvSpPr>
      <dsp:spPr>
        <a:xfrm rot="17280000">
          <a:off x="1645147" y="701185"/>
          <a:ext cx="925664" cy="2747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F89FD8-B233-2C43-8428-8278B2E88C4C}">
      <dsp:nvSpPr>
        <dsp:cNvPr id="0" name=""/>
        <dsp:cNvSpPr/>
      </dsp:nvSpPr>
      <dsp:spPr>
        <a:xfrm>
          <a:off x="1913581" y="128448"/>
          <a:ext cx="674841" cy="539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LAGUNA (2008-2010)</a:t>
          </a:r>
        </a:p>
      </dsp:txBody>
      <dsp:txXfrm>
        <a:off x="1929393" y="144260"/>
        <a:ext cx="643217" cy="508249"/>
      </dsp:txXfrm>
    </dsp:sp>
    <dsp:sp modelId="{E61A4675-BF82-FB45-9A02-D181E233724D}">
      <dsp:nvSpPr>
        <dsp:cNvPr id="0" name=""/>
        <dsp:cNvSpPr/>
      </dsp:nvSpPr>
      <dsp:spPr>
        <a:xfrm rot="19440000">
          <a:off x="2144515" y="1063998"/>
          <a:ext cx="925664" cy="2747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E4DEF1-F129-094A-B0AE-DEDDB750A355}">
      <dsp:nvSpPr>
        <dsp:cNvPr id="0" name=""/>
        <dsp:cNvSpPr/>
      </dsp:nvSpPr>
      <dsp:spPr>
        <a:xfrm>
          <a:off x="2644365" y="659393"/>
          <a:ext cx="674841" cy="539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LAGUNA-LBNO (2010-2014)</a:t>
          </a:r>
        </a:p>
      </dsp:txBody>
      <dsp:txXfrm>
        <a:off x="2660177" y="675205"/>
        <a:ext cx="643217" cy="508249"/>
      </dsp:txXfrm>
    </dsp:sp>
    <dsp:sp modelId="{D88B08BD-CE16-454E-8DF6-85A3CE5F90D1}">
      <dsp:nvSpPr>
        <dsp:cNvPr id="0" name=""/>
        <dsp:cNvSpPr/>
      </dsp:nvSpPr>
      <dsp:spPr>
        <a:xfrm>
          <a:off x="2335257" y="1651040"/>
          <a:ext cx="925664" cy="27475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2087DC-CA1E-2F43-AFB9-132720C933A0}">
      <dsp:nvSpPr>
        <dsp:cNvPr id="0" name=""/>
        <dsp:cNvSpPr/>
      </dsp:nvSpPr>
      <dsp:spPr>
        <a:xfrm>
          <a:off x="2923500" y="1518482"/>
          <a:ext cx="674841" cy="539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COST Action CA15139 (2015-2019)</a:t>
          </a:r>
        </a:p>
      </dsp:txBody>
      <dsp:txXfrm>
        <a:off x="2939312" y="1534294"/>
        <a:ext cx="643217" cy="508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4855335" cy="875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822848" cy="875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87420-A31F-4902-B828-BF4BA8CA410F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8349" cy="6190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18" y="81845"/>
            <a:ext cx="2524261" cy="68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54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AE8F0-0672-452E-B867-A806B09869B0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7EA13-2240-4D49-9282-3D771E613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6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229E-A5D3-DE47-928C-2ED6A4F8D30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51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229E-A5D3-DE47-928C-2ED6A4F8D30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46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0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91F4A5-13BE-0446-80F5-254163EEC6CB}" type="slidenum">
              <a:rPr lang="en-GB" sz="1200">
                <a:solidFill>
                  <a:prstClr val="black"/>
                </a:solidFill>
                <a:latin typeface="Arial" charset="0"/>
              </a:rPr>
              <a:pPr eaLnBrk="1" hangingPunct="1"/>
              <a:t>9</a:t>
            </a:fld>
            <a:endParaRPr lang="en-GB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34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806292-F0D0-304C-908F-DFF24CAF79F6}" type="slidenum">
              <a:rPr lang="en-GB" sz="1200" b="1">
                <a:solidFill>
                  <a:prstClr val="black"/>
                </a:solidFill>
                <a:latin typeface="Arial" charset="0"/>
              </a:rPr>
              <a:pPr eaLnBrk="1" hangingPunct="1"/>
              <a:t>10</a:t>
            </a:fld>
            <a:endParaRPr lang="en-GB" sz="1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6330014"/>
            <a:ext cx="770468" cy="261610"/>
          </a:xfrm>
        </p:spPr>
        <p:txBody>
          <a:bodyPr>
            <a:sp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D9BDB739-CA15-4570-B962-A8E1C9E4DF2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6341077"/>
            <a:ext cx="1772541" cy="230832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M. Dracos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05127" y="6345403"/>
            <a:ext cx="2133600" cy="230832"/>
          </a:xfrm>
        </p:spPr>
        <p:txBody>
          <a:bodyPr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Hedemora, 13/02/2019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827909"/>
            <a:ext cx="7989752" cy="523220"/>
          </a:xfrm>
        </p:spPr>
        <p:txBody>
          <a:bodyPr>
            <a:spAutoFit/>
          </a:bodyPr>
          <a:lstStyle>
            <a:lvl1pPr>
              <a:defRPr b="1" cap="none" baseline="0"/>
            </a:lvl1pPr>
          </a:lstStyle>
          <a:p>
            <a:r>
              <a:rPr lang="en-GB" noProof="0" dirty="0"/>
              <a:t>Insert title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83" y="23811"/>
            <a:ext cx="1390033" cy="3764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2" y="1"/>
            <a:ext cx="1522140" cy="4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- Empt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9143332" cy="685749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‹#›</a:t>
            </a:fld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9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– one line</a:t>
            </a:r>
          </a:p>
        </p:txBody>
      </p:sp>
      <p:sp>
        <p:nvSpPr>
          <p:cNvPr id="10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462024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table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5557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1253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spect="1"/>
          </p:cNvSpPr>
          <p:nvPr userDrawn="1"/>
        </p:nvSpPr>
        <p:spPr>
          <a:xfrm>
            <a:off x="451926" y="6220536"/>
            <a:ext cx="8234873" cy="5023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56782" y="579992"/>
            <a:ext cx="8220687" cy="881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26512"/>
            <a:ext cx="7930348" cy="8365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Insert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noProof="0" dirty="0"/>
              <a:t>Insert text 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6278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r-FR"/>
              <a:t>Hedemora, 13/02/2019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273931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>
                <a:solidFill>
                  <a:schemeClr val="bg1"/>
                </a:solidFill>
              </a:defRPr>
            </a:lvl1pPr>
          </a:lstStyle>
          <a:p>
            <a:r>
              <a:rPr lang="fr-FR"/>
              <a:t>M. Dracos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6278257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9BDB739-CA15-4570-B962-A8E1C9E4DF2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83" y="23811"/>
            <a:ext cx="1390033" cy="37646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2" y="1"/>
            <a:ext cx="1522140" cy="413495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56782" y="6779836"/>
            <a:ext cx="8220687" cy="45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FF8015-9E0C-8348-8DB7-E6D9BC4BAF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840" y="27125"/>
            <a:ext cx="1363402" cy="38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4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b="1" kern="1200">
          <a:solidFill>
            <a:schemeClr val="accent3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file:////var/folders/nj/f67qdw8s6tx4g1yh2m22fmqh0000gp/T/com.microsoft.Powerpoint/converted_emf.em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hyperlink" Target="http://essnusb.eu/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nj/f67qdw8s6tx4g1yh2m22fmqh0000gp/T/com.microsoft.Powerpoint/converted_emf.em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st.e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.eu/COST_Actions/ca/CA1513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uronunet.in2p3.fr/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272" y="553776"/>
            <a:ext cx="8223174" cy="954107"/>
          </a:xfrm>
        </p:spPr>
        <p:txBody>
          <a:bodyPr wrap="square">
            <a:spAutoFit/>
          </a:bodyPr>
          <a:lstStyle/>
          <a:p>
            <a:r>
              <a:rPr lang="en-GB"/>
              <a:t>The European Consortium working on the ESSνSB project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Hedemora, 13/02/2019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A46AB-C053-1741-9D03-61BD8595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Dracos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C939B5-66E9-2C48-897B-D087EF485A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017" y="3369007"/>
            <a:ext cx="2260137" cy="2260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B2CAEA-321A-F142-8EC4-ACFE32E7F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74" y="3749429"/>
            <a:ext cx="4699000" cy="133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74878E-742B-BA4C-A5B6-A9463486D4BE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CA487C-AF3D-1141-BDE0-08AABBEC33BF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1" name="Picture 10" descr="logo_fri_farg">
            <a:extLst>
              <a:ext uri="{FF2B5EF4-FFF2-40B4-BE49-F238E27FC236}">
                <a16:creationId xmlns:a16="http://schemas.microsoft.com/office/drawing/2014/main" id="{8DB8A82D-21D8-A84D-8CBE-DE3FF83944F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4" y="1979907"/>
            <a:ext cx="1061720" cy="1014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9990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792" y="604094"/>
            <a:ext cx="8240097" cy="848826"/>
          </a:xfrm>
        </p:spPr>
        <p:txBody>
          <a:bodyPr anchor="ctr">
            <a:noAutofit/>
          </a:bodyPr>
          <a:lstStyle/>
          <a:p>
            <a:pPr algn="ctr"/>
            <a:r>
              <a:rPr lang="en-GB" sz="3200" dirty="0">
                <a:latin typeface="Times New Roman" charset="0"/>
                <a:cs typeface="Times New Roman" charset="0"/>
              </a:rPr>
              <a:t>At which distance to place the detector?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Hedemora, 13/02/2019</a:t>
            </a:r>
            <a:endParaRPr lang="en-GB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Dracos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20" name="ZoneTexte 19"/>
          <p:cNvSpPr txBox="1"/>
          <p:nvPr/>
        </p:nvSpPr>
        <p:spPr>
          <a:xfrm>
            <a:off x="59226" y="5834910"/>
            <a:ext cx="487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~60% </a:t>
            </a:r>
            <a:r>
              <a:rPr lang="el-GR" dirty="0">
                <a:latin typeface="Times New Roman"/>
                <a:cs typeface="Times New Roman"/>
              </a:rPr>
              <a:t>δ</a:t>
            </a:r>
            <a:r>
              <a:rPr lang="en-US" baseline="-25000" dirty="0">
                <a:latin typeface="Times New Roman"/>
                <a:cs typeface="Times New Roman"/>
              </a:rPr>
              <a:t>CP</a:t>
            </a:r>
            <a:r>
              <a:rPr lang="en-US" dirty="0">
                <a:latin typeface="Times New Roman"/>
                <a:cs typeface="Times New Roman"/>
              </a:rPr>
              <a:t> coverage at 5 </a:t>
            </a:r>
            <a:r>
              <a:rPr lang="el-GR" dirty="0">
                <a:latin typeface="Times New Roman"/>
                <a:cs typeface="Times New Roman"/>
              </a:rPr>
              <a:t>σ</a:t>
            </a:r>
            <a:r>
              <a:rPr lang="en-US" dirty="0">
                <a:latin typeface="Times New Roman"/>
                <a:cs typeface="Times New Roman"/>
              </a:rPr>
              <a:t> C.L.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443" y="1560137"/>
            <a:ext cx="4042447" cy="418222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439045" y="3536407"/>
            <a:ext cx="164471" cy="164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12E2E-42D6-7642-827A-13DAEB558395}"/>
              </a:ext>
            </a:extLst>
          </p:cNvPr>
          <p:cNvSpPr txBox="1"/>
          <p:nvPr/>
        </p:nvSpPr>
        <p:spPr>
          <a:xfrm>
            <a:off x="5838727" y="5821934"/>
            <a:ext cx="236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Candidate active mines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720C5-42EE-C440-91EF-2F12EA7725DC}"/>
              </a:ext>
            </a:extLst>
          </p:cNvPr>
          <p:cNvSpPr txBox="1"/>
          <p:nvPr/>
        </p:nvSpPr>
        <p:spPr>
          <a:xfrm rot="16200000">
            <a:off x="-2245412" y="3303928"/>
            <a:ext cx="506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discovery potential of matter-antimatter asymmetry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7540" y="1594080"/>
            <a:ext cx="4405386" cy="4213595"/>
            <a:chOff x="78814" y="1239651"/>
            <a:chExt cx="4405386" cy="421359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14" y="1239651"/>
              <a:ext cx="4405386" cy="4213595"/>
            </a:xfrm>
            <a:prstGeom prst="rect">
              <a:avLst/>
            </a:prstGeom>
          </p:spPr>
        </p:pic>
        <p:cxnSp>
          <p:nvCxnSpPr>
            <p:cNvPr id="16" name="Connecteur droit avec flèche 15"/>
            <p:cNvCxnSpPr/>
            <p:nvPr/>
          </p:nvCxnSpPr>
          <p:spPr>
            <a:xfrm>
              <a:off x="1685789" y="1966653"/>
              <a:ext cx="0" cy="29668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>
              <a:off x="2405059" y="1966653"/>
              <a:ext cx="0" cy="29668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 rot="16200000">
              <a:off x="1020751" y="3832165"/>
              <a:ext cx="1022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Times New Roman"/>
                  <a:cs typeface="Times New Roman"/>
                </a:rPr>
                <a:t>Zinkgruvan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 rot="16200000">
              <a:off x="1735647" y="3596167"/>
              <a:ext cx="103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Times New Roman"/>
                  <a:cs typeface="Times New Roman"/>
                </a:rPr>
                <a:t>Garpenberg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cxnSp>
          <p:nvCxnSpPr>
            <p:cNvPr id="27" name="Connecteur droit 26"/>
            <p:cNvCxnSpPr/>
            <p:nvPr/>
          </p:nvCxnSpPr>
          <p:spPr>
            <a:xfrm>
              <a:off x="640599" y="2787028"/>
              <a:ext cx="359635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640599" y="2067795"/>
              <a:ext cx="359635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192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43F0B-8C64-F448-8950-FE9EB075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err="1"/>
              <a:t>Hedemora</a:t>
            </a:r>
            <a:r>
              <a:rPr lang="fr-FR" dirty="0"/>
              <a:t>, 13/02/2019</a:t>
            </a:r>
          </a:p>
        </p:txBody>
      </p:sp>
      <p:pic>
        <p:nvPicPr>
          <p:cNvPr id="4" name="Image 8">
            <a:extLst>
              <a:ext uri="{FF2B5EF4-FFF2-40B4-BE49-F238E27FC236}">
                <a16:creationId xmlns:a16="http://schemas.microsoft.com/office/drawing/2014/main" id="{94D85C3B-54BA-A641-8D88-DF1F4C912A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3" y="4932927"/>
            <a:ext cx="8815032" cy="1929003"/>
          </a:xfrm>
          <a:prstGeom prst="rect">
            <a:avLst/>
          </a:prstGeom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F6E6E02D-F823-004C-8604-7459617F08E7}"/>
              </a:ext>
            </a:extLst>
          </p:cNvPr>
          <p:cNvSpPr txBox="1"/>
          <p:nvPr/>
        </p:nvSpPr>
        <p:spPr>
          <a:xfrm>
            <a:off x="0" y="138735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lang="en-GB" b="1" dirty="0">
                <a:solidFill>
                  <a:srgbClr val="000000"/>
                </a:solidFill>
                <a:latin typeface="Times New Roman"/>
                <a:cs typeface="Times New Roman"/>
              </a:rPr>
              <a:t>H2020</a:t>
            </a:r>
            <a:r>
              <a:rPr lang="en-GB" dirty="0">
                <a:solidFill>
                  <a:srgbClr val="000000"/>
                </a:solidFill>
                <a:latin typeface="Times New Roman"/>
                <a:cs typeface="Times New Roman"/>
              </a:rPr>
              <a:t> EU </a:t>
            </a:r>
            <a:r>
              <a:rPr lang="en-GB" b="1" dirty="0">
                <a:solidFill>
                  <a:srgbClr val="000000"/>
                </a:solidFill>
                <a:latin typeface="Times New Roman"/>
                <a:cs typeface="Times New Roman"/>
              </a:rPr>
              <a:t>Design Study </a:t>
            </a:r>
            <a:r>
              <a:rPr lang="en-GB" dirty="0">
                <a:solidFill>
                  <a:srgbClr val="000000"/>
                </a:solidFill>
                <a:latin typeface="Times New Roman"/>
                <a:cs typeface="Times New Roman"/>
              </a:rPr>
              <a:t>has been submitted March 2017 (Call INFRADEV-01-2017)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E78FA-D615-1D45-8D80-81E6D943C224}"/>
              </a:ext>
            </a:extLst>
          </p:cNvPr>
          <p:cNvSpPr/>
          <p:nvPr/>
        </p:nvSpPr>
        <p:spPr>
          <a:xfrm>
            <a:off x="189793" y="1722518"/>
            <a:ext cx="876441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Title of Proposal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GB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Discovery and measurement of leptonic CP violation using an intensive neutrino Super Beam generated with the exceptionally powerful ESS linear accelerator.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Duration: 4 years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Total cost: 4.7 M€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Requested budget: 3 M€</a:t>
            </a:r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15 participating institutions from</a:t>
            </a:r>
            <a:br>
              <a:rPr lang="en-GB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11 European countries including CERN and 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6 Work Packages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Decision: end of August 2017</a:t>
            </a:r>
          </a:p>
        </p:txBody>
      </p:sp>
      <p:graphicFrame>
        <p:nvGraphicFramePr>
          <p:cNvPr id="7" name="Diagramme 3">
            <a:extLst>
              <a:ext uri="{FF2B5EF4-FFF2-40B4-BE49-F238E27FC236}">
                <a16:creationId xmlns:a16="http://schemas.microsoft.com/office/drawing/2014/main" id="{1FE8C41B-9F28-DA47-B296-C582C2E56C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710757"/>
              </p:ext>
            </p:extLst>
          </p:nvPr>
        </p:nvGraphicFramePr>
        <p:xfrm>
          <a:off x="5211047" y="2324989"/>
          <a:ext cx="3598706" cy="2398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DC7058-17D8-EE42-A6A6-3D14E658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BE9B8-742E-5646-A7DC-D9A5639C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Dracos</a:t>
            </a: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F35F0-E681-BA48-AB0C-8E5886B4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H2020 ESS</a:t>
            </a:r>
            <a:r>
              <a:rPr lang="el-GR" dirty="0"/>
              <a:t>ν</a:t>
            </a:r>
            <a:r>
              <a:rPr lang="en-GB" dirty="0"/>
              <a:t>SB Design Study</a:t>
            </a:r>
          </a:p>
        </p:txBody>
      </p:sp>
    </p:spTree>
    <p:extLst>
      <p:ext uri="{BB962C8B-B14F-4D97-AF65-F5344CB8AC3E}">
        <p14:creationId xmlns:p14="http://schemas.microsoft.com/office/powerpoint/2010/main" val="151617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51" y="1922054"/>
            <a:ext cx="3181264" cy="3560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4" y="1922054"/>
            <a:ext cx="4941497" cy="3560094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424814" y="1542278"/>
            <a:ext cx="490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15 participating organisations within 11 countries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3B08D9-5F38-B24C-9BAA-17581D487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4" y="537392"/>
            <a:ext cx="8252301" cy="954107"/>
          </a:xfrm>
        </p:spPr>
        <p:txBody>
          <a:bodyPr/>
          <a:lstStyle/>
          <a:p>
            <a:r>
              <a:rPr lang="en-GB" dirty="0" err="1"/>
              <a:t>ESSnuSB</a:t>
            </a:r>
            <a:r>
              <a:rPr lang="en-GB" dirty="0"/>
              <a:t> STRUCTURE: PARTICIPATING INSTITUTIONS/ ORGANISATIONS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7F133-A73D-924C-9D5D-161011C8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Hedemora, 13/02/2019</a:t>
            </a:r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8D411F-43D9-9B4F-ACA4-2FAABE2B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Dracos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9FD1A-DE66-9649-AD8F-053120AAD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385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F90A8C-147D-E040-9212-4211BA884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" y="1551446"/>
            <a:ext cx="7872250" cy="513703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AA4AA13-F9E5-7442-AAC9-82D6A648A323}"/>
              </a:ext>
            </a:extLst>
          </p:cNvPr>
          <p:cNvSpPr/>
          <p:nvPr/>
        </p:nvSpPr>
        <p:spPr>
          <a:xfrm>
            <a:off x="3237186" y="4214650"/>
            <a:ext cx="2575035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ABB97-65B4-654E-9A70-6235D2136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09" y="714173"/>
            <a:ext cx="7989752" cy="523220"/>
          </a:xfrm>
        </p:spPr>
        <p:txBody>
          <a:bodyPr/>
          <a:lstStyle/>
          <a:p>
            <a:r>
              <a:rPr lang="en-GB" dirty="0"/>
              <a:t>ESS</a:t>
            </a:r>
            <a:r>
              <a:rPr lang="el-GR" dirty="0"/>
              <a:t>ν</a:t>
            </a:r>
            <a:r>
              <a:rPr lang="en-GB" dirty="0"/>
              <a:t>SB PROJECT: Grant Agreement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0D47E-E7C4-BF4A-9D8A-E644F829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Hedemora, 13/02/2019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0BDB8-5AF2-8A4A-80B4-BF898435C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Dracos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9A2BD-F6F6-EA45-A58A-D6A073BC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7076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7050" y="1751549"/>
            <a:ext cx="8292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Starting date: </a:t>
            </a:r>
            <a:r>
              <a:rPr lang="en-GB" sz="2400" dirty="0">
                <a:solidFill>
                  <a:srgbClr val="00B050"/>
                </a:solidFill>
              </a:rPr>
              <a:t>01/01/2018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Ending date: </a:t>
            </a:r>
            <a:r>
              <a:rPr lang="en-GB" sz="2400" dirty="0">
                <a:solidFill>
                  <a:srgbClr val="00B050"/>
                </a:solidFill>
              </a:rPr>
              <a:t>31/12/2021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Duration: </a:t>
            </a:r>
            <a:r>
              <a:rPr lang="en-GB" sz="2400" dirty="0">
                <a:solidFill>
                  <a:srgbClr val="00B050"/>
                </a:solidFill>
              </a:rPr>
              <a:t>48 Months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Grant Agreement signature: </a:t>
            </a:r>
            <a:r>
              <a:rPr lang="en-GB" sz="2400" dirty="0">
                <a:solidFill>
                  <a:srgbClr val="00B050"/>
                </a:solidFill>
              </a:rPr>
              <a:t>22/11/2017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Estimated cost: </a:t>
            </a:r>
            <a:r>
              <a:rPr lang="en-GB" sz="2400" dirty="0">
                <a:solidFill>
                  <a:srgbClr val="00B050"/>
                </a:solidFill>
              </a:rPr>
              <a:t>4,671,583.68€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Requested EU contribution: </a:t>
            </a:r>
            <a:r>
              <a:rPr lang="en-GB" sz="2400" dirty="0">
                <a:solidFill>
                  <a:srgbClr val="00B050"/>
                </a:solidFill>
              </a:rPr>
              <a:t>2,999,018.00€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Kick-off meeting: </a:t>
            </a:r>
            <a:r>
              <a:rPr lang="en-GB" sz="2400" dirty="0">
                <a:solidFill>
                  <a:srgbClr val="00B050"/>
                </a:solidFill>
              </a:rPr>
              <a:t>15 January 2018, Lund (ESS)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E89531-7107-4840-9820-6A53273B9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27909"/>
            <a:ext cx="7989752" cy="523220"/>
          </a:xfrm>
        </p:spPr>
        <p:txBody>
          <a:bodyPr/>
          <a:lstStyle/>
          <a:p>
            <a:r>
              <a:rPr lang="en-GB" dirty="0"/>
              <a:t>ESS</a:t>
            </a:r>
            <a:r>
              <a:rPr lang="el-GR" dirty="0"/>
              <a:t>ν</a:t>
            </a:r>
            <a:r>
              <a:rPr lang="en-GB" dirty="0"/>
              <a:t>SB PROJECT: GENERAL INFORMATION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7D5B9-08A8-0746-8B9A-57CAD9A8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Hedemora, 13/02/2019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AAD73-7429-E04D-B030-2C5B707E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Dracos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F6819-0CD7-544F-895B-BB8191E5E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83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3741420" y="1771303"/>
          <a:ext cx="1844040" cy="40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040">
                  <a:extLst>
                    <a:ext uri="{9D8B030D-6E8A-4147-A177-3AD203B41FA5}">
                      <a16:colId xmlns:a16="http://schemas.microsoft.com/office/drawing/2014/main" val="123162238"/>
                    </a:ext>
                  </a:extLst>
                </a:gridCol>
              </a:tblGrid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Governing</a:t>
                      </a:r>
                      <a:r>
                        <a:rPr lang="en-GB" baseline="0" dirty="0"/>
                        <a:t> Board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784800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6240780" y="1686560"/>
          <a:ext cx="24003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4269794014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International Advisory Panel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535414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3741420" y="2515235"/>
          <a:ext cx="18440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040">
                  <a:extLst>
                    <a:ext uri="{9D8B030D-6E8A-4147-A177-3AD203B41FA5}">
                      <a16:colId xmlns:a16="http://schemas.microsoft.com/office/drawing/2014/main" val="123162238"/>
                    </a:ext>
                  </a:extLst>
                </a:gridCol>
              </a:tblGrid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Management</a:t>
                      </a:r>
                      <a:r>
                        <a:rPr lang="en-GB" baseline="0" dirty="0"/>
                        <a:t> Team (WP1)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784800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6229350" y="2515235"/>
          <a:ext cx="24003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123162238"/>
                    </a:ext>
                  </a:extLst>
                </a:gridCol>
              </a:tblGrid>
              <a:tr h="57206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Dissemination</a:t>
                      </a:r>
                      <a:r>
                        <a:rPr lang="en-GB" sz="1600" baseline="0" dirty="0"/>
                        <a:t> &amp; Exploitation Board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784800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3726180" y="3490307"/>
          <a:ext cx="18440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040">
                  <a:extLst>
                    <a:ext uri="{9D8B030D-6E8A-4147-A177-3AD203B41FA5}">
                      <a16:colId xmlns:a16="http://schemas.microsoft.com/office/drawing/2014/main" val="123162238"/>
                    </a:ext>
                  </a:extLst>
                </a:gridCol>
              </a:tblGrid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Executive Committee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784800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525780" y="4853408"/>
          <a:ext cx="1257300" cy="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123162238"/>
                    </a:ext>
                  </a:extLst>
                </a:gridCol>
              </a:tblGrid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WP2: Linac upgrade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784800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/>
          </p:nvPr>
        </p:nvGraphicFramePr>
        <p:xfrm>
          <a:off x="2004060" y="4853408"/>
          <a:ext cx="1478280" cy="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>
                  <a:extLst>
                    <a:ext uri="{9D8B030D-6E8A-4147-A177-3AD203B41FA5}">
                      <a16:colId xmlns:a16="http://schemas.microsoft.com/office/drawing/2014/main" val="123162238"/>
                    </a:ext>
                  </a:extLst>
                </a:gridCol>
              </a:tblGrid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WP3: Accumulator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784800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/>
          </p:nvPr>
        </p:nvGraphicFramePr>
        <p:xfrm>
          <a:off x="3832860" y="4848328"/>
          <a:ext cx="1455420" cy="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420">
                  <a:extLst>
                    <a:ext uri="{9D8B030D-6E8A-4147-A177-3AD203B41FA5}">
                      <a16:colId xmlns:a16="http://schemas.microsoft.com/office/drawing/2014/main" val="123162238"/>
                    </a:ext>
                  </a:extLst>
                </a:gridCol>
              </a:tblGrid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WP4: Target 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784800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/>
          </p:nvPr>
        </p:nvGraphicFramePr>
        <p:xfrm>
          <a:off x="5444490" y="4848328"/>
          <a:ext cx="1592580" cy="71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580">
                  <a:extLst>
                    <a:ext uri="{9D8B030D-6E8A-4147-A177-3AD203B41FA5}">
                      <a16:colId xmlns:a16="http://schemas.microsoft.com/office/drawing/2014/main" val="123162238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WP5</a:t>
                      </a:r>
                      <a:r>
                        <a:rPr lang="en-GB" dirty="0"/>
                        <a:t>: Detector</a:t>
                      </a:r>
                      <a:r>
                        <a:rPr lang="en-GB" baseline="0" dirty="0"/>
                        <a:t> performance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784800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/>
          </p:nvPr>
        </p:nvGraphicFramePr>
        <p:xfrm>
          <a:off x="7292340" y="4853408"/>
          <a:ext cx="1379220" cy="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220">
                  <a:extLst>
                    <a:ext uri="{9D8B030D-6E8A-4147-A177-3AD203B41FA5}">
                      <a16:colId xmlns:a16="http://schemas.microsoft.com/office/drawing/2014/main" val="123162238"/>
                    </a:ext>
                  </a:extLst>
                </a:gridCol>
              </a:tblGrid>
              <a:tr h="70612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WP6: Physics</a:t>
                      </a:r>
                      <a:r>
                        <a:rPr lang="en-GB" sz="1600" baseline="0" dirty="0"/>
                        <a:t> research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784800"/>
                  </a:ext>
                </a:extLst>
              </a:tr>
            </a:tbl>
          </a:graphicData>
        </a:graphic>
      </p:graphicFrame>
      <p:sp>
        <p:nvSpPr>
          <p:cNvPr id="16" name="Flèche vers le bas 15"/>
          <p:cNvSpPr/>
          <p:nvPr/>
        </p:nvSpPr>
        <p:spPr>
          <a:xfrm>
            <a:off x="4459605" y="2180243"/>
            <a:ext cx="241936" cy="334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èche vers le bas 16"/>
          <p:cNvSpPr/>
          <p:nvPr/>
        </p:nvSpPr>
        <p:spPr>
          <a:xfrm>
            <a:off x="4459605" y="3129266"/>
            <a:ext cx="241936" cy="334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1075373" y="4468213"/>
            <a:ext cx="7010400" cy="228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èche vers le bas 21"/>
          <p:cNvSpPr/>
          <p:nvPr/>
        </p:nvSpPr>
        <p:spPr>
          <a:xfrm>
            <a:off x="1018222" y="4452990"/>
            <a:ext cx="241936" cy="334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èche vers le bas 22"/>
          <p:cNvSpPr/>
          <p:nvPr/>
        </p:nvSpPr>
        <p:spPr>
          <a:xfrm>
            <a:off x="2622232" y="4462918"/>
            <a:ext cx="241936" cy="334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èche vers le bas 23"/>
          <p:cNvSpPr/>
          <p:nvPr/>
        </p:nvSpPr>
        <p:spPr>
          <a:xfrm>
            <a:off x="4451031" y="4092902"/>
            <a:ext cx="250510" cy="394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èche vers le bas 24"/>
          <p:cNvSpPr/>
          <p:nvPr/>
        </p:nvSpPr>
        <p:spPr>
          <a:xfrm>
            <a:off x="6119812" y="4462918"/>
            <a:ext cx="241936" cy="334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èche vers le bas 25"/>
          <p:cNvSpPr/>
          <p:nvPr/>
        </p:nvSpPr>
        <p:spPr>
          <a:xfrm>
            <a:off x="7892414" y="4468154"/>
            <a:ext cx="241936" cy="334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èche vers le bas 31"/>
          <p:cNvSpPr/>
          <p:nvPr/>
        </p:nvSpPr>
        <p:spPr>
          <a:xfrm>
            <a:off x="4459605" y="4487642"/>
            <a:ext cx="241936" cy="334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585460" y="1958340"/>
            <a:ext cx="64389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585460" y="2796450"/>
            <a:ext cx="64389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5E4758-C15A-D444-93BD-2155218B5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748191"/>
            <a:ext cx="7989752" cy="523220"/>
          </a:xfrm>
        </p:spPr>
        <p:txBody>
          <a:bodyPr/>
          <a:lstStyle/>
          <a:p>
            <a:r>
              <a:rPr lang="en-GB" dirty="0" err="1"/>
              <a:t>ESSnuSB</a:t>
            </a:r>
            <a:r>
              <a:rPr lang="en-GB" dirty="0"/>
              <a:t> STRUCTURE: ORGANISATION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7825A3-AC94-8045-A497-2B52A9BB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Hedemora, 13/02/2019</a:t>
            </a:r>
            <a:endParaRPr lang="fr-FR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D7A1FCD-F0A3-274E-A891-457ECD0C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Dracos</a:t>
            </a:r>
            <a:endParaRPr lang="fr-FR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B75D88F-C1E0-744A-B1DB-AFAE2A24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1306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" y="3723755"/>
            <a:ext cx="2867603" cy="17057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390" y="1628692"/>
            <a:ext cx="2268273" cy="270516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254" y="4675138"/>
            <a:ext cx="2257569" cy="635216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324" y="4192230"/>
            <a:ext cx="2324966" cy="1356213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977" y="2102842"/>
            <a:ext cx="2333313" cy="1044216"/>
          </a:xfrm>
          <a:prstGeom prst="rect">
            <a:avLst/>
          </a:prstGeom>
        </p:spPr>
      </p:pic>
      <p:sp>
        <p:nvSpPr>
          <p:cNvPr id="53" name="Flèche droite 52"/>
          <p:cNvSpPr/>
          <p:nvPr/>
        </p:nvSpPr>
        <p:spPr>
          <a:xfrm rot="5400000">
            <a:off x="4843634" y="4346679"/>
            <a:ext cx="327327" cy="321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lèche droite 56"/>
          <p:cNvSpPr/>
          <p:nvPr/>
        </p:nvSpPr>
        <p:spPr>
          <a:xfrm rot="10800000">
            <a:off x="3292417" y="4902608"/>
            <a:ext cx="426971" cy="226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Double flèche horizontale 60"/>
          <p:cNvSpPr/>
          <p:nvPr/>
        </p:nvSpPr>
        <p:spPr>
          <a:xfrm>
            <a:off x="5987662" y="2638425"/>
            <a:ext cx="374315" cy="2274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èche droite 17"/>
          <p:cNvSpPr/>
          <p:nvPr/>
        </p:nvSpPr>
        <p:spPr>
          <a:xfrm>
            <a:off x="5970649" y="4898828"/>
            <a:ext cx="426971" cy="226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AD566C-0226-DB46-849E-E40AF7F2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523" y="754785"/>
            <a:ext cx="7989752" cy="523220"/>
          </a:xfrm>
        </p:spPr>
        <p:txBody>
          <a:bodyPr/>
          <a:lstStyle/>
          <a:p>
            <a:r>
              <a:rPr lang="en-GB" dirty="0" err="1"/>
              <a:t>ESSnuSB</a:t>
            </a:r>
            <a:r>
              <a:rPr lang="en-GB" dirty="0"/>
              <a:t> STRUCTURE: LIST OF PARTICIPANTS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EBA5C1-70DF-F149-82B6-6AAF6A8C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Hedemora, 13/02/2019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8D795-7708-6A40-A847-0043497D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Dracos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37DC9-A9B4-2446-BFFF-0454461E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DAAD1E-6CEE-544B-A1D6-07C5DDC789C7}"/>
              </a:ext>
            </a:extLst>
          </p:cNvPr>
          <p:cNvSpPr/>
          <p:nvPr/>
        </p:nvSpPr>
        <p:spPr>
          <a:xfrm>
            <a:off x="6551639" y="5754562"/>
            <a:ext cx="1949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http://essnusb.eu/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45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AF73A50-381E-0A42-8C1E-1DFB4BB3F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46823"/>
              </p:ext>
            </p:extLst>
          </p:nvPr>
        </p:nvGraphicFramePr>
        <p:xfrm>
          <a:off x="147145" y="1588357"/>
          <a:ext cx="8860221" cy="5194357"/>
        </p:xfrm>
        <a:graphic>
          <a:graphicData uri="http://schemas.openxmlformats.org/drawingml/2006/table">
            <a:tbl>
              <a:tblPr/>
              <a:tblGrid>
                <a:gridCol w="2664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7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2787">
                  <a:extLst>
                    <a:ext uri="{9D8B030D-6E8A-4147-A177-3AD203B41FA5}">
                      <a16:colId xmlns:a16="http://schemas.microsoft.com/office/drawing/2014/main" val="954095144"/>
                    </a:ext>
                  </a:extLst>
                </a:gridCol>
              </a:tblGrid>
              <a:tr h="465426"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EuroNuNet</a:t>
                      </a:r>
                      <a:r>
                        <a:rPr kumimoji="0" lang="en-GB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 WG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Arial" panose="020B0604020202020204" pitchFamily="34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WG Leaders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Arial" panose="020B0604020202020204" pitchFamily="34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ESS</a:t>
                      </a:r>
                      <a:r>
                        <a:rPr kumimoji="0" lang="el-GR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ν</a:t>
                      </a:r>
                      <a:r>
                        <a:rPr kumimoji="0" lang="fr-CH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SB WP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Arial" panose="020B0604020202020204" pitchFamily="34" charset="0"/>
                      </a:endParaRPr>
                    </a:p>
                  </a:txBody>
                  <a:tcPr marL="66665" marR="66665" marT="33312" marB="333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ESS</a:t>
                      </a:r>
                      <a:r>
                        <a:rPr kumimoji="0" lang="el-GR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ν</a:t>
                      </a:r>
                      <a:r>
                        <a:rPr kumimoji="0" lang="fr-CH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SB </a:t>
                      </a:r>
                      <a:r>
                        <a:rPr kumimoji="0" lang="fr-CH" altLang="x-non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Coordinators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Arial" panose="020B0604020202020204" pitchFamily="34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8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019">
                <a:tc rowSpan="2"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WG1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: Neutrino detector and synergies</a:t>
                      </a: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 rowSpan="2"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R.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Tsenov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(E. Fernandez)</a:t>
                      </a: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WP5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Detector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performance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65" marR="66665" marT="33312" marB="333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R.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Tsenov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(J.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Cederkall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0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Arial" panose="020B0604020202020204" pitchFamily="34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Arial" panose="020B0604020202020204" pitchFamily="34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WP6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Physics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research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65" marR="66665" marT="33312" marB="333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E. Martinez-Fernandez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(M.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Blennow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99349"/>
                  </a:ext>
                </a:extLst>
              </a:tr>
              <a:tr h="540254"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WG2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: Neutrino production</a:t>
                      </a: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P.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Cupial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(E.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Bouquerel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WP4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Target station</a:t>
                      </a:r>
                    </a:p>
                  </a:txBody>
                  <a:tcPr marL="66665" marR="66665" marT="33312" marB="333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P.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Cupial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(E.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Baussan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019">
                <a:tc rowSpan="2"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WG3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: Accelerators</a:t>
                      </a: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 rowSpan="2"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S.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Bousson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(E.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Wildner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WP2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Linac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upgrade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Arial" panose="020B0604020202020204" pitchFamily="34" charset="0"/>
                      </a:endParaRPr>
                    </a:p>
                  </a:txBody>
                  <a:tcPr marL="66665" marR="66665" marT="33312" marB="333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M.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Eshraqi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(R.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Ruber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0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Arial" panose="020B0604020202020204" pitchFamily="34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Arial" panose="020B0604020202020204" pitchFamily="34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WP3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Accumulator</a:t>
                      </a:r>
                    </a:p>
                  </a:txBody>
                  <a:tcPr marL="66665" marR="66665" marT="33312" marB="333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M.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Olvegard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(E.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Wildner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159840"/>
                  </a:ext>
                </a:extLst>
              </a:tr>
              <a:tr h="859532"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WG4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: Strategy of implementation and Technological applications</a:t>
                      </a: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T.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Ekelof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(J-P.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Delahaye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 rowSpan="2"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Dissemination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Exploitation Board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665" marR="66665" marT="33312" marB="333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T.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Ekelof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charset="-128"/>
                        <a:cs typeface="Arial" panose="020B0604020202020204" pitchFamily="34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019"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WG5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: Training, Education and Outreach</a:t>
                      </a: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F. Terranova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(S.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Pascoli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 vMerge="1"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6585B"/>
                        </a:solidFill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6585B"/>
                        </a:solidFill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7011CFE-9348-2842-88BF-48484126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7" y="749532"/>
            <a:ext cx="7989752" cy="523220"/>
          </a:xfrm>
        </p:spPr>
        <p:txBody>
          <a:bodyPr/>
          <a:lstStyle/>
          <a:p>
            <a:r>
              <a:rPr lang="en-GB" dirty="0"/>
              <a:t>ESS</a:t>
            </a:r>
            <a:r>
              <a:rPr lang="el-GR" dirty="0"/>
              <a:t>ν</a:t>
            </a:r>
            <a:r>
              <a:rPr lang="en-GB" dirty="0"/>
              <a:t>SB and </a:t>
            </a:r>
            <a:r>
              <a:rPr lang="en-GB" dirty="0" err="1"/>
              <a:t>EuroNuNet</a:t>
            </a:r>
            <a:r>
              <a:rPr lang="en-GB" dirty="0"/>
              <a:t> synergies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31FF85-D54C-0C44-BB1B-C46C41F9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Hedemora, 13/02/2019</a:t>
            </a:r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975A13-EB0F-EB4C-95B2-70E18006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Dracos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F2CAC-4D23-4240-90ED-E0EEEB90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526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Postdoc RECRUITMENT – OVERALL 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23495-DD26-EA44-BEB1-7F04BD9D3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Hedemora, 13/02/2019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CC39F-7AEF-6A41-9180-8DB54F4A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Dracos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863F5-F72B-8F4F-8645-6B6B51EA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81192" y="2268396"/>
            <a:ext cx="7989887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42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0F62-7388-124B-801E-2686D371B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06" y="732115"/>
            <a:ext cx="7989752" cy="523220"/>
          </a:xfrm>
        </p:spPr>
        <p:txBody>
          <a:bodyPr/>
          <a:lstStyle/>
          <a:p>
            <a:r>
              <a:rPr lang="en-GB" dirty="0"/>
              <a:t>DELIVERABLES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Hedemora, 13/02/2019</a:t>
            </a:r>
            <a:endParaRPr lang="fr-FR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0193A37-1D56-E849-AC5D-FBB7D015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Dracos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34E84E-E701-3747-8FB0-4055B8F8A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678"/>
            <a:ext cx="9144000" cy="47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7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93F3B5-4FA6-244F-8A10-431B70FB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6159"/>
            <a:ext cx="9051764" cy="46398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272" y="553776"/>
            <a:ext cx="8223174" cy="954107"/>
          </a:xfrm>
        </p:spPr>
        <p:txBody>
          <a:bodyPr wrap="square">
            <a:spAutoFit/>
          </a:bodyPr>
          <a:lstStyle/>
          <a:p>
            <a:r>
              <a:rPr lang="en-GB"/>
              <a:t>The European Consortium working on the ESSνSB project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Hedemora, 13/02/2019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A46AB-C053-1741-9D03-61BD8595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Dracos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74878E-742B-BA4C-A5B6-A9463486D4BE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177113-9BDE-C440-BF05-AE5A24E0FB3D}"/>
              </a:ext>
            </a:extLst>
          </p:cNvPr>
          <p:cNvSpPr txBox="1"/>
          <p:nvPr/>
        </p:nvSpPr>
        <p:spPr>
          <a:xfrm>
            <a:off x="233082" y="2325188"/>
            <a:ext cx="86757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The consortium has started being built in 2012 after the end of the EU Projects </a:t>
            </a:r>
            <a:r>
              <a:rPr lang="en-GB" sz="2000" dirty="0" err="1"/>
              <a:t>EUROν</a:t>
            </a:r>
            <a:r>
              <a:rPr lang="en-GB" sz="2000" dirty="0"/>
              <a:t> and LAGUNA, studying similar projects.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It has been initiated after the publication of new physics results modifying the neutrino physics landscape.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Applications for funding to relevant European Calls: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COST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EU-H2020</a:t>
            </a:r>
          </a:p>
        </p:txBody>
      </p:sp>
    </p:spTree>
    <p:extLst>
      <p:ext uri="{BB962C8B-B14F-4D97-AF65-F5344CB8AC3E}">
        <p14:creationId xmlns:p14="http://schemas.microsoft.com/office/powerpoint/2010/main" val="4050301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9A78-8DF9-2E4A-BAEC-99BEA4A7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7" y="671155"/>
            <a:ext cx="7989752" cy="523220"/>
          </a:xfrm>
        </p:spPr>
        <p:txBody>
          <a:bodyPr/>
          <a:lstStyle/>
          <a:p>
            <a:r>
              <a:rPr lang="en-GB" dirty="0"/>
              <a:t>MILESTONES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Hedemora, 13/02/2019</a:t>
            </a:r>
            <a:endParaRPr lang="fr-FR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3F77878-5BEC-C347-BA14-9C511AC9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Dracos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0726FD-55D3-FD44-9C3D-B6820605F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" y="1338916"/>
            <a:ext cx="9144000" cy="551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32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DISSEMINATION ACTIVITIES: Continuous report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Hedemora, 13/02/2019</a:t>
            </a:r>
            <a:endParaRPr lang="fr-FR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55BD92-3BCF-8D40-A173-682D3056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Dracos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19" y="1477161"/>
            <a:ext cx="6871057" cy="53808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38D91E-465B-9A41-8B8E-8503A549BB1C}"/>
              </a:ext>
            </a:extLst>
          </p:cNvPr>
          <p:cNvSpPr txBox="1"/>
          <p:nvPr/>
        </p:nvSpPr>
        <p:spPr>
          <a:xfrm rot="19723452">
            <a:off x="-135981" y="4476413"/>
            <a:ext cx="537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Dissemination activities as this one have to be reported</a:t>
            </a:r>
          </a:p>
        </p:txBody>
      </p:sp>
    </p:spTree>
    <p:extLst>
      <p:ext uri="{BB962C8B-B14F-4D97-AF65-F5344CB8AC3E}">
        <p14:creationId xmlns:p14="http://schemas.microsoft.com/office/powerpoint/2010/main" val="134886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AABE8C-1125-CD4C-BC5D-2E360D19F4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6159"/>
            <a:ext cx="9051764" cy="46398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Summary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Hedemora, 13/02/2019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55BD92-3BCF-8D40-A173-682D3056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Dracos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B739-CA15-4570-B962-A8E1C9E4DF2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AF1F3-38D2-F940-852B-384CFA89DFFB}"/>
              </a:ext>
            </a:extLst>
          </p:cNvPr>
          <p:cNvSpPr txBox="1"/>
          <p:nvPr/>
        </p:nvSpPr>
        <p:spPr>
          <a:xfrm>
            <a:off x="581192" y="1549399"/>
            <a:ext cx="5830250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The ESSνSB Consortium is composed of two entities: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err="1"/>
              <a:t>EuroNuNet</a:t>
            </a:r>
            <a:endParaRPr lang="en-GB" b="1" dirty="0"/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COST Action for networking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13 countries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2016-2020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ESS</a:t>
            </a:r>
            <a:r>
              <a:rPr lang="el-GR" b="1" dirty="0"/>
              <a:t>ν</a:t>
            </a:r>
            <a:r>
              <a:rPr lang="en-GB" b="1" dirty="0"/>
              <a:t>SB Design Study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EU H2020 INFRADEV project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15 Institutions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2018-2021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 Conceptual Design Report will be provided end of 2021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What after?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R&amp;D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Technical Design Report</a:t>
            </a:r>
          </a:p>
        </p:txBody>
      </p:sp>
    </p:spTree>
    <p:extLst>
      <p:ext uri="{BB962C8B-B14F-4D97-AF65-F5344CB8AC3E}">
        <p14:creationId xmlns:p14="http://schemas.microsoft.com/office/powerpoint/2010/main" val="413656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6FAFF4-30C1-604C-9CFE-783777240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3510"/>
            <a:ext cx="9144000" cy="48724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2E5858-40BF-9D48-8753-69E1BECFD38B}"/>
              </a:ext>
            </a:extLst>
          </p:cNvPr>
          <p:cNvSpPr/>
          <p:nvPr/>
        </p:nvSpPr>
        <p:spPr>
          <a:xfrm>
            <a:off x="6343453" y="2839633"/>
            <a:ext cx="2124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err="1">
                <a:hlinkClick r:id="rId4"/>
              </a:rPr>
              <a:t>www.cost.eu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8EF331-C98E-B646-83E3-FB0AFA4F8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144000" cy="1153510"/>
          </a:xfrm>
        </p:spPr>
        <p:txBody>
          <a:bodyPr>
            <a:normAutofit/>
          </a:bodyPr>
          <a:lstStyle/>
          <a:p>
            <a:r>
              <a:rPr lang="en-GB" sz="3600" dirty="0"/>
              <a:t>COST</a:t>
            </a:r>
            <a:br>
              <a:rPr lang="en-GB" dirty="0"/>
            </a:br>
            <a:r>
              <a:rPr lang="en-GB" sz="2200" dirty="0"/>
              <a:t>(European </a:t>
            </a:r>
            <a:r>
              <a:rPr lang="en-GB" sz="2200" dirty="0">
                <a:solidFill>
                  <a:srgbClr val="FF0000"/>
                </a:solidFill>
              </a:rPr>
              <a:t>Co</a:t>
            </a:r>
            <a:r>
              <a:rPr lang="en-GB" sz="2200" dirty="0"/>
              <a:t>operation in </a:t>
            </a:r>
            <a:r>
              <a:rPr lang="en-GB" sz="2200" dirty="0">
                <a:solidFill>
                  <a:srgbClr val="FF0000"/>
                </a:solidFill>
              </a:rPr>
              <a:t>S</a:t>
            </a:r>
            <a:r>
              <a:rPr lang="en-GB" sz="2200" dirty="0"/>
              <a:t>cience and </a:t>
            </a:r>
            <a:r>
              <a:rPr lang="en-GB" sz="2200" dirty="0">
                <a:solidFill>
                  <a:srgbClr val="FF0000"/>
                </a:solidFill>
              </a:rPr>
              <a:t>T</a:t>
            </a:r>
            <a:r>
              <a:rPr lang="en-GB" sz="2200" dirty="0"/>
              <a:t>echnology)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312B91-94A8-BB4C-A389-A3AE10C0B13C}"/>
              </a:ext>
            </a:extLst>
          </p:cNvPr>
          <p:cNvCxnSpPr/>
          <p:nvPr/>
        </p:nvCxnSpPr>
        <p:spPr>
          <a:xfrm>
            <a:off x="3564467" y="4182533"/>
            <a:ext cx="184573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B9DE7D-3E47-6A4F-8D92-4A8D9BA64413}"/>
              </a:ext>
            </a:extLst>
          </p:cNvPr>
          <p:cNvCxnSpPr>
            <a:cxnSpLocks/>
          </p:cNvCxnSpPr>
          <p:nvPr/>
        </p:nvCxnSpPr>
        <p:spPr>
          <a:xfrm>
            <a:off x="347133" y="4343399"/>
            <a:ext cx="2057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49C5B3-9ACE-A440-8AD5-B7A19DE66954}"/>
              </a:ext>
            </a:extLst>
          </p:cNvPr>
          <p:cNvCxnSpPr>
            <a:cxnSpLocks/>
          </p:cNvCxnSpPr>
          <p:nvPr/>
        </p:nvCxnSpPr>
        <p:spPr>
          <a:xfrm>
            <a:off x="321733" y="4919133"/>
            <a:ext cx="10075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48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 Member Countries</a:t>
            </a:r>
            <a:br>
              <a:rPr lang="en-US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3" y="1092469"/>
            <a:ext cx="8406407" cy="57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5705" y="760551"/>
            <a:ext cx="6906409" cy="54595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sz="4000" dirty="0"/>
              <a:t>COST Politics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Hedemora, 13/02/2019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Dracos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t>5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232" y="1574242"/>
            <a:ext cx="4954168" cy="405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3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defTabSz="914400" eaLnBrk="0" fontAlgn="base" hangingPunct="0">
              <a:spcAft>
                <a:spcPct val="0"/>
              </a:spcAft>
              <a:defRPr/>
            </a:pPr>
            <a:r>
              <a:rPr lang="en-GB" sz="3600" dirty="0" err="1"/>
              <a:t>EuroNuNet</a:t>
            </a:r>
            <a:endParaRPr lang="en-GB" sz="3600" dirty="0">
              <a:effectLst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latin typeface="Times New Roman" charset="0"/>
                <a:ea typeface="ＭＳ Ｐゴシック" charset="0"/>
                <a:cs typeface="ＭＳ Ｐゴシック" charset="0"/>
              </a:rPr>
              <a:t>Hedemora, 13/02/2019</a:t>
            </a:r>
            <a:endParaRPr lang="en-GB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latin typeface="Times New Roman" charset="0"/>
                <a:ea typeface="ＭＳ Ｐゴシック" charset="0"/>
                <a:cs typeface="ＭＳ Ｐゴシック" charset="0"/>
              </a:rPr>
              <a:t>M. Dracos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75A52C-D3C1-DA4F-91BD-350C97786792}" type="slidenum">
              <a:rPr lang="en-GB" smtClean="0">
                <a:latin typeface="Times New Roman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407465"/>
            <a:ext cx="84292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GB" b="1" dirty="0">
                <a:solidFill>
                  <a:srgbClr val="0070C0"/>
                </a:solidFill>
                <a:latin typeface="Times New Roman"/>
                <a:cs typeface="Times New Roman"/>
              </a:rPr>
              <a:t>COST Action for networking: CA15139 (2016-2020)</a:t>
            </a:r>
          </a:p>
          <a:p>
            <a:pPr marL="539750" lvl="1" indent="-269875">
              <a:spcBef>
                <a:spcPts val="1200"/>
              </a:spcBef>
              <a:buFont typeface="Arial"/>
              <a:buChar char="•"/>
            </a:pPr>
            <a:r>
              <a:rPr lang="en-GB" b="1" dirty="0" err="1">
                <a:latin typeface="Times New Roman" charset="0"/>
                <a:ea typeface="Times New Roman" charset="0"/>
                <a:cs typeface="Times New Roman" charset="0"/>
              </a:rPr>
              <a:t>EuroNuNet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GB" i="1" dirty="0">
                <a:latin typeface="Times New Roman" charset="0"/>
                <a:ea typeface="Times New Roman" charset="0"/>
                <a:cs typeface="Times New Roman" charset="0"/>
              </a:rPr>
              <a:t>Combining forces for a novel European facility for neutrino-antineutrino symmetry violation discovery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GB" b="1" dirty="0">
                <a:solidFill>
                  <a:srgbClr val="0070C0"/>
                </a:solidFill>
                <a:latin typeface="Times New Roman"/>
                <a:cs typeface="Times New Roman"/>
                <a:hlinkClick r:id="rId3"/>
              </a:rPr>
              <a:t>http://www.cost.eu/COST_Actions/ca/CA15139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732" y="588120"/>
            <a:ext cx="1261241" cy="1261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817" y="3277252"/>
            <a:ext cx="3524156" cy="29087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827086"/>
            <a:ext cx="49928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-217488">
              <a:spcBef>
                <a:spcPts val="1200"/>
              </a:spcBef>
              <a:buFont typeface="Arial"/>
              <a:buChar char="•"/>
            </a:pP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Major goals of </a:t>
            </a:r>
            <a:r>
              <a:rPr lang="en-GB" b="1" dirty="0" err="1">
                <a:latin typeface="Times New Roman" charset="0"/>
                <a:ea typeface="Times New Roman" charset="0"/>
                <a:cs typeface="Times New Roman" charset="0"/>
              </a:rPr>
              <a:t>EuroNuNet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marL="495300" lvl="2" indent="-182563">
              <a:spcBef>
                <a:spcPts val="600"/>
              </a:spcBef>
              <a:buFont typeface="Arial"/>
              <a:buChar char="•"/>
            </a:pP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to aggregate the community of neutrino physics in Europe to study a neutrino long baseline concept in a spirit of inclusiveness,</a:t>
            </a:r>
          </a:p>
          <a:p>
            <a:pPr marL="495300" lvl="2" indent="-182563">
              <a:spcBef>
                <a:spcPts val="600"/>
              </a:spcBef>
              <a:buFont typeface="Arial"/>
              <a:buChar char="•"/>
            </a:pP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to impact the priority list of High Energy Physics policy makers and of funding agencies to this new approach to the experimental discovery of leptonic CP violation.</a:t>
            </a:r>
          </a:p>
          <a:p>
            <a:pPr marL="495300" lvl="1" indent="-182563">
              <a:spcBef>
                <a:spcPts val="1200"/>
              </a:spcBef>
              <a:buFont typeface="Arial"/>
              <a:buChar char="•"/>
            </a:pPr>
            <a:r>
              <a:rPr lang="en-GB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13 participating countries (network still growing).</a:t>
            </a:r>
            <a:endParaRPr lang="en-GB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15CEDD-7632-F948-BF17-244CE763DE07}"/>
              </a:ext>
            </a:extLst>
          </p:cNvPr>
          <p:cNvSpPr/>
          <p:nvPr/>
        </p:nvSpPr>
        <p:spPr>
          <a:xfrm>
            <a:off x="2155609" y="5677264"/>
            <a:ext cx="2774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http://euronunet.in2p3.fr/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57652-A63E-174A-9FCB-2B15FEA3DC25}"/>
              </a:ext>
            </a:extLst>
          </p:cNvPr>
          <p:cNvSpPr txBox="1"/>
          <p:nvPr/>
        </p:nvSpPr>
        <p:spPr>
          <a:xfrm>
            <a:off x="6325812" y="2257977"/>
            <a:ext cx="268659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The members are countries which signed the Action MoU</a:t>
            </a:r>
          </a:p>
        </p:txBody>
      </p:sp>
    </p:spTree>
    <p:extLst>
      <p:ext uri="{BB962C8B-B14F-4D97-AF65-F5344CB8AC3E}">
        <p14:creationId xmlns:p14="http://schemas.microsoft.com/office/powerpoint/2010/main" val="31833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dirty="0" err="1"/>
              <a:t>EuroNuNet</a:t>
            </a:r>
            <a:r>
              <a:rPr lang="en-GB" sz="4000" dirty="0"/>
              <a:t> structure</a:t>
            </a:r>
            <a:endParaRPr lang="en-GB" sz="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Hedemora, 13/02/2019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Dracos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t>7</a:t>
            </a:fld>
            <a:endParaRPr lang="en-GB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75349" y="1396480"/>
            <a:ext cx="37679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8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Chair: Marcos </a:t>
            </a:r>
            <a:r>
              <a:rPr lang="en-GB" altLang="de-DE" sz="1800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Dracos</a:t>
            </a:r>
            <a:r>
              <a:rPr lang="en-GB" altLang="de-DE" sz="18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(FR)</a:t>
            </a:r>
            <a:endParaRPr lang="de-DE" altLang="de-DE" sz="1800" dirty="0">
              <a:solidFill>
                <a:srgbClr val="0432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0"/>
              </a:spcBef>
            </a:pPr>
            <a:r>
              <a:rPr lang="en-GB" altLang="de-DE" sz="18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Vice-Chair: </a:t>
            </a:r>
            <a:r>
              <a:rPr lang="en-GB" altLang="de-DE" sz="1800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Joakim</a:t>
            </a:r>
            <a:r>
              <a:rPr lang="en-GB" altLang="de-DE" sz="18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altLang="de-DE" sz="1800" dirty="0" err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Cederkall</a:t>
            </a:r>
            <a:r>
              <a:rPr lang="en-GB" altLang="de-DE" sz="1800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(SE)</a:t>
            </a:r>
            <a:endParaRPr lang="de-DE" altLang="de-DE" sz="1800" dirty="0">
              <a:solidFill>
                <a:srgbClr val="0432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1"/>
          <a:stretch/>
        </p:blipFill>
        <p:spPr>
          <a:xfrm>
            <a:off x="52253" y="1577147"/>
            <a:ext cx="3541987" cy="4977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98" y="3944280"/>
            <a:ext cx="4379382" cy="26276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607" y="2008010"/>
            <a:ext cx="5441165" cy="18363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A3F355-B437-4349-BD8E-0E0A4DCE0EF8}"/>
              </a:ext>
            </a:extLst>
          </p:cNvPr>
          <p:cNvSpPr txBox="1"/>
          <p:nvPr/>
        </p:nvSpPr>
        <p:spPr>
          <a:xfrm>
            <a:off x="7741308" y="3556650"/>
            <a:ext cx="1292341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/>
              <a:t>Ms </a:t>
            </a:r>
            <a:r>
              <a:rPr lang="en-GB" sz="1000" dirty="0" err="1"/>
              <a:t>Mileva</a:t>
            </a:r>
            <a:r>
              <a:rPr lang="en-GB" sz="1000" dirty="0"/>
              <a:t> Stoyanova</a:t>
            </a:r>
          </a:p>
        </p:txBody>
      </p:sp>
    </p:spTree>
    <p:extLst>
      <p:ext uri="{BB962C8B-B14F-4D97-AF65-F5344CB8AC3E}">
        <p14:creationId xmlns:p14="http://schemas.microsoft.com/office/powerpoint/2010/main" val="325547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3572" y="0"/>
            <a:ext cx="6906409" cy="134661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dirty="0" err="1"/>
              <a:t>EuroNuNet</a:t>
            </a:r>
            <a:r>
              <a:rPr lang="en-GB" dirty="0"/>
              <a:t> Working Groups</a:t>
            </a:r>
            <a:endParaRPr lang="en-GB" sz="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Hedemora, 13/02/2019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Dracos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t>8</a:t>
            </a:fld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053487"/>
              </p:ext>
            </p:extLst>
          </p:nvPr>
        </p:nvGraphicFramePr>
        <p:xfrm>
          <a:off x="1405508" y="1702588"/>
          <a:ext cx="6394968" cy="3226977"/>
        </p:xfrm>
        <a:graphic>
          <a:graphicData uri="http://schemas.openxmlformats.org/drawingml/2006/table">
            <a:tbl>
              <a:tblPr/>
              <a:tblGrid>
                <a:gridCol w="1023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7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3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119"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WG #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6585B"/>
                        </a:solidFill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WG Title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6585B"/>
                        </a:solidFill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WG Leader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6585B"/>
                        </a:solidFill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8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423"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1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6585B"/>
                        </a:solidFill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Neutrino detector and synergies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6585B"/>
                        </a:solidFill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R.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Tsenov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6585B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 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(BG)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6585B"/>
                        </a:solidFill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091"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2</a:t>
                      </a:r>
                      <a:endParaRPr kumimoji="0" lang="en-GB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56585B"/>
                        </a:solidFill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Neutrino production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6585B"/>
                        </a:solidFill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P.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Cupial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6585B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 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(PL)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6585B"/>
                        </a:solidFill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864"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3</a:t>
                      </a:r>
                      <a:endParaRPr kumimoji="0" lang="en-GB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56585B"/>
                        </a:solidFill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Accelerators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6585B"/>
                        </a:solidFill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S.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Bousson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6585B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 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(FR)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6585B"/>
                        </a:solidFill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709"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4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6585B"/>
                        </a:solidFill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Strategy of implementation and Technological applications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6585B"/>
                        </a:solidFill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T. </a:t>
                      </a:r>
                      <a:r>
                        <a:rPr kumimoji="0" lang="en-GB" altLang="x-non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Ekelof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6585B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 </a:t>
                      </a: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(SE)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6585B"/>
                        </a:solidFill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771"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5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6585B"/>
                        </a:solidFill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Training, Education and Outreach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6585B"/>
                        </a:solidFill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x-non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charset="-128"/>
                          <a:cs typeface="Times New Roman" charset="0"/>
                        </a:rPr>
                        <a:t>F. Terranova (IT)</a:t>
                      </a: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6585B"/>
                        </a:solidFill>
                        <a:effectLst/>
                        <a:latin typeface="Arial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665" marR="66665" marT="33312" marB="3331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A1809C5-1CC3-3D40-BE42-62724D690E45}"/>
              </a:ext>
            </a:extLst>
          </p:cNvPr>
          <p:cNvSpPr txBox="1"/>
          <p:nvPr/>
        </p:nvSpPr>
        <p:spPr>
          <a:xfrm>
            <a:off x="581192" y="5304297"/>
            <a:ext cx="790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main goal of the network was to prepare the ground for a higher level project.</a:t>
            </a:r>
          </a:p>
        </p:txBody>
      </p:sp>
    </p:spTree>
    <p:extLst>
      <p:ext uri="{BB962C8B-B14F-4D97-AF65-F5344CB8AC3E}">
        <p14:creationId xmlns:p14="http://schemas.microsoft.com/office/powerpoint/2010/main" val="408575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ayout_ESSnuSB_04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88781" y="2168512"/>
            <a:ext cx="5119443" cy="3824872"/>
          </a:xfrm>
          <a:prstGeom prst="rect">
            <a:avLst/>
          </a:prstGeom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966" y="351790"/>
            <a:ext cx="8282572" cy="1105001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GB" dirty="0">
                <a:latin typeface="Times New Roman"/>
                <a:cs typeface="Times New Roman"/>
              </a:rPr>
              <a:t>Add a neutrino facility on top of the ESS neutron one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Hedemora, 13/02/2019</a:t>
            </a:r>
            <a:endParaRPr lang="en-GB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Dracos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3" name="TextBox 8"/>
          <p:cNvSpPr txBox="1"/>
          <p:nvPr/>
        </p:nvSpPr>
        <p:spPr>
          <a:xfrm>
            <a:off x="53892" y="2037687"/>
            <a:ext cx="45181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The neutron program must not be affected and if possible synergetic modifications.</a:t>
            </a:r>
          </a:p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Linac modifications: double the rate (14 Hz → 28 Hz), from 4% duty cycle to 8%.</a:t>
            </a:r>
            <a:endParaRPr lang="en-GB" sz="2000" dirty="0">
              <a:solidFill>
                <a:srgbClr val="FF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Accumulator (C~400 m) needed to compress to few </a:t>
            </a:r>
            <a:r>
              <a:rPr lang="el-GR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μ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s the 2.86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ms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proton pulses.</a:t>
            </a:r>
          </a:p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Target station (studied in EURO</a:t>
            </a:r>
            <a:r>
              <a:rPr lang="el-GR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ν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).</a:t>
            </a:r>
          </a:p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Underground far detector.</a:t>
            </a:r>
          </a:p>
        </p:txBody>
      </p:sp>
    </p:spTree>
    <p:extLst>
      <p:ext uri="{BB962C8B-B14F-4D97-AF65-F5344CB8AC3E}">
        <p14:creationId xmlns:p14="http://schemas.microsoft.com/office/powerpoint/2010/main" val="17552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re de fumé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nuSB presentation template" id="{6CD33691-9D84-4C70-816D-A5CCA56C7ECD}" vid="{230DE886-2349-4E04-A2F0-6C73B140F8E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ESSnuSB presentation Resources of communication</Template>
  <TotalTime>14101</TotalTime>
  <Words>944</Words>
  <Application>Microsoft Macintosh PowerPoint</Application>
  <PresentationFormat>On-screen Show (4:3)</PresentationFormat>
  <Paragraphs>216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Mincho</vt:lpstr>
      <vt:lpstr>ＭＳ Ｐゴシック</vt:lpstr>
      <vt:lpstr>Arial</vt:lpstr>
      <vt:lpstr>Calibri</vt:lpstr>
      <vt:lpstr>Calibri Light</vt:lpstr>
      <vt:lpstr>Times New Roman</vt:lpstr>
      <vt:lpstr>Wingdings 2</vt:lpstr>
      <vt:lpstr>Dividende</vt:lpstr>
      <vt:lpstr>The European Consortium working on the ESSνSB project</vt:lpstr>
      <vt:lpstr>The European Consortium working on the ESSνSB project</vt:lpstr>
      <vt:lpstr>COST (European Cooperation in Science and Technology)</vt:lpstr>
      <vt:lpstr>COST Member Countries </vt:lpstr>
      <vt:lpstr>COST Politics</vt:lpstr>
      <vt:lpstr>EuroNuNet</vt:lpstr>
      <vt:lpstr>EuroNuNet structure</vt:lpstr>
      <vt:lpstr>EuroNuNet Working Groups</vt:lpstr>
      <vt:lpstr>Add a neutrino facility on top of the ESS neutron one</vt:lpstr>
      <vt:lpstr>At which distance to place the detector?</vt:lpstr>
      <vt:lpstr>The H2020 ESSνSB Design Study</vt:lpstr>
      <vt:lpstr>ESSnuSB STRUCTURE: PARTICIPATING INSTITUTIONS/ ORGANISATIONS</vt:lpstr>
      <vt:lpstr>ESSνSB PROJECT: Grant Agreement</vt:lpstr>
      <vt:lpstr>ESSνSB PROJECT: GENERAL INFORMATION</vt:lpstr>
      <vt:lpstr>ESSnuSB STRUCTURE: ORGANISATION CHART</vt:lpstr>
      <vt:lpstr>ESSnuSB STRUCTURE: LIST OF PARTICIPANTS</vt:lpstr>
      <vt:lpstr>ESSνSB and EuroNuNet synergies</vt:lpstr>
      <vt:lpstr>Postdoc RECRUITMENT – OVERALL VIEW</vt:lpstr>
      <vt:lpstr>DELIVERABLES</vt:lpstr>
      <vt:lpstr>MILESTONES</vt:lpstr>
      <vt:lpstr>DISSEMINATION ACTIVITIES: Continuous report</vt:lpstr>
      <vt:lpstr>Summary</vt:lpstr>
    </vt:vector>
  </TitlesOfParts>
  <Company>IPHC IN2P3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schneider</dc:creator>
  <cp:lastModifiedBy>Marcos Dracos</cp:lastModifiedBy>
  <cp:revision>387</cp:revision>
  <dcterms:created xsi:type="dcterms:W3CDTF">2018-03-05T16:35:55Z</dcterms:created>
  <dcterms:modified xsi:type="dcterms:W3CDTF">2019-02-13T06:44:53Z</dcterms:modified>
</cp:coreProperties>
</file>