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m4v" ContentType="video/unknown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32"/>
  </p:notesMasterIdLst>
  <p:handoutMasterIdLst>
    <p:handoutMasterId r:id="rId33"/>
  </p:handoutMasterIdLst>
  <p:sldIdLst>
    <p:sldId id="258" r:id="rId2"/>
    <p:sldId id="720" r:id="rId3"/>
    <p:sldId id="727" r:id="rId4"/>
    <p:sldId id="774" r:id="rId5"/>
    <p:sldId id="812" r:id="rId6"/>
    <p:sldId id="685" r:id="rId7"/>
    <p:sldId id="823" r:id="rId8"/>
    <p:sldId id="660" r:id="rId9"/>
    <p:sldId id="826" r:id="rId10"/>
    <p:sldId id="766" r:id="rId11"/>
    <p:sldId id="726" r:id="rId12"/>
    <p:sldId id="658" r:id="rId13"/>
    <p:sldId id="677" r:id="rId14"/>
    <p:sldId id="809" r:id="rId15"/>
    <p:sldId id="679" r:id="rId16"/>
    <p:sldId id="824" r:id="rId17"/>
    <p:sldId id="681" r:id="rId18"/>
    <p:sldId id="657" r:id="rId19"/>
    <p:sldId id="382" r:id="rId20"/>
    <p:sldId id="741" r:id="rId21"/>
    <p:sldId id="763" r:id="rId22"/>
    <p:sldId id="768" r:id="rId23"/>
    <p:sldId id="694" r:id="rId24"/>
    <p:sldId id="781" r:id="rId25"/>
    <p:sldId id="684" r:id="rId26"/>
    <p:sldId id="769" r:id="rId27"/>
    <p:sldId id="757" r:id="rId28"/>
    <p:sldId id="804" r:id="rId29"/>
    <p:sldId id="825" r:id="rId30"/>
    <p:sldId id="771" r:id="rId3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66FFFF"/>
    <a:srgbClr val="FF66FF"/>
    <a:srgbClr val="00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22" autoAdjust="0"/>
    <p:restoredTop sz="50000" autoAdjust="0"/>
  </p:normalViewPr>
  <p:slideViewPr>
    <p:cSldViewPr snapToGrid="0" snapToObjects="1">
      <p:cViewPr varScale="1">
        <p:scale>
          <a:sx n="75" d="100"/>
          <a:sy n="75" d="100"/>
        </p:scale>
        <p:origin x="-86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D1E28A-BDEB-604C-96B2-82F4413F0A32}" type="pres">
      <dgm:prSet presAssocID="{EE6526CD-2162-A148-8E0C-3D4AB50F175C}" presName="centerShape" presStyleLbl="node0" presStyleIdx="0" presStyleCnt="1"/>
      <dgm:spPr/>
      <dgm:t>
        <a:bodyPr/>
        <a:lstStyle/>
        <a:p>
          <a:endParaRPr lang="en-US"/>
        </a:p>
      </dgm:t>
    </dgm:pt>
    <dgm:pt modelId="{38DA1CFE-A892-9E4D-86B8-28C922BCB30C}" type="pres">
      <dgm:prSet presAssocID="{041A4BD4-C7F4-8D4E-B2D4-8FD7366666E7}" presName="parTrans" presStyleLbl="bgSibTrans2D1" presStyleIdx="0" presStyleCnt="6"/>
      <dgm:spPr/>
      <dgm:t>
        <a:bodyPr/>
        <a:lstStyle/>
        <a:p>
          <a:endParaRPr lang="en-US"/>
        </a:p>
      </dgm:t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C304B1-DF0F-EC47-8644-1FD5D326718A}" type="pres">
      <dgm:prSet presAssocID="{1BA29D3B-0099-DA4D-A220-84C06D720003}" presName="parTrans" presStyleLbl="bgSibTrans2D1" presStyleIdx="1" presStyleCnt="6"/>
      <dgm:spPr/>
      <dgm:t>
        <a:bodyPr/>
        <a:lstStyle/>
        <a:p>
          <a:endParaRPr lang="en-US"/>
        </a:p>
      </dgm:t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2632F-375B-A949-825C-0334983C1FFD}" type="pres">
      <dgm:prSet presAssocID="{49285AD6-2A61-9449-9A23-24085139395A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CB2CDB-EB63-B745-ADB1-C6EBF2E6F6EF}" type="pres">
      <dgm:prSet presAssocID="{4CCDDDAF-CE79-544E-A67D-21E583513FB6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A4675-BF82-FB45-9A02-D181E233724D}" type="pres">
      <dgm:prSet presAssocID="{7EDF04CC-88E7-DC47-B451-CC376832A9D3}" presName="parTrans" presStyleLbl="bgSibTrans2D1" presStyleIdx="4" presStyleCnt="6"/>
      <dgm:spPr/>
      <dgm:t>
        <a:bodyPr/>
        <a:lstStyle/>
        <a:p>
          <a:endParaRPr lang="en-US"/>
        </a:p>
      </dgm:t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8B08BD-CE16-454E-8DF6-85A3CE5F90D1}" type="pres">
      <dgm:prSet presAssocID="{83EDABE2-C417-C449-A1FD-F1BF99B1BA76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2022-2024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2025-2026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2027-2034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2035-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27028" custLinFactNeighborX="106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317323" y="1306389"/>
        <a:ext cx="964059" cy="964059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BENE (2004-2008)</a:t>
          </a:r>
        </a:p>
      </dsp:txBody>
      <dsp:txXfrm>
        <a:off x="363" y="1518482"/>
        <a:ext cx="674841" cy="539873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ISS (2005-2007)</a:t>
          </a:r>
        </a:p>
      </dsp:txBody>
      <dsp:txXfrm>
        <a:off x="279498" y="659393"/>
        <a:ext cx="674841" cy="539873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10282" y="128448"/>
        <a:ext cx="674841" cy="539873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LAGUNA (2008-2010)</a:t>
          </a:r>
        </a:p>
      </dsp:txBody>
      <dsp:txXfrm>
        <a:off x="1913581" y="128448"/>
        <a:ext cx="674841" cy="539873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LAGUNA-LBNO (2010-2014)</a:t>
          </a:r>
        </a:p>
      </dsp:txBody>
      <dsp:txXfrm>
        <a:off x="2644365" y="659393"/>
        <a:ext cx="674841" cy="539873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COST Action CA15139 (2015-2019)</a:t>
          </a:r>
        </a:p>
      </dsp:txBody>
      <dsp:txXfrm>
        <a:off x="2923500" y="1518482"/>
        <a:ext cx="674841" cy="53987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13747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1131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sp:txBody>
      <dsp:txXfrm>
        <a:off x="3591296" y="2407303"/>
        <a:ext cx="1111316" cy="766865"/>
      </dsp:txXfrm>
    </dsp:sp>
    <dsp:sp modelId="{ACA90027-4604-E547-9400-4CC0AE371000}">
      <dsp:nvSpPr>
        <dsp:cNvPr id="0" name=""/>
        <dsp:cNvSpPr/>
      </dsp:nvSpPr>
      <dsp:spPr>
        <a:xfrm>
          <a:off x="4326327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2022-2024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2025-2026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2027-2034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2035-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pPr/>
              <a:t>22/08/2019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pPr/>
              <a:t>22/08/2019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3458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5977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0845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6398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3967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5725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34471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8467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9941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5991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9616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1144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1611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30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44105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4333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9762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3615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5912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2451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541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7209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0114" y="6669156"/>
            <a:ext cx="413886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700" y="10391"/>
            <a:ext cx="1246908" cy="353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CDCC5C-83EE-F644-961E-DECD596BC4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74293" cy="363123"/>
          </a:xfrm>
          <a:prstGeom prst="rect">
            <a:avLst/>
          </a:prstGeom>
        </p:spPr>
      </p:pic>
      <p:sp>
        <p:nvSpPr>
          <p:cNvPr id="11" name="Espace réservé de la date 11"/>
          <p:cNvSpPr txBox="1">
            <a:spLocks/>
          </p:cNvSpPr>
          <p:nvPr userDrawn="1"/>
        </p:nvSpPr>
        <p:spPr>
          <a:xfrm>
            <a:off x="0" y="6669156"/>
            <a:ext cx="2935705" cy="200492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G.K. </a:t>
            </a:r>
            <a:r>
              <a:rPr kumimoji="0" lang="fr-F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Fanourakis</a:t>
            </a: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 ICNFP </a:t>
            </a:r>
            <a:r>
              <a:rPr kumimoji="0" lang="fr-F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Kolympari</a:t>
            </a: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21-29/08/2019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.jpeg"/><Relationship Id="rId7" Type="http://schemas.openxmlformats.org/officeDocument/2006/relationships/image" Target="file:////var/folders/nj/f67qdw8s6tx4g1yh2m22fmqh0000gp/T/com.microsoft.Powerpoint/converted_emf.em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://lanl.arxiv.org/abs/1110.458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t.eu/COST_Actions/ca/CA15139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uronunet.in2p3.fr/" TargetMode="Externa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2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ssnusb.eu/" TargetMode="External"/><Relationship Id="rId5" Type="http://schemas.openxmlformats.org/officeDocument/2006/relationships/image" Target="../media/image65.tiff"/><Relationship Id="rId4" Type="http://schemas.openxmlformats.org/officeDocument/2006/relationships/image" Target="../media/image64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69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68.tiff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2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67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.emf"/><Relationship Id="rId14" Type="http://schemas.openxmlformats.org/officeDocument/2006/relationships/image" Target="../media/image7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4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media" Target="../media/media1.m4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-1792"/>
            <a:ext cx="9154392" cy="6859792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-10392" y="1692598"/>
            <a:ext cx="9143999" cy="1789889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Neutrino CP Violation with the European </a:t>
            </a:r>
            <a:r>
              <a:rPr lang="en-US" sz="3200" dirty="0" err="1" smtClean="0">
                <a:solidFill>
                  <a:srgbClr val="FFFF00"/>
                </a:solidFill>
              </a:rPr>
              <a:t>Spallation</a:t>
            </a:r>
            <a:r>
              <a:rPr lang="en-US" sz="3200" dirty="0" smtClean="0">
                <a:solidFill>
                  <a:srgbClr val="FFFF00"/>
                </a:solidFill>
              </a:rPr>
              <a:t> Source neutrino Super Beam project 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2200" dirty="0" smtClean="0">
                <a:solidFill>
                  <a:srgbClr val="FFFF00"/>
                </a:solidFill>
              </a:rPr>
              <a:t>(On behalf of the ESS</a:t>
            </a:r>
            <a:r>
              <a:rPr lang="el-GR" sz="2200" dirty="0" smtClean="0">
                <a:solidFill>
                  <a:srgbClr val="FFFF00"/>
                </a:solidFill>
              </a:rPr>
              <a:t>ν</a:t>
            </a:r>
            <a:r>
              <a:rPr lang="en-US" sz="2200" dirty="0" smtClean="0">
                <a:solidFill>
                  <a:srgbClr val="FFFF00"/>
                </a:solidFill>
              </a:rPr>
              <a:t>SB collaboration)</a:t>
            </a:r>
            <a:r>
              <a:rPr lang="en-GB" sz="4800" dirty="0" smtClean="0">
                <a:solidFill>
                  <a:srgbClr val="FFFF00"/>
                </a:solidFill>
              </a:rPr>
              <a:t/>
            </a:r>
            <a:br>
              <a:rPr lang="en-GB" sz="4800" dirty="0" smtClean="0">
                <a:solidFill>
                  <a:srgbClr val="FFFF00"/>
                </a:solidFill>
              </a:rPr>
            </a:br>
            <a:r>
              <a:rPr lang="en-GB" sz="27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George </a:t>
            </a:r>
            <a:r>
              <a:rPr lang="en-GB" sz="27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Fanourakis</a:t>
            </a:r>
            <a:r>
              <a:rPr lang="en-GB" sz="3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GB" sz="31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GB" sz="2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Institute  of  Nuclear &amp; Particle  Physics,    NCSR </a:t>
            </a:r>
            <a:r>
              <a:rPr lang="en-GB" sz="22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Demokritos</a:t>
            </a:r>
            <a:endParaRPr lang="en-GB" sz="22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237C3E9-E0D2-A149-9884-1D6703F2AE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2" y="51955"/>
            <a:ext cx="1954705" cy="557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5DC87CB-1425-4E45-A0D1-2238AD20E6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453" y="51955"/>
            <a:ext cx="1652155" cy="468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92EBE2E-FC09-9B4F-935E-DB998433F3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2" y="650414"/>
            <a:ext cx="1455260" cy="994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E5B49EB-52CC-854A-B4DB-BA5516E7A302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5F5EE46-8732-1546-B8FC-4A703CCC1321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9D38747-61A9-9F44-BC4F-83E743EB6DA1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8839BF4-57A1-9B4E-9A49-0FD14CD4EB84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C560D0-A16C-5D42-AA59-73085E6B4C24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6" name="Picture 7" descr="Demokrito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96557" y="582318"/>
            <a:ext cx="1117408" cy="99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FA5D39C-A779-2A41-A62F-5489DEC992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4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CF06D8-4B05-514A-ADA5-72FB4548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438659"/>
            <a:ext cx="5074418" cy="6461615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5411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Use all this ESS linac power to go to the second oscillation maximum</a:t>
            </a:r>
            <a:endParaRPr lang="en-GB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CEC7C58-145F-CF4B-A3ED-557FEE8C2810}"/>
              </a:ext>
            </a:extLst>
          </p:cNvPr>
          <p:cNvSpPr txBox="1"/>
          <p:nvPr/>
        </p:nvSpPr>
        <p:spPr>
          <a:xfrm>
            <a:off x="5629649" y="3357862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latin typeface="Times New Roman" panose="02020603050405020304" pitchFamily="18" charset="0"/>
                <a:cs typeface="Times New Roman" panose="02020603050405020304" pitchFamily="18" charset="0"/>
              </a:rPr>
              <a:t>but why?</a:t>
            </a:r>
          </a:p>
        </p:txBody>
      </p:sp>
    </p:spTree>
    <p:extLst>
      <p:ext uri="{BB962C8B-B14F-4D97-AF65-F5344CB8AC3E}">
        <p14:creationId xmlns="" xmlns:p14="http://schemas.microsoft.com/office/powerpoint/2010/main" val="13859670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46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Neutrino Oscillations with "large" </a:t>
            </a:r>
            <a:r>
              <a:rPr lang="el-GR" sz="3200" dirty="0">
                <a:solidFill>
                  <a:srgbClr val="0000FF"/>
                </a:solidFill>
                <a:latin typeface="Times New Roman"/>
                <a:cs typeface="Times New Roman"/>
              </a:rPr>
              <a:t>θ</a:t>
            </a:r>
            <a:r>
              <a:rPr lang="en-US" sz="32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13</a:t>
            </a:r>
            <a:endParaRPr lang="en-US" sz="32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378009" y="349570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solar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49341" y="6068334"/>
            <a:ext cx="415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5" name="Flèche droite rayée 14"/>
          <p:cNvSpPr/>
          <p:nvPr/>
        </p:nvSpPr>
        <p:spPr>
          <a:xfrm>
            <a:off x="3912214" y="6160816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C779735-9D22-5B43-887B-47F5327382FB}"/>
              </a:ext>
            </a:extLst>
          </p:cNvPr>
          <p:cNvGrpSpPr/>
          <p:nvPr/>
        </p:nvGrpSpPr>
        <p:grpSpPr>
          <a:xfrm>
            <a:off x="12534" y="3396083"/>
            <a:ext cx="8855111" cy="2718169"/>
            <a:chOff x="12534" y="766394"/>
            <a:chExt cx="8855111" cy="271816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25" y="783363"/>
              <a:ext cx="4024544" cy="2505848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6598" y="778891"/>
              <a:ext cx="3961047" cy="2503440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 rot="16200000">
              <a:off x="-490961" y="1289682"/>
              <a:ext cx="1468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Times New Roman"/>
                  <a:cs typeface="Times New Roman"/>
                </a:rPr>
                <a:t>P(</a:t>
              </a:r>
              <a:r>
                <a:rPr lang="el-GR" sz="2400" i="1" dirty="0">
                  <a:latin typeface="Times New Roman"/>
                  <a:cs typeface="Times New Roman"/>
                </a:rPr>
                <a:t>ν</a:t>
              </a:r>
              <a:r>
                <a:rPr lang="el-GR" sz="2400" i="1" baseline="-25000" dirty="0">
                  <a:latin typeface="Times New Roman"/>
                  <a:cs typeface="Times New Roman"/>
                </a:rPr>
                <a:t>μ</a:t>
              </a:r>
              <a:r>
                <a:rPr lang="fr-CH" sz="2400" i="1" dirty="0">
                  <a:latin typeface="Times New Roman"/>
                  <a:cs typeface="Times New Roman"/>
                </a:rPr>
                <a:t>→</a:t>
              </a:r>
              <a:r>
                <a:rPr lang="el-GR" sz="2400" i="1" dirty="0">
                  <a:latin typeface="Times New Roman"/>
                  <a:cs typeface="Times New Roman"/>
                </a:rPr>
                <a:t>ν</a:t>
              </a:r>
              <a:r>
                <a:rPr lang="en-US" sz="2400" i="1" baseline="-25000" dirty="0">
                  <a:latin typeface="Times New Roman"/>
                  <a:cs typeface="Times New Roman"/>
                </a:rPr>
                <a:t>e</a:t>
              </a:r>
              <a:r>
                <a:rPr lang="en-US" sz="2400" i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923928" y="3115231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1960582" y="1785723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898442" y="1325952"/>
              <a:ext cx="2470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1</a:t>
              </a:r>
              <a:r>
                <a:rPr lang="en-US" i="1" baseline="30000" dirty="0">
                  <a:latin typeface="Times New Roman"/>
                  <a:cs typeface="Times New Roman"/>
                </a:rPr>
                <a:t>st</a:t>
              </a:r>
              <a:r>
                <a:rPr lang="en-US" i="1" dirty="0">
                  <a:latin typeface="Times New Roman"/>
                  <a:cs typeface="Times New Roman"/>
                </a:rPr>
                <a:t> oscillation maximum</a:t>
              </a: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7081940" y="1226165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019800" y="766394"/>
              <a:ext cx="25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2</a:t>
              </a:r>
              <a:r>
                <a:rPr lang="en-US" i="1" baseline="30000" dirty="0">
                  <a:latin typeface="Times New Roman"/>
                  <a:cs typeface="Times New Roman"/>
                </a:rPr>
                <a:t>nd</a:t>
              </a:r>
              <a:r>
                <a:rPr lang="en-US" i="1" dirty="0">
                  <a:latin typeface="Times New Roman"/>
                  <a:cs typeface="Times New Roman"/>
                </a:rPr>
                <a:t> oscillation maximum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916620" y="2081775"/>
              <a:ext cx="117083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>
                  <a:latin typeface="Times New Roman"/>
                  <a:cs typeface="Times New Roman"/>
                </a:rPr>
                <a:t>13</a:t>
              </a:r>
              <a:r>
                <a:rPr lang="en-US" b="1" dirty="0">
                  <a:latin typeface="Times New Roman"/>
                  <a:cs typeface="Times New Roman"/>
                </a:rPr>
                <a:t>=1º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("small"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33893" y="1947282"/>
              <a:ext cx="11506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>
                  <a:latin typeface="Times New Roman"/>
                  <a:cs typeface="Times New Roman"/>
                </a:rPr>
                <a:t>13</a:t>
              </a:r>
              <a:r>
                <a:rPr lang="en-US" b="1" dirty="0">
                  <a:latin typeface="Times New Roman"/>
                  <a:cs typeface="Times New Roman"/>
                </a:rPr>
                <a:t>=8.8º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("large"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912214" y="2072069"/>
              <a:ext cx="92420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0000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FF0000"/>
                  </a:solidFill>
                </a:rPr>
                <a:t>CP</a:t>
              </a:r>
              <a:r>
                <a:rPr lang="en-US" dirty="0">
                  <a:solidFill>
                    <a:srgbClr val="FF0000"/>
                  </a:solidFill>
                </a:rPr>
                <a:t>=-90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8000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008000"/>
                  </a:solidFill>
                </a:rPr>
                <a:t>CP</a:t>
              </a:r>
              <a:r>
                <a:rPr lang="en-US" dirty="0">
                  <a:solidFill>
                    <a:srgbClr val="008000"/>
                  </a:solidFill>
                </a:rPr>
                <a:t>=0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00FF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0000FF"/>
                  </a:solidFill>
                </a:rPr>
                <a:t>CP</a:t>
              </a:r>
              <a:r>
                <a:rPr lang="en-US" dirty="0">
                  <a:solidFill>
                    <a:srgbClr val="0000FF"/>
                  </a:solidFill>
                </a:rPr>
                <a:t>=+90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242999" y="3115231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03787217-4581-1B4B-8EF9-50B3B3CDB2D6}"/>
              </a:ext>
            </a:extLst>
          </p:cNvPr>
          <p:cNvGrpSpPr/>
          <p:nvPr/>
        </p:nvGrpSpPr>
        <p:grpSpPr>
          <a:xfrm>
            <a:off x="0" y="833485"/>
            <a:ext cx="9129074" cy="2291304"/>
            <a:chOff x="0" y="3515203"/>
            <a:chExt cx="9129074" cy="229130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4315" y="3581409"/>
              <a:ext cx="3124200" cy="221395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325" y="3607846"/>
              <a:ext cx="3124200" cy="2167902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45098" y="4083178"/>
              <a:ext cx="15288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small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better</a:t>
              </a:r>
            </a:p>
          </p:txBody>
        </p:sp>
        <p:sp>
          <p:nvSpPr>
            <p:cNvPr id="23" name="Flèche vers la droite 22"/>
            <p:cNvSpPr/>
            <p:nvPr/>
          </p:nvSpPr>
          <p:spPr>
            <a:xfrm rot="5400000">
              <a:off x="2087963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èche vers la droite 24"/>
            <p:cNvSpPr/>
            <p:nvPr/>
          </p:nvSpPr>
          <p:spPr>
            <a:xfrm rot="5400000">
              <a:off x="5153255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èche vers la droite 25"/>
            <p:cNvSpPr/>
            <p:nvPr/>
          </p:nvSpPr>
          <p:spPr>
            <a:xfrm rot="16200000">
              <a:off x="6235187" y="5512346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522531" y="3899319"/>
              <a:ext cx="16065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"large"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dominated by atmospheric term 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474022" y="5314064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223848" y="5160175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106290" y="426874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712281" y="4268745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825025" y="3814494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07729" y="5406416"/>
              <a:ext cx="766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=1º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4676744" y="5437175"/>
              <a:ext cx="939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=8.8º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5368369"/>
              <a:ext cx="15126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/>
                  <a:cs typeface="Times New Roman"/>
                </a:rPr>
                <a:t>(</a:t>
              </a:r>
              <a:r>
                <a:rPr lang="en-US" sz="1400" dirty="0">
                  <a:latin typeface="Times New Roman"/>
                  <a:cs typeface="Times New Roman"/>
                  <a:hlinkClick r:id="rId7"/>
                </a:rPr>
                <a:t>arXiv:1110.4583</a:t>
              </a:r>
              <a:r>
                <a:rPr lang="en-US" sz="14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923928" y="47440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925806" y="47440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sp>
          <p:nvSpPr>
            <p:cNvPr id="42" name="ZoneTexte 30">
              <a:extLst>
                <a:ext uri="{FF2B5EF4-FFF2-40B4-BE49-F238E27FC236}">
                  <a16:creationId xmlns="" xmlns:a16="http://schemas.microsoft.com/office/drawing/2014/main" id="{FFBD0B9E-5ED0-AA43-B295-BC088B2A9923}"/>
                </a:ext>
              </a:extLst>
            </p:cNvPr>
            <p:cNvSpPr txBox="1"/>
            <p:nvPr/>
          </p:nvSpPr>
          <p:spPr>
            <a:xfrm>
              <a:off x="2499493" y="351520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0" y="5914165"/>
            <a:ext cx="3980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1</a:t>
            </a:r>
            <a:r>
              <a:rPr lang="en-GB" sz="2000" baseline="30000" dirty="0">
                <a:latin typeface="Times New Roman"/>
                <a:cs typeface="Times New Roman"/>
              </a:rPr>
              <a:t>st</a:t>
            </a:r>
            <a:r>
              <a:rPr lang="en-GB" sz="2000" dirty="0">
                <a:latin typeface="Times New Roman"/>
                <a:cs typeface="Times New Roman"/>
              </a:rPr>
              <a:t> oscillation max.: A=0.3sin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2</a:t>
            </a:r>
            <a:r>
              <a:rPr lang="en-GB" sz="2000" baseline="30000" dirty="0">
                <a:latin typeface="Times New Roman"/>
                <a:cs typeface="Times New Roman"/>
              </a:rPr>
              <a:t>nd</a:t>
            </a:r>
            <a:r>
              <a:rPr lang="en-GB" sz="2000" dirty="0">
                <a:latin typeface="Times New Roman"/>
                <a:cs typeface="Times New Roman"/>
              </a:rPr>
              <a:t> oscillation max.: A=0.75sin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280749" y="6352081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(see arXiv:1310.5992 and arXiv:0710.0554)</a:t>
            </a:r>
          </a:p>
        </p:txBody>
      </p:sp>
    </p:spTree>
    <p:extLst>
      <p:ext uri="{BB962C8B-B14F-4D97-AF65-F5344CB8AC3E}">
        <p14:creationId xmlns="" xmlns:p14="http://schemas.microsoft.com/office/powerpoint/2010/main" val="41217683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981625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0000FF"/>
                </a:solidFill>
              </a:rPr>
              <a:t>Having access to a powerful proton beam…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33906" y="2207297"/>
            <a:ext cx="394169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dirty="0">
                <a:solidFill>
                  <a:srgbClr val="0000FF"/>
                </a:solidFill>
                <a:cs typeface="Times New Roman"/>
              </a:rPr>
              <a:t>What can we do with: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5 MW power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GB" sz="2800" dirty="0">
                <a:solidFill>
                  <a:srgbClr val="00B050"/>
                </a:solidFill>
                <a:cs typeface="Times New Roman"/>
              </a:rPr>
              <a:t>2 GeV energy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14 Hz repetition rate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10</a:t>
            </a:r>
            <a:r>
              <a:rPr lang="en-US" sz="2800" baseline="30000" dirty="0">
                <a:solidFill>
                  <a:srgbClr val="00B050"/>
                </a:solidFill>
                <a:cs typeface="Times New Roman"/>
              </a:rPr>
              <a:t>15</a:t>
            </a:r>
            <a:r>
              <a:rPr lang="en-US" sz="2800" dirty="0">
                <a:solidFill>
                  <a:srgbClr val="00B050"/>
                </a:solidFill>
                <a:cs typeface="Times New Roman"/>
              </a:rPr>
              <a:t> protons/pulse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&gt;2.7x10</a:t>
            </a:r>
            <a:r>
              <a:rPr lang="en-US" sz="2800" baseline="30000" dirty="0">
                <a:solidFill>
                  <a:srgbClr val="00B050"/>
                </a:solidFill>
                <a:cs typeface="Times New Roman"/>
              </a:rPr>
              <a:t>23</a:t>
            </a:r>
            <a:r>
              <a:rPr lang="en-US" sz="2800" dirty="0">
                <a:solidFill>
                  <a:srgbClr val="00B050"/>
                </a:solidFill>
                <a:cs typeface="Times New Roman"/>
              </a:rPr>
              <a:t> protons/year</a:t>
            </a:r>
            <a:endParaRPr lang="en-GB" sz="2800" dirty="0">
              <a:solidFill>
                <a:srgbClr val="00B050"/>
              </a:solidFill>
              <a:cs typeface="Times New Roman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4017684" y="3589094"/>
            <a:ext cx="5002213" cy="1300249"/>
            <a:chOff x="61913" y="1860550"/>
            <a:chExt cx="9058275" cy="2354561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14313" y="2465388"/>
              <a:ext cx="469900" cy="611187"/>
              <a:chOff x="26" y="0"/>
              <a:chExt cx="296" cy="385"/>
            </a:xfrm>
          </p:grpSpPr>
          <p:sp>
            <p:nvSpPr>
              <p:cNvPr id="8" name="Rectangle 4"/>
              <p:cNvSpPr>
                <a:spLocks/>
              </p:cNvSpPr>
              <p:nvPr/>
            </p:nvSpPr>
            <p:spPr bwMode="auto">
              <a:xfrm>
                <a:off x="26" y="0"/>
                <a:ext cx="185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cap="flat">
                    <a:solidFill>
                      <a:srgbClr val="80808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>
                  <a:spcBef>
                    <a:spcPts val="738"/>
                  </a:spcBef>
                </a:pPr>
                <a:r>
                  <a:rPr lang="en-US">
                    <a:solidFill>
                      <a:schemeClr val="tx1"/>
                    </a:solidFill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>
                <a:off x="34" y="384"/>
                <a:ext cx="288" cy="1"/>
              </a:xfrm>
              <a:prstGeom prst="line">
                <a:avLst/>
              </a:prstGeom>
              <a:noFill/>
              <a:ln w="571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838200" y="2770188"/>
              <a:ext cx="1371600" cy="762000"/>
              <a:chOff x="0" y="0"/>
              <a:chExt cx="864" cy="480"/>
            </a:xfrm>
          </p:grpSpPr>
          <p:sp>
            <p:nvSpPr>
              <p:cNvPr id="11" name="Oval 7"/>
              <p:cNvSpPr>
                <a:spLocks/>
              </p:cNvSpPr>
              <p:nvPr/>
            </p:nvSpPr>
            <p:spPr bwMode="auto">
              <a:xfrm>
                <a:off x="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" name="Rectangle 8"/>
              <p:cNvSpPr>
                <a:spLocks/>
              </p:cNvSpPr>
              <p:nvPr/>
            </p:nvSpPr>
            <p:spPr bwMode="auto">
              <a:xfrm>
                <a:off x="96" y="96"/>
                <a:ext cx="432" cy="240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3" name="Oval 9"/>
              <p:cNvSpPr>
                <a:spLocks/>
              </p:cNvSpPr>
              <p:nvPr/>
            </p:nvSpPr>
            <p:spPr bwMode="auto">
              <a:xfrm>
                <a:off x="48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672" y="240"/>
                <a:ext cx="19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672" y="0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672" y="384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17" name="Group 25"/>
            <p:cNvGrpSpPr>
              <a:grpSpLocks/>
            </p:cNvGrpSpPr>
            <p:nvPr/>
          </p:nvGrpSpPr>
          <p:grpSpPr bwMode="auto">
            <a:xfrm>
              <a:off x="2517775" y="2682875"/>
              <a:ext cx="1601788" cy="915988"/>
              <a:chOff x="0" y="0"/>
              <a:chExt cx="1009" cy="577"/>
            </a:xfrm>
          </p:grpSpPr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384" y="336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0" y="336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1008" y="0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0" y="576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>
                <a:off x="0" y="288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746375" y="2905125"/>
              <a:ext cx="1447800" cy="233363"/>
            </a:xfrm>
            <a:custGeom>
              <a:avLst/>
              <a:gdLst>
                <a:gd name="T0" fmla="*/ 0 w 21600"/>
                <a:gd name="T1" fmla="+- 0 21600 632"/>
                <a:gd name="T2" fmla="*/ 21600 h 20968"/>
                <a:gd name="T3" fmla="*/ 2274 w 21600"/>
                <a:gd name="T4" fmla="+- 0 7958 632"/>
                <a:gd name="T5" fmla="*/ 7958 h 20968"/>
                <a:gd name="T6" fmla="*/ 6821 w 21600"/>
                <a:gd name="T7" fmla="+- 0 1137 632"/>
                <a:gd name="T8" fmla="*/ 1137 h 20968"/>
                <a:gd name="T9" fmla="*/ 12505 w 21600"/>
                <a:gd name="T10" fmla="+- 0 1137 632"/>
                <a:gd name="T11" fmla="*/ 1137 h 20968"/>
                <a:gd name="T12" fmla="*/ 21600 w 21600"/>
                <a:gd name="T13" fmla="+- 0 1137 632"/>
                <a:gd name="T14" fmla="*/ 1137 h 2096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0968">
                  <a:moveTo>
                    <a:pt x="0" y="20968"/>
                  </a:moveTo>
                  <a:cubicBezTo>
                    <a:pt x="568" y="15852"/>
                    <a:pt x="1137" y="10736"/>
                    <a:pt x="2274" y="7326"/>
                  </a:cubicBezTo>
                  <a:cubicBezTo>
                    <a:pt x="3411" y="3915"/>
                    <a:pt x="5116" y="1642"/>
                    <a:pt x="6821" y="505"/>
                  </a:cubicBezTo>
                  <a:cubicBezTo>
                    <a:pt x="8526" y="-632"/>
                    <a:pt x="10042" y="505"/>
                    <a:pt x="12505" y="505"/>
                  </a:cubicBezTo>
                  <a:cubicBezTo>
                    <a:pt x="14968" y="505"/>
                    <a:pt x="18284" y="505"/>
                    <a:pt x="21600" y="505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30" name="Group 31"/>
            <p:cNvGrpSpPr>
              <a:grpSpLocks/>
            </p:cNvGrpSpPr>
            <p:nvPr/>
          </p:nvGrpSpPr>
          <p:grpSpPr bwMode="auto">
            <a:xfrm>
              <a:off x="4870450" y="2790825"/>
              <a:ext cx="1143000" cy="611188"/>
              <a:chOff x="0" y="0"/>
              <a:chExt cx="720" cy="385"/>
            </a:xfrm>
          </p:grpSpPr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2" name="Oval 28"/>
              <p:cNvSpPr>
                <a:spLocks/>
              </p:cNvSpPr>
              <p:nvPr/>
            </p:nvSpPr>
            <p:spPr bwMode="auto">
              <a:xfrm>
                <a:off x="0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3" name="Oval 29"/>
              <p:cNvSpPr>
                <a:spLocks/>
              </p:cNvSpPr>
              <p:nvPr/>
            </p:nvSpPr>
            <p:spPr bwMode="auto">
              <a:xfrm>
                <a:off x="432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>
                <a:off x="144" y="384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35" name="Rectangle 32"/>
            <p:cNvSpPr>
              <a:spLocks/>
            </p:cNvSpPr>
            <p:nvPr/>
          </p:nvSpPr>
          <p:spPr bwMode="auto">
            <a:xfrm>
              <a:off x="4318538" y="2557462"/>
              <a:ext cx="303722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4337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sp>
          <p:nvSpPr>
            <p:cNvPr id="37" name="Rectangle 34"/>
            <p:cNvSpPr>
              <a:spLocks/>
            </p:cNvSpPr>
            <p:nvPr/>
          </p:nvSpPr>
          <p:spPr bwMode="auto">
            <a:xfrm>
              <a:off x="6076955" y="2557462"/>
              <a:ext cx="292089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5861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39" name="Group 39"/>
            <p:cNvGrpSpPr>
              <a:grpSpLocks/>
            </p:cNvGrpSpPr>
            <p:nvPr/>
          </p:nvGrpSpPr>
          <p:grpSpPr bwMode="auto">
            <a:xfrm>
              <a:off x="6773863" y="1965325"/>
              <a:ext cx="1295400" cy="534988"/>
              <a:chOff x="0" y="0"/>
              <a:chExt cx="816" cy="337"/>
            </a:xfrm>
          </p:grpSpPr>
          <p:sp>
            <p:nvSpPr>
              <p:cNvPr id="40" name="Line 3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33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41" name="Line 37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816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0" y="46"/>
                <a:ext cx="612" cy="285"/>
              </a:xfrm>
              <a:custGeom>
                <a:avLst/>
                <a:gdLst>
                  <a:gd name="T0" fmla="*/ 0 w 21600"/>
                  <a:gd name="T1" fmla="+- 0 21600 923"/>
                  <a:gd name="T2" fmla="*/ 21600 h 20677"/>
                  <a:gd name="T3" fmla="*/ 2880 w 21600"/>
                  <a:gd name="T4" fmla="+- 0 14264 923"/>
                  <a:gd name="T5" fmla="*/ 14264 h 20677"/>
                  <a:gd name="T6" fmla="*/ 4320 w 21600"/>
                  <a:gd name="T7" fmla="+- 0 2038 923"/>
                  <a:gd name="T8" fmla="*/ 2038 h 20677"/>
                  <a:gd name="T9" fmla="*/ 5760 w 21600"/>
                  <a:gd name="T10" fmla="+- 0 2038 923"/>
                  <a:gd name="T11" fmla="*/ 2038 h 20677"/>
                  <a:gd name="T12" fmla="*/ 7200 w 21600"/>
                  <a:gd name="T13" fmla="+- 0 6928 923"/>
                  <a:gd name="T14" fmla="*/ 6928 h 20677"/>
                  <a:gd name="T15" fmla="*/ 8640 w 21600"/>
                  <a:gd name="T16" fmla="+- 0 14264 923"/>
                  <a:gd name="T17" fmla="*/ 14264 h 20677"/>
                  <a:gd name="T18" fmla="*/ 12960 w 21600"/>
                  <a:gd name="T19" fmla="+- 0 19155 923"/>
                  <a:gd name="T20" fmla="*/ 19155 h 20677"/>
                  <a:gd name="T21" fmla="*/ 21600 w 21600"/>
                  <a:gd name="T22" fmla="+- 0 21600 923"/>
                  <a:gd name="T23" fmla="*/ 21600 h 206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600" h="20677">
                    <a:moveTo>
                      <a:pt x="0" y="20677"/>
                    </a:moveTo>
                    <a:cubicBezTo>
                      <a:pt x="1080" y="18639"/>
                      <a:pt x="2160" y="16602"/>
                      <a:pt x="2880" y="13341"/>
                    </a:cubicBezTo>
                    <a:cubicBezTo>
                      <a:pt x="3600" y="10081"/>
                      <a:pt x="3840" y="3152"/>
                      <a:pt x="4320" y="1115"/>
                    </a:cubicBezTo>
                    <a:cubicBezTo>
                      <a:pt x="4800" y="-923"/>
                      <a:pt x="5280" y="300"/>
                      <a:pt x="5760" y="1115"/>
                    </a:cubicBezTo>
                    <a:cubicBezTo>
                      <a:pt x="6240" y="1930"/>
                      <a:pt x="6720" y="3968"/>
                      <a:pt x="7200" y="6005"/>
                    </a:cubicBezTo>
                    <a:cubicBezTo>
                      <a:pt x="7680" y="8043"/>
                      <a:pt x="7680" y="11303"/>
                      <a:pt x="8640" y="13341"/>
                    </a:cubicBezTo>
                    <a:cubicBezTo>
                      <a:pt x="9600" y="15379"/>
                      <a:pt x="10800" y="17009"/>
                      <a:pt x="12960" y="18232"/>
                    </a:cubicBezTo>
                    <a:cubicBezTo>
                      <a:pt x="15120" y="19454"/>
                      <a:pt x="18360" y="20066"/>
                      <a:pt x="21600" y="206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43" name="Rectangle 40"/>
            <p:cNvSpPr>
              <a:spLocks/>
            </p:cNvSpPr>
            <p:nvPr/>
          </p:nvSpPr>
          <p:spPr bwMode="auto">
            <a:xfrm>
              <a:off x="4618038" y="2024063"/>
              <a:ext cx="17780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sz="1100">
                  <a:solidFill>
                    <a:srgbClr val="99CC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decay tunnel</a:t>
              </a:r>
            </a:p>
          </p:txBody>
        </p:sp>
        <p:sp>
          <p:nvSpPr>
            <p:cNvPr id="44" name="Rectangle 41"/>
            <p:cNvSpPr>
              <a:spLocks/>
            </p:cNvSpPr>
            <p:nvPr/>
          </p:nvSpPr>
          <p:spPr bwMode="auto">
            <a:xfrm>
              <a:off x="61913" y="1860550"/>
              <a:ext cx="13970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00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 beam</a:t>
              </a:r>
            </a:p>
          </p:txBody>
        </p:sp>
        <p:sp>
          <p:nvSpPr>
            <p:cNvPr id="45" name="Rectangle 42"/>
            <p:cNvSpPr>
              <a:spLocks/>
            </p:cNvSpPr>
            <p:nvPr/>
          </p:nvSpPr>
          <p:spPr bwMode="auto">
            <a:xfrm>
              <a:off x="823913" y="3478213"/>
              <a:ext cx="844017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target</a:t>
              </a:r>
            </a:p>
          </p:txBody>
        </p:sp>
        <p:sp>
          <p:nvSpPr>
            <p:cNvPr id="46" name="Rectangle 43"/>
            <p:cNvSpPr>
              <a:spLocks/>
            </p:cNvSpPr>
            <p:nvPr/>
          </p:nvSpPr>
          <p:spPr bwMode="auto">
            <a:xfrm>
              <a:off x="1563688" y="2328862"/>
              <a:ext cx="1040989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FF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hadrons</a:t>
              </a:r>
            </a:p>
          </p:txBody>
        </p:sp>
        <p:sp>
          <p:nvSpPr>
            <p:cNvPr id="47" name="Rectangle 44"/>
            <p:cNvSpPr>
              <a:spLocks/>
            </p:cNvSpPr>
            <p:nvPr/>
          </p:nvSpPr>
          <p:spPr bwMode="auto">
            <a:xfrm>
              <a:off x="2212781" y="3602039"/>
              <a:ext cx="2249870" cy="61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hadronic collector</a:t>
              </a:r>
            </a:p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(focusing)</a:t>
              </a:r>
            </a:p>
          </p:txBody>
        </p:sp>
        <p:grpSp>
          <p:nvGrpSpPr>
            <p:cNvPr id="48" name="Group 54"/>
            <p:cNvGrpSpPr>
              <a:grpSpLocks/>
            </p:cNvGrpSpPr>
            <p:nvPr/>
          </p:nvGrpSpPr>
          <p:grpSpPr bwMode="auto">
            <a:xfrm>
              <a:off x="6734175" y="2589213"/>
              <a:ext cx="915988" cy="1066800"/>
              <a:chOff x="0" y="0"/>
              <a:chExt cx="577" cy="672"/>
            </a:xfrm>
          </p:grpSpPr>
          <p:sp>
            <p:nvSpPr>
              <p:cNvPr id="49" name="Oval 45"/>
              <p:cNvSpPr>
                <a:spLocks/>
              </p:cNvSpPr>
              <p:nvPr/>
            </p:nvSpPr>
            <p:spPr bwMode="auto">
              <a:xfrm>
                <a:off x="119" y="0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0" name="Oval 46"/>
              <p:cNvSpPr>
                <a:spLocks/>
              </p:cNvSpPr>
              <p:nvPr/>
            </p:nvSpPr>
            <p:spPr bwMode="auto">
              <a:xfrm>
                <a:off x="119" y="495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1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119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2" name="Line 48"/>
              <p:cNvSpPr>
                <a:spLocks noChangeShapeType="1"/>
              </p:cNvSpPr>
              <p:nvPr/>
            </p:nvSpPr>
            <p:spPr bwMode="auto">
              <a:xfrm rot="10800000" flipH="1">
                <a:off x="576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3" name="Line 49"/>
              <p:cNvSpPr>
                <a:spLocks noChangeShapeType="1"/>
              </p:cNvSpPr>
              <p:nvPr/>
            </p:nvSpPr>
            <p:spPr bwMode="auto">
              <a:xfrm>
                <a:off x="0" y="360"/>
                <a:ext cx="210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4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16" y="247"/>
                <a:ext cx="161" cy="108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5" name="Line 51"/>
              <p:cNvSpPr>
                <a:spLocks noChangeShapeType="1"/>
              </p:cNvSpPr>
              <p:nvPr/>
            </p:nvSpPr>
            <p:spPr bwMode="auto">
              <a:xfrm>
                <a:off x="216" y="360"/>
                <a:ext cx="199" cy="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6" name="Line 52"/>
              <p:cNvSpPr>
                <a:spLocks noChangeShapeType="1"/>
              </p:cNvSpPr>
              <p:nvPr/>
            </p:nvSpPr>
            <p:spPr bwMode="auto">
              <a:xfrm>
                <a:off x="221" y="360"/>
                <a:ext cx="113" cy="76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7" name="Line 53"/>
              <p:cNvSpPr>
                <a:spLocks noChangeShapeType="1"/>
              </p:cNvSpPr>
              <p:nvPr/>
            </p:nvSpPr>
            <p:spPr bwMode="auto">
              <a:xfrm>
                <a:off x="334" y="436"/>
                <a:ext cx="11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58" name="Rectangle 55"/>
            <p:cNvSpPr>
              <a:spLocks/>
            </p:cNvSpPr>
            <p:nvPr/>
          </p:nvSpPr>
          <p:spPr bwMode="auto">
            <a:xfrm>
              <a:off x="6643688" y="3727450"/>
              <a:ext cx="1167568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99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Detector</a:t>
              </a:r>
            </a:p>
          </p:txBody>
        </p:sp>
        <p:grpSp>
          <p:nvGrpSpPr>
            <p:cNvPr id="59" name="Group 59"/>
            <p:cNvGrpSpPr>
              <a:grpSpLocks/>
            </p:cNvGrpSpPr>
            <p:nvPr/>
          </p:nvGrpSpPr>
          <p:grpSpPr bwMode="auto">
            <a:xfrm>
              <a:off x="8159750" y="2749550"/>
              <a:ext cx="847725" cy="844550"/>
              <a:chOff x="0" y="0"/>
              <a:chExt cx="534" cy="532"/>
            </a:xfrm>
          </p:grpSpPr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281" y="0"/>
                <a:ext cx="247" cy="5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45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245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80808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246" y="4"/>
                <a:ext cx="288" cy="528"/>
              </a:xfrm>
              <a:custGeom>
                <a:avLst/>
                <a:gdLst>
                  <a:gd name="T0" fmla="+- 0 3456 384"/>
                  <a:gd name="T1" fmla="*/ T0 w 21216"/>
                  <a:gd name="T2" fmla="*/ 0 h 21600"/>
                  <a:gd name="T3" fmla="+- 0 6048 384"/>
                  <a:gd name="T4" fmla="*/ T3 w 21216"/>
                  <a:gd name="T5" fmla="*/ 1543 h 21600"/>
                  <a:gd name="T6" fmla="+- 0 3456 384"/>
                  <a:gd name="T7" fmla="*/ T6 w 21216"/>
                  <a:gd name="T8" fmla="*/ 3086 h 21600"/>
                  <a:gd name="T9" fmla="+- 0 6048 384"/>
                  <a:gd name="T10" fmla="*/ T9 w 21216"/>
                  <a:gd name="T11" fmla="*/ 6171 h 21600"/>
                  <a:gd name="T12" fmla="+- 0 3456 384"/>
                  <a:gd name="T13" fmla="*/ T12 w 21216"/>
                  <a:gd name="T14" fmla="*/ 7714 h 21600"/>
                  <a:gd name="T15" fmla="+- 0 8640 384"/>
                  <a:gd name="T16" fmla="*/ T15 w 21216"/>
                  <a:gd name="T17" fmla="*/ 9257 h 21600"/>
                  <a:gd name="T18" fmla="+- 0 864 384"/>
                  <a:gd name="T19" fmla="*/ T18 w 21216"/>
                  <a:gd name="T20" fmla="*/ 12343 h 21600"/>
                  <a:gd name="T21" fmla="+- 0 3456 384"/>
                  <a:gd name="T22" fmla="*/ T21 w 21216"/>
                  <a:gd name="T23" fmla="*/ 15429 h 21600"/>
                  <a:gd name="T24" fmla="+- 0 21600 384"/>
                  <a:gd name="T25" fmla="*/ T24 w 21216"/>
                  <a:gd name="T26" fmla="*/ 216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</a:cxnLst>
                <a:rect l="0" t="0" r="r" b="b"/>
                <a:pathLst>
                  <a:path w="21216" h="21600">
                    <a:moveTo>
                      <a:pt x="3072" y="0"/>
                    </a:moveTo>
                    <a:cubicBezTo>
                      <a:pt x="4368" y="514"/>
                      <a:pt x="5664" y="1029"/>
                      <a:pt x="5664" y="1543"/>
                    </a:cubicBezTo>
                    <a:cubicBezTo>
                      <a:pt x="5664" y="2057"/>
                      <a:pt x="3072" y="2314"/>
                      <a:pt x="3072" y="3086"/>
                    </a:cubicBezTo>
                    <a:cubicBezTo>
                      <a:pt x="3072" y="3857"/>
                      <a:pt x="5664" y="5400"/>
                      <a:pt x="5664" y="6171"/>
                    </a:cubicBezTo>
                    <a:cubicBezTo>
                      <a:pt x="5664" y="6943"/>
                      <a:pt x="2640" y="7200"/>
                      <a:pt x="3072" y="7714"/>
                    </a:cubicBezTo>
                    <a:cubicBezTo>
                      <a:pt x="3504" y="8229"/>
                      <a:pt x="8688" y="8486"/>
                      <a:pt x="8256" y="9257"/>
                    </a:cubicBezTo>
                    <a:cubicBezTo>
                      <a:pt x="7824" y="10029"/>
                      <a:pt x="1344" y="11314"/>
                      <a:pt x="480" y="12343"/>
                    </a:cubicBezTo>
                    <a:cubicBezTo>
                      <a:pt x="-384" y="13371"/>
                      <a:pt x="-384" y="13886"/>
                      <a:pt x="3072" y="15429"/>
                    </a:cubicBezTo>
                    <a:cubicBezTo>
                      <a:pt x="6528" y="16971"/>
                      <a:pt x="13872" y="19286"/>
                      <a:pt x="21216" y="21600"/>
                    </a:cubicBezTo>
                  </a:path>
                </a:pathLst>
              </a:custGeom>
              <a:solidFill>
                <a:srgbClr val="80808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62" name="Rectangle 58"/>
              <p:cNvSpPr>
                <a:spLocks/>
              </p:cNvSpPr>
              <p:nvPr/>
            </p:nvSpPr>
            <p:spPr bwMode="auto">
              <a:xfrm>
                <a:off x="0" y="4"/>
                <a:ext cx="528" cy="528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63" name="Rectangle 60"/>
            <p:cNvSpPr>
              <a:spLocks/>
            </p:cNvSpPr>
            <p:nvPr/>
          </p:nvSpPr>
          <p:spPr bwMode="auto">
            <a:xfrm>
              <a:off x="7989888" y="2308225"/>
              <a:ext cx="1130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CC0099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physics</a:t>
              </a:r>
            </a:p>
          </p:txBody>
        </p:sp>
        <p:pic>
          <p:nvPicPr>
            <p:cNvPr id="64" name="Picture 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3530600"/>
              <a:ext cx="1524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5" name="Rectangle 63"/>
            <p:cNvSpPr>
              <a:spLocks/>
            </p:cNvSpPr>
            <p:nvPr/>
          </p:nvSpPr>
          <p:spPr bwMode="auto">
            <a:xfrm>
              <a:off x="2565400" y="3225800"/>
              <a:ext cx="474942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pple Symbols" charset="0"/>
                  <a:sym typeface="Times New Roman" charset="0"/>
                </a:rPr>
                <a:t>⨂B</a:t>
              </a:r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>
              <a:off x="2928938" y="3594100"/>
              <a:ext cx="41116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</p:grpSp>
      <p:sp>
        <p:nvSpPr>
          <p:cNvPr id="2048" name="ZoneTexte 2047"/>
          <p:cNvSpPr txBox="1"/>
          <p:nvPr/>
        </p:nvSpPr>
        <p:spPr>
          <a:xfrm>
            <a:off x="5271808" y="5142016"/>
            <a:ext cx="356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 neutrino (super) beam</a:t>
            </a:r>
          </a:p>
        </p:txBody>
      </p:sp>
    </p:spTree>
    <p:extLst>
      <p:ext uri="{BB962C8B-B14F-4D97-AF65-F5344CB8AC3E}">
        <p14:creationId xmlns="" xmlns:p14="http://schemas.microsoft.com/office/powerpoint/2010/main" val="26093352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dirty="0" err="1">
                <a:solidFill>
                  <a:srgbClr val="0000FF"/>
                </a:solidFill>
              </a:rPr>
              <a:t>ESSνSB</a:t>
            </a:r>
            <a:r>
              <a:rPr lang="en-GB" sz="3600" dirty="0">
                <a:solidFill>
                  <a:srgbClr val="0000FF"/>
                </a:solidFill>
              </a:rPr>
              <a:t> </a:t>
            </a:r>
            <a:r>
              <a:rPr lang="en-GB" sz="3600" dirty="0" err="1">
                <a:solidFill>
                  <a:srgbClr val="0000FF"/>
                </a:solidFill>
              </a:rPr>
              <a:t>ν</a:t>
            </a:r>
            <a:r>
              <a:rPr lang="en-GB" sz="3600" dirty="0">
                <a:solidFill>
                  <a:srgbClr val="0000FF"/>
                </a:solidFill>
              </a:rPr>
              <a:t> energy distribution</a:t>
            </a:r>
            <a:br>
              <a:rPr lang="en-GB" sz="36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(without optimisation)</a:t>
            </a:r>
            <a:endParaRPr lang="en-GB" sz="2800" dirty="0">
              <a:solidFill>
                <a:srgbClr val="0000FF"/>
              </a:solidFill>
              <a:effectLst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23629" y="1180829"/>
            <a:ext cx="8110670" cy="331164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496070" y="4615880"/>
            <a:ext cx="1567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imes New Roman"/>
                <a:cs typeface="Times New Roman"/>
              </a:rPr>
              <a:t>at 100 km from the target and per year (in absence of oscillations)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449648" y="4578715"/>
            <a:ext cx="5058027" cy="18046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0899" y="1381809"/>
            <a:ext cx="12249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40323" y="1347924"/>
            <a:ext cx="173795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1400" y="4328517"/>
            <a:ext cx="241824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85368A8-B922-E84E-9D6B-FF2D0A2B1B60}"/>
              </a:ext>
            </a:extLst>
          </p:cNvPr>
          <p:cNvSpPr/>
          <p:nvPr/>
        </p:nvSpPr>
        <p:spPr>
          <a:xfrm>
            <a:off x="3399014" y="6343399"/>
            <a:ext cx="2497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(</a:t>
            </a:r>
            <a:r>
              <a:rPr lang="fr-FR" sz="1400" dirty="0" err="1">
                <a:solidFill>
                  <a:srgbClr val="0093BA"/>
                </a:solidFill>
                <a:latin typeface="Times" pitchFamily="2" charset="0"/>
              </a:rPr>
              <a:t>Nucl</a:t>
            </a:r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. Phys. B 885 (2014) 127) </a:t>
            </a:r>
            <a:endParaRPr lang="fr-FR" sz="1400" dirty="0">
              <a:solidFill>
                <a:srgbClr val="0093BA"/>
              </a:solidFill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03612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9300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800" dirty="0">
                <a:solidFill>
                  <a:srgbClr val="0000FF"/>
                </a:solidFill>
              </a:rPr>
              <a:t>Oscillations to be studied</a:t>
            </a:r>
            <a:endParaRPr lang="en-GB" dirty="0">
              <a:solidFill>
                <a:srgbClr val="0000FF"/>
              </a:solidFill>
              <a:effectLst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8AA779E6-7237-C540-8F8F-11491F36B4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19888387"/>
              </p:ext>
            </p:extLst>
          </p:nvPr>
        </p:nvGraphicFramePr>
        <p:xfrm>
          <a:off x="3083974" y="1944414"/>
          <a:ext cx="3297768" cy="3454804"/>
        </p:xfrm>
        <a:graphic>
          <a:graphicData uri="http://schemas.openxmlformats.org/presentationml/2006/ole">
            <p:oleObj spid="_x0000_s7174" r:id="rId4" imgW="520920" imgH="54828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917635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around 500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4692097" cy="6463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MEMPHYS like Cherenkov detector</a:t>
            </a:r>
          </a:p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Mass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PHYSics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studied by LAGUNA)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Wingdings" pitchFamily="2" charset="2"/>
              <a:buChar char="v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Wingdings" pitchFamily="2" charset="2"/>
              <a:buChar char="v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Wingdings" pitchFamily="2" charset="2"/>
              <a:buChar char="v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355600" indent="-184150">
              <a:spcBef>
                <a:spcPts val="450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  <a:tabLst>
                <a:tab pos="447675" algn="l"/>
              </a:tabLst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355600" lvl="1" indent="-184150">
              <a:spcBef>
                <a:spcPts val="450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  <a:tabLst>
                <a:tab pos="447675" algn="l"/>
              </a:tabLst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355600" indent="-184150">
              <a:spcBef>
                <a:spcPts val="450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  <a:tabLst>
                <a:tab pos="447675" algn="l"/>
              </a:tabLst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355600" indent="-184150">
              <a:spcBef>
                <a:spcPts val="450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  <a:tabLst>
                <a:tab pos="447675" algn="l"/>
              </a:tabLst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424297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~240k 8”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sp>
        <p:nvSpPr>
          <p:cNvPr id="10" name="Rectangle 246"/>
          <p:cNvSpPr>
            <a:spLocks noChangeArrowheads="1"/>
          </p:cNvSpPr>
          <p:nvPr/>
        </p:nvSpPr>
        <p:spPr bwMode="auto">
          <a:xfrm>
            <a:off x="6315537" y="1789320"/>
            <a:ext cx="2506662" cy="33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GB" sz="1600" b="1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arXiv</a:t>
            </a:r>
            <a:r>
              <a:rPr lang="en-GB" sz="16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: hep-ex/0607026)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629" y="2270377"/>
            <a:ext cx="3048000" cy="2385060"/>
          </a:xfrm>
          <a:prstGeom prst="rect">
            <a:avLst/>
          </a:prstGeom>
        </p:spPr>
      </p:pic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C54D531-A59D-004C-9B11-E61B0D63A260}"/>
              </a:ext>
            </a:extLst>
          </p:cNvPr>
          <p:cNvSpPr txBox="1"/>
          <p:nvPr/>
        </p:nvSpPr>
        <p:spPr>
          <a:xfrm>
            <a:off x="5244345" y="5195333"/>
            <a:ext cx="3754684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20" PMTs with higher QE and cheaper (see JUNO), the detection efficiency will improve the detector performance keeping the price constant, not yet taken into account.</a:t>
            </a:r>
          </a:p>
        </p:txBody>
      </p:sp>
      <p:sp>
        <p:nvSpPr>
          <p:cNvPr id="5" name="Striped Right Arrow 4">
            <a:extLst>
              <a:ext uri="{FF2B5EF4-FFF2-40B4-BE49-F238E27FC236}">
                <a16:creationId xmlns="" xmlns:a16="http://schemas.microsoft.com/office/drawing/2014/main" id="{79E00E24-1750-8C4F-9169-E134023CE21B}"/>
              </a:ext>
            </a:extLst>
          </p:cNvPr>
          <p:cNvSpPr/>
          <p:nvPr/>
        </p:nvSpPr>
        <p:spPr>
          <a:xfrm>
            <a:off x="4235669" y="5932128"/>
            <a:ext cx="705347" cy="374079"/>
          </a:xfrm>
          <a:prstGeom prst="striped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661539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21" y="936742"/>
            <a:ext cx="7921272" cy="27934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29" y="3784358"/>
            <a:ext cx="7368407" cy="2555480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68501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Neutrinos in the far detector</a:t>
            </a:r>
            <a:endParaRPr lang="en-GB" sz="1000" dirty="0">
              <a:solidFill>
                <a:srgbClr val="0432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097090" y="699410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cs typeface="Times New Roman"/>
              </a:rPr>
              <a:t>540 km (2 GeV), 10 years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87970" y="6260701"/>
            <a:ext cx="820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cs typeface="Times New Roman"/>
              </a:rPr>
              <a:t>below </a:t>
            </a:r>
            <a:r>
              <a:rPr lang="el-GR" dirty="0" err="1">
                <a:solidFill>
                  <a:srgbClr val="0432FF"/>
                </a:solidFill>
                <a:cs typeface="Times New Roman"/>
              </a:rPr>
              <a:t>ν</a:t>
            </a:r>
            <a:r>
              <a:rPr lang="el-GR" baseline="-25000" dirty="0" err="1">
                <a:solidFill>
                  <a:srgbClr val="0432FF"/>
                </a:solidFill>
                <a:cs typeface="Times New Roman"/>
              </a:rPr>
              <a:t>τ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production, almost only QE events, not suffering too much by </a:t>
            </a:r>
            <a:r>
              <a:rPr lang="el-GR" dirty="0">
                <a:solidFill>
                  <a:srgbClr val="0432FF"/>
                </a:solidFill>
                <a:cs typeface="Times New Roman"/>
              </a:rPr>
              <a:t>π</a:t>
            </a:r>
            <a:r>
              <a:rPr lang="fr-CH" baseline="30000" dirty="0">
                <a:solidFill>
                  <a:srgbClr val="0432FF"/>
                </a:solidFill>
                <a:cs typeface="Times New Roman"/>
              </a:rPr>
              <a:t>0</a:t>
            </a:r>
            <a:r>
              <a:rPr lang="fr-CH" dirty="0">
                <a:solidFill>
                  <a:srgbClr val="0432FF"/>
                </a:solidFill>
                <a:cs typeface="Times New Roman"/>
              </a:rPr>
              <a:t> background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84695" y="1089061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21605" y="1089061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2 years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8 years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3390" y="2355414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=0</a:t>
            </a: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26396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74" y="1379759"/>
            <a:ext cx="5152614" cy="4867764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0000FF"/>
                </a:solidFill>
              </a:rPr>
              <a:t>2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sz="4400" dirty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6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607001" y="2784975"/>
            <a:ext cx="2985796" cy="1336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592797" y="2277143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well covered by the ESS neutrino spectrum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968899" y="4121762"/>
            <a:ext cx="1050901" cy="222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49552" y="3881397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</a:t>
            </a:r>
          </a:p>
        </p:txBody>
      </p:sp>
    </p:spTree>
    <p:extLst>
      <p:ext uri="{BB962C8B-B14F-4D97-AF65-F5344CB8AC3E}">
        <p14:creationId xmlns="" xmlns:p14="http://schemas.microsoft.com/office/powerpoint/2010/main" val="2828746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75920" y="14397"/>
            <a:ext cx="8544560" cy="1265763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ESS </a:t>
            </a:r>
            <a:r>
              <a:rPr lang="en-US" sz="4800" dirty="0" err="1"/>
              <a:t>Linac</a:t>
            </a:r>
            <a:r>
              <a:rPr lang="en-US" sz="4800" dirty="0"/>
              <a:t> </a:t>
            </a:r>
            <a:r>
              <a:rPr lang="en-US" sz="4800" dirty="0" smtClean="0"/>
              <a:t>modifications to </a:t>
            </a:r>
            <a:r>
              <a:rPr lang="en-US" sz="4800" dirty="0"/>
              <a:t>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="" xmlns:p14="http://schemas.microsoft.com/office/powerpoint/2010/main" val="42821891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7077" y="2837002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79615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0432FF"/>
                </a:solidFill>
                <a:latin typeface="Times New Roman"/>
                <a:cs typeface="Times New Roman"/>
              </a:rPr>
              <a:t>How to add a neutrino facility?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6151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 (studied in EURO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ν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 (studied in LAGUNA).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DAR </a:t>
            </a:r>
            <a:r>
              <a:rPr lang="en-US" sz="200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(decays at rest)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experiments (as those proposed for SNS) using the neutron target.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0" name="Picture 2" descr="ess_pulse_1">
            <a:extLst>
              <a:ext uri="{FF2B5EF4-FFF2-40B4-BE49-F238E27FC236}">
                <a16:creationId xmlns="" xmlns:a16="http://schemas.microsoft.com/office/drawing/2014/main" id="{BAFEF59C-C054-ED4C-AFE3-E3AF408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414" y="810548"/>
            <a:ext cx="2683329" cy="1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0969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5692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917" y="711241"/>
            <a:ext cx="1608083" cy="8344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458649" y="6015909"/>
            <a:ext cx="2685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(~1.85 B€ facility)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="" xmlns:a16="http://schemas.microsoft.com/office/drawing/2014/main" id="{BC12D9BD-CB1A-454C-8BA8-9C6D2AD6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2548"/>
            <a:ext cx="2319566" cy="19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>
            <a:cxnSpLocks/>
          </p:cNvCxnSpPr>
          <p:nvPr/>
        </p:nvCxnSpPr>
        <p:spPr>
          <a:xfrm flipH="1">
            <a:off x="1386673" y="4207565"/>
            <a:ext cx="1826980" cy="1260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7798DDC-0E08-134E-BD5D-2DD52A11A7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2" y="3074635"/>
            <a:ext cx="2053993" cy="603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7671D4A-E771-9244-8A59-C5BF99331F08}"/>
              </a:ext>
            </a:extLst>
          </p:cNvPr>
          <p:cNvSpPr txBox="1"/>
          <p:nvPr/>
        </p:nvSpPr>
        <p:spPr>
          <a:xfrm>
            <a:off x="219012" y="791510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Neutron facility</a:t>
            </a:r>
          </a:p>
        </p:txBody>
      </p:sp>
    </p:spTree>
    <p:extLst>
      <p:ext uri="{BB962C8B-B14F-4D97-AF65-F5344CB8AC3E}">
        <p14:creationId xmlns="" xmlns:p14="http://schemas.microsoft.com/office/powerpoint/2010/main" val="7776825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4238"/>
            <a:ext cx="6862522" cy="81872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0432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84578" y="3234529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5749157" y="3486777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6E12E2E-42D6-7642-827A-13DAEB558395}"/>
              </a:ext>
            </a:extLst>
          </p:cNvPr>
          <p:cNvSpPr txBox="1"/>
          <p:nvPr/>
        </p:nvSpPr>
        <p:spPr>
          <a:xfrm>
            <a:off x="5913628" y="5529042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Candidate active mines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A0A1B832-A0F8-1E49-9CA2-F4C7945E22F6}"/>
              </a:ext>
            </a:extLst>
          </p:cNvPr>
          <p:cNvSpPr/>
          <p:nvPr/>
        </p:nvSpPr>
        <p:spPr>
          <a:xfrm>
            <a:off x="6537433" y="3770557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6042605" y="2908569"/>
            <a:ext cx="980764" cy="57820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946946" y="3399000"/>
            <a:ext cx="902103" cy="6768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81951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3744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Candidate active mines</a:t>
            </a:r>
            <a:endParaRPr lang="en-GB" sz="700" dirty="0">
              <a:solidFill>
                <a:srgbClr val="0432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716" y="1030159"/>
            <a:ext cx="386745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Garpenberg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540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1200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Zinkgruvan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360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1500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" y="3899678"/>
            <a:ext cx="3577159" cy="26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:\Users\tordeke\AppData\Local\Temp\GAE 2742 L175_A.jpg">
            <a:extLst>
              <a:ext uri="{FF2B5EF4-FFF2-40B4-BE49-F238E27FC236}">
                <a16:creationId xmlns="" xmlns:a16="http://schemas.microsoft.com/office/drawing/2014/main" id="{7C773F53-27E4-BC4B-B51E-44D8B3F7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4543" y="4626560"/>
            <a:ext cx="2679602" cy="194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67B264D-C973-B44B-830C-888517258E69}"/>
              </a:ext>
            </a:extLst>
          </p:cNvPr>
          <p:cNvSpPr txBox="1"/>
          <p:nvPr/>
        </p:nvSpPr>
        <p:spPr>
          <a:xfrm>
            <a:off x="3584543" y="6242584"/>
            <a:ext cx="166141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latin typeface="+mn-lt"/>
                <a:cs typeface="+mn-cs"/>
              </a:rPr>
              <a:t>Granite drill cores</a:t>
            </a:r>
            <a:endParaRPr lang="sv-SE" sz="1600" dirty="0">
              <a:latin typeface="+mn-lt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67A5D26-B305-6D4E-A58B-00DCCF9981ED}"/>
              </a:ext>
            </a:extLst>
          </p:cNvPr>
          <p:cNvGrpSpPr/>
          <p:nvPr/>
        </p:nvGrpSpPr>
        <p:grpSpPr>
          <a:xfrm>
            <a:off x="3378037" y="906851"/>
            <a:ext cx="1906580" cy="2809952"/>
            <a:chOff x="2107065" y="819809"/>
            <a:chExt cx="3917789" cy="5774107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1C961B23-C713-5641-AC55-1893A721F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B3F4351-BC73-9A49-9BF8-1E9BAAC41532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C6FBFC0B-7FA1-B342-9EFC-AC7A5DECFF79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D419D895-881D-A84C-B482-AF4875C02639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E619D6B-4F37-EB45-9D63-4E08CE5DEBD1}"/>
              </a:ext>
            </a:extLst>
          </p:cNvPr>
          <p:cNvSpPr txBox="1"/>
          <p:nvPr/>
        </p:nvSpPr>
        <p:spPr>
          <a:xfrm>
            <a:off x="2136970" y="6168774"/>
            <a:ext cx="130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Garpenberg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A761D32-BE3C-5345-9756-0C29872B81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6285" y="1322195"/>
            <a:ext cx="3322747" cy="24920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788E5DA-B63C-0A49-B452-E034A520B88B}"/>
              </a:ext>
            </a:extLst>
          </p:cNvPr>
          <p:cNvSpPr txBox="1"/>
          <p:nvPr/>
        </p:nvSpPr>
        <p:spPr>
          <a:xfrm>
            <a:off x="5590884" y="903505"/>
            <a:ext cx="121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Zinkgruvan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470ED32-2BDB-5341-8A69-65849CC13E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145" y="4375381"/>
            <a:ext cx="2867568" cy="215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E404376-2610-8341-9B1A-BCDAFA7D85FD}"/>
              </a:ext>
            </a:extLst>
          </p:cNvPr>
          <p:cNvSpPr txBox="1"/>
          <p:nvPr/>
        </p:nvSpPr>
        <p:spPr>
          <a:xfrm>
            <a:off x="6245015" y="5947750"/>
            <a:ext cx="2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possible location of MEMPHYS in</a:t>
            </a:r>
          </a:p>
          <a:p>
            <a:r>
              <a:rPr lang="en-GB" sz="1600" dirty="0">
                <a:solidFill>
                  <a:srgbClr val="FFFF00"/>
                </a:solidFill>
              </a:rPr>
              <a:t>Zinkgruvan mine</a:t>
            </a:r>
          </a:p>
        </p:txBody>
      </p:sp>
    </p:spTree>
    <p:extLst>
      <p:ext uri="{BB962C8B-B14F-4D97-AF65-F5344CB8AC3E}">
        <p14:creationId xmlns="" xmlns:p14="http://schemas.microsoft.com/office/powerpoint/2010/main" val="1014298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58504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Physics Performance</a:t>
            </a:r>
            <a:endParaRPr lang="en-GB" sz="1000" dirty="0">
              <a:solidFill>
                <a:srgbClr val="0432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97459" y="4169507"/>
            <a:ext cx="53812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little dependence on mass hierarchy,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coverage at 5 </a:t>
            </a:r>
            <a:r>
              <a:rPr lang="en-GB" sz="2000" dirty="0" err="1">
                <a:ea typeface="Times New Roman" charset="0"/>
                <a:cs typeface="Times New Roman" charset="0"/>
              </a:rPr>
              <a:t>σ</a:t>
            </a:r>
            <a:r>
              <a:rPr lang="en-GB" sz="2000" dirty="0">
                <a:ea typeface="Times New Roman" charset="0"/>
                <a:cs typeface="Times New Roman" charset="0"/>
              </a:rPr>
              <a:t> C.L. up to </a:t>
            </a:r>
            <a:r>
              <a:rPr lang="en-GB" sz="2000" b="1" dirty="0">
                <a:ea typeface="Times New Roman" charset="0"/>
                <a:cs typeface="Times New Roman" charset="0"/>
              </a:rPr>
              <a:t>60%</a:t>
            </a:r>
            <a:r>
              <a:rPr lang="en-GB" sz="2000" dirty="0">
                <a:ea typeface="Times New Roman" charset="0"/>
                <a:cs typeface="Times New Roman" charset="0"/>
              </a:rPr>
              <a:t>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accuracy down to </a:t>
            </a:r>
            <a:r>
              <a:rPr lang="en-GB" sz="2000" b="1" dirty="0">
                <a:ea typeface="Times New Roman" charset="0"/>
                <a:cs typeface="Times New Roman" charset="0"/>
              </a:rPr>
              <a:t>6°</a:t>
            </a:r>
            <a:r>
              <a:rPr lang="en-GB" sz="2000" dirty="0">
                <a:ea typeface="Times New Roman" charset="0"/>
                <a:cs typeface="Times New Roman" charset="0"/>
              </a:rPr>
              <a:t> at 0° and 180° (absence of CPV for these two values),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not yet optimized facility,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 dirty="0">
                <a:ea typeface="Times New Roman" charset="0"/>
                <a:cs typeface="Times New Roman" charset="0"/>
              </a:rPr>
              <a:t>5/10%</a:t>
            </a:r>
            <a:r>
              <a:rPr lang="en-GB" sz="2000" dirty="0">
                <a:ea typeface="Times New Roman" charset="0"/>
                <a:cs typeface="Times New Roman" charset="0"/>
              </a:rPr>
              <a:t> systematic errors on signal/background.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A2AE7D9-53C5-F545-90FA-564C230BD5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5559"/>
            <a:ext cx="4209562" cy="3082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8484258-E705-EC45-9B24-7BA5417C45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752" y="985559"/>
            <a:ext cx="4327804" cy="308628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C3386272-8358-A147-A137-66CBE91E8066}"/>
              </a:ext>
            </a:extLst>
          </p:cNvPr>
          <p:cNvCxnSpPr/>
          <p:nvPr/>
        </p:nvCxnSpPr>
        <p:spPr>
          <a:xfrm>
            <a:off x="7147034" y="2280745"/>
            <a:ext cx="0" cy="12402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61E428D-2E04-B44A-83D5-F36F9618178C}"/>
              </a:ext>
            </a:extLst>
          </p:cNvPr>
          <p:cNvCxnSpPr/>
          <p:nvPr/>
        </p:nvCxnSpPr>
        <p:spPr>
          <a:xfrm>
            <a:off x="641130" y="2291255"/>
            <a:ext cx="3520965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38D856B-3E5A-004B-BD28-99EDB75393F0}"/>
              </a:ext>
            </a:extLst>
          </p:cNvPr>
          <p:cNvSpPr txBox="1"/>
          <p:nvPr/>
        </p:nvSpPr>
        <p:spPr>
          <a:xfrm>
            <a:off x="628218" y="106500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540 km</a:t>
            </a:r>
          </a:p>
        </p:txBody>
      </p:sp>
    </p:spTree>
    <p:extLst>
      <p:ext uri="{BB962C8B-B14F-4D97-AF65-F5344CB8AC3E}">
        <p14:creationId xmlns="" xmlns:p14="http://schemas.microsoft.com/office/powerpoint/2010/main" val="29313500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903" y="1362864"/>
            <a:ext cx="4565743" cy="4104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564904"/>
            <a:ext cx="4032448" cy="4022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1453426"/>
            <a:ext cx="3036088" cy="36933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ESS</a:t>
            </a:r>
            <a:r>
              <a:rPr lang="el-GR" dirty="0">
                <a:solidFill>
                  <a:srgbClr val="0000FF"/>
                </a:solidFill>
              </a:rPr>
              <a:t>ν</a:t>
            </a:r>
            <a:r>
              <a:rPr lang="en-US" dirty="0">
                <a:solidFill>
                  <a:srgbClr val="0000FF"/>
                </a:solidFill>
              </a:rPr>
              <a:t>SB 500 </a:t>
            </a:r>
            <a:r>
              <a:rPr lang="en-US" dirty="0" err="1">
                <a:solidFill>
                  <a:srgbClr val="0000FF"/>
                </a:solidFill>
              </a:rPr>
              <a:t>kt</a:t>
            </a:r>
            <a:r>
              <a:rPr lang="en-US" dirty="0">
                <a:solidFill>
                  <a:srgbClr val="0000FF"/>
                </a:solidFill>
              </a:rPr>
              <a:t> tank at 540 km.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946271"/>
            <a:ext cx="3036088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ESS</a:t>
            </a:r>
            <a:r>
              <a:rPr lang="el-GR" dirty="0">
                <a:solidFill>
                  <a:srgbClr val="00B050"/>
                </a:solidFill>
              </a:rPr>
              <a:t>ν</a:t>
            </a:r>
            <a:r>
              <a:rPr lang="en-US" dirty="0">
                <a:solidFill>
                  <a:srgbClr val="00B050"/>
                </a:solidFill>
              </a:rPr>
              <a:t>SB 500 </a:t>
            </a:r>
            <a:r>
              <a:rPr lang="en-US" dirty="0" err="1">
                <a:solidFill>
                  <a:srgbClr val="00B050"/>
                </a:solidFill>
              </a:rPr>
              <a:t>kt</a:t>
            </a:r>
            <a:r>
              <a:rPr lang="en-US" dirty="0">
                <a:solidFill>
                  <a:srgbClr val="00B050"/>
                </a:solidFill>
              </a:rPr>
              <a:t> tank at 360 km. </a:t>
            </a: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5449780" y="5589240"/>
            <a:ext cx="2925481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ESS</a:t>
            </a:r>
            <a:r>
              <a:rPr lang="el-GR" dirty="0"/>
              <a:t>ν</a:t>
            </a:r>
            <a:r>
              <a:rPr lang="en-US" dirty="0"/>
              <a:t>SB 250 </a:t>
            </a:r>
            <a:r>
              <a:rPr lang="en-US" dirty="0" err="1"/>
              <a:t>kt</a:t>
            </a:r>
            <a:r>
              <a:rPr lang="en-US" dirty="0"/>
              <a:t> tank at 540 km</a:t>
            </a:r>
          </a:p>
          <a:p>
            <a:r>
              <a:rPr lang="en-US" dirty="0"/>
              <a:t>and 250 </a:t>
            </a:r>
            <a:r>
              <a:rPr lang="en-US" dirty="0" err="1"/>
              <a:t>kt</a:t>
            </a:r>
            <a:r>
              <a:rPr lang="en-US" dirty="0"/>
              <a:t> tank at 360 km.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28" y="3120335"/>
            <a:ext cx="487506" cy="85856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600" dirty="0"/>
              <a:t>(degrees)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921" y="68431"/>
            <a:ext cx="7516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</a:rPr>
              <a:t>CPV performance comparison between </a:t>
            </a:r>
            <a:r>
              <a:rPr lang="en-US" sz="2400" b="1" dirty="0" err="1">
                <a:solidFill>
                  <a:srgbClr val="0432FF"/>
                </a:solidFill>
              </a:rPr>
              <a:t>ESSnuSB</a:t>
            </a:r>
            <a:r>
              <a:rPr lang="en-US" sz="2400" b="1" dirty="0">
                <a:solidFill>
                  <a:srgbClr val="0432FF"/>
                </a:solidFill>
              </a:rPr>
              <a:t>, DUNE and </a:t>
            </a:r>
            <a:r>
              <a:rPr lang="en-US" sz="2400" b="1" dirty="0" smtClean="0">
                <a:solidFill>
                  <a:srgbClr val="0432FF"/>
                </a:solidFill>
              </a:rPr>
              <a:t>Hyper-K  </a:t>
            </a:r>
            <a:r>
              <a:rPr lang="en-US" sz="2400" b="1" dirty="0">
                <a:solidFill>
                  <a:srgbClr val="0432FF"/>
                </a:solidFill>
              </a:rPr>
              <a:t>assuming 3% systematic errors for </a:t>
            </a:r>
            <a:r>
              <a:rPr lang="en-US" sz="2400" b="1" dirty="0" err="1">
                <a:solidFill>
                  <a:srgbClr val="0432FF"/>
                </a:solidFill>
              </a:rPr>
              <a:t>ESSnuSB</a:t>
            </a:r>
            <a:r>
              <a:rPr lang="en-US" sz="2400" b="1" dirty="0">
                <a:solidFill>
                  <a:srgbClr val="0432FF"/>
                </a:solidFill>
              </a:rPr>
              <a:t> in line with the other two.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B05EE3E6-D19F-B149-AE2B-2C54EA4C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45903" y="6401977"/>
            <a:ext cx="4566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See also: K. </a:t>
            </a:r>
            <a:r>
              <a:rPr lang="en-US" sz="1200" i="1" dirty="0" err="1" smtClean="0"/>
              <a:t>Chakraborty</a:t>
            </a:r>
            <a:r>
              <a:rPr lang="en-US" sz="1200" i="1" dirty="0" smtClean="0"/>
              <a:t> et al. / Nuclear Physics B 937 (2018) 303–332 </a:t>
            </a:r>
            <a:endParaRPr 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24485164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5895DA1-BEED-8F41-85FA-3EB1033E17E8}"/>
              </a:ext>
            </a:extLst>
          </p:cNvPr>
          <p:cNvGrpSpPr/>
          <p:nvPr/>
        </p:nvGrpSpPr>
        <p:grpSpPr>
          <a:xfrm>
            <a:off x="225856" y="616422"/>
            <a:ext cx="1906580" cy="2809952"/>
            <a:chOff x="2107065" y="819809"/>
            <a:chExt cx="3917789" cy="5774107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53F2C2E1-CB7C-7A44-9F8E-194A083BF3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BA028156-841C-4247-8285-9A812B6FD415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C0E0714-B828-3C43-9C01-74BCFA8A786F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E5288AC-EF59-8A46-926D-44B3F02973C3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DB8B3C4-AF0A-8D40-8366-4FEDBF702F64}"/>
              </a:ext>
            </a:extLst>
          </p:cNvPr>
          <p:cNvSpPr txBox="1"/>
          <p:nvPr/>
        </p:nvSpPr>
        <p:spPr>
          <a:xfrm>
            <a:off x="0" y="3519559"/>
            <a:ext cx="2729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2 active mines aligned…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F747CB-0C22-4141-A1D5-10DA2E483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401" y="903455"/>
            <a:ext cx="6269599" cy="595454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-45732"/>
            <a:ext cx="6862522" cy="707886"/>
          </a:xfrm>
        </p:spPr>
        <p:txBody>
          <a:bodyPr/>
          <a:lstStyle/>
          <a:p>
            <a:r>
              <a:rPr lang="en-GB" dirty="0">
                <a:solidFill>
                  <a:srgbClr val="0432FF"/>
                </a:solidFill>
              </a:rPr>
              <a:t>Fraction of </a:t>
            </a:r>
            <a:r>
              <a:rPr lang="el-GR" dirty="0">
                <a:solidFill>
                  <a:srgbClr val="0432FF"/>
                </a:solidFill>
              </a:rPr>
              <a:t>δ</a:t>
            </a:r>
            <a:r>
              <a:rPr lang="fr-CH" baseline="-25000" dirty="0">
                <a:solidFill>
                  <a:srgbClr val="0432FF"/>
                </a:solidFill>
              </a:rPr>
              <a:t>CP</a:t>
            </a:r>
            <a:endParaRPr lang="en-GB" baseline="-25000" dirty="0">
              <a:solidFill>
                <a:srgbClr val="0432FF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38BEA803-AAC8-7249-8F22-105213B6867F}"/>
              </a:ext>
            </a:extLst>
          </p:cNvPr>
          <p:cNvCxnSpPr/>
          <p:nvPr/>
        </p:nvCxnSpPr>
        <p:spPr>
          <a:xfrm>
            <a:off x="5675586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D186C26A-5BBC-6648-AD49-A94522BEF0AF}"/>
              </a:ext>
            </a:extLst>
          </p:cNvPr>
          <p:cNvCxnSpPr/>
          <p:nvPr/>
        </p:nvCxnSpPr>
        <p:spPr>
          <a:xfrm>
            <a:off x="6894786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5D9C37AD-3D60-6343-95B2-BA51E5289D8A}"/>
              </a:ext>
            </a:extLst>
          </p:cNvPr>
          <p:cNvCxnSpPr/>
          <p:nvPr/>
        </p:nvCxnSpPr>
        <p:spPr>
          <a:xfrm>
            <a:off x="7462345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2A225B3-A15D-2F45-B383-8E5399E855BC}"/>
              </a:ext>
            </a:extLst>
          </p:cNvPr>
          <p:cNvSpPr txBox="1"/>
          <p:nvPr/>
        </p:nvSpPr>
        <p:spPr>
          <a:xfrm>
            <a:off x="136635" y="4771697"/>
            <a:ext cx="33528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these </a:t>
            </a:r>
            <a:r>
              <a:rPr lang="en-GB" dirty="0"/>
              <a:t>scenarios </a:t>
            </a:r>
            <a:r>
              <a:rPr lang="en-GB" dirty="0" smtClean="0"/>
              <a:t>may be </a:t>
            </a:r>
            <a:r>
              <a:rPr lang="en-GB" dirty="0"/>
              <a:t>too optimistic for all facilities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E10FE05-1E9D-B74B-B239-17F0FB9DC7ED}"/>
              </a:ext>
            </a:extLst>
          </p:cNvPr>
          <p:cNvSpPr txBox="1"/>
          <p:nvPr/>
        </p:nvSpPr>
        <p:spPr>
          <a:xfrm>
            <a:off x="7073455" y="761305"/>
            <a:ext cx="1940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(E. Martinez-Fernandez)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=""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19697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023139" y="14397"/>
            <a:ext cx="6862522" cy="10219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 err="1">
                <a:solidFill>
                  <a:srgbClr val="0000FF"/>
                </a:solidFill>
              </a:rPr>
              <a:t>EuroNuNet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270835"/>
            <a:ext cx="84292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b="1" dirty="0">
                <a:solidFill>
                  <a:srgbClr val="0070C0"/>
                </a:solidFill>
                <a:latin typeface="Times New Roman"/>
                <a:cs typeface="Times New Roman"/>
              </a:rPr>
              <a:t>COST application for networking: CA15139 (2016-2020)</a:t>
            </a:r>
          </a:p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EuroNuNet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GB" i="1" dirty="0">
                <a:latin typeface="Times New Roman" charset="0"/>
                <a:ea typeface="Times New Roman" charset="0"/>
                <a:cs typeface="Times New Roman" charset="0"/>
              </a:rPr>
              <a:t>Combining forces for a novel European facility for neutrino-antineutrino symmetry violation discovery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GB" b="1" dirty="0">
                <a:solidFill>
                  <a:srgbClr val="0070C0"/>
                </a:solidFill>
                <a:latin typeface="Times New Roman"/>
                <a:cs typeface="Times New Roman"/>
                <a:hlinkClick r:id="rId3"/>
              </a:rPr>
              <a:t>http://www.cost.eu/COST_Actions/ca/CA15139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732" y="588120"/>
            <a:ext cx="1261241" cy="1261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827" y="3277251"/>
            <a:ext cx="4035146" cy="33304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879636"/>
            <a:ext cx="520261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>
                <a:latin typeface="Times New Roman" charset="0"/>
                <a:ea typeface="Times New Roman" charset="0"/>
                <a:cs typeface="Times New Roman" charset="0"/>
              </a:rPr>
              <a:t>Major goals of EuroNuNet</a:t>
            </a: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to aggregate the community of neutrino physics in Europe to study a neutrino long baseline concept in a spirit of inclusiveness,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to impact the priority list of High Energy Physics policy makers and of funding agencies to this new approach to the experimental discovery of leptonic CP violation.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13 participating countries (network still growing).</a:t>
            </a:r>
            <a:endParaRPr lang="en-GB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015CEDD-7632-F948-BF17-244CE763DE07}"/>
              </a:ext>
            </a:extLst>
          </p:cNvPr>
          <p:cNvSpPr/>
          <p:nvPr/>
        </p:nvSpPr>
        <p:spPr>
          <a:xfrm>
            <a:off x="727403" y="6238382"/>
            <a:ext cx="2774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hlinkClick r:id="rId6"/>
              </a:rPr>
              <a:t>http://euronunet.in2p3.fr/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7557652-A63E-174A-9FCB-2B15FEA3DC25}"/>
              </a:ext>
            </a:extLst>
          </p:cNvPr>
          <p:cNvSpPr txBox="1"/>
          <p:nvPr/>
        </p:nvSpPr>
        <p:spPr>
          <a:xfrm>
            <a:off x="6042038" y="2163387"/>
            <a:ext cx="268659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The members are countries which signed the Action MoU</a:t>
            </a:r>
          </a:p>
        </p:txBody>
      </p:sp>
    </p:spTree>
    <p:extLst>
      <p:ext uri="{BB962C8B-B14F-4D97-AF65-F5344CB8AC3E}">
        <p14:creationId xmlns="" xmlns:p14="http://schemas.microsoft.com/office/powerpoint/2010/main" val="27930441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466120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 end of August 2017</a:t>
            </a:r>
          </a:p>
        </p:txBody>
      </p:sp>
      <p:graphicFrame>
        <p:nvGraphicFramePr>
          <p:cNvPr id="14" name="Diagramme 3"/>
          <p:cNvGraphicFramePr/>
          <p:nvPr>
            <p:extLst>
              <p:ext uri="{D42A27DB-BD31-4B8C-83A1-F6EECF244321}">
                <p14:modId xmlns="" xmlns:p14="http://schemas.microsoft.com/office/powerpoint/2010/main" val="2259417907"/>
              </p:ext>
            </p:extLst>
          </p:nvPr>
        </p:nvGraphicFramePr>
        <p:xfrm>
          <a:off x="5442276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30253896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-99622"/>
            <a:ext cx="6862522" cy="1200329"/>
          </a:xfrm>
          <a:ln>
            <a:noFill/>
          </a:ln>
        </p:spPr>
        <p:txBody>
          <a:bodyPr/>
          <a:lstStyle/>
          <a:p>
            <a:r>
              <a:rPr lang="en-GB" dirty="0">
                <a:solidFill>
                  <a:srgbClr val="0432FF"/>
                </a:solidFill>
              </a:rPr>
              <a:t>Design Study </a:t>
            </a:r>
            <a:r>
              <a:rPr lang="en-GB" dirty="0" err="1">
                <a:solidFill>
                  <a:srgbClr val="0432FF"/>
                </a:solidFill>
              </a:rPr>
              <a:t>ESSνSB</a:t>
            </a:r>
            <a:r>
              <a:rPr lang="en-GB" dirty="0">
                <a:solidFill>
                  <a:srgbClr val="0432FF"/>
                </a:solidFill>
              </a:rPr>
              <a:t/>
            </a:r>
            <a:br>
              <a:rPr lang="en-GB" dirty="0">
                <a:solidFill>
                  <a:srgbClr val="0432FF"/>
                </a:solidFill>
              </a:rPr>
            </a:br>
            <a:r>
              <a:rPr lang="en-GB" sz="3200" dirty="0">
                <a:solidFill>
                  <a:srgbClr val="0432FF"/>
                </a:solidFill>
              </a:rPr>
              <a:t>(2018-2021)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67" y="-7853"/>
            <a:ext cx="1455260" cy="994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166647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531216" y="1471448"/>
            <a:ext cx="5189078" cy="221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020" y="6182486"/>
            <a:ext cx="483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>
                <a:latin typeface="Times New Roman" charset="0"/>
                <a:ea typeface="Times New Roman" charset="0"/>
              </a:rPr>
              <a:t>SCK•CEN, SNS, PSI, RAL</a:t>
            </a:r>
            <a:r>
              <a:rPr lang="en-GB" dirty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B8250C2-6D98-744D-8585-84C1C21598A5}"/>
              </a:ext>
            </a:extLst>
          </p:cNvPr>
          <p:cNvSpPr txBox="1"/>
          <p:nvPr/>
        </p:nvSpPr>
        <p:spPr>
          <a:xfrm>
            <a:off x="6224404" y="3727225"/>
            <a:ext cx="22155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More information on:</a:t>
            </a:r>
          </a:p>
          <a:p>
            <a:r>
              <a:rPr lang="en-GB" dirty="0">
                <a:hlinkClick r:id="rId6"/>
              </a:rPr>
              <a:t>http://</a:t>
            </a:r>
            <a:r>
              <a:rPr lang="en-GB" dirty="0" err="1">
                <a:hlinkClick r:id="rId6"/>
              </a:rPr>
              <a:t>essnusb.eu</a:t>
            </a:r>
            <a:r>
              <a:rPr lang="en-GB" dirty="0">
                <a:hlinkClick r:id="rId6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5063095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033299" y="14397"/>
            <a:ext cx="6862522" cy="130205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Possible </a:t>
            </a:r>
            <a:r>
              <a:rPr lang="en-GB" sz="3600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ESSνSB</a:t>
            </a:r>
            <a:r>
              <a:rPr lang="en-GB" sz="3600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 schedule</a:t>
            </a:r>
            <a:br>
              <a:rPr lang="en-GB" sz="3600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</a:br>
            <a:r>
              <a:rPr lang="en-GB" sz="2000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aseline="30000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dirty="0">
              <a:solidFill>
                <a:srgbClr val="0432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28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="" xmlns:a16="http://schemas.microsoft.com/office/drawing/2014/main" id="{6F35CCAF-E226-9F45-9786-380342F25C79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712356912"/>
              </p:ext>
            </p:extLst>
          </p:nvPr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27389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=""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=""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=""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</p:spTree>
    <p:extLst>
      <p:ext uri="{BB962C8B-B14F-4D97-AF65-F5344CB8AC3E}">
        <p14:creationId xmlns="" xmlns:p14="http://schemas.microsoft.com/office/powerpoint/2010/main" val="7389759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16" y="4405858"/>
            <a:ext cx="3346030" cy="216819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275B0F0C-3F62-BF48-BC89-385C90CA9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392"/>
            <a:ext cx="9144000" cy="707886"/>
          </a:xfrm>
        </p:spPr>
        <p:txBody>
          <a:bodyPr/>
          <a:lstStyle/>
          <a:p>
            <a:r>
              <a:rPr lang="en-GB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ESS neutrino and muon facility</a:t>
            </a:r>
            <a:endParaRPr lang="en-GB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5DCA93F-399D-1647-ACEC-542453511778}" type="slidenum">
              <a:rPr lang="en-GB" altLang="en-US" sz="1200" smtClean="0">
                <a:solidFill>
                  <a:srgbClr val="898989"/>
                </a:solidFill>
              </a:rPr>
              <a:pPr eaLnBrk="1" hangingPunct="1"/>
              <a:t>29</a:t>
            </a:fld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18438" name="ZoneTexte 32"/>
          <p:cNvSpPr txBox="1">
            <a:spLocks noChangeArrowheads="1"/>
          </p:cNvSpPr>
          <p:nvPr/>
        </p:nvSpPr>
        <p:spPr bwMode="auto">
          <a:xfrm>
            <a:off x="21795" y="2997200"/>
            <a:ext cx="29130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800" b="1" dirty="0">
                <a:solidFill>
                  <a:srgbClr val="0000FF"/>
                </a:solidFill>
              </a:rPr>
              <a:t>Muons</a:t>
            </a:r>
            <a:r>
              <a:rPr lang="en-GB" altLang="en-US" sz="1800" dirty="0"/>
              <a:t> of average energy ~0.5 GeV at the level of the beam dump</a:t>
            </a:r>
          </a:p>
        </p:txBody>
      </p:sp>
      <p:sp>
        <p:nvSpPr>
          <p:cNvPr id="18449" name="Rectangle 16"/>
          <p:cNvSpPr>
            <a:spLocks noChangeArrowheads="1"/>
          </p:cNvSpPr>
          <p:nvPr/>
        </p:nvSpPr>
        <p:spPr bwMode="auto">
          <a:xfrm>
            <a:off x="58738" y="969963"/>
            <a:ext cx="21627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2.7x10</a:t>
            </a:r>
            <a:r>
              <a:rPr lang="en-GB" altLang="en-US" b="1" baseline="30000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23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ea typeface="MS PGothic" charset="-128"/>
                <a:cs typeface="Times New Roman" charset="0"/>
              </a:rPr>
              <a:t>p.o.t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/year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28600" y="1366838"/>
            <a:ext cx="1524000" cy="622300"/>
          </a:xfrm>
          <a:prstGeom prst="rect">
            <a:avLst/>
          </a:prstGeom>
          <a:gradFill rotWithShape="1">
            <a:gsLst>
              <a:gs pos="0">
                <a:srgbClr val="AFB2D0"/>
              </a:gs>
              <a:gs pos="100000">
                <a:srgbClr val="878BB8"/>
              </a:gs>
            </a:gsLst>
            <a:lin ang="16200000"/>
          </a:gra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ESS proton driver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362200" y="2068513"/>
            <a:ext cx="228600" cy="2286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16200000"/>
          </a:gra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374900" y="1062038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22" name="Straight Arrow Connector 21"/>
          <p:cNvCxnSpPr>
            <a:cxnSpLocks noChangeShapeType="1"/>
            <a:stCxn id="19" idx="3"/>
            <a:endCxn id="20" idx="1"/>
          </p:cNvCxnSpPr>
          <p:nvPr/>
        </p:nvCxnSpPr>
        <p:spPr bwMode="auto">
          <a:xfrm>
            <a:off x="1752600" y="1677988"/>
            <a:ext cx="609600" cy="5048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  <a:stCxn id="19" idx="3"/>
          </p:cNvCxnSpPr>
          <p:nvPr/>
        </p:nvCxnSpPr>
        <p:spPr bwMode="auto">
          <a:xfrm flipV="1">
            <a:off x="1752600" y="1641475"/>
            <a:ext cx="990600" cy="36513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3"/>
          <p:cNvCxnSpPr>
            <a:cxnSpLocks noChangeShapeType="1"/>
            <a:stCxn id="19" idx="3"/>
            <a:endCxn id="21" idx="3"/>
          </p:cNvCxnSpPr>
          <p:nvPr/>
        </p:nvCxnSpPr>
        <p:spPr bwMode="auto">
          <a:xfrm flipV="1">
            <a:off x="1752600" y="1322388"/>
            <a:ext cx="666750" cy="3556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/>
          <p:nvPr/>
        </p:nvCxnSpPr>
        <p:spPr>
          <a:xfrm>
            <a:off x="2698750" y="1501775"/>
            <a:ext cx="0" cy="396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1676400" y="1966913"/>
            <a:ext cx="549275" cy="555625"/>
          </a:xfrm>
          <a:prstGeom prst="ellips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819400" y="1989138"/>
            <a:ext cx="685800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Symbol" panose="05050102010706020507" pitchFamily="18" charset="2"/>
                <a:ea typeface="+mn-ea"/>
                <a:cs typeface="+mn-cs"/>
              </a:rPr>
              <a:t>p</a:t>
            </a:r>
            <a:r>
              <a:rPr lang="en-GB" sz="1400" dirty="0">
                <a:solidFill>
                  <a:schemeClr val="lt1"/>
                </a:solidFill>
                <a:ea typeface="+mn-ea"/>
                <a:cs typeface="+mn-cs"/>
              </a:rPr>
              <a:t> decay</a:t>
            </a:r>
          </a:p>
        </p:txBody>
      </p:sp>
      <p:cxnSp>
        <p:nvCxnSpPr>
          <p:cNvPr id="28" name="Straight Arrow Connector 27"/>
          <p:cNvCxnSpPr>
            <a:cxnSpLocks noChangeShapeType="1"/>
            <a:endCxn id="30" idx="2"/>
          </p:cNvCxnSpPr>
          <p:nvPr/>
        </p:nvCxnSpPr>
        <p:spPr bwMode="auto">
          <a:xfrm flipV="1">
            <a:off x="3505200" y="2073275"/>
            <a:ext cx="2590800" cy="95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461" name="TextBox 28"/>
          <p:cNvSpPr txBox="1">
            <a:spLocks noChangeArrowheads="1"/>
          </p:cNvSpPr>
          <p:nvPr/>
        </p:nvSpPr>
        <p:spPr bwMode="auto">
          <a:xfrm>
            <a:off x="4802188" y="1682750"/>
            <a:ext cx="117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FF0000"/>
                </a:solidFill>
                <a:latin typeface="Symbol" charset="2"/>
                <a:sym typeface="Symbol" charset="2"/>
              </a:rPr>
              <a:t>m</a:t>
            </a:r>
            <a:r>
              <a:rPr lang="en-GB" altLang="en-US" b="1" dirty="0">
                <a:solidFill>
                  <a:srgbClr val="FF0000"/>
                </a:solidFill>
              </a:rPr>
              <a:t> or </a:t>
            </a:r>
            <a:r>
              <a:rPr lang="en-GB" altLang="en-US" b="1" dirty="0">
                <a:solidFill>
                  <a:srgbClr val="FF0000"/>
                </a:solidFill>
                <a:sym typeface="Symbol" charset="2"/>
              </a:rPr>
              <a:t></a:t>
            </a:r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FF0000"/>
                </a:solidFill>
                <a:latin typeface="Symbol" charset="2"/>
                <a:sym typeface="Symbol" charset="2"/>
              </a:rPr>
              <a:t>m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096000" y="1746250"/>
            <a:ext cx="715963" cy="6540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31" name="Straight Arrow Connector 30"/>
          <p:cNvCxnSpPr>
            <a:cxnSpLocks noChangeShapeType="1"/>
            <a:endCxn id="32" idx="1"/>
          </p:cNvCxnSpPr>
          <p:nvPr/>
        </p:nvCxnSpPr>
        <p:spPr bwMode="auto">
          <a:xfrm>
            <a:off x="3505200" y="2200275"/>
            <a:ext cx="519113" cy="595313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024313" y="2579688"/>
            <a:ext cx="1614487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285750" indent="-285750" algn="ctr">
              <a:buFont typeface="Symbol"/>
              <a:buChar char="m"/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Decay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channel or ring</a:t>
            </a:r>
          </a:p>
        </p:txBody>
      </p:sp>
      <p:cxnSp>
        <p:nvCxnSpPr>
          <p:cNvPr id="33" name="Straight Arrow Connector 32"/>
          <p:cNvCxnSpPr>
            <a:cxnSpLocks noChangeShapeType="1"/>
            <a:stCxn id="32" idx="3"/>
          </p:cNvCxnSpPr>
          <p:nvPr/>
        </p:nvCxnSpPr>
        <p:spPr bwMode="auto">
          <a:xfrm>
            <a:off x="5638800" y="2795588"/>
            <a:ext cx="1319213" cy="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3619500" y="2351088"/>
            <a:ext cx="6350" cy="519112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162300" y="2867025"/>
            <a:ext cx="685800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Front end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143250" y="3571875"/>
            <a:ext cx="819150" cy="433388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Cooling</a:t>
            </a:r>
          </a:p>
        </p:txBody>
      </p: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>
            <a:off x="6899275" y="3803650"/>
            <a:ext cx="412750" cy="127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6057900" y="3179763"/>
            <a:ext cx="904875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Storage 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ring</a:t>
            </a:r>
          </a:p>
        </p:txBody>
      </p:sp>
      <p:cxnSp>
        <p:nvCxnSpPr>
          <p:cNvPr id="39" name="Straight Arrow Connector 38"/>
          <p:cNvCxnSpPr>
            <a:cxnSpLocks noChangeShapeType="1"/>
          </p:cNvCxnSpPr>
          <p:nvPr/>
        </p:nvCxnSpPr>
        <p:spPr bwMode="auto">
          <a:xfrm>
            <a:off x="4800600" y="3914775"/>
            <a:ext cx="0" cy="4572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3162300" y="4503738"/>
            <a:ext cx="1255713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RCS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acceleration</a:t>
            </a:r>
          </a:p>
        </p:txBody>
      </p:sp>
      <p:cxnSp>
        <p:nvCxnSpPr>
          <p:cNvPr id="41" name="Straight Arrow Connector 40"/>
          <p:cNvCxnSpPr>
            <a:cxnSpLocks noChangeShapeType="1"/>
          </p:cNvCxnSpPr>
          <p:nvPr/>
        </p:nvCxnSpPr>
        <p:spPr bwMode="auto">
          <a:xfrm>
            <a:off x="5146675" y="4692650"/>
            <a:ext cx="538163" cy="127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759450" y="4486275"/>
            <a:ext cx="860425" cy="4699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Collider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ring</a:t>
            </a:r>
          </a:p>
        </p:txBody>
      </p:sp>
      <p:pic>
        <p:nvPicPr>
          <p:cNvPr id="184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550" y="3676650"/>
            <a:ext cx="16129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00" y="3605213"/>
            <a:ext cx="930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4437063" y="4357688"/>
            <a:ext cx="727075" cy="719137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8479" name="Slide Number Placeholder 5"/>
          <p:cNvSpPr txBox="1">
            <a:spLocks/>
          </p:cNvSpPr>
          <p:nvPr/>
        </p:nvSpPr>
        <p:spPr bwMode="auto">
          <a:xfrm>
            <a:off x="8712200" y="6116638"/>
            <a:ext cx="3175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246938" y="3503613"/>
            <a:ext cx="715962" cy="652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4379913" y="3244850"/>
            <a:ext cx="1258887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RLA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acceleration</a:t>
            </a:r>
          </a:p>
        </p:txBody>
      </p:sp>
      <p:cxnSp>
        <p:nvCxnSpPr>
          <p:cNvPr id="50" name="Straight Arrow Connector 49"/>
          <p:cNvCxnSpPr>
            <a:cxnSpLocks noChangeShapeType="1"/>
            <a:stCxn id="18475" idx="2"/>
          </p:cNvCxnSpPr>
          <p:nvPr/>
        </p:nvCxnSpPr>
        <p:spPr bwMode="auto">
          <a:xfrm>
            <a:off x="5759450" y="3816350"/>
            <a:ext cx="336550" cy="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5695950" y="4273550"/>
            <a:ext cx="1014413" cy="862013"/>
            <a:chOff x="7740922" y="4602948"/>
            <a:chExt cx="1106279" cy="1012340"/>
          </a:xfrm>
        </p:grpSpPr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7740922" y="4602948"/>
              <a:ext cx="1106279" cy="1010475"/>
            </a:xfrm>
            <a:prstGeom prst="ellipse">
              <a:avLst/>
            </a:prstGeom>
            <a:noFill/>
            <a:ln w="31750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8526916" y="4625320"/>
              <a:ext cx="140233" cy="139826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7953868" y="5462412"/>
              <a:ext cx="164470" cy="152876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</p:grpSp>
      <p:cxnSp>
        <p:nvCxnSpPr>
          <p:cNvPr id="55" name="Straight Arrow Connector 54"/>
          <p:cNvCxnSpPr>
            <a:cxnSpLocks noChangeShapeType="1"/>
          </p:cNvCxnSpPr>
          <p:nvPr/>
        </p:nvCxnSpPr>
        <p:spPr bwMode="auto">
          <a:xfrm>
            <a:off x="3619500" y="3314700"/>
            <a:ext cx="0" cy="25717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Arrow Connector 55"/>
          <p:cNvCxnSpPr>
            <a:cxnSpLocks noChangeShapeType="1"/>
          </p:cNvCxnSpPr>
          <p:nvPr/>
        </p:nvCxnSpPr>
        <p:spPr bwMode="auto">
          <a:xfrm>
            <a:off x="3962400" y="3787775"/>
            <a:ext cx="252413" cy="317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486" name="TextBox 56"/>
          <p:cNvSpPr txBox="1">
            <a:spLocks noChangeArrowheads="1"/>
          </p:cNvSpPr>
          <p:nvPr/>
        </p:nvSpPr>
        <p:spPr bwMode="auto">
          <a:xfrm>
            <a:off x="2789680" y="1016000"/>
            <a:ext cx="19898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Neutrons to ESS</a:t>
            </a:r>
          </a:p>
        </p:txBody>
      </p:sp>
      <p:sp>
        <p:nvSpPr>
          <p:cNvPr id="18487" name="TextBox 57"/>
          <p:cNvSpPr txBox="1">
            <a:spLocks noChangeArrowheads="1"/>
          </p:cNvSpPr>
          <p:nvPr/>
        </p:nvSpPr>
        <p:spPr bwMode="auto">
          <a:xfrm>
            <a:off x="2724150" y="1458913"/>
            <a:ext cx="1917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Protons dump</a:t>
            </a:r>
          </a:p>
        </p:txBody>
      </p:sp>
      <p:cxnSp>
        <p:nvCxnSpPr>
          <p:cNvPr id="59" name="Straight Arrow Connector 58"/>
          <p:cNvCxnSpPr>
            <a:cxnSpLocks noChangeShapeType="1"/>
            <a:endCxn id="60" idx="1"/>
          </p:cNvCxnSpPr>
          <p:nvPr/>
        </p:nvCxnSpPr>
        <p:spPr bwMode="auto">
          <a:xfrm flipV="1">
            <a:off x="3625850" y="2316163"/>
            <a:ext cx="406400" cy="349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4032250" y="2182813"/>
            <a:ext cx="1606550" cy="2682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285750" indent="-285750" algn="ctr">
              <a:buFont typeface="Symbol"/>
              <a:buChar char="m"/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Test Facility</a:t>
            </a:r>
          </a:p>
        </p:txBody>
      </p:sp>
      <p:cxnSp>
        <p:nvCxnSpPr>
          <p:cNvPr id="61" name="Straight Arrow Connector 60"/>
          <p:cNvCxnSpPr>
            <a:cxnSpLocks noChangeShapeType="1"/>
            <a:endCxn id="27" idx="1"/>
          </p:cNvCxnSpPr>
          <p:nvPr/>
        </p:nvCxnSpPr>
        <p:spPr bwMode="auto">
          <a:xfrm>
            <a:off x="2547938" y="2185988"/>
            <a:ext cx="271462" cy="1905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491" name="TextBox 61"/>
          <p:cNvSpPr txBox="1">
            <a:spLocks noChangeArrowheads="1"/>
          </p:cNvSpPr>
          <p:nvPr/>
        </p:nvSpPr>
        <p:spPr bwMode="auto">
          <a:xfrm>
            <a:off x="8253594" y="2522538"/>
            <a:ext cx="750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200" b="1" dirty="0">
                <a:solidFill>
                  <a:srgbClr val="FFFFFF"/>
                </a:solidFill>
              </a:rPr>
              <a:t>Short</a:t>
            </a:r>
          </a:p>
          <a:p>
            <a:pPr algn="ctr" eaLnBrk="1" hangingPunct="1"/>
            <a:r>
              <a:rPr lang="en-GB" altLang="en-US" sz="12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2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18492" name="TextBox 62"/>
          <p:cNvSpPr txBox="1">
            <a:spLocks noChangeArrowheads="1"/>
          </p:cNvSpPr>
          <p:nvPr/>
        </p:nvSpPr>
        <p:spPr bwMode="auto">
          <a:xfrm>
            <a:off x="6106740" y="1762125"/>
            <a:ext cx="70083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Long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64" name="Oval 63"/>
          <p:cNvSpPr/>
          <p:nvPr/>
        </p:nvSpPr>
        <p:spPr>
          <a:xfrm>
            <a:off x="6962775" y="2439988"/>
            <a:ext cx="715963" cy="652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8494" name="TextBox 64"/>
          <p:cNvSpPr txBox="1">
            <a:spLocks noChangeArrowheads="1"/>
          </p:cNvSpPr>
          <p:nvPr/>
        </p:nvSpPr>
        <p:spPr bwMode="auto">
          <a:xfrm>
            <a:off x="6994946" y="2465388"/>
            <a:ext cx="70083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Short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18495" name="TextBox 65"/>
          <p:cNvSpPr txBox="1">
            <a:spLocks noChangeArrowheads="1"/>
          </p:cNvSpPr>
          <p:nvPr/>
        </p:nvSpPr>
        <p:spPr bwMode="auto">
          <a:xfrm>
            <a:off x="7259638" y="3503613"/>
            <a:ext cx="8016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Long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18496" name="TextBox 66"/>
          <p:cNvSpPr txBox="1">
            <a:spLocks noChangeArrowheads="1"/>
          </p:cNvSpPr>
          <p:nvPr/>
        </p:nvSpPr>
        <p:spPr bwMode="auto">
          <a:xfrm>
            <a:off x="2590800" y="2451100"/>
            <a:ext cx="106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GB" altLang="en-US" b="1" baseline="30000" dirty="0">
                <a:solidFill>
                  <a:srgbClr val="FF0000"/>
                </a:solidFill>
                <a:latin typeface="Symbol" charset="2"/>
              </a:rPr>
              <a:t>+</a:t>
            </a:r>
            <a:r>
              <a:rPr lang="en-GB" altLang="en-US" b="1" dirty="0">
                <a:solidFill>
                  <a:srgbClr val="FF0000"/>
                </a:solidFill>
              </a:rPr>
              <a:t> or </a:t>
            </a:r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GB" altLang="en-US" b="1" baseline="30000" dirty="0">
                <a:solidFill>
                  <a:srgbClr val="FF0000"/>
                </a:solidFill>
                <a:latin typeface="Symbol" charset="2"/>
              </a:rPr>
              <a:t>-</a:t>
            </a:r>
            <a:endParaRPr lang="en-GB" alt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59450" y="2389188"/>
            <a:ext cx="10842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746750" y="2733675"/>
            <a:ext cx="1084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8499" name="TextBox 69"/>
          <p:cNvSpPr txBox="1">
            <a:spLocks noChangeArrowheads="1"/>
          </p:cNvSpPr>
          <p:nvPr/>
        </p:nvSpPr>
        <p:spPr bwMode="auto">
          <a:xfrm>
            <a:off x="6786563" y="4514850"/>
            <a:ext cx="199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8500" name="TextBox 70"/>
          <p:cNvSpPr txBox="1">
            <a:spLocks noChangeArrowheads="1"/>
          </p:cNvSpPr>
          <p:nvPr/>
        </p:nvSpPr>
        <p:spPr bwMode="auto">
          <a:xfrm>
            <a:off x="7646988" y="2573338"/>
            <a:ext cx="1420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 err="1">
                <a:solidFill>
                  <a:srgbClr val="FF0000"/>
                </a:solidFill>
              </a:rPr>
              <a:t>nuSTORM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  <p:sp>
        <p:nvSpPr>
          <p:cNvPr id="18501" name="TextBox 71"/>
          <p:cNvSpPr txBox="1">
            <a:spLocks noChangeArrowheads="1"/>
          </p:cNvSpPr>
          <p:nvPr/>
        </p:nvSpPr>
        <p:spPr bwMode="auto">
          <a:xfrm>
            <a:off x="7949643" y="3486150"/>
            <a:ext cx="12314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Neutrino </a:t>
            </a:r>
          </a:p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Factory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057987" y="1862138"/>
            <a:ext cx="112402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b="1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ESS</a:t>
            </a:r>
            <a:r>
              <a:rPr lang="en-GB" b="1" dirty="0" err="1">
                <a:solidFill>
                  <a:srgbClr val="FF0000"/>
                </a:solidFill>
                <a:latin typeface="+mj-lt"/>
                <a:ea typeface="+mn-ea"/>
                <a:cs typeface="Arial" pitchFamily="34" charset="0"/>
              </a:rPr>
              <a:t>nu</a:t>
            </a:r>
            <a:r>
              <a:rPr lang="en-GB" b="1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SB</a:t>
            </a:r>
            <a:endParaRPr lang="en-GB" b="1" dirty="0">
              <a:solidFill>
                <a:srgbClr val="FF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685800" y="2555875"/>
            <a:ext cx="1255713" cy="319088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Accumulator</a:t>
            </a:r>
          </a:p>
        </p:txBody>
      </p:sp>
      <p:cxnSp>
        <p:nvCxnSpPr>
          <p:cNvPr id="75" name="Connecteur droit avec flèche 30"/>
          <p:cNvCxnSpPr>
            <a:cxnSpLocks noChangeShapeType="1"/>
          </p:cNvCxnSpPr>
          <p:nvPr/>
        </p:nvCxnSpPr>
        <p:spPr bwMode="auto">
          <a:xfrm flipH="1">
            <a:off x="2312988" y="2136775"/>
            <a:ext cx="1192212" cy="20875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5604881" y="5135591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μ</a:t>
            </a:r>
            <a:r>
              <a:rPr lang="en-GB" baseline="30000" dirty="0"/>
              <a:t>+</a:t>
            </a:r>
            <a:r>
              <a:rPr lang="en-GB" dirty="0"/>
              <a:t>   </a:t>
            </a:r>
            <a:r>
              <a:rPr lang="en-GB" dirty="0" err="1"/>
              <a:t>μ</a:t>
            </a:r>
            <a:r>
              <a:rPr lang="en-GB" baseline="30000" dirty="0"/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4918" y="498007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→ ←</a:t>
            </a:r>
          </a:p>
        </p:txBody>
      </p:sp>
    </p:spTree>
    <p:extLst>
      <p:ext uri="{BB962C8B-B14F-4D97-AF65-F5344CB8AC3E}">
        <p14:creationId xmlns="" xmlns:p14="http://schemas.microsoft.com/office/powerpoint/2010/main" val="15813642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27628"/>
          </a:xfrm>
        </p:spPr>
        <p:txBody>
          <a:bodyPr>
            <a:noAutofit/>
          </a:bodyPr>
          <a:lstStyle/>
          <a:p>
            <a:pPr eaLnBrk="1" hangingPunct="1"/>
            <a:r>
              <a:rPr lang="en-GB" sz="3600" dirty="0">
                <a:solidFill>
                  <a:srgbClr val="0432FF"/>
                </a:solidFill>
                <a:latin typeface="Times New Roman"/>
                <a:cs typeface="Times New Roman"/>
              </a:rPr>
              <a:t>ESS proton </a:t>
            </a:r>
            <a:r>
              <a:rPr lang="en-GB" sz="3600" dirty="0" err="1">
                <a:solidFill>
                  <a:srgbClr val="0432FF"/>
                </a:solidFill>
                <a:latin typeface="Times New Roman"/>
                <a:cs typeface="Times New Roman"/>
              </a:rPr>
              <a:t>linac</a:t>
            </a:r>
            <a:endParaRPr lang="en-GB" sz="3600" dirty="0">
              <a:solidFill>
                <a:srgbClr val="0432FF"/>
              </a:solidFill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0" y="2247433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2114384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0473"/>
            <a:ext cx="9144000" cy="13539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3776" y="6089190"/>
            <a:ext cx="3589124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rgbClr val="FF0000"/>
                </a:solidFill>
                <a:cs typeface="Times New Roman"/>
              </a:rPr>
              <a:t>Linac</a:t>
            </a:r>
            <a:r>
              <a:rPr lang="en-GB" sz="2000" b="1" dirty="0">
                <a:solidFill>
                  <a:srgbClr val="FF0000"/>
                </a:solidFill>
                <a:cs typeface="Times New Roman"/>
              </a:rPr>
              <a:t> ready by 2023 (full power)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4CA1F4BB-EEE5-AE4D-827C-26CC998C42B4}"/>
              </a:ext>
            </a:extLst>
          </p:cNvPr>
          <p:cNvGrpSpPr/>
          <p:nvPr/>
        </p:nvGrpSpPr>
        <p:grpSpPr>
          <a:xfrm>
            <a:off x="5213130" y="4646796"/>
            <a:ext cx="3930869" cy="2100827"/>
            <a:chOff x="251520" y="1700809"/>
            <a:chExt cx="8892480" cy="4752528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B30FC52C-F5E0-514D-B0A9-BC5D1ADFCD19}"/>
                </a:ext>
              </a:extLst>
            </p:cNvPr>
            <p:cNvGrpSpPr/>
            <p:nvPr/>
          </p:nvGrpSpPr>
          <p:grpSpPr>
            <a:xfrm>
              <a:off x="676599" y="1948886"/>
              <a:ext cx="7875253" cy="4493186"/>
              <a:chOff x="676599" y="1948886"/>
              <a:chExt cx="7875253" cy="4493186"/>
            </a:xfrm>
          </p:grpSpPr>
          <p:sp>
            <p:nvSpPr>
              <p:cNvPr id="65" name="Freeform 64">
                <a:extLst>
                  <a:ext uri="{FF2B5EF4-FFF2-40B4-BE49-F238E27FC236}">
                    <a16:creationId xmlns="" xmlns:a16="http://schemas.microsoft.com/office/drawing/2014/main" id="{837CB315-0EAE-2041-AB6C-0E233D0CC2F6}"/>
                  </a:ext>
                </a:extLst>
              </p:cNvPr>
              <p:cNvSpPr/>
              <p:nvPr/>
            </p:nvSpPr>
            <p:spPr>
              <a:xfrm>
                <a:off x="1159334" y="4737700"/>
                <a:ext cx="7392056" cy="1306163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solidFill>
                <a:srgbClr val="0094CA"/>
              </a:solidFill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AutoShape 38">
                <a:extLst>
                  <a:ext uri="{FF2B5EF4-FFF2-40B4-BE49-F238E27FC236}">
                    <a16:creationId xmlns="" xmlns:a16="http://schemas.microsoft.com/office/drawing/2014/main" id="{B69224B5-DDEB-7A45-B609-7A8BEA99E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1701" y="6081421"/>
                <a:ext cx="244470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4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67" name="Line 8">
                <a:extLst>
                  <a:ext uri="{FF2B5EF4-FFF2-40B4-BE49-F238E27FC236}">
                    <a16:creationId xmlns="" xmlns:a16="http://schemas.microsoft.com/office/drawing/2014/main" id="{C9C9A4FE-B7FE-1041-892C-75A9A9B90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63264" y="6041997"/>
                <a:ext cx="0" cy="112612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BDF5296B-69F5-F945-9296-23E2261178B2}"/>
                  </a:ext>
                </a:extLst>
              </p:cNvPr>
              <p:cNvSpPr/>
              <p:nvPr/>
            </p:nvSpPr>
            <p:spPr>
              <a:xfrm>
                <a:off x="5754916" y="197985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Line 15">
                <a:extLst>
                  <a:ext uri="{FF2B5EF4-FFF2-40B4-BE49-F238E27FC236}">
                    <a16:creationId xmlns="" xmlns:a16="http://schemas.microsoft.com/office/drawing/2014/main" id="{8642F461-A3A4-3C47-99CC-FB79FB107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3420" y="2170352"/>
                <a:ext cx="142278" cy="0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endParaRPr lang="en-US" sz="100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70" name="AutoShape 25">
                <a:extLst>
                  <a:ext uri="{FF2B5EF4-FFF2-40B4-BE49-F238E27FC236}">
                    <a16:creationId xmlns="" xmlns:a16="http://schemas.microsoft.com/office/drawing/2014/main" id="{3F896175-07AC-A84E-AA17-F1C326ACD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99" y="1988955"/>
                <a:ext cx="415601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8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D29A4835-C42B-F645-ADEA-39C39041DB92}"/>
                  </a:ext>
                </a:extLst>
              </p:cNvPr>
              <p:cNvSpPr/>
              <p:nvPr/>
            </p:nvSpPr>
            <p:spPr>
              <a:xfrm>
                <a:off x="5685839" y="194888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="" xmlns:a16="http://schemas.microsoft.com/office/drawing/2014/main" id="{9C8B171B-13C8-3241-BDEF-FE75D5E52AAF}"/>
                  </a:ext>
                </a:extLst>
              </p:cNvPr>
              <p:cNvSpPr/>
              <p:nvPr/>
            </p:nvSpPr>
            <p:spPr>
              <a:xfrm>
                <a:off x="1159796" y="2263331"/>
                <a:ext cx="7392056" cy="3775555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="" xmlns:a16="http://schemas.microsoft.com/office/drawing/2014/main" id="{1895CC27-AC3E-C34B-9875-E36C17C7AFE4}"/>
                  </a:ext>
                </a:extLst>
              </p:cNvPr>
              <p:cNvSpPr/>
              <p:nvPr/>
            </p:nvSpPr>
            <p:spPr>
              <a:xfrm>
                <a:off x="1574682" y="5805998"/>
                <a:ext cx="143459" cy="240763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="" xmlns:a16="http://schemas.microsoft.com/office/drawing/2014/main" id="{52133113-E4B1-994A-953C-ED8773106322}"/>
                  </a:ext>
                </a:extLst>
              </p:cNvPr>
              <p:cNvSpPr/>
              <p:nvPr/>
            </p:nvSpPr>
            <p:spPr>
              <a:xfrm>
                <a:off x="2624363" y="5391291"/>
                <a:ext cx="143460" cy="65546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660066"/>
              </a:solidFill>
              <a:ln w="6350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="" xmlns:a16="http://schemas.microsoft.com/office/drawing/2014/main" id="{64A65FE6-94FB-8D46-8C30-8F4DF09B3144}"/>
                  </a:ext>
                </a:extLst>
              </p:cNvPr>
              <p:cNvSpPr/>
              <p:nvPr/>
            </p:nvSpPr>
            <p:spPr>
              <a:xfrm>
                <a:off x="3626247" y="4358369"/>
                <a:ext cx="143460" cy="1698011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="" xmlns:a16="http://schemas.microsoft.com/office/drawing/2014/main" id="{83281366-0C31-D144-8268-A04D5655EFE2}"/>
                  </a:ext>
                </a:extLst>
              </p:cNvPr>
              <p:cNvSpPr/>
              <p:nvPr/>
            </p:nvSpPr>
            <p:spPr>
              <a:xfrm>
                <a:off x="3626247" y="5203142"/>
                <a:ext cx="143460" cy="849005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="" xmlns:a16="http://schemas.microsoft.com/office/drawing/2014/main" id="{DE0C275E-32FF-814C-ADBE-451B42DD11EE}"/>
                  </a:ext>
                </a:extLst>
              </p:cNvPr>
              <p:cNvSpPr/>
              <p:nvPr/>
            </p:nvSpPr>
            <p:spPr>
              <a:xfrm>
                <a:off x="4656794" y="2899202"/>
                <a:ext cx="143460" cy="313478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="" xmlns:a16="http://schemas.microsoft.com/office/drawing/2014/main" id="{FEA16EED-C6B8-5D4B-BF81-221769BCDB9D}"/>
                  </a:ext>
                </a:extLst>
              </p:cNvPr>
              <p:cNvSpPr/>
              <p:nvPr/>
            </p:nvSpPr>
            <p:spPr>
              <a:xfrm>
                <a:off x="4657888" y="5099467"/>
                <a:ext cx="143460" cy="946967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000090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Line 39">
                <a:extLst>
                  <a:ext uri="{FF2B5EF4-FFF2-40B4-BE49-F238E27FC236}">
                    <a16:creationId xmlns="" xmlns:a16="http://schemas.microsoft.com/office/drawing/2014/main" id="{12A2794C-64FA-1545-BE44-212400916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9832" y="6037173"/>
                <a:ext cx="7196947" cy="1134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441B7AB0-FCEF-8A4A-94F3-6BB00D63A29F}"/>
                </a:ext>
              </a:extLst>
            </p:cNvPr>
            <p:cNvGrpSpPr/>
            <p:nvPr/>
          </p:nvGrpSpPr>
          <p:grpSpPr>
            <a:xfrm>
              <a:off x="251520" y="1700809"/>
              <a:ext cx="8892480" cy="4752528"/>
              <a:chOff x="235947" y="972624"/>
              <a:chExt cx="10134138" cy="5869003"/>
            </a:xfrm>
          </p:grpSpPr>
          <p:sp>
            <p:nvSpPr>
              <p:cNvPr id="30" name="AutoShape 9">
                <a:extLst>
                  <a:ext uri="{FF2B5EF4-FFF2-40B4-BE49-F238E27FC236}">
                    <a16:creationId xmlns="" xmlns:a16="http://schemas.microsoft.com/office/drawing/2014/main" id="{97BEEA28-A1E9-1642-968F-B5A314D28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634" y="6371919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9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F0245C35-0F73-DD4C-B712-12DC82145913}"/>
                  </a:ext>
                </a:extLst>
              </p:cNvPr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32" name="Line 7">
                  <a:extLst>
                    <a:ext uri="{FF2B5EF4-FFF2-40B4-BE49-F238E27FC236}">
                      <a16:creationId xmlns="" xmlns:a16="http://schemas.microsoft.com/office/drawing/2014/main" id="{A4DFC2D5-22F5-4842-96FE-A4CE1EB156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3" name="Line 8">
                  <a:extLst>
                    <a:ext uri="{FF2B5EF4-FFF2-40B4-BE49-F238E27FC236}">
                      <a16:creationId xmlns="" xmlns:a16="http://schemas.microsoft.com/office/drawing/2014/main" id="{EE79648D-34B9-8A42-B2FD-D493E2F102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4" name="Line 11">
                  <a:extLst>
                    <a:ext uri="{FF2B5EF4-FFF2-40B4-BE49-F238E27FC236}">
                      <a16:creationId xmlns="" xmlns:a16="http://schemas.microsoft.com/office/drawing/2014/main" id="{DA0D7A00-77C7-414A-A36C-6155C6B6B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5" name="AutoShape 12">
                  <a:extLst>
                    <a:ext uri="{FF2B5EF4-FFF2-40B4-BE49-F238E27FC236}">
                      <a16:creationId xmlns="" xmlns:a16="http://schemas.microsoft.com/office/drawing/2014/main" id="{149FE2C0-726B-EF46-9511-13D23EEA9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sr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Line 15">
                  <a:extLst>
                    <a:ext uri="{FF2B5EF4-FFF2-40B4-BE49-F238E27FC236}">
                      <a16:creationId xmlns="" xmlns:a16="http://schemas.microsoft.com/office/drawing/2014/main" id="{258C77D5-0B39-6140-BF2A-21F0DE817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7" name="Line 20">
                  <a:extLst>
                    <a:ext uri="{FF2B5EF4-FFF2-40B4-BE49-F238E27FC236}">
                      <a16:creationId xmlns="" xmlns:a16="http://schemas.microsoft.com/office/drawing/2014/main" id="{1ED77F4B-6B1A-3A4A-AA5A-6E5679DD1F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8" name="AutoShape 25">
                  <a:extLst>
                    <a:ext uri="{FF2B5EF4-FFF2-40B4-BE49-F238E27FC236}">
                      <a16:creationId xmlns="" xmlns:a16="http://schemas.microsoft.com/office/drawing/2014/main" id="{642C3C6B-C210-8543-B64F-D144AD810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9" name="AutoShape 26">
                  <a:extLst>
                    <a:ext uri="{FF2B5EF4-FFF2-40B4-BE49-F238E27FC236}">
                      <a16:creationId xmlns="" xmlns:a16="http://schemas.microsoft.com/office/drawing/2014/main" id="{F9E3E5F5-417B-9E43-922E-74677CB6A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27">
                  <a:extLst>
                    <a:ext uri="{FF2B5EF4-FFF2-40B4-BE49-F238E27FC236}">
                      <a16:creationId xmlns="" xmlns:a16="http://schemas.microsoft.com/office/drawing/2014/main" id="{7FAEB7D5-9534-0B4E-8CA3-75E3487D8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28">
                  <a:extLst>
                    <a:ext uri="{FF2B5EF4-FFF2-40B4-BE49-F238E27FC236}">
                      <a16:creationId xmlns="" xmlns:a16="http://schemas.microsoft.com/office/drawing/2014/main" id="{048055BE-7CD6-CD46-BD38-05030A1A3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AutoShape 29">
                  <a:extLst>
                    <a:ext uri="{FF2B5EF4-FFF2-40B4-BE49-F238E27FC236}">
                      <a16:creationId xmlns="" xmlns:a16="http://schemas.microsoft.com/office/drawing/2014/main" id="{C44FFA4D-3ADF-C641-8D59-AEFABE217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43" name="AutoShape 30">
                  <a:extLst>
                    <a:ext uri="{FF2B5EF4-FFF2-40B4-BE49-F238E27FC236}">
                      <a16:creationId xmlns="" xmlns:a16="http://schemas.microsoft.com/office/drawing/2014/main" id="{A09620E9-855D-CF44-968F-912F93A01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4" name="AutoShape 31">
                  <a:extLst>
                    <a:ext uri="{FF2B5EF4-FFF2-40B4-BE49-F238E27FC236}">
                      <a16:creationId xmlns="" xmlns:a16="http://schemas.microsoft.com/office/drawing/2014/main" id="{EB2E74B1-43B3-5C44-9C28-31CB23DBA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32">
                  <a:extLst>
                    <a:ext uri="{FF2B5EF4-FFF2-40B4-BE49-F238E27FC236}">
                      <a16:creationId xmlns="" xmlns:a16="http://schemas.microsoft.com/office/drawing/2014/main" id="{818142FB-8E8E-E042-A1A7-27063C373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34">
                  <a:extLst>
                    <a:ext uri="{FF2B5EF4-FFF2-40B4-BE49-F238E27FC236}">
                      <a16:creationId xmlns="" xmlns:a16="http://schemas.microsoft.com/office/drawing/2014/main" id="{16ACA8A2-DB59-C14A-85D5-FD3202305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</p:txBody>
            </p:sp>
            <p:sp>
              <p:nvSpPr>
                <p:cNvPr id="47" name="AutoShape 35">
                  <a:extLst>
                    <a:ext uri="{FF2B5EF4-FFF2-40B4-BE49-F238E27FC236}">
                      <a16:creationId xmlns="" xmlns:a16="http://schemas.microsoft.com/office/drawing/2014/main" id="{EDCD7ACF-733B-1744-8424-3653D427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8" name="AutoShape 36">
                  <a:extLst>
                    <a:ext uri="{FF2B5EF4-FFF2-40B4-BE49-F238E27FC236}">
                      <a16:creationId xmlns="" xmlns:a16="http://schemas.microsoft.com/office/drawing/2014/main" id="{6DD06AA3-8DB3-5E40-B320-1D5C0E32F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9" name="AutoShape 37">
                  <a:extLst>
                    <a:ext uri="{FF2B5EF4-FFF2-40B4-BE49-F238E27FC236}">
                      <a16:creationId xmlns="" xmlns:a16="http://schemas.microsoft.com/office/drawing/2014/main" id="{37CF54A9-513B-E342-9645-146F63256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0" name="AutoShape 38">
                  <a:extLst>
                    <a:ext uri="{FF2B5EF4-FFF2-40B4-BE49-F238E27FC236}">
                      <a16:creationId xmlns="" xmlns:a16="http://schemas.microsoft.com/office/drawing/2014/main" id="{1139E1E7-0311-B249-8649-627CB65ED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1" name="Line 40">
                  <a:extLst>
                    <a:ext uri="{FF2B5EF4-FFF2-40B4-BE49-F238E27FC236}">
                      <a16:creationId xmlns="" xmlns:a16="http://schemas.microsoft.com/office/drawing/2014/main" id="{C9683BF4-6D36-FB4D-A200-6C492727F9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2" name="AutoShape 25">
                  <a:extLst>
                    <a:ext uri="{FF2B5EF4-FFF2-40B4-BE49-F238E27FC236}">
                      <a16:creationId xmlns="" xmlns:a16="http://schemas.microsoft.com/office/drawing/2014/main" id="{4899B5A7-3447-6D49-B9AA-AD2DDC7E3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3" name="AutoShape 25">
                  <a:extLst>
                    <a:ext uri="{FF2B5EF4-FFF2-40B4-BE49-F238E27FC236}">
                      <a16:creationId xmlns="" xmlns:a16="http://schemas.microsoft.com/office/drawing/2014/main" id="{78D09CE2-C2DF-F645-BBE0-7B20C5953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4" name="AutoShape 25">
                  <a:extLst>
                    <a:ext uri="{FF2B5EF4-FFF2-40B4-BE49-F238E27FC236}">
                      <a16:creationId xmlns="" xmlns:a16="http://schemas.microsoft.com/office/drawing/2014/main" id="{9394F7C8-FF28-1646-9A42-85B09845F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5" name="AutoShape 25">
                  <a:extLst>
                    <a:ext uri="{FF2B5EF4-FFF2-40B4-BE49-F238E27FC236}">
                      <a16:creationId xmlns="" xmlns:a16="http://schemas.microsoft.com/office/drawing/2014/main" id="{3B6FB6D9-6B9E-5447-8614-3B4C8FF57B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6" name="Line 20">
                  <a:extLst>
                    <a:ext uri="{FF2B5EF4-FFF2-40B4-BE49-F238E27FC236}">
                      <a16:creationId xmlns="" xmlns:a16="http://schemas.microsoft.com/office/drawing/2014/main" id="{55934B2C-7CF9-8440-BE99-A4FB4A543A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7" name="Line 20">
                  <a:extLst>
                    <a:ext uri="{FF2B5EF4-FFF2-40B4-BE49-F238E27FC236}">
                      <a16:creationId xmlns="" xmlns:a16="http://schemas.microsoft.com/office/drawing/2014/main" id="{A0AEF563-2C1E-8947-8B3F-1E2654ECDA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="" xmlns:a16="http://schemas.microsoft.com/office/drawing/2014/main" id="{05A3BBED-D955-0240-AC89-1A2752AFBE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9" name="Line 20">
                  <a:extLst>
                    <a:ext uri="{FF2B5EF4-FFF2-40B4-BE49-F238E27FC236}">
                      <a16:creationId xmlns="" xmlns:a16="http://schemas.microsoft.com/office/drawing/2014/main" id="{918C65F4-5DE9-5642-B34C-6C616EDF4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0" name="Line 15">
                  <a:extLst>
                    <a:ext uri="{FF2B5EF4-FFF2-40B4-BE49-F238E27FC236}">
                      <a16:creationId xmlns="" xmlns:a16="http://schemas.microsoft.com/office/drawing/2014/main" id="{664FD2AE-74A4-414C-AF8E-AB54FD0FE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1" name="AutoShape 25">
                  <a:extLst>
                    <a:ext uri="{FF2B5EF4-FFF2-40B4-BE49-F238E27FC236}">
                      <a16:creationId xmlns="" xmlns:a16="http://schemas.microsoft.com/office/drawing/2014/main" id="{103DC0B6-9603-6C45-802C-45E41F141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62" name="AutoShape 31">
                  <a:extLst>
                    <a:ext uri="{FF2B5EF4-FFF2-40B4-BE49-F238E27FC236}">
                      <a16:creationId xmlns="" xmlns:a16="http://schemas.microsoft.com/office/drawing/2014/main" id="{07F16DEC-23AA-AB4A-A34B-F91753D6F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 = 1.5 </a:t>
                  </a: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3" name="AutoShape 34">
                  <a:extLst>
                    <a:ext uri="{FF2B5EF4-FFF2-40B4-BE49-F238E27FC236}">
                      <a16:creationId xmlns="" xmlns:a16="http://schemas.microsoft.com/office/drawing/2014/main" id="{8346129F-BBED-E24A-A9AE-B730880D1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64" name="Line 6" descr="tile_paper_blue.jpg">
                  <a:extLst>
                    <a:ext uri="{FF2B5EF4-FFF2-40B4-BE49-F238E27FC236}">
                      <a16:creationId xmlns="" xmlns:a16="http://schemas.microsoft.com/office/drawing/2014/main" id="{68AA3E8F-9AD3-B345-AE16-33A11A2CBA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27">
                    <a:spcBef>
                      <a:spcPts val="1620"/>
                    </a:spcBef>
                    <a:buSzPct val="100000"/>
                    <a:defRPr/>
                  </a:pPr>
                  <a:endParaRPr lang="en-US" sz="5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</p:grp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11CC6E11-DDD5-7B49-9209-40E5CB2631E9}"/>
              </a:ext>
            </a:extLst>
          </p:cNvPr>
          <p:cNvSpPr txBox="1"/>
          <p:nvPr/>
        </p:nvSpPr>
        <p:spPr>
          <a:xfrm>
            <a:off x="6957854" y="510075"/>
            <a:ext cx="205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empty space for energy upgrades</a:t>
            </a:r>
          </a:p>
        </p:txBody>
      </p:sp>
    </p:spTree>
    <p:extLst>
      <p:ext uri="{BB962C8B-B14F-4D97-AF65-F5344CB8AC3E}">
        <p14:creationId xmlns="" xmlns:p14="http://schemas.microsoft.com/office/powerpoint/2010/main" val="12315488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8128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400" dirty="0" smtClean="0">
                <a:solidFill>
                  <a:srgbClr val="04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Conclusions</a:t>
            </a:r>
            <a:endParaRPr lang="en-GB" sz="4400" dirty="0">
              <a:solidFill>
                <a:srgbClr val="0432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117856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will be the most powerful neutron facility for many applications.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can also become a neutrino facility with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 and increase the CPV sensitivity.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CPV: 5 </a:t>
            </a:r>
            <a:r>
              <a:rPr lang="en-GB" sz="2400" dirty="0" err="1">
                <a:latin typeface="Times New Roman"/>
                <a:cs typeface="Times New Roman"/>
              </a:rPr>
              <a:t>σ</a:t>
            </a:r>
            <a:r>
              <a:rPr lang="en-GB" sz="2400" dirty="0">
                <a:latin typeface="Times New Roman"/>
                <a:cs typeface="Times New Roman"/>
              </a:rPr>
              <a:t> could be reached over 60%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 range by </a:t>
            </a:r>
            <a:r>
              <a:rPr lang="en-GB" sz="2400" dirty="0" err="1">
                <a:latin typeface="Times New Roman"/>
                <a:cs typeface="Times New Roman"/>
              </a:rPr>
              <a:t>ESSνSB</a:t>
            </a:r>
            <a:r>
              <a:rPr lang="en-GB" sz="2400" dirty="0">
                <a:latin typeface="Times New Roman"/>
                <a:cs typeface="Times New Roman"/>
              </a:rPr>
              <a:t> with large physics potential.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Large associated detectors have a rich </a:t>
            </a:r>
            <a:r>
              <a:rPr lang="en-GB" sz="2400" dirty="0" err="1">
                <a:latin typeface="Times New Roman"/>
                <a:cs typeface="Times New Roman"/>
              </a:rPr>
              <a:t>astroparticle</a:t>
            </a:r>
            <a:r>
              <a:rPr lang="en-GB" sz="2400" dirty="0">
                <a:latin typeface="Times New Roman"/>
                <a:cs typeface="Times New Roman"/>
              </a:rPr>
              <a:t> physics program.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European Spallation Source Linac will be ready by 2025, upgrade decisions by this moment</a:t>
            </a:r>
            <a:r>
              <a:rPr lang="en-GB" sz="2400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COST network project CA15139 and a EU-H2020 Design Study supports this project.</a:t>
            </a:r>
            <a:endParaRPr lang="en-GB" sz="2400" dirty="0">
              <a:latin typeface="Times New Roman"/>
              <a:cs typeface="Times New Roman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Rich muon program for future ESS upgrades</a:t>
            </a:r>
            <a:r>
              <a:rPr lang="en-GB" sz="2400" dirty="0" smtClean="0">
                <a:latin typeface="Times New Roman"/>
                <a:cs typeface="Times New Roman"/>
              </a:rPr>
              <a:t>.</a:t>
            </a:r>
            <a:endParaRPr lang="en-GB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6721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92222"/>
            <a:ext cx="6862522" cy="68599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ESS schedule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22" name="Picture 1" descr="ppt_vision.jpg">
            <a:extLst>
              <a:ext uri="{FF2B5EF4-FFF2-40B4-BE49-F238E27FC236}">
                <a16:creationId xmlns="" xmlns:a16="http://schemas.microsoft.com/office/drawing/2014/main" id="{5390B071-FEEE-1947-835B-7EF4B97869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3" y="1103598"/>
            <a:ext cx="9124888" cy="54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98">
            <a:extLst>
              <a:ext uri="{FF2B5EF4-FFF2-40B4-BE49-F238E27FC236}">
                <a16:creationId xmlns="" xmlns:a16="http://schemas.microsoft.com/office/drawing/2014/main" id="{0B7D4DCA-C331-3747-A92F-436FF6DAAD39}"/>
              </a:ext>
            </a:extLst>
          </p:cNvPr>
          <p:cNvGrpSpPr>
            <a:grpSpLocks/>
          </p:cNvGrpSpPr>
          <p:nvPr/>
        </p:nvGrpSpPr>
        <p:grpSpPr bwMode="auto">
          <a:xfrm>
            <a:off x="52550" y="1175211"/>
            <a:ext cx="9017876" cy="5219434"/>
            <a:chOff x="206261" y="1602495"/>
            <a:chExt cx="8743541" cy="506200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8C66BB97-798B-E142-B8B8-9E0C63F28302}"/>
                </a:ext>
              </a:extLst>
            </p:cNvPr>
            <p:cNvCxnSpPr/>
            <p:nvPr/>
          </p:nvCxnSpPr>
          <p:spPr>
            <a:xfrm>
              <a:off x="7876702" y="2372351"/>
              <a:ext cx="0" cy="369849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7EB6C863-051B-9846-91E0-C19ECE92E5C5}"/>
                </a:ext>
              </a:extLst>
            </p:cNvPr>
            <p:cNvCxnSpPr/>
            <p:nvPr/>
          </p:nvCxnSpPr>
          <p:spPr>
            <a:xfrm>
              <a:off x="4339918" y="3934286"/>
              <a:ext cx="0" cy="19206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EA2E366E-131B-794D-91AD-431FC7D6B2DF}"/>
                </a:ext>
              </a:extLst>
            </p:cNvPr>
            <p:cNvCxnSpPr/>
            <p:nvPr/>
          </p:nvCxnSpPr>
          <p:spPr>
            <a:xfrm>
              <a:off x="1984178" y="4813668"/>
              <a:ext cx="0" cy="19206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33">
              <a:extLst>
                <a:ext uri="{FF2B5EF4-FFF2-40B4-BE49-F238E27FC236}">
                  <a16:creationId xmlns="" xmlns:a16="http://schemas.microsoft.com/office/drawing/2014/main" id="{26C7917B-2F3C-BB49-AB2D-06C521EAF5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5819" y="3160280"/>
              <a:ext cx="1764796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2014</a:t>
              </a:r>
            </a:p>
            <a:p>
              <a:pPr defTabSz="487569"/>
              <a:r>
                <a:rPr lang="en-US" sz="1500" b="1">
                  <a:solidFill>
                    <a:srgbClr val="000000"/>
                  </a:solidFill>
                </a:rPr>
                <a:t>Construction work starts on the site</a:t>
              </a:r>
            </a:p>
          </p:txBody>
        </p:sp>
        <p:sp>
          <p:nvSpPr>
            <p:cNvPr id="30" name="TextBox 36">
              <a:extLst>
                <a:ext uri="{FF2B5EF4-FFF2-40B4-BE49-F238E27FC236}">
                  <a16:creationId xmlns="" xmlns:a16="http://schemas.microsoft.com/office/drawing/2014/main" id="{16FCD6AA-D7E3-0F42-8E08-54F64C078A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731" y="4044425"/>
              <a:ext cx="1563932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 dirty="0">
                  <a:solidFill>
                    <a:srgbClr val="0094CA"/>
                  </a:solidFill>
                </a:rPr>
                <a:t>2009</a:t>
              </a:r>
            </a:p>
            <a:p>
              <a:pPr defTabSz="487569"/>
              <a:r>
                <a:rPr lang="en-US" sz="1500" b="1" dirty="0">
                  <a:solidFill>
                    <a:srgbClr val="000000"/>
                  </a:solidFill>
                </a:rPr>
                <a:t>Decision: ESS will be built in Lund</a:t>
              </a:r>
            </a:p>
          </p:txBody>
        </p:sp>
        <p:grpSp>
          <p:nvGrpSpPr>
            <p:cNvPr id="31" name="Group 84">
              <a:extLst>
                <a:ext uri="{FF2B5EF4-FFF2-40B4-BE49-F238E27FC236}">
                  <a16:creationId xmlns="" xmlns:a16="http://schemas.microsoft.com/office/drawing/2014/main" id="{52E43549-78FF-1A41-B96D-CE419E27A2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589" y="2439056"/>
              <a:ext cx="8219880" cy="3290515"/>
              <a:chOff x="509589" y="2248826"/>
              <a:chExt cx="8219880" cy="3425699"/>
            </a:xfrm>
          </p:grpSpPr>
          <p:grpSp>
            <p:nvGrpSpPr>
              <p:cNvPr id="41" name="Group 72">
                <a:extLst>
                  <a:ext uri="{FF2B5EF4-FFF2-40B4-BE49-F238E27FC236}">
                    <a16:creationId xmlns="" xmlns:a16="http://schemas.microsoft.com/office/drawing/2014/main" id="{A7007514-B49F-B048-8C2B-2441F8A514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="" xmlns:a16="http://schemas.microsoft.com/office/drawing/2014/main" id="{124151B8-AE97-784B-9395-615772D2EC2A}"/>
                    </a:ext>
                  </a:extLst>
                </p:cNvPr>
                <p:cNvCxnSpPr/>
                <p:nvPr/>
              </p:nvCxnSpPr>
              <p:spPr>
                <a:xfrm flipH="1">
                  <a:off x="1664967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="" xmlns:a16="http://schemas.microsoft.com/office/drawing/2014/main" id="{F242590A-EF8B-754C-A881-64DED51B7ECA}"/>
                    </a:ext>
                  </a:extLst>
                </p:cNvPr>
                <p:cNvCxnSpPr/>
                <p:nvPr/>
              </p:nvCxnSpPr>
              <p:spPr>
                <a:xfrm flipH="1">
                  <a:off x="2115796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Oval 74">
                  <a:extLst>
                    <a:ext uri="{FF2B5EF4-FFF2-40B4-BE49-F238E27FC236}">
                      <a16:creationId xmlns="" xmlns:a16="http://schemas.microsoft.com/office/drawing/2014/main" id="{3C99FC17-5F79-CC4F-B6C3-CDACAE495739}"/>
                    </a:ext>
                  </a:extLst>
                </p:cNvPr>
                <p:cNvSpPr/>
                <p:nvPr/>
              </p:nvSpPr>
              <p:spPr>
                <a:xfrm>
                  <a:off x="1834822" y="4915342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="" xmlns:a16="http://schemas.microsoft.com/office/drawing/2014/main" id="{E712C204-C61D-F94C-832A-507154122E45}"/>
                  </a:ext>
                </a:extLst>
              </p:cNvPr>
              <p:cNvCxnSpPr/>
              <p:nvPr/>
            </p:nvCxnSpPr>
            <p:spPr>
              <a:xfrm flipV="1">
                <a:off x="8167201" y="2248787"/>
                <a:ext cx="561949" cy="4610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E6DB3D7E-5E1B-6E47-ABD6-81B812CB0C76}"/>
                  </a:ext>
                </a:extLst>
              </p:cNvPr>
              <p:cNvCxnSpPr/>
              <p:nvPr/>
            </p:nvCxnSpPr>
            <p:spPr>
              <a:xfrm flipH="1">
                <a:off x="6986157" y="2696628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60">
                <a:extLst>
                  <a:ext uri="{FF2B5EF4-FFF2-40B4-BE49-F238E27FC236}">
                    <a16:creationId xmlns="" xmlns:a16="http://schemas.microsoft.com/office/drawing/2014/main" id="{3F0ABE47-6CAE-6D49-9193-7D111393D6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="" xmlns:a16="http://schemas.microsoft.com/office/drawing/2014/main" id="{CA4E1238-BC16-B54F-9405-2451104B1FC0}"/>
                    </a:ext>
                  </a:extLst>
                </p:cNvPr>
                <p:cNvCxnSpPr/>
                <p:nvPr/>
              </p:nvCxnSpPr>
              <p:spPr>
                <a:xfrm flipH="1">
                  <a:off x="1665770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="" xmlns:a16="http://schemas.microsoft.com/office/drawing/2014/main" id="{E0ABB48E-D276-B94E-B9B4-FDDCA5EBB212}"/>
                    </a:ext>
                  </a:extLst>
                </p:cNvPr>
                <p:cNvCxnSpPr/>
                <p:nvPr/>
              </p:nvCxnSpPr>
              <p:spPr>
                <a:xfrm flipH="1">
                  <a:off x="2115012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Oval 71">
                  <a:extLst>
                    <a:ext uri="{FF2B5EF4-FFF2-40B4-BE49-F238E27FC236}">
                      <a16:creationId xmlns="" xmlns:a16="http://schemas.microsoft.com/office/drawing/2014/main" id="{36891393-CADA-A446-B898-FC04FCEDDE32}"/>
                    </a:ext>
                  </a:extLst>
                </p:cNvPr>
                <p:cNvSpPr/>
                <p:nvPr/>
              </p:nvSpPr>
              <p:spPr>
                <a:xfrm>
                  <a:off x="1834037" y="4915966"/>
                  <a:ext cx="271450" cy="269364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6E6405E1-65BD-494F-80A0-9C2AED5B5F5E}"/>
                  </a:ext>
                </a:extLst>
              </p:cNvPr>
              <p:cNvCxnSpPr/>
              <p:nvPr/>
            </p:nvCxnSpPr>
            <p:spPr>
              <a:xfrm flipH="1">
                <a:off x="5808287" y="3169256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56">
                <a:extLst>
                  <a:ext uri="{FF2B5EF4-FFF2-40B4-BE49-F238E27FC236}">
                    <a16:creationId xmlns="" xmlns:a16="http://schemas.microsoft.com/office/drawing/2014/main" id="{B5ABD8DE-FC1F-1046-9129-6668076A5C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="" xmlns:a16="http://schemas.microsoft.com/office/drawing/2014/main" id="{ECDF17D2-EB4C-8549-A049-7B72A631F1BB}"/>
                    </a:ext>
                  </a:extLst>
                </p:cNvPr>
                <p:cNvCxnSpPr/>
                <p:nvPr/>
              </p:nvCxnSpPr>
              <p:spPr>
                <a:xfrm flipH="1">
                  <a:off x="1665825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="" xmlns:a16="http://schemas.microsoft.com/office/drawing/2014/main" id="{6B1AAC6D-890E-7346-BE9C-8A6CCDCEBEAA}"/>
                    </a:ext>
                  </a:extLst>
                </p:cNvPr>
                <p:cNvCxnSpPr/>
                <p:nvPr/>
              </p:nvCxnSpPr>
              <p:spPr>
                <a:xfrm flipH="1">
                  <a:off x="2115066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Oval 68">
                  <a:extLst>
                    <a:ext uri="{FF2B5EF4-FFF2-40B4-BE49-F238E27FC236}">
                      <a16:creationId xmlns="" xmlns:a16="http://schemas.microsoft.com/office/drawing/2014/main" id="{34FC9FFA-0CD6-914E-8D68-6A7EE72F8ED1}"/>
                    </a:ext>
                  </a:extLst>
                </p:cNvPr>
                <p:cNvSpPr/>
                <p:nvPr/>
              </p:nvSpPr>
              <p:spPr>
                <a:xfrm>
                  <a:off x="1834092" y="4915250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1BA467A8-C8A9-0443-9DB0-00B19AFBCE69}"/>
                  </a:ext>
                </a:extLst>
              </p:cNvPr>
              <p:cNvCxnSpPr/>
              <p:nvPr/>
            </p:nvCxnSpPr>
            <p:spPr>
              <a:xfrm flipH="1">
                <a:off x="4627242" y="3646840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52">
                <a:extLst>
                  <a:ext uri="{FF2B5EF4-FFF2-40B4-BE49-F238E27FC236}">
                    <a16:creationId xmlns="" xmlns:a16="http://schemas.microsoft.com/office/drawing/2014/main" id="{24F56290-DA0E-A844-8507-90E777A10E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7531" y="3996109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="" xmlns:a16="http://schemas.microsoft.com/office/drawing/2014/main" id="{779010C0-3CF4-1942-8EB7-AF412CA9ACF5}"/>
                    </a:ext>
                  </a:extLst>
                </p:cNvPr>
                <p:cNvCxnSpPr/>
                <p:nvPr/>
              </p:nvCxnSpPr>
              <p:spPr>
                <a:xfrm flipH="1">
                  <a:off x="1665132" y="505017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="" xmlns:a16="http://schemas.microsoft.com/office/drawing/2014/main" id="{5BB44569-31A7-0A4A-A7FC-44E612428447}"/>
                    </a:ext>
                  </a:extLst>
                </p:cNvPr>
                <p:cNvCxnSpPr/>
                <p:nvPr/>
              </p:nvCxnSpPr>
              <p:spPr>
                <a:xfrm flipH="1">
                  <a:off x="2115961" y="505017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65">
                  <a:extLst>
                    <a:ext uri="{FF2B5EF4-FFF2-40B4-BE49-F238E27FC236}">
                      <a16:creationId xmlns="" xmlns:a16="http://schemas.microsoft.com/office/drawing/2014/main" id="{06F45963-C6B7-7E4D-9274-3A711D74C10C}"/>
                    </a:ext>
                  </a:extLst>
                </p:cNvPr>
                <p:cNvSpPr/>
                <p:nvPr/>
              </p:nvSpPr>
              <p:spPr>
                <a:xfrm>
                  <a:off x="1834986" y="4914670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4858706E-E3D7-9B45-9C64-6A33FB612F0B}"/>
                  </a:ext>
                </a:extLst>
              </p:cNvPr>
              <p:cNvCxnSpPr/>
              <p:nvPr/>
            </p:nvCxnSpPr>
            <p:spPr>
              <a:xfrm flipH="1">
                <a:off x="3452547" y="4121121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4">
                <a:extLst>
                  <a:ext uri="{FF2B5EF4-FFF2-40B4-BE49-F238E27FC236}">
                    <a16:creationId xmlns="" xmlns:a16="http://schemas.microsoft.com/office/drawing/2014/main" id="{C31F1CFC-FA7A-6A42-ACAA-B7C505F35B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="" xmlns:a16="http://schemas.microsoft.com/office/drawing/2014/main" id="{68B793D1-9829-A84C-B5A6-643D6BCECC80}"/>
                    </a:ext>
                  </a:extLst>
                </p:cNvPr>
                <p:cNvCxnSpPr/>
                <p:nvPr/>
              </p:nvCxnSpPr>
              <p:spPr>
                <a:xfrm flipH="1">
                  <a:off x="1666414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="" xmlns:a16="http://schemas.microsoft.com/office/drawing/2014/main" id="{3C7141DD-F91E-6849-B71F-AE2C83026213}"/>
                    </a:ext>
                  </a:extLst>
                </p:cNvPr>
                <p:cNvCxnSpPr/>
                <p:nvPr/>
              </p:nvCxnSpPr>
              <p:spPr>
                <a:xfrm flipH="1">
                  <a:off x="2115655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Oval 62">
                  <a:extLst>
                    <a:ext uri="{FF2B5EF4-FFF2-40B4-BE49-F238E27FC236}">
                      <a16:creationId xmlns="" xmlns:a16="http://schemas.microsoft.com/office/drawing/2014/main" id="{0EAF3D11-4CE2-4944-BD7D-D0FCF78D635D}"/>
                    </a:ext>
                  </a:extLst>
                </p:cNvPr>
                <p:cNvSpPr/>
                <p:nvPr/>
              </p:nvSpPr>
              <p:spPr>
                <a:xfrm>
                  <a:off x="1834681" y="4914954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CA3C68B2-A902-E14D-BE4F-9B840576E58C}"/>
                  </a:ext>
                </a:extLst>
              </p:cNvPr>
              <p:cNvCxnSpPr/>
              <p:nvPr/>
            </p:nvCxnSpPr>
            <p:spPr>
              <a:xfrm flipH="1">
                <a:off x="2274677" y="4592096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oup 43">
                <a:extLst>
                  <a:ext uri="{FF2B5EF4-FFF2-40B4-BE49-F238E27FC236}">
                    <a16:creationId xmlns="" xmlns:a16="http://schemas.microsoft.com/office/drawing/2014/main" id="{69808A50-10E8-CA47-96C7-57459BB2DC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="" xmlns:a16="http://schemas.microsoft.com/office/drawing/2014/main" id="{66694DA6-2D52-DA44-A694-AEF5A7F16D30}"/>
                    </a:ext>
                  </a:extLst>
                </p:cNvPr>
                <p:cNvCxnSpPr/>
                <p:nvPr/>
              </p:nvCxnSpPr>
              <p:spPr>
                <a:xfrm flipH="1">
                  <a:off x="1665781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="" xmlns:a16="http://schemas.microsoft.com/office/drawing/2014/main" id="{C05A2606-1F96-DC49-AA38-4E94235EBC64}"/>
                    </a:ext>
                  </a:extLst>
                </p:cNvPr>
                <p:cNvCxnSpPr/>
                <p:nvPr/>
              </p:nvCxnSpPr>
              <p:spPr>
                <a:xfrm flipH="1">
                  <a:off x="2115023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>
                  <a:extLst>
                    <a:ext uri="{FF2B5EF4-FFF2-40B4-BE49-F238E27FC236}">
                      <a16:creationId xmlns="" xmlns:a16="http://schemas.microsoft.com/office/drawing/2014/main" id="{0B7CFF8B-EB55-AF44-857B-D73114805AFF}"/>
                    </a:ext>
                  </a:extLst>
                </p:cNvPr>
                <p:cNvSpPr/>
                <p:nvPr/>
              </p:nvSpPr>
              <p:spPr>
                <a:xfrm>
                  <a:off x="1834048" y="4915735"/>
                  <a:ext cx="271450" cy="269366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53" name="Straight Connector 52">
                <a:extLst>
                  <a:ext uri="{FF2B5EF4-FFF2-40B4-BE49-F238E27FC236}">
                    <a16:creationId xmlns="" xmlns:a16="http://schemas.microsoft.com/office/drawing/2014/main" id="{750F6AEF-4A76-8349-BD6B-A3E9B9DF55F5}"/>
                  </a:ext>
                </a:extLst>
              </p:cNvPr>
              <p:cNvCxnSpPr/>
              <p:nvPr/>
            </p:nvCxnSpPr>
            <p:spPr>
              <a:xfrm flipH="1">
                <a:off x="1099982" y="5061419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Group 64">
                <a:extLst>
                  <a:ext uri="{FF2B5EF4-FFF2-40B4-BE49-F238E27FC236}">
                    <a16:creationId xmlns="" xmlns:a16="http://schemas.microsoft.com/office/drawing/2014/main" id="{CB3BF4BA-DAB4-D549-9D5D-361863C399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="" xmlns:a16="http://schemas.microsoft.com/office/drawing/2014/main" id="{CF364BE8-74CB-0D4D-BD2E-D203BA26DA10}"/>
                    </a:ext>
                  </a:extLst>
                </p:cNvPr>
                <p:cNvCxnSpPr/>
                <p:nvPr/>
              </p:nvCxnSpPr>
              <p:spPr>
                <a:xfrm flipH="1">
                  <a:off x="1665814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="" xmlns:a16="http://schemas.microsoft.com/office/drawing/2014/main" id="{A46AF911-0A27-FD4F-BA78-B8AF073A27FF}"/>
                    </a:ext>
                  </a:extLst>
                </p:cNvPr>
                <p:cNvCxnSpPr/>
                <p:nvPr/>
              </p:nvCxnSpPr>
              <p:spPr>
                <a:xfrm flipH="1">
                  <a:off x="2115055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56">
                  <a:extLst>
                    <a:ext uri="{FF2B5EF4-FFF2-40B4-BE49-F238E27FC236}">
                      <a16:creationId xmlns="" xmlns:a16="http://schemas.microsoft.com/office/drawing/2014/main" id="{A529C7A0-0FEB-7A47-812A-B814EDA82B13}"/>
                    </a:ext>
                  </a:extLst>
                </p:cNvPr>
                <p:cNvSpPr/>
                <p:nvPr/>
              </p:nvSpPr>
              <p:spPr>
                <a:xfrm>
                  <a:off x="1834081" y="4914591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32" name="TextBox 32">
              <a:extLst>
                <a:ext uri="{FF2B5EF4-FFF2-40B4-BE49-F238E27FC236}">
                  <a16:creationId xmlns="" xmlns:a16="http://schemas.microsoft.com/office/drawing/2014/main" id="{1003EE4C-F0C7-C844-9C29-19DC981377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3945" y="1602495"/>
              <a:ext cx="1575857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2025</a:t>
              </a:r>
            </a:p>
            <a:p>
              <a:pPr defTabSz="487569"/>
              <a:r>
                <a:rPr lang="en-US" sz="1500" b="1">
                  <a:solidFill>
                    <a:srgbClr val="000000"/>
                  </a:solidFill>
                </a:rPr>
                <a:t>ESS construction complete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5878E7E2-82E1-D14B-B429-7922F6EFBBE6}"/>
                </a:ext>
              </a:extLst>
            </p:cNvPr>
            <p:cNvCxnSpPr/>
            <p:nvPr/>
          </p:nvCxnSpPr>
          <p:spPr>
            <a:xfrm>
              <a:off x="815832" y="5729560"/>
              <a:ext cx="0" cy="158733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5">
              <a:extLst>
                <a:ext uri="{FF2B5EF4-FFF2-40B4-BE49-F238E27FC236}">
                  <a16:creationId xmlns="" xmlns:a16="http://schemas.microsoft.com/office/drawing/2014/main" id="{E38194E2-8B30-AD46-8670-B9959FBD8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261" y="5895057"/>
              <a:ext cx="2085021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2003</a:t>
              </a:r>
            </a:p>
            <a:p>
              <a:pPr defTabSz="487569"/>
              <a:r>
                <a:rPr lang="en-US" sz="1500" b="1">
                  <a:solidFill>
                    <a:srgbClr val="000000"/>
                  </a:solidFill>
                </a:rPr>
                <a:t>First European design effort of ESS completed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FFEEABB8-EFF4-EE4B-B911-09BFAA12962D}"/>
                </a:ext>
              </a:extLst>
            </p:cNvPr>
            <p:cNvCxnSpPr/>
            <p:nvPr/>
          </p:nvCxnSpPr>
          <p:spPr>
            <a:xfrm>
              <a:off x="3171572" y="4827955"/>
              <a:ext cx="0" cy="312704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4">
              <a:extLst>
                <a:ext uri="{FF2B5EF4-FFF2-40B4-BE49-F238E27FC236}">
                  <a16:creationId xmlns="" xmlns:a16="http://schemas.microsoft.com/office/drawing/2014/main" id="{A00CA1DD-17D9-C94F-85C0-DE6351EBA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5547" y="5143565"/>
              <a:ext cx="1878218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2012</a:t>
              </a:r>
            </a:p>
            <a:p>
              <a:pPr defTabSz="487569"/>
              <a:r>
                <a:rPr lang="en-US" sz="1500" b="1">
                  <a:solidFill>
                    <a:prstClr val="black"/>
                  </a:solidFill>
                </a:rPr>
                <a:t>ESS Design Update phase complete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65F8777B-D3E9-2349-A405-EED1686C21C0}"/>
                </a:ext>
              </a:extLst>
            </p:cNvPr>
            <p:cNvCxnSpPr/>
            <p:nvPr/>
          </p:nvCxnSpPr>
          <p:spPr>
            <a:xfrm>
              <a:off x="5520962" y="3929525"/>
              <a:ext cx="0" cy="747633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1">
              <a:extLst>
                <a:ext uri="{FF2B5EF4-FFF2-40B4-BE49-F238E27FC236}">
                  <a16:creationId xmlns="" xmlns:a16="http://schemas.microsoft.com/office/drawing/2014/main" id="{63F665F3-ABAB-E74D-BA9F-D8429A814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0914" y="4677757"/>
              <a:ext cx="1746495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2019</a:t>
              </a:r>
            </a:p>
            <a:p>
              <a:pPr defTabSz="487569"/>
              <a:r>
                <a:rPr lang="en-US" sz="1500" b="1">
                  <a:solidFill>
                    <a:prstClr val="black"/>
                  </a:solidFill>
                </a:rPr>
                <a:t>First neutrons on instruments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7187C4CC-39D5-9A42-BC7C-8E26E61AA69D}"/>
                </a:ext>
              </a:extLst>
            </p:cNvPr>
            <p:cNvCxnSpPr/>
            <p:nvPr/>
          </p:nvCxnSpPr>
          <p:spPr>
            <a:xfrm>
              <a:off x="6702007" y="3464436"/>
              <a:ext cx="0" cy="25714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22">
              <a:extLst>
                <a:ext uri="{FF2B5EF4-FFF2-40B4-BE49-F238E27FC236}">
                  <a16:creationId xmlns="" xmlns:a16="http://schemas.microsoft.com/office/drawing/2014/main" id="{3F4B4E83-47EA-A340-BB16-85A4CEC145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4218" y="3721188"/>
              <a:ext cx="1695862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2023</a:t>
              </a:r>
            </a:p>
            <a:p>
              <a:pPr defTabSz="487569"/>
              <a:r>
                <a:rPr lang="en-US" sz="1500" b="1">
                  <a:solidFill>
                    <a:srgbClr val="000000"/>
                  </a:solidFill>
                </a:rPr>
                <a:t>ESS starts</a:t>
              </a:r>
            </a:p>
            <a:p>
              <a:pPr defTabSz="487569"/>
              <a:r>
                <a:rPr lang="en-US" sz="1500" b="1">
                  <a:solidFill>
                    <a:srgbClr val="000000"/>
                  </a:solidFill>
                </a:rPr>
                <a:t>user program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598786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966706" y="4349"/>
            <a:ext cx="7165605" cy="350610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 as Neutrino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Facility </a:t>
            </a:r>
            <a:r>
              <a:rPr lang="en-US" sz="4400" dirty="0" smtClean="0">
                <a:solidFill>
                  <a:srgbClr val="0000FF"/>
                </a:solidFill>
              </a:rPr>
              <a:t>for </a:t>
            </a:r>
            <a:br>
              <a:rPr lang="en-US" sz="4400" dirty="0" smtClean="0">
                <a:solidFill>
                  <a:srgbClr val="0000FF"/>
                </a:solidFill>
              </a:rPr>
            </a:br>
            <a:r>
              <a:rPr lang="en-US" sz="4400" dirty="0" smtClean="0">
                <a:solidFill>
                  <a:srgbClr val="0000FF"/>
                </a:solidFill>
              </a:rPr>
              <a:t>the CP violation observation</a:t>
            </a:r>
            <a:endParaRPr lang="en-GB" sz="44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0872E54-75A9-104A-96BB-7D5F32AA99AB}"/>
              </a:ext>
            </a:extLst>
          </p:cNvPr>
          <p:cNvSpPr txBox="1"/>
          <p:nvPr/>
        </p:nvSpPr>
        <p:spPr>
          <a:xfrm>
            <a:off x="3678620" y="2333297"/>
            <a:ext cx="15600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39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fr-FR" sz="239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69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16"/>
          <p:cNvGrpSpPr>
            <a:grpSpLocks/>
          </p:cNvGrpSpPr>
          <p:nvPr/>
        </p:nvGrpSpPr>
        <p:grpSpPr bwMode="auto">
          <a:xfrm>
            <a:off x="242855" y="1272241"/>
            <a:ext cx="1939925" cy="1368425"/>
            <a:chOff x="2781" y="2457"/>
            <a:chExt cx="2640" cy="1863"/>
          </a:xfrm>
        </p:grpSpPr>
        <p:pic>
          <p:nvPicPr>
            <p:cNvPr id="45" name="Picture 17" descr="osci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" y="2457"/>
              <a:ext cx="2640" cy="1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8" descr="oscill_anim_2"/>
            <p:cNvPicPr>
              <a:picLocks noChangeAspect="1" noChangeArrowheads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" y="2507"/>
              <a:ext cx="2417" cy="1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107158"/>
          </a:xfrm>
          <a:ln/>
          <a:effectLst>
            <a:outerShdw blurRad="25400" dist="50800" dir="2700000" algn="ctr" rotWithShape="0">
              <a:srgbClr val="C0C0C0">
                <a:alpha val="74998"/>
              </a:srgbClr>
            </a:outerShdw>
          </a:effectLst>
        </p:spPr>
        <p:txBody>
          <a:bodyPr rIns="132080">
            <a:normAutofit fontScale="90000"/>
          </a:bodyPr>
          <a:lstStyle/>
          <a:p>
            <a:pPr marL="39688"/>
            <a:r>
              <a:rPr lang="en-US" sz="4000" dirty="0">
                <a:solidFill>
                  <a:srgbClr val="0432FF"/>
                </a:solidFill>
                <a:ea typeface="ＭＳ Ｐゴシック" charset="0"/>
                <a:cs typeface="Arial" charset="0"/>
              </a:rPr>
              <a:t>Neutrino Oscillations</a:t>
            </a:r>
            <a:br>
              <a:rPr lang="en-US" sz="4000" dirty="0">
                <a:solidFill>
                  <a:srgbClr val="0432FF"/>
                </a:solidFill>
                <a:ea typeface="ＭＳ Ｐゴシック" charset="0"/>
                <a:cs typeface="Arial" charset="0"/>
              </a:rPr>
            </a:br>
            <a:r>
              <a:rPr lang="en-US" sz="2700" dirty="0" err="1">
                <a:solidFill>
                  <a:srgbClr val="0432FF"/>
                </a:solidFill>
                <a:ea typeface="ＭＳ Ｐゴシック" charset="0"/>
                <a:cs typeface="Arial" charset="0"/>
              </a:rPr>
              <a:t>Pontecorvo</a:t>
            </a:r>
            <a:r>
              <a:rPr lang="en-US" sz="2700" dirty="0">
                <a:solidFill>
                  <a:srgbClr val="0432FF"/>
                </a:solidFill>
                <a:ea typeface="ＭＳ Ｐゴシック" charset="0"/>
                <a:cs typeface="Arial" charset="0"/>
              </a:rPr>
              <a:t>-Maki-Nakagawa-Sakata matrix</a:t>
            </a:r>
            <a:endParaRPr lang="en-US" sz="4000" dirty="0">
              <a:solidFill>
                <a:srgbClr val="0432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sp>
        <p:nvSpPr>
          <p:cNvPr id="25633" name="Rectangle 33"/>
          <p:cNvSpPr>
            <a:spLocks/>
          </p:cNvSpPr>
          <p:nvPr/>
        </p:nvSpPr>
        <p:spPr bwMode="auto">
          <a:xfrm>
            <a:off x="114300" y="2520875"/>
            <a:ext cx="29395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400" dirty="0">
                <a:solidFill>
                  <a:srgbClr val="002D99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Usual </a:t>
            </a:r>
            <a:r>
              <a:rPr lang="en-US" sz="2400" dirty="0" smtClean="0">
                <a:solidFill>
                  <a:srgbClr val="002D99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parameterization</a:t>
            </a:r>
            <a:endParaRPr lang="en-US" sz="2400" dirty="0">
              <a:solidFill>
                <a:srgbClr val="002D99"/>
              </a:solidFill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5925843" y="5944209"/>
            <a:ext cx="22341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 smtClean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Solar, </a:t>
            </a:r>
            <a:r>
              <a:rPr lang="en-US" sz="1400" b="1" dirty="0" smtClean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Reactors </a:t>
            </a:r>
            <a:r>
              <a:rPr lang="en-US" sz="1400" dirty="0" smtClean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oscillations</a:t>
            </a:r>
            <a:r>
              <a:rPr lang="en-US" sz="1400" b="1" dirty="0" smtClean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1400" b="1" dirty="0">
              <a:solidFill>
                <a:srgbClr val="0066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774030" y="5877462"/>
            <a:ext cx="19575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Atmospheric,</a:t>
            </a:r>
            <a:endParaRPr lang="en-US" sz="1400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 eaLnBrk="0" hangingPunct="0"/>
            <a:r>
              <a:rPr lang="en-US" sz="14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Accelerators oscillations</a:t>
            </a:r>
            <a:endParaRPr lang="en-US" sz="1400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3143250" y="5866385"/>
            <a:ext cx="26641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reactors</a:t>
            </a:r>
            <a:r>
              <a:rPr lang="en-US" sz="1400" dirty="0" smtClean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, Accelerators </a:t>
            </a:r>
            <a:r>
              <a:rPr lang="en-US" sz="14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oscillations</a:t>
            </a:r>
            <a:endParaRPr lang="en-US" sz="1400" dirty="0">
              <a:solidFill>
                <a:srgbClr val="0066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 eaLnBrk="0" hangingPunct="0"/>
            <a:r>
              <a:rPr lang="en-US" sz="1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CP violation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953584" y="6273222"/>
            <a:ext cx="221938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38113">
              <a:buClr>
                <a:srgbClr val="002D99"/>
              </a:buClr>
              <a:buSzPct val="125000"/>
              <a:buFont typeface="Arial"/>
              <a:buChar char="•"/>
            </a:pPr>
            <a:r>
              <a:rPr lang="en-US" sz="1600" i="1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δ</a:t>
            </a:r>
            <a:r>
              <a:rPr lang="en-US" sz="1600" i="1" baseline="-6000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CP</a:t>
            </a: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for neutrinos</a:t>
            </a:r>
          </a:p>
          <a:p>
            <a:pPr marL="177800" indent="-138113">
              <a:buClr>
                <a:srgbClr val="002D99"/>
              </a:buClr>
              <a:buSzPct val="125000"/>
              <a:buFont typeface="Arial"/>
              <a:buChar char="•"/>
            </a:pP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-</a:t>
            </a:r>
            <a:r>
              <a:rPr lang="en-US" sz="1600" i="1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δ</a:t>
            </a:r>
            <a:r>
              <a:rPr lang="en-US" sz="1600" i="1" baseline="-6000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CP</a:t>
            </a: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for anti-neutrinos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3289" y="1220759"/>
            <a:ext cx="2419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latin typeface="Times New Roman" charset="0"/>
                <a:ea typeface="Times New Roman" charset="0"/>
                <a:cs typeface="Times New Roman" charset="0"/>
              </a:rPr>
              <a:t>well established now</a:t>
            </a:r>
          </a:p>
        </p:txBody>
      </p:sp>
      <p:pic>
        <p:nvPicPr>
          <p:cNvPr id="89350" name="Picture 2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2929119"/>
            <a:ext cx="30289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351" name="Picture 26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9970" y="3614738"/>
            <a:ext cx="33242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352" name="Picture 26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7647" y="4286859"/>
            <a:ext cx="82296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1778" y="1775997"/>
            <a:ext cx="4164215" cy="72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r 1"/>
          <p:cNvGrpSpPr/>
          <p:nvPr/>
        </p:nvGrpSpPr>
        <p:grpSpPr>
          <a:xfrm>
            <a:off x="4845269" y="1011857"/>
            <a:ext cx="4188422" cy="2561740"/>
            <a:chOff x="2649538" y="2693988"/>
            <a:chExt cx="6364287" cy="3892550"/>
          </a:xfrm>
        </p:grpSpPr>
        <p:sp>
          <p:nvSpPr>
            <p:cNvPr id="25604" name="Rectangle 4"/>
            <p:cNvSpPr>
              <a:spLocks/>
            </p:cNvSpPr>
            <p:nvPr/>
          </p:nvSpPr>
          <p:spPr bwMode="auto">
            <a:xfrm>
              <a:off x="5853112" y="2693988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3</a:t>
              </a:r>
            </a:p>
          </p:txBody>
        </p:sp>
        <p:sp>
          <p:nvSpPr>
            <p:cNvPr id="25605" name="Line 5"/>
            <p:cNvSpPr>
              <a:spLocks noChangeShapeType="1"/>
            </p:cNvSpPr>
            <p:nvPr/>
          </p:nvSpPr>
          <p:spPr bwMode="auto">
            <a:xfrm rot="10800000" flipH="1">
              <a:off x="5832475" y="2860675"/>
              <a:ext cx="1588" cy="2476500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6" name="Line 6"/>
            <p:cNvSpPr>
              <a:spLocks noChangeShapeType="1"/>
            </p:cNvSpPr>
            <p:nvPr/>
          </p:nvSpPr>
          <p:spPr bwMode="auto">
            <a:xfrm flipH="1">
              <a:off x="4775200" y="5345113"/>
              <a:ext cx="1057275" cy="122237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7" name="Line 7"/>
            <p:cNvSpPr>
              <a:spLocks noChangeShapeType="1"/>
            </p:cNvSpPr>
            <p:nvPr/>
          </p:nvSpPr>
          <p:spPr bwMode="auto">
            <a:xfrm rot="10800000" flipH="1">
              <a:off x="5822950" y="5335588"/>
              <a:ext cx="2097088" cy="952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 rot="10800000" flipH="1">
              <a:off x="5830888" y="3455988"/>
              <a:ext cx="1058862" cy="1881187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 rot="10800000">
              <a:off x="4894263" y="3902075"/>
              <a:ext cx="928687" cy="1428750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>
              <a:off x="5846763" y="5337175"/>
              <a:ext cx="782637" cy="777875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1" name="Line 11"/>
            <p:cNvSpPr>
              <a:spLocks noChangeShapeType="1"/>
            </p:cNvSpPr>
            <p:nvPr/>
          </p:nvSpPr>
          <p:spPr bwMode="auto">
            <a:xfrm rot="10800000" flipH="1">
              <a:off x="5840413" y="4405313"/>
              <a:ext cx="1309687" cy="922337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>
              <a:off x="5832475" y="5335588"/>
              <a:ext cx="790575" cy="9398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3" name="Line 13"/>
            <p:cNvSpPr>
              <a:spLocks noChangeShapeType="1"/>
            </p:cNvSpPr>
            <p:nvPr/>
          </p:nvSpPr>
          <p:spPr bwMode="auto">
            <a:xfrm rot="10800000">
              <a:off x="5699125" y="2997200"/>
              <a:ext cx="141288" cy="2347913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4" name="Freeform 14"/>
            <p:cNvSpPr>
              <a:spLocks/>
            </p:cNvSpPr>
            <p:nvPr/>
          </p:nvSpPr>
          <p:spPr bwMode="auto">
            <a:xfrm>
              <a:off x="5438775" y="5822950"/>
              <a:ext cx="771525" cy="152400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5" name="Freeform 15"/>
            <p:cNvSpPr>
              <a:spLocks/>
            </p:cNvSpPr>
            <p:nvPr/>
          </p:nvSpPr>
          <p:spPr bwMode="auto">
            <a:xfrm rot="-5400000">
              <a:off x="6441281" y="4983957"/>
              <a:ext cx="536575" cy="122238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6" name="Freeform 16"/>
            <p:cNvSpPr>
              <a:spLocks/>
            </p:cNvSpPr>
            <p:nvPr/>
          </p:nvSpPr>
          <p:spPr bwMode="auto">
            <a:xfrm rot="-6000000">
              <a:off x="6399213" y="4225925"/>
              <a:ext cx="742950" cy="11112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7" name="Freeform 17"/>
            <p:cNvSpPr>
              <a:spLocks/>
            </p:cNvSpPr>
            <p:nvPr/>
          </p:nvSpPr>
          <p:spPr bwMode="auto">
            <a:xfrm rot="8700000">
              <a:off x="5300663" y="4405313"/>
              <a:ext cx="482600" cy="82550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8" name="Freeform 18"/>
            <p:cNvSpPr>
              <a:spLocks/>
            </p:cNvSpPr>
            <p:nvPr/>
          </p:nvSpPr>
          <p:spPr bwMode="auto">
            <a:xfrm rot="-10440000">
              <a:off x="5722938" y="3443288"/>
              <a:ext cx="101600" cy="4127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9" name="Freeform 19"/>
            <p:cNvSpPr>
              <a:spLocks/>
            </p:cNvSpPr>
            <p:nvPr/>
          </p:nvSpPr>
          <p:spPr bwMode="auto">
            <a:xfrm rot="-4500000">
              <a:off x="6541295" y="6177756"/>
              <a:ext cx="144462" cy="4127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20" name="AutoShape 20"/>
            <p:cNvSpPr>
              <a:spLocks/>
            </p:cNvSpPr>
            <p:nvPr/>
          </p:nvSpPr>
          <p:spPr bwMode="auto">
            <a:xfrm>
              <a:off x="2649538" y="4076700"/>
              <a:ext cx="6364287" cy="25098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168" y="0"/>
                  </a:moveTo>
                  <a:lnTo>
                    <a:pt x="0" y="21600"/>
                  </a:lnTo>
                  <a:lnTo>
                    <a:pt x="14432" y="21600"/>
                  </a:lnTo>
                  <a:lnTo>
                    <a:pt x="21600" y="0"/>
                  </a:lnTo>
                  <a:close/>
                  <a:moveTo>
                    <a:pt x="7168" y="0"/>
                  </a:move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21" name="Rectangle 21"/>
            <p:cNvSpPr>
              <a:spLocks/>
            </p:cNvSpPr>
            <p:nvPr/>
          </p:nvSpPr>
          <p:spPr bwMode="auto">
            <a:xfrm>
              <a:off x="6778625" y="2943225"/>
              <a:ext cx="406283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μ</a:t>
              </a:r>
            </a:p>
          </p:txBody>
        </p:sp>
        <p:sp>
          <p:nvSpPr>
            <p:cNvPr id="25622" name="Rectangle 22"/>
            <p:cNvSpPr>
              <a:spLocks/>
            </p:cNvSpPr>
            <p:nvPr/>
          </p:nvSpPr>
          <p:spPr bwMode="auto">
            <a:xfrm>
              <a:off x="4556125" y="3295650"/>
              <a:ext cx="377054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τ</a:t>
              </a:r>
            </a:p>
          </p:txBody>
        </p:sp>
        <p:sp>
          <p:nvSpPr>
            <p:cNvPr id="25623" name="Rectangle 23"/>
            <p:cNvSpPr>
              <a:spLocks/>
            </p:cNvSpPr>
            <p:nvPr/>
          </p:nvSpPr>
          <p:spPr bwMode="auto">
            <a:xfrm>
              <a:off x="6527799" y="5543549"/>
              <a:ext cx="386797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25624" name="Rectangle 24"/>
            <p:cNvSpPr>
              <a:spLocks/>
            </p:cNvSpPr>
            <p:nvPr/>
          </p:nvSpPr>
          <p:spPr bwMode="auto">
            <a:xfrm>
              <a:off x="7712077" y="4748212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</a:t>
              </a:r>
            </a:p>
          </p:txBody>
        </p:sp>
        <p:sp>
          <p:nvSpPr>
            <p:cNvPr id="25625" name="Rectangle 25"/>
            <p:cNvSpPr>
              <a:spLocks/>
            </p:cNvSpPr>
            <p:nvPr/>
          </p:nvSpPr>
          <p:spPr bwMode="auto">
            <a:xfrm>
              <a:off x="4306888" y="5999164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</a:t>
              </a:r>
            </a:p>
          </p:txBody>
        </p:sp>
        <p:sp>
          <p:nvSpPr>
            <p:cNvPr id="25626" name="Rectangle 26"/>
            <p:cNvSpPr>
              <a:spLocks/>
            </p:cNvSpPr>
            <p:nvPr/>
          </p:nvSpPr>
          <p:spPr bwMode="auto">
            <a:xfrm>
              <a:off x="5121275" y="29194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dirty="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 dirty="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13</a:t>
              </a:r>
            </a:p>
          </p:txBody>
        </p:sp>
        <p:sp>
          <p:nvSpPr>
            <p:cNvPr id="25627" name="Rectangle 27"/>
            <p:cNvSpPr>
              <a:spLocks/>
            </p:cNvSpPr>
            <p:nvPr/>
          </p:nvSpPr>
          <p:spPr bwMode="auto">
            <a:xfrm>
              <a:off x="6845300" y="3708400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23</a:t>
              </a:r>
            </a:p>
          </p:txBody>
        </p:sp>
        <p:sp>
          <p:nvSpPr>
            <p:cNvPr id="25628" name="Rectangle 28"/>
            <p:cNvSpPr>
              <a:spLocks/>
            </p:cNvSpPr>
            <p:nvPr/>
          </p:nvSpPr>
          <p:spPr bwMode="auto">
            <a:xfrm>
              <a:off x="6770687" y="47228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12</a:t>
              </a:r>
            </a:p>
          </p:txBody>
        </p:sp>
        <p:sp>
          <p:nvSpPr>
            <p:cNvPr id="25629" name="Rectangle 29"/>
            <p:cNvSpPr>
              <a:spLocks/>
            </p:cNvSpPr>
            <p:nvPr/>
          </p:nvSpPr>
          <p:spPr bwMode="auto">
            <a:xfrm>
              <a:off x="6594476" y="602456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13</a:t>
              </a:r>
            </a:p>
          </p:txBody>
        </p:sp>
        <p:sp>
          <p:nvSpPr>
            <p:cNvPr id="25630" name="Rectangle 30"/>
            <p:cNvSpPr>
              <a:spLocks/>
            </p:cNvSpPr>
            <p:nvPr/>
          </p:nvSpPr>
          <p:spPr bwMode="auto">
            <a:xfrm>
              <a:off x="5486401" y="5913437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12</a:t>
              </a:r>
            </a:p>
          </p:txBody>
        </p:sp>
        <p:sp>
          <p:nvSpPr>
            <p:cNvPr id="25631" name="Rectangle 31"/>
            <p:cNvSpPr>
              <a:spLocks/>
            </p:cNvSpPr>
            <p:nvPr/>
          </p:nvSpPr>
          <p:spPr bwMode="auto">
            <a:xfrm>
              <a:off x="5100639" y="37576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23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3866909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ransition Probability"/>
          <p:cNvSpPr txBox="1">
            <a:spLocks noGrp="1"/>
          </p:cNvSpPr>
          <p:nvPr>
            <p:ph type="title"/>
          </p:nvPr>
        </p:nvSpPr>
        <p:spPr>
          <a:xfrm>
            <a:off x="1297459" y="187870"/>
            <a:ext cx="6862522" cy="64633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3600" dirty="0">
                <a:solidFill>
                  <a:srgbClr val="0432FF"/>
                </a:solidFill>
              </a:rPr>
              <a:t>Transition Probability</a:t>
            </a:r>
            <a:r>
              <a:rPr lang="el-GR" sz="3600" dirty="0">
                <a:solidFill>
                  <a:srgbClr val="0432FF"/>
                </a:solidFill>
              </a:rPr>
              <a:t> </a:t>
            </a:r>
            <a:r>
              <a:rPr lang="fr-CH" sz="3600" dirty="0">
                <a:solidFill>
                  <a:srgbClr val="0432FF"/>
                </a:solidFill>
              </a:rPr>
              <a:t>in vacuum</a:t>
            </a:r>
            <a:endParaRPr sz="3600" dirty="0">
              <a:solidFill>
                <a:srgbClr val="0432FF"/>
              </a:solidFill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7815" y="1013151"/>
            <a:ext cx="4434840" cy="62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557" y="1715811"/>
            <a:ext cx="593598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214009" y="1882291"/>
            <a:ext cx="516173" cy="1429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4566" y="2386391"/>
            <a:ext cx="1813560" cy="6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3020156" y="2670013"/>
            <a:ext cx="516173" cy="1429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244" y="2409251"/>
            <a:ext cx="1516380" cy="59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1977" y="2439731"/>
            <a:ext cx="1836420" cy="56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ight Arrow 12"/>
          <p:cNvSpPr/>
          <p:nvPr/>
        </p:nvSpPr>
        <p:spPr>
          <a:xfrm>
            <a:off x="5413664" y="2670013"/>
            <a:ext cx="516173" cy="1429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45482" y="3202489"/>
            <a:ext cx="1813560" cy="43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655496" y="3220727"/>
            <a:ext cx="77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</a:t>
            </a:r>
            <a:endParaRPr lang="en-US" dirty="0"/>
          </a:p>
        </p:txBody>
      </p:sp>
      <p:pic>
        <p:nvPicPr>
          <p:cNvPr id="8909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95849" y="3210706"/>
            <a:ext cx="861060" cy="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387610" y="3210706"/>
            <a:ext cx="77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</a:t>
            </a:r>
            <a:endParaRPr lang="en-US" dirty="0"/>
          </a:p>
        </p:txBody>
      </p:sp>
      <p:pic>
        <p:nvPicPr>
          <p:cNvPr id="8909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45159" y="3701372"/>
            <a:ext cx="477774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ight Arrow 18"/>
          <p:cNvSpPr/>
          <p:nvPr/>
        </p:nvSpPr>
        <p:spPr>
          <a:xfrm>
            <a:off x="1297459" y="3981852"/>
            <a:ext cx="516173" cy="1429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14300" y="4523837"/>
            <a:ext cx="329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err="1" smtClean="0"/>
              <a:t>utrarelativistic</a:t>
            </a:r>
            <a:r>
              <a:rPr lang="en-US" dirty="0" smtClean="0"/>
              <a:t> neutrinos t=L</a:t>
            </a:r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>
            <a:off x="1004566" y="5252382"/>
            <a:ext cx="516173" cy="1429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098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47815" y="4893169"/>
            <a:ext cx="5349240" cy="78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"/>
          <p:cNvGrpSpPr/>
          <p:nvPr/>
        </p:nvGrpSpPr>
        <p:grpSpPr>
          <a:xfrm>
            <a:off x="397263" y="5947594"/>
            <a:ext cx="890588" cy="217488"/>
            <a:chOff x="0" y="0"/>
            <a:chExt cx="890587" cy="217487"/>
          </a:xfrm>
        </p:grpSpPr>
        <p:sp>
          <p:nvSpPr>
            <p:cNvPr id="24" name="Shape"/>
            <p:cNvSpPr/>
            <p:nvPr/>
          </p:nvSpPr>
          <p:spPr>
            <a:xfrm>
              <a:off x="139154" y="0"/>
              <a:ext cx="751434" cy="217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A9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5" name="Rectangle"/>
            <p:cNvSpPr/>
            <p:nvPr/>
          </p:nvSpPr>
          <p:spPr>
            <a:xfrm>
              <a:off x="55661" y="54371"/>
              <a:ext cx="55663" cy="108745"/>
            </a:xfrm>
            <a:prstGeom prst="rect">
              <a:avLst/>
            </a:prstGeom>
            <a:solidFill>
              <a:srgbClr val="FFA9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6" name="Rectangle"/>
            <p:cNvSpPr/>
            <p:nvPr/>
          </p:nvSpPr>
          <p:spPr>
            <a:xfrm>
              <a:off x="0" y="54371"/>
              <a:ext cx="27831" cy="108745"/>
            </a:xfrm>
            <a:prstGeom prst="rect">
              <a:avLst/>
            </a:prstGeom>
            <a:solidFill>
              <a:srgbClr val="FFA9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  <p:sp>
        <p:nvSpPr>
          <p:cNvPr id="27" name="the transition probabilities do not depend on the particle masses but on the squared mass differences"/>
          <p:cNvSpPr txBox="1"/>
          <p:nvPr/>
        </p:nvSpPr>
        <p:spPr>
          <a:xfrm>
            <a:off x="1520739" y="5726669"/>
            <a:ext cx="7023100" cy="656590"/>
          </a:xfrm>
          <a:prstGeom prst="rect">
            <a:avLst/>
          </a:prstGeom>
          <a:ln w="28575">
            <a:solidFill>
              <a:srgbClr val="008F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buClr>
                <a:srgbClr val="D81E00"/>
              </a:buClr>
              <a:buFont typeface="Comic Sans MS"/>
              <a:defRPr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the transition probabilities do not depend on the particle masses but on the squared mass differences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54680"/>
          </a:xfrm>
          <a:ln/>
        </p:spPr>
        <p:txBody>
          <a:bodyPr rIns="132080">
            <a:normAutofit/>
          </a:bodyPr>
          <a:lstStyle/>
          <a:p>
            <a:r>
              <a:rPr lang="en-GB" sz="4000" dirty="0">
                <a:solidFill>
                  <a:srgbClr val="04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br>
              <a:rPr lang="en-GB" sz="4000" dirty="0">
                <a:solidFill>
                  <a:srgbClr val="04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2200" dirty="0">
                <a:solidFill>
                  <a:srgbClr val="04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(neutrino beams)</a:t>
            </a:r>
            <a:endParaRPr lang="en-GB" sz="1600" dirty="0">
              <a:solidFill>
                <a:srgbClr val="0432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8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35B063D-5DCD-E149-8492-1DD786544AC4}"/>
              </a:ext>
            </a:extLst>
          </p:cNvPr>
          <p:cNvGrpSpPr/>
          <p:nvPr/>
        </p:nvGrpSpPr>
        <p:grpSpPr>
          <a:xfrm>
            <a:off x="412538" y="1137175"/>
            <a:ext cx="8391853" cy="3534847"/>
            <a:chOff x="412538" y="1074115"/>
            <a:chExt cx="8391853" cy="3534847"/>
          </a:xfrm>
        </p:grpSpPr>
        <p:graphicFrame>
          <p:nvGraphicFramePr>
            <p:cNvPr id="4" name="Obje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375046276"/>
                </p:ext>
              </p:extLst>
            </p:nvPr>
          </p:nvGraphicFramePr>
          <p:xfrm>
            <a:off x="412538" y="1074115"/>
            <a:ext cx="7664450" cy="3408362"/>
          </p:xfrm>
          <a:graphic>
            <a:graphicData uri="http://schemas.openxmlformats.org/presentationml/2006/ole">
              <p:oleObj spid="_x0000_s5281" name="Equation" r:id="rId3" imgW="4671720" imgH="2075400" progId="">
                <p:embed/>
              </p:oleObj>
            </a:graphicData>
          </a:graphic>
        </p:graphicFrame>
        <p:sp>
          <p:nvSpPr>
            <p:cNvPr id="18" name="ZoneTexte 17"/>
            <p:cNvSpPr txBox="1"/>
            <p:nvPr/>
          </p:nvSpPr>
          <p:spPr>
            <a:xfrm>
              <a:off x="5136747" y="2797099"/>
              <a:ext cx="892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"solar"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362869" y="1102622"/>
              <a:ext cx="1647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"atmospheric"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185914" y="1927935"/>
              <a:ext cx="1618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"interference"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099074" y="4208852"/>
              <a:ext cx="1482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matter effect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6063220" y="4948472"/>
            <a:ext cx="303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en-GB" sz="2000" baseline="-25000">
                <a:solidFill>
                  <a:srgbClr val="008000"/>
                </a:solidFill>
                <a:latin typeface="Times New Roman"/>
                <a:cs typeface="Times New Roman"/>
              </a:rPr>
              <a:t>CP</a:t>
            </a: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 dependence, 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sizable matter effect for long baselines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3415" y="4697584"/>
            <a:ext cx="590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for antimatter: 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 →-δ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 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and 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→-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fake matter/antimatter asymetry due to matter effect</a:t>
            </a:r>
          </a:p>
        </p:txBody>
      </p:sp>
      <p:sp>
        <p:nvSpPr>
          <p:cNvPr id="6" name="Ellipse 5"/>
          <p:cNvSpPr/>
          <p:nvPr/>
        </p:nvSpPr>
        <p:spPr>
          <a:xfrm>
            <a:off x="3494972" y="1994659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>
            <a:off x="6317623" y="3969490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cteur droit 7"/>
          <p:cNvCxnSpPr/>
          <p:nvPr/>
        </p:nvCxnSpPr>
        <p:spPr>
          <a:xfrm>
            <a:off x="5991973" y="4861202"/>
            <a:ext cx="0" cy="11239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 19" descr="Image 19">
            <a:extLst>
              <a:ext uri="{FF2B5EF4-FFF2-40B4-BE49-F238E27FC236}">
                <a16:creationId xmlns="" xmlns:a16="http://schemas.microsoft.com/office/drawing/2014/main" id="{F582D7F0-69DC-E14B-96B2-C28831558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1" y="5406623"/>
            <a:ext cx="2804795" cy="112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2C64A8C-11E7-6347-8B3C-D562A191618D}"/>
              </a:ext>
            </a:extLst>
          </p:cNvPr>
          <p:cNvSpPr txBox="1"/>
          <p:nvPr/>
        </p:nvSpPr>
        <p:spPr>
          <a:xfrm>
            <a:off x="3793361" y="620732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Matter-antimatter asymmetry</a:t>
            </a:r>
          </a:p>
        </p:txBody>
      </p:sp>
    </p:spTree>
    <p:extLst>
      <p:ext uri="{BB962C8B-B14F-4D97-AF65-F5344CB8AC3E}">
        <p14:creationId xmlns="" xmlns:p14="http://schemas.microsoft.com/office/powerpoint/2010/main" val="1754359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5761" y="1168400"/>
            <a:ext cx="8282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Despite the tremendous progress in our understanding of neutrino physics over the last years, many fundamental questions remain unsolved in the neutrino sector.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78214" y="2092960"/>
            <a:ext cx="78696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             These questions include those of: </a:t>
            </a:r>
          </a:p>
          <a:p>
            <a:pPr algn="just">
              <a:spcAft>
                <a:spcPts val="600"/>
              </a:spcAft>
            </a:pPr>
            <a:endParaRPr lang="en-US" dirty="0" smtClean="0"/>
          </a:p>
          <a:p>
            <a:pPr marL="355600" indent="-355600" algn="just">
              <a:spcAft>
                <a:spcPts val="600"/>
              </a:spcAft>
              <a:buFont typeface="Wingdings" pitchFamily="2" charset="2"/>
              <a:buChar char="v"/>
            </a:pPr>
            <a:r>
              <a:rPr lang="en-US" dirty="0" smtClean="0"/>
              <a:t>the absolute neutrino mass scale, </a:t>
            </a:r>
          </a:p>
          <a:p>
            <a:pPr marL="355600" indent="-355600" algn="just">
              <a:spcAft>
                <a:spcPts val="600"/>
              </a:spcAft>
              <a:buFont typeface="Wingdings" pitchFamily="2" charset="2"/>
              <a:buChar char="v"/>
            </a:pPr>
            <a:r>
              <a:rPr lang="en-US" dirty="0" smtClean="0"/>
              <a:t>the Mass Hierarchy (MH), that is the sign of </a:t>
            </a:r>
            <a:r>
              <a:rPr lang="el-GR" dirty="0" smtClean="0"/>
              <a:t>Δ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31</a:t>
            </a:r>
            <a:r>
              <a:rPr lang="en-US" dirty="0" smtClean="0"/>
              <a:t>,</a:t>
            </a:r>
          </a:p>
          <a:p>
            <a:pPr marL="355600" indent="-355600" algn="just">
              <a:spcAft>
                <a:spcPts val="600"/>
              </a:spcAft>
              <a:buFont typeface="Wingdings" pitchFamily="2" charset="2"/>
              <a:buChar char="v"/>
            </a:pPr>
            <a:r>
              <a:rPr lang="en-US" dirty="0" smtClean="0"/>
              <a:t>the possible </a:t>
            </a:r>
            <a:r>
              <a:rPr lang="en-US" dirty="0" err="1" smtClean="0"/>
              <a:t>Majorana</a:t>
            </a:r>
            <a:r>
              <a:rPr lang="en-US" dirty="0" smtClean="0"/>
              <a:t> character of the neutrino fields and of </a:t>
            </a:r>
          </a:p>
          <a:p>
            <a:pPr marL="355600" indent="-355600" algn="just">
              <a:spcAft>
                <a:spcPts val="600"/>
              </a:spcAft>
              <a:buFont typeface="Wingdings" pitchFamily="2" charset="2"/>
              <a:buChar char="v"/>
            </a:pPr>
            <a:r>
              <a:rPr lang="en-US" dirty="0" smtClean="0"/>
              <a:t>the existence of </a:t>
            </a:r>
            <a:r>
              <a:rPr lang="en-US" dirty="0" err="1" smtClean="0"/>
              <a:t>leptonic</a:t>
            </a:r>
            <a:r>
              <a:rPr lang="en-US" dirty="0" smtClean="0"/>
              <a:t> CP violation parameterized by the phase angle </a:t>
            </a:r>
            <a:r>
              <a:rPr lang="en-US" i="1" dirty="0" err="1" smtClean="0"/>
              <a:t>δ</a:t>
            </a:r>
            <a:r>
              <a:rPr lang="en-US" i="1" baseline="-25000" dirty="0" err="1" smtClean="0"/>
              <a:t>CP</a:t>
            </a:r>
            <a:r>
              <a:rPr lang="en-US" i="1" dirty="0" smtClean="0"/>
              <a:t>.</a:t>
            </a:r>
            <a:endParaRPr lang="en-US" dirty="0"/>
          </a:p>
        </p:txBody>
      </p:sp>
      <p:sp>
        <p:nvSpPr>
          <p:cNvPr id="6" name="Transition Probability"/>
          <p:cNvSpPr txBox="1">
            <a:spLocks noGrp="1"/>
          </p:cNvSpPr>
          <p:nvPr>
            <p:ph type="title"/>
          </p:nvPr>
        </p:nvSpPr>
        <p:spPr>
          <a:xfrm>
            <a:off x="1297459" y="187870"/>
            <a:ext cx="6862522" cy="64633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600" dirty="0" smtClean="0">
                <a:solidFill>
                  <a:srgbClr val="0432FF"/>
                </a:solidFill>
              </a:rPr>
              <a:t>Questions remaining</a:t>
            </a:r>
            <a:endParaRPr sz="3600" dirty="0">
              <a:solidFill>
                <a:srgbClr val="0432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2419" y="4324588"/>
            <a:ext cx="566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Focusing on the need of determining the phase angle </a:t>
            </a:r>
            <a:r>
              <a:rPr lang="en-US" i="1" dirty="0" err="1" smtClean="0"/>
              <a:t>δ</a:t>
            </a:r>
            <a:r>
              <a:rPr lang="en-US" i="1" baseline="-25000" dirty="0" err="1" smtClean="0"/>
              <a:t>CP</a:t>
            </a:r>
            <a:r>
              <a:rPr lang="en-US" i="1" dirty="0" smtClean="0"/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8214" y="4775200"/>
            <a:ext cx="7381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CP violation observed in the quark sector does not justify the </a:t>
            </a:r>
          </a:p>
          <a:p>
            <a:pPr algn="ctr"/>
            <a:r>
              <a:rPr lang="en-US" dirty="0" smtClean="0"/>
              <a:t>Baryon Asymmetry of the Universe (BAU)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9440" y="5547360"/>
            <a:ext cx="7752080" cy="646331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 measurement of </a:t>
            </a:r>
            <a:r>
              <a:rPr lang="en-US" i="1" dirty="0" err="1" smtClean="0"/>
              <a:t>δ</a:t>
            </a:r>
            <a:r>
              <a:rPr lang="en-US" i="1" baseline="-25000" dirty="0" err="1" smtClean="0"/>
              <a:t>CP</a:t>
            </a:r>
            <a:r>
              <a:rPr lang="en-US" i="1" dirty="0" smtClean="0"/>
              <a:t> could </a:t>
            </a:r>
            <a:r>
              <a:rPr lang="en-US" dirty="0" smtClean="0"/>
              <a:t>provide very illuminating information on </a:t>
            </a:r>
          </a:p>
          <a:p>
            <a:pPr algn="ctr"/>
            <a:r>
              <a:rPr lang="en-US" dirty="0" smtClean="0"/>
              <a:t>the origin of the BAU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180744</TotalTime>
  <Words>1691</Words>
  <Application>Microsoft Office PowerPoint</Application>
  <PresentationFormat>On-screen Show (4:3)</PresentationFormat>
  <Paragraphs>400</Paragraphs>
  <Slides>30</Slides>
  <Notes>22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Thème Office</vt:lpstr>
      <vt:lpstr>Equation</vt:lpstr>
      <vt:lpstr>Neutrino CP Violation with the European Spallation Source neutrino Super Beam project  (On behalf of the ESSνSB collaboration) George Fanourakis Institute  of  Nuclear &amp; Particle  Physics,    NCSR Demokritos</vt:lpstr>
      <vt:lpstr>European Spallation Source</vt:lpstr>
      <vt:lpstr>ESS proton linac</vt:lpstr>
      <vt:lpstr>ESS schedule</vt:lpstr>
      <vt:lpstr>European Spallation Source as Neutrino Facility for  the CP violation observation</vt:lpstr>
      <vt:lpstr>Neutrino Oscillations Pontecorvo-Maki-Nakagawa-Sakata matrix</vt:lpstr>
      <vt:lpstr>Transition Probability in vacuum</vt:lpstr>
      <vt:lpstr>Oscillation probability (neutrino beams)</vt:lpstr>
      <vt:lpstr>Questions remaining</vt:lpstr>
      <vt:lpstr>Use all this ESS linac power to go to the second oscillation maximum</vt:lpstr>
      <vt:lpstr>Neutrino Oscillations with "large" θ13</vt:lpstr>
      <vt:lpstr>Having access to a powerful proton beam…</vt:lpstr>
      <vt:lpstr>ESSνSB ν energy distribution (without optimisation)</vt:lpstr>
      <vt:lpstr>Oscillations to be studied</vt:lpstr>
      <vt:lpstr>Can we go to the 2nd oscillation maximum using our proton beam?</vt:lpstr>
      <vt:lpstr>Neutrinos in the far detector</vt:lpstr>
      <vt:lpstr>2nd Oscillation max. coverage</vt:lpstr>
      <vt:lpstr>ESS Linac modifications to produce a neutrino Super Beam</vt:lpstr>
      <vt:lpstr>How to add a neutrino facility?</vt:lpstr>
      <vt:lpstr>Which baseline?</vt:lpstr>
      <vt:lpstr>Candidate active mines</vt:lpstr>
      <vt:lpstr>Physics Performance</vt:lpstr>
      <vt:lpstr>Slide 23</vt:lpstr>
      <vt:lpstr>Fraction of δCP</vt:lpstr>
      <vt:lpstr>EuroNuNet</vt:lpstr>
      <vt:lpstr>ESSνSB at the European level</vt:lpstr>
      <vt:lpstr>Design Study ESSνSB (2018-2021)</vt:lpstr>
      <vt:lpstr>Possible ESSνSB schedule (2nd generation neutrino Super Beam) </vt:lpstr>
      <vt:lpstr>ESS neutrino and muon facility</vt:lpstr>
      <vt:lpstr>Conclusions</vt:lpstr>
    </vt:vector>
  </TitlesOfParts>
  <Company>IN2P3/CNRS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</dc:title>
  <dc:creator>Marcos Dracos</dc:creator>
  <cp:lastModifiedBy>George Fanourakis</cp:lastModifiedBy>
  <cp:revision>1521</cp:revision>
  <cp:lastPrinted>2013-03-04T17:31:58Z</cp:lastPrinted>
  <dcterms:created xsi:type="dcterms:W3CDTF">2012-07-27T00:22:31Z</dcterms:created>
  <dcterms:modified xsi:type="dcterms:W3CDTF">2019-08-22T11:42:44Z</dcterms:modified>
</cp:coreProperties>
</file>