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55"/>
  </p:notesMasterIdLst>
  <p:handoutMasterIdLst>
    <p:handoutMasterId r:id="rId56"/>
  </p:handoutMasterIdLst>
  <p:sldIdLst>
    <p:sldId id="258" r:id="rId2"/>
    <p:sldId id="720" r:id="rId3"/>
    <p:sldId id="793" r:id="rId4"/>
    <p:sldId id="727" r:id="rId5"/>
    <p:sldId id="797" r:id="rId6"/>
    <p:sldId id="821" r:id="rId7"/>
    <p:sldId id="805" r:id="rId8"/>
    <p:sldId id="774" r:id="rId9"/>
    <p:sldId id="812" r:id="rId10"/>
    <p:sldId id="820" r:id="rId11"/>
    <p:sldId id="292" r:id="rId12"/>
    <p:sldId id="766" r:id="rId13"/>
    <p:sldId id="726" r:id="rId14"/>
    <p:sldId id="658" r:id="rId15"/>
    <p:sldId id="677" r:id="rId16"/>
    <p:sldId id="809" r:id="rId17"/>
    <p:sldId id="679" r:id="rId18"/>
    <p:sldId id="278" r:id="rId19"/>
    <p:sldId id="680" r:id="rId20"/>
    <p:sldId id="681" r:id="rId21"/>
    <p:sldId id="657" r:id="rId22"/>
    <p:sldId id="382" r:id="rId23"/>
    <p:sldId id="729" r:id="rId24"/>
    <p:sldId id="817" r:id="rId25"/>
    <p:sldId id="741" r:id="rId26"/>
    <p:sldId id="768" r:id="rId27"/>
    <p:sldId id="733" r:id="rId28"/>
    <p:sldId id="676" r:id="rId29"/>
    <p:sldId id="717" r:id="rId30"/>
    <p:sldId id="735" r:id="rId31"/>
    <p:sldId id="818" r:id="rId32"/>
    <p:sldId id="819" r:id="rId33"/>
    <p:sldId id="684" r:id="rId34"/>
    <p:sldId id="769" r:id="rId35"/>
    <p:sldId id="757" r:id="rId36"/>
    <p:sldId id="804" r:id="rId37"/>
    <p:sldId id="771" r:id="rId38"/>
    <p:sldId id="691" r:id="rId39"/>
    <p:sldId id="697" r:id="rId40"/>
    <p:sldId id="779" r:id="rId41"/>
    <p:sldId id="694" r:id="rId42"/>
    <p:sldId id="781" r:id="rId43"/>
    <p:sldId id="758" r:id="rId44"/>
    <p:sldId id="759" r:id="rId45"/>
    <p:sldId id="675" r:id="rId46"/>
    <p:sldId id="693" r:id="rId47"/>
    <p:sldId id="751" r:id="rId48"/>
    <p:sldId id="816" r:id="rId49"/>
    <p:sldId id="651" r:id="rId50"/>
    <p:sldId id="652" r:id="rId51"/>
    <p:sldId id="702" r:id="rId52"/>
    <p:sldId id="289" r:id="rId53"/>
    <p:sldId id="334" r:id="rId5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8" autoAdjust="0"/>
    <p:restoredTop sz="50000" autoAdjust="0"/>
  </p:normalViewPr>
  <p:slideViewPr>
    <p:cSldViewPr snapToGrid="0" snapToObjects="1">
      <p:cViewPr varScale="1">
        <p:scale>
          <a:sx n="150" d="100"/>
          <a:sy n="150" d="100"/>
        </p:scale>
        <p:origin x="6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17/08/2019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17/08/2019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4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45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09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78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31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04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93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003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4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078D9A-DD45-2345-A56B-1FAD0ABE52BF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5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343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45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6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061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86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52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2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Moscow, 23/08/2019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jpeg"/><Relationship Id="rId7" Type="http://schemas.openxmlformats.org/officeDocument/2006/relationships/image" Target="file:////var/folders/nj/f67qdw8s6tx4g1yh2m22fmqh0000gp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hep-ph/0611338" TargetMode="Externa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://lanl.arxiv.org/abs/1110.458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1908.05664" TargetMode="Externa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6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93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92.tif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96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1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9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923" y="2041560"/>
            <a:ext cx="8513379" cy="2576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Neutrino CP Violation with the European Spallation Source neutrino Super Beam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C87CB-1425-4E45-A0D1-2238AD20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49EB-52CC-854A-B4DB-BA5516E7A302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5EE46-8732-1546-B8FC-4A703CCC1321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906CAE-FD03-B740-BD51-85F33E8360B3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2B6EB4-C6BC-0944-AE84-4F31DA342EBB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87F4DA-417B-7B42-91B9-91DBC68C0D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847" y="650414"/>
            <a:ext cx="6866467" cy="117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10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/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  <a:r>
                <a:rPr lang="en-GB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interference</a:t>
              </a:r>
              <a:r>
                <a:rPr lang="en-GB" sz="2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578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pic>
        <p:nvPicPr>
          <p:cNvPr id="807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8961" y="1795853"/>
            <a:ext cx="3076363" cy="3254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5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378009" y="34957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/>
                <a:cs typeface="Times New Roman"/>
              </a:rPr>
              <a:t>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49341" y="6068334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12214" y="6160816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79735-9D22-5B43-887B-47F5327382FB}"/>
              </a:ext>
            </a:extLst>
          </p:cNvPr>
          <p:cNvGrpSpPr/>
          <p:nvPr/>
        </p:nvGrpSpPr>
        <p:grpSpPr>
          <a:xfrm>
            <a:off x="12534" y="3396083"/>
            <a:ext cx="8855111" cy="2718169"/>
            <a:chOff x="12534" y="766394"/>
            <a:chExt cx="8855111" cy="271816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725" y="783363"/>
              <a:ext cx="4024544" cy="2505848"/>
            </a:xfrm>
            <a:prstGeom prst="rect">
              <a:avLst/>
            </a:prstGeom>
          </p:spPr>
        </p:pic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778891"/>
              <a:ext cx="3961047" cy="2503440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 rot="16200000">
              <a:off x="-490961" y="1289682"/>
              <a:ext cx="1468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>
                  <a:latin typeface="Times New Roman"/>
                  <a:cs typeface="Times New Roman"/>
                </a:rPr>
                <a:t>P(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l-GR" sz="2400" i="1" baseline="-25000" dirty="0">
                  <a:latin typeface="Times New Roman"/>
                  <a:cs typeface="Times New Roman"/>
                </a:rPr>
                <a:t>μ</a:t>
              </a:r>
              <a:r>
                <a:rPr lang="fr-CH" sz="2400" i="1" dirty="0">
                  <a:latin typeface="Times New Roman"/>
                  <a:cs typeface="Times New Roman"/>
                </a:rPr>
                <a:t>→</a:t>
              </a:r>
              <a:r>
                <a:rPr lang="el-GR" sz="2400" i="1" dirty="0">
                  <a:latin typeface="Times New Roman"/>
                  <a:cs typeface="Times New Roman"/>
                </a:rPr>
                <a:t>ν</a:t>
              </a:r>
              <a:r>
                <a:rPr lang="en-US" sz="2400" i="1" baseline="-25000" dirty="0">
                  <a:latin typeface="Times New Roman"/>
                  <a:cs typeface="Times New Roman"/>
                </a:rPr>
                <a:t>e</a:t>
              </a:r>
              <a:r>
                <a:rPr lang="en-US" sz="2400" i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3923928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>
              <a:off x="1960582" y="1785723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898442" y="1325952"/>
              <a:ext cx="2470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1</a:t>
              </a:r>
              <a:r>
                <a:rPr lang="en-US" i="1" baseline="30000" dirty="0">
                  <a:latin typeface="Times New Roman"/>
                  <a:cs typeface="Times New Roman"/>
                </a:rPr>
                <a:t>st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cxnSp>
          <p:nvCxnSpPr>
            <p:cNvPr id="13" name="Connecteur droit avec flèche 12"/>
            <p:cNvCxnSpPr/>
            <p:nvPr/>
          </p:nvCxnSpPr>
          <p:spPr>
            <a:xfrm>
              <a:off x="7081940" y="1226165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766394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916620" y="2081775"/>
              <a:ext cx="11708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=1º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("small"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1947282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912214" y="2072069"/>
              <a:ext cx="92420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FF0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FF0000"/>
                  </a:solidFill>
                </a:rPr>
                <a:t>CP</a:t>
              </a:r>
              <a:r>
                <a:rPr lang="en-US" dirty="0">
                  <a:solidFill>
                    <a:srgbClr val="FF0000"/>
                  </a:solidFill>
                </a:rPr>
                <a:t>=-90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8000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8000"/>
                  </a:solidFill>
                </a:rPr>
                <a:t>CP</a:t>
              </a:r>
              <a:r>
                <a:rPr lang="en-US" dirty="0">
                  <a:solidFill>
                    <a:srgbClr val="008000"/>
                  </a:solidFill>
                </a:rPr>
                <a:t>=0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>
                  <a:solidFill>
                    <a:srgbClr val="0000FF"/>
                  </a:solidFill>
                  <a:latin typeface="Symbol" charset="0"/>
                </a:rPr>
                <a:t>d</a:t>
              </a:r>
              <a:r>
                <a:rPr lang="en-US" baseline="-25000" dirty="0" err="1">
                  <a:solidFill>
                    <a:srgbClr val="0000FF"/>
                  </a:solidFill>
                </a:rPr>
                <a:t>CP</a:t>
              </a:r>
              <a:r>
                <a:rPr lang="en-US" dirty="0">
                  <a:solidFill>
                    <a:srgbClr val="0000FF"/>
                  </a:solidFill>
                </a:rPr>
                <a:t>=+90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3115231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787217-4581-1B4B-8EF9-50B3B3CDB2D6}"/>
              </a:ext>
            </a:extLst>
          </p:cNvPr>
          <p:cNvGrpSpPr/>
          <p:nvPr/>
        </p:nvGrpSpPr>
        <p:grpSpPr>
          <a:xfrm>
            <a:off x="0" y="833485"/>
            <a:ext cx="9129074" cy="2291304"/>
            <a:chOff x="0" y="3515203"/>
            <a:chExt cx="9129074" cy="229130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3581409"/>
              <a:ext cx="3124200" cy="221395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325" y="3607846"/>
              <a:ext cx="3124200" cy="2167902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45098" y="4083178"/>
              <a:ext cx="15288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small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better</a:t>
              </a:r>
            </a:p>
          </p:txBody>
        </p:sp>
        <p:sp>
          <p:nvSpPr>
            <p:cNvPr id="23" name="Flèche vers la droite 22"/>
            <p:cNvSpPr/>
            <p:nvPr/>
          </p:nvSpPr>
          <p:spPr>
            <a:xfrm rot="5400000">
              <a:off x="2087963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èche vers la droite 24"/>
            <p:cNvSpPr/>
            <p:nvPr/>
          </p:nvSpPr>
          <p:spPr>
            <a:xfrm rot="5400000">
              <a:off x="5153255" y="4036691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5512346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3899319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474022" y="5314064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5160175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4268745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712281" y="4268745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3814494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707729" y="5406416"/>
              <a:ext cx="766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=1º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5437175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5368369"/>
              <a:ext cx="151260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Times New Roman"/>
                  <a:cs typeface="Times New Roman"/>
                </a:rPr>
                <a:t>(</a:t>
              </a:r>
              <a:r>
                <a:rPr lang="en-US" sz="1400" dirty="0">
                  <a:latin typeface="Times New Roman"/>
                  <a:cs typeface="Times New Roman"/>
                  <a:hlinkClick r:id="rId7"/>
                </a:rPr>
                <a:t>arXiv:1110.4583</a:t>
              </a:r>
              <a:r>
                <a:rPr lang="en-US" sz="1400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3923928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4744058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  <p:sp>
          <p:nvSpPr>
            <p:cNvPr id="42" name="ZoneTexte 30">
              <a:extLst>
                <a:ext uri="{FF2B5EF4-FFF2-40B4-BE49-F238E27FC236}">
                  <a16:creationId xmlns:a16="http://schemas.microsoft.com/office/drawing/2014/main" id="{FFBD0B9E-5ED0-AA43-B295-BC088B2A9923}"/>
                </a:ext>
              </a:extLst>
            </p:cNvPr>
            <p:cNvSpPr txBox="1"/>
            <p:nvPr/>
          </p:nvSpPr>
          <p:spPr>
            <a:xfrm>
              <a:off x="2499493" y="351520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0" y="5914165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A=0.3sin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A=0.75sin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280749" y="6352081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8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(without optimisation)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1FA00-618A-BB4C-BE8C-AF41BE652F87}"/>
              </a:ext>
            </a:extLst>
          </p:cNvPr>
          <p:cNvSpPr txBox="1"/>
          <p:nvPr/>
        </p:nvSpPr>
        <p:spPr>
          <a:xfrm>
            <a:off x="3083851" y="2855265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1789320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2270377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54D531-A59D-004C-9B11-E61B0D63A260}"/>
              </a:ext>
            </a:extLst>
          </p:cNvPr>
          <p:cNvSpPr txBox="1"/>
          <p:nvPr/>
        </p:nvSpPr>
        <p:spPr>
          <a:xfrm>
            <a:off x="5088467" y="5161465"/>
            <a:ext cx="3910562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20" PMTs with higher QE and cheaper (see JUNO), the detection efficiency will improve the detector performance keeping the price constant, not yet taken into account.</a:t>
            </a: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79E00E24-1750-8C4F-9169-E134023CE21B}"/>
              </a:ext>
            </a:extLst>
          </p:cNvPr>
          <p:cNvSpPr/>
          <p:nvPr/>
        </p:nvSpPr>
        <p:spPr>
          <a:xfrm>
            <a:off x="4235669" y="5932128"/>
            <a:ext cx="705347" cy="374079"/>
          </a:xfrm>
          <a:prstGeom prst="stripedRightArrow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Neutrino Interactions"/>
          <p:cNvSpPr txBox="1">
            <a:spLocks noGrp="1"/>
          </p:cNvSpPr>
          <p:nvPr>
            <p:ph type="title"/>
          </p:nvPr>
        </p:nvSpPr>
        <p:spPr>
          <a:xfrm>
            <a:off x="1297459" y="14397"/>
            <a:ext cx="6862522" cy="959109"/>
          </a:xfrm>
          <a:prstGeom prst="rect">
            <a:avLst/>
          </a:prstGeom>
          <a:effectLst>
            <a:outerShdw blurRad="12700" dist="25400" dir="2700000" rotWithShape="0">
              <a:srgbClr val="CBCBCB"/>
            </a:outerShdw>
          </a:effectLst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Neutrino Interactions </a:t>
            </a:r>
          </a:p>
        </p:txBody>
      </p:sp>
      <p:sp>
        <p:nvSpPr>
          <p:cNvPr id="64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pSp>
        <p:nvGrpSpPr>
          <p:cNvPr id="654" name="Group"/>
          <p:cNvGrpSpPr/>
          <p:nvPr/>
        </p:nvGrpSpPr>
        <p:grpSpPr>
          <a:xfrm>
            <a:off x="126999" y="1016000"/>
            <a:ext cx="1718468" cy="1914755"/>
            <a:chOff x="0" y="0"/>
            <a:chExt cx="1718466" cy="1914754"/>
          </a:xfrm>
        </p:grpSpPr>
        <p:sp>
          <p:nvSpPr>
            <p:cNvPr id="645" name="Line"/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49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0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51" name="ν"/>
            <p:cNvSpPr txBox="1"/>
            <p:nvPr/>
          </p:nvSpPr>
          <p:spPr>
            <a:xfrm>
              <a:off x="13970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52" name="e"/>
            <p:cNvSpPr txBox="1"/>
            <p:nvPr/>
          </p:nvSpPr>
          <p:spPr>
            <a:xfrm>
              <a:off x="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  <p:sp>
          <p:nvSpPr>
            <p:cNvPr id="653" name="e"/>
            <p:cNvSpPr txBox="1"/>
            <p:nvPr/>
          </p:nvSpPr>
          <p:spPr>
            <a:xfrm>
              <a:off x="139700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</p:grpSp>
      <p:grpSp>
        <p:nvGrpSpPr>
          <p:cNvPr id="664" name="Group"/>
          <p:cNvGrpSpPr/>
          <p:nvPr/>
        </p:nvGrpSpPr>
        <p:grpSpPr>
          <a:xfrm>
            <a:off x="2463799" y="1016000"/>
            <a:ext cx="1748792" cy="1914755"/>
            <a:chOff x="0" y="0"/>
            <a:chExt cx="1748790" cy="1914754"/>
          </a:xfrm>
        </p:grpSpPr>
        <p:sp>
          <p:nvSpPr>
            <p:cNvPr id="655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59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0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61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662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63" name="n"/>
            <p:cNvSpPr txBox="1"/>
            <p:nvPr/>
          </p:nvSpPr>
          <p:spPr>
            <a:xfrm>
              <a:off x="14097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676" name="Group"/>
          <p:cNvGrpSpPr/>
          <p:nvPr/>
        </p:nvGrpSpPr>
        <p:grpSpPr>
          <a:xfrm>
            <a:off x="4635499" y="1016000"/>
            <a:ext cx="1873356" cy="1914755"/>
            <a:chOff x="0" y="0"/>
            <a:chExt cx="1873355" cy="1914754"/>
          </a:xfrm>
        </p:grpSpPr>
        <p:sp>
          <p:nvSpPr>
            <p:cNvPr id="665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1" name="ν"/>
            <p:cNvSpPr txBox="1"/>
            <p:nvPr/>
          </p:nvSpPr>
          <p:spPr>
            <a:xfrm>
              <a:off x="12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72" name="ν"/>
            <p:cNvSpPr txBox="1"/>
            <p:nvPr/>
          </p:nvSpPr>
          <p:spPr>
            <a:xfrm>
              <a:off x="1409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73" name="π0"/>
            <p:cNvSpPr txBox="1"/>
            <p:nvPr/>
          </p:nvSpPr>
          <p:spPr>
            <a:xfrm>
              <a:off x="1409700" y="838200"/>
              <a:ext cx="463656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t>π</a:t>
              </a:r>
              <a:r>
                <a:rPr baseline="31999"/>
                <a:t>0</a:t>
              </a:r>
            </a:p>
          </p:txBody>
        </p:sp>
        <p:sp>
          <p:nvSpPr>
            <p:cNvPr id="674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75" name="n"/>
            <p:cNvSpPr txBox="1"/>
            <p:nvPr/>
          </p:nvSpPr>
          <p:spPr>
            <a:xfrm>
              <a:off x="13970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688" name="Group"/>
          <p:cNvGrpSpPr/>
          <p:nvPr/>
        </p:nvGrpSpPr>
        <p:grpSpPr>
          <a:xfrm>
            <a:off x="6819899" y="1016000"/>
            <a:ext cx="2311401" cy="1914755"/>
            <a:chOff x="0" y="0"/>
            <a:chExt cx="2311400" cy="1914754"/>
          </a:xfrm>
        </p:grpSpPr>
        <p:sp>
          <p:nvSpPr>
            <p:cNvPr id="677" name="Line"/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8" name="Line"/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79" name="Line"/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0" name="Line"/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1" name="Line"/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Line"/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3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4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685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686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687" name="hadrons"/>
            <p:cNvSpPr txBox="1"/>
            <p:nvPr/>
          </p:nvSpPr>
          <p:spPr>
            <a:xfrm>
              <a:off x="1117600" y="1397000"/>
              <a:ext cx="11938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t>hadrons</a:t>
              </a:r>
            </a:p>
          </p:txBody>
        </p:sp>
      </p:grpSp>
      <p:sp>
        <p:nvSpPr>
          <p:cNvPr id="689" name="Elastic"/>
          <p:cNvSpPr txBox="1"/>
          <p:nvPr/>
        </p:nvSpPr>
        <p:spPr>
          <a:xfrm>
            <a:off x="355600" y="2933700"/>
            <a:ext cx="811564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Elastic</a:t>
            </a:r>
          </a:p>
        </p:txBody>
      </p:sp>
      <p:sp>
        <p:nvSpPr>
          <p:cNvPr id="690" name="Quasi-Elastic (QE)"/>
          <p:cNvSpPr txBox="1"/>
          <p:nvPr/>
        </p:nvSpPr>
        <p:spPr>
          <a:xfrm>
            <a:off x="2387600" y="2933700"/>
            <a:ext cx="1997563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Quasi-Elastic (QE)</a:t>
            </a:r>
          </a:p>
        </p:txBody>
      </p:sp>
      <p:sp>
        <p:nvSpPr>
          <p:cNvPr id="691" name="Resonant (RES)"/>
          <p:cNvSpPr txBox="1"/>
          <p:nvPr/>
        </p:nvSpPr>
        <p:spPr>
          <a:xfrm>
            <a:off x="4762500" y="2933700"/>
            <a:ext cx="1716557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Resonant (RES)</a:t>
            </a:r>
          </a:p>
        </p:txBody>
      </p:sp>
      <p:sp>
        <p:nvSpPr>
          <p:cNvPr id="692" name="Deep inelastic (DIS)"/>
          <p:cNvSpPr txBox="1"/>
          <p:nvPr/>
        </p:nvSpPr>
        <p:spPr>
          <a:xfrm>
            <a:off x="6808893" y="2933700"/>
            <a:ext cx="2233508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Deep inelastic (DIS)</a:t>
            </a:r>
          </a:p>
        </p:txBody>
      </p:sp>
      <p:sp>
        <p:nvSpPr>
          <p:cNvPr id="693" name="According to neutrinos to be detected their interaction cross-section has to be taken into account."/>
          <p:cNvSpPr txBox="1"/>
          <p:nvPr/>
        </p:nvSpPr>
        <p:spPr>
          <a:xfrm>
            <a:off x="1600200" y="5981260"/>
            <a:ext cx="65151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According to neutrinos to be detected their interaction cross-section has to be taken into account.</a:t>
            </a:r>
          </a:p>
        </p:txBody>
      </p:sp>
      <p:pic>
        <p:nvPicPr>
          <p:cNvPr id="6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95" name="neutrinos"/>
          <p:cNvSpPr txBox="1"/>
          <p:nvPr/>
        </p:nvSpPr>
        <p:spPr>
          <a:xfrm>
            <a:off x="2910888" y="3592605"/>
            <a:ext cx="1005717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dirty="0"/>
              <a:t>neutrinos</a:t>
            </a:r>
          </a:p>
        </p:txBody>
      </p:sp>
      <p:sp>
        <p:nvSpPr>
          <p:cNvPr id="696" name="antineutrinos"/>
          <p:cNvSpPr txBox="1"/>
          <p:nvPr/>
        </p:nvSpPr>
        <p:spPr>
          <a:xfrm>
            <a:off x="6836520" y="4752520"/>
            <a:ext cx="134850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antineutrinos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9531E-CF38-4846-B1F2-DF9B22AB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55BD6-0865-3C40-BB6F-00F69E219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13076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21" y="936742"/>
            <a:ext cx="7921272" cy="279349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089061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089061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2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8 years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3390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=0</a:t>
            </a:r>
            <a:endParaRPr lang="en-GB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263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90279" y="6033001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4140B-A2F4-1841-B82E-A82FF00D7748}"/>
              </a:ext>
            </a:extLst>
          </p:cNvPr>
          <p:cNvSpPr txBox="1"/>
          <p:nvPr/>
        </p:nvSpPr>
        <p:spPr>
          <a:xfrm>
            <a:off x="50151" y="1086493"/>
            <a:ext cx="197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(equivalent to SNS)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113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/>
              <a:t>Kongsberg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/>
              <a:t>Løkken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LAGUNA sites</a:t>
            </a:r>
          </a:p>
        </p:txBody>
      </p:sp>
    </p:spTree>
    <p:extLst>
      <p:ext uri="{BB962C8B-B14F-4D97-AF65-F5344CB8AC3E}">
        <p14:creationId xmlns:p14="http://schemas.microsoft.com/office/powerpoint/2010/main" val="39278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8009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97" y="4047592"/>
            <a:ext cx="3703436" cy="2810408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55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8555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874699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B6018F-B949-1E4E-95FB-4C40EC56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-1541"/>
            <a:ext cx="6862522" cy="954107"/>
          </a:xfrm>
        </p:spPr>
        <p:txBody>
          <a:bodyPr/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Required modifications of the ESS accelerator for ESS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ν</a:t>
            </a:r>
            <a:r>
              <a:rPr lang="fr-CH" sz="28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SB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61" y="1059895"/>
            <a:ext cx="8474477" cy="48718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593021" y="2249213"/>
            <a:ext cx="1702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3C0FA5C-AFF3-D34F-AC53-B26B1D21F1D0}"/>
              </a:ext>
            </a:extLst>
          </p:cNvPr>
          <p:cNvSpPr txBox="1"/>
          <p:nvPr/>
        </p:nvSpPr>
        <p:spPr>
          <a:xfrm>
            <a:off x="6180666" y="4055533"/>
            <a:ext cx="233884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Better to go to 2.5 GeV</a:t>
            </a:r>
          </a:p>
        </p:txBody>
      </p:sp>
    </p:spTree>
    <p:extLst>
      <p:ext uri="{BB962C8B-B14F-4D97-AF65-F5344CB8AC3E}">
        <p14:creationId xmlns:p14="http://schemas.microsoft.com/office/powerpoint/2010/main" val="404543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Moscow, 23/08/2019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28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3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Moscow, 23/08/2019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29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1"/>
          <a:stretch/>
        </p:blipFill>
        <p:spPr>
          <a:xfrm>
            <a:off x="97339" y="3976945"/>
            <a:ext cx="3646047" cy="2869788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624992" y="4926414"/>
            <a:ext cx="1469534" cy="348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586951" y="5306377"/>
            <a:ext cx="1493983" cy="610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&lt;E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&gt;~0.46 GeV</a:t>
            </a:r>
          </a:p>
          <a:p>
            <a:r>
              <a:rPr lang="en-US" dirty="0">
                <a:solidFill>
                  <a:srgbClr val="0000FF"/>
                </a:solidFill>
              </a:rPr>
              <a:t>&lt;L</a:t>
            </a:r>
            <a:r>
              <a:rPr lang="el-GR" baseline="-25000" dirty="0">
                <a:solidFill>
                  <a:srgbClr val="0000FF"/>
                </a:solidFill>
              </a:rPr>
              <a:t>μ</a:t>
            </a:r>
            <a:r>
              <a:rPr lang="en-US" dirty="0">
                <a:solidFill>
                  <a:srgbClr val="0000FF"/>
                </a:solidFill>
              </a:rPr>
              <a:t>&gt;~2.9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 (for muon collider),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from ESSS 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929" y="0"/>
            <a:ext cx="6862522" cy="707886"/>
          </a:xfrm>
        </p:spPr>
        <p:txBody>
          <a:bodyPr/>
          <a:lstStyle/>
          <a:p>
            <a:r>
              <a:rPr lang="en-US" dirty="0"/>
              <a:t>The ESS neutron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D600A3-033F-CD41-99B2-6D5AB6CA60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2063815"/>
            <a:ext cx="1776977" cy="1254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71571-5A07-CE43-B06A-10358DCCE0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2178252"/>
            <a:ext cx="2808312" cy="1372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C167B-905B-5F48-AA38-BC21A56A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749765"/>
            <a:ext cx="8028384" cy="1332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2AFF5-A9D7-9044-A95D-5A7C668C2C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1760" y="2276251"/>
            <a:ext cx="1346250" cy="1274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CBFF8A-971F-3345-BF67-BAA5A6810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256" y="2545740"/>
            <a:ext cx="2556744" cy="296084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648BB9-592B-5B49-9B7D-57000CB5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B1CE718-85CF-454F-8557-DB793763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A2EF0-EBD0-D24B-8D20-37C884ED6D4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303" y="2477175"/>
            <a:ext cx="1843729" cy="1073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DE5CFA-DEEA-8E48-84F3-705A3FBA7B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95536" y="3616353"/>
            <a:ext cx="5437705" cy="2977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B0CD77-93B4-4946-8A90-B034039E665A}"/>
              </a:ext>
            </a:extLst>
          </p:cNvPr>
          <p:cNvSpPr txBox="1"/>
          <p:nvPr/>
        </p:nvSpPr>
        <p:spPr>
          <a:xfrm rot="16200000">
            <a:off x="5274191" y="4688001"/>
            <a:ext cx="242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rotating tungsten target</a:t>
            </a:r>
          </a:p>
        </p:txBody>
      </p:sp>
      <p:pic>
        <p:nvPicPr>
          <p:cNvPr id="17" name="Picture 3" descr="Screen shot 2012-04-15 at 11.54.47 AM.png">
            <a:extLst>
              <a:ext uri="{FF2B5EF4-FFF2-40B4-BE49-F238E27FC236}">
                <a16:creationId xmlns:a16="http://schemas.microsoft.com/office/drawing/2014/main" id="{952E000C-00AE-A747-9882-5934260195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5612" y="5325042"/>
            <a:ext cx="1668415" cy="14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16" y="4405858"/>
            <a:ext cx="3346030" cy="216819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275B0F0C-3F62-BF48-BC89-385C90CA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08"/>
            <a:ext cx="9144000" cy="1057556"/>
          </a:xfrm>
        </p:spPr>
        <p:txBody>
          <a:bodyPr/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ESS neutrino and muon facility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5DCA93F-399D-1647-ACEC-542453511778}" type="slidenum">
              <a:rPr lang="en-GB" altLang="en-US" sz="1200" smtClean="0">
                <a:solidFill>
                  <a:srgbClr val="898989"/>
                </a:solidFill>
              </a:rPr>
              <a:pPr eaLnBrk="1" hangingPunct="1"/>
              <a:t>30</a:t>
            </a:fld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18438" name="ZoneTexte 32"/>
          <p:cNvSpPr txBox="1">
            <a:spLocks noChangeArrowheads="1"/>
          </p:cNvSpPr>
          <p:nvPr/>
        </p:nvSpPr>
        <p:spPr bwMode="auto">
          <a:xfrm>
            <a:off x="21795" y="2997200"/>
            <a:ext cx="2913062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800" b="1" dirty="0">
                <a:solidFill>
                  <a:srgbClr val="0000FF"/>
                </a:solidFill>
              </a:rPr>
              <a:t>Muons</a:t>
            </a:r>
            <a:r>
              <a:rPr lang="en-GB" altLang="en-US" sz="1800" dirty="0"/>
              <a:t> of average energy ~0.5 GeV at the level of the beam dump</a:t>
            </a:r>
          </a:p>
        </p:txBody>
      </p:sp>
      <p:sp>
        <p:nvSpPr>
          <p:cNvPr id="18449" name="Rectangle 16"/>
          <p:cNvSpPr>
            <a:spLocks noChangeArrowheads="1"/>
          </p:cNvSpPr>
          <p:nvPr/>
        </p:nvSpPr>
        <p:spPr bwMode="auto">
          <a:xfrm>
            <a:off x="58738" y="969963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28600" y="1366838"/>
            <a:ext cx="1524000" cy="622300"/>
          </a:xfrm>
          <a:prstGeom prst="rect">
            <a:avLst/>
          </a:prstGeom>
          <a:gradFill rotWithShape="1">
            <a:gsLst>
              <a:gs pos="0">
                <a:srgbClr val="AFB2D0"/>
              </a:gs>
              <a:gs pos="100000">
                <a:srgbClr val="878BB8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ESS proton driver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362200" y="2068513"/>
            <a:ext cx="228600" cy="2286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16200000"/>
          </a:gra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374900" y="1062038"/>
            <a:ext cx="3048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22" name="Straight Arrow Connector 21"/>
          <p:cNvCxnSpPr>
            <a:cxnSpLocks noChangeShapeType="1"/>
            <a:stCxn id="19" idx="3"/>
            <a:endCxn id="20" idx="1"/>
          </p:cNvCxnSpPr>
          <p:nvPr/>
        </p:nvCxnSpPr>
        <p:spPr bwMode="auto">
          <a:xfrm>
            <a:off x="1752600" y="1677988"/>
            <a:ext cx="609600" cy="5048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  <a:stCxn id="19" idx="3"/>
          </p:cNvCxnSpPr>
          <p:nvPr/>
        </p:nvCxnSpPr>
        <p:spPr bwMode="auto">
          <a:xfrm flipV="1">
            <a:off x="1752600" y="1641475"/>
            <a:ext cx="990600" cy="365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/>
          <p:cNvCxnSpPr>
            <a:cxnSpLocks noChangeShapeType="1"/>
            <a:stCxn id="19" idx="3"/>
            <a:endCxn id="21" idx="3"/>
          </p:cNvCxnSpPr>
          <p:nvPr/>
        </p:nvCxnSpPr>
        <p:spPr bwMode="auto">
          <a:xfrm flipV="1">
            <a:off x="1752600" y="1322388"/>
            <a:ext cx="666750" cy="355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/>
          <p:nvPr/>
        </p:nvCxnSpPr>
        <p:spPr>
          <a:xfrm>
            <a:off x="2698750" y="1501775"/>
            <a:ext cx="0" cy="396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1676400" y="1966913"/>
            <a:ext cx="549275" cy="555625"/>
          </a:xfrm>
          <a:prstGeom prst="ellipse">
            <a:avLst/>
          </a:prstGeom>
          <a:noFill/>
          <a:ln w="31750">
            <a:solidFill>
              <a:srgbClr val="FFC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19400" y="1989138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lang="en-GB" sz="1400" dirty="0">
                <a:solidFill>
                  <a:schemeClr val="lt1"/>
                </a:solidFill>
                <a:ea typeface="+mn-ea"/>
                <a:cs typeface="+mn-cs"/>
              </a:rPr>
              <a:t> decay</a:t>
            </a:r>
          </a:p>
        </p:txBody>
      </p:sp>
      <p:cxnSp>
        <p:nvCxnSpPr>
          <p:cNvPr id="28" name="Straight Arrow Connector 27"/>
          <p:cNvCxnSpPr>
            <a:cxnSpLocks noChangeShapeType="1"/>
            <a:endCxn id="30" idx="2"/>
          </p:cNvCxnSpPr>
          <p:nvPr/>
        </p:nvCxnSpPr>
        <p:spPr bwMode="auto">
          <a:xfrm flipV="1">
            <a:off x="3505200" y="2073275"/>
            <a:ext cx="2590800" cy="95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61" name="TextBox 28"/>
          <p:cNvSpPr txBox="1">
            <a:spLocks noChangeArrowheads="1"/>
          </p:cNvSpPr>
          <p:nvPr/>
        </p:nvSpPr>
        <p:spPr bwMode="auto">
          <a:xfrm>
            <a:off x="4802188" y="1682750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0" y="1746250"/>
            <a:ext cx="715963" cy="65405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cxnSp>
        <p:nvCxnSpPr>
          <p:cNvPr id="31" name="Straight Arrow Connector 30"/>
          <p:cNvCxnSpPr>
            <a:cxnSpLocks noChangeShapeType="1"/>
            <a:endCxn id="32" idx="1"/>
          </p:cNvCxnSpPr>
          <p:nvPr/>
        </p:nvCxnSpPr>
        <p:spPr bwMode="auto">
          <a:xfrm>
            <a:off x="3505200" y="2200275"/>
            <a:ext cx="519113" cy="595313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024313" y="2579688"/>
            <a:ext cx="1614487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Decay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channel or ring</a:t>
            </a:r>
          </a:p>
        </p:txBody>
      </p:sp>
      <p:cxnSp>
        <p:nvCxnSpPr>
          <p:cNvPr id="33" name="Straight Arrow Connector 32"/>
          <p:cNvCxnSpPr>
            <a:cxnSpLocks noChangeShapeType="1"/>
            <a:stCxn id="32" idx="3"/>
          </p:cNvCxnSpPr>
          <p:nvPr/>
        </p:nvCxnSpPr>
        <p:spPr bwMode="auto">
          <a:xfrm>
            <a:off x="5638800" y="2795588"/>
            <a:ext cx="1319213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3619500" y="2351088"/>
            <a:ext cx="6350" cy="519112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162300" y="2867025"/>
            <a:ext cx="685800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Front end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143250" y="3571875"/>
            <a:ext cx="819150" cy="4333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Cooling</a:t>
            </a:r>
          </a:p>
        </p:txBody>
      </p: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>
            <a:off x="6899275" y="3803650"/>
            <a:ext cx="412750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057900" y="3179763"/>
            <a:ext cx="904875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Storage 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ring</a:t>
            </a:r>
          </a:p>
        </p:txBody>
      </p: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4800600" y="3914775"/>
            <a:ext cx="0" cy="4572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162300" y="4503738"/>
            <a:ext cx="1255713" cy="4333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RCS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5146675" y="4692650"/>
            <a:ext cx="538163" cy="12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759450" y="4486275"/>
            <a:ext cx="860425" cy="4699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Collider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ring</a:t>
            </a:r>
          </a:p>
        </p:txBody>
      </p:sp>
      <p:pic>
        <p:nvPicPr>
          <p:cNvPr id="184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550" y="3676650"/>
            <a:ext cx="16129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500" y="3605213"/>
            <a:ext cx="930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4437063" y="4357688"/>
            <a:ext cx="727075" cy="719137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dirty="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18479" name="Slide Number Placeholder 5"/>
          <p:cNvSpPr txBox="1">
            <a:spLocks/>
          </p:cNvSpPr>
          <p:nvPr/>
        </p:nvSpPr>
        <p:spPr bwMode="auto">
          <a:xfrm>
            <a:off x="8712200" y="6116638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6938" y="3503613"/>
            <a:ext cx="715962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4379913" y="3244850"/>
            <a:ext cx="1258887" cy="431800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RLA</a:t>
            </a:r>
          </a:p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acceleration</a:t>
            </a:r>
          </a:p>
        </p:txBody>
      </p:sp>
      <p:cxnSp>
        <p:nvCxnSpPr>
          <p:cNvPr id="50" name="Straight Arrow Connector 49"/>
          <p:cNvCxnSpPr>
            <a:cxnSpLocks noChangeShapeType="1"/>
            <a:stCxn id="18475" idx="2"/>
          </p:cNvCxnSpPr>
          <p:nvPr/>
        </p:nvCxnSpPr>
        <p:spPr bwMode="auto">
          <a:xfrm>
            <a:off x="5759450" y="3816350"/>
            <a:ext cx="336550" cy="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8483" name="Group 50"/>
          <p:cNvGrpSpPr>
            <a:grpSpLocks/>
          </p:cNvGrpSpPr>
          <p:nvPr/>
        </p:nvGrpSpPr>
        <p:grpSpPr bwMode="auto">
          <a:xfrm>
            <a:off x="5695950" y="4273550"/>
            <a:ext cx="1014413" cy="862013"/>
            <a:chOff x="7740922" y="4602948"/>
            <a:chExt cx="1106279" cy="1012340"/>
          </a:xfrm>
        </p:grpSpPr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7740922" y="4602948"/>
              <a:ext cx="1106279" cy="1010475"/>
            </a:xfrm>
            <a:prstGeom prst="ellipse">
              <a:avLst/>
            </a:prstGeom>
            <a:noFill/>
            <a:ln w="31750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8526916" y="4625320"/>
              <a:ext cx="140233" cy="13982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7953868" y="5462412"/>
              <a:ext cx="164470" cy="152876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rgbClr val="28A0BE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GB" altLang="en-US" dirty="0">
                <a:solidFill>
                  <a:srgbClr val="FFFFFF"/>
                </a:solidFill>
                <a:latin typeface="Comic Sans MS" charset="0"/>
              </a:endParaRPr>
            </a:p>
          </p:txBody>
        </p:sp>
      </p:grpSp>
      <p:cxnSp>
        <p:nvCxnSpPr>
          <p:cNvPr id="55" name="Straight Arrow Connector 54"/>
          <p:cNvCxnSpPr>
            <a:cxnSpLocks noChangeShapeType="1"/>
          </p:cNvCxnSpPr>
          <p:nvPr/>
        </p:nvCxnSpPr>
        <p:spPr bwMode="auto">
          <a:xfrm>
            <a:off x="3619500" y="3314700"/>
            <a:ext cx="0" cy="257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Straight Arrow Connector 55"/>
          <p:cNvCxnSpPr>
            <a:cxnSpLocks noChangeShapeType="1"/>
          </p:cNvCxnSpPr>
          <p:nvPr/>
        </p:nvCxnSpPr>
        <p:spPr bwMode="auto">
          <a:xfrm>
            <a:off x="3962400" y="3787775"/>
            <a:ext cx="252413" cy="317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86" name="TextBox 56"/>
          <p:cNvSpPr txBox="1">
            <a:spLocks noChangeArrowheads="1"/>
          </p:cNvSpPr>
          <p:nvPr/>
        </p:nvSpPr>
        <p:spPr bwMode="auto">
          <a:xfrm>
            <a:off x="2789680" y="1016000"/>
            <a:ext cx="19898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Neutrons to ESS</a:t>
            </a:r>
          </a:p>
        </p:txBody>
      </p:sp>
      <p:sp>
        <p:nvSpPr>
          <p:cNvPr id="18487" name="TextBox 57"/>
          <p:cNvSpPr txBox="1">
            <a:spLocks noChangeArrowheads="1"/>
          </p:cNvSpPr>
          <p:nvPr/>
        </p:nvSpPr>
        <p:spPr bwMode="auto">
          <a:xfrm>
            <a:off x="2724150" y="1458913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Protons dump</a:t>
            </a:r>
          </a:p>
        </p:txBody>
      </p:sp>
      <p:cxnSp>
        <p:nvCxnSpPr>
          <p:cNvPr id="59" name="Straight Arrow Connector 58"/>
          <p:cNvCxnSpPr>
            <a:cxnSpLocks noChangeShapeType="1"/>
            <a:endCxn id="60" idx="1"/>
          </p:cNvCxnSpPr>
          <p:nvPr/>
        </p:nvCxnSpPr>
        <p:spPr bwMode="auto">
          <a:xfrm flipV="1">
            <a:off x="3625850" y="2316163"/>
            <a:ext cx="406400" cy="34925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4032250" y="2182813"/>
            <a:ext cx="1606550" cy="268287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285750" indent="-285750" algn="ctr">
              <a:buFont typeface="Symbol"/>
              <a:buChar char="m"/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Test Facility</a:t>
            </a:r>
          </a:p>
        </p:txBody>
      </p:sp>
      <p:cxnSp>
        <p:nvCxnSpPr>
          <p:cNvPr id="61" name="Straight Arrow Connector 60"/>
          <p:cNvCxnSpPr>
            <a:cxnSpLocks noChangeShapeType="1"/>
            <a:endCxn id="27" idx="1"/>
          </p:cNvCxnSpPr>
          <p:nvPr/>
        </p:nvCxnSpPr>
        <p:spPr bwMode="auto">
          <a:xfrm>
            <a:off x="2547938" y="2185988"/>
            <a:ext cx="271462" cy="1905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91" name="TextBox 61"/>
          <p:cNvSpPr txBox="1">
            <a:spLocks noChangeArrowheads="1"/>
          </p:cNvSpPr>
          <p:nvPr/>
        </p:nvSpPr>
        <p:spPr bwMode="auto">
          <a:xfrm>
            <a:off x="8253594" y="2522538"/>
            <a:ext cx="75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2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2" name="TextBox 62"/>
          <p:cNvSpPr txBox="1">
            <a:spLocks noChangeArrowheads="1"/>
          </p:cNvSpPr>
          <p:nvPr/>
        </p:nvSpPr>
        <p:spPr bwMode="auto">
          <a:xfrm>
            <a:off x="6106740" y="1762125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64" name="Oval 63"/>
          <p:cNvSpPr/>
          <p:nvPr/>
        </p:nvSpPr>
        <p:spPr>
          <a:xfrm>
            <a:off x="6962775" y="2439988"/>
            <a:ext cx="715963" cy="6524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8494" name="TextBox 64"/>
          <p:cNvSpPr txBox="1">
            <a:spLocks noChangeArrowheads="1"/>
          </p:cNvSpPr>
          <p:nvPr/>
        </p:nvSpPr>
        <p:spPr bwMode="auto">
          <a:xfrm>
            <a:off x="6994946" y="2465388"/>
            <a:ext cx="70083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Short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5" name="TextBox 65"/>
          <p:cNvSpPr txBox="1">
            <a:spLocks noChangeArrowheads="1"/>
          </p:cNvSpPr>
          <p:nvPr/>
        </p:nvSpPr>
        <p:spPr bwMode="auto">
          <a:xfrm>
            <a:off x="7259638" y="3503613"/>
            <a:ext cx="8016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Long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Baseline</a:t>
            </a:r>
          </a:p>
          <a:p>
            <a:pPr algn="ctr" eaLnBrk="1" hangingPunct="1"/>
            <a:r>
              <a:rPr lang="en-GB" altLang="en-US" sz="1100" b="1" dirty="0">
                <a:solidFill>
                  <a:srgbClr val="FFFFFF"/>
                </a:solidFill>
              </a:rPr>
              <a:t>Detector</a:t>
            </a:r>
          </a:p>
        </p:txBody>
      </p:sp>
      <p:sp>
        <p:nvSpPr>
          <p:cNvPr id="18496" name="TextBox 66"/>
          <p:cNvSpPr txBox="1">
            <a:spLocks noChangeArrowheads="1"/>
          </p:cNvSpPr>
          <p:nvPr/>
        </p:nvSpPr>
        <p:spPr bwMode="auto">
          <a:xfrm>
            <a:off x="2590800" y="2451100"/>
            <a:ext cx="1066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+</a:t>
            </a:r>
            <a:r>
              <a:rPr lang="en-GB" altLang="en-US" b="1" dirty="0">
                <a:solidFill>
                  <a:srgbClr val="FF0000"/>
                </a:solidFill>
              </a:rPr>
              <a:t> or </a:t>
            </a:r>
            <a:r>
              <a:rPr lang="en-GB" altLang="en-US" b="1" dirty="0">
                <a:solidFill>
                  <a:srgbClr val="FF0000"/>
                </a:solidFill>
                <a:latin typeface="Symbol" charset="2"/>
              </a:rPr>
              <a:t>m</a:t>
            </a:r>
            <a:r>
              <a:rPr lang="en-GB" altLang="en-US" b="1" baseline="30000" dirty="0">
                <a:solidFill>
                  <a:srgbClr val="FF0000"/>
                </a:solidFill>
                <a:latin typeface="Symbol" charset="2"/>
              </a:rPr>
              <a:t>-</a:t>
            </a:r>
            <a:endParaRPr lang="en-GB" alt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59450" y="2389188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746750" y="2733675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8499" name="TextBox 69"/>
          <p:cNvSpPr txBox="1">
            <a:spLocks noChangeArrowheads="1"/>
          </p:cNvSpPr>
          <p:nvPr/>
        </p:nvSpPr>
        <p:spPr bwMode="auto">
          <a:xfrm>
            <a:off x="6786563" y="4514850"/>
            <a:ext cx="1992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8500" name="TextBox 70"/>
          <p:cNvSpPr txBox="1">
            <a:spLocks noChangeArrowheads="1"/>
          </p:cNvSpPr>
          <p:nvPr/>
        </p:nvSpPr>
        <p:spPr bwMode="auto">
          <a:xfrm>
            <a:off x="7646988" y="2573338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 err="1">
                <a:solidFill>
                  <a:srgbClr val="FF0000"/>
                </a:solidFill>
              </a:rPr>
              <a:t>nuSTORM</a:t>
            </a:r>
            <a:endParaRPr lang="en-GB" altLang="en-US" b="1" dirty="0">
              <a:solidFill>
                <a:srgbClr val="FF0000"/>
              </a:solidFill>
            </a:endParaRPr>
          </a:p>
        </p:txBody>
      </p:sp>
      <p:sp>
        <p:nvSpPr>
          <p:cNvPr id="18501" name="TextBox 71"/>
          <p:cNvSpPr txBox="1">
            <a:spLocks noChangeArrowheads="1"/>
          </p:cNvSpPr>
          <p:nvPr/>
        </p:nvSpPr>
        <p:spPr bwMode="auto">
          <a:xfrm>
            <a:off x="7949643" y="3486150"/>
            <a:ext cx="12314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Neutrino </a:t>
            </a:r>
          </a:p>
          <a:p>
            <a:pPr algn="ctr" eaLnBrk="1" hangingPunct="1"/>
            <a:r>
              <a:rPr lang="en-GB" altLang="en-US" b="1" dirty="0">
                <a:solidFill>
                  <a:srgbClr val="FF0000"/>
                </a:solidFill>
              </a:rPr>
              <a:t>Factory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057987" y="1862138"/>
            <a:ext cx="112402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ESS</a:t>
            </a:r>
            <a:r>
              <a:rPr lang="en-GB" b="1" dirty="0" err="1">
                <a:solidFill>
                  <a:srgbClr val="FF0000"/>
                </a:solidFill>
                <a:latin typeface="+mj-lt"/>
                <a:ea typeface="+mn-ea"/>
                <a:cs typeface="Arial" pitchFamily="34" charset="0"/>
              </a:rPr>
              <a:t>nu</a:t>
            </a:r>
            <a:r>
              <a:rPr lang="en-GB" b="1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SB</a:t>
            </a:r>
            <a:endParaRPr lang="en-GB" b="1" dirty="0">
              <a:solidFill>
                <a:srgbClr val="FF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4" name="Rectangle 73"/>
          <p:cNvSpPr>
            <a:spLocks noChangeArrowheads="1"/>
          </p:cNvSpPr>
          <p:nvPr/>
        </p:nvSpPr>
        <p:spPr bwMode="auto">
          <a:xfrm>
            <a:off x="685800" y="2555875"/>
            <a:ext cx="1255713" cy="319088"/>
          </a:xfrm>
          <a:prstGeom prst="rect">
            <a:avLst/>
          </a:prstGeom>
          <a:solidFill>
            <a:srgbClr val="FF9900"/>
          </a:solidFill>
          <a:ln w="9525">
            <a:solidFill>
              <a:srgbClr val="28A0BE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GB" sz="14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Accumulator</a:t>
            </a:r>
          </a:p>
        </p:txBody>
      </p:sp>
      <p:cxnSp>
        <p:nvCxnSpPr>
          <p:cNvPr id="75" name="Connecteur droit avec flèche 30"/>
          <p:cNvCxnSpPr>
            <a:cxnSpLocks noChangeShapeType="1"/>
          </p:cNvCxnSpPr>
          <p:nvPr/>
        </p:nvCxnSpPr>
        <p:spPr bwMode="auto">
          <a:xfrm flipH="1">
            <a:off x="2312988" y="2136775"/>
            <a:ext cx="1192212" cy="20875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TextBox 4"/>
          <p:cNvSpPr txBox="1"/>
          <p:nvPr/>
        </p:nvSpPr>
        <p:spPr>
          <a:xfrm>
            <a:off x="5604881" y="5135591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μ</a:t>
            </a:r>
            <a:r>
              <a:rPr lang="en-GB" baseline="30000" dirty="0"/>
              <a:t>+</a:t>
            </a:r>
            <a:r>
              <a:rPr lang="en-GB" dirty="0"/>
              <a:t>   </a:t>
            </a:r>
            <a:r>
              <a:rPr lang="en-GB" dirty="0" err="1"/>
              <a:t>μ</a:t>
            </a:r>
            <a:r>
              <a:rPr lang="en-GB" baseline="30000" dirty="0"/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4918" y="498007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→ ←</a:t>
            </a:r>
          </a:p>
        </p:txBody>
      </p:sp>
    </p:spTree>
    <p:extLst>
      <p:ext uri="{BB962C8B-B14F-4D97-AF65-F5344CB8AC3E}">
        <p14:creationId xmlns:p14="http://schemas.microsoft.com/office/powerpoint/2010/main" val="15813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595188-4036-3A4E-A405-40782CE089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9" y="1032933"/>
            <a:ext cx="2832001" cy="3708400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(ESS</a:t>
            </a:r>
            <a:r>
              <a:rPr lang="en-GB" sz="360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Moscow, 23/08/2019</a:t>
            </a: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31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48" y="1032933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Carlo Rubbia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4569" y="4372001"/>
            <a:ext cx="20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Venice, March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087EB-76AA-2B44-8EFE-2160165CA9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991" y="1032933"/>
            <a:ext cx="6173009" cy="42764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3AA871-69F6-5C43-9114-83F336FB2FDF}"/>
              </a:ext>
            </a:extLst>
          </p:cNvPr>
          <p:cNvSpPr/>
          <p:nvPr/>
        </p:nvSpPr>
        <p:spPr>
          <a:xfrm>
            <a:off x="1924868" y="5799650"/>
            <a:ext cx="5296643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432FF"/>
                </a:solidFill>
                <a:latin typeface="Lucida Grande" panose="020B0600040502020204" pitchFamily="34" charset="0"/>
              </a:rPr>
              <a:t>on arXiv since this week: </a:t>
            </a:r>
            <a:r>
              <a:rPr lang="en-GB" b="1">
                <a:solidFill>
                  <a:srgbClr val="0432FF"/>
                </a:solidFill>
                <a:latin typeface="Lucida Grande" panose="020B0600040502020204" pitchFamily="34" charset="0"/>
                <a:hlinkClick r:id="rId5"/>
              </a:rPr>
              <a:t>arXiv:1908.05664</a:t>
            </a:r>
            <a:endParaRPr lang="en-GB" b="1" i="0" u="none" strike="noStrike">
              <a:solidFill>
                <a:srgbClr val="0432FF"/>
              </a:solidFill>
              <a:effectLst/>
              <a:latin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7E833-7447-3745-9ED8-AC71A44EBF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20" y="1062925"/>
            <a:ext cx="8153399" cy="5596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95188-4036-3A4E-A405-40782CE089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17" y="688427"/>
            <a:ext cx="1035357" cy="1004906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(ESS</a:t>
            </a:r>
            <a:r>
              <a:rPr lang="el-GR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μ</a:t>
            </a:r>
            <a:r>
              <a:rPr lang="fr-CH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SB)</a:t>
            </a:r>
            <a:endParaRPr lang="en-GB" sz="36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Moscow, 23/08/2019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32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6934" y="438665"/>
            <a:ext cx="1244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Carlo Rubbia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6C2EE-69BD-1749-B0AC-070EF0FB38DF}"/>
              </a:ext>
            </a:extLst>
          </p:cNvPr>
          <p:cNvSpPr/>
          <p:nvPr/>
        </p:nvSpPr>
        <p:spPr>
          <a:xfrm>
            <a:off x="1007533" y="5096933"/>
            <a:ext cx="7797886" cy="128693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71F85C-3C1B-7947-826E-A0C1218DF992}"/>
              </a:ext>
            </a:extLst>
          </p:cNvPr>
          <p:cNvSpPr/>
          <p:nvPr/>
        </p:nvSpPr>
        <p:spPr>
          <a:xfrm rot="16200000">
            <a:off x="-1530870" y="3815727"/>
            <a:ext cx="4000198" cy="72109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 dirty="0"/>
              <a:t>SM Higgs rate is ≈ 10</a:t>
            </a:r>
            <a:r>
              <a:rPr lang="en-US" sz="2000" baseline="30000" dirty="0"/>
              <a:t>5</a:t>
            </a:r>
            <a:r>
              <a:rPr lang="en-US" sz="2000" dirty="0"/>
              <a:t> </a:t>
            </a:r>
            <a:r>
              <a:rPr lang="en-US" sz="2000" dirty="0" err="1"/>
              <a:t>ev</a:t>
            </a:r>
            <a:r>
              <a:rPr lang="en-US" sz="2000" dirty="0"/>
              <a:t>/year (10</a:t>
            </a:r>
            <a:r>
              <a:rPr lang="en-US" sz="2000" baseline="30000" dirty="0"/>
              <a:t>7</a:t>
            </a:r>
            <a:r>
              <a:rPr lang="en-US" sz="2000" dirty="0"/>
              <a:t> s)</a:t>
            </a:r>
          </a:p>
          <a:p>
            <a:pPr algn="ctr">
              <a:lnSpc>
                <a:spcPts val="2480"/>
              </a:lnSpc>
            </a:pPr>
            <a:r>
              <a:rPr lang="en-US" sz="2000" dirty="0"/>
              <a:t>in each detector.</a:t>
            </a:r>
          </a:p>
        </p:txBody>
      </p:sp>
    </p:spTree>
    <p:extLst>
      <p:ext uri="{BB962C8B-B14F-4D97-AF65-F5344CB8AC3E}">
        <p14:creationId xmlns:p14="http://schemas.microsoft.com/office/powerpoint/2010/main" val="301882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 err="1">
                <a:solidFill>
                  <a:srgbClr val="0000FF"/>
                </a:solidFill>
              </a:rPr>
              <a:t>EuroNuNet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EuroNuNet 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Major goals of </a:t>
            </a:r>
            <a:r>
              <a:rPr lang="en-GB" b="1" dirty="0" err="1">
                <a:latin typeface="Times New Roman" charset="0"/>
                <a:ea typeface="Times New Roman" charset="0"/>
                <a:cs typeface="Times New Roman" charset="0"/>
              </a:rPr>
              <a:t>EuroNuNet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a neutrino long baseline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(know at the last year)</a:t>
            </a:r>
            <a:endParaRPr lang="en-GB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hlinkClick r:id="rId6"/>
              </a:rPr>
              <a:t>http://euronunet.in2p3.fr/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57652-A63E-174A-9FCB-2B15FEA3DC25}"/>
              </a:ext>
            </a:extLst>
          </p:cNvPr>
          <p:cNvSpPr txBox="1"/>
          <p:nvPr/>
        </p:nvSpPr>
        <p:spPr>
          <a:xfrm>
            <a:off x="6042038" y="2163387"/>
            <a:ext cx="26865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members are countries which signed the Action MoU</a:t>
            </a:r>
          </a:p>
        </p:txBody>
      </p:sp>
    </p:spTree>
    <p:extLst>
      <p:ext uri="{BB962C8B-B14F-4D97-AF65-F5344CB8AC3E}">
        <p14:creationId xmlns:p14="http://schemas.microsoft.com/office/powerpoint/2010/main" val="21138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Moscow, 23/08/2019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2259417907"/>
              </p:ext>
            </p:extLst>
          </p:nvPr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53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136827"/>
          </a:xfrm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35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224404" y="3727225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52D3C-CD04-AF4E-9988-279F3F904A25}"/>
              </a:ext>
            </a:extLst>
          </p:cNvPr>
          <p:cNvSpPr txBox="1"/>
          <p:nvPr/>
        </p:nvSpPr>
        <p:spPr>
          <a:xfrm>
            <a:off x="6020758" y="4993166"/>
            <a:ext cx="26228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800" dirty="0"/>
              <a:t>CDR end of 2021</a:t>
            </a:r>
          </a:p>
        </p:txBody>
      </p:sp>
    </p:spTree>
    <p:extLst>
      <p:ext uri="{BB962C8B-B14F-4D97-AF65-F5344CB8AC3E}">
        <p14:creationId xmlns:p14="http://schemas.microsoft.com/office/powerpoint/2010/main" val="35063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36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356912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315076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be the most powerful neutron facility for many applications.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the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physics potential.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Linac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and a EU-H2020 Design Study supports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51" y="1560608"/>
            <a:ext cx="903649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T2HK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Same curves that Hyper-K has showed at the Neutrino Town Meeting at CERN and the one that was showed at Neutrino 2018.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Systematics are said by T2HK to be between 3% to 4%.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DUNE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Public globes file released by the DUNE collaboration with the CDR, the only change is to increase the number of years from 7 to 10.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π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ESSnuSB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Instead of considering as usual “Opt. Snowmass errors" it is only assumed an overall 3% systematic error in the different signal and background channels, more in line with T2HK assumptions.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sin</a:t>
            </a:r>
            <a:r>
              <a:rPr lang="en-US" sz="2000" baseline="30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13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=0.1 and 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θ</a:t>
            </a:r>
            <a:r>
              <a:rPr lang="en-US" sz="200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23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=</a:t>
            </a:r>
            <a:r>
              <a:rPr lang="el-GR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π </a:t>
            </a:r>
            <a:r>
              <a:rPr lang="en-US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/2, to be compatible with the T2HK line.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F4DB3F-6ABF-8745-B15F-12E6670F5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2" y="1"/>
            <a:ext cx="5959365" cy="1795856"/>
          </a:xfrm>
        </p:spPr>
        <p:txBody>
          <a:bodyPr/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How the CPV coverage and resolution curves have been produced</a:t>
            </a:r>
            <a:endParaRPr lang="en-GB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61FB7-D55B-7642-AC5F-F7CB94CB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EFEA0-B9FB-A14A-AD1A-21002908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25D2D9-BBFB-2C46-820F-0485754A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5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3776" y="6089190"/>
            <a:ext cx="3589124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cs typeface="Times New Roman"/>
              </a:rPr>
              <a:t> ready by 2023 (full power)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604196"/>
          </a:xfrm>
          <a:noFill/>
          <a:ln w="19050">
            <a:noFill/>
          </a:ln>
          <a:extLst/>
        </p:spPr>
        <p:txBody>
          <a:bodyPr lIns="90000" tIns="46800" rIns="90000" bIns="46800">
            <a:normAutofit fontScale="90000"/>
          </a:bodyPr>
          <a:lstStyle/>
          <a:p>
            <a:r>
              <a:rPr lang="en-US" sz="3000" b="1" dirty="0"/>
              <a:t>Beyond DUNE, JUNO, </a:t>
            </a:r>
            <a:r>
              <a:rPr lang="en-US" sz="3000" b="1" dirty="0" err="1"/>
              <a:t>HyperK</a:t>
            </a:r>
            <a:r>
              <a:rPr lang="en-US" sz="3000" b="1" dirty="0"/>
              <a:t>: </a:t>
            </a:r>
            <a:br>
              <a:rPr lang="en-US" sz="3000" b="1" dirty="0"/>
            </a:br>
            <a:r>
              <a:rPr lang="en-US" b="1" dirty="0"/>
              <a:t>ESS</a:t>
            </a:r>
            <a:r>
              <a:rPr lang="el-G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b="1" dirty="0"/>
              <a:t>SB, P2O and Neutrino factory</a:t>
            </a:r>
            <a:endParaRPr lang="ru-RU" b="1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64088" y="5589240"/>
            <a:ext cx="3600400" cy="934607"/>
          </a:xfrm>
          <a:prstGeom prst="rect">
            <a:avLst/>
          </a:prstGeom>
          <a:solidFill>
            <a:srgbClr val="99CC00">
              <a:alpha val="3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defTabSz="457200" eaLnBrk="0" fontAlgn="base" hangingPunct="0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2000"/>
              </a:lnSpc>
            </a:pPr>
            <a:r>
              <a:rPr lang="en-US" altLang="bg-BG" b="1" dirty="0">
                <a:latin typeface="Comic Sans MS" pitchFamily="66" charset="0"/>
              </a:rPr>
              <a:t>Roumen Tsenov</a:t>
            </a:r>
            <a:endParaRPr lang="en-GB" altLang="bg-BG" b="1" dirty="0">
              <a:latin typeface="Comic Sans MS" pitchFamily="66" charset="0"/>
            </a:endParaRPr>
          </a:p>
          <a:p>
            <a:pPr algn="ctr">
              <a:lnSpc>
                <a:spcPct val="102000"/>
              </a:lnSpc>
            </a:pPr>
            <a:r>
              <a:rPr lang="en-US" altLang="bg-BG" sz="1800" b="1" dirty="0">
                <a:latin typeface="Comic Sans MS" pitchFamily="66" charset="0"/>
              </a:rPr>
              <a:t>Department of Atomic Physics, University of Sofia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219537" y="1899706"/>
            <a:ext cx="5688632" cy="975593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8000" tIns="0" rIns="18000" bIns="0" anchor="ctr">
            <a:no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European Neutrino "Town" meeting and ESPP 2019 discussion, 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CERN, 24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10</a:t>
            </a:r>
            <a:r>
              <a:rPr lang="ru-RU" altLang="bg-BG" sz="2000" b="1" i="1" baseline="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.</a:t>
            </a:r>
            <a:r>
              <a:rPr lang="en-US" altLang="bg-BG" sz="2000" b="1" i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2018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068960"/>
            <a:ext cx="4812978" cy="311942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08B7EB-31B7-804E-9F53-8F89A1557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6A34B-D815-1847-83A4-B349C250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721AC-C320-0344-8843-3693CDB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4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903" y="1484784"/>
            <a:ext cx="4565743" cy="410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564904"/>
            <a:ext cx="4032448" cy="4022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268760"/>
            <a:ext cx="3036088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ESS</a:t>
            </a:r>
            <a:r>
              <a:rPr lang="el-GR" dirty="0">
                <a:solidFill>
                  <a:srgbClr val="0000FF"/>
                </a:solidFill>
              </a:rPr>
              <a:t>ν</a:t>
            </a:r>
            <a:r>
              <a:rPr lang="en-US" dirty="0">
                <a:solidFill>
                  <a:srgbClr val="0000FF"/>
                </a:solidFill>
              </a:rPr>
              <a:t>SB 500 </a:t>
            </a:r>
            <a:r>
              <a:rPr lang="en-US" dirty="0" err="1">
                <a:solidFill>
                  <a:srgbClr val="0000FF"/>
                </a:solidFill>
              </a:rPr>
              <a:t>kt</a:t>
            </a:r>
            <a:r>
              <a:rPr lang="en-US" dirty="0">
                <a:solidFill>
                  <a:srgbClr val="0000FF"/>
                </a:solidFill>
              </a:rPr>
              <a:t> tank at 540 km.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946271"/>
            <a:ext cx="3036088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ESS</a:t>
            </a:r>
            <a:r>
              <a:rPr lang="el-GR" dirty="0">
                <a:solidFill>
                  <a:srgbClr val="00B050"/>
                </a:solidFill>
              </a:rPr>
              <a:t>ν</a:t>
            </a:r>
            <a:r>
              <a:rPr lang="en-US" dirty="0">
                <a:solidFill>
                  <a:srgbClr val="00B050"/>
                </a:solidFill>
              </a:rPr>
              <a:t>SB 500 </a:t>
            </a:r>
            <a:r>
              <a:rPr lang="en-US" dirty="0" err="1">
                <a:solidFill>
                  <a:srgbClr val="00B050"/>
                </a:solidFill>
              </a:rPr>
              <a:t>kt</a:t>
            </a:r>
            <a:r>
              <a:rPr lang="en-US" dirty="0">
                <a:solidFill>
                  <a:srgbClr val="00B050"/>
                </a:solidFill>
              </a:rPr>
              <a:t> tank at 360 km. </a:t>
            </a:r>
          </a:p>
        </p:txBody>
      </p:sp>
      <p:sp>
        <p:nvSpPr>
          <p:cNvPr id="7" name="TextBox 6"/>
          <p:cNvSpPr txBox="1">
            <a:spLocks/>
          </p:cNvSpPr>
          <p:nvPr/>
        </p:nvSpPr>
        <p:spPr>
          <a:xfrm>
            <a:off x="5449780" y="5801063"/>
            <a:ext cx="292548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  <a:r>
              <a:rPr lang="el-GR" dirty="0"/>
              <a:t>ν</a:t>
            </a:r>
            <a:r>
              <a:rPr lang="en-US" dirty="0"/>
              <a:t>SB 250 </a:t>
            </a:r>
            <a:r>
              <a:rPr lang="en-US" dirty="0" err="1"/>
              <a:t>kt</a:t>
            </a:r>
            <a:r>
              <a:rPr lang="en-US" dirty="0"/>
              <a:t> tank at 540 km</a:t>
            </a:r>
          </a:p>
          <a:p>
            <a:r>
              <a:rPr lang="en-US" dirty="0"/>
              <a:t>and 250 </a:t>
            </a:r>
            <a:r>
              <a:rPr lang="en-US" dirty="0" err="1"/>
              <a:t>kt</a:t>
            </a:r>
            <a:r>
              <a:rPr lang="en-US" dirty="0"/>
              <a:t> tank at 360 km.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28" y="3120335"/>
            <a:ext cx="487506" cy="85856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/>
              <a:t>(degrees)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58565" y="414807"/>
            <a:ext cx="677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CPV performance comparison between </a:t>
            </a:r>
            <a:r>
              <a:rPr lang="en-US" u="sng" dirty="0" err="1"/>
              <a:t>ESSnuSB</a:t>
            </a:r>
            <a:r>
              <a:rPr lang="en-US" u="sng" dirty="0"/>
              <a:t>, DUNE and Hyper-K</a:t>
            </a:r>
          </a:p>
          <a:p>
            <a:pPr algn="ctr"/>
            <a:r>
              <a:rPr lang="en-US" u="sng" dirty="0"/>
              <a:t> assuming 3% systematic errors for </a:t>
            </a:r>
            <a:r>
              <a:rPr lang="en-US" u="sng" dirty="0" err="1"/>
              <a:t>ESSnuSB</a:t>
            </a:r>
            <a:r>
              <a:rPr lang="en-US" u="sng" dirty="0"/>
              <a:t> in line with the other two.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ED8AE1-A406-D640-92BE-942D779F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445F2B-F898-0F48-8617-23980732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05EE3E6-D19F-B149-AE2B-2C54EA4CB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59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895DA1-BEED-8F41-85FA-3EB1033E17E8}"/>
              </a:ext>
            </a:extLst>
          </p:cNvPr>
          <p:cNvGrpSpPr/>
          <p:nvPr/>
        </p:nvGrpSpPr>
        <p:grpSpPr>
          <a:xfrm>
            <a:off x="225856" y="616422"/>
            <a:ext cx="1906580" cy="2809952"/>
            <a:chOff x="2107065" y="819809"/>
            <a:chExt cx="3917789" cy="57741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F2C2E1-CB7C-7A44-9F8E-194A083BF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A028156-841C-4247-8285-9A812B6FD415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0E0714-B828-3C43-9C01-74BCFA8A786F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5288AC-EF59-8A46-926D-44B3F02973C3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B8B3C4-AF0A-8D40-8366-4FEDBF702F64}"/>
              </a:ext>
            </a:extLst>
          </p:cNvPr>
          <p:cNvSpPr txBox="1"/>
          <p:nvPr/>
        </p:nvSpPr>
        <p:spPr>
          <a:xfrm>
            <a:off x="0" y="3519559"/>
            <a:ext cx="27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active mines aligned…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747CB-0C22-4141-A1D5-10DA2E483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401" y="903455"/>
            <a:ext cx="6269599" cy="595454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42370"/>
          </a:xfrm>
        </p:spPr>
        <p:txBody>
          <a:bodyPr/>
          <a:lstStyle/>
          <a:p>
            <a:r>
              <a:rPr lang="en-GB" dirty="0"/>
              <a:t>Fraction of </a:t>
            </a:r>
            <a:r>
              <a:rPr lang="el-GR" dirty="0"/>
              <a:t>δ</a:t>
            </a:r>
            <a:r>
              <a:rPr lang="fr-CH" baseline="-25000" dirty="0"/>
              <a:t>CP</a:t>
            </a:r>
            <a:endParaRPr lang="en-GB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EA803-AAC8-7249-8F22-105213B6867F}"/>
              </a:ext>
            </a:extLst>
          </p:cNvPr>
          <p:cNvCxnSpPr/>
          <p:nvPr/>
        </p:nvCxnSpPr>
        <p:spPr>
          <a:xfrm>
            <a:off x="56755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86C26A-5BBC-6648-AD49-A94522BEF0AF}"/>
              </a:ext>
            </a:extLst>
          </p:cNvPr>
          <p:cNvCxnSpPr/>
          <p:nvPr/>
        </p:nvCxnSpPr>
        <p:spPr>
          <a:xfrm>
            <a:off x="6894786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9C37AD-3D60-6343-95B2-BA51E5289D8A}"/>
              </a:ext>
            </a:extLst>
          </p:cNvPr>
          <p:cNvCxnSpPr/>
          <p:nvPr/>
        </p:nvCxnSpPr>
        <p:spPr>
          <a:xfrm>
            <a:off x="7462345" y="3919669"/>
            <a:ext cx="0" cy="2029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2A225B3-A15D-2F45-B383-8E5399E855BC}"/>
              </a:ext>
            </a:extLst>
          </p:cNvPr>
          <p:cNvSpPr txBox="1"/>
          <p:nvPr/>
        </p:nvSpPr>
        <p:spPr>
          <a:xfrm>
            <a:off x="136635" y="4771697"/>
            <a:ext cx="33528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My personal opinion:</a:t>
            </a:r>
          </a:p>
          <a:p>
            <a:r>
              <a:rPr lang="en-GB" dirty="0"/>
              <a:t>these scenarios are too optimistic for all facilities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10FE05-1E9D-B74B-B239-17F0FB9DC7ED}"/>
              </a:ext>
            </a:extLst>
          </p:cNvPr>
          <p:cNvSpPr txBox="1"/>
          <p:nvPr/>
        </p:nvSpPr>
        <p:spPr>
          <a:xfrm>
            <a:off x="7073455" y="761305"/>
            <a:ext cx="1940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(E. Martinez-Fernandez)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FCD90C-C873-8740-8663-24F74073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272929"/>
            <a:ext cx="6862522" cy="830997"/>
          </a:xfr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Preparing the ESS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linac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for operation at 10 MW with a 8% duty cycle and 28 Hz pulsing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026" y="2366105"/>
            <a:ext cx="4659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For the medium-beta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elliptical-cavity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part ESS is planning to use tetrodes. Thales has developed a new screen grid with graded wire thickness making operation at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10 % duty cycle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possible.</a:t>
            </a:r>
          </a:p>
        </p:txBody>
      </p:sp>
      <p:pic>
        <p:nvPicPr>
          <p:cNvPr id="12298" name="Picture 10" descr="https://europeanspallationsource.se/sites/default/files/styles/default/public/modulator_assembled_crop.jpg?itok=jZNAWfjz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9363" y="1325563"/>
            <a:ext cx="376237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tordeke\Desktop\IMG_006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092" y="3566434"/>
            <a:ext cx="2169646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087"/>
            <a:ext cx="5573486" cy="8252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5199" y="4564456"/>
            <a:ext cx="554105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The picture shows  the cryostat and test bunker at the FREIA Lab in Uppsala where a first prototype of the ESS 352 MHz </a:t>
            </a:r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spoke accelerating cavity</a:t>
            </a:r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 is currently under test at 14 Hz and later on will be tested at 28 Hz.</a:t>
            </a:r>
          </a:p>
        </p:txBody>
      </p:sp>
      <p:sp>
        <p:nvSpPr>
          <p:cNvPr id="7" name="Rectangle 6"/>
          <p:cNvSpPr/>
          <p:nvPr/>
        </p:nvSpPr>
        <p:spPr>
          <a:xfrm>
            <a:off x="6769592" y="6123773"/>
            <a:ext cx="1966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cs typeface="Arial" pitchFamily="34" charset="0"/>
              </a:rPr>
              <a:t>FREIA </a:t>
            </a:r>
            <a:r>
              <a:rPr lang="en-US">
                <a:solidFill>
                  <a:srgbClr val="FFFF00"/>
                </a:solidFill>
                <a:cs typeface="Arial" pitchFamily="34" charset="0"/>
              </a:rPr>
              <a:t>Lab, Uppsala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776248" y="1744717"/>
            <a:ext cx="357352" cy="735724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1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81A2A5-5812-344C-91B1-C14F0A45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1025234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Accumulation Ring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M. Dracos, IPHC-IN2P3/CNRS/UNISTRA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3598306-A6E5-954D-A757-F4DDB463BDA9}" type="slidenum">
              <a:rPr lang="fr-FR" altLang="en-US" sz="1200">
                <a:solidFill>
                  <a:srgbClr val="898989"/>
                </a:solidFill>
              </a:rPr>
              <a:pPr eaLnBrk="1" hangingPunct="1"/>
              <a:t>44</a:t>
            </a:fld>
            <a:endParaRPr lang="fr-FR" altLang="en-US" sz="1200">
              <a:solidFill>
                <a:srgbClr val="898989"/>
              </a:solidFill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0" y="780545"/>
            <a:ext cx="90767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base">
              <a:spcBef>
                <a:spcPts val="450"/>
              </a:spcBef>
              <a:spcAft>
                <a:spcPts val="450"/>
              </a:spcAft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To compress to few </a:t>
            </a:r>
            <a:r>
              <a:rPr lang="el-GR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fr-CH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2.86 </a:t>
            </a:r>
            <a:r>
              <a:rPr lang="en-US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effect), but also keeping a reasonable size of the ring.</a:t>
            </a:r>
            <a:endParaRPr lang="en-GB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6804" y="1514653"/>
            <a:ext cx="6804456" cy="105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Baseline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single-ring accumulator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 studies give a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376 m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circumference accumulator ring </a:t>
            </a:r>
            <a:r>
              <a:rPr lang="en-GB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1.32</a:t>
            </a:r>
            <a:r>
              <a:rPr lang="el-GR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ring leads to a very large space–charge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tune–shift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about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0.75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EA1916-45E4-DA48-9AF3-A7A28DD63E0E}"/>
              </a:ext>
            </a:extLst>
          </p:cNvPr>
          <p:cNvGrpSpPr/>
          <p:nvPr/>
        </p:nvGrpSpPr>
        <p:grpSpPr>
          <a:xfrm>
            <a:off x="191675" y="2209952"/>
            <a:ext cx="2080578" cy="1994439"/>
            <a:chOff x="486880" y="2248980"/>
            <a:chExt cx="2080578" cy="1994439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880" y="2248980"/>
              <a:ext cx="2080578" cy="1994439"/>
            </a:xfrm>
            <a:prstGeom prst="rect">
              <a:avLst/>
            </a:prstGeom>
          </p:spPr>
        </p:pic>
        <p:sp>
          <p:nvSpPr>
            <p:cNvPr id="18" name="TextBox 2"/>
            <p:cNvSpPr txBox="1"/>
            <p:nvPr/>
          </p:nvSpPr>
          <p:spPr>
            <a:xfrm>
              <a:off x="1025469" y="2393591"/>
              <a:ext cx="1003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Injection</a:t>
              </a:r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1025469" y="2924987"/>
              <a:ext cx="12549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Extraction </a:t>
              </a:r>
            </a:p>
            <a:p>
              <a:r>
                <a:rPr lang="en-US" dirty="0"/>
                <a:t>Collimation</a:t>
              </a:r>
            </a:p>
            <a:p>
              <a:r>
                <a:rPr lang="en-US" dirty="0"/>
                <a:t>RF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66890C3-CF76-7046-A0F0-BA322B6D0A95}"/>
              </a:ext>
            </a:extLst>
          </p:cNvPr>
          <p:cNvGrpSpPr/>
          <p:nvPr/>
        </p:nvGrpSpPr>
        <p:grpSpPr>
          <a:xfrm>
            <a:off x="1" y="4204391"/>
            <a:ext cx="3054338" cy="2088347"/>
            <a:chOff x="1" y="4204391"/>
            <a:chExt cx="3054338" cy="2088347"/>
          </a:xfrm>
        </p:grpSpPr>
        <p:pic>
          <p:nvPicPr>
            <p:cNvPr id="17" name="Picture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5400000">
              <a:off x="482996" y="3721396"/>
              <a:ext cx="2088347" cy="3054338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TextBox 2"/>
            <p:cNvSpPr txBox="1"/>
            <p:nvPr/>
          </p:nvSpPr>
          <p:spPr>
            <a:xfrm>
              <a:off x="1064660" y="4656965"/>
              <a:ext cx="8076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Lattice</a:t>
              </a:r>
            </a:p>
          </p:txBody>
        </p:sp>
      </p:grpSp>
      <p:sp>
        <p:nvSpPr>
          <p:cNvPr id="21" name="TextBox 6">
            <a:extLst>
              <a:ext uri="{FF2B5EF4-FFF2-40B4-BE49-F238E27FC236}">
                <a16:creationId xmlns:a16="http://schemas.microsoft.com/office/drawing/2014/main" id="{8D405E25-00CD-9A4E-AB1D-9BDF6AE86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9932" y="5899155"/>
            <a:ext cx="22665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The 4 rings of the  CERN PS Booster (1972)</a:t>
            </a:r>
          </a:p>
        </p:txBody>
      </p:sp>
      <p:pic>
        <p:nvPicPr>
          <p:cNvPr id="22" name="Image 1">
            <a:extLst>
              <a:ext uri="{FF2B5EF4-FFF2-40B4-BE49-F238E27FC236}">
                <a16:creationId xmlns:a16="http://schemas.microsoft.com/office/drawing/2014/main" id="{E29BE026-A8A9-3348-A03A-ADF06E3129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235" y="2723894"/>
            <a:ext cx="2517505" cy="3146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2F9A0A-C0CE-E745-9A9F-6AADA3264DCC}"/>
              </a:ext>
            </a:extLst>
          </p:cNvPr>
          <p:cNvSpPr/>
          <p:nvPr/>
        </p:nvSpPr>
        <p:spPr>
          <a:xfrm>
            <a:off x="2337337" y="2695515"/>
            <a:ext cx="4278400" cy="3269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Option: 4 superposed rings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located in the same tunnel,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ring receives 1/4 of the bunches during the multi–turn injection,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Reduction of the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tune shift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the level of around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0.2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(acceptable for the 2.86 </a:t>
            </a:r>
            <a:r>
              <a:rPr lang="en-US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storage time),</a:t>
            </a:r>
          </a:p>
          <a:p>
            <a:pPr marL="742950" lvl="1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 already exists from the CERN PS Booster of using 4 superimposed rings with the aim to avoid high space charge effects.</a:t>
            </a:r>
          </a:p>
        </p:txBody>
      </p:sp>
    </p:spTree>
    <p:extLst>
      <p:ext uri="{BB962C8B-B14F-4D97-AF65-F5344CB8AC3E}">
        <p14:creationId xmlns:p14="http://schemas.microsoft.com/office/powerpoint/2010/main" val="23199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899" y="1628696"/>
            <a:ext cx="3040579" cy="312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1430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GB" sz="3600" b="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Mitigation of high power effects</a:t>
            </a:r>
            <a:br>
              <a:rPr lang="en-GB" sz="3600" b="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</a:br>
            <a:r>
              <a:rPr lang="en-GB" sz="1800" b="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(4-Target/Horn system for EUROnu Super Beam)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Moscow, 23/08/2019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45</a:t>
            </a:fld>
            <a:endParaRPr lang="en-GB" noProof="0"/>
          </a:p>
        </p:txBody>
      </p:sp>
      <p:pic>
        <p:nvPicPr>
          <p:cNvPr id="37898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554" y="3295565"/>
            <a:ext cx="2366963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pbedgeo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3" y="1422400"/>
            <a:ext cx="3943350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1" y="935038"/>
            <a:ext cx="3983184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indent="-342900" defTabSz="914400">
              <a:defRPr/>
            </a:pPr>
            <a:r>
              <a:rPr lang="en-GB" sz="14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Packed bed canister in symmetrical transverse flow configuration (titanium alloy spheres)</a:t>
            </a:r>
          </a:p>
        </p:txBody>
      </p:sp>
      <p:grpSp>
        <p:nvGrpSpPr>
          <p:cNvPr id="14" name="Group 12"/>
          <p:cNvGrpSpPr>
            <a:grpSpLocks/>
          </p:cNvGrpSpPr>
          <p:nvPr/>
        </p:nvGrpSpPr>
        <p:grpSpPr bwMode="auto">
          <a:xfrm>
            <a:off x="3300192" y="2554974"/>
            <a:ext cx="1273175" cy="1273175"/>
            <a:chOff x="2722" y="1953"/>
            <a:chExt cx="3620" cy="3620"/>
          </a:xfrm>
        </p:grpSpPr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2722" y="1953"/>
              <a:ext cx="3620" cy="362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128" y="2345"/>
              <a:ext cx="2837" cy="28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 rot="7200000">
              <a:off x="5259" y="394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335" y="2355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 rot="-7200000">
              <a:off x="3494" y="3977"/>
              <a:ext cx="360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Oval 18" descr="Sphere"/>
            <p:cNvSpPr>
              <a:spLocks noChangeArrowheads="1"/>
            </p:cNvSpPr>
            <p:nvPr/>
          </p:nvSpPr>
          <p:spPr bwMode="auto">
            <a:xfrm>
              <a:off x="3600" y="2880"/>
              <a:ext cx="1800" cy="1800"/>
            </a:xfrm>
            <a:prstGeom prst="ellipse">
              <a:avLst/>
            </a:prstGeom>
            <a:pattFill prst="sphere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2" name="AutoShape 19"/>
            <p:cNvCxnSpPr>
              <a:cxnSpLocks noChangeShapeType="1"/>
            </p:cNvCxnSpPr>
            <p:nvPr/>
          </p:nvCxnSpPr>
          <p:spPr bwMode="auto">
            <a:xfrm flipV="1">
              <a:off x="5655" y="4335"/>
              <a:ext cx="18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</p:cNvCxnSpPr>
            <p:nvPr/>
          </p:nvCxnSpPr>
          <p:spPr bwMode="auto">
            <a:xfrm>
              <a:off x="3270" y="4380"/>
              <a:ext cx="165" cy="27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</p:cNvCxnSpPr>
            <p:nvPr/>
          </p:nvCxnSpPr>
          <p:spPr bwMode="auto">
            <a:xfrm flipV="1">
              <a:off x="4350" y="2355"/>
              <a:ext cx="330" cy="1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5" name="AutoShape 22"/>
            <p:cNvCxnSpPr>
              <a:cxnSpLocks noChangeShapeType="1"/>
            </p:cNvCxnSpPr>
            <p:nvPr/>
          </p:nvCxnSpPr>
          <p:spPr bwMode="auto">
            <a:xfrm flipV="1">
              <a:off x="3555" y="3165"/>
              <a:ext cx="180" cy="285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6" name="AutoShape 23"/>
            <p:cNvCxnSpPr>
              <a:cxnSpLocks noChangeShapeType="1"/>
            </p:cNvCxnSpPr>
            <p:nvPr/>
          </p:nvCxnSpPr>
          <p:spPr bwMode="auto">
            <a:xfrm>
              <a:off x="4350" y="4740"/>
              <a:ext cx="330" cy="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7" name="AutoShape 24"/>
            <p:cNvCxnSpPr>
              <a:cxnSpLocks noChangeShapeType="1"/>
            </p:cNvCxnSpPr>
            <p:nvPr/>
          </p:nvCxnSpPr>
          <p:spPr bwMode="auto">
            <a:xfrm flipH="1" flipV="1">
              <a:off x="5280" y="3165"/>
              <a:ext cx="150" cy="300"/>
            </a:xfrm>
            <a:prstGeom prst="straightConnector1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" name="AutoShape 25"/>
            <p:cNvCxnSpPr>
              <a:cxnSpLocks noChangeShapeType="1"/>
            </p:cNvCxnSpPr>
            <p:nvPr/>
          </p:nvCxnSpPr>
          <p:spPr bwMode="auto">
            <a:xfrm rot="14400000" flipV="1">
              <a:off x="3533" y="4052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9" name="AutoShape 26"/>
            <p:cNvCxnSpPr>
              <a:cxnSpLocks noChangeShapeType="1"/>
            </p:cNvCxnSpPr>
            <p:nvPr/>
          </p:nvCxnSpPr>
          <p:spPr bwMode="auto">
            <a:xfrm rot="10800000">
              <a:off x="4517" y="429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AutoShape 27"/>
            <p:cNvCxnSpPr>
              <a:cxnSpLocks noChangeShapeType="1"/>
            </p:cNvCxnSpPr>
            <p:nvPr/>
          </p:nvCxnSpPr>
          <p:spPr bwMode="auto">
            <a:xfrm rot="-3600000">
              <a:off x="3791" y="3056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AutoShape 28"/>
            <p:cNvCxnSpPr>
              <a:cxnSpLocks noChangeShapeType="1"/>
            </p:cNvCxnSpPr>
            <p:nvPr/>
          </p:nvCxnSpPr>
          <p:spPr bwMode="auto">
            <a:xfrm rot="3600000">
              <a:off x="5239" y="3010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AutoShape 29"/>
            <p:cNvCxnSpPr>
              <a:cxnSpLocks noChangeShapeType="1"/>
            </p:cNvCxnSpPr>
            <p:nvPr/>
          </p:nvCxnSpPr>
          <p:spPr bwMode="auto">
            <a:xfrm flipV="1">
              <a:off x="4515" y="2235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3" name="AutoShape 30"/>
            <p:cNvCxnSpPr>
              <a:cxnSpLocks noChangeShapeType="1"/>
            </p:cNvCxnSpPr>
            <p:nvPr/>
          </p:nvCxnSpPr>
          <p:spPr bwMode="auto">
            <a:xfrm rot="7200000" flipV="1">
              <a:off x="5497" y="3977"/>
              <a:ext cx="0" cy="72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34" name="Picture 2" descr="velab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4056063"/>
            <a:ext cx="2959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85738" y="5740400"/>
            <a:ext cx="1817687" cy="654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b="1">
                <a:solidFill>
                  <a:srgbClr val="FF0000"/>
                </a:solidFill>
                <a:latin typeface="Calibri" charset="0"/>
              </a:rPr>
              <a:t>Helium Flow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988832" y="1242204"/>
            <a:ext cx="280828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 defTabSz="914400">
              <a:defRPr/>
            </a:pPr>
            <a:r>
              <a:rPr lang="en-GB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4-target/horn system to mitigate the high proton beam power (4 MW) and rate (50 Hz)</a:t>
            </a:r>
            <a:endParaRPr lang="en-GB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4033745" y="4170558"/>
            <a:ext cx="879211" cy="7399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103307" y="4901141"/>
            <a:ext cx="213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target inside the horn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659928" y="3933502"/>
            <a:ext cx="2719744" cy="3593947"/>
          </a:xfrm>
          <a:prstGeom prst="rect">
            <a:avLst/>
          </a:prstGeom>
        </p:spPr>
      </p:pic>
      <p:sp>
        <p:nvSpPr>
          <p:cNvPr id="37" name="ZoneTexte 6"/>
          <p:cNvSpPr txBox="1"/>
          <p:nvPr/>
        </p:nvSpPr>
        <p:spPr>
          <a:xfrm>
            <a:off x="6297120" y="6117997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proton beam switchyard</a:t>
            </a:r>
          </a:p>
        </p:txBody>
      </p:sp>
    </p:spTree>
    <p:extLst>
      <p:ext uri="{BB962C8B-B14F-4D97-AF65-F5344CB8AC3E}">
        <p14:creationId xmlns:p14="http://schemas.microsoft.com/office/powerpoint/2010/main" val="276656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Systematic errors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112648" y="6239018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9366"/>
            <a:ext cx="9144000" cy="47692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2637771" y="1899723"/>
            <a:ext cx="1432863" cy="4059979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à coins arrondis 8"/>
          <p:cNvSpPr/>
          <p:nvPr/>
        </p:nvSpPr>
        <p:spPr>
          <a:xfrm>
            <a:off x="112648" y="2713890"/>
            <a:ext cx="3957986" cy="531922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47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25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0"/>
            <a:ext cx="8481848" cy="116529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Sakharov conditions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48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ADE3FF-0E4B-D247-9344-1679BBAA27AD}"/>
              </a:ext>
            </a:extLst>
          </p:cNvPr>
          <p:cNvSpPr txBox="1"/>
          <p:nvPr/>
        </p:nvSpPr>
        <p:spPr>
          <a:xfrm>
            <a:off x="94594" y="2182159"/>
            <a:ext cx="86079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Baryon number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If not, no baryon number can be generated (o.k. in SM considering </a:t>
            </a:r>
            <a:r>
              <a:rPr lang="en-GB" sz="2000" dirty="0" err="1"/>
              <a:t>Sphalerons</a:t>
            </a:r>
            <a:r>
              <a:rPr lang="en-GB" sz="2000" dirty="0"/>
              <a:t> @ ~140 GeV)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C and </a:t>
            </a:r>
            <a:r>
              <a:rPr lang="en-GB" sz="2000" b="1" dirty="0">
                <a:solidFill>
                  <a:srgbClr val="FF0000"/>
                </a:solidFill>
              </a:rPr>
              <a:t>CP violation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</a:t>
            </a:r>
            <a:r>
              <a:rPr lang="en-GB" sz="2000" dirty="0" err="1"/>
              <a:t>A-bar→B-bar+C-bar</a:t>
            </a:r>
            <a:r>
              <a:rPr lang="en-GB" sz="2000" dirty="0"/>
              <a:t>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CP violation already observed in the quark sector, but not enough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/>
              <a:t>Departure from thermal equilibrium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production/destruction rates of baryons are equal if thermal equilibrium </a:t>
            </a:r>
            <a:r>
              <a:rPr lang="el-GR" sz="2000" dirty="0"/>
              <a:t>Γ</a:t>
            </a:r>
            <a:r>
              <a:rPr lang="en-GB" sz="2000" dirty="0"/>
              <a:t>(A→B+C)=</a:t>
            </a:r>
            <a:r>
              <a:rPr lang="el-GR" sz="2000" dirty="0"/>
              <a:t>Γ</a:t>
            </a:r>
            <a:r>
              <a:rPr lang="en-GB" sz="2000" dirty="0"/>
              <a:t>(B+C→A)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expansion of the universe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A53FE-1052-D242-B607-738721CB1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98" y="592799"/>
            <a:ext cx="1387365" cy="12961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D5EA5-A54F-4848-A85D-C90521491A6E}"/>
              </a:ext>
            </a:extLst>
          </p:cNvPr>
          <p:cNvSpPr txBox="1"/>
          <p:nvPr/>
        </p:nvSpPr>
        <p:spPr>
          <a:xfrm>
            <a:off x="273268" y="1255882"/>
            <a:ext cx="6492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order to generate the needed baryon asymmetry the following conditions must be satisfied:</a:t>
            </a:r>
          </a:p>
        </p:txBody>
      </p:sp>
    </p:spTree>
    <p:extLst>
      <p:ext uri="{BB962C8B-B14F-4D97-AF65-F5344CB8AC3E}">
        <p14:creationId xmlns:p14="http://schemas.microsoft.com/office/powerpoint/2010/main" val="17738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Detector</a:t>
            </a:r>
            <a:b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(Proton decay)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Espace réservé de la dat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Moscow, 23/08/2019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Dracos, IPHC-IN2P3/CNRS/UNISTRA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49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73" name="Rectangle 246"/>
          <p:cNvSpPr>
            <a:spLocks noChangeArrowheads="1"/>
          </p:cNvSpPr>
          <p:nvPr/>
        </p:nvSpPr>
        <p:spPr bwMode="auto">
          <a:xfrm>
            <a:off x="6637338" y="6248945"/>
            <a:ext cx="25066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</a:t>
            </a:r>
            <a:r>
              <a:rPr lang="en-GB" sz="1600" b="1" dirty="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arXiv</a:t>
            </a:r>
            <a:r>
              <a:rPr lang="en-GB" sz="1600" b="1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: hep-ex/0607026)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76" y="1465500"/>
            <a:ext cx="4355595" cy="41735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28" y="1465500"/>
            <a:ext cx="4335402" cy="4173528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2889725" y="2330176"/>
            <a:ext cx="0" cy="2761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7562225" y="2330176"/>
            <a:ext cx="0" cy="27612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/>
          <p:cNvCxnSpPr/>
          <p:nvPr/>
        </p:nvCxnSpPr>
        <p:spPr>
          <a:xfrm flipH="1">
            <a:off x="792344" y="2877768"/>
            <a:ext cx="20973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5464844" y="3471963"/>
            <a:ext cx="209738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3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058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What does it mean 5 MW?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76388F-37E9-5C4D-B934-7055E3C7B362}"/>
              </a:ext>
            </a:extLst>
          </p:cNvPr>
          <p:cNvSpPr txBox="1">
            <a:spLocks/>
          </p:cNvSpPr>
          <p:nvPr/>
        </p:nvSpPr>
        <p:spPr>
          <a:xfrm>
            <a:off x="124667" y="1124833"/>
            <a:ext cx="4147261" cy="539224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</a:rPr>
              <a:t>One beam pulse</a:t>
            </a:r>
            <a:r>
              <a:rPr lang="en-US" dirty="0"/>
              <a:t>: </a:t>
            </a:r>
          </a:p>
          <a:p>
            <a:pPr marL="677863" lvl="2" indent="-320675">
              <a:buFont typeface="Courier New" panose="02070309020205020404" pitchFamily="49" charset="0"/>
              <a:buChar char="o"/>
            </a:pPr>
            <a:r>
              <a:rPr lang="en-US" sz="2200" dirty="0"/>
              <a:t>has the same energy as a 16 </a:t>
            </a:r>
            <a:r>
              <a:rPr lang="en-US" sz="2200" dirty="0" err="1"/>
              <a:t>lb</a:t>
            </a:r>
            <a:r>
              <a:rPr lang="en-US" sz="2200" dirty="0"/>
              <a:t> (7.2kg) shot traveling at </a:t>
            </a:r>
          </a:p>
          <a:p>
            <a:pPr marL="1022350" lvl="2" indent="-222250"/>
            <a:r>
              <a:rPr lang="en-US" sz="2200" dirty="0"/>
              <a:t>1100 km/hour</a:t>
            </a:r>
          </a:p>
          <a:p>
            <a:pPr marL="1022350" lvl="2" indent="-222250"/>
            <a:r>
              <a:rPr lang="en-US" sz="2200" dirty="0"/>
              <a:t>Mach 0.93</a:t>
            </a:r>
          </a:p>
          <a:p>
            <a:pPr marL="677863" lvl="1" indent="-320675">
              <a:buFont typeface="Courier New" panose="02070309020205020404" pitchFamily="49" charset="0"/>
              <a:buChar char="o"/>
            </a:pPr>
            <a:r>
              <a:rPr lang="en-US" sz="2200" dirty="0"/>
              <a:t>Has the same energy as a 1000 kg car traveling at 96 km/hour</a:t>
            </a:r>
          </a:p>
          <a:p>
            <a:pPr marL="677863" lvl="1" indent="-320675">
              <a:buFont typeface="Courier New" panose="02070309020205020404" pitchFamily="49" charset="0"/>
              <a:buChar char="o"/>
            </a:pPr>
            <a:r>
              <a:rPr lang="en-US" sz="2200" dirty="0"/>
              <a:t>You boil 1000 kg of ice in 83 seconds</a:t>
            </a:r>
          </a:p>
          <a:p>
            <a:r>
              <a:rPr lang="en-US" dirty="0">
                <a:solidFill>
                  <a:srgbClr val="0432FF"/>
                </a:solidFill>
              </a:rPr>
              <a:t>And this for 14 pulses/sec…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E8C1BF-C364-964E-9EED-9F90D9E0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46" y="4686702"/>
            <a:ext cx="1882662" cy="1882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E5F44A-8A87-074A-A491-EFCF95FB1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010" y="4337938"/>
            <a:ext cx="1355474" cy="1994347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40D1E9DA-4356-8544-9299-F2D62CF9D06F}"/>
              </a:ext>
            </a:extLst>
          </p:cNvPr>
          <p:cNvSpPr/>
          <p:nvPr/>
        </p:nvSpPr>
        <p:spPr>
          <a:xfrm>
            <a:off x="6584608" y="5102637"/>
            <a:ext cx="774861" cy="464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58061-F1F8-E547-97F6-1E55B9F4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64" y="1182952"/>
            <a:ext cx="4813300" cy="186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23029-135D-F048-99F3-857A3A62BA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900" y="3240510"/>
            <a:ext cx="2680138" cy="15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MEMPHYS Detector</a:t>
            </a:r>
            <a:br>
              <a:rPr lang="en-GB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GB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(Supernova explosion)</a:t>
            </a:r>
            <a:endParaRPr lang="en-GB" sz="24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67" name="Espace réservé de la date 2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Moscow, 23/08/2019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8" name="Espace réservé du pied de page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</a:rPr>
              <a:t>M. Dracos, IPHC-IN2P3/CNRS/UNISTRA</a:t>
            </a:r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686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2C38963-132F-7F4C-9EA7-70764AB2FD7D}" type="slidenum">
              <a:rPr lang="en-GB" sz="1200">
                <a:solidFill>
                  <a:srgbClr val="000000"/>
                </a:solidFill>
              </a:rPr>
              <a:pPr eaLnBrk="1" hangingPunct="1"/>
              <a:t>50</a:t>
            </a:fld>
            <a:endParaRPr lang="en-GB" sz="120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0" y="1327689"/>
            <a:ext cx="4241591" cy="4323160"/>
          </a:xfrm>
          <a:prstGeom prst="rect">
            <a:avLst/>
          </a:prstGeom>
        </p:spPr>
      </p:pic>
      <p:sp>
        <p:nvSpPr>
          <p:cNvPr id="5" name="Flèche droite rayée 4"/>
          <p:cNvSpPr/>
          <p:nvPr/>
        </p:nvSpPr>
        <p:spPr>
          <a:xfrm>
            <a:off x="584256" y="5872171"/>
            <a:ext cx="897213" cy="302923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674875" y="5774467"/>
            <a:ext cx="3120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For 10 </a:t>
            </a:r>
            <a:r>
              <a:rPr lang="en-US" sz="2400" dirty="0" err="1">
                <a:latin typeface="Times New Roman"/>
                <a:cs typeface="Times New Roman"/>
              </a:rPr>
              <a:t>kpc</a:t>
            </a:r>
            <a:r>
              <a:rPr lang="en-US" sz="2400" dirty="0">
                <a:latin typeface="Times New Roman"/>
                <a:cs typeface="Times New Roman"/>
              </a:rPr>
              <a:t>: ~10</a:t>
            </a:r>
            <a:r>
              <a:rPr lang="en-US" sz="2400" baseline="30000" dirty="0">
                <a:latin typeface="Times New Roman"/>
                <a:cs typeface="Times New Roman"/>
              </a:rPr>
              <a:t>5</a:t>
            </a:r>
            <a:r>
              <a:rPr lang="en-US" sz="2400" dirty="0">
                <a:latin typeface="Times New Roman"/>
                <a:cs typeface="Times New Roman"/>
              </a:rPr>
              <a:t> events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2330425" y="2544201"/>
            <a:ext cx="0" cy="27146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838953" y="3600123"/>
            <a:ext cx="32742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 rot="5400000">
            <a:off x="4340880" y="3559576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SUPERK</a:t>
            </a:r>
          </a:p>
        </p:txBody>
      </p:sp>
      <p:sp>
        <p:nvSpPr>
          <p:cNvPr id="15" name="ZoneTexte 14"/>
          <p:cNvSpPr txBox="1"/>
          <p:nvPr/>
        </p:nvSpPr>
        <p:spPr>
          <a:xfrm rot="16200000">
            <a:off x="-373579" y="2972723"/>
            <a:ext cx="117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MEMPHYS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49098" y="5312802"/>
            <a:ext cx="3786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Diffuse Supernova Neutrinos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(10 years,  440 </a:t>
            </a:r>
            <a:r>
              <a:rPr lang="en-US" sz="2400" dirty="0" err="1">
                <a:latin typeface="Times New Roman"/>
                <a:cs typeface="Times New Roman"/>
              </a:rPr>
              <a:t>kt</a:t>
            </a:r>
            <a:r>
              <a:rPr lang="en-US" sz="2400" dirty="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32" y="2016037"/>
            <a:ext cx="4017068" cy="33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DAR experiments</a:t>
            </a:r>
            <a:b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(ESS/SNS)</a:t>
            </a:r>
            <a:endParaRPr lang="en-GB" sz="100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93" y="1474229"/>
            <a:ext cx="6448692" cy="4384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0038" y="5858609"/>
            <a:ext cx="6774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Typical expected supernova neutrino spectrum for different flavours (solid lines) and SNS/ESS neutrino spectrum (dashed and dotted lines)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6995B-7E3E-E148-9029-A7246A2739B1}"/>
              </a:ext>
            </a:extLst>
          </p:cNvPr>
          <p:cNvSpPr txBox="1"/>
          <p:nvPr/>
        </p:nvSpPr>
        <p:spPr>
          <a:xfrm>
            <a:off x="6800634" y="2459421"/>
            <a:ext cx="229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π decays at rest)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C5C82-7DAE-B440-A96D-1CDA012A5C26}"/>
              </a:ext>
            </a:extLst>
          </p:cNvPr>
          <p:cNvSpPr txBox="1"/>
          <p:nvPr/>
        </p:nvSpPr>
        <p:spPr>
          <a:xfrm>
            <a:off x="6800634" y="2701162"/>
            <a:ext cx="229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μ decays at rest)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97FD3-0FDD-F247-BD00-9C3B72B3F8E6}"/>
              </a:ext>
            </a:extLst>
          </p:cNvPr>
          <p:cNvSpPr txBox="1"/>
          <p:nvPr/>
        </p:nvSpPr>
        <p:spPr>
          <a:xfrm>
            <a:off x="6800634" y="2228193"/>
            <a:ext cx="229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μ decays at rest)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F5AE0E-2E9D-B440-B19D-CB5E1C79D402}"/>
              </a:ext>
            </a:extLst>
          </p:cNvPr>
          <p:cNvSpPr txBox="1"/>
          <p:nvPr/>
        </p:nvSpPr>
        <p:spPr>
          <a:xfrm>
            <a:off x="0" y="870404"/>
            <a:ext cx="3266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using the massive neutron target</a:t>
            </a:r>
          </a:p>
          <a:p>
            <a:r>
              <a:rPr lang="en-GB"/>
              <a:t>(stopping all π and μ)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1A069-7714-224D-A1A2-A0B31A222E31}"/>
              </a:ext>
            </a:extLst>
          </p:cNvPr>
          <p:cNvSpPr txBox="1"/>
          <p:nvPr/>
        </p:nvSpPr>
        <p:spPr>
          <a:xfrm>
            <a:off x="7746124" y="1789809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SN)</a:t>
            </a:r>
          </a:p>
        </p:txBody>
      </p:sp>
    </p:spTree>
    <p:extLst>
      <p:ext uri="{BB962C8B-B14F-4D97-AF65-F5344CB8AC3E}">
        <p14:creationId xmlns:p14="http://schemas.microsoft.com/office/powerpoint/2010/main" val="21205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Matter/antimatter asymmetry in the Universe"/>
          <p:cNvSpPr txBox="1">
            <a:spLocks noGrp="1"/>
          </p:cNvSpPr>
          <p:nvPr>
            <p:ph type="title"/>
          </p:nvPr>
        </p:nvSpPr>
        <p:spPr>
          <a:xfrm>
            <a:off x="1094408" y="-1"/>
            <a:ext cx="7780510" cy="14592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/>
              <a:t>Matter/antimatter asymmetry in the Universe</a:t>
            </a:r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754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20151"/>
            <a:ext cx="9148637" cy="5227794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TextBox 1"/>
          <p:cNvSpPr txBox="1"/>
          <p:nvPr/>
        </p:nvSpPr>
        <p:spPr>
          <a:xfrm>
            <a:off x="105102" y="1618592"/>
            <a:ext cx="361585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 the very beginning of the Universe:</a:t>
            </a:r>
          </a:p>
        </p:txBody>
      </p:sp>
      <p:grpSp>
        <p:nvGrpSpPr>
          <p:cNvPr id="760" name="Group 8"/>
          <p:cNvGrpSpPr/>
          <p:nvPr/>
        </p:nvGrpSpPr>
        <p:grpSpPr>
          <a:xfrm>
            <a:off x="1066799" y="2532992"/>
            <a:ext cx="2911367" cy="3855613"/>
            <a:chOff x="0" y="0"/>
            <a:chExt cx="2911365" cy="3855612"/>
          </a:xfrm>
        </p:grpSpPr>
        <p:sp>
          <p:nvSpPr>
            <p:cNvPr id="757" name="Rounded Rectangle 3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0432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58" name="TextBox 4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10,000,000,001</a:t>
              </a:r>
            </a:p>
          </p:txBody>
        </p:sp>
        <p:sp>
          <p:nvSpPr>
            <p:cNvPr id="759" name="TextBox 7"/>
            <p:cNvSpPr txBox="1"/>
            <p:nvPr/>
          </p:nvSpPr>
          <p:spPr>
            <a:xfrm>
              <a:off x="796270" y="3268872"/>
              <a:ext cx="122570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matter</a:t>
              </a:r>
            </a:p>
          </p:txBody>
        </p:sp>
      </p:grpSp>
      <p:grpSp>
        <p:nvGrpSpPr>
          <p:cNvPr id="764" name="Group 17"/>
          <p:cNvGrpSpPr/>
          <p:nvPr/>
        </p:nvGrpSpPr>
        <p:grpSpPr>
          <a:xfrm>
            <a:off x="5165835" y="2532992"/>
            <a:ext cx="2911366" cy="3855613"/>
            <a:chOff x="0" y="0"/>
            <a:chExt cx="2911365" cy="3855612"/>
          </a:xfrm>
        </p:grpSpPr>
        <p:sp>
          <p:nvSpPr>
            <p:cNvPr id="761" name="Rounded Rectangle 18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2" name="TextBox 19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10,000,000,000</a:t>
              </a:r>
            </a:p>
          </p:txBody>
        </p:sp>
        <p:sp>
          <p:nvSpPr>
            <p:cNvPr id="763" name="TextBox 20"/>
            <p:cNvSpPr txBox="1"/>
            <p:nvPr/>
          </p:nvSpPr>
          <p:spPr>
            <a:xfrm>
              <a:off x="796270" y="3268872"/>
              <a:ext cx="185951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antimatter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C16B4-5450-F340-8DA0-96090F18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Moscow, 23/08/2019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B64B03-4BCB-724A-B2C8-70C4DEDA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130628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Matter/antimatter asymmetry in the Univer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Matter/antimatter asymmetry in the Universe</a:t>
            </a:r>
          </a:p>
        </p:txBody>
      </p:sp>
      <p:sp>
        <p:nvSpPr>
          <p:cNvPr id="204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20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8592"/>
            <a:ext cx="9144000" cy="4919471"/>
          </a:xfrm>
          <a:prstGeom prst="rect">
            <a:avLst/>
          </a:prstGeom>
          <a:ln w="12700">
            <a:miter lim="400000"/>
          </a:ln>
        </p:spPr>
      </p:pic>
      <p:sp>
        <p:nvSpPr>
          <p:cNvPr id="2049" name="TextBox 1"/>
          <p:cNvSpPr txBox="1"/>
          <p:nvPr/>
        </p:nvSpPr>
        <p:spPr>
          <a:xfrm>
            <a:off x="105102" y="1618592"/>
            <a:ext cx="179084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After annihilation:</a:t>
            </a:r>
          </a:p>
        </p:txBody>
      </p:sp>
      <p:sp>
        <p:nvSpPr>
          <p:cNvPr id="2050" name="TextBox 14"/>
          <p:cNvSpPr txBox="1"/>
          <p:nvPr/>
        </p:nvSpPr>
        <p:spPr>
          <a:xfrm>
            <a:off x="3272504" y="2722334"/>
            <a:ext cx="122571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matter</a:t>
            </a:r>
          </a:p>
        </p:txBody>
      </p:sp>
      <p:sp>
        <p:nvSpPr>
          <p:cNvPr id="2051" name="Oval 2"/>
          <p:cNvSpPr/>
          <p:nvPr/>
        </p:nvSpPr>
        <p:spPr>
          <a:xfrm>
            <a:off x="3816303" y="2385848"/>
            <a:ext cx="115615" cy="115615"/>
          </a:xfrm>
          <a:prstGeom prst="ellipse">
            <a:avLst/>
          </a:prstGeom>
          <a:solidFill>
            <a:srgbClr val="0432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52" name="TextBox 16"/>
          <p:cNvSpPr txBox="1"/>
          <p:nvPr/>
        </p:nvSpPr>
        <p:spPr>
          <a:xfrm>
            <a:off x="5027733" y="2093460"/>
            <a:ext cx="188134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C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 radiation</a:t>
            </a:r>
          </a:p>
        </p:txBody>
      </p:sp>
      <p:sp>
        <p:nvSpPr>
          <p:cNvPr id="2053" name="Striped Right Arrow 6"/>
          <p:cNvSpPr/>
          <p:nvPr/>
        </p:nvSpPr>
        <p:spPr>
          <a:xfrm rot="5400000">
            <a:off x="3560581" y="3819852"/>
            <a:ext cx="742668" cy="36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334" y="5400"/>
                </a:lnTo>
                <a:lnTo>
                  <a:pt x="334" y="16200"/>
                </a:lnTo>
                <a:lnTo>
                  <a:pt x="0" y="16200"/>
                </a:lnTo>
                <a:close/>
                <a:moveTo>
                  <a:pt x="669" y="5400"/>
                </a:moveTo>
                <a:lnTo>
                  <a:pt x="1337" y="5400"/>
                </a:lnTo>
                <a:lnTo>
                  <a:pt x="1337" y="16200"/>
                </a:lnTo>
                <a:lnTo>
                  <a:pt x="669" y="16200"/>
                </a:lnTo>
                <a:close/>
                <a:moveTo>
                  <a:pt x="1672" y="5400"/>
                </a:moveTo>
                <a:lnTo>
                  <a:pt x="16250" y="5400"/>
                </a:lnTo>
                <a:lnTo>
                  <a:pt x="16250" y="0"/>
                </a:lnTo>
                <a:lnTo>
                  <a:pt x="21600" y="10800"/>
                </a:lnTo>
                <a:lnTo>
                  <a:pt x="16250" y="21600"/>
                </a:lnTo>
                <a:lnTo>
                  <a:pt x="16250" y="16200"/>
                </a:lnTo>
                <a:lnTo>
                  <a:pt x="1672" y="162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54" name="TextBox 21"/>
          <p:cNvSpPr txBox="1"/>
          <p:nvPr/>
        </p:nvSpPr>
        <p:spPr>
          <a:xfrm>
            <a:off x="1492742" y="4599401"/>
            <a:ext cx="5307768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algn="ctr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what we see around us today…</a:t>
            </a:r>
          </a:p>
          <a:p>
            <a:pPr marL="0" marR="0" algn="ctr" defTabSz="457200">
              <a:buClrTx/>
              <a:buFontTx/>
              <a:defRPr sz="20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Baryon Asymmetry in the Universe (BAU)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3B9B5-AED3-924D-BE73-9CEF9192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6E1EF-0EB8-1D49-AB19-5E1969E8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1F0428-7927-A948-B4CF-966827C19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8789"/>
            <a:ext cx="9144000" cy="6089904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50"/>
            <a:ext cx="6862522" cy="60788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811133" y="6145317"/>
            <a:ext cx="2029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Helvetica"/>
                <a:cs typeface="Helvetica"/>
              </a:rPr>
              <a:t>April 2019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9A4420-E569-2240-92C9-910A63800651}"/>
              </a:ext>
            </a:extLst>
          </p:cNvPr>
          <p:cNvCxnSpPr>
            <a:cxnSpLocks/>
          </p:cNvCxnSpPr>
          <p:nvPr/>
        </p:nvCxnSpPr>
        <p:spPr>
          <a:xfrm flipH="1" flipV="1">
            <a:off x="6536267" y="2385788"/>
            <a:ext cx="762138" cy="5062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DA9FA26-6A65-284D-99FF-E0597DFC342E}"/>
              </a:ext>
            </a:extLst>
          </p:cNvPr>
          <p:cNvSpPr txBox="1"/>
          <p:nvPr/>
        </p:nvSpPr>
        <p:spPr>
          <a:xfrm>
            <a:off x="7298405" y="2849569"/>
            <a:ext cx="1660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Klystron Gallery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5190067" y="1950719"/>
            <a:ext cx="921281" cy="6654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837047" y="1251771"/>
            <a:ext cx="17911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Cryo</a:t>
            </a:r>
            <a:r>
              <a:rPr lang="en-GB" dirty="0"/>
              <a:t> Compressor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 flipH="1">
            <a:off x="4197659" y="1686197"/>
            <a:ext cx="746418" cy="10413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4197659" y="1071370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6B6B86-52CE-BF41-BE45-03746EC3EFE7}"/>
              </a:ext>
            </a:extLst>
          </p:cNvPr>
          <p:cNvCxnSpPr>
            <a:cxnSpLocks/>
          </p:cNvCxnSpPr>
          <p:nvPr/>
        </p:nvCxnSpPr>
        <p:spPr>
          <a:xfrm flipH="1">
            <a:off x="3166533" y="1826957"/>
            <a:ext cx="169362" cy="1065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E5E3104-0AF0-B041-9261-ECC33B4D0977}"/>
              </a:ext>
            </a:extLst>
          </p:cNvPr>
          <p:cNvSpPr txBox="1"/>
          <p:nvPr/>
        </p:nvSpPr>
        <p:spPr>
          <a:xfrm>
            <a:off x="2616046" y="1186271"/>
            <a:ext cx="129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Distribution</a:t>
            </a:r>
          </a:p>
          <a:p>
            <a:pPr algn="ctr"/>
            <a:r>
              <a:rPr lang="en-GB" dirty="0"/>
              <a:t>Substation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697277" y="3606808"/>
            <a:ext cx="0" cy="8881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4282323" y="4497978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2213861" y="2940481"/>
            <a:ext cx="469693" cy="5904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1703046" y="2271100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F7CE84-F67A-314C-BE84-A084F6AD58E0}"/>
              </a:ext>
            </a:extLst>
          </p:cNvPr>
          <p:cNvCxnSpPr>
            <a:cxnSpLocks/>
          </p:cNvCxnSpPr>
          <p:nvPr/>
        </p:nvCxnSpPr>
        <p:spPr>
          <a:xfrm flipV="1">
            <a:off x="2990663" y="4047075"/>
            <a:ext cx="819337" cy="7740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FB6CFA-3DDB-8144-A81A-D6FE611CF160}"/>
              </a:ext>
            </a:extLst>
          </p:cNvPr>
          <p:cNvSpPr txBox="1"/>
          <p:nvPr/>
        </p:nvSpPr>
        <p:spPr>
          <a:xfrm>
            <a:off x="2336221" y="4534559"/>
            <a:ext cx="7627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Active</a:t>
            </a:r>
          </a:p>
          <a:p>
            <a:pPr algn="ctr"/>
            <a:r>
              <a:rPr lang="en-GB" dirty="0"/>
              <a:t>Cells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5DF7DF7-2B49-8346-8442-4FCE6C0B80C8}"/>
              </a:ext>
            </a:extLst>
          </p:cNvPr>
          <p:cNvCxnSpPr>
            <a:cxnSpLocks/>
          </p:cNvCxnSpPr>
          <p:nvPr/>
        </p:nvCxnSpPr>
        <p:spPr>
          <a:xfrm flipH="1" flipV="1">
            <a:off x="7366000" y="2023541"/>
            <a:ext cx="708118" cy="1947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DC7DF19-A88B-664D-B021-0771D7BEFB21}"/>
              </a:ext>
            </a:extLst>
          </p:cNvPr>
          <p:cNvSpPr txBox="1"/>
          <p:nvPr/>
        </p:nvSpPr>
        <p:spPr>
          <a:xfrm>
            <a:off x="7909977" y="1739457"/>
            <a:ext cx="1094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Front End</a:t>
            </a:r>
          </a:p>
          <a:p>
            <a:r>
              <a:rPr lang="en-GB" dirty="0"/>
              <a:t>Building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D03C58F-AF32-A448-825E-9861EEE5240F}"/>
              </a:ext>
            </a:extLst>
          </p:cNvPr>
          <p:cNvCxnSpPr>
            <a:cxnSpLocks/>
          </p:cNvCxnSpPr>
          <p:nvPr/>
        </p:nvCxnSpPr>
        <p:spPr>
          <a:xfrm flipH="1" flipV="1">
            <a:off x="6460067" y="2849569"/>
            <a:ext cx="838339" cy="1282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3878251-8C56-8B41-94AA-9C2013110BF4}"/>
              </a:ext>
            </a:extLst>
          </p:cNvPr>
          <p:cNvSpPr txBox="1"/>
          <p:nvPr/>
        </p:nvSpPr>
        <p:spPr>
          <a:xfrm>
            <a:off x="7298405" y="4124834"/>
            <a:ext cx="1308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High Energy</a:t>
            </a:r>
          </a:p>
          <a:p>
            <a:r>
              <a:rPr lang="en-GB" dirty="0"/>
              <a:t>Loading Bay</a:t>
            </a:r>
          </a:p>
        </p:txBody>
      </p:sp>
      <p:pic>
        <p:nvPicPr>
          <p:cNvPr id="47" name="Bildobjekt 7" descr="ESS-vit-logga.png">
            <a:extLst>
              <a:ext uri="{FF2B5EF4-FFF2-40B4-BE49-F238E27FC236}">
                <a16:creationId xmlns:a16="http://schemas.microsoft.com/office/drawing/2014/main" id="{5292746C-6019-0D49-A27C-578E820F9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405" y="607798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126740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500559-AA8E-414F-8442-D6A592403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34" y="5202621"/>
            <a:ext cx="2205066" cy="16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A1313-695E-004A-A0C8-BC95EDB372A9}"/>
              </a:ext>
            </a:extLst>
          </p:cNvPr>
          <p:cNvSpPr txBox="1"/>
          <p:nvPr/>
        </p:nvSpPr>
        <p:spPr>
          <a:xfrm>
            <a:off x="6938934" y="5202621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Target station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14FB75-F774-3A4B-BC81-294046F6A6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9028" y="5202621"/>
            <a:ext cx="2638376" cy="1649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F3EE0A8-F0CA-4643-97F5-9DB968019E90}"/>
              </a:ext>
            </a:extLst>
          </p:cNvPr>
          <p:cNvSpPr txBox="1"/>
          <p:nvPr/>
        </p:nvSpPr>
        <p:spPr>
          <a:xfrm>
            <a:off x="5365390" y="6483152"/>
            <a:ext cx="1308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Proton </a:t>
            </a:r>
            <a:r>
              <a:rPr lang="en-GB" dirty="0" err="1">
                <a:solidFill>
                  <a:srgbClr val="FFFF00"/>
                </a:solidFill>
              </a:rPr>
              <a:t>linac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9C9B8-3F79-6340-AF7A-488F543FA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722" y="5202621"/>
            <a:ext cx="2201775" cy="1649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EA842F-E2C9-3244-8E27-902DB58F15B6}"/>
              </a:ext>
            </a:extLst>
          </p:cNvPr>
          <p:cNvSpPr txBox="1"/>
          <p:nvPr/>
        </p:nvSpPr>
        <p:spPr>
          <a:xfrm>
            <a:off x="2885933" y="6486409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cryoplants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03E77F-505D-9344-A8EE-81EA4D1FEE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4" y="5189705"/>
            <a:ext cx="1967010" cy="1662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69CC30-DD7F-084D-B41E-8701BE903E08}"/>
              </a:ext>
            </a:extLst>
          </p:cNvPr>
          <p:cNvSpPr txBox="1"/>
          <p:nvPr/>
        </p:nvSpPr>
        <p:spPr>
          <a:xfrm>
            <a:off x="212612" y="6483152"/>
            <a:ext cx="101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klystrons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87EFFE-E7FD-1648-9F8B-9FC0ECEFED92}"/>
              </a:ext>
            </a:extLst>
          </p:cNvPr>
          <p:cNvGrpSpPr/>
          <p:nvPr/>
        </p:nvGrpSpPr>
        <p:grpSpPr>
          <a:xfrm>
            <a:off x="1" y="1401626"/>
            <a:ext cx="9144000" cy="3053323"/>
            <a:chOff x="0" y="1301846"/>
            <a:chExt cx="9442817" cy="31531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5719EE-0A0E-484B-9B95-BEAB7D825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01846"/>
              <a:ext cx="4729655" cy="31531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C5C1C9-CB64-1E49-B239-547D6C498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8720" y="1312217"/>
              <a:ext cx="4714097" cy="3142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09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59409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schedule</a:t>
            </a:r>
            <a:endParaRPr lang="en-GB" sz="10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2" name="Picture 1" descr="ppt_vision.jpg">
            <a:extLst>
              <a:ext uri="{FF2B5EF4-FFF2-40B4-BE49-F238E27FC236}">
                <a16:creationId xmlns:a16="http://schemas.microsoft.com/office/drawing/2014/main" id="{5390B071-FEEE-1947-835B-7EF4B97869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" y="1103598"/>
            <a:ext cx="9124888" cy="54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98">
            <a:extLst>
              <a:ext uri="{FF2B5EF4-FFF2-40B4-BE49-F238E27FC236}">
                <a16:creationId xmlns:a16="http://schemas.microsoft.com/office/drawing/2014/main" id="{0B7D4DCA-C331-3747-A92F-436FF6DAAD39}"/>
              </a:ext>
            </a:extLst>
          </p:cNvPr>
          <p:cNvGrpSpPr>
            <a:grpSpLocks/>
          </p:cNvGrpSpPr>
          <p:nvPr/>
        </p:nvGrpSpPr>
        <p:grpSpPr bwMode="auto">
          <a:xfrm>
            <a:off x="52550" y="1175211"/>
            <a:ext cx="9017876" cy="5219434"/>
            <a:chOff x="206261" y="1602495"/>
            <a:chExt cx="8743541" cy="506200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C66BB97-798B-E142-B8B8-9E0C63F28302}"/>
                </a:ext>
              </a:extLst>
            </p:cNvPr>
            <p:cNvCxnSpPr/>
            <p:nvPr/>
          </p:nvCxnSpPr>
          <p:spPr>
            <a:xfrm>
              <a:off x="7876702" y="2372351"/>
              <a:ext cx="0" cy="36984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B6C863-051B-9846-91E0-C19ECE92E5C5}"/>
                </a:ext>
              </a:extLst>
            </p:cNvPr>
            <p:cNvCxnSpPr/>
            <p:nvPr/>
          </p:nvCxnSpPr>
          <p:spPr>
            <a:xfrm>
              <a:off x="4339918" y="3934286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2E366E-131B-794D-91AD-431FC7D6B2DF}"/>
                </a:ext>
              </a:extLst>
            </p:cNvPr>
            <p:cNvCxnSpPr/>
            <p:nvPr/>
          </p:nvCxnSpPr>
          <p:spPr>
            <a:xfrm>
              <a:off x="1984178" y="4813668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26C7917B-2F3C-BB49-AB2D-06C521EAF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2014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Construction work starts on the site</a:t>
              </a: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16FCD6AA-D7E3-0F42-8E08-54F64C078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 dirty="0">
                  <a:solidFill>
                    <a:srgbClr val="0094CA"/>
                  </a:solidFill>
                </a:rPr>
                <a:t>2009</a:t>
              </a:r>
            </a:p>
            <a:p>
              <a:pPr defTabSz="487569"/>
              <a:r>
                <a:rPr lang="en-US" sz="1500" b="1" dirty="0">
                  <a:solidFill>
                    <a:srgbClr val="000000"/>
                  </a:solidFill>
                </a:rPr>
                <a:t>Decision: ESS will be built in Lund</a:t>
              </a:r>
            </a:p>
          </p:txBody>
        </p:sp>
        <p:grpSp>
          <p:nvGrpSpPr>
            <p:cNvPr id="31" name="Group 84">
              <a:extLst>
                <a:ext uri="{FF2B5EF4-FFF2-40B4-BE49-F238E27FC236}">
                  <a16:creationId xmlns:a16="http://schemas.microsoft.com/office/drawing/2014/main" id="{52E43549-78FF-1A41-B96D-CE419E27A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41" name="Group 72">
                <a:extLst>
                  <a:ext uri="{FF2B5EF4-FFF2-40B4-BE49-F238E27FC236}">
                    <a16:creationId xmlns:a16="http://schemas.microsoft.com/office/drawing/2014/main" id="{A7007514-B49F-B048-8C2B-2441F8A51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124151B8-AE97-784B-9395-615772D2EC2A}"/>
                    </a:ext>
                  </a:extLst>
                </p:cNvPr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242590A-EF8B-754C-A881-64DED51B7ECA}"/>
                    </a:ext>
                  </a:extLst>
                </p:cNvPr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3C99FC17-5F79-CC4F-B6C3-CDACAE495739}"/>
                    </a:ext>
                  </a:extLst>
                </p:cNvPr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712C204-C61D-F94C-832A-507154122E45}"/>
                  </a:ext>
                </a:extLst>
              </p:cNvPr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DB3D7E-5E1B-6E47-ABD6-81B812CB0C76}"/>
                  </a:ext>
                </a:extLst>
              </p:cNvPr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60">
                <a:extLst>
                  <a:ext uri="{FF2B5EF4-FFF2-40B4-BE49-F238E27FC236}">
                    <a16:creationId xmlns:a16="http://schemas.microsoft.com/office/drawing/2014/main" id="{3F0ABE47-6CAE-6D49-9193-7D111393D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A4E1238-BC16-B54F-9405-2451104B1FC0}"/>
                    </a:ext>
                  </a:extLst>
                </p:cNvPr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0ABB48E-D276-B94E-B9B4-FDDCA5EBB212}"/>
                    </a:ext>
                  </a:extLst>
                </p:cNvPr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6891393-CADA-A446-B898-FC04FCEDDE32}"/>
                    </a:ext>
                  </a:extLst>
                </p:cNvPr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6405E1-65BD-494F-80A0-9C2AED5B5F5E}"/>
                  </a:ext>
                </a:extLst>
              </p:cNvPr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56">
                <a:extLst>
                  <a:ext uri="{FF2B5EF4-FFF2-40B4-BE49-F238E27FC236}">
                    <a16:creationId xmlns:a16="http://schemas.microsoft.com/office/drawing/2014/main" id="{B5ABD8DE-FC1F-1046-9129-6668076A5C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CDF17D2-EB4C-8549-A049-7B72A631F1BB}"/>
                    </a:ext>
                  </a:extLst>
                </p:cNvPr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6B1AAC6D-890E-7346-BE9C-8A6CCDCEBEAA}"/>
                    </a:ext>
                  </a:extLst>
                </p:cNvPr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34FC9FFA-0CD6-914E-8D68-6A7EE72F8ED1}"/>
                    </a:ext>
                  </a:extLst>
                </p:cNvPr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BA467A8-C8A9-0443-9DB0-00B19AFBCE69}"/>
                  </a:ext>
                </a:extLst>
              </p:cNvPr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52">
                <a:extLst>
                  <a:ext uri="{FF2B5EF4-FFF2-40B4-BE49-F238E27FC236}">
                    <a16:creationId xmlns:a16="http://schemas.microsoft.com/office/drawing/2014/main" id="{24F56290-DA0E-A844-8507-90E777A10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79010C0-3CF4-1942-8EB7-AF412CA9ACF5}"/>
                    </a:ext>
                  </a:extLst>
                </p:cNvPr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BB44569-31A7-0A4A-A7FC-44E612428447}"/>
                    </a:ext>
                  </a:extLst>
                </p:cNvPr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6F45963-C6B7-7E4D-9274-3A711D74C10C}"/>
                    </a:ext>
                  </a:extLst>
                </p:cNvPr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858706E-E3D7-9B45-9C64-6A33FB612F0B}"/>
                  </a:ext>
                </a:extLst>
              </p:cNvPr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4">
                <a:extLst>
                  <a:ext uri="{FF2B5EF4-FFF2-40B4-BE49-F238E27FC236}">
                    <a16:creationId xmlns:a16="http://schemas.microsoft.com/office/drawing/2014/main" id="{C31F1CFC-FA7A-6A42-ACAA-B7C505F35B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8B793D1-9829-A84C-B5A6-643D6BCECC80}"/>
                    </a:ext>
                  </a:extLst>
                </p:cNvPr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C7141DD-F91E-6849-B71F-AE2C83026213}"/>
                    </a:ext>
                  </a:extLst>
                </p:cNvPr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EAF3D11-4CE2-4944-BD7D-D0FCF78D635D}"/>
                    </a:ext>
                  </a:extLst>
                </p:cNvPr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A3C68B2-A902-E14D-BE4F-9B840576E58C}"/>
                  </a:ext>
                </a:extLst>
              </p:cNvPr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43">
                <a:extLst>
                  <a:ext uri="{FF2B5EF4-FFF2-40B4-BE49-F238E27FC236}">
                    <a16:creationId xmlns:a16="http://schemas.microsoft.com/office/drawing/2014/main" id="{69808A50-10E8-CA47-96C7-57459BB2DC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6694DA6-2D52-DA44-A694-AEF5A7F16D30}"/>
                    </a:ext>
                  </a:extLst>
                </p:cNvPr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05A2606-1F96-DC49-AA38-4E94235EBC64}"/>
                    </a:ext>
                  </a:extLst>
                </p:cNvPr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B7CFF8B-EB55-AF44-857B-D73114805AFF}"/>
                    </a:ext>
                  </a:extLst>
                </p:cNvPr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50F6AEF-4A76-8349-BD6B-A3E9B9DF55F5}"/>
                  </a:ext>
                </a:extLst>
              </p:cNvPr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64">
                <a:extLst>
                  <a:ext uri="{FF2B5EF4-FFF2-40B4-BE49-F238E27FC236}">
                    <a16:creationId xmlns:a16="http://schemas.microsoft.com/office/drawing/2014/main" id="{CB3BF4BA-DAB4-D549-9D5D-361863C399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F364BE8-74CB-0D4D-BD2E-D203BA26DA10}"/>
                    </a:ext>
                  </a:extLst>
                </p:cNvPr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46AF911-0A27-FD4F-BA78-B8AF073A27FF}"/>
                    </a:ext>
                  </a:extLst>
                </p:cNvPr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529C7A0-0FEB-7A47-812A-B814EDA82B13}"/>
                    </a:ext>
                  </a:extLst>
                </p:cNvPr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003EE4C-F0C7-C844-9C29-19DC98137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2025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construction complete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78E7E2-82E1-D14B-B429-7922F6EFBBE6}"/>
                </a:ext>
              </a:extLst>
            </p:cNvPr>
            <p:cNvCxnSpPr/>
            <p:nvPr/>
          </p:nvCxnSpPr>
          <p:spPr>
            <a:xfrm>
              <a:off x="815832" y="5729560"/>
              <a:ext cx="0" cy="1587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E38194E2-8B30-AD46-8670-B9959FBD8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2003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First European design effort of ESS completed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EEABB8-EFF4-EE4B-B911-09BFAA12962D}"/>
                </a:ext>
              </a:extLst>
            </p:cNvPr>
            <p:cNvCxnSpPr/>
            <p:nvPr/>
          </p:nvCxnSpPr>
          <p:spPr>
            <a:xfrm>
              <a:off x="3171572" y="4827955"/>
              <a:ext cx="0" cy="31270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A00CA1DD-17D9-C94F-85C0-DE6351EB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2012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ESS Design Update phase complete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F8777B-D3E9-2349-A405-EED1686C21C0}"/>
                </a:ext>
              </a:extLst>
            </p:cNvPr>
            <p:cNvCxnSpPr/>
            <p:nvPr/>
          </p:nvCxnSpPr>
          <p:spPr>
            <a:xfrm>
              <a:off x="5520962" y="3929525"/>
              <a:ext cx="0" cy="7476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1">
              <a:extLst>
                <a:ext uri="{FF2B5EF4-FFF2-40B4-BE49-F238E27FC236}">
                  <a16:creationId xmlns:a16="http://schemas.microsoft.com/office/drawing/2014/main" id="{63F665F3-ABAB-E74D-BA9F-D8429A81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2019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First neutrons on instruments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87C4CC-39D5-9A42-BC7C-8E26E61AA69D}"/>
                </a:ext>
              </a:extLst>
            </p:cNvPr>
            <p:cNvCxnSpPr/>
            <p:nvPr/>
          </p:nvCxnSpPr>
          <p:spPr>
            <a:xfrm>
              <a:off x="6702007" y="3464436"/>
              <a:ext cx="0" cy="25714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3F4B4E83-47EA-A340-BB16-85A4CEC14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starts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 for CP violation observation</a:t>
            </a:r>
            <a:b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(2</a:t>
            </a:r>
            <a:r>
              <a:rPr lang="en-US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maximum)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Moscow, 23/08/2019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180359</TotalTime>
  <Words>3452</Words>
  <Application>Microsoft Macintosh PowerPoint</Application>
  <PresentationFormat>On-screen Show (4:3)</PresentationFormat>
  <Paragraphs>701</Paragraphs>
  <Slides>53</Slides>
  <Notes>35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Brush Script MT</vt:lpstr>
      <vt:lpstr>ＭＳ Ｐゴシック</vt:lpstr>
      <vt:lpstr>ＭＳ Ｐゴシック</vt:lpstr>
      <vt:lpstr>ヒラギノ明朝 ProN W3</vt:lpstr>
      <vt:lpstr>Apple Symbols</vt:lpstr>
      <vt:lpstr>Arial</vt:lpstr>
      <vt:lpstr>Calibri</vt:lpstr>
      <vt:lpstr>Comic Sans MS</vt:lpstr>
      <vt:lpstr>Courier New</vt:lpstr>
      <vt:lpstr>Helvetica</vt:lpstr>
      <vt:lpstr>Helvetica Light</vt:lpstr>
      <vt:lpstr>Lucida Grande</vt:lpstr>
      <vt:lpstr>Symbol</vt:lpstr>
      <vt:lpstr>Times</vt:lpstr>
      <vt:lpstr>Times New Roman</vt:lpstr>
      <vt:lpstr>Times New Roman Bold</vt:lpstr>
      <vt:lpstr>Thème Office</vt:lpstr>
      <vt:lpstr>Equation</vt:lpstr>
      <vt:lpstr>Neutrino CP Violation with the European Spallation Source neutrino Super Beam Marcos Dracos IPHC-Strasbourg</vt:lpstr>
      <vt:lpstr>European Spallation Source</vt:lpstr>
      <vt:lpstr>The ESS neutron facility</vt:lpstr>
      <vt:lpstr>ESS proton linac</vt:lpstr>
      <vt:lpstr>What does it mean 5 MW?</vt:lpstr>
      <vt:lpstr>European Spallation Source</vt:lpstr>
      <vt:lpstr>European Spallation Source</vt:lpstr>
      <vt:lpstr>ESS schedule</vt:lpstr>
      <vt:lpstr>European Spallation Source as Neutrino Facility for CP violation observation (2nd Oscillation maximum)</vt:lpstr>
      <vt:lpstr>Oscillation probability (neutrino beams)</vt:lpstr>
      <vt:lpstr>δCP and Matter-antimatter asymmetry magnitude</vt:lpstr>
      <vt:lpstr>Use all this ESS linac power to go to the second oscillation maximum</vt:lpstr>
      <vt:lpstr>Neutrino Oscillations with "large" θ13</vt:lpstr>
      <vt:lpstr>Having access to a powerful proton beam…</vt:lpstr>
      <vt:lpstr>ESSνSB ν energy distribution (without optimisation)</vt:lpstr>
      <vt:lpstr>Oscillation to be studied</vt:lpstr>
      <vt:lpstr>Can we go to the 2nd oscillation maximum using our proton beam?</vt:lpstr>
      <vt:lpstr>Neutrino Interactions </vt:lpstr>
      <vt:lpstr>Neutrinos in the far detector</vt:lpstr>
      <vt:lpstr>2nd Oscillation max. coverage</vt:lpstr>
      <vt:lpstr>ESS Linac modifications to produce a neutrino Super Beam</vt:lpstr>
      <vt:lpstr>How to add a neutrino facility?</vt:lpstr>
      <vt:lpstr>Possible locations for far detector</vt:lpstr>
      <vt:lpstr>Candidate active mines</vt:lpstr>
      <vt:lpstr>Which baseline?</vt:lpstr>
      <vt:lpstr>Physics Performance</vt:lpstr>
      <vt:lpstr>Required modifications of the ESS accelerator for ESSνSB</vt:lpstr>
      <vt:lpstr>General Layout of the target station</vt:lpstr>
      <vt:lpstr>Muons at the level of the beam dump</vt:lpstr>
      <vt:lpstr>ESS neutrino and muon facility</vt:lpstr>
      <vt:lpstr>Muons at ESS (ESSμSB)</vt:lpstr>
      <vt:lpstr>Muons at ESS (ESSμSB)</vt:lpstr>
      <vt:lpstr>EuroNuNet</vt:lpstr>
      <vt:lpstr>ESSνSB at the European level</vt:lpstr>
      <vt:lpstr>Design Study ESSνSB (2018-2021)</vt:lpstr>
      <vt:lpstr>Possible ESSνSB schedule (2nd generation neutrino Super Beam) </vt:lpstr>
      <vt:lpstr>Conclusion</vt:lpstr>
      <vt:lpstr>Backup</vt:lpstr>
      <vt:lpstr>How the CPV coverage and resolution curves have been produced</vt:lpstr>
      <vt:lpstr>Beyond DUNE, JUNO, HyperK:  ESSνSB, P2O and Neutrino factory</vt:lpstr>
      <vt:lpstr>PowerPoint Presentation</vt:lpstr>
      <vt:lpstr>Fraction of δCP</vt:lpstr>
      <vt:lpstr>Preparing the ESS linac for operation at 10 MW with a 8% duty cycle and 28 Hz pulsing</vt:lpstr>
      <vt:lpstr>Accumulation Ring</vt:lpstr>
      <vt:lpstr>Mitigation of high power effects (4-Target/Horn system for EUROnu Super Beam)</vt:lpstr>
      <vt:lpstr>Systematic errors</vt:lpstr>
      <vt:lpstr>Comparisons</vt:lpstr>
      <vt:lpstr>Sakharov conditions</vt:lpstr>
      <vt:lpstr>The MEMPHYS Detector (Proton decay)</vt:lpstr>
      <vt:lpstr>The MEMPHYS Detector (Supernova explosion)</vt:lpstr>
      <vt:lpstr>DAR experiments (ESS/SNS)</vt:lpstr>
      <vt:lpstr>Matter/antimatter asymmetry in the Universe</vt:lpstr>
      <vt:lpstr>Matter/antimatter asymmetry in the Universe</vt:lpstr>
    </vt:vector>
  </TitlesOfParts>
  <Company>IN2P3/CNRS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1470</cp:revision>
  <cp:lastPrinted>2019-08-23T04:41:29Z</cp:lastPrinted>
  <dcterms:created xsi:type="dcterms:W3CDTF">2012-07-27T00:22:31Z</dcterms:created>
  <dcterms:modified xsi:type="dcterms:W3CDTF">2019-08-23T04:44:04Z</dcterms:modified>
</cp:coreProperties>
</file>