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785" r:id="rId3"/>
    <p:sldId id="789" r:id="rId4"/>
    <p:sldId id="790" r:id="rId5"/>
    <p:sldId id="821" r:id="rId6"/>
    <p:sldId id="297" r:id="rId7"/>
    <p:sldId id="777" r:id="rId8"/>
    <p:sldId id="301" r:id="rId9"/>
    <p:sldId id="778" r:id="rId10"/>
    <p:sldId id="262" r:id="rId11"/>
    <p:sldId id="273" r:id="rId12"/>
    <p:sldId id="290" r:id="rId13"/>
    <p:sldId id="300" r:id="rId14"/>
    <p:sldId id="293" r:id="rId15"/>
    <p:sldId id="294" r:id="rId16"/>
    <p:sldId id="822" r:id="rId17"/>
    <p:sldId id="283" r:id="rId18"/>
    <p:sldId id="288" r:id="rId19"/>
    <p:sldId id="302" r:id="rId20"/>
    <p:sldId id="823" r:id="rId21"/>
    <p:sldId id="286" r:id="rId22"/>
    <p:sldId id="295" r:id="rId23"/>
  </p:sldIdLst>
  <p:sldSz cx="9144000" cy="6858000" type="screen4x3"/>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54"/>
      </p:cViewPr>
      <p:guideLst>
        <p:guide orient="horz" pos="2880"/>
        <p:guide pos="216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0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B264F-AD4B-0742-99D8-E3EB645D81D8}" type="slidenum">
              <a:rPr lang="en-US" smtClean="0"/>
              <a:t>2</a:t>
            </a:fld>
            <a:endParaRPr lang="en-US"/>
          </a:p>
        </p:txBody>
      </p:sp>
    </p:spTree>
    <p:extLst>
      <p:ext uri="{BB962C8B-B14F-4D97-AF65-F5344CB8AC3E}">
        <p14:creationId xmlns:p14="http://schemas.microsoft.com/office/powerpoint/2010/main" val="427175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149795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49134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solidFill>
                  <a:prstClr val="black"/>
                </a:solidFill>
                <a:latin typeface="Arial" charset="0"/>
              </a:rPr>
              <a:pPr eaLnBrk="1" hangingPunct="1"/>
              <a:t>5</a:t>
            </a:fld>
            <a:endParaRPr lang="en-GB" sz="1200">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2088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20188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2637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1684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8408" y="1309116"/>
            <a:ext cx="4426605" cy="24779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6" name="Holder 6"/>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78251" y="231660"/>
            <a:ext cx="1780031" cy="113689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878579" y="231647"/>
            <a:ext cx="848867" cy="113690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047744" y="231660"/>
            <a:ext cx="2560319" cy="113689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4" name="Holder 4"/>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5" name="Holder 5"/>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33244" y="275843"/>
            <a:ext cx="3320795" cy="10271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38344" y="275843"/>
            <a:ext cx="1770887" cy="102717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392936" y="824484"/>
            <a:ext cx="1556003" cy="1027175"/>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333244" y="824483"/>
            <a:ext cx="844295" cy="1027175"/>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2561844" y="824484"/>
            <a:ext cx="1351787" cy="1027175"/>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3297936" y="824483"/>
            <a:ext cx="3461003" cy="1027175"/>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6143244" y="824483"/>
            <a:ext cx="1377695" cy="1027175"/>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6905243" y="824484"/>
            <a:ext cx="729994" cy="1027175"/>
          </a:xfrm>
          <a:prstGeom prst="rect">
            <a:avLst/>
          </a:prstGeom>
          <a:blipFill>
            <a:blip r:embed="rId9" cstate="print"/>
            <a:stretch>
              <a:fillRect/>
            </a:stretch>
          </a:blipFill>
        </p:spPr>
        <p:txBody>
          <a:bodyPr wrap="square" lIns="0" tIns="0" rIns="0" bIns="0" rtlCol="0"/>
          <a:lstStyle/>
          <a:p>
            <a:endParaRPr/>
          </a:p>
        </p:txBody>
      </p:sp>
      <p:sp>
        <p:nvSpPr>
          <p:cNvPr id="24" name="bk object 24"/>
          <p:cNvSpPr/>
          <p:nvPr/>
        </p:nvSpPr>
        <p:spPr>
          <a:xfrm>
            <a:off x="0" y="1373124"/>
            <a:ext cx="3910583" cy="1027175"/>
          </a:xfrm>
          <a:prstGeom prst="rect">
            <a:avLst/>
          </a:prstGeom>
          <a:blipFill>
            <a:blip r:embed="rId10" cstate="print"/>
            <a:stretch>
              <a:fillRect/>
            </a:stretch>
          </a:blipFill>
        </p:spPr>
        <p:txBody>
          <a:bodyPr wrap="square" lIns="0" tIns="0" rIns="0" bIns="0" rtlCol="0"/>
          <a:lstStyle/>
          <a:p>
            <a:endParaRPr/>
          </a:p>
        </p:txBody>
      </p:sp>
      <p:sp>
        <p:nvSpPr>
          <p:cNvPr id="25" name="bk object 25"/>
          <p:cNvSpPr/>
          <p:nvPr/>
        </p:nvSpPr>
        <p:spPr>
          <a:xfrm>
            <a:off x="3294888" y="1373124"/>
            <a:ext cx="5849111" cy="1027175"/>
          </a:xfrm>
          <a:prstGeom prst="rect">
            <a:avLst/>
          </a:prstGeom>
          <a:blipFill>
            <a:blip r:embed="rId11" cstate="print"/>
            <a:stretch>
              <a:fillRect/>
            </a:stretch>
          </a:blipFill>
        </p:spPr>
        <p:txBody>
          <a:bodyPr wrap="square" lIns="0" tIns="0" rIns="0" bIns="0" rtlCol="0"/>
          <a:lstStyle/>
          <a:p>
            <a:endParaRPr/>
          </a:p>
        </p:txBody>
      </p:sp>
      <p:sp>
        <p:nvSpPr>
          <p:cNvPr id="26" name="bk object 26"/>
          <p:cNvSpPr/>
          <p:nvPr/>
        </p:nvSpPr>
        <p:spPr>
          <a:xfrm>
            <a:off x="809244" y="1921764"/>
            <a:ext cx="1306067" cy="1027175"/>
          </a:xfrm>
          <a:prstGeom prst="rect">
            <a:avLst/>
          </a:prstGeom>
          <a:blipFill>
            <a:blip r:embed="rId12" cstate="print"/>
            <a:stretch>
              <a:fillRect/>
            </a:stretch>
          </a:blipFill>
        </p:spPr>
        <p:txBody>
          <a:bodyPr wrap="square" lIns="0" tIns="0" rIns="0" bIns="0" rtlCol="0"/>
          <a:lstStyle/>
          <a:p>
            <a:endParaRPr/>
          </a:p>
        </p:txBody>
      </p:sp>
      <p:sp>
        <p:nvSpPr>
          <p:cNvPr id="27" name="bk object 27"/>
          <p:cNvSpPr/>
          <p:nvPr/>
        </p:nvSpPr>
        <p:spPr>
          <a:xfrm>
            <a:off x="1499616" y="1921764"/>
            <a:ext cx="2497835" cy="1027175"/>
          </a:xfrm>
          <a:prstGeom prst="rect">
            <a:avLst/>
          </a:prstGeom>
          <a:blipFill>
            <a:blip r:embed="rId13" cstate="print"/>
            <a:stretch>
              <a:fillRect/>
            </a:stretch>
          </a:blipFill>
        </p:spPr>
        <p:txBody>
          <a:bodyPr wrap="square" lIns="0" tIns="0" rIns="0" bIns="0" rtlCol="0"/>
          <a:lstStyle/>
          <a:p>
            <a:endParaRPr/>
          </a:p>
        </p:txBody>
      </p:sp>
      <p:sp>
        <p:nvSpPr>
          <p:cNvPr id="28" name="bk object 28"/>
          <p:cNvSpPr/>
          <p:nvPr/>
        </p:nvSpPr>
        <p:spPr>
          <a:xfrm>
            <a:off x="3381755" y="1921764"/>
            <a:ext cx="2068068" cy="1027175"/>
          </a:xfrm>
          <a:prstGeom prst="rect">
            <a:avLst/>
          </a:prstGeom>
          <a:blipFill>
            <a:blip r:embed="rId14" cstate="print"/>
            <a:stretch>
              <a:fillRect/>
            </a:stretch>
          </a:blipFill>
        </p:spPr>
        <p:txBody>
          <a:bodyPr wrap="square" lIns="0" tIns="0" rIns="0" bIns="0" rtlCol="0"/>
          <a:lstStyle/>
          <a:p>
            <a:endParaRPr/>
          </a:p>
        </p:txBody>
      </p:sp>
      <p:sp>
        <p:nvSpPr>
          <p:cNvPr id="29" name="bk object 29"/>
          <p:cNvSpPr/>
          <p:nvPr/>
        </p:nvSpPr>
        <p:spPr>
          <a:xfrm>
            <a:off x="4834127" y="1921764"/>
            <a:ext cx="768095" cy="1027175"/>
          </a:xfrm>
          <a:prstGeom prst="rect">
            <a:avLst/>
          </a:prstGeom>
          <a:blipFill>
            <a:blip r:embed="rId15" cstate="print"/>
            <a:stretch>
              <a:fillRect/>
            </a:stretch>
          </a:blipFill>
        </p:spPr>
        <p:txBody>
          <a:bodyPr wrap="square" lIns="0" tIns="0" rIns="0" bIns="0" rtlCol="0"/>
          <a:lstStyle/>
          <a:p>
            <a:endParaRPr/>
          </a:p>
        </p:txBody>
      </p:sp>
      <p:sp>
        <p:nvSpPr>
          <p:cNvPr id="30" name="bk object 30"/>
          <p:cNvSpPr/>
          <p:nvPr/>
        </p:nvSpPr>
        <p:spPr>
          <a:xfrm>
            <a:off x="4986527" y="1921764"/>
            <a:ext cx="3233927" cy="1027175"/>
          </a:xfrm>
          <a:prstGeom prst="rect">
            <a:avLst/>
          </a:prstGeom>
          <a:blipFill>
            <a:blip r:embed="rId1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3" name="Holder 3"/>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4" name="Holder 4"/>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7691" y="9595"/>
            <a:ext cx="6213762" cy="1143000"/>
          </a:xfrm>
        </p:spPr>
        <p:txBody>
          <a:bodyPr>
            <a:normAutofit/>
          </a:bodyPr>
          <a:lstStyle>
            <a:lvl1pPr>
              <a:defRPr sz="4000">
                <a:latin typeface="Times New Roman"/>
                <a:cs typeface="Times New Roman"/>
              </a:defRPr>
            </a:lvl1pPr>
          </a:lstStyle>
          <a:p>
            <a:r>
              <a:rPr lang="en-GB" noProof="0" dirty="0" err="1"/>
              <a:t>Cliquez</a:t>
            </a:r>
            <a:r>
              <a:rPr lang="en-GB" noProof="0" dirty="0"/>
              <a:t> et </a:t>
            </a:r>
            <a:r>
              <a:rPr lang="en-GB" noProof="0" dirty="0" err="1"/>
              <a:t>modifiez</a:t>
            </a:r>
            <a:r>
              <a:rPr lang="en-GB" noProof="0" dirty="0"/>
              <a:t> le titre</a:t>
            </a:r>
          </a:p>
        </p:txBody>
      </p:sp>
      <p:sp>
        <p:nvSpPr>
          <p:cNvPr id="4" name="Espace réservé de la date 3"/>
          <p:cNvSpPr>
            <a:spLocks noGrp="1"/>
          </p:cNvSpPr>
          <p:nvPr>
            <p:ph type="dt" sz="half" idx="10"/>
          </p:nvPr>
        </p:nvSpPr>
        <p:spPr/>
        <p:txBody>
          <a:bodyPr/>
          <a:lstStyle/>
          <a:p>
            <a:pPr>
              <a:defRPr/>
            </a:pPr>
            <a:r>
              <a:rPr lang="sv-SE" noProof="0"/>
              <a:t>2019-10-07</a:t>
            </a:r>
            <a:endParaRPr lang="en-GB" noProof="0" dirty="0"/>
          </a:p>
        </p:txBody>
      </p:sp>
      <p:sp>
        <p:nvSpPr>
          <p:cNvPr id="5" name="Espace réservé du pied de page 4"/>
          <p:cNvSpPr>
            <a:spLocks noGrp="1"/>
          </p:cNvSpPr>
          <p:nvPr>
            <p:ph type="ftr" sz="quarter" idx="11"/>
          </p:nvPr>
        </p:nvSpPr>
        <p:spPr/>
        <p:txBody>
          <a:bodyPr/>
          <a:lstStyle/>
          <a:p>
            <a:pPr>
              <a:defRPr/>
            </a:pPr>
            <a:r>
              <a:rPr lang="sv-SE" noProof="0"/>
              <a:t>PPNT in Uppsala                                          Tord Ekelof, Uppsala University </a:t>
            </a:r>
            <a:endParaRPr lang="en-GB" noProof="0" dirty="0"/>
          </a:p>
        </p:txBody>
      </p:sp>
      <p:sp>
        <p:nvSpPr>
          <p:cNvPr id="6" name="Espace réservé du numéro de diapositive 5"/>
          <p:cNvSpPr>
            <a:spLocks noGrp="1"/>
          </p:cNvSpPr>
          <p:nvPr>
            <p:ph type="sldNum" sz="quarter" idx="12"/>
          </p:nvPr>
        </p:nvSpPr>
        <p:spPr/>
        <p:txBody>
          <a:bodyPr/>
          <a:lstStyle/>
          <a:p>
            <a:pPr>
              <a:defRPr/>
            </a:pPr>
            <a:fld id="{48550CC0-2D5F-6D4A-9D75-2980E64365EE}" type="slidenum">
              <a:rPr lang="en-GB" noProof="0" smtClean="0"/>
              <a:pPr>
                <a:defRPr/>
              </a:pPr>
              <a:t>‹N°›</a:t>
            </a:fld>
            <a:endParaRPr lang="en-GB" noProof="0" dirty="0"/>
          </a:p>
        </p:txBody>
      </p:sp>
    </p:spTree>
    <p:extLst>
      <p:ext uri="{BB962C8B-B14F-4D97-AF65-F5344CB8AC3E}">
        <p14:creationId xmlns:p14="http://schemas.microsoft.com/office/powerpoint/2010/main" val="3393127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520" y="283392"/>
            <a:ext cx="7878958" cy="1117600"/>
          </a:xfrm>
          <a:prstGeom prst="rect">
            <a:avLst/>
          </a:prstGeom>
        </p:spPr>
        <p:txBody>
          <a:bodyPr wrap="square" lIns="0" tIns="0" rIns="0" bIns="0">
            <a:spAutoFit/>
          </a:bodyPr>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a:xfrm>
            <a:off x="194015" y="1302476"/>
            <a:ext cx="8755969" cy="2175510"/>
          </a:xfrm>
          <a:prstGeom prst="rect">
            <a:avLst/>
          </a:prstGeom>
        </p:spPr>
        <p:txBody>
          <a:bodyPr wrap="square" lIns="0" tIns="0" rIns="0" bIns="0">
            <a:spAutoFit/>
          </a:bodyPr>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567508" y="6547584"/>
            <a:ext cx="2016125" cy="360679"/>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a:xfrm>
            <a:off x="78739" y="6641632"/>
            <a:ext cx="723900" cy="177800"/>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a:xfrm>
            <a:off x="8873235" y="6596490"/>
            <a:ext cx="203834" cy="231775"/>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ssnusb.eu/" TargetMode="External"/><Relationship Id="rId5" Type="http://schemas.openxmlformats.org/officeDocument/2006/relationships/image" Target="../media/image62.jpg"/><Relationship Id="rId4" Type="http://schemas.openxmlformats.org/officeDocument/2006/relationships/image" Target="../media/image61.jp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jp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jpg"/><Relationship Id="rId2" Type="http://schemas.openxmlformats.org/officeDocument/2006/relationships/notesSlide" Target="../notesSlides/notesSlide12.xml"/><Relationship Id="rId16" Type="http://schemas.openxmlformats.org/officeDocument/2006/relationships/image" Target="../media/image77.jpg"/><Relationship Id="rId20"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jpg"/><Relationship Id="rId10" Type="http://schemas.openxmlformats.org/officeDocument/2006/relationships/image" Target="../media/image71.png"/><Relationship Id="rId19" Type="http://schemas.openxmlformats.org/officeDocument/2006/relationships/image" Target="../media/image80.jp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hyperlink" Target="http://lanl.arxiv.org/abs/1110.4583"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6.tiff"/><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tiff"/></Relationships>
</file>

<file path=ppt/slides/_rels/slide9.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77"/>
            <a:ext cx="9143999" cy="6857999"/>
          </a:xfrm>
          <a:prstGeom prst="rect">
            <a:avLst/>
          </a:prstGeom>
          <a:blipFill>
            <a:blip r:embed="rId3" cstate="print"/>
            <a:stretch>
              <a:fillRect/>
            </a:stretch>
          </a:blipFill>
        </p:spPr>
        <p:txBody>
          <a:bodyPr wrap="square" lIns="0" tIns="0" rIns="0" bIns="0" rtlCol="0"/>
          <a:lstStyle/>
          <a:p>
            <a:endParaRPr>
              <a:solidFill>
                <a:srgbClr val="FFFF00"/>
              </a:solidFill>
            </a:endParaRPr>
          </a:p>
        </p:txBody>
      </p:sp>
      <p:sp>
        <p:nvSpPr>
          <p:cNvPr id="3" name="object 3"/>
          <p:cNvSpPr txBox="1">
            <a:spLocks noGrp="1"/>
          </p:cNvSpPr>
          <p:nvPr>
            <p:ph type="title"/>
          </p:nvPr>
        </p:nvSpPr>
        <p:spPr>
          <a:xfrm>
            <a:off x="152400" y="1587507"/>
            <a:ext cx="9144000" cy="2492990"/>
          </a:xfrm>
          <a:prstGeom prst="rect">
            <a:avLst/>
          </a:prstGeom>
        </p:spPr>
        <p:txBody>
          <a:bodyPr vert="horz" wrap="square" lIns="0" tIns="0" rIns="0" bIns="0" rtlCol="0">
            <a:spAutoFit/>
          </a:bodyPr>
          <a:lstStyle/>
          <a:p>
            <a:pPr marL="518159" marR="5080" indent="-506095" algn="ctr">
              <a:lnSpc>
                <a:spcPct val="100000"/>
              </a:lnSpc>
            </a:pPr>
            <a:r>
              <a:rPr lang="en-US" sz="5400" dirty="0">
                <a:solidFill>
                  <a:srgbClr val="FFFF00"/>
                </a:solidFill>
              </a:rPr>
              <a:t>Status of the </a:t>
            </a:r>
            <a:r>
              <a:rPr lang="en-US" sz="5400" dirty="0" err="1">
                <a:solidFill>
                  <a:srgbClr val="FFFF00"/>
                </a:solidFill>
              </a:rPr>
              <a:t>ESSnuSB</a:t>
            </a:r>
            <a:r>
              <a:rPr lang="en-US" sz="5400" dirty="0">
                <a:solidFill>
                  <a:srgbClr val="FFFF00"/>
                </a:solidFill>
              </a:rPr>
              <a:t> neutrino beam and detector project</a:t>
            </a:r>
            <a:endParaRPr sz="5400" spc="-20" dirty="0">
              <a:solidFill>
                <a:srgbClr val="FFFF00"/>
              </a:solidFil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1600">
              <a:lnSpc>
                <a:spcPct val="100000"/>
              </a:lnSpc>
            </a:pPr>
            <a:fld id="{81D60167-4931-47E6-BA6A-407CBD079E47}" type="slidenum">
              <a:rPr dirty="0"/>
              <a:t>1</a:t>
            </a:fld>
            <a:endParaRPr dirty="0"/>
          </a:p>
        </p:txBody>
      </p:sp>
      <p:sp>
        <p:nvSpPr>
          <p:cNvPr id="5" name="object 5"/>
          <p:cNvSpPr txBox="1"/>
          <p:nvPr/>
        </p:nvSpPr>
        <p:spPr>
          <a:xfrm>
            <a:off x="1752600" y="4902859"/>
            <a:ext cx="6324600" cy="1677382"/>
          </a:xfrm>
          <a:prstGeom prst="rect">
            <a:avLst/>
          </a:prstGeom>
        </p:spPr>
        <p:txBody>
          <a:bodyPr vert="horz" wrap="square" lIns="0" tIns="0" rIns="0" bIns="0" rtlCol="0">
            <a:spAutoFit/>
          </a:bodyPr>
          <a:lstStyle/>
          <a:p>
            <a:pPr algn="ctr">
              <a:lnSpc>
                <a:spcPct val="100000"/>
              </a:lnSpc>
            </a:pPr>
            <a:r>
              <a:rPr lang="sv-SE" sz="2800" spc="-30" dirty="0" err="1">
                <a:solidFill>
                  <a:srgbClr val="66FFFF"/>
                </a:solidFill>
                <a:latin typeface="Times New Roman"/>
                <a:cs typeface="Times New Roman"/>
              </a:rPr>
              <a:t>Particle</a:t>
            </a:r>
            <a:r>
              <a:rPr lang="sv-SE" sz="2800" spc="-30" dirty="0">
                <a:solidFill>
                  <a:srgbClr val="66FFFF"/>
                </a:solidFill>
                <a:latin typeface="Times New Roman"/>
                <a:cs typeface="Times New Roman"/>
              </a:rPr>
              <a:t> Physics </a:t>
            </a:r>
            <a:r>
              <a:rPr lang="sv-SE" sz="2800" spc="-30" dirty="0" err="1">
                <a:solidFill>
                  <a:srgbClr val="66FFFF"/>
                </a:solidFill>
                <a:latin typeface="Times New Roman"/>
                <a:cs typeface="Times New Roman"/>
              </a:rPr>
              <a:t>with</a:t>
            </a:r>
            <a:r>
              <a:rPr lang="sv-SE" sz="2800" spc="-30" dirty="0">
                <a:solidFill>
                  <a:srgbClr val="66FFFF"/>
                </a:solidFill>
                <a:latin typeface="Times New Roman"/>
                <a:cs typeface="Times New Roman"/>
              </a:rPr>
              <a:t> Neutrino </a:t>
            </a:r>
            <a:r>
              <a:rPr lang="sv-SE" sz="2800" spc="-30" dirty="0" err="1">
                <a:solidFill>
                  <a:srgbClr val="66FFFF"/>
                </a:solidFill>
                <a:latin typeface="Times New Roman"/>
                <a:cs typeface="Times New Roman"/>
              </a:rPr>
              <a:t>Telescopes</a:t>
            </a:r>
            <a:endParaRPr lang="sv-SE" sz="2800" spc="-30" dirty="0">
              <a:solidFill>
                <a:srgbClr val="66FFFF"/>
              </a:solidFill>
              <a:latin typeface="Times New Roman"/>
              <a:cs typeface="Times New Roman"/>
            </a:endParaRPr>
          </a:p>
          <a:p>
            <a:pPr algn="ctr">
              <a:lnSpc>
                <a:spcPct val="100000"/>
              </a:lnSpc>
            </a:pPr>
            <a:r>
              <a:rPr lang="sv-SE" sz="2800" spc="-30" dirty="0">
                <a:solidFill>
                  <a:srgbClr val="66FFFF"/>
                </a:solidFill>
                <a:latin typeface="Times New Roman"/>
                <a:cs typeface="Times New Roman"/>
              </a:rPr>
              <a:t>Uppsala 7 </a:t>
            </a:r>
            <a:r>
              <a:rPr lang="sv-SE" sz="2800" spc="-30" dirty="0" err="1">
                <a:solidFill>
                  <a:srgbClr val="66FFFF"/>
                </a:solidFill>
                <a:latin typeface="Times New Roman"/>
                <a:cs typeface="Times New Roman"/>
              </a:rPr>
              <a:t>October</a:t>
            </a:r>
            <a:r>
              <a:rPr lang="sv-SE" sz="2800" spc="-30" dirty="0">
                <a:solidFill>
                  <a:srgbClr val="66FFFF"/>
                </a:solidFill>
                <a:latin typeface="Times New Roman"/>
                <a:cs typeface="Times New Roman"/>
              </a:rPr>
              <a:t> 2019</a:t>
            </a:r>
            <a:endParaRPr lang="sv-SE" sz="2800" spc="-220" dirty="0">
              <a:solidFill>
                <a:srgbClr val="66FFFF"/>
              </a:solidFill>
              <a:latin typeface="Times New Roman"/>
              <a:cs typeface="Times New Roman"/>
            </a:endParaRPr>
          </a:p>
          <a:p>
            <a:pPr algn="ctr">
              <a:lnSpc>
                <a:spcPct val="100000"/>
              </a:lnSpc>
              <a:spcBef>
                <a:spcPts val="335"/>
              </a:spcBef>
            </a:pPr>
            <a:r>
              <a:rPr sz="2800" spc="-220" dirty="0">
                <a:solidFill>
                  <a:srgbClr val="66FFFF"/>
                </a:solidFill>
                <a:latin typeface="Times New Roman"/>
                <a:cs typeface="Times New Roman"/>
              </a:rPr>
              <a:t>T</a:t>
            </a:r>
            <a:r>
              <a:rPr sz="2800" spc="-10" dirty="0">
                <a:solidFill>
                  <a:srgbClr val="66FFFF"/>
                </a:solidFill>
                <a:latin typeface="Times New Roman"/>
                <a:cs typeface="Times New Roman"/>
              </a:rPr>
              <a:t>or</a:t>
            </a:r>
            <a:r>
              <a:rPr sz="2800" spc="-15" dirty="0">
                <a:solidFill>
                  <a:srgbClr val="66FFFF"/>
                </a:solidFill>
                <a:latin typeface="Times New Roman"/>
                <a:cs typeface="Times New Roman"/>
              </a:rPr>
              <a:t>d</a:t>
            </a:r>
            <a:r>
              <a:rPr sz="2800" dirty="0">
                <a:solidFill>
                  <a:srgbClr val="66FFFF"/>
                </a:solidFill>
                <a:latin typeface="Times New Roman"/>
                <a:cs typeface="Times New Roman"/>
              </a:rPr>
              <a:t> </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k</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löf</a:t>
            </a:r>
            <a:endParaRPr sz="2800" dirty="0">
              <a:latin typeface="Times New Roman"/>
              <a:cs typeface="Times New Roman"/>
            </a:endParaRPr>
          </a:p>
          <a:p>
            <a:pPr algn="ctr">
              <a:lnSpc>
                <a:spcPct val="100000"/>
              </a:lnSpc>
              <a:spcBef>
                <a:spcPts val="270"/>
              </a:spcBef>
            </a:pPr>
            <a:r>
              <a:rPr sz="2000" spc="5" dirty="0">
                <a:solidFill>
                  <a:srgbClr val="66FFFF"/>
                </a:solidFill>
                <a:latin typeface="Times New Roman"/>
                <a:cs typeface="Times New Roman"/>
              </a:rPr>
              <a:t>Upp</a:t>
            </a:r>
            <a:r>
              <a:rPr sz="2000" dirty="0">
                <a:solidFill>
                  <a:srgbClr val="66FFFF"/>
                </a:solidFill>
                <a:latin typeface="Times New Roman"/>
                <a:cs typeface="Times New Roman"/>
              </a:rPr>
              <a:t>s</a:t>
            </a:r>
            <a:r>
              <a:rPr sz="2000" spc="-5" dirty="0">
                <a:solidFill>
                  <a:srgbClr val="66FFFF"/>
                </a:solidFill>
                <a:latin typeface="Times New Roman"/>
                <a:cs typeface="Times New Roman"/>
              </a:rPr>
              <a:t>a</a:t>
            </a:r>
            <a:r>
              <a:rPr sz="2000" spc="-10" dirty="0">
                <a:solidFill>
                  <a:srgbClr val="66FFFF"/>
                </a:solidFill>
                <a:latin typeface="Times New Roman"/>
                <a:cs typeface="Times New Roman"/>
              </a:rPr>
              <a:t>l</a:t>
            </a:r>
            <a:r>
              <a:rPr sz="2000" dirty="0">
                <a:solidFill>
                  <a:srgbClr val="66FFFF"/>
                </a:solidFill>
                <a:latin typeface="Times New Roman"/>
                <a:cs typeface="Times New Roman"/>
              </a:rPr>
              <a:t>a</a:t>
            </a:r>
            <a:r>
              <a:rPr sz="2000" spc="-35" dirty="0">
                <a:solidFill>
                  <a:srgbClr val="66FFFF"/>
                </a:solidFill>
                <a:latin typeface="Times New Roman"/>
                <a:cs typeface="Times New Roman"/>
              </a:rPr>
              <a:t> </a:t>
            </a:r>
            <a:r>
              <a:rPr sz="2000" spc="5" dirty="0">
                <a:solidFill>
                  <a:srgbClr val="66FFFF"/>
                </a:solidFill>
                <a:latin typeface="Times New Roman"/>
                <a:cs typeface="Times New Roman"/>
              </a:rPr>
              <a:t>Un</a:t>
            </a:r>
            <a:r>
              <a:rPr sz="2000" spc="-5" dirty="0">
                <a:solidFill>
                  <a:srgbClr val="66FFFF"/>
                </a:solidFill>
                <a:latin typeface="Times New Roman"/>
                <a:cs typeface="Times New Roman"/>
              </a:rPr>
              <a:t>i</a:t>
            </a:r>
            <a:r>
              <a:rPr sz="2000" spc="5" dirty="0">
                <a:solidFill>
                  <a:srgbClr val="66FFFF"/>
                </a:solidFill>
                <a:latin typeface="Times New Roman"/>
                <a:cs typeface="Times New Roman"/>
              </a:rPr>
              <a:t>v</a:t>
            </a:r>
            <a:r>
              <a:rPr sz="2000" spc="-5" dirty="0">
                <a:solidFill>
                  <a:srgbClr val="66FFFF"/>
                </a:solidFill>
                <a:latin typeface="Times New Roman"/>
                <a:cs typeface="Times New Roman"/>
              </a:rPr>
              <a:t>e</a:t>
            </a:r>
            <a:r>
              <a:rPr sz="2000" dirty="0">
                <a:solidFill>
                  <a:srgbClr val="66FFFF"/>
                </a:solidFill>
                <a:latin typeface="Times New Roman"/>
                <a:cs typeface="Times New Roman"/>
              </a:rPr>
              <a:t>rs</a:t>
            </a:r>
            <a:r>
              <a:rPr sz="2000" spc="-5" dirty="0">
                <a:solidFill>
                  <a:srgbClr val="66FFFF"/>
                </a:solidFill>
                <a:latin typeface="Times New Roman"/>
                <a:cs typeface="Times New Roman"/>
              </a:rPr>
              <a:t>i</a:t>
            </a:r>
            <a:r>
              <a:rPr sz="2000" spc="-10" dirty="0">
                <a:solidFill>
                  <a:srgbClr val="66FFFF"/>
                </a:solidFill>
                <a:latin typeface="Times New Roman"/>
                <a:cs typeface="Times New Roman"/>
              </a:rPr>
              <a:t>t</a:t>
            </a:r>
            <a:r>
              <a:rPr sz="2000" dirty="0">
                <a:solidFill>
                  <a:srgbClr val="66FFFF"/>
                </a:solidFill>
                <a:latin typeface="Times New Roman"/>
                <a:cs typeface="Times New Roman"/>
              </a:rPr>
              <a:t>y</a:t>
            </a:r>
            <a:endParaRPr sz="2000" dirty="0">
              <a:latin typeface="Times New Roman"/>
              <a:cs typeface="Times New Roman"/>
            </a:endParaRPr>
          </a:p>
        </p:txBody>
      </p:sp>
      <p:sp>
        <p:nvSpPr>
          <p:cNvPr id="4" name="Date Placeholder 3">
            <a:extLst>
              <a:ext uri="{FF2B5EF4-FFF2-40B4-BE49-F238E27FC236}">
                <a16:creationId xmlns:a16="http://schemas.microsoft.com/office/drawing/2014/main" id="{5651EF0D-DD49-4443-983B-6EE17D08CB6B}"/>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Footer Placeholder 5">
            <a:extLst>
              <a:ext uri="{FF2B5EF4-FFF2-40B4-BE49-F238E27FC236}">
                <a16:creationId xmlns:a16="http://schemas.microsoft.com/office/drawing/2014/main" id="{53396F81-2E10-433F-B6F1-6B5EDDE4C983}"/>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pic>
        <p:nvPicPr>
          <p:cNvPr id="9" name="Image 1">
            <a:extLst>
              <a:ext uri="{FF2B5EF4-FFF2-40B4-BE49-F238E27FC236}">
                <a16:creationId xmlns:a16="http://schemas.microsoft.com/office/drawing/2014/main" id="{48F4D7BA-32E4-4F05-A53A-6EAE3AB564D0}"/>
              </a:ext>
            </a:extLst>
          </p:cNvPr>
          <p:cNvPicPr/>
          <p:nvPr/>
        </p:nvPicPr>
        <p:blipFill rotWithShape="1">
          <a:blip r:embed="rId4">
            <a:extLst>
              <a:ext uri="{28A0092B-C50C-407E-A947-70E740481C1C}">
                <a14:useLocalDpi xmlns:a14="http://schemas.microsoft.com/office/drawing/2010/main" val="0"/>
              </a:ext>
            </a:extLst>
          </a:blip>
          <a:srcRect r="59736" b="6487"/>
          <a:stretch/>
        </p:blipFill>
        <p:spPr>
          <a:xfrm>
            <a:off x="11373" y="-19335"/>
            <a:ext cx="1893627" cy="1238535"/>
          </a:xfrm>
          <a:prstGeom prst="rect">
            <a:avLst/>
          </a:prstGeom>
        </p:spPr>
      </p:pic>
      <p:pic>
        <p:nvPicPr>
          <p:cNvPr id="11" name="Image 6">
            <a:extLst>
              <a:ext uri="{FF2B5EF4-FFF2-40B4-BE49-F238E27FC236}">
                <a16:creationId xmlns:a16="http://schemas.microsoft.com/office/drawing/2014/main" id="{758CEDF4-8284-43A4-AC15-968FE8120F71}"/>
              </a:ext>
            </a:extLst>
          </p:cNvPr>
          <p:cNvPicPr/>
          <p:nvPr/>
        </p:nvPicPr>
        <p:blipFill rotWithShape="1">
          <a:blip r:embed="rId5" cstate="print">
            <a:extLst>
              <a:ext uri="{28A0092B-C50C-407E-A947-70E740481C1C}">
                <a14:useLocalDpi xmlns:a14="http://schemas.microsoft.com/office/drawing/2010/main" val="0"/>
              </a:ext>
            </a:extLst>
          </a:blip>
          <a:srcRect r="42857" b="-6487"/>
          <a:stretch/>
        </p:blipFill>
        <p:spPr>
          <a:xfrm>
            <a:off x="3733800" y="0"/>
            <a:ext cx="2362200" cy="1238534"/>
          </a:xfrm>
          <a:prstGeom prst="rect">
            <a:avLst/>
          </a:prstGeom>
        </p:spPr>
      </p:pic>
      <p:pic>
        <p:nvPicPr>
          <p:cNvPr id="12" name="Picture 11">
            <a:extLst>
              <a:ext uri="{FF2B5EF4-FFF2-40B4-BE49-F238E27FC236}">
                <a16:creationId xmlns:a16="http://schemas.microsoft.com/office/drawing/2014/main" id="{E83DEE29-73FD-48B7-ADEE-BD61CFF8F51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012372" y="12759"/>
            <a:ext cx="1143000" cy="11635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361637" y="392429"/>
            <a:ext cx="5680075" cy="1031240"/>
          </a:xfrm>
          <a:prstGeom prst="rect">
            <a:avLst/>
          </a:prstGeom>
        </p:spPr>
        <p:txBody>
          <a:bodyPr vert="horz" wrap="square" lIns="0" tIns="0" rIns="0" bIns="0" rtlCol="0">
            <a:spAutoFit/>
          </a:bodyPr>
          <a:lstStyle/>
          <a:p>
            <a:pPr marL="12700" marR="5080" indent="866775">
              <a:lnSpc>
                <a:spcPct val="100000"/>
              </a:lnSpc>
            </a:pPr>
            <a:r>
              <a:rPr sz="3600" b="1" dirty="0">
                <a:solidFill>
                  <a:srgbClr val="FF6600"/>
                </a:solidFill>
                <a:latin typeface="Times New Roman"/>
                <a:cs typeface="Times New Roman"/>
              </a:rPr>
              <a:t>The</a:t>
            </a:r>
            <a:r>
              <a:rPr sz="3600" b="1" spc="-5" dirty="0">
                <a:solidFill>
                  <a:srgbClr val="FF6600"/>
                </a:solidFill>
                <a:latin typeface="Times New Roman"/>
                <a:cs typeface="Times New Roman"/>
              </a:rPr>
              <a:t> Me</a:t>
            </a:r>
            <a:r>
              <a:rPr sz="3600" b="1" dirty="0">
                <a:solidFill>
                  <a:srgbClr val="FF6600"/>
                </a:solidFill>
                <a:latin typeface="Times New Roman"/>
                <a:cs typeface="Times New Roman"/>
              </a:rPr>
              <a:t>gaton</a:t>
            </a:r>
            <a:r>
              <a:rPr sz="3600" b="1" spc="-60" dirty="0">
                <a:solidFill>
                  <a:srgbClr val="FF6600"/>
                </a:solidFill>
                <a:latin typeface="Times New Roman"/>
                <a:cs typeface="Times New Roman"/>
              </a:rPr>
              <a:t> </a:t>
            </a:r>
            <a:r>
              <a:rPr sz="3600" b="1" spc="-204" dirty="0">
                <a:solidFill>
                  <a:srgbClr val="FF6600"/>
                </a:solidFill>
                <a:latin typeface="Times New Roman"/>
                <a:cs typeface="Times New Roman"/>
              </a:rPr>
              <a:t>W</a:t>
            </a:r>
            <a:r>
              <a:rPr sz="3600" b="1" dirty="0">
                <a:solidFill>
                  <a:srgbClr val="FF6600"/>
                </a:solidFill>
                <a:latin typeface="Times New Roman"/>
                <a:cs typeface="Times New Roman"/>
              </a:rPr>
              <a:t>at</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r Ch</a:t>
            </a:r>
            <a:r>
              <a:rPr sz="3600" b="1" spc="-5" dirty="0">
                <a:solidFill>
                  <a:srgbClr val="FF6600"/>
                </a:solidFill>
                <a:latin typeface="Times New Roman"/>
                <a:cs typeface="Times New Roman"/>
              </a:rPr>
              <a:t>e</a:t>
            </a:r>
            <a:r>
              <a:rPr sz="3600" b="1" spc="-65" dirty="0">
                <a:solidFill>
                  <a:srgbClr val="FF6600"/>
                </a:solidFill>
                <a:latin typeface="Times New Roman"/>
                <a:cs typeface="Times New Roman"/>
              </a:rPr>
              <a:t>r</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nkov</a:t>
            </a:r>
            <a:r>
              <a:rPr sz="3600" b="1" spc="-15" dirty="0">
                <a:solidFill>
                  <a:srgbClr val="FF6600"/>
                </a:solidFill>
                <a:latin typeface="Times New Roman"/>
                <a:cs typeface="Times New Roman"/>
              </a:rPr>
              <a:t> </a:t>
            </a:r>
            <a:r>
              <a:rPr sz="3600" b="1" dirty="0">
                <a:solidFill>
                  <a:srgbClr val="FF6600"/>
                </a:solidFill>
                <a:latin typeface="Times New Roman"/>
                <a:cs typeface="Times New Roman"/>
              </a:rPr>
              <a:t>n</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ut</a:t>
            </a:r>
            <a:r>
              <a:rPr sz="3600" b="1" spc="-5" dirty="0">
                <a:solidFill>
                  <a:srgbClr val="FF6600"/>
                </a:solidFill>
                <a:latin typeface="Times New Roman"/>
                <a:cs typeface="Times New Roman"/>
              </a:rPr>
              <a:t>ri</a:t>
            </a:r>
            <a:r>
              <a:rPr sz="3600" b="1" dirty="0">
                <a:solidFill>
                  <a:srgbClr val="FF6600"/>
                </a:solidFill>
                <a:latin typeface="Times New Roman"/>
                <a:cs typeface="Times New Roman"/>
              </a:rPr>
              <a:t>no d</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t</a:t>
            </a:r>
            <a:r>
              <a:rPr sz="3600" b="1" spc="-5" dirty="0">
                <a:solidFill>
                  <a:srgbClr val="FF6600"/>
                </a:solidFill>
                <a:latin typeface="Times New Roman"/>
                <a:cs typeface="Times New Roman"/>
              </a:rPr>
              <a:t>ec</a:t>
            </a:r>
            <a:r>
              <a:rPr sz="3600" b="1" dirty="0">
                <a:solidFill>
                  <a:srgbClr val="FF6600"/>
                </a:solidFill>
                <a:latin typeface="Times New Roman"/>
                <a:cs typeface="Times New Roman"/>
              </a:rPr>
              <a:t>tor</a:t>
            </a:r>
            <a:endParaRPr sz="3600" dirty="0">
              <a:latin typeface="Times New Roman"/>
              <a:cs typeface="Times New Roman"/>
            </a:endParaRPr>
          </a:p>
        </p:txBody>
      </p:sp>
      <p:sp>
        <p:nvSpPr>
          <p:cNvPr id="16" name="object 16"/>
          <p:cNvSpPr txBox="1"/>
          <p:nvPr/>
        </p:nvSpPr>
        <p:spPr>
          <a:xfrm>
            <a:off x="350582" y="2274037"/>
            <a:ext cx="2618105" cy="1096967"/>
          </a:xfrm>
          <a:prstGeom prst="rect">
            <a:avLst/>
          </a:prstGeom>
        </p:spPr>
        <p:txBody>
          <a:bodyPr vert="horz" wrap="square" lIns="0" tIns="0" rIns="0" bIns="0" rtlCol="0">
            <a:spAutoFit/>
          </a:bodyPr>
          <a:lstStyle/>
          <a:p>
            <a:pPr marL="12700" marR="5080">
              <a:lnSpc>
                <a:spcPct val="99300"/>
              </a:lnSpc>
            </a:pPr>
            <a:r>
              <a:rPr sz="1800" spc="-5" dirty="0">
                <a:latin typeface="Times New Roman"/>
                <a:cs typeface="Times New Roman"/>
              </a:rPr>
              <a:t>M</a:t>
            </a:r>
            <a:r>
              <a:rPr sz="1800" dirty="0">
                <a:latin typeface="Times New Roman"/>
                <a:cs typeface="Times New Roman"/>
              </a:rPr>
              <a:t>E</a:t>
            </a:r>
            <a:r>
              <a:rPr sz="1800" spc="-5" dirty="0">
                <a:latin typeface="Times New Roman"/>
                <a:cs typeface="Times New Roman"/>
              </a:rPr>
              <a:t>MPHY</a:t>
            </a:r>
            <a:r>
              <a:rPr sz="1800" dirty="0">
                <a:latin typeface="Times New Roman"/>
                <a:cs typeface="Times New Roman"/>
              </a:rPr>
              <a:t>S</a:t>
            </a:r>
            <a:r>
              <a:rPr sz="1800" spc="10" dirty="0">
                <a:latin typeface="Times New Roman"/>
                <a:cs typeface="Times New Roman"/>
              </a:rPr>
              <a:t> </a:t>
            </a:r>
            <a:r>
              <a:rPr sz="1800" dirty="0">
                <a:latin typeface="Times New Roman"/>
                <a:cs typeface="Times New Roman"/>
              </a:rPr>
              <a:t>like</a:t>
            </a:r>
            <a:r>
              <a:rPr sz="1800" spc="-5" dirty="0">
                <a:latin typeface="Times New Roman"/>
                <a:cs typeface="Times New Roman"/>
              </a:rPr>
              <a:t> </a:t>
            </a:r>
            <a:r>
              <a:rPr sz="1800" dirty="0">
                <a:latin typeface="Times New Roman"/>
                <a:cs typeface="Times New Roman"/>
              </a:rPr>
              <a:t>Cherenkov detector(</a:t>
            </a:r>
            <a:r>
              <a:rPr sz="1800" spc="-5" dirty="0">
                <a:latin typeface="Times New Roman"/>
                <a:cs typeface="Times New Roman"/>
              </a:rPr>
              <a:t>M</a:t>
            </a:r>
            <a:r>
              <a:rPr sz="1800" dirty="0">
                <a:latin typeface="Times New Roman"/>
                <a:cs typeface="Times New Roman"/>
              </a:rPr>
              <a:t>Egaton</a:t>
            </a:r>
            <a:r>
              <a:rPr sz="1800" spc="-30" dirty="0">
                <a:latin typeface="Times New Roman"/>
                <a:cs typeface="Times New Roman"/>
              </a:rPr>
              <a:t> </a:t>
            </a:r>
            <a:r>
              <a:rPr sz="1800" spc="-5" dirty="0">
                <a:latin typeface="Times New Roman"/>
                <a:cs typeface="Times New Roman"/>
              </a:rPr>
              <a:t>M</a:t>
            </a:r>
            <a:r>
              <a:rPr sz="1800" dirty="0">
                <a:latin typeface="Times New Roman"/>
                <a:cs typeface="Times New Roman"/>
              </a:rPr>
              <a:t>a</a:t>
            </a:r>
            <a:r>
              <a:rPr sz="1800" spc="-5" dirty="0">
                <a:latin typeface="Times New Roman"/>
                <a:cs typeface="Times New Roman"/>
              </a:rPr>
              <a:t>ss </a:t>
            </a:r>
            <a:r>
              <a:rPr sz="1800" spc="-10" dirty="0">
                <a:latin typeface="Times New Roman"/>
                <a:cs typeface="Times New Roman"/>
              </a:rPr>
              <a:t>P</a:t>
            </a:r>
            <a:r>
              <a:rPr sz="1800" spc="-5" dirty="0">
                <a:latin typeface="Times New Roman"/>
                <a:cs typeface="Times New Roman"/>
              </a:rPr>
              <a:t>HY</a:t>
            </a:r>
            <a:r>
              <a:rPr sz="1800" spc="-10" dirty="0">
                <a:latin typeface="Times New Roman"/>
                <a:cs typeface="Times New Roman"/>
              </a:rPr>
              <a:t>S</a:t>
            </a:r>
            <a:r>
              <a:rPr sz="1800" dirty="0">
                <a:latin typeface="Times New Roman"/>
                <a:cs typeface="Times New Roman"/>
              </a:rPr>
              <a:t>ics </a:t>
            </a:r>
            <a:r>
              <a:rPr sz="1800" spc="-5" dirty="0">
                <a:latin typeface="Times New Roman"/>
                <a:cs typeface="Times New Roman"/>
              </a:rPr>
              <a:t>s</a:t>
            </a:r>
            <a:r>
              <a:rPr sz="1800" dirty="0">
                <a:latin typeface="Times New Roman"/>
                <a:cs typeface="Times New Roman"/>
              </a:rPr>
              <a:t>tudied</a:t>
            </a:r>
            <a:r>
              <a:rPr sz="1800" spc="-10" dirty="0">
                <a:latin typeface="Times New Roman"/>
                <a:cs typeface="Times New Roman"/>
              </a:rPr>
              <a:t> </a:t>
            </a:r>
            <a:r>
              <a:rPr sz="1800" dirty="0">
                <a:latin typeface="Times New Roman"/>
                <a:cs typeface="Times New Roman"/>
              </a:rPr>
              <a:t>by L</a:t>
            </a:r>
            <a:r>
              <a:rPr sz="1800" spc="-5" dirty="0">
                <a:latin typeface="Times New Roman"/>
                <a:cs typeface="Times New Roman"/>
              </a:rPr>
              <a:t>AGUNA</a:t>
            </a:r>
            <a:endParaRPr sz="1800" dirty="0">
              <a:latin typeface="Times New Roman"/>
              <a:cs typeface="Times New Roman"/>
            </a:endParaRPr>
          </a:p>
        </p:txBody>
      </p:sp>
      <p:sp>
        <p:nvSpPr>
          <p:cNvPr id="17" name="object 17"/>
          <p:cNvSpPr txBox="1"/>
          <p:nvPr/>
        </p:nvSpPr>
        <p:spPr>
          <a:xfrm>
            <a:off x="152400" y="3718917"/>
            <a:ext cx="3124200" cy="1538883"/>
          </a:xfrm>
          <a:prstGeom prst="rect">
            <a:avLst/>
          </a:prstGeom>
          <a:ln w="9144">
            <a:solidFill>
              <a:srgbClr val="4F81BD"/>
            </a:solidFill>
          </a:ln>
        </p:spPr>
        <p:txBody>
          <a:bodyPr vert="horz" wrap="square" lIns="0" tIns="0" rIns="0" bIns="0" rtlCol="0">
            <a:spAutoFit/>
          </a:bodyPr>
          <a:lstStyle/>
          <a:p>
            <a:pPr marL="149860" marR="533400" indent="-63500">
              <a:lnSpc>
                <a:spcPct val="100000"/>
              </a:lnSpc>
              <a:buFont typeface="Arial"/>
              <a:buChar char="•"/>
              <a:tabLst>
                <a:tab pos="271145" algn="l"/>
              </a:tabLst>
            </a:pPr>
            <a:r>
              <a:rPr lang="sv-SE" sz="2000" spc="5" dirty="0" err="1">
                <a:latin typeface="Times New Roman"/>
                <a:cs typeface="Times New Roman"/>
              </a:rPr>
              <a:t>Two</a:t>
            </a:r>
            <a:r>
              <a:rPr lang="sv-SE" sz="2000" spc="5" dirty="0">
                <a:latin typeface="Times New Roman"/>
                <a:cs typeface="Times New Roman"/>
              </a:rPr>
              <a:t> </a:t>
            </a:r>
            <a:r>
              <a:rPr lang="sv-SE" sz="2000" spc="5" dirty="0" err="1">
                <a:latin typeface="Times New Roman"/>
                <a:cs typeface="Times New Roman"/>
              </a:rPr>
              <a:t>cylindrical</a:t>
            </a:r>
            <a:r>
              <a:rPr lang="sv-SE" sz="2000" spc="5" dirty="0">
                <a:latin typeface="Times New Roman"/>
                <a:cs typeface="Times New Roman"/>
              </a:rPr>
              <a:t> tanks </a:t>
            </a:r>
          </a:p>
          <a:p>
            <a:pPr marL="149860" marR="533400" indent="-63500">
              <a:lnSpc>
                <a:spcPct val="100000"/>
              </a:lnSpc>
              <a:buFont typeface="Arial"/>
              <a:buChar char="•"/>
              <a:tabLst>
                <a:tab pos="271145" algn="l"/>
              </a:tabLst>
            </a:pPr>
            <a:r>
              <a:rPr lang="sv-SE" sz="2000" spc="-25" dirty="0">
                <a:latin typeface="Times New Roman"/>
                <a:cs typeface="Times New Roman"/>
              </a:rPr>
              <a:t>Total </a:t>
            </a:r>
            <a:r>
              <a:rPr sz="2000" dirty="0">
                <a:latin typeface="Times New Roman"/>
                <a:cs typeface="Times New Roman"/>
              </a:rPr>
              <a:t>f</a:t>
            </a:r>
            <a:r>
              <a:rPr sz="2000" spc="-5" dirty="0">
                <a:latin typeface="Times New Roman"/>
                <a:cs typeface="Times New Roman"/>
              </a:rPr>
              <a:t>i</a:t>
            </a:r>
            <a:r>
              <a:rPr sz="2000" spc="5" dirty="0">
                <a:latin typeface="Times New Roman"/>
                <a:cs typeface="Times New Roman"/>
              </a:rPr>
              <a:t>du</a:t>
            </a:r>
            <a:r>
              <a:rPr sz="2000" spc="-5" dirty="0">
                <a:latin typeface="Times New Roman"/>
                <a:cs typeface="Times New Roman"/>
              </a:rPr>
              <a:t>c</a:t>
            </a:r>
            <a:r>
              <a:rPr sz="2000" spc="-10" dirty="0">
                <a:latin typeface="Times New Roman"/>
                <a:cs typeface="Times New Roman"/>
              </a:rPr>
              <a:t>i</a:t>
            </a:r>
            <a:r>
              <a:rPr sz="2000" spc="-5" dirty="0">
                <a:latin typeface="Times New Roman"/>
                <a:cs typeface="Times New Roman"/>
              </a:rPr>
              <a:t>a</a:t>
            </a:r>
            <a:r>
              <a:rPr sz="2000" dirty="0">
                <a:latin typeface="Times New Roman"/>
                <a:cs typeface="Times New Roman"/>
              </a:rPr>
              <a:t>l</a:t>
            </a:r>
            <a:r>
              <a:rPr sz="2000" spc="-40" dirty="0">
                <a:latin typeface="Times New Roman"/>
                <a:cs typeface="Times New Roman"/>
              </a:rPr>
              <a:t> </a:t>
            </a:r>
            <a:r>
              <a:rPr sz="2000" spc="5" dirty="0">
                <a:latin typeface="Times New Roman"/>
                <a:cs typeface="Times New Roman"/>
              </a:rPr>
              <a:t>vo</a:t>
            </a:r>
            <a:r>
              <a:rPr sz="2000" spc="-5" dirty="0">
                <a:latin typeface="Times New Roman"/>
                <a:cs typeface="Times New Roman"/>
              </a:rPr>
              <a:t>l</a:t>
            </a:r>
            <a:r>
              <a:rPr sz="2000" spc="5" dirty="0">
                <a:latin typeface="Times New Roman"/>
                <a:cs typeface="Times New Roman"/>
              </a:rPr>
              <a:t>u</a:t>
            </a:r>
            <a:r>
              <a:rPr sz="2000" spc="-25" dirty="0">
                <a:latin typeface="Times New Roman"/>
                <a:cs typeface="Times New Roman"/>
              </a:rPr>
              <a:t>m</a:t>
            </a:r>
            <a:r>
              <a:rPr sz="2000" dirty="0">
                <a:latin typeface="Times New Roman"/>
                <a:cs typeface="Times New Roman"/>
              </a:rPr>
              <a:t>e </a:t>
            </a:r>
            <a:r>
              <a:rPr lang="sv-SE" sz="2000" spc="5" dirty="0">
                <a:latin typeface="Times New Roman"/>
                <a:cs typeface="Times New Roman"/>
              </a:rPr>
              <a:t>50</a:t>
            </a:r>
            <a:r>
              <a:rPr lang="sv-SE" sz="2000" dirty="0">
                <a:latin typeface="Times New Roman"/>
                <a:cs typeface="Times New Roman"/>
              </a:rPr>
              <a:t>0</a:t>
            </a:r>
            <a:r>
              <a:rPr lang="sv-SE" sz="2000" spc="-15" dirty="0">
                <a:latin typeface="Times New Roman"/>
                <a:cs typeface="Times New Roman"/>
              </a:rPr>
              <a:t> </a:t>
            </a:r>
            <a:r>
              <a:rPr lang="sv-SE" sz="2000" spc="5" dirty="0" err="1">
                <a:latin typeface="Times New Roman"/>
                <a:cs typeface="Times New Roman"/>
              </a:rPr>
              <a:t>k</a:t>
            </a:r>
            <a:r>
              <a:rPr lang="sv-SE" sz="2000" dirty="0" err="1">
                <a:latin typeface="Times New Roman"/>
                <a:cs typeface="Times New Roman"/>
              </a:rPr>
              <a:t>t</a:t>
            </a:r>
            <a:r>
              <a:rPr lang="sv-SE"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a:t>
            </a:r>
            <a:r>
              <a:rPr sz="2000" spc="5" dirty="0">
                <a:latin typeface="Times New Roman"/>
                <a:cs typeface="Times New Roman"/>
              </a:rPr>
              <a:t>20x</a:t>
            </a:r>
            <a:r>
              <a:rPr sz="2000" dirty="0">
                <a:latin typeface="Times New Roman"/>
                <a:cs typeface="Times New Roman"/>
              </a:rPr>
              <a:t>S</a:t>
            </a:r>
            <a:r>
              <a:rPr sz="2000" spc="5" dirty="0">
                <a:latin typeface="Times New Roman"/>
                <a:cs typeface="Times New Roman"/>
              </a:rPr>
              <a:t>u</a:t>
            </a:r>
            <a:r>
              <a:rPr sz="2000" spc="-10" dirty="0">
                <a:latin typeface="Times New Roman"/>
                <a:cs typeface="Times New Roman"/>
              </a:rPr>
              <a:t>p</a:t>
            </a:r>
            <a:r>
              <a:rPr sz="2000" spc="-5" dirty="0">
                <a:latin typeface="Times New Roman"/>
                <a:cs typeface="Times New Roman"/>
              </a:rPr>
              <a:t>e</a:t>
            </a:r>
            <a:r>
              <a:rPr sz="2000" spc="-10" dirty="0">
                <a:latin typeface="Times New Roman"/>
                <a:cs typeface="Times New Roman"/>
              </a:rPr>
              <a:t>r</a:t>
            </a:r>
            <a:r>
              <a:rPr sz="2000" spc="5" dirty="0">
                <a:latin typeface="Times New Roman"/>
                <a:cs typeface="Times New Roman"/>
              </a:rPr>
              <a:t>K)</a:t>
            </a:r>
            <a:endParaRPr sz="2000" dirty="0">
              <a:latin typeface="Times New Roman"/>
              <a:cs typeface="Times New Roman"/>
            </a:endParaRPr>
          </a:p>
          <a:p>
            <a:pPr marL="270510" indent="-184785">
              <a:lnSpc>
                <a:spcPct val="100000"/>
              </a:lnSpc>
              <a:buFont typeface="Arial"/>
              <a:buChar char="•"/>
              <a:tabLst>
                <a:tab pos="271145" algn="l"/>
              </a:tabLst>
            </a:pPr>
            <a:r>
              <a:rPr sz="2000" spc="-5" dirty="0">
                <a:latin typeface="Times New Roman"/>
                <a:cs typeface="Times New Roman"/>
              </a:rPr>
              <a:t>Rea</a:t>
            </a:r>
            <a:r>
              <a:rPr sz="2000" spc="5" dirty="0">
                <a:latin typeface="Times New Roman"/>
                <a:cs typeface="Times New Roman"/>
              </a:rPr>
              <a:t>dou</a:t>
            </a:r>
            <a:r>
              <a:rPr sz="2000" spc="-10" dirty="0">
                <a:latin typeface="Times New Roman"/>
                <a:cs typeface="Times New Roman"/>
              </a:rPr>
              <a:t>t</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a:t>
            </a:r>
            <a:r>
              <a:rPr sz="2000" spc="5" dirty="0">
                <a:latin typeface="Times New Roman"/>
                <a:cs typeface="Times New Roman"/>
              </a:rPr>
              <a:t>240</a:t>
            </a:r>
            <a:r>
              <a:rPr sz="2000" dirty="0">
                <a:latin typeface="Times New Roman"/>
                <a:cs typeface="Times New Roman"/>
              </a:rPr>
              <a:t>k</a:t>
            </a:r>
            <a:r>
              <a:rPr sz="2000" spc="-30" dirty="0">
                <a:latin typeface="Times New Roman"/>
                <a:cs typeface="Times New Roman"/>
              </a:rPr>
              <a:t> </a:t>
            </a:r>
            <a:r>
              <a:rPr sz="2000" spc="5" dirty="0">
                <a:latin typeface="Times New Roman"/>
                <a:cs typeface="Times New Roman"/>
              </a:rPr>
              <a:t>8</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P</a:t>
            </a:r>
            <a:r>
              <a:rPr sz="2000" spc="-10" dirty="0">
                <a:latin typeface="Times New Roman"/>
                <a:cs typeface="Times New Roman"/>
              </a:rPr>
              <a:t>M</a:t>
            </a:r>
            <a:r>
              <a:rPr sz="2000" spc="-145" dirty="0">
                <a:latin typeface="Times New Roman"/>
                <a:cs typeface="Times New Roman"/>
              </a:rPr>
              <a:t>Ts</a:t>
            </a:r>
            <a:endParaRPr sz="2000" dirty="0">
              <a:latin typeface="Times New Roman"/>
              <a:cs typeface="Times New Roman"/>
            </a:endParaRPr>
          </a:p>
          <a:p>
            <a:pPr marL="270510" indent="-184785">
              <a:lnSpc>
                <a:spcPct val="100000"/>
              </a:lnSpc>
              <a:buFont typeface="Arial"/>
              <a:buChar char="•"/>
              <a:tabLst>
                <a:tab pos="271145" algn="l"/>
              </a:tabLst>
            </a:pPr>
            <a:r>
              <a:rPr sz="2000" spc="5" dirty="0">
                <a:latin typeface="Times New Roman"/>
                <a:cs typeface="Times New Roman"/>
              </a:rPr>
              <a:t>30</a:t>
            </a:r>
            <a:r>
              <a:rPr sz="2000" dirty="0">
                <a:latin typeface="Times New Roman"/>
                <a:cs typeface="Times New Roman"/>
              </a:rPr>
              <a:t>%</a:t>
            </a:r>
            <a:r>
              <a:rPr sz="2000" spc="-25" dirty="0">
                <a:latin typeface="Times New Roman"/>
                <a:cs typeface="Times New Roman"/>
              </a:rPr>
              <a:t> </a:t>
            </a:r>
            <a:r>
              <a:rPr sz="2000" spc="5" dirty="0">
                <a:latin typeface="Times New Roman"/>
                <a:cs typeface="Times New Roman"/>
              </a:rPr>
              <a:t>op</a:t>
            </a:r>
            <a:r>
              <a:rPr sz="2000" spc="-5" dirty="0">
                <a:latin typeface="Times New Roman"/>
                <a:cs typeface="Times New Roman"/>
              </a:rPr>
              <a:t>t</a:t>
            </a:r>
            <a:r>
              <a:rPr sz="2000" spc="-10" dirty="0">
                <a:latin typeface="Times New Roman"/>
                <a:cs typeface="Times New Roman"/>
              </a:rPr>
              <a:t>i</a:t>
            </a:r>
            <a:r>
              <a:rPr sz="2000" spc="-5" dirty="0">
                <a:latin typeface="Times New Roman"/>
                <a:cs typeface="Times New Roman"/>
              </a:rPr>
              <a:t>ca</a:t>
            </a:r>
            <a:r>
              <a:rPr sz="2000" dirty="0">
                <a:latin typeface="Times New Roman"/>
                <a:cs typeface="Times New Roman"/>
              </a:rPr>
              <a:t>l</a:t>
            </a:r>
            <a:r>
              <a:rPr sz="2000" spc="-30" dirty="0">
                <a:latin typeface="Times New Roman"/>
                <a:cs typeface="Times New Roman"/>
              </a:rPr>
              <a:t> </a:t>
            </a:r>
            <a:r>
              <a:rPr sz="2000" spc="-5" dirty="0">
                <a:latin typeface="Times New Roman"/>
                <a:cs typeface="Times New Roman"/>
              </a:rPr>
              <a:t>c</a:t>
            </a:r>
            <a:r>
              <a:rPr sz="2000" spc="5" dirty="0">
                <a:latin typeface="Times New Roman"/>
                <a:cs typeface="Times New Roman"/>
              </a:rPr>
              <a:t>ov</a:t>
            </a:r>
            <a:r>
              <a:rPr sz="2000" spc="-5" dirty="0">
                <a:latin typeface="Times New Roman"/>
                <a:cs typeface="Times New Roman"/>
              </a:rPr>
              <a:t>e</a:t>
            </a:r>
            <a:r>
              <a:rPr sz="2000" dirty="0">
                <a:latin typeface="Times New Roman"/>
                <a:cs typeface="Times New Roman"/>
              </a:rPr>
              <a:t>r</a:t>
            </a:r>
            <a:r>
              <a:rPr sz="2000" spc="-5" dirty="0">
                <a:latin typeface="Times New Roman"/>
                <a:cs typeface="Times New Roman"/>
              </a:rPr>
              <a:t>a</a:t>
            </a:r>
            <a:r>
              <a:rPr sz="2000" spc="5" dirty="0">
                <a:latin typeface="Times New Roman"/>
                <a:cs typeface="Times New Roman"/>
              </a:rPr>
              <a:t>g</a:t>
            </a:r>
            <a:r>
              <a:rPr sz="2000" dirty="0">
                <a:latin typeface="Times New Roman"/>
                <a:cs typeface="Times New Roman"/>
              </a:rPr>
              <a:t>e</a:t>
            </a:r>
          </a:p>
        </p:txBody>
      </p:sp>
      <p:sp>
        <p:nvSpPr>
          <p:cNvPr id="18" name="object 18"/>
          <p:cNvSpPr txBox="1"/>
          <p:nvPr/>
        </p:nvSpPr>
        <p:spPr>
          <a:xfrm>
            <a:off x="466090" y="5508801"/>
            <a:ext cx="2505710" cy="340360"/>
          </a:xfrm>
          <a:prstGeom prst="rect">
            <a:avLst/>
          </a:prstGeom>
          <a:ln w="9144">
            <a:solidFill>
              <a:srgbClr val="000000"/>
            </a:solidFill>
          </a:ln>
        </p:spPr>
        <p:txBody>
          <a:bodyPr vert="horz" wrap="square" lIns="0" tIns="0" rIns="0" bIns="0" rtlCol="0">
            <a:spAutoFit/>
          </a:bodyPr>
          <a:lstStyle/>
          <a:p>
            <a:pPr marL="85725">
              <a:lnSpc>
                <a:spcPct val="100000"/>
              </a:lnSpc>
            </a:pPr>
            <a:r>
              <a:rPr sz="1600" b="1" spc="-15" dirty="0">
                <a:latin typeface="Times New Roman"/>
                <a:cs typeface="Times New Roman"/>
              </a:rPr>
              <a:t>(</a:t>
            </a:r>
            <a:r>
              <a:rPr sz="1600" b="1" spc="-5" dirty="0">
                <a:latin typeface="Times New Roman"/>
                <a:cs typeface="Times New Roman"/>
              </a:rPr>
              <a:t>a</a:t>
            </a:r>
            <a:r>
              <a:rPr sz="1600" b="1" spc="-10" dirty="0">
                <a:latin typeface="Times New Roman"/>
                <a:cs typeface="Times New Roman"/>
              </a:rPr>
              <a:t>r</a:t>
            </a:r>
            <a:r>
              <a:rPr sz="1600" b="1" spc="-30" dirty="0">
                <a:latin typeface="Times New Roman"/>
                <a:cs typeface="Times New Roman"/>
              </a:rPr>
              <a:t>X</a:t>
            </a:r>
            <a:r>
              <a:rPr sz="1600" b="1" spc="-5" dirty="0">
                <a:latin typeface="Times New Roman"/>
                <a:cs typeface="Times New Roman"/>
              </a:rPr>
              <a:t>iv</a:t>
            </a:r>
            <a:r>
              <a:rPr sz="1600" b="1" spc="-10" dirty="0">
                <a:latin typeface="Times New Roman"/>
                <a:cs typeface="Times New Roman"/>
              </a:rPr>
              <a:t>:</a:t>
            </a:r>
            <a:r>
              <a:rPr sz="1600" b="1" spc="25" dirty="0">
                <a:latin typeface="Times New Roman"/>
                <a:cs typeface="Times New Roman"/>
              </a:rPr>
              <a:t> </a:t>
            </a:r>
            <a:r>
              <a:rPr sz="1600" b="1" spc="-10" dirty="0">
                <a:latin typeface="Times New Roman"/>
                <a:cs typeface="Times New Roman"/>
              </a:rPr>
              <a:t>hep</a:t>
            </a:r>
            <a:r>
              <a:rPr sz="1600" b="1" spc="-15" dirty="0">
                <a:latin typeface="Times New Roman"/>
                <a:cs typeface="Times New Roman"/>
              </a:rPr>
              <a:t>-e</a:t>
            </a:r>
            <a:r>
              <a:rPr sz="1600" b="1" spc="-5" dirty="0">
                <a:latin typeface="Times New Roman"/>
                <a:cs typeface="Times New Roman"/>
              </a:rPr>
              <a:t>x/0607026)</a:t>
            </a:r>
            <a:endParaRPr sz="1600">
              <a:latin typeface="Times New Roman"/>
              <a:cs typeface="Times New Roman"/>
            </a:endParaRPr>
          </a:p>
        </p:txBody>
      </p:sp>
      <p:sp>
        <p:nvSpPr>
          <p:cNvPr id="19" name="object 19"/>
          <p:cNvSpPr/>
          <p:nvPr/>
        </p:nvSpPr>
        <p:spPr>
          <a:xfrm>
            <a:off x="3409188" y="1956816"/>
            <a:ext cx="5618987" cy="4396739"/>
          </a:xfrm>
          <a:prstGeom prst="rect">
            <a:avLst/>
          </a:prstGeom>
          <a:blipFill>
            <a:blip r:embed="rId3" cstate="print"/>
            <a:stretch>
              <a:fillRect/>
            </a:stretch>
          </a:blipFill>
        </p:spPr>
        <p:txBody>
          <a:bodyPr wrap="square" lIns="0" tIns="0" rIns="0" bIns="0" rtlCol="0"/>
          <a:lstStyle/>
          <a:p>
            <a:endParaRPr/>
          </a:p>
        </p:txBody>
      </p:sp>
      <p:sp>
        <p:nvSpPr>
          <p:cNvPr id="20" name="object 20"/>
          <p:cNvSpPr txBox="1">
            <a:spLocks noGrp="1"/>
          </p:cNvSpPr>
          <p:nvPr>
            <p:ph type="ftr" sz="quarter" idx="5"/>
          </p:nvPr>
        </p:nvSpPr>
        <p:spPr>
          <a:xfrm>
            <a:off x="3581400" y="6458753"/>
            <a:ext cx="2016125" cy="360679"/>
          </a:xfrm>
          <a:prstGeom prst="rect">
            <a:avLst/>
          </a:prstGeom>
        </p:spPr>
        <p:txBody>
          <a:bodyPr vert="horz" wrap="square" lIns="0" tIns="0" rIns="0" bIns="0" rtlCol="0">
            <a:spAutoFit/>
          </a:bodyPr>
          <a:lstStyle/>
          <a:p>
            <a:pPr marL="12700" marR="5080" indent="168910">
              <a:lnSpc>
                <a:spcPct val="100000"/>
              </a:lnSpc>
            </a:pPr>
            <a:r>
              <a:rPr lang="sv-SE" spc="-5"/>
              <a:t>PPNT in Uppsala                                          Tord Ekelof, Uppsala University </a:t>
            </a:r>
            <a:endParaRPr dirty="0"/>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lang="sv-SE"/>
              <a:t>2019-10-07</a:t>
            </a:r>
            <a:endParaRPr spc="-50" dirty="0"/>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1227" y="22294"/>
            <a:ext cx="10191449" cy="799934"/>
          </a:xfrm>
          <a:prstGeom prst="rect">
            <a:avLst/>
          </a:prstGeom>
        </p:spPr>
        <p:txBody>
          <a:bodyPr vert="horz" wrap="square" lIns="0" tIns="182598" rIns="0" bIns="0" rtlCol="0">
            <a:spAutoFit/>
          </a:bodyPr>
          <a:lstStyle/>
          <a:p>
            <a:pPr marL="2228850">
              <a:lnSpc>
                <a:spcPts val="4780"/>
              </a:lnSpc>
            </a:pPr>
            <a:r>
              <a:rPr lang="sv-SE" spc="-30" dirty="0" err="1"/>
              <a:t>Garpenberg</a:t>
            </a:r>
            <a:r>
              <a:rPr lang="sv-SE" spc="-30" dirty="0"/>
              <a:t> </a:t>
            </a:r>
            <a:r>
              <a:rPr lang="sv-SE" spc="-30" dirty="0" err="1"/>
              <a:t>Mine</a:t>
            </a:r>
            <a:r>
              <a:rPr lang="sv-SE" spc="-30" dirty="0"/>
              <a:t> 540 km from ESS</a:t>
            </a:r>
            <a:endParaRPr spc="-20" dirty="0"/>
          </a:p>
        </p:txBody>
      </p:sp>
      <p:sp>
        <p:nvSpPr>
          <p:cNvPr id="4" name="object 4"/>
          <p:cNvSpPr txBox="1"/>
          <p:nvPr/>
        </p:nvSpPr>
        <p:spPr>
          <a:xfrm>
            <a:off x="370448" y="1045229"/>
            <a:ext cx="3194050" cy="2893100"/>
          </a:xfrm>
          <a:prstGeom prst="rect">
            <a:avLst/>
          </a:prstGeom>
        </p:spPr>
        <p:txBody>
          <a:bodyPr vert="horz" wrap="square" lIns="0" tIns="0" rIns="0" bIns="0" rtlCol="0">
            <a:spAutoFit/>
          </a:bodyPr>
          <a:lstStyle/>
          <a:p>
            <a:pPr marL="12700" marR="5080">
              <a:lnSpc>
                <a:spcPct val="100000"/>
              </a:lnSpc>
              <a:tabLst>
                <a:tab pos="2315210" algn="l"/>
              </a:tabLst>
            </a:pPr>
            <a:r>
              <a:rPr sz="2800" spc="-10" dirty="0">
                <a:latin typeface="Calibri"/>
                <a:cs typeface="Calibri"/>
              </a:rPr>
              <a:t>T</a:t>
            </a:r>
            <a:r>
              <a:rPr sz="2800" spc="-20" dirty="0">
                <a:latin typeface="Calibri"/>
                <a:cs typeface="Calibri"/>
              </a:rPr>
              <a:t>h</a:t>
            </a:r>
            <a:r>
              <a:rPr sz="2800" spc="-15" dirty="0">
                <a:latin typeface="Calibri"/>
                <a:cs typeface="Calibri"/>
              </a:rPr>
              <a:t>e</a:t>
            </a:r>
            <a:r>
              <a:rPr sz="2800" dirty="0">
                <a:latin typeface="Calibri"/>
                <a:cs typeface="Calibri"/>
              </a:rPr>
              <a:t> </a:t>
            </a:r>
            <a:r>
              <a:rPr sz="2800" spc="-30" dirty="0">
                <a:latin typeface="Calibri"/>
                <a:cs typeface="Calibri"/>
              </a:rPr>
              <a:t>M</a:t>
            </a:r>
            <a:r>
              <a:rPr sz="2800" spc="-15" dirty="0">
                <a:latin typeface="Calibri"/>
                <a:cs typeface="Calibri"/>
              </a:rPr>
              <a:t>E</a:t>
            </a:r>
            <a:r>
              <a:rPr sz="2800" spc="-25" dirty="0">
                <a:latin typeface="Calibri"/>
                <a:cs typeface="Calibri"/>
              </a:rPr>
              <a:t>MPH</a:t>
            </a:r>
            <a:r>
              <a:rPr sz="2800" spc="-35" dirty="0">
                <a:latin typeface="Calibri"/>
                <a:cs typeface="Calibri"/>
              </a:rPr>
              <a:t>Y</a:t>
            </a:r>
            <a:r>
              <a:rPr sz="2800" spc="-15" dirty="0">
                <a:latin typeface="Calibri"/>
                <a:cs typeface="Calibri"/>
              </a:rPr>
              <a:t>S</a:t>
            </a:r>
            <a:r>
              <a:rPr sz="2800" dirty="0">
                <a:latin typeface="Calibri"/>
                <a:cs typeface="Calibri"/>
              </a:rPr>
              <a:t>	</a:t>
            </a:r>
            <a:r>
              <a:rPr sz="2800" spc="-20" dirty="0">
                <a:latin typeface="Calibri"/>
                <a:cs typeface="Calibri"/>
              </a:rPr>
              <a:t>type</a:t>
            </a:r>
            <a:r>
              <a:rPr sz="2800" spc="-15" dirty="0">
                <a:latin typeface="Calibri"/>
                <a:cs typeface="Calibri"/>
              </a:rPr>
              <a:t> </a:t>
            </a:r>
            <a:r>
              <a:rPr lang="sv-SE" sz="2800" spc="-25" dirty="0">
                <a:latin typeface="Calibri"/>
                <a:cs typeface="Calibri"/>
              </a:rPr>
              <a:t>d</a:t>
            </a:r>
            <a:r>
              <a:rPr sz="2800" spc="-30" dirty="0" err="1">
                <a:latin typeface="Calibri"/>
                <a:cs typeface="Calibri"/>
              </a:rPr>
              <a:t>e</a:t>
            </a:r>
            <a:r>
              <a:rPr sz="2800" spc="-35" dirty="0" err="1">
                <a:latin typeface="Calibri"/>
                <a:cs typeface="Calibri"/>
              </a:rPr>
              <a:t>t</a:t>
            </a:r>
            <a:r>
              <a:rPr sz="2800" spc="-15" dirty="0" err="1">
                <a:latin typeface="Calibri"/>
                <a:cs typeface="Calibri"/>
              </a:rPr>
              <a:t>e</a:t>
            </a:r>
            <a:r>
              <a:rPr sz="2800" spc="-10" dirty="0" err="1">
                <a:latin typeface="Calibri"/>
                <a:cs typeface="Calibri"/>
              </a:rPr>
              <a:t>c</a:t>
            </a:r>
            <a:r>
              <a:rPr sz="2800" spc="-35" dirty="0" err="1">
                <a:latin typeface="Calibri"/>
                <a:cs typeface="Calibri"/>
              </a:rPr>
              <a:t>t</a:t>
            </a:r>
            <a:r>
              <a:rPr sz="2800" spc="-15" dirty="0" err="1">
                <a:latin typeface="Calibri"/>
                <a:cs typeface="Calibri"/>
              </a:rPr>
              <a:t>or</a:t>
            </a:r>
            <a:r>
              <a:rPr sz="2800" spc="-15" dirty="0">
                <a:latin typeface="Calibri"/>
                <a:cs typeface="Calibri"/>
              </a:rPr>
              <a:t> </a:t>
            </a:r>
            <a:r>
              <a:rPr sz="2800" spc="-35" dirty="0">
                <a:latin typeface="Calibri"/>
                <a:cs typeface="Calibri"/>
              </a:rPr>
              <a:t>t</a:t>
            </a:r>
            <a:r>
              <a:rPr sz="2800" spc="-15" dirty="0">
                <a:latin typeface="Calibri"/>
                <a:cs typeface="Calibri"/>
              </a:rPr>
              <a:t>o</a:t>
            </a:r>
            <a:r>
              <a:rPr sz="2800" dirty="0">
                <a:latin typeface="Calibri"/>
                <a:cs typeface="Calibri"/>
              </a:rPr>
              <a:t> </a:t>
            </a:r>
            <a:r>
              <a:rPr sz="2800" spc="-20" dirty="0">
                <a:latin typeface="Calibri"/>
                <a:cs typeface="Calibri"/>
              </a:rPr>
              <a:t>b</a:t>
            </a:r>
            <a:r>
              <a:rPr sz="2800" spc="-15" dirty="0">
                <a:latin typeface="Calibri"/>
                <a:cs typeface="Calibri"/>
              </a:rPr>
              <a:t>e</a:t>
            </a:r>
            <a:r>
              <a:rPr sz="2800" spc="-10" dirty="0">
                <a:latin typeface="Calibri"/>
                <a:cs typeface="Calibri"/>
              </a:rPr>
              <a:t> l</a:t>
            </a:r>
            <a:r>
              <a:rPr sz="2800" spc="-15" dirty="0">
                <a:latin typeface="Calibri"/>
                <a:cs typeface="Calibri"/>
              </a:rPr>
              <a:t>o</a:t>
            </a:r>
            <a:r>
              <a:rPr sz="2800" spc="-35" dirty="0">
                <a:latin typeface="Calibri"/>
                <a:cs typeface="Calibri"/>
              </a:rPr>
              <a:t>cat</a:t>
            </a:r>
            <a:r>
              <a:rPr sz="2800" spc="-15" dirty="0">
                <a:latin typeface="Calibri"/>
                <a:cs typeface="Calibri"/>
              </a:rPr>
              <a:t>ed</a:t>
            </a:r>
            <a:r>
              <a:rPr sz="2800" spc="-5" dirty="0">
                <a:latin typeface="Calibri"/>
                <a:cs typeface="Calibri"/>
              </a:rPr>
              <a:t> </a:t>
            </a:r>
            <a:r>
              <a:rPr lang="sv-SE" sz="2800" spc="-5" dirty="0">
                <a:latin typeface="Calibri"/>
                <a:cs typeface="Calibri"/>
              </a:rPr>
              <a:t>1000 m </a:t>
            </a:r>
            <a:r>
              <a:rPr sz="2800" spc="-20" dirty="0">
                <a:latin typeface="Calibri"/>
                <a:cs typeface="Calibri"/>
              </a:rPr>
              <a:t>d</a:t>
            </a:r>
            <a:r>
              <a:rPr sz="2800" spc="-30" dirty="0">
                <a:latin typeface="Calibri"/>
                <a:cs typeface="Calibri"/>
              </a:rPr>
              <a:t>o</a:t>
            </a:r>
            <a:r>
              <a:rPr sz="2800" spc="-15" dirty="0">
                <a:latin typeface="Calibri"/>
                <a:cs typeface="Calibri"/>
              </a:rPr>
              <a:t>wn</a:t>
            </a:r>
            <a:r>
              <a:rPr sz="2800" spc="10" dirty="0">
                <a:latin typeface="Calibri"/>
                <a:cs typeface="Calibri"/>
              </a:rPr>
              <a:t> </a:t>
            </a:r>
            <a:r>
              <a:rPr sz="2800" spc="-20" dirty="0">
                <a:latin typeface="Calibri"/>
                <a:cs typeface="Calibri"/>
              </a:rPr>
              <a:t>i</a:t>
            </a:r>
            <a:r>
              <a:rPr sz="2800" spc="-15" dirty="0">
                <a:latin typeface="Calibri"/>
                <a:cs typeface="Calibri"/>
              </a:rPr>
              <a:t>n</a:t>
            </a:r>
            <a:r>
              <a:rPr sz="2800" spc="10" dirty="0">
                <a:latin typeface="Calibri"/>
                <a:cs typeface="Calibri"/>
              </a:rPr>
              <a:t> </a:t>
            </a:r>
            <a:r>
              <a:rPr lang="sv-SE" sz="2800" spc="-20" dirty="0">
                <a:latin typeface="Calibri"/>
                <a:cs typeface="Calibri"/>
              </a:rPr>
              <a:t>a</a:t>
            </a:r>
            <a:r>
              <a:rPr sz="2800" spc="-15" dirty="0">
                <a:latin typeface="Calibri"/>
                <a:cs typeface="Calibri"/>
              </a:rPr>
              <a:t> </a:t>
            </a:r>
            <a:r>
              <a:rPr lang="sv-SE" sz="2800" spc="-30" dirty="0" err="1">
                <a:latin typeface="Calibri"/>
                <a:cs typeface="Calibri"/>
              </a:rPr>
              <a:t>mine</a:t>
            </a:r>
            <a:endParaRPr sz="2800" dirty="0">
              <a:latin typeface="Calibri"/>
              <a:cs typeface="Calibri"/>
            </a:endParaRPr>
          </a:p>
          <a:p>
            <a:pPr marL="12700">
              <a:lnSpc>
                <a:spcPct val="100000"/>
              </a:lnSpc>
              <a:spcBef>
                <a:spcPts val="2400"/>
              </a:spcBef>
            </a:pPr>
            <a:r>
              <a:rPr lang="sv-SE" sz="2800" b="1" spc="-20" dirty="0" err="1">
                <a:latin typeface="Calibri"/>
                <a:cs typeface="Calibri"/>
              </a:rPr>
              <a:t>Garpenberg</a:t>
            </a:r>
            <a:r>
              <a:rPr lang="sv-SE" sz="2800" b="1" spc="-20" dirty="0">
                <a:latin typeface="Calibri"/>
                <a:cs typeface="Calibri"/>
              </a:rPr>
              <a:t> </a:t>
            </a:r>
            <a:r>
              <a:rPr lang="sv-SE" sz="2800" b="1" spc="-20" dirty="0" err="1">
                <a:latin typeface="Calibri"/>
                <a:cs typeface="Calibri"/>
              </a:rPr>
              <a:t>mine</a:t>
            </a:r>
            <a:r>
              <a:rPr lang="sv-SE" sz="2800" b="1" spc="-20" dirty="0">
                <a:latin typeface="Calibri"/>
                <a:cs typeface="Calibri"/>
              </a:rPr>
              <a:t> d</a:t>
            </a:r>
            <a:r>
              <a:rPr sz="2800" b="1" spc="-20" dirty="0" err="1">
                <a:latin typeface="Calibri"/>
                <a:cs typeface="Calibri"/>
              </a:rPr>
              <a:t>e</a:t>
            </a:r>
            <a:r>
              <a:rPr sz="2800" b="1" spc="-30" dirty="0" err="1">
                <a:latin typeface="Calibri"/>
                <a:cs typeface="Calibri"/>
              </a:rPr>
              <a:t>p</a:t>
            </a:r>
            <a:r>
              <a:rPr sz="2800" b="1" spc="-15" dirty="0" err="1">
                <a:latin typeface="Calibri"/>
                <a:cs typeface="Calibri"/>
              </a:rPr>
              <a:t>th</a:t>
            </a:r>
            <a:r>
              <a:rPr sz="2800" b="1" spc="10" dirty="0">
                <a:latin typeface="Calibri"/>
                <a:cs typeface="Calibri"/>
              </a:rPr>
              <a:t> </a:t>
            </a:r>
            <a:r>
              <a:rPr sz="2800" b="1" spc="-20" dirty="0">
                <a:latin typeface="Calibri"/>
                <a:cs typeface="Calibri"/>
              </a:rPr>
              <a:t>12</a:t>
            </a:r>
            <a:r>
              <a:rPr lang="sv-SE" sz="2800" b="1" spc="-20" dirty="0">
                <a:latin typeface="Calibri"/>
                <a:cs typeface="Calibri"/>
              </a:rPr>
              <a:t>00</a:t>
            </a:r>
            <a:r>
              <a:rPr sz="2800" b="1" spc="35" dirty="0">
                <a:latin typeface="Calibri"/>
                <a:cs typeface="Calibri"/>
              </a:rPr>
              <a:t> </a:t>
            </a:r>
            <a:r>
              <a:rPr sz="2800" b="1" spc="-25" dirty="0">
                <a:latin typeface="Calibri"/>
                <a:cs typeface="Calibri"/>
              </a:rPr>
              <a:t>m</a:t>
            </a:r>
            <a:endParaRPr sz="2800" dirty="0">
              <a:latin typeface="Calibri"/>
              <a:cs typeface="Calibri"/>
            </a:endParaRPr>
          </a:p>
        </p:txBody>
      </p:sp>
      <p:sp>
        <p:nvSpPr>
          <p:cNvPr id="5" name="object 5"/>
          <p:cNvSpPr txBox="1"/>
          <p:nvPr/>
        </p:nvSpPr>
        <p:spPr>
          <a:xfrm>
            <a:off x="376529" y="4191000"/>
            <a:ext cx="2366671" cy="276999"/>
          </a:xfrm>
          <a:prstGeom prst="rect">
            <a:avLst/>
          </a:prstGeom>
        </p:spPr>
        <p:txBody>
          <a:bodyPr vert="horz" wrap="square" lIns="0" tIns="0" rIns="0" bIns="0" rtlCol="0">
            <a:spAutoFit/>
          </a:bodyPr>
          <a:lstStyle/>
          <a:p>
            <a:pPr marL="12700">
              <a:lnSpc>
                <a:spcPct val="100000"/>
              </a:lnSpc>
            </a:pPr>
            <a:r>
              <a:rPr b="1" spc="-95" dirty="0">
                <a:latin typeface="Calibri"/>
                <a:cs typeface="Calibri"/>
              </a:rPr>
              <a:t>T</a:t>
            </a:r>
            <a:r>
              <a:rPr b="1" spc="-15" dirty="0">
                <a:latin typeface="Calibri"/>
                <a:cs typeface="Calibri"/>
              </a:rPr>
              <a:t>ru</a:t>
            </a:r>
            <a:r>
              <a:rPr b="1" spc="-10" dirty="0">
                <a:latin typeface="Calibri"/>
                <a:cs typeface="Calibri"/>
              </a:rPr>
              <a:t>ck</a:t>
            </a:r>
            <a:r>
              <a:rPr b="1" spc="20" dirty="0">
                <a:latin typeface="Calibri"/>
                <a:cs typeface="Calibri"/>
              </a:rPr>
              <a:t> </a:t>
            </a:r>
            <a:r>
              <a:rPr b="1" spc="-10" dirty="0">
                <a:latin typeface="Calibri"/>
                <a:cs typeface="Calibri"/>
              </a:rPr>
              <a:t>acce</a:t>
            </a:r>
            <a:r>
              <a:rPr b="1" spc="-15" dirty="0">
                <a:latin typeface="Calibri"/>
                <a:cs typeface="Calibri"/>
              </a:rPr>
              <a:t>s</a:t>
            </a:r>
            <a:r>
              <a:rPr b="1" spc="-10" dirty="0">
                <a:latin typeface="Calibri"/>
                <a:cs typeface="Calibri"/>
              </a:rPr>
              <a:t>s</a:t>
            </a:r>
            <a:r>
              <a:rPr b="1" spc="-5" dirty="0">
                <a:latin typeface="Calibri"/>
                <a:cs typeface="Calibri"/>
              </a:rPr>
              <a:t> </a:t>
            </a:r>
            <a:r>
              <a:rPr b="1" spc="-15" dirty="0">
                <a:latin typeface="Calibri"/>
                <a:cs typeface="Calibri"/>
              </a:rPr>
              <a:t>tunn</a:t>
            </a:r>
            <a:r>
              <a:rPr b="1" spc="-10" dirty="0">
                <a:latin typeface="Calibri"/>
                <a:cs typeface="Calibri"/>
              </a:rPr>
              <a:t>el</a:t>
            </a:r>
            <a:endParaRPr dirty="0">
              <a:latin typeface="Calibri"/>
              <a:cs typeface="Calibri"/>
            </a:endParaRPr>
          </a:p>
        </p:txBody>
      </p:sp>
      <p:sp>
        <p:nvSpPr>
          <p:cNvPr id="6" name="object 6"/>
          <p:cNvSpPr txBox="1"/>
          <p:nvPr/>
        </p:nvSpPr>
        <p:spPr>
          <a:xfrm>
            <a:off x="376529" y="4724400"/>
            <a:ext cx="2867025" cy="1661993"/>
          </a:xfrm>
          <a:prstGeom prst="rect">
            <a:avLst/>
          </a:prstGeom>
        </p:spPr>
        <p:txBody>
          <a:bodyPr vert="horz" wrap="square" lIns="0" tIns="0" rIns="0" bIns="0" rtlCol="0">
            <a:spAutoFit/>
          </a:bodyPr>
          <a:lstStyle/>
          <a:p>
            <a:pPr marL="12700" marR="290830">
              <a:lnSpc>
                <a:spcPct val="100000"/>
              </a:lnSpc>
            </a:pPr>
            <a:r>
              <a:rPr spc="-10" dirty="0">
                <a:latin typeface="Calibri"/>
                <a:cs typeface="Calibri"/>
              </a:rPr>
              <a:t>A</a:t>
            </a:r>
            <a:r>
              <a:rPr spc="-5" dirty="0">
                <a:latin typeface="Calibri"/>
                <a:cs typeface="Calibri"/>
              </a:rPr>
              <a:t> </a:t>
            </a:r>
            <a:r>
              <a:rPr spc="-10" dirty="0">
                <a:latin typeface="Calibri"/>
                <a:cs typeface="Calibri"/>
              </a:rPr>
              <a:t>n</a:t>
            </a:r>
            <a:r>
              <a:rPr spc="-25" dirty="0">
                <a:latin typeface="Calibri"/>
                <a:cs typeface="Calibri"/>
              </a:rPr>
              <a:t>e</a:t>
            </a:r>
            <a:r>
              <a:rPr spc="-15" dirty="0">
                <a:latin typeface="Calibri"/>
                <a:cs typeface="Calibri"/>
              </a:rPr>
              <a:t>w</a:t>
            </a:r>
            <a:r>
              <a:rPr spc="20" dirty="0">
                <a:latin typeface="Calibri"/>
                <a:cs typeface="Calibri"/>
              </a:rPr>
              <a:t> </a:t>
            </a:r>
            <a:r>
              <a:rPr spc="-15" dirty="0">
                <a:latin typeface="Calibri"/>
                <a:cs typeface="Calibri"/>
              </a:rPr>
              <a:t>o</a:t>
            </a:r>
            <a:r>
              <a:rPr spc="-40" dirty="0">
                <a:latin typeface="Calibri"/>
                <a:cs typeface="Calibri"/>
              </a:rPr>
              <a:t>r</a:t>
            </a:r>
            <a:r>
              <a:rPr spc="-15" dirty="0">
                <a:latin typeface="Calibri"/>
                <a:cs typeface="Calibri"/>
              </a:rPr>
              <a:t>e</a:t>
            </a:r>
            <a:r>
              <a:rPr spc="-10" dirty="0">
                <a:latin typeface="Calibri"/>
                <a:cs typeface="Calibri"/>
              </a:rPr>
              <a:t>-h</a:t>
            </a:r>
            <a:r>
              <a:rPr spc="-15" dirty="0">
                <a:latin typeface="Calibri"/>
                <a:cs typeface="Calibri"/>
              </a:rPr>
              <a:t>o</a:t>
            </a:r>
            <a:r>
              <a:rPr dirty="0">
                <a:latin typeface="Calibri"/>
                <a:cs typeface="Calibri"/>
              </a:rPr>
              <a:t>i</a:t>
            </a:r>
            <a:r>
              <a:rPr spc="-25" dirty="0">
                <a:latin typeface="Calibri"/>
                <a:cs typeface="Calibri"/>
              </a:rPr>
              <a:t>s</a:t>
            </a:r>
            <a:r>
              <a:rPr spc="-10" dirty="0">
                <a:latin typeface="Calibri"/>
                <a:cs typeface="Calibri"/>
              </a:rPr>
              <a:t>t</a:t>
            </a:r>
            <a:r>
              <a:rPr spc="25" dirty="0">
                <a:latin typeface="Calibri"/>
                <a:cs typeface="Calibri"/>
              </a:rPr>
              <a:t> </a:t>
            </a:r>
            <a:r>
              <a:rPr spc="-15" dirty="0">
                <a:latin typeface="Calibri"/>
                <a:cs typeface="Calibri"/>
              </a:rPr>
              <a:t>s</a:t>
            </a:r>
            <a:r>
              <a:rPr spc="-10" dirty="0">
                <a:latin typeface="Calibri"/>
                <a:cs typeface="Calibri"/>
              </a:rPr>
              <a:t>h</a:t>
            </a:r>
            <a:r>
              <a:rPr spc="-20" dirty="0">
                <a:latin typeface="Calibri"/>
                <a:cs typeface="Calibri"/>
              </a:rPr>
              <a:t>a</a:t>
            </a:r>
            <a:r>
              <a:rPr spc="-10" dirty="0">
                <a:latin typeface="Calibri"/>
                <a:cs typeface="Calibri"/>
              </a:rPr>
              <a:t>ft has</a:t>
            </a:r>
            <a:r>
              <a:rPr spc="-5" dirty="0">
                <a:latin typeface="Calibri"/>
                <a:cs typeface="Calibri"/>
              </a:rPr>
              <a:t> </a:t>
            </a:r>
            <a:r>
              <a:rPr spc="-10" dirty="0">
                <a:latin typeface="Calibri"/>
                <a:cs typeface="Calibri"/>
              </a:rPr>
              <a:t>b</a:t>
            </a:r>
            <a:r>
              <a:rPr spc="-15" dirty="0">
                <a:latin typeface="Calibri"/>
                <a:cs typeface="Calibri"/>
              </a:rPr>
              <a:t>ee</a:t>
            </a:r>
            <a:r>
              <a:rPr spc="-10" dirty="0">
                <a:latin typeface="Calibri"/>
                <a:cs typeface="Calibri"/>
              </a:rPr>
              <a:t>n</a:t>
            </a:r>
            <a:r>
              <a:rPr spc="-5" dirty="0">
                <a:latin typeface="Calibri"/>
                <a:cs typeface="Calibri"/>
              </a:rPr>
              <a:t> </a:t>
            </a:r>
            <a:r>
              <a:rPr spc="-30" dirty="0">
                <a:latin typeface="Calibri"/>
                <a:cs typeface="Calibri"/>
              </a:rPr>
              <a:t>t</a:t>
            </a:r>
            <a:r>
              <a:rPr spc="-10" dirty="0">
                <a:latin typeface="Calibri"/>
                <a:cs typeface="Calibri"/>
              </a:rPr>
              <a:t>a</a:t>
            </a:r>
            <a:r>
              <a:rPr spc="-65" dirty="0">
                <a:latin typeface="Calibri"/>
                <a:cs typeface="Calibri"/>
              </a:rPr>
              <a:t>k</a:t>
            </a:r>
            <a:r>
              <a:rPr spc="-15" dirty="0">
                <a:latin typeface="Calibri"/>
                <a:cs typeface="Calibri"/>
              </a:rPr>
              <a:t>e</a:t>
            </a:r>
            <a:r>
              <a:rPr spc="-10" dirty="0">
                <a:latin typeface="Calibri"/>
                <a:cs typeface="Calibri"/>
              </a:rPr>
              <a:t>n</a:t>
            </a:r>
            <a:r>
              <a:rPr dirty="0">
                <a:latin typeface="Calibri"/>
                <a:cs typeface="Calibri"/>
              </a:rPr>
              <a:t> i</a:t>
            </a:r>
            <a:r>
              <a:rPr spc="-25" dirty="0">
                <a:latin typeface="Calibri"/>
                <a:cs typeface="Calibri"/>
              </a:rPr>
              <a:t>n</a:t>
            </a:r>
            <a:r>
              <a:rPr spc="-20" dirty="0">
                <a:latin typeface="Calibri"/>
                <a:cs typeface="Calibri"/>
              </a:rPr>
              <a:t>t</a:t>
            </a:r>
            <a:r>
              <a:rPr spc="-10" dirty="0">
                <a:latin typeface="Calibri"/>
                <a:cs typeface="Calibri"/>
              </a:rPr>
              <a:t>o</a:t>
            </a:r>
            <a:r>
              <a:rPr spc="-5" dirty="0">
                <a:latin typeface="Calibri"/>
                <a:cs typeface="Calibri"/>
              </a:rPr>
              <a:t> </a:t>
            </a:r>
            <a:r>
              <a:rPr spc="-15" dirty="0">
                <a:latin typeface="Calibri"/>
                <a:cs typeface="Calibri"/>
              </a:rPr>
              <a:t>o</a:t>
            </a:r>
            <a:r>
              <a:rPr spc="-10" dirty="0">
                <a:latin typeface="Calibri"/>
                <a:cs typeface="Calibri"/>
              </a:rPr>
              <a:t>p</a:t>
            </a:r>
            <a:r>
              <a:rPr spc="-15" dirty="0">
                <a:latin typeface="Calibri"/>
                <a:cs typeface="Calibri"/>
              </a:rPr>
              <a:t>e</a:t>
            </a:r>
            <a:r>
              <a:rPr spc="-55" dirty="0">
                <a:latin typeface="Calibri"/>
                <a:cs typeface="Calibri"/>
              </a:rPr>
              <a:t>r</a:t>
            </a:r>
            <a:r>
              <a:rPr spc="-20" dirty="0">
                <a:latin typeface="Calibri"/>
                <a:cs typeface="Calibri"/>
              </a:rPr>
              <a:t>a</a:t>
            </a:r>
            <a:r>
              <a:rPr dirty="0">
                <a:latin typeface="Calibri"/>
                <a:cs typeface="Calibri"/>
              </a:rPr>
              <a:t>ti</a:t>
            </a:r>
            <a:r>
              <a:rPr spc="-15" dirty="0">
                <a:latin typeface="Calibri"/>
                <a:cs typeface="Calibri"/>
              </a:rPr>
              <a:t>o</a:t>
            </a:r>
            <a:r>
              <a:rPr spc="-10" dirty="0">
                <a:latin typeface="Calibri"/>
                <a:cs typeface="Calibri"/>
              </a:rPr>
              <a:t>n,</a:t>
            </a:r>
            <a:endParaRPr dirty="0">
              <a:latin typeface="Calibri"/>
              <a:cs typeface="Calibri"/>
            </a:endParaRPr>
          </a:p>
          <a:p>
            <a:pPr marL="12700" marR="5080">
              <a:lnSpc>
                <a:spcPct val="100000"/>
              </a:lnSpc>
            </a:pPr>
            <a:r>
              <a:rPr b="1" spc="-10" dirty="0">
                <a:latin typeface="Calibri"/>
                <a:cs typeface="Calibri"/>
              </a:rPr>
              <a:t>le</a:t>
            </a:r>
            <a:r>
              <a:rPr b="1" spc="-30" dirty="0">
                <a:latin typeface="Calibri"/>
                <a:cs typeface="Calibri"/>
              </a:rPr>
              <a:t>a</a:t>
            </a:r>
            <a:r>
              <a:rPr b="1" spc="-10" dirty="0">
                <a:latin typeface="Calibri"/>
                <a:cs typeface="Calibri"/>
              </a:rPr>
              <a:t>vi</a:t>
            </a:r>
            <a:r>
              <a:rPr b="1" spc="-15" dirty="0">
                <a:latin typeface="Calibri"/>
                <a:cs typeface="Calibri"/>
              </a:rPr>
              <a:t>n</a:t>
            </a:r>
            <a:r>
              <a:rPr b="1" spc="-10" dirty="0">
                <a:latin typeface="Calibri"/>
                <a:cs typeface="Calibri"/>
              </a:rPr>
              <a:t>g</a:t>
            </a:r>
            <a:r>
              <a:rPr b="1" spc="-5" dirty="0">
                <a:latin typeface="Calibri"/>
                <a:cs typeface="Calibri"/>
              </a:rPr>
              <a:t> </a:t>
            </a:r>
            <a:r>
              <a:rPr b="1" spc="-10" dirty="0">
                <a:latin typeface="Calibri"/>
                <a:cs typeface="Calibri"/>
              </a:rPr>
              <a:t>an</a:t>
            </a:r>
            <a:r>
              <a:rPr b="1" spc="5" dirty="0">
                <a:latin typeface="Calibri"/>
                <a:cs typeface="Calibri"/>
              </a:rPr>
              <a:t> </a:t>
            </a:r>
            <a:r>
              <a:rPr b="1" spc="-5" dirty="0">
                <a:latin typeface="Calibri"/>
                <a:cs typeface="Calibri"/>
              </a:rPr>
              <a:t>ol</a:t>
            </a:r>
            <a:r>
              <a:rPr b="1" spc="-15" dirty="0">
                <a:latin typeface="Calibri"/>
                <a:cs typeface="Calibri"/>
              </a:rPr>
              <a:t>d</a:t>
            </a:r>
            <a:r>
              <a:rPr b="1" spc="-10" dirty="0">
                <a:latin typeface="Calibri"/>
                <a:cs typeface="Calibri"/>
              </a:rPr>
              <a:t>er</a:t>
            </a:r>
            <a:r>
              <a:rPr b="1" spc="5" dirty="0">
                <a:latin typeface="Calibri"/>
                <a:cs typeface="Calibri"/>
              </a:rPr>
              <a:t> </a:t>
            </a:r>
            <a:r>
              <a:rPr b="1" spc="-15" dirty="0">
                <a:latin typeface="Calibri"/>
                <a:cs typeface="Calibri"/>
              </a:rPr>
              <a:t>sh</a:t>
            </a:r>
            <a:r>
              <a:rPr b="1" spc="-20" dirty="0">
                <a:latin typeface="Calibri"/>
                <a:cs typeface="Calibri"/>
              </a:rPr>
              <a:t>a</a:t>
            </a:r>
            <a:r>
              <a:rPr b="1" spc="-10" dirty="0">
                <a:latin typeface="Calibri"/>
                <a:cs typeface="Calibri"/>
              </a:rPr>
              <a:t>ft</a:t>
            </a:r>
            <a:r>
              <a:rPr b="1" spc="5" dirty="0">
                <a:latin typeface="Calibri"/>
                <a:cs typeface="Calibri"/>
              </a:rPr>
              <a:t> </a:t>
            </a:r>
            <a:r>
              <a:rPr b="1" spc="-10" dirty="0">
                <a:latin typeface="Calibri"/>
                <a:cs typeface="Calibri"/>
              </a:rPr>
              <a:t>f</a:t>
            </a:r>
            <a:r>
              <a:rPr b="1" spc="-30" dirty="0">
                <a:latin typeface="Calibri"/>
                <a:cs typeface="Calibri"/>
              </a:rPr>
              <a:t>r</a:t>
            </a:r>
            <a:r>
              <a:rPr b="1" spc="-10" dirty="0">
                <a:latin typeface="Calibri"/>
                <a:cs typeface="Calibri"/>
              </a:rPr>
              <a:t>ee</a:t>
            </a:r>
            <a:r>
              <a:rPr b="1" spc="10" dirty="0">
                <a:latin typeface="Calibri"/>
                <a:cs typeface="Calibri"/>
              </a:rPr>
              <a:t> </a:t>
            </a:r>
            <a:r>
              <a:rPr b="1" spc="-25" dirty="0">
                <a:latin typeface="Calibri"/>
                <a:cs typeface="Calibri"/>
              </a:rPr>
              <a:t>t</a:t>
            </a:r>
            <a:r>
              <a:rPr b="1" spc="-10" dirty="0">
                <a:latin typeface="Calibri"/>
                <a:cs typeface="Calibri"/>
              </a:rPr>
              <a:t>o</a:t>
            </a:r>
            <a:r>
              <a:rPr b="1" dirty="0">
                <a:latin typeface="Calibri"/>
                <a:cs typeface="Calibri"/>
              </a:rPr>
              <a:t> </a:t>
            </a:r>
            <a:r>
              <a:rPr b="1" spc="-15" dirty="0">
                <a:latin typeface="Calibri"/>
                <a:cs typeface="Calibri"/>
              </a:rPr>
              <a:t>us</a:t>
            </a:r>
            <a:r>
              <a:rPr b="1" spc="-10" dirty="0">
                <a:latin typeface="Calibri"/>
                <a:cs typeface="Calibri"/>
              </a:rPr>
              <a:t>e</a:t>
            </a:r>
            <a:r>
              <a:rPr b="1" spc="-5" dirty="0">
                <a:latin typeface="Calibri"/>
                <a:cs typeface="Calibri"/>
              </a:rPr>
              <a:t> </a:t>
            </a:r>
            <a:r>
              <a:rPr b="1" spc="-30" dirty="0">
                <a:latin typeface="Calibri"/>
                <a:cs typeface="Calibri"/>
              </a:rPr>
              <a:t>f</a:t>
            </a:r>
            <a:r>
              <a:rPr b="1" spc="-5" dirty="0">
                <a:latin typeface="Calibri"/>
                <a:cs typeface="Calibri"/>
              </a:rPr>
              <a:t>o</a:t>
            </a:r>
            <a:r>
              <a:rPr b="1" spc="-10" dirty="0">
                <a:latin typeface="Calibri"/>
                <a:cs typeface="Calibri"/>
              </a:rPr>
              <a:t>r</a:t>
            </a:r>
            <a:r>
              <a:rPr b="1" spc="15" dirty="0">
                <a:latin typeface="Calibri"/>
                <a:cs typeface="Calibri"/>
              </a:rPr>
              <a:t> </a:t>
            </a:r>
            <a:r>
              <a:rPr b="1" spc="-15" dirty="0">
                <a:latin typeface="Calibri"/>
                <a:cs typeface="Calibri"/>
              </a:rPr>
              <a:t>t</a:t>
            </a:r>
            <a:r>
              <a:rPr b="1" spc="-50" dirty="0">
                <a:latin typeface="Calibri"/>
                <a:cs typeface="Calibri"/>
              </a:rPr>
              <a:t>r</a:t>
            </a:r>
            <a:r>
              <a:rPr b="1" spc="-10" dirty="0">
                <a:latin typeface="Calibri"/>
                <a:cs typeface="Calibri"/>
              </a:rPr>
              <a:t>a</a:t>
            </a:r>
            <a:r>
              <a:rPr b="1" spc="-15" dirty="0">
                <a:latin typeface="Calibri"/>
                <a:cs typeface="Calibri"/>
              </a:rPr>
              <a:t>nsp</a:t>
            </a:r>
            <a:r>
              <a:rPr b="1" spc="-5" dirty="0">
                <a:latin typeface="Calibri"/>
                <a:cs typeface="Calibri"/>
              </a:rPr>
              <a:t>o</a:t>
            </a:r>
            <a:r>
              <a:rPr b="1" spc="-15" dirty="0">
                <a:latin typeface="Calibri"/>
                <a:cs typeface="Calibri"/>
              </a:rPr>
              <a:t>r</a:t>
            </a:r>
            <a:r>
              <a:rPr b="1" spc="-10" dirty="0">
                <a:latin typeface="Calibri"/>
                <a:cs typeface="Calibri"/>
              </a:rPr>
              <a:t>t</a:t>
            </a:r>
            <a:r>
              <a:rPr b="1" spc="30" dirty="0">
                <a:latin typeface="Calibri"/>
                <a:cs typeface="Calibri"/>
              </a:rPr>
              <a:t> </a:t>
            </a:r>
            <a:r>
              <a:rPr b="1" spc="-5" dirty="0">
                <a:latin typeface="Calibri"/>
                <a:cs typeface="Calibri"/>
              </a:rPr>
              <a:t>of</a:t>
            </a:r>
            <a:r>
              <a:rPr b="1" spc="5" dirty="0">
                <a:latin typeface="Calibri"/>
                <a:cs typeface="Calibri"/>
              </a:rPr>
              <a:t> </a:t>
            </a:r>
            <a:r>
              <a:rPr b="1" spc="-25" dirty="0">
                <a:latin typeface="Calibri"/>
                <a:cs typeface="Calibri"/>
              </a:rPr>
              <a:t>E</a:t>
            </a:r>
            <a:r>
              <a:rPr b="1" spc="-10" dirty="0">
                <a:latin typeface="Calibri"/>
                <a:cs typeface="Calibri"/>
              </a:rPr>
              <a:t>SS</a:t>
            </a:r>
            <a:r>
              <a:rPr b="1" spc="-15" dirty="0">
                <a:latin typeface="Calibri"/>
                <a:cs typeface="Calibri"/>
              </a:rPr>
              <a:t>nu</a:t>
            </a:r>
            <a:r>
              <a:rPr b="1" spc="-10" dirty="0">
                <a:latin typeface="Calibri"/>
                <a:cs typeface="Calibri"/>
              </a:rPr>
              <a:t>SB-</a:t>
            </a:r>
            <a:r>
              <a:rPr b="1" spc="-15" dirty="0">
                <a:latin typeface="Calibri"/>
                <a:cs typeface="Calibri"/>
              </a:rPr>
              <a:t>d</a:t>
            </a:r>
            <a:r>
              <a:rPr b="1" spc="-25" dirty="0">
                <a:latin typeface="Calibri"/>
                <a:cs typeface="Calibri"/>
              </a:rPr>
              <a:t>e</a:t>
            </a:r>
            <a:r>
              <a:rPr b="1" spc="-35" dirty="0">
                <a:latin typeface="Calibri"/>
                <a:cs typeface="Calibri"/>
              </a:rPr>
              <a:t>t</a:t>
            </a:r>
            <a:r>
              <a:rPr b="1" spc="-10" dirty="0">
                <a:latin typeface="Calibri"/>
                <a:cs typeface="Calibri"/>
              </a:rPr>
              <a:t>ec</a:t>
            </a:r>
            <a:r>
              <a:rPr b="1" spc="-25" dirty="0">
                <a:latin typeface="Calibri"/>
                <a:cs typeface="Calibri"/>
              </a:rPr>
              <a:t>t</a:t>
            </a:r>
            <a:r>
              <a:rPr b="1" spc="-5" dirty="0">
                <a:latin typeface="Calibri"/>
                <a:cs typeface="Calibri"/>
              </a:rPr>
              <a:t>o</a:t>
            </a:r>
            <a:r>
              <a:rPr b="1" spc="-10" dirty="0">
                <a:latin typeface="Calibri"/>
                <a:cs typeface="Calibri"/>
              </a:rPr>
              <a:t>r</a:t>
            </a:r>
            <a:r>
              <a:rPr b="1" spc="-5" dirty="0">
                <a:latin typeface="Calibri"/>
                <a:cs typeface="Calibri"/>
              </a:rPr>
              <a:t> </a:t>
            </a:r>
            <a:r>
              <a:rPr b="1" spc="-20" dirty="0">
                <a:latin typeface="Calibri"/>
                <a:cs typeface="Calibri"/>
              </a:rPr>
              <a:t>c</a:t>
            </a:r>
            <a:r>
              <a:rPr b="1" spc="-30" dirty="0">
                <a:latin typeface="Calibri"/>
                <a:cs typeface="Calibri"/>
              </a:rPr>
              <a:t>a</a:t>
            </a:r>
            <a:r>
              <a:rPr b="1" spc="-25" dirty="0">
                <a:latin typeface="Calibri"/>
                <a:cs typeface="Calibri"/>
              </a:rPr>
              <a:t>v</a:t>
            </a:r>
            <a:r>
              <a:rPr b="1" spc="-10" dirty="0">
                <a:latin typeface="Calibri"/>
                <a:cs typeface="Calibri"/>
              </a:rPr>
              <a:t>e</a:t>
            </a:r>
            <a:r>
              <a:rPr b="1" spc="-15" dirty="0">
                <a:latin typeface="Calibri"/>
                <a:cs typeface="Calibri"/>
              </a:rPr>
              <a:t>r</a:t>
            </a:r>
            <a:r>
              <a:rPr b="1" spc="-10" dirty="0">
                <a:latin typeface="Calibri"/>
                <a:cs typeface="Calibri"/>
              </a:rPr>
              <a:t>n</a:t>
            </a:r>
            <a:r>
              <a:rPr b="1" spc="15" dirty="0">
                <a:latin typeface="Calibri"/>
                <a:cs typeface="Calibri"/>
              </a:rPr>
              <a:t> </a:t>
            </a:r>
            <a:r>
              <a:rPr b="1" spc="-35" dirty="0">
                <a:latin typeface="Calibri"/>
                <a:cs typeface="Calibri"/>
              </a:rPr>
              <a:t>e</a:t>
            </a:r>
            <a:r>
              <a:rPr b="1" spc="-50" dirty="0">
                <a:latin typeface="Calibri"/>
                <a:cs typeface="Calibri"/>
              </a:rPr>
              <a:t>x</a:t>
            </a:r>
            <a:r>
              <a:rPr b="1" spc="-20" dirty="0">
                <a:latin typeface="Calibri"/>
                <a:cs typeface="Calibri"/>
              </a:rPr>
              <a:t>c</a:t>
            </a:r>
            <a:r>
              <a:rPr b="1" spc="-30" dirty="0">
                <a:latin typeface="Calibri"/>
                <a:cs typeface="Calibri"/>
              </a:rPr>
              <a:t>a</a:t>
            </a:r>
            <a:r>
              <a:rPr b="1" spc="-35" dirty="0">
                <a:latin typeface="Calibri"/>
                <a:cs typeface="Calibri"/>
              </a:rPr>
              <a:t>v</a:t>
            </a:r>
            <a:r>
              <a:rPr b="1" spc="-20" dirty="0">
                <a:latin typeface="Calibri"/>
                <a:cs typeface="Calibri"/>
              </a:rPr>
              <a:t>a</a:t>
            </a:r>
            <a:r>
              <a:rPr b="1" spc="-15" dirty="0">
                <a:latin typeface="Calibri"/>
                <a:cs typeface="Calibri"/>
              </a:rPr>
              <a:t>t</a:t>
            </a:r>
            <a:r>
              <a:rPr b="1" spc="-5" dirty="0">
                <a:latin typeface="Calibri"/>
                <a:cs typeface="Calibri"/>
              </a:rPr>
              <a:t>io</a:t>
            </a:r>
            <a:r>
              <a:rPr b="1" spc="-15" dirty="0">
                <a:latin typeface="Calibri"/>
                <a:cs typeface="Calibri"/>
              </a:rPr>
              <a:t>n</a:t>
            </a:r>
            <a:r>
              <a:rPr b="1" spc="-5" dirty="0">
                <a:latin typeface="Calibri"/>
                <a:cs typeface="Calibri"/>
              </a:rPr>
              <a:t>-</a:t>
            </a:r>
            <a:r>
              <a:rPr b="1" spc="-15" dirty="0">
                <a:latin typeface="Calibri"/>
                <a:cs typeface="Calibri"/>
              </a:rPr>
              <a:t>d</a:t>
            </a:r>
            <a:r>
              <a:rPr b="1" spc="-10" dirty="0">
                <a:latin typeface="Calibri"/>
                <a:cs typeface="Calibri"/>
              </a:rPr>
              <a:t>e</a:t>
            </a:r>
            <a:r>
              <a:rPr b="1" spc="-15" dirty="0">
                <a:latin typeface="Calibri"/>
                <a:cs typeface="Calibri"/>
              </a:rPr>
              <a:t>br</a:t>
            </a:r>
            <a:r>
              <a:rPr b="1" spc="-10" dirty="0">
                <a:latin typeface="Calibri"/>
                <a:cs typeface="Calibri"/>
              </a:rPr>
              <a:t>is</a:t>
            </a:r>
            <a:endParaRPr dirty="0">
              <a:latin typeface="Calibri"/>
              <a:cs typeface="Calibri"/>
            </a:endParaRPr>
          </a:p>
        </p:txBody>
      </p:sp>
      <p:sp>
        <p:nvSpPr>
          <p:cNvPr id="7" name="object 7"/>
          <p:cNvSpPr/>
          <p:nvPr/>
        </p:nvSpPr>
        <p:spPr>
          <a:xfrm>
            <a:off x="3771465" y="4427202"/>
            <a:ext cx="2447543" cy="18348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962399" y="1142999"/>
            <a:ext cx="4413567" cy="312454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80048" y="4495800"/>
            <a:ext cx="2484119" cy="179984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703378" y="6324600"/>
            <a:ext cx="1672589"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G</a:t>
            </a:r>
            <a:r>
              <a:rPr sz="1800" spc="-50" dirty="0">
                <a:latin typeface="Calibri"/>
                <a:cs typeface="Calibri"/>
              </a:rPr>
              <a:t>r</a:t>
            </a:r>
            <a:r>
              <a:rPr sz="1800" dirty="0">
                <a:latin typeface="Calibri"/>
                <a:cs typeface="Calibri"/>
              </a:rPr>
              <a:t>an</a:t>
            </a:r>
            <a:r>
              <a:rPr sz="1800" spc="-5" dirty="0">
                <a:latin typeface="Calibri"/>
                <a:cs typeface="Calibri"/>
              </a:rPr>
              <a:t>i</a:t>
            </a:r>
            <a:r>
              <a:rPr sz="1800" spc="-40" dirty="0">
                <a:latin typeface="Calibri"/>
                <a:cs typeface="Calibri"/>
              </a:rPr>
              <a:t>t</a:t>
            </a:r>
            <a:r>
              <a:rPr sz="1800" spc="-10" dirty="0">
                <a:latin typeface="Calibri"/>
                <a:cs typeface="Calibri"/>
              </a:rPr>
              <a:t>e</a:t>
            </a:r>
            <a:r>
              <a:rPr sz="1800" spc="15" dirty="0">
                <a:latin typeface="Calibri"/>
                <a:cs typeface="Calibri"/>
              </a:rPr>
              <a:t> </a:t>
            </a:r>
            <a:r>
              <a:rPr sz="1800" dirty="0">
                <a:latin typeface="Calibri"/>
                <a:cs typeface="Calibri"/>
              </a:rPr>
              <a:t>d</a:t>
            </a:r>
            <a:r>
              <a:rPr sz="1800" spc="-15" dirty="0">
                <a:latin typeface="Calibri"/>
                <a:cs typeface="Calibri"/>
              </a:rPr>
              <a:t>r</a:t>
            </a:r>
            <a:r>
              <a:rPr sz="1800" spc="-10" dirty="0">
                <a:latin typeface="Calibri"/>
                <a:cs typeface="Calibri"/>
              </a:rPr>
              <a:t>i</a:t>
            </a:r>
            <a:r>
              <a:rPr sz="1800" spc="-5" dirty="0">
                <a:latin typeface="Calibri"/>
                <a:cs typeface="Calibri"/>
              </a:rPr>
              <a:t>l</a:t>
            </a:r>
            <a:r>
              <a:rPr sz="1800" dirty="0">
                <a:latin typeface="Calibri"/>
                <a:cs typeface="Calibri"/>
              </a:rPr>
              <a:t>l</a:t>
            </a:r>
            <a:r>
              <a:rPr sz="1800" spc="20" dirty="0">
                <a:latin typeface="Calibri"/>
                <a:cs typeface="Calibri"/>
              </a:rPr>
              <a:t> </a:t>
            </a:r>
            <a:r>
              <a:rPr sz="1800" spc="-30" dirty="0">
                <a:latin typeface="Calibri"/>
                <a:cs typeface="Calibri"/>
              </a:rPr>
              <a:t>c</a:t>
            </a:r>
            <a:r>
              <a:rPr sz="1800" spc="-5" dirty="0">
                <a:latin typeface="Calibri"/>
                <a:cs typeface="Calibri"/>
              </a:rPr>
              <a:t>o</a:t>
            </a:r>
            <a:r>
              <a:rPr sz="1800" spc="-40" dirty="0">
                <a:latin typeface="Calibri"/>
                <a:cs typeface="Calibri"/>
              </a:rPr>
              <a:t>r</a:t>
            </a:r>
            <a:r>
              <a:rPr sz="1800" spc="-10" dirty="0">
                <a:latin typeface="Calibri"/>
                <a:cs typeface="Calibri"/>
              </a:rPr>
              <a:t>e</a:t>
            </a:r>
            <a:r>
              <a:rPr sz="1800" dirty="0">
                <a:latin typeface="Calibri"/>
                <a:cs typeface="Calibri"/>
              </a:rPr>
              <a:t>s</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lang="sv-SE"/>
              <a:t>2019-10-07</a:t>
            </a:r>
            <a:endParaRPr spc="-50" dirty="0"/>
          </a:p>
        </p:txBody>
      </p:sp>
      <p:sp>
        <p:nvSpPr>
          <p:cNvPr id="14" name="Footer Placeholder 13"/>
          <p:cNvSpPr>
            <a:spLocks noGrp="1"/>
          </p:cNvSpPr>
          <p:nvPr>
            <p:ph type="ftr" sz="quarter" idx="5"/>
          </p:nvPr>
        </p:nvSpPr>
        <p:spPr>
          <a:xfrm>
            <a:off x="3606539" y="6421754"/>
            <a:ext cx="2016125" cy="360679"/>
          </a:xfrm>
        </p:spPr>
        <p:txBody>
          <a:bodyPr/>
          <a:lstStyle/>
          <a:p>
            <a:pPr marL="12700" marR="5080" indent="168910">
              <a:lnSpc>
                <a:spcPct val="100000"/>
              </a:lnSpc>
            </a:pPr>
            <a:r>
              <a:rPr lang="sv-SE" spc="-5"/>
              <a:t>PPNT in Uppsala                                          Tord Ekelof, Uppsala University </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83392"/>
            <a:ext cx="7878958" cy="615553"/>
          </a:xfrm>
        </p:spPr>
        <p:txBody>
          <a:bodyPr/>
          <a:lstStyle/>
          <a:p>
            <a:r>
              <a:rPr lang="sv-SE" dirty="0"/>
              <a:t>Zinkgruvan </a:t>
            </a:r>
            <a:r>
              <a:rPr lang="sv-SE" dirty="0" err="1"/>
              <a:t>Mine</a:t>
            </a:r>
            <a:r>
              <a:rPr lang="sv-SE" dirty="0"/>
              <a:t> 360 km from ESS</a:t>
            </a:r>
          </a:p>
        </p:txBody>
      </p:sp>
      <p:sp>
        <p:nvSpPr>
          <p:cNvPr id="3" name="Text Placeholder 2"/>
          <p:cNvSpPr>
            <a:spLocks noGrp="1"/>
          </p:cNvSpPr>
          <p:nvPr>
            <p:ph type="body" idx="1"/>
          </p:nvPr>
        </p:nvSpPr>
        <p:spPr>
          <a:xfrm>
            <a:off x="311169" y="4285833"/>
            <a:ext cx="4718031" cy="2800767"/>
          </a:xfrm>
        </p:spPr>
        <p:txBody>
          <a:bodyPr/>
          <a:lstStyle/>
          <a:p>
            <a:r>
              <a:rPr lang="sv-SE" sz="2800" b="1" dirty="0" err="1">
                <a:latin typeface="+mn-lt"/>
              </a:rPr>
              <a:t>Zinggruvan</a:t>
            </a:r>
            <a:r>
              <a:rPr lang="sv-SE" sz="2800" b="1" dirty="0">
                <a:latin typeface="+mn-lt"/>
              </a:rPr>
              <a:t> </a:t>
            </a:r>
            <a:r>
              <a:rPr lang="sv-SE" sz="2800" b="1" dirty="0" err="1">
                <a:latin typeface="+mn-lt"/>
              </a:rPr>
              <a:t>mine</a:t>
            </a:r>
            <a:r>
              <a:rPr lang="sv-SE" sz="2800" b="1" dirty="0">
                <a:latin typeface="+mn-lt"/>
              </a:rPr>
              <a:t> </a:t>
            </a:r>
            <a:r>
              <a:rPr lang="sv-SE" sz="2800" b="1" dirty="0" err="1">
                <a:latin typeface="+mn-lt"/>
              </a:rPr>
              <a:t>depth</a:t>
            </a:r>
            <a:r>
              <a:rPr lang="sv-SE" sz="2800" b="1" dirty="0">
                <a:latin typeface="+mn-lt"/>
              </a:rPr>
              <a:t> 1500 m</a:t>
            </a:r>
          </a:p>
          <a:p>
            <a:endParaRPr lang="sv-SE" b="1" spc="-10" dirty="0">
              <a:latin typeface="Calibri"/>
              <a:cs typeface="Calibri"/>
            </a:endParaRPr>
          </a:p>
          <a:p>
            <a:r>
              <a:rPr lang="sv-SE" b="1" spc="-10" dirty="0">
                <a:latin typeface="Calibri"/>
                <a:cs typeface="Calibri"/>
              </a:rPr>
              <a:t>Truck acce</a:t>
            </a:r>
            <a:r>
              <a:rPr lang="sv-SE" b="1" spc="-15" dirty="0">
                <a:latin typeface="Calibri"/>
                <a:cs typeface="Calibri"/>
              </a:rPr>
              <a:t>s</a:t>
            </a:r>
            <a:r>
              <a:rPr lang="sv-SE" b="1" spc="-10" dirty="0">
                <a:latin typeface="Calibri"/>
                <a:cs typeface="Calibri"/>
              </a:rPr>
              <a:t>s</a:t>
            </a:r>
            <a:r>
              <a:rPr lang="sv-SE" b="1" spc="-5" dirty="0">
                <a:latin typeface="Calibri"/>
                <a:cs typeface="Calibri"/>
              </a:rPr>
              <a:t> </a:t>
            </a:r>
            <a:r>
              <a:rPr lang="sv-SE" b="1" spc="-15" dirty="0">
                <a:latin typeface="Calibri"/>
                <a:cs typeface="Calibri"/>
              </a:rPr>
              <a:t>tunn</a:t>
            </a:r>
            <a:r>
              <a:rPr lang="sv-SE" b="1" spc="-10" dirty="0">
                <a:latin typeface="Calibri"/>
                <a:cs typeface="Calibri"/>
              </a:rPr>
              <a:t>el</a:t>
            </a:r>
          </a:p>
          <a:p>
            <a:endParaRPr lang="sv-SE" dirty="0">
              <a:latin typeface="Calibri"/>
              <a:cs typeface="Calibri"/>
            </a:endParaRPr>
          </a:p>
          <a:p>
            <a:r>
              <a:rPr lang="sv-SE" dirty="0">
                <a:latin typeface="+mn-lt"/>
              </a:rPr>
              <a:t>The </a:t>
            </a:r>
            <a:r>
              <a:rPr lang="sv-SE" dirty="0" err="1">
                <a:latin typeface="+mn-lt"/>
              </a:rPr>
              <a:t>main</a:t>
            </a:r>
            <a:r>
              <a:rPr lang="sv-SE" dirty="0">
                <a:latin typeface="+mn-lt"/>
              </a:rPr>
              <a:t> </a:t>
            </a:r>
            <a:r>
              <a:rPr lang="sv-SE" dirty="0" err="1">
                <a:latin typeface="+mn-lt"/>
              </a:rPr>
              <a:t>ore</a:t>
            </a:r>
            <a:r>
              <a:rPr lang="sv-SE" dirty="0">
                <a:latin typeface="+mn-lt"/>
              </a:rPr>
              <a:t> transport-</a:t>
            </a:r>
            <a:r>
              <a:rPr lang="sv-SE" dirty="0" err="1">
                <a:latin typeface="+mn-lt"/>
              </a:rPr>
              <a:t>shaft</a:t>
            </a:r>
            <a:r>
              <a:rPr lang="sv-SE" dirty="0">
                <a:latin typeface="+mn-lt"/>
              </a:rPr>
              <a:t> </a:t>
            </a:r>
            <a:r>
              <a:rPr lang="sv-SE" dirty="0" err="1">
                <a:latin typeface="+mn-lt"/>
              </a:rPr>
              <a:t>hoist</a:t>
            </a:r>
            <a:r>
              <a:rPr lang="sv-SE" dirty="0">
                <a:latin typeface="+mn-lt"/>
              </a:rPr>
              <a:t> has a </a:t>
            </a:r>
            <a:r>
              <a:rPr lang="sv-SE" dirty="0" err="1">
                <a:latin typeface="+mn-lt"/>
              </a:rPr>
              <a:t>capacity</a:t>
            </a:r>
            <a:r>
              <a:rPr lang="sv-SE" dirty="0">
                <a:latin typeface="+mn-lt"/>
              </a:rPr>
              <a:t> of 6000 tons per 24 </a:t>
            </a:r>
            <a:r>
              <a:rPr lang="sv-SE" dirty="0" err="1">
                <a:latin typeface="+mn-lt"/>
              </a:rPr>
              <a:t>hours</a:t>
            </a:r>
            <a:r>
              <a:rPr lang="sv-SE" dirty="0">
                <a:latin typeface="+mn-lt"/>
              </a:rPr>
              <a:t> of </a:t>
            </a:r>
            <a:r>
              <a:rPr lang="sv-SE" dirty="0" err="1">
                <a:latin typeface="+mn-lt"/>
              </a:rPr>
              <a:t>which</a:t>
            </a:r>
            <a:r>
              <a:rPr lang="sv-SE" dirty="0">
                <a:latin typeface="+mn-lt"/>
              </a:rPr>
              <a:t> </a:t>
            </a:r>
            <a:r>
              <a:rPr lang="sv-SE" dirty="0" err="1">
                <a:latin typeface="+mn-lt"/>
              </a:rPr>
              <a:t>only</a:t>
            </a:r>
            <a:r>
              <a:rPr lang="sv-SE" dirty="0">
                <a:latin typeface="+mn-lt"/>
              </a:rPr>
              <a:t> 2/3 is </a:t>
            </a:r>
            <a:r>
              <a:rPr lang="sv-SE" dirty="0" err="1">
                <a:latin typeface="+mn-lt"/>
              </a:rPr>
              <a:t>used</a:t>
            </a:r>
            <a:r>
              <a:rPr lang="sv-SE" dirty="0">
                <a:latin typeface="+mn-lt"/>
              </a:rPr>
              <a:t>. </a:t>
            </a:r>
            <a:r>
              <a:rPr lang="sv-SE" b="1" dirty="0">
                <a:latin typeface="+mn-lt"/>
              </a:rPr>
              <a:t>To </a:t>
            </a:r>
            <a:r>
              <a:rPr lang="sv-SE" b="1" dirty="0" err="1">
                <a:latin typeface="+mn-lt"/>
              </a:rPr>
              <a:t>bring</a:t>
            </a:r>
            <a:r>
              <a:rPr lang="sv-SE" b="1" dirty="0">
                <a:latin typeface="+mn-lt"/>
              </a:rPr>
              <a:t> </a:t>
            </a:r>
            <a:r>
              <a:rPr lang="sv-SE" b="1" dirty="0" err="1">
                <a:latin typeface="+mn-lt"/>
              </a:rPr>
              <a:t>up</a:t>
            </a:r>
            <a:r>
              <a:rPr lang="sv-SE" b="1" dirty="0">
                <a:latin typeface="+mn-lt"/>
              </a:rPr>
              <a:t> the 2.5 </a:t>
            </a:r>
            <a:r>
              <a:rPr lang="sv-SE" b="1" dirty="0" err="1">
                <a:latin typeface="+mn-lt"/>
              </a:rPr>
              <a:t>Mton</a:t>
            </a:r>
            <a:r>
              <a:rPr lang="sv-SE" b="1" dirty="0">
                <a:latin typeface="+mn-lt"/>
              </a:rPr>
              <a:t> of </a:t>
            </a:r>
            <a:r>
              <a:rPr lang="sv-SE" b="1" dirty="0" err="1">
                <a:latin typeface="+mn-lt"/>
              </a:rPr>
              <a:t>cruched</a:t>
            </a:r>
            <a:r>
              <a:rPr lang="sv-SE" b="1" dirty="0">
                <a:latin typeface="+mn-lt"/>
              </a:rPr>
              <a:t> rock </a:t>
            </a:r>
            <a:r>
              <a:rPr lang="sv-SE" b="1" dirty="0" err="1">
                <a:latin typeface="+mn-lt"/>
              </a:rPr>
              <a:t>will</a:t>
            </a:r>
            <a:r>
              <a:rPr lang="sv-SE" b="1" dirty="0">
                <a:latin typeface="+mn-lt"/>
              </a:rPr>
              <a:t> </a:t>
            </a:r>
            <a:r>
              <a:rPr lang="sv-SE" b="1" dirty="0" err="1">
                <a:latin typeface="+mn-lt"/>
              </a:rPr>
              <a:t>take</a:t>
            </a:r>
            <a:r>
              <a:rPr lang="sv-SE" b="1" dirty="0">
                <a:latin typeface="+mn-lt"/>
              </a:rPr>
              <a:t> order 3 </a:t>
            </a:r>
            <a:r>
              <a:rPr lang="sv-SE" b="1" dirty="0" err="1">
                <a:latin typeface="+mn-lt"/>
              </a:rPr>
              <a:t>years</a:t>
            </a:r>
            <a:r>
              <a:rPr lang="sv-SE" b="1" dirty="0">
                <a:latin typeface="+mn-lt"/>
              </a:rPr>
              <a:t>.</a:t>
            </a:r>
          </a:p>
        </p:txBody>
      </p:sp>
      <p:sp>
        <p:nvSpPr>
          <p:cNvPr id="4" name="Footer Placeholder 3"/>
          <p:cNvSpPr>
            <a:spLocks noGrp="1"/>
          </p:cNvSpPr>
          <p:nvPr>
            <p:ph type="ftr" sz="quarter" idx="5"/>
          </p:nvPr>
        </p:nvSpPr>
        <p:spPr>
          <a:xfrm>
            <a:off x="3567508" y="64770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p:txBody>
          <a:bodyPr/>
          <a:lstStyle/>
          <a:p>
            <a:pPr marL="101600">
              <a:lnSpc>
                <a:spcPct val="100000"/>
              </a:lnSpc>
            </a:pPr>
            <a:fld id="{81D60167-4931-47E6-BA6A-407CBD079E47}" type="slidenum">
              <a:rPr lang="sv-SE" smtClean="0"/>
              <a:t>12</a:t>
            </a:fld>
            <a:endParaRPr lang="sv-S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005" y="1241323"/>
            <a:ext cx="3251200" cy="243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314" y="3935010"/>
            <a:ext cx="3241146" cy="24308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31" y="1622324"/>
            <a:ext cx="3048000" cy="2286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609137" y="1626925"/>
            <a:ext cx="3084816" cy="2313612"/>
          </a:xfrm>
          <a:prstGeom prst="rect">
            <a:avLst/>
          </a:prstGeom>
        </p:spPr>
      </p:pic>
    </p:spTree>
    <p:extLst>
      <p:ext uri="{BB962C8B-B14F-4D97-AF65-F5344CB8AC3E}">
        <p14:creationId xmlns:p14="http://schemas.microsoft.com/office/powerpoint/2010/main" val="199362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D44E00-66B6-4199-A8B2-5D0284927AF4}"/>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sp>
        <p:nvSpPr>
          <p:cNvPr id="5" name="Date Placeholder 4">
            <a:extLst>
              <a:ext uri="{FF2B5EF4-FFF2-40B4-BE49-F238E27FC236}">
                <a16:creationId xmlns:a16="http://schemas.microsoft.com/office/drawing/2014/main" id="{4A561748-14B8-4344-922A-23AEB90474D7}"/>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a:extLst>
              <a:ext uri="{FF2B5EF4-FFF2-40B4-BE49-F238E27FC236}">
                <a16:creationId xmlns:a16="http://schemas.microsoft.com/office/drawing/2014/main" id="{A5288E27-6ECA-46CF-954F-99EC9B801454}"/>
              </a:ext>
            </a:extLst>
          </p:cNvPr>
          <p:cNvSpPr>
            <a:spLocks noGrp="1"/>
          </p:cNvSpPr>
          <p:nvPr>
            <p:ph type="sldNum" sz="quarter" idx="7"/>
          </p:nvPr>
        </p:nvSpPr>
        <p:spPr/>
        <p:txBody>
          <a:bodyPr/>
          <a:lstStyle/>
          <a:p>
            <a:pPr marL="101600">
              <a:lnSpc>
                <a:spcPct val="100000"/>
              </a:lnSpc>
            </a:pPr>
            <a:fld id="{81D60167-4931-47E6-BA6A-407CBD079E47}" type="slidenum">
              <a:rPr lang="sv-SE" smtClean="0"/>
              <a:t>13</a:t>
            </a:fld>
            <a:endParaRPr lang="sv-SE" dirty="0"/>
          </a:p>
        </p:txBody>
      </p:sp>
      <p:pic>
        <p:nvPicPr>
          <p:cNvPr id="9" name="Picture 8">
            <a:extLst>
              <a:ext uri="{FF2B5EF4-FFF2-40B4-BE49-F238E27FC236}">
                <a16:creationId xmlns:a16="http://schemas.microsoft.com/office/drawing/2014/main" id="{45E7D2C0-4921-4AF7-8FA9-34BE64CE7852}"/>
              </a:ext>
            </a:extLst>
          </p:cNvPr>
          <p:cNvPicPr>
            <a:picLocks noChangeAspect="1"/>
          </p:cNvPicPr>
          <p:nvPr/>
        </p:nvPicPr>
        <p:blipFill>
          <a:blip r:embed="rId2"/>
          <a:stretch>
            <a:fillRect/>
          </a:stretch>
        </p:blipFill>
        <p:spPr>
          <a:xfrm>
            <a:off x="880414" y="1556590"/>
            <a:ext cx="2271712" cy="2016125"/>
          </a:xfrm>
          <a:prstGeom prst="rect">
            <a:avLst/>
          </a:prstGeom>
          <a:effectLst>
            <a:outerShdw blurRad="1270000" dist="50800" dir="5400000" algn="ctr" rotWithShape="0">
              <a:srgbClr val="000000">
                <a:alpha val="43137"/>
              </a:srgbClr>
            </a:outerShdw>
          </a:effectLst>
        </p:spPr>
      </p:pic>
      <p:pic>
        <p:nvPicPr>
          <p:cNvPr id="11" name="Picture 10">
            <a:extLst>
              <a:ext uri="{FF2B5EF4-FFF2-40B4-BE49-F238E27FC236}">
                <a16:creationId xmlns:a16="http://schemas.microsoft.com/office/drawing/2014/main" id="{0D30CED5-7E0F-4C41-8C24-0F4447C4AC28}"/>
              </a:ext>
            </a:extLst>
          </p:cNvPr>
          <p:cNvPicPr>
            <a:picLocks noChangeAspect="1"/>
          </p:cNvPicPr>
          <p:nvPr/>
        </p:nvPicPr>
        <p:blipFill>
          <a:blip r:embed="rId3"/>
          <a:stretch>
            <a:fillRect/>
          </a:stretch>
        </p:blipFill>
        <p:spPr>
          <a:xfrm>
            <a:off x="3567508" y="1556590"/>
            <a:ext cx="2333625" cy="2038350"/>
          </a:xfrm>
          <a:prstGeom prst="rect">
            <a:avLst/>
          </a:prstGeom>
          <a:effectLst>
            <a:outerShdw blurRad="1270000" dist="50800" dir="5400000" algn="ctr" rotWithShape="0">
              <a:srgbClr val="000000">
                <a:alpha val="43137"/>
              </a:srgbClr>
            </a:outerShdw>
          </a:effectLst>
        </p:spPr>
      </p:pic>
      <p:sp>
        <p:nvSpPr>
          <p:cNvPr id="14" name="TextBox 19">
            <a:extLst>
              <a:ext uri="{FF2B5EF4-FFF2-40B4-BE49-F238E27FC236}">
                <a16:creationId xmlns:a16="http://schemas.microsoft.com/office/drawing/2014/main" id="{AEE2EAD8-504F-402F-A981-881631DFDBC6}"/>
              </a:ext>
            </a:extLst>
          </p:cNvPr>
          <p:cNvSpPr txBox="1">
            <a:spLocks noChangeArrowheads="1"/>
          </p:cNvSpPr>
          <p:nvPr/>
        </p:nvSpPr>
        <p:spPr bwMode="auto">
          <a:xfrm>
            <a:off x="3790156" y="1632772"/>
            <a:ext cx="15636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400" dirty="0" err="1">
                <a:solidFill>
                  <a:srgbClr val="FFC000"/>
                </a:solidFill>
                <a:latin typeface="Times New Roman" panose="02020603050405020304" pitchFamily="18" charset="0"/>
              </a:rPr>
              <a:t>xs</a:t>
            </a:r>
            <a:r>
              <a:rPr lang="en-US" altLang="de-DE" sz="1400" dirty="0">
                <a:solidFill>
                  <a:srgbClr val="FFC000"/>
                </a:solidFill>
                <a:latin typeface="Times New Roman" panose="02020603050405020304" pitchFamily="18" charset="0"/>
              </a:rPr>
              <a:t> CC, wat.dat file (Enrique)</a:t>
            </a:r>
            <a:endParaRPr lang="en-US" altLang="de-DE" sz="1400" dirty="0">
              <a:solidFill>
                <a:srgbClr val="FF0000"/>
              </a:solidFill>
              <a:latin typeface="Times New Roman" panose="02020603050405020304" pitchFamily="18" charset="0"/>
            </a:endParaRPr>
          </a:p>
          <a:p>
            <a:pPr>
              <a:spcBef>
                <a:spcPct val="0"/>
              </a:spcBef>
              <a:buFontTx/>
              <a:buNone/>
            </a:pPr>
            <a:r>
              <a:rPr lang="en-US" altLang="de-DE" sz="1400" dirty="0" err="1">
                <a:solidFill>
                  <a:srgbClr val="FF0000"/>
                </a:solidFill>
                <a:latin typeface="Times New Roman" panose="02020603050405020304" pitchFamily="18" charset="0"/>
              </a:rPr>
              <a:t>nue</a:t>
            </a:r>
            <a:r>
              <a:rPr lang="en-US" altLang="de-DE" sz="1400" dirty="0">
                <a:solidFill>
                  <a:srgbClr val="FF0000"/>
                </a:solidFill>
                <a:latin typeface="Times New Roman" panose="02020603050405020304" pitchFamily="18" charset="0"/>
              </a:rPr>
              <a:t> </a:t>
            </a:r>
          </a:p>
          <a:p>
            <a:pPr>
              <a:spcBef>
                <a:spcPct val="0"/>
              </a:spcBef>
              <a:buFontTx/>
              <a:buNone/>
            </a:pPr>
            <a:r>
              <a:rPr lang="en-US" altLang="de-DE" sz="1400" dirty="0" err="1">
                <a:solidFill>
                  <a:srgbClr val="FF0000"/>
                </a:solidFill>
                <a:latin typeface="Times New Roman" panose="02020603050405020304" pitchFamily="18" charset="0"/>
              </a:rPr>
              <a:t>anue</a:t>
            </a:r>
            <a:endParaRPr lang="en-US" altLang="de-DE" sz="1400" dirty="0">
              <a:solidFill>
                <a:srgbClr val="FF0000"/>
              </a:solidFill>
              <a:latin typeface="Times New Roman" panose="02020603050405020304" pitchFamily="18" charset="0"/>
            </a:endParaRPr>
          </a:p>
          <a:p>
            <a:pPr>
              <a:spcBef>
                <a:spcPct val="0"/>
              </a:spcBef>
              <a:buFontTx/>
              <a:buNone/>
            </a:pPr>
            <a:r>
              <a:rPr lang="en-US" altLang="de-DE" sz="1400" dirty="0" err="1">
                <a:latin typeface="Times New Roman" panose="02020603050405020304" pitchFamily="18" charset="0"/>
              </a:rPr>
              <a:t>numu</a:t>
            </a:r>
            <a:endParaRPr lang="en-US" altLang="de-DE" sz="1400" dirty="0">
              <a:latin typeface="Times New Roman" panose="02020603050405020304" pitchFamily="18" charset="0"/>
            </a:endParaRPr>
          </a:p>
          <a:p>
            <a:pPr>
              <a:spcBef>
                <a:spcPct val="0"/>
              </a:spcBef>
              <a:buFontTx/>
              <a:buNone/>
            </a:pPr>
            <a:r>
              <a:rPr lang="en-US" altLang="de-DE" sz="1400" dirty="0" err="1">
                <a:latin typeface="Times New Roman" panose="02020603050405020304" pitchFamily="18" charset="0"/>
              </a:rPr>
              <a:t>anumu</a:t>
            </a:r>
            <a:r>
              <a:rPr lang="en-US" altLang="de-DE" sz="1400" dirty="0">
                <a:latin typeface="Times New Roman" panose="02020603050405020304" pitchFamily="18" charset="0"/>
              </a:rPr>
              <a:t> </a:t>
            </a:r>
          </a:p>
        </p:txBody>
      </p:sp>
      <p:pic>
        <p:nvPicPr>
          <p:cNvPr id="15" name="Picture 14">
            <a:extLst>
              <a:ext uri="{FF2B5EF4-FFF2-40B4-BE49-F238E27FC236}">
                <a16:creationId xmlns:a16="http://schemas.microsoft.com/office/drawing/2014/main" id="{58AC1EEE-FC33-4DD2-9628-F1C82E16021B}"/>
              </a:ext>
            </a:extLst>
          </p:cNvPr>
          <p:cNvPicPr>
            <a:picLocks noChangeAspect="1"/>
          </p:cNvPicPr>
          <p:nvPr/>
        </p:nvPicPr>
        <p:blipFill rotWithShape="1">
          <a:blip r:embed="rId4"/>
          <a:srcRect l="7277"/>
          <a:stretch/>
        </p:blipFill>
        <p:spPr>
          <a:xfrm>
            <a:off x="6261124" y="1445963"/>
            <a:ext cx="2298426" cy="2185132"/>
          </a:xfrm>
          <a:prstGeom prst="rect">
            <a:avLst/>
          </a:prstGeom>
          <a:effectLst>
            <a:outerShdw blurRad="1270000" dist="50800" dir="5400000" algn="ctr" rotWithShape="0">
              <a:srgbClr val="000000">
                <a:alpha val="43137"/>
              </a:srgbClr>
            </a:outerShdw>
          </a:effectLst>
        </p:spPr>
      </p:pic>
      <p:sp>
        <p:nvSpPr>
          <p:cNvPr id="17" name="TextBox 7">
            <a:extLst>
              <a:ext uri="{FF2B5EF4-FFF2-40B4-BE49-F238E27FC236}">
                <a16:creationId xmlns:a16="http://schemas.microsoft.com/office/drawing/2014/main" id="{EB2BDE6A-D3E0-47DC-9019-5660FF09E396}"/>
              </a:ext>
            </a:extLst>
          </p:cNvPr>
          <p:cNvSpPr txBox="1">
            <a:spLocks noChangeArrowheads="1"/>
          </p:cNvSpPr>
          <p:nvPr/>
        </p:nvSpPr>
        <p:spPr bwMode="auto">
          <a:xfrm>
            <a:off x="7131194" y="1934449"/>
            <a:ext cx="1247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600" dirty="0">
                <a:solidFill>
                  <a:srgbClr val="FF0000"/>
                </a:solidFill>
                <a:latin typeface="Times New Roman" panose="02020603050405020304" pitchFamily="18" charset="0"/>
              </a:rPr>
              <a:t>(</a:t>
            </a:r>
            <a:r>
              <a:rPr lang="en-US" altLang="de-DE" sz="1600" dirty="0" err="1">
                <a:solidFill>
                  <a:srgbClr val="FF0000"/>
                </a:solidFill>
                <a:latin typeface="Times New Roman" panose="02020603050405020304" pitchFamily="18" charset="0"/>
              </a:rPr>
              <a:t>prob</a:t>
            </a:r>
            <a:r>
              <a:rPr lang="en-US" altLang="de-DE" sz="1600" dirty="0">
                <a:solidFill>
                  <a:srgbClr val="FF0000"/>
                </a:solidFill>
                <a:latin typeface="Times New Roman" panose="02020603050405020304" pitchFamily="18" charset="0"/>
              </a:rPr>
              <a:t>*</a:t>
            </a:r>
            <a:r>
              <a:rPr lang="en-US" altLang="de-DE" sz="1600" dirty="0" err="1">
                <a:solidFill>
                  <a:srgbClr val="FF0000"/>
                </a:solidFill>
                <a:latin typeface="Times New Roman" panose="02020603050405020304" pitchFamily="18" charset="0"/>
              </a:rPr>
              <a:t>xs</a:t>
            </a:r>
            <a:r>
              <a:rPr lang="en-US" altLang="de-DE" sz="1600" dirty="0">
                <a:solidFill>
                  <a:srgbClr val="FF0000"/>
                </a:solidFill>
                <a:latin typeface="Times New Roman" panose="02020603050405020304" pitchFamily="18" charset="0"/>
              </a:rPr>
              <a:t>)(E)</a:t>
            </a:r>
          </a:p>
          <a:p>
            <a:pPr>
              <a:spcBef>
                <a:spcPct val="0"/>
              </a:spcBef>
              <a:buFontTx/>
              <a:buNone/>
            </a:pPr>
            <a:r>
              <a:rPr lang="en-US" altLang="de-DE" sz="1600" dirty="0">
                <a:solidFill>
                  <a:srgbClr val="FF0000"/>
                </a:solidFill>
                <a:latin typeface="Times New Roman" panose="02020603050405020304" pitchFamily="18" charset="0"/>
              </a:rPr>
              <a:t>  </a:t>
            </a:r>
            <a:r>
              <a:rPr lang="en-US" altLang="de-DE" sz="1600" dirty="0" err="1">
                <a:solidFill>
                  <a:srgbClr val="FF0000"/>
                </a:solidFill>
                <a:latin typeface="Times New Roman" panose="02020603050405020304" pitchFamily="18" charset="0"/>
              </a:rPr>
              <a:t>dcp</a:t>
            </a:r>
            <a:r>
              <a:rPr lang="en-US" altLang="de-DE" sz="1600" dirty="0">
                <a:solidFill>
                  <a:srgbClr val="FF0000"/>
                </a:solidFill>
                <a:latin typeface="Times New Roman" panose="02020603050405020304" pitchFamily="18" charset="0"/>
              </a:rPr>
              <a:t>=0, NH</a:t>
            </a:r>
          </a:p>
        </p:txBody>
      </p:sp>
      <p:sp>
        <p:nvSpPr>
          <p:cNvPr id="18" name="TextBox 9">
            <a:extLst>
              <a:ext uri="{FF2B5EF4-FFF2-40B4-BE49-F238E27FC236}">
                <a16:creationId xmlns:a16="http://schemas.microsoft.com/office/drawing/2014/main" id="{43D2E1C0-8CDE-4352-B975-F27CEB3347C4}"/>
              </a:ext>
            </a:extLst>
          </p:cNvPr>
          <p:cNvSpPr txBox="1">
            <a:spLocks noChangeArrowheads="1"/>
          </p:cNvSpPr>
          <p:nvPr/>
        </p:nvSpPr>
        <p:spPr bwMode="auto">
          <a:xfrm>
            <a:off x="6331819" y="1567492"/>
            <a:ext cx="87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600" dirty="0">
                <a:latin typeface="Times New Roman" panose="02020603050405020304" pitchFamily="18" charset="0"/>
              </a:rPr>
              <a:t>flux(E)</a:t>
            </a:r>
          </a:p>
          <a:p>
            <a:pPr>
              <a:spcBef>
                <a:spcPct val="0"/>
              </a:spcBef>
              <a:buFontTx/>
              <a:buNone/>
            </a:pPr>
            <a:r>
              <a:rPr lang="en-US" altLang="de-DE" sz="1600" dirty="0">
                <a:latin typeface="Times New Roman" panose="02020603050405020304" pitchFamily="18" charset="0"/>
              </a:rPr>
              <a:t>2.5 GeV</a:t>
            </a:r>
          </a:p>
        </p:txBody>
      </p:sp>
      <p:pic>
        <p:nvPicPr>
          <p:cNvPr id="19" name="Picture 18">
            <a:extLst>
              <a:ext uri="{FF2B5EF4-FFF2-40B4-BE49-F238E27FC236}">
                <a16:creationId xmlns:a16="http://schemas.microsoft.com/office/drawing/2014/main" id="{BD11820D-C72D-4E0E-A41C-AE769B2354BC}"/>
              </a:ext>
            </a:extLst>
          </p:cNvPr>
          <p:cNvPicPr>
            <a:picLocks noChangeAspect="1"/>
          </p:cNvPicPr>
          <p:nvPr/>
        </p:nvPicPr>
        <p:blipFill>
          <a:blip r:embed="rId5"/>
          <a:stretch>
            <a:fillRect/>
          </a:stretch>
        </p:blipFill>
        <p:spPr>
          <a:xfrm>
            <a:off x="2362597" y="3792113"/>
            <a:ext cx="4323556" cy="2654531"/>
          </a:xfrm>
          <a:prstGeom prst="rect">
            <a:avLst/>
          </a:prstGeom>
          <a:effectLst>
            <a:outerShdw blurRad="1270000" dist="50800" dir="5400000" algn="ctr" rotWithShape="0">
              <a:srgbClr val="000000">
                <a:alpha val="43137"/>
              </a:srgbClr>
            </a:outerShdw>
          </a:effectLst>
        </p:spPr>
      </p:pic>
      <p:sp>
        <p:nvSpPr>
          <p:cNvPr id="20" name="TextBox 19">
            <a:extLst>
              <a:ext uri="{FF2B5EF4-FFF2-40B4-BE49-F238E27FC236}">
                <a16:creationId xmlns:a16="http://schemas.microsoft.com/office/drawing/2014/main" id="{AA21D3C9-2AB6-4DE4-94B1-3A3EB0D9D1B6}"/>
              </a:ext>
            </a:extLst>
          </p:cNvPr>
          <p:cNvSpPr txBox="1"/>
          <p:nvPr/>
        </p:nvSpPr>
        <p:spPr>
          <a:xfrm>
            <a:off x="1264524" y="62155"/>
            <a:ext cx="7306488" cy="1200329"/>
          </a:xfrm>
          <a:prstGeom prst="rect">
            <a:avLst/>
          </a:prstGeom>
          <a:noFill/>
        </p:spPr>
        <p:txBody>
          <a:bodyPr wrap="none" rtlCol="0">
            <a:spAutoFit/>
          </a:bodyPr>
          <a:lstStyle/>
          <a:p>
            <a:pPr algn="ctr"/>
            <a:r>
              <a:rPr lang="en-US" sz="3600" b="1" dirty="0">
                <a:solidFill>
                  <a:schemeClr val="accent6"/>
                </a:solidFill>
                <a:latin typeface="Times New Roman" panose="02020603050405020304" pitchFamily="18" charset="0"/>
                <a:cs typeface="Times New Roman" panose="02020603050405020304" pitchFamily="18" charset="0"/>
              </a:rPr>
              <a:t>The effect of the sharply decreasing </a:t>
            </a:r>
          </a:p>
          <a:p>
            <a:pPr algn="ctr"/>
            <a:r>
              <a:rPr lang="el-GR" sz="3600" b="1" dirty="0">
                <a:solidFill>
                  <a:schemeClr val="accent6"/>
                </a:solidFill>
                <a:latin typeface="Times New Roman" panose="02020603050405020304" pitchFamily="18" charset="0"/>
                <a:cs typeface="Times New Roman" panose="02020603050405020304" pitchFamily="18" charset="0"/>
              </a:rPr>
              <a:t>ν</a:t>
            </a:r>
            <a:r>
              <a:rPr lang="en-US" sz="3600" b="1" dirty="0">
                <a:solidFill>
                  <a:schemeClr val="accent6"/>
                </a:solidFill>
                <a:latin typeface="Times New Roman" panose="02020603050405020304" pitchFamily="18" charset="0"/>
                <a:cs typeface="Times New Roman" panose="02020603050405020304" pitchFamily="18" charset="0"/>
              </a:rPr>
              <a:t> detection cross-section</a:t>
            </a:r>
            <a:endParaRPr lang="sv-S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75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5" y="-88106"/>
            <a:ext cx="7878958" cy="1231106"/>
          </a:xfrm>
        </p:spPr>
        <p:txBody>
          <a:bodyPr/>
          <a:lstStyle/>
          <a:p>
            <a:r>
              <a:rPr lang="sv-SE" dirty="0"/>
              <a:t>     </a:t>
            </a:r>
            <a:r>
              <a:rPr lang="sv-SE" dirty="0" err="1"/>
              <a:t>Comparison</a:t>
            </a:r>
            <a:r>
              <a:rPr lang="sv-SE" dirty="0"/>
              <a:t> of the </a:t>
            </a:r>
            <a:r>
              <a:rPr lang="sv-SE" dirty="0" err="1"/>
              <a:t>two</a:t>
            </a:r>
            <a:r>
              <a:rPr lang="sv-SE" dirty="0"/>
              <a:t> </a:t>
            </a:r>
            <a:r>
              <a:rPr lang="sv-SE" dirty="0" err="1"/>
              <a:t>mines</a:t>
            </a:r>
            <a:r>
              <a:rPr lang="sv-SE" dirty="0"/>
              <a:t/>
            </a:r>
            <a:br>
              <a:rPr lang="sv-SE" dirty="0"/>
            </a:br>
            <a:r>
              <a:rPr lang="sv-SE" dirty="0"/>
              <a:t>     </a:t>
            </a:r>
            <a:r>
              <a:rPr lang="sv-SE" sz="3200" dirty="0" err="1"/>
              <a:t>Garpenberg</a:t>
            </a:r>
            <a:r>
              <a:rPr lang="sv-SE" sz="3200" dirty="0"/>
              <a:t> </a:t>
            </a:r>
            <a:r>
              <a:rPr lang="sv-SE" dirty="0"/>
              <a:t>               </a:t>
            </a:r>
            <a:r>
              <a:rPr lang="sv-SE" sz="3200" dirty="0"/>
              <a:t>Zinkgruvan</a:t>
            </a:r>
          </a:p>
        </p:txBody>
      </p:sp>
      <p:pic>
        <p:nvPicPr>
          <p:cNvPr id="7" name="Picture 6"/>
          <p:cNvPicPr>
            <a:picLocks noChangeAspect="1"/>
          </p:cNvPicPr>
          <p:nvPr/>
        </p:nvPicPr>
        <p:blipFill>
          <a:blip r:embed="rId2"/>
          <a:stretch>
            <a:fillRect/>
          </a:stretch>
        </p:blipFill>
        <p:spPr>
          <a:xfrm>
            <a:off x="1007486" y="1143000"/>
            <a:ext cx="2802514" cy="2453539"/>
          </a:xfrm>
          <a:prstGeom prst="rect">
            <a:avLst/>
          </a:prstGeom>
        </p:spPr>
      </p:pic>
      <p:sp>
        <p:nvSpPr>
          <p:cNvPr id="4" name="Footer Placeholder 3"/>
          <p:cNvSpPr>
            <a:spLocks noGrp="1"/>
          </p:cNvSpPr>
          <p:nvPr>
            <p:ph type="ftr" sz="quarter" idx="5"/>
          </p:nvPr>
        </p:nvSpPr>
        <p:spPr>
          <a:xfrm>
            <a:off x="3581400" y="6497321"/>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576656" y="6400800"/>
            <a:ext cx="491144" cy="355559"/>
          </a:xfrm>
        </p:spPr>
        <p:txBody>
          <a:bodyPr/>
          <a:lstStyle/>
          <a:p>
            <a:pPr marL="101600">
              <a:lnSpc>
                <a:spcPct val="100000"/>
              </a:lnSpc>
            </a:pPr>
            <a:fld id="{81D60167-4931-47E6-BA6A-407CBD079E47}" type="slidenum">
              <a:rPr lang="sv-SE" smtClean="0"/>
              <a:t>14</a:t>
            </a:fld>
            <a:endParaRPr lang="sv-SE" dirty="0"/>
          </a:p>
        </p:txBody>
      </p:sp>
      <p:pic>
        <p:nvPicPr>
          <p:cNvPr id="8" name="Picture 7"/>
          <p:cNvPicPr>
            <a:picLocks noChangeAspect="1"/>
          </p:cNvPicPr>
          <p:nvPr/>
        </p:nvPicPr>
        <p:blipFill>
          <a:blip r:embed="rId3"/>
          <a:stretch>
            <a:fillRect/>
          </a:stretch>
        </p:blipFill>
        <p:spPr>
          <a:xfrm>
            <a:off x="4953000" y="1066800"/>
            <a:ext cx="2794610" cy="274917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4419600"/>
            <a:ext cx="3613220" cy="19934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1579" y="3810000"/>
            <a:ext cx="3552925" cy="2737224"/>
          </a:xfrm>
          <a:prstGeom prst="rect">
            <a:avLst/>
          </a:prstGeom>
        </p:spPr>
      </p:pic>
      <p:cxnSp>
        <p:nvCxnSpPr>
          <p:cNvPr id="13" name="Straight Arrow Connector 12"/>
          <p:cNvCxnSpPr/>
          <p:nvPr/>
        </p:nvCxnSpPr>
        <p:spPr>
          <a:xfrm flipH="1" flipV="1">
            <a:off x="2795752" y="3111062"/>
            <a:ext cx="23648" cy="1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7400" y="1515059"/>
            <a:ext cx="0" cy="473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83179" y="1371600"/>
            <a:ext cx="31821" cy="486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0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445492"/>
            <a:ext cx="8823399" cy="615553"/>
          </a:xfrm>
        </p:spPr>
        <p:txBody>
          <a:bodyPr/>
          <a:lstStyle/>
          <a:p>
            <a:r>
              <a:rPr lang="sv-SE" dirty="0"/>
              <a:t>The </a:t>
            </a:r>
            <a:r>
              <a:rPr lang="en-US" dirty="0"/>
              <a:t>interest</a:t>
            </a:r>
            <a:r>
              <a:rPr lang="sv-SE" dirty="0"/>
              <a:t> of </a:t>
            </a:r>
            <a:r>
              <a:rPr lang="en-US" dirty="0"/>
              <a:t>measuring</a:t>
            </a:r>
            <a:r>
              <a:rPr lang="sv-SE" dirty="0"/>
              <a:t> </a:t>
            </a:r>
            <a:r>
              <a:rPr lang="el-GR" dirty="0"/>
              <a:t>δ</a:t>
            </a:r>
            <a:r>
              <a:rPr lang="sv-SE" baseline="-25000" dirty="0"/>
              <a:t>CP </a:t>
            </a:r>
            <a:r>
              <a:rPr lang="sv-SE" dirty="0" err="1"/>
              <a:t>precisely</a:t>
            </a:r>
            <a:endParaRPr lang="sv-SE" dirty="0"/>
          </a:p>
        </p:txBody>
      </p:sp>
      <p:sp>
        <p:nvSpPr>
          <p:cNvPr id="4" name="Footer Placeholder 3"/>
          <p:cNvSpPr>
            <a:spLocks noGrp="1"/>
          </p:cNvSpPr>
          <p:nvPr>
            <p:ph type="ftr" sz="quarter" idx="5"/>
          </p:nvPr>
        </p:nvSpPr>
        <p:spPr>
          <a:xfrm>
            <a:off x="3563937" y="6374207"/>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757563" y="6477000"/>
            <a:ext cx="319506" cy="351265"/>
          </a:xfrm>
        </p:spPr>
        <p:txBody>
          <a:bodyPr/>
          <a:lstStyle/>
          <a:p>
            <a:pPr marL="101600">
              <a:lnSpc>
                <a:spcPct val="100000"/>
              </a:lnSpc>
            </a:pPr>
            <a:fld id="{81D60167-4931-47E6-BA6A-407CBD079E47}" type="slidenum">
              <a:rPr lang="sv-SE" smtClean="0"/>
              <a:t>15</a:t>
            </a:fld>
            <a:endParaRPr lang="sv-SE"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7526" t="7273" r="6453" b="2156"/>
          <a:stretch/>
        </p:blipFill>
        <p:spPr>
          <a:xfrm>
            <a:off x="240532" y="2057400"/>
            <a:ext cx="4165054" cy="317585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9167" t="8288" r="8333"/>
          <a:stretch/>
        </p:blipFill>
        <p:spPr>
          <a:xfrm>
            <a:off x="4572000" y="2057400"/>
            <a:ext cx="4185563" cy="3262225"/>
          </a:xfrm>
          <a:prstGeom prst="rect">
            <a:avLst/>
          </a:prstGeom>
        </p:spPr>
      </p:pic>
      <p:sp>
        <p:nvSpPr>
          <p:cNvPr id="15" name="TextBox 14"/>
          <p:cNvSpPr txBox="1"/>
          <p:nvPr/>
        </p:nvSpPr>
        <p:spPr>
          <a:xfrm>
            <a:off x="4435255" y="1445031"/>
            <a:ext cx="4539897" cy="461665"/>
          </a:xfrm>
          <a:prstGeom prst="rect">
            <a:avLst/>
          </a:prstGeom>
          <a:noFill/>
        </p:spPr>
        <p:txBody>
          <a:bodyPr wrap="none" rtlCol="0">
            <a:spAutoFit/>
          </a:bodyPr>
          <a:lstStyle/>
          <a:p>
            <a:r>
              <a:rPr lang="en-US" sz="2400" dirty="0"/>
              <a:t>Baryon Asymmetry of the Universe</a:t>
            </a:r>
          </a:p>
        </p:txBody>
      </p:sp>
      <p:sp>
        <p:nvSpPr>
          <p:cNvPr id="16" name="TextBox 15"/>
          <p:cNvSpPr txBox="1"/>
          <p:nvPr/>
        </p:nvSpPr>
        <p:spPr>
          <a:xfrm>
            <a:off x="990600" y="1463619"/>
            <a:ext cx="2771528" cy="461665"/>
          </a:xfrm>
          <a:prstGeom prst="rect">
            <a:avLst/>
          </a:prstGeom>
          <a:noFill/>
        </p:spPr>
        <p:txBody>
          <a:bodyPr wrap="none" rtlCol="0">
            <a:spAutoFit/>
          </a:bodyPr>
          <a:lstStyle/>
          <a:p>
            <a:r>
              <a:rPr lang="en-US" sz="2400" dirty="0"/>
              <a:t>Test of flavor models</a:t>
            </a:r>
          </a:p>
        </p:txBody>
      </p:sp>
      <p:sp>
        <p:nvSpPr>
          <p:cNvPr id="17" name="TextBox 16"/>
          <p:cNvSpPr txBox="1"/>
          <p:nvPr/>
        </p:nvSpPr>
        <p:spPr>
          <a:xfrm>
            <a:off x="705219" y="5705753"/>
            <a:ext cx="7444795" cy="369332"/>
          </a:xfrm>
          <a:prstGeom prst="rect">
            <a:avLst/>
          </a:prstGeom>
          <a:noFill/>
        </p:spPr>
        <p:txBody>
          <a:bodyPr wrap="none" rtlCol="0">
            <a:spAutoFit/>
          </a:bodyPr>
          <a:lstStyle/>
          <a:p>
            <a:r>
              <a:rPr lang="en-US" dirty="0"/>
              <a:t>See Silvia </a:t>
            </a:r>
            <a:r>
              <a:rPr lang="en-US" dirty="0" err="1"/>
              <a:t>Pascoli’s</a:t>
            </a:r>
            <a:r>
              <a:rPr lang="en-US" dirty="0"/>
              <a:t> talk at this workshop from which these two slides are taken</a:t>
            </a:r>
          </a:p>
        </p:txBody>
      </p:sp>
    </p:spTree>
    <p:extLst>
      <p:ext uri="{BB962C8B-B14F-4D97-AF65-F5344CB8AC3E}">
        <p14:creationId xmlns:p14="http://schemas.microsoft.com/office/powerpoint/2010/main" val="241129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02639" y="-149132"/>
            <a:ext cx="6225480" cy="1201236"/>
          </a:xfrm>
          <a:prstGeom prst="rect">
            <a:avLst/>
          </a:prstGeom>
        </p:spPr>
        <p:txBody>
          <a:bodyPr vert="horz" wrap="square" lIns="0" tIns="214259" rIns="0" bIns="0" rtlCol="0">
            <a:spAutoFit/>
          </a:bodyPr>
          <a:lstStyle/>
          <a:p>
            <a:pPr marL="1306830" algn="ctr">
              <a:lnSpc>
                <a:spcPct val="100000"/>
              </a:lnSpc>
            </a:pPr>
            <a:r>
              <a:rPr sz="3200" spc="-5" dirty="0"/>
              <a:t>E</a:t>
            </a:r>
            <a:r>
              <a:rPr sz="3200" spc="-10" dirty="0"/>
              <a:t>SSnuS</a:t>
            </a:r>
            <a:r>
              <a:rPr sz="3200" dirty="0"/>
              <a:t>B</a:t>
            </a:r>
            <a:r>
              <a:rPr sz="3200" spc="5" dirty="0"/>
              <a:t> orga</a:t>
            </a:r>
            <a:r>
              <a:rPr sz="3200" spc="-10" dirty="0"/>
              <a:t>n</a:t>
            </a:r>
            <a:r>
              <a:rPr sz="3200" spc="-5" dirty="0"/>
              <a:t>i</a:t>
            </a:r>
            <a:r>
              <a:rPr sz="3200" spc="5" dirty="0"/>
              <a:t>z</a:t>
            </a:r>
            <a:r>
              <a:rPr sz="3200" spc="-10" dirty="0"/>
              <a:t>a</a:t>
            </a:r>
            <a:r>
              <a:rPr sz="3200" dirty="0"/>
              <a:t>t</a:t>
            </a:r>
            <a:r>
              <a:rPr sz="3200" spc="-5" dirty="0"/>
              <a:t>i</a:t>
            </a:r>
            <a:r>
              <a:rPr sz="3200" spc="-10" dirty="0"/>
              <a:t>o</a:t>
            </a:r>
            <a:r>
              <a:rPr sz="3200" dirty="0"/>
              <a:t>n</a:t>
            </a:r>
            <a:r>
              <a:rPr sz="3200" spc="-40" dirty="0"/>
              <a:t> </a:t>
            </a:r>
            <a:r>
              <a:rPr sz="3200" spc="5" dirty="0"/>
              <a:t>a</a:t>
            </a:r>
            <a:r>
              <a:rPr sz="3200" spc="-10" dirty="0"/>
              <a:t>n</a:t>
            </a:r>
            <a:r>
              <a:rPr sz="3200" dirty="0"/>
              <a:t>d</a:t>
            </a:r>
            <a:r>
              <a:rPr sz="3200" spc="-30" dirty="0"/>
              <a:t> </a:t>
            </a:r>
            <a:r>
              <a:rPr sz="3200" dirty="0"/>
              <a:t>t</a:t>
            </a:r>
            <a:r>
              <a:rPr sz="3200" spc="-5" dirty="0"/>
              <a:t>i</a:t>
            </a:r>
            <a:r>
              <a:rPr sz="3200" spc="-10" dirty="0"/>
              <a:t>m</a:t>
            </a:r>
            <a:r>
              <a:rPr sz="3200" dirty="0"/>
              <a:t>e</a:t>
            </a:r>
            <a:r>
              <a:rPr sz="3200" spc="-5" dirty="0"/>
              <a:t> </a:t>
            </a:r>
            <a:r>
              <a:rPr sz="3200" spc="-10" dirty="0"/>
              <a:t>p</a:t>
            </a:r>
            <a:r>
              <a:rPr sz="3200" spc="-5" dirty="0"/>
              <a:t>l</a:t>
            </a:r>
            <a:r>
              <a:rPr sz="3200" spc="5" dirty="0"/>
              <a:t>a</a:t>
            </a:r>
            <a:r>
              <a:rPr sz="3200" dirty="0"/>
              <a:t>n</a:t>
            </a:r>
          </a:p>
        </p:txBody>
      </p:sp>
      <p:sp>
        <p:nvSpPr>
          <p:cNvPr id="5" name="object 5"/>
          <p:cNvSpPr/>
          <p:nvPr/>
        </p:nvSpPr>
        <p:spPr>
          <a:xfrm>
            <a:off x="0" y="0"/>
            <a:ext cx="1658111" cy="11186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211" y="1126019"/>
            <a:ext cx="9143999" cy="131368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2580132"/>
            <a:ext cx="5507735" cy="3587495"/>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77817" y="6200001"/>
            <a:ext cx="5505816" cy="276999"/>
          </a:xfrm>
          <a:prstGeom prst="rect">
            <a:avLst/>
          </a:prstGeom>
        </p:spPr>
        <p:txBody>
          <a:bodyPr vert="horz" wrap="square" lIns="0" tIns="0" rIns="0" bIns="0" rtlCol="0">
            <a:spAutoFit/>
          </a:bodyPr>
          <a:lstStyle/>
          <a:p>
            <a:pPr marL="12700">
              <a:lnSpc>
                <a:spcPct val="100000"/>
              </a:lnSpc>
            </a:pPr>
            <a:r>
              <a:rPr lang="en-US" dirty="0">
                <a:latin typeface="Times New Roman"/>
                <a:cs typeface="Times New Roman"/>
              </a:rPr>
              <a:t>P</a:t>
            </a:r>
            <a:r>
              <a:rPr sz="1800" dirty="0">
                <a:latin typeface="Times New Roman"/>
                <a:cs typeface="Times New Roman"/>
              </a:rPr>
              <a:t>artner</a:t>
            </a:r>
            <a:r>
              <a:rPr sz="1800" spc="-5" dirty="0">
                <a:latin typeface="Times New Roman"/>
                <a:cs typeface="Times New Roman"/>
              </a:rPr>
              <a:t>s</a:t>
            </a:r>
            <a:r>
              <a:rPr sz="1800" dirty="0">
                <a:latin typeface="Times New Roman"/>
                <a:cs typeface="Times New Roman"/>
              </a:rPr>
              <a:t>:</a:t>
            </a:r>
            <a:r>
              <a:rPr sz="1800" spc="-15" dirty="0">
                <a:latin typeface="Times New Roman"/>
                <a:cs typeface="Times New Roman"/>
              </a:rPr>
              <a:t> </a:t>
            </a:r>
            <a:r>
              <a:rPr lang="en-US" sz="1800" spc="-15" dirty="0">
                <a:latin typeface="Times New Roman"/>
                <a:cs typeface="Times New Roman"/>
              </a:rPr>
              <a:t>Oslo U, </a:t>
            </a:r>
            <a:r>
              <a:rPr sz="1800" dirty="0">
                <a:latin typeface="Times New Roman"/>
                <a:cs typeface="Times New Roman"/>
              </a:rPr>
              <a:t>I</a:t>
            </a:r>
            <a:r>
              <a:rPr sz="1800" spc="-5" dirty="0">
                <a:latin typeface="Times New Roman"/>
                <a:cs typeface="Times New Roman"/>
              </a:rPr>
              <a:t>H</a:t>
            </a:r>
            <a:r>
              <a:rPr sz="1800" dirty="0">
                <a:latin typeface="Times New Roman"/>
                <a:cs typeface="Times New Roman"/>
              </a:rPr>
              <a:t>E</a:t>
            </a:r>
            <a:r>
              <a:rPr sz="1800" spc="-210" dirty="0">
                <a:latin typeface="Times New Roman"/>
                <a:cs typeface="Times New Roman"/>
              </a:rPr>
              <a:t>P</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B</a:t>
            </a:r>
            <a:r>
              <a:rPr sz="1800" spc="-5" dirty="0">
                <a:latin typeface="Times New Roman"/>
                <a:cs typeface="Times New Roman"/>
              </a:rPr>
              <a:t>N</a:t>
            </a:r>
            <a:r>
              <a:rPr sz="1800" dirty="0">
                <a:latin typeface="Times New Roman"/>
                <a:cs typeface="Times New Roman"/>
              </a:rPr>
              <a:t>L, </a:t>
            </a:r>
            <a:r>
              <a:rPr sz="1800" spc="-10" dirty="0">
                <a:latin typeface="Times New Roman"/>
                <a:cs typeface="Times New Roman"/>
              </a:rPr>
              <a:t>S</a:t>
            </a:r>
            <a:r>
              <a:rPr sz="1800" spc="-5" dirty="0">
                <a:latin typeface="Times New Roman"/>
                <a:cs typeface="Times New Roman"/>
              </a:rPr>
              <a:t>CK</a:t>
            </a:r>
            <a:r>
              <a:rPr sz="1800" spc="-10" dirty="0">
                <a:latin typeface="Times New Roman"/>
                <a:cs typeface="Times New Roman"/>
              </a:rPr>
              <a:t>•</a:t>
            </a:r>
            <a:r>
              <a:rPr sz="1800" spc="-5" dirty="0">
                <a:latin typeface="Times New Roman"/>
                <a:cs typeface="Times New Roman"/>
              </a:rPr>
              <a:t>C</a:t>
            </a:r>
            <a:r>
              <a:rPr sz="1800" dirty="0">
                <a:latin typeface="Times New Roman"/>
                <a:cs typeface="Times New Roman"/>
              </a:rPr>
              <a:t>E</a:t>
            </a:r>
            <a:r>
              <a:rPr sz="1800" spc="-5" dirty="0">
                <a:latin typeface="Times New Roman"/>
                <a:cs typeface="Times New Roman"/>
              </a:rPr>
              <a:t>N</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S</a:t>
            </a:r>
            <a:r>
              <a:rPr sz="1800" spc="-5" dirty="0">
                <a:latin typeface="Times New Roman"/>
                <a:cs typeface="Times New Roman"/>
              </a:rPr>
              <a:t>N</a:t>
            </a:r>
            <a:r>
              <a:rPr sz="1800" spc="-10" dirty="0">
                <a:latin typeface="Times New Roman"/>
                <a:cs typeface="Times New Roman"/>
              </a:rPr>
              <a:t>S</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PS</a:t>
            </a:r>
            <a:r>
              <a:rPr sz="1800" dirty="0">
                <a:latin typeface="Times New Roman"/>
                <a:cs typeface="Times New Roman"/>
              </a:rPr>
              <a:t>I,</a:t>
            </a:r>
            <a:r>
              <a:rPr sz="1800" spc="10" dirty="0">
                <a:latin typeface="Times New Roman"/>
                <a:cs typeface="Times New Roman"/>
              </a:rPr>
              <a:t> </a:t>
            </a:r>
            <a:r>
              <a:rPr sz="1800" spc="-5" dirty="0">
                <a:latin typeface="Times New Roman"/>
                <a:cs typeface="Times New Roman"/>
              </a:rPr>
              <a:t>RA</a:t>
            </a:r>
            <a:r>
              <a:rPr sz="1800" dirty="0">
                <a:latin typeface="Times New Roman"/>
                <a:cs typeface="Times New Roman"/>
              </a:rPr>
              <a:t>L</a:t>
            </a:r>
          </a:p>
        </p:txBody>
      </p:sp>
      <p:sp>
        <p:nvSpPr>
          <p:cNvPr id="12" name="object 12"/>
          <p:cNvSpPr txBox="1"/>
          <p:nvPr/>
        </p:nvSpPr>
        <p:spPr>
          <a:xfrm>
            <a:off x="6174105" y="6172200"/>
            <a:ext cx="1979295" cy="52832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Mo</a:t>
            </a:r>
            <a:r>
              <a:rPr sz="1800" spc="-40" dirty="0">
                <a:latin typeface="Calibri"/>
                <a:cs typeface="Calibri"/>
              </a:rPr>
              <a:t>r</a:t>
            </a:r>
            <a:r>
              <a:rPr sz="1800" spc="-10" dirty="0">
                <a:latin typeface="Calibri"/>
                <a:cs typeface="Calibri"/>
              </a:rPr>
              <a:t>e</a:t>
            </a:r>
            <a:r>
              <a:rPr sz="1800" spc="15" dirty="0">
                <a:latin typeface="Calibri"/>
                <a:cs typeface="Calibri"/>
              </a:rPr>
              <a:t> </a:t>
            </a:r>
            <a:r>
              <a:rPr sz="1800" spc="-5" dirty="0">
                <a:latin typeface="Calibri"/>
                <a:cs typeface="Calibri"/>
              </a:rPr>
              <a:t>i</a:t>
            </a:r>
            <a:r>
              <a:rPr sz="1800" spc="-10" dirty="0">
                <a:latin typeface="Calibri"/>
                <a:cs typeface="Calibri"/>
              </a:rPr>
              <a:t>n</a:t>
            </a:r>
            <a:r>
              <a:rPr sz="1800" spc="-35" dirty="0">
                <a:latin typeface="Calibri"/>
                <a:cs typeface="Calibri"/>
              </a:rPr>
              <a:t>f</a:t>
            </a:r>
            <a:r>
              <a:rPr sz="1800" spc="-5" dirty="0">
                <a:latin typeface="Calibri"/>
                <a:cs typeface="Calibri"/>
              </a:rPr>
              <a:t>o</a:t>
            </a:r>
            <a:r>
              <a:rPr sz="1800" spc="-15" dirty="0">
                <a:latin typeface="Calibri"/>
                <a:cs typeface="Calibri"/>
              </a:rPr>
              <a:t>rma</a:t>
            </a:r>
            <a:r>
              <a:rPr sz="1800" spc="-5" dirty="0">
                <a:latin typeface="Calibri"/>
                <a:cs typeface="Calibri"/>
              </a:rPr>
              <a:t>tio</a:t>
            </a:r>
            <a:r>
              <a:rPr sz="1800" dirty="0">
                <a:latin typeface="Calibri"/>
                <a:cs typeface="Calibri"/>
              </a:rPr>
              <a:t>n</a:t>
            </a:r>
            <a:r>
              <a:rPr sz="1800" spc="15" dirty="0">
                <a:latin typeface="Calibri"/>
                <a:cs typeface="Calibri"/>
              </a:rPr>
              <a:t> </a:t>
            </a:r>
            <a:r>
              <a:rPr sz="1800" spc="-25" dirty="0">
                <a:latin typeface="Calibri"/>
                <a:cs typeface="Calibri"/>
              </a:rPr>
              <a:t>a</a:t>
            </a:r>
            <a:r>
              <a:rPr sz="1800" spc="-15" dirty="0">
                <a:latin typeface="Calibri"/>
                <a:cs typeface="Calibri"/>
              </a:rPr>
              <a:t>t</a:t>
            </a:r>
            <a:r>
              <a:rPr sz="1800" spc="-5" dirty="0">
                <a:latin typeface="Calibri"/>
                <a:cs typeface="Calibri"/>
              </a:rPr>
              <a:t>: </a:t>
            </a:r>
            <a:r>
              <a:rPr sz="1800" u="heavy" spc="-10" dirty="0">
                <a:solidFill>
                  <a:srgbClr val="0000FF"/>
                </a:solidFill>
                <a:latin typeface="Calibri"/>
                <a:cs typeface="Calibri"/>
                <a:hlinkClick r:id="rId6"/>
              </a:rPr>
              <a:t>h</a:t>
            </a:r>
            <a:r>
              <a:rPr sz="1800" u="heavy" spc="-40" dirty="0">
                <a:solidFill>
                  <a:srgbClr val="0000FF"/>
                </a:solidFill>
                <a:latin typeface="Calibri"/>
                <a:cs typeface="Calibri"/>
                <a:hlinkClick r:id="rId6"/>
              </a:rPr>
              <a:t>t</a:t>
            </a:r>
            <a:r>
              <a:rPr sz="1800" u="heavy" spc="-15" dirty="0">
                <a:solidFill>
                  <a:srgbClr val="0000FF"/>
                </a:solidFill>
                <a:latin typeface="Calibri"/>
                <a:cs typeface="Calibri"/>
                <a:hlinkClick r:id="rId6"/>
              </a:rPr>
              <a:t>t</a:t>
            </a:r>
            <a:r>
              <a:rPr sz="1800" u="heavy" dirty="0">
                <a:solidFill>
                  <a:srgbClr val="0000FF"/>
                </a:solidFill>
                <a:latin typeface="Calibri"/>
                <a:cs typeface="Calibri"/>
                <a:hlinkClick r:id="rId6"/>
              </a:rPr>
              <a:t>p</a:t>
            </a:r>
            <a:r>
              <a:rPr sz="1800" u="heavy" spc="-10" dirty="0">
                <a:solidFill>
                  <a:srgbClr val="0000FF"/>
                </a:solidFill>
                <a:latin typeface="Calibri"/>
                <a:cs typeface="Calibri"/>
                <a:hlinkClick r:id="rId6"/>
              </a:rPr>
              <a:t>:</a:t>
            </a:r>
            <a:r>
              <a:rPr sz="1800" u="heavy" dirty="0">
                <a:solidFill>
                  <a:srgbClr val="0000FF"/>
                </a:solidFill>
                <a:latin typeface="Calibri"/>
                <a:cs typeface="Calibri"/>
                <a:hlinkClick r:id="rId6"/>
              </a:rPr>
              <a:t>/</a:t>
            </a:r>
            <a:r>
              <a:rPr sz="1800" u="heavy" spc="-40" dirty="0">
                <a:solidFill>
                  <a:srgbClr val="0000FF"/>
                </a:solidFill>
                <a:latin typeface="Calibri"/>
                <a:cs typeface="Calibri"/>
                <a:hlinkClick r:id="rId6"/>
              </a:rPr>
              <a:t>/</a:t>
            </a:r>
            <a:r>
              <a:rPr sz="1800" u="heavy" dirty="0">
                <a:solidFill>
                  <a:srgbClr val="0000FF"/>
                </a:solidFill>
                <a:latin typeface="Calibri"/>
                <a:cs typeface="Calibri"/>
                <a:hlinkClick r:id="rId6"/>
              </a:rPr>
              <a:t>essnusb</a:t>
            </a:r>
            <a:r>
              <a:rPr sz="1800" u="heavy" spc="-10" dirty="0">
                <a:solidFill>
                  <a:srgbClr val="0000FF"/>
                </a:solidFill>
                <a:latin typeface="Calibri"/>
                <a:cs typeface="Calibri"/>
                <a:hlinkClick r:id="rId6"/>
              </a:rPr>
              <a:t>.eu</a:t>
            </a:r>
            <a:r>
              <a:rPr sz="1800" u="heavy" dirty="0">
                <a:solidFill>
                  <a:srgbClr val="0000FF"/>
                </a:solidFill>
                <a:latin typeface="Calibri"/>
                <a:cs typeface="Calibri"/>
                <a:hlinkClick r:id="rId6"/>
              </a:rPr>
              <a:t>/</a:t>
            </a:r>
            <a:endParaRPr sz="1800" dirty="0">
              <a:latin typeface="Calibri"/>
              <a:cs typeface="Calibri"/>
            </a:endParaRP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3802" y="0"/>
            <a:ext cx="1250198" cy="1250198"/>
          </a:xfrm>
          <a:prstGeom prst="rect">
            <a:avLst/>
          </a:prstGeom>
        </p:spPr>
      </p:pic>
      <p:sp>
        <p:nvSpPr>
          <p:cNvPr id="13" name="Date Placeholder 12">
            <a:extLst>
              <a:ext uri="{FF2B5EF4-FFF2-40B4-BE49-F238E27FC236}">
                <a16:creationId xmlns:a16="http://schemas.microsoft.com/office/drawing/2014/main" id="{279E2AD0-E086-4D23-A4A9-F0EA4BBF7C82}"/>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6" name="Slide Number Placeholder 15">
            <a:extLst>
              <a:ext uri="{FF2B5EF4-FFF2-40B4-BE49-F238E27FC236}">
                <a16:creationId xmlns:a16="http://schemas.microsoft.com/office/drawing/2014/main" id="{50126F84-50E0-4649-915A-9D0ED68328F0}"/>
              </a:ext>
            </a:extLst>
          </p:cNvPr>
          <p:cNvSpPr>
            <a:spLocks noGrp="1"/>
          </p:cNvSpPr>
          <p:nvPr>
            <p:ph type="sldNum" sz="quarter" idx="7"/>
          </p:nvPr>
        </p:nvSpPr>
        <p:spPr>
          <a:xfrm>
            <a:off x="8720327" y="6641632"/>
            <a:ext cx="356742" cy="186633"/>
          </a:xfrm>
        </p:spPr>
        <p:txBody>
          <a:bodyPr/>
          <a:lstStyle/>
          <a:p>
            <a:pPr marL="101600">
              <a:lnSpc>
                <a:spcPct val="100000"/>
              </a:lnSpc>
            </a:pPr>
            <a:fld id="{81D60167-4931-47E6-BA6A-407CBD079E47}" type="slidenum">
              <a:rPr lang="sv-SE" smtClean="0"/>
              <a:t>16</a:t>
            </a:fld>
            <a:endParaRPr lang="sv-SE" dirty="0"/>
          </a:p>
        </p:txBody>
      </p:sp>
      <p:sp>
        <p:nvSpPr>
          <p:cNvPr id="18" name="Footer Placeholder 17">
            <a:extLst>
              <a:ext uri="{FF2B5EF4-FFF2-40B4-BE49-F238E27FC236}">
                <a16:creationId xmlns:a16="http://schemas.microsoft.com/office/drawing/2014/main" id="{DEA3556B-E694-4095-BE4C-6FBE031F79A6}"/>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
        <p:nvSpPr>
          <p:cNvPr id="19" name="Rectangle 18">
            <a:extLst>
              <a:ext uri="{FF2B5EF4-FFF2-40B4-BE49-F238E27FC236}">
                <a16:creationId xmlns:a16="http://schemas.microsoft.com/office/drawing/2014/main" id="{680D32EF-961A-44AC-96D5-4CED506EDF5F}"/>
              </a:ext>
            </a:extLst>
          </p:cNvPr>
          <p:cNvSpPr/>
          <p:nvPr/>
        </p:nvSpPr>
        <p:spPr>
          <a:xfrm>
            <a:off x="5410200" y="2523056"/>
            <a:ext cx="4114800" cy="3631763"/>
          </a:xfrm>
          <a:prstGeom prst="rect">
            <a:avLst/>
          </a:prstGeom>
        </p:spPr>
        <p:txBody>
          <a:bodyPr wrap="square">
            <a:spAutoFit/>
          </a:bodyPr>
          <a:lstStyle/>
          <a:p>
            <a:pPr marL="423545" marR="555625" indent="-342900">
              <a:lnSpc>
                <a:spcPct val="100000"/>
              </a:lnSpc>
              <a:buFont typeface="Arial"/>
              <a:buChar char="•"/>
              <a:tabLst>
                <a:tab pos="424180" algn="l"/>
              </a:tabLst>
            </a:pPr>
            <a:r>
              <a:rPr lang="en-US" sz="2000" spc="5" dirty="0">
                <a:latin typeface="Times New Roman"/>
                <a:cs typeface="Times New Roman"/>
              </a:rPr>
              <a:t>EU grant 3 MEUR/4 years</a:t>
            </a:r>
          </a:p>
          <a:p>
            <a:pPr marL="423545" marR="555625" indent="-342900">
              <a:lnSpc>
                <a:spcPct val="100000"/>
              </a:lnSpc>
              <a:buFont typeface="Arial"/>
              <a:buChar char="•"/>
              <a:tabLst>
                <a:tab pos="424180" algn="l"/>
              </a:tabLst>
            </a:pPr>
            <a:r>
              <a:rPr lang="en-US" sz="2000" spc="5" dirty="0">
                <a:latin typeface="Times New Roman"/>
                <a:cs typeface="Times New Roman"/>
              </a:rPr>
              <a:t>K</a:t>
            </a:r>
            <a:r>
              <a:rPr lang="en-US" sz="2000" spc="-10" dirty="0">
                <a:latin typeface="Times New Roman"/>
                <a:cs typeface="Times New Roman"/>
              </a:rPr>
              <a:t>i</a:t>
            </a:r>
            <a:r>
              <a:rPr lang="en-US" sz="2000" spc="-5" dirty="0">
                <a:latin typeface="Times New Roman"/>
                <a:cs typeface="Times New Roman"/>
              </a:rPr>
              <a:t>c</a:t>
            </a:r>
            <a:r>
              <a:rPr lang="en-US" sz="2000" spc="5" dirty="0">
                <a:latin typeface="Times New Roman"/>
                <a:cs typeface="Times New Roman"/>
              </a:rPr>
              <a:t>k</a:t>
            </a:r>
            <a:r>
              <a:rPr lang="en-US" sz="2000" dirty="0">
                <a:latin typeface="Times New Roman"/>
                <a:cs typeface="Times New Roman"/>
              </a:rPr>
              <a:t>-</a:t>
            </a:r>
            <a:r>
              <a:rPr lang="en-US" sz="2000" spc="5" dirty="0">
                <a:latin typeface="Times New Roman"/>
                <a:cs typeface="Times New Roman"/>
              </a:rPr>
              <a:t>o</a:t>
            </a:r>
            <a:r>
              <a:rPr lang="en-US" sz="2000" spc="-35" dirty="0">
                <a:latin typeface="Times New Roman"/>
                <a:cs typeface="Times New Roman"/>
              </a:rPr>
              <a:t>f</a:t>
            </a:r>
            <a:r>
              <a:rPr lang="en-US" sz="2000" dirty="0">
                <a:latin typeface="Times New Roman"/>
                <a:cs typeface="Times New Roman"/>
              </a:rPr>
              <a:t>f</a:t>
            </a:r>
            <a:r>
              <a:rPr lang="en-US" sz="2000" spc="-40" dirty="0">
                <a:latin typeface="Times New Roman"/>
                <a:cs typeface="Times New Roman"/>
              </a:rPr>
              <a:t>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a:t>
            </a:r>
            <a:r>
              <a:rPr lang="en-US" sz="2000" spc="-5" dirty="0">
                <a:latin typeface="Times New Roman"/>
                <a:cs typeface="Times New Roman"/>
              </a:rPr>
              <a:t> i</a:t>
            </a:r>
            <a:r>
              <a:rPr lang="en-US" sz="2000" dirty="0">
                <a:latin typeface="Times New Roman"/>
                <a:cs typeface="Times New Roman"/>
              </a:rPr>
              <a:t>n J</a:t>
            </a:r>
            <a:r>
              <a:rPr lang="en-US" sz="2000" spc="-5" dirty="0">
                <a:latin typeface="Times New Roman"/>
                <a:cs typeface="Times New Roman"/>
              </a:rPr>
              <a:t>a</a:t>
            </a:r>
            <a:r>
              <a:rPr lang="en-US" sz="2000" spc="5" dirty="0">
                <a:latin typeface="Times New Roman"/>
                <a:cs typeface="Times New Roman"/>
              </a:rPr>
              <a:t>nu</a:t>
            </a:r>
            <a:r>
              <a:rPr lang="en-US" sz="2000" spc="-5" dirty="0">
                <a:latin typeface="Times New Roman"/>
                <a:cs typeface="Times New Roman"/>
              </a:rPr>
              <a:t>a</a:t>
            </a:r>
            <a:r>
              <a:rPr lang="en-US" sz="2000" dirty="0">
                <a:latin typeface="Times New Roman"/>
                <a:cs typeface="Times New Roman"/>
              </a:rPr>
              <a:t>ry</a:t>
            </a:r>
            <a:r>
              <a:rPr lang="en-US" sz="2000" spc="-4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marL="423545" marR="425450" indent="-342900">
              <a:lnSpc>
                <a:spcPct val="100000"/>
              </a:lnSpc>
              <a:spcBef>
                <a:spcPts val="600"/>
              </a:spcBef>
              <a:buFont typeface="Arial"/>
              <a:buChar char="•"/>
              <a:tabLst>
                <a:tab pos="424180" algn="l"/>
              </a:tabLst>
            </a:pP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ν</a:t>
            </a:r>
            <a:r>
              <a:rPr lang="en-US" sz="2000" dirty="0" err="1">
                <a:latin typeface="Times New Roman"/>
                <a:cs typeface="Times New Roman"/>
              </a:rPr>
              <a:t>SB</a:t>
            </a:r>
            <a:r>
              <a:rPr lang="en-US" sz="2000" spc="-25" dirty="0">
                <a:latin typeface="Times New Roman"/>
                <a:cs typeface="Times New Roman"/>
              </a:rPr>
              <a:t> </a:t>
            </a:r>
            <a:r>
              <a:rPr lang="en-US" sz="2000" spc="-10" dirty="0">
                <a:latin typeface="Times New Roman"/>
                <a:cs typeface="Times New Roman"/>
              </a:rPr>
              <a:t>has about 60 members of which </a:t>
            </a:r>
            <a:r>
              <a:rPr lang="en-US" sz="2000" dirty="0">
                <a:latin typeface="Times New Roman"/>
                <a:cs typeface="Times New Roman"/>
              </a:rPr>
              <a:t>10 are full-time EU-</a:t>
            </a:r>
            <a:r>
              <a:rPr lang="en-US" sz="2000" spc="-10" dirty="0">
                <a:latin typeface="Times New Roman"/>
                <a:cs typeface="Times New Roman"/>
              </a:rPr>
              <a:t>financed </a:t>
            </a:r>
            <a:r>
              <a:rPr lang="en-US" sz="2000" spc="5" dirty="0">
                <a:latin typeface="Times New Roman"/>
                <a:cs typeface="Times New Roman"/>
              </a:rPr>
              <a:t>po</a:t>
            </a:r>
            <a:r>
              <a:rPr lang="en-US" sz="2000" dirty="0">
                <a:latin typeface="Times New Roman"/>
                <a:cs typeface="Times New Roman"/>
              </a:rPr>
              <a:t>s</a:t>
            </a:r>
            <a:r>
              <a:rPr lang="en-US" sz="2000" spc="-10" dirty="0">
                <a:latin typeface="Times New Roman"/>
                <a:cs typeface="Times New Roman"/>
              </a:rPr>
              <a:t>t</a:t>
            </a:r>
            <a:r>
              <a:rPr lang="en-US" sz="2000" spc="5" dirty="0">
                <a:latin typeface="Times New Roman"/>
                <a:cs typeface="Times New Roman"/>
              </a:rPr>
              <a:t>do</a:t>
            </a:r>
            <a:r>
              <a:rPr lang="en-US" sz="2000" spc="-5" dirty="0">
                <a:latin typeface="Times New Roman"/>
                <a:cs typeface="Times New Roman"/>
              </a:rPr>
              <a:t>cs</a:t>
            </a:r>
            <a:r>
              <a:rPr lang="en-US" sz="2000" dirty="0">
                <a:latin typeface="Times New Roman"/>
                <a:cs typeface="Times New Roman"/>
              </a:rPr>
              <a:t>.</a:t>
            </a:r>
          </a:p>
          <a:p>
            <a:pPr marL="423545" marR="423545" indent="-342900">
              <a:lnSpc>
                <a:spcPct val="100000"/>
              </a:lnSpc>
              <a:spcBef>
                <a:spcPts val="600"/>
              </a:spcBef>
              <a:buFont typeface="Arial"/>
              <a:buChar char="•"/>
              <a:tabLst>
                <a:tab pos="424180" algn="l"/>
              </a:tabLst>
            </a:pPr>
            <a:r>
              <a:rPr lang="en-US" sz="2000" dirty="0">
                <a:latin typeface="Times New Roman"/>
                <a:cs typeface="Times New Roman"/>
              </a:rPr>
              <a:t>Next</a:t>
            </a:r>
            <a:r>
              <a:rPr lang="en-US" sz="2000" spc="-25" dirty="0">
                <a:latin typeface="Times New Roman"/>
                <a:cs typeface="Times New Roman"/>
              </a:rPr>
              <a:t> </a:t>
            </a: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nu</a:t>
            </a:r>
            <a:r>
              <a:rPr lang="en-US" sz="2000" dirty="0" err="1">
                <a:latin typeface="Times New Roman"/>
                <a:cs typeface="Times New Roman"/>
              </a:rPr>
              <a:t>SB</a:t>
            </a:r>
            <a:r>
              <a:rPr lang="en-US" sz="2000" spc="-25"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nd </a:t>
            </a:r>
            <a:r>
              <a:rPr lang="en-US" sz="2000" spc="-5" dirty="0" err="1">
                <a:latin typeface="Times New Roman"/>
                <a:cs typeface="Times New Roman"/>
              </a:rPr>
              <a:t>E</a:t>
            </a:r>
            <a:r>
              <a:rPr lang="en-US" sz="2000" spc="5" dirty="0" err="1">
                <a:latin typeface="Times New Roman"/>
                <a:cs typeface="Times New Roman"/>
              </a:rPr>
              <a:t>u</a:t>
            </a:r>
            <a:r>
              <a:rPr lang="en-US" sz="2000" dirty="0" err="1">
                <a:latin typeface="Times New Roman"/>
                <a:cs typeface="Times New Roman"/>
              </a:rPr>
              <a:t>r</a:t>
            </a:r>
            <a:r>
              <a:rPr lang="en-US" sz="2000" spc="5" dirty="0" err="1">
                <a:latin typeface="Times New Roman"/>
                <a:cs typeface="Times New Roman"/>
              </a:rPr>
              <a:t>oNu</a:t>
            </a:r>
            <a:r>
              <a:rPr lang="en-US" sz="2000" dirty="0" err="1">
                <a:latin typeface="Times New Roman"/>
                <a:cs typeface="Times New Roman"/>
              </a:rPr>
              <a:t>N</a:t>
            </a:r>
            <a:r>
              <a:rPr lang="en-US" sz="2000" spc="-5" dirty="0" err="1">
                <a:latin typeface="Times New Roman"/>
                <a:cs typeface="Times New Roman"/>
              </a:rPr>
              <a:t>e</a:t>
            </a:r>
            <a:r>
              <a:rPr lang="en-US" sz="2000" dirty="0" err="1">
                <a:latin typeface="Times New Roman"/>
                <a:cs typeface="Times New Roman"/>
              </a:rPr>
              <a:t>t</a:t>
            </a:r>
            <a:r>
              <a:rPr lang="en-US" sz="2000" spc="-50"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nnu</a:t>
            </a:r>
            <a:r>
              <a:rPr lang="en-US" sz="2000" spc="-5" dirty="0">
                <a:latin typeface="Times New Roman"/>
                <a:cs typeface="Times New Roman"/>
              </a:rPr>
              <a:t>a</a:t>
            </a:r>
            <a:r>
              <a:rPr lang="en-US" sz="2000" dirty="0">
                <a:latin typeface="Times New Roman"/>
                <a:cs typeface="Times New Roman"/>
              </a:rPr>
              <a:t>l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 </a:t>
            </a:r>
            <a:r>
              <a:rPr lang="en-US" sz="2000" spc="-5" dirty="0">
                <a:latin typeface="Times New Roman"/>
                <a:cs typeface="Times New Roman"/>
              </a:rPr>
              <a:t>to be </a:t>
            </a:r>
            <a:r>
              <a:rPr lang="en-US" sz="2000" spc="5" dirty="0">
                <a:latin typeface="Times New Roman"/>
                <a:cs typeface="Times New Roman"/>
              </a:rPr>
              <a:t>h</a:t>
            </a:r>
            <a:r>
              <a:rPr lang="en-US" sz="2000" spc="-5" dirty="0">
                <a:latin typeface="Times New Roman"/>
                <a:cs typeface="Times New Roman"/>
              </a:rPr>
              <a:t>e</a:t>
            </a:r>
            <a:r>
              <a:rPr lang="en-US" sz="2000" spc="-10" dirty="0">
                <a:latin typeface="Times New Roman"/>
                <a:cs typeface="Times New Roman"/>
              </a:rPr>
              <a:t>l</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i</a:t>
            </a:r>
            <a:r>
              <a:rPr lang="en-US" sz="2000" dirty="0">
                <a:latin typeface="Times New Roman"/>
                <a:cs typeface="Times New Roman"/>
              </a:rPr>
              <a:t>n Zagreb 21-24 October  2019 – </a:t>
            </a:r>
            <a:r>
              <a:rPr lang="en-US" sz="2000" dirty="0">
                <a:solidFill>
                  <a:srgbClr val="FF0000"/>
                </a:solidFill>
                <a:latin typeface="Times New Roman"/>
                <a:cs typeface="Times New Roman"/>
              </a:rPr>
              <a:t>newcomers are most welcome to attend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21970" y="271480"/>
            <a:ext cx="7878958" cy="1117600"/>
          </a:xfrm>
          <a:prstGeom prst="rect">
            <a:avLst/>
          </a:prstGeom>
        </p:spPr>
        <p:txBody>
          <a:bodyPr vert="horz" wrap="square" lIns="0" tIns="138738" rIns="0" bIns="0" rtlCol="0">
            <a:spAutoFit/>
          </a:bodyPr>
          <a:lstStyle/>
          <a:p>
            <a:pPr marL="307975">
              <a:lnSpc>
                <a:spcPct val="100000"/>
              </a:lnSpc>
            </a:pPr>
            <a:r>
              <a:rPr sz="3600" spc="-5" dirty="0"/>
              <a:t>E</a:t>
            </a:r>
            <a:r>
              <a:rPr sz="3600" dirty="0"/>
              <a:t>SSnuSB</a:t>
            </a:r>
            <a:r>
              <a:rPr sz="3600" spc="-35" dirty="0"/>
              <a:t> </a:t>
            </a:r>
            <a:r>
              <a:rPr sz="3600" dirty="0"/>
              <a:t>o</a:t>
            </a:r>
            <a:r>
              <a:rPr sz="3600" spc="-5" dirty="0"/>
              <a:t>r</a:t>
            </a:r>
            <a:r>
              <a:rPr sz="3600" dirty="0"/>
              <a:t>gan</a:t>
            </a:r>
            <a:r>
              <a:rPr sz="3600" spc="-5" dirty="0"/>
              <a:t>iz</a:t>
            </a:r>
            <a:r>
              <a:rPr sz="3600" dirty="0"/>
              <a:t>at</a:t>
            </a:r>
            <a:r>
              <a:rPr sz="3600" spc="-5" dirty="0"/>
              <a:t>i</a:t>
            </a:r>
            <a:r>
              <a:rPr sz="3600" dirty="0"/>
              <a:t>on</a:t>
            </a:r>
            <a:r>
              <a:rPr sz="3600" spc="10" dirty="0"/>
              <a:t> </a:t>
            </a:r>
            <a:r>
              <a:rPr sz="3600" dirty="0"/>
              <a:t>and</a:t>
            </a:r>
            <a:r>
              <a:rPr sz="3600" spc="-10" dirty="0"/>
              <a:t> </a:t>
            </a:r>
            <a:r>
              <a:rPr sz="3600" dirty="0"/>
              <a:t>t</a:t>
            </a:r>
            <a:r>
              <a:rPr sz="3600" spc="-5" dirty="0"/>
              <a:t>i</a:t>
            </a:r>
            <a:r>
              <a:rPr sz="3600" dirty="0"/>
              <a:t>me</a:t>
            </a:r>
            <a:r>
              <a:rPr sz="3600" spc="5" dirty="0"/>
              <a:t> </a:t>
            </a:r>
            <a:r>
              <a:rPr sz="3600" dirty="0"/>
              <a:t>p</a:t>
            </a:r>
            <a:r>
              <a:rPr sz="3600" spc="-5" dirty="0"/>
              <a:t>l</a:t>
            </a:r>
            <a:r>
              <a:rPr sz="3600" dirty="0"/>
              <a:t>an</a:t>
            </a:r>
          </a:p>
        </p:txBody>
      </p:sp>
      <p:sp>
        <p:nvSpPr>
          <p:cNvPr id="5" name="object 5"/>
          <p:cNvSpPr/>
          <p:nvPr/>
        </p:nvSpPr>
        <p:spPr>
          <a:xfrm>
            <a:off x="118871" y="4209288"/>
            <a:ext cx="858011" cy="5623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400" y="4339844"/>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7" name="object 7"/>
          <p:cNvSpPr/>
          <p:nvPr/>
        </p:nvSpPr>
        <p:spPr>
          <a:xfrm>
            <a:off x="152400" y="4268723"/>
            <a:ext cx="739140" cy="71120"/>
          </a:xfrm>
          <a:custGeom>
            <a:avLst/>
            <a:gdLst/>
            <a:ahLst/>
            <a:cxnLst/>
            <a:rect l="l" t="t" r="r" b="b"/>
            <a:pathLst>
              <a:path w="739140"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8" name="object 8"/>
          <p:cNvSpPr/>
          <p:nvPr/>
        </p:nvSpPr>
        <p:spPr>
          <a:xfrm>
            <a:off x="152400" y="4268723"/>
            <a:ext cx="739140" cy="443865"/>
          </a:xfrm>
          <a:custGeom>
            <a:avLst/>
            <a:gdLst/>
            <a:ahLst/>
            <a:cxnLst/>
            <a:rect l="l" t="t" r="r" b="b"/>
            <a:pathLst>
              <a:path w="739140"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9" name="object 9"/>
          <p:cNvSpPr txBox="1"/>
          <p:nvPr/>
        </p:nvSpPr>
        <p:spPr>
          <a:xfrm>
            <a:off x="245879" y="4385201"/>
            <a:ext cx="434975" cy="2038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2012</a:t>
            </a:r>
            <a:r>
              <a:rPr sz="1400" dirty="0">
                <a:latin typeface="Times New Roman"/>
                <a:cs typeface="Times New Roman"/>
              </a:rPr>
              <a:t>:</a:t>
            </a:r>
            <a:endParaRPr sz="1400">
              <a:latin typeface="Times New Roman"/>
              <a:cs typeface="Times New Roman"/>
            </a:endParaRPr>
          </a:p>
        </p:txBody>
      </p:sp>
      <p:sp>
        <p:nvSpPr>
          <p:cNvPr id="10" name="object 10"/>
          <p:cNvSpPr txBox="1"/>
          <p:nvPr/>
        </p:nvSpPr>
        <p:spPr>
          <a:xfrm>
            <a:off x="245879" y="4639647"/>
            <a:ext cx="991869" cy="1124585"/>
          </a:xfrm>
          <a:prstGeom prst="rect">
            <a:avLst/>
          </a:prstGeom>
        </p:spPr>
        <p:txBody>
          <a:bodyPr vert="horz" wrap="square" lIns="0" tIns="0" rIns="0" bIns="0" rtlCol="0">
            <a:spAutoFit/>
          </a:bodyPr>
          <a:lstStyle/>
          <a:p>
            <a:pPr marL="12700">
              <a:lnSpc>
                <a:spcPts val="1400"/>
              </a:lnSpc>
            </a:pPr>
            <a:r>
              <a:rPr sz="2100" spc="-15" baseline="13888" dirty="0">
                <a:latin typeface="Times New Roman"/>
                <a:cs typeface="Times New Roman"/>
              </a:rPr>
              <a:t>Θ</a:t>
            </a:r>
            <a:r>
              <a:rPr sz="900" spc="15" dirty="0">
                <a:latin typeface="Times New Roman"/>
                <a:cs typeface="Times New Roman"/>
              </a:rPr>
              <a:t>13</a:t>
            </a:r>
            <a:endParaRPr sz="900">
              <a:latin typeface="Times New Roman"/>
              <a:cs typeface="Times New Roman"/>
            </a:endParaRPr>
          </a:p>
          <a:p>
            <a:pPr marL="12700">
              <a:lnSpc>
                <a:spcPts val="1285"/>
              </a:lnSpc>
            </a:pPr>
            <a:r>
              <a:rPr sz="1400" spc="-25" dirty="0">
                <a:latin typeface="Times New Roman"/>
                <a:cs typeface="Times New Roman"/>
              </a:rPr>
              <a:t>m</a:t>
            </a:r>
            <a:r>
              <a:rPr sz="1400" dirty="0">
                <a:latin typeface="Times New Roman"/>
                <a:cs typeface="Times New Roman"/>
              </a:rPr>
              <a:t>ea</a:t>
            </a:r>
            <a:r>
              <a:rPr sz="1400" spc="5" dirty="0">
                <a:latin typeface="Times New Roman"/>
                <a:cs typeface="Times New Roman"/>
              </a:rPr>
              <a:t>su</a:t>
            </a:r>
            <a:r>
              <a:rPr sz="1400" dirty="0">
                <a:latin typeface="Times New Roman"/>
                <a:cs typeface="Times New Roman"/>
              </a:rPr>
              <a:t>re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endParaRPr sz="1400">
              <a:latin typeface="Times New Roman"/>
              <a:cs typeface="Times New Roman"/>
            </a:endParaRPr>
          </a:p>
          <a:p>
            <a:pPr marL="12700" marR="5080">
              <a:lnSpc>
                <a:spcPct val="86200"/>
              </a:lnSpc>
              <a:spcBef>
                <a:spcPts val="114"/>
              </a:spcBef>
            </a:pPr>
            <a:r>
              <a:rPr sz="1400" spc="5" dirty="0">
                <a:latin typeface="Times New Roman"/>
                <a:cs typeface="Times New Roman"/>
              </a:rPr>
              <a:t>publi</a:t>
            </a:r>
            <a:r>
              <a:rPr sz="1400" spc="-10" dirty="0">
                <a:latin typeface="Times New Roman"/>
                <a:cs typeface="Times New Roman"/>
              </a:rPr>
              <a:t>s</a:t>
            </a:r>
            <a:r>
              <a:rPr sz="1400" spc="5" dirty="0">
                <a:latin typeface="Times New Roman"/>
                <a:cs typeface="Times New Roman"/>
              </a:rPr>
              <a:t>h</a:t>
            </a:r>
            <a:r>
              <a:rPr sz="1400" spc="-15" dirty="0">
                <a:latin typeface="Times New Roman"/>
                <a:cs typeface="Times New Roman"/>
              </a:rPr>
              <a:t>e</a:t>
            </a:r>
            <a:r>
              <a:rPr sz="1400" dirty="0">
                <a:latin typeface="Times New Roman"/>
                <a:cs typeface="Times New Roman"/>
              </a:rPr>
              <a:t>d </a:t>
            </a:r>
            <a:r>
              <a:rPr sz="1400" spc="-35" dirty="0">
                <a:latin typeface="Times New Roman"/>
                <a:cs typeface="Times New Roman"/>
              </a:rPr>
              <a:t> </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ce</a:t>
            </a:r>
            <a:r>
              <a:rPr sz="1400" spc="5" dirty="0">
                <a:latin typeface="Times New Roman"/>
                <a:cs typeface="Times New Roman"/>
              </a:rPr>
              <a:t>pt</a:t>
            </a:r>
            <a:r>
              <a:rPr sz="1400" spc="-10" dirty="0">
                <a:latin typeface="Times New Roman"/>
                <a:cs typeface="Times New Roman"/>
              </a:rPr>
              <a:t>i</a:t>
            </a:r>
            <a:r>
              <a:rPr sz="1400" spc="5" dirty="0">
                <a:latin typeface="Times New Roman"/>
                <a:cs typeface="Times New Roman"/>
              </a:rPr>
              <a:t>o</a:t>
            </a:r>
            <a:r>
              <a:rPr sz="1400" dirty="0">
                <a:latin typeface="Times New Roman"/>
                <a:cs typeface="Times New Roman"/>
              </a:rPr>
              <a:t>n</a:t>
            </a:r>
            <a:r>
              <a:rPr sz="1400" spc="-45" dirty="0">
                <a:latin typeface="Times New Roman"/>
                <a:cs typeface="Times New Roman"/>
              </a:rPr>
              <a:t> </a:t>
            </a:r>
            <a:r>
              <a:rPr sz="1400" spc="5" dirty="0">
                <a:latin typeface="Times New Roman"/>
                <a:cs typeface="Times New Roman"/>
              </a:rPr>
              <a:t>o</a:t>
            </a:r>
            <a:r>
              <a:rPr sz="1400" dirty="0">
                <a:latin typeface="Times New Roman"/>
                <a:cs typeface="Times New Roman"/>
              </a:rPr>
              <a:t>f </a:t>
            </a:r>
            <a:r>
              <a:rPr sz="1400" spc="5" dirty="0">
                <a:latin typeface="Times New Roman"/>
                <a:cs typeface="Times New Roman"/>
              </a:rPr>
              <a:t>th</a:t>
            </a:r>
            <a:r>
              <a:rPr sz="1400" dirty="0">
                <a:latin typeface="Times New Roman"/>
                <a:cs typeface="Times New Roman"/>
              </a:rPr>
              <a:t>e</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spc="5" dirty="0">
                <a:latin typeface="Times New Roman"/>
                <a:cs typeface="Times New Roman"/>
              </a:rPr>
              <a:t>nu</a:t>
            </a:r>
            <a:r>
              <a:rPr sz="1400" spc="-5" dirty="0">
                <a:latin typeface="Times New Roman"/>
                <a:cs typeface="Times New Roman"/>
              </a:rPr>
              <a:t>S</a:t>
            </a:r>
            <a:r>
              <a:rPr sz="1400" dirty="0">
                <a:latin typeface="Times New Roman"/>
                <a:cs typeface="Times New Roman"/>
              </a:rPr>
              <a:t>B </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j</a:t>
            </a:r>
            <a:r>
              <a:rPr sz="1400" dirty="0">
                <a:latin typeface="Times New Roman"/>
                <a:cs typeface="Times New Roman"/>
              </a:rPr>
              <a:t>ect</a:t>
            </a:r>
            <a:endParaRPr sz="1400">
              <a:latin typeface="Times New Roman"/>
              <a:cs typeface="Times New Roman"/>
            </a:endParaRPr>
          </a:p>
        </p:txBody>
      </p:sp>
      <p:sp>
        <p:nvSpPr>
          <p:cNvPr id="11" name="object 11"/>
          <p:cNvSpPr/>
          <p:nvPr/>
        </p:nvSpPr>
        <p:spPr>
          <a:xfrm>
            <a:off x="734568" y="4006596"/>
            <a:ext cx="243839" cy="2453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68095" y="4066032"/>
            <a:ext cx="125095" cy="127000"/>
          </a:xfrm>
          <a:custGeom>
            <a:avLst/>
            <a:gdLst/>
            <a:ahLst/>
            <a:cxnLst/>
            <a:rect l="l" t="t" r="r" b="b"/>
            <a:pathLst>
              <a:path w="125094" h="127000">
                <a:moveTo>
                  <a:pt x="124968" y="0"/>
                </a:moveTo>
                <a:lnTo>
                  <a:pt x="0" y="126492"/>
                </a:lnTo>
                <a:lnTo>
                  <a:pt x="124968" y="126492"/>
                </a:lnTo>
                <a:lnTo>
                  <a:pt x="124968" y="0"/>
                </a:lnTo>
                <a:close/>
              </a:path>
            </a:pathLst>
          </a:custGeom>
          <a:solidFill>
            <a:srgbClr val="4F81BD"/>
          </a:solidFill>
        </p:spPr>
        <p:txBody>
          <a:bodyPr wrap="square" lIns="0" tIns="0" rIns="0" bIns="0" rtlCol="0"/>
          <a:lstStyle/>
          <a:p>
            <a:endParaRPr/>
          </a:p>
        </p:txBody>
      </p:sp>
      <p:sp>
        <p:nvSpPr>
          <p:cNvPr id="13" name="object 13"/>
          <p:cNvSpPr/>
          <p:nvPr/>
        </p:nvSpPr>
        <p:spPr>
          <a:xfrm>
            <a:off x="768095" y="4066032"/>
            <a:ext cx="125095" cy="127000"/>
          </a:xfrm>
          <a:custGeom>
            <a:avLst/>
            <a:gdLst/>
            <a:ahLst/>
            <a:cxnLst/>
            <a:rect l="l" t="t" r="r" b="b"/>
            <a:pathLst>
              <a:path w="125094" h="127000">
                <a:moveTo>
                  <a:pt x="0" y="126492"/>
                </a:moveTo>
                <a:lnTo>
                  <a:pt x="124968" y="0"/>
                </a:lnTo>
                <a:lnTo>
                  <a:pt x="124968" y="126492"/>
                </a:lnTo>
                <a:lnTo>
                  <a:pt x="0" y="126492"/>
                </a:lnTo>
                <a:close/>
              </a:path>
            </a:pathLst>
          </a:custGeom>
          <a:ln w="12192">
            <a:solidFill>
              <a:srgbClr val="4F81BD"/>
            </a:solidFill>
          </a:ln>
        </p:spPr>
        <p:txBody>
          <a:bodyPr wrap="square" lIns="0" tIns="0" rIns="0" bIns="0" rtlCol="0"/>
          <a:lstStyle/>
          <a:p>
            <a:endParaRPr/>
          </a:p>
        </p:txBody>
      </p:sp>
      <p:sp>
        <p:nvSpPr>
          <p:cNvPr id="14" name="object 14"/>
          <p:cNvSpPr/>
          <p:nvPr/>
        </p:nvSpPr>
        <p:spPr>
          <a:xfrm>
            <a:off x="1164336" y="3933444"/>
            <a:ext cx="858011" cy="56387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197863" y="4064000"/>
            <a:ext cx="71755" cy="373380"/>
          </a:xfrm>
          <a:custGeom>
            <a:avLst/>
            <a:gdLst/>
            <a:ahLst/>
            <a:cxnLst/>
            <a:rect l="l" t="t" r="r" b="b"/>
            <a:pathLst>
              <a:path w="71755" h="373379">
                <a:moveTo>
                  <a:pt x="0" y="373380"/>
                </a:moveTo>
                <a:lnTo>
                  <a:pt x="71729" y="373380"/>
                </a:lnTo>
                <a:lnTo>
                  <a:pt x="71729" y="0"/>
                </a:lnTo>
                <a:lnTo>
                  <a:pt x="0" y="0"/>
                </a:lnTo>
                <a:lnTo>
                  <a:pt x="0" y="373380"/>
                </a:lnTo>
                <a:close/>
              </a:path>
            </a:pathLst>
          </a:custGeom>
          <a:solidFill>
            <a:srgbClr val="4F81BD"/>
          </a:solidFill>
        </p:spPr>
        <p:txBody>
          <a:bodyPr wrap="square" lIns="0" tIns="0" rIns="0" bIns="0" rtlCol="0"/>
          <a:lstStyle/>
          <a:p>
            <a:endParaRPr/>
          </a:p>
        </p:txBody>
      </p:sp>
      <p:sp>
        <p:nvSpPr>
          <p:cNvPr id="16" name="object 16"/>
          <p:cNvSpPr/>
          <p:nvPr/>
        </p:nvSpPr>
        <p:spPr>
          <a:xfrm>
            <a:off x="1197863" y="3992879"/>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17" name="object 17"/>
          <p:cNvSpPr/>
          <p:nvPr/>
        </p:nvSpPr>
        <p:spPr>
          <a:xfrm>
            <a:off x="1197863" y="3992879"/>
            <a:ext cx="739140" cy="445134"/>
          </a:xfrm>
          <a:custGeom>
            <a:avLst/>
            <a:gdLst/>
            <a:ahLst/>
            <a:cxnLst/>
            <a:rect l="l" t="t" r="r" b="b"/>
            <a:pathLst>
              <a:path w="739139"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18" name="object 18"/>
          <p:cNvSpPr txBox="1"/>
          <p:nvPr/>
        </p:nvSpPr>
        <p:spPr>
          <a:xfrm>
            <a:off x="1324081" y="4116652"/>
            <a:ext cx="720725"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2016</a:t>
            </a:r>
            <a:r>
              <a:rPr sz="1400" b="1" dirty="0">
                <a:latin typeface="Times New Roman"/>
                <a:cs typeface="Times New Roman"/>
              </a:rPr>
              <a:t>-</a:t>
            </a:r>
            <a:endParaRPr sz="1400">
              <a:latin typeface="Times New Roman"/>
              <a:cs typeface="Times New Roman"/>
            </a:endParaRPr>
          </a:p>
          <a:p>
            <a:pPr marL="12700">
              <a:lnSpc>
                <a:spcPts val="1445"/>
              </a:lnSpc>
            </a:pPr>
            <a:r>
              <a:rPr sz="1400" b="1" spc="5" dirty="0">
                <a:latin typeface="Times New Roman"/>
                <a:cs typeface="Times New Roman"/>
              </a:rPr>
              <a:t>2019</a:t>
            </a:r>
            <a:r>
              <a:rPr sz="1400" dirty="0">
                <a:latin typeface="Times New Roman"/>
                <a:cs typeface="Times New Roman"/>
              </a:rPr>
              <a:t>:</a:t>
            </a:r>
            <a:endParaRPr sz="1400">
              <a:latin typeface="Times New Roman"/>
              <a:cs typeface="Times New Roman"/>
            </a:endParaRPr>
          </a:p>
          <a:p>
            <a:pPr marL="12700" marR="72390">
              <a:lnSpc>
                <a:spcPts val="1450"/>
              </a:lnSpc>
              <a:spcBef>
                <a:spcPts val="125"/>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5" dirty="0">
                <a:latin typeface="Times New Roman"/>
                <a:cs typeface="Times New Roman"/>
              </a:rPr>
              <a:t>C</a:t>
            </a:r>
            <a:r>
              <a:rPr sz="1400" spc="-10" dirty="0">
                <a:latin typeface="Times New Roman"/>
                <a:cs typeface="Times New Roman"/>
              </a:rPr>
              <a:t>O</a:t>
            </a:r>
            <a:r>
              <a:rPr sz="1400" spc="-5" dirty="0">
                <a:latin typeface="Times New Roman"/>
                <a:cs typeface="Times New Roman"/>
              </a:rPr>
              <a:t>S</a:t>
            </a:r>
            <a:r>
              <a:rPr sz="1400" dirty="0">
                <a:latin typeface="Times New Roman"/>
                <a:cs typeface="Times New Roman"/>
              </a:rPr>
              <a:t>T</a:t>
            </a:r>
            <a:endParaRPr sz="1400">
              <a:latin typeface="Times New Roman"/>
              <a:cs typeface="Times New Roman"/>
            </a:endParaRPr>
          </a:p>
          <a:p>
            <a:pPr marL="12700">
              <a:lnSpc>
                <a:spcPts val="1315"/>
              </a:lnSpc>
            </a:pPr>
            <a:r>
              <a:rPr sz="1400" spc="-10" dirty="0">
                <a:latin typeface="Times New Roman"/>
                <a:cs typeface="Times New Roman"/>
              </a:rPr>
              <a:t>A</a:t>
            </a:r>
            <a:r>
              <a:rPr sz="1400" dirty="0">
                <a:latin typeface="Times New Roman"/>
                <a:cs typeface="Times New Roman"/>
              </a:rPr>
              <a:t>c</a:t>
            </a:r>
            <a:r>
              <a:rPr sz="1400" spc="5" dirty="0">
                <a:latin typeface="Times New Roman"/>
                <a:cs typeface="Times New Roman"/>
              </a:rPr>
              <a:t>tion</a:t>
            </a:r>
            <a:endParaRPr sz="1400">
              <a:latin typeface="Times New Roman"/>
              <a:cs typeface="Times New Roman"/>
            </a:endParaRPr>
          </a:p>
          <a:p>
            <a:pPr marL="12700" marR="5080">
              <a:lnSpc>
                <a:spcPts val="1450"/>
              </a:lnSpc>
              <a:spcBef>
                <a:spcPts val="125"/>
              </a:spcBef>
            </a:pPr>
            <a:r>
              <a:rPr sz="1400" spc="-10" dirty="0">
                <a:latin typeface="Times New Roman"/>
                <a:cs typeface="Times New Roman"/>
              </a:rPr>
              <a:t>E</a:t>
            </a:r>
            <a:r>
              <a:rPr sz="1400" spc="5" dirty="0">
                <a:latin typeface="Times New Roman"/>
                <a:cs typeface="Times New Roman"/>
              </a:rPr>
              <a:t>u</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N</a:t>
            </a:r>
            <a:r>
              <a:rPr sz="1400" spc="5" dirty="0">
                <a:latin typeface="Times New Roman"/>
                <a:cs typeface="Times New Roman"/>
              </a:rPr>
              <a:t>uN </a:t>
            </a:r>
            <a:r>
              <a:rPr sz="1400" dirty="0">
                <a:latin typeface="Times New Roman"/>
                <a:cs typeface="Times New Roman"/>
              </a:rPr>
              <a:t>et</a:t>
            </a:r>
            <a:endParaRPr sz="1400">
              <a:latin typeface="Times New Roman"/>
              <a:cs typeface="Times New Roman"/>
            </a:endParaRPr>
          </a:p>
        </p:txBody>
      </p:sp>
      <p:sp>
        <p:nvSpPr>
          <p:cNvPr id="19" name="object 19"/>
          <p:cNvSpPr/>
          <p:nvPr/>
        </p:nvSpPr>
        <p:spPr>
          <a:xfrm>
            <a:off x="1778508" y="3732276"/>
            <a:ext cx="245363" cy="24383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1812035" y="3791711"/>
            <a:ext cx="127000" cy="125095"/>
          </a:xfrm>
          <a:custGeom>
            <a:avLst/>
            <a:gdLst/>
            <a:ahLst/>
            <a:cxnLst/>
            <a:rect l="l" t="t" r="r" b="b"/>
            <a:pathLst>
              <a:path w="127000" h="125095">
                <a:moveTo>
                  <a:pt x="126492" y="0"/>
                </a:moveTo>
                <a:lnTo>
                  <a:pt x="0" y="124968"/>
                </a:lnTo>
                <a:lnTo>
                  <a:pt x="126492" y="124968"/>
                </a:lnTo>
                <a:lnTo>
                  <a:pt x="126492" y="0"/>
                </a:lnTo>
                <a:close/>
              </a:path>
            </a:pathLst>
          </a:custGeom>
          <a:solidFill>
            <a:srgbClr val="4F81BD"/>
          </a:solidFill>
        </p:spPr>
        <p:txBody>
          <a:bodyPr wrap="square" lIns="0" tIns="0" rIns="0" bIns="0" rtlCol="0"/>
          <a:lstStyle/>
          <a:p>
            <a:endParaRPr/>
          </a:p>
        </p:txBody>
      </p:sp>
      <p:sp>
        <p:nvSpPr>
          <p:cNvPr id="21" name="object 21"/>
          <p:cNvSpPr/>
          <p:nvPr/>
        </p:nvSpPr>
        <p:spPr>
          <a:xfrm>
            <a:off x="1812035" y="3791711"/>
            <a:ext cx="127000" cy="125095"/>
          </a:xfrm>
          <a:custGeom>
            <a:avLst/>
            <a:gdLst/>
            <a:ahLst/>
            <a:cxnLst/>
            <a:rect l="l" t="t" r="r" b="b"/>
            <a:pathLst>
              <a:path w="127000" h="125095">
                <a:moveTo>
                  <a:pt x="0" y="124968"/>
                </a:moveTo>
                <a:lnTo>
                  <a:pt x="126492" y="0"/>
                </a:lnTo>
                <a:lnTo>
                  <a:pt x="126492" y="124968"/>
                </a:lnTo>
                <a:lnTo>
                  <a:pt x="0" y="124968"/>
                </a:lnTo>
                <a:close/>
              </a:path>
            </a:pathLst>
          </a:custGeom>
          <a:ln w="12192">
            <a:solidFill>
              <a:srgbClr val="4F81BD"/>
            </a:solidFill>
          </a:ln>
        </p:spPr>
        <p:txBody>
          <a:bodyPr wrap="square" lIns="0" tIns="0" rIns="0" bIns="0" rtlCol="0"/>
          <a:lstStyle/>
          <a:p>
            <a:endParaRPr/>
          </a:p>
        </p:txBody>
      </p:sp>
      <p:sp>
        <p:nvSpPr>
          <p:cNvPr id="22" name="object 22"/>
          <p:cNvSpPr/>
          <p:nvPr/>
        </p:nvSpPr>
        <p:spPr>
          <a:xfrm>
            <a:off x="2362200" y="3732276"/>
            <a:ext cx="858011" cy="56235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395727" y="3862832"/>
            <a:ext cx="71755" cy="372110"/>
          </a:xfrm>
          <a:custGeom>
            <a:avLst/>
            <a:gdLst/>
            <a:ahLst/>
            <a:cxnLst/>
            <a:rect l="l" t="t" r="r" b="b"/>
            <a:pathLst>
              <a:path w="71755" h="372110">
                <a:moveTo>
                  <a:pt x="0" y="372110"/>
                </a:moveTo>
                <a:lnTo>
                  <a:pt x="71488" y="372110"/>
                </a:lnTo>
                <a:lnTo>
                  <a:pt x="71488" y="0"/>
                </a:lnTo>
                <a:lnTo>
                  <a:pt x="0" y="0"/>
                </a:lnTo>
                <a:lnTo>
                  <a:pt x="0" y="372110"/>
                </a:lnTo>
                <a:close/>
              </a:path>
            </a:pathLst>
          </a:custGeom>
          <a:solidFill>
            <a:srgbClr val="4F81BD"/>
          </a:solidFill>
        </p:spPr>
        <p:txBody>
          <a:bodyPr wrap="square" lIns="0" tIns="0" rIns="0" bIns="0" rtlCol="0"/>
          <a:lstStyle/>
          <a:p>
            <a:endParaRPr/>
          </a:p>
        </p:txBody>
      </p:sp>
      <p:sp>
        <p:nvSpPr>
          <p:cNvPr id="24" name="object 24"/>
          <p:cNvSpPr/>
          <p:nvPr/>
        </p:nvSpPr>
        <p:spPr>
          <a:xfrm>
            <a:off x="2395727" y="3791711"/>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25" name="object 25"/>
          <p:cNvSpPr/>
          <p:nvPr/>
        </p:nvSpPr>
        <p:spPr>
          <a:xfrm>
            <a:off x="2395727" y="3791711"/>
            <a:ext cx="739140" cy="443865"/>
          </a:xfrm>
          <a:custGeom>
            <a:avLst/>
            <a:gdLst/>
            <a:ahLst/>
            <a:cxnLst/>
            <a:rect l="l" t="t" r="r" b="b"/>
            <a:pathLst>
              <a:path w="739139"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26" name="object 26"/>
          <p:cNvSpPr txBox="1"/>
          <p:nvPr/>
        </p:nvSpPr>
        <p:spPr>
          <a:xfrm>
            <a:off x="2507601" y="3908085"/>
            <a:ext cx="652780"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2018</a:t>
            </a:r>
            <a:r>
              <a:rPr sz="1400" dirty="0">
                <a:latin typeface="Times New Roman"/>
                <a:cs typeface="Times New Roman"/>
              </a:rPr>
              <a:t>:</a:t>
            </a:r>
            <a:endParaRPr sz="1400">
              <a:latin typeface="Times New Roman"/>
              <a:cs typeface="Times New Roman"/>
            </a:endParaRPr>
          </a:p>
          <a:p>
            <a:pPr marL="12700" marR="5080">
              <a:lnSpc>
                <a:spcPts val="1450"/>
              </a:lnSpc>
              <a:spcBef>
                <a:spcPts val="120"/>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a:t>
            </a:r>
            <a:endParaRPr sz="1400">
              <a:latin typeface="Times New Roman"/>
              <a:cs typeface="Times New Roman"/>
            </a:endParaRPr>
          </a:p>
          <a:p>
            <a:pPr marL="12700" marR="124460">
              <a:lnSpc>
                <a:spcPts val="1440"/>
              </a:lnSpc>
              <a:spcBef>
                <a:spcPts val="10"/>
              </a:spcBef>
            </a:pP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sign </a:t>
            </a:r>
            <a:r>
              <a:rPr sz="1400" spc="-5" dirty="0">
                <a:latin typeface="Times New Roman"/>
                <a:cs typeface="Times New Roman"/>
              </a:rPr>
              <a:t>S</a:t>
            </a:r>
            <a:r>
              <a:rPr sz="1400" spc="5" dirty="0">
                <a:latin typeface="Times New Roman"/>
                <a:cs typeface="Times New Roman"/>
              </a:rPr>
              <a:t>tudy</a:t>
            </a:r>
            <a:endParaRPr sz="1400">
              <a:latin typeface="Times New Roman"/>
              <a:cs typeface="Times New Roman"/>
            </a:endParaRPr>
          </a:p>
          <a:p>
            <a:pPr marL="12700" marR="83820">
              <a:lnSpc>
                <a:spcPts val="1450"/>
              </a:lnSpc>
            </a:pPr>
            <a:r>
              <a:rPr sz="1400" dirty="0">
                <a:latin typeface="Times New Roman"/>
                <a:cs typeface="Times New Roman"/>
              </a:rPr>
              <a:t>(</a:t>
            </a:r>
            <a:r>
              <a:rPr sz="1400" spc="-10" dirty="0">
                <a:latin typeface="Times New Roman"/>
                <a:cs typeface="Times New Roman"/>
              </a:rPr>
              <a:t>EU</a:t>
            </a:r>
            <a:r>
              <a:rPr sz="1400" dirty="0">
                <a:latin typeface="Times New Roman"/>
                <a:cs typeface="Times New Roman"/>
              </a:rPr>
              <a:t>- </a:t>
            </a:r>
            <a:r>
              <a:rPr sz="1400" spc="-10" dirty="0">
                <a:latin typeface="Times New Roman"/>
                <a:cs typeface="Times New Roman"/>
              </a:rPr>
              <a:t>H</a:t>
            </a:r>
            <a:r>
              <a:rPr sz="1400" spc="5" dirty="0">
                <a:latin typeface="Times New Roman"/>
                <a:cs typeface="Times New Roman"/>
              </a:rPr>
              <a:t>2020)</a:t>
            </a:r>
            <a:endParaRPr sz="1400">
              <a:latin typeface="Times New Roman"/>
              <a:cs typeface="Times New Roman"/>
            </a:endParaRPr>
          </a:p>
        </p:txBody>
      </p:sp>
      <p:sp>
        <p:nvSpPr>
          <p:cNvPr id="27" name="object 27"/>
          <p:cNvSpPr/>
          <p:nvPr/>
        </p:nvSpPr>
        <p:spPr>
          <a:xfrm>
            <a:off x="2976372" y="3529584"/>
            <a:ext cx="245363" cy="24536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3009900" y="3589020"/>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29" name="object 29"/>
          <p:cNvSpPr/>
          <p:nvPr/>
        </p:nvSpPr>
        <p:spPr>
          <a:xfrm>
            <a:off x="3009900" y="3589020"/>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30" name="object 30"/>
          <p:cNvSpPr/>
          <p:nvPr/>
        </p:nvSpPr>
        <p:spPr>
          <a:xfrm>
            <a:off x="3497580" y="3529584"/>
            <a:ext cx="859535" cy="563879"/>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3531108" y="3660140"/>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32" name="object 32"/>
          <p:cNvSpPr/>
          <p:nvPr/>
        </p:nvSpPr>
        <p:spPr>
          <a:xfrm>
            <a:off x="3531108" y="358902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33" name="object 33"/>
          <p:cNvSpPr/>
          <p:nvPr/>
        </p:nvSpPr>
        <p:spPr>
          <a:xfrm>
            <a:off x="3531108" y="3589020"/>
            <a:ext cx="741045" cy="445134"/>
          </a:xfrm>
          <a:custGeom>
            <a:avLst/>
            <a:gdLst/>
            <a:ahLst/>
            <a:cxnLst/>
            <a:rect l="l" t="t" r="r" b="b"/>
            <a:pathLst>
              <a:path w="741045" h="445135">
                <a:moveTo>
                  <a:pt x="740663" y="0"/>
                </a:moveTo>
                <a:lnTo>
                  <a:pt x="740663" y="71691"/>
                </a:lnTo>
                <a:lnTo>
                  <a:pt x="71729" y="71691"/>
                </a:lnTo>
                <a:lnTo>
                  <a:pt x="71729" y="445008"/>
                </a:lnTo>
                <a:lnTo>
                  <a:pt x="0" y="445008"/>
                </a:lnTo>
                <a:lnTo>
                  <a:pt x="0" y="0"/>
                </a:lnTo>
                <a:lnTo>
                  <a:pt x="740663" y="0"/>
                </a:lnTo>
                <a:close/>
              </a:path>
            </a:pathLst>
          </a:custGeom>
          <a:ln w="12192">
            <a:solidFill>
              <a:srgbClr val="4F81BD"/>
            </a:solidFill>
          </a:ln>
        </p:spPr>
        <p:txBody>
          <a:bodyPr wrap="square" lIns="0" tIns="0" rIns="0" bIns="0" rtlCol="0"/>
          <a:lstStyle/>
          <a:p>
            <a:endParaRPr/>
          </a:p>
        </p:txBody>
      </p:sp>
      <p:sp>
        <p:nvSpPr>
          <p:cNvPr id="34" name="object 34"/>
          <p:cNvSpPr txBox="1"/>
          <p:nvPr/>
        </p:nvSpPr>
        <p:spPr>
          <a:xfrm>
            <a:off x="3705886" y="3705890"/>
            <a:ext cx="1022350" cy="11944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2021</a:t>
            </a:r>
            <a:r>
              <a:rPr sz="1400" dirty="0">
                <a:latin typeface="Times New Roman"/>
                <a:cs typeface="Times New Roman"/>
              </a:rPr>
              <a:t>:</a:t>
            </a:r>
            <a:r>
              <a:rPr sz="1400" spc="-35" dirty="0">
                <a:latin typeface="Times New Roman"/>
                <a:cs typeface="Times New Roman"/>
              </a:rPr>
              <a:t> </a:t>
            </a:r>
            <a:r>
              <a:rPr sz="1400" spc="-10" dirty="0">
                <a:latin typeface="Times New Roman"/>
                <a:cs typeface="Times New Roman"/>
              </a:rPr>
              <a:t>E</a:t>
            </a:r>
            <a:r>
              <a:rPr sz="1400" spc="5" dirty="0">
                <a:latin typeface="Times New Roman"/>
                <a:cs typeface="Times New Roman"/>
              </a:rPr>
              <a:t>nd</a:t>
            </a:r>
            <a:endParaRPr sz="1400">
              <a:latin typeface="Times New Roman"/>
              <a:cs typeface="Times New Roman"/>
            </a:endParaRPr>
          </a:p>
          <a:p>
            <a:pPr marL="12700" marR="5080">
              <a:lnSpc>
                <a:spcPct val="86200"/>
              </a:lnSpc>
              <a:spcBef>
                <a:spcPts val="555"/>
              </a:spcBef>
            </a:pPr>
            <a:r>
              <a:rPr sz="1400" spc="5" dirty="0">
                <a:latin typeface="Times New Roman"/>
                <a:cs typeface="Times New Roman"/>
              </a:rPr>
              <a:t>o</a:t>
            </a:r>
            <a:r>
              <a:rPr sz="1400" dirty="0">
                <a:latin typeface="Times New Roman"/>
                <a:cs typeface="Times New Roman"/>
              </a:rPr>
              <a:t>f</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 </a:t>
            </a: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a:t>
            </a:r>
            <a:r>
              <a:rPr sz="1400" dirty="0">
                <a:latin typeface="Times New Roman"/>
                <a:cs typeface="Times New Roman"/>
              </a:rPr>
              <a:t>n</a:t>
            </a:r>
            <a:r>
              <a:rPr sz="1400" spc="-20" dirty="0">
                <a:latin typeface="Times New Roman"/>
                <a:cs typeface="Times New Roman"/>
              </a:rPr>
              <a:t> </a:t>
            </a:r>
            <a:r>
              <a:rPr sz="1400" spc="-5" dirty="0">
                <a:latin typeface="Times New Roman"/>
                <a:cs typeface="Times New Roman"/>
              </a:rPr>
              <a:t>S</a:t>
            </a:r>
            <a:r>
              <a:rPr sz="1400" spc="5" dirty="0">
                <a:latin typeface="Times New Roman"/>
                <a:cs typeface="Times New Roman"/>
              </a:rPr>
              <a:t>tud</a:t>
            </a:r>
            <a:r>
              <a:rPr sz="1400" spc="-114" dirty="0">
                <a:latin typeface="Times New Roman"/>
                <a:cs typeface="Times New Roman"/>
              </a:rPr>
              <a:t>y</a:t>
            </a:r>
            <a:r>
              <a:rPr sz="1400" dirty="0">
                <a:latin typeface="Times New Roman"/>
                <a:cs typeface="Times New Roman"/>
              </a:rPr>
              <a:t>, C</a:t>
            </a:r>
            <a:r>
              <a:rPr sz="1400" spc="-10" dirty="0">
                <a:latin typeface="Times New Roman"/>
                <a:cs typeface="Times New Roman"/>
              </a:rPr>
              <a:t>D</a:t>
            </a:r>
            <a:r>
              <a:rPr sz="1400" dirty="0">
                <a:latin typeface="Times New Roman"/>
                <a:cs typeface="Times New Roman"/>
              </a:rPr>
              <a:t>R</a:t>
            </a:r>
            <a:r>
              <a:rPr sz="1400" spc="-5" dirty="0">
                <a:latin typeface="Times New Roman"/>
                <a:cs typeface="Times New Roman"/>
              </a:rPr>
              <a:t> </a:t>
            </a:r>
            <a:r>
              <a:rPr sz="1400" dirty="0">
                <a:latin typeface="Times New Roman"/>
                <a:cs typeface="Times New Roman"/>
              </a:rPr>
              <a:t>a</a:t>
            </a:r>
            <a:r>
              <a:rPr sz="1400" spc="5" dirty="0">
                <a:latin typeface="Times New Roman"/>
                <a:cs typeface="Times New Roman"/>
              </a:rPr>
              <a:t>n</a:t>
            </a:r>
            <a:r>
              <a:rPr sz="1400" dirty="0">
                <a:latin typeface="Times New Roman"/>
                <a:cs typeface="Times New Roman"/>
              </a:rPr>
              <a:t>d </a:t>
            </a: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li</a:t>
            </a:r>
            <a:r>
              <a:rPr sz="1400" spc="-25" dirty="0">
                <a:latin typeface="Times New Roman"/>
                <a:cs typeface="Times New Roman"/>
              </a:rPr>
              <a:t>m</a:t>
            </a:r>
            <a:r>
              <a:rPr sz="1400" spc="5" dirty="0">
                <a:latin typeface="Times New Roman"/>
                <a:cs typeface="Times New Roman"/>
              </a:rPr>
              <a:t>in</a:t>
            </a:r>
            <a:r>
              <a:rPr sz="1400" dirty="0">
                <a:latin typeface="Times New Roman"/>
                <a:cs typeface="Times New Roman"/>
              </a:rPr>
              <a:t>ary c</a:t>
            </a:r>
            <a:r>
              <a:rPr sz="1400" spc="5" dirty="0">
                <a:latin typeface="Times New Roman"/>
                <a:cs typeface="Times New Roman"/>
              </a:rPr>
              <a:t>osting</a:t>
            </a:r>
            <a:endParaRPr sz="1400">
              <a:latin typeface="Times New Roman"/>
              <a:cs typeface="Times New Roman"/>
            </a:endParaRPr>
          </a:p>
        </p:txBody>
      </p:sp>
      <p:sp>
        <p:nvSpPr>
          <p:cNvPr id="35" name="object 35"/>
          <p:cNvSpPr/>
          <p:nvPr/>
        </p:nvSpPr>
        <p:spPr>
          <a:xfrm>
            <a:off x="4143755" y="3351276"/>
            <a:ext cx="243839" cy="245363"/>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177284" y="3410711"/>
            <a:ext cx="125095" cy="127000"/>
          </a:xfrm>
          <a:custGeom>
            <a:avLst/>
            <a:gdLst/>
            <a:ahLst/>
            <a:cxnLst/>
            <a:rect l="l" t="t" r="r" b="b"/>
            <a:pathLst>
              <a:path w="125095" h="127000">
                <a:moveTo>
                  <a:pt x="124968" y="0"/>
                </a:moveTo>
                <a:lnTo>
                  <a:pt x="0" y="126491"/>
                </a:lnTo>
                <a:lnTo>
                  <a:pt x="124968" y="126491"/>
                </a:lnTo>
                <a:lnTo>
                  <a:pt x="124968" y="0"/>
                </a:lnTo>
                <a:close/>
              </a:path>
            </a:pathLst>
          </a:custGeom>
          <a:solidFill>
            <a:srgbClr val="4F81BD"/>
          </a:solidFill>
        </p:spPr>
        <p:txBody>
          <a:bodyPr wrap="square" lIns="0" tIns="0" rIns="0" bIns="0" rtlCol="0"/>
          <a:lstStyle/>
          <a:p>
            <a:endParaRPr/>
          </a:p>
        </p:txBody>
      </p:sp>
      <p:sp>
        <p:nvSpPr>
          <p:cNvPr id="37" name="object 37"/>
          <p:cNvSpPr/>
          <p:nvPr/>
        </p:nvSpPr>
        <p:spPr>
          <a:xfrm>
            <a:off x="4177284" y="3410711"/>
            <a:ext cx="125095" cy="127000"/>
          </a:xfrm>
          <a:custGeom>
            <a:avLst/>
            <a:gdLst/>
            <a:ahLst/>
            <a:cxnLst/>
            <a:rect l="l" t="t" r="r" b="b"/>
            <a:pathLst>
              <a:path w="125095" h="127000">
                <a:moveTo>
                  <a:pt x="0" y="126491"/>
                </a:moveTo>
                <a:lnTo>
                  <a:pt x="124968" y="0"/>
                </a:lnTo>
                <a:lnTo>
                  <a:pt x="124968" y="126491"/>
                </a:lnTo>
                <a:lnTo>
                  <a:pt x="0" y="126491"/>
                </a:lnTo>
                <a:close/>
              </a:path>
            </a:pathLst>
          </a:custGeom>
          <a:ln w="12192">
            <a:solidFill>
              <a:srgbClr val="4F81BD"/>
            </a:solidFill>
          </a:ln>
        </p:spPr>
        <p:txBody>
          <a:bodyPr wrap="square" lIns="0" tIns="0" rIns="0" bIns="0" rtlCol="0"/>
          <a:lstStyle/>
          <a:p>
            <a:endParaRPr/>
          </a:p>
        </p:txBody>
      </p:sp>
      <p:sp>
        <p:nvSpPr>
          <p:cNvPr id="38" name="object 38"/>
          <p:cNvSpPr/>
          <p:nvPr/>
        </p:nvSpPr>
        <p:spPr>
          <a:xfrm>
            <a:off x="4713732" y="3348228"/>
            <a:ext cx="858011" cy="563879"/>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4747259" y="3478784"/>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40" name="object 40"/>
          <p:cNvSpPr/>
          <p:nvPr/>
        </p:nvSpPr>
        <p:spPr>
          <a:xfrm>
            <a:off x="4747259" y="3407664"/>
            <a:ext cx="739140" cy="71120"/>
          </a:xfrm>
          <a:custGeom>
            <a:avLst/>
            <a:gdLst/>
            <a:ahLst/>
            <a:cxnLst/>
            <a:rect l="l" t="t" r="r" b="b"/>
            <a:pathLst>
              <a:path w="739139" h="71120">
                <a:moveTo>
                  <a:pt x="0" y="71120"/>
                </a:moveTo>
                <a:lnTo>
                  <a:pt x="739139" y="71120"/>
                </a:lnTo>
                <a:lnTo>
                  <a:pt x="739139" y="0"/>
                </a:lnTo>
                <a:lnTo>
                  <a:pt x="0" y="0"/>
                </a:lnTo>
                <a:lnTo>
                  <a:pt x="0" y="71120"/>
                </a:lnTo>
                <a:close/>
              </a:path>
            </a:pathLst>
          </a:custGeom>
          <a:solidFill>
            <a:srgbClr val="4F81BD"/>
          </a:solidFill>
        </p:spPr>
        <p:txBody>
          <a:bodyPr wrap="square" lIns="0" tIns="0" rIns="0" bIns="0" rtlCol="0"/>
          <a:lstStyle/>
          <a:p>
            <a:endParaRPr/>
          </a:p>
        </p:txBody>
      </p:sp>
      <p:sp>
        <p:nvSpPr>
          <p:cNvPr id="41" name="object 41"/>
          <p:cNvSpPr/>
          <p:nvPr/>
        </p:nvSpPr>
        <p:spPr>
          <a:xfrm>
            <a:off x="4747259" y="3407664"/>
            <a:ext cx="739140" cy="445134"/>
          </a:xfrm>
          <a:custGeom>
            <a:avLst/>
            <a:gdLst/>
            <a:ahLst/>
            <a:cxnLst/>
            <a:rect l="l" t="t" r="r" b="b"/>
            <a:pathLst>
              <a:path w="739139" h="445135">
                <a:moveTo>
                  <a:pt x="739139" y="0"/>
                </a:moveTo>
                <a:lnTo>
                  <a:pt x="739139" y="71691"/>
                </a:lnTo>
                <a:lnTo>
                  <a:pt x="71729" y="71691"/>
                </a:lnTo>
                <a:lnTo>
                  <a:pt x="71729" y="445008"/>
                </a:lnTo>
                <a:lnTo>
                  <a:pt x="0" y="445008"/>
                </a:lnTo>
                <a:lnTo>
                  <a:pt x="0" y="0"/>
                </a:lnTo>
                <a:lnTo>
                  <a:pt x="739139" y="0"/>
                </a:lnTo>
                <a:close/>
              </a:path>
            </a:pathLst>
          </a:custGeom>
          <a:ln w="12192">
            <a:solidFill>
              <a:srgbClr val="4F81BD"/>
            </a:solidFill>
          </a:ln>
        </p:spPr>
        <p:txBody>
          <a:bodyPr wrap="square" lIns="0" tIns="0" rIns="0" bIns="0" rtlCol="0"/>
          <a:lstStyle/>
          <a:p>
            <a:endParaRPr/>
          </a:p>
        </p:txBody>
      </p:sp>
      <p:sp>
        <p:nvSpPr>
          <p:cNvPr id="42" name="object 42"/>
          <p:cNvSpPr txBox="1"/>
          <p:nvPr/>
        </p:nvSpPr>
        <p:spPr>
          <a:xfrm>
            <a:off x="4870527" y="3571281"/>
            <a:ext cx="880110" cy="602729"/>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a:t>
            </a:r>
            <a:r>
              <a:rPr sz="1400" b="1" spc="-10" dirty="0">
                <a:latin typeface="Times New Roman"/>
                <a:cs typeface="Times New Roman"/>
              </a:rPr>
              <a:t>24</a:t>
            </a:r>
            <a:r>
              <a:rPr sz="1400" dirty="0">
                <a:latin typeface="Times New Roman"/>
                <a:cs typeface="Times New Roman"/>
              </a:rPr>
              <a:t>:</a:t>
            </a:r>
            <a:r>
              <a:rPr lang="sv-SE" sz="1400" dirty="0">
                <a:latin typeface="Times New Roman"/>
                <a:cs typeface="Times New Roman"/>
              </a:rPr>
              <a:t>End</a:t>
            </a:r>
            <a:endParaRPr sz="1400" dirty="0">
              <a:latin typeface="Times New Roman"/>
              <a:cs typeface="Times New Roman"/>
            </a:endParaRPr>
          </a:p>
          <a:p>
            <a:pPr marL="12700" marR="5080">
              <a:lnSpc>
                <a:spcPts val="1450"/>
              </a:lnSpc>
              <a:spcBef>
                <a:spcPts val="120"/>
              </a:spcBef>
            </a:pP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p</a:t>
            </a:r>
            <a:r>
              <a:rPr sz="1400" dirty="0">
                <a:latin typeface="Times New Roman"/>
                <a:cs typeface="Times New Roman"/>
              </a:rPr>
              <a:t>ara</a:t>
            </a:r>
            <a:r>
              <a:rPr sz="1400" spc="5" dirty="0">
                <a:latin typeface="Times New Roman"/>
                <a:cs typeface="Times New Roman"/>
              </a:rPr>
              <a:t>to</a:t>
            </a:r>
            <a:r>
              <a:rPr sz="1400" dirty="0">
                <a:latin typeface="Times New Roman"/>
                <a:cs typeface="Times New Roman"/>
              </a:rPr>
              <a:t>ry </a:t>
            </a:r>
            <a:r>
              <a:rPr sz="1400" spc="-5" dirty="0">
                <a:latin typeface="Times New Roman"/>
                <a:cs typeface="Times New Roman"/>
              </a:rPr>
              <a:t>P</a:t>
            </a:r>
            <a:r>
              <a:rPr sz="1400" spc="5" dirty="0">
                <a:latin typeface="Times New Roman"/>
                <a:cs typeface="Times New Roman"/>
              </a:rPr>
              <a:t>h</a:t>
            </a:r>
            <a:r>
              <a:rPr sz="1400" dirty="0">
                <a:latin typeface="Times New Roman"/>
                <a:cs typeface="Times New Roman"/>
              </a:rPr>
              <a:t>a</a:t>
            </a:r>
            <a:r>
              <a:rPr sz="1400" spc="5" dirty="0">
                <a:latin typeface="Times New Roman"/>
                <a:cs typeface="Times New Roman"/>
              </a:rPr>
              <a:t>s</a:t>
            </a:r>
            <a:r>
              <a:rPr sz="1400" dirty="0">
                <a:latin typeface="Times New Roman"/>
                <a:cs typeface="Times New Roman"/>
              </a:rPr>
              <a:t>e,</a:t>
            </a:r>
            <a:r>
              <a:rPr sz="1400" spc="-55" dirty="0">
                <a:latin typeface="Times New Roman"/>
                <a:cs typeface="Times New Roman"/>
              </a:rPr>
              <a:t> </a:t>
            </a:r>
            <a:r>
              <a:rPr sz="1400" spc="-10" dirty="0">
                <a:latin typeface="Times New Roman"/>
                <a:cs typeface="Times New Roman"/>
              </a:rPr>
              <a:t>TDR</a:t>
            </a:r>
            <a:endParaRPr sz="1400" dirty="0">
              <a:latin typeface="Times New Roman"/>
              <a:cs typeface="Times New Roman"/>
            </a:endParaRPr>
          </a:p>
        </p:txBody>
      </p:sp>
      <p:sp>
        <p:nvSpPr>
          <p:cNvPr id="43" name="object 43"/>
          <p:cNvSpPr/>
          <p:nvPr/>
        </p:nvSpPr>
        <p:spPr>
          <a:xfrm>
            <a:off x="5329428" y="3125723"/>
            <a:ext cx="243839" cy="243839"/>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5362955" y="3185160"/>
            <a:ext cx="125095" cy="125095"/>
          </a:xfrm>
          <a:custGeom>
            <a:avLst/>
            <a:gdLst/>
            <a:ahLst/>
            <a:cxnLst/>
            <a:rect l="l" t="t" r="r" b="b"/>
            <a:pathLst>
              <a:path w="125095" h="125095">
                <a:moveTo>
                  <a:pt x="124968" y="0"/>
                </a:moveTo>
                <a:lnTo>
                  <a:pt x="0" y="124967"/>
                </a:lnTo>
                <a:lnTo>
                  <a:pt x="124968" y="124967"/>
                </a:lnTo>
                <a:lnTo>
                  <a:pt x="124968" y="0"/>
                </a:lnTo>
                <a:close/>
              </a:path>
            </a:pathLst>
          </a:custGeom>
          <a:solidFill>
            <a:srgbClr val="4F81BD"/>
          </a:solidFill>
        </p:spPr>
        <p:txBody>
          <a:bodyPr wrap="square" lIns="0" tIns="0" rIns="0" bIns="0" rtlCol="0"/>
          <a:lstStyle/>
          <a:p>
            <a:endParaRPr/>
          </a:p>
        </p:txBody>
      </p:sp>
      <p:sp>
        <p:nvSpPr>
          <p:cNvPr id="45" name="object 45"/>
          <p:cNvSpPr/>
          <p:nvPr/>
        </p:nvSpPr>
        <p:spPr>
          <a:xfrm>
            <a:off x="5362955" y="3185160"/>
            <a:ext cx="125095" cy="125095"/>
          </a:xfrm>
          <a:custGeom>
            <a:avLst/>
            <a:gdLst/>
            <a:ahLst/>
            <a:cxnLst/>
            <a:rect l="l" t="t" r="r" b="b"/>
            <a:pathLst>
              <a:path w="125095" h="125095">
                <a:moveTo>
                  <a:pt x="0" y="124967"/>
                </a:moveTo>
                <a:lnTo>
                  <a:pt x="124968" y="0"/>
                </a:lnTo>
                <a:lnTo>
                  <a:pt x="124968" y="124967"/>
                </a:lnTo>
                <a:lnTo>
                  <a:pt x="0" y="124967"/>
                </a:lnTo>
                <a:close/>
              </a:path>
            </a:pathLst>
          </a:custGeom>
          <a:ln w="12192">
            <a:solidFill>
              <a:srgbClr val="4F81BD"/>
            </a:solidFill>
          </a:ln>
        </p:spPr>
        <p:txBody>
          <a:bodyPr wrap="square" lIns="0" tIns="0" rIns="0" bIns="0" rtlCol="0"/>
          <a:lstStyle/>
          <a:p>
            <a:endParaRPr/>
          </a:p>
        </p:txBody>
      </p:sp>
      <p:sp>
        <p:nvSpPr>
          <p:cNvPr id="46" name="object 46"/>
          <p:cNvSpPr/>
          <p:nvPr/>
        </p:nvSpPr>
        <p:spPr>
          <a:xfrm>
            <a:off x="5937503" y="3125723"/>
            <a:ext cx="859535" cy="562355"/>
          </a:xfrm>
          <a:prstGeom prst="rect">
            <a:avLst/>
          </a:prstGeom>
          <a:blipFill>
            <a:blip r:embed="rId10" cstate="print"/>
            <a:stretch>
              <a:fillRect/>
            </a:stretch>
          </a:blipFill>
        </p:spPr>
        <p:txBody>
          <a:bodyPr wrap="square" lIns="0" tIns="0" rIns="0" bIns="0" rtlCol="0"/>
          <a:lstStyle/>
          <a:p>
            <a:endParaRPr/>
          </a:p>
        </p:txBody>
      </p:sp>
      <p:sp>
        <p:nvSpPr>
          <p:cNvPr id="47" name="object 47"/>
          <p:cNvSpPr/>
          <p:nvPr/>
        </p:nvSpPr>
        <p:spPr>
          <a:xfrm>
            <a:off x="5971032" y="3256279"/>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48" name="object 48"/>
          <p:cNvSpPr/>
          <p:nvPr/>
        </p:nvSpPr>
        <p:spPr>
          <a:xfrm>
            <a:off x="5971032" y="318516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49" name="object 49"/>
          <p:cNvSpPr/>
          <p:nvPr/>
        </p:nvSpPr>
        <p:spPr>
          <a:xfrm>
            <a:off x="5971032" y="3185160"/>
            <a:ext cx="741045" cy="443865"/>
          </a:xfrm>
          <a:custGeom>
            <a:avLst/>
            <a:gdLst/>
            <a:ahLst/>
            <a:cxnLst/>
            <a:rect l="l" t="t" r="r" b="b"/>
            <a:pathLst>
              <a:path w="741045" h="443864">
                <a:moveTo>
                  <a:pt x="740663" y="0"/>
                </a:moveTo>
                <a:lnTo>
                  <a:pt x="740663" y="71450"/>
                </a:lnTo>
                <a:lnTo>
                  <a:pt x="71488" y="71450"/>
                </a:lnTo>
                <a:lnTo>
                  <a:pt x="71488" y="443484"/>
                </a:lnTo>
                <a:lnTo>
                  <a:pt x="0" y="443484"/>
                </a:lnTo>
                <a:lnTo>
                  <a:pt x="0" y="0"/>
                </a:lnTo>
                <a:lnTo>
                  <a:pt x="740663" y="0"/>
                </a:lnTo>
                <a:close/>
              </a:path>
            </a:pathLst>
          </a:custGeom>
          <a:ln w="12191">
            <a:solidFill>
              <a:srgbClr val="4F81BD"/>
            </a:solidFill>
          </a:ln>
        </p:spPr>
        <p:txBody>
          <a:bodyPr wrap="square" lIns="0" tIns="0" rIns="0" bIns="0" rtlCol="0"/>
          <a:lstStyle/>
          <a:p>
            <a:endParaRPr/>
          </a:p>
        </p:txBody>
      </p:sp>
      <p:sp>
        <p:nvSpPr>
          <p:cNvPr id="50" name="object 50"/>
          <p:cNvSpPr txBox="1"/>
          <p:nvPr/>
        </p:nvSpPr>
        <p:spPr>
          <a:xfrm>
            <a:off x="6110973" y="3301498"/>
            <a:ext cx="939165" cy="615553"/>
          </a:xfrm>
          <a:prstGeom prst="rect">
            <a:avLst/>
          </a:prstGeom>
        </p:spPr>
        <p:txBody>
          <a:bodyPr vert="horz" wrap="square" lIns="0" tIns="0" rIns="0" bIns="0" rtlCol="0">
            <a:spAutoFit/>
          </a:bodyPr>
          <a:lstStyle/>
          <a:p>
            <a:pPr marL="12700">
              <a:lnSpc>
                <a:spcPts val="1560"/>
              </a:lnSpc>
            </a:pPr>
            <a:r>
              <a:rPr lang="sv-SE" sz="1400" b="1" dirty="0">
                <a:latin typeface="Times New Roman"/>
                <a:cs typeface="Times New Roman"/>
              </a:rPr>
              <a:t>2-5 </a:t>
            </a:r>
            <a:r>
              <a:rPr lang="sv-SE" sz="1400" b="1" dirty="0" err="1">
                <a:latin typeface="Times New Roman"/>
                <a:cs typeface="Times New Roman"/>
              </a:rPr>
              <a:t>years</a:t>
            </a:r>
            <a:r>
              <a:rPr sz="1400" dirty="0">
                <a:latin typeface="Times New Roman"/>
                <a:cs typeface="Times New Roman"/>
              </a:rPr>
              <a:t>, I</a:t>
            </a:r>
            <a:r>
              <a:rPr sz="1400" spc="5" dirty="0">
                <a:latin typeface="Times New Roman"/>
                <a:cs typeface="Times New Roman"/>
              </a:rPr>
              <a:t>nt</a:t>
            </a:r>
            <a:r>
              <a:rPr sz="1400" dirty="0">
                <a:latin typeface="Times New Roman"/>
                <a:cs typeface="Times New Roman"/>
              </a:rPr>
              <a:t>er</a:t>
            </a:r>
            <a:r>
              <a:rPr sz="1400" spc="5" dirty="0">
                <a:latin typeface="Times New Roman"/>
                <a:cs typeface="Times New Roman"/>
              </a:rPr>
              <a:t>n</a:t>
            </a:r>
            <a:r>
              <a:rPr sz="1400" dirty="0">
                <a:latin typeface="Times New Roman"/>
                <a:cs typeface="Times New Roman"/>
              </a:rPr>
              <a:t>a</a:t>
            </a:r>
            <a:r>
              <a:rPr sz="1400" spc="5" dirty="0">
                <a:latin typeface="Times New Roman"/>
                <a:cs typeface="Times New Roman"/>
              </a:rPr>
              <a:t>t</a:t>
            </a:r>
            <a:r>
              <a:rPr sz="1400" spc="-10" dirty="0">
                <a:latin typeface="Times New Roman"/>
                <a:cs typeface="Times New Roman"/>
              </a:rPr>
              <a:t>io</a:t>
            </a:r>
            <a:r>
              <a:rPr sz="1400" spc="5" dirty="0">
                <a:latin typeface="Times New Roman"/>
                <a:cs typeface="Times New Roman"/>
              </a:rPr>
              <a:t>n</a:t>
            </a:r>
            <a:r>
              <a:rPr sz="1400" dirty="0">
                <a:latin typeface="Times New Roman"/>
                <a:cs typeface="Times New Roman"/>
              </a:rPr>
              <a:t>al </a:t>
            </a:r>
            <a:r>
              <a:rPr sz="1400" spc="-10" dirty="0">
                <a:latin typeface="Times New Roman"/>
                <a:cs typeface="Times New Roman"/>
              </a:rPr>
              <a:t>A</a:t>
            </a:r>
            <a:r>
              <a:rPr sz="1400" spc="5" dirty="0">
                <a:latin typeface="Times New Roman"/>
                <a:cs typeface="Times New Roman"/>
              </a:rPr>
              <a:t>g</a:t>
            </a:r>
            <a:r>
              <a:rPr sz="1400" dirty="0">
                <a:latin typeface="Times New Roman"/>
                <a:cs typeface="Times New Roman"/>
              </a:rPr>
              <a:t>ree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p>
        </p:txBody>
      </p:sp>
      <p:sp>
        <p:nvSpPr>
          <p:cNvPr id="51" name="object 51"/>
          <p:cNvSpPr/>
          <p:nvPr/>
        </p:nvSpPr>
        <p:spPr>
          <a:xfrm>
            <a:off x="6542531" y="2923032"/>
            <a:ext cx="245363" cy="245363"/>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6576059" y="2982467"/>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53" name="object 53"/>
          <p:cNvSpPr/>
          <p:nvPr/>
        </p:nvSpPr>
        <p:spPr>
          <a:xfrm>
            <a:off x="6576059" y="2982467"/>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54" name="object 54"/>
          <p:cNvSpPr/>
          <p:nvPr/>
        </p:nvSpPr>
        <p:spPr>
          <a:xfrm>
            <a:off x="7104888" y="2938272"/>
            <a:ext cx="858011" cy="563879"/>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7138416" y="3068827"/>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56" name="object 56"/>
          <p:cNvSpPr/>
          <p:nvPr/>
        </p:nvSpPr>
        <p:spPr>
          <a:xfrm>
            <a:off x="7138416" y="2997707"/>
            <a:ext cx="739140" cy="71120"/>
          </a:xfrm>
          <a:custGeom>
            <a:avLst/>
            <a:gdLst/>
            <a:ahLst/>
            <a:cxnLst/>
            <a:rect l="l" t="t" r="r" b="b"/>
            <a:pathLst>
              <a:path w="739140" h="71119">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57" name="object 57"/>
          <p:cNvSpPr/>
          <p:nvPr/>
        </p:nvSpPr>
        <p:spPr>
          <a:xfrm>
            <a:off x="7138416" y="2997707"/>
            <a:ext cx="739140" cy="445134"/>
          </a:xfrm>
          <a:custGeom>
            <a:avLst/>
            <a:gdLst/>
            <a:ahLst/>
            <a:cxnLst/>
            <a:rect l="l" t="t" r="r" b="b"/>
            <a:pathLst>
              <a:path w="739140"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58" name="object 58"/>
          <p:cNvSpPr txBox="1"/>
          <p:nvPr/>
        </p:nvSpPr>
        <p:spPr>
          <a:xfrm>
            <a:off x="7250676" y="3122302"/>
            <a:ext cx="1138555" cy="1144544"/>
          </a:xfrm>
          <a:prstGeom prst="rect">
            <a:avLst/>
          </a:prstGeom>
        </p:spPr>
        <p:txBody>
          <a:bodyPr vert="horz" wrap="square" lIns="0" tIns="0" rIns="0" bIns="0" rtlCol="0">
            <a:spAutoFit/>
          </a:bodyPr>
          <a:lstStyle/>
          <a:p>
            <a:pPr marL="12700">
              <a:lnSpc>
                <a:spcPts val="1560"/>
              </a:lnSpc>
            </a:pPr>
            <a:r>
              <a:rPr lang="sv-SE" sz="1400" b="1" spc="5" dirty="0">
                <a:latin typeface="Times New Roman"/>
                <a:cs typeface="Times New Roman"/>
              </a:rPr>
              <a:t>7 </a:t>
            </a:r>
            <a:r>
              <a:rPr lang="sv-SE" sz="1400" b="1" spc="5" dirty="0" err="1">
                <a:latin typeface="Times New Roman"/>
                <a:cs typeface="Times New Roman"/>
              </a:rPr>
              <a:t>years</a:t>
            </a:r>
            <a:endParaRPr sz="1400" dirty="0">
              <a:latin typeface="Times New Roman"/>
              <a:cs typeface="Times New Roman"/>
            </a:endParaRPr>
          </a:p>
          <a:p>
            <a:pPr marL="12700" marR="5080">
              <a:lnSpc>
                <a:spcPct val="86200"/>
              </a:lnSpc>
              <a:spcBef>
                <a:spcPts val="110"/>
              </a:spcBef>
            </a:pPr>
            <a:r>
              <a:rPr sz="1400" spc="-5" dirty="0">
                <a:latin typeface="Times New Roman"/>
                <a:cs typeface="Times New Roman"/>
              </a:rPr>
              <a:t>C</a:t>
            </a:r>
            <a:r>
              <a:rPr sz="1400" spc="5" dirty="0">
                <a:latin typeface="Times New Roman"/>
                <a:cs typeface="Times New Roman"/>
              </a:rPr>
              <a:t>onst</a:t>
            </a:r>
            <a:r>
              <a:rPr sz="1400" dirty="0">
                <a:latin typeface="Times New Roman"/>
                <a:cs typeface="Times New Roman"/>
              </a:rPr>
              <a:t>r</a:t>
            </a:r>
            <a:r>
              <a:rPr sz="1400" spc="-10" dirty="0">
                <a:latin typeface="Times New Roman"/>
                <a:cs typeface="Times New Roman"/>
              </a:rPr>
              <a:t>u</a:t>
            </a:r>
            <a:r>
              <a:rPr sz="1400" dirty="0">
                <a:latin typeface="Times New Roman"/>
                <a:cs typeface="Times New Roman"/>
              </a:rPr>
              <a:t>c</a:t>
            </a:r>
            <a:r>
              <a:rPr sz="1400" spc="5" dirty="0">
                <a:latin typeface="Times New Roman"/>
                <a:cs typeface="Times New Roman"/>
              </a:rPr>
              <a:t>t</a:t>
            </a:r>
            <a:r>
              <a:rPr sz="1400" spc="-10" dirty="0">
                <a:latin typeface="Times New Roman"/>
                <a:cs typeface="Times New Roman"/>
              </a:rPr>
              <a:t>io</a:t>
            </a:r>
            <a:r>
              <a:rPr sz="1400" dirty="0">
                <a:latin typeface="Times New Roman"/>
                <a:cs typeface="Times New Roman"/>
              </a:rPr>
              <a:t>n</a:t>
            </a:r>
            <a:r>
              <a:rPr sz="1400" spc="-35" dirty="0">
                <a:latin typeface="Times New Roman"/>
                <a:cs typeface="Times New Roman"/>
              </a:rPr>
              <a:t> </a:t>
            </a:r>
            <a:r>
              <a:rPr sz="1400" spc="5" dirty="0">
                <a:latin typeface="Times New Roman"/>
                <a:cs typeface="Times New Roman"/>
              </a:rPr>
              <a:t>of th</a:t>
            </a:r>
            <a:r>
              <a:rPr sz="1400" dirty="0">
                <a:latin typeface="Times New Roman"/>
                <a:cs typeface="Times New Roman"/>
              </a:rPr>
              <a:t>e</a:t>
            </a:r>
            <a:r>
              <a:rPr sz="1400" spc="-15" dirty="0">
                <a:latin typeface="Times New Roman"/>
                <a:cs typeface="Times New Roman"/>
              </a:rPr>
              <a:t> </a:t>
            </a:r>
            <a:r>
              <a:rPr sz="1400" dirty="0">
                <a:latin typeface="Times New Roman"/>
                <a:cs typeface="Times New Roman"/>
              </a:rPr>
              <a:t>fac</a:t>
            </a:r>
            <a:r>
              <a:rPr sz="1400" spc="5" dirty="0">
                <a:latin typeface="Times New Roman"/>
                <a:cs typeface="Times New Roman"/>
              </a:rPr>
              <a:t>ilit</a:t>
            </a:r>
            <a:r>
              <a:rPr sz="1400" dirty="0">
                <a:latin typeface="Times New Roman"/>
                <a:cs typeface="Times New Roman"/>
              </a:rPr>
              <a:t>y</a:t>
            </a:r>
            <a:r>
              <a:rPr sz="1400" spc="-45" dirty="0">
                <a:latin typeface="Times New Roman"/>
                <a:cs typeface="Times New Roman"/>
              </a:rPr>
              <a:t> </a:t>
            </a:r>
            <a:r>
              <a:rPr sz="1400" dirty="0">
                <a:latin typeface="Times New Roman"/>
                <a:cs typeface="Times New Roman"/>
              </a:rPr>
              <a:t>a</a:t>
            </a:r>
            <a:r>
              <a:rPr sz="1400" spc="5" dirty="0">
                <a:latin typeface="Times New Roman"/>
                <a:cs typeface="Times New Roman"/>
              </a:rPr>
              <a:t>nd d</a:t>
            </a:r>
            <a:r>
              <a:rPr sz="1400" dirty="0">
                <a:latin typeface="Times New Roman"/>
                <a:cs typeface="Times New Roman"/>
              </a:rPr>
              <a:t>e</a:t>
            </a:r>
            <a:r>
              <a:rPr sz="1400" spc="5" dirty="0">
                <a:latin typeface="Times New Roman"/>
                <a:cs typeface="Times New Roman"/>
              </a:rPr>
              <a:t>t</a:t>
            </a:r>
            <a:r>
              <a:rPr sz="1400" dirty="0">
                <a:latin typeface="Times New Roman"/>
                <a:cs typeface="Times New Roman"/>
              </a:rPr>
              <a:t>ec</a:t>
            </a:r>
            <a:r>
              <a:rPr sz="1400" spc="5" dirty="0">
                <a:latin typeface="Times New Roman"/>
                <a:cs typeface="Times New Roman"/>
              </a:rPr>
              <a:t>to</a:t>
            </a:r>
            <a:r>
              <a:rPr sz="1400" dirty="0">
                <a:latin typeface="Times New Roman"/>
                <a:cs typeface="Times New Roman"/>
              </a:rPr>
              <a:t>r</a:t>
            </a:r>
            <a:r>
              <a:rPr sz="1400" spc="-10" dirty="0">
                <a:latin typeface="Times New Roman"/>
                <a:cs typeface="Times New Roman"/>
              </a:rPr>
              <a:t>s</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a:t>
            </a:r>
            <a:r>
              <a:rPr sz="1400" spc="5" dirty="0">
                <a:latin typeface="Times New Roman"/>
                <a:cs typeface="Times New Roman"/>
              </a:rPr>
              <a:t>lud</a:t>
            </a:r>
            <a:r>
              <a:rPr sz="1400" spc="-10" dirty="0">
                <a:latin typeface="Times New Roman"/>
                <a:cs typeface="Times New Roman"/>
              </a:rPr>
              <a:t>in</a:t>
            </a:r>
            <a:r>
              <a:rPr sz="1400" dirty="0">
                <a:latin typeface="Times New Roman"/>
                <a:cs typeface="Times New Roman"/>
              </a:rPr>
              <a:t>g c</a:t>
            </a:r>
            <a:r>
              <a:rPr sz="1400" spc="5" dirty="0">
                <a:latin typeface="Times New Roman"/>
                <a:cs typeface="Times New Roman"/>
              </a:rPr>
              <a:t>o</a:t>
            </a:r>
            <a:r>
              <a:rPr sz="1400" spc="-25" dirty="0">
                <a:latin typeface="Times New Roman"/>
                <a:cs typeface="Times New Roman"/>
              </a:rPr>
              <a:t>mm</a:t>
            </a:r>
            <a:r>
              <a:rPr sz="1400" spc="5" dirty="0">
                <a:latin typeface="Times New Roman"/>
                <a:cs typeface="Times New Roman"/>
              </a:rPr>
              <a:t>issioning</a:t>
            </a:r>
            <a:endParaRPr sz="1400" dirty="0">
              <a:latin typeface="Times New Roman"/>
              <a:cs typeface="Times New Roman"/>
            </a:endParaRPr>
          </a:p>
        </p:txBody>
      </p:sp>
      <p:sp>
        <p:nvSpPr>
          <p:cNvPr id="59" name="object 59"/>
          <p:cNvSpPr/>
          <p:nvPr/>
        </p:nvSpPr>
        <p:spPr>
          <a:xfrm>
            <a:off x="7647431" y="2720340"/>
            <a:ext cx="245351" cy="245363"/>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7680959" y="2779776"/>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61" name="object 61"/>
          <p:cNvSpPr/>
          <p:nvPr/>
        </p:nvSpPr>
        <p:spPr>
          <a:xfrm>
            <a:off x="7680959" y="2779776"/>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62" name="object 62"/>
          <p:cNvSpPr/>
          <p:nvPr/>
        </p:nvSpPr>
        <p:spPr>
          <a:xfrm>
            <a:off x="8354568" y="2720339"/>
            <a:ext cx="789431" cy="563879"/>
          </a:xfrm>
          <a:prstGeom prst="rect">
            <a:avLst/>
          </a:prstGeom>
          <a:blipFill>
            <a:blip r:embed="rId11" cstate="print"/>
            <a:stretch>
              <a:fillRect/>
            </a:stretch>
          </a:blipFill>
        </p:spPr>
        <p:txBody>
          <a:bodyPr wrap="square" lIns="0" tIns="0" rIns="0" bIns="0" rtlCol="0"/>
          <a:lstStyle/>
          <a:p>
            <a:endParaRPr/>
          </a:p>
        </p:txBody>
      </p:sp>
      <p:sp>
        <p:nvSpPr>
          <p:cNvPr id="63" name="object 63"/>
          <p:cNvSpPr/>
          <p:nvPr/>
        </p:nvSpPr>
        <p:spPr>
          <a:xfrm>
            <a:off x="8388095" y="2850895"/>
            <a:ext cx="71755" cy="373380"/>
          </a:xfrm>
          <a:custGeom>
            <a:avLst/>
            <a:gdLst/>
            <a:ahLst/>
            <a:cxnLst/>
            <a:rect l="l" t="t" r="r" b="b"/>
            <a:pathLst>
              <a:path w="71754" h="373380">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64" name="object 64"/>
          <p:cNvSpPr/>
          <p:nvPr/>
        </p:nvSpPr>
        <p:spPr>
          <a:xfrm>
            <a:off x="8388095" y="2779776"/>
            <a:ext cx="741045" cy="71120"/>
          </a:xfrm>
          <a:custGeom>
            <a:avLst/>
            <a:gdLst/>
            <a:ahLst/>
            <a:cxnLst/>
            <a:rect l="l" t="t" r="r" b="b"/>
            <a:pathLst>
              <a:path w="741045" h="71119">
                <a:moveTo>
                  <a:pt x="0" y="71120"/>
                </a:moveTo>
                <a:lnTo>
                  <a:pt x="740664" y="71120"/>
                </a:lnTo>
                <a:lnTo>
                  <a:pt x="740664" y="0"/>
                </a:lnTo>
                <a:lnTo>
                  <a:pt x="0" y="0"/>
                </a:lnTo>
                <a:lnTo>
                  <a:pt x="0" y="71120"/>
                </a:lnTo>
                <a:close/>
              </a:path>
            </a:pathLst>
          </a:custGeom>
          <a:solidFill>
            <a:srgbClr val="4F81BD"/>
          </a:solidFill>
        </p:spPr>
        <p:txBody>
          <a:bodyPr wrap="square" lIns="0" tIns="0" rIns="0" bIns="0" rtlCol="0"/>
          <a:lstStyle/>
          <a:p>
            <a:endParaRPr/>
          </a:p>
        </p:txBody>
      </p:sp>
      <p:sp>
        <p:nvSpPr>
          <p:cNvPr id="65" name="object 65"/>
          <p:cNvSpPr/>
          <p:nvPr/>
        </p:nvSpPr>
        <p:spPr>
          <a:xfrm>
            <a:off x="8388095" y="2779776"/>
            <a:ext cx="741045" cy="445134"/>
          </a:xfrm>
          <a:custGeom>
            <a:avLst/>
            <a:gdLst/>
            <a:ahLst/>
            <a:cxnLst/>
            <a:rect l="l" t="t" r="r" b="b"/>
            <a:pathLst>
              <a:path w="741045" h="445135">
                <a:moveTo>
                  <a:pt x="740664" y="0"/>
                </a:moveTo>
                <a:lnTo>
                  <a:pt x="740664" y="71691"/>
                </a:lnTo>
                <a:lnTo>
                  <a:pt x="71729" y="71691"/>
                </a:lnTo>
                <a:lnTo>
                  <a:pt x="71729" y="445008"/>
                </a:lnTo>
                <a:lnTo>
                  <a:pt x="0" y="445008"/>
                </a:lnTo>
                <a:lnTo>
                  <a:pt x="0" y="0"/>
                </a:lnTo>
                <a:lnTo>
                  <a:pt x="740664" y="0"/>
                </a:lnTo>
                <a:close/>
              </a:path>
            </a:pathLst>
          </a:custGeom>
          <a:ln w="12192">
            <a:solidFill>
              <a:srgbClr val="4F81BD"/>
            </a:solidFill>
          </a:ln>
        </p:spPr>
        <p:txBody>
          <a:bodyPr wrap="square" lIns="0" tIns="0" rIns="0" bIns="0" rtlCol="0"/>
          <a:lstStyle/>
          <a:p>
            <a:endParaRPr/>
          </a:p>
        </p:txBody>
      </p:sp>
      <p:sp>
        <p:nvSpPr>
          <p:cNvPr id="66" name="object 66"/>
          <p:cNvSpPr txBox="1"/>
          <p:nvPr/>
        </p:nvSpPr>
        <p:spPr>
          <a:xfrm>
            <a:off x="8502687" y="2897107"/>
            <a:ext cx="536296" cy="1000274"/>
          </a:xfrm>
          <a:prstGeom prst="rect">
            <a:avLst/>
          </a:prstGeom>
        </p:spPr>
        <p:txBody>
          <a:bodyPr vert="horz" wrap="square" lIns="0" tIns="0" rIns="0" bIns="0" rtlCol="0">
            <a:spAutoFit/>
          </a:bodyPr>
          <a:lstStyle/>
          <a:p>
            <a:pPr marL="12700">
              <a:lnSpc>
                <a:spcPts val="1560"/>
              </a:lnSpc>
            </a:pPr>
            <a:r>
              <a:rPr sz="1400" b="1" spc="5" dirty="0">
                <a:solidFill>
                  <a:srgbClr val="FF0000"/>
                </a:solidFill>
                <a:latin typeface="Times New Roman"/>
                <a:cs typeface="Times New Roman"/>
              </a:rPr>
              <a:t>203</a:t>
            </a:r>
            <a:r>
              <a:rPr lang="sv-SE" sz="1400" b="1" spc="5" dirty="0">
                <a:solidFill>
                  <a:srgbClr val="FF0000"/>
                </a:solidFill>
                <a:latin typeface="Times New Roman"/>
                <a:cs typeface="Times New Roman"/>
              </a:rPr>
              <a:t>3-2036</a:t>
            </a:r>
            <a:r>
              <a:rPr sz="1400" dirty="0">
                <a:solidFill>
                  <a:srgbClr val="FF0000"/>
                </a:solidFill>
                <a:latin typeface="Times New Roman"/>
                <a:cs typeface="Times New Roman"/>
              </a:rPr>
              <a:t>:</a:t>
            </a:r>
            <a:endParaRPr sz="1400" dirty="0">
              <a:latin typeface="Times New Roman"/>
              <a:cs typeface="Times New Roman"/>
            </a:endParaRPr>
          </a:p>
          <a:p>
            <a:pPr marL="12700" marR="23495">
              <a:lnSpc>
                <a:spcPts val="1450"/>
              </a:lnSpc>
              <a:spcBef>
                <a:spcPts val="120"/>
              </a:spcBef>
            </a:pPr>
            <a:r>
              <a:rPr lang="sv-SE" sz="1400" spc="-10" dirty="0">
                <a:solidFill>
                  <a:srgbClr val="FF0000"/>
                </a:solidFill>
                <a:latin typeface="Times New Roman"/>
                <a:cs typeface="Times New Roman"/>
              </a:rPr>
              <a:t>Start </a:t>
            </a:r>
            <a:r>
              <a:rPr sz="1400" spc="-10" dirty="0">
                <a:solidFill>
                  <a:srgbClr val="FF0000"/>
                </a:solidFill>
                <a:latin typeface="Times New Roman"/>
                <a:cs typeface="Times New Roman"/>
              </a:rPr>
              <a:t>D</a:t>
            </a:r>
            <a:r>
              <a:rPr sz="1400" dirty="0">
                <a:solidFill>
                  <a:srgbClr val="FF0000"/>
                </a:solidFill>
                <a:latin typeface="Times New Roman"/>
                <a:cs typeface="Times New Roman"/>
              </a:rPr>
              <a:t>a</a:t>
            </a:r>
            <a:r>
              <a:rPr sz="1400" spc="5" dirty="0">
                <a:solidFill>
                  <a:srgbClr val="FF0000"/>
                </a:solidFill>
                <a:latin typeface="Times New Roman"/>
                <a:cs typeface="Times New Roman"/>
              </a:rPr>
              <a:t>t</a:t>
            </a:r>
            <a:r>
              <a:rPr sz="1400" dirty="0">
                <a:solidFill>
                  <a:srgbClr val="FF0000"/>
                </a:solidFill>
                <a:latin typeface="Times New Roman"/>
                <a:cs typeface="Times New Roman"/>
              </a:rPr>
              <a:t>a </a:t>
            </a:r>
            <a:r>
              <a:rPr sz="1400" spc="5" dirty="0">
                <a:solidFill>
                  <a:srgbClr val="FF0000"/>
                </a:solidFill>
                <a:latin typeface="Times New Roman"/>
                <a:cs typeface="Times New Roman"/>
              </a:rPr>
              <a:t>t</a:t>
            </a:r>
            <a:r>
              <a:rPr sz="1400" dirty="0">
                <a:solidFill>
                  <a:srgbClr val="FF0000"/>
                </a:solidFill>
                <a:latin typeface="Times New Roman"/>
                <a:cs typeface="Times New Roman"/>
              </a:rPr>
              <a:t>a</a:t>
            </a:r>
            <a:r>
              <a:rPr sz="1400" spc="5" dirty="0">
                <a:solidFill>
                  <a:srgbClr val="FF0000"/>
                </a:solidFill>
                <a:latin typeface="Times New Roman"/>
                <a:cs typeface="Times New Roman"/>
              </a:rPr>
              <a:t>king</a:t>
            </a:r>
            <a:endParaRPr sz="1400" dirty="0">
              <a:latin typeface="Times New Roman"/>
              <a:cs typeface="Times New Roman"/>
            </a:endParaRPr>
          </a:p>
        </p:txBody>
      </p:sp>
      <p:sp>
        <p:nvSpPr>
          <p:cNvPr id="67" name="object 67"/>
          <p:cNvSpPr/>
          <p:nvPr/>
        </p:nvSpPr>
        <p:spPr>
          <a:xfrm>
            <a:off x="2389713" y="2814714"/>
            <a:ext cx="1901729" cy="489378"/>
          </a:xfrm>
          <a:prstGeom prst="rect">
            <a:avLst/>
          </a:prstGeom>
          <a:blipFill>
            <a:blip r:embed="rId12" cstate="print"/>
            <a:stretch>
              <a:fillRect/>
            </a:stretch>
          </a:blipFill>
        </p:spPr>
        <p:txBody>
          <a:bodyPr wrap="square" lIns="0" tIns="0" rIns="0" bIns="0" rtlCol="0"/>
          <a:lstStyle/>
          <a:p>
            <a:endParaRPr/>
          </a:p>
        </p:txBody>
      </p:sp>
      <p:sp>
        <p:nvSpPr>
          <p:cNvPr id="68" name="object 68"/>
          <p:cNvSpPr/>
          <p:nvPr/>
        </p:nvSpPr>
        <p:spPr>
          <a:xfrm>
            <a:off x="694944" y="3233440"/>
            <a:ext cx="1651981" cy="491932"/>
          </a:xfrm>
          <a:prstGeom prst="rect">
            <a:avLst/>
          </a:prstGeom>
          <a:blipFill>
            <a:blip r:embed="rId13" cstate="print"/>
            <a:stretch>
              <a:fillRect/>
            </a:stretch>
          </a:blipFill>
        </p:spPr>
        <p:txBody>
          <a:bodyPr wrap="square" lIns="0" tIns="0" rIns="0" bIns="0" rtlCol="0"/>
          <a:lstStyle/>
          <a:p>
            <a:endParaRPr/>
          </a:p>
        </p:txBody>
      </p:sp>
      <p:sp>
        <p:nvSpPr>
          <p:cNvPr id="69" name="object 69"/>
          <p:cNvSpPr txBox="1"/>
          <p:nvPr/>
        </p:nvSpPr>
        <p:spPr>
          <a:xfrm>
            <a:off x="238574" y="5870907"/>
            <a:ext cx="1533525" cy="467359"/>
          </a:xfrm>
          <a:prstGeom prst="rect">
            <a:avLst/>
          </a:prstGeom>
        </p:spPr>
        <p:txBody>
          <a:bodyPr vert="horz" wrap="square" lIns="0" tIns="0" rIns="0" bIns="0" rtlCol="0">
            <a:spAutoFit/>
          </a:bodyPr>
          <a:lstStyle/>
          <a:p>
            <a:pPr marL="12700" marR="5080">
              <a:lnSpc>
                <a:spcPts val="1880"/>
              </a:lnSpc>
            </a:pPr>
            <a:r>
              <a:rPr sz="1600" b="1" i="1" spc="-10" dirty="0">
                <a:solidFill>
                  <a:srgbClr val="008000"/>
                </a:solidFill>
                <a:latin typeface="Times New Roman"/>
                <a:cs typeface="Times New Roman"/>
              </a:rPr>
              <a:t>Nucl.</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P</a:t>
            </a:r>
            <a:r>
              <a:rPr sz="1600" b="1" i="1" spc="-10" dirty="0">
                <a:solidFill>
                  <a:srgbClr val="008000"/>
                </a:solidFill>
                <a:latin typeface="Times New Roman"/>
                <a:cs typeface="Times New Roman"/>
              </a:rPr>
              <a:t>h</a:t>
            </a:r>
            <a:r>
              <a:rPr sz="1600" b="1" i="1" spc="-15" dirty="0">
                <a:solidFill>
                  <a:srgbClr val="008000"/>
                </a:solidFill>
                <a:latin typeface="Times New Roman"/>
                <a:cs typeface="Times New Roman"/>
              </a:rPr>
              <a:t>y</a:t>
            </a:r>
            <a:r>
              <a:rPr sz="1600" b="1" i="1" spc="-10" dirty="0">
                <a:solidFill>
                  <a:srgbClr val="008000"/>
                </a:solidFill>
                <a:latin typeface="Times New Roman"/>
                <a:cs typeface="Times New Roman"/>
              </a:rPr>
              <a:t>s.</a:t>
            </a:r>
            <a:r>
              <a:rPr sz="1600" b="1" i="1" spc="15" dirty="0">
                <a:solidFill>
                  <a:srgbClr val="008000"/>
                </a:solidFill>
                <a:latin typeface="Times New Roman"/>
                <a:cs typeface="Times New Roman"/>
              </a:rPr>
              <a:t> </a:t>
            </a:r>
            <a:r>
              <a:rPr sz="1600" b="1" i="1" spc="-15" dirty="0">
                <a:solidFill>
                  <a:srgbClr val="008000"/>
                </a:solidFill>
                <a:latin typeface="Times New Roman"/>
                <a:cs typeface="Times New Roman"/>
              </a:rPr>
              <a:t>B</a:t>
            </a:r>
            <a:r>
              <a:rPr sz="1600" b="1" i="1" spc="-5" dirty="0">
                <a:solidFill>
                  <a:srgbClr val="008000"/>
                </a:solidFill>
                <a:latin typeface="Times New Roman"/>
                <a:cs typeface="Times New Roman"/>
              </a:rPr>
              <a:t> 88</a:t>
            </a:r>
            <a:r>
              <a:rPr sz="1600" b="1" i="1" spc="-10" dirty="0">
                <a:solidFill>
                  <a:srgbClr val="008000"/>
                </a:solidFill>
                <a:latin typeface="Times New Roman"/>
                <a:cs typeface="Times New Roman"/>
              </a:rPr>
              <a:t>5</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a:t>
            </a:r>
            <a:r>
              <a:rPr sz="1600" b="1" i="1" spc="-5" dirty="0">
                <a:solidFill>
                  <a:srgbClr val="008000"/>
                </a:solidFill>
                <a:latin typeface="Times New Roman"/>
                <a:cs typeface="Times New Roman"/>
              </a:rPr>
              <a:t>2014</a:t>
            </a:r>
            <a:r>
              <a:rPr sz="1600" b="1" i="1" spc="-10" dirty="0">
                <a:solidFill>
                  <a:srgbClr val="008000"/>
                </a:solidFill>
                <a:latin typeface="Times New Roman"/>
                <a:cs typeface="Times New Roman"/>
              </a:rPr>
              <a:t>)</a:t>
            </a:r>
            <a:r>
              <a:rPr sz="1600" b="1" i="1" spc="5" dirty="0">
                <a:solidFill>
                  <a:srgbClr val="008000"/>
                </a:solidFill>
                <a:latin typeface="Times New Roman"/>
                <a:cs typeface="Times New Roman"/>
              </a:rPr>
              <a:t> </a:t>
            </a:r>
            <a:r>
              <a:rPr sz="1600" b="1" i="1" spc="-5" dirty="0">
                <a:solidFill>
                  <a:srgbClr val="008000"/>
                </a:solidFill>
                <a:latin typeface="Times New Roman"/>
                <a:cs typeface="Times New Roman"/>
              </a:rPr>
              <a:t>127</a:t>
            </a:r>
            <a:endParaRPr sz="1600">
              <a:latin typeface="Times New Roman"/>
              <a:cs typeface="Times New Roman"/>
            </a:endParaRPr>
          </a:p>
        </p:txBody>
      </p:sp>
      <p:sp>
        <p:nvSpPr>
          <p:cNvPr id="70" name="object 70"/>
          <p:cNvSpPr/>
          <p:nvPr/>
        </p:nvSpPr>
        <p:spPr>
          <a:xfrm>
            <a:off x="7342631" y="4506467"/>
            <a:ext cx="1633727" cy="2185415"/>
          </a:xfrm>
          <a:prstGeom prst="rect">
            <a:avLst/>
          </a:prstGeom>
          <a:blipFill>
            <a:blip r:embed="rId14" cstate="print"/>
            <a:stretch>
              <a:fillRect/>
            </a:stretch>
          </a:blipFill>
        </p:spPr>
        <p:txBody>
          <a:bodyPr wrap="square" lIns="0" tIns="0" rIns="0" bIns="0" rtlCol="0"/>
          <a:lstStyle/>
          <a:p>
            <a:endParaRPr/>
          </a:p>
        </p:txBody>
      </p:sp>
      <p:sp>
        <p:nvSpPr>
          <p:cNvPr id="71" name="object 71"/>
          <p:cNvSpPr/>
          <p:nvPr/>
        </p:nvSpPr>
        <p:spPr>
          <a:xfrm>
            <a:off x="6076188" y="1487424"/>
            <a:ext cx="1417319" cy="1109471"/>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4184903" y="1670304"/>
            <a:ext cx="1289303" cy="1287779"/>
          </a:xfrm>
          <a:prstGeom prst="rect">
            <a:avLst/>
          </a:prstGeom>
          <a:blipFill>
            <a:blip r:embed="rId16" cstate="print"/>
            <a:stretch>
              <a:fillRect/>
            </a:stretch>
          </a:blipFill>
        </p:spPr>
        <p:txBody>
          <a:bodyPr wrap="square" lIns="0" tIns="0" rIns="0" bIns="0" rtlCol="0"/>
          <a:lstStyle/>
          <a:p>
            <a:endParaRPr/>
          </a:p>
        </p:txBody>
      </p:sp>
      <p:sp>
        <p:nvSpPr>
          <p:cNvPr id="73" name="object 73"/>
          <p:cNvSpPr/>
          <p:nvPr/>
        </p:nvSpPr>
        <p:spPr>
          <a:xfrm>
            <a:off x="3339084" y="4985003"/>
            <a:ext cx="1574291" cy="1045463"/>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4829555" y="4241304"/>
            <a:ext cx="894587" cy="894575"/>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7597140" y="1316736"/>
            <a:ext cx="1525523" cy="1080515"/>
          </a:xfrm>
          <a:prstGeom prst="rect">
            <a:avLst/>
          </a:prstGeom>
          <a:blipFill>
            <a:blip r:embed="rId19" cstate="print"/>
            <a:stretch>
              <a:fillRect/>
            </a:stretch>
          </a:blipFill>
        </p:spPr>
        <p:txBody>
          <a:bodyPr wrap="square" lIns="0" tIns="0" rIns="0" bIns="0" rtlCol="0"/>
          <a:lstStyle/>
          <a:p>
            <a:endParaRPr/>
          </a:p>
        </p:txBody>
      </p:sp>
      <p:sp>
        <p:nvSpPr>
          <p:cNvPr id="76" name="object 76"/>
          <p:cNvSpPr/>
          <p:nvPr/>
        </p:nvSpPr>
        <p:spPr>
          <a:xfrm>
            <a:off x="5881884" y="4145890"/>
            <a:ext cx="1270000" cy="680085"/>
          </a:xfrm>
          <a:custGeom>
            <a:avLst/>
            <a:gdLst/>
            <a:ahLst/>
            <a:cxnLst/>
            <a:rect l="l" t="t" r="r" b="b"/>
            <a:pathLst>
              <a:path w="1270000" h="680085">
                <a:moveTo>
                  <a:pt x="0" y="0"/>
                </a:moveTo>
                <a:lnTo>
                  <a:pt x="1269492" y="0"/>
                </a:lnTo>
                <a:lnTo>
                  <a:pt x="1269492" y="679704"/>
                </a:lnTo>
                <a:lnTo>
                  <a:pt x="0" y="679704"/>
                </a:lnTo>
                <a:lnTo>
                  <a:pt x="0" y="0"/>
                </a:lnTo>
                <a:close/>
              </a:path>
            </a:pathLst>
          </a:custGeom>
          <a:solidFill>
            <a:srgbClr val="0432FF"/>
          </a:solidFill>
        </p:spPr>
        <p:txBody>
          <a:bodyPr wrap="square" lIns="0" tIns="0" rIns="0" bIns="0" rtlCol="0"/>
          <a:lstStyle/>
          <a:p>
            <a:endParaRPr/>
          </a:p>
        </p:txBody>
      </p:sp>
      <p:sp>
        <p:nvSpPr>
          <p:cNvPr id="77" name="object 77"/>
          <p:cNvSpPr/>
          <p:nvPr/>
        </p:nvSpPr>
        <p:spPr>
          <a:xfrm>
            <a:off x="5907785" y="4120458"/>
            <a:ext cx="1269491" cy="679703"/>
          </a:xfrm>
          <a:prstGeom prst="rect">
            <a:avLst/>
          </a:prstGeom>
          <a:blipFill>
            <a:blip r:embed="rId20" cstate="print"/>
            <a:stretch>
              <a:fillRect/>
            </a:stretch>
          </a:blipFill>
        </p:spPr>
        <p:txBody>
          <a:bodyPr wrap="square" lIns="0" tIns="0" rIns="0" bIns="0" rtlCol="0"/>
          <a:lstStyle/>
          <a:p>
            <a:endParaRPr/>
          </a:p>
        </p:txBody>
      </p:sp>
      <p:sp>
        <p:nvSpPr>
          <p:cNvPr id="78" name="object 78"/>
          <p:cNvSpPr txBox="1"/>
          <p:nvPr/>
        </p:nvSpPr>
        <p:spPr>
          <a:xfrm>
            <a:off x="310936" y="1824794"/>
            <a:ext cx="3631565" cy="812165"/>
          </a:xfrm>
          <a:prstGeom prst="rect">
            <a:avLst/>
          </a:prstGeom>
        </p:spPr>
        <p:txBody>
          <a:bodyPr vert="horz" wrap="square" lIns="0" tIns="0" rIns="0" bIns="0" rtlCol="0">
            <a:spAutoFit/>
          </a:bodyPr>
          <a:lstStyle/>
          <a:p>
            <a:pPr marL="986155" marR="5080" indent="-974090">
              <a:lnSpc>
                <a:spcPts val="3300"/>
              </a:lnSpc>
            </a:pPr>
            <a:r>
              <a:rPr sz="2800" spc="-25" dirty="0">
                <a:solidFill>
                  <a:srgbClr val="FF6600"/>
                </a:solidFill>
                <a:latin typeface="Times New Roman"/>
                <a:cs typeface="Times New Roman"/>
              </a:rPr>
              <a:t>A</a:t>
            </a:r>
            <a:r>
              <a:rPr sz="2800" spc="-155" dirty="0">
                <a:solidFill>
                  <a:srgbClr val="FF6600"/>
                </a:solidFill>
                <a:latin typeface="Times New Roman"/>
                <a:cs typeface="Times New Roman"/>
              </a:rPr>
              <a:t> </a:t>
            </a:r>
            <a:r>
              <a:rPr sz="2800" spc="-10" dirty="0">
                <a:solidFill>
                  <a:srgbClr val="FF6600"/>
                </a:solidFill>
                <a:latin typeface="Times New Roman"/>
                <a:cs typeface="Times New Roman"/>
              </a:rPr>
              <a:t>2</a:t>
            </a:r>
            <a:r>
              <a:rPr sz="2775" spc="7" baseline="25525" dirty="0">
                <a:solidFill>
                  <a:srgbClr val="FF6600"/>
                </a:solidFill>
                <a:latin typeface="Times New Roman"/>
                <a:cs typeface="Times New Roman"/>
              </a:rPr>
              <a:t>nd</a:t>
            </a:r>
            <a:r>
              <a:rPr sz="2775" baseline="25525" dirty="0">
                <a:solidFill>
                  <a:srgbClr val="FF6600"/>
                </a:solidFill>
                <a:latin typeface="Times New Roman"/>
                <a:cs typeface="Times New Roman"/>
              </a:rPr>
              <a:t> </a:t>
            </a:r>
            <a:r>
              <a:rPr sz="2775" spc="-345" baseline="25525" dirty="0">
                <a:solidFill>
                  <a:srgbClr val="FF6600"/>
                </a:solidFill>
                <a:latin typeface="Times New Roman"/>
                <a:cs typeface="Times New Roman"/>
              </a:rPr>
              <a:t> </a:t>
            </a:r>
            <a:r>
              <a:rPr sz="2800" spc="-10" dirty="0">
                <a:solidFill>
                  <a:srgbClr val="FF6600"/>
                </a:solidFill>
                <a:latin typeface="Times New Roman"/>
                <a:cs typeface="Times New Roman"/>
              </a:rPr>
              <a:t>g</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n</a:t>
            </a:r>
            <a:r>
              <a:rPr sz="2800" spc="-25" dirty="0">
                <a:solidFill>
                  <a:srgbClr val="FF6600"/>
                </a:solidFill>
                <a:latin typeface="Times New Roman"/>
                <a:cs typeface="Times New Roman"/>
              </a:rPr>
              <a:t>e</a:t>
            </a:r>
            <a:r>
              <a:rPr sz="2800" spc="-5" dirty="0">
                <a:solidFill>
                  <a:srgbClr val="FF6600"/>
                </a:solidFill>
                <a:latin typeface="Times New Roman"/>
                <a:cs typeface="Times New Roman"/>
              </a:rPr>
              <a:t>r</a:t>
            </a:r>
            <a:r>
              <a:rPr sz="2800" spc="-25" dirty="0">
                <a:solidFill>
                  <a:srgbClr val="FF6600"/>
                </a:solidFill>
                <a:latin typeface="Times New Roman"/>
                <a:cs typeface="Times New Roman"/>
              </a:rPr>
              <a:t>a</a:t>
            </a:r>
            <a:r>
              <a:rPr sz="2800" spc="-10" dirty="0">
                <a:solidFill>
                  <a:srgbClr val="FF6600"/>
                </a:solidFill>
                <a:latin typeface="Times New Roman"/>
                <a:cs typeface="Times New Roman"/>
              </a:rPr>
              <a:t>tio</a:t>
            </a:r>
            <a:r>
              <a:rPr sz="2800" spc="-15" dirty="0">
                <a:solidFill>
                  <a:srgbClr val="FF6600"/>
                </a:solidFill>
                <a:latin typeface="Times New Roman"/>
                <a:cs typeface="Times New Roman"/>
              </a:rPr>
              <a:t>n</a:t>
            </a:r>
            <a:r>
              <a:rPr sz="2800" spc="-10" dirty="0">
                <a:solidFill>
                  <a:srgbClr val="FF6600"/>
                </a:solidFill>
                <a:latin typeface="Times New Roman"/>
                <a:cs typeface="Times New Roman"/>
              </a:rPr>
              <a:t> n</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ut</a:t>
            </a:r>
            <a:r>
              <a:rPr sz="2800" spc="-5" dirty="0">
                <a:solidFill>
                  <a:srgbClr val="FF6600"/>
                </a:solidFill>
                <a:latin typeface="Times New Roman"/>
                <a:cs typeface="Times New Roman"/>
              </a:rPr>
              <a:t>r</a:t>
            </a:r>
            <a:r>
              <a:rPr sz="2800" spc="-10" dirty="0">
                <a:solidFill>
                  <a:srgbClr val="FF6600"/>
                </a:solidFill>
                <a:latin typeface="Times New Roman"/>
                <a:cs typeface="Times New Roman"/>
              </a:rPr>
              <a:t>ino Sup</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r</a:t>
            </a:r>
            <a:r>
              <a:rPr sz="2800" dirty="0">
                <a:solidFill>
                  <a:srgbClr val="FF6600"/>
                </a:solidFill>
                <a:latin typeface="Times New Roman"/>
                <a:cs typeface="Times New Roman"/>
              </a:rPr>
              <a:t> </a:t>
            </a:r>
            <a:r>
              <a:rPr sz="2800" spc="-30" dirty="0">
                <a:solidFill>
                  <a:srgbClr val="FF6600"/>
                </a:solidFill>
                <a:latin typeface="Times New Roman"/>
                <a:cs typeface="Times New Roman"/>
              </a:rPr>
              <a:t>Beam</a:t>
            </a:r>
            <a:endParaRPr sz="2800">
              <a:latin typeface="Times New Roman"/>
              <a:cs typeface="Times New Roman"/>
            </a:endParaRPr>
          </a:p>
        </p:txBody>
      </p:sp>
      <p:sp>
        <p:nvSpPr>
          <p:cNvPr id="81" name="object 8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
        <p:nvSpPr>
          <p:cNvPr id="2" name="Date Placeholder 1"/>
          <p:cNvSpPr>
            <a:spLocks noGrp="1"/>
          </p:cNvSpPr>
          <p:nvPr>
            <p:ph type="dt" sz="half" idx="6"/>
          </p:nvPr>
        </p:nvSpPr>
        <p:spPr/>
        <p:txBody>
          <a:bodyPr/>
          <a:lstStyle/>
          <a:p>
            <a:pPr marL="12700">
              <a:lnSpc>
                <a:spcPct val="100000"/>
              </a:lnSpc>
            </a:pPr>
            <a:r>
              <a:rPr lang="sv-SE"/>
              <a:t>2019-10-07</a:t>
            </a:r>
            <a:endParaRPr lang="sv-SE" spc="-50" dirty="0"/>
          </a:p>
        </p:txBody>
      </p:sp>
      <p:sp>
        <p:nvSpPr>
          <p:cNvPr id="3" name="Footer Placeholder 2"/>
          <p:cNvSpPr>
            <a:spLocks noGrp="1"/>
          </p:cNvSpPr>
          <p:nvPr>
            <p:ph type="ftr" sz="quarter" idx="5"/>
          </p:nvPr>
        </p:nvSpPr>
        <p:spPr>
          <a:xfrm>
            <a:off x="3567508" y="6421121"/>
            <a:ext cx="2016125" cy="360679"/>
          </a:xfrm>
        </p:spPr>
        <p:txBody>
          <a:bodyPr/>
          <a:lstStyle/>
          <a:p>
            <a:pPr marL="12700" marR="5080" indent="168910">
              <a:lnSpc>
                <a:spcPct val="100000"/>
              </a:lnSpc>
            </a:pPr>
            <a:r>
              <a:rPr lang="sv-SE" spc="-5"/>
              <a:t>PPNT in Uppsala                                          Tord Ekelof, Uppsala University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7"/>
          </p:nvPr>
        </p:nvSpPr>
        <p:spPr>
          <a:xfrm>
            <a:off x="8778875" y="6485970"/>
            <a:ext cx="423156" cy="275791"/>
          </a:xfrm>
        </p:spPr>
        <p:txBody>
          <a:bodyPr/>
          <a:lstStyle/>
          <a:p>
            <a:pPr marL="101600">
              <a:lnSpc>
                <a:spcPct val="100000"/>
              </a:lnSpc>
            </a:pPr>
            <a:fld id="{81D60167-4931-47E6-BA6A-407CBD079E47}" type="slidenum">
              <a:rPr lang="sv-SE" smtClean="0"/>
              <a:t>18</a:t>
            </a:fld>
            <a:endParaRPr lang="sv-SE"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916" y="4405858"/>
            <a:ext cx="3346030" cy="2168197"/>
          </a:xfrm>
          <a:prstGeom prst="rect">
            <a:avLst/>
          </a:prstGeom>
        </p:spPr>
      </p:pic>
      <p:sp>
        <p:nvSpPr>
          <p:cNvPr id="9" name="ZoneTexte 32"/>
          <p:cNvSpPr txBox="1">
            <a:spLocks noChangeArrowheads="1"/>
          </p:cNvSpPr>
          <p:nvPr/>
        </p:nvSpPr>
        <p:spPr bwMode="auto">
          <a:xfrm>
            <a:off x="182563" y="2997200"/>
            <a:ext cx="29130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r>
              <a:rPr lang="en-GB" altLang="en-US" sz="1800" b="1" dirty="0">
                <a:solidFill>
                  <a:srgbClr val="0000FF"/>
                </a:solidFill>
              </a:rPr>
              <a:t>Muons</a:t>
            </a:r>
            <a:r>
              <a:rPr lang="en-GB" altLang="en-US" sz="1800" dirty="0"/>
              <a:t> of average energy ~0.5 GeV at the level of the beam dump (per proton)</a:t>
            </a:r>
          </a:p>
        </p:txBody>
      </p:sp>
      <p:sp>
        <p:nvSpPr>
          <p:cNvPr id="10" name="Title 3"/>
          <p:cNvSpPr txBox="1">
            <a:spLocks/>
          </p:cNvSpPr>
          <p:nvPr/>
        </p:nvSpPr>
        <p:spPr>
          <a:xfrm>
            <a:off x="473376" y="151270"/>
            <a:ext cx="8105775" cy="75406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Future further option form a</a:t>
            </a:r>
          </a:p>
          <a:p>
            <a:pPr>
              <a:defRPr/>
            </a:pPr>
            <a:r>
              <a:rPr lang="en-GB" sz="36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ESS neutrino and muon facility</a:t>
            </a:r>
          </a:p>
        </p:txBody>
      </p:sp>
      <p:sp>
        <p:nvSpPr>
          <p:cNvPr id="11" name="Rectangle 10"/>
          <p:cNvSpPr>
            <a:spLocks noChangeArrowheads="1"/>
          </p:cNvSpPr>
          <p:nvPr/>
        </p:nvSpPr>
        <p:spPr bwMode="auto">
          <a:xfrm>
            <a:off x="228600" y="1366838"/>
            <a:ext cx="1524000" cy="622300"/>
          </a:xfrm>
          <a:prstGeom prst="rect">
            <a:avLst/>
          </a:prstGeom>
          <a:gradFill rotWithShape="1">
            <a:gsLst>
              <a:gs pos="0">
                <a:srgbClr val="AFB2D0"/>
              </a:gs>
              <a:gs pos="100000">
                <a:srgbClr val="878BB8"/>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b="1" dirty="0">
                <a:solidFill>
                  <a:schemeClr val="lt1"/>
                </a:solidFill>
                <a:latin typeface="+mn-lt"/>
                <a:ea typeface="+mn-ea"/>
                <a:cs typeface="+mn-cs"/>
              </a:rPr>
              <a:t>ESS proton driver</a:t>
            </a:r>
          </a:p>
        </p:txBody>
      </p:sp>
      <p:sp>
        <p:nvSpPr>
          <p:cNvPr id="12" name="Rectangle 11"/>
          <p:cNvSpPr>
            <a:spLocks noChangeArrowheads="1"/>
          </p:cNvSpPr>
          <p:nvPr/>
        </p:nvSpPr>
        <p:spPr bwMode="auto">
          <a:xfrm>
            <a:off x="2362200" y="2068513"/>
            <a:ext cx="228600" cy="228600"/>
          </a:xfrm>
          <a:prstGeom prst="rect">
            <a:avLst/>
          </a:prstGeom>
          <a:gradFill rotWithShape="1">
            <a:gsLst>
              <a:gs pos="0">
                <a:srgbClr val="FF0000"/>
              </a:gs>
              <a:gs pos="100000">
                <a:srgbClr val="FF0000"/>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13" name="Oval 12"/>
          <p:cNvSpPr/>
          <p:nvPr/>
        </p:nvSpPr>
        <p:spPr>
          <a:xfrm>
            <a:off x="2374900" y="106203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4" name="Straight Arrow Connector 13"/>
          <p:cNvCxnSpPr>
            <a:cxnSpLocks noChangeShapeType="1"/>
            <a:stCxn id="11" idx="3"/>
            <a:endCxn id="12" idx="1"/>
          </p:cNvCxnSpPr>
          <p:nvPr/>
        </p:nvCxnSpPr>
        <p:spPr bwMode="auto">
          <a:xfrm>
            <a:off x="1752600" y="1677988"/>
            <a:ext cx="609600" cy="5048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1" idx="3"/>
          </p:cNvCxnSpPr>
          <p:nvPr/>
        </p:nvCxnSpPr>
        <p:spPr bwMode="auto">
          <a:xfrm flipV="1">
            <a:off x="1752600" y="1641475"/>
            <a:ext cx="990600" cy="365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11" idx="3"/>
            <a:endCxn id="13" idx="3"/>
          </p:cNvCxnSpPr>
          <p:nvPr/>
        </p:nvCxnSpPr>
        <p:spPr bwMode="auto">
          <a:xfrm flipV="1">
            <a:off x="1752600" y="1322388"/>
            <a:ext cx="666750" cy="3556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p:nvPr/>
        </p:nvCxnSpPr>
        <p:spPr>
          <a:xfrm>
            <a:off x="2698750" y="1501775"/>
            <a:ext cx="0" cy="396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a:spLocks noChangeArrowheads="1"/>
          </p:cNvSpPr>
          <p:nvPr/>
        </p:nvSpPr>
        <p:spPr bwMode="auto">
          <a:xfrm>
            <a:off x="1676400" y="1966913"/>
            <a:ext cx="549275" cy="555625"/>
          </a:xfrm>
          <a:prstGeom prst="ellipse">
            <a:avLst/>
          </a:prstGeom>
          <a:noFill/>
          <a:ln w="31750">
            <a:solidFill>
              <a:srgbClr val="FFC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19" name="Rectangle 18"/>
          <p:cNvSpPr>
            <a:spLocks noChangeArrowheads="1"/>
          </p:cNvSpPr>
          <p:nvPr/>
        </p:nvSpPr>
        <p:spPr bwMode="auto">
          <a:xfrm>
            <a:off x="2819400" y="1989138"/>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Symbol" panose="05050102010706020507" pitchFamily="18" charset="2"/>
                <a:ea typeface="+mn-ea"/>
                <a:cs typeface="+mn-cs"/>
              </a:rPr>
              <a:t>p</a:t>
            </a:r>
            <a:r>
              <a:rPr lang="en-GB" sz="1400" dirty="0">
                <a:solidFill>
                  <a:schemeClr val="lt1"/>
                </a:solidFill>
                <a:ea typeface="+mn-ea"/>
                <a:cs typeface="+mn-cs"/>
              </a:rPr>
              <a:t> decay</a:t>
            </a:r>
          </a:p>
        </p:txBody>
      </p:sp>
      <p:cxnSp>
        <p:nvCxnSpPr>
          <p:cNvPr id="20" name="Straight Arrow Connector 19"/>
          <p:cNvCxnSpPr>
            <a:cxnSpLocks noChangeShapeType="1"/>
            <a:endCxn id="22" idx="2"/>
          </p:cNvCxnSpPr>
          <p:nvPr/>
        </p:nvCxnSpPr>
        <p:spPr bwMode="auto">
          <a:xfrm flipV="1">
            <a:off x="3505200" y="2073275"/>
            <a:ext cx="2590800" cy="95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 name="TextBox 28"/>
          <p:cNvSpPr txBox="1">
            <a:spLocks noChangeArrowheads="1"/>
          </p:cNvSpPr>
          <p:nvPr/>
        </p:nvSpPr>
        <p:spPr bwMode="auto">
          <a:xfrm>
            <a:off x="4802188" y="1682750"/>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r>
              <a:rPr lang="en-GB" altLang="en-US" b="1" dirty="0">
                <a:solidFill>
                  <a:srgbClr val="FF0000"/>
                </a:solidFill>
              </a:rPr>
              <a:t> or </a:t>
            </a:r>
            <a:r>
              <a:rPr lang="en-GB" altLang="en-US" b="1" dirty="0">
                <a:solidFill>
                  <a:srgbClr val="FF0000"/>
                </a:solidFill>
                <a:sym typeface="Symbol" charset="2"/>
              </a:rPr>
              <a:t></a:t>
            </a:r>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endParaRPr lang="en-GB" altLang="en-US" b="1" dirty="0">
              <a:solidFill>
                <a:srgbClr val="FF0000"/>
              </a:solidFill>
            </a:endParaRPr>
          </a:p>
        </p:txBody>
      </p:sp>
      <p:sp>
        <p:nvSpPr>
          <p:cNvPr id="22" name="Oval 21"/>
          <p:cNvSpPr/>
          <p:nvPr/>
        </p:nvSpPr>
        <p:spPr>
          <a:xfrm>
            <a:off x="6096000" y="1746250"/>
            <a:ext cx="715963" cy="654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3" name="Straight Arrow Connector 22"/>
          <p:cNvCxnSpPr>
            <a:cxnSpLocks noChangeShapeType="1"/>
            <a:endCxn id="24" idx="1"/>
          </p:cNvCxnSpPr>
          <p:nvPr/>
        </p:nvCxnSpPr>
        <p:spPr bwMode="auto">
          <a:xfrm>
            <a:off x="3505200" y="2200275"/>
            <a:ext cx="519113" cy="5953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4024313" y="2579688"/>
            <a:ext cx="1614487"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400" dirty="0">
                <a:solidFill>
                  <a:schemeClr val="lt1"/>
                </a:solidFill>
                <a:latin typeface="+mn-lt"/>
                <a:ea typeface="+mn-ea"/>
                <a:cs typeface="+mn-cs"/>
              </a:rPr>
              <a:t>Decay</a:t>
            </a:r>
          </a:p>
          <a:p>
            <a:pPr algn="ctr">
              <a:defRPr/>
            </a:pPr>
            <a:r>
              <a:rPr lang="en-GB" sz="1400" dirty="0">
                <a:solidFill>
                  <a:schemeClr val="lt1"/>
                </a:solidFill>
                <a:latin typeface="+mn-lt"/>
                <a:ea typeface="+mn-ea"/>
                <a:cs typeface="+mn-cs"/>
              </a:rPr>
              <a:t>channel or ring</a:t>
            </a:r>
          </a:p>
        </p:txBody>
      </p:sp>
      <p:cxnSp>
        <p:nvCxnSpPr>
          <p:cNvPr id="25" name="Straight Arrow Connector 24"/>
          <p:cNvCxnSpPr>
            <a:cxnSpLocks noChangeShapeType="1"/>
            <a:stCxn id="24" idx="3"/>
          </p:cNvCxnSpPr>
          <p:nvPr/>
        </p:nvCxnSpPr>
        <p:spPr bwMode="auto">
          <a:xfrm>
            <a:off x="5638800" y="2795588"/>
            <a:ext cx="1319213"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3619500" y="2351088"/>
            <a:ext cx="6350" cy="519112"/>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Rectangle 26"/>
          <p:cNvSpPr>
            <a:spLocks noChangeArrowheads="1"/>
          </p:cNvSpPr>
          <p:nvPr/>
        </p:nvSpPr>
        <p:spPr bwMode="auto">
          <a:xfrm>
            <a:off x="3162300" y="2867025"/>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Front end</a:t>
            </a:r>
          </a:p>
        </p:txBody>
      </p:sp>
      <p:sp>
        <p:nvSpPr>
          <p:cNvPr id="28" name="Rectangle 27"/>
          <p:cNvSpPr>
            <a:spLocks noChangeArrowheads="1"/>
          </p:cNvSpPr>
          <p:nvPr/>
        </p:nvSpPr>
        <p:spPr bwMode="auto">
          <a:xfrm>
            <a:off x="3143250" y="3571875"/>
            <a:ext cx="819150" cy="433388"/>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Cooling</a:t>
            </a:r>
          </a:p>
        </p:txBody>
      </p:sp>
      <p:cxnSp>
        <p:nvCxnSpPr>
          <p:cNvPr id="29" name="Straight Arrow Connector 28"/>
          <p:cNvCxnSpPr>
            <a:cxnSpLocks noChangeShapeType="1"/>
          </p:cNvCxnSpPr>
          <p:nvPr/>
        </p:nvCxnSpPr>
        <p:spPr bwMode="auto">
          <a:xfrm>
            <a:off x="6899275" y="3803650"/>
            <a:ext cx="412750"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6057900" y="3179763"/>
            <a:ext cx="904875"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Storage </a:t>
            </a:r>
          </a:p>
          <a:p>
            <a:pPr algn="ctr">
              <a:defRPr/>
            </a:pPr>
            <a:r>
              <a:rPr lang="en-GB" sz="1400" dirty="0">
                <a:solidFill>
                  <a:schemeClr val="lt1"/>
                </a:solidFill>
                <a:latin typeface="+mn-lt"/>
                <a:ea typeface="+mn-ea"/>
                <a:cs typeface="+mn-cs"/>
              </a:rPr>
              <a:t>ring</a:t>
            </a:r>
          </a:p>
        </p:txBody>
      </p:sp>
      <p:cxnSp>
        <p:nvCxnSpPr>
          <p:cNvPr id="31" name="Straight Arrow Connector 30"/>
          <p:cNvCxnSpPr>
            <a:cxnSpLocks noChangeShapeType="1"/>
          </p:cNvCxnSpPr>
          <p:nvPr/>
        </p:nvCxnSpPr>
        <p:spPr bwMode="auto">
          <a:xfrm>
            <a:off x="4800600" y="3914775"/>
            <a:ext cx="0" cy="4572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3162300" y="4503738"/>
            <a:ext cx="1255713"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RCS</a:t>
            </a:r>
          </a:p>
          <a:p>
            <a:pPr algn="ctr">
              <a:defRPr/>
            </a:pPr>
            <a:r>
              <a:rPr lang="en-GB" sz="1400" dirty="0">
                <a:solidFill>
                  <a:schemeClr val="lt1"/>
                </a:solidFill>
                <a:latin typeface="+mn-lt"/>
                <a:ea typeface="+mn-ea"/>
                <a:cs typeface="+mn-cs"/>
              </a:rPr>
              <a:t>acceleration</a:t>
            </a:r>
          </a:p>
        </p:txBody>
      </p:sp>
      <p:cxnSp>
        <p:nvCxnSpPr>
          <p:cNvPr id="33" name="Straight Arrow Connector 32"/>
          <p:cNvCxnSpPr>
            <a:cxnSpLocks noChangeShapeType="1"/>
          </p:cNvCxnSpPr>
          <p:nvPr/>
        </p:nvCxnSpPr>
        <p:spPr bwMode="auto">
          <a:xfrm>
            <a:off x="5146675" y="4692650"/>
            <a:ext cx="538163"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4" name="Rectangle 33"/>
          <p:cNvSpPr>
            <a:spLocks noChangeArrowheads="1"/>
          </p:cNvSpPr>
          <p:nvPr/>
        </p:nvSpPr>
        <p:spPr bwMode="auto">
          <a:xfrm>
            <a:off x="5759450" y="4486275"/>
            <a:ext cx="860425" cy="4699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Collider</a:t>
            </a:r>
          </a:p>
          <a:p>
            <a:pPr algn="ctr">
              <a:defRPr/>
            </a:pPr>
            <a:r>
              <a:rPr lang="en-GB" sz="1400" dirty="0">
                <a:solidFill>
                  <a:schemeClr val="lt1"/>
                </a:solidFill>
                <a:latin typeface="+mn-lt"/>
                <a:ea typeface="+mn-ea"/>
                <a:cs typeface="+mn-cs"/>
              </a:rPr>
              <a:t> ring</a:t>
            </a:r>
          </a:p>
        </p:txBody>
      </p:sp>
      <p:pic>
        <p:nvPicPr>
          <p:cNvPr id="3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6550" y="3676650"/>
            <a:ext cx="161290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2500" y="3605213"/>
            <a:ext cx="930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a:spLocks noChangeArrowheads="1"/>
          </p:cNvSpPr>
          <p:nvPr/>
        </p:nvSpPr>
        <p:spPr bwMode="auto">
          <a:xfrm>
            <a:off x="4437063" y="4357688"/>
            <a:ext cx="727075" cy="719137"/>
          </a:xfrm>
          <a:prstGeom prst="ellipse">
            <a:avLst/>
          </a:prstGeom>
          <a:noFill/>
          <a:ln w="317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38" name="Slide Number Placeholder 5"/>
          <p:cNvSpPr txBox="1">
            <a:spLocks/>
          </p:cNvSpPr>
          <p:nvPr/>
        </p:nvSpPr>
        <p:spPr bwMode="auto">
          <a:xfrm>
            <a:off x="8712200" y="6116638"/>
            <a:ext cx="317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sz="1200" dirty="0">
              <a:solidFill>
                <a:srgbClr val="898989"/>
              </a:solidFill>
            </a:endParaRPr>
          </a:p>
        </p:txBody>
      </p:sp>
      <p:sp>
        <p:nvSpPr>
          <p:cNvPr id="39" name="Oval 38"/>
          <p:cNvSpPr/>
          <p:nvPr/>
        </p:nvSpPr>
        <p:spPr>
          <a:xfrm>
            <a:off x="7246938" y="3503613"/>
            <a:ext cx="715962"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Rectangle 39"/>
          <p:cNvSpPr>
            <a:spLocks noChangeArrowheads="1"/>
          </p:cNvSpPr>
          <p:nvPr/>
        </p:nvSpPr>
        <p:spPr bwMode="auto">
          <a:xfrm>
            <a:off x="4379913" y="3244850"/>
            <a:ext cx="1258887"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RLA</a:t>
            </a:r>
          </a:p>
          <a:p>
            <a:pPr algn="ctr">
              <a:defRPr/>
            </a:pPr>
            <a:r>
              <a:rPr lang="en-GB" sz="1400" dirty="0">
                <a:solidFill>
                  <a:schemeClr val="lt1"/>
                </a:solidFill>
                <a:latin typeface="+mn-lt"/>
                <a:ea typeface="+mn-ea"/>
                <a:cs typeface="+mn-cs"/>
              </a:rPr>
              <a:t>acceleration</a:t>
            </a:r>
          </a:p>
        </p:txBody>
      </p:sp>
      <p:cxnSp>
        <p:nvCxnSpPr>
          <p:cNvPr id="41" name="Straight Arrow Connector 40"/>
          <p:cNvCxnSpPr>
            <a:cxnSpLocks noChangeShapeType="1"/>
            <a:stCxn id="35" idx="2"/>
          </p:cNvCxnSpPr>
          <p:nvPr/>
        </p:nvCxnSpPr>
        <p:spPr bwMode="auto">
          <a:xfrm>
            <a:off x="5759450" y="3816350"/>
            <a:ext cx="336550"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42" name="Group 50"/>
          <p:cNvGrpSpPr>
            <a:grpSpLocks/>
          </p:cNvGrpSpPr>
          <p:nvPr/>
        </p:nvGrpSpPr>
        <p:grpSpPr bwMode="auto">
          <a:xfrm>
            <a:off x="5695950" y="4273550"/>
            <a:ext cx="1014413" cy="862013"/>
            <a:chOff x="7740922" y="4602948"/>
            <a:chExt cx="1106279" cy="1012340"/>
          </a:xfrm>
        </p:grpSpPr>
        <p:sp>
          <p:nvSpPr>
            <p:cNvPr id="43" name="Oval 42"/>
            <p:cNvSpPr>
              <a:spLocks noChangeArrowheads="1"/>
            </p:cNvSpPr>
            <p:nvPr/>
          </p:nvSpPr>
          <p:spPr bwMode="auto">
            <a:xfrm>
              <a:off x="7740922" y="4602948"/>
              <a:ext cx="1106279" cy="1010475"/>
            </a:xfrm>
            <a:prstGeom prst="ellipse">
              <a:avLst/>
            </a:prstGeom>
            <a:noFill/>
            <a:ln w="31750">
              <a:solidFill>
                <a:srgbClr val="28A0BE"/>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4" name="Oval 43"/>
            <p:cNvSpPr>
              <a:spLocks noChangeArrowheads="1"/>
            </p:cNvSpPr>
            <p:nvPr/>
          </p:nvSpPr>
          <p:spPr bwMode="auto">
            <a:xfrm>
              <a:off x="8526916" y="4625320"/>
              <a:ext cx="140233" cy="13982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5" name="Oval 44"/>
            <p:cNvSpPr>
              <a:spLocks noChangeArrowheads="1"/>
            </p:cNvSpPr>
            <p:nvPr/>
          </p:nvSpPr>
          <p:spPr bwMode="auto">
            <a:xfrm>
              <a:off x="7953868" y="5462412"/>
              <a:ext cx="164470" cy="15287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grpSp>
      <p:cxnSp>
        <p:nvCxnSpPr>
          <p:cNvPr id="46" name="Straight Arrow Connector 45"/>
          <p:cNvCxnSpPr>
            <a:cxnSpLocks noChangeShapeType="1"/>
          </p:cNvCxnSpPr>
          <p:nvPr/>
        </p:nvCxnSpPr>
        <p:spPr bwMode="auto">
          <a:xfrm>
            <a:off x="3619500" y="3314700"/>
            <a:ext cx="0" cy="257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3962400" y="3787775"/>
            <a:ext cx="252413" cy="3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8" name="TextBox 56"/>
          <p:cNvSpPr txBox="1">
            <a:spLocks noChangeArrowheads="1"/>
          </p:cNvSpPr>
          <p:nvPr/>
        </p:nvSpPr>
        <p:spPr bwMode="auto">
          <a:xfrm>
            <a:off x="2789680" y="1016000"/>
            <a:ext cx="1989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Neutrons to ESS</a:t>
            </a:r>
          </a:p>
        </p:txBody>
      </p:sp>
      <p:sp>
        <p:nvSpPr>
          <p:cNvPr id="49" name="TextBox 57"/>
          <p:cNvSpPr txBox="1">
            <a:spLocks noChangeArrowheads="1"/>
          </p:cNvSpPr>
          <p:nvPr/>
        </p:nvSpPr>
        <p:spPr bwMode="auto">
          <a:xfrm>
            <a:off x="2724150" y="1458913"/>
            <a:ext cx="191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Protons dump</a:t>
            </a:r>
          </a:p>
        </p:txBody>
      </p:sp>
      <p:cxnSp>
        <p:nvCxnSpPr>
          <p:cNvPr id="50" name="Straight Arrow Connector 49"/>
          <p:cNvCxnSpPr>
            <a:cxnSpLocks noChangeShapeType="1"/>
            <a:endCxn id="51" idx="1"/>
          </p:cNvCxnSpPr>
          <p:nvPr/>
        </p:nvCxnSpPr>
        <p:spPr bwMode="auto">
          <a:xfrm flipV="1">
            <a:off x="3625850" y="2316163"/>
            <a:ext cx="406400" cy="349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1" name="Rectangle 50"/>
          <p:cNvSpPr>
            <a:spLocks noChangeArrowheads="1"/>
          </p:cNvSpPr>
          <p:nvPr/>
        </p:nvSpPr>
        <p:spPr bwMode="auto">
          <a:xfrm>
            <a:off x="4032250" y="2182813"/>
            <a:ext cx="1606550" cy="2682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400" dirty="0">
                <a:solidFill>
                  <a:schemeClr val="lt1"/>
                </a:solidFill>
                <a:latin typeface="+mn-lt"/>
                <a:ea typeface="+mn-ea"/>
                <a:cs typeface="+mn-cs"/>
              </a:rPr>
              <a:t>Test Facility</a:t>
            </a:r>
          </a:p>
        </p:txBody>
      </p:sp>
      <p:cxnSp>
        <p:nvCxnSpPr>
          <p:cNvPr id="52" name="Straight Arrow Connector 51"/>
          <p:cNvCxnSpPr>
            <a:cxnSpLocks noChangeShapeType="1"/>
            <a:endCxn id="19" idx="1"/>
          </p:cNvCxnSpPr>
          <p:nvPr/>
        </p:nvCxnSpPr>
        <p:spPr bwMode="auto">
          <a:xfrm>
            <a:off x="2547938" y="2185988"/>
            <a:ext cx="271462" cy="1905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3" name="TextBox 61"/>
          <p:cNvSpPr txBox="1">
            <a:spLocks noChangeArrowheads="1"/>
          </p:cNvSpPr>
          <p:nvPr/>
        </p:nvSpPr>
        <p:spPr bwMode="auto">
          <a:xfrm>
            <a:off x="8253594" y="2522538"/>
            <a:ext cx="75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200" b="1" dirty="0">
                <a:solidFill>
                  <a:srgbClr val="FFFFFF"/>
                </a:solidFill>
              </a:rPr>
              <a:t>Short</a:t>
            </a:r>
          </a:p>
          <a:p>
            <a:pPr algn="ctr" eaLnBrk="1" hangingPunct="1"/>
            <a:r>
              <a:rPr lang="en-GB" altLang="en-US" sz="1200" b="1" dirty="0">
                <a:solidFill>
                  <a:srgbClr val="FFFFFF"/>
                </a:solidFill>
              </a:rPr>
              <a:t>Baseline</a:t>
            </a:r>
          </a:p>
          <a:p>
            <a:pPr algn="ctr" eaLnBrk="1" hangingPunct="1"/>
            <a:r>
              <a:rPr lang="en-GB" altLang="en-US" sz="1200" b="1" dirty="0">
                <a:solidFill>
                  <a:srgbClr val="FFFFFF"/>
                </a:solidFill>
              </a:rPr>
              <a:t>Detector</a:t>
            </a:r>
          </a:p>
        </p:txBody>
      </p:sp>
      <p:sp>
        <p:nvSpPr>
          <p:cNvPr id="54" name="TextBox 62"/>
          <p:cNvSpPr txBox="1">
            <a:spLocks noChangeArrowheads="1"/>
          </p:cNvSpPr>
          <p:nvPr/>
        </p:nvSpPr>
        <p:spPr bwMode="auto">
          <a:xfrm>
            <a:off x="6106740" y="1762125"/>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5" name="Oval 54"/>
          <p:cNvSpPr/>
          <p:nvPr/>
        </p:nvSpPr>
        <p:spPr>
          <a:xfrm>
            <a:off x="6962775" y="2439988"/>
            <a:ext cx="715963"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 name="TextBox 64"/>
          <p:cNvSpPr txBox="1">
            <a:spLocks noChangeArrowheads="1"/>
          </p:cNvSpPr>
          <p:nvPr/>
        </p:nvSpPr>
        <p:spPr bwMode="auto">
          <a:xfrm>
            <a:off x="6994946" y="2465388"/>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Short</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7" name="TextBox 65"/>
          <p:cNvSpPr txBox="1">
            <a:spLocks noChangeArrowheads="1"/>
          </p:cNvSpPr>
          <p:nvPr/>
        </p:nvSpPr>
        <p:spPr bwMode="auto">
          <a:xfrm>
            <a:off x="7259638" y="3503613"/>
            <a:ext cx="8016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8" name="TextBox 66"/>
          <p:cNvSpPr txBox="1">
            <a:spLocks noChangeArrowheads="1"/>
          </p:cNvSpPr>
          <p:nvPr/>
        </p:nvSpPr>
        <p:spPr bwMode="auto">
          <a:xfrm>
            <a:off x="2590800" y="24511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m</a:t>
            </a:r>
            <a:r>
              <a:rPr lang="en-GB" altLang="en-US" b="1" baseline="30000" dirty="0">
                <a:solidFill>
                  <a:srgbClr val="FF0000"/>
                </a:solidFill>
                <a:latin typeface="Symbol" charset="2"/>
              </a:rPr>
              <a:t>+</a:t>
            </a:r>
            <a:r>
              <a:rPr lang="en-GB" altLang="en-US" b="1" dirty="0">
                <a:solidFill>
                  <a:srgbClr val="FF0000"/>
                </a:solidFill>
              </a:rPr>
              <a:t> or </a:t>
            </a:r>
            <a:r>
              <a:rPr lang="en-GB" altLang="en-US" b="1" dirty="0">
                <a:solidFill>
                  <a:srgbClr val="FF0000"/>
                </a:solidFill>
                <a:latin typeface="Symbol" charset="2"/>
              </a:rPr>
              <a:t>m</a:t>
            </a:r>
            <a:r>
              <a:rPr lang="en-GB" altLang="en-US" b="1" baseline="30000" dirty="0">
                <a:solidFill>
                  <a:srgbClr val="FF0000"/>
                </a:solidFill>
                <a:latin typeface="Symbol" charset="2"/>
              </a:rPr>
              <a:t>-</a:t>
            </a:r>
            <a:endParaRPr lang="en-GB" altLang="en-US" b="1" baseline="30000" dirty="0">
              <a:solidFill>
                <a:srgbClr val="FF0000"/>
              </a:solidFill>
            </a:endParaRPr>
          </a:p>
        </p:txBody>
      </p:sp>
      <p:sp>
        <p:nvSpPr>
          <p:cNvPr id="59" name="Rectangle 58"/>
          <p:cNvSpPr/>
          <p:nvPr/>
        </p:nvSpPr>
        <p:spPr>
          <a:xfrm>
            <a:off x="5759450" y="2389188"/>
            <a:ext cx="1084263" cy="368300"/>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0" name="Rectangle 59"/>
          <p:cNvSpPr/>
          <p:nvPr/>
        </p:nvSpPr>
        <p:spPr>
          <a:xfrm>
            <a:off x="5746750" y="2733675"/>
            <a:ext cx="1084263" cy="369888"/>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1" name="TextBox 69"/>
          <p:cNvSpPr txBox="1">
            <a:spLocks noChangeArrowheads="1"/>
          </p:cNvSpPr>
          <p:nvPr/>
        </p:nvSpPr>
        <p:spPr bwMode="auto">
          <a:xfrm>
            <a:off x="6573044" y="4369974"/>
            <a:ext cx="1992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2400" b="1" dirty="0">
                <a:solidFill>
                  <a:srgbClr val="FF0000"/>
                </a:solidFill>
              </a:rPr>
              <a:t>Muon Collider</a:t>
            </a:r>
          </a:p>
        </p:txBody>
      </p:sp>
      <p:sp>
        <p:nvSpPr>
          <p:cNvPr id="62" name="TextBox 70"/>
          <p:cNvSpPr txBox="1">
            <a:spLocks noChangeArrowheads="1"/>
          </p:cNvSpPr>
          <p:nvPr/>
        </p:nvSpPr>
        <p:spPr bwMode="auto">
          <a:xfrm>
            <a:off x="7646988" y="2573338"/>
            <a:ext cx="142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err="1">
                <a:solidFill>
                  <a:srgbClr val="FF0000"/>
                </a:solidFill>
              </a:rPr>
              <a:t>nuSTORM</a:t>
            </a:r>
            <a:endParaRPr lang="en-GB" altLang="en-US" b="1" dirty="0">
              <a:solidFill>
                <a:srgbClr val="FF0000"/>
              </a:solidFill>
            </a:endParaRPr>
          </a:p>
        </p:txBody>
      </p:sp>
      <p:sp>
        <p:nvSpPr>
          <p:cNvPr id="63" name="TextBox 71"/>
          <p:cNvSpPr txBox="1">
            <a:spLocks noChangeArrowheads="1"/>
          </p:cNvSpPr>
          <p:nvPr/>
        </p:nvSpPr>
        <p:spPr bwMode="auto">
          <a:xfrm>
            <a:off x="7949643" y="3486150"/>
            <a:ext cx="1231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Neutrino </a:t>
            </a:r>
          </a:p>
          <a:p>
            <a:pPr algn="ctr" eaLnBrk="1" hangingPunct="1"/>
            <a:r>
              <a:rPr lang="en-GB" altLang="en-US" b="1" dirty="0">
                <a:solidFill>
                  <a:srgbClr val="FF0000"/>
                </a:solidFill>
              </a:rPr>
              <a:t>Factory</a:t>
            </a:r>
          </a:p>
        </p:txBody>
      </p:sp>
      <p:sp>
        <p:nvSpPr>
          <p:cNvPr id="64" name="TextBox 63"/>
          <p:cNvSpPr txBox="1"/>
          <p:nvPr/>
        </p:nvSpPr>
        <p:spPr>
          <a:xfrm>
            <a:off x="7057987" y="1862138"/>
            <a:ext cx="1124026" cy="369332"/>
          </a:xfrm>
          <a:prstGeom prst="rect">
            <a:avLst/>
          </a:prstGeom>
          <a:noFill/>
        </p:spPr>
        <p:txBody>
          <a:bodyPr wrap="none">
            <a:spAutoFit/>
          </a:bodyPr>
          <a:lstStyle/>
          <a:p>
            <a:pPr algn="ctr">
              <a:defRPr/>
            </a:pPr>
            <a:r>
              <a:rPr lang="en-GB" b="1" dirty="0" err="1">
                <a:solidFill>
                  <a:srgbClr val="FF0000"/>
                </a:solidFill>
                <a:latin typeface="Times New Roman" pitchFamily="18" charset="0"/>
                <a:ea typeface="+mn-ea"/>
                <a:cs typeface="Arial" pitchFamily="34" charset="0"/>
              </a:rPr>
              <a:t>ESS</a:t>
            </a:r>
            <a:r>
              <a:rPr lang="en-GB" b="1" dirty="0" err="1">
                <a:solidFill>
                  <a:srgbClr val="FF0000"/>
                </a:solidFill>
                <a:latin typeface="+mj-lt"/>
                <a:ea typeface="+mn-ea"/>
                <a:cs typeface="Arial" pitchFamily="34" charset="0"/>
              </a:rPr>
              <a:t>nu</a:t>
            </a:r>
            <a:r>
              <a:rPr lang="en-GB" b="1" dirty="0" err="1">
                <a:solidFill>
                  <a:srgbClr val="FF0000"/>
                </a:solidFill>
                <a:latin typeface="Times New Roman" pitchFamily="18" charset="0"/>
                <a:ea typeface="+mn-ea"/>
                <a:cs typeface="Arial" pitchFamily="34" charset="0"/>
              </a:rPr>
              <a:t>SB</a:t>
            </a:r>
            <a:endParaRPr lang="en-GB" b="1" dirty="0">
              <a:solidFill>
                <a:srgbClr val="FF0000"/>
              </a:solidFill>
              <a:latin typeface="Times New Roman" pitchFamily="18" charset="0"/>
              <a:ea typeface="+mn-ea"/>
              <a:cs typeface="Arial" pitchFamily="34" charset="0"/>
            </a:endParaRPr>
          </a:p>
        </p:txBody>
      </p:sp>
      <p:sp>
        <p:nvSpPr>
          <p:cNvPr id="65" name="Rectangle 64"/>
          <p:cNvSpPr>
            <a:spLocks noChangeArrowheads="1"/>
          </p:cNvSpPr>
          <p:nvPr/>
        </p:nvSpPr>
        <p:spPr bwMode="auto">
          <a:xfrm>
            <a:off x="685800" y="2555875"/>
            <a:ext cx="1255713" cy="319088"/>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Accumulator</a:t>
            </a:r>
          </a:p>
        </p:txBody>
      </p:sp>
      <p:cxnSp>
        <p:nvCxnSpPr>
          <p:cNvPr id="66" name="Connecteur droit avec flèche 30"/>
          <p:cNvCxnSpPr>
            <a:cxnSpLocks noChangeShapeType="1"/>
          </p:cNvCxnSpPr>
          <p:nvPr/>
        </p:nvCxnSpPr>
        <p:spPr bwMode="auto">
          <a:xfrm flipH="1">
            <a:off x="2312988" y="2136775"/>
            <a:ext cx="1192212" cy="208756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p:nvPr/>
        </p:nvSpPr>
        <p:spPr>
          <a:xfrm>
            <a:off x="5604881" y="5135591"/>
            <a:ext cx="744114" cy="369332"/>
          </a:xfrm>
          <a:prstGeom prst="rect">
            <a:avLst/>
          </a:prstGeom>
          <a:noFill/>
        </p:spPr>
        <p:txBody>
          <a:bodyPr wrap="none" rtlCol="0">
            <a:spAutoFit/>
          </a:bodyPr>
          <a:lstStyle/>
          <a:p>
            <a:r>
              <a:rPr lang="en-GB" dirty="0" err="1"/>
              <a:t>μ</a:t>
            </a:r>
            <a:r>
              <a:rPr lang="en-GB" baseline="30000" dirty="0"/>
              <a:t>+</a:t>
            </a:r>
            <a:r>
              <a:rPr lang="en-GB" dirty="0"/>
              <a:t>   </a:t>
            </a:r>
            <a:r>
              <a:rPr lang="en-GB" dirty="0" err="1"/>
              <a:t>μ</a:t>
            </a:r>
            <a:r>
              <a:rPr lang="en-GB" baseline="30000" dirty="0"/>
              <a:t>-</a:t>
            </a:r>
          </a:p>
        </p:txBody>
      </p:sp>
      <p:sp>
        <p:nvSpPr>
          <p:cNvPr id="68" name="TextBox 67"/>
          <p:cNvSpPr txBox="1"/>
          <p:nvPr/>
        </p:nvSpPr>
        <p:spPr>
          <a:xfrm>
            <a:off x="5624918" y="4980077"/>
            <a:ext cx="704039" cy="369332"/>
          </a:xfrm>
          <a:prstGeom prst="rect">
            <a:avLst/>
          </a:prstGeom>
          <a:noFill/>
        </p:spPr>
        <p:txBody>
          <a:bodyPr wrap="none" rtlCol="0">
            <a:spAutoFit/>
          </a:bodyPr>
          <a:lstStyle/>
          <a:p>
            <a:r>
              <a:rPr lang="en-GB" dirty="0">
                <a:latin typeface="Times New Roman" charset="0"/>
                <a:ea typeface="Times New Roman" charset="0"/>
                <a:cs typeface="Times New Roman" charset="0"/>
              </a:rPr>
              <a:t>→ ←</a:t>
            </a:r>
          </a:p>
        </p:txBody>
      </p:sp>
      <p:sp>
        <p:nvSpPr>
          <p:cNvPr id="69" name="TextBox 68"/>
          <p:cNvSpPr txBox="1"/>
          <p:nvPr/>
        </p:nvSpPr>
        <p:spPr>
          <a:xfrm>
            <a:off x="4275028" y="5980202"/>
            <a:ext cx="4540469" cy="369332"/>
          </a:xfrm>
          <a:prstGeom prst="rect">
            <a:avLst/>
          </a:prstGeom>
          <a:noFill/>
          <a:ln>
            <a:solidFill>
              <a:srgbClr val="0070C0"/>
            </a:solidFill>
          </a:ln>
        </p:spPr>
        <p:txBody>
          <a:bodyPr wrap="square" rtlCol="0">
            <a:spAutoFit/>
          </a:bodyPr>
          <a:lstStyle/>
          <a:p>
            <a:r>
              <a:rPr lang="en-GB" dirty="0"/>
              <a:t>more than 4x10</a:t>
            </a:r>
            <a:r>
              <a:rPr lang="en-GB" baseline="30000" dirty="0"/>
              <a:t>20</a:t>
            </a:r>
            <a:r>
              <a:rPr lang="en-GB" dirty="0"/>
              <a:t> μ/year from ESS</a:t>
            </a:r>
          </a:p>
        </p:txBody>
      </p:sp>
      <p:sp>
        <p:nvSpPr>
          <p:cNvPr id="70" name="Rectangle 16"/>
          <p:cNvSpPr>
            <a:spLocks noChangeArrowheads="1"/>
          </p:cNvSpPr>
          <p:nvPr/>
        </p:nvSpPr>
        <p:spPr bwMode="auto">
          <a:xfrm>
            <a:off x="108941" y="2015302"/>
            <a:ext cx="2162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spcAft>
                <a:spcPts val="600"/>
              </a:spcAft>
            </a:pPr>
            <a:r>
              <a:rPr lang="en-GB" altLang="en-US" b="1" dirty="0">
                <a:solidFill>
                  <a:srgbClr val="FF0000"/>
                </a:solidFill>
                <a:ea typeface="MS PGothic" charset="-128"/>
                <a:cs typeface="Times New Roman" charset="0"/>
              </a:rPr>
              <a:t>2.7x10</a:t>
            </a:r>
            <a:r>
              <a:rPr lang="en-GB" altLang="en-US" b="1" baseline="30000" dirty="0">
                <a:solidFill>
                  <a:srgbClr val="FF0000"/>
                </a:solidFill>
                <a:ea typeface="MS PGothic" charset="-128"/>
                <a:cs typeface="Times New Roman" charset="0"/>
              </a:rPr>
              <a:t>23</a:t>
            </a:r>
            <a:r>
              <a:rPr lang="en-GB" altLang="en-US" b="1" dirty="0">
                <a:solidFill>
                  <a:srgbClr val="FF0000"/>
                </a:solidFill>
                <a:ea typeface="MS PGothic" charset="-128"/>
                <a:cs typeface="Times New Roman" charset="0"/>
              </a:rPr>
              <a:t> </a:t>
            </a:r>
            <a:r>
              <a:rPr lang="en-GB" altLang="en-US" b="1" dirty="0" err="1">
                <a:solidFill>
                  <a:srgbClr val="FF0000"/>
                </a:solidFill>
                <a:ea typeface="MS PGothic" charset="-128"/>
                <a:cs typeface="Times New Roman" charset="0"/>
              </a:rPr>
              <a:t>p.o.t</a:t>
            </a:r>
            <a:r>
              <a:rPr lang="en-GB" altLang="en-US" b="1" dirty="0">
                <a:solidFill>
                  <a:srgbClr val="FF0000"/>
                </a:solidFill>
                <a:ea typeface="MS PGothic" charset="-128"/>
                <a:cs typeface="Times New Roman" charset="0"/>
              </a:rPr>
              <a:t>/year</a:t>
            </a:r>
          </a:p>
        </p:txBody>
      </p:sp>
      <p:sp>
        <p:nvSpPr>
          <p:cNvPr id="74" name="Date Placeholder 73"/>
          <p:cNvSpPr>
            <a:spLocks noGrp="1"/>
          </p:cNvSpPr>
          <p:nvPr>
            <p:ph type="dt" sz="half" idx="6"/>
          </p:nvPr>
        </p:nvSpPr>
        <p:spPr/>
        <p:txBody>
          <a:bodyPr/>
          <a:lstStyle/>
          <a:p>
            <a:pPr marL="12700">
              <a:lnSpc>
                <a:spcPct val="100000"/>
              </a:lnSpc>
            </a:pPr>
            <a:r>
              <a:rPr lang="sv-SE"/>
              <a:t>2019-10-07</a:t>
            </a:r>
            <a:endParaRPr lang="sv-SE" spc="-50" dirty="0"/>
          </a:p>
        </p:txBody>
      </p:sp>
      <p:sp>
        <p:nvSpPr>
          <p:cNvPr id="75" name="Footer Placeholder 74"/>
          <p:cNvSpPr>
            <a:spLocks noGrp="1"/>
          </p:cNvSpPr>
          <p:nvPr>
            <p:ph type="ftr" sz="quarter" idx="5"/>
          </p:nvPr>
        </p:nvSpPr>
        <p:spPr>
          <a:xfrm>
            <a:off x="3567508" y="6421121"/>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2" name="TextBox 1"/>
          <p:cNvSpPr txBox="1"/>
          <p:nvPr/>
        </p:nvSpPr>
        <p:spPr>
          <a:xfrm>
            <a:off x="3474642" y="5387629"/>
            <a:ext cx="5536131" cy="400110"/>
          </a:xfrm>
          <a:prstGeom prst="rect">
            <a:avLst/>
          </a:prstGeom>
          <a:noFill/>
        </p:spPr>
        <p:txBody>
          <a:bodyPr wrap="none" rtlCol="0">
            <a:spAutoFit/>
          </a:bodyPr>
          <a:lstStyle/>
          <a:p>
            <a:r>
              <a:rPr lang="sv-SE" sz="2000" dirty="0" err="1">
                <a:solidFill>
                  <a:srgbClr val="0070C0"/>
                </a:solidFill>
              </a:rPr>
              <a:t>See</a:t>
            </a:r>
            <a:r>
              <a:rPr lang="sv-SE" sz="2000" dirty="0">
                <a:solidFill>
                  <a:srgbClr val="0070C0"/>
                </a:solidFill>
              </a:rPr>
              <a:t> Carlo </a:t>
            </a:r>
            <a:r>
              <a:rPr lang="sv-SE" sz="2000" dirty="0" err="1">
                <a:solidFill>
                  <a:srgbClr val="0070C0"/>
                </a:solidFill>
              </a:rPr>
              <a:t>Rubbias</a:t>
            </a:r>
            <a:r>
              <a:rPr lang="sv-SE" sz="2000" dirty="0">
                <a:solidFill>
                  <a:srgbClr val="0070C0"/>
                </a:solidFill>
              </a:rPr>
              <a:t> talk at the NeuTel2019 workshop</a:t>
            </a:r>
          </a:p>
        </p:txBody>
      </p:sp>
    </p:spTree>
    <p:extLst>
      <p:ext uri="{BB962C8B-B14F-4D97-AF65-F5344CB8AC3E}">
        <p14:creationId xmlns:p14="http://schemas.microsoft.com/office/powerpoint/2010/main" val="265151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70D-9B7A-4F1E-BAF4-0453D41A2182}"/>
              </a:ext>
            </a:extLst>
          </p:cNvPr>
          <p:cNvSpPr>
            <a:spLocks noGrp="1"/>
          </p:cNvSpPr>
          <p:nvPr>
            <p:ph type="title"/>
          </p:nvPr>
        </p:nvSpPr>
        <p:spPr>
          <a:xfrm>
            <a:off x="229869" y="38568"/>
            <a:ext cx="8914131" cy="6924973"/>
          </a:xfrm>
        </p:spPr>
        <p:txBody>
          <a:bodyPr/>
          <a:lstStyle/>
          <a:p>
            <a:r>
              <a:rPr lang="en-US" sz="2400" dirty="0">
                <a:solidFill>
                  <a:schemeClr val="tx2">
                    <a:lumMod val="60000"/>
                    <a:lumOff val="40000"/>
                  </a:schemeClr>
                </a:solidFill>
              </a:rPr>
              <a:t>Workshop ‘Prospects for Intensity Frontier Physics with Compresses Pulses from the ESS </a:t>
            </a:r>
            <a:r>
              <a:rPr lang="en-US" sz="2400" dirty="0" err="1">
                <a:solidFill>
                  <a:schemeClr val="tx2">
                    <a:lumMod val="60000"/>
                    <a:lumOff val="40000"/>
                  </a:schemeClr>
                </a:solidFill>
              </a:rPr>
              <a:t>Linac</a:t>
            </a:r>
            <a:r>
              <a:rPr lang="en-US" sz="2400" dirty="0">
                <a:solidFill>
                  <a:schemeClr val="tx2">
                    <a:lumMod val="60000"/>
                    <a:lumOff val="40000"/>
                  </a:schemeClr>
                </a:solidFill>
              </a:rPr>
              <a:t>’ to be held at the </a:t>
            </a:r>
            <a:r>
              <a:rPr lang="en-US" sz="2400" dirty="0" err="1">
                <a:solidFill>
                  <a:schemeClr val="tx2">
                    <a:lumMod val="60000"/>
                    <a:lumOff val="40000"/>
                  </a:schemeClr>
                </a:solidFill>
              </a:rPr>
              <a:t>Ångström</a:t>
            </a:r>
            <a:r>
              <a:rPr lang="en-US" sz="2400" dirty="0">
                <a:solidFill>
                  <a:schemeClr val="tx2">
                    <a:lumMod val="60000"/>
                    <a:lumOff val="40000"/>
                  </a:schemeClr>
                </a:solidFill>
              </a:rPr>
              <a:t> Laboratory at Uppsala University, Sweden 2-3 March 2020.</a:t>
            </a:r>
            <a:r>
              <a:rPr lang="en-US" sz="1600" dirty="0"/>
              <a:t/>
            </a:r>
            <a:br>
              <a:rPr lang="en-US" sz="1600" dirty="0"/>
            </a:br>
            <a:r>
              <a:rPr lang="en-US" sz="1600" dirty="0"/>
              <a:t/>
            </a:r>
            <a:br>
              <a:rPr lang="en-US" sz="1600" dirty="0"/>
            </a:br>
            <a:r>
              <a:rPr lang="en-US" sz="1500" dirty="0">
                <a:solidFill>
                  <a:schemeClr val="tx1"/>
                </a:solidFill>
              </a:rPr>
              <a:t>Monday 2 March 2020 </a:t>
            </a:r>
            <a:r>
              <a:rPr lang="sv-SE" sz="1500" dirty="0">
                <a:solidFill>
                  <a:schemeClr val="tx1"/>
                </a:solidFill>
              </a:rPr>
              <a:t/>
            </a:r>
            <a:br>
              <a:rPr lang="sv-SE" sz="1500" dirty="0">
                <a:solidFill>
                  <a:schemeClr val="tx1"/>
                </a:solidFill>
              </a:rPr>
            </a:br>
            <a:r>
              <a:rPr lang="en-US" sz="1500" dirty="0">
                <a:solidFill>
                  <a:schemeClr val="tx1"/>
                </a:solidFill>
              </a:rPr>
              <a:t>14:00–14:05 Welcome &amp; Introduction to the Workshop/ Tord Ekelof </a:t>
            </a:r>
            <a:r>
              <a:rPr lang="sv-SE" sz="1500" dirty="0">
                <a:solidFill>
                  <a:schemeClr val="tx1"/>
                </a:solidFill>
              </a:rPr>
              <a:t/>
            </a:r>
            <a:br>
              <a:rPr lang="sv-SE" sz="1500" dirty="0">
                <a:solidFill>
                  <a:schemeClr val="tx1"/>
                </a:solidFill>
              </a:rPr>
            </a:br>
            <a:r>
              <a:rPr lang="en-US" sz="1500" dirty="0">
                <a:solidFill>
                  <a:schemeClr val="tx1"/>
                </a:solidFill>
              </a:rPr>
              <a:t>14:05–14:45 The use of the ESS </a:t>
            </a:r>
            <a:r>
              <a:rPr lang="en-US" sz="1500" dirty="0" err="1">
                <a:solidFill>
                  <a:schemeClr val="tx1"/>
                </a:solidFill>
              </a:rPr>
              <a:t>linac</a:t>
            </a:r>
            <a:r>
              <a:rPr lang="en-US" sz="1500" dirty="0">
                <a:solidFill>
                  <a:schemeClr val="tx1"/>
                </a:solidFill>
              </a:rPr>
              <a:t> to create a Muon Collider/ Carlo Rubbia </a:t>
            </a:r>
            <a:r>
              <a:rPr lang="sv-SE" sz="1500" dirty="0">
                <a:solidFill>
                  <a:schemeClr val="tx1"/>
                </a:solidFill>
              </a:rPr>
              <a:t/>
            </a:r>
            <a:br>
              <a:rPr lang="sv-SE" sz="1500" dirty="0">
                <a:solidFill>
                  <a:schemeClr val="tx1"/>
                </a:solidFill>
              </a:rPr>
            </a:br>
            <a:r>
              <a:rPr lang="en-US" sz="1500" dirty="0">
                <a:solidFill>
                  <a:schemeClr val="tx1"/>
                </a:solidFill>
              </a:rPr>
              <a:t>14:45–15:15 The ESS neutrino Super Beam Design Study/ Marcos Dracos </a:t>
            </a:r>
            <a:r>
              <a:rPr lang="sv-SE" sz="1500" dirty="0">
                <a:solidFill>
                  <a:schemeClr val="tx1"/>
                </a:solidFill>
              </a:rPr>
              <a:t/>
            </a:r>
            <a:br>
              <a:rPr lang="sv-SE" sz="1500" dirty="0">
                <a:solidFill>
                  <a:schemeClr val="tx1"/>
                </a:solidFill>
              </a:rPr>
            </a:br>
            <a:r>
              <a:rPr lang="en-US" sz="1500" dirty="0">
                <a:solidFill>
                  <a:schemeClr val="tx1"/>
                </a:solidFill>
              </a:rPr>
              <a:t>15:15–15:30 Discussion</a:t>
            </a:r>
            <a:r>
              <a:rPr lang="sv-SE" sz="1500" dirty="0">
                <a:solidFill>
                  <a:schemeClr val="tx1"/>
                </a:solidFill>
              </a:rPr>
              <a:t/>
            </a:r>
            <a:br>
              <a:rPr lang="sv-SE" sz="1500" dirty="0">
                <a:solidFill>
                  <a:schemeClr val="tx1"/>
                </a:solidFill>
              </a:rPr>
            </a:br>
            <a:r>
              <a:rPr lang="en-US" sz="1500" dirty="0">
                <a:solidFill>
                  <a:schemeClr val="tx1"/>
                </a:solidFill>
              </a:rPr>
              <a:t>15:30–16:00 Coffee break</a:t>
            </a:r>
            <a:r>
              <a:rPr lang="sv-SE" sz="1500" dirty="0">
                <a:solidFill>
                  <a:schemeClr val="tx1"/>
                </a:solidFill>
              </a:rPr>
              <a:t/>
            </a:r>
            <a:br>
              <a:rPr lang="sv-SE" sz="1500" dirty="0">
                <a:solidFill>
                  <a:schemeClr val="tx1"/>
                </a:solidFill>
              </a:rPr>
            </a:br>
            <a:r>
              <a:rPr lang="en-US" sz="1500" dirty="0">
                <a:solidFill>
                  <a:schemeClr val="tx1"/>
                </a:solidFill>
              </a:rPr>
              <a:t>16:00–16:30 The prospects for </a:t>
            </a:r>
            <a:r>
              <a:rPr lang="en-US" sz="1500" dirty="0" err="1">
                <a:solidFill>
                  <a:schemeClr val="tx1"/>
                </a:solidFill>
              </a:rPr>
              <a:t>nuSTORM</a:t>
            </a:r>
            <a:r>
              <a:rPr lang="en-US" sz="1500" dirty="0">
                <a:solidFill>
                  <a:schemeClr val="tx1"/>
                </a:solidFill>
              </a:rPr>
              <a:t> at ESS/ Alan </a:t>
            </a:r>
            <a:r>
              <a:rPr lang="en-US" sz="1500" dirty="0" err="1">
                <a:solidFill>
                  <a:schemeClr val="tx1"/>
                </a:solidFill>
              </a:rPr>
              <a:t>Bross</a:t>
            </a:r>
            <a:r>
              <a:rPr lang="sv-SE" sz="1500" dirty="0">
                <a:solidFill>
                  <a:schemeClr val="tx1"/>
                </a:solidFill>
              </a:rPr>
              <a:t/>
            </a:r>
            <a:br>
              <a:rPr lang="sv-SE" sz="1500" dirty="0">
                <a:solidFill>
                  <a:schemeClr val="tx1"/>
                </a:solidFill>
              </a:rPr>
            </a:br>
            <a:r>
              <a:rPr lang="en-US" sz="1500" dirty="0">
                <a:solidFill>
                  <a:schemeClr val="tx1"/>
                </a:solidFill>
              </a:rPr>
              <a:t>16:30–17:00 The prospects for an ESS based Neutrino Factory/ </a:t>
            </a:r>
            <a:r>
              <a:rPr lang="en-US" sz="1500" dirty="0" err="1">
                <a:solidFill>
                  <a:schemeClr val="tx1"/>
                </a:solidFill>
              </a:rPr>
              <a:t>Jaroslaw</a:t>
            </a:r>
            <a:r>
              <a:rPr lang="en-US" sz="1500" dirty="0">
                <a:solidFill>
                  <a:schemeClr val="tx1"/>
                </a:solidFill>
              </a:rPr>
              <a:t> Pasternak</a:t>
            </a:r>
            <a:r>
              <a:rPr lang="sv-SE" sz="1500" dirty="0">
                <a:solidFill>
                  <a:schemeClr val="tx1"/>
                </a:solidFill>
              </a:rPr>
              <a:t/>
            </a:r>
            <a:br>
              <a:rPr lang="sv-SE" sz="1500" dirty="0">
                <a:solidFill>
                  <a:schemeClr val="tx1"/>
                </a:solidFill>
              </a:rPr>
            </a:br>
            <a:r>
              <a:rPr lang="en-US" sz="1500" dirty="0">
                <a:solidFill>
                  <a:schemeClr val="tx1"/>
                </a:solidFill>
              </a:rPr>
              <a:t>17:00–17:30 The possibilities of Decay-at-Rest experiments at ESS/ Janet Conrad</a:t>
            </a:r>
            <a:r>
              <a:rPr lang="sv-SE" sz="1500" dirty="0">
                <a:solidFill>
                  <a:schemeClr val="tx1"/>
                </a:solidFill>
              </a:rPr>
              <a:t/>
            </a:r>
            <a:br>
              <a:rPr lang="sv-SE" sz="1500" dirty="0">
                <a:solidFill>
                  <a:schemeClr val="tx1"/>
                </a:solidFill>
              </a:rPr>
            </a:br>
            <a:r>
              <a:rPr lang="en-US" sz="1500" dirty="0">
                <a:solidFill>
                  <a:schemeClr val="tx1"/>
                </a:solidFill>
              </a:rPr>
              <a:t>19:00–23:00 Conference dinner</a:t>
            </a:r>
            <a:r>
              <a:rPr lang="sv-SE" sz="1500" dirty="0">
                <a:solidFill>
                  <a:schemeClr val="tx1"/>
                </a:solidFill>
              </a:rPr>
              <a:t/>
            </a:r>
            <a:br>
              <a:rPr lang="sv-SE" sz="1500" dirty="0">
                <a:solidFill>
                  <a:schemeClr val="tx1"/>
                </a:solidFill>
              </a:rPr>
            </a:br>
            <a:r>
              <a:rPr lang="en-US" sz="1500" dirty="0">
                <a:solidFill>
                  <a:schemeClr val="tx1"/>
                </a:solidFill>
              </a:rPr>
              <a:t> </a:t>
            </a:r>
            <a:r>
              <a:rPr lang="sv-SE" sz="1500" dirty="0">
                <a:solidFill>
                  <a:schemeClr val="tx1"/>
                </a:solidFill>
              </a:rPr>
              <a:t/>
            </a:r>
            <a:br>
              <a:rPr lang="sv-SE" sz="1500" dirty="0">
                <a:solidFill>
                  <a:schemeClr val="tx1"/>
                </a:solidFill>
              </a:rPr>
            </a:br>
            <a:r>
              <a:rPr lang="en-US" sz="1500" dirty="0">
                <a:solidFill>
                  <a:schemeClr val="tx1"/>
                </a:solidFill>
              </a:rPr>
              <a:t>Tuesday 3 March 2020 </a:t>
            </a:r>
            <a:r>
              <a:rPr lang="sv-SE" sz="1500" dirty="0">
                <a:solidFill>
                  <a:schemeClr val="tx1"/>
                </a:solidFill>
              </a:rPr>
              <a:t/>
            </a:r>
            <a:br>
              <a:rPr lang="sv-SE" sz="1500" dirty="0">
                <a:solidFill>
                  <a:schemeClr val="tx1"/>
                </a:solidFill>
              </a:rPr>
            </a:br>
            <a:r>
              <a:rPr lang="en-US" sz="1500" dirty="0">
                <a:solidFill>
                  <a:schemeClr val="tx1"/>
                </a:solidFill>
              </a:rPr>
              <a:t>09:00–09:30 Coherent scattering experiments possible at ESS/Kate </a:t>
            </a:r>
            <a:r>
              <a:rPr lang="en-US" sz="1500" dirty="0" err="1">
                <a:solidFill>
                  <a:schemeClr val="tx1"/>
                </a:solidFill>
              </a:rPr>
              <a:t>Scholberg</a:t>
            </a:r>
            <a:r>
              <a:rPr lang="sv-SE" sz="1500" dirty="0">
                <a:solidFill>
                  <a:schemeClr val="tx1"/>
                </a:solidFill>
              </a:rPr>
              <a:t/>
            </a:r>
            <a:br>
              <a:rPr lang="sv-SE" sz="1500" dirty="0">
                <a:solidFill>
                  <a:schemeClr val="tx1"/>
                </a:solidFill>
              </a:rPr>
            </a:br>
            <a:r>
              <a:rPr lang="en-US" sz="1500" dirty="0">
                <a:solidFill>
                  <a:schemeClr val="tx1"/>
                </a:solidFill>
              </a:rPr>
              <a:t>09:30–10:00 Short Pulses for neutron Physics at ESS/ Ken Andersen</a:t>
            </a:r>
            <a:r>
              <a:rPr lang="sv-SE" sz="1500" dirty="0">
                <a:solidFill>
                  <a:schemeClr val="tx1"/>
                </a:solidFill>
              </a:rPr>
              <a:t/>
            </a:r>
            <a:br>
              <a:rPr lang="sv-SE" sz="1500" dirty="0">
                <a:solidFill>
                  <a:schemeClr val="tx1"/>
                </a:solidFill>
              </a:rPr>
            </a:br>
            <a:r>
              <a:rPr lang="en-US" sz="1500" dirty="0">
                <a:solidFill>
                  <a:schemeClr val="tx1"/>
                </a:solidFill>
              </a:rPr>
              <a:t>10 :00–10:30 The ESS </a:t>
            </a:r>
            <a:r>
              <a:rPr lang="en-US" sz="1500" dirty="0" err="1">
                <a:solidFill>
                  <a:schemeClr val="tx1"/>
                </a:solidFill>
              </a:rPr>
              <a:t>Linac</a:t>
            </a:r>
            <a:r>
              <a:rPr lang="en-US" sz="1500" dirty="0">
                <a:solidFill>
                  <a:schemeClr val="tx1"/>
                </a:solidFill>
              </a:rPr>
              <a:t> Modifications required for the Different Proposals/ Natalia </a:t>
            </a:r>
            <a:r>
              <a:rPr lang="en-US" sz="1500" dirty="0" err="1">
                <a:solidFill>
                  <a:schemeClr val="tx1"/>
                </a:solidFill>
              </a:rPr>
              <a:t>Milas</a:t>
            </a:r>
            <a:r>
              <a:rPr lang="en-US" sz="1500" dirty="0">
                <a:solidFill>
                  <a:schemeClr val="tx1"/>
                </a:solidFill>
              </a:rPr>
              <a:t> </a:t>
            </a:r>
            <a:r>
              <a:rPr lang="sv-SE" sz="1500" dirty="0">
                <a:solidFill>
                  <a:schemeClr val="tx1"/>
                </a:solidFill>
              </a:rPr>
              <a:t/>
            </a:r>
            <a:br>
              <a:rPr lang="sv-SE" sz="1500" dirty="0">
                <a:solidFill>
                  <a:schemeClr val="tx1"/>
                </a:solidFill>
              </a:rPr>
            </a:br>
            <a:r>
              <a:rPr lang="en-US" sz="1500" dirty="0">
                <a:solidFill>
                  <a:schemeClr val="tx1"/>
                </a:solidFill>
              </a:rPr>
              <a:t>10:30–11:00 Coffee break</a:t>
            </a:r>
            <a:r>
              <a:rPr lang="sv-SE" sz="1500" dirty="0">
                <a:solidFill>
                  <a:schemeClr val="tx1"/>
                </a:solidFill>
              </a:rPr>
              <a:t/>
            </a:r>
            <a:br>
              <a:rPr lang="sv-SE" sz="1500" dirty="0">
                <a:solidFill>
                  <a:schemeClr val="tx1"/>
                </a:solidFill>
              </a:rPr>
            </a:br>
            <a:r>
              <a:rPr lang="en-US" sz="1500" dirty="0">
                <a:solidFill>
                  <a:schemeClr val="tx1"/>
                </a:solidFill>
              </a:rPr>
              <a:t>11:00–11:30 Design of the </a:t>
            </a:r>
            <a:r>
              <a:rPr lang="en-US" sz="1500" dirty="0" err="1">
                <a:solidFill>
                  <a:schemeClr val="tx1"/>
                </a:solidFill>
              </a:rPr>
              <a:t>ESSnuSB</a:t>
            </a:r>
            <a:r>
              <a:rPr lang="en-US" sz="1500" dirty="0">
                <a:solidFill>
                  <a:schemeClr val="tx1"/>
                </a:solidFill>
              </a:rPr>
              <a:t> accumulator/ Ye Zou </a:t>
            </a:r>
            <a:r>
              <a:rPr lang="sv-SE" sz="1500" dirty="0">
                <a:solidFill>
                  <a:schemeClr val="tx1"/>
                </a:solidFill>
              </a:rPr>
              <a:t/>
            </a:r>
            <a:br>
              <a:rPr lang="sv-SE" sz="1500" dirty="0">
                <a:solidFill>
                  <a:schemeClr val="tx1"/>
                </a:solidFill>
              </a:rPr>
            </a:br>
            <a:r>
              <a:rPr lang="en-US" sz="1500" dirty="0">
                <a:solidFill>
                  <a:schemeClr val="tx1"/>
                </a:solidFill>
              </a:rPr>
              <a:t>11:30–12:00 Accumulator Synergies and Differences for the Different Proposals/ Maja </a:t>
            </a:r>
            <a:r>
              <a:rPr lang="en-US" sz="1500" dirty="0" err="1">
                <a:solidFill>
                  <a:schemeClr val="tx1"/>
                </a:solidFill>
              </a:rPr>
              <a:t>Olvegard</a:t>
            </a:r>
            <a:r>
              <a:rPr lang="en-US" sz="1500" dirty="0">
                <a:solidFill>
                  <a:schemeClr val="tx1"/>
                </a:solidFill>
              </a:rPr>
              <a:t> </a:t>
            </a:r>
            <a:r>
              <a:rPr lang="sv-SE" sz="1500" dirty="0">
                <a:solidFill>
                  <a:schemeClr val="tx1"/>
                </a:solidFill>
              </a:rPr>
              <a:t/>
            </a:r>
            <a:br>
              <a:rPr lang="sv-SE" sz="1500" dirty="0">
                <a:solidFill>
                  <a:schemeClr val="tx1"/>
                </a:solidFill>
              </a:rPr>
            </a:br>
            <a:r>
              <a:rPr lang="en-US" sz="1500" dirty="0">
                <a:solidFill>
                  <a:schemeClr val="tx1"/>
                </a:solidFill>
              </a:rPr>
              <a:t>12:00–12:30 Discussion</a:t>
            </a:r>
            <a:r>
              <a:rPr lang="sv-SE" sz="1500" dirty="0">
                <a:solidFill>
                  <a:schemeClr val="tx1"/>
                </a:solidFill>
              </a:rPr>
              <a:t/>
            </a:r>
            <a:br>
              <a:rPr lang="sv-SE" sz="1500" dirty="0">
                <a:solidFill>
                  <a:schemeClr val="tx1"/>
                </a:solidFill>
              </a:rPr>
            </a:br>
            <a:r>
              <a:rPr lang="en-US" sz="1500" dirty="0">
                <a:solidFill>
                  <a:schemeClr val="tx1"/>
                </a:solidFill>
              </a:rPr>
              <a:t>12:30–14:00 Lunch</a:t>
            </a:r>
            <a:r>
              <a:rPr lang="sv-SE" sz="1500" dirty="0">
                <a:solidFill>
                  <a:schemeClr val="tx1"/>
                </a:solidFill>
              </a:rPr>
              <a:t/>
            </a:r>
            <a:br>
              <a:rPr lang="sv-SE" sz="1500" dirty="0">
                <a:solidFill>
                  <a:schemeClr val="tx1"/>
                </a:solidFill>
              </a:rPr>
            </a:br>
            <a:r>
              <a:rPr lang="en-US" sz="1500" dirty="0">
                <a:solidFill>
                  <a:schemeClr val="tx1"/>
                </a:solidFill>
              </a:rPr>
              <a:t>14:00–14:30 Target Synergies and Differences for the Different Proposals/ Eric Baussan </a:t>
            </a:r>
            <a:r>
              <a:rPr lang="sv-SE" sz="1500" dirty="0">
                <a:solidFill>
                  <a:schemeClr val="tx1"/>
                </a:solidFill>
              </a:rPr>
              <a:t/>
            </a:r>
            <a:br>
              <a:rPr lang="sv-SE" sz="1500" dirty="0">
                <a:solidFill>
                  <a:schemeClr val="tx1"/>
                </a:solidFill>
              </a:rPr>
            </a:br>
            <a:r>
              <a:rPr lang="en-US" sz="1500" dirty="0">
                <a:solidFill>
                  <a:schemeClr val="tx1"/>
                </a:solidFill>
              </a:rPr>
              <a:t>14:30–15:00 Space available at the ESS site for the new installations/ Karin </a:t>
            </a:r>
            <a:r>
              <a:rPr lang="en-US" sz="1500" dirty="0" err="1">
                <a:solidFill>
                  <a:schemeClr val="tx1"/>
                </a:solidFill>
              </a:rPr>
              <a:t>Wennerholm</a:t>
            </a:r>
            <a:r>
              <a:rPr lang="en-US" sz="1500" dirty="0">
                <a:solidFill>
                  <a:schemeClr val="tx1"/>
                </a:solidFill>
              </a:rPr>
              <a:t> </a:t>
            </a:r>
            <a:r>
              <a:rPr lang="sv-SE" sz="1600" dirty="0">
                <a:solidFill>
                  <a:schemeClr val="tx1"/>
                </a:solidFill>
              </a:rPr>
              <a:t/>
            </a:r>
            <a:br>
              <a:rPr lang="sv-SE" sz="1600" dirty="0">
                <a:solidFill>
                  <a:schemeClr val="tx1"/>
                </a:solidFill>
              </a:rPr>
            </a:br>
            <a:r>
              <a:rPr lang="en-US" sz="1600" dirty="0">
                <a:solidFill>
                  <a:schemeClr val="tx1"/>
                </a:solidFill>
              </a:rPr>
              <a:t>15:00–15:30 Discussion &amp; Closing</a:t>
            </a:r>
            <a:r>
              <a:rPr lang="sv-SE" sz="1600" dirty="0"/>
              <a:t/>
            </a:r>
            <a:br>
              <a:rPr lang="sv-SE" sz="1600" dirty="0"/>
            </a:br>
            <a:endParaRPr lang="sv-SE" sz="1600" dirty="0">
              <a:solidFill>
                <a:srgbClr val="002060"/>
              </a:solidFill>
            </a:endParaRPr>
          </a:p>
        </p:txBody>
      </p:sp>
      <p:sp>
        <p:nvSpPr>
          <p:cNvPr id="4" name="Footer Placeholder 3">
            <a:extLst>
              <a:ext uri="{FF2B5EF4-FFF2-40B4-BE49-F238E27FC236}">
                <a16:creationId xmlns:a16="http://schemas.microsoft.com/office/drawing/2014/main" id="{62DC2D13-F436-49D3-BF87-87E08A6D0DDA}"/>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sp>
        <p:nvSpPr>
          <p:cNvPr id="5" name="Date Placeholder 4">
            <a:extLst>
              <a:ext uri="{FF2B5EF4-FFF2-40B4-BE49-F238E27FC236}">
                <a16:creationId xmlns:a16="http://schemas.microsoft.com/office/drawing/2014/main" id="{6BBD0C91-A7C8-41AD-AE85-34FC4EEFBAD0}"/>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a:extLst>
              <a:ext uri="{FF2B5EF4-FFF2-40B4-BE49-F238E27FC236}">
                <a16:creationId xmlns:a16="http://schemas.microsoft.com/office/drawing/2014/main" id="{42C139A1-B54C-449D-8330-981B0FA56DD9}"/>
              </a:ext>
            </a:extLst>
          </p:cNvPr>
          <p:cNvSpPr>
            <a:spLocks noGrp="1"/>
          </p:cNvSpPr>
          <p:nvPr>
            <p:ph type="sldNum" sz="quarter" idx="7"/>
          </p:nvPr>
        </p:nvSpPr>
        <p:spPr/>
        <p:txBody>
          <a:bodyPr/>
          <a:lstStyle/>
          <a:p>
            <a:pPr marL="101600">
              <a:lnSpc>
                <a:spcPct val="100000"/>
              </a:lnSpc>
            </a:pPr>
            <a:fld id="{81D60167-4931-47E6-BA6A-407CBD079E47}" type="slidenum">
              <a:rPr lang="sv-SE" smtClean="0"/>
              <a:t>19</a:t>
            </a:fld>
            <a:endParaRPr lang="sv-SE" dirty="0"/>
          </a:p>
        </p:txBody>
      </p:sp>
    </p:spTree>
    <p:extLst>
      <p:ext uri="{BB962C8B-B14F-4D97-AF65-F5344CB8AC3E}">
        <p14:creationId xmlns:p14="http://schemas.microsoft.com/office/powerpoint/2010/main" val="289025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53" y="1445935"/>
            <a:ext cx="8056605" cy="1143000"/>
          </a:xfrm>
        </p:spPr>
        <p:txBody>
          <a:bodyPr>
            <a:normAutofit fontScale="90000"/>
          </a:bodyPr>
          <a:lstStyle/>
          <a:p>
            <a:pPr algn="l"/>
            <a:r>
              <a:rPr lang="en-US" sz="2200" dirty="0">
                <a:solidFill>
                  <a:schemeClr val="tx1"/>
                </a:solidFill>
              </a:rPr>
              <a:t>The Sakharov conditions (necessary but not sufficient) </a:t>
            </a:r>
            <a:br>
              <a:rPr lang="en-US" sz="2200" dirty="0">
                <a:solidFill>
                  <a:schemeClr val="tx1"/>
                </a:solidFill>
              </a:rPr>
            </a:br>
            <a:r>
              <a:rPr lang="en-US" sz="2200" dirty="0">
                <a:solidFill>
                  <a:schemeClr val="tx1"/>
                </a:solidFill>
              </a:rPr>
              <a:t>to explain the Baryon Asymmetry of the Universe (BAU):</a:t>
            </a:r>
            <a:br>
              <a:rPr lang="en-US" sz="2200" dirty="0">
                <a:solidFill>
                  <a:schemeClr val="tx1"/>
                </a:solidFill>
              </a:rPr>
            </a:br>
            <a:r>
              <a:rPr lang="en-US" sz="2200" dirty="0">
                <a:solidFill>
                  <a:schemeClr val="tx1"/>
                </a:solidFill>
                <a:effectLst/>
              </a:rPr>
              <a:t>1. At least one B-number violating process.</a:t>
            </a:r>
            <a:br>
              <a:rPr lang="en-US" sz="2200" dirty="0">
                <a:solidFill>
                  <a:schemeClr val="tx1"/>
                </a:solidFill>
                <a:effectLst/>
              </a:rPr>
            </a:br>
            <a:r>
              <a:rPr lang="en-US" sz="2200" dirty="0">
                <a:solidFill>
                  <a:schemeClr val="tx1"/>
                </a:solidFill>
                <a:effectLst/>
              </a:rPr>
              <a:t>2. C- and </a:t>
            </a:r>
            <a:r>
              <a:rPr lang="en-US" sz="2200" u="sng" dirty="0">
                <a:solidFill>
                  <a:schemeClr val="tx1"/>
                </a:solidFill>
                <a:effectLst/>
              </a:rPr>
              <a:t>CP-violation</a:t>
            </a:r>
            <a:r>
              <a:rPr lang="en-US" sz="2200" dirty="0">
                <a:solidFill>
                  <a:schemeClr val="tx1"/>
                </a:solidFill>
                <a:effectLst/>
              </a:rPr>
              <a:t/>
            </a:r>
            <a:br>
              <a:rPr lang="en-US" sz="2200" dirty="0">
                <a:solidFill>
                  <a:schemeClr val="tx1"/>
                </a:solidFill>
                <a:effectLst/>
              </a:rPr>
            </a:br>
            <a:r>
              <a:rPr lang="en-US" sz="2200" dirty="0">
                <a:solidFill>
                  <a:schemeClr val="tx1"/>
                </a:solidFill>
                <a:effectLst/>
              </a:rPr>
              <a:t>3. Interactions outside of thermal equilibrium</a:t>
            </a:r>
            <a:br>
              <a:rPr lang="en-US" sz="2200" dirty="0">
                <a:solidFill>
                  <a:schemeClr val="tx1"/>
                </a:solidFill>
                <a:effectLst/>
              </a:rPr>
            </a:br>
            <a:r>
              <a:rPr lang="en-US" sz="2200" dirty="0">
                <a:solidFill>
                  <a:schemeClr val="tx1"/>
                </a:solidFill>
                <a:effectLst/>
              </a:rPr>
              <a:t/>
            </a:r>
            <a:br>
              <a:rPr lang="en-US" sz="2200" dirty="0">
                <a:solidFill>
                  <a:schemeClr val="tx1"/>
                </a:solidFill>
                <a:effectLst/>
              </a:rPr>
            </a:br>
            <a:r>
              <a:rPr lang="en-US" sz="2200" dirty="0">
                <a:solidFill>
                  <a:schemeClr val="tx1"/>
                </a:solidFill>
              </a:rPr>
              <a:t>Grand Unified Theories can fulfill the Sakharov conditions. However, in each m</a:t>
            </a:r>
            <a:r>
              <a:rPr lang="en-US" sz="2200" baseline="30000" dirty="0">
                <a:solidFill>
                  <a:schemeClr val="tx1"/>
                </a:solidFill>
              </a:rPr>
              <a:t>3</a:t>
            </a:r>
            <a:r>
              <a:rPr lang="en-US" sz="2200" dirty="0">
                <a:solidFill>
                  <a:schemeClr val="tx1"/>
                </a:solidFill>
              </a:rPr>
              <a:t> of the Universe there are on average ca 10</a:t>
            </a:r>
            <a:r>
              <a:rPr lang="en-US" sz="2200" baseline="30000" dirty="0">
                <a:solidFill>
                  <a:schemeClr val="tx1"/>
                </a:solidFill>
              </a:rPr>
              <a:t>9</a:t>
            </a:r>
            <a:r>
              <a:rPr lang="en-US" sz="2200" dirty="0">
                <a:solidFill>
                  <a:schemeClr val="tx1"/>
                </a:solidFill>
              </a:rPr>
              <a:t> photons, one proton and </a:t>
            </a:r>
            <a:r>
              <a:rPr lang="en-US" sz="2200" i="1" dirty="0">
                <a:solidFill>
                  <a:schemeClr val="tx1"/>
                </a:solidFill>
              </a:rPr>
              <a:t>no</a:t>
            </a:r>
            <a:r>
              <a:rPr lang="en-US" sz="2200" dirty="0">
                <a:solidFill>
                  <a:schemeClr val="tx1"/>
                </a:solidFill>
              </a:rPr>
              <a:t> antiproton. The CP violation measured in the quark sector is far too small (by a factor 10</a:t>
            </a:r>
            <a:r>
              <a:rPr lang="en-US" sz="2200" baseline="30000" dirty="0">
                <a:solidFill>
                  <a:schemeClr val="tx1"/>
                </a:solidFill>
              </a:rPr>
              <a:t>9</a:t>
            </a:r>
            <a:r>
              <a:rPr lang="en-US" sz="2200" dirty="0">
                <a:solidFill>
                  <a:schemeClr val="tx1"/>
                </a:solidFill>
              </a:rPr>
              <a:t>) to explain this 10</a:t>
            </a:r>
            <a:r>
              <a:rPr lang="en-US" sz="2200" baseline="30000" dirty="0">
                <a:solidFill>
                  <a:schemeClr val="tx1"/>
                </a:solidFill>
              </a:rPr>
              <a:t>9</a:t>
            </a:r>
            <a:r>
              <a:rPr lang="en-US" sz="2200" dirty="0">
                <a:solidFill>
                  <a:schemeClr val="tx1"/>
                </a:solidFill>
              </a:rPr>
              <a:t> photon to baryon ratio. </a:t>
            </a:r>
            <a:br>
              <a:rPr lang="en-US" sz="2200" dirty="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Now, </a:t>
            </a:r>
            <a:r>
              <a:rPr lang="en-US" sz="2200" u="sng" dirty="0">
                <a:solidFill>
                  <a:schemeClr val="tx1"/>
                </a:solidFill>
              </a:rPr>
              <a:t>neutrino CP-violation, so far not observed, </a:t>
            </a:r>
            <a:r>
              <a:rPr lang="en-US" sz="2200" dirty="0">
                <a:solidFill>
                  <a:schemeClr val="tx1"/>
                </a:solidFill>
              </a:rPr>
              <a:t>may very well be large enough to permit an explanation of BAU through the </a:t>
            </a:r>
            <a:r>
              <a:rPr lang="en-US" sz="2200" i="1" dirty="0" err="1">
                <a:solidFill>
                  <a:schemeClr val="tx1"/>
                </a:solidFill>
              </a:rPr>
              <a:t>leptogenesis</a:t>
            </a:r>
            <a:r>
              <a:rPr lang="en-US" sz="2200" dirty="0">
                <a:solidFill>
                  <a:schemeClr val="tx1"/>
                </a:solidFill>
              </a:rPr>
              <a:t> mechanism </a:t>
            </a:r>
            <a:r>
              <a:rPr lang="de-DE" sz="2200" dirty="0" err="1">
                <a:solidFill>
                  <a:schemeClr val="tx1"/>
                </a:solidFill>
              </a:rPr>
              <a:t>which</a:t>
            </a:r>
            <a:r>
              <a:rPr lang="de-DE" sz="2200" dirty="0">
                <a:solidFill>
                  <a:schemeClr val="tx1"/>
                </a:solidFill>
              </a:rPr>
              <a:t> </a:t>
            </a:r>
            <a:r>
              <a:rPr lang="de-DE" sz="2200" dirty="0" err="1">
                <a:solidFill>
                  <a:schemeClr val="tx1"/>
                </a:solidFill>
              </a:rPr>
              <a:t>relates</a:t>
            </a:r>
            <a:r>
              <a:rPr lang="de-DE" sz="2200" dirty="0">
                <a:solidFill>
                  <a:schemeClr val="tx1"/>
                </a:solidFill>
              </a:rPr>
              <a:t> </a:t>
            </a:r>
            <a:r>
              <a:rPr lang="de-DE" sz="2200" dirty="0" err="1">
                <a:solidFill>
                  <a:schemeClr val="tx1"/>
                </a:solidFill>
              </a:rPr>
              <a:t>the</a:t>
            </a:r>
            <a:r>
              <a:rPr lang="de-DE" sz="2200" dirty="0">
                <a:solidFill>
                  <a:schemeClr val="tx1"/>
                </a:solidFill>
              </a:rPr>
              <a:t> matter-antimatter </a:t>
            </a:r>
            <a:r>
              <a:rPr lang="de-DE" sz="2200" dirty="0" err="1">
                <a:solidFill>
                  <a:schemeClr val="tx1"/>
                </a:solidFill>
              </a:rPr>
              <a:t>asymmetry</a:t>
            </a:r>
            <a:r>
              <a:rPr lang="de-DE" sz="2200" dirty="0">
                <a:solidFill>
                  <a:schemeClr val="tx1"/>
                </a:solidFill>
              </a:rPr>
              <a:t> </a:t>
            </a:r>
            <a:r>
              <a:rPr lang="de-DE" sz="2200" dirty="0" err="1">
                <a:solidFill>
                  <a:schemeClr val="tx1"/>
                </a:solidFill>
              </a:rPr>
              <a:t>of</a:t>
            </a:r>
            <a:r>
              <a:rPr lang="de-DE" sz="2200" dirty="0">
                <a:solidFill>
                  <a:schemeClr val="tx1"/>
                </a:solidFill>
              </a:rPr>
              <a:t> </a:t>
            </a:r>
            <a:r>
              <a:rPr lang="de-DE" sz="2200" dirty="0" err="1">
                <a:solidFill>
                  <a:schemeClr val="tx1"/>
                </a:solidFill>
              </a:rPr>
              <a:t>the</a:t>
            </a:r>
            <a:r>
              <a:rPr lang="de-DE" sz="2200" dirty="0">
                <a:solidFill>
                  <a:schemeClr val="tx1"/>
                </a:solidFill>
              </a:rPr>
              <a:t> </a:t>
            </a:r>
            <a:r>
              <a:rPr lang="de-DE" sz="2200" dirty="0" err="1">
                <a:solidFill>
                  <a:schemeClr val="tx1"/>
                </a:solidFill>
              </a:rPr>
              <a:t>universe</a:t>
            </a:r>
            <a:r>
              <a:rPr lang="de-DE" sz="2200" dirty="0">
                <a:solidFill>
                  <a:schemeClr val="tx1"/>
                </a:solidFill>
              </a:rPr>
              <a:t> </a:t>
            </a:r>
            <a:r>
              <a:rPr lang="de-DE" sz="2200" dirty="0" err="1">
                <a:solidFill>
                  <a:schemeClr val="tx1"/>
                </a:solidFill>
              </a:rPr>
              <a:t>to</a:t>
            </a:r>
            <a:r>
              <a:rPr lang="de-DE" sz="2200" dirty="0">
                <a:solidFill>
                  <a:schemeClr val="tx1"/>
                </a:solidFill>
              </a:rPr>
              <a:t> </a:t>
            </a:r>
            <a:r>
              <a:rPr lang="de-DE" sz="2200" dirty="0" err="1">
                <a:solidFill>
                  <a:schemeClr val="tx1"/>
                </a:solidFill>
              </a:rPr>
              <a:t>neutrino</a:t>
            </a:r>
            <a:r>
              <a:rPr lang="de-DE" sz="2200" dirty="0">
                <a:solidFill>
                  <a:schemeClr val="tx1"/>
                </a:solidFill>
              </a:rPr>
              <a:t> </a:t>
            </a:r>
            <a:r>
              <a:rPr lang="de-DE" sz="2200" dirty="0" err="1">
                <a:solidFill>
                  <a:schemeClr val="tx1"/>
                </a:solidFill>
              </a:rPr>
              <a:t>properties</a:t>
            </a:r>
            <a:r>
              <a:rPr lang="de-DE" sz="2200" dirty="0">
                <a:solidFill>
                  <a:schemeClr val="tx1"/>
                </a:solidFill>
              </a:rPr>
              <a:t>: </a:t>
            </a:r>
            <a:r>
              <a:rPr lang="de-DE" sz="2200" dirty="0" err="1">
                <a:solidFill>
                  <a:schemeClr val="tx1"/>
                </a:solidFill>
              </a:rPr>
              <a:t>decays</a:t>
            </a:r>
            <a:r>
              <a:rPr lang="de-DE" sz="2200" dirty="0">
                <a:solidFill>
                  <a:schemeClr val="tx1"/>
                </a:solidFill>
              </a:rPr>
              <a:t> </a:t>
            </a:r>
            <a:r>
              <a:rPr lang="de-DE" sz="2200" dirty="0" err="1">
                <a:solidFill>
                  <a:schemeClr val="tx1"/>
                </a:solidFill>
              </a:rPr>
              <a:t>of</a:t>
            </a:r>
            <a:r>
              <a:rPr lang="de-DE" sz="2200" dirty="0">
                <a:solidFill>
                  <a:schemeClr val="tx1"/>
                </a:solidFill>
              </a:rPr>
              <a:t> heavy </a:t>
            </a:r>
            <a:r>
              <a:rPr lang="de-DE" sz="2200" dirty="0" err="1">
                <a:solidFill>
                  <a:schemeClr val="tx1"/>
                </a:solidFill>
              </a:rPr>
              <a:t>Majorana</a:t>
            </a:r>
            <a:r>
              <a:rPr lang="de-DE" sz="2200" dirty="0">
                <a:solidFill>
                  <a:schemeClr val="tx1"/>
                </a:solidFill>
              </a:rPr>
              <a:t> </a:t>
            </a:r>
            <a:r>
              <a:rPr lang="de-DE" sz="2200" dirty="0" err="1">
                <a:solidFill>
                  <a:schemeClr val="tx1"/>
                </a:solidFill>
              </a:rPr>
              <a:t>neutrinos</a:t>
            </a:r>
            <a:r>
              <a:rPr lang="de-DE" sz="2200" dirty="0">
                <a:solidFill>
                  <a:schemeClr val="tx1"/>
                </a:solidFill>
              </a:rPr>
              <a:t> </a:t>
            </a:r>
            <a:r>
              <a:rPr lang="de-DE" sz="2200" dirty="0" err="1">
                <a:solidFill>
                  <a:schemeClr val="tx1"/>
                </a:solidFill>
              </a:rPr>
              <a:t>generate</a:t>
            </a:r>
            <a:r>
              <a:rPr lang="de-DE" sz="2200" dirty="0">
                <a:solidFill>
                  <a:schemeClr val="tx1"/>
                </a:solidFill>
              </a:rPr>
              <a:t> a </a:t>
            </a:r>
            <a:r>
              <a:rPr lang="de-DE" sz="2200" dirty="0" err="1">
                <a:solidFill>
                  <a:schemeClr val="tx1"/>
                </a:solidFill>
              </a:rPr>
              <a:t>lepton</a:t>
            </a:r>
            <a:r>
              <a:rPr lang="de-DE" sz="2200" dirty="0">
                <a:solidFill>
                  <a:schemeClr val="tx1"/>
                </a:solidFill>
              </a:rPr>
              <a:t> </a:t>
            </a:r>
            <a:r>
              <a:rPr lang="de-DE" sz="2200" dirty="0" err="1">
                <a:solidFill>
                  <a:schemeClr val="tx1"/>
                </a:solidFill>
              </a:rPr>
              <a:t>asymmetry</a:t>
            </a:r>
            <a:r>
              <a:rPr lang="de-DE" sz="2200" dirty="0">
                <a:solidFill>
                  <a:schemeClr val="tx1"/>
                </a:solidFill>
              </a:rPr>
              <a:t> </a:t>
            </a:r>
            <a:r>
              <a:rPr lang="de-DE" sz="2200" dirty="0" err="1">
                <a:solidFill>
                  <a:schemeClr val="tx1"/>
                </a:solidFill>
              </a:rPr>
              <a:t>which</a:t>
            </a:r>
            <a:r>
              <a:rPr lang="de-DE" sz="2200" dirty="0">
                <a:solidFill>
                  <a:schemeClr val="tx1"/>
                </a:solidFill>
              </a:rPr>
              <a:t> </a:t>
            </a:r>
            <a:r>
              <a:rPr lang="de-DE" sz="2200" dirty="0" err="1">
                <a:solidFill>
                  <a:schemeClr val="tx1"/>
                </a:solidFill>
              </a:rPr>
              <a:t>is</a:t>
            </a:r>
            <a:r>
              <a:rPr lang="de-DE" sz="2200" dirty="0">
                <a:solidFill>
                  <a:schemeClr val="tx1"/>
                </a:solidFill>
              </a:rPr>
              <a:t> </a:t>
            </a:r>
            <a:r>
              <a:rPr lang="de-DE" sz="2200" dirty="0" err="1">
                <a:solidFill>
                  <a:schemeClr val="tx1"/>
                </a:solidFill>
              </a:rPr>
              <a:t>partly</a:t>
            </a:r>
            <a:r>
              <a:rPr lang="de-DE" sz="2200" dirty="0">
                <a:solidFill>
                  <a:schemeClr val="tx1"/>
                </a:solidFill>
              </a:rPr>
              <a:t> </a:t>
            </a:r>
            <a:r>
              <a:rPr lang="de-DE" sz="2200" dirty="0" err="1">
                <a:solidFill>
                  <a:schemeClr val="tx1"/>
                </a:solidFill>
              </a:rPr>
              <a:t>converted</a:t>
            </a:r>
            <a:r>
              <a:rPr lang="de-DE" sz="2200" dirty="0">
                <a:solidFill>
                  <a:schemeClr val="tx1"/>
                </a:solidFill>
              </a:rPr>
              <a:t> </a:t>
            </a:r>
            <a:r>
              <a:rPr lang="de-DE" sz="2200" dirty="0" err="1">
                <a:solidFill>
                  <a:schemeClr val="tx1"/>
                </a:solidFill>
              </a:rPr>
              <a:t>to</a:t>
            </a:r>
            <a:r>
              <a:rPr lang="de-DE" sz="2200" dirty="0">
                <a:solidFill>
                  <a:schemeClr val="tx1"/>
                </a:solidFill>
              </a:rPr>
              <a:t> a </a:t>
            </a:r>
            <a:r>
              <a:rPr lang="de-DE" sz="2200" dirty="0" err="1">
                <a:solidFill>
                  <a:schemeClr val="tx1"/>
                </a:solidFill>
              </a:rPr>
              <a:t>baryon</a:t>
            </a:r>
            <a:r>
              <a:rPr lang="de-DE" sz="2200" dirty="0">
                <a:solidFill>
                  <a:schemeClr val="tx1"/>
                </a:solidFill>
              </a:rPr>
              <a:t> </a:t>
            </a:r>
            <a:r>
              <a:rPr lang="de-DE" sz="2200" dirty="0" err="1">
                <a:solidFill>
                  <a:schemeClr val="tx1"/>
                </a:solidFill>
              </a:rPr>
              <a:t>asymmetry</a:t>
            </a:r>
            <a:r>
              <a:rPr lang="de-DE" sz="2200" dirty="0">
                <a:solidFill>
                  <a:schemeClr val="tx1"/>
                </a:solidFill>
              </a:rPr>
              <a:t> via </a:t>
            </a:r>
            <a:r>
              <a:rPr lang="de-DE" sz="2200" dirty="0" err="1">
                <a:solidFill>
                  <a:schemeClr val="tx1"/>
                </a:solidFill>
              </a:rPr>
              <a:t>sphaleron</a:t>
            </a:r>
            <a:r>
              <a:rPr lang="de-DE" sz="2200" dirty="0">
                <a:solidFill>
                  <a:schemeClr val="tx1"/>
                </a:solidFill>
              </a:rPr>
              <a:t> </a:t>
            </a:r>
            <a:r>
              <a:rPr lang="de-DE" sz="2200" dirty="0" err="1">
                <a:solidFill>
                  <a:schemeClr val="tx1"/>
                </a:solidFill>
              </a:rPr>
              <a:t>processes</a:t>
            </a:r>
            <a:r>
              <a:rPr lang="de-DE" sz="2200" dirty="0">
                <a:solidFill>
                  <a:schemeClr val="tx1"/>
                </a:solidFill>
              </a:rPr>
              <a:t>. </a:t>
            </a:r>
            <a:r>
              <a:rPr lang="en-US" sz="2200" dirty="0">
                <a:solidFill>
                  <a:schemeClr val="tx1"/>
                </a:solidFill>
                <a:effectLst/>
              </a:rPr>
              <a:t/>
            </a:r>
            <a:br>
              <a:rPr lang="en-US" sz="2200" dirty="0">
                <a:solidFill>
                  <a:schemeClr val="tx1"/>
                </a:solidFill>
                <a:effectLst/>
              </a:rPr>
            </a:br>
            <a:r>
              <a:rPr lang="en-US" dirty="0">
                <a:effectLst/>
              </a:rPr>
              <a:t/>
            </a:r>
            <a:br>
              <a:rPr lang="en-US" dirty="0">
                <a:effectLst/>
              </a:rPr>
            </a:br>
            <a:r>
              <a:rPr lang="en-US" sz="2200" dirty="0">
                <a:solidFill>
                  <a:schemeClr val="tx1"/>
                </a:solidFill>
              </a:rPr>
              <a:t/>
            </a:r>
            <a:br>
              <a:rPr lang="en-US" sz="2200" dirty="0">
                <a:solidFill>
                  <a:schemeClr val="tx1"/>
                </a:solidFill>
              </a:rPr>
            </a:br>
            <a:r>
              <a:rPr lang="en-US" sz="2200" dirty="0">
                <a:solidFill>
                  <a:schemeClr val="tx1"/>
                </a:solidFill>
              </a:rPr>
              <a:t/>
            </a:r>
            <a:br>
              <a:rPr lang="en-US" sz="2200" dirty="0">
                <a:solidFill>
                  <a:schemeClr val="tx1"/>
                </a:solidFill>
              </a:rPr>
            </a:br>
            <a:r>
              <a:rPr lang="en-US" sz="2400" dirty="0"/>
              <a:t/>
            </a:r>
            <a:br>
              <a:rPr lang="en-US" sz="2400" dirty="0"/>
            </a:br>
            <a:r>
              <a:rPr lang="en-US" sz="2200" dirty="0">
                <a:solidFill>
                  <a:schemeClr val="tx1"/>
                </a:solidFill>
              </a:rPr>
              <a:t/>
            </a:r>
            <a:br>
              <a:rPr lang="en-US" sz="2200" dirty="0">
                <a:solidFill>
                  <a:schemeClr val="tx1"/>
                </a:solidFill>
              </a:rPr>
            </a:br>
            <a:r>
              <a:rPr lang="en-US" sz="2200" dirty="0">
                <a:solidFill>
                  <a:schemeClr val="tx1"/>
                </a:solidFill>
              </a:rPr>
              <a:t/>
            </a:r>
            <a:br>
              <a:rPr lang="en-US" sz="2200" dirty="0">
                <a:solidFill>
                  <a:schemeClr val="tx1"/>
                </a:solidFill>
              </a:rPr>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pPr>
              <a:defRPr/>
            </a:pPr>
            <a:r>
              <a:rPr lang="sv-SE" noProof="0"/>
              <a:t>PPNT in Uppsala                                          Tord Ekelof, Uppsala University </a:t>
            </a:r>
            <a:endParaRPr lang="en-GB" noProof="0" dirty="0"/>
          </a:p>
        </p:txBody>
      </p:sp>
      <p:sp>
        <p:nvSpPr>
          <p:cNvPr id="5" name="Slide Number Placeholder 4"/>
          <p:cNvSpPr>
            <a:spLocks noGrp="1"/>
          </p:cNvSpPr>
          <p:nvPr>
            <p:ph type="sldNum" sz="quarter" idx="12"/>
          </p:nvPr>
        </p:nvSpPr>
        <p:spPr/>
        <p:txBody>
          <a:bodyPr/>
          <a:lstStyle/>
          <a:p>
            <a:pPr>
              <a:defRPr/>
            </a:pPr>
            <a:fld id="{48550CC0-2D5F-6D4A-9D75-2980E64365EE}" type="slidenum">
              <a:rPr lang="en-GB" noProof="0" smtClean="0"/>
              <a:pPr>
                <a:defRPr/>
              </a:pPr>
              <a:t>2</a:t>
            </a:fld>
            <a:endParaRPr lang="en-GB" noProof="0" dirty="0"/>
          </a:p>
        </p:txBody>
      </p:sp>
      <p:sp>
        <p:nvSpPr>
          <p:cNvPr id="9" name="AutoShape 4" descr="B"/>
          <p:cNvSpPr>
            <a:spLocks noChangeAspect="1" noChangeArrowheads="1"/>
          </p:cNvSpPr>
          <p:nvPr/>
        </p:nvSpPr>
        <p:spPr bwMode="auto">
          <a:xfrm>
            <a:off x="1768475"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B"/>
          <p:cNvSpPr>
            <a:spLocks noChangeAspect="1" noChangeArrowheads="1"/>
          </p:cNvSpPr>
          <p:nvPr/>
        </p:nvSpPr>
        <p:spPr bwMode="auto">
          <a:xfrm>
            <a:off x="1920875" y="-266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04800" y="-18365"/>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AutoShape 8" descr="B"/>
          <p:cNvSpPr>
            <a:spLocks noChangeAspect="1" noChangeArrowheads="1"/>
          </p:cNvSpPr>
          <p:nvPr/>
        </p:nvSpPr>
        <p:spPr bwMode="auto">
          <a:xfrm>
            <a:off x="2073275" y="-11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447800" y="141853"/>
            <a:ext cx="5873724" cy="1200329"/>
          </a:xfrm>
          <a:prstGeom prst="rect">
            <a:avLst/>
          </a:prstGeom>
          <a:noFill/>
        </p:spPr>
        <p:txBody>
          <a:bodyPr wrap="none" rtlCol="0">
            <a:spAutoFit/>
          </a:bodyPr>
          <a:lstStyle/>
          <a:p>
            <a:pPr algn="ctr"/>
            <a:r>
              <a:rPr lang="en-US" sz="3600" b="1" dirty="0"/>
              <a:t>Why is there only matter and </a:t>
            </a:r>
          </a:p>
          <a:p>
            <a:pPr algn="ctr"/>
            <a:r>
              <a:rPr lang="en-US" sz="3600" b="1" dirty="0"/>
              <a:t>no antimatter in Universe?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1309119"/>
            <a:ext cx="1227892" cy="1782421"/>
          </a:xfrm>
          <a:prstGeom prst="rect">
            <a:avLst/>
          </a:prstGeom>
        </p:spPr>
      </p:pic>
      <p:sp>
        <p:nvSpPr>
          <p:cNvPr id="3" name="Date Placeholder 2">
            <a:extLst>
              <a:ext uri="{FF2B5EF4-FFF2-40B4-BE49-F238E27FC236}">
                <a16:creationId xmlns:a16="http://schemas.microsoft.com/office/drawing/2014/main" id="{36AC9731-A6E7-4AD5-8F3A-06E94288742D}"/>
              </a:ext>
            </a:extLst>
          </p:cNvPr>
          <p:cNvSpPr>
            <a:spLocks noGrp="1"/>
          </p:cNvSpPr>
          <p:nvPr>
            <p:ph type="dt" sz="half" idx="10"/>
          </p:nvPr>
        </p:nvSpPr>
        <p:spPr/>
        <p:txBody>
          <a:bodyPr/>
          <a:lstStyle/>
          <a:p>
            <a:pPr>
              <a:defRPr/>
            </a:pPr>
            <a:r>
              <a:rPr lang="sv-SE" noProof="0"/>
              <a:t>2019-10-07</a:t>
            </a:r>
            <a:endParaRPr lang="en-GB" noProof="0" dirty="0"/>
          </a:p>
        </p:txBody>
      </p:sp>
    </p:spTree>
    <p:extLst>
      <p:ext uri="{BB962C8B-B14F-4D97-AF65-F5344CB8AC3E}">
        <p14:creationId xmlns:p14="http://schemas.microsoft.com/office/powerpoint/2010/main" val="146192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8" y="304592"/>
            <a:ext cx="8949435" cy="615553"/>
          </a:xfrm>
        </p:spPr>
        <p:txBody>
          <a:bodyPr/>
          <a:lstStyle/>
          <a:p>
            <a:r>
              <a:rPr lang="sv-SE" dirty="0"/>
              <a:t>Sponsors </a:t>
            </a:r>
            <a:r>
              <a:rPr lang="sv-SE" dirty="0" err="1"/>
              <a:t>of</a:t>
            </a:r>
            <a:r>
              <a:rPr lang="sv-SE" dirty="0"/>
              <a:t> </a:t>
            </a:r>
            <a:r>
              <a:rPr lang="sv-SE" dirty="0" err="1"/>
              <a:t>this</a:t>
            </a:r>
            <a:r>
              <a:rPr lang="sv-SE" dirty="0"/>
              <a:t> </a:t>
            </a:r>
            <a:r>
              <a:rPr lang="sv-SE" dirty="0" err="1"/>
              <a:t>project</a:t>
            </a:r>
            <a:endParaRPr lang="sv-SE" dirty="0"/>
          </a:p>
        </p:txBody>
      </p:sp>
      <p:sp>
        <p:nvSpPr>
          <p:cNvPr id="3" name="Date Placeholder 2">
            <a:extLst>
              <a:ext uri="{FF2B5EF4-FFF2-40B4-BE49-F238E27FC236}">
                <a16:creationId xmlns:a16="http://schemas.microsoft.com/office/drawing/2014/main" id="{A943972F-B3E2-427C-96BB-433BB847BDE6}"/>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8" name="Slide Number Placeholder 7">
            <a:extLst>
              <a:ext uri="{FF2B5EF4-FFF2-40B4-BE49-F238E27FC236}">
                <a16:creationId xmlns:a16="http://schemas.microsoft.com/office/drawing/2014/main" id="{93D34705-E4CB-405D-A669-C93712DEA0FB}"/>
              </a:ext>
            </a:extLst>
          </p:cNvPr>
          <p:cNvSpPr>
            <a:spLocks noGrp="1"/>
          </p:cNvSpPr>
          <p:nvPr>
            <p:ph type="sldNum" sz="quarter" idx="7"/>
          </p:nvPr>
        </p:nvSpPr>
        <p:spPr>
          <a:xfrm>
            <a:off x="8686800" y="6547584"/>
            <a:ext cx="390269" cy="280681"/>
          </a:xfrm>
        </p:spPr>
        <p:txBody>
          <a:bodyPr/>
          <a:lstStyle/>
          <a:p>
            <a:pPr marL="101600">
              <a:lnSpc>
                <a:spcPct val="100000"/>
              </a:lnSpc>
            </a:pPr>
            <a:fld id="{81D60167-4931-47E6-BA6A-407CBD079E47}" type="slidenum">
              <a:rPr lang="sv-SE" smtClean="0"/>
              <a:t>20</a:t>
            </a:fld>
            <a:endParaRPr lang="sv-SE" dirty="0"/>
          </a:p>
        </p:txBody>
      </p:sp>
      <p:sp>
        <p:nvSpPr>
          <p:cNvPr id="10" name="Footer Placeholder 9">
            <a:extLst>
              <a:ext uri="{FF2B5EF4-FFF2-40B4-BE49-F238E27FC236}">
                <a16:creationId xmlns:a16="http://schemas.microsoft.com/office/drawing/2014/main" id="{37CCAEFE-45D1-43A8-9C7B-50436C51941A}"/>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pic>
        <p:nvPicPr>
          <p:cNvPr id="1031" name="Picture 4">
            <a:extLst>
              <a:ext uri="{FF2B5EF4-FFF2-40B4-BE49-F238E27FC236}">
                <a16:creationId xmlns:a16="http://schemas.microsoft.com/office/drawing/2014/main" id="{36F6A5D6-130A-428F-BDCA-BFD083C1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7" y="3826106"/>
            <a:ext cx="1180267" cy="1180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
            <a:extLst>
              <a:ext uri="{FF2B5EF4-FFF2-40B4-BE49-F238E27FC236}">
                <a16:creationId xmlns:a16="http://schemas.microsoft.com/office/drawing/2014/main" id="{073670FE-4E0D-4087-AA55-E9FDA2A93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241433"/>
            <a:ext cx="2071766" cy="590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0A25C13-6F2F-464C-A225-E3C6F235F411}"/>
              </a:ext>
            </a:extLst>
          </p:cNvPr>
          <p:cNvSpPr>
            <a:spLocks noChangeArrowheads="1"/>
          </p:cNvSpPr>
          <p:nvPr/>
        </p:nvSpPr>
        <p:spPr bwMode="auto">
          <a:xfrm>
            <a:off x="1942796" y="11034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ED466EA5-04BB-49BB-8E43-228C7E1611CE}"/>
              </a:ext>
            </a:extLst>
          </p:cNvPr>
          <p:cNvSpPr>
            <a:spLocks noChangeArrowheads="1"/>
          </p:cNvSpPr>
          <p:nvPr/>
        </p:nvSpPr>
        <p:spPr bwMode="auto">
          <a:xfrm>
            <a:off x="115133" y="29837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09761AB3-86BA-42F7-8B6E-CBFD34B074C3}"/>
              </a:ext>
            </a:extLst>
          </p:cNvPr>
          <p:cNvSpPr>
            <a:spLocks noChangeArrowheads="1"/>
          </p:cNvSpPr>
          <p:nvPr/>
        </p:nvSpPr>
        <p:spPr bwMode="auto">
          <a:xfrm>
            <a:off x="115133" y="33711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C0728F53-67EA-4F79-A89E-C8728CBE16B5}"/>
              </a:ext>
            </a:extLst>
          </p:cNvPr>
          <p:cNvSpPr/>
          <p:nvPr/>
        </p:nvSpPr>
        <p:spPr>
          <a:xfrm>
            <a:off x="4113663" y="3745415"/>
            <a:ext cx="4572000" cy="1347805"/>
          </a:xfrm>
          <a:prstGeom prst="rect">
            <a:avLst/>
          </a:prstGeom>
        </p:spPr>
        <p:txBody>
          <a:bodyPr>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This project is supported by the COST Action CA15139 ``Combining forces for a novel European facility for neutrino-antineutrino symmetry-violation discovery'' (</a:t>
            </a:r>
            <a:r>
              <a:rPr lang="en-US" b="1" dirty="0" err="1">
                <a:latin typeface="Calibri" panose="020F0502020204030204" pitchFamily="34" charset="0"/>
                <a:ea typeface="Calibri" panose="020F0502020204030204" pitchFamily="34" charset="0"/>
                <a:cs typeface="Times New Roman" panose="02020603050405020304" pitchFamily="18" charset="0"/>
              </a:rPr>
              <a:t>EuroNuNet</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sv-SE"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
            <a:extLst>
              <a:ext uri="{FF2B5EF4-FFF2-40B4-BE49-F238E27FC236}">
                <a16:creationId xmlns:a16="http://schemas.microsoft.com/office/drawing/2014/main" id="{8241B453-1106-4BF8-989D-F4A522D16932}"/>
              </a:ext>
            </a:extLst>
          </p:cNvPr>
          <p:cNvPicPr/>
          <p:nvPr/>
        </p:nvPicPr>
        <p:blipFill>
          <a:blip r:embed="rId4">
            <a:extLst>
              <a:ext uri="{28A0092B-C50C-407E-A947-70E740481C1C}">
                <a14:useLocalDpi xmlns:a14="http://schemas.microsoft.com/office/drawing/2010/main" val="0"/>
              </a:ext>
            </a:extLst>
          </a:blip>
          <a:stretch>
            <a:fillRect/>
          </a:stretch>
        </p:blipFill>
        <p:spPr>
          <a:xfrm>
            <a:off x="92387" y="2056533"/>
            <a:ext cx="3731979" cy="1114424"/>
          </a:xfrm>
          <a:prstGeom prst="rect">
            <a:avLst/>
          </a:prstGeom>
        </p:spPr>
      </p:pic>
      <p:sp>
        <p:nvSpPr>
          <p:cNvPr id="14" name="Rectangle 13">
            <a:extLst>
              <a:ext uri="{FF2B5EF4-FFF2-40B4-BE49-F238E27FC236}">
                <a16:creationId xmlns:a16="http://schemas.microsoft.com/office/drawing/2014/main" id="{EAA56516-ACEB-4929-91C3-FE04A09E9246}"/>
              </a:ext>
            </a:extLst>
          </p:cNvPr>
          <p:cNvSpPr/>
          <p:nvPr/>
        </p:nvSpPr>
        <p:spPr>
          <a:xfrm>
            <a:off x="4113663" y="1996251"/>
            <a:ext cx="4572000" cy="1200329"/>
          </a:xfrm>
          <a:prstGeom prst="rect">
            <a:avLst/>
          </a:prstGeom>
        </p:spPr>
        <p:txBody>
          <a:bodyPr>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This project has received funding from the  European Union’s Horizon 2020 research and innovation </a:t>
            </a:r>
            <a:r>
              <a:rPr lang="en-US" b="1" dirty="0" err="1">
                <a:latin typeface="Calibri" panose="020F0502020204030204" pitchFamily="34" charset="0"/>
                <a:ea typeface="Calibri" panose="020F0502020204030204" pitchFamily="34" charset="0"/>
                <a:cs typeface="Times New Roman" panose="02020603050405020304" pitchFamily="18" charset="0"/>
              </a:rPr>
              <a:t>programme</a:t>
            </a:r>
            <a:r>
              <a:rPr lang="en-US" b="1" dirty="0">
                <a:latin typeface="Calibri" panose="020F0502020204030204" pitchFamily="34" charset="0"/>
                <a:ea typeface="Calibri" panose="020F0502020204030204" pitchFamily="34" charset="0"/>
                <a:cs typeface="Times New Roman" panose="02020603050405020304" pitchFamily="18" charset="0"/>
              </a:rPr>
              <a:t> under grant agreement No 777419.</a:t>
            </a:r>
            <a:endParaRPr lang="en-US" b="1" dirty="0"/>
          </a:p>
        </p:txBody>
      </p:sp>
    </p:spTree>
    <p:extLst>
      <p:ext uri="{BB962C8B-B14F-4D97-AF65-F5344CB8AC3E}">
        <p14:creationId xmlns:p14="http://schemas.microsoft.com/office/powerpoint/2010/main" val="370893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10510"/>
            <a:ext cx="7878958" cy="615553"/>
          </a:xfrm>
        </p:spPr>
        <p:txBody>
          <a:bodyPr/>
          <a:lstStyle/>
          <a:p>
            <a:r>
              <a:rPr lang="sv-SE" dirty="0" err="1"/>
              <a:t>Concluding</a:t>
            </a:r>
            <a:r>
              <a:rPr lang="sv-SE" dirty="0"/>
              <a:t> </a:t>
            </a:r>
            <a:r>
              <a:rPr lang="sv-SE" dirty="0" err="1"/>
              <a:t>remarks</a:t>
            </a:r>
            <a:endParaRPr lang="sv-SE" dirty="0"/>
          </a:p>
        </p:txBody>
      </p:sp>
      <p:sp>
        <p:nvSpPr>
          <p:cNvPr id="4" name="Footer Placeholder 3"/>
          <p:cNvSpPr>
            <a:spLocks noGrp="1"/>
          </p:cNvSpPr>
          <p:nvPr>
            <p:ph type="ftr" sz="quarter" idx="5"/>
          </p:nvPr>
        </p:nvSpPr>
        <p:spPr>
          <a:xfrm>
            <a:off x="3567508" y="62484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610600" y="6454999"/>
            <a:ext cx="533400" cy="186633"/>
          </a:xfrm>
        </p:spPr>
        <p:txBody>
          <a:bodyPr/>
          <a:lstStyle/>
          <a:p>
            <a:pPr marL="101600">
              <a:lnSpc>
                <a:spcPct val="100000"/>
              </a:lnSpc>
            </a:pPr>
            <a:fld id="{81D60167-4931-47E6-BA6A-407CBD079E47}" type="slidenum">
              <a:rPr lang="sv-SE" smtClean="0"/>
              <a:t>21</a:t>
            </a:fld>
            <a:endParaRPr lang="sv-SE" dirty="0"/>
          </a:p>
        </p:txBody>
      </p:sp>
      <p:sp>
        <p:nvSpPr>
          <p:cNvPr id="7" name="Rectangle 6"/>
          <p:cNvSpPr/>
          <p:nvPr/>
        </p:nvSpPr>
        <p:spPr>
          <a:xfrm>
            <a:off x="231902" y="645113"/>
            <a:ext cx="8949435" cy="6186309"/>
          </a:xfrm>
          <a:prstGeom prst="rect">
            <a:avLst/>
          </a:prstGeom>
        </p:spPr>
        <p:txBody>
          <a:bodyPr wrap="square">
            <a:spAutoFit/>
          </a:bodyPr>
          <a:lstStyle/>
          <a:p>
            <a:pPr marL="12700" marR="188595">
              <a:lnSpc>
                <a:spcPct val="100000"/>
              </a:lnSpc>
            </a:pPr>
            <a:r>
              <a:rPr lang="en-US" sz="2000" b="1" spc="-10" dirty="0" err="1">
                <a:latin typeface="Times New Roman"/>
                <a:cs typeface="Times New Roman"/>
              </a:rPr>
              <a:t>ESSnuSB</a:t>
            </a:r>
            <a:r>
              <a:rPr lang="en-US" sz="2000" b="1" spc="-5" dirty="0">
                <a:latin typeface="Times New Roman"/>
                <a:cs typeface="Times New Roman"/>
              </a:rPr>
              <a:t>,</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desi</a:t>
            </a:r>
            <a:r>
              <a:rPr lang="en-US" sz="2000" b="1" spc="-5" dirty="0">
                <a:latin typeface="Times New Roman"/>
                <a:cs typeface="Times New Roman"/>
              </a:rPr>
              <a:t>g</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ly</a:t>
            </a:r>
            <a:r>
              <a:rPr lang="en-US" sz="2000" b="1" spc="25" dirty="0">
                <a:latin typeface="Times New Roman"/>
                <a:cs typeface="Times New Roman"/>
              </a:rPr>
              <a:t> </a:t>
            </a:r>
            <a:r>
              <a:rPr lang="en-US" sz="2000" b="1" spc="-10" dirty="0">
                <a:latin typeface="Times New Roman"/>
                <a:cs typeface="Times New Roman"/>
              </a:rPr>
              <a:t>being</a:t>
            </a:r>
            <a:r>
              <a:rPr lang="en-US" sz="2000" b="1" spc="10" dirty="0">
                <a:latin typeface="Times New Roman"/>
                <a:cs typeface="Times New Roman"/>
              </a:rPr>
              <a: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udied,</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40" dirty="0">
                <a:latin typeface="Times New Roman"/>
                <a:cs typeface="Times New Roman"/>
              </a:rPr>
              <a:t>m</a:t>
            </a:r>
            <a:r>
              <a:rPr lang="en-US" sz="2000" b="1" spc="-10" dirty="0">
                <a:latin typeface="Times New Roman"/>
                <a:cs typeface="Times New Roman"/>
              </a:rPr>
              <a:t>pl</a:t>
            </a:r>
            <a:r>
              <a:rPr lang="en-US" sz="2000" b="1" dirty="0">
                <a:latin typeface="Times New Roman"/>
                <a:cs typeface="Times New Roman"/>
              </a:rPr>
              <a:t>e</a:t>
            </a:r>
            <a:r>
              <a:rPr lang="en-US" sz="2000" b="1" spc="-40" dirty="0">
                <a:latin typeface="Times New Roman"/>
                <a:cs typeface="Times New Roman"/>
              </a:rPr>
              <a:t>m</a:t>
            </a:r>
            <a:r>
              <a:rPr lang="en-US" sz="2000" b="1" spc="-10" dirty="0">
                <a:latin typeface="Times New Roman"/>
                <a:cs typeface="Times New Roman"/>
              </a:rPr>
              <a:t>e</a:t>
            </a:r>
            <a:r>
              <a:rPr lang="en-US" sz="2000" b="1" dirty="0">
                <a:latin typeface="Times New Roman"/>
                <a:cs typeface="Times New Roman"/>
              </a:rPr>
              <a:t>n</a:t>
            </a:r>
            <a:r>
              <a:rPr lang="en-US" sz="2000" b="1" spc="-15" dirty="0">
                <a:latin typeface="Times New Roman"/>
                <a:cs typeface="Times New Roman"/>
              </a:rPr>
              <a:t>t</a:t>
            </a:r>
            <a:r>
              <a:rPr lang="en-US" sz="2000" b="1" spc="-5" dirty="0">
                <a:latin typeface="Times New Roman"/>
                <a:cs typeface="Times New Roman"/>
              </a:rPr>
              <a:t>a</a:t>
            </a:r>
            <a:r>
              <a:rPr lang="en-US" sz="2000" b="1" spc="-10" dirty="0">
                <a:latin typeface="Times New Roman"/>
                <a:cs typeface="Times New Roman"/>
              </a:rPr>
              <a:t>ry</a:t>
            </a:r>
            <a:r>
              <a:rPr lang="en-US" sz="2000" b="1" spc="6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5" dirty="0">
                <a:latin typeface="Times New Roman"/>
                <a:cs typeface="Times New Roman"/>
              </a:rPr>
              <a:t>o</a:t>
            </a:r>
            <a:r>
              <a:rPr lang="en-US" sz="2000" b="1" spc="-15" dirty="0">
                <a:latin typeface="Times New Roman"/>
                <a:cs typeface="Times New Roman"/>
              </a:rPr>
              <a:t>t</a:t>
            </a:r>
            <a:r>
              <a:rPr lang="en-US" sz="2000" b="1" spc="-10" dirty="0">
                <a:latin typeface="Times New Roman"/>
                <a:cs typeface="Times New Roman"/>
              </a:rPr>
              <a:t>her</a:t>
            </a:r>
            <a:r>
              <a:rPr lang="en-US" sz="2000" b="1" spc="-2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xis</a:t>
            </a:r>
            <a:r>
              <a:rPr lang="en-US" sz="2000" b="1" spc="-15" dirty="0">
                <a:latin typeface="Times New Roman"/>
                <a:cs typeface="Times New Roman"/>
              </a:rPr>
              <a:t>t</a:t>
            </a:r>
            <a:r>
              <a:rPr lang="en-US" sz="2000" b="1" spc="-10" dirty="0">
                <a:latin typeface="Times New Roman"/>
                <a:cs typeface="Times New Roman"/>
              </a:rPr>
              <a:t>ing</a:t>
            </a:r>
            <a:r>
              <a:rPr lang="en-US" sz="2000" b="1" spc="2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 pl</a:t>
            </a:r>
            <a:r>
              <a:rPr lang="en-US" sz="2000" b="1" spc="-5" dirty="0">
                <a:latin typeface="Times New Roman"/>
                <a:cs typeface="Times New Roman"/>
              </a:rPr>
              <a:t>a</a:t>
            </a:r>
            <a:r>
              <a:rPr lang="en-US" sz="2000" b="1" spc="-10" dirty="0">
                <a:latin typeface="Times New Roman"/>
                <a:cs typeface="Times New Roman"/>
              </a:rPr>
              <a:t>nned</a:t>
            </a:r>
            <a:r>
              <a:rPr lang="en-US" sz="2000" b="1" spc="5" dirty="0">
                <a:latin typeface="Times New Roman"/>
                <a:cs typeface="Times New Roman"/>
              </a:rPr>
              <a:t> </a:t>
            </a:r>
            <a:r>
              <a:rPr lang="en-US" sz="2000" b="1" spc="-10" dirty="0">
                <a:latin typeface="Times New Roman"/>
                <a:cs typeface="Times New Roman"/>
              </a:rPr>
              <a:t>super</a:t>
            </a:r>
            <a:r>
              <a:rPr lang="en-US" sz="2000" b="1" spc="-30" dirty="0">
                <a:latin typeface="Times New Roman"/>
                <a:cs typeface="Times New Roman"/>
              </a:rPr>
              <a:t> </a:t>
            </a:r>
            <a:r>
              <a:rPr lang="en-US" sz="2000" b="1" spc="-10" dirty="0">
                <a:latin typeface="Times New Roman"/>
                <a:cs typeface="Times New Roman"/>
              </a:rPr>
              <a:t>be</a:t>
            </a:r>
            <a:r>
              <a:rPr lang="en-US" sz="2000" b="1" spc="-5" dirty="0">
                <a:latin typeface="Times New Roman"/>
                <a:cs typeface="Times New Roman"/>
              </a:rPr>
              <a:t>a</a:t>
            </a:r>
            <a:r>
              <a:rPr lang="en-US" sz="2000" b="1" spc="-15" dirty="0">
                <a:latin typeface="Times New Roman"/>
                <a:cs typeface="Times New Roman"/>
              </a:rPr>
              <a:t>m</a:t>
            </a:r>
            <a:r>
              <a:rPr lang="en-US" sz="2000" b="1" spc="1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s</a:t>
            </a:r>
            <a:r>
              <a:rPr lang="en-US" sz="2000" b="1" spc="55" dirty="0">
                <a:latin typeface="Times New Roman"/>
                <a:cs typeface="Times New Roman"/>
              </a:rPr>
              <a:t> </a:t>
            </a:r>
            <a:r>
              <a:rPr lang="en-US" sz="2000" b="1" spc="-10" dirty="0">
                <a:latin typeface="Times New Roman"/>
                <a:cs typeface="Times New Roman"/>
              </a:rPr>
              <a:t>by</a:t>
            </a:r>
            <a:r>
              <a:rPr lang="en-US" sz="2000" b="1"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a</a:t>
            </a:r>
            <a:r>
              <a:rPr lang="en-US" sz="2000" b="1" spc="-10" dirty="0">
                <a:latin typeface="Times New Roman"/>
                <a:cs typeface="Times New Roman"/>
              </a:rPr>
              <a:t>ct</a:t>
            </a:r>
          </a:p>
          <a:p>
            <a:pPr marL="12700" marR="138430">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5" dirty="0">
                <a:latin typeface="Times New Roman"/>
                <a:cs typeface="Times New Roman"/>
              </a:rPr>
              <a:t>it focusses 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sec</a:t>
            </a:r>
            <a:r>
              <a:rPr lang="en-US" sz="2000" b="1" spc="-5" dirty="0">
                <a:latin typeface="Times New Roman"/>
                <a:cs typeface="Times New Roman"/>
              </a:rPr>
              <a:t>o</a:t>
            </a:r>
            <a:r>
              <a:rPr lang="en-US" sz="2000" b="1" spc="-10" dirty="0">
                <a:latin typeface="Times New Roman"/>
                <a:cs typeface="Times New Roman"/>
              </a:rPr>
              <a:t>nd</a:t>
            </a:r>
            <a:r>
              <a:rPr lang="en-US" sz="2000" b="1" spc="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r>
              <a:rPr lang="en-US" sz="2000" b="1" spc="4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a:t>
            </a:r>
            <a:r>
              <a:rPr lang="en-US" sz="2000" b="1" spc="-35" dirty="0">
                <a:latin typeface="Times New Roman"/>
                <a:cs typeface="Times New Roman"/>
              </a:rPr>
              <a:t>r</a:t>
            </a:r>
            <a:r>
              <a:rPr lang="en-US" sz="2000" b="1" spc="-10" dirty="0">
                <a:latin typeface="Times New Roman"/>
                <a:cs typeface="Times New Roman"/>
              </a:rPr>
              <a:t>e</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0" dirty="0">
                <a:latin typeface="Times New Roman"/>
                <a:cs typeface="Times New Roman"/>
              </a:rPr>
              <a:t>sensi</a:t>
            </a:r>
            <a:r>
              <a:rPr lang="en-US" sz="2000" b="1" spc="-15" dirty="0">
                <a:latin typeface="Times New Roman"/>
                <a:cs typeface="Times New Roman"/>
              </a:rPr>
              <a:t>t</a:t>
            </a:r>
            <a:r>
              <a:rPr lang="en-US" sz="2000" b="1" spc="-5" dirty="0">
                <a:latin typeface="Times New Roman"/>
                <a:cs typeface="Times New Roman"/>
              </a:rPr>
              <a:t>ivi</a:t>
            </a:r>
            <a:r>
              <a:rPr lang="en-US" sz="2000" b="1" spc="-15" dirty="0">
                <a:latin typeface="Times New Roman"/>
                <a:cs typeface="Times New Roman"/>
              </a:rPr>
              <a:t>t</a:t>
            </a:r>
            <a:r>
              <a:rPr lang="en-US" sz="2000" b="1" spc="-10" dirty="0">
                <a:latin typeface="Times New Roman"/>
                <a:cs typeface="Times New Roman"/>
              </a:rPr>
              <a:t>y</a:t>
            </a:r>
            <a:r>
              <a:rPr lang="en-US" sz="2000" b="1" spc="3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s</a:t>
            </a:r>
            <a:r>
              <a:rPr lang="en-US" sz="2000" b="1" spc="-5" dirty="0">
                <a:latin typeface="Times New Roman"/>
                <a:cs typeface="Times New Roman"/>
              </a:rPr>
              <a:t>y</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a:t>
            </a:r>
            <a:r>
              <a:rPr lang="en-US" sz="2000" b="1" spc="-40" dirty="0">
                <a:latin typeface="Times New Roman"/>
                <a:cs typeface="Times New Roman"/>
              </a:rPr>
              <a:t>m</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ic er</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rs</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3</a:t>
            </a:r>
            <a:r>
              <a:rPr lang="en-US" sz="2000" b="1" dirty="0">
                <a:latin typeface="Times New Roman"/>
                <a:cs typeface="Times New Roman"/>
              </a:rPr>
              <a:t> </a:t>
            </a:r>
            <a:r>
              <a:rPr lang="en-US" sz="2000" b="1" spc="-15" dirty="0">
                <a:latin typeface="Times New Roman"/>
                <a:cs typeface="Times New Roman"/>
              </a:rPr>
              <a:t>t</a:t>
            </a:r>
            <a:r>
              <a:rPr lang="en-US" sz="2000" b="1" spc="-5" dirty="0">
                <a:latin typeface="Times New Roman"/>
                <a:cs typeface="Times New Roman"/>
              </a:rPr>
              <a:t>i</a:t>
            </a:r>
            <a:r>
              <a:rPr lang="en-US" sz="2000" b="1" spc="-40" dirty="0">
                <a:latin typeface="Times New Roman"/>
                <a:cs typeface="Times New Roman"/>
              </a:rPr>
              <a:t>m</a:t>
            </a:r>
            <a:r>
              <a:rPr lang="en-US" sz="2000" b="1" spc="-10" dirty="0">
                <a:latin typeface="Times New Roman"/>
                <a:cs typeface="Times New Roman"/>
              </a:rPr>
              <a:t>es</a:t>
            </a:r>
            <a:r>
              <a:rPr lang="en-US" sz="2000" b="1" spc="55" dirty="0">
                <a:latin typeface="Times New Roman"/>
                <a:cs typeface="Times New Roman"/>
              </a:rPr>
              <a:t> </a:t>
            </a:r>
            <a:r>
              <a:rPr lang="en-US" sz="2000" b="1" spc="-5" dirty="0">
                <a:latin typeface="Times New Roman"/>
                <a:cs typeface="Times New Roman"/>
              </a:rPr>
              <a:t>lo</a:t>
            </a:r>
            <a:r>
              <a:rPr lang="en-US" sz="2000" b="1" dirty="0">
                <a:latin typeface="Times New Roman"/>
                <a:cs typeface="Times New Roman"/>
              </a:rPr>
              <a:t>w</a:t>
            </a:r>
            <a:r>
              <a:rPr lang="en-US" sz="2000" b="1" spc="-10" dirty="0">
                <a:latin typeface="Times New Roman"/>
                <a:cs typeface="Times New Roman"/>
              </a:rPr>
              <a:t>er</a:t>
            </a:r>
            <a:r>
              <a:rPr lang="en-US" sz="2000" b="1" spc="-5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f</a:t>
            </a:r>
            <a:r>
              <a:rPr lang="en-US" sz="2000" b="1" spc="-10" dirty="0">
                <a:latin typeface="Times New Roman"/>
                <a:cs typeface="Times New Roman"/>
              </a:rPr>
              <a:t>irst</a:t>
            </a:r>
            <a:r>
              <a:rPr lang="en-US" sz="2000" b="1" spc="2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p>
          <a:p>
            <a:pPr marL="12700" marR="138430">
              <a:lnSpc>
                <a:spcPct val="100000"/>
              </a:lnSpc>
              <a:buFont typeface="Times New Roman"/>
              <a:buAutoNum type="arabicPeriod"/>
              <a:tabLst>
                <a:tab pos="215900" algn="l"/>
              </a:tabLst>
            </a:pPr>
            <a:r>
              <a:rPr lang="en-US" sz="2000" b="1" spc="-15" dirty="0">
                <a:latin typeface="Times New Roman"/>
                <a:cs typeface="Times New Roman"/>
              </a:rPr>
              <a:t> the correlation with other parameter of the </a:t>
            </a:r>
            <a:r>
              <a:rPr lang="el-GR" sz="2000" b="1" spc="-15" dirty="0">
                <a:latin typeface="Times New Roman"/>
                <a:cs typeface="Times New Roman"/>
              </a:rPr>
              <a:t>ν</a:t>
            </a:r>
            <a:r>
              <a:rPr lang="en-US" sz="2000" b="1" spc="-15" dirty="0">
                <a:latin typeface="Times New Roman"/>
                <a:cs typeface="Times New Roman"/>
              </a:rPr>
              <a:t> mixing matrix is different</a:t>
            </a:r>
            <a:r>
              <a:rPr lang="en-US" sz="2000" b="1" spc="5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endParaRPr lang="en-US" sz="2000" dirty="0">
              <a:latin typeface="Times New Roman"/>
              <a:cs typeface="Times New Roman"/>
            </a:endParaRPr>
          </a:p>
          <a:p>
            <a:pPr marL="12700" marR="393065">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neu</a:t>
            </a:r>
            <a:r>
              <a:rPr lang="en-US" sz="2000" b="1" spc="-15" dirty="0">
                <a:latin typeface="Times New Roman"/>
                <a:cs typeface="Times New Roman"/>
              </a:rPr>
              <a:t>t</a:t>
            </a:r>
            <a:r>
              <a:rPr lang="en-US" sz="2000" b="1" spc="-10" dirty="0">
                <a:latin typeface="Times New Roman"/>
                <a:cs typeface="Times New Roman"/>
              </a:rPr>
              <a:t>rino</a:t>
            </a:r>
            <a:r>
              <a:rPr lang="en-US" sz="2000" b="1" spc="25" dirty="0">
                <a:latin typeface="Times New Roman"/>
                <a:cs typeface="Times New Roman"/>
              </a:rPr>
              <a:t> </a:t>
            </a:r>
            <a:r>
              <a:rPr lang="en-US" sz="2000" b="1" spc="-10" dirty="0">
                <a:latin typeface="Times New Roman"/>
                <a:cs typeface="Times New Roman"/>
              </a:rPr>
              <a:t>ener</a:t>
            </a:r>
            <a:r>
              <a:rPr lang="en-US" sz="2000" b="1" spc="-5" dirty="0">
                <a:latin typeface="Times New Roman"/>
                <a:cs typeface="Times New Roman"/>
              </a:rPr>
              <a:t>g</a:t>
            </a:r>
            <a:r>
              <a:rPr lang="en-US" sz="2000" b="1" spc="-10" dirty="0">
                <a:latin typeface="Times New Roman"/>
                <a:cs typeface="Times New Roman"/>
              </a:rPr>
              <a:t>y</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5" dirty="0">
                <a:latin typeface="Times New Roman"/>
                <a:cs typeface="Times New Roman"/>
              </a:rPr>
              <a:t>lo</a:t>
            </a:r>
            <a:r>
              <a:rPr lang="en-US" sz="2000" b="1" spc="-15" dirty="0">
                <a:latin typeface="Times New Roman"/>
                <a:cs typeface="Times New Roman"/>
              </a:rPr>
              <a:t>w</a:t>
            </a:r>
            <a:r>
              <a:rPr lang="en-US" sz="2000" b="1" spc="-5" dirty="0">
                <a:latin typeface="Times New Roman"/>
                <a:cs typeface="Times New Roman"/>
              </a:rPr>
              <a:t> </a:t>
            </a:r>
            <a:r>
              <a:rPr lang="en-US" sz="2000" b="1" spc="-10" dirty="0">
                <a:latin typeface="Times New Roman"/>
                <a:cs typeface="Times New Roman"/>
              </a:rPr>
              <a:t>en</a:t>
            </a:r>
            <a:r>
              <a:rPr lang="en-US" sz="2000" b="1" spc="-5" dirty="0">
                <a:latin typeface="Times New Roman"/>
                <a:cs typeface="Times New Roman"/>
              </a:rPr>
              <a:t>o</a:t>
            </a:r>
            <a:r>
              <a:rPr lang="en-US" sz="2000" b="1" spc="-10" dirty="0">
                <a:latin typeface="Times New Roman"/>
                <a:cs typeface="Times New Roman"/>
              </a:rPr>
              <a:t>u</a:t>
            </a:r>
            <a:r>
              <a:rPr lang="en-US" sz="2000" b="1" spc="-5" dirty="0">
                <a:latin typeface="Times New Roman"/>
                <a:cs typeface="Times New Roman"/>
              </a:rPr>
              <a:t>g</a:t>
            </a:r>
            <a:r>
              <a:rPr lang="en-US" sz="2000" b="1" spc="-10" dirty="0">
                <a:latin typeface="Times New Roman"/>
                <a:cs typeface="Times New Roman"/>
              </a:rPr>
              <a:t>h</a:t>
            </a:r>
            <a:r>
              <a:rPr lang="en-US" sz="2000" b="1" spc="-5"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o</a:t>
            </a:r>
            <a:r>
              <a:rPr lang="en-US" sz="2000" b="1" spc="-10" dirty="0">
                <a:latin typeface="Times New Roman"/>
                <a:cs typeface="Times New Roman"/>
              </a:rPr>
              <a:t>r</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35" dirty="0">
                <a:latin typeface="Times New Roman"/>
                <a:cs typeface="Times New Roman"/>
              </a:rPr>
              <a:t>r</a:t>
            </a:r>
            <a:r>
              <a:rPr lang="en-US" sz="2000" b="1" spc="-10" dirty="0">
                <a:latin typeface="Times New Roman"/>
                <a:cs typeface="Times New Roman"/>
              </a:rPr>
              <a:t>es</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a</a:t>
            </a:r>
            <a:r>
              <a:rPr lang="en-US" sz="2000" b="1" spc="-10" dirty="0">
                <a:latin typeface="Times New Roman"/>
                <a:cs typeface="Times New Roman"/>
              </a:rPr>
              <a:t>nt</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spc="-10" dirty="0">
                <a:latin typeface="Times New Roman"/>
                <a:cs typeface="Times New Roman"/>
              </a:rPr>
              <a:t>deep</a:t>
            </a:r>
            <a:r>
              <a:rPr lang="en-US" sz="2000" b="1" spc="5" dirty="0">
                <a:latin typeface="Times New Roman"/>
                <a:cs typeface="Times New Roman"/>
              </a:rPr>
              <a:t> </a:t>
            </a:r>
            <a:r>
              <a:rPr lang="en-US" sz="2000" b="1" spc="-10" dirty="0">
                <a:latin typeface="Times New Roman"/>
                <a:cs typeface="Times New Roman"/>
              </a:rPr>
              <a:t>inel</a:t>
            </a:r>
            <a:r>
              <a:rPr lang="en-US" sz="2000" b="1" spc="-5" dirty="0">
                <a:latin typeface="Times New Roman"/>
                <a:cs typeface="Times New Roman"/>
              </a:rPr>
              <a:t>a</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ic</a:t>
            </a:r>
            <a:r>
              <a:rPr lang="en-US" sz="2000" b="1" spc="30" dirty="0">
                <a:latin typeface="Times New Roman"/>
                <a:cs typeface="Times New Roman"/>
              </a:rPr>
              <a:t> </a:t>
            </a:r>
            <a:r>
              <a:rPr lang="en-US" sz="2000" b="1" spc="-10" dirty="0">
                <a:latin typeface="Times New Roman"/>
                <a:cs typeface="Times New Roman"/>
              </a:rPr>
              <a:t>b</a:t>
            </a:r>
            <a:r>
              <a:rPr lang="en-US" sz="2000" b="1" spc="-5" dirty="0">
                <a:latin typeface="Times New Roman"/>
                <a:cs typeface="Times New Roman"/>
              </a:rPr>
              <a:t>a</a:t>
            </a:r>
            <a:r>
              <a:rPr lang="en-US" sz="2000" b="1" spc="-10" dirty="0">
                <a:latin typeface="Times New Roman"/>
                <a:cs typeface="Times New Roman"/>
              </a:rPr>
              <a:t>c</a:t>
            </a:r>
            <a:r>
              <a:rPr lang="en-US" sz="2000" b="1" spc="-25" dirty="0">
                <a:latin typeface="Times New Roman"/>
                <a:cs typeface="Times New Roman"/>
              </a:rPr>
              <a:t>k</a:t>
            </a:r>
            <a:r>
              <a:rPr lang="en-US" sz="2000" b="1" spc="-5" dirty="0">
                <a:latin typeface="Times New Roman"/>
                <a:cs typeface="Times New Roman"/>
              </a:rPr>
              <a:t>g</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unds</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be s</a:t>
            </a:r>
            <a:r>
              <a:rPr lang="en-US" sz="2000" b="1" spc="-15" dirty="0">
                <a:latin typeface="Times New Roman"/>
                <a:cs typeface="Times New Roman"/>
              </a:rPr>
              <a:t>t</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ly</a:t>
            </a:r>
            <a:r>
              <a:rPr lang="en-US" sz="2000" b="1" spc="10" dirty="0">
                <a:latin typeface="Times New Roman"/>
                <a:cs typeface="Times New Roman"/>
              </a:rPr>
              <a:t> </a:t>
            </a:r>
            <a:r>
              <a:rPr lang="en-US" sz="2000" b="1" spc="-10" dirty="0">
                <a:latin typeface="Times New Roman"/>
                <a:cs typeface="Times New Roman"/>
              </a:rPr>
              <a:t>supp</a:t>
            </a:r>
            <a:r>
              <a:rPr lang="en-US" sz="2000" b="1" spc="-35" dirty="0">
                <a:latin typeface="Times New Roman"/>
                <a:cs typeface="Times New Roman"/>
              </a:rPr>
              <a:t>r</a:t>
            </a:r>
            <a:r>
              <a:rPr lang="en-US" sz="2000" b="1" spc="-10" dirty="0">
                <a:latin typeface="Times New Roman"/>
                <a:cs typeface="Times New Roman"/>
              </a:rPr>
              <a:t>essed.</a:t>
            </a:r>
          </a:p>
          <a:p>
            <a:pPr>
              <a:lnSpc>
                <a:spcPct val="100000"/>
              </a:lnSpc>
              <a:spcBef>
                <a:spcPts val="22"/>
              </a:spcBef>
            </a:pPr>
            <a:endParaRPr lang="en-US" sz="2000" dirty="0">
              <a:latin typeface="Times New Roman"/>
              <a:cs typeface="Times New Roman"/>
            </a:endParaRPr>
          </a:p>
          <a:p>
            <a:pPr marL="12700" marR="482600">
              <a:lnSpc>
                <a:spcPct val="100000"/>
              </a:lnSpc>
              <a:tabLst>
                <a:tab pos="132080" algn="l"/>
              </a:tabLst>
            </a:pPr>
            <a:r>
              <a:rPr lang="en-US" sz="2000" b="1" spc="-10" dirty="0">
                <a:latin typeface="Times New Roman"/>
                <a:cs typeface="Times New Roman"/>
              </a:rPr>
              <a:t>If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hen</a:t>
            </a:r>
            <a:r>
              <a:rPr lang="en-US" sz="2000" b="1" spc="-15" dirty="0">
                <a:latin typeface="Times New Roman"/>
                <a:cs typeface="Times New Roman"/>
              </a:rPr>
              <a:t> 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ent</a:t>
            </a:r>
            <a:r>
              <a:rPr lang="en-US" sz="2000" b="1" spc="15"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5" dirty="0">
                <a:latin typeface="Times New Roman"/>
                <a:cs typeface="Times New Roman"/>
              </a:rPr>
              <a:t>al</a:t>
            </a:r>
            <a:r>
              <a:rPr lang="en-US" sz="2000" b="1" spc="65" dirty="0">
                <a:latin typeface="Times New Roman"/>
                <a:cs typeface="Times New Roman"/>
              </a:rPr>
              <a:t> </a:t>
            </a:r>
            <a:r>
              <a:rPr lang="en-US" sz="2000" b="1" spc="-10" dirty="0">
                <a:latin typeface="Times New Roman"/>
                <a:cs typeface="Times New Roman"/>
              </a:rPr>
              <a:t>hin</a:t>
            </a:r>
            <a:r>
              <a:rPr lang="en-US" sz="2000" b="1" spc="-15" dirty="0">
                <a:latin typeface="Times New Roman"/>
                <a:cs typeface="Times New Roman"/>
              </a:rPr>
              <a:t>t</a:t>
            </a:r>
            <a:r>
              <a:rPr lang="en-US" sz="2000" b="1" spc="-10" dirty="0">
                <a:latin typeface="Times New Roman"/>
                <a:cs typeface="Times New Roman"/>
              </a:rPr>
              <a:t>s</a:t>
            </a:r>
            <a:r>
              <a:rPr lang="en-US" sz="2000" b="1" spc="1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5" dirty="0">
                <a:latin typeface="Times New Roman"/>
                <a:cs typeface="Times New Roman"/>
              </a:rPr>
              <a:t>io</a:t>
            </a:r>
            <a:r>
              <a:rPr lang="en-US" sz="2000" b="1" spc="-10" dirty="0">
                <a:latin typeface="Times New Roman"/>
                <a:cs typeface="Times New Roman"/>
              </a:rPr>
              <a:t>n</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10" dirty="0">
                <a:latin typeface="Times New Roman"/>
                <a:cs typeface="Times New Roman"/>
              </a:rPr>
              <a:t>h</a:t>
            </a:r>
            <a:r>
              <a:rPr lang="en-US" sz="2000" b="1" spc="-5" dirty="0">
                <a:latin typeface="Times New Roman"/>
                <a:cs typeface="Times New Roman"/>
              </a:rPr>
              <a:t>av</a:t>
            </a:r>
            <a:r>
              <a:rPr lang="en-US" sz="2000" b="1" spc="-10" dirty="0">
                <a:latin typeface="Times New Roman"/>
                <a:cs typeface="Times New Roman"/>
              </a:rPr>
              <a:t>e</a:t>
            </a:r>
            <a:r>
              <a:rPr lang="en-US" sz="2000" b="1" spc="-5" dirty="0">
                <a:latin typeface="Times New Roman"/>
                <a:cs typeface="Times New Roman"/>
              </a:rPr>
              <a:t> </a:t>
            </a:r>
            <a:r>
              <a:rPr lang="en-US" sz="2000" b="1" spc="-10" dirty="0">
                <a:latin typeface="Times New Roman"/>
                <a:cs typeface="Times New Roman"/>
              </a:rPr>
              <a:t>been</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10" dirty="0">
                <a:latin typeface="Times New Roman"/>
                <a:cs typeface="Times New Roman"/>
              </a:rPr>
              <a:t>n</a:t>
            </a:r>
            <a:r>
              <a:rPr lang="en-US" sz="2000" b="1" spc="-15" dirty="0">
                <a:latin typeface="Times New Roman"/>
                <a:cs typeface="Times New Roman"/>
              </a:rPr>
              <a:t>f</a:t>
            </a:r>
            <a:r>
              <a:rPr lang="en-US" sz="2000" b="1" spc="-10" dirty="0">
                <a:latin typeface="Times New Roman"/>
                <a:cs typeface="Times New Roman"/>
              </a:rPr>
              <a:t>ir</a:t>
            </a:r>
            <a:r>
              <a:rPr lang="en-US" sz="2000" b="1" spc="-40" dirty="0">
                <a:latin typeface="Times New Roman"/>
                <a:cs typeface="Times New Roman"/>
              </a:rPr>
              <a:t>m</a:t>
            </a:r>
            <a:r>
              <a:rPr lang="en-US" sz="2000" b="1" spc="-10" dirty="0">
                <a:latin typeface="Times New Roman"/>
                <a:cs typeface="Times New Roman"/>
              </a:rPr>
              <a:t>ed on the level of 5</a:t>
            </a:r>
            <a:r>
              <a:rPr lang="el-GR" sz="2000" b="1" spc="-10" dirty="0">
                <a:latin typeface="Times New Roman"/>
                <a:cs typeface="Times New Roman"/>
              </a:rPr>
              <a:t>σ</a:t>
            </a:r>
            <a:r>
              <a:rPr lang="en-US" sz="2000" b="1" spc="-5" dirty="0">
                <a:latin typeface="Times New Roman"/>
                <a:cs typeface="Times New Roman"/>
              </a:rPr>
              <a:t>,</a:t>
            </a:r>
            <a:r>
              <a:rPr lang="en-US" sz="2000" b="1" spc="5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a:t>
            </a:r>
            <a:r>
              <a:rPr lang="en-US" sz="2000" b="1" spc="-5" dirty="0">
                <a:latin typeface="Times New Roman"/>
                <a:cs typeface="Times New Roman"/>
              </a:rPr>
              <a:t>x</a:t>
            </a:r>
            <a:r>
              <a:rPr lang="en-US" sz="2000" b="1" spc="-10" dirty="0">
                <a:latin typeface="Times New Roman"/>
                <a:cs typeface="Times New Roman"/>
              </a:rPr>
              <a:t>t</a:t>
            </a:r>
            <a:r>
              <a:rPr lang="en-US" sz="2000" b="1" spc="15" dirty="0">
                <a:latin typeface="Times New Roman"/>
                <a:cs typeface="Times New Roman"/>
              </a:rPr>
              <a:t> important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ep</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a:t>
            </a:r>
            <a:r>
              <a:rPr lang="en-US" sz="2000" b="1" spc="-10" dirty="0">
                <a:latin typeface="Times New Roman"/>
                <a:cs typeface="Times New Roman"/>
              </a:rPr>
              <a:t> be</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a:t>
            </a:r>
            <a:r>
              <a:rPr lang="en-US" sz="2000" b="1" spc="-25" dirty="0">
                <a:latin typeface="Times New Roman"/>
                <a:cs typeface="Times New Roman"/>
              </a:rPr>
              <a:t>k</a:t>
            </a:r>
            <a:r>
              <a:rPr lang="en-US" sz="2000" b="1" spc="-10" dirty="0">
                <a:latin typeface="Times New Roman"/>
                <a:cs typeface="Times New Roman"/>
              </a:rPr>
              <a:t>e</a:t>
            </a:r>
            <a:r>
              <a:rPr lang="en-US" sz="2000" b="1" spc="3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a:t>
            </a:r>
            <a:r>
              <a:rPr lang="en-US" sz="2000" b="1" spc="-10" dirty="0">
                <a:latin typeface="Times New Roman"/>
                <a:cs typeface="Times New Roman"/>
              </a:rPr>
              <a:t>ccur</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e</a:t>
            </a:r>
            <a:r>
              <a:rPr lang="en-US" sz="2000" b="1" spc="-5" dirty="0">
                <a:latin typeface="Times New Roman"/>
                <a:cs typeface="Times New Roman"/>
              </a:rPr>
              <a:t> </a:t>
            </a:r>
            <a:r>
              <a:rPr lang="en-US" sz="2000" b="1" spc="-40" dirty="0">
                <a:latin typeface="Times New Roman"/>
                <a:cs typeface="Times New Roman"/>
              </a:rPr>
              <a:t>m</a:t>
            </a:r>
            <a:r>
              <a:rPr lang="en-US" sz="2000" b="1" spc="-10" dirty="0">
                <a:latin typeface="Times New Roman"/>
                <a:cs typeface="Times New Roman"/>
              </a:rPr>
              <a:t>e</a:t>
            </a:r>
            <a:r>
              <a:rPr lang="en-US" sz="2000" b="1" spc="-5" dirty="0">
                <a:latin typeface="Times New Roman"/>
                <a:cs typeface="Times New Roman"/>
              </a:rPr>
              <a:t>a</a:t>
            </a:r>
            <a:r>
              <a:rPr lang="en-US" sz="2000" b="1" spc="-10" dirty="0">
                <a:latin typeface="Times New Roman"/>
                <a:cs typeface="Times New Roman"/>
              </a:rPr>
              <a:t>su</a:t>
            </a:r>
            <a:r>
              <a:rPr lang="en-US" sz="2000" b="1" spc="-35" dirty="0">
                <a:latin typeface="Times New Roman"/>
                <a:cs typeface="Times New Roman"/>
              </a:rPr>
              <a:t>r</a:t>
            </a:r>
            <a:r>
              <a:rPr lang="en-US" sz="2000" b="1" spc="-10" dirty="0">
                <a:latin typeface="Times New Roman"/>
                <a:cs typeface="Times New Roman"/>
              </a:rPr>
              <a:t>e</a:t>
            </a:r>
            <a:r>
              <a:rPr lang="en-US" sz="2000" b="1" spc="-25" dirty="0">
                <a:latin typeface="Times New Roman"/>
                <a:cs typeface="Times New Roman"/>
              </a:rPr>
              <a:t>m</a:t>
            </a:r>
            <a:r>
              <a:rPr lang="en-US" sz="2000" b="1" spc="-10" dirty="0">
                <a:latin typeface="Times New Roman"/>
                <a:cs typeface="Times New Roman"/>
              </a:rPr>
              <a:t>ent</a:t>
            </a:r>
            <a:r>
              <a:rPr lang="en-US" sz="2000" b="1" spc="6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10" dirty="0">
                <a:latin typeface="Times New Roman"/>
                <a:cs typeface="Times New Roman"/>
              </a:rPr>
              <a:t>ing</a:t>
            </a:r>
            <a:r>
              <a:rPr lang="en-US" sz="2000" b="1" spc="1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le</a:t>
            </a:r>
            <a:r>
              <a:rPr lang="en-US" sz="2000" b="1" spc="5" dirty="0">
                <a:latin typeface="Times New Roman"/>
                <a:cs typeface="Times New Roman"/>
              </a:rPr>
              <a:t> </a:t>
            </a:r>
            <a:r>
              <a:rPr lang="en-US" sz="2000" b="1" spc="-15" dirty="0" err="1">
                <a:latin typeface="Times New Roman"/>
                <a:cs typeface="Times New Roman"/>
              </a:rPr>
              <a:t>δ</a:t>
            </a:r>
            <a:r>
              <a:rPr lang="en-US" sz="2000" b="1" baseline="-21164" dirty="0" err="1">
                <a:latin typeface="Times New Roman"/>
                <a:cs typeface="Times New Roman"/>
              </a:rPr>
              <a:t>C</a:t>
            </a:r>
            <a:r>
              <a:rPr lang="en-US" sz="2000" b="1" spc="7" baseline="-21164" dirty="0" err="1">
                <a:latin typeface="Times New Roman"/>
                <a:cs typeface="Times New Roman"/>
              </a:rPr>
              <a:t>P</a:t>
            </a:r>
            <a:r>
              <a:rPr lang="en-US" sz="2000" b="1" spc="120" baseline="-21164" dirty="0">
                <a:latin typeface="Times New Roman"/>
                <a:cs typeface="Times New Roman"/>
              </a:rPr>
              <a:t> </a:t>
            </a:r>
            <a:r>
              <a:rPr lang="en-US" sz="2000" b="1" spc="-5" dirty="0">
                <a:latin typeface="Times New Roman"/>
                <a:cs typeface="Times New Roman"/>
              </a:rPr>
              <a:t>,</a:t>
            </a:r>
            <a:r>
              <a:rPr lang="en-US" sz="2000" b="1" spc="-10"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35" dirty="0">
                <a:latin typeface="Times New Roman"/>
                <a:cs typeface="Times New Roman"/>
              </a:rPr>
              <a:t>r</a:t>
            </a:r>
            <a:r>
              <a:rPr lang="en-US" sz="2000" b="1" spc="-10" dirty="0">
                <a:latin typeface="Times New Roman"/>
                <a:cs typeface="Times New Roman"/>
              </a:rPr>
              <a:t>equi</a:t>
            </a:r>
            <a:r>
              <a:rPr lang="en-US" sz="2000" b="1" spc="-35" dirty="0">
                <a:latin typeface="Times New Roman"/>
                <a:cs typeface="Times New Roman"/>
              </a:rPr>
              <a:t>r</a:t>
            </a:r>
            <a:r>
              <a:rPr lang="en-US" sz="2000" b="1" spc="-10" dirty="0">
                <a:latin typeface="Times New Roman"/>
                <a:cs typeface="Times New Roman"/>
              </a:rPr>
              <a:t>e</a:t>
            </a:r>
            <a:r>
              <a:rPr lang="en-US" sz="2000" b="1" spc="5" dirty="0">
                <a:latin typeface="Times New Roman"/>
                <a:cs typeface="Times New Roman"/>
              </a:rPr>
              <a:t> </a:t>
            </a:r>
            <a:r>
              <a:rPr lang="en-US" sz="2000" b="1" spc="-35" dirty="0">
                <a:latin typeface="Times New Roman"/>
                <a:cs typeface="Times New Roman"/>
              </a:rPr>
              <a:t>the CP violation signal to maximized</a:t>
            </a:r>
            <a:r>
              <a:rPr lang="en-US" sz="2000" b="1" spc="-10" dirty="0">
                <a:latin typeface="Times New Roman"/>
                <a:cs typeface="Times New Roman"/>
              </a:rPr>
              <a:t>. Accurate measurement of </a:t>
            </a:r>
            <a:r>
              <a:rPr lang="el-GR" sz="2000" b="1" spc="-10" dirty="0">
                <a:latin typeface="Times New Roman"/>
                <a:cs typeface="Times New Roman"/>
              </a:rPr>
              <a:t>δ</a:t>
            </a:r>
            <a:r>
              <a:rPr lang="sv-SE" sz="2000" b="1" spc="-10" baseline="-25000" dirty="0">
                <a:latin typeface="Times New Roman"/>
                <a:cs typeface="Times New Roman"/>
              </a:rPr>
              <a:t>CP</a:t>
            </a:r>
            <a:r>
              <a:rPr lang="sv-SE" sz="2000" b="1" spc="-10" dirty="0">
                <a:latin typeface="Times New Roman"/>
                <a:cs typeface="Times New Roman"/>
              </a:rPr>
              <a:t> has the potential to </a:t>
            </a:r>
            <a:r>
              <a:rPr lang="sv-SE" sz="2000" b="1" spc="-10" dirty="0" err="1">
                <a:latin typeface="Times New Roman"/>
                <a:cs typeface="Times New Roman"/>
              </a:rPr>
              <a:t>provide</a:t>
            </a:r>
            <a:r>
              <a:rPr lang="sv-SE" sz="2000" b="1" spc="-10" dirty="0">
                <a:latin typeface="Times New Roman"/>
                <a:cs typeface="Times New Roman"/>
              </a:rPr>
              <a:t> </a:t>
            </a:r>
            <a:r>
              <a:rPr lang="sv-SE" sz="2000" b="1" spc="-10" dirty="0" err="1">
                <a:latin typeface="Times New Roman"/>
                <a:cs typeface="Times New Roman"/>
              </a:rPr>
              <a:t>decisive</a:t>
            </a:r>
            <a:r>
              <a:rPr lang="sv-SE" sz="2000" b="1" spc="-10" dirty="0">
                <a:latin typeface="Times New Roman"/>
                <a:cs typeface="Times New Roman"/>
              </a:rPr>
              <a:t> information on </a:t>
            </a:r>
            <a:r>
              <a:rPr lang="sv-SE" sz="2000" b="1" spc="-10" dirty="0" err="1">
                <a:latin typeface="Times New Roman"/>
                <a:cs typeface="Times New Roman"/>
              </a:rPr>
              <a:t>flavour</a:t>
            </a:r>
            <a:r>
              <a:rPr lang="sv-SE" sz="2000" b="1" spc="-10" dirty="0">
                <a:latin typeface="Times New Roman"/>
                <a:cs typeface="Times New Roman"/>
              </a:rPr>
              <a:t> </a:t>
            </a:r>
            <a:r>
              <a:rPr lang="en-US" sz="2000" b="1" spc="-10" dirty="0">
                <a:latin typeface="Times New Roman"/>
                <a:cs typeface="Times New Roman"/>
              </a:rPr>
              <a:t>models</a:t>
            </a:r>
            <a:r>
              <a:rPr lang="sv-SE" sz="2000" b="1" spc="-10" dirty="0">
                <a:latin typeface="Times New Roman"/>
                <a:cs typeface="Times New Roman"/>
              </a:rPr>
              <a:t> and on the </a:t>
            </a:r>
            <a:r>
              <a:rPr lang="sv-SE" sz="2000" b="1" spc="-10" dirty="0" err="1">
                <a:latin typeface="Times New Roman"/>
                <a:cs typeface="Times New Roman"/>
              </a:rPr>
              <a:t>baryon</a:t>
            </a:r>
            <a:r>
              <a:rPr lang="sv-SE" sz="2000" b="1" spc="-10" dirty="0">
                <a:latin typeface="Times New Roman"/>
                <a:cs typeface="Times New Roman"/>
              </a:rPr>
              <a:t> </a:t>
            </a:r>
            <a:r>
              <a:rPr lang="sv-SE" sz="2000" b="1" spc="-10" dirty="0" err="1">
                <a:latin typeface="Times New Roman"/>
                <a:cs typeface="Times New Roman"/>
              </a:rPr>
              <a:t>asymmetry</a:t>
            </a:r>
            <a:r>
              <a:rPr lang="sv-SE" sz="2000" b="1" spc="-10" dirty="0">
                <a:latin typeface="Times New Roman"/>
                <a:cs typeface="Times New Roman"/>
              </a:rPr>
              <a:t>.</a:t>
            </a:r>
          </a:p>
          <a:p>
            <a:pPr marL="12700" marR="482600">
              <a:lnSpc>
                <a:spcPct val="100000"/>
              </a:lnSpc>
              <a:tabLst>
                <a:tab pos="132080" algn="l"/>
              </a:tabLst>
            </a:pPr>
            <a:endParaRPr lang="sv-SE" sz="2000" b="1" spc="-10" dirty="0">
              <a:latin typeface="Times New Roman"/>
              <a:cs typeface="Times New Roman"/>
            </a:endParaRPr>
          </a:p>
          <a:p>
            <a:pPr marL="12700" marR="482600">
              <a:lnSpc>
                <a:spcPct val="100000"/>
              </a:lnSpc>
              <a:tabLst>
                <a:tab pos="132080" algn="l"/>
              </a:tabLst>
            </a:pPr>
            <a:r>
              <a:rPr lang="sv-SE" sz="2000" b="1" spc="-10" dirty="0">
                <a:latin typeface="Times New Roman"/>
                <a:cs typeface="Times New Roman"/>
              </a:rPr>
              <a:t>The </a:t>
            </a:r>
            <a:r>
              <a:rPr lang="sv-SE" sz="2000" b="1" spc="-10" dirty="0" err="1">
                <a:latin typeface="Times New Roman"/>
                <a:cs typeface="Times New Roman"/>
              </a:rPr>
              <a:t>use</a:t>
            </a:r>
            <a:r>
              <a:rPr lang="sv-SE" sz="2000" b="1" spc="-10" dirty="0">
                <a:latin typeface="Times New Roman"/>
                <a:cs typeface="Times New Roman"/>
              </a:rPr>
              <a:t> of the ESS </a:t>
            </a:r>
            <a:r>
              <a:rPr lang="sv-SE" sz="2000" b="1" spc="-10" dirty="0" err="1">
                <a:latin typeface="Times New Roman"/>
                <a:cs typeface="Times New Roman"/>
              </a:rPr>
              <a:t>linac</a:t>
            </a:r>
            <a:r>
              <a:rPr lang="sv-SE" sz="2000" b="1" spc="-10" dirty="0">
                <a:latin typeface="Times New Roman"/>
                <a:cs typeface="Times New Roman"/>
              </a:rPr>
              <a:t> for the </a:t>
            </a:r>
            <a:r>
              <a:rPr lang="sv-SE" sz="2000" b="1" spc="-10" dirty="0" err="1">
                <a:latin typeface="Times New Roman"/>
                <a:cs typeface="Times New Roman"/>
              </a:rPr>
              <a:t>producing</a:t>
            </a:r>
            <a:r>
              <a:rPr lang="sv-SE" sz="2000" b="1" spc="-10" dirty="0">
                <a:latin typeface="Times New Roman"/>
                <a:cs typeface="Times New Roman"/>
              </a:rPr>
              <a:t> a </a:t>
            </a:r>
            <a:r>
              <a:rPr lang="sv-SE" sz="2000" b="1" spc="-10" dirty="0" err="1">
                <a:latin typeface="Times New Roman"/>
                <a:cs typeface="Times New Roman"/>
              </a:rPr>
              <a:t>world-uniquely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neutrino </a:t>
            </a:r>
            <a:r>
              <a:rPr lang="sv-SE" sz="2000" b="1" spc="-10" dirty="0" err="1">
                <a:latin typeface="Times New Roman"/>
                <a:cs typeface="Times New Roman"/>
              </a:rPr>
              <a:t>beam</a:t>
            </a:r>
            <a:r>
              <a:rPr lang="sv-SE" sz="2000" b="1" spc="-10" dirty="0">
                <a:latin typeface="Times New Roman"/>
                <a:cs typeface="Times New Roman"/>
              </a:rPr>
              <a:t> </a:t>
            </a:r>
            <a:r>
              <a:rPr lang="sv-SE" sz="2000" b="1" spc="-10" dirty="0" err="1">
                <a:latin typeface="Times New Roman"/>
                <a:cs typeface="Times New Roman"/>
              </a:rPr>
              <a:t>can</a:t>
            </a:r>
            <a:r>
              <a:rPr lang="sv-SE" sz="2000" b="1" spc="-10" dirty="0">
                <a:latin typeface="Times New Roman"/>
                <a:cs typeface="Times New Roman"/>
              </a:rPr>
              <a:t> </a:t>
            </a:r>
            <a:r>
              <a:rPr lang="sv-SE" sz="2000" b="1" spc="-10" dirty="0" err="1">
                <a:latin typeface="Times New Roman"/>
                <a:cs typeface="Times New Roman"/>
              </a:rPr>
              <a:t>pave</a:t>
            </a:r>
            <a:r>
              <a:rPr lang="sv-SE" sz="2000" b="1" spc="-10" dirty="0">
                <a:latin typeface="Times New Roman"/>
                <a:cs typeface="Times New Roman"/>
              </a:rPr>
              <a:t> the </a:t>
            </a:r>
            <a:r>
              <a:rPr lang="sv-SE" sz="2000" b="1" spc="-10" dirty="0" err="1">
                <a:latin typeface="Times New Roman"/>
                <a:cs typeface="Times New Roman"/>
              </a:rPr>
              <a:t>way</a:t>
            </a:r>
            <a:r>
              <a:rPr lang="sv-SE" sz="2000" b="1" spc="-10" dirty="0">
                <a:latin typeface="Times New Roman"/>
                <a:cs typeface="Times New Roman"/>
              </a:rPr>
              <a:t> for </a:t>
            </a:r>
            <a:r>
              <a:rPr lang="sv-SE" sz="2000" b="1" spc="-10" dirty="0" err="1">
                <a:latin typeface="Times New Roman"/>
                <a:cs typeface="Times New Roman"/>
              </a:rPr>
              <a:t>making</a:t>
            </a:r>
            <a:r>
              <a:rPr lang="sv-SE" sz="2000" b="1" spc="-10" dirty="0">
                <a:latin typeface="Times New Roman"/>
                <a:cs typeface="Times New Roman"/>
              </a:rPr>
              <a:t> </a:t>
            </a:r>
            <a:r>
              <a:rPr lang="sv-SE" sz="2000" b="1" spc="-10" dirty="0" err="1">
                <a:latin typeface="Times New Roman"/>
                <a:cs typeface="Times New Roman"/>
              </a:rPr>
              <a:t>use</a:t>
            </a:r>
            <a:r>
              <a:rPr lang="sv-SE" sz="2000" b="1" spc="-10" dirty="0">
                <a:latin typeface="Times New Roman"/>
                <a:cs typeface="Times New Roman"/>
              </a:rPr>
              <a:t> of the </a:t>
            </a:r>
            <a:r>
              <a:rPr lang="sv-SE" sz="2000" b="1" spc="-10" dirty="0" err="1">
                <a:latin typeface="Times New Roman"/>
                <a:cs typeface="Times New Roman"/>
              </a:rPr>
              <a:t>concurrent</a:t>
            </a:r>
            <a:r>
              <a:rPr lang="sv-SE" sz="2000" b="1" spc="-10" dirty="0">
                <a:latin typeface="Times New Roman"/>
                <a:cs typeface="Times New Roman"/>
              </a:rPr>
              <a:t> </a:t>
            </a:r>
            <a:r>
              <a:rPr lang="sv-SE" sz="2000" b="1" spc="-10" dirty="0" err="1">
                <a:latin typeface="Times New Roman"/>
                <a:cs typeface="Times New Roman"/>
              </a:rPr>
              <a:t>production</a:t>
            </a:r>
            <a:r>
              <a:rPr lang="sv-SE" sz="2000" b="1" spc="-10" dirty="0">
                <a:latin typeface="Times New Roman"/>
                <a:cs typeface="Times New Roman"/>
              </a:rPr>
              <a:t> of an </a:t>
            </a:r>
            <a:r>
              <a:rPr lang="sv-SE" sz="2000" b="1" spc="-10" dirty="0" err="1">
                <a:latin typeface="Times New Roman"/>
                <a:cs typeface="Times New Roman"/>
              </a:rPr>
              <a:t>equally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beam</a:t>
            </a:r>
            <a:r>
              <a:rPr lang="sv-SE" sz="2000" b="1" spc="-10" dirty="0">
                <a:latin typeface="Times New Roman"/>
                <a:cs typeface="Times New Roman"/>
              </a:rPr>
              <a:t> to </a:t>
            </a:r>
            <a:r>
              <a:rPr lang="sv-SE" sz="2000" b="1" spc="-10" dirty="0" err="1">
                <a:latin typeface="Times New Roman"/>
                <a:cs typeface="Times New Roman"/>
              </a:rPr>
              <a:t>realize</a:t>
            </a:r>
            <a:r>
              <a:rPr lang="sv-SE" sz="2000" b="1" spc="-10" dirty="0">
                <a:latin typeface="Times New Roman"/>
                <a:cs typeface="Times New Roman"/>
              </a:rPr>
              <a:t> the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Collider</a:t>
            </a:r>
            <a:r>
              <a:rPr lang="sv-SE" sz="2000" b="1" spc="-10" dirty="0">
                <a:latin typeface="Times New Roman"/>
                <a:cs typeface="Times New Roman"/>
              </a:rPr>
              <a:t> or Neutrino </a:t>
            </a:r>
            <a:r>
              <a:rPr lang="sv-SE" sz="2000" b="1" spc="-10" dirty="0" err="1">
                <a:latin typeface="Times New Roman"/>
                <a:cs typeface="Times New Roman"/>
              </a:rPr>
              <a:t>Factory</a:t>
            </a:r>
            <a:r>
              <a:rPr lang="sv-SE" sz="2000" b="1" spc="-10" dirty="0">
                <a:latin typeface="Times New Roman"/>
                <a:cs typeface="Times New Roman"/>
              </a:rPr>
              <a:t> </a:t>
            </a:r>
            <a:r>
              <a:rPr lang="sv-SE" sz="2000" b="1" spc="-10" dirty="0" err="1">
                <a:latin typeface="Times New Roman"/>
                <a:cs typeface="Times New Roman"/>
              </a:rPr>
              <a:t>project</a:t>
            </a:r>
            <a:r>
              <a:rPr lang="sv-SE" sz="2000" b="1" spc="-10" dirty="0">
                <a:latin typeface="Times New Roman"/>
                <a:cs typeface="Times New Roman"/>
              </a:rPr>
              <a:t>. </a:t>
            </a:r>
            <a:endParaRPr lang="en-US" sz="2000" dirty="0">
              <a:latin typeface="Times New Roman"/>
              <a:cs typeface="Times New Roman"/>
            </a:endParaRPr>
          </a:p>
          <a:p>
            <a:pPr>
              <a:lnSpc>
                <a:spcPct val="100000"/>
              </a:lnSpc>
              <a:spcBef>
                <a:spcPts val="22"/>
              </a:spcBef>
            </a:pPr>
            <a:endParaRPr lang="en-US" sz="1600" dirty="0">
              <a:latin typeface="Times New Roman"/>
              <a:cs typeface="Times New Roman"/>
            </a:endParaRPr>
          </a:p>
        </p:txBody>
      </p:sp>
    </p:spTree>
    <p:extLst>
      <p:ext uri="{BB962C8B-B14F-4D97-AF65-F5344CB8AC3E}">
        <p14:creationId xmlns:p14="http://schemas.microsoft.com/office/powerpoint/2010/main" val="139904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819400"/>
            <a:ext cx="2796480" cy="615553"/>
          </a:xfrm>
        </p:spPr>
        <p:txBody>
          <a:bodyPr/>
          <a:lstStyle/>
          <a:p>
            <a:r>
              <a:rPr lang="en-US" dirty="0"/>
              <a:t>Thank you</a:t>
            </a:r>
          </a:p>
        </p:txBody>
      </p:sp>
      <p:sp>
        <p:nvSpPr>
          <p:cNvPr id="4" name="Footer Placeholder 3"/>
          <p:cNvSpPr>
            <a:spLocks noGrp="1"/>
          </p:cNvSpPr>
          <p:nvPr>
            <p:ph type="ftr" sz="quarter" idx="5"/>
          </p:nvPr>
        </p:nvSpPr>
        <p:spPr>
          <a:xfrm>
            <a:off x="3567508" y="64008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686800" y="6400800"/>
            <a:ext cx="390269" cy="427465"/>
          </a:xfrm>
        </p:spPr>
        <p:txBody>
          <a:bodyPr/>
          <a:lstStyle/>
          <a:p>
            <a:pPr marL="101600">
              <a:lnSpc>
                <a:spcPct val="100000"/>
              </a:lnSpc>
            </a:pPr>
            <a:fld id="{81D60167-4931-47E6-BA6A-407CBD079E47}" type="slidenum">
              <a:rPr lang="sv-SE" smtClean="0"/>
              <a:t>22</a:t>
            </a:fld>
            <a:endParaRPr lang="sv-SE" dirty="0"/>
          </a:p>
        </p:txBody>
      </p:sp>
    </p:spTree>
    <p:extLst>
      <p:ext uri="{BB962C8B-B14F-4D97-AF65-F5344CB8AC3E}">
        <p14:creationId xmlns:p14="http://schemas.microsoft.com/office/powerpoint/2010/main" val="45200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eq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0" y="2966716"/>
            <a:ext cx="8835832" cy="3545199"/>
          </a:xfrm>
          <a:prstGeom prst="rect">
            <a:avLst/>
          </a:prstGeom>
        </p:spPr>
      </p:pic>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3</a:t>
            </a:fld>
            <a:endParaRPr lang="en-GB">
              <a:latin typeface="Times New Roman" charset="0"/>
              <a:ea typeface="ＭＳ Ｐゴシック" charset="0"/>
              <a:cs typeface="ＭＳ Ｐゴシック" charset="0"/>
            </a:endParaRPr>
          </a:p>
        </p:txBody>
      </p:sp>
      <p:sp>
        <p:nvSpPr>
          <p:cNvPr id="8" name="ZoneTexte 7"/>
          <p:cNvSpPr txBox="1"/>
          <p:nvPr/>
        </p:nvSpPr>
        <p:spPr>
          <a:xfrm>
            <a:off x="6732340" y="3688294"/>
            <a:ext cx="1924024" cy="461665"/>
          </a:xfrm>
          <a:prstGeom prst="rect">
            <a:avLst/>
          </a:prstGeom>
          <a:noFill/>
        </p:spPr>
        <p:txBody>
          <a:bodyPr wrap="none" rtlCol="0">
            <a:spAutoFit/>
          </a:bodyPr>
          <a:lstStyle/>
          <a:p>
            <a:r>
              <a:rPr lang="en-US" sz="2400" dirty="0">
                <a:solidFill>
                  <a:srgbClr val="008000"/>
                </a:solidFill>
              </a:rPr>
              <a:t>Non-CP terms</a:t>
            </a:r>
          </a:p>
        </p:txBody>
      </p:sp>
      <p:sp>
        <p:nvSpPr>
          <p:cNvPr id="12" name="ZoneTexte 11"/>
          <p:cNvSpPr txBox="1"/>
          <p:nvPr/>
        </p:nvSpPr>
        <p:spPr>
          <a:xfrm>
            <a:off x="7009759" y="5094147"/>
            <a:ext cx="1646605" cy="461665"/>
          </a:xfrm>
          <a:prstGeom prst="rect">
            <a:avLst/>
          </a:prstGeom>
          <a:noFill/>
        </p:spPr>
        <p:txBody>
          <a:bodyPr wrap="none" rtlCol="0">
            <a:spAutoFit/>
          </a:bodyPr>
          <a:lstStyle/>
          <a:p>
            <a:r>
              <a:rPr lang="en-US" sz="2400" dirty="0">
                <a:solidFill>
                  <a:srgbClr val="008000"/>
                </a:solidFill>
              </a:rPr>
              <a:t>CP violating</a:t>
            </a:r>
          </a:p>
        </p:txBody>
      </p:sp>
      <p:sp>
        <p:nvSpPr>
          <p:cNvPr id="5" name="Ellipse 4"/>
          <p:cNvSpPr/>
          <p:nvPr/>
        </p:nvSpPr>
        <p:spPr>
          <a:xfrm>
            <a:off x="5389643" y="4954155"/>
            <a:ext cx="552174" cy="5521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ZoneTexte 10"/>
          <p:cNvSpPr txBox="1"/>
          <p:nvPr/>
        </p:nvSpPr>
        <p:spPr>
          <a:xfrm>
            <a:off x="5223588" y="3163817"/>
            <a:ext cx="1438139" cy="400110"/>
          </a:xfrm>
          <a:prstGeom prst="rect">
            <a:avLst/>
          </a:prstGeom>
          <a:noFill/>
        </p:spPr>
        <p:txBody>
          <a:bodyPr wrap="none" rtlCol="0">
            <a:spAutoFit/>
          </a:bodyPr>
          <a:lstStyle/>
          <a:p>
            <a:r>
              <a:rPr lang="en-US" sz="2000" dirty="0">
                <a:solidFill>
                  <a:srgbClr val="FF0000"/>
                </a:solidFill>
                <a:latin typeface="Times New Roman"/>
                <a:cs typeface="Times New Roman"/>
              </a:rPr>
              <a:t>atmospheric</a:t>
            </a:r>
          </a:p>
        </p:txBody>
      </p:sp>
      <p:sp>
        <p:nvSpPr>
          <p:cNvPr id="16" name="ZoneTexte 15"/>
          <p:cNvSpPr txBox="1"/>
          <p:nvPr/>
        </p:nvSpPr>
        <p:spPr>
          <a:xfrm>
            <a:off x="5433445" y="4109558"/>
            <a:ext cx="684803" cy="400110"/>
          </a:xfrm>
          <a:prstGeom prst="rect">
            <a:avLst/>
          </a:prstGeom>
          <a:noFill/>
        </p:spPr>
        <p:txBody>
          <a:bodyPr wrap="none" rtlCol="0">
            <a:spAutoFit/>
          </a:bodyPr>
          <a:lstStyle/>
          <a:p>
            <a:r>
              <a:rPr lang="en-US" sz="2000" dirty="0">
                <a:solidFill>
                  <a:srgbClr val="00B050"/>
                </a:solidFill>
                <a:latin typeface="Times New Roman"/>
                <a:cs typeface="Times New Roman"/>
              </a:rPr>
              <a:t>solar</a:t>
            </a:r>
          </a:p>
        </p:txBody>
      </p:sp>
      <p:sp>
        <p:nvSpPr>
          <p:cNvPr id="17" name="ZoneTexte 16"/>
          <p:cNvSpPr txBox="1"/>
          <p:nvPr/>
        </p:nvSpPr>
        <p:spPr>
          <a:xfrm>
            <a:off x="7121084" y="4865961"/>
            <a:ext cx="1415772" cy="400110"/>
          </a:xfrm>
          <a:prstGeom prst="rect">
            <a:avLst/>
          </a:prstGeom>
          <a:noFill/>
        </p:spPr>
        <p:txBody>
          <a:bodyPr wrap="none" rtlCol="0">
            <a:spAutoFit/>
          </a:bodyPr>
          <a:lstStyle/>
          <a:p>
            <a:r>
              <a:rPr lang="en-US" sz="2000" dirty="0">
                <a:solidFill>
                  <a:srgbClr val="0000FF"/>
                </a:solidFill>
                <a:latin typeface="Times New Roman"/>
                <a:cs typeface="Times New Roman"/>
              </a:rPr>
              <a:t>interference</a:t>
            </a:r>
          </a:p>
        </p:txBody>
      </p:sp>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190" y="1148608"/>
            <a:ext cx="6707010" cy="181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sp>
        <p:nvSpPr>
          <p:cNvPr id="21" name="Title 20"/>
          <p:cNvSpPr txBox="1">
            <a:spLocks noGrp="1"/>
          </p:cNvSpPr>
          <p:nvPr>
            <p:ph type="title"/>
          </p:nvPr>
        </p:nvSpPr>
        <p:spPr>
          <a:xfrm>
            <a:off x="2209800" y="281591"/>
            <a:ext cx="9144000" cy="1325563"/>
          </a:xfrm>
          <a:prstGeom prst="rect">
            <a:avLst/>
          </a:prstGeom>
          <a:noFill/>
        </p:spPr>
        <p:txBody>
          <a:bodyPr wrap="none">
            <a:spAutoFit/>
          </a:bodyPr>
          <a:lstStyle/>
          <a:p>
            <a:pPr>
              <a:defRPr/>
            </a:pPr>
            <a:r>
              <a:rPr lang="en-GB" sz="3600" kern="0" dirty="0">
                <a:solidFill>
                  <a:schemeClr val="tx2"/>
                </a:solidFill>
                <a:latin typeface="Comic Sans MS" pitchFamily="66" charset="0"/>
              </a:rPr>
              <a:t>Three neutrino mixing</a:t>
            </a:r>
            <a:endParaRPr lang="en-US" dirty="0"/>
          </a:p>
        </p:txBody>
      </p:sp>
      <p:sp>
        <p:nvSpPr>
          <p:cNvPr id="2" name="Date Placeholder 1"/>
          <p:cNvSpPr>
            <a:spLocks noGrp="1"/>
          </p:cNvSpPr>
          <p:nvPr>
            <p:ph type="dt" sz="half" idx="10"/>
          </p:nvPr>
        </p:nvSpPr>
        <p:spPr/>
        <p:txBody>
          <a:bodyPr/>
          <a:lstStyle/>
          <a:p>
            <a:pPr>
              <a:defRPr/>
            </a:pPr>
            <a:r>
              <a:rPr lang="sv-SE" noProof="0"/>
              <a:t>2019-10-07</a:t>
            </a:r>
            <a:endParaRPr lang="en-GB" noProof="0" dirty="0"/>
          </a:p>
        </p:txBody>
      </p:sp>
      <p:sp>
        <p:nvSpPr>
          <p:cNvPr id="3" name="Footer Placeholder 2"/>
          <p:cNvSpPr>
            <a:spLocks noGrp="1"/>
          </p:cNvSpPr>
          <p:nvPr>
            <p:ph type="ftr" sz="quarter" idx="11"/>
          </p:nvPr>
        </p:nvSpPr>
        <p:spPr/>
        <p:txBody>
          <a:bodyPr/>
          <a:lstStyle/>
          <a:p>
            <a:pPr>
              <a:defRPr/>
            </a:pPr>
            <a:r>
              <a:rPr lang="sv-SE" noProof="0"/>
              <a:t>PPNT in Uppsala                                          Tord Ekelof, Uppsala University </a:t>
            </a:r>
            <a:endParaRPr lang="en-GB" noProof="0" dirty="0"/>
          </a:p>
        </p:txBody>
      </p:sp>
    </p:spTree>
    <p:extLst>
      <p:ext uri="{BB962C8B-B14F-4D97-AF65-F5344CB8AC3E}">
        <p14:creationId xmlns:p14="http://schemas.microsoft.com/office/powerpoint/2010/main" val="1636271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291324" y="9595"/>
            <a:ext cx="6118469" cy="776591"/>
          </a:xfrm>
          <a:effectLst>
            <a:outerShdw blurRad="50800" dist="38100" dir="2700000" algn="tl" rotWithShape="0">
              <a:prstClr val="black">
                <a:alpha val="40000"/>
              </a:prstClr>
            </a:outerShdw>
          </a:effectLst>
        </p:spPr>
        <p:txBody>
          <a:bodyPr>
            <a:noAutofit/>
          </a:bodyPr>
          <a:lstStyle/>
          <a:p>
            <a:pPr defTabSz="914400" eaLnBrk="0" fontAlgn="base" hangingPunct="0">
              <a:spcAft>
                <a:spcPct val="0"/>
              </a:spcAft>
              <a:defRPr/>
            </a:pPr>
            <a:r>
              <a:rPr lang="en-US" sz="2800" dirty="0">
                <a:solidFill>
                  <a:srgbClr val="0000FF"/>
                </a:solidFill>
                <a:latin typeface="Times New Roman"/>
                <a:cs typeface="Times New Roman"/>
              </a:rPr>
              <a:t>Neutrino Oscillations with "large" </a:t>
            </a:r>
            <a:r>
              <a:rPr lang="el-GR" sz="2800" dirty="0">
                <a:solidFill>
                  <a:srgbClr val="0000FF"/>
                </a:solidFill>
                <a:latin typeface="Times New Roman"/>
                <a:cs typeface="Times New Roman"/>
              </a:rPr>
              <a:t>θ</a:t>
            </a:r>
            <a:r>
              <a:rPr lang="en-US" sz="2800" baseline="-25000" dirty="0">
                <a:solidFill>
                  <a:srgbClr val="0000FF"/>
                </a:solidFill>
                <a:latin typeface="Times New Roman"/>
                <a:cs typeface="Times New Roman"/>
              </a:rPr>
              <a:t>13</a:t>
            </a:r>
            <a:endParaRPr lang="en-US" sz="2800" baseline="-25000" dirty="0">
              <a:solidFill>
                <a:srgbClr val="0000FF"/>
              </a:solidFill>
              <a:effectLst/>
              <a:latin typeface="Times New Roman"/>
              <a:cs typeface="Times New Roman"/>
            </a:endParaRPr>
          </a:p>
        </p:txBody>
      </p:sp>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4</a:t>
            </a:fld>
            <a:endParaRPr lang="en-GB">
              <a:latin typeface="Times New Roman" charset="0"/>
              <a:ea typeface="ＭＳ Ｐゴシック" charset="0"/>
              <a:cs typeface="ＭＳ Ｐゴシック" charset="0"/>
            </a:endParaRPr>
          </a:p>
        </p:txBody>
      </p:sp>
      <p:sp>
        <p:nvSpPr>
          <p:cNvPr id="12" name="Rectangle 11"/>
          <p:cNvSpPr/>
          <p:nvPr/>
        </p:nvSpPr>
        <p:spPr>
          <a:xfrm>
            <a:off x="2929550" y="6015239"/>
            <a:ext cx="4152390" cy="400110"/>
          </a:xfrm>
          <a:prstGeom prst="rect">
            <a:avLst/>
          </a:prstGeom>
        </p:spPr>
        <p:txBody>
          <a:bodyPr wrap="none">
            <a:spAutoFit/>
          </a:bodyPr>
          <a:lstStyle/>
          <a:p>
            <a:r>
              <a:rPr lang="en-US" sz="2000" dirty="0">
                <a:solidFill>
                  <a:srgbClr val="0000FF"/>
                </a:solidFill>
                <a:latin typeface="Times New Roman"/>
                <a:cs typeface="Times New Roman"/>
              </a:rPr>
              <a:t>more sensitivity at 2</a:t>
            </a:r>
            <a:r>
              <a:rPr lang="en-US" sz="2000" baseline="30000" dirty="0">
                <a:solidFill>
                  <a:srgbClr val="0000FF"/>
                </a:solidFill>
                <a:latin typeface="Times New Roman"/>
                <a:cs typeface="Times New Roman"/>
              </a:rPr>
              <a:t>nd</a:t>
            </a:r>
            <a:r>
              <a:rPr lang="en-US" sz="2000" dirty="0">
                <a:solidFill>
                  <a:srgbClr val="0000FF"/>
                </a:solidFill>
                <a:latin typeface="Times New Roman"/>
                <a:cs typeface="Times New Roman"/>
              </a:rPr>
              <a:t> oscillation max.</a:t>
            </a:r>
          </a:p>
        </p:txBody>
      </p:sp>
      <p:sp>
        <p:nvSpPr>
          <p:cNvPr id="15" name="Flèche droite rayée 14"/>
          <p:cNvSpPr/>
          <p:nvPr/>
        </p:nvSpPr>
        <p:spPr>
          <a:xfrm>
            <a:off x="1892423" y="6107721"/>
            <a:ext cx="908859" cy="269348"/>
          </a:xfrm>
          <a:prstGeom prst="striped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0" y="894242"/>
            <a:ext cx="9129074" cy="2310804"/>
            <a:chOff x="0" y="3495703"/>
            <a:chExt cx="9129074" cy="2310804"/>
          </a:xfrm>
        </p:grpSpPr>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4315" y="3581409"/>
              <a:ext cx="3124200" cy="2213958"/>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1325" y="3607846"/>
              <a:ext cx="3124200" cy="2167902"/>
            </a:xfrm>
            <a:prstGeom prst="rect">
              <a:avLst/>
            </a:prstGeom>
          </p:spPr>
        </p:pic>
        <p:sp>
          <p:nvSpPr>
            <p:cNvPr id="21" name="ZoneTexte 20"/>
            <p:cNvSpPr txBox="1"/>
            <p:nvPr/>
          </p:nvSpPr>
          <p:spPr>
            <a:xfrm>
              <a:off x="45098" y="4083178"/>
              <a:ext cx="1528880" cy="1200329"/>
            </a:xfrm>
            <a:prstGeom prst="rect">
              <a:avLst/>
            </a:prstGeom>
            <a:noFill/>
          </p:spPr>
          <p:txBody>
            <a:bodyPr wrap="square" rtlCol="0">
              <a:spAutoFit/>
            </a:bodyPr>
            <a:lstStyle/>
            <a:p>
              <a:r>
                <a:rPr lang="en-US" dirty="0">
                  <a:latin typeface="Times New Roman"/>
                  <a:cs typeface="Times New Roman"/>
                </a:rPr>
                <a:t>for small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better</a:t>
              </a:r>
            </a:p>
          </p:txBody>
        </p:sp>
        <p:sp>
          <p:nvSpPr>
            <p:cNvPr id="23" name="Flèche vers la droite 22"/>
            <p:cNvSpPr/>
            <p:nvPr/>
          </p:nvSpPr>
          <p:spPr>
            <a:xfrm rot="5400000">
              <a:off x="2087963"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èche vers la droite 24"/>
            <p:cNvSpPr/>
            <p:nvPr/>
          </p:nvSpPr>
          <p:spPr>
            <a:xfrm rot="5400000">
              <a:off x="5153255"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èche vers la droite 25"/>
            <p:cNvSpPr/>
            <p:nvPr/>
          </p:nvSpPr>
          <p:spPr>
            <a:xfrm rot="16200000">
              <a:off x="6235187" y="5512346"/>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ZoneTexte 26"/>
            <p:cNvSpPr txBox="1"/>
            <p:nvPr/>
          </p:nvSpPr>
          <p:spPr>
            <a:xfrm>
              <a:off x="7522531" y="3899319"/>
              <a:ext cx="1606543" cy="1754327"/>
            </a:xfrm>
            <a:prstGeom prst="rect">
              <a:avLst/>
            </a:prstGeom>
            <a:noFill/>
          </p:spPr>
          <p:txBody>
            <a:bodyPr wrap="square" rtlCol="0">
              <a:spAutoFit/>
            </a:bodyPr>
            <a:lstStyle/>
            <a:p>
              <a:r>
                <a:rPr lang="en-US" dirty="0">
                  <a:latin typeface="Times New Roman"/>
                  <a:cs typeface="Times New Roman"/>
                </a:rPr>
                <a:t>for "large"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dominated by atmospheric term </a:t>
              </a:r>
            </a:p>
          </p:txBody>
        </p:sp>
        <p:sp>
          <p:nvSpPr>
            <p:cNvPr id="10" name="ZoneTexte 9"/>
            <p:cNvSpPr txBox="1"/>
            <p:nvPr/>
          </p:nvSpPr>
          <p:spPr>
            <a:xfrm>
              <a:off x="2474022" y="5314064"/>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29" name="ZoneTexte 28"/>
            <p:cNvSpPr txBox="1"/>
            <p:nvPr/>
          </p:nvSpPr>
          <p:spPr>
            <a:xfrm>
              <a:off x="5223848" y="5160175"/>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30" name="ZoneTexte 29"/>
            <p:cNvSpPr txBox="1"/>
            <p:nvPr/>
          </p:nvSpPr>
          <p:spPr>
            <a:xfrm>
              <a:off x="2378009" y="3495703"/>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31" name="ZoneTexte 30"/>
            <p:cNvSpPr txBox="1"/>
            <p:nvPr/>
          </p:nvSpPr>
          <p:spPr>
            <a:xfrm>
              <a:off x="6106290" y="4268745"/>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32" name="ZoneTexte 31"/>
            <p:cNvSpPr txBox="1"/>
            <p:nvPr/>
          </p:nvSpPr>
          <p:spPr>
            <a:xfrm>
              <a:off x="2712281" y="4268745"/>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3" name="ZoneTexte 32"/>
            <p:cNvSpPr txBox="1"/>
            <p:nvPr/>
          </p:nvSpPr>
          <p:spPr>
            <a:xfrm>
              <a:off x="5825025" y="3814494"/>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4" name="ZoneTexte 33"/>
            <p:cNvSpPr txBox="1"/>
            <p:nvPr/>
          </p:nvSpPr>
          <p:spPr>
            <a:xfrm>
              <a:off x="1707729" y="5406416"/>
              <a:ext cx="766293"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=1º</a:t>
              </a:r>
            </a:p>
          </p:txBody>
        </p:sp>
        <p:sp>
          <p:nvSpPr>
            <p:cNvPr id="35" name="ZoneTexte 34"/>
            <p:cNvSpPr txBox="1"/>
            <p:nvPr/>
          </p:nvSpPr>
          <p:spPr>
            <a:xfrm>
              <a:off x="4676744" y="5437175"/>
              <a:ext cx="939417"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=8.8º</a:t>
              </a:r>
            </a:p>
          </p:txBody>
        </p:sp>
        <p:sp>
          <p:nvSpPr>
            <p:cNvPr id="6" name="Rectangle 5"/>
            <p:cNvSpPr/>
            <p:nvPr/>
          </p:nvSpPr>
          <p:spPr>
            <a:xfrm>
              <a:off x="0" y="5368369"/>
              <a:ext cx="1512604" cy="307777"/>
            </a:xfrm>
            <a:prstGeom prst="rect">
              <a:avLst/>
            </a:prstGeom>
          </p:spPr>
          <p:txBody>
            <a:bodyPr wrap="none">
              <a:spAutoFit/>
            </a:bodyPr>
            <a:lstStyle/>
            <a:p>
              <a:r>
                <a:rPr lang="en-US" sz="1400" dirty="0">
                  <a:latin typeface="Times New Roman"/>
                  <a:cs typeface="Times New Roman"/>
                </a:rPr>
                <a:t>(</a:t>
              </a:r>
              <a:r>
                <a:rPr lang="en-US" sz="1400" dirty="0">
                  <a:latin typeface="Times New Roman"/>
                  <a:cs typeface="Times New Roman"/>
                  <a:hlinkClick r:id="rId5"/>
                </a:rPr>
                <a:t>arXiv:1110.4583</a:t>
              </a:r>
              <a:r>
                <a:rPr lang="en-US" sz="1400" dirty="0">
                  <a:latin typeface="Times New Roman"/>
                  <a:cs typeface="Times New Roman"/>
                </a:rPr>
                <a:t>)</a:t>
              </a:r>
            </a:p>
          </p:txBody>
        </p:sp>
        <p:sp>
          <p:nvSpPr>
            <p:cNvPr id="38" name="ZoneTexte 37"/>
            <p:cNvSpPr txBox="1"/>
            <p:nvPr/>
          </p:nvSpPr>
          <p:spPr>
            <a:xfrm>
              <a:off x="3923928" y="4744058"/>
              <a:ext cx="596725" cy="369332"/>
            </a:xfrm>
            <a:prstGeom prst="rect">
              <a:avLst/>
            </a:prstGeom>
            <a:noFill/>
          </p:spPr>
          <p:txBody>
            <a:bodyPr wrap="none" rtlCol="0">
              <a:spAutoFit/>
            </a:bodyPr>
            <a:lstStyle/>
            <a:p>
              <a:r>
                <a:rPr lang="en-US" i="1" dirty="0">
                  <a:latin typeface="Times New Roman"/>
                  <a:cs typeface="Times New Roman"/>
                </a:rPr>
                <a:t>L/E</a:t>
              </a:r>
            </a:p>
          </p:txBody>
        </p:sp>
        <p:sp>
          <p:nvSpPr>
            <p:cNvPr id="39" name="ZoneTexte 38"/>
            <p:cNvSpPr txBox="1"/>
            <p:nvPr/>
          </p:nvSpPr>
          <p:spPr>
            <a:xfrm>
              <a:off x="6925806" y="4744058"/>
              <a:ext cx="596725" cy="369332"/>
            </a:xfrm>
            <a:prstGeom prst="rect">
              <a:avLst/>
            </a:prstGeom>
            <a:noFill/>
          </p:spPr>
          <p:txBody>
            <a:bodyPr wrap="none" rtlCol="0">
              <a:spAutoFit/>
            </a:bodyPr>
            <a:lstStyle/>
            <a:p>
              <a:r>
                <a:rPr lang="en-US" i="1" dirty="0">
                  <a:latin typeface="Times New Roman"/>
                  <a:cs typeface="Times New Roman"/>
                </a:rPr>
                <a:t>L/E</a:t>
              </a:r>
            </a:p>
          </p:txBody>
        </p:sp>
      </p:grpSp>
      <p:sp>
        <p:nvSpPr>
          <p:cNvPr id="40" name="ZoneTexte 39"/>
          <p:cNvSpPr txBox="1"/>
          <p:nvPr/>
        </p:nvSpPr>
        <p:spPr>
          <a:xfrm>
            <a:off x="65712" y="4323678"/>
            <a:ext cx="3995325" cy="861774"/>
          </a:xfrm>
          <a:prstGeom prst="rect">
            <a:avLst/>
          </a:prstGeom>
          <a:noFill/>
        </p:spPr>
        <p:txBody>
          <a:bodyPr wrap="none" rtlCol="0">
            <a:spAutoFit/>
          </a:bodyPr>
          <a:lstStyle/>
          <a:p>
            <a:pPr marL="285750" indent="-285750">
              <a:spcAft>
                <a:spcPts val="1200"/>
              </a:spcAft>
              <a:buFont typeface="Arial"/>
              <a:buChar char="•"/>
            </a:pPr>
            <a:r>
              <a:rPr lang="en-GB" sz="2000" dirty="0">
                <a:latin typeface="Times New Roman"/>
                <a:cs typeface="Times New Roman"/>
              </a:rPr>
              <a:t>1</a:t>
            </a:r>
            <a:r>
              <a:rPr lang="en-GB" sz="2000" baseline="30000" dirty="0">
                <a:latin typeface="Times New Roman"/>
                <a:cs typeface="Times New Roman"/>
              </a:rPr>
              <a:t>st</a:t>
            </a:r>
            <a:r>
              <a:rPr lang="en-GB" sz="2000" dirty="0">
                <a:latin typeface="Times New Roman"/>
                <a:cs typeface="Times New Roman"/>
              </a:rPr>
              <a:t> oscillation max.: A=0.3sin</a:t>
            </a:r>
            <a:r>
              <a:rPr lang="el-GR" sz="2000" dirty="0">
                <a:latin typeface="Times New Roman"/>
                <a:cs typeface="Times New Roman"/>
              </a:rPr>
              <a:t>δ</a:t>
            </a:r>
            <a:r>
              <a:rPr lang="en-US" sz="2000" baseline="-25000" dirty="0">
                <a:latin typeface="Times New Roman"/>
                <a:cs typeface="Times New Roman"/>
              </a:rPr>
              <a:t>CP</a:t>
            </a:r>
          </a:p>
          <a:p>
            <a:pPr marL="285750" indent="-285750">
              <a:spcAft>
                <a:spcPts val="1200"/>
              </a:spcAft>
              <a:buFont typeface="Arial"/>
              <a:buChar char="•"/>
            </a:pPr>
            <a:r>
              <a:rPr lang="en-GB" sz="2000" dirty="0">
                <a:latin typeface="Times New Roman"/>
                <a:cs typeface="Times New Roman"/>
              </a:rPr>
              <a:t>2</a:t>
            </a:r>
            <a:r>
              <a:rPr lang="en-GB" sz="2000" baseline="30000" dirty="0">
                <a:latin typeface="Times New Roman"/>
                <a:cs typeface="Times New Roman"/>
              </a:rPr>
              <a:t>nd</a:t>
            </a:r>
            <a:r>
              <a:rPr lang="en-GB" sz="2000" dirty="0">
                <a:latin typeface="Times New Roman"/>
                <a:cs typeface="Times New Roman"/>
              </a:rPr>
              <a:t> oscillation max.: A=0.75sin</a:t>
            </a:r>
            <a:r>
              <a:rPr lang="el-GR" sz="2000" dirty="0">
                <a:latin typeface="Times New Roman"/>
                <a:cs typeface="Times New Roman"/>
              </a:rPr>
              <a:t>δ</a:t>
            </a:r>
            <a:r>
              <a:rPr lang="en-US" sz="2000" baseline="-25000" dirty="0">
                <a:latin typeface="Times New Roman"/>
                <a:cs typeface="Times New Roman"/>
              </a:rPr>
              <a:t>CP</a:t>
            </a:r>
          </a:p>
        </p:txBody>
      </p:sp>
      <p:sp>
        <p:nvSpPr>
          <p:cNvPr id="41" name="Rectangle 40"/>
          <p:cNvSpPr/>
          <p:nvPr/>
        </p:nvSpPr>
        <p:spPr>
          <a:xfrm>
            <a:off x="352584" y="5163989"/>
            <a:ext cx="3421580" cy="307777"/>
          </a:xfrm>
          <a:prstGeom prst="rect">
            <a:avLst/>
          </a:prstGeom>
        </p:spPr>
        <p:txBody>
          <a:bodyPr wrap="none">
            <a:spAutoFit/>
          </a:bodyPr>
          <a:lstStyle/>
          <a:p>
            <a:r>
              <a:rPr lang="en-US" sz="1400" dirty="0">
                <a:latin typeface="Times New Roman"/>
                <a:cs typeface="Times New Roman"/>
              </a:rPr>
              <a:t>(see arXiv:1310.5992 and arXiv:0710.0554)</a:t>
            </a:r>
          </a:p>
        </p:txBody>
      </p:sp>
      <p:grpSp>
        <p:nvGrpSpPr>
          <p:cNvPr id="43" name="Group 42"/>
          <p:cNvGrpSpPr/>
          <p:nvPr/>
        </p:nvGrpSpPr>
        <p:grpSpPr>
          <a:xfrm>
            <a:off x="4366643" y="3241138"/>
            <a:ext cx="4495274" cy="2798702"/>
            <a:chOff x="4366643" y="3188588"/>
            <a:chExt cx="4495274" cy="2798702"/>
          </a:xfrm>
        </p:grpSpPr>
        <p:sp>
          <p:nvSpPr>
            <p:cNvPr id="19" name="ZoneTexte 18"/>
            <p:cNvSpPr txBox="1"/>
            <p:nvPr/>
          </p:nvSpPr>
          <p:spPr>
            <a:xfrm rot="16200000">
              <a:off x="3863148" y="3792409"/>
              <a:ext cx="1468655" cy="461665"/>
            </a:xfrm>
            <a:prstGeom prst="rect">
              <a:avLst/>
            </a:prstGeom>
            <a:noFill/>
          </p:spPr>
          <p:txBody>
            <a:bodyPr wrap="none" rtlCol="0">
              <a:spAutoFit/>
            </a:bodyPr>
            <a:lstStyle/>
            <a:p>
              <a:r>
                <a:rPr lang="en-US" sz="2400" i="1" dirty="0">
                  <a:latin typeface="Times New Roman"/>
                  <a:cs typeface="Times New Roman"/>
                </a:rPr>
                <a:t>P(</a:t>
              </a:r>
              <a:r>
                <a:rPr lang="el-GR" sz="2400" i="1" dirty="0">
                  <a:latin typeface="Times New Roman"/>
                  <a:cs typeface="Times New Roman"/>
                </a:rPr>
                <a:t>ν</a:t>
              </a:r>
              <a:r>
                <a:rPr lang="el-GR" sz="2400" i="1" baseline="-25000" dirty="0">
                  <a:latin typeface="Times New Roman"/>
                  <a:cs typeface="Times New Roman"/>
                </a:rPr>
                <a:t>μ</a:t>
              </a:r>
              <a:r>
                <a:rPr lang="fr-CH" sz="2400" i="1" dirty="0">
                  <a:latin typeface="Times New Roman"/>
                  <a:cs typeface="Times New Roman"/>
                </a:rPr>
                <a:t>→</a:t>
              </a:r>
              <a:r>
                <a:rPr lang="el-GR" sz="2400" i="1" dirty="0">
                  <a:latin typeface="Times New Roman"/>
                  <a:cs typeface="Times New Roman"/>
                </a:rPr>
                <a:t>ν</a:t>
              </a:r>
              <a:r>
                <a:rPr lang="en-US" sz="2400" i="1" baseline="-25000" dirty="0">
                  <a:latin typeface="Times New Roman"/>
                  <a:cs typeface="Times New Roman"/>
                </a:rPr>
                <a:t>e</a:t>
              </a:r>
              <a:r>
                <a:rPr lang="en-US" sz="2400" i="1" dirty="0">
                  <a:latin typeface="Times New Roman"/>
                  <a:cs typeface="Times New Roman"/>
                </a:rPr>
                <a:t>)</a:t>
              </a:r>
            </a:p>
          </p:txBody>
        </p:sp>
        <p:cxnSp>
          <p:nvCxnSpPr>
            <p:cNvPr id="13" name="Connecteur droit avec flèche 12"/>
            <p:cNvCxnSpPr/>
            <p:nvPr/>
          </p:nvCxnSpPr>
          <p:spPr>
            <a:xfrm>
              <a:off x="7081940" y="3728892"/>
              <a:ext cx="572036" cy="9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6019800" y="3269121"/>
              <a:ext cx="2521562" cy="369332"/>
            </a:xfrm>
            <a:prstGeom prst="rect">
              <a:avLst/>
            </a:prstGeom>
            <a:noFill/>
          </p:spPr>
          <p:txBody>
            <a:bodyPr wrap="none" rtlCol="0">
              <a:spAutoFit/>
            </a:bodyPr>
            <a:lstStyle/>
            <a:p>
              <a:r>
                <a:rPr lang="en-US" i="1" dirty="0">
                  <a:latin typeface="Times New Roman"/>
                  <a:cs typeface="Times New Roman"/>
                </a:rPr>
                <a:t>2</a:t>
              </a:r>
              <a:r>
                <a:rPr lang="en-US" i="1" baseline="30000" dirty="0">
                  <a:latin typeface="Times New Roman"/>
                  <a:cs typeface="Times New Roman"/>
                </a:rPr>
                <a:t>nd</a:t>
              </a:r>
              <a:r>
                <a:rPr lang="en-US" i="1" dirty="0">
                  <a:latin typeface="Times New Roman"/>
                  <a:cs typeface="Times New Roman"/>
                </a:rPr>
                <a:t> oscillation maximum</a:t>
              </a:r>
            </a:p>
          </p:txBody>
        </p:sp>
        <p:sp>
          <p:nvSpPr>
            <p:cNvPr id="17" name="ZoneTexte 16"/>
            <p:cNvSpPr txBox="1"/>
            <p:nvPr/>
          </p:nvSpPr>
          <p:spPr>
            <a:xfrm>
              <a:off x="5233893" y="4450009"/>
              <a:ext cx="1150667" cy="584776"/>
            </a:xfrm>
            <a:prstGeom prst="rect">
              <a:avLst/>
            </a:prstGeom>
            <a:noFill/>
          </p:spPr>
          <p:txBody>
            <a:bodyPr wrap="none" rtlCol="0">
              <a:spAutoFit/>
            </a:bodyPr>
            <a:lstStyle/>
            <a:p>
              <a:pPr algn="ctr"/>
              <a:r>
                <a:rPr lang="el-GR" b="1" dirty="0">
                  <a:latin typeface="Times New Roman"/>
                  <a:cs typeface="Times New Roman"/>
                </a:rPr>
                <a:t>θ</a:t>
              </a:r>
              <a:r>
                <a:rPr lang="en-US" b="1" baseline="-25000" dirty="0">
                  <a:latin typeface="Times New Roman"/>
                  <a:cs typeface="Times New Roman"/>
                </a:rPr>
                <a:t>13</a:t>
              </a:r>
              <a:r>
                <a:rPr lang="en-US" b="1" dirty="0">
                  <a:latin typeface="Times New Roman"/>
                  <a:cs typeface="Times New Roman"/>
                </a:rPr>
                <a:t>=8.8º</a:t>
              </a:r>
            </a:p>
            <a:p>
              <a:pPr algn="ctr"/>
              <a:r>
                <a:rPr lang="en-US" sz="1400" b="1" dirty="0">
                  <a:latin typeface="Times New Roman"/>
                  <a:cs typeface="Times New Roman"/>
                </a:rPr>
                <a:t>("large" </a:t>
              </a:r>
              <a:r>
                <a:rPr lang="el-GR" sz="1400" b="1" dirty="0">
                  <a:latin typeface="Times New Roman"/>
                  <a:cs typeface="Times New Roman"/>
                </a:rPr>
                <a:t>θ</a:t>
              </a:r>
              <a:r>
                <a:rPr lang="en-US" sz="1400" b="1" baseline="-25000" dirty="0">
                  <a:latin typeface="Times New Roman"/>
                  <a:cs typeface="Times New Roman"/>
                </a:rPr>
                <a:t>13</a:t>
              </a:r>
              <a:r>
                <a:rPr lang="en-US" sz="1400" b="1" dirty="0">
                  <a:latin typeface="Times New Roman"/>
                  <a:cs typeface="Times New Roman"/>
                </a:rPr>
                <a:t>)</a:t>
              </a:r>
            </a:p>
          </p:txBody>
        </p:sp>
        <p:sp>
          <p:nvSpPr>
            <p:cNvPr id="36" name="Rectangle 35"/>
            <p:cNvSpPr/>
            <p:nvPr/>
          </p:nvSpPr>
          <p:spPr>
            <a:xfrm>
              <a:off x="5146452" y="3459313"/>
              <a:ext cx="924201" cy="923330"/>
            </a:xfrm>
            <a:prstGeom prst="rect">
              <a:avLst/>
            </a:prstGeom>
          </p:spPr>
          <p:txBody>
            <a:bodyPr wrap="none">
              <a:spAutoFit/>
            </a:bodyPr>
            <a:lstStyle/>
            <a:p>
              <a:pPr defTabSz="914400" fontAlgn="base">
                <a:spcBef>
                  <a:spcPct val="0"/>
                </a:spcBef>
                <a:spcAft>
                  <a:spcPct val="0"/>
                </a:spcAft>
              </a:pPr>
              <a:r>
                <a:rPr lang="en-US" dirty="0" err="1">
                  <a:latin typeface="Symbol" charset="0"/>
                </a:rPr>
                <a:t>d</a:t>
              </a:r>
              <a:r>
                <a:rPr lang="en-US" baseline="-25000" dirty="0" err="1"/>
                <a:t>CP</a:t>
              </a:r>
              <a:r>
                <a:rPr lang="en-US" dirty="0"/>
                <a:t>=-90</a:t>
              </a:r>
            </a:p>
            <a:p>
              <a:pPr defTabSz="914400" fontAlgn="base">
                <a:spcBef>
                  <a:spcPct val="0"/>
                </a:spcBef>
                <a:spcAft>
                  <a:spcPct val="0"/>
                </a:spcAft>
              </a:pPr>
              <a:r>
                <a:rPr lang="en-US" dirty="0" err="1">
                  <a:solidFill>
                    <a:srgbClr val="00B0F0"/>
                  </a:solidFill>
                  <a:latin typeface="Symbol" charset="0"/>
                </a:rPr>
                <a:t>d</a:t>
              </a:r>
              <a:r>
                <a:rPr lang="en-US" baseline="-25000" dirty="0" err="1">
                  <a:solidFill>
                    <a:srgbClr val="00B0F0"/>
                  </a:solidFill>
                </a:rPr>
                <a:t>CP</a:t>
              </a:r>
              <a:r>
                <a:rPr lang="en-US" dirty="0">
                  <a:solidFill>
                    <a:srgbClr val="00B0F0"/>
                  </a:solidFill>
                </a:rPr>
                <a:t>=0</a:t>
              </a:r>
            </a:p>
            <a:p>
              <a:pPr defTabSz="914400" fontAlgn="base">
                <a:spcBef>
                  <a:spcPct val="0"/>
                </a:spcBef>
                <a:spcAft>
                  <a:spcPct val="0"/>
                </a:spcAft>
              </a:pPr>
              <a:r>
                <a:rPr lang="en-US" dirty="0" err="1">
                  <a:solidFill>
                    <a:srgbClr val="FF66FF"/>
                  </a:solidFill>
                  <a:latin typeface="Symbol" charset="0"/>
                </a:rPr>
                <a:t>d</a:t>
              </a:r>
              <a:r>
                <a:rPr lang="en-US" baseline="-25000" dirty="0" err="1">
                  <a:solidFill>
                    <a:srgbClr val="FF66FF"/>
                  </a:solidFill>
                </a:rPr>
                <a:t>CP</a:t>
              </a:r>
              <a:r>
                <a:rPr lang="en-US" dirty="0">
                  <a:solidFill>
                    <a:srgbClr val="FF66FF"/>
                  </a:solidFill>
                </a:rPr>
                <a:t>=+90</a:t>
              </a:r>
            </a:p>
          </p:txBody>
        </p:sp>
        <p:sp>
          <p:nvSpPr>
            <p:cNvPr id="37" name="ZoneTexte 36"/>
            <p:cNvSpPr txBox="1"/>
            <p:nvPr/>
          </p:nvSpPr>
          <p:spPr>
            <a:xfrm>
              <a:off x="8242999" y="5617958"/>
              <a:ext cx="596725" cy="369332"/>
            </a:xfrm>
            <a:prstGeom prst="rect">
              <a:avLst/>
            </a:prstGeom>
            <a:noFill/>
          </p:spPr>
          <p:txBody>
            <a:bodyPr wrap="none" rtlCol="0">
              <a:spAutoFit/>
            </a:bodyPr>
            <a:lstStyle/>
            <a:p>
              <a:r>
                <a:rPr lang="en-US" i="1" dirty="0">
                  <a:latin typeface="Times New Roman"/>
                  <a:cs typeface="Times New Roman"/>
                </a:rPr>
                <a:t>L/E</a:t>
              </a:r>
            </a:p>
          </p:txBody>
        </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1615" y="3188588"/>
              <a:ext cx="3980302" cy="2558766"/>
            </a:xfrm>
            <a:prstGeom prst="rect">
              <a:avLst/>
            </a:prstGeom>
          </p:spPr>
        </p:pic>
      </p:grpSp>
      <p:sp>
        <p:nvSpPr>
          <p:cNvPr id="3" name="Date Placeholder 2"/>
          <p:cNvSpPr>
            <a:spLocks noGrp="1"/>
          </p:cNvSpPr>
          <p:nvPr>
            <p:ph type="dt" sz="half" idx="10"/>
          </p:nvPr>
        </p:nvSpPr>
        <p:spPr/>
        <p:txBody>
          <a:bodyPr/>
          <a:lstStyle/>
          <a:p>
            <a:pPr>
              <a:defRPr/>
            </a:pPr>
            <a:r>
              <a:rPr lang="sv-SE" noProof="0"/>
              <a:t>2019-10-07</a:t>
            </a:r>
            <a:endParaRPr lang="en-GB" noProof="0" dirty="0"/>
          </a:p>
        </p:txBody>
      </p:sp>
      <p:sp>
        <p:nvSpPr>
          <p:cNvPr id="4" name="Footer Placeholder 3"/>
          <p:cNvSpPr>
            <a:spLocks noGrp="1"/>
          </p:cNvSpPr>
          <p:nvPr>
            <p:ph type="ftr" sz="quarter" idx="11"/>
          </p:nvPr>
        </p:nvSpPr>
        <p:spPr/>
        <p:txBody>
          <a:bodyPr/>
          <a:lstStyle/>
          <a:p>
            <a:pPr>
              <a:defRPr/>
            </a:pPr>
            <a:r>
              <a:rPr lang="sv-SE" noProof="0"/>
              <a:t>PPNT in Uppsala                                          Tord Ekelof, Uppsala University </a:t>
            </a:r>
            <a:endParaRPr lang="en-GB" noProof="0" dirty="0"/>
          </a:p>
        </p:txBody>
      </p:sp>
    </p:spTree>
    <p:extLst>
      <p:ext uri="{BB962C8B-B14F-4D97-AF65-F5344CB8AC3E}">
        <p14:creationId xmlns:p14="http://schemas.microsoft.com/office/powerpoint/2010/main" val="100499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F0428-7927-A948-B4CF-966827C19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3400"/>
            <a:ext cx="9144000" cy="5943600"/>
          </a:xfrm>
          <a:prstGeom prst="rect">
            <a:avLst/>
          </a:prstGeom>
        </p:spPr>
      </p:pic>
      <p:sp>
        <p:nvSpPr>
          <p:cNvPr id="72707" name="Rectangle 3"/>
          <p:cNvSpPr>
            <a:spLocks noGrp="1" noChangeArrowheads="1"/>
          </p:cNvSpPr>
          <p:nvPr>
            <p:ph type="title"/>
          </p:nvPr>
        </p:nvSpPr>
        <p:spPr>
          <a:xfrm>
            <a:off x="2646452" y="-28243"/>
            <a:ext cx="5179542" cy="607886"/>
          </a:xfrm>
        </p:spPr>
        <p:txBody>
          <a:bodyPr>
            <a:noAutofit/>
          </a:bodyPr>
          <a:lstStyle/>
          <a:p>
            <a:r>
              <a:rPr lang="en-US" sz="3600" dirty="0">
                <a:solidFill>
                  <a:schemeClr val="tx2">
                    <a:lumMod val="60000"/>
                    <a:lumOff val="40000"/>
                  </a:schemeClr>
                </a:solidFill>
                <a:latin typeface="Times New Roman"/>
                <a:cs typeface="Times New Roman"/>
              </a:rPr>
              <a:t>ESS </a:t>
            </a:r>
            <a:r>
              <a:rPr lang="el-GR" sz="3600" dirty="0">
                <a:solidFill>
                  <a:schemeClr val="tx2">
                    <a:lumMod val="60000"/>
                    <a:lumOff val="40000"/>
                  </a:schemeClr>
                </a:solidFill>
                <a:latin typeface="Times New Roman"/>
                <a:cs typeface="Times New Roman"/>
              </a:rPr>
              <a:t>ν</a:t>
            </a:r>
            <a:r>
              <a:rPr lang="en-US" sz="3600" dirty="0">
                <a:solidFill>
                  <a:schemeClr val="tx2">
                    <a:lumMod val="60000"/>
                    <a:lumOff val="40000"/>
                  </a:schemeClr>
                </a:solidFill>
              </a:rPr>
              <a:t> Super Beam</a:t>
            </a:r>
            <a:endParaRPr lang="en-GB" dirty="0">
              <a:solidFill>
                <a:schemeClr val="tx2">
                  <a:lumMod val="60000"/>
                  <a:lumOff val="40000"/>
                </a:schemeClr>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8A8F4B86-420E-664C-A1E6-E0DB40BBB3A9}"/>
              </a:ext>
            </a:extLst>
          </p:cNvPr>
          <p:cNvSpPr/>
          <p:nvPr/>
        </p:nvSpPr>
        <p:spPr>
          <a:xfrm>
            <a:off x="6811133" y="5943600"/>
            <a:ext cx="2029723" cy="584775"/>
          </a:xfrm>
          <a:prstGeom prst="rect">
            <a:avLst/>
          </a:prstGeom>
        </p:spPr>
        <p:txBody>
          <a:bodyPr wrap="none">
            <a:spAutoFit/>
          </a:bodyPr>
          <a:lstStyle/>
          <a:p>
            <a:r>
              <a:rPr lang="en-US" sz="3200" dirty="0">
                <a:solidFill>
                  <a:schemeClr val="bg1"/>
                </a:solidFill>
                <a:latin typeface="Helvetica"/>
                <a:cs typeface="Helvetica"/>
              </a:rPr>
              <a:t>April 2019</a:t>
            </a:r>
            <a:endParaRPr lang="en-US" sz="3200" dirty="0">
              <a:latin typeface="Helvetica"/>
              <a:cs typeface="Helvetica"/>
            </a:endParaRPr>
          </a:p>
        </p:txBody>
      </p:sp>
      <p:pic>
        <p:nvPicPr>
          <p:cNvPr id="47" name="Bildobjekt 7" descr="ESS-vit-logga.png">
            <a:extLst>
              <a:ext uri="{FF2B5EF4-FFF2-40B4-BE49-F238E27FC236}">
                <a16:creationId xmlns:a16="http://schemas.microsoft.com/office/drawing/2014/main" id="{5292746C-6019-0D49-A27C-578E820F9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736" y="607797"/>
            <a:ext cx="1440160" cy="886060"/>
          </a:xfrm>
          <a:prstGeom prst="rect">
            <a:avLst/>
          </a:prstGeom>
        </p:spPr>
      </p:pic>
      <p:sp>
        <p:nvSpPr>
          <p:cNvPr id="35" name="object 13">
            <a:extLst>
              <a:ext uri="{FF2B5EF4-FFF2-40B4-BE49-F238E27FC236}">
                <a16:creationId xmlns:a16="http://schemas.microsoft.com/office/drawing/2014/main" id="{6E1FA2A7-1EF1-4838-8163-B614AD8762E2}"/>
              </a:ext>
            </a:extLst>
          </p:cNvPr>
          <p:cNvSpPr/>
          <p:nvPr/>
        </p:nvSpPr>
        <p:spPr>
          <a:xfrm flipV="1">
            <a:off x="2438400" y="3581400"/>
            <a:ext cx="2133600" cy="152398"/>
          </a:xfrm>
          <a:custGeom>
            <a:avLst/>
            <a:gdLst/>
            <a:ahLst/>
            <a:cxnLst/>
            <a:rect l="l" t="t" r="r" b="b"/>
            <a:pathLst>
              <a:path w="933450" h="219710">
                <a:moveTo>
                  <a:pt x="0" y="195173"/>
                </a:moveTo>
                <a:lnTo>
                  <a:pt x="24053" y="159562"/>
                </a:lnTo>
                <a:lnTo>
                  <a:pt x="26936" y="174485"/>
                </a:lnTo>
                <a:lnTo>
                  <a:pt x="927493" y="0"/>
                </a:lnTo>
                <a:lnTo>
                  <a:pt x="933272" y="29819"/>
                </a:lnTo>
                <a:lnTo>
                  <a:pt x="32715" y="204304"/>
                </a:lnTo>
                <a:lnTo>
                  <a:pt x="35610" y="219227"/>
                </a:lnTo>
                <a:lnTo>
                  <a:pt x="0" y="195173"/>
                </a:lnTo>
                <a:close/>
              </a:path>
            </a:pathLst>
          </a:custGeom>
          <a:ln w="25400">
            <a:solidFill>
              <a:srgbClr val="92D050"/>
            </a:solidFill>
          </a:ln>
        </p:spPr>
        <p:txBody>
          <a:bodyPr wrap="square" lIns="0" tIns="0" rIns="0" bIns="0" rtlCol="0"/>
          <a:lstStyle/>
          <a:p>
            <a:endParaRPr/>
          </a:p>
        </p:txBody>
      </p:sp>
      <p:sp>
        <p:nvSpPr>
          <p:cNvPr id="2" name="TextBox 1">
            <a:extLst>
              <a:ext uri="{FF2B5EF4-FFF2-40B4-BE49-F238E27FC236}">
                <a16:creationId xmlns:a16="http://schemas.microsoft.com/office/drawing/2014/main" id="{2242880E-E7CE-41F3-8574-89BBA42CB9AF}"/>
              </a:ext>
            </a:extLst>
          </p:cNvPr>
          <p:cNvSpPr txBox="1"/>
          <p:nvPr/>
        </p:nvSpPr>
        <p:spPr>
          <a:xfrm>
            <a:off x="2895600" y="3200400"/>
            <a:ext cx="373820" cy="523220"/>
          </a:xfrm>
          <a:prstGeom prst="rect">
            <a:avLst/>
          </a:prstGeom>
          <a:noFill/>
        </p:spPr>
        <p:txBody>
          <a:bodyPr wrap="none" rtlCol="0">
            <a:spAutoFit/>
          </a:bodyPr>
          <a:lstStyle/>
          <a:p>
            <a:r>
              <a:rPr lang="en-US" sz="2800" dirty="0">
                <a:solidFill>
                  <a:srgbClr val="92D050"/>
                </a:solidFill>
                <a:latin typeface="Times New Roman" panose="02020603050405020304" pitchFamily="18" charset="0"/>
                <a:cs typeface="Times New Roman" panose="02020603050405020304" pitchFamily="18" charset="0"/>
              </a:rPr>
              <a:t>n</a:t>
            </a:r>
          </a:p>
        </p:txBody>
      </p:sp>
      <p:sp>
        <p:nvSpPr>
          <p:cNvPr id="52" name="object 15">
            <a:extLst>
              <a:ext uri="{FF2B5EF4-FFF2-40B4-BE49-F238E27FC236}">
                <a16:creationId xmlns:a16="http://schemas.microsoft.com/office/drawing/2014/main" id="{695DEAF7-5A62-4E5D-8B0F-467D03E253BD}"/>
              </a:ext>
            </a:extLst>
          </p:cNvPr>
          <p:cNvSpPr/>
          <p:nvPr/>
        </p:nvSpPr>
        <p:spPr>
          <a:xfrm>
            <a:off x="4572000" y="3733800"/>
            <a:ext cx="273050" cy="274955"/>
          </a:xfrm>
          <a:custGeom>
            <a:avLst/>
            <a:gdLst/>
            <a:ahLst/>
            <a:cxnLst/>
            <a:rect l="l" t="t" r="r" b="b"/>
            <a:pathLst>
              <a:path w="273050" h="274954">
                <a:moveTo>
                  <a:pt x="272503" y="274485"/>
                </a:moveTo>
                <a:lnTo>
                  <a:pt x="232841" y="274332"/>
                </a:lnTo>
                <a:lnTo>
                  <a:pt x="242798" y="264452"/>
                </a:lnTo>
                <a:lnTo>
                  <a:pt x="0" y="19748"/>
                </a:lnTo>
                <a:lnTo>
                  <a:pt x="19900" y="0"/>
                </a:lnTo>
                <a:lnTo>
                  <a:pt x="262699" y="244703"/>
                </a:lnTo>
                <a:lnTo>
                  <a:pt x="272656" y="234822"/>
                </a:lnTo>
                <a:lnTo>
                  <a:pt x="272503" y="274485"/>
                </a:lnTo>
                <a:close/>
              </a:path>
            </a:pathLst>
          </a:custGeom>
          <a:ln w="25400">
            <a:solidFill>
              <a:srgbClr val="92D050"/>
            </a:solidFill>
          </a:ln>
        </p:spPr>
        <p:txBody>
          <a:bodyPr wrap="square" lIns="0" tIns="0" rIns="0" bIns="0" rtlCol="0"/>
          <a:lstStyle/>
          <a:p>
            <a:endParaRPr/>
          </a:p>
        </p:txBody>
      </p:sp>
      <p:sp>
        <p:nvSpPr>
          <p:cNvPr id="55" name="object 19">
            <a:extLst>
              <a:ext uri="{FF2B5EF4-FFF2-40B4-BE49-F238E27FC236}">
                <a16:creationId xmlns:a16="http://schemas.microsoft.com/office/drawing/2014/main" id="{38E30DBB-5EA3-490F-8CD4-360A7ED8E849}"/>
              </a:ext>
            </a:extLst>
          </p:cNvPr>
          <p:cNvSpPr/>
          <p:nvPr/>
        </p:nvSpPr>
        <p:spPr>
          <a:xfrm rot="920478">
            <a:off x="5676379" y="3273963"/>
            <a:ext cx="605332" cy="365604"/>
          </a:xfrm>
          <a:custGeom>
            <a:avLst/>
            <a:gdLst/>
            <a:ahLst/>
            <a:cxnLst/>
            <a:rect l="l" t="t" r="r" b="b"/>
            <a:pathLst>
              <a:path w="300989" h="210185">
                <a:moveTo>
                  <a:pt x="4563" y="184724"/>
                </a:moveTo>
                <a:lnTo>
                  <a:pt x="1600" y="177633"/>
                </a:lnTo>
                <a:lnTo>
                  <a:pt x="95" y="169985"/>
                </a:lnTo>
                <a:lnTo>
                  <a:pt x="0" y="161849"/>
                </a:lnTo>
                <a:lnTo>
                  <a:pt x="1265" y="153288"/>
                </a:lnTo>
                <a:lnTo>
                  <a:pt x="18956" y="116136"/>
                </a:lnTo>
                <a:lnTo>
                  <a:pt x="44115" y="87071"/>
                </a:lnTo>
                <a:lnTo>
                  <a:pt x="77999" y="58963"/>
                </a:lnTo>
                <a:lnTo>
                  <a:pt x="120740" y="33306"/>
                </a:lnTo>
                <a:lnTo>
                  <a:pt x="166943" y="13884"/>
                </a:lnTo>
                <a:lnTo>
                  <a:pt x="209223" y="2794"/>
                </a:lnTo>
                <a:lnTo>
                  <a:pt x="245754" y="0"/>
                </a:lnTo>
                <a:lnTo>
                  <a:pt x="256339" y="905"/>
                </a:lnTo>
                <a:lnTo>
                  <a:pt x="294277" y="19142"/>
                </a:lnTo>
                <a:lnTo>
                  <a:pt x="300469" y="43658"/>
                </a:lnTo>
                <a:lnTo>
                  <a:pt x="299773" y="52530"/>
                </a:lnTo>
                <a:lnTo>
                  <a:pt x="284501" y="90067"/>
                </a:lnTo>
                <a:lnTo>
                  <a:pt x="251598" y="128287"/>
                </a:lnTo>
                <a:lnTo>
                  <a:pt x="217240" y="155312"/>
                </a:lnTo>
                <a:lnTo>
                  <a:pt x="175119" y="179671"/>
                </a:lnTo>
                <a:lnTo>
                  <a:pt x="130047" y="197947"/>
                </a:lnTo>
                <a:lnTo>
                  <a:pt x="88211" y="207846"/>
                </a:lnTo>
                <a:lnTo>
                  <a:pt x="63267" y="209734"/>
                </a:lnTo>
                <a:lnTo>
                  <a:pt x="51937" y="209252"/>
                </a:lnTo>
                <a:lnTo>
                  <a:pt x="10156" y="192419"/>
                </a:lnTo>
                <a:lnTo>
                  <a:pt x="4563" y="184724"/>
                </a:lnTo>
                <a:close/>
              </a:path>
            </a:pathLst>
          </a:custGeom>
          <a:ln w="57149">
            <a:solidFill>
              <a:srgbClr val="FF0000"/>
            </a:solidFill>
          </a:ln>
        </p:spPr>
        <p:txBody>
          <a:bodyPr wrap="square" lIns="0" tIns="0" rIns="0" bIns="0" rtlCol="0"/>
          <a:lstStyle/>
          <a:p>
            <a:endParaRPr/>
          </a:p>
        </p:txBody>
      </p:sp>
      <p:sp>
        <p:nvSpPr>
          <p:cNvPr id="56" name="object 24">
            <a:extLst>
              <a:ext uri="{FF2B5EF4-FFF2-40B4-BE49-F238E27FC236}">
                <a16:creationId xmlns:a16="http://schemas.microsoft.com/office/drawing/2014/main" id="{A81C5B5D-E641-4E35-9CB8-7632EB1DAAA5}"/>
              </a:ext>
            </a:extLst>
          </p:cNvPr>
          <p:cNvSpPr/>
          <p:nvPr/>
        </p:nvSpPr>
        <p:spPr>
          <a:xfrm rot="2241088">
            <a:off x="5338917" y="3429475"/>
            <a:ext cx="402928" cy="152398"/>
          </a:xfrm>
          <a:custGeom>
            <a:avLst/>
            <a:gdLst/>
            <a:ahLst/>
            <a:cxnLst/>
            <a:rect l="l" t="t" r="r" b="b"/>
            <a:pathLst>
              <a:path w="376554" h="139064">
                <a:moveTo>
                  <a:pt x="0" y="29362"/>
                </a:moveTo>
                <a:lnTo>
                  <a:pt x="46913" y="88722"/>
                </a:lnTo>
                <a:lnTo>
                  <a:pt x="85877" y="120626"/>
                </a:lnTo>
                <a:lnTo>
                  <a:pt x="123630" y="134110"/>
                </a:lnTo>
                <a:lnTo>
                  <a:pt x="167171" y="138639"/>
                </a:lnTo>
                <a:lnTo>
                  <a:pt x="182734" y="138159"/>
                </a:lnTo>
                <a:lnTo>
                  <a:pt x="231861" y="130745"/>
                </a:lnTo>
                <a:lnTo>
                  <a:pt x="283577" y="114373"/>
                </a:lnTo>
                <a:lnTo>
                  <a:pt x="318816" y="98480"/>
                </a:lnTo>
                <a:lnTo>
                  <a:pt x="336511" y="89039"/>
                </a:lnTo>
                <a:lnTo>
                  <a:pt x="364667" y="89039"/>
                </a:lnTo>
                <a:lnTo>
                  <a:pt x="366211" y="79284"/>
                </a:lnTo>
                <a:lnTo>
                  <a:pt x="120251" y="79284"/>
                </a:lnTo>
                <a:lnTo>
                  <a:pt x="105179" y="78770"/>
                </a:lnTo>
                <a:lnTo>
                  <a:pt x="63415" y="71256"/>
                </a:lnTo>
                <a:lnTo>
                  <a:pt x="27898" y="54786"/>
                </a:lnTo>
                <a:lnTo>
                  <a:pt x="8368" y="38831"/>
                </a:lnTo>
                <a:lnTo>
                  <a:pt x="0" y="29362"/>
                </a:lnTo>
                <a:close/>
              </a:path>
              <a:path w="376554" h="139064">
                <a:moveTo>
                  <a:pt x="364667" y="89039"/>
                </a:moveTo>
                <a:lnTo>
                  <a:pt x="336511" y="89039"/>
                </a:lnTo>
                <a:lnTo>
                  <a:pt x="359968" y="118719"/>
                </a:lnTo>
                <a:lnTo>
                  <a:pt x="364667" y="89039"/>
                </a:lnTo>
                <a:close/>
              </a:path>
              <a:path w="376554" h="139064">
                <a:moveTo>
                  <a:pt x="266128" y="0"/>
                </a:moveTo>
                <a:lnTo>
                  <a:pt x="289585" y="29679"/>
                </a:lnTo>
                <a:lnTo>
                  <a:pt x="271891" y="39120"/>
                </a:lnTo>
                <a:lnTo>
                  <a:pt x="254231" y="47565"/>
                </a:lnTo>
                <a:lnTo>
                  <a:pt x="201959" y="66926"/>
                </a:lnTo>
                <a:lnTo>
                  <a:pt x="151817" y="77327"/>
                </a:lnTo>
                <a:lnTo>
                  <a:pt x="120251" y="79284"/>
                </a:lnTo>
                <a:lnTo>
                  <a:pt x="366211" y="79284"/>
                </a:lnTo>
                <a:lnTo>
                  <a:pt x="376059" y="17068"/>
                </a:lnTo>
                <a:lnTo>
                  <a:pt x="266128" y="0"/>
                </a:lnTo>
                <a:close/>
              </a:path>
            </a:pathLst>
          </a:custGeom>
          <a:solidFill>
            <a:srgbClr val="FFFF00"/>
          </a:solidFill>
        </p:spPr>
        <p:txBody>
          <a:bodyPr wrap="square" lIns="0" tIns="0" rIns="0" bIns="0" rtlCol="0"/>
          <a:lstStyle/>
          <a:p>
            <a:endParaRPr/>
          </a:p>
        </p:txBody>
      </p:sp>
      <p:sp>
        <p:nvSpPr>
          <p:cNvPr id="57" name="object 26">
            <a:extLst>
              <a:ext uri="{FF2B5EF4-FFF2-40B4-BE49-F238E27FC236}">
                <a16:creationId xmlns:a16="http://schemas.microsoft.com/office/drawing/2014/main" id="{37159E98-7B76-4804-B3C7-C069D570A86D}"/>
              </a:ext>
            </a:extLst>
          </p:cNvPr>
          <p:cNvSpPr/>
          <p:nvPr/>
        </p:nvSpPr>
        <p:spPr>
          <a:xfrm rot="2209067">
            <a:off x="6293532" y="2949120"/>
            <a:ext cx="187663" cy="557074"/>
          </a:xfrm>
          <a:custGeom>
            <a:avLst/>
            <a:gdLst/>
            <a:ahLst/>
            <a:cxnLst/>
            <a:rect l="l" t="t" r="r" b="b"/>
            <a:pathLst>
              <a:path w="173989" h="224155">
                <a:moveTo>
                  <a:pt x="87495" y="60388"/>
                </a:moveTo>
                <a:lnTo>
                  <a:pt x="22834" y="60388"/>
                </a:lnTo>
                <a:lnTo>
                  <a:pt x="128333" y="223862"/>
                </a:lnTo>
                <a:lnTo>
                  <a:pt x="173989" y="194398"/>
                </a:lnTo>
                <a:lnTo>
                  <a:pt x="87495" y="60388"/>
                </a:lnTo>
                <a:close/>
              </a:path>
              <a:path w="173989" h="224155">
                <a:moveTo>
                  <a:pt x="16192" y="0"/>
                </a:moveTo>
                <a:lnTo>
                  <a:pt x="0" y="75120"/>
                </a:lnTo>
                <a:lnTo>
                  <a:pt x="22834" y="60388"/>
                </a:lnTo>
                <a:lnTo>
                  <a:pt x="87495" y="60388"/>
                </a:lnTo>
                <a:lnTo>
                  <a:pt x="68478" y="30924"/>
                </a:lnTo>
                <a:lnTo>
                  <a:pt x="91312" y="16192"/>
                </a:lnTo>
                <a:lnTo>
                  <a:pt x="16192" y="0"/>
                </a:lnTo>
                <a:close/>
              </a:path>
            </a:pathLst>
          </a:custGeom>
          <a:solidFill>
            <a:srgbClr val="FF0000"/>
          </a:solidFill>
        </p:spPr>
        <p:txBody>
          <a:bodyPr wrap="square" lIns="0" tIns="0" rIns="0" bIns="0" rtlCol="0"/>
          <a:lstStyle/>
          <a:p>
            <a:endParaRPr/>
          </a:p>
        </p:txBody>
      </p:sp>
      <p:sp>
        <p:nvSpPr>
          <p:cNvPr id="62" name="object 20">
            <a:extLst>
              <a:ext uri="{FF2B5EF4-FFF2-40B4-BE49-F238E27FC236}">
                <a16:creationId xmlns:a16="http://schemas.microsoft.com/office/drawing/2014/main" id="{7DC2F4D7-323D-4DC5-8287-994A3CB7221B}"/>
              </a:ext>
            </a:extLst>
          </p:cNvPr>
          <p:cNvSpPr/>
          <p:nvPr/>
        </p:nvSpPr>
        <p:spPr>
          <a:xfrm rot="2719427">
            <a:off x="6326605" y="592518"/>
            <a:ext cx="1162668" cy="2369623"/>
          </a:xfrm>
          <a:custGeom>
            <a:avLst/>
            <a:gdLst/>
            <a:ahLst/>
            <a:cxnLst/>
            <a:rect l="l" t="t" r="r" b="b"/>
            <a:pathLst>
              <a:path w="832485" h="1298575">
                <a:moveTo>
                  <a:pt x="80009" y="57086"/>
                </a:moveTo>
                <a:lnTo>
                  <a:pt x="24726" y="57086"/>
                </a:lnTo>
                <a:lnTo>
                  <a:pt x="792340" y="1298422"/>
                </a:lnTo>
                <a:lnTo>
                  <a:pt x="832319" y="1273695"/>
                </a:lnTo>
                <a:lnTo>
                  <a:pt x="80009" y="57086"/>
                </a:lnTo>
                <a:close/>
              </a:path>
              <a:path w="832485" h="1298575">
                <a:moveTo>
                  <a:pt x="17068" y="0"/>
                </a:moveTo>
                <a:lnTo>
                  <a:pt x="0" y="72377"/>
                </a:lnTo>
                <a:lnTo>
                  <a:pt x="24726" y="57086"/>
                </a:lnTo>
                <a:lnTo>
                  <a:pt x="80009" y="57086"/>
                </a:lnTo>
                <a:lnTo>
                  <a:pt x="64719" y="32359"/>
                </a:lnTo>
                <a:lnTo>
                  <a:pt x="89446" y="17068"/>
                </a:lnTo>
                <a:lnTo>
                  <a:pt x="17068" y="0"/>
                </a:lnTo>
                <a:close/>
              </a:path>
            </a:pathLst>
          </a:custGeom>
          <a:solidFill>
            <a:schemeClr val="tx2">
              <a:lumMod val="40000"/>
              <a:lumOff val="60000"/>
            </a:schemeClr>
          </a:solidFill>
          <a:ln>
            <a:solidFill>
              <a:schemeClr val="tx2">
                <a:lumMod val="60000"/>
                <a:lumOff val="40000"/>
              </a:schemeClr>
            </a:solidFill>
          </a:ln>
        </p:spPr>
        <p:txBody>
          <a:bodyPr wrap="square" lIns="0" tIns="0" rIns="0" bIns="0" rtlCol="0"/>
          <a:lstStyle/>
          <a:p>
            <a:endParaRPr dirty="0">
              <a:solidFill>
                <a:srgbClr val="92D050"/>
              </a:solidFill>
              <a:highlight>
                <a:srgbClr val="00FFFF"/>
              </a:highlight>
            </a:endParaRPr>
          </a:p>
        </p:txBody>
      </p:sp>
      <p:sp>
        <p:nvSpPr>
          <p:cNvPr id="63" name="object 17">
            <a:extLst>
              <a:ext uri="{FF2B5EF4-FFF2-40B4-BE49-F238E27FC236}">
                <a16:creationId xmlns:a16="http://schemas.microsoft.com/office/drawing/2014/main" id="{E7915CFE-883F-49E6-A1B0-8F234766B55B}"/>
              </a:ext>
            </a:extLst>
          </p:cNvPr>
          <p:cNvSpPr/>
          <p:nvPr/>
        </p:nvSpPr>
        <p:spPr>
          <a:xfrm rot="21235103">
            <a:off x="4447843" y="2363292"/>
            <a:ext cx="3062405" cy="1219200"/>
          </a:xfrm>
          <a:custGeom>
            <a:avLst/>
            <a:gdLst/>
            <a:ahLst/>
            <a:cxnLst/>
            <a:rect l="l" t="t" r="r" b="b"/>
            <a:pathLst>
              <a:path w="1057275" h="1111250">
                <a:moveTo>
                  <a:pt x="0" y="1031862"/>
                </a:moveTo>
                <a:lnTo>
                  <a:pt x="2146" y="1111161"/>
                </a:lnTo>
                <a:lnTo>
                  <a:pt x="81445" y="1109014"/>
                </a:lnTo>
                <a:lnTo>
                  <a:pt x="61074" y="1089723"/>
                </a:lnTo>
                <a:lnTo>
                  <a:pt x="97606" y="1051153"/>
                </a:lnTo>
                <a:lnTo>
                  <a:pt x="20358" y="1051153"/>
                </a:lnTo>
                <a:lnTo>
                  <a:pt x="0" y="1031862"/>
                </a:lnTo>
                <a:close/>
              </a:path>
              <a:path w="1057275" h="1111250">
                <a:moveTo>
                  <a:pt x="1015974" y="0"/>
                </a:moveTo>
                <a:lnTo>
                  <a:pt x="20358" y="1051153"/>
                </a:lnTo>
                <a:lnTo>
                  <a:pt x="97606" y="1051153"/>
                </a:lnTo>
                <a:lnTo>
                  <a:pt x="1056690" y="38569"/>
                </a:lnTo>
                <a:lnTo>
                  <a:pt x="1015974" y="0"/>
                </a:lnTo>
                <a:close/>
              </a:path>
            </a:pathLst>
          </a:custGeom>
          <a:solidFill>
            <a:srgbClr val="FF0000"/>
          </a:solidFill>
        </p:spPr>
        <p:txBody>
          <a:bodyPr wrap="square" lIns="0" tIns="0" rIns="0" bIns="0" rtlCol="0"/>
          <a:lstStyle/>
          <a:p>
            <a:endParaRPr/>
          </a:p>
        </p:txBody>
      </p:sp>
      <p:sp>
        <p:nvSpPr>
          <p:cNvPr id="66" name="object 21">
            <a:extLst>
              <a:ext uri="{FF2B5EF4-FFF2-40B4-BE49-F238E27FC236}">
                <a16:creationId xmlns:a16="http://schemas.microsoft.com/office/drawing/2014/main" id="{238F365C-E5A3-4C3A-A80F-88084D2C5925}"/>
              </a:ext>
            </a:extLst>
          </p:cNvPr>
          <p:cNvSpPr/>
          <p:nvPr/>
        </p:nvSpPr>
        <p:spPr>
          <a:xfrm rot="2144798">
            <a:off x="7161771" y="1390035"/>
            <a:ext cx="173355" cy="207645"/>
          </a:xfrm>
          <a:custGeom>
            <a:avLst/>
            <a:gdLst/>
            <a:ahLst/>
            <a:cxnLst/>
            <a:rect l="l" t="t" r="r" b="b"/>
            <a:pathLst>
              <a:path w="173354" h="207644">
                <a:moveTo>
                  <a:pt x="84615" y="93237"/>
                </a:moveTo>
                <a:lnTo>
                  <a:pt x="28673" y="93237"/>
                </a:lnTo>
                <a:lnTo>
                  <a:pt x="41504" y="98481"/>
                </a:lnTo>
                <a:lnTo>
                  <a:pt x="52022" y="105845"/>
                </a:lnTo>
                <a:lnTo>
                  <a:pt x="61607" y="113903"/>
                </a:lnTo>
                <a:lnTo>
                  <a:pt x="162610" y="207248"/>
                </a:lnTo>
                <a:lnTo>
                  <a:pt x="173075" y="201533"/>
                </a:lnTo>
                <a:lnTo>
                  <a:pt x="172484" y="162696"/>
                </a:lnTo>
                <a:lnTo>
                  <a:pt x="160464" y="162696"/>
                </a:lnTo>
                <a:lnTo>
                  <a:pt x="84615" y="93237"/>
                </a:lnTo>
                <a:close/>
              </a:path>
              <a:path w="173354" h="207644">
                <a:moveTo>
                  <a:pt x="153730" y="0"/>
                </a:moveTo>
                <a:lnTo>
                  <a:pt x="143594" y="293"/>
                </a:lnTo>
                <a:lnTo>
                  <a:pt x="128793" y="7605"/>
                </a:lnTo>
                <a:lnTo>
                  <a:pt x="124564" y="17325"/>
                </a:lnTo>
                <a:lnTo>
                  <a:pt x="127711" y="28902"/>
                </a:lnTo>
                <a:lnTo>
                  <a:pt x="129425" y="32039"/>
                </a:lnTo>
                <a:lnTo>
                  <a:pt x="132753" y="36344"/>
                </a:lnTo>
                <a:lnTo>
                  <a:pt x="138107" y="42274"/>
                </a:lnTo>
                <a:lnTo>
                  <a:pt x="146483" y="52588"/>
                </a:lnTo>
                <a:lnTo>
                  <a:pt x="152845" y="62858"/>
                </a:lnTo>
                <a:lnTo>
                  <a:pt x="155780" y="73909"/>
                </a:lnTo>
                <a:lnTo>
                  <a:pt x="157175" y="89100"/>
                </a:lnTo>
                <a:lnTo>
                  <a:pt x="160464" y="162696"/>
                </a:lnTo>
                <a:lnTo>
                  <a:pt x="172484" y="162696"/>
                </a:lnTo>
                <a:lnTo>
                  <a:pt x="170976" y="63553"/>
                </a:lnTo>
                <a:lnTo>
                  <a:pt x="166514" y="22574"/>
                </a:lnTo>
                <a:lnTo>
                  <a:pt x="160598" y="5673"/>
                </a:lnTo>
                <a:lnTo>
                  <a:pt x="153730" y="0"/>
                </a:lnTo>
                <a:close/>
              </a:path>
              <a:path w="173354" h="207644">
                <a:moveTo>
                  <a:pt x="41376" y="53641"/>
                </a:moveTo>
                <a:lnTo>
                  <a:pt x="33705" y="57820"/>
                </a:lnTo>
                <a:lnTo>
                  <a:pt x="0" y="99323"/>
                </a:lnTo>
                <a:lnTo>
                  <a:pt x="5765" y="104098"/>
                </a:lnTo>
                <a:lnTo>
                  <a:pt x="9131" y="100301"/>
                </a:lnTo>
                <a:lnTo>
                  <a:pt x="12560" y="97444"/>
                </a:lnTo>
                <a:lnTo>
                  <a:pt x="17887" y="94631"/>
                </a:lnTo>
                <a:lnTo>
                  <a:pt x="28673" y="93237"/>
                </a:lnTo>
                <a:lnTo>
                  <a:pt x="84615" y="93237"/>
                </a:lnTo>
                <a:lnTo>
                  <a:pt x="41376" y="53641"/>
                </a:lnTo>
                <a:close/>
              </a:path>
            </a:pathLst>
          </a:custGeom>
          <a:solidFill>
            <a:srgbClr val="00B0F0"/>
          </a:solidFill>
          <a:ln>
            <a:solidFill>
              <a:schemeClr val="tx2">
                <a:lumMod val="20000"/>
                <a:lumOff val="80000"/>
              </a:schemeClr>
            </a:solidFill>
          </a:ln>
        </p:spPr>
        <p:txBody>
          <a:bodyPr wrap="square" lIns="0" tIns="0" rIns="0" bIns="0" rtlCol="0"/>
          <a:lstStyle/>
          <a:p>
            <a:endParaRPr dirty="0">
              <a:solidFill>
                <a:schemeClr val="tx2">
                  <a:lumMod val="40000"/>
                  <a:lumOff val="60000"/>
                </a:schemeClr>
              </a:solidFill>
              <a:highlight>
                <a:srgbClr val="00FFFF"/>
              </a:highlight>
            </a:endParaRPr>
          </a:p>
        </p:txBody>
      </p:sp>
      <p:sp>
        <p:nvSpPr>
          <p:cNvPr id="4" name="TextBox 3">
            <a:extLst>
              <a:ext uri="{FF2B5EF4-FFF2-40B4-BE49-F238E27FC236}">
                <a16:creationId xmlns:a16="http://schemas.microsoft.com/office/drawing/2014/main" id="{0EB61B14-8687-4C3E-94BE-26BBA0062A63}"/>
              </a:ext>
            </a:extLst>
          </p:cNvPr>
          <p:cNvSpPr txBox="1"/>
          <p:nvPr/>
        </p:nvSpPr>
        <p:spPr>
          <a:xfrm>
            <a:off x="4074488" y="3044001"/>
            <a:ext cx="1034450"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5 MW p</a:t>
            </a:r>
          </a:p>
        </p:txBody>
      </p:sp>
      <p:sp>
        <p:nvSpPr>
          <p:cNvPr id="5" name="TextBox 4">
            <a:extLst>
              <a:ext uri="{FF2B5EF4-FFF2-40B4-BE49-F238E27FC236}">
                <a16:creationId xmlns:a16="http://schemas.microsoft.com/office/drawing/2014/main" id="{C4284602-DC54-467C-B8DC-B08F6DFDA222}"/>
              </a:ext>
            </a:extLst>
          </p:cNvPr>
          <p:cNvSpPr txBox="1"/>
          <p:nvPr/>
        </p:nvSpPr>
        <p:spPr>
          <a:xfrm>
            <a:off x="4821957" y="3617859"/>
            <a:ext cx="1149867" cy="400110"/>
          </a:xfrm>
          <a:prstGeom prst="rect">
            <a:avLst/>
          </a:prstGeom>
          <a:noFill/>
        </p:spPr>
        <p:txBody>
          <a:bodyPr wrap="non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5 MW H</a:t>
            </a:r>
            <a:r>
              <a:rPr lang="en-US" sz="2000" baseline="30000" dirty="0">
                <a:solidFill>
                  <a:srgbClr val="FFFF00"/>
                </a:solidFill>
                <a:latin typeface="Times New Roman" panose="02020603050405020304" pitchFamily="18" charset="0"/>
                <a:cs typeface="Times New Roman" panose="02020603050405020304" pitchFamily="18" charset="0"/>
              </a:rPr>
              <a:t>-</a:t>
            </a:r>
          </a:p>
        </p:txBody>
      </p:sp>
      <p:sp>
        <p:nvSpPr>
          <p:cNvPr id="12" name="Arrow: Down 11">
            <a:extLst>
              <a:ext uri="{FF2B5EF4-FFF2-40B4-BE49-F238E27FC236}">
                <a16:creationId xmlns:a16="http://schemas.microsoft.com/office/drawing/2014/main" id="{16376FF7-1170-47AC-836B-9A3DE3C05F45}"/>
              </a:ext>
            </a:extLst>
          </p:cNvPr>
          <p:cNvSpPr/>
          <p:nvPr/>
        </p:nvSpPr>
        <p:spPr>
          <a:xfrm rot="3723899" flipH="1">
            <a:off x="6476966" y="1757614"/>
            <a:ext cx="45719" cy="192492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bject 25">
            <a:extLst>
              <a:ext uri="{FF2B5EF4-FFF2-40B4-BE49-F238E27FC236}">
                <a16:creationId xmlns:a16="http://schemas.microsoft.com/office/drawing/2014/main" id="{B7287986-8F20-4CC1-9D60-78A5BC6A204A}"/>
              </a:ext>
            </a:extLst>
          </p:cNvPr>
          <p:cNvSpPr/>
          <p:nvPr/>
        </p:nvSpPr>
        <p:spPr>
          <a:xfrm rot="1015454">
            <a:off x="5430474" y="3112885"/>
            <a:ext cx="195580" cy="352425"/>
          </a:xfrm>
          <a:custGeom>
            <a:avLst/>
            <a:gdLst/>
            <a:ahLst/>
            <a:cxnLst/>
            <a:rect l="l" t="t" r="r" b="b"/>
            <a:pathLst>
              <a:path w="195579" h="352425">
                <a:moveTo>
                  <a:pt x="140075" y="0"/>
                </a:moveTo>
                <a:lnTo>
                  <a:pt x="111662" y="25438"/>
                </a:lnTo>
                <a:lnTo>
                  <a:pt x="70911" y="70331"/>
                </a:lnTo>
                <a:lnTo>
                  <a:pt x="44859" y="107127"/>
                </a:lnTo>
                <a:lnTo>
                  <a:pt x="24643" y="144081"/>
                </a:lnTo>
                <a:lnTo>
                  <a:pt x="10362" y="180537"/>
                </a:lnTo>
                <a:lnTo>
                  <a:pt x="284" y="232858"/>
                </a:lnTo>
                <a:lnTo>
                  <a:pt x="0" y="249341"/>
                </a:lnTo>
                <a:lnTo>
                  <a:pt x="1272" y="265208"/>
                </a:lnTo>
                <a:lnTo>
                  <a:pt x="14560" y="308303"/>
                </a:lnTo>
                <a:lnTo>
                  <a:pt x="42312" y="342917"/>
                </a:lnTo>
                <a:lnTo>
                  <a:pt x="54834" y="352189"/>
                </a:lnTo>
                <a:lnTo>
                  <a:pt x="50923" y="339048"/>
                </a:lnTo>
                <a:lnTo>
                  <a:pt x="48325" y="325371"/>
                </a:lnTo>
                <a:lnTo>
                  <a:pt x="47012" y="311216"/>
                </a:lnTo>
                <a:lnTo>
                  <a:pt x="46959" y="296640"/>
                </a:lnTo>
                <a:lnTo>
                  <a:pt x="48137" y="281699"/>
                </a:lnTo>
                <a:lnTo>
                  <a:pt x="58801" y="235254"/>
                </a:lnTo>
                <a:lnTo>
                  <a:pt x="79597" y="187571"/>
                </a:lnTo>
                <a:lnTo>
                  <a:pt x="109804" y="140182"/>
                </a:lnTo>
                <a:lnTo>
                  <a:pt x="134816" y="109510"/>
                </a:lnTo>
                <a:lnTo>
                  <a:pt x="163477" y="80104"/>
                </a:lnTo>
                <a:lnTo>
                  <a:pt x="195575" y="52418"/>
                </a:lnTo>
                <a:lnTo>
                  <a:pt x="140075" y="0"/>
                </a:lnTo>
                <a:close/>
              </a:path>
            </a:pathLst>
          </a:custGeom>
          <a:solidFill>
            <a:srgbClr val="CDCD00"/>
          </a:solidFill>
        </p:spPr>
        <p:txBody>
          <a:bodyPr wrap="square" lIns="0" tIns="0" rIns="0" bIns="0" rtlCol="0"/>
          <a:lstStyle/>
          <a:p>
            <a:endParaRPr/>
          </a:p>
        </p:txBody>
      </p:sp>
      <p:sp>
        <p:nvSpPr>
          <p:cNvPr id="13" name="TextBox 12">
            <a:extLst>
              <a:ext uri="{FF2B5EF4-FFF2-40B4-BE49-F238E27FC236}">
                <a16:creationId xmlns:a16="http://schemas.microsoft.com/office/drawing/2014/main" id="{AA974123-9B9B-4746-ACF9-C8813B7146A3}"/>
              </a:ext>
            </a:extLst>
          </p:cNvPr>
          <p:cNvSpPr txBox="1"/>
          <p:nvPr/>
        </p:nvSpPr>
        <p:spPr>
          <a:xfrm>
            <a:off x="6304849" y="3402338"/>
            <a:ext cx="1379352" cy="369332"/>
          </a:xfrm>
          <a:prstGeom prst="rect">
            <a:avLst/>
          </a:prstGeom>
          <a:noFill/>
        </p:spPr>
        <p:txBody>
          <a:bodyPr wrap="none" rtlCol="0">
            <a:spAutoFit/>
          </a:bodyPr>
          <a:lstStyle/>
          <a:p>
            <a:r>
              <a:rPr lang="en-US" dirty="0">
                <a:solidFill>
                  <a:schemeClr val="bg1"/>
                </a:solidFill>
              </a:rPr>
              <a:t>Accumulator</a:t>
            </a:r>
          </a:p>
        </p:txBody>
      </p:sp>
      <p:sp>
        <p:nvSpPr>
          <p:cNvPr id="14" name="TextBox 13">
            <a:extLst>
              <a:ext uri="{FF2B5EF4-FFF2-40B4-BE49-F238E27FC236}">
                <a16:creationId xmlns:a16="http://schemas.microsoft.com/office/drawing/2014/main" id="{D1DBC3FB-408B-41B9-86EE-6D6B734EF1C9}"/>
              </a:ext>
            </a:extLst>
          </p:cNvPr>
          <p:cNvSpPr txBox="1"/>
          <p:nvPr/>
        </p:nvSpPr>
        <p:spPr>
          <a:xfrm>
            <a:off x="6432330" y="2830398"/>
            <a:ext cx="1479508" cy="369332"/>
          </a:xfrm>
          <a:prstGeom prst="rect">
            <a:avLst/>
          </a:prstGeom>
          <a:noFill/>
        </p:spPr>
        <p:txBody>
          <a:bodyPr wrap="none" rtlCol="0">
            <a:spAutoFit/>
          </a:bodyPr>
          <a:lstStyle/>
          <a:p>
            <a:r>
              <a:rPr lang="en-US" dirty="0">
                <a:solidFill>
                  <a:schemeClr val="bg1"/>
                </a:solidFill>
              </a:rPr>
              <a:t>Target Station</a:t>
            </a:r>
          </a:p>
        </p:txBody>
      </p:sp>
      <p:sp>
        <p:nvSpPr>
          <p:cNvPr id="15" name="TextBox 14">
            <a:extLst>
              <a:ext uri="{FF2B5EF4-FFF2-40B4-BE49-F238E27FC236}">
                <a16:creationId xmlns:a16="http://schemas.microsoft.com/office/drawing/2014/main" id="{2EED2511-0EC0-43B9-96E1-B5FA710C903D}"/>
              </a:ext>
            </a:extLst>
          </p:cNvPr>
          <p:cNvSpPr txBox="1"/>
          <p:nvPr/>
        </p:nvSpPr>
        <p:spPr>
          <a:xfrm>
            <a:off x="5334001" y="1773931"/>
            <a:ext cx="1514004" cy="369332"/>
          </a:xfrm>
          <a:prstGeom prst="rect">
            <a:avLst/>
          </a:prstGeom>
          <a:noFill/>
        </p:spPr>
        <p:txBody>
          <a:bodyPr wrap="none" rtlCol="0">
            <a:spAutoFit/>
          </a:bodyPr>
          <a:lstStyle/>
          <a:p>
            <a:r>
              <a:rPr lang="en-US" dirty="0">
                <a:solidFill>
                  <a:schemeClr val="bg1"/>
                </a:solidFill>
              </a:rPr>
              <a:t>Near Detector</a:t>
            </a:r>
          </a:p>
        </p:txBody>
      </p:sp>
      <p:sp>
        <p:nvSpPr>
          <p:cNvPr id="16" name="TextBox 15">
            <a:extLst>
              <a:ext uri="{FF2B5EF4-FFF2-40B4-BE49-F238E27FC236}">
                <a16:creationId xmlns:a16="http://schemas.microsoft.com/office/drawing/2014/main" id="{EADD3464-BA59-4DF7-B09D-89AB4231EEAB}"/>
              </a:ext>
            </a:extLst>
          </p:cNvPr>
          <p:cNvSpPr txBox="1"/>
          <p:nvPr/>
        </p:nvSpPr>
        <p:spPr>
          <a:xfrm>
            <a:off x="7342122" y="530145"/>
            <a:ext cx="1833194" cy="923330"/>
          </a:xfrm>
          <a:prstGeom prst="rect">
            <a:avLst/>
          </a:prstGeom>
          <a:noFill/>
        </p:spPr>
        <p:txBody>
          <a:bodyPr wrap="none" rtlCol="0">
            <a:spAutoFit/>
          </a:bodyPr>
          <a:lstStyle/>
          <a:p>
            <a:r>
              <a:rPr lang="en-US" dirty="0">
                <a:solidFill>
                  <a:schemeClr val="bg1"/>
                </a:solidFill>
              </a:rPr>
              <a:t>To Far Detector</a:t>
            </a:r>
          </a:p>
          <a:p>
            <a:r>
              <a:rPr lang="en-US" dirty="0">
                <a:solidFill>
                  <a:schemeClr val="bg1"/>
                </a:solidFill>
              </a:rPr>
              <a:t>located at second</a:t>
            </a:r>
          </a:p>
          <a:p>
            <a:r>
              <a:rPr lang="en-US" dirty="0">
                <a:solidFill>
                  <a:schemeClr val="bg1"/>
                </a:solidFill>
              </a:rPr>
              <a:t>ν oscillation max.</a:t>
            </a:r>
          </a:p>
        </p:txBody>
      </p:sp>
      <p:sp>
        <p:nvSpPr>
          <p:cNvPr id="17" name="Explosion: 8 Points 16">
            <a:extLst>
              <a:ext uri="{FF2B5EF4-FFF2-40B4-BE49-F238E27FC236}">
                <a16:creationId xmlns:a16="http://schemas.microsoft.com/office/drawing/2014/main" id="{F8D678A4-A485-4083-9A52-8A51795DAC99}"/>
              </a:ext>
            </a:extLst>
          </p:cNvPr>
          <p:cNvSpPr/>
          <p:nvPr/>
        </p:nvSpPr>
        <p:spPr>
          <a:xfrm>
            <a:off x="6324600" y="2948444"/>
            <a:ext cx="245571" cy="21407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ptagon 17">
            <a:extLst>
              <a:ext uri="{FF2B5EF4-FFF2-40B4-BE49-F238E27FC236}">
                <a16:creationId xmlns:a16="http://schemas.microsoft.com/office/drawing/2014/main" id="{ED55B371-CA01-49EA-8409-9083827721E5}"/>
              </a:ext>
            </a:extLst>
          </p:cNvPr>
          <p:cNvSpPr/>
          <p:nvPr/>
        </p:nvSpPr>
        <p:spPr>
          <a:xfrm>
            <a:off x="6749965" y="1895425"/>
            <a:ext cx="185381" cy="170304"/>
          </a:xfrm>
          <a:prstGeom prst="hept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F2E45A2A-E72F-4CAC-A390-42E83BD53825}"/>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23" name="Slide Number Placeholder 22">
            <a:extLst>
              <a:ext uri="{FF2B5EF4-FFF2-40B4-BE49-F238E27FC236}">
                <a16:creationId xmlns:a16="http://schemas.microsoft.com/office/drawing/2014/main" id="{2740BEDA-17D2-41FF-8563-D1EFED5ED04C}"/>
              </a:ext>
            </a:extLst>
          </p:cNvPr>
          <p:cNvSpPr>
            <a:spLocks noGrp="1"/>
          </p:cNvSpPr>
          <p:nvPr>
            <p:ph type="sldNum" sz="quarter" idx="7"/>
          </p:nvPr>
        </p:nvSpPr>
        <p:spPr/>
        <p:txBody>
          <a:bodyPr/>
          <a:lstStyle/>
          <a:p>
            <a:pPr marL="101600">
              <a:lnSpc>
                <a:spcPct val="100000"/>
              </a:lnSpc>
            </a:pPr>
            <a:fld id="{81D60167-4931-47E6-BA6A-407CBD079E47}" type="slidenum">
              <a:rPr lang="sv-SE" smtClean="0"/>
              <a:t>5</a:t>
            </a:fld>
            <a:endParaRPr lang="sv-SE" dirty="0"/>
          </a:p>
        </p:txBody>
      </p:sp>
      <p:sp>
        <p:nvSpPr>
          <p:cNvPr id="79" name="Footer Placeholder 78">
            <a:extLst>
              <a:ext uri="{FF2B5EF4-FFF2-40B4-BE49-F238E27FC236}">
                <a16:creationId xmlns:a16="http://schemas.microsoft.com/office/drawing/2014/main" id="{11E602D1-6417-475A-9A42-95D34DB0FD43}"/>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sv-SE" spc="-5"/>
              <a:t>PPNT in Uppsala                                          Tord Ekelof, Uppsala University </a:t>
            </a:r>
            <a:endParaRPr lang="fr-FR" dirty="0"/>
          </a:p>
        </p:txBody>
      </p:sp>
    </p:spTree>
    <p:extLst>
      <p:ext uri="{BB962C8B-B14F-4D97-AF65-F5344CB8AC3E}">
        <p14:creationId xmlns:p14="http://schemas.microsoft.com/office/powerpoint/2010/main" val="30066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5"/>
          </p:nvPr>
        </p:nvSpPr>
        <p:spPr>
          <a:xfrm>
            <a:off x="3567508" y="64008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p:txBody>
          <a:bodyPr/>
          <a:lstStyle/>
          <a:p>
            <a:pPr marL="101600">
              <a:lnSpc>
                <a:spcPct val="100000"/>
              </a:lnSpc>
            </a:pPr>
            <a:fld id="{81D60167-4931-47E6-BA6A-407CBD079E47}" type="slidenum">
              <a:rPr lang="sv-SE" smtClean="0"/>
              <a:t>6</a:t>
            </a:fld>
            <a:endParaRPr lang="sv-S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9724" b="22037"/>
          <a:stretch>
            <a:fillRect/>
          </a:stretch>
        </p:blipFill>
        <p:spPr bwMode="auto">
          <a:xfrm>
            <a:off x="-11113" y="922338"/>
            <a:ext cx="9155113"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215900" y="122238"/>
            <a:ext cx="892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sv-SE" sz="2000" b="1">
                <a:solidFill>
                  <a:srgbClr val="C00000"/>
                </a:solidFill>
                <a:latin typeface="Times New Roman" panose="02020603050405020304" pitchFamily="18" charset="0"/>
              </a:rPr>
              <a:t>Required modifications of the ESS accelerator architecture for ESSnuSB</a:t>
            </a:r>
            <a:endParaRPr lang="en-US" altLang="sv-SE" sz="2000">
              <a:solidFill>
                <a:srgbClr val="C00000"/>
              </a:solidFill>
              <a:latin typeface="Times New Roman" panose="02020603050405020304" pitchFamily="18" charset="0"/>
            </a:endParaRPr>
          </a:p>
          <a:p>
            <a:pPr eaLnBrk="1" hangingPunct="1">
              <a:spcBef>
                <a:spcPct val="0"/>
              </a:spcBef>
              <a:buFontTx/>
              <a:buNone/>
            </a:pPr>
            <a:r>
              <a:rPr lang="en-GB" altLang="sv-SE" sz="2000">
                <a:latin typeface="Times New Roman" panose="02020603050405020304" pitchFamily="18" charset="0"/>
              </a:rPr>
              <a:t> </a:t>
            </a:r>
            <a:r>
              <a:rPr lang="en-GB" altLang="sv-SE" sz="2000" i="1">
                <a:latin typeface="Times New Roman" panose="02020603050405020304" pitchFamily="18" charset="0"/>
              </a:rPr>
              <a:t>F. Gerigk and E. Montesinos</a:t>
            </a:r>
            <a:r>
              <a:rPr lang="en-US" altLang="sv-SE" sz="2000" i="1">
                <a:latin typeface="Times New Roman" panose="02020603050405020304" pitchFamily="18" charset="0"/>
              </a:rPr>
              <a:t>      </a:t>
            </a:r>
            <a:r>
              <a:rPr lang="en-US" altLang="sv-SE" sz="1600" b="1">
                <a:latin typeface="Times New Roman" panose="02020603050405020304" pitchFamily="18" charset="0"/>
              </a:rPr>
              <a:t>CERN-ACC-NOTE-2016-0050 8 </a:t>
            </a:r>
            <a:r>
              <a:rPr lang="en-US" altLang="sv-SE" sz="1600" b="1">
                <a:latin typeface="Times New Roman" panose="02020603050405020304" pitchFamily="18" charset="0"/>
                <a:cs typeface="Times New Roman" panose="02020603050405020304" pitchFamily="18" charset="0"/>
              </a:rPr>
              <a:t>July 2016</a:t>
            </a:r>
          </a:p>
        </p:txBody>
      </p:sp>
      <p:sp>
        <p:nvSpPr>
          <p:cNvPr id="12" name="Rectangle 2"/>
          <p:cNvSpPr>
            <a:spLocks noChangeArrowheads="1"/>
          </p:cNvSpPr>
          <p:nvPr/>
        </p:nvSpPr>
        <p:spPr bwMode="auto">
          <a:xfrm>
            <a:off x="252686" y="5118928"/>
            <a:ext cx="83413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sv-SE" dirty="0">
                <a:latin typeface="+mn-lt"/>
              </a:rPr>
              <a:t>“</a:t>
            </a:r>
            <a:r>
              <a:rPr lang="en-US" altLang="sv-SE" dirty="0">
                <a:highlight>
                  <a:srgbClr val="FFFF00"/>
                </a:highlight>
                <a:latin typeface="+mn-lt"/>
              </a:rPr>
              <a:t>No show stoppers </a:t>
            </a:r>
            <a:r>
              <a:rPr lang="en-US" altLang="sv-SE" dirty="0">
                <a:latin typeface="+mn-lt"/>
              </a:rPr>
              <a:t>have been identified for a possible future addition of the capability of a 5 MW H- beam to the 5 MW H+ beam of the ESS </a:t>
            </a:r>
            <a:r>
              <a:rPr lang="en-US" altLang="sv-SE" dirty="0" err="1">
                <a:latin typeface="+mn-lt"/>
              </a:rPr>
              <a:t>linac</a:t>
            </a:r>
            <a:r>
              <a:rPr lang="en-US" altLang="sv-SE" dirty="0">
                <a:latin typeface="+mn-lt"/>
              </a:rPr>
              <a:t> built as presently foreseen. Its additional cost is roughly estimated at 250 </a:t>
            </a:r>
            <a:r>
              <a:rPr lang="en-US" altLang="sv-SE" dirty="0" err="1">
                <a:latin typeface="+mn-lt"/>
              </a:rPr>
              <a:t>MEuros</a:t>
            </a:r>
            <a:r>
              <a:rPr lang="en-US" altLang="sv-SE" dirty="0">
                <a:latin typeface="+mn-lt"/>
              </a:rPr>
              <a:t>.”            </a:t>
            </a:r>
          </a:p>
          <a:p>
            <a:pPr eaLnBrk="1" hangingPunct="1">
              <a:defRPr/>
            </a:pPr>
            <a:r>
              <a:rPr lang="en-US" altLang="sv-SE" dirty="0" err="1">
                <a:latin typeface="+mn-lt"/>
              </a:rPr>
              <a:t>Cf</a:t>
            </a:r>
            <a:r>
              <a:rPr lang="en-US" altLang="sv-SE" dirty="0">
                <a:latin typeface="+mn-lt"/>
              </a:rPr>
              <a:t> total cost of the ESS 5 MW </a:t>
            </a:r>
            <a:r>
              <a:rPr lang="en-US" altLang="sv-SE" dirty="0" err="1">
                <a:latin typeface="+mn-lt"/>
              </a:rPr>
              <a:t>linac</a:t>
            </a:r>
            <a:r>
              <a:rPr lang="en-US" altLang="sv-SE" dirty="0">
                <a:latin typeface="+mn-lt"/>
              </a:rPr>
              <a:t> of ca 1000 </a:t>
            </a:r>
            <a:r>
              <a:rPr lang="en-US" altLang="sv-SE" dirty="0" err="1">
                <a:latin typeface="+mn-lt"/>
              </a:rPr>
              <a:t>MEuros</a:t>
            </a:r>
            <a:endParaRPr lang="en-US" altLang="sv-SE" dirty="0">
              <a:latin typeface="+mn-lt"/>
            </a:endParaRPr>
          </a:p>
        </p:txBody>
      </p:sp>
      <p:sp>
        <p:nvSpPr>
          <p:cNvPr id="13" name="TextBox 1"/>
          <p:cNvSpPr txBox="1">
            <a:spLocks noChangeArrowheads="1"/>
          </p:cNvSpPr>
          <p:nvPr/>
        </p:nvSpPr>
        <p:spPr bwMode="auto">
          <a:xfrm flipH="1">
            <a:off x="5400675" y="2941638"/>
            <a:ext cx="250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sv-SE" altLang="de-DE" sz="1400">
                <a:solidFill>
                  <a:srgbClr val="FF0000"/>
                </a:solidFill>
                <a:latin typeface="Arial" panose="020B0604020202020204" pitchFamily="34" charset="0"/>
              </a:rPr>
              <a:t>to accelerate to 2.5 GeV</a:t>
            </a:r>
          </a:p>
        </p:txBody>
      </p:sp>
    </p:spTree>
    <p:extLst>
      <p:ext uri="{BB962C8B-B14F-4D97-AF65-F5344CB8AC3E}">
        <p14:creationId xmlns:p14="http://schemas.microsoft.com/office/powerpoint/2010/main" val="240645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0" y="758951"/>
            <a:ext cx="9144000" cy="6096000"/>
          </a:xfrm>
          <a:prstGeom prst="rect">
            <a:avLst/>
          </a:prstGeom>
        </p:spPr>
        <p:txBody>
          <a:bodyPr vert="horz" wrap="square" lIns="0" tIns="0" rIns="0" bIns="0" rtlCol="0">
            <a:spAutoFit/>
          </a:bodyPr>
          <a:lstStyle/>
          <a:p>
            <a:pPr marR="85090" algn="r">
              <a:lnSpc>
                <a:spcPct val="100000"/>
              </a:lnSpc>
            </a:pPr>
            <a:r>
              <a:rPr sz="1200" dirty="0">
                <a:solidFill>
                  <a:srgbClr val="8A8A8A"/>
                </a:solidFill>
                <a:latin typeface="Times New Roman"/>
                <a:cs typeface="Times New Roman"/>
              </a:rPr>
              <a:t>6</a:t>
            </a:r>
            <a:endParaRPr sz="1200">
              <a:latin typeface="Times New Roman"/>
              <a:cs typeface="Times New Roman"/>
            </a:endParaRPr>
          </a:p>
        </p:txBody>
      </p:sp>
      <p:sp>
        <p:nvSpPr>
          <p:cNvPr id="30" name="Rectangle 2">
            <a:extLst>
              <a:ext uri="{FF2B5EF4-FFF2-40B4-BE49-F238E27FC236}">
                <a16:creationId xmlns:a16="http://schemas.microsoft.com/office/drawing/2014/main" id="{6BA7721E-493E-4A6B-AD60-F5A2637DDA82}"/>
              </a:ext>
            </a:extLst>
          </p:cNvPr>
          <p:cNvSpPr>
            <a:spLocks noGrp="1" noChangeArrowheads="1"/>
          </p:cNvSpPr>
          <p:nvPr>
            <p:ph type="title"/>
          </p:nvPr>
        </p:nvSpPr>
        <p:spPr>
          <a:xfrm>
            <a:off x="691051" y="205597"/>
            <a:ext cx="7832516" cy="821527"/>
          </a:xfrm>
        </p:spPr>
        <p:txBody>
          <a:bodyPr>
            <a:normAutofit fontScale="90000"/>
          </a:bodyPr>
          <a:lstStyle/>
          <a:p>
            <a:pPr algn="ctr"/>
            <a:r>
              <a:rPr lang="en-GB" sz="4000" b="0" dirty="0">
                <a:solidFill>
                  <a:srgbClr val="FF6600"/>
                </a:solidFill>
                <a:latin typeface="Times New Roman" charset="0"/>
                <a:cs typeface="Times New Roman" charset="0"/>
              </a:rPr>
              <a:t>General Layout of the 5 MW target station</a:t>
            </a:r>
            <a:br>
              <a:rPr lang="en-GB" sz="4000" b="0" dirty="0">
                <a:solidFill>
                  <a:srgbClr val="FF6600"/>
                </a:solidFill>
                <a:latin typeface="Times New Roman" charset="0"/>
                <a:cs typeface="Times New Roman" charset="0"/>
              </a:rPr>
            </a:br>
            <a:r>
              <a:rPr lang="en-GB" sz="2200" b="0" dirty="0">
                <a:solidFill>
                  <a:srgbClr val="FF6600"/>
                </a:solidFill>
                <a:latin typeface="Times New Roman" charset="0"/>
                <a:cs typeface="Times New Roman" charset="0"/>
              </a:rPr>
              <a:t>The proton beam is split up om 4 targets, each receiving a 1.25 MW beam</a:t>
            </a:r>
            <a:r>
              <a:rPr lang="en-GB" sz="4000" b="0" dirty="0">
                <a:solidFill>
                  <a:srgbClr val="FF6600"/>
                </a:solidFill>
                <a:latin typeface="Times New Roman" charset="0"/>
                <a:cs typeface="Times New Roman" charset="0"/>
              </a:rPr>
              <a:t/>
            </a:r>
            <a:br>
              <a:rPr lang="en-GB" sz="4000" b="0" dirty="0">
                <a:solidFill>
                  <a:srgbClr val="FF6600"/>
                </a:solidFill>
                <a:latin typeface="Times New Roman" charset="0"/>
                <a:cs typeface="Times New Roman" charset="0"/>
              </a:rPr>
            </a:br>
            <a:endParaRPr lang="en-GB" sz="2200" b="0" dirty="0">
              <a:solidFill>
                <a:srgbClr val="FF6600"/>
              </a:solidFill>
              <a:latin typeface="Times New Roman" charset="0"/>
              <a:cs typeface="Times New Roman" charset="0"/>
            </a:endParaRPr>
          </a:p>
        </p:txBody>
      </p:sp>
      <p:grpSp>
        <p:nvGrpSpPr>
          <p:cNvPr id="31" name="Group 34">
            <a:extLst>
              <a:ext uri="{FF2B5EF4-FFF2-40B4-BE49-F238E27FC236}">
                <a16:creationId xmlns:a16="http://schemas.microsoft.com/office/drawing/2014/main" id="{B8E1B432-D69C-4D6E-B393-EF1AF4A6640A}"/>
              </a:ext>
            </a:extLst>
          </p:cNvPr>
          <p:cNvGrpSpPr>
            <a:grpSpLocks/>
          </p:cNvGrpSpPr>
          <p:nvPr/>
        </p:nvGrpSpPr>
        <p:grpSpPr bwMode="auto">
          <a:xfrm>
            <a:off x="101092" y="1186333"/>
            <a:ext cx="8891588" cy="3574686"/>
            <a:chOff x="251520" y="2060848"/>
            <a:chExt cx="8892480" cy="3574102"/>
          </a:xfrm>
        </p:grpSpPr>
        <p:pic>
          <p:nvPicPr>
            <p:cNvPr id="32" name="Picture 21">
              <a:extLst>
                <a:ext uri="{FF2B5EF4-FFF2-40B4-BE49-F238E27FC236}">
                  <a16:creationId xmlns:a16="http://schemas.microsoft.com/office/drawing/2014/main" id="{084CC734-E31B-4B22-9922-E36564A3BD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2060848"/>
              <a:ext cx="8496944" cy="3414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Straight Arrow Connector 4">
              <a:extLst>
                <a:ext uri="{FF2B5EF4-FFF2-40B4-BE49-F238E27FC236}">
                  <a16:creationId xmlns:a16="http://schemas.microsoft.com/office/drawing/2014/main" id="{E6B62F0E-30D7-4EA3-B810-0FC07B40DBFC}"/>
                </a:ext>
              </a:extLst>
            </p:cNvPr>
            <p:cNvCxnSpPr/>
            <p:nvPr/>
          </p:nvCxnSpPr>
          <p:spPr bwMode="auto">
            <a:xfrm>
              <a:off x="1043762" y="3644914"/>
              <a:ext cx="576320" cy="7142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28">
              <a:extLst>
                <a:ext uri="{FF2B5EF4-FFF2-40B4-BE49-F238E27FC236}">
                  <a16:creationId xmlns:a16="http://schemas.microsoft.com/office/drawing/2014/main" id="{EA0A5264-3CF8-4C64-B1D4-051E49F4C808}"/>
                </a:ext>
              </a:extLst>
            </p:cNvPr>
            <p:cNvSpPr txBox="1">
              <a:spLocks noChangeArrowheads="1"/>
            </p:cNvSpPr>
            <p:nvPr/>
          </p:nvSpPr>
          <p:spPr bwMode="auto">
            <a:xfrm>
              <a:off x="251520" y="3501008"/>
              <a:ext cx="1008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a:solidFill>
                    <a:srgbClr val="000000"/>
                  </a:solidFill>
                  <a:latin typeface="Arial" charset="0"/>
                </a:rPr>
                <a:t>Split Proton Beam</a:t>
              </a:r>
            </a:p>
          </p:txBody>
        </p:sp>
        <p:cxnSp>
          <p:nvCxnSpPr>
            <p:cNvPr id="35" name="Straight Arrow Connector 7">
              <a:extLst>
                <a:ext uri="{FF2B5EF4-FFF2-40B4-BE49-F238E27FC236}">
                  <a16:creationId xmlns:a16="http://schemas.microsoft.com/office/drawing/2014/main" id="{BB2594EE-4D9A-462B-869E-95DC12FBC1B8}"/>
                </a:ext>
              </a:extLst>
            </p:cNvPr>
            <p:cNvCxnSpPr/>
            <p:nvPr/>
          </p:nvCxnSpPr>
          <p:spPr bwMode="auto">
            <a:xfrm>
              <a:off x="1043762" y="4005219"/>
              <a:ext cx="576320" cy="714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4">
              <a:extLst>
                <a:ext uri="{FF2B5EF4-FFF2-40B4-BE49-F238E27FC236}">
                  <a16:creationId xmlns:a16="http://schemas.microsoft.com/office/drawing/2014/main" id="{1C65939B-B30C-4400-8C7D-92033B5986AA}"/>
                </a:ext>
              </a:extLst>
            </p:cNvPr>
            <p:cNvCxnSpPr/>
            <p:nvPr/>
          </p:nvCxnSpPr>
          <p:spPr bwMode="auto">
            <a:xfrm>
              <a:off x="3347456" y="4148070"/>
              <a:ext cx="5545694" cy="8650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TextBox 28">
              <a:extLst>
                <a:ext uri="{FF2B5EF4-FFF2-40B4-BE49-F238E27FC236}">
                  <a16:creationId xmlns:a16="http://schemas.microsoft.com/office/drawing/2014/main" id="{0D501D92-8738-4AF1-8816-AB24691BD226}"/>
                </a:ext>
              </a:extLst>
            </p:cNvPr>
            <p:cNvSpPr txBox="1">
              <a:spLocks noChangeArrowheads="1"/>
            </p:cNvSpPr>
            <p:nvPr/>
          </p:nvSpPr>
          <p:spPr bwMode="auto">
            <a:xfrm>
              <a:off x="8135938" y="4988837"/>
              <a:ext cx="1008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dirty="0">
                  <a:solidFill>
                    <a:srgbClr val="000000"/>
                  </a:solidFill>
                  <a:latin typeface="Arial" charset="0"/>
                </a:rPr>
                <a:t>Neutrino Beam Direction</a:t>
              </a:r>
            </a:p>
          </p:txBody>
        </p:sp>
        <p:cxnSp>
          <p:nvCxnSpPr>
            <p:cNvPr id="38" name="Straight Arrow Connector 18">
              <a:extLst>
                <a:ext uri="{FF2B5EF4-FFF2-40B4-BE49-F238E27FC236}">
                  <a16:creationId xmlns:a16="http://schemas.microsoft.com/office/drawing/2014/main" id="{1AAF3A24-3523-4F47-97BA-9C1EC33F12C1}"/>
                </a:ext>
              </a:extLst>
            </p:cNvPr>
            <p:cNvCxnSpPr>
              <a:stCxn id="39" idx="0"/>
            </p:cNvCxnSpPr>
            <p:nvPr/>
          </p:nvCxnSpPr>
          <p:spPr bwMode="auto">
            <a:xfrm flipV="1">
              <a:off x="1893160" y="4148070"/>
              <a:ext cx="301655" cy="86345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TextBox 28">
              <a:extLst>
                <a:ext uri="{FF2B5EF4-FFF2-40B4-BE49-F238E27FC236}">
                  <a16:creationId xmlns:a16="http://schemas.microsoft.com/office/drawing/2014/main" id="{E8CD65EB-CE9A-485B-BFCF-17FC4C4110F8}"/>
                </a:ext>
              </a:extLst>
            </p:cNvPr>
            <p:cNvSpPr txBox="1">
              <a:spLocks noChangeArrowheads="1"/>
            </p:cNvSpPr>
            <p:nvPr/>
          </p:nvSpPr>
          <p:spPr bwMode="auto">
            <a:xfrm>
              <a:off x="1258888" y="5011738"/>
              <a:ext cx="1270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Collimators</a:t>
              </a:r>
            </a:p>
          </p:txBody>
        </p:sp>
        <p:cxnSp>
          <p:nvCxnSpPr>
            <p:cNvPr id="40" name="Straight Arrow Connector 21">
              <a:extLst>
                <a:ext uri="{FF2B5EF4-FFF2-40B4-BE49-F238E27FC236}">
                  <a16:creationId xmlns:a16="http://schemas.microsoft.com/office/drawing/2014/main" id="{23A42014-4A6A-4A8D-9ADA-45BD2AD18F65}"/>
                </a:ext>
              </a:extLst>
            </p:cNvPr>
            <p:cNvCxnSpPr>
              <a:stCxn id="41" idx="0"/>
            </p:cNvCxnSpPr>
            <p:nvPr/>
          </p:nvCxnSpPr>
          <p:spPr bwMode="auto">
            <a:xfrm flipH="1" flipV="1">
              <a:off x="2771136" y="4219496"/>
              <a:ext cx="274665" cy="64918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28">
              <a:extLst>
                <a:ext uri="{FF2B5EF4-FFF2-40B4-BE49-F238E27FC236}">
                  <a16:creationId xmlns:a16="http://schemas.microsoft.com/office/drawing/2014/main" id="{F40B314A-9B46-494D-B7DC-597D725ABA78}"/>
                </a:ext>
              </a:extLst>
            </p:cNvPr>
            <p:cNvSpPr txBox="1">
              <a:spLocks noChangeArrowheads="1"/>
            </p:cNvSpPr>
            <p:nvPr/>
          </p:nvSpPr>
          <p:spPr bwMode="auto">
            <a:xfrm>
              <a:off x="2411413" y="4868863"/>
              <a:ext cx="1270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a:solidFill>
                    <a:srgbClr val="333399"/>
                  </a:solidFill>
                  <a:latin typeface="Arial" charset="0"/>
                </a:rPr>
                <a:t>Horns and Targets</a:t>
              </a:r>
            </a:p>
          </p:txBody>
        </p:sp>
        <p:sp>
          <p:nvSpPr>
            <p:cNvPr id="42" name="TextBox 28">
              <a:extLst>
                <a:ext uri="{FF2B5EF4-FFF2-40B4-BE49-F238E27FC236}">
                  <a16:creationId xmlns:a16="http://schemas.microsoft.com/office/drawing/2014/main" id="{22B1B6DE-E4A0-4F15-B47E-94A5DBE7C9A8}"/>
                </a:ext>
              </a:extLst>
            </p:cNvPr>
            <p:cNvSpPr txBox="1">
              <a:spLocks noChangeArrowheads="1"/>
            </p:cNvSpPr>
            <p:nvPr/>
          </p:nvSpPr>
          <p:spPr bwMode="auto">
            <a:xfrm>
              <a:off x="3635896" y="5059504"/>
              <a:ext cx="1620292" cy="461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Decay Volume</a:t>
              </a:r>
            </a:p>
            <a:p>
              <a:pPr algn="ctr" defTabSz="914400" eaLnBrk="1" fontAlgn="base" hangingPunct="1">
                <a:spcBef>
                  <a:spcPct val="0"/>
                </a:spcBef>
                <a:spcAft>
                  <a:spcPct val="0"/>
                </a:spcAft>
              </a:pPr>
              <a:r>
                <a:rPr lang="en-GB" sz="1200" dirty="0">
                  <a:solidFill>
                    <a:srgbClr val="333399"/>
                  </a:solidFill>
                  <a:latin typeface="Arial" charset="0"/>
                </a:rPr>
                <a:t>(He, 4x4x25 m</a:t>
              </a:r>
              <a:r>
                <a:rPr lang="en-GB" sz="1200" baseline="30000" dirty="0">
                  <a:solidFill>
                    <a:srgbClr val="333399"/>
                  </a:solidFill>
                  <a:latin typeface="Arial" charset="0"/>
                </a:rPr>
                <a:t>3</a:t>
              </a:r>
              <a:r>
                <a:rPr lang="en-GB" sz="1200" dirty="0">
                  <a:solidFill>
                    <a:srgbClr val="333399"/>
                  </a:solidFill>
                  <a:latin typeface="Arial" charset="0"/>
                </a:rPr>
                <a:t>)</a:t>
              </a:r>
            </a:p>
          </p:txBody>
        </p:sp>
        <p:cxnSp>
          <p:nvCxnSpPr>
            <p:cNvPr id="43" name="Straight Arrow Connector 24">
              <a:extLst>
                <a:ext uri="{FF2B5EF4-FFF2-40B4-BE49-F238E27FC236}">
                  <a16:creationId xmlns:a16="http://schemas.microsoft.com/office/drawing/2014/main" id="{BC85E845-2722-4794-A4F3-0E7210499ED8}"/>
                </a:ext>
              </a:extLst>
            </p:cNvPr>
            <p:cNvCxnSpPr/>
            <p:nvPr/>
          </p:nvCxnSpPr>
          <p:spPr bwMode="auto">
            <a:xfrm flipV="1">
              <a:off x="4355620" y="4724238"/>
              <a:ext cx="287366" cy="43173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26">
              <a:extLst>
                <a:ext uri="{FF2B5EF4-FFF2-40B4-BE49-F238E27FC236}">
                  <a16:creationId xmlns:a16="http://schemas.microsoft.com/office/drawing/2014/main" id="{0CEFB256-B5A6-47F1-9977-DE6F684F7D22}"/>
                </a:ext>
              </a:extLst>
            </p:cNvPr>
            <p:cNvCxnSpPr>
              <a:cxnSpLocks/>
              <a:stCxn id="45" idx="0"/>
            </p:cNvCxnSpPr>
            <p:nvPr/>
          </p:nvCxnSpPr>
          <p:spPr bwMode="auto">
            <a:xfrm flipV="1">
              <a:off x="6470307" y="4820535"/>
              <a:ext cx="841566" cy="42174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C711AA8E-7B4C-4E95-93CF-4FDA2E0AB626}"/>
                </a:ext>
              </a:extLst>
            </p:cNvPr>
            <p:cNvSpPr txBox="1">
              <a:spLocks noChangeArrowheads="1"/>
            </p:cNvSpPr>
            <p:nvPr/>
          </p:nvSpPr>
          <p:spPr bwMode="auto">
            <a:xfrm>
              <a:off x="5930395" y="5242281"/>
              <a:ext cx="107982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200" dirty="0">
                  <a:solidFill>
                    <a:srgbClr val="333399"/>
                  </a:solidFill>
                  <a:latin typeface="Arial" charset="0"/>
                </a:rPr>
                <a:t>Beam Dump</a:t>
              </a:r>
            </a:p>
          </p:txBody>
        </p:sp>
        <p:sp>
          <p:nvSpPr>
            <p:cNvPr id="46" name="TextBox 28">
              <a:extLst>
                <a:ext uri="{FF2B5EF4-FFF2-40B4-BE49-F238E27FC236}">
                  <a16:creationId xmlns:a16="http://schemas.microsoft.com/office/drawing/2014/main" id="{DC94640A-5825-4BAD-B935-7620E7B08515}"/>
                </a:ext>
              </a:extLst>
            </p:cNvPr>
            <p:cNvSpPr txBox="1">
              <a:spLocks noChangeArrowheads="1"/>
            </p:cNvSpPr>
            <p:nvPr/>
          </p:nvSpPr>
          <p:spPr bwMode="auto">
            <a:xfrm>
              <a:off x="4449600" y="3297437"/>
              <a:ext cx="1079823" cy="26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050" dirty="0">
                  <a:solidFill>
                    <a:srgbClr val="333399"/>
                  </a:solidFill>
                  <a:latin typeface="Arial" charset="0"/>
                </a:rPr>
                <a:t>8 m concrete</a:t>
              </a:r>
            </a:p>
          </p:txBody>
        </p:sp>
      </p:grpSp>
      <p:pic>
        <p:nvPicPr>
          <p:cNvPr id="47" name="Image 2">
            <a:extLst>
              <a:ext uri="{FF2B5EF4-FFF2-40B4-BE49-F238E27FC236}">
                <a16:creationId xmlns:a16="http://schemas.microsoft.com/office/drawing/2014/main" id="{D0D4BABE-A003-4D13-89D5-7F7237F9B5B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0049" y="4699299"/>
            <a:ext cx="2105206" cy="184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10B482C0-09D8-4163-B624-529B3AF16F82}"/>
              </a:ext>
            </a:extLst>
          </p:cNvPr>
          <p:cNvPicPr/>
          <p:nvPr/>
        </p:nvPicPr>
        <p:blipFill>
          <a:blip r:embed="rId5" cstate="screen">
            <a:extLst>
              <a:ext uri="{28A0092B-C50C-407E-A947-70E740481C1C}">
                <a14:useLocalDpi xmlns:a14="http://schemas.microsoft.com/office/drawing/2010/main"/>
              </a:ext>
            </a:extLst>
          </a:blip>
          <a:stretch/>
        </p:blipFill>
        <p:spPr>
          <a:xfrm>
            <a:off x="164944" y="4851233"/>
            <a:ext cx="2188990" cy="1854367"/>
          </a:xfrm>
          <a:prstGeom prst="rect">
            <a:avLst/>
          </a:prstGeom>
          <a:ln>
            <a:noFill/>
          </a:ln>
        </p:spPr>
      </p:pic>
      <p:pic>
        <p:nvPicPr>
          <p:cNvPr id="49" name="Picture 48">
            <a:extLst>
              <a:ext uri="{FF2B5EF4-FFF2-40B4-BE49-F238E27FC236}">
                <a16:creationId xmlns:a16="http://schemas.microsoft.com/office/drawing/2014/main" id="{B1828E26-7BBA-4B98-AA8A-5B39101BF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3864" y="5345158"/>
            <a:ext cx="2490063" cy="1416366"/>
          </a:xfrm>
          <a:prstGeom prst="rect">
            <a:avLst/>
          </a:prstGeom>
        </p:spPr>
      </p:pic>
      <p:sp>
        <p:nvSpPr>
          <p:cNvPr id="3" name="TextBox 2">
            <a:extLst>
              <a:ext uri="{FF2B5EF4-FFF2-40B4-BE49-F238E27FC236}">
                <a16:creationId xmlns:a16="http://schemas.microsoft.com/office/drawing/2014/main" id="{BA587749-0563-4A58-814B-2075E1E5BFA7}"/>
              </a:ext>
            </a:extLst>
          </p:cNvPr>
          <p:cNvSpPr txBox="1"/>
          <p:nvPr/>
        </p:nvSpPr>
        <p:spPr>
          <a:xfrm>
            <a:off x="5573644" y="4671691"/>
            <a:ext cx="3027880" cy="646331"/>
          </a:xfrm>
          <a:prstGeom prst="rect">
            <a:avLst/>
          </a:prstGeom>
          <a:noFill/>
        </p:spPr>
        <p:txBody>
          <a:bodyPr wrap="none" rtlCol="0">
            <a:spAutoFit/>
          </a:bodyPr>
          <a:lstStyle/>
          <a:p>
            <a:r>
              <a:rPr lang="en-US" dirty="0"/>
              <a:t>Granular </a:t>
            </a:r>
            <a:r>
              <a:rPr lang="en-US" dirty="0" err="1"/>
              <a:t>Ti</a:t>
            </a:r>
            <a:r>
              <a:rPr lang="en-US" dirty="0"/>
              <a:t> target with He gas </a:t>
            </a:r>
          </a:p>
          <a:p>
            <a:r>
              <a:rPr lang="en-US" dirty="0"/>
              <a:t>cooling for a 1.25 MW beam</a:t>
            </a:r>
          </a:p>
        </p:txBody>
      </p:sp>
      <p:sp>
        <p:nvSpPr>
          <p:cNvPr id="27" name="TextBox 26">
            <a:extLst>
              <a:ext uri="{FF2B5EF4-FFF2-40B4-BE49-F238E27FC236}">
                <a16:creationId xmlns:a16="http://schemas.microsoft.com/office/drawing/2014/main" id="{282EA0EA-E529-4945-A017-42E936802F7C}"/>
              </a:ext>
            </a:extLst>
          </p:cNvPr>
          <p:cNvSpPr txBox="1"/>
          <p:nvPr/>
        </p:nvSpPr>
        <p:spPr>
          <a:xfrm>
            <a:off x="1745204" y="5676676"/>
            <a:ext cx="2042354" cy="923330"/>
          </a:xfrm>
          <a:prstGeom prst="rect">
            <a:avLst/>
          </a:prstGeom>
          <a:noFill/>
        </p:spPr>
        <p:txBody>
          <a:bodyPr wrap="none" rtlCol="0">
            <a:spAutoFit/>
          </a:bodyPr>
          <a:lstStyle/>
          <a:p>
            <a:r>
              <a:rPr lang="en-US" dirty="0"/>
              <a:t>Horn excided with</a:t>
            </a:r>
          </a:p>
          <a:p>
            <a:r>
              <a:rPr lang="en-US" dirty="0"/>
              <a:t>350 kA pulses, each</a:t>
            </a:r>
          </a:p>
          <a:p>
            <a:r>
              <a:rPr lang="en-US" dirty="0"/>
              <a:t>having a 1.3 flat top</a:t>
            </a:r>
          </a:p>
        </p:txBody>
      </p:sp>
      <p:sp>
        <p:nvSpPr>
          <p:cNvPr id="50" name="TextBox 49">
            <a:extLst>
              <a:ext uri="{FF2B5EF4-FFF2-40B4-BE49-F238E27FC236}">
                <a16:creationId xmlns:a16="http://schemas.microsoft.com/office/drawing/2014/main" id="{8F906CFB-997E-4436-B020-9090B27340DF}"/>
              </a:ext>
            </a:extLst>
          </p:cNvPr>
          <p:cNvSpPr txBox="1"/>
          <p:nvPr/>
        </p:nvSpPr>
        <p:spPr>
          <a:xfrm>
            <a:off x="186900" y="4823835"/>
            <a:ext cx="1190903" cy="646331"/>
          </a:xfrm>
          <a:prstGeom prst="rect">
            <a:avLst/>
          </a:prstGeom>
          <a:noFill/>
        </p:spPr>
        <p:txBody>
          <a:bodyPr wrap="none" rtlCol="0">
            <a:spAutoFit/>
          </a:bodyPr>
          <a:lstStyle/>
          <a:p>
            <a:r>
              <a:rPr lang="en-US" dirty="0"/>
              <a:t>Beam</a:t>
            </a:r>
          </a:p>
          <a:p>
            <a:r>
              <a:rPr lang="en-US" dirty="0"/>
              <a:t>switchyard</a:t>
            </a:r>
          </a:p>
        </p:txBody>
      </p:sp>
      <p:sp>
        <p:nvSpPr>
          <p:cNvPr id="4" name="Date Placeholder 3">
            <a:extLst>
              <a:ext uri="{FF2B5EF4-FFF2-40B4-BE49-F238E27FC236}">
                <a16:creationId xmlns:a16="http://schemas.microsoft.com/office/drawing/2014/main" id="{45E4619E-7A05-4FEC-A50C-D9E354811925}"/>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6" name="Slide Number Placeholder 5">
            <a:extLst>
              <a:ext uri="{FF2B5EF4-FFF2-40B4-BE49-F238E27FC236}">
                <a16:creationId xmlns:a16="http://schemas.microsoft.com/office/drawing/2014/main" id="{B13AC8DF-43FC-4D54-B5AC-C036C85FB89B}"/>
              </a:ext>
            </a:extLst>
          </p:cNvPr>
          <p:cNvSpPr>
            <a:spLocks noGrp="1"/>
          </p:cNvSpPr>
          <p:nvPr>
            <p:ph type="sldNum" sz="quarter" idx="7"/>
          </p:nvPr>
        </p:nvSpPr>
        <p:spPr/>
        <p:txBody>
          <a:bodyPr/>
          <a:lstStyle/>
          <a:p>
            <a:pPr marL="101600">
              <a:lnSpc>
                <a:spcPct val="100000"/>
              </a:lnSpc>
            </a:pPr>
            <a:fld id="{81D60167-4931-47E6-BA6A-407CBD079E47}" type="slidenum">
              <a:rPr lang="sv-SE" smtClean="0"/>
              <a:t>7</a:t>
            </a:fld>
            <a:endParaRPr lang="sv-SE" dirty="0"/>
          </a:p>
        </p:txBody>
      </p:sp>
      <p:sp>
        <p:nvSpPr>
          <p:cNvPr id="8" name="Footer Placeholder 7">
            <a:extLst>
              <a:ext uri="{FF2B5EF4-FFF2-40B4-BE49-F238E27FC236}">
                <a16:creationId xmlns:a16="http://schemas.microsoft.com/office/drawing/2014/main" id="{78DBF1C0-222B-40A6-86E4-BECF40438C4F}"/>
              </a:ext>
            </a:extLst>
          </p:cNvPr>
          <p:cNvSpPr>
            <a:spLocks noGrp="1"/>
          </p:cNvSpPr>
          <p:nvPr>
            <p:ph type="ftr" sz="quarter" idx="5"/>
          </p:nvPr>
        </p:nvSpPr>
        <p:spPr>
          <a:xfrm>
            <a:off x="3557519" y="6492245"/>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14" name="Straight Arrow Connector 13">
            <a:extLst>
              <a:ext uri="{FF2B5EF4-FFF2-40B4-BE49-F238E27FC236}">
                <a16:creationId xmlns:a16="http://schemas.microsoft.com/office/drawing/2014/main" id="{EA65A6A3-2372-4A9E-9191-57C4A4448246}"/>
              </a:ext>
            </a:extLst>
          </p:cNvPr>
          <p:cNvCxnSpPr/>
          <p:nvPr/>
        </p:nvCxnSpPr>
        <p:spPr>
          <a:xfrm flipH="1">
            <a:off x="5105400" y="5040868"/>
            <a:ext cx="18553" cy="1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89779A-52C0-4F2A-B88C-FF209C8CB1DC}"/>
              </a:ext>
            </a:extLst>
          </p:cNvPr>
          <p:cNvCxnSpPr>
            <a:cxnSpLocks/>
          </p:cNvCxnSpPr>
          <p:nvPr/>
        </p:nvCxnSpPr>
        <p:spPr>
          <a:xfrm flipH="1" flipV="1">
            <a:off x="3833590" y="5510987"/>
            <a:ext cx="3155305" cy="47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3AC2DB-B950-4E2A-B0D9-4FD42849414C}"/>
              </a:ext>
            </a:extLst>
          </p:cNvPr>
          <p:cNvCxnSpPr>
            <a:cxnSpLocks/>
          </p:cNvCxnSpPr>
          <p:nvPr/>
        </p:nvCxnSpPr>
        <p:spPr>
          <a:xfrm flipH="1" flipV="1">
            <a:off x="2067080" y="5234088"/>
            <a:ext cx="2126536" cy="45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22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C810EE-F9C4-4DB2-A2E8-C324268AD434}"/>
              </a:ext>
            </a:extLst>
          </p:cNvPr>
          <p:cNvSpPr>
            <a:spLocks noGrp="1"/>
          </p:cNvSpPr>
          <p:nvPr>
            <p:ph type="title"/>
          </p:nvPr>
        </p:nvSpPr>
        <p:spPr>
          <a:xfrm>
            <a:off x="0" y="401878"/>
            <a:ext cx="9144000" cy="984885"/>
          </a:xfrm>
        </p:spPr>
        <p:txBody>
          <a:bodyPr/>
          <a:lstStyle/>
          <a:p>
            <a:pPr algn="ctr"/>
            <a:r>
              <a:rPr lang="fr-CH" sz="2800" dirty="0">
                <a:solidFill>
                  <a:schemeClr val="accent6">
                    <a:lumMod val="75000"/>
                  </a:schemeClr>
                </a:solidFill>
                <a:latin typeface="Times New Roman" charset="0"/>
                <a:ea typeface="Times New Roman" charset="0"/>
                <a:cs typeface="Times New Roman" charset="0"/>
              </a:rPr>
              <a:t>The </a:t>
            </a:r>
            <a:r>
              <a:rPr lang="fr-CH" sz="2800" dirty="0" err="1">
                <a:solidFill>
                  <a:schemeClr val="accent6">
                    <a:lumMod val="75000"/>
                  </a:schemeClr>
                </a:solidFill>
                <a:latin typeface="Times New Roman" charset="0"/>
                <a:ea typeface="Times New Roman" charset="0"/>
                <a:cs typeface="Times New Roman" charset="0"/>
              </a:rPr>
              <a:t>Accumulator</a:t>
            </a:r>
            <a:r>
              <a:rPr lang="fr-CH" sz="2800" dirty="0">
                <a:solidFill>
                  <a:schemeClr val="accent6">
                    <a:lumMod val="75000"/>
                  </a:schemeClr>
                </a:solidFill>
                <a:latin typeface="Times New Roman" charset="0"/>
                <a:ea typeface="Times New Roman" charset="0"/>
                <a:cs typeface="Times New Roman" charset="0"/>
              </a:rPr>
              <a:t> Ring</a:t>
            </a:r>
            <a:br>
              <a:rPr lang="fr-CH" sz="2800" dirty="0">
                <a:solidFill>
                  <a:schemeClr val="accent6">
                    <a:lumMod val="75000"/>
                  </a:schemeClr>
                </a:solidFill>
                <a:latin typeface="Times New Roman" charset="0"/>
                <a:ea typeface="Times New Roman" charset="0"/>
                <a:cs typeface="Times New Roman" charset="0"/>
              </a:rPr>
            </a:br>
            <a:r>
              <a:rPr lang="fr-CH" sz="1800" dirty="0" err="1">
                <a:solidFill>
                  <a:schemeClr val="accent6">
                    <a:lumMod val="75000"/>
                  </a:schemeClr>
                </a:solidFill>
                <a:latin typeface="Times New Roman" charset="0"/>
                <a:ea typeface="Times New Roman" charset="0"/>
                <a:cs typeface="Times New Roman" charset="0"/>
              </a:rPr>
              <a:t>which</a:t>
            </a:r>
            <a:r>
              <a:rPr lang="fr-CH" sz="1800" dirty="0">
                <a:solidFill>
                  <a:schemeClr val="accent6">
                    <a:lumMod val="75000"/>
                  </a:schemeClr>
                </a:solidFill>
                <a:latin typeface="Times New Roman" charset="0"/>
                <a:ea typeface="Times New Roman" charset="0"/>
                <a:cs typeface="Times New Roman" charset="0"/>
              </a:rPr>
              <a:t> compresses </a:t>
            </a:r>
            <a:r>
              <a:rPr lang="fr-CH" sz="1800" dirty="0" err="1">
                <a:solidFill>
                  <a:schemeClr val="accent6">
                    <a:lumMod val="75000"/>
                  </a:schemeClr>
                </a:solidFill>
                <a:latin typeface="Times New Roman" charset="0"/>
                <a:ea typeface="Times New Roman" charset="0"/>
                <a:cs typeface="Times New Roman" charset="0"/>
              </a:rPr>
              <a:t>each</a:t>
            </a:r>
            <a:r>
              <a:rPr lang="fr-CH" sz="1800" dirty="0">
                <a:solidFill>
                  <a:schemeClr val="accent6">
                    <a:lumMod val="75000"/>
                  </a:schemeClr>
                </a:solidFill>
                <a:latin typeface="Times New Roman" charset="0"/>
                <a:ea typeface="Times New Roman" charset="0"/>
                <a:cs typeface="Times New Roman" charset="0"/>
              </a:rPr>
              <a:t> 0.65 ms pulse of 2.5*10</a:t>
            </a:r>
            <a:r>
              <a:rPr lang="fr-CH" sz="1800" baseline="30000" dirty="0">
                <a:solidFill>
                  <a:schemeClr val="accent6">
                    <a:lumMod val="75000"/>
                  </a:schemeClr>
                </a:solidFill>
                <a:latin typeface="Times New Roman" charset="0"/>
                <a:ea typeface="Times New Roman" charset="0"/>
                <a:cs typeface="Times New Roman" charset="0"/>
              </a:rPr>
              <a:t>14</a:t>
            </a:r>
            <a:r>
              <a:rPr lang="fr-CH" sz="1800" dirty="0">
                <a:solidFill>
                  <a:schemeClr val="accent6">
                    <a:lumMod val="75000"/>
                  </a:schemeClr>
                </a:solidFill>
                <a:latin typeface="Times New Roman" charset="0"/>
                <a:ea typeface="Times New Roman" charset="0"/>
                <a:cs typeface="Times New Roman" charset="0"/>
              </a:rPr>
              <a:t> protons </a:t>
            </a:r>
            <a:r>
              <a:rPr lang="fr-CH" sz="1800" dirty="0" err="1">
                <a:solidFill>
                  <a:schemeClr val="accent6">
                    <a:lumMod val="75000"/>
                  </a:schemeClr>
                </a:solidFill>
                <a:latin typeface="Times New Roman" charset="0"/>
                <a:ea typeface="Times New Roman" charset="0"/>
                <a:cs typeface="Times New Roman" charset="0"/>
              </a:rPr>
              <a:t>from</a:t>
            </a:r>
            <a:r>
              <a:rPr lang="fr-CH" sz="1800" dirty="0">
                <a:solidFill>
                  <a:schemeClr val="accent6">
                    <a:lumMod val="75000"/>
                  </a:schemeClr>
                </a:solidFill>
                <a:latin typeface="Times New Roman" charset="0"/>
                <a:ea typeface="Times New Roman" charset="0"/>
                <a:cs typeface="Times New Roman" charset="0"/>
              </a:rPr>
              <a:t> the ESS </a:t>
            </a:r>
            <a:r>
              <a:rPr lang="fr-CH" sz="1800" dirty="0" err="1">
                <a:solidFill>
                  <a:schemeClr val="accent6">
                    <a:lumMod val="75000"/>
                  </a:schemeClr>
                </a:solidFill>
                <a:latin typeface="Times New Roman" charset="0"/>
                <a:ea typeface="Times New Roman" charset="0"/>
                <a:cs typeface="Times New Roman" charset="0"/>
              </a:rPr>
              <a:t>linac</a:t>
            </a:r>
            <a:r>
              <a:rPr lang="fr-CH" sz="1800" dirty="0">
                <a:solidFill>
                  <a:schemeClr val="accent6">
                    <a:lumMod val="75000"/>
                  </a:schemeClr>
                </a:solidFill>
                <a:latin typeface="Times New Roman" charset="0"/>
                <a:ea typeface="Times New Roman" charset="0"/>
                <a:cs typeface="Times New Roman" charset="0"/>
              </a:rPr>
              <a:t> to 1.3 µs</a:t>
            </a:r>
            <a:br>
              <a:rPr lang="fr-CH" sz="1800" dirty="0">
                <a:solidFill>
                  <a:schemeClr val="accent6">
                    <a:lumMod val="75000"/>
                  </a:schemeClr>
                </a:solidFill>
                <a:latin typeface="Times New Roman" charset="0"/>
                <a:ea typeface="Times New Roman" charset="0"/>
                <a:cs typeface="Times New Roman" charset="0"/>
              </a:rPr>
            </a:br>
            <a:r>
              <a:rPr lang="fr-CH" sz="1800" dirty="0">
                <a:solidFill>
                  <a:schemeClr val="accent6">
                    <a:lumMod val="75000"/>
                  </a:schemeClr>
                </a:solidFill>
                <a:latin typeface="Times New Roman" charset="0"/>
                <a:ea typeface="Times New Roman" charset="0"/>
                <a:cs typeface="Times New Roman" charset="0"/>
              </a:rPr>
              <a:t>To </a:t>
            </a:r>
            <a:r>
              <a:rPr lang="fr-CH" sz="1800" dirty="0" err="1">
                <a:solidFill>
                  <a:schemeClr val="accent6">
                    <a:lumMod val="75000"/>
                  </a:schemeClr>
                </a:solidFill>
                <a:latin typeface="Times New Roman" charset="0"/>
                <a:ea typeface="Times New Roman" charset="0"/>
                <a:cs typeface="Times New Roman" charset="0"/>
              </a:rPr>
              <a:t>inject</a:t>
            </a:r>
            <a:r>
              <a:rPr lang="fr-CH" sz="1800" dirty="0">
                <a:solidFill>
                  <a:schemeClr val="accent6">
                    <a:lumMod val="75000"/>
                  </a:schemeClr>
                </a:solidFill>
                <a:latin typeface="Times New Roman" charset="0"/>
                <a:ea typeface="Times New Roman" charset="0"/>
                <a:cs typeface="Times New Roman" charset="0"/>
              </a:rPr>
              <a:t> </a:t>
            </a:r>
            <a:r>
              <a:rPr lang="en-US" sz="1800" dirty="0">
                <a:solidFill>
                  <a:schemeClr val="accent6">
                    <a:lumMod val="75000"/>
                  </a:schemeClr>
                </a:solidFill>
                <a:latin typeface="Times New Roman" charset="0"/>
                <a:ea typeface="Times New Roman" charset="0"/>
                <a:cs typeface="Times New Roman" charset="0"/>
              </a:rPr>
              <a:t>such</a:t>
            </a:r>
            <a:r>
              <a:rPr lang="fr-CH" sz="1800" dirty="0">
                <a:solidFill>
                  <a:schemeClr val="accent6">
                    <a:lumMod val="75000"/>
                  </a:schemeClr>
                </a:solidFill>
                <a:latin typeface="Times New Roman" charset="0"/>
                <a:ea typeface="Times New Roman" charset="0"/>
                <a:cs typeface="Times New Roman" charset="0"/>
              </a:rPr>
              <a:t> a high charge in the </a:t>
            </a:r>
            <a:r>
              <a:rPr lang="fr-CH" sz="1800" dirty="0" err="1">
                <a:solidFill>
                  <a:schemeClr val="accent6">
                    <a:lumMod val="75000"/>
                  </a:schemeClr>
                </a:solidFill>
                <a:latin typeface="Times New Roman" charset="0"/>
                <a:ea typeface="Times New Roman" charset="0"/>
                <a:cs typeface="Times New Roman" charset="0"/>
              </a:rPr>
              <a:t>accumulator</a:t>
            </a:r>
            <a:r>
              <a:rPr lang="fr-CH" sz="1800" dirty="0">
                <a:solidFill>
                  <a:schemeClr val="accent6">
                    <a:lumMod val="75000"/>
                  </a:schemeClr>
                </a:solidFill>
                <a:latin typeface="Times New Roman" charset="0"/>
                <a:ea typeface="Times New Roman" charset="0"/>
                <a:cs typeface="Times New Roman" charset="0"/>
              </a:rPr>
              <a:t> ring, H</a:t>
            </a:r>
            <a:r>
              <a:rPr lang="fr-CH" sz="1800" baseline="30000" dirty="0">
                <a:solidFill>
                  <a:schemeClr val="accent6">
                    <a:lumMod val="75000"/>
                  </a:schemeClr>
                </a:solidFill>
                <a:latin typeface="Times New Roman" charset="0"/>
                <a:ea typeface="Times New Roman" charset="0"/>
                <a:cs typeface="Times New Roman" charset="0"/>
              </a:rPr>
              <a:t>-</a:t>
            </a:r>
            <a:r>
              <a:rPr lang="fr-CH" sz="1800" dirty="0">
                <a:solidFill>
                  <a:schemeClr val="accent6">
                    <a:lumMod val="75000"/>
                  </a:schemeClr>
                </a:solidFill>
                <a:latin typeface="Times New Roman" charset="0"/>
                <a:ea typeface="Times New Roman" charset="0"/>
                <a:cs typeface="Times New Roman" charset="0"/>
              </a:rPr>
              <a:t> injection </a:t>
            </a:r>
            <a:r>
              <a:rPr lang="fr-CH" sz="1800" dirty="0" err="1">
                <a:solidFill>
                  <a:schemeClr val="accent6">
                    <a:lumMod val="75000"/>
                  </a:schemeClr>
                </a:solidFill>
                <a:latin typeface="Times New Roman" charset="0"/>
                <a:ea typeface="Times New Roman" charset="0"/>
                <a:cs typeface="Times New Roman" charset="0"/>
              </a:rPr>
              <a:t>with</a:t>
            </a:r>
            <a:r>
              <a:rPr lang="fr-CH" sz="1800" dirty="0">
                <a:solidFill>
                  <a:schemeClr val="accent6">
                    <a:lumMod val="75000"/>
                  </a:schemeClr>
                </a:solidFill>
                <a:latin typeface="Times New Roman" charset="0"/>
                <a:ea typeface="Times New Roman" charset="0"/>
                <a:cs typeface="Times New Roman" charset="0"/>
              </a:rPr>
              <a:t> stripping </a:t>
            </a:r>
            <a:r>
              <a:rPr lang="fr-CH" sz="1800" dirty="0" err="1">
                <a:solidFill>
                  <a:schemeClr val="accent6">
                    <a:lumMod val="75000"/>
                  </a:schemeClr>
                </a:solidFill>
                <a:latin typeface="Times New Roman" charset="0"/>
                <a:ea typeface="Times New Roman" charset="0"/>
                <a:cs typeface="Times New Roman" charset="0"/>
              </a:rPr>
              <a:t>is</a:t>
            </a:r>
            <a:r>
              <a:rPr lang="fr-CH" sz="1800" dirty="0">
                <a:solidFill>
                  <a:schemeClr val="accent6">
                    <a:lumMod val="75000"/>
                  </a:schemeClr>
                </a:solidFill>
                <a:latin typeface="Times New Roman" charset="0"/>
                <a:ea typeface="Times New Roman" charset="0"/>
                <a:cs typeface="Times New Roman" charset="0"/>
              </a:rPr>
              <a:t> </a:t>
            </a:r>
            <a:r>
              <a:rPr lang="fr-CH" sz="1800" dirty="0" err="1">
                <a:solidFill>
                  <a:schemeClr val="accent6">
                    <a:lumMod val="75000"/>
                  </a:schemeClr>
                </a:solidFill>
                <a:latin typeface="Times New Roman" charset="0"/>
                <a:ea typeface="Times New Roman" charset="0"/>
                <a:cs typeface="Times New Roman" charset="0"/>
              </a:rPr>
              <a:t>required</a:t>
            </a:r>
            <a:endParaRPr lang="en-GB" sz="1800" dirty="0"/>
          </a:p>
        </p:txBody>
      </p:sp>
      <p:grpSp>
        <p:nvGrpSpPr>
          <p:cNvPr id="9" name="Group 8">
            <a:extLst>
              <a:ext uri="{FF2B5EF4-FFF2-40B4-BE49-F238E27FC236}">
                <a16:creationId xmlns:a16="http://schemas.microsoft.com/office/drawing/2014/main" id="{B60DC7BD-61B5-4792-93E5-9A73D097D52B}"/>
              </a:ext>
            </a:extLst>
          </p:cNvPr>
          <p:cNvGrpSpPr/>
          <p:nvPr/>
        </p:nvGrpSpPr>
        <p:grpSpPr>
          <a:xfrm>
            <a:off x="91737" y="1738295"/>
            <a:ext cx="8928000" cy="4222541"/>
            <a:chOff x="216000" y="1172520"/>
            <a:chExt cx="8928000" cy="4222541"/>
          </a:xfrm>
        </p:grpSpPr>
        <p:pic>
          <p:nvPicPr>
            <p:cNvPr id="10" name="Picture 17">
              <a:extLst>
                <a:ext uri="{FF2B5EF4-FFF2-40B4-BE49-F238E27FC236}">
                  <a16:creationId xmlns:a16="http://schemas.microsoft.com/office/drawing/2014/main" id="{EE59B04E-A718-40F1-B26B-573EBF8DA7E5}"/>
                </a:ext>
              </a:extLst>
            </p:cNvPr>
            <p:cNvPicPr/>
            <p:nvPr/>
          </p:nvPicPr>
          <p:blipFill>
            <a:blip r:embed="rId2"/>
            <a:stretch/>
          </p:blipFill>
          <p:spPr>
            <a:xfrm>
              <a:off x="493200" y="1280160"/>
              <a:ext cx="3657600" cy="3657600"/>
            </a:xfrm>
            <a:prstGeom prst="rect">
              <a:avLst/>
            </a:prstGeom>
            <a:ln>
              <a:noFill/>
            </a:ln>
          </p:spPr>
        </p:pic>
        <p:sp>
          <p:nvSpPr>
            <p:cNvPr id="11" name="CustomShape 1">
              <a:extLst>
                <a:ext uri="{FF2B5EF4-FFF2-40B4-BE49-F238E27FC236}">
                  <a16:creationId xmlns:a16="http://schemas.microsoft.com/office/drawing/2014/main" id="{98ECB966-72FA-4885-827E-9D32BA0C6F57}"/>
                </a:ext>
              </a:extLst>
            </p:cNvPr>
            <p:cNvSpPr/>
            <p:nvPr/>
          </p:nvSpPr>
          <p:spPr>
            <a:xfrm>
              <a:off x="1426320" y="2194560"/>
              <a:ext cx="1828800" cy="1828800"/>
            </a:xfrm>
            <a:prstGeom prst="rect">
              <a:avLst/>
            </a:prstGeom>
            <a:solidFill>
              <a:srgbClr val="FFFFFF"/>
            </a:solidFill>
            <a:ln>
              <a:solidFill>
                <a:srgbClr val="000000"/>
              </a:solidFill>
            </a:ln>
          </p:spPr>
          <p:style>
            <a:lnRef idx="0">
              <a:scrgbClr r="0" g="0" b="0"/>
            </a:lnRef>
            <a:fillRef idx="0">
              <a:scrgbClr r="0" g="0" b="0"/>
            </a:fillRef>
            <a:effectRef idx="0">
              <a:scrgbClr r="0" g="0" b="0"/>
            </a:effectRef>
            <a:fontRef idx="minor"/>
          </p:style>
        </p:sp>
        <p:pic>
          <p:nvPicPr>
            <p:cNvPr id="12" name="Picture 18">
              <a:extLst>
                <a:ext uri="{FF2B5EF4-FFF2-40B4-BE49-F238E27FC236}">
                  <a16:creationId xmlns:a16="http://schemas.microsoft.com/office/drawing/2014/main" id="{30C746FE-BFE9-463E-B768-B693DB2A7D92}"/>
                </a:ext>
              </a:extLst>
            </p:cNvPr>
            <p:cNvPicPr/>
            <p:nvPr/>
          </p:nvPicPr>
          <p:blipFill>
            <a:blip r:embed="rId3" cstate="screen">
              <a:extLst>
                <a:ext uri="{28A0092B-C50C-407E-A947-70E740481C1C}">
                  <a14:useLocalDpi xmlns:a14="http://schemas.microsoft.com/office/drawing/2010/main"/>
                </a:ext>
              </a:extLst>
            </a:blip>
            <a:stretch/>
          </p:blipFill>
          <p:spPr>
            <a:xfrm>
              <a:off x="4251960" y="1280160"/>
              <a:ext cx="3200400" cy="2724840"/>
            </a:xfrm>
            <a:prstGeom prst="rect">
              <a:avLst/>
            </a:prstGeom>
            <a:ln>
              <a:noFill/>
            </a:ln>
          </p:spPr>
        </p:pic>
        <p:sp>
          <p:nvSpPr>
            <p:cNvPr id="13" name="CustomShape 3">
              <a:extLst>
                <a:ext uri="{FF2B5EF4-FFF2-40B4-BE49-F238E27FC236}">
                  <a16:creationId xmlns:a16="http://schemas.microsoft.com/office/drawing/2014/main" id="{E8FCE29F-A3B1-4AFB-BAAD-2F2A61F20156}"/>
                </a:ext>
              </a:extLst>
            </p:cNvPr>
            <p:cNvSpPr/>
            <p:nvPr/>
          </p:nvSpPr>
          <p:spPr>
            <a:xfrm>
              <a:off x="7406640" y="1172520"/>
              <a:ext cx="1737360" cy="548640"/>
            </a:xfrm>
            <a:prstGeom prst="wedgeRoundRectCallout">
              <a:avLst>
                <a:gd name="adj1" fmla="val -69402"/>
                <a:gd name="adj2" fmla="val 151898"/>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4 </a:t>
              </a:r>
              <a:r>
                <a:rPr lang="en-US" sz="1400" b="0" strike="noStrike" spc="-1" dirty="0" err="1">
                  <a:latin typeface="Arial Black" panose="020B0A04020102020204" pitchFamily="34" charset="0"/>
                </a:rPr>
                <a:t>superperiods</a:t>
              </a:r>
              <a:endParaRPr lang="en-US" sz="1400" b="0" strike="noStrike" spc="-1" dirty="0">
                <a:latin typeface="Arial Black" panose="020B0A04020102020204" pitchFamily="34" charset="0"/>
              </a:endParaRPr>
            </a:p>
          </p:txBody>
        </p:sp>
        <p:sp>
          <p:nvSpPr>
            <p:cNvPr id="14" name="CustomShape 4">
              <a:extLst>
                <a:ext uri="{FF2B5EF4-FFF2-40B4-BE49-F238E27FC236}">
                  <a16:creationId xmlns:a16="http://schemas.microsoft.com/office/drawing/2014/main" id="{237F503D-A596-4559-B00B-C644D1A7647E}"/>
                </a:ext>
              </a:extLst>
            </p:cNvPr>
            <p:cNvSpPr/>
            <p:nvPr/>
          </p:nvSpPr>
          <p:spPr>
            <a:xfrm>
              <a:off x="4389120" y="4297680"/>
              <a:ext cx="1463040" cy="548640"/>
            </a:xfrm>
            <a:prstGeom prst="wedgeRoundRectCallout">
              <a:avLst>
                <a:gd name="adj1" fmla="val -106699"/>
                <a:gd name="adj2" fmla="val -73407"/>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FODO cells</a:t>
              </a:r>
            </a:p>
          </p:txBody>
        </p:sp>
        <p:grpSp>
          <p:nvGrpSpPr>
            <p:cNvPr id="15" name="Group 6">
              <a:extLst>
                <a:ext uri="{FF2B5EF4-FFF2-40B4-BE49-F238E27FC236}">
                  <a16:creationId xmlns:a16="http://schemas.microsoft.com/office/drawing/2014/main" id="{F32A90C8-4226-4CFF-A694-ED5323272CE8}"/>
                </a:ext>
              </a:extLst>
            </p:cNvPr>
            <p:cNvGrpSpPr/>
            <p:nvPr/>
          </p:nvGrpSpPr>
          <p:grpSpPr>
            <a:xfrm>
              <a:off x="1734480" y="2424600"/>
              <a:ext cx="1142640" cy="179280"/>
              <a:chOff x="1734480" y="2424600"/>
              <a:chExt cx="1142640" cy="179280"/>
            </a:xfrm>
          </p:grpSpPr>
          <p:sp>
            <p:nvSpPr>
              <p:cNvPr id="40" name="Freeform 7">
                <a:extLst>
                  <a:ext uri="{FF2B5EF4-FFF2-40B4-BE49-F238E27FC236}">
                    <a16:creationId xmlns:a16="http://schemas.microsoft.com/office/drawing/2014/main" id="{1A5B5BD2-2343-4E8F-B8A1-67BF370B133A}"/>
                  </a:ext>
                </a:extLst>
              </p:cNvPr>
              <p:cNvSpPr/>
              <p:nvPr/>
            </p:nvSpPr>
            <p:spPr>
              <a:xfrm>
                <a:off x="1734480" y="2424600"/>
                <a:ext cx="1143000" cy="173880"/>
              </a:xfrm>
              <a:custGeom>
                <a:avLst/>
                <a:gdLst/>
                <a:ahLst/>
                <a:cxnLst/>
                <a:rect l="0" t="0" r="r" b="b"/>
                <a:pathLst>
                  <a:path w="3175" h="483">
                    <a:moveTo>
                      <a:pt x="1587" y="482"/>
                    </a:moveTo>
                    <a:lnTo>
                      <a:pt x="0" y="482"/>
                    </a:lnTo>
                    <a:lnTo>
                      <a:pt x="0" y="0"/>
                    </a:lnTo>
                    <a:lnTo>
                      <a:pt x="3174" y="0"/>
                    </a:lnTo>
                    <a:lnTo>
                      <a:pt x="3174" y="482"/>
                    </a:lnTo>
                    <a:lnTo>
                      <a:pt x="1587" y="482"/>
                    </a:lnTo>
                  </a:path>
                </a:pathLst>
              </a:custGeom>
              <a:solidFill>
                <a:srgbClr val="FFFFFF"/>
              </a:solidFill>
              <a:ln w="15840">
                <a:noFill/>
              </a:ln>
            </p:spPr>
          </p:sp>
          <p:sp>
            <p:nvSpPr>
              <p:cNvPr id="41" name="Freeform 8">
                <a:extLst>
                  <a:ext uri="{FF2B5EF4-FFF2-40B4-BE49-F238E27FC236}">
                    <a16:creationId xmlns:a16="http://schemas.microsoft.com/office/drawing/2014/main" id="{E4757A81-02EE-468B-9785-F1188ADAADF1}"/>
                  </a:ext>
                </a:extLst>
              </p:cNvPr>
              <p:cNvSpPr/>
              <p:nvPr/>
            </p:nvSpPr>
            <p:spPr>
              <a:xfrm>
                <a:off x="1744200" y="2424600"/>
                <a:ext cx="153720" cy="173880"/>
              </a:xfrm>
              <a:custGeom>
                <a:avLst/>
                <a:gdLst/>
                <a:ahLst/>
                <a:cxnLst/>
                <a:rect l="0" t="0" r="r" b="b"/>
                <a:pathLst>
                  <a:path w="427" h="483">
                    <a:moveTo>
                      <a:pt x="237" y="54"/>
                    </a:moveTo>
                    <a:cubicBezTo>
                      <a:pt x="243" y="30"/>
                      <a:pt x="245" y="22"/>
                      <a:pt x="310" y="22"/>
                    </a:cubicBezTo>
                    <a:cubicBezTo>
                      <a:pt x="333" y="22"/>
                      <a:pt x="338" y="22"/>
                      <a:pt x="338" y="8"/>
                    </a:cubicBezTo>
                    <a:cubicBezTo>
                      <a:pt x="338" y="0"/>
                      <a:pt x="330" y="0"/>
                      <a:pt x="326" y="0"/>
                    </a:cubicBezTo>
                    <a:cubicBezTo>
                      <a:pt x="304" y="0"/>
                      <a:pt x="245" y="2"/>
                      <a:pt x="222" y="2"/>
                    </a:cubicBezTo>
                    <a:cubicBezTo>
                      <a:pt x="202" y="2"/>
                      <a:pt x="149" y="0"/>
                      <a:pt x="128" y="0"/>
                    </a:cubicBezTo>
                    <a:cubicBezTo>
                      <a:pt x="123" y="0"/>
                      <a:pt x="115" y="0"/>
                      <a:pt x="115" y="14"/>
                    </a:cubicBezTo>
                    <a:cubicBezTo>
                      <a:pt x="115" y="22"/>
                      <a:pt x="122" y="22"/>
                      <a:pt x="134" y="22"/>
                    </a:cubicBezTo>
                    <a:cubicBezTo>
                      <a:pt x="136" y="22"/>
                      <a:pt x="149" y="22"/>
                      <a:pt x="162" y="24"/>
                    </a:cubicBezTo>
                    <a:cubicBezTo>
                      <a:pt x="174" y="24"/>
                      <a:pt x="181" y="26"/>
                      <a:pt x="181" y="35"/>
                    </a:cubicBezTo>
                    <a:cubicBezTo>
                      <a:pt x="181" y="37"/>
                      <a:pt x="179" y="40"/>
                      <a:pt x="178" y="48"/>
                    </a:cubicBezTo>
                    <a:lnTo>
                      <a:pt x="83" y="428"/>
                    </a:lnTo>
                    <a:cubicBezTo>
                      <a:pt x="77" y="455"/>
                      <a:pt x="75" y="460"/>
                      <a:pt x="19" y="460"/>
                    </a:cubicBezTo>
                    <a:cubicBezTo>
                      <a:pt x="6" y="460"/>
                      <a:pt x="0" y="460"/>
                      <a:pt x="0" y="474"/>
                    </a:cubicBezTo>
                    <a:cubicBezTo>
                      <a:pt x="0" y="482"/>
                      <a:pt x="6" y="482"/>
                      <a:pt x="19" y="482"/>
                    </a:cubicBezTo>
                    <a:lnTo>
                      <a:pt x="346" y="482"/>
                    </a:lnTo>
                    <a:cubicBezTo>
                      <a:pt x="363" y="482"/>
                      <a:pt x="363" y="482"/>
                      <a:pt x="368" y="471"/>
                    </a:cubicBezTo>
                    <a:lnTo>
                      <a:pt x="424" y="317"/>
                    </a:lnTo>
                    <a:cubicBezTo>
                      <a:pt x="426" y="311"/>
                      <a:pt x="426" y="309"/>
                      <a:pt x="426" y="307"/>
                    </a:cubicBezTo>
                    <a:cubicBezTo>
                      <a:pt x="426" y="304"/>
                      <a:pt x="424" y="299"/>
                      <a:pt x="418" y="299"/>
                    </a:cubicBezTo>
                    <a:cubicBezTo>
                      <a:pt x="411" y="299"/>
                      <a:pt x="411" y="304"/>
                      <a:pt x="406" y="315"/>
                    </a:cubicBezTo>
                    <a:cubicBezTo>
                      <a:pt x="382" y="380"/>
                      <a:pt x="350" y="460"/>
                      <a:pt x="229" y="460"/>
                    </a:cubicBezTo>
                    <a:lnTo>
                      <a:pt x="162" y="460"/>
                    </a:lnTo>
                    <a:cubicBezTo>
                      <a:pt x="152" y="460"/>
                      <a:pt x="150" y="460"/>
                      <a:pt x="147" y="460"/>
                    </a:cubicBezTo>
                    <a:cubicBezTo>
                      <a:pt x="139" y="460"/>
                      <a:pt x="138" y="458"/>
                      <a:pt x="138" y="453"/>
                    </a:cubicBezTo>
                    <a:cubicBezTo>
                      <a:pt x="138" y="450"/>
                      <a:pt x="138" y="448"/>
                      <a:pt x="141" y="436"/>
                    </a:cubicBezTo>
                    <a:lnTo>
                      <a:pt x="237" y="54"/>
                    </a:lnTo>
                  </a:path>
                </a:pathLst>
              </a:custGeom>
              <a:solidFill>
                <a:srgbClr val="000000"/>
              </a:solidFill>
              <a:ln w="15840">
                <a:noFill/>
              </a:ln>
            </p:spPr>
          </p:sp>
          <p:sp>
            <p:nvSpPr>
              <p:cNvPr id="42" name="Freeform 9">
                <a:extLst>
                  <a:ext uri="{FF2B5EF4-FFF2-40B4-BE49-F238E27FC236}">
                    <a16:creationId xmlns:a16="http://schemas.microsoft.com/office/drawing/2014/main" id="{275BE27C-D37A-4454-8C3F-8635893D9F7D}"/>
                  </a:ext>
                </a:extLst>
              </p:cNvPr>
              <p:cNvSpPr/>
              <p:nvPr/>
            </p:nvSpPr>
            <p:spPr>
              <a:xfrm>
                <a:off x="1991520" y="250488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43" name="Freeform 10">
                <a:extLst>
                  <a:ext uri="{FF2B5EF4-FFF2-40B4-BE49-F238E27FC236}">
                    <a16:creationId xmlns:a16="http://schemas.microsoft.com/office/drawing/2014/main" id="{808DDC3C-6747-48A9-A193-23C4ADE72E1C}"/>
                  </a:ext>
                </a:extLst>
              </p:cNvPr>
              <p:cNvSpPr/>
              <p:nvPr/>
            </p:nvSpPr>
            <p:spPr>
              <a:xfrm>
                <a:off x="2254680" y="242928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4"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8"/>
                    </a:cubicBezTo>
                    <a:cubicBezTo>
                      <a:pt x="168" y="211"/>
                      <a:pt x="144" y="213"/>
                      <a:pt x="126" y="215"/>
                    </a:cubicBezTo>
                    <a:cubicBezTo>
                      <a:pt x="122" y="215"/>
                      <a:pt x="104" y="216"/>
                      <a:pt x="99" y="216"/>
                    </a:cubicBezTo>
                    <a:cubicBezTo>
                      <a:pt x="93" y="216"/>
                      <a:pt x="88" y="218"/>
                      <a:pt x="88" y="224"/>
                    </a:cubicBezTo>
                    <a:cubicBezTo>
                      <a:pt x="88" y="232"/>
                      <a:pt x="93" y="232"/>
                      <a:pt x="106" y="232"/>
                    </a:cubicBezTo>
                    <a:lnTo>
                      <a:pt x="136" y="232"/>
                    </a:lnTo>
                    <a:cubicBezTo>
                      <a:pt x="194" y="232"/>
                      <a:pt x="221" y="280"/>
                      <a:pt x="221" y="349"/>
                    </a:cubicBezTo>
                    <a:cubicBezTo>
                      <a:pt x="221" y="445"/>
                      <a:pt x="171" y="466"/>
                      <a:pt x="141" y="466"/>
                    </a:cubicBezTo>
                    <a:cubicBezTo>
                      <a:pt x="110" y="466"/>
                      <a:pt x="58" y="453"/>
                      <a:pt x="32" y="412"/>
                    </a:cubicBezTo>
                    <a:cubicBezTo>
                      <a:pt x="58" y="416"/>
                      <a:pt x="78" y="400"/>
                      <a:pt x="78" y="373"/>
                    </a:cubicBezTo>
                    <a:cubicBezTo>
                      <a:pt x="78" y="347"/>
                      <a:pt x="61" y="333"/>
                      <a:pt x="40" y="333"/>
                    </a:cubicBezTo>
                    <a:cubicBezTo>
                      <a:pt x="22" y="333"/>
                      <a:pt x="0" y="344"/>
                      <a:pt x="0" y="375"/>
                    </a:cubicBezTo>
                    <a:cubicBezTo>
                      <a:pt x="0" y="439"/>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44" name="Freeform 11">
                <a:extLst>
                  <a:ext uri="{FF2B5EF4-FFF2-40B4-BE49-F238E27FC236}">
                    <a16:creationId xmlns:a16="http://schemas.microsoft.com/office/drawing/2014/main" id="{FB15BB0C-7982-4CB0-9FD8-E0781AAB150C}"/>
                  </a:ext>
                </a:extLst>
              </p:cNvPr>
              <p:cNvSpPr/>
              <p:nvPr/>
            </p:nvSpPr>
            <p:spPr>
              <a:xfrm>
                <a:off x="2381400" y="2429280"/>
                <a:ext cx="105840" cy="174960"/>
              </a:xfrm>
              <a:custGeom>
                <a:avLst/>
                <a:gdLst/>
                <a:ahLst/>
                <a:cxnLst/>
                <a:rect l="0" t="0" r="r" b="b"/>
                <a:pathLst>
                  <a:path w="294" h="486">
                    <a:moveTo>
                      <a:pt x="85" y="147"/>
                    </a:moveTo>
                    <a:cubicBezTo>
                      <a:pt x="53" y="127"/>
                      <a:pt x="50" y="102"/>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4"/>
                    </a:cubicBezTo>
                    <a:cubicBezTo>
                      <a:pt x="61" y="255"/>
                      <a:pt x="0" y="293"/>
                      <a:pt x="0" y="363"/>
                    </a:cubicBezTo>
                    <a:cubicBezTo>
                      <a:pt x="0" y="439"/>
                      <a:pt x="72" y="485"/>
                      <a:pt x="146" y="485"/>
                    </a:cubicBezTo>
                    <a:cubicBezTo>
                      <a:pt x="226" y="485"/>
                      <a:pt x="293" y="428"/>
                      <a:pt x="293" y="352"/>
                    </a:cubicBezTo>
                    <a:cubicBezTo>
                      <a:pt x="293" y="327"/>
                      <a:pt x="285" y="295"/>
                      <a:pt x="259" y="264"/>
                    </a:cubicBezTo>
                    <a:cubicBezTo>
                      <a:pt x="245" y="250"/>
                      <a:pt x="234" y="243"/>
                      <a:pt x="189" y="215"/>
                    </a:cubicBezTo>
                    <a:moveTo>
                      <a:pt x="118" y="245"/>
                    </a:moveTo>
                    <a:lnTo>
                      <a:pt x="205" y="299"/>
                    </a:lnTo>
                    <a:cubicBezTo>
                      <a:pt x="224" y="312"/>
                      <a:pt x="258" y="333"/>
                      <a:pt x="258" y="376"/>
                    </a:cubicBezTo>
                    <a:cubicBezTo>
                      <a:pt x="258" y="429"/>
                      <a:pt x="205" y="466"/>
                      <a:pt x="147" y="466"/>
                    </a:cubicBezTo>
                    <a:cubicBezTo>
                      <a:pt x="86" y="466"/>
                      <a:pt x="35" y="423"/>
                      <a:pt x="35" y="363"/>
                    </a:cubicBezTo>
                    <a:cubicBezTo>
                      <a:pt x="35" y="322"/>
                      <a:pt x="58" y="277"/>
                      <a:pt x="118" y="245"/>
                    </a:cubicBezTo>
                  </a:path>
                </a:pathLst>
              </a:custGeom>
              <a:solidFill>
                <a:srgbClr val="000000"/>
              </a:solidFill>
              <a:ln w="15840">
                <a:noFill/>
              </a:ln>
            </p:spPr>
          </p:sp>
          <p:sp>
            <p:nvSpPr>
              <p:cNvPr id="45" name="Freeform 12">
                <a:extLst>
                  <a:ext uri="{FF2B5EF4-FFF2-40B4-BE49-F238E27FC236}">
                    <a16:creationId xmlns:a16="http://schemas.microsoft.com/office/drawing/2014/main" id="{D2394F35-29AA-43F6-8C9A-5FBAE68CFA3F}"/>
                  </a:ext>
                </a:extLst>
              </p:cNvPr>
              <p:cNvSpPr/>
              <p:nvPr/>
            </p:nvSpPr>
            <p:spPr>
              <a:xfrm>
                <a:off x="2503800" y="2426400"/>
                <a:ext cx="113400" cy="172080"/>
              </a:xfrm>
              <a:custGeom>
                <a:avLst/>
                <a:gdLst/>
                <a:ahLst/>
                <a:cxnLst/>
                <a:rect l="0" t="0" r="r" b="b"/>
                <a:pathLst>
                  <a:path w="315" h="478">
                    <a:moveTo>
                      <a:pt x="187" y="362"/>
                    </a:moveTo>
                    <a:lnTo>
                      <a:pt x="187" y="423"/>
                    </a:lnTo>
                    <a:cubicBezTo>
                      <a:pt x="187" y="448"/>
                      <a:pt x="187" y="456"/>
                      <a:pt x="134" y="456"/>
                    </a:cubicBezTo>
                    <a:lnTo>
                      <a:pt x="120" y="456"/>
                    </a:lnTo>
                    <a:lnTo>
                      <a:pt x="120" y="477"/>
                    </a:lnTo>
                    <a:cubicBezTo>
                      <a:pt x="149" y="476"/>
                      <a:pt x="186" y="476"/>
                      <a:pt x="214" y="476"/>
                    </a:cubicBezTo>
                    <a:cubicBezTo>
                      <a:pt x="245" y="476"/>
                      <a:pt x="282" y="476"/>
                      <a:pt x="310" y="477"/>
                    </a:cubicBezTo>
                    <a:lnTo>
                      <a:pt x="310" y="456"/>
                    </a:lnTo>
                    <a:lnTo>
                      <a:pt x="296" y="456"/>
                    </a:lnTo>
                    <a:cubicBezTo>
                      <a:pt x="243" y="456"/>
                      <a:pt x="242" y="448"/>
                      <a:pt x="242" y="423"/>
                    </a:cubicBezTo>
                    <a:lnTo>
                      <a:pt x="242" y="362"/>
                    </a:lnTo>
                    <a:lnTo>
                      <a:pt x="314" y="362"/>
                    </a:lnTo>
                    <a:lnTo>
                      <a:pt x="314" y="339"/>
                    </a:lnTo>
                    <a:lnTo>
                      <a:pt x="242" y="339"/>
                    </a:lnTo>
                    <a:lnTo>
                      <a:pt x="242" y="18"/>
                    </a:lnTo>
                    <a:cubicBezTo>
                      <a:pt x="242" y="5"/>
                      <a:pt x="242" y="0"/>
                      <a:pt x="230" y="0"/>
                    </a:cubicBezTo>
                    <a:cubicBezTo>
                      <a:pt x="224" y="0"/>
                      <a:pt x="222" y="0"/>
                      <a:pt x="218" y="8"/>
                    </a:cubicBezTo>
                    <a:lnTo>
                      <a:pt x="0" y="339"/>
                    </a:lnTo>
                    <a:lnTo>
                      <a:pt x="0" y="362"/>
                    </a:lnTo>
                    <a:lnTo>
                      <a:pt x="187" y="362"/>
                    </a:lnTo>
                    <a:moveTo>
                      <a:pt x="192" y="339"/>
                    </a:moveTo>
                    <a:lnTo>
                      <a:pt x="19" y="339"/>
                    </a:lnTo>
                    <a:lnTo>
                      <a:pt x="192" y="77"/>
                    </a:lnTo>
                    <a:lnTo>
                      <a:pt x="192" y="339"/>
                    </a:lnTo>
                  </a:path>
                </a:pathLst>
              </a:custGeom>
              <a:solidFill>
                <a:srgbClr val="000000"/>
              </a:solidFill>
              <a:ln w="15840">
                <a:noFill/>
              </a:ln>
            </p:spPr>
          </p:sp>
          <p:sp>
            <p:nvSpPr>
              <p:cNvPr id="46" name="Freeform 13">
                <a:extLst>
                  <a:ext uri="{FF2B5EF4-FFF2-40B4-BE49-F238E27FC236}">
                    <a16:creationId xmlns:a16="http://schemas.microsoft.com/office/drawing/2014/main" id="{899FAE30-C8BD-4556-9DA0-484CEC780467}"/>
                  </a:ext>
                </a:extLst>
              </p:cNvPr>
              <p:cNvSpPr/>
              <p:nvPr/>
            </p:nvSpPr>
            <p:spPr>
              <a:xfrm>
                <a:off x="2673720" y="2485800"/>
                <a:ext cx="198360" cy="112680"/>
              </a:xfrm>
              <a:custGeom>
                <a:avLst/>
                <a:gdLst/>
                <a:ahLst/>
                <a:cxnLst/>
                <a:rect l="0" t="0" r="r" b="b"/>
                <a:pathLst>
                  <a:path w="551" h="313">
                    <a:moveTo>
                      <a:pt x="54" y="69"/>
                    </a:moveTo>
                    <a:lnTo>
                      <a:pt x="54" y="259"/>
                    </a:lnTo>
                    <a:cubicBezTo>
                      <a:pt x="54" y="290"/>
                      <a:pt x="48" y="290"/>
                      <a:pt x="0" y="290"/>
                    </a:cubicBezTo>
                    <a:lnTo>
                      <a:pt x="0" y="312"/>
                    </a:lnTo>
                    <a:cubicBezTo>
                      <a:pt x="24" y="312"/>
                      <a:pt x="61" y="311"/>
                      <a:pt x="80" y="311"/>
                    </a:cubicBezTo>
                    <a:cubicBezTo>
                      <a:pt x="98" y="311"/>
                      <a:pt x="134" y="312"/>
                      <a:pt x="158" y="312"/>
                    </a:cubicBezTo>
                    <a:lnTo>
                      <a:pt x="158" y="290"/>
                    </a:lnTo>
                    <a:cubicBezTo>
                      <a:pt x="112" y="290"/>
                      <a:pt x="104" y="290"/>
                      <a:pt x="104" y="259"/>
                    </a:cubicBezTo>
                    <a:lnTo>
                      <a:pt x="104" y="128"/>
                    </a:lnTo>
                    <a:cubicBezTo>
                      <a:pt x="104" y="54"/>
                      <a:pt x="154" y="16"/>
                      <a:pt x="198" y="16"/>
                    </a:cubicBezTo>
                    <a:cubicBezTo>
                      <a:pt x="243" y="16"/>
                      <a:pt x="251" y="54"/>
                      <a:pt x="251" y="94"/>
                    </a:cubicBezTo>
                    <a:lnTo>
                      <a:pt x="251" y="259"/>
                    </a:lnTo>
                    <a:cubicBezTo>
                      <a:pt x="251" y="290"/>
                      <a:pt x="243" y="290"/>
                      <a:pt x="197" y="290"/>
                    </a:cubicBezTo>
                    <a:lnTo>
                      <a:pt x="197" y="312"/>
                    </a:lnTo>
                    <a:cubicBezTo>
                      <a:pt x="221" y="312"/>
                      <a:pt x="256" y="311"/>
                      <a:pt x="275" y="311"/>
                    </a:cubicBezTo>
                    <a:cubicBezTo>
                      <a:pt x="294" y="311"/>
                      <a:pt x="331" y="312"/>
                      <a:pt x="355" y="312"/>
                    </a:cubicBezTo>
                    <a:lnTo>
                      <a:pt x="355" y="290"/>
                    </a:lnTo>
                    <a:cubicBezTo>
                      <a:pt x="307" y="290"/>
                      <a:pt x="299" y="290"/>
                      <a:pt x="299" y="259"/>
                    </a:cubicBezTo>
                    <a:lnTo>
                      <a:pt x="299" y="128"/>
                    </a:lnTo>
                    <a:cubicBezTo>
                      <a:pt x="299" y="54"/>
                      <a:pt x="350" y="16"/>
                      <a:pt x="395" y="16"/>
                    </a:cubicBezTo>
                    <a:cubicBezTo>
                      <a:pt x="440" y="16"/>
                      <a:pt x="446" y="54"/>
                      <a:pt x="446" y="94"/>
                    </a:cubicBezTo>
                    <a:lnTo>
                      <a:pt x="446" y="259"/>
                    </a:lnTo>
                    <a:cubicBezTo>
                      <a:pt x="446" y="290"/>
                      <a:pt x="440" y="290"/>
                      <a:pt x="392" y="290"/>
                    </a:cubicBezTo>
                    <a:lnTo>
                      <a:pt x="392" y="312"/>
                    </a:lnTo>
                    <a:cubicBezTo>
                      <a:pt x="416" y="312"/>
                      <a:pt x="453" y="311"/>
                      <a:pt x="472" y="311"/>
                    </a:cubicBezTo>
                    <a:cubicBezTo>
                      <a:pt x="490" y="311"/>
                      <a:pt x="526" y="312"/>
                      <a:pt x="550" y="312"/>
                    </a:cubicBezTo>
                    <a:lnTo>
                      <a:pt x="550" y="290"/>
                    </a:lnTo>
                    <a:cubicBezTo>
                      <a:pt x="514" y="290"/>
                      <a:pt x="496" y="290"/>
                      <a:pt x="496" y="269"/>
                    </a:cubicBezTo>
                    <a:lnTo>
                      <a:pt x="496" y="135"/>
                    </a:lnTo>
                    <a:cubicBezTo>
                      <a:pt x="496" y="74"/>
                      <a:pt x="496" y="51"/>
                      <a:pt x="474" y="26"/>
                    </a:cubicBezTo>
                    <a:cubicBezTo>
                      <a:pt x="464" y="14"/>
                      <a:pt x="440" y="0"/>
                      <a:pt x="400" y="0"/>
                    </a:cubicBezTo>
                    <a:cubicBezTo>
                      <a:pt x="341" y="0"/>
                      <a:pt x="309" y="42"/>
                      <a:pt x="298" y="69"/>
                    </a:cubicBezTo>
                    <a:cubicBezTo>
                      <a:pt x="288" y="8"/>
                      <a:pt x="235" y="0"/>
                      <a:pt x="203" y="0"/>
                    </a:cubicBezTo>
                    <a:cubicBezTo>
                      <a:pt x="152" y="0"/>
                      <a:pt x="118" y="30"/>
                      <a:pt x="99" y="74"/>
                    </a:cubicBezTo>
                    <a:lnTo>
                      <a:pt x="99" y="0"/>
                    </a:lnTo>
                    <a:lnTo>
                      <a:pt x="0" y="8"/>
                    </a:lnTo>
                    <a:lnTo>
                      <a:pt x="0" y="30"/>
                    </a:lnTo>
                    <a:cubicBezTo>
                      <a:pt x="50" y="30"/>
                      <a:pt x="54" y="35"/>
                      <a:pt x="54" y="69"/>
                    </a:cubicBezTo>
                  </a:path>
                </a:pathLst>
              </a:custGeom>
              <a:solidFill>
                <a:srgbClr val="000000"/>
              </a:solidFill>
              <a:ln w="15840">
                <a:noFill/>
              </a:ln>
            </p:spPr>
          </p:sp>
        </p:grpSp>
        <p:grpSp>
          <p:nvGrpSpPr>
            <p:cNvPr id="16" name="Group 14">
              <a:extLst>
                <a:ext uri="{FF2B5EF4-FFF2-40B4-BE49-F238E27FC236}">
                  <a16:creationId xmlns:a16="http://schemas.microsoft.com/office/drawing/2014/main" id="{F5DB71AD-7418-4CB2-A80D-A39063CB1F2C}"/>
                </a:ext>
              </a:extLst>
            </p:cNvPr>
            <p:cNvGrpSpPr/>
            <p:nvPr/>
          </p:nvGrpSpPr>
          <p:grpSpPr>
            <a:xfrm>
              <a:off x="1734480" y="2827080"/>
              <a:ext cx="1115280" cy="228960"/>
              <a:chOff x="1734480" y="2827080"/>
              <a:chExt cx="1115280" cy="228960"/>
            </a:xfrm>
          </p:grpSpPr>
          <p:sp>
            <p:nvSpPr>
              <p:cNvPr id="32" name="Freeform 15">
                <a:extLst>
                  <a:ext uri="{FF2B5EF4-FFF2-40B4-BE49-F238E27FC236}">
                    <a16:creationId xmlns:a16="http://schemas.microsoft.com/office/drawing/2014/main" id="{E0B7C4E8-DA55-42D3-A333-09E02800D58E}"/>
                  </a:ext>
                </a:extLst>
              </p:cNvPr>
              <p:cNvSpPr/>
              <p:nvPr/>
            </p:nvSpPr>
            <p:spPr>
              <a:xfrm>
                <a:off x="1734480" y="2832840"/>
                <a:ext cx="1115640" cy="223560"/>
              </a:xfrm>
              <a:custGeom>
                <a:avLst/>
                <a:gdLst/>
                <a:ahLst/>
                <a:cxnLst/>
                <a:rect l="0" t="0" r="r" b="b"/>
                <a:pathLst>
                  <a:path w="3099" h="621">
                    <a:moveTo>
                      <a:pt x="1549" y="620"/>
                    </a:moveTo>
                    <a:lnTo>
                      <a:pt x="0" y="620"/>
                    </a:lnTo>
                    <a:lnTo>
                      <a:pt x="0" y="0"/>
                    </a:lnTo>
                    <a:lnTo>
                      <a:pt x="3098" y="0"/>
                    </a:lnTo>
                    <a:lnTo>
                      <a:pt x="3098" y="620"/>
                    </a:lnTo>
                    <a:lnTo>
                      <a:pt x="1549" y="620"/>
                    </a:lnTo>
                  </a:path>
                </a:pathLst>
              </a:custGeom>
              <a:solidFill>
                <a:srgbClr val="FFFFFF"/>
              </a:solidFill>
              <a:ln w="15840">
                <a:noFill/>
              </a:ln>
            </p:spPr>
          </p:sp>
          <p:sp>
            <p:nvSpPr>
              <p:cNvPr id="33" name="Freeform 16">
                <a:extLst>
                  <a:ext uri="{FF2B5EF4-FFF2-40B4-BE49-F238E27FC236}">
                    <a16:creationId xmlns:a16="http://schemas.microsoft.com/office/drawing/2014/main" id="{CA6E0552-9731-4B88-B960-C50680255D2B}"/>
                  </a:ext>
                </a:extLst>
              </p:cNvPr>
              <p:cNvSpPr/>
              <p:nvPr/>
            </p:nvSpPr>
            <p:spPr>
              <a:xfrm>
                <a:off x="1747080" y="2827080"/>
                <a:ext cx="176040" cy="228600"/>
              </a:xfrm>
              <a:custGeom>
                <a:avLst/>
                <a:gdLst/>
                <a:ahLst/>
                <a:cxnLst/>
                <a:rect l="0" t="0" r="r" b="b"/>
                <a:pathLst>
                  <a:path w="489" h="635">
                    <a:moveTo>
                      <a:pt x="274" y="493"/>
                    </a:moveTo>
                    <a:cubicBezTo>
                      <a:pt x="384" y="452"/>
                      <a:pt x="488" y="325"/>
                      <a:pt x="488" y="189"/>
                    </a:cubicBezTo>
                    <a:cubicBezTo>
                      <a:pt x="488" y="77"/>
                      <a:pt x="413" y="0"/>
                      <a:pt x="307" y="0"/>
                    </a:cubicBezTo>
                    <a:cubicBezTo>
                      <a:pt x="155" y="0"/>
                      <a:pt x="0" y="160"/>
                      <a:pt x="0" y="325"/>
                    </a:cubicBezTo>
                    <a:cubicBezTo>
                      <a:pt x="0" y="442"/>
                      <a:pt x="78" y="513"/>
                      <a:pt x="181" y="513"/>
                    </a:cubicBezTo>
                    <a:cubicBezTo>
                      <a:pt x="198" y="513"/>
                      <a:pt x="222" y="509"/>
                      <a:pt x="250" y="503"/>
                    </a:cubicBezTo>
                    <a:cubicBezTo>
                      <a:pt x="246" y="546"/>
                      <a:pt x="246" y="548"/>
                      <a:pt x="246" y="558"/>
                    </a:cubicBezTo>
                    <a:cubicBezTo>
                      <a:pt x="246" y="580"/>
                      <a:pt x="246" y="634"/>
                      <a:pt x="306" y="634"/>
                    </a:cubicBezTo>
                    <a:cubicBezTo>
                      <a:pt x="389" y="634"/>
                      <a:pt x="422" y="505"/>
                      <a:pt x="422" y="498"/>
                    </a:cubicBezTo>
                    <a:cubicBezTo>
                      <a:pt x="422" y="492"/>
                      <a:pt x="418" y="490"/>
                      <a:pt x="416" y="490"/>
                    </a:cubicBezTo>
                    <a:cubicBezTo>
                      <a:pt x="410" y="490"/>
                      <a:pt x="408" y="493"/>
                      <a:pt x="406" y="498"/>
                    </a:cubicBezTo>
                    <a:cubicBezTo>
                      <a:pt x="390" y="548"/>
                      <a:pt x="349" y="566"/>
                      <a:pt x="325" y="566"/>
                    </a:cubicBezTo>
                    <a:cubicBezTo>
                      <a:pt x="291" y="566"/>
                      <a:pt x="282" y="546"/>
                      <a:pt x="274" y="493"/>
                    </a:cubicBezTo>
                    <a:moveTo>
                      <a:pt x="141" y="487"/>
                    </a:moveTo>
                    <a:cubicBezTo>
                      <a:pt x="86" y="466"/>
                      <a:pt x="62" y="410"/>
                      <a:pt x="62" y="348"/>
                    </a:cubicBezTo>
                    <a:cubicBezTo>
                      <a:pt x="62" y="298"/>
                      <a:pt x="80" y="199"/>
                      <a:pt x="134" y="122"/>
                    </a:cubicBezTo>
                    <a:cubicBezTo>
                      <a:pt x="186" y="50"/>
                      <a:pt x="251" y="18"/>
                      <a:pt x="304" y="18"/>
                    </a:cubicBezTo>
                    <a:cubicBezTo>
                      <a:pt x="374" y="18"/>
                      <a:pt x="426" y="72"/>
                      <a:pt x="426" y="167"/>
                    </a:cubicBezTo>
                    <a:cubicBezTo>
                      <a:pt x="426" y="237"/>
                      <a:pt x="389" y="402"/>
                      <a:pt x="270" y="469"/>
                    </a:cubicBezTo>
                    <a:cubicBezTo>
                      <a:pt x="267" y="444"/>
                      <a:pt x="261" y="392"/>
                      <a:pt x="208" y="392"/>
                    </a:cubicBezTo>
                    <a:cubicBezTo>
                      <a:pt x="171" y="392"/>
                      <a:pt x="138" y="428"/>
                      <a:pt x="138" y="465"/>
                    </a:cubicBezTo>
                    <a:cubicBezTo>
                      <a:pt x="138" y="479"/>
                      <a:pt x="141" y="487"/>
                      <a:pt x="141" y="487"/>
                    </a:cubicBezTo>
                    <a:moveTo>
                      <a:pt x="184" y="495"/>
                    </a:moveTo>
                    <a:cubicBezTo>
                      <a:pt x="174" y="495"/>
                      <a:pt x="152" y="495"/>
                      <a:pt x="152" y="465"/>
                    </a:cubicBezTo>
                    <a:cubicBezTo>
                      <a:pt x="152" y="437"/>
                      <a:pt x="179" y="409"/>
                      <a:pt x="208" y="409"/>
                    </a:cubicBezTo>
                    <a:cubicBezTo>
                      <a:pt x="238" y="409"/>
                      <a:pt x="251" y="426"/>
                      <a:pt x="251" y="468"/>
                    </a:cubicBezTo>
                    <a:cubicBezTo>
                      <a:pt x="251" y="479"/>
                      <a:pt x="251" y="479"/>
                      <a:pt x="245" y="482"/>
                    </a:cubicBezTo>
                    <a:cubicBezTo>
                      <a:pt x="226" y="490"/>
                      <a:pt x="205" y="495"/>
                      <a:pt x="184" y="495"/>
                    </a:cubicBezTo>
                  </a:path>
                </a:pathLst>
              </a:custGeom>
              <a:solidFill>
                <a:srgbClr val="000000"/>
              </a:solidFill>
              <a:ln w="15840">
                <a:noFill/>
              </a:ln>
            </p:spPr>
          </p:sp>
          <p:sp>
            <p:nvSpPr>
              <p:cNvPr id="34" name="Freeform 17">
                <a:extLst>
                  <a:ext uri="{FF2B5EF4-FFF2-40B4-BE49-F238E27FC236}">
                    <a16:creationId xmlns:a16="http://schemas.microsoft.com/office/drawing/2014/main" id="{C3A01519-64E8-48CA-8D26-E59C5ED19FDC}"/>
                  </a:ext>
                </a:extLst>
              </p:cNvPr>
              <p:cNvSpPr/>
              <p:nvPr/>
            </p:nvSpPr>
            <p:spPr>
              <a:xfrm>
                <a:off x="1942920" y="2965320"/>
                <a:ext cx="96120" cy="81000"/>
              </a:xfrm>
              <a:custGeom>
                <a:avLst/>
                <a:gdLst/>
                <a:ahLst/>
                <a:cxnLst/>
                <a:rect l="0" t="0" r="r" b="b"/>
                <a:pathLst>
                  <a:path w="267" h="225">
                    <a:moveTo>
                      <a:pt x="99" y="167"/>
                    </a:moveTo>
                    <a:cubicBezTo>
                      <a:pt x="94" y="183"/>
                      <a:pt x="78" y="210"/>
                      <a:pt x="53" y="210"/>
                    </a:cubicBezTo>
                    <a:cubicBezTo>
                      <a:pt x="51" y="210"/>
                      <a:pt x="37" y="210"/>
                      <a:pt x="26" y="203"/>
                    </a:cubicBezTo>
                    <a:cubicBezTo>
                      <a:pt x="46" y="197"/>
                      <a:pt x="48" y="179"/>
                      <a:pt x="48" y="176"/>
                    </a:cubicBezTo>
                    <a:cubicBezTo>
                      <a:pt x="48" y="165"/>
                      <a:pt x="40" y="157"/>
                      <a:pt x="29" y="157"/>
                    </a:cubicBezTo>
                    <a:cubicBezTo>
                      <a:pt x="14" y="157"/>
                      <a:pt x="0" y="170"/>
                      <a:pt x="0" y="187"/>
                    </a:cubicBezTo>
                    <a:cubicBezTo>
                      <a:pt x="0" y="213"/>
                      <a:pt x="27" y="224"/>
                      <a:pt x="51" y="224"/>
                    </a:cubicBezTo>
                    <a:cubicBezTo>
                      <a:pt x="75" y="224"/>
                      <a:pt x="94" y="210"/>
                      <a:pt x="107" y="189"/>
                    </a:cubicBezTo>
                    <a:cubicBezTo>
                      <a:pt x="120" y="215"/>
                      <a:pt x="147" y="224"/>
                      <a:pt x="166" y="224"/>
                    </a:cubicBezTo>
                    <a:cubicBezTo>
                      <a:pt x="224" y="224"/>
                      <a:pt x="253" y="162"/>
                      <a:pt x="253" y="147"/>
                    </a:cubicBezTo>
                    <a:cubicBezTo>
                      <a:pt x="253" y="141"/>
                      <a:pt x="246" y="141"/>
                      <a:pt x="245" y="141"/>
                    </a:cubicBezTo>
                    <a:cubicBezTo>
                      <a:pt x="238" y="141"/>
                      <a:pt x="238" y="144"/>
                      <a:pt x="237" y="151"/>
                    </a:cubicBezTo>
                    <a:cubicBezTo>
                      <a:pt x="226" y="184"/>
                      <a:pt x="197" y="210"/>
                      <a:pt x="168" y="210"/>
                    </a:cubicBezTo>
                    <a:cubicBezTo>
                      <a:pt x="149" y="210"/>
                      <a:pt x="138" y="197"/>
                      <a:pt x="138" y="178"/>
                    </a:cubicBezTo>
                    <a:cubicBezTo>
                      <a:pt x="138" y="165"/>
                      <a:pt x="150" y="120"/>
                      <a:pt x="163" y="64"/>
                    </a:cubicBezTo>
                    <a:cubicBezTo>
                      <a:pt x="174" y="26"/>
                      <a:pt x="197" y="14"/>
                      <a:pt x="213" y="14"/>
                    </a:cubicBezTo>
                    <a:cubicBezTo>
                      <a:pt x="213" y="14"/>
                      <a:pt x="229" y="14"/>
                      <a:pt x="238" y="21"/>
                    </a:cubicBezTo>
                    <a:cubicBezTo>
                      <a:pt x="224" y="26"/>
                      <a:pt x="218" y="38"/>
                      <a:pt x="218" y="48"/>
                    </a:cubicBezTo>
                    <a:cubicBezTo>
                      <a:pt x="218" y="59"/>
                      <a:pt x="226" y="67"/>
                      <a:pt x="237" y="67"/>
                    </a:cubicBezTo>
                    <a:cubicBezTo>
                      <a:pt x="248" y="67"/>
                      <a:pt x="266" y="58"/>
                      <a:pt x="266" y="37"/>
                    </a:cubicBezTo>
                    <a:cubicBezTo>
                      <a:pt x="266" y="8"/>
                      <a:pt x="234" y="0"/>
                      <a:pt x="213" y="0"/>
                    </a:cubicBezTo>
                    <a:cubicBezTo>
                      <a:pt x="189" y="0"/>
                      <a:pt x="170" y="16"/>
                      <a:pt x="158" y="35"/>
                    </a:cubicBezTo>
                    <a:cubicBezTo>
                      <a:pt x="149" y="14"/>
                      <a:pt x="126" y="0"/>
                      <a:pt x="99" y="0"/>
                    </a:cubicBezTo>
                    <a:cubicBezTo>
                      <a:pt x="43" y="0"/>
                      <a:pt x="11" y="61"/>
                      <a:pt x="11" y="75"/>
                    </a:cubicBezTo>
                    <a:cubicBezTo>
                      <a:pt x="11" y="82"/>
                      <a:pt x="18" y="82"/>
                      <a:pt x="19" y="82"/>
                    </a:cubicBezTo>
                    <a:cubicBezTo>
                      <a:pt x="26" y="82"/>
                      <a:pt x="27" y="80"/>
                      <a:pt x="29" y="74"/>
                    </a:cubicBezTo>
                    <a:cubicBezTo>
                      <a:pt x="42" y="35"/>
                      <a:pt x="72" y="14"/>
                      <a:pt x="98" y="14"/>
                    </a:cubicBezTo>
                    <a:cubicBezTo>
                      <a:pt x="114" y="14"/>
                      <a:pt x="126" y="22"/>
                      <a:pt x="126" y="46"/>
                    </a:cubicBezTo>
                    <a:cubicBezTo>
                      <a:pt x="126" y="56"/>
                      <a:pt x="120" y="82"/>
                      <a:pt x="117" y="98"/>
                    </a:cubicBezTo>
                    <a:lnTo>
                      <a:pt x="99" y="167"/>
                    </a:lnTo>
                  </a:path>
                </a:pathLst>
              </a:custGeom>
              <a:solidFill>
                <a:srgbClr val="000000"/>
              </a:solidFill>
              <a:ln w="15840">
                <a:noFill/>
              </a:ln>
            </p:spPr>
          </p:sp>
          <p:sp>
            <p:nvSpPr>
              <p:cNvPr id="35" name="Freeform 18">
                <a:extLst>
                  <a:ext uri="{FF2B5EF4-FFF2-40B4-BE49-F238E27FC236}">
                    <a16:creationId xmlns:a16="http://schemas.microsoft.com/office/drawing/2014/main" id="{A94B299F-25C6-4549-9BFC-98F1AC188F9E}"/>
                  </a:ext>
                </a:extLst>
              </p:cNvPr>
              <p:cNvSpPr/>
              <p:nvPr/>
            </p:nvSpPr>
            <p:spPr>
              <a:xfrm>
                <a:off x="2146320" y="291312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36" name="Freeform 19">
                <a:extLst>
                  <a:ext uri="{FF2B5EF4-FFF2-40B4-BE49-F238E27FC236}">
                    <a16:creationId xmlns:a16="http://schemas.microsoft.com/office/drawing/2014/main" id="{11A0F110-8D50-417C-98FE-1DCC4AD4BE3E}"/>
                  </a:ext>
                </a:extLst>
              </p:cNvPr>
              <p:cNvSpPr/>
              <p:nvPr/>
            </p:nvSpPr>
            <p:spPr>
              <a:xfrm>
                <a:off x="2410200" y="2837520"/>
                <a:ext cx="105840" cy="174960"/>
              </a:xfrm>
              <a:custGeom>
                <a:avLst/>
                <a:gdLst/>
                <a:ahLst/>
                <a:cxnLst/>
                <a:rect l="0" t="0" r="r" b="b"/>
                <a:pathLst>
                  <a:path w="294" h="486">
                    <a:moveTo>
                      <a:pt x="85" y="147"/>
                    </a:moveTo>
                    <a:cubicBezTo>
                      <a:pt x="53" y="127"/>
                      <a:pt x="50" y="103"/>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9"/>
                    </a:cubicBezTo>
                    <a:cubicBezTo>
                      <a:pt x="19" y="131"/>
                      <a:pt x="21" y="162"/>
                      <a:pt x="50" y="195"/>
                    </a:cubicBezTo>
                    <a:cubicBezTo>
                      <a:pt x="58" y="203"/>
                      <a:pt x="85" y="221"/>
                      <a:pt x="102" y="234"/>
                    </a:cubicBezTo>
                    <a:cubicBezTo>
                      <a:pt x="61" y="255"/>
                      <a:pt x="0" y="293"/>
                      <a:pt x="0" y="364"/>
                    </a:cubicBezTo>
                    <a:cubicBezTo>
                      <a:pt x="0" y="439"/>
                      <a:pt x="72" y="485"/>
                      <a:pt x="146" y="485"/>
                    </a:cubicBezTo>
                    <a:cubicBezTo>
                      <a:pt x="226" y="485"/>
                      <a:pt x="293" y="428"/>
                      <a:pt x="293" y="352"/>
                    </a:cubicBezTo>
                    <a:cubicBezTo>
                      <a:pt x="293" y="327"/>
                      <a:pt x="285" y="295"/>
                      <a:pt x="259" y="264"/>
                    </a:cubicBezTo>
                    <a:cubicBezTo>
                      <a:pt x="245" y="250"/>
                      <a:pt x="234" y="244"/>
                      <a:pt x="189" y="215"/>
                    </a:cubicBezTo>
                    <a:moveTo>
                      <a:pt x="118" y="245"/>
                    </a:moveTo>
                    <a:lnTo>
                      <a:pt x="205" y="300"/>
                    </a:lnTo>
                    <a:cubicBezTo>
                      <a:pt x="224" y="312"/>
                      <a:pt x="258" y="333"/>
                      <a:pt x="258" y="376"/>
                    </a:cubicBezTo>
                    <a:cubicBezTo>
                      <a:pt x="258" y="429"/>
                      <a:pt x="205" y="466"/>
                      <a:pt x="147" y="466"/>
                    </a:cubicBezTo>
                    <a:cubicBezTo>
                      <a:pt x="86" y="466"/>
                      <a:pt x="35" y="423"/>
                      <a:pt x="35" y="364"/>
                    </a:cubicBezTo>
                    <a:cubicBezTo>
                      <a:pt x="35" y="322"/>
                      <a:pt x="58" y="277"/>
                      <a:pt x="118" y="245"/>
                    </a:cubicBezTo>
                  </a:path>
                </a:pathLst>
              </a:custGeom>
              <a:solidFill>
                <a:srgbClr val="000000"/>
              </a:solidFill>
              <a:ln w="15840">
                <a:noFill/>
              </a:ln>
            </p:spPr>
          </p:sp>
          <p:sp>
            <p:nvSpPr>
              <p:cNvPr id="37" name="Freeform 20">
                <a:extLst>
                  <a:ext uri="{FF2B5EF4-FFF2-40B4-BE49-F238E27FC236}">
                    <a16:creationId xmlns:a16="http://schemas.microsoft.com/office/drawing/2014/main" id="{06CFA20D-7959-4AAB-9BF3-A3945E456C6E}"/>
                  </a:ext>
                </a:extLst>
              </p:cNvPr>
              <p:cNvSpPr/>
              <p:nvPr/>
            </p:nvSpPr>
            <p:spPr>
              <a:xfrm>
                <a:off x="2547720" y="297936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8" name="Freeform 21">
                <a:extLst>
                  <a:ext uri="{FF2B5EF4-FFF2-40B4-BE49-F238E27FC236}">
                    <a16:creationId xmlns:a16="http://schemas.microsoft.com/office/drawing/2014/main" id="{41FDE7A9-AE51-42E3-8F82-DA4E6C76F3B7}"/>
                  </a:ext>
                </a:extLst>
              </p:cNvPr>
              <p:cNvSpPr/>
              <p:nvPr/>
            </p:nvSpPr>
            <p:spPr>
              <a:xfrm>
                <a:off x="2608920" y="2837520"/>
                <a:ext cx="101880" cy="169920"/>
              </a:xfrm>
              <a:custGeom>
                <a:avLst/>
                <a:gdLst/>
                <a:ahLst/>
                <a:cxnLst/>
                <a:rect l="0" t="0" r="r" b="b"/>
                <a:pathLst>
                  <a:path w="283" h="472">
                    <a:moveTo>
                      <a:pt x="54" y="417"/>
                    </a:moveTo>
                    <a:lnTo>
                      <a:pt x="130" y="343"/>
                    </a:lnTo>
                    <a:cubicBezTo>
                      <a:pt x="240" y="245"/>
                      <a:pt x="282" y="208"/>
                      <a:pt x="282" y="138"/>
                    </a:cubicBezTo>
                    <a:cubicBezTo>
                      <a:pt x="282" y="56"/>
                      <a:pt x="219" y="0"/>
                      <a:pt x="133" y="0"/>
                    </a:cubicBezTo>
                    <a:cubicBezTo>
                      <a:pt x="53" y="0"/>
                      <a:pt x="0" y="66"/>
                      <a:pt x="0" y="128"/>
                    </a:cubicBezTo>
                    <a:cubicBezTo>
                      <a:pt x="0" y="167"/>
                      <a:pt x="35" y="167"/>
                      <a:pt x="37" y="167"/>
                    </a:cubicBezTo>
                    <a:cubicBezTo>
                      <a:pt x="50" y="167"/>
                      <a:pt x="74" y="159"/>
                      <a:pt x="74" y="130"/>
                    </a:cubicBezTo>
                    <a:cubicBezTo>
                      <a:pt x="74" y="112"/>
                      <a:pt x="61" y="93"/>
                      <a:pt x="37" y="93"/>
                    </a:cubicBezTo>
                    <a:cubicBezTo>
                      <a:pt x="30" y="93"/>
                      <a:pt x="30" y="93"/>
                      <a:pt x="27" y="95"/>
                    </a:cubicBezTo>
                    <a:cubicBezTo>
                      <a:pt x="43" y="48"/>
                      <a:pt x="82" y="22"/>
                      <a:pt x="123" y="22"/>
                    </a:cubicBezTo>
                    <a:cubicBezTo>
                      <a:pt x="187" y="22"/>
                      <a:pt x="218" y="78"/>
                      <a:pt x="218" y="138"/>
                    </a:cubicBezTo>
                    <a:cubicBezTo>
                      <a:pt x="218" y="194"/>
                      <a:pt x="182" y="250"/>
                      <a:pt x="144" y="293"/>
                    </a:cubicBezTo>
                    <a:lnTo>
                      <a:pt x="8" y="444"/>
                    </a:lnTo>
                    <a:cubicBezTo>
                      <a:pt x="0" y="452"/>
                      <a:pt x="0" y="453"/>
                      <a:pt x="0" y="471"/>
                    </a:cubicBezTo>
                    <a:lnTo>
                      <a:pt x="262" y="471"/>
                    </a:lnTo>
                    <a:lnTo>
                      <a:pt x="282" y="348"/>
                    </a:lnTo>
                    <a:lnTo>
                      <a:pt x="264" y="348"/>
                    </a:lnTo>
                    <a:cubicBezTo>
                      <a:pt x="261" y="368"/>
                      <a:pt x="256" y="401"/>
                      <a:pt x="248" y="410"/>
                    </a:cubicBezTo>
                    <a:cubicBezTo>
                      <a:pt x="243" y="417"/>
                      <a:pt x="197" y="417"/>
                      <a:pt x="182" y="417"/>
                    </a:cubicBezTo>
                    <a:lnTo>
                      <a:pt x="54" y="417"/>
                    </a:lnTo>
                  </a:path>
                </a:pathLst>
              </a:custGeom>
              <a:solidFill>
                <a:srgbClr val="000000"/>
              </a:solidFill>
              <a:ln w="15840">
                <a:noFill/>
              </a:ln>
            </p:spPr>
          </p:sp>
          <p:sp>
            <p:nvSpPr>
              <p:cNvPr id="39" name="Freeform 22">
                <a:extLst>
                  <a:ext uri="{FF2B5EF4-FFF2-40B4-BE49-F238E27FC236}">
                    <a16:creationId xmlns:a16="http://schemas.microsoft.com/office/drawing/2014/main" id="{30090DE4-D46E-4606-8578-EBE64CB08E5F}"/>
                  </a:ext>
                </a:extLst>
              </p:cNvPr>
              <p:cNvSpPr/>
              <p:nvPr/>
            </p:nvSpPr>
            <p:spPr>
              <a:xfrm>
                <a:off x="2729880" y="2834640"/>
                <a:ext cx="113400" cy="172080"/>
              </a:xfrm>
              <a:custGeom>
                <a:avLst/>
                <a:gdLst/>
                <a:ahLst/>
                <a:cxnLst/>
                <a:rect l="0" t="0" r="r" b="b"/>
                <a:pathLst>
                  <a:path w="315" h="478">
                    <a:moveTo>
                      <a:pt x="187" y="362"/>
                    </a:moveTo>
                    <a:lnTo>
                      <a:pt x="187" y="423"/>
                    </a:lnTo>
                    <a:cubicBezTo>
                      <a:pt x="187" y="449"/>
                      <a:pt x="187" y="457"/>
                      <a:pt x="134" y="457"/>
                    </a:cubicBezTo>
                    <a:lnTo>
                      <a:pt x="120" y="457"/>
                    </a:lnTo>
                    <a:lnTo>
                      <a:pt x="120" y="477"/>
                    </a:lnTo>
                    <a:cubicBezTo>
                      <a:pt x="149" y="476"/>
                      <a:pt x="186" y="476"/>
                      <a:pt x="214" y="476"/>
                    </a:cubicBezTo>
                    <a:cubicBezTo>
                      <a:pt x="245" y="476"/>
                      <a:pt x="282" y="476"/>
                      <a:pt x="310" y="477"/>
                    </a:cubicBezTo>
                    <a:lnTo>
                      <a:pt x="310" y="457"/>
                    </a:lnTo>
                    <a:lnTo>
                      <a:pt x="296" y="457"/>
                    </a:lnTo>
                    <a:cubicBezTo>
                      <a:pt x="243" y="457"/>
                      <a:pt x="242" y="449"/>
                      <a:pt x="242" y="423"/>
                    </a:cubicBezTo>
                    <a:lnTo>
                      <a:pt x="242" y="362"/>
                    </a:lnTo>
                    <a:lnTo>
                      <a:pt x="314" y="362"/>
                    </a:lnTo>
                    <a:lnTo>
                      <a:pt x="314" y="340"/>
                    </a:lnTo>
                    <a:lnTo>
                      <a:pt x="242" y="340"/>
                    </a:lnTo>
                    <a:lnTo>
                      <a:pt x="242" y="18"/>
                    </a:lnTo>
                    <a:cubicBezTo>
                      <a:pt x="242" y="5"/>
                      <a:pt x="242" y="0"/>
                      <a:pt x="230" y="0"/>
                    </a:cubicBezTo>
                    <a:cubicBezTo>
                      <a:pt x="224" y="0"/>
                      <a:pt x="222" y="0"/>
                      <a:pt x="218" y="8"/>
                    </a:cubicBezTo>
                    <a:lnTo>
                      <a:pt x="0" y="340"/>
                    </a:lnTo>
                    <a:lnTo>
                      <a:pt x="0" y="362"/>
                    </a:lnTo>
                    <a:lnTo>
                      <a:pt x="187" y="362"/>
                    </a:lnTo>
                    <a:moveTo>
                      <a:pt x="192" y="340"/>
                    </a:moveTo>
                    <a:lnTo>
                      <a:pt x="19" y="340"/>
                    </a:lnTo>
                    <a:lnTo>
                      <a:pt x="192" y="77"/>
                    </a:lnTo>
                    <a:lnTo>
                      <a:pt x="192" y="340"/>
                    </a:lnTo>
                  </a:path>
                </a:pathLst>
              </a:custGeom>
              <a:solidFill>
                <a:srgbClr val="000000"/>
              </a:solidFill>
              <a:ln w="15840">
                <a:noFill/>
              </a:ln>
            </p:spPr>
          </p:sp>
        </p:grpSp>
        <p:grpSp>
          <p:nvGrpSpPr>
            <p:cNvPr id="17" name="Group 23">
              <a:extLst>
                <a:ext uri="{FF2B5EF4-FFF2-40B4-BE49-F238E27FC236}">
                  <a16:creationId xmlns:a16="http://schemas.microsoft.com/office/drawing/2014/main" id="{05E6FC77-F328-416F-97CC-44EFD2A00253}"/>
                </a:ext>
              </a:extLst>
            </p:cNvPr>
            <p:cNvGrpSpPr/>
            <p:nvPr/>
          </p:nvGrpSpPr>
          <p:grpSpPr>
            <a:xfrm>
              <a:off x="1734480" y="3187080"/>
              <a:ext cx="1109520" cy="252720"/>
              <a:chOff x="1734480" y="3187080"/>
              <a:chExt cx="1109520" cy="252720"/>
            </a:xfrm>
          </p:grpSpPr>
          <p:sp>
            <p:nvSpPr>
              <p:cNvPr id="24" name="Freeform 24">
                <a:extLst>
                  <a:ext uri="{FF2B5EF4-FFF2-40B4-BE49-F238E27FC236}">
                    <a16:creationId xmlns:a16="http://schemas.microsoft.com/office/drawing/2014/main" id="{9470A5C6-F662-4B56-A3D5-E6963CB63D61}"/>
                  </a:ext>
                </a:extLst>
              </p:cNvPr>
              <p:cNvSpPr/>
              <p:nvPr/>
            </p:nvSpPr>
            <p:spPr>
              <a:xfrm>
                <a:off x="1734480" y="3192840"/>
                <a:ext cx="1109880" cy="246240"/>
              </a:xfrm>
              <a:custGeom>
                <a:avLst/>
                <a:gdLst/>
                <a:ahLst/>
                <a:cxnLst/>
                <a:rect l="0" t="0" r="r" b="b"/>
                <a:pathLst>
                  <a:path w="3083" h="684">
                    <a:moveTo>
                      <a:pt x="1541" y="683"/>
                    </a:moveTo>
                    <a:lnTo>
                      <a:pt x="0" y="683"/>
                    </a:lnTo>
                    <a:lnTo>
                      <a:pt x="0" y="0"/>
                    </a:lnTo>
                    <a:lnTo>
                      <a:pt x="3082" y="0"/>
                    </a:lnTo>
                    <a:lnTo>
                      <a:pt x="3082" y="683"/>
                    </a:lnTo>
                    <a:lnTo>
                      <a:pt x="1541" y="683"/>
                    </a:lnTo>
                  </a:path>
                </a:pathLst>
              </a:custGeom>
              <a:solidFill>
                <a:srgbClr val="FFFFFF"/>
              </a:solidFill>
              <a:ln w="15840">
                <a:noFill/>
              </a:ln>
            </p:spPr>
          </p:sp>
          <p:sp>
            <p:nvSpPr>
              <p:cNvPr id="25" name="Freeform 25">
                <a:extLst>
                  <a:ext uri="{FF2B5EF4-FFF2-40B4-BE49-F238E27FC236}">
                    <a16:creationId xmlns:a16="http://schemas.microsoft.com/office/drawing/2014/main" id="{2A80468E-6114-4E04-A2DB-B9A062DDB0E4}"/>
                  </a:ext>
                </a:extLst>
              </p:cNvPr>
              <p:cNvSpPr/>
              <p:nvPr/>
            </p:nvSpPr>
            <p:spPr>
              <a:xfrm>
                <a:off x="1747080" y="3187080"/>
                <a:ext cx="176040" cy="228240"/>
              </a:xfrm>
              <a:custGeom>
                <a:avLst/>
                <a:gdLst/>
                <a:ahLst/>
                <a:cxnLst/>
                <a:rect l="0" t="0" r="r" b="b"/>
                <a:pathLst>
                  <a:path w="489" h="634">
                    <a:moveTo>
                      <a:pt x="274" y="493"/>
                    </a:moveTo>
                    <a:cubicBezTo>
                      <a:pt x="384" y="451"/>
                      <a:pt x="488" y="325"/>
                      <a:pt x="488" y="189"/>
                    </a:cubicBezTo>
                    <a:cubicBezTo>
                      <a:pt x="488" y="77"/>
                      <a:pt x="413" y="0"/>
                      <a:pt x="307" y="0"/>
                    </a:cubicBezTo>
                    <a:cubicBezTo>
                      <a:pt x="155" y="0"/>
                      <a:pt x="0" y="160"/>
                      <a:pt x="0" y="325"/>
                    </a:cubicBezTo>
                    <a:cubicBezTo>
                      <a:pt x="0" y="441"/>
                      <a:pt x="78" y="512"/>
                      <a:pt x="181" y="512"/>
                    </a:cubicBezTo>
                    <a:cubicBezTo>
                      <a:pt x="198" y="512"/>
                      <a:pt x="222" y="509"/>
                      <a:pt x="250" y="502"/>
                    </a:cubicBezTo>
                    <a:cubicBezTo>
                      <a:pt x="246" y="545"/>
                      <a:pt x="246" y="547"/>
                      <a:pt x="246" y="556"/>
                    </a:cubicBezTo>
                    <a:cubicBezTo>
                      <a:pt x="246" y="579"/>
                      <a:pt x="246" y="633"/>
                      <a:pt x="306" y="633"/>
                    </a:cubicBezTo>
                    <a:cubicBezTo>
                      <a:pt x="389" y="633"/>
                      <a:pt x="422" y="504"/>
                      <a:pt x="422" y="497"/>
                    </a:cubicBezTo>
                    <a:cubicBezTo>
                      <a:pt x="422" y="491"/>
                      <a:pt x="418" y="489"/>
                      <a:pt x="416" y="489"/>
                    </a:cubicBezTo>
                    <a:cubicBezTo>
                      <a:pt x="410" y="489"/>
                      <a:pt x="408" y="493"/>
                      <a:pt x="406" y="497"/>
                    </a:cubicBezTo>
                    <a:cubicBezTo>
                      <a:pt x="390" y="547"/>
                      <a:pt x="349" y="564"/>
                      <a:pt x="325" y="564"/>
                    </a:cubicBezTo>
                    <a:cubicBezTo>
                      <a:pt x="291" y="564"/>
                      <a:pt x="282" y="545"/>
                      <a:pt x="274" y="493"/>
                    </a:cubicBezTo>
                    <a:moveTo>
                      <a:pt x="141" y="486"/>
                    </a:moveTo>
                    <a:cubicBezTo>
                      <a:pt x="86" y="465"/>
                      <a:pt x="62" y="409"/>
                      <a:pt x="62" y="347"/>
                    </a:cubicBezTo>
                    <a:cubicBezTo>
                      <a:pt x="62" y="297"/>
                      <a:pt x="80" y="198"/>
                      <a:pt x="134" y="122"/>
                    </a:cubicBezTo>
                    <a:cubicBezTo>
                      <a:pt x="186" y="50"/>
                      <a:pt x="251" y="18"/>
                      <a:pt x="304" y="18"/>
                    </a:cubicBezTo>
                    <a:cubicBezTo>
                      <a:pt x="374" y="18"/>
                      <a:pt x="426" y="72"/>
                      <a:pt x="426" y="166"/>
                    </a:cubicBezTo>
                    <a:cubicBezTo>
                      <a:pt x="426" y="237"/>
                      <a:pt x="389" y="401"/>
                      <a:pt x="270" y="469"/>
                    </a:cubicBezTo>
                    <a:cubicBezTo>
                      <a:pt x="267" y="443"/>
                      <a:pt x="261" y="392"/>
                      <a:pt x="208" y="392"/>
                    </a:cubicBezTo>
                    <a:cubicBezTo>
                      <a:pt x="171" y="392"/>
                      <a:pt x="138" y="427"/>
                      <a:pt x="138" y="464"/>
                    </a:cubicBezTo>
                    <a:cubicBezTo>
                      <a:pt x="138" y="478"/>
                      <a:pt x="141" y="486"/>
                      <a:pt x="141" y="486"/>
                    </a:cubicBezTo>
                    <a:moveTo>
                      <a:pt x="184" y="494"/>
                    </a:moveTo>
                    <a:cubicBezTo>
                      <a:pt x="174" y="494"/>
                      <a:pt x="152" y="494"/>
                      <a:pt x="152" y="464"/>
                    </a:cubicBezTo>
                    <a:cubicBezTo>
                      <a:pt x="152" y="437"/>
                      <a:pt x="179" y="408"/>
                      <a:pt x="208" y="408"/>
                    </a:cubicBezTo>
                    <a:cubicBezTo>
                      <a:pt x="238" y="408"/>
                      <a:pt x="251" y="425"/>
                      <a:pt x="251" y="467"/>
                    </a:cubicBezTo>
                    <a:cubicBezTo>
                      <a:pt x="251" y="478"/>
                      <a:pt x="251" y="478"/>
                      <a:pt x="245" y="481"/>
                    </a:cubicBezTo>
                    <a:cubicBezTo>
                      <a:pt x="226" y="489"/>
                      <a:pt x="205" y="494"/>
                      <a:pt x="184" y="494"/>
                    </a:cubicBezTo>
                  </a:path>
                </a:pathLst>
              </a:custGeom>
              <a:solidFill>
                <a:srgbClr val="000000"/>
              </a:solidFill>
              <a:ln w="15840">
                <a:noFill/>
              </a:ln>
            </p:spPr>
          </p:sp>
          <p:sp>
            <p:nvSpPr>
              <p:cNvPr id="26" name="Freeform 26">
                <a:extLst>
                  <a:ext uri="{FF2B5EF4-FFF2-40B4-BE49-F238E27FC236}">
                    <a16:creationId xmlns:a16="http://schemas.microsoft.com/office/drawing/2014/main" id="{31805EA6-44FD-4AFF-A066-FD298CF3A09C}"/>
                  </a:ext>
                </a:extLst>
              </p:cNvPr>
              <p:cNvSpPr/>
              <p:nvPr/>
            </p:nvSpPr>
            <p:spPr>
              <a:xfrm>
                <a:off x="1942920" y="3325320"/>
                <a:ext cx="91800" cy="114840"/>
              </a:xfrm>
              <a:custGeom>
                <a:avLst/>
                <a:gdLst/>
                <a:ahLst/>
                <a:cxnLst/>
                <a:rect l="0" t="0" r="r" b="b"/>
                <a:pathLst>
                  <a:path w="255" h="319">
                    <a:moveTo>
                      <a:pt x="253" y="32"/>
                    </a:moveTo>
                    <a:cubicBezTo>
                      <a:pt x="254" y="24"/>
                      <a:pt x="254" y="24"/>
                      <a:pt x="254" y="21"/>
                    </a:cubicBezTo>
                    <a:cubicBezTo>
                      <a:pt x="254" y="11"/>
                      <a:pt x="246" y="5"/>
                      <a:pt x="238" y="5"/>
                    </a:cubicBezTo>
                    <a:cubicBezTo>
                      <a:pt x="232" y="5"/>
                      <a:pt x="222" y="8"/>
                      <a:pt x="218" y="18"/>
                    </a:cubicBezTo>
                    <a:cubicBezTo>
                      <a:pt x="216" y="19"/>
                      <a:pt x="211" y="35"/>
                      <a:pt x="210" y="45"/>
                    </a:cubicBezTo>
                    <a:lnTo>
                      <a:pt x="198" y="86"/>
                    </a:lnTo>
                    <a:cubicBezTo>
                      <a:pt x="197" y="99"/>
                      <a:pt x="181" y="160"/>
                      <a:pt x="179" y="166"/>
                    </a:cubicBezTo>
                    <a:cubicBezTo>
                      <a:pt x="179" y="166"/>
                      <a:pt x="157" y="209"/>
                      <a:pt x="118" y="209"/>
                    </a:cubicBezTo>
                    <a:cubicBezTo>
                      <a:pt x="85" y="209"/>
                      <a:pt x="85" y="177"/>
                      <a:pt x="85" y="168"/>
                    </a:cubicBezTo>
                    <a:cubicBezTo>
                      <a:pt x="85" y="141"/>
                      <a:pt x="96" y="110"/>
                      <a:pt x="110" y="72"/>
                    </a:cubicBezTo>
                    <a:cubicBezTo>
                      <a:pt x="117" y="56"/>
                      <a:pt x="120" y="51"/>
                      <a:pt x="120" y="42"/>
                    </a:cubicBezTo>
                    <a:cubicBezTo>
                      <a:pt x="120" y="18"/>
                      <a:pt x="99" y="0"/>
                      <a:pt x="72" y="0"/>
                    </a:cubicBezTo>
                    <a:cubicBezTo>
                      <a:pt x="22" y="0"/>
                      <a:pt x="0" y="67"/>
                      <a:pt x="0" y="75"/>
                    </a:cubicBezTo>
                    <a:cubicBezTo>
                      <a:pt x="0" y="82"/>
                      <a:pt x="6" y="82"/>
                      <a:pt x="8" y="82"/>
                    </a:cubicBezTo>
                    <a:cubicBezTo>
                      <a:pt x="16" y="82"/>
                      <a:pt x="16" y="80"/>
                      <a:pt x="18" y="74"/>
                    </a:cubicBezTo>
                    <a:cubicBezTo>
                      <a:pt x="30" y="34"/>
                      <a:pt x="51" y="14"/>
                      <a:pt x="70" y="14"/>
                    </a:cubicBezTo>
                    <a:cubicBezTo>
                      <a:pt x="80" y="14"/>
                      <a:pt x="83" y="19"/>
                      <a:pt x="83" y="30"/>
                    </a:cubicBezTo>
                    <a:cubicBezTo>
                      <a:pt x="83" y="43"/>
                      <a:pt x="78" y="53"/>
                      <a:pt x="77" y="59"/>
                    </a:cubicBezTo>
                    <a:cubicBezTo>
                      <a:pt x="53" y="120"/>
                      <a:pt x="48" y="139"/>
                      <a:pt x="48" y="160"/>
                    </a:cubicBezTo>
                    <a:cubicBezTo>
                      <a:pt x="48" y="168"/>
                      <a:pt x="48" y="192"/>
                      <a:pt x="67" y="208"/>
                    </a:cubicBezTo>
                    <a:cubicBezTo>
                      <a:pt x="82" y="221"/>
                      <a:pt x="102" y="222"/>
                      <a:pt x="117" y="222"/>
                    </a:cubicBezTo>
                    <a:cubicBezTo>
                      <a:pt x="136" y="222"/>
                      <a:pt x="154" y="216"/>
                      <a:pt x="170" y="200"/>
                    </a:cubicBezTo>
                    <a:cubicBezTo>
                      <a:pt x="163" y="227"/>
                      <a:pt x="158" y="248"/>
                      <a:pt x="138" y="273"/>
                    </a:cubicBezTo>
                    <a:cubicBezTo>
                      <a:pt x="125" y="289"/>
                      <a:pt x="104" y="305"/>
                      <a:pt x="78" y="305"/>
                    </a:cubicBezTo>
                    <a:cubicBezTo>
                      <a:pt x="75" y="305"/>
                      <a:pt x="51" y="305"/>
                      <a:pt x="42" y="289"/>
                    </a:cubicBezTo>
                    <a:cubicBezTo>
                      <a:pt x="67" y="286"/>
                      <a:pt x="67" y="262"/>
                      <a:pt x="67" y="262"/>
                    </a:cubicBezTo>
                    <a:cubicBezTo>
                      <a:pt x="67" y="246"/>
                      <a:pt x="53" y="243"/>
                      <a:pt x="48" y="243"/>
                    </a:cubicBezTo>
                    <a:cubicBezTo>
                      <a:pt x="37" y="243"/>
                      <a:pt x="19" y="253"/>
                      <a:pt x="19" y="275"/>
                    </a:cubicBezTo>
                    <a:cubicBezTo>
                      <a:pt x="19" y="301"/>
                      <a:pt x="43" y="318"/>
                      <a:pt x="78" y="318"/>
                    </a:cubicBezTo>
                    <a:cubicBezTo>
                      <a:pt x="128" y="318"/>
                      <a:pt x="190" y="280"/>
                      <a:pt x="205" y="219"/>
                    </a:cubicBezTo>
                    <a:lnTo>
                      <a:pt x="253" y="32"/>
                    </a:lnTo>
                  </a:path>
                </a:pathLst>
              </a:custGeom>
              <a:solidFill>
                <a:srgbClr val="000000"/>
              </a:solidFill>
              <a:ln w="15840">
                <a:noFill/>
              </a:ln>
            </p:spPr>
          </p:sp>
          <p:sp>
            <p:nvSpPr>
              <p:cNvPr id="27" name="Freeform 27">
                <a:extLst>
                  <a:ext uri="{FF2B5EF4-FFF2-40B4-BE49-F238E27FC236}">
                    <a16:creationId xmlns:a16="http://schemas.microsoft.com/office/drawing/2014/main" id="{FAE4A3A8-873F-4886-AC58-C823BAD8E17A}"/>
                  </a:ext>
                </a:extLst>
              </p:cNvPr>
              <p:cNvSpPr/>
              <p:nvPr/>
            </p:nvSpPr>
            <p:spPr>
              <a:xfrm>
                <a:off x="2140560" y="3272760"/>
                <a:ext cx="169200" cy="60120"/>
              </a:xfrm>
              <a:custGeom>
                <a:avLst/>
                <a:gdLst/>
                <a:ahLst/>
                <a:cxnLst/>
                <a:rect l="0" t="0" r="r" b="b"/>
                <a:pathLst>
                  <a:path w="470" h="167">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6"/>
                    </a:moveTo>
                    <a:cubicBezTo>
                      <a:pt x="456" y="166"/>
                      <a:pt x="469" y="166"/>
                      <a:pt x="469" y="152"/>
                    </a:cubicBezTo>
                    <a:cubicBezTo>
                      <a:pt x="469" y="138"/>
                      <a:pt x="456" y="138"/>
                      <a:pt x="445" y="138"/>
                    </a:cubicBezTo>
                    <a:lnTo>
                      <a:pt x="24" y="138"/>
                    </a:lnTo>
                    <a:cubicBezTo>
                      <a:pt x="13" y="138"/>
                      <a:pt x="0" y="138"/>
                      <a:pt x="0" y="152"/>
                    </a:cubicBezTo>
                    <a:cubicBezTo>
                      <a:pt x="0" y="166"/>
                      <a:pt x="13" y="166"/>
                      <a:pt x="24" y="166"/>
                    </a:cubicBezTo>
                    <a:lnTo>
                      <a:pt x="446" y="166"/>
                    </a:lnTo>
                  </a:path>
                </a:pathLst>
              </a:custGeom>
              <a:solidFill>
                <a:srgbClr val="000000"/>
              </a:solidFill>
              <a:ln w="15840">
                <a:noFill/>
              </a:ln>
            </p:spPr>
          </p:sp>
          <p:sp>
            <p:nvSpPr>
              <p:cNvPr id="28" name="Freeform 28">
                <a:extLst>
                  <a:ext uri="{FF2B5EF4-FFF2-40B4-BE49-F238E27FC236}">
                    <a16:creationId xmlns:a16="http://schemas.microsoft.com/office/drawing/2014/main" id="{459E7ACF-128B-4748-9150-C261832E650C}"/>
                  </a:ext>
                </a:extLst>
              </p:cNvPr>
              <p:cNvSpPr/>
              <p:nvPr/>
            </p:nvSpPr>
            <p:spPr>
              <a:xfrm>
                <a:off x="240444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sp>
            <p:nvSpPr>
              <p:cNvPr id="29" name="Freeform 29">
                <a:extLst>
                  <a:ext uri="{FF2B5EF4-FFF2-40B4-BE49-F238E27FC236}">
                    <a16:creationId xmlns:a16="http://schemas.microsoft.com/office/drawing/2014/main" id="{346A0A95-E26F-4AF2-BF80-75C1779B3612}"/>
                  </a:ext>
                </a:extLst>
              </p:cNvPr>
              <p:cNvSpPr/>
              <p:nvPr/>
            </p:nvSpPr>
            <p:spPr>
              <a:xfrm>
                <a:off x="2541960" y="333900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0" name="Freeform 30">
                <a:extLst>
                  <a:ext uri="{FF2B5EF4-FFF2-40B4-BE49-F238E27FC236}">
                    <a16:creationId xmlns:a16="http://schemas.microsoft.com/office/drawing/2014/main" id="{DF96203E-F6AE-4C07-B2B0-B5E927F58CA0}"/>
                  </a:ext>
                </a:extLst>
              </p:cNvPr>
              <p:cNvSpPr/>
              <p:nvPr/>
            </p:nvSpPr>
            <p:spPr>
              <a:xfrm>
                <a:off x="2601000" y="319752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2"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7"/>
                    </a:cubicBezTo>
                    <a:cubicBezTo>
                      <a:pt x="168" y="211"/>
                      <a:pt x="144" y="213"/>
                      <a:pt x="126" y="214"/>
                    </a:cubicBezTo>
                    <a:cubicBezTo>
                      <a:pt x="122" y="214"/>
                      <a:pt x="104" y="216"/>
                      <a:pt x="99" y="216"/>
                    </a:cubicBezTo>
                    <a:cubicBezTo>
                      <a:pt x="93" y="216"/>
                      <a:pt x="88" y="217"/>
                      <a:pt x="88" y="224"/>
                    </a:cubicBezTo>
                    <a:cubicBezTo>
                      <a:pt x="88" y="232"/>
                      <a:pt x="93" y="232"/>
                      <a:pt x="106" y="232"/>
                    </a:cubicBezTo>
                    <a:lnTo>
                      <a:pt x="136" y="232"/>
                    </a:lnTo>
                    <a:cubicBezTo>
                      <a:pt x="194" y="232"/>
                      <a:pt x="221" y="280"/>
                      <a:pt x="221" y="349"/>
                    </a:cubicBezTo>
                    <a:cubicBezTo>
                      <a:pt x="221" y="445"/>
                      <a:pt x="171" y="465"/>
                      <a:pt x="141" y="465"/>
                    </a:cubicBezTo>
                    <a:cubicBezTo>
                      <a:pt x="110" y="465"/>
                      <a:pt x="58" y="453"/>
                      <a:pt x="32" y="411"/>
                    </a:cubicBezTo>
                    <a:cubicBezTo>
                      <a:pt x="58" y="416"/>
                      <a:pt x="78" y="400"/>
                      <a:pt x="78" y="373"/>
                    </a:cubicBezTo>
                    <a:cubicBezTo>
                      <a:pt x="78" y="347"/>
                      <a:pt x="61" y="333"/>
                      <a:pt x="40" y="333"/>
                    </a:cubicBezTo>
                    <a:cubicBezTo>
                      <a:pt x="22" y="333"/>
                      <a:pt x="0" y="344"/>
                      <a:pt x="0" y="374"/>
                    </a:cubicBezTo>
                    <a:cubicBezTo>
                      <a:pt x="0" y="438"/>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31" name="Freeform 31">
                <a:extLst>
                  <a:ext uri="{FF2B5EF4-FFF2-40B4-BE49-F238E27FC236}">
                    <a16:creationId xmlns:a16="http://schemas.microsoft.com/office/drawing/2014/main" id="{F698C192-AD84-46CF-99BB-7CB10309A6D0}"/>
                  </a:ext>
                </a:extLst>
              </p:cNvPr>
              <p:cNvSpPr/>
              <p:nvPr/>
            </p:nvSpPr>
            <p:spPr>
              <a:xfrm>
                <a:off x="272772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grpSp>
        <p:sp>
          <p:nvSpPr>
            <p:cNvPr id="18" name="CustomShape 32">
              <a:extLst>
                <a:ext uri="{FF2B5EF4-FFF2-40B4-BE49-F238E27FC236}">
                  <a16:creationId xmlns:a16="http://schemas.microsoft.com/office/drawing/2014/main" id="{664CA5E2-6B7D-4BE4-98D3-28995E479350}"/>
                </a:ext>
              </a:extLst>
            </p:cNvPr>
            <p:cNvSpPr/>
            <p:nvPr/>
          </p:nvSpPr>
          <p:spPr>
            <a:xfrm>
              <a:off x="1097280" y="1172520"/>
              <a:ext cx="1188720" cy="381960"/>
            </a:xfrm>
            <a:prstGeom prst="wedgeRoundRectCallout">
              <a:avLst>
                <a:gd name="adj1" fmla="val 53750"/>
                <a:gd name="adj2" fmla="val 11760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injection</a:t>
              </a:r>
              <a:endParaRPr lang="en-US" sz="1800" b="0" strike="noStrike" spc="-1" dirty="0">
                <a:latin typeface="Arial Black" panose="020B0A04020102020204" pitchFamily="34" charset="0"/>
              </a:endParaRPr>
            </a:p>
          </p:txBody>
        </p:sp>
        <p:sp>
          <p:nvSpPr>
            <p:cNvPr id="19" name="CustomShape 33">
              <a:extLst>
                <a:ext uri="{FF2B5EF4-FFF2-40B4-BE49-F238E27FC236}">
                  <a16:creationId xmlns:a16="http://schemas.microsoft.com/office/drawing/2014/main" id="{0BB36E5E-34A4-4B63-9E81-22640302562E}"/>
                </a:ext>
              </a:extLst>
            </p:cNvPr>
            <p:cNvSpPr/>
            <p:nvPr/>
          </p:nvSpPr>
          <p:spPr>
            <a:xfrm>
              <a:off x="216000" y="2233620"/>
              <a:ext cx="548640" cy="381960"/>
            </a:xfrm>
            <a:prstGeom prst="wedgeRoundRectCallout">
              <a:avLst>
                <a:gd name="adj1" fmla="val 97800"/>
                <a:gd name="adj2" fmla="val 166949"/>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RF</a:t>
              </a:r>
              <a:endParaRPr lang="en-US" sz="1800" b="0" strike="noStrike" spc="-1" dirty="0">
                <a:latin typeface="Arial Black" panose="020B0A04020102020204" pitchFamily="34" charset="0"/>
              </a:endParaRPr>
            </a:p>
          </p:txBody>
        </p:sp>
        <p:sp>
          <p:nvSpPr>
            <p:cNvPr id="20" name="CustomShape 34">
              <a:extLst>
                <a:ext uri="{FF2B5EF4-FFF2-40B4-BE49-F238E27FC236}">
                  <a16:creationId xmlns:a16="http://schemas.microsoft.com/office/drawing/2014/main" id="{71079930-1D2D-4EC4-8665-2E5E7FD8D20F}"/>
                </a:ext>
              </a:extLst>
            </p:cNvPr>
            <p:cNvSpPr/>
            <p:nvPr/>
          </p:nvSpPr>
          <p:spPr>
            <a:xfrm>
              <a:off x="4718880" y="3566160"/>
              <a:ext cx="218880" cy="731520"/>
            </a:xfrm>
            <a:custGeom>
              <a:avLst/>
              <a:gdLst/>
              <a:ahLst/>
              <a:cxnLst/>
              <a:rect l="0" t="0" r="r" b="b"/>
              <a:pathLst>
                <a:path w="610" h="2034">
                  <a:moveTo>
                    <a:pt x="304" y="0"/>
                  </a:moveTo>
                  <a:lnTo>
                    <a:pt x="609" y="2033"/>
                  </a:lnTo>
                  <a:lnTo>
                    <a:pt x="0" y="2033"/>
                  </a:lnTo>
                  <a:lnTo>
                    <a:pt x="304" y="0"/>
                  </a:lnTo>
                </a:path>
              </a:pathLst>
            </a:custGeom>
            <a:solidFill>
              <a:srgbClr val="FFF8DC"/>
            </a:solidFill>
            <a:ln>
              <a:solidFill>
                <a:srgbClr val="C2BE8E"/>
              </a:solidFill>
            </a:ln>
          </p:spPr>
          <p:style>
            <a:lnRef idx="0">
              <a:scrgbClr r="0" g="0" b="0"/>
            </a:lnRef>
            <a:fillRef idx="0">
              <a:scrgbClr r="0" g="0" b="0"/>
            </a:fillRef>
            <a:effectRef idx="0">
              <a:scrgbClr r="0" g="0" b="0"/>
            </a:effectRef>
            <a:fontRef idx="minor"/>
          </p:style>
        </p:sp>
        <p:sp>
          <p:nvSpPr>
            <p:cNvPr id="21" name="CustomShape 35">
              <a:extLst>
                <a:ext uri="{FF2B5EF4-FFF2-40B4-BE49-F238E27FC236}">
                  <a16:creationId xmlns:a16="http://schemas.microsoft.com/office/drawing/2014/main" id="{8EB29825-3DE2-46F4-843F-3A632F0607EC}"/>
                </a:ext>
              </a:extLst>
            </p:cNvPr>
            <p:cNvSpPr/>
            <p:nvPr/>
          </p:nvSpPr>
          <p:spPr>
            <a:xfrm>
              <a:off x="2194560" y="3566160"/>
              <a:ext cx="1188720" cy="381960"/>
            </a:xfrm>
            <a:prstGeom prst="wedgeRoundRectCallout">
              <a:avLst>
                <a:gd name="adj1" fmla="val 67254"/>
                <a:gd name="adj2" fmla="val -16854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extraction</a:t>
              </a:r>
            </a:p>
          </p:txBody>
        </p:sp>
        <p:sp>
          <p:nvSpPr>
            <p:cNvPr id="22" name="CustomShape 36">
              <a:extLst>
                <a:ext uri="{FF2B5EF4-FFF2-40B4-BE49-F238E27FC236}">
                  <a16:creationId xmlns:a16="http://schemas.microsoft.com/office/drawing/2014/main" id="{26B7F199-3877-47FC-874C-D640BF950709}"/>
                </a:ext>
              </a:extLst>
            </p:cNvPr>
            <p:cNvSpPr/>
            <p:nvPr/>
          </p:nvSpPr>
          <p:spPr>
            <a:xfrm>
              <a:off x="457200" y="4754880"/>
              <a:ext cx="1463040" cy="381960"/>
            </a:xfrm>
            <a:prstGeom prst="wedgeRoundRectCallout">
              <a:avLst>
                <a:gd name="adj1" fmla="val 75680"/>
                <a:gd name="adj2" fmla="val -141333"/>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collimation</a:t>
              </a:r>
            </a:p>
          </p:txBody>
        </p:sp>
        <p:sp>
          <p:nvSpPr>
            <p:cNvPr id="23" name="CustomShape 37">
              <a:extLst>
                <a:ext uri="{FF2B5EF4-FFF2-40B4-BE49-F238E27FC236}">
                  <a16:creationId xmlns:a16="http://schemas.microsoft.com/office/drawing/2014/main" id="{162BA4EC-358C-4FBD-8516-924169066276}"/>
                </a:ext>
              </a:extLst>
            </p:cNvPr>
            <p:cNvSpPr/>
            <p:nvPr/>
          </p:nvSpPr>
          <p:spPr>
            <a:xfrm>
              <a:off x="2076120" y="5120741"/>
              <a:ext cx="3331421" cy="274320"/>
            </a:xfrm>
            <a:prstGeom prst="wedgeRoundRectCallout">
              <a:avLst>
                <a:gd name="adj1" fmla="val -36804"/>
                <a:gd name="adj2" fmla="val -298025"/>
                <a:gd name="adj3" fmla="val 16667"/>
              </a:avLst>
            </a:prstGeom>
            <a:solidFill>
              <a:srgbClr val="EEEEEE"/>
            </a:solidFill>
            <a:ln>
              <a:solidFill>
                <a:srgbClr val="999999"/>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b="0" strike="noStrike" spc="-1" dirty="0">
                  <a:latin typeface="Arial Black" panose="020B0A04020102020204" pitchFamily="34" charset="0"/>
                </a:rPr>
                <a:t>Dispersion-free straight sections</a:t>
              </a:r>
            </a:p>
          </p:txBody>
        </p:sp>
      </p:grpSp>
      <p:pic>
        <p:nvPicPr>
          <p:cNvPr id="47" name="Picture 46">
            <a:extLst>
              <a:ext uri="{FF2B5EF4-FFF2-40B4-BE49-F238E27FC236}">
                <a16:creationId xmlns:a16="http://schemas.microsoft.com/office/drawing/2014/main" id="{F1D1EB75-84CA-44ED-BA07-5F8FBE76E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981" y="4816284"/>
            <a:ext cx="3657601" cy="1235158"/>
          </a:xfrm>
          <a:prstGeom prst="rect">
            <a:avLst/>
          </a:prstGeom>
        </p:spPr>
      </p:pic>
      <p:sp>
        <p:nvSpPr>
          <p:cNvPr id="2" name="Date Placeholder 1">
            <a:extLst>
              <a:ext uri="{FF2B5EF4-FFF2-40B4-BE49-F238E27FC236}">
                <a16:creationId xmlns:a16="http://schemas.microsoft.com/office/drawing/2014/main" id="{CC06F673-AC06-4A39-89DA-6FE902D73CF8}"/>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352B185C-EC20-4CDA-85C2-7851A9D19494}"/>
              </a:ext>
            </a:extLst>
          </p:cNvPr>
          <p:cNvSpPr>
            <a:spLocks noGrp="1"/>
          </p:cNvSpPr>
          <p:nvPr>
            <p:ph type="sldNum" sz="quarter" idx="7"/>
          </p:nvPr>
        </p:nvSpPr>
        <p:spPr/>
        <p:txBody>
          <a:bodyPr/>
          <a:lstStyle/>
          <a:p>
            <a:pPr marL="101600">
              <a:lnSpc>
                <a:spcPct val="100000"/>
              </a:lnSpc>
            </a:pPr>
            <a:fld id="{81D60167-4931-47E6-BA6A-407CBD079E47}" type="slidenum">
              <a:rPr lang="sv-SE" smtClean="0"/>
              <a:t>8</a:t>
            </a:fld>
            <a:endParaRPr lang="sv-SE" dirty="0"/>
          </a:p>
        </p:txBody>
      </p:sp>
      <p:sp>
        <p:nvSpPr>
          <p:cNvPr id="48" name="Footer Placeholder 47">
            <a:extLst>
              <a:ext uri="{FF2B5EF4-FFF2-40B4-BE49-F238E27FC236}">
                <a16:creationId xmlns:a16="http://schemas.microsoft.com/office/drawing/2014/main" id="{7BD92140-C993-4462-8FF3-66DA823AA98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a:t>J-PARC in Tsukuba                                             Tord Ekelof, Uppsala University </a:t>
            </a:r>
            <a:endParaRPr lang="fr-FR" dirty="0"/>
          </a:p>
        </p:txBody>
      </p:sp>
    </p:spTree>
    <p:extLst>
      <p:ext uri="{BB962C8B-B14F-4D97-AF65-F5344CB8AC3E}">
        <p14:creationId xmlns:p14="http://schemas.microsoft.com/office/powerpoint/2010/main" val="150058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4B65EE7D-4AE5-48CC-A406-0D81FB7835EE}"/>
              </a:ext>
            </a:extLst>
          </p:cNvPr>
          <p:cNvSpPr>
            <a:spLocks noGrp="1"/>
          </p:cNvSpPr>
          <p:nvPr>
            <p:ph type="title"/>
          </p:nvPr>
        </p:nvSpPr>
        <p:spPr>
          <a:xfrm>
            <a:off x="1297459" y="213902"/>
            <a:ext cx="6862522" cy="523220"/>
          </a:xfrm>
        </p:spPr>
        <p:txBody>
          <a:bodyPr/>
          <a:lstStyle/>
          <a:p>
            <a:r>
              <a:rPr lang="fr-CH" sz="2800" dirty="0">
                <a:solidFill>
                  <a:schemeClr val="accent6">
                    <a:lumMod val="75000"/>
                  </a:schemeClr>
                </a:solidFill>
                <a:latin typeface="Times New Roman" charset="0"/>
                <a:ea typeface="Times New Roman" charset="0"/>
                <a:cs typeface="Times New Roman" charset="0"/>
              </a:rPr>
              <a:t>The Linac modifications and </a:t>
            </a:r>
            <a:r>
              <a:rPr lang="fr-CH" sz="2800" dirty="0" err="1">
                <a:solidFill>
                  <a:schemeClr val="accent6">
                    <a:lumMod val="75000"/>
                  </a:schemeClr>
                </a:solidFill>
                <a:latin typeface="Times New Roman" charset="0"/>
                <a:ea typeface="Times New Roman" charset="0"/>
                <a:cs typeface="Times New Roman" charset="0"/>
              </a:rPr>
              <a:t>operation</a:t>
            </a:r>
            <a:endParaRPr lang="en-GB" sz="2800" dirty="0"/>
          </a:p>
        </p:txBody>
      </p:sp>
      <p:sp>
        <p:nvSpPr>
          <p:cNvPr id="11" name="TextBox 10">
            <a:extLst>
              <a:ext uri="{FF2B5EF4-FFF2-40B4-BE49-F238E27FC236}">
                <a16:creationId xmlns:a16="http://schemas.microsoft.com/office/drawing/2014/main" id="{7F60834F-3B9B-4486-8A07-49E73986799E}"/>
              </a:ext>
            </a:extLst>
          </p:cNvPr>
          <p:cNvSpPr txBox="1"/>
          <p:nvPr/>
        </p:nvSpPr>
        <p:spPr>
          <a:xfrm>
            <a:off x="489343" y="1273598"/>
            <a:ext cx="2379754" cy="461665"/>
          </a:xfrm>
          <a:prstGeom prst="rect">
            <a:avLst/>
          </a:prstGeom>
          <a:noFill/>
        </p:spPr>
        <p:txBody>
          <a:bodyPr wrap="none" rtlCol="0">
            <a:spAutoFit/>
          </a:bodyPr>
          <a:lstStyle/>
          <a:p>
            <a:r>
              <a:rPr lang="en-GB" sz="2400" dirty="0"/>
              <a:t>H</a:t>
            </a:r>
            <a:r>
              <a:rPr lang="en-GB" sz="2400" baseline="30000" dirty="0"/>
              <a:t>-</a:t>
            </a:r>
            <a:r>
              <a:rPr lang="en-GB" sz="2400" dirty="0"/>
              <a:t> source options</a:t>
            </a:r>
          </a:p>
        </p:txBody>
      </p:sp>
      <p:pic>
        <p:nvPicPr>
          <p:cNvPr id="12" name="Picture 11">
            <a:extLst>
              <a:ext uri="{FF2B5EF4-FFF2-40B4-BE49-F238E27FC236}">
                <a16:creationId xmlns:a16="http://schemas.microsoft.com/office/drawing/2014/main" id="{F7F8A276-96B9-4DD2-AC2F-E5FFFF33386A}"/>
              </a:ext>
            </a:extLst>
          </p:cNvPr>
          <p:cNvPicPr>
            <a:picLocks noChangeAspect="1"/>
          </p:cNvPicPr>
          <p:nvPr/>
        </p:nvPicPr>
        <p:blipFill>
          <a:blip r:embed="rId3"/>
          <a:stretch>
            <a:fillRect/>
          </a:stretch>
        </p:blipFill>
        <p:spPr>
          <a:xfrm>
            <a:off x="3108275" y="852261"/>
            <a:ext cx="2146248" cy="1581446"/>
          </a:xfrm>
          <a:prstGeom prst="rect">
            <a:avLst/>
          </a:prstGeom>
        </p:spPr>
      </p:pic>
      <p:pic>
        <p:nvPicPr>
          <p:cNvPr id="13" name="Picture 12">
            <a:extLst>
              <a:ext uri="{FF2B5EF4-FFF2-40B4-BE49-F238E27FC236}">
                <a16:creationId xmlns:a16="http://schemas.microsoft.com/office/drawing/2014/main" id="{3BE794E6-B489-48F4-9A73-25B9978E746E}"/>
              </a:ext>
            </a:extLst>
          </p:cNvPr>
          <p:cNvPicPr>
            <a:picLocks noChangeAspect="1"/>
          </p:cNvPicPr>
          <p:nvPr/>
        </p:nvPicPr>
        <p:blipFill>
          <a:blip r:embed="rId4"/>
          <a:stretch>
            <a:fillRect/>
          </a:stretch>
        </p:blipFill>
        <p:spPr>
          <a:xfrm>
            <a:off x="5731807" y="879148"/>
            <a:ext cx="2172878" cy="1533147"/>
          </a:xfrm>
          <a:prstGeom prst="rect">
            <a:avLst/>
          </a:prstGeom>
        </p:spPr>
      </p:pic>
      <p:grpSp>
        <p:nvGrpSpPr>
          <p:cNvPr id="14" name="Group">
            <a:extLst>
              <a:ext uri="{FF2B5EF4-FFF2-40B4-BE49-F238E27FC236}">
                <a16:creationId xmlns:a16="http://schemas.microsoft.com/office/drawing/2014/main" id="{143ABDC8-EB79-4249-B228-E844CF3FE9A7}"/>
              </a:ext>
            </a:extLst>
          </p:cNvPr>
          <p:cNvGrpSpPr/>
          <p:nvPr/>
        </p:nvGrpSpPr>
        <p:grpSpPr>
          <a:xfrm>
            <a:off x="990600" y="3062997"/>
            <a:ext cx="6454743" cy="3570721"/>
            <a:chOff x="-452832" y="0"/>
            <a:chExt cx="13194896" cy="7626485"/>
          </a:xfrm>
        </p:grpSpPr>
        <p:sp>
          <p:nvSpPr>
            <p:cNvPr id="15" name="Line">
              <a:extLst>
                <a:ext uri="{FF2B5EF4-FFF2-40B4-BE49-F238E27FC236}">
                  <a16:creationId xmlns:a16="http://schemas.microsoft.com/office/drawing/2014/main" id="{60C70E4D-E9F8-46FC-B9E0-99284C7CD86E}"/>
                </a:ext>
              </a:extLst>
            </p:cNvPr>
            <p:cNvSpPr/>
            <p:nvPr/>
          </p:nvSpPr>
          <p:spPr>
            <a:xfrm>
              <a:off x="1505087" y="1032843"/>
              <a:ext cx="10166704"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23" name="P">
              <a:extLst>
                <a:ext uri="{FF2B5EF4-FFF2-40B4-BE49-F238E27FC236}">
                  <a16:creationId xmlns:a16="http://schemas.microsoft.com/office/drawing/2014/main" id="{AB33E284-3204-409F-B851-84E2D168A925}"/>
                </a:ext>
              </a:extLst>
            </p:cNvPr>
            <p:cNvSpPr/>
            <p:nvPr/>
          </p:nvSpPr>
          <p:spPr>
            <a:xfrm>
              <a:off x="1859692" y="475"/>
              <a:ext cx="438525" cy="1016001"/>
            </a:xfrm>
            <a:prstGeom prst="rect">
              <a:avLst/>
            </a:prstGeom>
            <a:solidFill>
              <a:srgbClr val="0096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4" name="P">
              <a:extLst>
                <a:ext uri="{FF2B5EF4-FFF2-40B4-BE49-F238E27FC236}">
                  <a16:creationId xmlns:a16="http://schemas.microsoft.com/office/drawing/2014/main" id="{1EBD4252-B1BD-4BB8-87F3-FAC822252556}"/>
                </a:ext>
              </a:extLst>
            </p:cNvPr>
            <p:cNvSpPr/>
            <p:nvPr/>
          </p:nvSpPr>
          <p:spPr>
            <a:xfrm>
              <a:off x="6780840" y="475"/>
              <a:ext cx="438524" cy="1016001"/>
            </a:xfrm>
            <a:prstGeom prst="rect">
              <a:avLst/>
            </a:prstGeom>
            <a:solidFill>
              <a:srgbClr val="0096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5" name="H-">
              <a:extLst>
                <a:ext uri="{FF2B5EF4-FFF2-40B4-BE49-F238E27FC236}">
                  <a16:creationId xmlns:a16="http://schemas.microsoft.com/office/drawing/2014/main" id="{C9CFDDB7-FAFC-423E-BED1-D85F64076B5D}"/>
                </a:ext>
              </a:extLst>
            </p:cNvPr>
            <p:cNvSpPr/>
            <p:nvPr/>
          </p:nvSpPr>
          <p:spPr>
            <a:xfrm>
              <a:off x="43397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6" name="H-">
              <a:extLst>
                <a:ext uri="{FF2B5EF4-FFF2-40B4-BE49-F238E27FC236}">
                  <a16:creationId xmlns:a16="http://schemas.microsoft.com/office/drawing/2014/main" id="{621F0370-2C62-416B-BF0A-B79A0DEE07FA}"/>
                </a:ext>
              </a:extLst>
            </p:cNvPr>
            <p:cNvSpPr/>
            <p:nvPr/>
          </p:nvSpPr>
          <p:spPr>
            <a:xfrm>
              <a:off x="44540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7" name="H-">
              <a:extLst>
                <a:ext uri="{FF2B5EF4-FFF2-40B4-BE49-F238E27FC236}">
                  <a16:creationId xmlns:a16="http://schemas.microsoft.com/office/drawing/2014/main" id="{9BE8497F-AA51-4E2B-8514-71649FF451DC}"/>
                </a:ext>
              </a:extLst>
            </p:cNvPr>
            <p:cNvSpPr/>
            <p:nvPr/>
          </p:nvSpPr>
          <p:spPr>
            <a:xfrm>
              <a:off x="45683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8" name="H-">
              <a:extLst>
                <a:ext uri="{FF2B5EF4-FFF2-40B4-BE49-F238E27FC236}">
                  <a16:creationId xmlns:a16="http://schemas.microsoft.com/office/drawing/2014/main" id="{145C79B2-83A2-4A70-84A5-12FEB20F089B}"/>
                </a:ext>
              </a:extLst>
            </p:cNvPr>
            <p:cNvSpPr/>
            <p:nvPr/>
          </p:nvSpPr>
          <p:spPr>
            <a:xfrm>
              <a:off x="46826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9" name="H-">
              <a:extLst>
                <a:ext uri="{FF2B5EF4-FFF2-40B4-BE49-F238E27FC236}">
                  <a16:creationId xmlns:a16="http://schemas.microsoft.com/office/drawing/2014/main" id="{72CBDE7D-8A11-47F8-A85B-5ED6EB930CE8}"/>
                </a:ext>
              </a:extLst>
            </p:cNvPr>
            <p:cNvSpPr/>
            <p:nvPr/>
          </p:nvSpPr>
          <p:spPr>
            <a:xfrm>
              <a:off x="92681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0" name="H-">
              <a:extLst>
                <a:ext uri="{FF2B5EF4-FFF2-40B4-BE49-F238E27FC236}">
                  <a16:creationId xmlns:a16="http://schemas.microsoft.com/office/drawing/2014/main" id="{00169FC4-62B4-4DD4-9DF1-31B11A44F610}"/>
                </a:ext>
              </a:extLst>
            </p:cNvPr>
            <p:cNvSpPr/>
            <p:nvPr/>
          </p:nvSpPr>
          <p:spPr>
            <a:xfrm>
              <a:off x="93824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1" name="H-">
              <a:extLst>
                <a:ext uri="{FF2B5EF4-FFF2-40B4-BE49-F238E27FC236}">
                  <a16:creationId xmlns:a16="http://schemas.microsoft.com/office/drawing/2014/main" id="{14F19C51-80DF-4F52-867B-E7E47C2C1F32}"/>
                </a:ext>
              </a:extLst>
            </p:cNvPr>
            <p:cNvSpPr/>
            <p:nvPr/>
          </p:nvSpPr>
          <p:spPr>
            <a:xfrm>
              <a:off x="94967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2" name="H-">
              <a:extLst>
                <a:ext uri="{FF2B5EF4-FFF2-40B4-BE49-F238E27FC236}">
                  <a16:creationId xmlns:a16="http://schemas.microsoft.com/office/drawing/2014/main" id="{CEC5A20C-0863-4751-BD5A-F21D863A9C21}"/>
                </a:ext>
              </a:extLst>
            </p:cNvPr>
            <p:cNvSpPr/>
            <p:nvPr/>
          </p:nvSpPr>
          <p:spPr>
            <a:xfrm>
              <a:off x="96110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3" name="Line">
              <a:extLst>
                <a:ext uri="{FF2B5EF4-FFF2-40B4-BE49-F238E27FC236}">
                  <a16:creationId xmlns:a16="http://schemas.microsoft.com/office/drawing/2014/main" id="{394DC925-3F9D-4677-8B62-4352E12F6944}"/>
                </a:ext>
              </a:extLst>
            </p:cNvPr>
            <p:cNvSpPr/>
            <p:nvPr/>
          </p:nvSpPr>
          <p:spPr>
            <a:xfrm>
              <a:off x="1385236" y="3055209"/>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34" name="H-">
              <a:extLst>
                <a:ext uri="{FF2B5EF4-FFF2-40B4-BE49-F238E27FC236}">
                  <a16:creationId xmlns:a16="http://schemas.microsoft.com/office/drawing/2014/main" id="{6EBB377B-E0DE-433F-8BCA-0A8626B4E314}"/>
                </a:ext>
              </a:extLst>
            </p:cNvPr>
            <p:cNvSpPr/>
            <p:nvPr/>
          </p:nvSpPr>
          <p:spPr>
            <a:xfrm>
              <a:off x="18068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5" name="H-">
              <a:extLst>
                <a:ext uri="{FF2B5EF4-FFF2-40B4-BE49-F238E27FC236}">
                  <a16:creationId xmlns:a16="http://schemas.microsoft.com/office/drawing/2014/main" id="{FC133F1F-768A-4590-B44F-BD817AEDBBF2}"/>
                </a:ext>
              </a:extLst>
            </p:cNvPr>
            <p:cNvSpPr/>
            <p:nvPr/>
          </p:nvSpPr>
          <p:spPr>
            <a:xfrm>
              <a:off x="25561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6" name="H-">
              <a:extLst>
                <a:ext uri="{FF2B5EF4-FFF2-40B4-BE49-F238E27FC236}">
                  <a16:creationId xmlns:a16="http://schemas.microsoft.com/office/drawing/2014/main" id="{7C46069E-5998-4158-B354-24F8DA071BC6}"/>
                </a:ext>
              </a:extLst>
            </p:cNvPr>
            <p:cNvSpPr/>
            <p:nvPr/>
          </p:nvSpPr>
          <p:spPr>
            <a:xfrm>
              <a:off x="33054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7" name="H-">
              <a:extLst>
                <a:ext uri="{FF2B5EF4-FFF2-40B4-BE49-F238E27FC236}">
                  <a16:creationId xmlns:a16="http://schemas.microsoft.com/office/drawing/2014/main" id="{D855B011-A739-49F1-BCC3-46956A224DBA}"/>
                </a:ext>
              </a:extLst>
            </p:cNvPr>
            <p:cNvSpPr/>
            <p:nvPr/>
          </p:nvSpPr>
          <p:spPr>
            <a:xfrm>
              <a:off x="40547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8" name="H-">
              <a:extLst>
                <a:ext uri="{FF2B5EF4-FFF2-40B4-BE49-F238E27FC236}">
                  <a16:creationId xmlns:a16="http://schemas.microsoft.com/office/drawing/2014/main" id="{3BB1E415-B178-4754-9370-0A2BBE2F0A2D}"/>
                </a:ext>
              </a:extLst>
            </p:cNvPr>
            <p:cNvSpPr/>
            <p:nvPr/>
          </p:nvSpPr>
          <p:spPr>
            <a:xfrm>
              <a:off x="86648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9" name="H-">
              <a:extLst>
                <a:ext uri="{FF2B5EF4-FFF2-40B4-BE49-F238E27FC236}">
                  <a16:creationId xmlns:a16="http://schemas.microsoft.com/office/drawing/2014/main" id="{635D8271-724A-4D8D-BD09-EB0AFC2BB0B8}"/>
                </a:ext>
              </a:extLst>
            </p:cNvPr>
            <p:cNvSpPr/>
            <p:nvPr/>
          </p:nvSpPr>
          <p:spPr>
            <a:xfrm>
              <a:off x="94141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0" name="H-">
              <a:extLst>
                <a:ext uri="{FF2B5EF4-FFF2-40B4-BE49-F238E27FC236}">
                  <a16:creationId xmlns:a16="http://schemas.microsoft.com/office/drawing/2014/main" id="{2558D1D0-1491-4E6B-B1E2-F35F9D0AC093}"/>
                </a:ext>
              </a:extLst>
            </p:cNvPr>
            <p:cNvSpPr/>
            <p:nvPr/>
          </p:nvSpPr>
          <p:spPr>
            <a:xfrm>
              <a:off x="101634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1" name="H-">
              <a:extLst>
                <a:ext uri="{FF2B5EF4-FFF2-40B4-BE49-F238E27FC236}">
                  <a16:creationId xmlns:a16="http://schemas.microsoft.com/office/drawing/2014/main" id="{4D190C6A-F13A-4528-9AA7-F44387078A4B}"/>
                </a:ext>
              </a:extLst>
            </p:cNvPr>
            <p:cNvSpPr/>
            <p:nvPr/>
          </p:nvSpPr>
          <p:spPr>
            <a:xfrm>
              <a:off x="109127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2" name="Line">
              <a:extLst>
                <a:ext uri="{FF2B5EF4-FFF2-40B4-BE49-F238E27FC236}">
                  <a16:creationId xmlns:a16="http://schemas.microsoft.com/office/drawing/2014/main" id="{4F2DE2D0-8932-462F-8EA9-D6C112DB5054}"/>
                </a:ext>
              </a:extLst>
            </p:cNvPr>
            <p:cNvSpPr/>
            <p:nvPr/>
          </p:nvSpPr>
          <p:spPr>
            <a:xfrm>
              <a:off x="6360741" y="3055209"/>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3" name="Line">
              <a:extLst>
                <a:ext uri="{FF2B5EF4-FFF2-40B4-BE49-F238E27FC236}">
                  <a16:creationId xmlns:a16="http://schemas.microsoft.com/office/drawing/2014/main" id="{29BF8D9C-3B2F-45E7-9787-E246FB3C5466}"/>
                </a:ext>
              </a:extLst>
            </p:cNvPr>
            <p:cNvSpPr/>
            <p:nvPr/>
          </p:nvSpPr>
          <p:spPr>
            <a:xfrm flipV="1">
              <a:off x="6160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4" name="Line">
              <a:extLst>
                <a:ext uri="{FF2B5EF4-FFF2-40B4-BE49-F238E27FC236}">
                  <a16:creationId xmlns:a16="http://schemas.microsoft.com/office/drawing/2014/main" id="{12609140-DB41-4436-ABE2-13E13895933C}"/>
                </a:ext>
              </a:extLst>
            </p:cNvPr>
            <p:cNvSpPr/>
            <p:nvPr/>
          </p:nvSpPr>
          <p:spPr>
            <a:xfrm flipV="1">
              <a:off x="6287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5" name="Line">
              <a:extLst>
                <a:ext uri="{FF2B5EF4-FFF2-40B4-BE49-F238E27FC236}">
                  <a16:creationId xmlns:a16="http://schemas.microsoft.com/office/drawing/2014/main" id="{F1407EA9-97F6-4072-A4E5-E8E1D316F536}"/>
                </a:ext>
              </a:extLst>
            </p:cNvPr>
            <p:cNvSpPr/>
            <p:nvPr/>
          </p:nvSpPr>
          <p:spPr>
            <a:xfrm>
              <a:off x="1505087" y="5477843"/>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6" name="H-">
              <a:extLst>
                <a:ext uri="{FF2B5EF4-FFF2-40B4-BE49-F238E27FC236}">
                  <a16:creationId xmlns:a16="http://schemas.microsoft.com/office/drawing/2014/main" id="{67B9CB90-0F72-4EE5-A123-53D16F89D17E}"/>
                </a:ext>
              </a:extLst>
            </p:cNvPr>
            <p:cNvSpPr/>
            <p:nvPr/>
          </p:nvSpPr>
          <p:spPr>
            <a:xfrm>
              <a:off x="1888624"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7" name="H-">
              <a:extLst>
                <a:ext uri="{FF2B5EF4-FFF2-40B4-BE49-F238E27FC236}">
                  <a16:creationId xmlns:a16="http://schemas.microsoft.com/office/drawing/2014/main" id="{A188CA43-56B8-4C08-9CC5-49D5F4DCD7A4}"/>
                </a:ext>
              </a:extLst>
            </p:cNvPr>
            <p:cNvSpPr/>
            <p:nvPr/>
          </p:nvSpPr>
          <p:spPr>
            <a:xfrm>
              <a:off x="2637924"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8" name="H-">
              <a:extLst>
                <a:ext uri="{FF2B5EF4-FFF2-40B4-BE49-F238E27FC236}">
                  <a16:creationId xmlns:a16="http://schemas.microsoft.com/office/drawing/2014/main" id="{60B6B51E-BDAF-4B1A-A8C9-E56705B32991}"/>
                </a:ext>
              </a:extLst>
            </p:cNvPr>
            <p:cNvSpPr/>
            <p:nvPr/>
          </p:nvSpPr>
          <p:spPr>
            <a:xfrm>
              <a:off x="33872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9" name="H-">
              <a:extLst>
                <a:ext uri="{FF2B5EF4-FFF2-40B4-BE49-F238E27FC236}">
                  <a16:creationId xmlns:a16="http://schemas.microsoft.com/office/drawing/2014/main" id="{16786AF9-E612-4CA6-8CCB-55CA0BC3176E}"/>
                </a:ext>
              </a:extLst>
            </p:cNvPr>
            <p:cNvSpPr/>
            <p:nvPr/>
          </p:nvSpPr>
          <p:spPr>
            <a:xfrm>
              <a:off x="41365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0" name="H-">
              <a:extLst>
                <a:ext uri="{FF2B5EF4-FFF2-40B4-BE49-F238E27FC236}">
                  <a16:creationId xmlns:a16="http://schemas.microsoft.com/office/drawing/2014/main" id="{481811F0-0F6D-4205-9D9A-B16949E59EF0}"/>
                </a:ext>
              </a:extLst>
            </p:cNvPr>
            <p:cNvSpPr/>
            <p:nvPr/>
          </p:nvSpPr>
          <p:spPr>
            <a:xfrm>
              <a:off x="87466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1" name="H-">
              <a:extLst>
                <a:ext uri="{FF2B5EF4-FFF2-40B4-BE49-F238E27FC236}">
                  <a16:creationId xmlns:a16="http://schemas.microsoft.com/office/drawing/2014/main" id="{16181634-C289-4E1D-B9AA-0E51FE1A5CB2}"/>
                </a:ext>
              </a:extLst>
            </p:cNvPr>
            <p:cNvSpPr/>
            <p:nvPr/>
          </p:nvSpPr>
          <p:spPr>
            <a:xfrm>
              <a:off x="94959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2" name="H-">
              <a:extLst>
                <a:ext uri="{FF2B5EF4-FFF2-40B4-BE49-F238E27FC236}">
                  <a16:creationId xmlns:a16="http://schemas.microsoft.com/office/drawing/2014/main" id="{81EE0693-399F-4A28-A7F7-63940B268D28}"/>
                </a:ext>
              </a:extLst>
            </p:cNvPr>
            <p:cNvSpPr/>
            <p:nvPr/>
          </p:nvSpPr>
          <p:spPr>
            <a:xfrm>
              <a:off x="102452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3" name="H-">
              <a:extLst>
                <a:ext uri="{FF2B5EF4-FFF2-40B4-BE49-F238E27FC236}">
                  <a16:creationId xmlns:a16="http://schemas.microsoft.com/office/drawing/2014/main" id="{E6E6D811-2AB1-4614-9596-E8A985CB51CF}"/>
                </a:ext>
              </a:extLst>
            </p:cNvPr>
            <p:cNvSpPr/>
            <p:nvPr/>
          </p:nvSpPr>
          <p:spPr>
            <a:xfrm>
              <a:off x="109945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4" name="Line">
              <a:extLst>
                <a:ext uri="{FF2B5EF4-FFF2-40B4-BE49-F238E27FC236}">
                  <a16:creationId xmlns:a16="http://schemas.microsoft.com/office/drawing/2014/main" id="{BD8ED475-8B83-42AE-95FC-483EF5BAEBD3}"/>
                </a:ext>
              </a:extLst>
            </p:cNvPr>
            <p:cNvSpPr/>
            <p:nvPr/>
          </p:nvSpPr>
          <p:spPr>
            <a:xfrm>
              <a:off x="6480592" y="5477843"/>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5" name="Into linac">
              <a:extLst>
                <a:ext uri="{FF2B5EF4-FFF2-40B4-BE49-F238E27FC236}">
                  <a16:creationId xmlns:a16="http://schemas.microsoft.com/office/drawing/2014/main" id="{00F150AE-2AD6-4617-8193-A1D82AFC0ED3}"/>
                </a:ext>
              </a:extLst>
            </p:cNvPr>
            <p:cNvSpPr txBox="1"/>
            <p:nvPr/>
          </p:nvSpPr>
          <p:spPr>
            <a:xfrm>
              <a:off x="-226118" y="57347"/>
              <a:ext cx="2110315"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linac</a:t>
              </a:r>
            </a:p>
          </p:txBody>
        </p:sp>
        <p:sp>
          <p:nvSpPr>
            <p:cNvPr id="56" name="Into ring">
              <a:extLst>
                <a:ext uri="{FF2B5EF4-FFF2-40B4-BE49-F238E27FC236}">
                  <a16:creationId xmlns:a16="http://schemas.microsoft.com/office/drawing/2014/main" id="{1A16E256-7E5C-4551-9116-8A5C3841232A}"/>
                </a:ext>
              </a:extLst>
            </p:cNvPr>
            <p:cNvSpPr txBox="1"/>
            <p:nvPr/>
          </p:nvSpPr>
          <p:spPr>
            <a:xfrm>
              <a:off x="-179220" y="2216347"/>
              <a:ext cx="1907149"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ring</a:t>
              </a:r>
            </a:p>
          </p:txBody>
        </p:sp>
        <p:sp>
          <p:nvSpPr>
            <p:cNvPr id="57" name="Into horn">
              <a:extLst>
                <a:ext uri="{FF2B5EF4-FFF2-40B4-BE49-F238E27FC236}">
                  <a16:creationId xmlns:a16="http://schemas.microsoft.com/office/drawing/2014/main" id="{5AA04FF8-1366-4EE0-8D3C-76F762164ABB}"/>
                </a:ext>
              </a:extLst>
            </p:cNvPr>
            <p:cNvSpPr txBox="1"/>
            <p:nvPr/>
          </p:nvSpPr>
          <p:spPr>
            <a:xfrm>
              <a:off x="-452832" y="4399273"/>
              <a:ext cx="2454389" cy="11394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lang="en-US" sz="1400" kern="0" dirty="0">
                  <a:solidFill>
                    <a:srgbClr val="535353"/>
                  </a:solidFill>
                  <a:latin typeface="Arial Black" panose="020B0A04020102020204" pitchFamily="34" charset="0"/>
                  <a:cs typeface="Gill Sans Light"/>
                  <a:sym typeface="Gill Sans Light"/>
                </a:rPr>
                <a:t>Out of ring </a:t>
              </a:r>
            </a:p>
            <a:p>
              <a:pPr algn="ctr" defTabSz="584200" hangingPunct="0"/>
              <a:r>
                <a:rPr lang="en-US" sz="1400" kern="0" dirty="0">
                  <a:solidFill>
                    <a:srgbClr val="535353"/>
                  </a:solidFill>
                  <a:latin typeface="Arial Black" panose="020B0A04020102020204" pitchFamily="34" charset="0"/>
                  <a:cs typeface="Gill Sans Light"/>
                  <a:sym typeface="Gill Sans Light"/>
                </a:rPr>
                <a:t>i</a:t>
              </a:r>
              <a:r>
                <a:rPr sz="1400" kern="0" dirty="0">
                  <a:solidFill>
                    <a:srgbClr val="535353"/>
                  </a:solidFill>
                  <a:latin typeface="Arial Black" panose="020B0A04020102020204" pitchFamily="34" charset="0"/>
                  <a:cs typeface="Gill Sans Light"/>
                  <a:sym typeface="Gill Sans Light"/>
                </a:rPr>
                <a:t>nto horn</a:t>
              </a:r>
            </a:p>
          </p:txBody>
        </p:sp>
        <p:sp>
          <p:nvSpPr>
            <p:cNvPr id="58" name="Line">
              <a:extLst>
                <a:ext uri="{FF2B5EF4-FFF2-40B4-BE49-F238E27FC236}">
                  <a16:creationId xmlns:a16="http://schemas.microsoft.com/office/drawing/2014/main" id="{BCC07839-94FB-46AE-B78E-3BA9F50977C4}"/>
                </a:ext>
              </a:extLst>
            </p:cNvPr>
            <p:cNvSpPr/>
            <p:nvPr/>
          </p:nvSpPr>
          <p:spPr>
            <a:xfrm>
              <a:off x="4315640" y="1339638"/>
              <a:ext cx="4937124"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9" name="14 Hz">
              <a:extLst>
                <a:ext uri="{FF2B5EF4-FFF2-40B4-BE49-F238E27FC236}">
                  <a16:creationId xmlns:a16="http://schemas.microsoft.com/office/drawing/2014/main" id="{7AE46B00-661E-458A-BF87-C152F1D8A4F3}"/>
                </a:ext>
              </a:extLst>
            </p:cNvPr>
            <p:cNvSpPr txBox="1"/>
            <p:nvPr/>
          </p:nvSpPr>
          <p:spPr>
            <a:xfrm>
              <a:off x="6240240" y="1198780"/>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0" name="Line">
              <a:extLst>
                <a:ext uri="{FF2B5EF4-FFF2-40B4-BE49-F238E27FC236}">
                  <a16:creationId xmlns:a16="http://schemas.microsoft.com/office/drawing/2014/main" id="{DFC34079-7491-43E7-B371-B820534AC09D}"/>
                </a:ext>
              </a:extLst>
            </p:cNvPr>
            <p:cNvSpPr/>
            <p:nvPr/>
          </p:nvSpPr>
          <p:spPr>
            <a:xfrm>
              <a:off x="4061640" y="3371638"/>
              <a:ext cx="678599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1" name="14 Hz">
              <a:extLst>
                <a:ext uri="{FF2B5EF4-FFF2-40B4-BE49-F238E27FC236}">
                  <a16:creationId xmlns:a16="http://schemas.microsoft.com/office/drawing/2014/main" id="{3AE54DB6-A704-4278-9609-D2CD128D5E37}"/>
                </a:ext>
              </a:extLst>
            </p:cNvPr>
            <p:cNvSpPr txBox="1"/>
            <p:nvPr/>
          </p:nvSpPr>
          <p:spPr>
            <a:xfrm>
              <a:off x="6910674" y="3225640"/>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2" name="Line">
              <a:extLst>
                <a:ext uri="{FF2B5EF4-FFF2-40B4-BE49-F238E27FC236}">
                  <a16:creationId xmlns:a16="http://schemas.microsoft.com/office/drawing/2014/main" id="{36D0CC4F-AFE2-45A0-972D-9CF7AB76BD8E}"/>
                </a:ext>
              </a:extLst>
            </p:cNvPr>
            <p:cNvSpPr/>
            <p:nvPr/>
          </p:nvSpPr>
          <p:spPr>
            <a:xfrm>
              <a:off x="1877241" y="5784639"/>
              <a:ext cx="678599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3" name="14 Hz">
              <a:extLst>
                <a:ext uri="{FF2B5EF4-FFF2-40B4-BE49-F238E27FC236}">
                  <a16:creationId xmlns:a16="http://schemas.microsoft.com/office/drawing/2014/main" id="{42EBF10F-99B7-4A1F-8295-12DBFF16AE71}"/>
                </a:ext>
              </a:extLst>
            </p:cNvPr>
            <p:cNvSpPr txBox="1"/>
            <p:nvPr/>
          </p:nvSpPr>
          <p:spPr>
            <a:xfrm>
              <a:off x="4726272" y="5638641"/>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4" name="Line">
              <a:extLst>
                <a:ext uri="{FF2B5EF4-FFF2-40B4-BE49-F238E27FC236}">
                  <a16:creationId xmlns:a16="http://schemas.microsoft.com/office/drawing/2014/main" id="{E741CBCE-FF41-45D4-8187-41BE54B98C4F}"/>
                </a:ext>
              </a:extLst>
            </p:cNvPr>
            <p:cNvSpPr/>
            <p:nvPr/>
          </p:nvSpPr>
          <p:spPr>
            <a:xfrm>
              <a:off x="1889941" y="4324139"/>
              <a:ext cx="76125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5" name="~1.4 kHz">
              <a:extLst>
                <a:ext uri="{FF2B5EF4-FFF2-40B4-BE49-F238E27FC236}">
                  <a16:creationId xmlns:a16="http://schemas.microsoft.com/office/drawing/2014/main" id="{1D4F8D19-5A96-4B2F-BFDD-1EDADB2B93F7}"/>
                </a:ext>
              </a:extLst>
            </p:cNvPr>
            <p:cNvSpPr txBox="1"/>
            <p:nvPr/>
          </p:nvSpPr>
          <p:spPr>
            <a:xfrm>
              <a:off x="1493943" y="3608229"/>
              <a:ext cx="1553244"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kHz</a:t>
              </a:r>
            </a:p>
          </p:txBody>
        </p:sp>
        <p:sp>
          <p:nvSpPr>
            <p:cNvPr id="66" name="Line">
              <a:extLst>
                <a:ext uri="{FF2B5EF4-FFF2-40B4-BE49-F238E27FC236}">
                  <a16:creationId xmlns:a16="http://schemas.microsoft.com/office/drawing/2014/main" id="{04E83799-C037-43DE-8F9A-3B9B62AB15B5}"/>
                </a:ext>
              </a:extLst>
            </p:cNvPr>
            <p:cNvSpPr/>
            <p:nvPr/>
          </p:nvSpPr>
          <p:spPr>
            <a:xfrm flipV="1">
              <a:off x="6287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7" name="Line">
              <a:extLst>
                <a:ext uri="{FF2B5EF4-FFF2-40B4-BE49-F238E27FC236}">
                  <a16:creationId xmlns:a16="http://schemas.microsoft.com/office/drawing/2014/main" id="{B54289D5-0BA8-454B-9D37-584B12A8BA78}"/>
                </a:ext>
              </a:extLst>
            </p:cNvPr>
            <p:cNvSpPr/>
            <p:nvPr/>
          </p:nvSpPr>
          <p:spPr>
            <a:xfrm flipV="1">
              <a:off x="6414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8" name="Line">
              <a:extLst>
                <a:ext uri="{FF2B5EF4-FFF2-40B4-BE49-F238E27FC236}">
                  <a16:creationId xmlns:a16="http://schemas.microsoft.com/office/drawing/2014/main" id="{329CC467-9F89-4FBB-80B8-DC087F1DA270}"/>
                </a:ext>
              </a:extLst>
            </p:cNvPr>
            <p:cNvSpPr/>
            <p:nvPr/>
          </p:nvSpPr>
          <p:spPr>
            <a:xfrm rot="8793377">
              <a:off x="78904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9" name="Line">
              <a:extLst>
                <a:ext uri="{FF2B5EF4-FFF2-40B4-BE49-F238E27FC236}">
                  <a16:creationId xmlns:a16="http://schemas.microsoft.com/office/drawing/2014/main" id="{9318A694-2C96-41A7-A72C-420F08D816C1}"/>
                </a:ext>
              </a:extLst>
            </p:cNvPr>
            <p:cNvSpPr/>
            <p:nvPr/>
          </p:nvSpPr>
          <p:spPr>
            <a:xfrm rot="8793377">
              <a:off x="77962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0" name="Line">
              <a:extLst>
                <a:ext uri="{FF2B5EF4-FFF2-40B4-BE49-F238E27FC236}">
                  <a16:creationId xmlns:a16="http://schemas.microsoft.com/office/drawing/2014/main" id="{11017168-AF1D-47F8-8E12-4013968F1B31}"/>
                </a:ext>
              </a:extLst>
            </p:cNvPr>
            <p:cNvSpPr/>
            <p:nvPr/>
          </p:nvSpPr>
          <p:spPr>
            <a:xfrm rot="12774410" flipH="1">
              <a:off x="109257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1" name="Line">
              <a:extLst>
                <a:ext uri="{FF2B5EF4-FFF2-40B4-BE49-F238E27FC236}">
                  <a16:creationId xmlns:a16="http://schemas.microsoft.com/office/drawing/2014/main" id="{C18FF6A7-0C67-442B-BD9D-C0A534C084ED}"/>
                </a:ext>
              </a:extLst>
            </p:cNvPr>
            <p:cNvSpPr/>
            <p:nvPr/>
          </p:nvSpPr>
          <p:spPr>
            <a:xfrm rot="12774410" flipH="1">
              <a:off x="99425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2" name="Horn 1">
              <a:extLst>
                <a:ext uri="{FF2B5EF4-FFF2-40B4-BE49-F238E27FC236}">
                  <a16:creationId xmlns:a16="http://schemas.microsoft.com/office/drawing/2014/main" id="{F6DFC60A-3069-4F38-8661-740F1864ABDA}"/>
                </a:ext>
              </a:extLst>
            </p:cNvPr>
            <p:cNvSpPr txBox="1"/>
            <p:nvPr/>
          </p:nvSpPr>
          <p:spPr>
            <a:xfrm>
              <a:off x="7127807" y="6156819"/>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1</a:t>
              </a:r>
            </a:p>
          </p:txBody>
        </p:sp>
        <p:sp>
          <p:nvSpPr>
            <p:cNvPr id="73" name="Horn 2">
              <a:extLst>
                <a:ext uri="{FF2B5EF4-FFF2-40B4-BE49-F238E27FC236}">
                  <a16:creationId xmlns:a16="http://schemas.microsoft.com/office/drawing/2014/main" id="{D2AEFD38-70B4-4DEC-A946-DB17EC1C7FB5}"/>
                </a:ext>
              </a:extLst>
            </p:cNvPr>
            <p:cNvSpPr txBox="1"/>
            <p:nvPr/>
          </p:nvSpPr>
          <p:spPr>
            <a:xfrm>
              <a:off x="7243326" y="7037784"/>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2</a:t>
              </a:r>
            </a:p>
          </p:txBody>
        </p:sp>
        <p:sp>
          <p:nvSpPr>
            <p:cNvPr id="74" name="Horn 4">
              <a:extLst>
                <a:ext uri="{FF2B5EF4-FFF2-40B4-BE49-F238E27FC236}">
                  <a16:creationId xmlns:a16="http://schemas.microsoft.com/office/drawing/2014/main" id="{70FB375E-5F35-4DA8-A60D-9C9275744D8B}"/>
                </a:ext>
              </a:extLst>
            </p:cNvPr>
            <p:cNvSpPr txBox="1"/>
            <p:nvPr/>
          </p:nvSpPr>
          <p:spPr>
            <a:xfrm>
              <a:off x="11709847" y="6156817"/>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4</a:t>
              </a:r>
            </a:p>
          </p:txBody>
        </p:sp>
        <p:sp>
          <p:nvSpPr>
            <p:cNvPr id="75" name="Horn 3">
              <a:extLst>
                <a:ext uri="{FF2B5EF4-FFF2-40B4-BE49-F238E27FC236}">
                  <a16:creationId xmlns:a16="http://schemas.microsoft.com/office/drawing/2014/main" id="{1AF6A2E4-6886-47F6-83EB-2609152EE237}"/>
                </a:ext>
              </a:extLst>
            </p:cNvPr>
            <p:cNvSpPr txBox="1"/>
            <p:nvPr/>
          </p:nvSpPr>
          <p:spPr>
            <a:xfrm>
              <a:off x="11532049" y="7045817"/>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3</a:t>
              </a:r>
            </a:p>
          </p:txBody>
        </p:sp>
        <p:sp>
          <p:nvSpPr>
            <p:cNvPr id="76" name="Line">
              <a:extLst>
                <a:ext uri="{FF2B5EF4-FFF2-40B4-BE49-F238E27FC236}">
                  <a16:creationId xmlns:a16="http://schemas.microsoft.com/office/drawing/2014/main" id="{34979263-6F64-4C92-8A5A-662988BF49AE}"/>
                </a:ext>
              </a:extLst>
            </p:cNvPr>
            <p:cNvSpPr/>
            <p:nvPr/>
          </p:nvSpPr>
          <p:spPr>
            <a:xfrm>
              <a:off x="97311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7" name="Line">
              <a:extLst>
                <a:ext uri="{FF2B5EF4-FFF2-40B4-BE49-F238E27FC236}">
                  <a16:creationId xmlns:a16="http://schemas.microsoft.com/office/drawing/2014/main" id="{8595CB09-63B7-4837-8D39-2A0ED82B1142}"/>
                </a:ext>
              </a:extLst>
            </p:cNvPr>
            <p:cNvSpPr/>
            <p:nvPr/>
          </p:nvSpPr>
          <p:spPr>
            <a:xfrm flipH="1">
              <a:off x="101502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8" name="100 µs">
              <a:extLst>
                <a:ext uri="{FF2B5EF4-FFF2-40B4-BE49-F238E27FC236}">
                  <a16:creationId xmlns:a16="http://schemas.microsoft.com/office/drawing/2014/main" id="{42700DEA-5988-4AAD-84CF-23A128E88D7E}"/>
                </a:ext>
              </a:extLst>
            </p:cNvPr>
            <p:cNvSpPr txBox="1"/>
            <p:nvPr/>
          </p:nvSpPr>
          <p:spPr>
            <a:xfrm>
              <a:off x="9602710" y="1409528"/>
              <a:ext cx="983066"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100 µs</a:t>
              </a:r>
            </a:p>
          </p:txBody>
        </p:sp>
        <p:sp>
          <p:nvSpPr>
            <p:cNvPr id="79" name="Line">
              <a:extLst>
                <a:ext uri="{FF2B5EF4-FFF2-40B4-BE49-F238E27FC236}">
                  <a16:creationId xmlns:a16="http://schemas.microsoft.com/office/drawing/2014/main" id="{59A5A654-C380-4404-906A-7394E5DDD921}"/>
                </a:ext>
              </a:extLst>
            </p:cNvPr>
            <p:cNvSpPr/>
            <p:nvPr/>
          </p:nvSpPr>
          <p:spPr>
            <a:xfrm flipH="1">
              <a:off x="10912212" y="192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0" name="0.65 ms">
              <a:extLst>
                <a:ext uri="{FF2B5EF4-FFF2-40B4-BE49-F238E27FC236}">
                  <a16:creationId xmlns:a16="http://schemas.microsoft.com/office/drawing/2014/main" id="{4891DD76-00D1-4729-AFD7-862D84F8517D}"/>
                </a:ext>
              </a:extLst>
            </p:cNvPr>
            <p:cNvSpPr txBox="1"/>
            <p:nvPr/>
          </p:nvSpPr>
          <p:spPr>
            <a:xfrm>
              <a:off x="10675043" y="1411567"/>
              <a:ext cx="109775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0.65 ms</a:t>
              </a:r>
            </a:p>
          </p:txBody>
        </p:sp>
        <p:sp>
          <p:nvSpPr>
            <p:cNvPr id="81" name="Line">
              <a:extLst>
                <a:ext uri="{FF2B5EF4-FFF2-40B4-BE49-F238E27FC236}">
                  <a16:creationId xmlns:a16="http://schemas.microsoft.com/office/drawing/2014/main" id="{8AAC1560-4A12-4A05-B30F-B212C0D711CB}"/>
                </a:ext>
              </a:extLst>
            </p:cNvPr>
            <p:cNvSpPr/>
            <p:nvPr/>
          </p:nvSpPr>
          <p:spPr>
            <a:xfrm>
              <a:off x="91850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2" name="Line">
              <a:extLst>
                <a:ext uri="{FF2B5EF4-FFF2-40B4-BE49-F238E27FC236}">
                  <a16:creationId xmlns:a16="http://schemas.microsoft.com/office/drawing/2014/main" id="{4EBE0EB0-EC2A-43DA-9DA7-8DA5490FE860}"/>
                </a:ext>
              </a:extLst>
            </p:cNvPr>
            <p:cNvSpPr/>
            <p:nvPr/>
          </p:nvSpPr>
          <p:spPr>
            <a:xfrm flipH="1">
              <a:off x="96041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3" name="~1 µs">
              <a:extLst>
                <a:ext uri="{FF2B5EF4-FFF2-40B4-BE49-F238E27FC236}">
                  <a16:creationId xmlns:a16="http://schemas.microsoft.com/office/drawing/2014/main" id="{C7CAE38B-AD6D-4F27-BB3D-6241575AB531}"/>
                </a:ext>
              </a:extLst>
            </p:cNvPr>
            <p:cNvSpPr txBox="1"/>
            <p:nvPr/>
          </p:nvSpPr>
          <p:spPr>
            <a:xfrm>
              <a:off x="9105761" y="3949529"/>
              <a:ext cx="884760"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 µs</a:t>
              </a:r>
            </a:p>
          </p:txBody>
        </p:sp>
        <p:sp>
          <p:nvSpPr>
            <p:cNvPr id="84" name="Line">
              <a:extLst>
                <a:ext uri="{FF2B5EF4-FFF2-40B4-BE49-F238E27FC236}">
                  <a16:creationId xmlns:a16="http://schemas.microsoft.com/office/drawing/2014/main" id="{02779FD0-AEA3-4454-974C-D93730A23569}"/>
                </a:ext>
              </a:extLst>
            </p:cNvPr>
            <p:cNvSpPr/>
            <p:nvPr/>
          </p:nvSpPr>
          <p:spPr>
            <a:xfrm flipH="1">
              <a:off x="10366112" y="446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5" name="~0.75 ms">
              <a:extLst>
                <a:ext uri="{FF2B5EF4-FFF2-40B4-BE49-F238E27FC236}">
                  <a16:creationId xmlns:a16="http://schemas.microsoft.com/office/drawing/2014/main" id="{621DCCFA-B3E8-4A8B-9453-EB28AA9F56C3}"/>
                </a:ext>
              </a:extLst>
            </p:cNvPr>
            <p:cNvSpPr txBox="1"/>
            <p:nvPr/>
          </p:nvSpPr>
          <p:spPr>
            <a:xfrm>
              <a:off x="10021215" y="3951569"/>
              <a:ext cx="1287816"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~0.75 ms</a:t>
              </a:r>
            </a:p>
          </p:txBody>
        </p:sp>
      </p:grpSp>
      <p:sp>
        <p:nvSpPr>
          <p:cNvPr id="2" name="Date Placeholder 1">
            <a:extLst>
              <a:ext uri="{FF2B5EF4-FFF2-40B4-BE49-F238E27FC236}">
                <a16:creationId xmlns:a16="http://schemas.microsoft.com/office/drawing/2014/main" id="{00624C20-3771-412C-BAB4-F28EFC0A7F51}"/>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1BE229C9-9FD6-4F6C-8FEA-4C67E47A6204}"/>
              </a:ext>
            </a:extLst>
          </p:cNvPr>
          <p:cNvSpPr>
            <a:spLocks noGrp="1"/>
          </p:cNvSpPr>
          <p:nvPr>
            <p:ph type="sldNum" sz="quarter" idx="7"/>
          </p:nvPr>
        </p:nvSpPr>
        <p:spPr>
          <a:xfrm>
            <a:off x="8718372" y="6466293"/>
            <a:ext cx="346889" cy="410659"/>
          </a:xfrm>
        </p:spPr>
        <p:txBody>
          <a:bodyPr/>
          <a:lstStyle/>
          <a:p>
            <a:pPr marL="101600">
              <a:lnSpc>
                <a:spcPct val="100000"/>
              </a:lnSpc>
            </a:pPr>
            <a:fld id="{81D60167-4931-47E6-BA6A-407CBD079E47}" type="slidenum">
              <a:rPr lang="sv-SE" smtClean="0"/>
              <a:t>9</a:t>
            </a:fld>
            <a:endParaRPr lang="sv-SE" dirty="0"/>
          </a:p>
        </p:txBody>
      </p:sp>
      <p:sp>
        <p:nvSpPr>
          <p:cNvPr id="5" name="Footer Placeholder 4">
            <a:extLst>
              <a:ext uri="{FF2B5EF4-FFF2-40B4-BE49-F238E27FC236}">
                <a16:creationId xmlns:a16="http://schemas.microsoft.com/office/drawing/2014/main" id="{3BE33C12-C4CC-4176-9662-6390F090F66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7" name="Straight Arrow Connector 6">
            <a:extLst>
              <a:ext uri="{FF2B5EF4-FFF2-40B4-BE49-F238E27FC236}">
                <a16:creationId xmlns:a16="http://schemas.microsoft.com/office/drawing/2014/main" id="{0D22359C-C033-4ADD-9DA2-7637FBE490CE}"/>
              </a:ext>
            </a:extLst>
          </p:cNvPr>
          <p:cNvCxnSpPr>
            <a:cxnSpLocks/>
          </p:cNvCxnSpPr>
          <p:nvPr/>
        </p:nvCxnSpPr>
        <p:spPr>
          <a:xfrm flipH="1">
            <a:off x="2132787" y="3502923"/>
            <a:ext cx="1321516" cy="49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4A71F3-476F-4B98-82E8-18A494071C96}"/>
              </a:ext>
            </a:extLst>
          </p:cNvPr>
          <p:cNvCxnSpPr>
            <a:cxnSpLocks/>
          </p:cNvCxnSpPr>
          <p:nvPr/>
        </p:nvCxnSpPr>
        <p:spPr>
          <a:xfrm flipH="1">
            <a:off x="3490362" y="3483410"/>
            <a:ext cx="49008" cy="515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C9FBE38-66ED-4F11-8901-A05457614819}"/>
              </a:ext>
            </a:extLst>
          </p:cNvPr>
          <p:cNvCxnSpPr>
            <a:cxnSpLocks/>
          </p:cNvCxnSpPr>
          <p:nvPr/>
        </p:nvCxnSpPr>
        <p:spPr>
          <a:xfrm>
            <a:off x="2096013" y="4485561"/>
            <a:ext cx="25839" cy="645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AF142AE-FBF8-4BE2-B033-F0BC95DFBA60}"/>
              </a:ext>
            </a:extLst>
          </p:cNvPr>
          <p:cNvCxnSpPr>
            <a:cxnSpLocks/>
          </p:cNvCxnSpPr>
          <p:nvPr/>
        </p:nvCxnSpPr>
        <p:spPr>
          <a:xfrm flipH="1">
            <a:off x="2157749" y="4485559"/>
            <a:ext cx="242686" cy="65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1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TotalTime>
  <Words>1364</Words>
  <Application>Microsoft Office PowerPoint</Application>
  <PresentationFormat>Affichage à l'écran (4:3)</PresentationFormat>
  <Paragraphs>324</Paragraphs>
  <Slides>22</Slides>
  <Notes>12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22</vt:i4>
      </vt:variant>
    </vt:vector>
  </HeadingPairs>
  <TitlesOfParts>
    <vt:vector size="34" baseType="lpstr">
      <vt:lpstr>ＭＳ Ｐゴシック</vt:lpstr>
      <vt:lpstr>ＭＳ Ｐゴシック</vt:lpstr>
      <vt:lpstr>Arial</vt:lpstr>
      <vt:lpstr>Arial Black</vt:lpstr>
      <vt:lpstr>Calibri</vt:lpstr>
      <vt:lpstr>Calibri Light</vt:lpstr>
      <vt:lpstr>Comic Sans MS</vt:lpstr>
      <vt:lpstr>Gill Sans Light</vt:lpstr>
      <vt:lpstr>Helvetica</vt:lpstr>
      <vt:lpstr>Symbol</vt:lpstr>
      <vt:lpstr>Times New Roman</vt:lpstr>
      <vt:lpstr>Office Theme</vt:lpstr>
      <vt:lpstr>Status of the ESSnuSB neutrino beam and detector project</vt:lpstr>
      <vt:lpstr>The Sakharov conditions (necessary but not sufficient)  to explain the Baryon Asymmetry of the Universe (BAU): 1. At least one B-number violating process. 2. C- and CP-violation 3. Interactions outside of thermal equilibrium  Grand Unified Theories can fulfill the Sakharov conditions. However, in each m3 of the Universe there are on average ca 109 photons, one proton and no antiproton. The CP violation measured in the quark sector is far too small (by a factor 109) to explain this 109 photon to baryon ratio.   Now, neutrino CP-violation, so far not observed, may very well be large enough to permit an explanation of BAU through the leptogenesis mechanism which relates the matter-antimatter asymmetry of the universe to neutrino properties: decays of heavy Majorana neutrinos generate a lepton asymmetry which is partly converted to a baryon asymmetry via sphaleron processes.          </vt:lpstr>
      <vt:lpstr>Three neutrino mixing</vt:lpstr>
      <vt:lpstr>Neutrino Oscillations with "large" θ13</vt:lpstr>
      <vt:lpstr>ESS ν Super Beam</vt:lpstr>
      <vt:lpstr>Présentation PowerPoint</vt:lpstr>
      <vt:lpstr>General Layout of the 5 MW target station The proton beam is split up om 4 targets, each receiving a 1.25 MW beam </vt:lpstr>
      <vt:lpstr>The Accumulator Ring which compresses each 0.65 ms pulse of 2.5*1014 protons from the ESS linac to 1.3 µs To inject such a high charge in the accumulator ring, H- injection with stripping is required</vt:lpstr>
      <vt:lpstr>The Linac modifications and operation</vt:lpstr>
      <vt:lpstr>Présentation PowerPoint</vt:lpstr>
      <vt:lpstr>Garpenberg Mine 540 km from ESS</vt:lpstr>
      <vt:lpstr>Zinkgruvan Mine 360 km from ESS</vt:lpstr>
      <vt:lpstr>Présentation PowerPoint</vt:lpstr>
      <vt:lpstr>     Comparison of the two mines      Garpenberg                Zinkgruvan</vt:lpstr>
      <vt:lpstr>The interest of measuring δCP precisely</vt:lpstr>
      <vt:lpstr>ESSnuSB organization and time plan</vt:lpstr>
      <vt:lpstr>ESSnuSB organization and time plan</vt:lpstr>
      <vt:lpstr>Présentation PowerPoint</vt:lpstr>
      <vt:lpstr>Workshop ‘Prospects for Intensity Frontier Physics with Compresses Pulses from the ESS Linac’ to be held at the Ångström Laboratory at Uppsala University, Sweden 2-3 March 2020.  Monday 2 March 2020  14:00–14:05 Welcome &amp; Introduction to the Workshop/ Tord Ekelof  14:05–14:45 The use of the ESS linac to create a Muon Collider/ Carlo Rubbia  14:45–15:15 The ESS neutrino Super Beam Design Study/ Marcos Dracos  15:15–15:30 Discussion 15:30–16:00 Coffee break 16:00–16:30 The prospects for nuSTORM at ESS/ Alan Bross 16:30–17:00 The prospects for an ESS based Neutrino Factory/ Jaroslaw Pasternak 17:00–17:30 The possibilities of Decay-at-Rest experiments at ESS/ Janet Conrad 19:00–23:00 Conference dinner   Tuesday 3 March 2020  09:00–09:30 Coherent scattering experiments possible at ESS/Kate Scholberg 09:30–10:00 Short Pulses for neutron Physics at ESS/ Ken Andersen 10 :00–10:30 The ESS Linac Modifications required for the Different Proposals/ Natalia Milas  10:30–11:00 Coffee break 11:00–11:30 Design of the ESSnuSB accumulator/ Ye Zou  11:30–12:00 Accumulator Synergies and Differences for the Different Proposals/ Maja Olvegard  12:00–12:30 Discussion 12:30–14:00 Lunch 14:00–14:30 Target Synergies and Differences for the Different Proposals/ Eric Baussan  14:30–15:00 Space available at the ESS site for the new installations/ Karin Wennerholm  15:00–15:30 Discussion &amp; Closing </vt:lpstr>
      <vt:lpstr>Sponsors of this project</vt:lpstr>
      <vt:lpstr>Concluding 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future neutrino oscillation beams in Europe</dc:title>
  <dc:creator>Marcos Dracos</dc:creator>
  <cp:lastModifiedBy>schneider</cp:lastModifiedBy>
  <cp:revision>59</cp:revision>
  <dcterms:created xsi:type="dcterms:W3CDTF">2018-10-14T17:05:37Z</dcterms:created>
  <dcterms:modified xsi:type="dcterms:W3CDTF">2019-10-29T09:56:47Z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2018-09-11T00:00:00Z</vt:filetime>
  </property>
  <property fmtid="{D5CDD505-2E9C-101B-9397-08002B2CF9AE}" pid="3" name="LastSaved">
    <vt:filetime>2018-10-14T00:00:00Z</vt:filetime>
  </property>
</Properties>
</file>