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779" r:id="rId3"/>
    <p:sldId id="720" r:id="rId4"/>
    <p:sldId id="822" r:id="rId5"/>
    <p:sldId id="300" r:id="rId6"/>
    <p:sldId id="776" r:id="rId7"/>
    <p:sldId id="821" r:id="rId8"/>
    <p:sldId id="777" r:id="rId9"/>
    <p:sldId id="301" r:id="rId10"/>
    <p:sldId id="778" r:id="rId11"/>
    <p:sldId id="297" r:id="rId12"/>
    <p:sldId id="262" r:id="rId13"/>
    <p:sldId id="273" r:id="rId14"/>
    <p:sldId id="290" r:id="rId15"/>
    <p:sldId id="680" r:id="rId16"/>
    <p:sldId id="275" r:id="rId17"/>
    <p:sldId id="289" r:id="rId18"/>
    <p:sldId id="291" r:id="rId19"/>
    <p:sldId id="292" r:id="rId20"/>
    <p:sldId id="293" r:id="rId21"/>
    <p:sldId id="298" r:id="rId22"/>
    <p:sldId id="277" r:id="rId23"/>
    <p:sldId id="296" r:id="rId24"/>
    <p:sldId id="294" r:id="rId25"/>
    <p:sldId id="282" r:id="rId26"/>
    <p:sldId id="283" r:id="rId27"/>
    <p:sldId id="288" r:id="rId28"/>
    <p:sldId id="286" r:id="rId29"/>
    <p:sldId id="823" r:id="rId30"/>
    <p:sldId id="295" r:id="rId31"/>
  </p:sldIdLst>
  <p:sldSz cx="9144000" cy="6858000" type="screen4x3"/>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064" y="20"/>
      </p:cViewPr>
      <p:guideLst>
        <p:guide orient="horz" pos="2880"/>
        <p:guide pos="216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0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20188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806292-F0D0-304C-908F-DFF24CAF79F6}" type="slidenum">
              <a:rPr lang="en-GB" sz="1200" b="1">
                <a:solidFill>
                  <a:prstClr val="black"/>
                </a:solidFill>
                <a:latin typeface="Arial" charset="0"/>
              </a:rPr>
              <a:pPr eaLnBrk="1" hangingPunct="1"/>
              <a:t>15</a:t>
            </a:fld>
            <a:endParaRPr lang="en-GB" sz="1200" b="1">
              <a:solidFill>
                <a:prstClr val="black"/>
              </a:solidFill>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0845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sv-SE"/>
          </a:p>
        </p:txBody>
      </p:sp>
    </p:spTree>
    <p:extLst>
      <p:ext uri="{BB962C8B-B14F-4D97-AF65-F5344CB8AC3E}">
        <p14:creationId xmlns:p14="http://schemas.microsoft.com/office/powerpoint/2010/main" val="237522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98655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1917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solidFill>
                  <a:prstClr val="black"/>
                </a:solidFill>
                <a:latin typeface="Arial" charset="0"/>
              </a:rPr>
              <a:pPr eaLnBrk="1" hangingPunct="1"/>
              <a:t>3</a:t>
            </a:fld>
            <a:endParaRPr lang="en-GB" sz="1200">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83961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solidFill>
                  <a:prstClr val="black"/>
                </a:solidFill>
                <a:latin typeface="Arial" charset="0"/>
              </a:rPr>
              <a:pPr eaLnBrk="1" hangingPunct="1"/>
              <a:t>4</a:t>
            </a:fld>
            <a:endParaRPr lang="en-GB" sz="1200">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2088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422877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806292-F0D0-304C-908F-DFF24CAF79F6}" type="slidenum">
              <a:rPr lang="en-GB" sz="1200" b="1">
                <a:solidFill>
                  <a:prstClr val="black"/>
                </a:solidFill>
                <a:latin typeface="Arial" charset="0"/>
              </a:rPr>
              <a:pPr eaLnBrk="1" hangingPunct="1"/>
              <a:t>6</a:t>
            </a:fld>
            <a:endParaRPr lang="en-GB" sz="1200" b="1">
              <a:solidFill>
                <a:prstClr val="black"/>
              </a:solidFill>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7976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solidFill>
                  <a:prstClr val="black"/>
                </a:solidFill>
                <a:latin typeface="Arial" charset="0"/>
              </a:rPr>
              <a:pPr eaLnBrk="1" hangingPunct="1"/>
              <a:t>7</a:t>
            </a:fld>
            <a:endParaRPr lang="en-GB" sz="1200">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208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2637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16840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8408" y="1309116"/>
            <a:ext cx="4426605" cy="24779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6" name="Holder 6"/>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78251" y="231660"/>
            <a:ext cx="1780031" cy="113689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878579" y="231647"/>
            <a:ext cx="848867" cy="113690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047744" y="231660"/>
            <a:ext cx="2560319" cy="113689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4" name="Holder 4"/>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5" name="Holder 5"/>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33244" y="275843"/>
            <a:ext cx="3320795" cy="10271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38344" y="275843"/>
            <a:ext cx="1770887" cy="102717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392936" y="824484"/>
            <a:ext cx="1556003" cy="1027175"/>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333244" y="824483"/>
            <a:ext cx="844295" cy="1027175"/>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2561844" y="824484"/>
            <a:ext cx="1351787" cy="1027175"/>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3297936" y="824483"/>
            <a:ext cx="3461003" cy="1027175"/>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6143244" y="824483"/>
            <a:ext cx="1377695" cy="1027175"/>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6905243" y="824484"/>
            <a:ext cx="729994" cy="1027175"/>
          </a:xfrm>
          <a:prstGeom prst="rect">
            <a:avLst/>
          </a:prstGeom>
          <a:blipFill>
            <a:blip r:embed="rId9" cstate="print"/>
            <a:stretch>
              <a:fillRect/>
            </a:stretch>
          </a:blipFill>
        </p:spPr>
        <p:txBody>
          <a:bodyPr wrap="square" lIns="0" tIns="0" rIns="0" bIns="0" rtlCol="0"/>
          <a:lstStyle/>
          <a:p>
            <a:endParaRPr/>
          </a:p>
        </p:txBody>
      </p:sp>
      <p:sp>
        <p:nvSpPr>
          <p:cNvPr id="24" name="bk object 24"/>
          <p:cNvSpPr/>
          <p:nvPr/>
        </p:nvSpPr>
        <p:spPr>
          <a:xfrm>
            <a:off x="0" y="1373124"/>
            <a:ext cx="3910583" cy="1027175"/>
          </a:xfrm>
          <a:prstGeom prst="rect">
            <a:avLst/>
          </a:prstGeom>
          <a:blipFill>
            <a:blip r:embed="rId10" cstate="print"/>
            <a:stretch>
              <a:fillRect/>
            </a:stretch>
          </a:blipFill>
        </p:spPr>
        <p:txBody>
          <a:bodyPr wrap="square" lIns="0" tIns="0" rIns="0" bIns="0" rtlCol="0"/>
          <a:lstStyle/>
          <a:p>
            <a:endParaRPr/>
          </a:p>
        </p:txBody>
      </p:sp>
      <p:sp>
        <p:nvSpPr>
          <p:cNvPr id="25" name="bk object 25"/>
          <p:cNvSpPr/>
          <p:nvPr/>
        </p:nvSpPr>
        <p:spPr>
          <a:xfrm>
            <a:off x="3294888" y="1373124"/>
            <a:ext cx="5849111" cy="1027175"/>
          </a:xfrm>
          <a:prstGeom prst="rect">
            <a:avLst/>
          </a:prstGeom>
          <a:blipFill>
            <a:blip r:embed="rId11" cstate="print"/>
            <a:stretch>
              <a:fillRect/>
            </a:stretch>
          </a:blipFill>
        </p:spPr>
        <p:txBody>
          <a:bodyPr wrap="square" lIns="0" tIns="0" rIns="0" bIns="0" rtlCol="0"/>
          <a:lstStyle/>
          <a:p>
            <a:endParaRPr/>
          </a:p>
        </p:txBody>
      </p:sp>
      <p:sp>
        <p:nvSpPr>
          <p:cNvPr id="26" name="bk object 26"/>
          <p:cNvSpPr/>
          <p:nvPr/>
        </p:nvSpPr>
        <p:spPr>
          <a:xfrm>
            <a:off x="809244" y="1921764"/>
            <a:ext cx="1306067" cy="1027175"/>
          </a:xfrm>
          <a:prstGeom prst="rect">
            <a:avLst/>
          </a:prstGeom>
          <a:blipFill>
            <a:blip r:embed="rId12" cstate="print"/>
            <a:stretch>
              <a:fillRect/>
            </a:stretch>
          </a:blipFill>
        </p:spPr>
        <p:txBody>
          <a:bodyPr wrap="square" lIns="0" tIns="0" rIns="0" bIns="0" rtlCol="0"/>
          <a:lstStyle/>
          <a:p>
            <a:endParaRPr/>
          </a:p>
        </p:txBody>
      </p:sp>
      <p:sp>
        <p:nvSpPr>
          <p:cNvPr id="27" name="bk object 27"/>
          <p:cNvSpPr/>
          <p:nvPr/>
        </p:nvSpPr>
        <p:spPr>
          <a:xfrm>
            <a:off x="1499616" y="1921764"/>
            <a:ext cx="2497835" cy="1027175"/>
          </a:xfrm>
          <a:prstGeom prst="rect">
            <a:avLst/>
          </a:prstGeom>
          <a:blipFill>
            <a:blip r:embed="rId13" cstate="print"/>
            <a:stretch>
              <a:fillRect/>
            </a:stretch>
          </a:blipFill>
        </p:spPr>
        <p:txBody>
          <a:bodyPr wrap="square" lIns="0" tIns="0" rIns="0" bIns="0" rtlCol="0"/>
          <a:lstStyle/>
          <a:p>
            <a:endParaRPr/>
          </a:p>
        </p:txBody>
      </p:sp>
      <p:sp>
        <p:nvSpPr>
          <p:cNvPr id="28" name="bk object 28"/>
          <p:cNvSpPr/>
          <p:nvPr/>
        </p:nvSpPr>
        <p:spPr>
          <a:xfrm>
            <a:off x="3381755" y="1921764"/>
            <a:ext cx="2068068" cy="1027175"/>
          </a:xfrm>
          <a:prstGeom prst="rect">
            <a:avLst/>
          </a:prstGeom>
          <a:blipFill>
            <a:blip r:embed="rId14" cstate="print"/>
            <a:stretch>
              <a:fillRect/>
            </a:stretch>
          </a:blipFill>
        </p:spPr>
        <p:txBody>
          <a:bodyPr wrap="square" lIns="0" tIns="0" rIns="0" bIns="0" rtlCol="0"/>
          <a:lstStyle/>
          <a:p>
            <a:endParaRPr/>
          </a:p>
        </p:txBody>
      </p:sp>
      <p:sp>
        <p:nvSpPr>
          <p:cNvPr id="29" name="bk object 29"/>
          <p:cNvSpPr/>
          <p:nvPr/>
        </p:nvSpPr>
        <p:spPr>
          <a:xfrm>
            <a:off x="4834127" y="1921764"/>
            <a:ext cx="768095" cy="1027175"/>
          </a:xfrm>
          <a:prstGeom prst="rect">
            <a:avLst/>
          </a:prstGeom>
          <a:blipFill>
            <a:blip r:embed="rId15" cstate="print"/>
            <a:stretch>
              <a:fillRect/>
            </a:stretch>
          </a:blipFill>
        </p:spPr>
        <p:txBody>
          <a:bodyPr wrap="square" lIns="0" tIns="0" rIns="0" bIns="0" rtlCol="0"/>
          <a:lstStyle/>
          <a:p>
            <a:endParaRPr/>
          </a:p>
        </p:txBody>
      </p:sp>
      <p:sp>
        <p:nvSpPr>
          <p:cNvPr id="30" name="bk object 30"/>
          <p:cNvSpPr/>
          <p:nvPr/>
        </p:nvSpPr>
        <p:spPr>
          <a:xfrm>
            <a:off x="4986527" y="1921764"/>
            <a:ext cx="3233927" cy="1027175"/>
          </a:xfrm>
          <a:prstGeom prst="rect">
            <a:avLst/>
          </a:prstGeom>
          <a:blipFill>
            <a:blip r:embed="rId1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3" name="Holder 3"/>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4" name="Holder 4"/>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520" y="283392"/>
            <a:ext cx="7878958" cy="1117600"/>
          </a:xfrm>
          <a:prstGeom prst="rect">
            <a:avLst/>
          </a:prstGeom>
        </p:spPr>
        <p:txBody>
          <a:bodyPr wrap="square" lIns="0" tIns="0" rIns="0" bIns="0">
            <a:spAutoFit/>
          </a:bodyPr>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a:xfrm>
            <a:off x="194015" y="1302476"/>
            <a:ext cx="8755969" cy="2175510"/>
          </a:xfrm>
          <a:prstGeom prst="rect">
            <a:avLst/>
          </a:prstGeom>
        </p:spPr>
        <p:txBody>
          <a:bodyPr wrap="square" lIns="0" tIns="0" rIns="0" bIns="0">
            <a:spAutoFit/>
          </a:bodyPr>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567508" y="6547584"/>
            <a:ext cx="2016125" cy="360679"/>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marR="5080" indent="168910">
              <a:lnSpc>
                <a:spcPct val="100000"/>
              </a:lnSpc>
            </a:pPr>
            <a:r>
              <a:rPr lang="fr-FR" spc="-5"/>
              <a:t>J-PARC in Tsukuba                                             Tord Ekelof, Uppsala University </a:t>
            </a:r>
            <a:endParaRPr dirty="0"/>
          </a:p>
        </p:txBody>
      </p:sp>
      <p:sp>
        <p:nvSpPr>
          <p:cNvPr id="5" name="Holder 5"/>
          <p:cNvSpPr>
            <a:spLocks noGrp="1"/>
          </p:cNvSpPr>
          <p:nvPr>
            <p:ph type="dt" sz="half" idx="6"/>
          </p:nvPr>
        </p:nvSpPr>
        <p:spPr>
          <a:xfrm>
            <a:off x="78739" y="6641632"/>
            <a:ext cx="723900" cy="177800"/>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a:lnSpc>
                <a:spcPct val="100000"/>
              </a:lnSpc>
            </a:pPr>
            <a:r>
              <a:rPr lang="sv-SE"/>
              <a:t>2019-09-26</a:t>
            </a:r>
            <a:endParaRPr spc="-50" dirty="0"/>
          </a:p>
        </p:txBody>
      </p:sp>
      <p:sp>
        <p:nvSpPr>
          <p:cNvPr id="6" name="Holder 6"/>
          <p:cNvSpPr>
            <a:spLocks noGrp="1"/>
          </p:cNvSpPr>
          <p:nvPr>
            <p:ph type="sldNum" sz="quarter" idx="7"/>
          </p:nvPr>
        </p:nvSpPr>
        <p:spPr>
          <a:xfrm>
            <a:off x="8873235" y="6596490"/>
            <a:ext cx="203834" cy="231775"/>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tiff"/></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7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essnusb.eu/" TargetMode="External"/><Relationship Id="rId5" Type="http://schemas.openxmlformats.org/officeDocument/2006/relationships/image" Target="../media/image78.jpg"/><Relationship Id="rId4" Type="http://schemas.openxmlformats.org/officeDocument/2006/relationships/image" Target="../media/image77.jpg"/></Relationships>
</file>

<file path=ppt/slides/_rels/slide2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jp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jpg"/><Relationship Id="rId2" Type="http://schemas.openxmlformats.org/officeDocument/2006/relationships/notesSlide" Target="../notesSlides/notesSlide18.xml"/><Relationship Id="rId16" Type="http://schemas.openxmlformats.org/officeDocument/2006/relationships/image" Target="../media/image93.jpg"/><Relationship Id="rId20"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jpg"/><Relationship Id="rId10" Type="http://schemas.openxmlformats.org/officeDocument/2006/relationships/image" Target="../media/image87.png"/><Relationship Id="rId19" Type="http://schemas.openxmlformats.org/officeDocument/2006/relationships/image" Target="../media/image96.jp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9.tiff"/><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2.tiff"/><Relationship Id="rId5" Type="http://schemas.openxmlformats.org/officeDocument/2006/relationships/image" Target="../media/image41.jpe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848"/>
            <a:ext cx="9437610" cy="7830731"/>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1373" y="1336980"/>
            <a:ext cx="9144000" cy="1661993"/>
          </a:xfrm>
          <a:prstGeom prst="rect">
            <a:avLst/>
          </a:prstGeom>
        </p:spPr>
        <p:txBody>
          <a:bodyPr vert="horz" wrap="square" lIns="0" tIns="0" rIns="0" bIns="0" rtlCol="0">
            <a:spAutoFit/>
          </a:bodyPr>
          <a:lstStyle/>
          <a:p>
            <a:pPr marL="518159" marR="5080" indent="-506095" algn="ctr">
              <a:lnSpc>
                <a:spcPct val="100000"/>
              </a:lnSpc>
            </a:pPr>
            <a:r>
              <a:rPr lang="sv-SE" sz="5400" spc="-30" dirty="0">
                <a:solidFill>
                  <a:srgbClr val="FFFF00"/>
                </a:solidFill>
              </a:rPr>
              <a:t>Status </a:t>
            </a:r>
            <a:r>
              <a:rPr lang="sv-SE" sz="5400" spc="-30" dirty="0" err="1">
                <a:solidFill>
                  <a:srgbClr val="FFFF00"/>
                </a:solidFill>
              </a:rPr>
              <a:t>of</a:t>
            </a:r>
            <a:r>
              <a:rPr lang="sv-SE" sz="5400" spc="-30" dirty="0">
                <a:solidFill>
                  <a:srgbClr val="FFFF00"/>
                </a:solidFill>
              </a:rPr>
              <a:t> the </a:t>
            </a:r>
            <a:r>
              <a:rPr lang="sv-SE" sz="5400" spc="-30" dirty="0" err="1">
                <a:solidFill>
                  <a:srgbClr val="FFFF00"/>
                </a:solidFill>
              </a:rPr>
              <a:t>ESSnuSB</a:t>
            </a:r>
            <a:r>
              <a:rPr lang="sv-SE" sz="5400" spc="-30" dirty="0">
                <a:solidFill>
                  <a:srgbClr val="FFFF00"/>
                </a:solidFill>
              </a:rPr>
              <a:t> </a:t>
            </a:r>
            <a:br>
              <a:rPr lang="sv-SE" sz="5400" spc="-30" dirty="0">
                <a:solidFill>
                  <a:srgbClr val="FFFF00"/>
                </a:solidFill>
              </a:rPr>
            </a:br>
            <a:r>
              <a:rPr lang="sv-SE" sz="5400" spc="-30" dirty="0">
                <a:solidFill>
                  <a:srgbClr val="FFFF00"/>
                </a:solidFill>
              </a:rPr>
              <a:t>Design </a:t>
            </a:r>
            <a:r>
              <a:rPr lang="sv-SE" sz="5400" spc="-30" dirty="0" err="1">
                <a:solidFill>
                  <a:srgbClr val="FFFF00"/>
                </a:solidFill>
              </a:rPr>
              <a:t>Study</a:t>
            </a:r>
            <a:endParaRPr sz="5400" spc="-20" dirty="0">
              <a:solidFill>
                <a:srgbClr val="FFFF00"/>
              </a:solidFill>
            </a:endParaRPr>
          </a:p>
        </p:txBody>
      </p:sp>
      <p:sp>
        <p:nvSpPr>
          <p:cNvPr id="5" name="object 5"/>
          <p:cNvSpPr txBox="1"/>
          <p:nvPr/>
        </p:nvSpPr>
        <p:spPr>
          <a:xfrm>
            <a:off x="1752600" y="4902859"/>
            <a:ext cx="6015265" cy="1677382"/>
          </a:xfrm>
          <a:prstGeom prst="rect">
            <a:avLst/>
          </a:prstGeom>
        </p:spPr>
        <p:txBody>
          <a:bodyPr vert="horz" wrap="square" lIns="0" tIns="0" rIns="0" bIns="0" rtlCol="0">
            <a:spAutoFit/>
          </a:bodyPr>
          <a:lstStyle/>
          <a:p>
            <a:pPr algn="ctr">
              <a:lnSpc>
                <a:spcPct val="100000"/>
              </a:lnSpc>
            </a:pPr>
            <a:r>
              <a:rPr lang="sv-SE" sz="2800" spc="-30" dirty="0">
                <a:solidFill>
                  <a:srgbClr val="66FFFF"/>
                </a:solidFill>
                <a:latin typeface="Times New Roman"/>
                <a:cs typeface="Times New Roman"/>
              </a:rPr>
              <a:t>J-PARC Symposium in </a:t>
            </a:r>
            <a:r>
              <a:rPr lang="sv-SE" sz="2800" spc="-30" dirty="0" err="1">
                <a:solidFill>
                  <a:srgbClr val="66FFFF"/>
                </a:solidFill>
                <a:latin typeface="Times New Roman"/>
                <a:cs typeface="Times New Roman"/>
              </a:rPr>
              <a:t>Tsukuba</a:t>
            </a:r>
            <a:r>
              <a:rPr lang="sv-SE" sz="2800" spc="-30" dirty="0">
                <a:solidFill>
                  <a:srgbClr val="66FFFF"/>
                </a:solidFill>
                <a:latin typeface="Times New Roman"/>
                <a:cs typeface="Times New Roman"/>
              </a:rPr>
              <a:t> </a:t>
            </a:r>
          </a:p>
          <a:p>
            <a:pPr algn="ctr">
              <a:lnSpc>
                <a:spcPct val="100000"/>
              </a:lnSpc>
            </a:pPr>
            <a:r>
              <a:rPr lang="sv-SE" sz="2800" spc="-220" dirty="0">
                <a:solidFill>
                  <a:srgbClr val="66FFFF"/>
                </a:solidFill>
                <a:latin typeface="Times New Roman"/>
                <a:cs typeface="Times New Roman"/>
              </a:rPr>
              <a:t>26   September   2019</a:t>
            </a:r>
          </a:p>
          <a:p>
            <a:pPr algn="ctr">
              <a:lnSpc>
                <a:spcPct val="100000"/>
              </a:lnSpc>
              <a:spcBef>
                <a:spcPts val="335"/>
              </a:spcBef>
            </a:pPr>
            <a:r>
              <a:rPr sz="2800" spc="-220" dirty="0">
                <a:solidFill>
                  <a:srgbClr val="66FFFF"/>
                </a:solidFill>
                <a:latin typeface="Times New Roman"/>
                <a:cs typeface="Times New Roman"/>
              </a:rPr>
              <a:t>T</a:t>
            </a:r>
            <a:r>
              <a:rPr sz="2800" spc="-10" dirty="0">
                <a:solidFill>
                  <a:srgbClr val="66FFFF"/>
                </a:solidFill>
                <a:latin typeface="Times New Roman"/>
                <a:cs typeface="Times New Roman"/>
              </a:rPr>
              <a:t>or</a:t>
            </a:r>
            <a:r>
              <a:rPr sz="2800" spc="-15" dirty="0">
                <a:solidFill>
                  <a:srgbClr val="66FFFF"/>
                </a:solidFill>
                <a:latin typeface="Times New Roman"/>
                <a:cs typeface="Times New Roman"/>
              </a:rPr>
              <a:t>d</a:t>
            </a:r>
            <a:r>
              <a:rPr sz="2800" dirty="0">
                <a:solidFill>
                  <a:srgbClr val="66FFFF"/>
                </a:solidFill>
                <a:latin typeface="Times New Roman"/>
                <a:cs typeface="Times New Roman"/>
              </a:rPr>
              <a:t> </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k</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löf</a:t>
            </a:r>
            <a:endParaRPr sz="2800" dirty="0">
              <a:latin typeface="Times New Roman"/>
              <a:cs typeface="Times New Roman"/>
            </a:endParaRPr>
          </a:p>
          <a:p>
            <a:pPr algn="ctr">
              <a:lnSpc>
                <a:spcPct val="100000"/>
              </a:lnSpc>
              <a:spcBef>
                <a:spcPts val="270"/>
              </a:spcBef>
            </a:pPr>
            <a:r>
              <a:rPr sz="2000" spc="5" dirty="0">
                <a:solidFill>
                  <a:srgbClr val="66FFFF"/>
                </a:solidFill>
                <a:latin typeface="Times New Roman"/>
                <a:cs typeface="Times New Roman"/>
              </a:rPr>
              <a:t>Upp</a:t>
            </a:r>
            <a:r>
              <a:rPr sz="2000" dirty="0">
                <a:solidFill>
                  <a:srgbClr val="66FFFF"/>
                </a:solidFill>
                <a:latin typeface="Times New Roman"/>
                <a:cs typeface="Times New Roman"/>
              </a:rPr>
              <a:t>s</a:t>
            </a:r>
            <a:r>
              <a:rPr sz="2000" spc="-5" dirty="0">
                <a:solidFill>
                  <a:srgbClr val="66FFFF"/>
                </a:solidFill>
                <a:latin typeface="Times New Roman"/>
                <a:cs typeface="Times New Roman"/>
              </a:rPr>
              <a:t>a</a:t>
            </a:r>
            <a:r>
              <a:rPr sz="2000" spc="-10" dirty="0">
                <a:solidFill>
                  <a:srgbClr val="66FFFF"/>
                </a:solidFill>
                <a:latin typeface="Times New Roman"/>
                <a:cs typeface="Times New Roman"/>
              </a:rPr>
              <a:t>l</a:t>
            </a:r>
            <a:r>
              <a:rPr sz="2000" dirty="0">
                <a:solidFill>
                  <a:srgbClr val="66FFFF"/>
                </a:solidFill>
                <a:latin typeface="Times New Roman"/>
                <a:cs typeface="Times New Roman"/>
              </a:rPr>
              <a:t>a</a:t>
            </a:r>
            <a:r>
              <a:rPr sz="2000" spc="-35" dirty="0">
                <a:solidFill>
                  <a:srgbClr val="66FFFF"/>
                </a:solidFill>
                <a:latin typeface="Times New Roman"/>
                <a:cs typeface="Times New Roman"/>
              </a:rPr>
              <a:t> </a:t>
            </a:r>
            <a:r>
              <a:rPr sz="2000" spc="5" dirty="0">
                <a:solidFill>
                  <a:srgbClr val="66FFFF"/>
                </a:solidFill>
                <a:latin typeface="Times New Roman"/>
                <a:cs typeface="Times New Roman"/>
              </a:rPr>
              <a:t>Un</a:t>
            </a:r>
            <a:r>
              <a:rPr sz="2000" spc="-5" dirty="0">
                <a:solidFill>
                  <a:srgbClr val="66FFFF"/>
                </a:solidFill>
                <a:latin typeface="Times New Roman"/>
                <a:cs typeface="Times New Roman"/>
              </a:rPr>
              <a:t>i</a:t>
            </a:r>
            <a:r>
              <a:rPr sz="2000" spc="5" dirty="0">
                <a:solidFill>
                  <a:srgbClr val="66FFFF"/>
                </a:solidFill>
                <a:latin typeface="Times New Roman"/>
                <a:cs typeface="Times New Roman"/>
              </a:rPr>
              <a:t>v</a:t>
            </a:r>
            <a:r>
              <a:rPr sz="2000" spc="-5" dirty="0">
                <a:solidFill>
                  <a:srgbClr val="66FFFF"/>
                </a:solidFill>
                <a:latin typeface="Times New Roman"/>
                <a:cs typeface="Times New Roman"/>
              </a:rPr>
              <a:t>e</a:t>
            </a:r>
            <a:r>
              <a:rPr sz="2000" dirty="0">
                <a:solidFill>
                  <a:srgbClr val="66FFFF"/>
                </a:solidFill>
                <a:latin typeface="Times New Roman"/>
                <a:cs typeface="Times New Roman"/>
              </a:rPr>
              <a:t>rs</a:t>
            </a:r>
            <a:r>
              <a:rPr sz="2000" spc="-5" dirty="0">
                <a:solidFill>
                  <a:srgbClr val="66FFFF"/>
                </a:solidFill>
                <a:latin typeface="Times New Roman"/>
                <a:cs typeface="Times New Roman"/>
              </a:rPr>
              <a:t>i</a:t>
            </a:r>
            <a:r>
              <a:rPr sz="2000" spc="-10" dirty="0">
                <a:solidFill>
                  <a:srgbClr val="66FFFF"/>
                </a:solidFill>
                <a:latin typeface="Times New Roman"/>
                <a:cs typeface="Times New Roman"/>
              </a:rPr>
              <a:t>t</a:t>
            </a:r>
            <a:r>
              <a:rPr sz="2000" dirty="0">
                <a:solidFill>
                  <a:srgbClr val="66FFFF"/>
                </a:solidFill>
                <a:latin typeface="Times New Roman"/>
                <a:cs typeface="Times New Roman"/>
              </a:rPr>
              <a:t>y</a:t>
            </a:r>
            <a:endParaRPr sz="2000" dirty="0">
              <a:latin typeface="Times New Roman"/>
              <a:cs typeface="Times New Roman"/>
            </a:endParaRPr>
          </a:p>
        </p:txBody>
      </p:sp>
      <p:pic>
        <p:nvPicPr>
          <p:cNvPr id="6" name="Image 1">
            <a:extLst>
              <a:ext uri="{FF2B5EF4-FFF2-40B4-BE49-F238E27FC236}">
                <a16:creationId xmlns:a16="http://schemas.microsoft.com/office/drawing/2014/main" id="{D38697FF-8BD6-4D8B-8DA9-FB1638A6D3E4}"/>
              </a:ext>
            </a:extLst>
          </p:cNvPr>
          <p:cNvPicPr/>
          <p:nvPr/>
        </p:nvPicPr>
        <p:blipFill rotWithShape="1">
          <a:blip r:embed="rId4">
            <a:extLst>
              <a:ext uri="{28A0092B-C50C-407E-A947-70E740481C1C}">
                <a14:useLocalDpi xmlns:a14="http://schemas.microsoft.com/office/drawing/2010/main" val="0"/>
              </a:ext>
            </a:extLst>
          </a:blip>
          <a:srcRect r="59736" b="6487"/>
          <a:stretch/>
        </p:blipFill>
        <p:spPr>
          <a:xfrm>
            <a:off x="11373" y="-19335"/>
            <a:ext cx="1893627" cy="1238535"/>
          </a:xfrm>
          <a:prstGeom prst="rect">
            <a:avLst/>
          </a:prstGeom>
        </p:spPr>
      </p:pic>
      <p:pic>
        <p:nvPicPr>
          <p:cNvPr id="7" name="Image 6">
            <a:extLst>
              <a:ext uri="{FF2B5EF4-FFF2-40B4-BE49-F238E27FC236}">
                <a16:creationId xmlns:a16="http://schemas.microsoft.com/office/drawing/2014/main" id="{31EF63EE-2DA3-4DA7-BE39-207438695AAA}"/>
              </a:ext>
            </a:extLst>
          </p:cNvPr>
          <p:cNvPicPr/>
          <p:nvPr/>
        </p:nvPicPr>
        <p:blipFill rotWithShape="1">
          <a:blip r:embed="rId5" cstate="print">
            <a:extLst>
              <a:ext uri="{28A0092B-C50C-407E-A947-70E740481C1C}">
                <a14:useLocalDpi xmlns:a14="http://schemas.microsoft.com/office/drawing/2010/main" val="0"/>
              </a:ext>
            </a:extLst>
          </a:blip>
          <a:srcRect r="42857" b="-6487"/>
          <a:stretch/>
        </p:blipFill>
        <p:spPr>
          <a:xfrm>
            <a:off x="3733800" y="-74967"/>
            <a:ext cx="2362200" cy="1238534"/>
          </a:xfrm>
          <a:prstGeom prst="rect">
            <a:avLst/>
          </a:prstGeom>
        </p:spPr>
      </p:pic>
      <p:pic>
        <p:nvPicPr>
          <p:cNvPr id="8" name="Picture 7">
            <a:extLst>
              <a:ext uri="{FF2B5EF4-FFF2-40B4-BE49-F238E27FC236}">
                <a16:creationId xmlns:a16="http://schemas.microsoft.com/office/drawing/2014/main" id="{592D6A73-C9C6-4C47-B95A-701E5F9727A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305800" y="0"/>
            <a:ext cx="1143000" cy="11635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4B65EE7D-4AE5-48CC-A406-0D81FB7835EE}"/>
              </a:ext>
            </a:extLst>
          </p:cNvPr>
          <p:cNvSpPr>
            <a:spLocks noGrp="1"/>
          </p:cNvSpPr>
          <p:nvPr>
            <p:ph type="title"/>
          </p:nvPr>
        </p:nvSpPr>
        <p:spPr>
          <a:xfrm>
            <a:off x="1297459" y="213902"/>
            <a:ext cx="6862522" cy="523220"/>
          </a:xfrm>
        </p:spPr>
        <p:txBody>
          <a:bodyPr/>
          <a:lstStyle/>
          <a:p>
            <a:r>
              <a:rPr lang="fr-CH" sz="2800" dirty="0">
                <a:solidFill>
                  <a:schemeClr val="accent6">
                    <a:lumMod val="75000"/>
                  </a:schemeClr>
                </a:solidFill>
                <a:latin typeface="Times New Roman" charset="0"/>
                <a:ea typeface="Times New Roman" charset="0"/>
                <a:cs typeface="Times New Roman" charset="0"/>
              </a:rPr>
              <a:t>The Linac modifications and </a:t>
            </a:r>
            <a:r>
              <a:rPr lang="fr-CH" sz="2800" dirty="0" err="1">
                <a:solidFill>
                  <a:schemeClr val="accent6">
                    <a:lumMod val="75000"/>
                  </a:schemeClr>
                </a:solidFill>
                <a:latin typeface="Times New Roman" charset="0"/>
                <a:ea typeface="Times New Roman" charset="0"/>
                <a:cs typeface="Times New Roman" charset="0"/>
              </a:rPr>
              <a:t>operation</a:t>
            </a:r>
            <a:endParaRPr lang="en-GB" sz="2800" dirty="0"/>
          </a:p>
        </p:txBody>
      </p:sp>
      <p:sp>
        <p:nvSpPr>
          <p:cNvPr id="11" name="TextBox 10">
            <a:extLst>
              <a:ext uri="{FF2B5EF4-FFF2-40B4-BE49-F238E27FC236}">
                <a16:creationId xmlns:a16="http://schemas.microsoft.com/office/drawing/2014/main" id="{7F60834F-3B9B-4486-8A07-49E73986799E}"/>
              </a:ext>
            </a:extLst>
          </p:cNvPr>
          <p:cNvSpPr txBox="1"/>
          <p:nvPr/>
        </p:nvSpPr>
        <p:spPr>
          <a:xfrm>
            <a:off x="489343" y="1273598"/>
            <a:ext cx="2379754" cy="461665"/>
          </a:xfrm>
          <a:prstGeom prst="rect">
            <a:avLst/>
          </a:prstGeom>
          <a:noFill/>
        </p:spPr>
        <p:txBody>
          <a:bodyPr wrap="none" rtlCol="0">
            <a:spAutoFit/>
          </a:bodyPr>
          <a:lstStyle/>
          <a:p>
            <a:r>
              <a:rPr lang="en-GB" sz="2400" dirty="0"/>
              <a:t>H</a:t>
            </a:r>
            <a:r>
              <a:rPr lang="en-GB" sz="2400" baseline="30000" dirty="0"/>
              <a:t>-</a:t>
            </a:r>
            <a:r>
              <a:rPr lang="en-GB" sz="2400" dirty="0"/>
              <a:t> source options</a:t>
            </a:r>
          </a:p>
        </p:txBody>
      </p:sp>
      <p:pic>
        <p:nvPicPr>
          <p:cNvPr id="12" name="Picture 11">
            <a:extLst>
              <a:ext uri="{FF2B5EF4-FFF2-40B4-BE49-F238E27FC236}">
                <a16:creationId xmlns:a16="http://schemas.microsoft.com/office/drawing/2014/main" id="{F7F8A276-96B9-4DD2-AC2F-E5FFFF33386A}"/>
              </a:ext>
            </a:extLst>
          </p:cNvPr>
          <p:cNvPicPr>
            <a:picLocks noChangeAspect="1"/>
          </p:cNvPicPr>
          <p:nvPr/>
        </p:nvPicPr>
        <p:blipFill>
          <a:blip r:embed="rId3"/>
          <a:stretch>
            <a:fillRect/>
          </a:stretch>
        </p:blipFill>
        <p:spPr>
          <a:xfrm>
            <a:off x="3108275" y="852261"/>
            <a:ext cx="2146248" cy="1581446"/>
          </a:xfrm>
          <a:prstGeom prst="rect">
            <a:avLst/>
          </a:prstGeom>
        </p:spPr>
      </p:pic>
      <p:pic>
        <p:nvPicPr>
          <p:cNvPr id="13" name="Picture 12">
            <a:extLst>
              <a:ext uri="{FF2B5EF4-FFF2-40B4-BE49-F238E27FC236}">
                <a16:creationId xmlns:a16="http://schemas.microsoft.com/office/drawing/2014/main" id="{3BE794E6-B489-48F4-9A73-25B9978E746E}"/>
              </a:ext>
            </a:extLst>
          </p:cNvPr>
          <p:cNvPicPr>
            <a:picLocks noChangeAspect="1"/>
          </p:cNvPicPr>
          <p:nvPr/>
        </p:nvPicPr>
        <p:blipFill>
          <a:blip r:embed="rId4"/>
          <a:stretch>
            <a:fillRect/>
          </a:stretch>
        </p:blipFill>
        <p:spPr>
          <a:xfrm>
            <a:off x="5731807" y="879148"/>
            <a:ext cx="2172878" cy="1533147"/>
          </a:xfrm>
          <a:prstGeom prst="rect">
            <a:avLst/>
          </a:prstGeom>
        </p:spPr>
      </p:pic>
      <p:grpSp>
        <p:nvGrpSpPr>
          <p:cNvPr id="14" name="Group">
            <a:extLst>
              <a:ext uri="{FF2B5EF4-FFF2-40B4-BE49-F238E27FC236}">
                <a16:creationId xmlns:a16="http://schemas.microsoft.com/office/drawing/2014/main" id="{143ABDC8-EB79-4249-B228-E844CF3FE9A7}"/>
              </a:ext>
            </a:extLst>
          </p:cNvPr>
          <p:cNvGrpSpPr/>
          <p:nvPr/>
        </p:nvGrpSpPr>
        <p:grpSpPr>
          <a:xfrm>
            <a:off x="990600" y="3062997"/>
            <a:ext cx="6454743" cy="3570721"/>
            <a:chOff x="-452832" y="0"/>
            <a:chExt cx="13194896" cy="7626485"/>
          </a:xfrm>
        </p:grpSpPr>
        <p:sp>
          <p:nvSpPr>
            <p:cNvPr id="15" name="Line">
              <a:extLst>
                <a:ext uri="{FF2B5EF4-FFF2-40B4-BE49-F238E27FC236}">
                  <a16:creationId xmlns:a16="http://schemas.microsoft.com/office/drawing/2014/main" id="{60C70E4D-E9F8-46FC-B9E0-99284C7CD86E}"/>
                </a:ext>
              </a:extLst>
            </p:cNvPr>
            <p:cNvSpPr/>
            <p:nvPr/>
          </p:nvSpPr>
          <p:spPr>
            <a:xfrm>
              <a:off x="1505087" y="1032843"/>
              <a:ext cx="10166704"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23" name="P">
              <a:extLst>
                <a:ext uri="{FF2B5EF4-FFF2-40B4-BE49-F238E27FC236}">
                  <a16:creationId xmlns:a16="http://schemas.microsoft.com/office/drawing/2014/main" id="{AB33E284-3204-409F-B851-84E2D168A925}"/>
                </a:ext>
              </a:extLst>
            </p:cNvPr>
            <p:cNvSpPr/>
            <p:nvPr/>
          </p:nvSpPr>
          <p:spPr>
            <a:xfrm>
              <a:off x="1859692" y="475"/>
              <a:ext cx="438525" cy="1016001"/>
            </a:xfrm>
            <a:prstGeom prst="rect">
              <a:avLst/>
            </a:prstGeom>
            <a:solidFill>
              <a:srgbClr val="0096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4" name="P">
              <a:extLst>
                <a:ext uri="{FF2B5EF4-FFF2-40B4-BE49-F238E27FC236}">
                  <a16:creationId xmlns:a16="http://schemas.microsoft.com/office/drawing/2014/main" id="{1EBD4252-B1BD-4BB8-87F3-FAC822252556}"/>
                </a:ext>
              </a:extLst>
            </p:cNvPr>
            <p:cNvSpPr/>
            <p:nvPr/>
          </p:nvSpPr>
          <p:spPr>
            <a:xfrm>
              <a:off x="6780840" y="475"/>
              <a:ext cx="438524" cy="1016001"/>
            </a:xfrm>
            <a:prstGeom prst="rect">
              <a:avLst/>
            </a:prstGeom>
            <a:solidFill>
              <a:srgbClr val="0096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5" name="H-">
              <a:extLst>
                <a:ext uri="{FF2B5EF4-FFF2-40B4-BE49-F238E27FC236}">
                  <a16:creationId xmlns:a16="http://schemas.microsoft.com/office/drawing/2014/main" id="{C9CFDDB7-FAFC-423E-BED1-D85F64076B5D}"/>
                </a:ext>
              </a:extLst>
            </p:cNvPr>
            <p:cNvSpPr/>
            <p:nvPr/>
          </p:nvSpPr>
          <p:spPr>
            <a:xfrm>
              <a:off x="4339723" y="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6" name="H-">
              <a:extLst>
                <a:ext uri="{FF2B5EF4-FFF2-40B4-BE49-F238E27FC236}">
                  <a16:creationId xmlns:a16="http://schemas.microsoft.com/office/drawing/2014/main" id="{621F0370-2C62-416B-BF0A-B79A0DEE07FA}"/>
                </a:ext>
              </a:extLst>
            </p:cNvPr>
            <p:cNvSpPr/>
            <p:nvPr/>
          </p:nvSpPr>
          <p:spPr>
            <a:xfrm>
              <a:off x="4454023" y="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7" name="H-">
              <a:extLst>
                <a:ext uri="{FF2B5EF4-FFF2-40B4-BE49-F238E27FC236}">
                  <a16:creationId xmlns:a16="http://schemas.microsoft.com/office/drawing/2014/main" id="{9BE8497F-AA51-4E2B-8514-71649FF451DC}"/>
                </a:ext>
              </a:extLst>
            </p:cNvPr>
            <p:cNvSpPr/>
            <p:nvPr/>
          </p:nvSpPr>
          <p:spPr>
            <a:xfrm>
              <a:off x="4568323" y="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8" name="H-">
              <a:extLst>
                <a:ext uri="{FF2B5EF4-FFF2-40B4-BE49-F238E27FC236}">
                  <a16:creationId xmlns:a16="http://schemas.microsoft.com/office/drawing/2014/main" id="{145C79B2-83A2-4A70-84A5-12FEB20F089B}"/>
                </a:ext>
              </a:extLst>
            </p:cNvPr>
            <p:cNvSpPr/>
            <p:nvPr/>
          </p:nvSpPr>
          <p:spPr>
            <a:xfrm>
              <a:off x="4682623" y="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9" name="H-">
              <a:extLst>
                <a:ext uri="{FF2B5EF4-FFF2-40B4-BE49-F238E27FC236}">
                  <a16:creationId xmlns:a16="http://schemas.microsoft.com/office/drawing/2014/main" id="{72CBDE7D-8A11-47F8-A85B-5ED6EB930CE8}"/>
                </a:ext>
              </a:extLst>
            </p:cNvPr>
            <p:cNvSpPr/>
            <p:nvPr/>
          </p:nvSpPr>
          <p:spPr>
            <a:xfrm>
              <a:off x="9268138" y="272"/>
              <a:ext cx="889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0" name="H-">
              <a:extLst>
                <a:ext uri="{FF2B5EF4-FFF2-40B4-BE49-F238E27FC236}">
                  <a16:creationId xmlns:a16="http://schemas.microsoft.com/office/drawing/2014/main" id="{00169FC4-62B4-4DD4-9DF1-31B11A44F610}"/>
                </a:ext>
              </a:extLst>
            </p:cNvPr>
            <p:cNvSpPr/>
            <p:nvPr/>
          </p:nvSpPr>
          <p:spPr>
            <a:xfrm>
              <a:off x="9382438" y="272"/>
              <a:ext cx="889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1" name="H-">
              <a:extLst>
                <a:ext uri="{FF2B5EF4-FFF2-40B4-BE49-F238E27FC236}">
                  <a16:creationId xmlns:a16="http://schemas.microsoft.com/office/drawing/2014/main" id="{14F19C51-80DF-4F52-867B-E7E47C2C1F32}"/>
                </a:ext>
              </a:extLst>
            </p:cNvPr>
            <p:cNvSpPr/>
            <p:nvPr/>
          </p:nvSpPr>
          <p:spPr>
            <a:xfrm>
              <a:off x="9496738" y="272"/>
              <a:ext cx="889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2" name="H-">
              <a:extLst>
                <a:ext uri="{FF2B5EF4-FFF2-40B4-BE49-F238E27FC236}">
                  <a16:creationId xmlns:a16="http://schemas.microsoft.com/office/drawing/2014/main" id="{CEC5A20C-0863-4751-BD5A-F21D863A9C21}"/>
                </a:ext>
              </a:extLst>
            </p:cNvPr>
            <p:cNvSpPr/>
            <p:nvPr/>
          </p:nvSpPr>
          <p:spPr>
            <a:xfrm>
              <a:off x="9611038" y="272"/>
              <a:ext cx="889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3" name="Line">
              <a:extLst>
                <a:ext uri="{FF2B5EF4-FFF2-40B4-BE49-F238E27FC236}">
                  <a16:creationId xmlns:a16="http://schemas.microsoft.com/office/drawing/2014/main" id="{394DC925-3F9D-4677-8B62-4352E12F6944}"/>
                </a:ext>
              </a:extLst>
            </p:cNvPr>
            <p:cNvSpPr/>
            <p:nvPr/>
          </p:nvSpPr>
          <p:spPr>
            <a:xfrm>
              <a:off x="1385236" y="3055209"/>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34" name="H-">
              <a:extLst>
                <a:ext uri="{FF2B5EF4-FFF2-40B4-BE49-F238E27FC236}">
                  <a16:creationId xmlns:a16="http://schemas.microsoft.com/office/drawing/2014/main" id="{6EBB377B-E0DE-433F-8BCA-0A8626B4E314}"/>
                </a:ext>
              </a:extLst>
            </p:cNvPr>
            <p:cNvSpPr/>
            <p:nvPr/>
          </p:nvSpPr>
          <p:spPr>
            <a:xfrm>
              <a:off x="18068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5" name="H-">
              <a:extLst>
                <a:ext uri="{FF2B5EF4-FFF2-40B4-BE49-F238E27FC236}">
                  <a16:creationId xmlns:a16="http://schemas.microsoft.com/office/drawing/2014/main" id="{FC133F1F-768A-4590-B44F-BD817AEDBBF2}"/>
                </a:ext>
              </a:extLst>
            </p:cNvPr>
            <p:cNvSpPr/>
            <p:nvPr/>
          </p:nvSpPr>
          <p:spPr>
            <a:xfrm>
              <a:off x="25561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6" name="H-">
              <a:extLst>
                <a:ext uri="{FF2B5EF4-FFF2-40B4-BE49-F238E27FC236}">
                  <a16:creationId xmlns:a16="http://schemas.microsoft.com/office/drawing/2014/main" id="{7C46069E-5998-4158-B354-24F8DA071BC6}"/>
                </a:ext>
              </a:extLst>
            </p:cNvPr>
            <p:cNvSpPr/>
            <p:nvPr/>
          </p:nvSpPr>
          <p:spPr>
            <a:xfrm>
              <a:off x="33054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7" name="H-">
              <a:extLst>
                <a:ext uri="{FF2B5EF4-FFF2-40B4-BE49-F238E27FC236}">
                  <a16:creationId xmlns:a16="http://schemas.microsoft.com/office/drawing/2014/main" id="{D855B011-A739-49F1-BCC3-46956A224DBA}"/>
                </a:ext>
              </a:extLst>
            </p:cNvPr>
            <p:cNvSpPr/>
            <p:nvPr/>
          </p:nvSpPr>
          <p:spPr>
            <a:xfrm>
              <a:off x="40547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8" name="H-">
              <a:extLst>
                <a:ext uri="{FF2B5EF4-FFF2-40B4-BE49-F238E27FC236}">
                  <a16:creationId xmlns:a16="http://schemas.microsoft.com/office/drawing/2014/main" id="{3BB1E415-B178-4754-9370-0A2BBE2F0A2D}"/>
                </a:ext>
              </a:extLst>
            </p:cNvPr>
            <p:cNvSpPr/>
            <p:nvPr/>
          </p:nvSpPr>
          <p:spPr>
            <a:xfrm>
              <a:off x="86648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9" name="H-">
              <a:extLst>
                <a:ext uri="{FF2B5EF4-FFF2-40B4-BE49-F238E27FC236}">
                  <a16:creationId xmlns:a16="http://schemas.microsoft.com/office/drawing/2014/main" id="{635D8271-724A-4D8D-BD09-EB0AFC2BB0B8}"/>
                </a:ext>
              </a:extLst>
            </p:cNvPr>
            <p:cNvSpPr/>
            <p:nvPr/>
          </p:nvSpPr>
          <p:spPr>
            <a:xfrm>
              <a:off x="94141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0" name="H-">
              <a:extLst>
                <a:ext uri="{FF2B5EF4-FFF2-40B4-BE49-F238E27FC236}">
                  <a16:creationId xmlns:a16="http://schemas.microsoft.com/office/drawing/2014/main" id="{2558D1D0-1491-4E6B-B1E2-F35F9D0AC093}"/>
                </a:ext>
              </a:extLst>
            </p:cNvPr>
            <p:cNvSpPr/>
            <p:nvPr/>
          </p:nvSpPr>
          <p:spPr>
            <a:xfrm>
              <a:off x="101634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1" name="H-">
              <a:extLst>
                <a:ext uri="{FF2B5EF4-FFF2-40B4-BE49-F238E27FC236}">
                  <a16:creationId xmlns:a16="http://schemas.microsoft.com/office/drawing/2014/main" id="{4D190C6A-F13A-4528-9AA7-F44387078A4B}"/>
                </a:ext>
              </a:extLst>
            </p:cNvPr>
            <p:cNvSpPr/>
            <p:nvPr/>
          </p:nvSpPr>
          <p:spPr>
            <a:xfrm>
              <a:off x="10912772" y="2022366"/>
              <a:ext cx="622301" cy="1016001"/>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2" name="Line">
              <a:extLst>
                <a:ext uri="{FF2B5EF4-FFF2-40B4-BE49-F238E27FC236}">
                  <a16:creationId xmlns:a16="http://schemas.microsoft.com/office/drawing/2014/main" id="{4F2DE2D0-8932-462F-8EA9-D6C112DB5054}"/>
                </a:ext>
              </a:extLst>
            </p:cNvPr>
            <p:cNvSpPr/>
            <p:nvPr/>
          </p:nvSpPr>
          <p:spPr>
            <a:xfrm>
              <a:off x="6360741" y="3055209"/>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3" name="Line">
              <a:extLst>
                <a:ext uri="{FF2B5EF4-FFF2-40B4-BE49-F238E27FC236}">
                  <a16:creationId xmlns:a16="http://schemas.microsoft.com/office/drawing/2014/main" id="{29BF8D9C-3B2F-45E7-9787-E246FB3C5466}"/>
                </a:ext>
              </a:extLst>
            </p:cNvPr>
            <p:cNvSpPr/>
            <p:nvPr/>
          </p:nvSpPr>
          <p:spPr>
            <a:xfrm flipV="1">
              <a:off x="6160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4" name="Line">
              <a:extLst>
                <a:ext uri="{FF2B5EF4-FFF2-40B4-BE49-F238E27FC236}">
                  <a16:creationId xmlns:a16="http://schemas.microsoft.com/office/drawing/2014/main" id="{12609140-DB41-4436-ABE2-13E13895933C}"/>
                </a:ext>
              </a:extLst>
            </p:cNvPr>
            <p:cNvSpPr/>
            <p:nvPr/>
          </p:nvSpPr>
          <p:spPr>
            <a:xfrm flipV="1">
              <a:off x="6287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5" name="Line">
              <a:extLst>
                <a:ext uri="{FF2B5EF4-FFF2-40B4-BE49-F238E27FC236}">
                  <a16:creationId xmlns:a16="http://schemas.microsoft.com/office/drawing/2014/main" id="{F1407EA9-97F6-4072-A4E5-E8E1D316F536}"/>
                </a:ext>
              </a:extLst>
            </p:cNvPr>
            <p:cNvSpPr/>
            <p:nvPr/>
          </p:nvSpPr>
          <p:spPr>
            <a:xfrm>
              <a:off x="1505087" y="5477843"/>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6" name="H-">
              <a:extLst>
                <a:ext uri="{FF2B5EF4-FFF2-40B4-BE49-F238E27FC236}">
                  <a16:creationId xmlns:a16="http://schemas.microsoft.com/office/drawing/2014/main" id="{67B9CB90-0F72-4EE5-A123-53D16F89D17E}"/>
                </a:ext>
              </a:extLst>
            </p:cNvPr>
            <p:cNvSpPr/>
            <p:nvPr/>
          </p:nvSpPr>
          <p:spPr>
            <a:xfrm>
              <a:off x="1888624"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7" name="H-">
              <a:extLst>
                <a:ext uri="{FF2B5EF4-FFF2-40B4-BE49-F238E27FC236}">
                  <a16:creationId xmlns:a16="http://schemas.microsoft.com/office/drawing/2014/main" id="{A188CA43-56B8-4C08-9CC5-49D5F4DCD7A4}"/>
                </a:ext>
              </a:extLst>
            </p:cNvPr>
            <p:cNvSpPr/>
            <p:nvPr/>
          </p:nvSpPr>
          <p:spPr>
            <a:xfrm>
              <a:off x="2637924"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8" name="H-">
              <a:extLst>
                <a:ext uri="{FF2B5EF4-FFF2-40B4-BE49-F238E27FC236}">
                  <a16:creationId xmlns:a16="http://schemas.microsoft.com/office/drawing/2014/main" id="{60B6B51E-BDAF-4B1A-A8C9-E56705B32991}"/>
                </a:ext>
              </a:extLst>
            </p:cNvPr>
            <p:cNvSpPr/>
            <p:nvPr/>
          </p:nvSpPr>
          <p:spPr>
            <a:xfrm>
              <a:off x="33872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9" name="H-">
              <a:extLst>
                <a:ext uri="{FF2B5EF4-FFF2-40B4-BE49-F238E27FC236}">
                  <a16:creationId xmlns:a16="http://schemas.microsoft.com/office/drawing/2014/main" id="{16786AF9-E612-4CA6-8CCB-55CA0BC3176E}"/>
                </a:ext>
              </a:extLst>
            </p:cNvPr>
            <p:cNvSpPr/>
            <p:nvPr/>
          </p:nvSpPr>
          <p:spPr>
            <a:xfrm>
              <a:off x="41365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0" name="H-">
              <a:extLst>
                <a:ext uri="{FF2B5EF4-FFF2-40B4-BE49-F238E27FC236}">
                  <a16:creationId xmlns:a16="http://schemas.microsoft.com/office/drawing/2014/main" id="{481811F0-0F6D-4205-9D9A-B16949E59EF0}"/>
                </a:ext>
              </a:extLst>
            </p:cNvPr>
            <p:cNvSpPr/>
            <p:nvPr/>
          </p:nvSpPr>
          <p:spPr>
            <a:xfrm>
              <a:off x="87466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1" name="H-">
              <a:extLst>
                <a:ext uri="{FF2B5EF4-FFF2-40B4-BE49-F238E27FC236}">
                  <a16:creationId xmlns:a16="http://schemas.microsoft.com/office/drawing/2014/main" id="{16181634-C289-4E1D-B9AA-0E51FE1A5CB2}"/>
                </a:ext>
              </a:extLst>
            </p:cNvPr>
            <p:cNvSpPr/>
            <p:nvPr/>
          </p:nvSpPr>
          <p:spPr>
            <a:xfrm>
              <a:off x="94959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2" name="H-">
              <a:extLst>
                <a:ext uri="{FF2B5EF4-FFF2-40B4-BE49-F238E27FC236}">
                  <a16:creationId xmlns:a16="http://schemas.microsoft.com/office/drawing/2014/main" id="{81EE0693-399F-4A28-A7F7-63940B268D28}"/>
                </a:ext>
              </a:extLst>
            </p:cNvPr>
            <p:cNvSpPr/>
            <p:nvPr/>
          </p:nvSpPr>
          <p:spPr>
            <a:xfrm>
              <a:off x="102452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3" name="H-">
              <a:extLst>
                <a:ext uri="{FF2B5EF4-FFF2-40B4-BE49-F238E27FC236}">
                  <a16:creationId xmlns:a16="http://schemas.microsoft.com/office/drawing/2014/main" id="{E6E6D811-2AB1-4614-9596-E8A985CB51CF}"/>
                </a:ext>
              </a:extLst>
            </p:cNvPr>
            <p:cNvSpPr/>
            <p:nvPr/>
          </p:nvSpPr>
          <p:spPr>
            <a:xfrm>
              <a:off x="10994523" y="4445000"/>
              <a:ext cx="88901" cy="1016000"/>
            </a:xfrm>
            <a:prstGeom prst="rect">
              <a:avLst/>
            </a:prstGeom>
            <a:solidFill>
              <a:srgbClr val="4F8F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4" name="Line">
              <a:extLst>
                <a:ext uri="{FF2B5EF4-FFF2-40B4-BE49-F238E27FC236}">
                  <a16:creationId xmlns:a16="http://schemas.microsoft.com/office/drawing/2014/main" id="{BD8ED475-8B83-42AE-95FC-483EF5BAEBD3}"/>
                </a:ext>
              </a:extLst>
            </p:cNvPr>
            <p:cNvSpPr/>
            <p:nvPr/>
          </p:nvSpPr>
          <p:spPr>
            <a:xfrm>
              <a:off x="6480592" y="5477843"/>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5" name="Into linac">
              <a:extLst>
                <a:ext uri="{FF2B5EF4-FFF2-40B4-BE49-F238E27FC236}">
                  <a16:creationId xmlns:a16="http://schemas.microsoft.com/office/drawing/2014/main" id="{00F150AE-2AD6-4617-8193-A1D82AFC0ED3}"/>
                </a:ext>
              </a:extLst>
            </p:cNvPr>
            <p:cNvSpPr txBox="1"/>
            <p:nvPr/>
          </p:nvSpPr>
          <p:spPr>
            <a:xfrm>
              <a:off x="-226118" y="57347"/>
              <a:ext cx="2110315"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linac</a:t>
              </a:r>
            </a:p>
          </p:txBody>
        </p:sp>
        <p:sp>
          <p:nvSpPr>
            <p:cNvPr id="56" name="Into ring">
              <a:extLst>
                <a:ext uri="{FF2B5EF4-FFF2-40B4-BE49-F238E27FC236}">
                  <a16:creationId xmlns:a16="http://schemas.microsoft.com/office/drawing/2014/main" id="{1A16E256-7E5C-4551-9116-8A5C3841232A}"/>
                </a:ext>
              </a:extLst>
            </p:cNvPr>
            <p:cNvSpPr txBox="1"/>
            <p:nvPr/>
          </p:nvSpPr>
          <p:spPr>
            <a:xfrm>
              <a:off x="-179220" y="2216347"/>
              <a:ext cx="1907149"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ring</a:t>
              </a:r>
            </a:p>
          </p:txBody>
        </p:sp>
        <p:sp>
          <p:nvSpPr>
            <p:cNvPr id="57" name="Into horn">
              <a:extLst>
                <a:ext uri="{FF2B5EF4-FFF2-40B4-BE49-F238E27FC236}">
                  <a16:creationId xmlns:a16="http://schemas.microsoft.com/office/drawing/2014/main" id="{5AA04FF8-1366-4EE0-8D3C-76F762164ABB}"/>
                </a:ext>
              </a:extLst>
            </p:cNvPr>
            <p:cNvSpPr txBox="1"/>
            <p:nvPr/>
          </p:nvSpPr>
          <p:spPr>
            <a:xfrm>
              <a:off x="-452832" y="4399273"/>
              <a:ext cx="2454389" cy="11394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lang="en-US" sz="1400" kern="0" dirty="0">
                  <a:solidFill>
                    <a:srgbClr val="535353"/>
                  </a:solidFill>
                  <a:latin typeface="Arial Black" panose="020B0A04020102020204" pitchFamily="34" charset="0"/>
                  <a:cs typeface="Gill Sans Light"/>
                  <a:sym typeface="Gill Sans Light"/>
                </a:rPr>
                <a:t>Out of ring </a:t>
              </a:r>
            </a:p>
            <a:p>
              <a:pPr algn="ctr" defTabSz="584200" hangingPunct="0"/>
              <a:r>
                <a:rPr lang="en-US" sz="1400" kern="0" dirty="0">
                  <a:solidFill>
                    <a:srgbClr val="535353"/>
                  </a:solidFill>
                  <a:latin typeface="Arial Black" panose="020B0A04020102020204" pitchFamily="34" charset="0"/>
                  <a:cs typeface="Gill Sans Light"/>
                  <a:sym typeface="Gill Sans Light"/>
                </a:rPr>
                <a:t>i</a:t>
              </a:r>
              <a:r>
                <a:rPr sz="1400" kern="0" dirty="0">
                  <a:solidFill>
                    <a:srgbClr val="535353"/>
                  </a:solidFill>
                  <a:latin typeface="Arial Black" panose="020B0A04020102020204" pitchFamily="34" charset="0"/>
                  <a:cs typeface="Gill Sans Light"/>
                  <a:sym typeface="Gill Sans Light"/>
                </a:rPr>
                <a:t>nto horn</a:t>
              </a:r>
            </a:p>
          </p:txBody>
        </p:sp>
        <p:sp>
          <p:nvSpPr>
            <p:cNvPr id="58" name="Line">
              <a:extLst>
                <a:ext uri="{FF2B5EF4-FFF2-40B4-BE49-F238E27FC236}">
                  <a16:creationId xmlns:a16="http://schemas.microsoft.com/office/drawing/2014/main" id="{BCC07839-94FB-46AE-B78E-3BA9F50977C4}"/>
                </a:ext>
              </a:extLst>
            </p:cNvPr>
            <p:cNvSpPr/>
            <p:nvPr/>
          </p:nvSpPr>
          <p:spPr>
            <a:xfrm>
              <a:off x="4315640" y="1339638"/>
              <a:ext cx="4937124"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9" name="14 Hz">
              <a:extLst>
                <a:ext uri="{FF2B5EF4-FFF2-40B4-BE49-F238E27FC236}">
                  <a16:creationId xmlns:a16="http://schemas.microsoft.com/office/drawing/2014/main" id="{7AE46B00-661E-458A-BF87-C152F1D8A4F3}"/>
                </a:ext>
              </a:extLst>
            </p:cNvPr>
            <p:cNvSpPr txBox="1"/>
            <p:nvPr/>
          </p:nvSpPr>
          <p:spPr>
            <a:xfrm>
              <a:off x="6240240" y="1198780"/>
              <a:ext cx="1087926"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0" name="Line">
              <a:extLst>
                <a:ext uri="{FF2B5EF4-FFF2-40B4-BE49-F238E27FC236}">
                  <a16:creationId xmlns:a16="http://schemas.microsoft.com/office/drawing/2014/main" id="{DFC34079-7491-43E7-B371-B820534AC09D}"/>
                </a:ext>
              </a:extLst>
            </p:cNvPr>
            <p:cNvSpPr/>
            <p:nvPr/>
          </p:nvSpPr>
          <p:spPr>
            <a:xfrm>
              <a:off x="4061640" y="3371638"/>
              <a:ext cx="678599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1" name="14 Hz">
              <a:extLst>
                <a:ext uri="{FF2B5EF4-FFF2-40B4-BE49-F238E27FC236}">
                  <a16:creationId xmlns:a16="http://schemas.microsoft.com/office/drawing/2014/main" id="{3AE54DB6-A704-4278-9609-D2CD128D5E37}"/>
                </a:ext>
              </a:extLst>
            </p:cNvPr>
            <p:cNvSpPr txBox="1"/>
            <p:nvPr/>
          </p:nvSpPr>
          <p:spPr>
            <a:xfrm>
              <a:off x="6910674" y="3225640"/>
              <a:ext cx="1087926"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2" name="Line">
              <a:extLst>
                <a:ext uri="{FF2B5EF4-FFF2-40B4-BE49-F238E27FC236}">
                  <a16:creationId xmlns:a16="http://schemas.microsoft.com/office/drawing/2014/main" id="{36D0CC4F-AFE2-45A0-972D-9CF7AB76BD8E}"/>
                </a:ext>
              </a:extLst>
            </p:cNvPr>
            <p:cNvSpPr/>
            <p:nvPr/>
          </p:nvSpPr>
          <p:spPr>
            <a:xfrm>
              <a:off x="1877241" y="5784639"/>
              <a:ext cx="678599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3" name="14 Hz">
              <a:extLst>
                <a:ext uri="{FF2B5EF4-FFF2-40B4-BE49-F238E27FC236}">
                  <a16:creationId xmlns:a16="http://schemas.microsoft.com/office/drawing/2014/main" id="{42EBF10F-99B7-4A1F-8295-12DBFF16AE71}"/>
                </a:ext>
              </a:extLst>
            </p:cNvPr>
            <p:cNvSpPr txBox="1"/>
            <p:nvPr/>
          </p:nvSpPr>
          <p:spPr>
            <a:xfrm>
              <a:off x="4726272" y="5638641"/>
              <a:ext cx="1087926"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4" name="Line">
              <a:extLst>
                <a:ext uri="{FF2B5EF4-FFF2-40B4-BE49-F238E27FC236}">
                  <a16:creationId xmlns:a16="http://schemas.microsoft.com/office/drawing/2014/main" id="{E741CBCE-FF41-45D4-8187-41BE54B98C4F}"/>
                </a:ext>
              </a:extLst>
            </p:cNvPr>
            <p:cNvSpPr/>
            <p:nvPr/>
          </p:nvSpPr>
          <p:spPr>
            <a:xfrm>
              <a:off x="1889941" y="4324139"/>
              <a:ext cx="76125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5" name="~1.4 kHz">
              <a:extLst>
                <a:ext uri="{FF2B5EF4-FFF2-40B4-BE49-F238E27FC236}">
                  <a16:creationId xmlns:a16="http://schemas.microsoft.com/office/drawing/2014/main" id="{1D4F8D19-5A96-4B2F-BFDD-1EDADB2B93F7}"/>
                </a:ext>
              </a:extLst>
            </p:cNvPr>
            <p:cNvSpPr txBox="1"/>
            <p:nvPr/>
          </p:nvSpPr>
          <p:spPr>
            <a:xfrm>
              <a:off x="1493943" y="3608229"/>
              <a:ext cx="1553244" cy="679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kHz</a:t>
              </a:r>
            </a:p>
          </p:txBody>
        </p:sp>
        <p:sp>
          <p:nvSpPr>
            <p:cNvPr id="66" name="Line">
              <a:extLst>
                <a:ext uri="{FF2B5EF4-FFF2-40B4-BE49-F238E27FC236}">
                  <a16:creationId xmlns:a16="http://schemas.microsoft.com/office/drawing/2014/main" id="{04E83799-C037-43DE-8F9A-3B9B62AB15B5}"/>
                </a:ext>
              </a:extLst>
            </p:cNvPr>
            <p:cNvSpPr/>
            <p:nvPr/>
          </p:nvSpPr>
          <p:spPr>
            <a:xfrm flipV="1">
              <a:off x="6287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7" name="Line">
              <a:extLst>
                <a:ext uri="{FF2B5EF4-FFF2-40B4-BE49-F238E27FC236}">
                  <a16:creationId xmlns:a16="http://schemas.microsoft.com/office/drawing/2014/main" id="{B54289D5-0BA8-454B-9D37-584B12A8BA78}"/>
                </a:ext>
              </a:extLst>
            </p:cNvPr>
            <p:cNvSpPr/>
            <p:nvPr/>
          </p:nvSpPr>
          <p:spPr>
            <a:xfrm flipV="1">
              <a:off x="6414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8" name="Line">
              <a:extLst>
                <a:ext uri="{FF2B5EF4-FFF2-40B4-BE49-F238E27FC236}">
                  <a16:creationId xmlns:a16="http://schemas.microsoft.com/office/drawing/2014/main" id="{329CC467-9F89-4FBB-80B8-DC087F1DA270}"/>
                </a:ext>
              </a:extLst>
            </p:cNvPr>
            <p:cNvSpPr/>
            <p:nvPr/>
          </p:nvSpPr>
          <p:spPr>
            <a:xfrm rot="8793377">
              <a:off x="78904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9" name="Line">
              <a:extLst>
                <a:ext uri="{FF2B5EF4-FFF2-40B4-BE49-F238E27FC236}">
                  <a16:creationId xmlns:a16="http://schemas.microsoft.com/office/drawing/2014/main" id="{9318A694-2C96-41A7-A72C-420F08D816C1}"/>
                </a:ext>
              </a:extLst>
            </p:cNvPr>
            <p:cNvSpPr/>
            <p:nvPr/>
          </p:nvSpPr>
          <p:spPr>
            <a:xfrm rot="8793377">
              <a:off x="77962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0" name="Line">
              <a:extLst>
                <a:ext uri="{FF2B5EF4-FFF2-40B4-BE49-F238E27FC236}">
                  <a16:creationId xmlns:a16="http://schemas.microsoft.com/office/drawing/2014/main" id="{11017168-AF1D-47F8-8E12-4013968F1B31}"/>
                </a:ext>
              </a:extLst>
            </p:cNvPr>
            <p:cNvSpPr/>
            <p:nvPr/>
          </p:nvSpPr>
          <p:spPr>
            <a:xfrm rot="12774410" flipH="1">
              <a:off x="109257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1" name="Line">
              <a:extLst>
                <a:ext uri="{FF2B5EF4-FFF2-40B4-BE49-F238E27FC236}">
                  <a16:creationId xmlns:a16="http://schemas.microsoft.com/office/drawing/2014/main" id="{C18FF6A7-0C67-442B-BD9D-C0A534C084ED}"/>
                </a:ext>
              </a:extLst>
            </p:cNvPr>
            <p:cNvSpPr/>
            <p:nvPr/>
          </p:nvSpPr>
          <p:spPr>
            <a:xfrm rot="12774410" flipH="1">
              <a:off x="99425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2" name="Horn 1">
              <a:extLst>
                <a:ext uri="{FF2B5EF4-FFF2-40B4-BE49-F238E27FC236}">
                  <a16:creationId xmlns:a16="http://schemas.microsoft.com/office/drawing/2014/main" id="{F6DFC60A-3069-4F38-8661-740F1864ABDA}"/>
                </a:ext>
              </a:extLst>
            </p:cNvPr>
            <p:cNvSpPr txBox="1"/>
            <p:nvPr/>
          </p:nvSpPr>
          <p:spPr>
            <a:xfrm>
              <a:off x="7127807" y="6156819"/>
              <a:ext cx="1032217"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1</a:t>
              </a:r>
            </a:p>
          </p:txBody>
        </p:sp>
        <p:sp>
          <p:nvSpPr>
            <p:cNvPr id="73" name="Horn 2">
              <a:extLst>
                <a:ext uri="{FF2B5EF4-FFF2-40B4-BE49-F238E27FC236}">
                  <a16:creationId xmlns:a16="http://schemas.microsoft.com/office/drawing/2014/main" id="{D2AEFD38-70B4-4DEC-A946-DB17EC1C7FB5}"/>
                </a:ext>
              </a:extLst>
            </p:cNvPr>
            <p:cNvSpPr txBox="1"/>
            <p:nvPr/>
          </p:nvSpPr>
          <p:spPr>
            <a:xfrm>
              <a:off x="7243326" y="7037784"/>
              <a:ext cx="1032217"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2</a:t>
              </a:r>
            </a:p>
          </p:txBody>
        </p:sp>
        <p:sp>
          <p:nvSpPr>
            <p:cNvPr id="74" name="Horn 4">
              <a:extLst>
                <a:ext uri="{FF2B5EF4-FFF2-40B4-BE49-F238E27FC236}">
                  <a16:creationId xmlns:a16="http://schemas.microsoft.com/office/drawing/2014/main" id="{70FB375E-5F35-4DA8-A60D-9C9275744D8B}"/>
                </a:ext>
              </a:extLst>
            </p:cNvPr>
            <p:cNvSpPr txBox="1"/>
            <p:nvPr/>
          </p:nvSpPr>
          <p:spPr>
            <a:xfrm>
              <a:off x="11709847" y="6156817"/>
              <a:ext cx="1032217"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4</a:t>
              </a:r>
            </a:p>
          </p:txBody>
        </p:sp>
        <p:sp>
          <p:nvSpPr>
            <p:cNvPr id="75" name="Horn 3">
              <a:extLst>
                <a:ext uri="{FF2B5EF4-FFF2-40B4-BE49-F238E27FC236}">
                  <a16:creationId xmlns:a16="http://schemas.microsoft.com/office/drawing/2014/main" id="{1AF6A2E4-6886-47F6-83EB-2609152EE237}"/>
                </a:ext>
              </a:extLst>
            </p:cNvPr>
            <p:cNvSpPr txBox="1"/>
            <p:nvPr/>
          </p:nvSpPr>
          <p:spPr>
            <a:xfrm>
              <a:off x="11532049" y="7045817"/>
              <a:ext cx="1032217"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3</a:t>
              </a:r>
            </a:p>
          </p:txBody>
        </p:sp>
        <p:sp>
          <p:nvSpPr>
            <p:cNvPr id="76" name="Line">
              <a:extLst>
                <a:ext uri="{FF2B5EF4-FFF2-40B4-BE49-F238E27FC236}">
                  <a16:creationId xmlns:a16="http://schemas.microsoft.com/office/drawing/2014/main" id="{34979263-6F64-4C92-8A5A-662988BF49AE}"/>
                </a:ext>
              </a:extLst>
            </p:cNvPr>
            <p:cNvSpPr/>
            <p:nvPr/>
          </p:nvSpPr>
          <p:spPr>
            <a:xfrm>
              <a:off x="97311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7" name="Line">
              <a:extLst>
                <a:ext uri="{FF2B5EF4-FFF2-40B4-BE49-F238E27FC236}">
                  <a16:creationId xmlns:a16="http://schemas.microsoft.com/office/drawing/2014/main" id="{8595CB09-63B7-4837-8D39-2A0ED82B1142}"/>
                </a:ext>
              </a:extLst>
            </p:cNvPr>
            <p:cNvSpPr/>
            <p:nvPr/>
          </p:nvSpPr>
          <p:spPr>
            <a:xfrm flipH="1">
              <a:off x="101502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8" name="100 µs">
              <a:extLst>
                <a:ext uri="{FF2B5EF4-FFF2-40B4-BE49-F238E27FC236}">
                  <a16:creationId xmlns:a16="http://schemas.microsoft.com/office/drawing/2014/main" id="{42700DEA-5988-4AAD-84CF-23A128E88D7E}"/>
                </a:ext>
              </a:extLst>
            </p:cNvPr>
            <p:cNvSpPr txBox="1"/>
            <p:nvPr/>
          </p:nvSpPr>
          <p:spPr>
            <a:xfrm>
              <a:off x="9602710" y="1409528"/>
              <a:ext cx="983066"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100 µs</a:t>
              </a:r>
            </a:p>
          </p:txBody>
        </p:sp>
        <p:sp>
          <p:nvSpPr>
            <p:cNvPr id="79" name="Line">
              <a:extLst>
                <a:ext uri="{FF2B5EF4-FFF2-40B4-BE49-F238E27FC236}">
                  <a16:creationId xmlns:a16="http://schemas.microsoft.com/office/drawing/2014/main" id="{59A5A654-C380-4404-906A-7394E5DDD921}"/>
                </a:ext>
              </a:extLst>
            </p:cNvPr>
            <p:cNvSpPr/>
            <p:nvPr/>
          </p:nvSpPr>
          <p:spPr>
            <a:xfrm flipH="1">
              <a:off x="10912212" y="192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0" name="0.65 ms">
              <a:extLst>
                <a:ext uri="{FF2B5EF4-FFF2-40B4-BE49-F238E27FC236}">
                  <a16:creationId xmlns:a16="http://schemas.microsoft.com/office/drawing/2014/main" id="{4891DD76-00D1-4729-AFD7-862D84F8517D}"/>
                </a:ext>
              </a:extLst>
            </p:cNvPr>
            <p:cNvSpPr txBox="1"/>
            <p:nvPr/>
          </p:nvSpPr>
          <p:spPr>
            <a:xfrm>
              <a:off x="10675043" y="1411567"/>
              <a:ext cx="1097757"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0.65 ms</a:t>
              </a:r>
            </a:p>
          </p:txBody>
        </p:sp>
        <p:sp>
          <p:nvSpPr>
            <p:cNvPr id="81" name="Line">
              <a:extLst>
                <a:ext uri="{FF2B5EF4-FFF2-40B4-BE49-F238E27FC236}">
                  <a16:creationId xmlns:a16="http://schemas.microsoft.com/office/drawing/2014/main" id="{8AAC1560-4A12-4A05-B30F-B212C0D711CB}"/>
                </a:ext>
              </a:extLst>
            </p:cNvPr>
            <p:cNvSpPr/>
            <p:nvPr/>
          </p:nvSpPr>
          <p:spPr>
            <a:xfrm>
              <a:off x="91850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2" name="Line">
              <a:extLst>
                <a:ext uri="{FF2B5EF4-FFF2-40B4-BE49-F238E27FC236}">
                  <a16:creationId xmlns:a16="http://schemas.microsoft.com/office/drawing/2014/main" id="{4EBE0EB0-EC2A-43DA-9DA7-8DA5490FE860}"/>
                </a:ext>
              </a:extLst>
            </p:cNvPr>
            <p:cNvSpPr/>
            <p:nvPr/>
          </p:nvSpPr>
          <p:spPr>
            <a:xfrm flipH="1">
              <a:off x="96041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3" name="~1 µs">
              <a:extLst>
                <a:ext uri="{FF2B5EF4-FFF2-40B4-BE49-F238E27FC236}">
                  <a16:creationId xmlns:a16="http://schemas.microsoft.com/office/drawing/2014/main" id="{C7CAE38B-AD6D-4F27-BB3D-6241575AB531}"/>
                </a:ext>
              </a:extLst>
            </p:cNvPr>
            <p:cNvSpPr txBox="1"/>
            <p:nvPr/>
          </p:nvSpPr>
          <p:spPr>
            <a:xfrm>
              <a:off x="9105761" y="3949529"/>
              <a:ext cx="884760"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 µs</a:t>
              </a:r>
            </a:p>
          </p:txBody>
        </p:sp>
        <p:sp>
          <p:nvSpPr>
            <p:cNvPr id="84" name="Line">
              <a:extLst>
                <a:ext uri="{FF2B5EF4-FFF2-40B4-BE49-F238E27FC236}">
                  <a16:creationId xmlns:a16="http://schemas.microsoft.com/office/drawing/2014/main" id="{02779FD0-AEA3-4454-974C-D93730A23569}"/>
                </a:ext>
              </a:extLst>
            </p:cNvPr>
            <p:cNvSpPr/>
            <p:nvPr/>
          </p:nvSpPr>
          <p:spPr>
            <a:xfrm flipH="1">
              <a:off x="10366112" y="446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5" name="~0.75 ms">
              <a:extLst>
                <a:ext uri="{FF2B5EF4-FFF2-40B4-BE49-F238E27FC236}">
                  <a16:creationId xmlns:a16="http://schemas.microsoft.com/office/drawing/2014/main" id="{621DCCFA-B3E8-4A8B-9453-EB28AA9F56C3}"/>
                </a:ext>
              </a:extLst>
            </p:cNvPr>
            <p:cNvSpPr txBox="1"/>
            <p:nvPr/>
          </p:nvSpPr>
          <p:spPr>
            <a:xfrm>
              <a:off x="10021215" y="3951569"/>
              <a:ext cx="1287816" cy="5806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~0.75 ms</a:t>
              </a:r>
            </a:p>
          </p:txBody>
        </p:sp>
      </p:grpSp>
      <p:sp>
        <p:nvSpPr>
          <p:cNvPr id="2" name="Date Placeholder 1">
            <a:extLst>
              <a:ext uri="{FF2B5EF4-FFF2-40B4-BE49-F238E27FC236}">
                <a16:creationId xmlns:a16="http://schemas.microsoft.com/office/drawing/2014/main" id="{00624C20-3771-412C-BAB4-F28EFC0A7F51}"/>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1BE229C9-9FD6-4F6C-8FEA-4C67E47A6204}"/>
              </a:ext>
            </a:extLst>
          </p:cNvPr>
          <p:cNvSpPr>
            <a:spLocks noGrp="1"/>
          </p:cNvSpPr>
          <p:nvPr>
            <p:ph type="sldNum" sz="quarter" idx="7"/>
          </p:nvPr>
        </p:nvSpPr>
        <p:spPr>
          <a:xfrm>
            <a:off x="8718372" y="6466293"/>
            <a:ext cx="346889" cy="410659"/>
          </a:xfrm>
        </p:spPr>
        <p:txBody>
          <a:bodyPr/>
          <a:lstStyle/>
          <a:p>
            <a:pPr marL="101600">
              <a:lnSpc>
                <a:spcPct val="100000"/>
              </a:lnSpc>
            </a:pPr>
            <a:fld id="{81D60167-4931-47E6-BA6A-407CBD079E47}" type="slidenum">
              <a:rPr lang="sv-SE" smtClean="0"/>
              <a:t>10</a:t>
            </a:fld>
            <a:endParaRPr lang="sv-SE" dirty="0"/>
          </a:p>
        </p:txBody>
      </p:sp>
      <p:sp>
        <p:nvSpPr>
          <p:cNvPr id="5" name="Footer Placeholder 4">
            <a:extLst>
              <a:ext uri="{FF2B5EF4-FFF2-40B4-BE49-F238E27FC236}">
                <a16:creationId xmlns:a16="http://schemas.microsoft.com/office/drawing/2014/main" id="{3BE33C12-C4CC-4176-9662-6390F090F66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7" name="Straight Arrow Connector 6">
            <a:extLst>
              <a:ext uri="{FF2B5EF4-FFF2-40B4-BE49-F238E27FC236}">
                <a16:creationId xmlns:a16="http://schemas.microsoft.com/office/drawing/2014/main" id="{0D22359C-C033-4ADD-9DA2-7637FBE490CE}"/>
              </a:ext>
            </a:extLst>
          </p:cNvPr>
          <p:cNvCxnSpPr>
            <a:cxnSpLocks/>
          </p:cNvCxnSpPr>
          <p:nvPr/>
        </p:nvCxnSpPr>
        <p:spPr>
          <a:xfrm flipH="1">
            <a:off x="2132787" y="3502923"/>
            <a:ext cx="1321516" cy="49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4A71F3-476F-4B98-82E8-18A494071C96}"/>
              </a:ext>
            </a:extLst>
          </p:cNvPr>
          <p:cNvCxnSpPr>
            <a:cxnSpLocks/>
          </p:cNvCxnSpPr>
          <p:nvPr/>
        </p:nvCxnSpPr>
        <p:spPr>
          <a:xfrm flipH="1">
            <a:off x="3490362" y="3483410"/>
            <a:ext cx="49008" cy="515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C9FBE38-66ED-4F11-8901-A05457614819}"/>
              </a:ext>
            </a:extLst>
          </p:cNvPr>
          <p:cNvCxnSpPr>
            <a:cxnSpLocks/>
          </p:cNvCxnSpPr>
          <p:nvPr/>
        </p:nvCxnSpPr>
        <p:spPr>
          <a:xfrm>
            <a:off x="2096013" y="4485561"/>
            <a:ext cx="25839" cy="645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AF142AE-FBF8-4BE2-B033-F0BC95DFBA60}"/>
              </a:ext>
            </a:extLst>
          </p:cNvPr>
          <p:cNvCxnSpPr>
            <a:cxnSpLocks/>
          </p:cNvCxnSpPr>
          <p:nvPr/>
        </p:nvCxnSpPr>
        <p:spPr>
          <a:xfrm flipH="1">
            <a:off x="2157749" y="4485559"/>
            <a:ext cx="242686" cy="65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5"/>
          </p:nvPr>
        </p:nvSpPr>
        <p:spPr>
          <a:xfrm>
            <a:off x="3567508" y="6400800"/>
            <a:ext cx="2016125" cy="360679"/>
          </a:xfrm>
        </p:spPr>
        <p:txBody>
          <a:bodyPr/>
          <a:lstStyle/>
          <a:p>
            <a:pPr marL="12700" marR="5080" indent="168910">
              <a:lnSpc>
                <a:spcPct val="100000"/>
              </a:lnSpc>
            </a:pPr>
            <a:r>
              <a:rPr lang="fr-FR" spc="-5"/>
              <a:t>J-PARC in Tsukuba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2019-09-26</a:t>
            </a:r>
            <a:endParaRPr lang="sv-SE" spc="-50" dirty="0"/>
          </a:p>
        </p:txBody>
      </p:sp>
      <p:sp>
        <p:nvSpPr>
          <p:cNvPr id="6" name="Slide Number Placeholder 5"/>
          <p:cNvSpPr>
            <a:spLocks noGrp="1"/>
          </p:cNvSpPr>
          <p:nvPr>
            <p:ph type="sldNum" sz="quarter" idx="7"/>
          </p:nvPr>
        </p:nvSpPr>
        <p:spPr/>
        <p:txBody>
          <a:bodyPr/>
          <a:lstStyle/>
          <a:p>
            <a:pPr marL="101600">
              <a:lnSpc>
                <a:spcPct val="100000"/>
              </a:lnSpc>
            </a:pPr>
            <a:fld id="{81D60167-4931-47E6-BA6A-407CBD079E47}" type="slidenum">
              <a:rPr lang="sv-SE" smtClean="0"/>
              <a:t>11</a:t>
            </a:fld>
            <a:endParaRPr lang="sv-S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9724" b="22037"/>
          <a:stretch>
            <a:fillRect/>
          </a:stretch>
        </p:blipFill>
        <p:spPr bwMode="auto">
          <a:xfrm>
            <a:off x="-11113" y="922338"/>
            <a:ext cx="9155113"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215900" y="122238"/>
            <a:ext cx="89296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sv-SE" sz="1800" b="1" dirty="0">
                <a:solidFill>
                  <a:srgbClr val="C00000"/>
                </a:solidFill>
                <a:latin typeface="Times New Roman" panose="02020603050405020304" pitchFamily="18" charset="0"/>
              </a:rPr>
              <a:t>Required modifications of the ESS accelerator for adding a 5 MW H</a:t>
            </a:r>
            <a:r>
              <a:rPr lang="en-US" altLang="sv-SE" sz="1800" b="1" baseline="30000" dirty="0">
                <a:solidFill>
                  <a:srgbClr val="C00000"/>
                </a:solidFill>
                <a:latin typeface="Times New Roman" panose="02020603050405020304" pitchFamily="18" charset="0"/>
              </a:rPr>
              <a:t>-</a:t>
            </a:r>
            <a:r>
              <a:rPr lang="en-US" altLang="sv-SE" sz="1800" b="1" dirty="0">
                <a:solidFill>
                  <a:srgbClr val="C00000"/>
                </a:solidFill>
                <a:latin typeface="Times New Roman" panose="02020603050405020304" pitchFamily="18" charset="0"/>
              </a:rPr>
              <a:t> beam for </a:t>
            </a:r>
            <a:r>
              <a:rPr lang="en-US" altLang="sv-SE" sz="1800" b="1" dirty="0" err="1">
                <a:solidFill>
                  <a:srgbClr val="C00000"/>
                </a:solidFill>
                <a:latin typeface="Times New Roman" panose="02020603050405020304" pitchFamily="18" charset="0"/>
              </a:rPr>
              <a:t>ESSnuSB</a:t>
            </a:r>
            <a:endParaRPr lang="en-US" altLang="sv-SE" sz="1800" dirty="0">
              <a:solidFill>
                <a:srgbClr val="C00000"/>
              </a:solidFill>
              <a:latin typeface="Times New Roman" panose="02020603050405020304" pitchFamily="18" charset="0"/>
            </a:endParaRPr>
          </a:p>
          <a:p>
            <a:pPr eaLnBrk="1" hangingPunct="1">
              <a:spcBef>
                <a:spcPct val="0"/>
              </a:spcBef>
              <a:buFontTx/>
              <a:buNone/>
            </a:pPr>
            <a:r>
              <a:rPr lang="en-GB" altLang="sv-SE" sz="2000" dirty="0">
                <a:latin typeface="Times New Roman" panose="02020603050405020304" pitchFamily="18" charset="0"/>
              </a:rPr>
              <a:t> </a:t>
            </a:r>
            <a:r>
              <a:rPr lang="en-GB" altLang="sv-SE" sz="2000" i="1" dirty="0">
                <a:latin typeface="Times New Roman" panose="02020603050405020304" pitchFamily="18" charset="0"/>
              </a:rPr>
              <a:t>F. </a:t>
            </a:r>
            <a:r>
              <a:rPr lang="en-GB" altLang="sv-SE" sz="2000" i="1" dirty="0" err="1">
                <a:latin typeface="Times New Roman" panose="02020603050405020304" pitchFamily="18" charset="0"/>
              </a:rPr>
              <a:t>Gerigk</a:t>
            </a:r>
            <a:r>
              <a:rPr lang="en-GB" altLang="sv-SE" sz="2000" i="1" dirty="0">
                <a:latin typeface="Times New Roman" panose="02020603050405020304" pitchFamily="18" charset="0"/>
              </a:rPr>
              <a:t> and E. Montesinos</a:t>
            </a:r>
            <a:r>
              <a:rPr lang="en-US" altLang="sv-SE" sz="2000" i="1" dirty="0">
                <a:latin typeface="Times New Roman" panose="02020603050405020304" pitchFamily="18" charset="0"/>
              </a:rPr>
              <a:t>      </a:t>
            </a:r>
            <a:r>
              <a:rPr lang="en-US" altLang="sv-SE" sz="1600" b="1" dirty="0">
                <a:latin typeface="Times New Roman" panose="02020603050405020304" pitchFamily="18" charset="0"/>
              </a:rPr>
              <a:t>CERN-ACC-NOTE-2016-0050 8 </a:t>
            </a:r>
            <a:r>
              <a:rPr lang="en-US" altLang="sv-SE" sz="1600" b="1" dirty="0">
                <a:latin typeface="Times New Roman" panose="02020603050405020304" pitchFamily="18" charset="0"/>
                <a:cs typeface="Times New Roman" panose="02020603050405020304" pitchFamily="18" charset="0"/>
              </a:rPr>
              <a:t>July 2016</a:t>
            </a:r>
          </a:p>
        </p:txBody>
      </p:sp>
      <p:sp>
        <p:nvSpPr>
          <p:cNvPr id="12" name="Rectangle 2"/>
          <p:cNvSpPr>
            <a:spLocks noChangeArrowheads="1"/>
          </p:cNvSpPr>
          <p:nvPr/>
        </p:nvSpPr>
        <p:spPr bwMode="auto">
          <a:xfrm>
            <a:off x="252686" y="5118928"/>
            <a:ext cx="83413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sv-SE" sz="1800" dirty="0">
                <a:latin typeface="+mn-lt"/>
              </a:rPr>
              <a:t>“</a:t>
            </a:r>
            <a:r>
              <a:rPr lang="en-US" altLang="sv-SE" sz="1800" dirty="0">
                <a:highlight>
                  <a:srgbClr val="FFFF00"/>
                </a:highlight>
                <a:latin typeface="+mn-lt"/>
              </a:rPr>
              <a:t>No show stoppers </a:t>
            </a:r>
            <a:r>
              <a:rPr lang="en-US" altLang="sv-SE" sz="1800" dirty="0">
                <a:latin typeface="+mn-lt"/>
              </a:rPr>
              <a:t>have been identified for a possible future addition of the capability of a 5 MW H- beam to the 5 MW H+ beam of the ESS </a:t>
            </a:r>
            <a:r>
              <a:rPr lang="en-US" altLang="sv-SE" sz="1800" dirty="0" err="1">
                <a:latin typeface="+mn-lt"/>
              </a:rPr>
              <a:t>linac</a:t>
            </a:r>
            <a:r>
              <a:rPr lang="en-US" altLang="sv-SE" sz="1800" dirty="0">
                <a:latin typeface="+mn-lt"/>
              </a:rPr>
              <a:t> built as presently foreseen. Its additional cost is roughly estimated at 250 </a:t>
            </a:r>
            <a:r>
              <a:rPr lang="en-US" altLang="sv-SE" sz="1800" dirty="0" err="1">
                <a:latin typeface="+mn-lt"/>
              </a:rPr>
              <a:t>MEuros</a:t>
            </a:r>
            <a:r>
              <a:rPr lang="en-US" altLang="sv-SE" sz="1800" dirty="0">
                <a:latin typeface="+mn-lt"/>
              </a:rPr>
              <a:t>.”            </a:t>
            </a:r>
          </a:p>
          <a:p>
            <a:pPr eaLnBrk="1" hangingPunct="1">
              <a:defRPr/>
            </a:pPr>
            <a:r>
              <a:rPr lang="en-US" altLang="sv-SE" sz="1800" dirty="0" err="1">
                <a:latin typeface="+mn-lt"/>
              </a:rPr>
              <a:t>Cf</a:t>
            </a:r>
            <a:r>
              <a:rPr lang="en-US" altLang="sv-SE" sz="1800" dirty="0">
                <a:latin typeface="+mn-lt"/>
              </a:rPr>
              <a:t> total cost of the ESS 5 MW </a:t>
            </a:r>
            <a:r>
              <a:rPr lang="en-US" altLang="sv-SE" sz="1800" dirty="0" err="1">
                <a:latin typeface="+mn-lt"/>
              </a:rPr>
              <a:t>linac</a:t>
            </a:r>
            <a:r>
              <a:rPr lang="en-US" altLang="sv-SE" sz="1800" dirty="0">
                <a:latin typeface="+mn-lt"/>
              </a:rPr>
              <a:t> of ca 1000 </a:t>
            </a:r>
            <a:r>
              <a:rPr lang="en-US" altLang="sv-SE" sz="1800" dirty="0" err="1">
                <a:latin typeface="+mn-lt"/>
              </a:rPr>
              <a:t>MEuros</a:t>
            </a:r>
            <a:endParaRPr lang="en-US" altLang="sv-SE" sz="1800" dirty="0">
              <a:latin typeface="+mn-lt"/>
            </a:endParaRPr>
          </a:p>
        </p:txBody>
      </p:sp>
      <p:sp>
        <p:nvSpPr>
          <p:cNvPr id="13" name="TextBox 1"/>
          <p:cNvSpPr txBox="1">
            <a:spLocks noChangeArrowheads="1"/>
          </p:cNvSpPr>
          <p:nvPr/>
        </p:nvSpPr>
        <p:spPr bwMode="auto">
          <a:xfrm flipH="1">
            <a:off x="5491162" y="2968625"/>
            <a:ext cx="2509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sv-SE" altLang="de-DE" sz="1200" dirty="0">
                <a:solidFill>
                  <a:srgbClr val="FF0000"/>
                </a:solidFill>
                <a:latin typeface="Arial" panose="020B0604020202020204" pitchFamily="34" charset="0"/>
              </a:rPr>
              <a:t>To </a:t>
            </a:r>
            <a:r>
              <a:rPr lang="sv-SE" altLang="de-DE" sz="1200" dirty="0" err="1">
                <a:solidFill>
                  <a:srgbClr val="FF0000"/>
                </a:solidFill>
                <a:latin typeface="Arial" panose="020B0604020202020204" pitchFamily="34" charset="0"/>
              </a:rPr>
              <a:t>accelerate</a:t>
            </a:r>
            <a:r>
              <a:rPr lang="sv-SE" altLang="de-DE" sz="1200" dirty="0">
                <a:solidFill>
                  <a:srgbClr val="FF0000"/>
                </a:solidFill>
                <a:latin typeface="Arial" panose="020B0604020202020204" pitchFamily="34" charset="0"/>
              </a:rPr>
              <a:t> to 2.5 GeV.</a:t>
            </a:r>
          </a:p>
        </p:txBody>
      </p:sp>
    </p:spTree>
    <p:extLst>
      <p:ext uri="{BB962C8B-B14F-4D97-AF65-F5344CB8AC3E}">
        <p14:creationId xmlns:p14="http://schemas.microsoft.com/office/powerpoint/2010/main" val="240645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361637" y="392429"/>
            <a:ext cx="5680075" cy="1031240"/>
          </a:xfrm>
          <a:prstGeom prst="rect">
            <a:avLst/>
          </a:prstGeom>
        </p:spPr>
        <p:txBody>
          <a:bodyPr vert="horz" wrap="square" lIns="0" tIns="0" rIns="0" bIns="0" rtlCol="0">
            <a:spAutoFit/>
          </a:bodyPr>
          <a:lstStyle/>
          <a:p>
            <a:pPr marL="12700" marR="5080" indent="866775">
              <a:lnSpc>
                <a:spcPct val="100000"/>
              </a:lnSpc>
            </a:pPr>
            <a:r>
              <a:rPr sz="3600" b="1" dirty="0">
                <a:solidFill>
                  <a:srgbClr val="FF6600"/>
                </a:solidFill>
                <a:latin typeface="Times New Roman"/>
                <a:cs typeface="Times New Roman"/>
              </a:rPr>
              <a:t>The</a:t>
            </a:r>
            <a:r>
              <a:rPr sz="3600" b="1" spc="-5" dirty="0">
                <a:solidFill>
                  <a:srgbClr val="FF6600"/>
                </a:solidFill>
                <a:latin typeface="Times New Roman"/>
                <a:cs typeface="Times New Roman"/>
              </a:rPr>
              <a:t> Me</a:t>
            </a:r>
            <a:r>
              <a:rPr sz="3600" b="1" dirty="0">
                <a:solidFill>
                  <a:srgbClr val="FF6600"/>
                </a:solidFill>
                <a:latin typeface="Times New Roman"/>
                <a:cs typeface="Times New Roman"/>
              </a:rPr>
              <a:t>gaton</a:t>
            </a:r>
            <a:r>
              <a:rPr sz="3600" b="1" spc="-60" dirty="0">
                <a:solidFill>
                  <a:srgbClr val="FF6600"/>
                </a:solidFill>
                <a:latin typeface="Times New Roman"/>
                <a:cs typeface="Times New Roman"/>
              </a:rPr>
              <a:t> </a:t>
            </a:r>
            <a:r>
              <a:rPr sz="3600" b="1" spc="-204" dirty="0">
                <a:solidFill>
                  <a:srgbClr val="FF6600"/>
                </a:solidFill>
                <a:latin typeface="Times New Roman"/>
                <a:cs typeface="Times New Roman"/>
              </a:rPr>
              <a:t>W</a:t>
            </a:r>
            <a:r>
              <a:rPr sz="3600" b="1" dirty="0">
                <a:solidFill>
                  <a:srgbClr val="FF6600"/>
                </a:solidFill>
                <a:latin typeface="Times New Roman"/>
                <a:cs typeface="Times New Roman"/>
              </a:rPr>
              <a:t>at</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r Ch</a:t>
            </a:r>
            <a:r>
              <a:rPr sz="3600" b="1" spc="-5" dirty="0">
                <a:solidFill>
                  <a:srgbClr val="FF6600"/>
                </a:solidFill>
                <a:latin typeface="Times New Roman"/>
                <a:cs typeface="Times New Roman"/>
              </a:rPr>
              <a:t>e</a:t>
            </a:r>
            <a:r>
              <a:rPr sz="3600" b="1" spc="-65" dirty="0">
                <a:solidFill>
                  <a:srgbClr val="FF6600"/>
                </a:solidFill>
                <a:latin typeface="Times New Roman"/>
                <a:cs typeface="Times New Roman"/>
              </a:rPr>
              <a:t>r</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nkov</a:t>
            </a:r>
            <a:r>
              <a:rPr sz="3600" b="1" spc="-15" dirty="0">
                <a:solidFill>
                  <a:srgbClr val="FF6600"/>
                </a:solidFill>
                <a:latin typeface="Times New Roman"/>
                <a:cs typeface="Times New Roman"/>
              </a:rPr>
              <a:t> </a:t>
            </a:r>
            <a:r>
              <a:rPr sz="3600" b="1" dirty="0">
                <a:solidFill>
                  <a:srgbClr val="FF6600"/>
                </a:solidFill>
                <a:latin typeface="Times New Roman"/>
                <a:cs typeface="Times New Roman"/>
              </a:rPr>
              <a:t>n</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ut</a:t>
            </a:r>
            <a:r>
              <a:rPr sz="3600" b="1" spc="-5" dirty="0">
                <a:solidFill>
                  <a:srgbClr val="FF6600"/>
                </a:solidFill>
                <a:latin typeface="Times New Roman"/>
                <a:cs typeface="Times New Roman"/>
              </a:rPr>
              <a:t>ri</a:t>
            </a:r>
            <a:r>
              <a:rPr sz="3600" b="1" dirty="0">
                <a:solidFill>
                  <a:srgbClr val="FF6600"/>
                </a:solidFill>
                <a:latin typeface="Times New Roman"/>
                <a:cs typeface="Times New Roman"/>
              </a:rPr>
              <a:t>no d</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t</a:t>
            </a:r>
            <a:r>
              <a:rPr sz="3600" b="1" spc="-5" dirty="0">
                <a:solidFill>
                  <a:srgbClr val="FF6600"/>
                </a:solidFill>
                <a:latin typeface="Times New Roman"/>
                <a:cs typeface="Times New Roman"/>
              </a:rPr>
              <a:t>ec</a:t>
            </a:r>
            <a:r>
              <a:rPr sz="3600" b="1" dirty="0">
                <a:solidFill>
                  <a:srgbClr val="FF6600"/>
                </a:solidFill>
                <a:latin typeface="Times New Roman"/>
                <a:cs typeface="Times New Roman"/>
              </a:rPr>
              <a:t>tor</a:t>
            </a:r>
            <a:endParaRPr sz="3600" dirty="0">
              <a:latin typeface="Times New Roman"/>
              <a:cs typeface="Times New Roman"/>
            </a:endParaRPr>
          </a:p>
        </p:txBody>
      </p:sp>
      <p:sp>
        <p:nvSpPr>
          <p:cNvPr id="16" name="object 16"/>
          <p:cNvSpPr txBox="1"/>
          <p:nvPr/>
        </p:nvSpPr>
        <p:spPr>
          <a:xfrm>
            <a:off x="353695" y="2057791"/>
            <a:ext cx="2618105" cy="1645450"/>
          </a:xfrm>
          <a:prstGeom prst="rect">
            <a:avLst/>
          </a:prstGeom>
        </p:spPr>
        <p:txBody>
          <a:bodyPr vert="horz" wrap="square" lIns="0" tIns="0" rIns="0" bIns="0" rtlCol="0">
            <a:spAutoFit/>
          </a:bodyPr>
          <a:lstStyle/>
          <a:p>
            <a:pPr marL="12700" marR="5080">
              <a:lnSpc>
                <a:spcPct val="99300"/>
              </a:lnSpc>
            </a:pPr>
            <a:r>
              <a:rPr sz="1800" spc="-5" dirty="0">
                <a:latin typeface="Times New Roman"/>
                <a:cs typeface="Times New Roman"/>
              </a:rPr>
              <a:t>M</a:t>
            </a:r>
            <a:r>
              <a:rPr sz="1800" dirty="0">
                <a:latin typeface="Times New Roman"/>
                <a:cs typeface="Times New Roman"/>
              </a:rPr>
              <a:t>E</a:t>
            </a:r>
            <a:r>
              <a:rPr sz="1800" spc="-5" dirty="0">
                <a:latin typeface="Times New Roman"/>
                <a:cs typeface="Times New Roman"/>
              </a:rPr>
              <a:t>MPHY</a:t>
            </a:r>
            <a:r>
              <a:rPr sz="1800" dirty="0">
                <a:latin typeface="Times New Roman"/>
                <a:cs typeface="Times New Roman"/>
              </a:rPr>
              <a:t>S</a:t>
            </a:r>
            <a:r>
              <a:rPr lang="en-US" spc="10" dirty="0">
                <a:latin typeface="Times New Roman"/>
                <a:cs typeface="Times New Roman"/>
              </a:rPr>
              <a:t>-</a:t>
            </a:r>
            <a:r>
              <a:rPr sz="1800" dirty="0">
                <a:latin typeface="Times New Roman"/>
                <a:cs typeface="Times New Roman"/>
              </a:rPr>
              <a:t>like</a:t>
            </a:r>
            <a:r>
              <a:rPr sz="1800" spc="-5" dirty="0">
                <a:latin typeface="Times New Roman"/>
                <a:cs typeface="Times New Roman"/>
              </a:rPr>
              <a:t> </a:t>
            </a:r>
            <a:r>
              <a:rPr sz="1800" dirty="0">
                <a:latin typeface="Times New Roman"/>
                <a:cs typeface="Times New Roman"/>
              </a:rPr>
              <a:t>Cherenkov detector</a:t>
            </a:r>
            <a:r>
              <a:rPr lang="en-US" sz="1800" dirty="0">
                <a:latin typeface="Times New Roman"/>
                <a:cs typeface="Times New Roman"/>
              </a:rPr>
              <a:t> </a:t>
            </a:r>
            <a:r>
              <a:rPr sz="1800" dirty="0">
                <a:latin typeface="Times New Roman"/>
                <a:cs typeface="Times New Roman"/>
              </a:rPr>
              <a:t>(</a:t>
            </a:r>
            <a:r>
              <a:rPr sz="1800" spc="-5" dirty="0">
                <a:latin typeface="Times New Roman"/>
                <a:cs typeface="Times New Roman"/>
              </a:rPr>
              <a:t>M</a:t>
            </a:r>
            <a:r>
              <a:rPr sz="1800" dirty="0">
                <a:latin typeface="Times New Roman"/>
                <a:cs typeface="Times New Roman"/>
              </a:rPr>
              <a:t>Egaton</a:t>
            </a:r>
            <a:r>
              <a:rPr sz="1800" spc="-30" dirty="0">
                <a:latin typeface="Times New Roman"/>
                <a:cs typeface="Times New Roman"/>
              </a:rPr>
              <a:t> </a:t>
            </a:r>
            <a:r>
              <a:rPr sz="1800" spc="-5" dirty="0">
                <a:latin typeface="Times New Roman"/>
                <a:cs typeface="Times New Roman"/>
              </a:rPr>
              <a:t>M</a:t>
            </a:r>
            <a:r>
              <a:rPr sz="1800" dirty="0">
                <a:latin typeface="Times New Roman"/>
                <a:cs typeface="Times New Roman"/>
              </a:rPr>
              <a:t>a</a:t>
            </a:r>
            <a:r>
              <a:rPr sz="1800" spc="-5" dirty="0">
                <a:latin typeface="Times New Roman"/>
                <a:cs typeface="Times New Roman"/>
              </a:rPr>
              <a:t>ss </a:t>
            </a:r>
            <a:r>
              <a:rPr sz="1800" spc="-10" dirty="0" err="1">
                <a:latin typeface="Times New Roman"/>
                <a:cs typeface="Times New Roman"/>
              </a:rPr>
              <a:t>P</a:t>
            </a:r>
            <a:r>
              <a:rPr sz="1800" spc="-5" dirty="0" err="1">
                <a:latin typeface="Times New Roman"/>
                <a:cs typeface="Times New Roman"/>
              </a:rPr>
              <a:t>HY</a:t>
            </a:r>
            <a:r>
              <a:rPr sz="1800" spc="-10" dirty="0" err="1">
                <a:latin typeface="Times New Roman"/>
                <a:cs typeface="Times New Roman"/>
              </a:rPr>
              <a:t>S</a:t>
            </a:r>
            <a:r>
              <a:rPr sz="1800" dirty="0" err="1">
                <a:latin typeface="Times New Roman"/>
                <a:cs typeface="Times New Roman"/>
              </a:rPr>
              <a:t>ics</a:t>
            </a:r>
            <a:r>
              <a:rPr lang="en-US" sz="1800" dirty="0">
                <a:latin typeface="Times New Roman"/>
                <a:cs typeface="Times New Roman"/>
              </a:rPr>
              <a:t>)</a:t>
            </a:r>
            <a:r>
              <a:rPr sz="1800" dirty="0">
                <a:latin typeface="Times New Roman"/>
                <a:cs typeface="Times New Roman"/>
              </a:rPr>
              <a:t> </a:t>
            </a:r>
            <a:r>
              <a:rPr sz="1800" spc="-5" dirty="0">
                <a:latin typeface="Times New Roman"/>
                <a:cs typeface="Times New Roman"/>
              </a:rPr>
              <a:t>s</a:t>
            </a:r>
            <a:r>
              <a:rPr sz="1800" dirty="0">
                <a:latin typeface="Times New Roman"/>
                <a:cs typeface="Times New Roman"/>
              </a:rPr>
              <a:t>tudied</a:t>
            </a:r>
            <a:r>
              <a:rPr sz="1800" spc="-10" dirty="0">
                <a:latin typeface="Times New Roman"/>
                <a:cs typeface="Times New Roman"/>
              </a:rPr>
              <a:t> </a:t>
            </a:r>
            <a:r>
              <a:rPr lang="en-US" spc="-10" dirty="0">
                <a:latin typeface="Times New Roman"/>
                <a:cs typeface="Times New Roman"/>
              </a:rPr>
              <a:t>the EURO</a:t>
            </a:r>
            <a:r>
              <a:rPr lang="el-GR" spc="-10" dirty="0">
                <a:latin typeface="Times New Roman"/>
                <a:cs typeface="Times New Roman"/>
              </a:rPr>
              <a:t>ν</a:t>
            </a:r>
            <a:r>
              <a:rPr sz="1800" dirty="0">
                <a:latin typeface="Times New Roman"/>
                <a:cs typeface="Times New Roman"/>
              </a:rPr>
              <a:t> </a:t>
            </a:r>
            <a:r>
              <a:rPr lang="en-US" sz="1800" dirty="0">
                <a:latin typeface="Times New Roman"/>
                <a:cs typeface="Times New Roman"/>
              </a:rPr>
              <a:t>and </a:t>
            </a:r>
            <a:r>
              <a:rPr sz="1800" dirty="0">
                <a:latin typeface="Times New Roman"/>
                <a:cs typeface="Times New Roman"/>
              </a:rPr>
              <a:t>L</a:t>
            </a:r>
            <a:r>
              <a:rPr sz="1800" spc="-5" dirty="0">
                <a:latin typeface="Times New Roman"/>
                <a:cs typeface="Times New Roman"/>
              </a:rPr>
              <a:t>AGUNA</a:t>
            </a:r>
            <a:r>
              <a:rPr lang="en-US" sz="1800" spc="-5" dirty="0">
                <a:latin typeface="Times New Roman"/>
                <a:cs typeface="Times New Roman"/>
              </a:rPr>
              <a:t> EU Design Studies</a:t>
            </a:r>
            <a:endParaRPr sz="1800" dirty="0">
              <a:latin typeface="Times New Roman"/>
              <a:cs typeface="Times New Roman"/>
            </a:endParaRPr>
          </a:p>
        </p:txBody>
      </p:sp>
      <p:sp>
        <p:nvSpPr>
          <p:cNvPr id="17" name="object 17"/>
          <p:cNvSpPr txBox="1"/>
          <p:nvPr/>
        </p:nvSpPr>
        <p:spPr>
          <a:xfrm>
            <a:off x="134090" y="3956908"/>
            <a:ext cx="3124200" cy="1538883"/>
          </a:xfrm>
          <a:prstGeom prst="rect">
            <a:avLst/>
          </a:prstGeom>
          <a:ln w="9144">
            <a:solidFill>
              <a:srgbClr val="4F81BD"/>
            </a:solidFill>
          </a:ln>
        </p:spPr>
        <p:txBody>
          <a:bodyPr vert="horz" wrap="square" lIns="0" tIns="0" rIns="0" bIns="0" rtlCol="0">
            <a:spAutoFit/>
          </a:bodyPr>
          <a:lstStyle/>
          <a:p>
            <a:pPr marL="149860" marR="533400" indent="-63500">
              <a:lnSpc>
                <a:spcPct val="100000"/>
              </a:lnSpc>
              <a:buFont typeface="Arial"/>
              <a:buChar char="•"/>
              <a:tabLst>
                <a:tab pos="271145" algn="l"/>
              </a:tabLst>
            </a:pPr>
            <a:r>
              <a:rPr lang="sv-SE" sz="2000" spc="5" dirty="0" err="1">
                <a:latin typeface="Times New Roman"/>
                <a:cs typeface="Times New Roman"/>
              </a:rPr>
              <a:t>Two</a:t>
            </a:r>
            <a:r>
              <a:rPr lang="sv-SE" sz="2000" spc="5" dirty="0">
                <a:latin typeface="Times New Roman"/>
                <a:cs typeface="Times New Roman"/>
              </a:rPr>
              <a:t> </a:t>
            </a:r>
            <a:r>
              <a:rPr lang="sv-SE" sz="2000" spc="5" dirty="0" err="1">
                <a:latin typeface="Times New Roman"/>
                <a:cs typeface="Times New Roman"/>
              </a:rPr>
              <a:t>cylindrical</a:t>
            </a:r>
            <a:r>
              <a:rPr lang="sv-SE" sz="2000" spc="5" dirty="0">
                <a:latin typeface="Times New Roman"/>
                <a:cs typeface="Times New Roman"/>
              </a:rPr>
              <a:t> tanks </a:t>
            </a:r>
          </a:p>
          <a:p>
            <a:pPr marL="149860" marR="533400" indent="-63500">
              <a:lnSpc>
                <a:spcPct val="100000"/>
              </a:lnSpc>
              <a:buFont typeface="Arial"/>
              <a:buChar char="•"/>
              <a:tabLst>
                <a:tab pos="271145" algn="l"/>
              </a:tabLst>
            </a:pPr>
            <a:r>
              <a:rPr lang="sv-SE" sz="2000" spc="-25" dirty="0">
                <a:latin typeface="Times New Roman"/>
                <a:cs typeface="Times New Roman"/>
              </a:rPr>
              <a:t>Total </a:t>
            </a:r>
            <a:r>
              <a:rPr sz="2000" dirty="0">
                <a:latin typeface="Times New Roman"/>
                <a:cs typeface="Times New Roman"/>
              </a:rPr>
              <a:t>f</a:t>
            </a:r>
            <a:r>
              <a:rPr sz="2000" spc="-5" dirty="0">
                <a:latin typeface="Times New Roman"/>
                <a:cs typeface="Times New Roman"/>
              </a:rPr>
              <a:t>i</a:t>
            </a:r>
            <a:r>
              <a:rPr sz="2000" spc="5" dirty="0">
                <a:latin typeface="Times New Roman"/>
                <a:cs typeface="Times New Roman"/>
              </a:rPr>
              <a:t>du</a:t>
            </a:r>
            <a:r>
              <a:rPr sz="2000" spc="-5" dirty="0">
                <a:latin typeface="Times New Roman"/>
                <a:cs typeface="Times New Roman"/>
              </a:rPr>
              <a:t>c</a:t>
            </a:r>
            <a:r>
              <a:rPr sz="2000" spc="-10" dirty="0">
                <a:latin typeface="Times New Roman"/>
                <a:cs typeface="Times New Roman"/>
              </a:rPr>
              <a:t>i</a:t>
            </a:r>
            <a:r>
              <a:rPr sz="2000" spc="-5" dirty="0">
                <a:latin typeface="Times New Roman"/>
                <a:cs typeface="Times New Roman"/>
              </a:rPr>
              <a:t>a</a:t>
            </a:r>
            <a:r>
              <a:rPr sz="2000" dirty="0">
                <a:latin typeface="Times New Roman"/>
                <a:cs typeface="Times New Roman"/>
              </a:rPr>
              <a:t>l</a:t>
            </a:r>
            <a:r>
              <a:rPr sz="2000" spc="-40" dirty="0">
                <a:latin typeface="Times New Roman"/>
                <a:cs typeface="Times New Roman"/>
              </a:rPr>
              <a:t> </a:t>
            </a:r>
            <a:r>
              <a:rPr sz="2000" spc="5" dirty="0">
                <a:latin typeface="Times New Roman"/>
                <a:cs typeface="Times New Roman"/>
              </a:rPr>
              <a:t>vo</a:t>
            </a:r>
            <a:r>
              <a:rPr sz="2000" spc="-5" dirty="0">
                <a:latin typeface="Times New Roman"/>
                <a:cs typeface="Times New Roman"/>
              </a:rPr>
              <a:t>l</a:t>
            </a:r>
            <a:r>
              <a:rPr sz="2000" spc="5" dirty="0">
                <a:latin typeface="Times New Roman"/>
                <a:cs typeface="Times New Roman"/>
              </a:rPr>
              <a:t>u</a:t>
            </a:r>
            <a:r>
              <a:rPr sz="2000" spc="-25" dirty="0">
                <a:latin typeface="Times New Roman"/>
                <a:cs typeface="Times New Roman"/>
              </a:rPr>
              <a:t>m</a:t>
            </a:r>
            <a:r>
              <a:rPr sz="2000" dirty="0">
                <a:latin typeface="Times New Roman"/>
                <a:cs typeface="Times New Roman"/>
              </a:rPr>
              <a:t>e </a:t>
            </a:r>
            <a:r>
              <a:rPr lang="sv-SE" sz="2000" spc="5" dirty="0">
                <a:latin typeface="Times New Roman"/>
                <a:cs typeface="Times New Roman"/>
              </a:rPr>
              <a:t>50</a:t>
            </a:r>
            <a:r>
              <a:rPr lang="sv-SE" sz="2000" dirty="0">
                <a:latin typeface="Times New Roman"/>
                <a:cs typeface="Times New Roman"/>
              </a:rPr>
              <a:t>0</a:t>
            </a:r>
            <a:r>
              <a:rPr lang="sv-SE" sz="2000" spc="-15" dirty="0">
                <a:latin typeface="Times New Roman"/>
                <a:cs typeface="Times New Roman"/>
              </a:rPr>
              <a:t> </a:t>
            </a:r>
            <a:r>
              <a:rPr lang="sv-SE" sz="2000" spc="5" dirty="0" err="1">
                <a:latin typeface="Times New Roman"/>
                <a:cs typeface="Times New Roman"/>
              </a:rPr>
              <a:t>k</a:t>
            </a:r>
            <a:r>
              <a:rPr lang="sv-SE" sz="2000" dirty="0" err="1">
                <a:latin typeface="Times New Roman"/>
                <a:cs typeface="Times New Roman"/>
              </a:rPr>
              <a:t>t</a:t>
            </a:r>
            <a:r>
              <a:rPr lang="sv-SE"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a:t>
            </a:r>
            <a:r>
              <a:rPr sz="2000" spc="5" dirty="0">
                <a:latin typeface="Times New Roman"/>
                <a:cs typeface="Times New Roman"/>
              </a:rPr>
              <a:t>20x</a:t>
            </a:r>
            <a:r>
              <a:rPr sz="2000" dirty="0">
                <a:latin typeface="Times New Roman"/>
                <a:cs typeface="Times New Roman"/>
              </a:rPr>
              <a:t>S</a:t>
            </a:r>
            <a:r>
              <a:rPr sz="2000" spc="5" dirty="0">
                <a:latin typeface="Times New Roman"/>
                <a:cs typeface="Times New Roman"/>
              </a:rPr>
              <a:t>u</a:t>
            </a:r>
            <a:r>
              <a:rPr sz="2000" spc="-10" dirty="0">
                <a:latin typeface="Times New Roman"/>
                <a:cs typeface="Times New Roman"/>
              </a:rPr>
              <a:t>p</a:t>
            </a:r>
            <a:r>
              <a:rPr sz="2000" spc="-5" dirty="0">
                <a:latin typeface="Times New Roman"/>
                <a:cs typeface="Times New Roman"/>
              </a:rPr>
              <a:t>e</a:t>
            </a:r>
            <a:r>
              <a:rPr sz="2000" spc="-10" dirty="0">
                <a:latin typeface="Times New Roman"/>
                <a:cs typeface="Times New Roman"/>
              </a:rPr>
              <a:t>r</a:t>
            </a:r>
            <a:r>
              <a:rPr sz="2000" spc="5" dirty="0">
                <a:latin typeface="Times New Roman"/>
                <a:cs typeface="Times New Roman"/>
              </a:rPr>
              <a:t>K)</a:t>
            </a:r>
            <a:endParaRPr sz="2000" dirty="0">
              <a:latin typeface="Times New Roman"/>
              <a:cs typeface="Times New Roman"/>
            </a:endParaRPr>
          </a:p>
          <a:p>
            <a:pPr marL="270510" indent="-184785">
              <a:lnSpc>
                <a:spcPct val="100000"/>
              </a:lnSpc>
              <a:buFont typeface="Arial"/>
              <a:buChar char="•"/>
              <a:tabLst>
                <a:tab pos="271145" algn="l"/>
              </a:tabLst>
            </a:pPr>
            <a:r>
              <a:rPr sz="2000" spc="-5" dirty="0">
                <a:latin typeface="Times New Roman"/>
                <a:cs typeface="Times New Roman"/>
              </a:rPr>
              <a:t>Rea</a:t>
            </a:r>
            <a:r>
              <a:rPr sz="2000" spc="5" dirty="0">
                <a:latin typeface="Times New Roman"/>
                <a:cs typeface="Times New Roman"/>
              </a:rPr>
              <a:t>dou</a:t>
            </a:r>
            <a:r>
              <a:rPr sz="2000" spc="-10" dirty="0">
                <a:latin typeface="Times New Roman"/>
                <a:cs typeface="Times New Roman"/>
              </a:rPr>
              <a:t>t</a:t>
            </a:r>
            <a:r>
              <a:rPr sz="2000" dirty="0">
                <a:latin typeface="Times New Roman"/>
                <a:cs typeface="Times New Roman"/>
              </a:rPr>
              <a:t>:</a:t>
            </a:r>
            <a:r>
              <a:rPr sz="2000" spc="-30" dirty="0">
                <a:latin typeface="Times New Roman"/>
                <a:cs typeface="Times New Roman"/>
              </a:rPr>
              <a:t> </a:t>
            </a:r>
            <a:r>
              <a:rPr lang="en-US" sz="2000" spc="-5" dirty="0">
                <a:latin typeface="Times New Roman"/>
                <a:cs typeface="Times New Roman"/>
              </a:rPr>
              <a:t>latest type of high efficiency </a:t>
            </a:r>
            <a:r>
              <a:rPr sz="2000" dirty="0">
                <a:latin typeface="Times New Roman"/>
                <a:cs typeface="Times New Roman"/>
              </a:rPr>
              <a:t>P</a:t>
            </a:r>
            <a:r>
              <a:rPr sz="2000" spc="-10" dirty="0">
                <a:latin typeface="Times New Roman"/>
                <a:cs typeface="Times New Roman"/>
              </a:rPr>
              <a:t>M</a:t>
            </a:r>
            <a:r>
              <a:rPr sz="2000" spc="-145" dirty="0">
                <a:latin typeface="Times New Roman"/>
                <a:cs typeface="Times New Roman"/>
              </a:rPr>
              <a:t>Ts</a:t>
            </a:r>
            <a:endParaRPr sz="2000" dirty="0">
              <a:latin typeface="Times New Roman"/>
              <a:cs typeface="Times New Roman"/>
            </a:endParaRPr>
          </a:p>
        </p:txBody>
      </p:sp>
      <p:sp>
        <p:nvSpPr>
          <p:cNvPr id="18" name="object 18"/>
          <p:cNvSpPr txBox="1"/>
          <p:nvPr/>
        </p:nvSpPr>
        <p:spPr>
          <a:xfrm>
            <a:off x="466090" y="6013195"/>
            <a:ext cx="2505710" cy="340360"/>
          </a:xfrm>
          <a:prstGeom prst="rect">
            <a:avLst/>
          </a:prstGeom>
          <a:ln w="9144">
            <a:solidFill>
              <a:srgbClr val="000000"/>
            </a:solidFill>
          </a:ln>
        </p:spPr>
        <p:txBody>
          <a:bodyPr vert="horz" wrap="square" lIns="0" tIns="0" rIns="0" bIns="0" rtlCol="0">
            <a:spAutoFit/>
          </a:bodyPr>
          <a:lstStyle/>
          <a:p>
            <a:pPr marL="85725">
              <a:lnSpc>
                <a:spcPct val="100000"/>
              </a:lnSpc>
            </a:pPr>
            <a:r>
              <a:rPr sz="1600" b="1" spc="-15" dirty="0">
                <a:latin typeface="Times New Roman"/>
                <a:cs typeface="Times New Roman"/>
              </a:rPr>
              <a:t>(</a:t>
            </a:r>
            <a:r>
              <a:rPr sz="1600" b="1" spc="-5" dirty="0">
                <a:latin typeface="Times New Roman"/>
                <a:cs typeface="Times New Roman"/>
              </a:rPr>
              <a:t>a</a:t>
            </a:r>
            <a:r>
              <a:rPr sz="1600" b="1" spc="-10" dirty="0">
                <a:latin typeface="Times New Roman"/>
                <a:cs typeface="Times New Roman"/>
              </a:rPr>
              <a:t>r</a:t>
            </a:r>
            <a:r>
              <a:rPr sz="1600" b="1" spc="-30" dirty="0">
                <a:latin typeface="Times New Roman"/>
                <a:cs typeface="Times New Roman"/>
              </a:rPr>
              <a:t>X</a:t>
            </a:r>
            <a:r>
              <a:rPr sz="1600" b="1" spc="-5" dirty="0">
                <a:latin typeface="Times New Roman"/>
                <a:cs typeface="Times New Roman"/>
              </a:rPr>
              <a:t>iv</a:t>
            </a:r>
            <a:r>
              <a:rPr sz="1600" b="1" spc="-10" dirty="0">
                <a:latin typeface="Times New Roman"/>
                <a:cs typeface="Times New Roman"/>
              </a:rPr>
              <a:t>:</a:t>
            </a:r>
            <a:r>
              <a:rPr sz="1600" b="1" spc="25" dirty="0">
                <a:latin typeface="Times New Roman"/>
                <a:cs typeface="Times New Roman"/>
              </a:rPr>
              <a:t> </a:t>
            </a:r>
            <a:r>
              <a:rPr sz="1600" b="1" spc="-10" dirty="0">
                <a:latin typeface="Times New Roman"/>
                <a:cs typeface="Times New Roman"/>
              </a:rPr>
              <a:t>hep</a:t>
            </a:r>
            <a:r>
              <a:rPr sz="1600" b="1" spc="-15" dirty="0">
                <a:latin typeface="Times New Roman"/>
                <a:cs typeface="Times New Roman"/>
              </a:rPr>
              <a:t>-e</a:t>
            </a:r>
            <a:r>
              <a:rPr sz="1600" b="1" spc="-5" dirty="0">
                <a:latin typeface="Times New Roman"/>
                <a:cs typeface="Times New Roman"/>
              </a:rPr>
              <a:t>x/0607026)</a:t>
            </a:r>
            <a:endParaRPr sz="1600">
              <a:latin typeface="Times New Roman"/>
              <a:cs typeface="Times New Roman"/>
            </a:endParaRPr>
          </a:p>
        </p:txBody>
      </p:sp>
      <p:sp>
        <p:nvSpPr>
          <p:cNvPr id="19" name="object 19"/>
          <p:cNvSpPr/>
          <p:nvPr/>
        </p:nvSpPr>
        <p:spPr>
          <a:xfrm>
            <a:off x="3409188" y="1956816"/>
            <a:ext cx="5618987" cy="4396739"/>
          </a:xfrm>
          <a:prstGeom prst="rect">
            <a:avLst/>
          </a:prstGeom>
          <a:blipFill>
            <a:blip r:embed="rId3" cstate="print"/>
            <a:stretch>
              <a:fillRect/>
            </a:stretch>
          </a:blipFill>
        </p:spPr>
        <p:txBody>
          <a:bodyPr wrap="square" lIns="0" tIns="0" rIns="0" bIns="0" rtlCol="0"/>
          <a:lstStyle/>
          <a:p>
            <a:endParaRPr/>
          </a:p>
        </p:txBody>
      </p:sp>
      <p:sp>
        <p:nvSpPr>
          <p:cNvPr id="2" name="Date Placeholder 1">
            <a:extLst>
              <a:ext uri="{FF2B5EF4-FFF2-40B4-BE49-F238E27FC236}">
                <a16:creationId xmlns:a16="http://schemas.microsoft.com/office/drawing/2014/main" id="{F3EE44DC-FC94-44B2-A864-D1B2817F6753}"/>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7F9C9BBC-FCB8-4993-A86F-C1AAB579EDB4}"/>
              </a:ext>
            </a:extLst>
          </p:cNvPr>
          <p:cNvSpPr>
            <a:spLocks noGrp="1"/>
          </p:cNvSpPr>
          <p:nvPr>
            <p:ph type="sldNum" sz="quarter" idx="7"/>
          </p:nvPr>
        </p:nvSpPr>
        <p:spPr>
          <a:xfrm>
            <a:off x="8763000" y="6467586"/>
            <a:ext cx="314069" cy="360679"/>
          </a:xfrm>
        </p:spPr>
        <p:txBody>
          <a:bodyPr/>
          <a:lstStyle/>
          <a:p>
            <a:pPr marL="101600">
              <a:lnSpc>
                <a:spcPct val="100000"/>
              </a:lnSpc>
            </a:pPr>
            <a:fld id="{81D60167-4931-47E6-BA6A-407CBD079E47}" type="slidenum">
              <a:rPr lang="sv-SE" smtClean="0"/>
              <a:t>12</a:t>
            </a:fld>
            <a:endParaRPr lang="sv-SE" dirty="0"/>
          </a:p>
        </p:txBody>
      </p:sp>
      <p:sp>
        <p:nvSpPr>
          <p:cNvPr id="5" name="Footer Placeholder 4">
            <a:extLst>
              <a:ext uri="{FF2B5EF4-FFF2-40B4-BE49-F238E27FC236}">
                <a16:creationId xmlns:a16="http://schemas.microsoft.com/office/drawing/2014/main" id="{70F13883-996D-4217-B141-CAD0EA49E217}"/>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1227" y="22294"/>
            <a:ext cx="10191449" cy="799934"/>
          </a:xfrm>
          <a:prstGeom prst="rect">
            <a:avLst/>
          </a:prstGeom>
        </p:spPr>
        <p:txBody>
          <a:bodyPr vert="horz" wrap="square" lIns="0" tIns="182598" rIns="0" bIns="0" rtlCol="0">
            <a:spAutoFit/>
          </a:bodyPr>
          <a:lstStyle/>
          <a:p>
            <a:pPr marL="2228850">
              <a:lnSpc>
                <a:spcPts val="4780"/>
              </a:lnSpc>
            </a:pPr>
            <a:r>
              <a:rPr lang="sv-SE" spc="-30" dirty="0" err="1"/>
              <a:t>Garpenberg</a:t>
            </a:r>
            <a:r>
              <a:rPr lang="sv-SE" spc="-30" dirty="0"/>
              <a:t> </a:t>
            </a:r>
            <a:r>
              <a:rPr lang="sv-SE" spc="-30" dirty="0" err="1"/>
              <a:t>Mine</a:t>
            </a:r>
            <a:r>
              <a:rPr lang="sv-SE" spc="-30" dirty="0"/>
              <a:t> 540 km from ESS</a:t>
            </a:r>
            <a:endParaRPr spc="-20" dirty="0"/>
          </a:p>
        </p:txBody>
      </p:sp>
      <p:sp>
        <p:nvSpPr>
          <p:cNvPr id="4" name="object 4"/>
          <p:cNvSpPr txBox="1"/>
          <p:nvPr/>
        </p:nvSpPr>
        <p:spPr>
          <a:xfrm>
            <a:off x="370448" y="1045229"/>
            <a:ext cx="3194050" cy="2893100"/>
          </a:xfrm>
          <a:prstGeom prst="rect">
            <a:avLst/>
          </a:prstGeom>
        </p:spPr>
        <p:txBody>
          <a:bodyPr vert="horz" wrap="square" lIns="0" tIns="0" rIns="0" bIns="0" rtlCol="0">
            <a:spAutoFit/>
          </a:bodyPr>
          <a:lstStyle/>
          <a:p>
            <a:pPr marL="12700" marR="5080">
              <a:lnSpc>
                <a:spcPct val="100000"/>
              </a:lnSpc>
              <a:tabLst>
                <a:tab pos="2315210" algn="l"/>
              </a:tabLst>
            </a:pPr>
            <a:r>
              <a:rPr sz="2800" spc="-10" dirty="0">
                <a:latin typeface="Calibri"/>
                <a:cs typeface="Calibri"/>
              </a:rPr>
              <a:t>T</a:t>
            </a:r>
            <a:r>
              <a:rPr sz="2800" spc="-20" dirty="0">
                <a:latin typeface="Calibri"/>
                <a:cs typeface="Calibri"/>
              </a:rPr>
              <a:t>h</a:t>
            </a:r>
            <a:r>
              <a:rPr sz="2800" spc="-15" dirty="0">
                <a:latin typeface="Calibri"/>
                <a:cs typeface="Calibri"/>
              </a:rPr>
              <a:t>e</a:t>
            </a:r>
            <a:r>
              <a:rPr sz="2800" dirty="0">
                <a:latin typeface="Calibri"/>
                <a:cs typeface="Calibri"/>
              </a:rPr>
              <a:t> </a:t>
            </a:r>
            <a:r>
              <a:rPr sz="2800" spc="-30" dirty="0">
                <a:latin typeface="Calibri"/>
                <a:cs typeface="Calibri"/>
              </a:rPr>
              <a:t>M</a:t>
            </a:r>
            <a:r>
              <a:rPr sz="2800" spc="-15" dirty="0">
                <a:latin typeface="Calibri"/>
                <a:cs typeface="Calibri"/>
              </a:rPr>
              <a:t>E</a:t>
            </a:r>
            <a:r>
              <a:rPr sz="2800" spc="-25" dirty="0">
                <a:latin typeface="Calibri"/>
                <a:cs typeface="Calibri"/>
              </a:rPr>
              <a:t>MPH</a:t>
            </a:r>
            <a:r>
              <a:rPr sz="2800" spc="-35" dirty="0">
                <a:latin typeface="Calibri"/>
                <a:cs typeface="Calibri"/>
              </a:rPr>
              <a:t>Y</a:t>
            </a:r>
            <a:r>
              <a:rPr sz="2800" spc="-15" dirty="0">
                <a:latin typeface="Calibri"/>
                <a:cs typeface="Calibri"/>
              </a:rPr>
              <a:t>S</a:t>
            </a:r>
            <a:r>
              <a:rPr sz="2800" dirty="0">
                <a:latin typeface="Calibri"/>
                <a:cs typeface="Calibri"/>
              </a:rPr>
              <a:t>	</a:t>
            </a:r>
            <a:r>
              <a:rPr sz="2800" spc="-20" dirty="0">
                <a:latin typeface="Calibri"/>
                <a:cs typeface="Calibri"/>
              </a:rPr>
              <a:t>type</a:t>
            </a:r>
            <a:r>
              <a:rPr sz="2800" spc="-15" dirty="0">
                <a:latin typeface="Calibri"/>
                <a:cs typeface="Calibri"/>
              </a:rPr>
              <a:t> </a:t>
            </a:r>
            <a:r>
              <a:rPr lang="sv-SE" sz="2800" spc="-25" dirty="0">
                <a:latin typeface="Calibri"/>
                <a:cs typeface="Calibri"/>
              </a:rPr>
              <a:t>d</a:t>
            </a:r>
            <a:r>
              <a:rPr sz="2800" spc="-30" dirty="0" err="1">
                <a:latin typeface="Calibri"/>
                <a:cs typeface="Calibri"/>
              </a:rPr>
              <a:t>e</a:t>
            </a:r>
            <a:r>
              <a:rPr sz="2800" spc="-35" dirty="0" err="1">
                <a:latin typeface="Calibri"/>
                <a:cs typeface="Calibri"/>
              </a:rPr>
              <a:t>t</a:t>
            </a:r>
            <a:r>
              <a:rPr sz="2800" spc="-15" dirty="0" err="1">
                <a:latin typeface="Calibri"/>
                <a:cs typeface="Calibri"/>
              </a:rPr>
              <a:t>e</a:t>
            </a:r>
            <a:r>
              <a:rPr sz="2800" spc="-10" dirty="0" err="1">
                <a:latin typeface="Calibri"/>
                <a:cs typeface="Calibri"/>
              </a:rPr>
              <a:t>c</a:t>
            </a:r>
            <a:r>
              <a:rPr sz="2800" spc="-35" dirty="0" err="1">
                <a:latin typeface="Calibri"/>
                <a:cs typeface="Calibri"/>
              </a:rPr>
              <a:t>t</a:t>
            </a:r>
            <a:r>
              <a:rPr sz="2800" spc="-15" dirty="0" err="1">
                <a:latin typeface="Calibri"/>
                <a:cs typeface="Calibri"/>
              </a:rPr>
              <a:t>or</a:t>
            </a:r>
            <a:r>
              <a:rPr sz="2800" spc="-15" dirty="0">
                <a:latin typeface="Calibri"/>
                <a:cs typeface="Calibri"/>
              </a:rPr>
              <a:t> </a:t>
            </a:r>
            <a:r>
              <a:rPr sz="2800" spc="-35" dirty="0">
                <a:latin typeface="Calibri"/>
                <a:cs typeface="Calibri"/>
              </a:rPr>
              <a:t>t</a:t>
            </a:r>
            <a:r>
              <a:rPr sz="2800" spc="-15" dirty="0">
                <a:latin typeface="Calibri"/>
                <a:cs typeface="Calibri"/>
              </a:rPr>
              <a:t>o</a:t>
            </a:r>
            <a:r>
              <a:rPr sz="2800" dirty="0">
                <a:latin typeface="Calibri"/>
                <a:cs typeface="Calibri"/>
              </a:rPr>
              <a:t> </a:t>
            </a:r>
            <a:r>
              <a:rPr sz="2800" spc="-20" dirty="0">
                <a:latin typeface="Calibri"/>
                <a:cs typeface="Calibri"/>
              </a:rPr>
              <a:t>b</a:t>
            </a:r>
            <a:r>
              <a:rPr sz="2800" spc="-15" dirty="0">
                <a:latin typeface="Calibri"/>
                <a:cs typeface="Calibri"/>
              </a:rPr>
              <a:t>e</a:t>
            </a:r>
            <a:r>
              <a:rPr sz="2800" spc="-10" dirty="0">
                <a:latin typeface="Calibri"/>
                <a:cs typeface="Calibri"/>
              </a:rPr>
              <a:t> l</a:t>
            </a:r>
            <a:r>
              <a:rPr sz="2800" spc="-15" dirty="0">
                <a:latin typeface="Calibri"/>
                <a:cs typeface="Calibri"/>
              </a:rPr>
              <a:t>o</a:t>
            </a:r>
            <a:r>
              <a:rPr sz="2800" spc="-35" dirty="0">
                <a:latin typeface="Calibri"/>
                <a:cs typeface="Calibri"/>
              </a:rPr>
              <a:t>cat</a:t>
            </a:r>
            <a:r>
              <a:rPr sz="2800" spc="-15" dirty="0">
                <a:latin typeface="Calibri"/>
                <a:cs typeface="Calibri"/>
              </a:rPr>
              <a:t>ed</a:t>
            </a:r>
            <a:r>
              <a:rPr sz="2800" spc="-5" dirty="0">
                <a:latin typeface="Calibri"/>
                <a:cs typeface="Calibri"/>
              </a:rPr>
              <a:t> </a:t>
            </a:r>
            <a:r>
              <a:rPr lang="sv-SE" sz="2800" spc="-5" dirty="0">
                <a:latin typeface="Calibri"/>
                <a:cs typeface="Calibri"/>
              </a:rPr>
              <a:t>1000 m </a:t>
            </a:r>
            <a:r>
              <a:rPr sz="2800" spc="-20" dirty="0">
                <a:latin typeface="Calibri"/>
                <a:cs typeface="Calibri"/>
              </a:rPr>
              <a:t>d</a:t>
            </a:r>
            <a:r>
              <a:rPr sz="2800" spc="-30" dirty="0">
                <a:latin typeface="Calibri"/>
                <a:cs typeface="Calibri"/>
              </a:rPr>
              <a:t>o</a:t>
            </a:r>
            <a:r>
              <a:rPr sz="2800" spc="-15" dirty="0">
                <a:latin typeface="Calibri"/>
                <a:cs typeface="Calibri"/>
              </a:rPr>
              <a:t>wn</a:t>
            </a:r>
            <a:r>
              <a:rPr sz="2800" spc="10" dirty="0">
                <a:latin typeface="Calibri"/>
                <a:cs typeface="Calibri"/>
              </a:rPr>
              <a:t> </a:t>
            </a:r>
            <a:r>
              <a:rPr sz="2800" spc="-20" dirty="0">
                <a:latin typeface="Calibri"/>
                <a:cs typeface="Calibri"/>
              </a:rPr>
              <a:t>i</a:t>
            </a:r>
            <a:r>
              <a:rPr sz="2800" spc="-15" dirty="0">
                <a:latin typeface="Calibri"/>
                <a:cs typeface="Calibri"/>
              </a:rPr>
              <a:t>n</a:t>
            </a:r>
            <a:r>
              <a:rPr sz="2800" spc="10" dirty="0">
                <a:latin typeface="Calibri"/>
                <a:cs typeface="Calibri"/>
              </a:rPr>
              <a:t> </a:t>
            </a:r>
            <a:r>
              <a:rPr lang="sv-SE" sz="2800" spc="-20" dirty="0">
                <a:latin typeface="Calibri"/>
                <a:cs typeface="Calibri"/>
              </a:rPr>
              <a:t>a</a:t>
            </a:r>
            <a:r>
              <a:rPr sz="2800" spc="-15" dirty="0">
                <a:latin typeface="Calibri"/>
                <a:cs typeface="Calibri"/>
              </a:rPr>
              <a:t> </a:t>
            </a:r>
            <a:r>
              <a:rPr lang="sv-SE" sz="2800" spc="-30" dirty="0" err="1">
                <a:latin typeface="Calibri"/>
                <a:cs typeface="Calibri"/>
              </a:rPr>
              <a:t>mine</a:t>
            </a:r>
            <a:endParaRPr sz="2800" dirty="0">
              <a:latin typeface="Calibri"/>
              <a:cs typeface="Calibri"/>
            </a:endParaRPr>
          </a:p>
          <a:p>
            <a:pPr marL="12700">
              <a:lnSpc>
                <a:spcPct val="100000"/>
              </a:lnSpc>
              <a:spcBef>
                <a:spcPts val="2400"/>
              </a:spcBef>
            </a:pPr>
            <a:r>
              <a:rPr lang="sv-SE" sz="2800" b="1" spc="-20" dirty="0" err="1">
                <a:latin typeface="Calibri"/>
                <a:cs typeface="Calibri"/>
              </a:rPr>
              <a:t>Garpenberg</a:t>
            </a:r>
            <a:r>
              <a:rPr lang="sv-SE" sz="2800" b="1" spc="-20" dirty="0">
                <a:latin typeface="Calibri"/>
                <a:cs typeface="Calibri"/>
              </a:rPr>
              <a:t> </a:t>
            </a:r>
            <a:r>
              <a:rPr lang="sv-SE" sz="2800" b="1" spc="-20" dirty="0" err="1">
                <a:latin typeface="Calibri"/>
                <a:cs typeface="Calibri"/>
              </a:rPr>
              <a:t>mine</a:t>
            </a:r>
            <a:r>
              <a:rPr lang="sv-SE" sz="2800" b="1" spc="-20" dirty="0">
                <a:latin typeface="Calibri"/>
                <a:cs typeface="Calibri"/>
              </a:rPr>
              <a:t> d</a:t>
            </a:r>
            <a:r>
              <a:rPr sz="2800" b="1" spc="-20" dirty="0" err="1">
                <a:latin typeface="Calibri"/>
                <a:cs typeface="Calibri"/>
              </a:rPr>
              <a:t>e</a:t>
            </a:r>
            <a:r>
              <a:rPr sz="2800" b="1" spc="-30" dirty="0" err="1">
                <a:latin typeface="Calibri"/>
                <a:cs typeface="Calibri"/>
              </a:rPr>
              <a:t>p</a:t>
            </a:r>
            <a:r>
              <a:rPr sz="2800" b="1" spc="-15" dirty="0" err="1">
                <a:latin typeface="Calibri"/>
                <a:cs typeface="Calibri"/>
              </a:rPr>
              <a:t>th</a:t>
            </a:r>
            <a:r>
              <a:rPr sz="2800" b="1" spc="10" dirty="0">
                <a:latin typeface="Calibri"/>
                <a:cs typeface="Calibri"/>
              </a:rPr>
              <a:t> </a:t>
            </a:r>
            <a:r>
              <a:rPr sz="2800" b="1" spc="-20" dirty="0">
                <a:latin typeface="Calibri"/>
                <a:cs typeface="Calibri"/>
              </a:rPr>
              <a:t>12</a:t>
            </a:r>
            <a:r>
              <a:rPr lang="sv-SE" sz="2800" b="1" spc="-20" dirty="0">
                <a:latin typeface="Calibri"/>
                <a:cs typeface="Calibri"/>
              </a:rPr>
              <a:t>00</a:t>
            </a:r>
            <a:r>
              <a:rPr sz="2800" b="1" spc="35" dirty="0">
                <a:latin typeface="Calibri"/>
                <a:cs typeface="Calibri"/>
              </a:rPr>
              <a:t> </a:t>
            </a:r>
            <a:r>
              <a:rPr sz="2800" b="1" spc="-25" dirty="0">
                <a:latin typeface="Calibri"/>
                <a:cs typeface="Calibri"/>
              </a:rPr>
              <a:t>m</a:t>
            </a:r>
            <a:endParaRPr sz="2800" dirty="0">
              <a:latin typeface="Calibri"/>
              <a:cs typeface="Calibri"/>
            </a:endParaRPr>
          </a:p>
        </p:txBody>
      </p:sp>
      <p:sp>
        <p:nvSpPr>
          <p:cNvPr id="5" name="object 5"/>
          <p:cNvSpPr txBox="1"/>
          <p:nvPr/>
        </p:nvSpPr>
        <p:spPr>
          <a:xfrm>
            <a:off x="376529" y="4191000"/>
            <a:ext cx="2366671" cy="276999"/>
          </a:xfrm>
          <a:prstGeom prst="rect">
            <a:avLst/>
          </a:prstGeom>
        </p:spPr>
        <p:txBody>
          <a:bodyPr vert="horz" wrap="square" lIns="0" tIns="0" rIns="0" bIns="0" rtlCol="0">
            <a:spAutoFit/>
          </a:bodyPr>
          <a:lstStyle/>
          <a:p>
            <a:pPr marL="12700">
              <a:lnSpc>
                <a:spcPct val="100000"/>
              </a:lnSpc>
            </a:pPr>
            <a:r>
              <a:rPr b="1" spc="-95" dirty="0">
                <a:latin typeface="Calibri"/>
                <a:cs typeface="Calibri"/>
              </a:rPr>
              <a:t>T</a:t>
            </a:r>
            <a:r>
              <a:rPr b="1" spc="-15" dirty="0">
                <a:latin typeface="Calibri"/>
                <a:cs typeface="Calibri"/>
              </a:rPr>
              <a:t>ru</a:t>
            </a:r>
            <a:r>
              <a:rPr b="1" spc="-10" dirty="0">
                <a:latin typeface="Calibri"/>
                <a:cs typeface="Calibri"/>
              </a:rPr>
              <a:t>ck</a:t>
            </a:r>
            <a:r>
              <a:rPr b="1" spc="20" dirty="0">
                <a:latin typeface="Calibri"/>
                <a:cs typeface="Calibri"/>
              </a:rPr>
              <a:t> </a:t>
            </a:r>
            <a:r>
              <a:rPr b="1" spc="-10" dirty="0">
                <a:latin typeface="Calibri"/>
                <a:cs typeface="Calibri"/>
              </a:rPr>
              <a:t>acce</a:t>
            </a:r>
            <a:r>
              <a:rPr b="1" spc="-15" dirty="0">
                <a:latin typeface="Calibri"/>
                <a:cs typeface="Calibri"/>
              </a:rPr>
              <a:t>s</a:t>
            </a:r>
            <a:r>
              <a:rPr b="1" spc="-10" dirty="0">
                <a:latin typeface="Calibri"/>
                <a:cs typeface="Calibri"/>
              </a:rPr>
              <a:t>s</a:t>
            </a:r>
            <a:r>
              <a:rPr b="1" spc="-5" dirty="0">
                <a:latin typeface="Calibri"/>
                <a:cs typeface="Calibri"/>
              </a:rPr>
              <a:t> </a:t>
            </a:r>
            <a:r>
              <a:rPr b="1" spc="-15" dirty="0">
                <a:latin typeface="Calibri"/>
                <a:cs typeface="Calibri"/>
              </a:rPr>
              <a:t>tunn</a:t>
            </a:r>
            <a:r>
              <a:rPr b="1" spc="-10" dirty="0">
                <a:latin typeface="Calibri"/>
                <a:cs typeface="Calibri"/>
              </a:rPr>
              <a:t>el</a:t>
            </a:r>
            <a:endParaRPr dirty="0">
              <a:latin typeface="Calibri"/>
              <a:cs typeface="Calibri"/>
            </a:endParaRPr>
          </a:p>
        </p:txBody>
      </p:sp>
      <p:sp>
        <p:nvSpPr>
          <p:cNvPr id="6" name="object 6"/>
          <p:cNvSpPr txBox="1"/>
          <p:nvPr/>
        </p:nvSpPr>
        <p:spPr>
          <a:xfrm>
            <a:off x="376529" y="4724400"/>
            <a:ext cx="2867025" cy="1661993"/>
          </a:xfrm>
          <a:prstGeom prst="rect">
            <a:avLst/>
          </a:prstGeom>
        </p:spPr>
        <p:txBody>
          <a:bodyPr vert="horz" wrap="square" lIns="0" tIns="0" rIns="0" bIns="0" rtlCol="0">
            <a:spAutoFit/>
          </a:bodyPr>
          <a:lstStyle/>
          <a:p>
            <a:pPr marL="12700" marR="290830">
              <a:lnSpc>
                <a:spcPct val="100000"/>
              </a:lnSpc>
            </a:pPr>
            <a:r>
              <a:rPr spc="-10" dirty="0">
                <a:latin typeface="Calibri"/>
                <a:cs typeface="Calibri"/>
              </a:rPr>
              <a:t>A</a:t>
            </a:r>
            <a:r>
              <a:rPr spc="-5" dirty="0">
                <a:latin typeface="Calibri"/>
                <a:cs typeface="Calibri"/>
              </a:rPr>
              <a:t> </a:t>
            </a:r>
            <a:r>
              <a:rPr spc="-10" dirty="0">
                <a:latin typeface="Calibri"/>
                <a:cs typeface="Calibri"/>
              </a:rPr>
              <a:t>n</a:t>
            </a:r>
            <a:r>
              <a:rPr spc="-25" dirty="0">
                <a:latin typeface="Calibri"/>
                <a:cs typeface="Calibri"/>
              </a:rPr>
              <a:t>e</a:t>
            </a:r>
            <a:r>
              <a:rPr spc="-15" dirty="0">
                <a:latin typeface="Calibri"/>
                <a:cs typeface="Calibri"/>
              </a:rPr>
              <a:t>w</a:t>
            </a:r>
            <a:r>
              <a:rPr spc="20" dirty="0">
                <a:latin typeface="Calibri"/>
                <a:cs typeface="Calibri"/>
              </a:rPr>
              <a:t> </a:t>
            </a:r>
            <a:r>
              <a:rPr spc="-15" dirty="0">
                <a:latin typeface="Calibri"/>
                <a:cs typeface="Calibri"/>
              </a:rPr>
              <a:t>o</a:t>
            </a:r>
            <a:r>
              <a:rPr spc="-40" dirty="0">
                <a:latin typeface="Calibri"/>
                <a:cs typeface="Calibri"/>
              </a:rPr>
              <a:t>r</a:t>
            </a:r>
            <a:r>
              <a:rPr spc="-15" dirty="0">
                <a:latin typeface="Calibri"/>
                <a:cs typeface="Calibri"/>
              </a:rPr>
              <a:t>e</a:t>
            </a:r>
            <a:r>
              <a:rPr spc="-10" dirty="0">
                <a:latin typeface="Calibri"/>
                <a:cs typeface="Calibri"/>
              </a:rPr>
              <a:t>-h</a:t>
            </a:r>
            <a:r>
              <a:rPr spc="-15" dirty="0">
                <a:latin typeface="Calibri"/>
                <a:cs typeface="Calibri"/>
              </a:rPr>
              <a:t>o</a:t>
            </a:r>
            <a:r>
              <a:rPr dirty="0">
                <a:latin typeface="Calibri"/>
                <a:cs typeface="Calibri"/>
              </a:rPr>
              <a:t>i</a:t>
            </a:r>
            <a:r>
              <a:rPr spc="-25" dirty="0">
                <a:latin typeface="Calibri"/>
                <a:cs typeface="Calibri"/>
              </a:rPr>
              <a:t>s</a:t>
            </a:r>
            <a:r>
              <a:rPr spc="-10" dirty="0">
                <a:latin typeface="Calibri"/>
                <a:cs typeface="Calibri"/>
              </a:rPr>
              <a:t>t</a:t>
            </a:r>
            <a:r>
              <a:rPr spc="25" dirty="0">
                <a:latin typeface="Calibri"/>
                <a:cs typeface="Calibri"/>
              </a:rPr>
              <a:t> </a:t>
            </a:r>
            <a:r>
              <a:rPr spc="-15" dirty="0">
                <a:latin typeface="Calibri"/>
                <a:cs typeface="Calibri"/>
              </a:rPr>
              <a:t>s</a:t>
            </a:r>
            <a:r>
              <a:rPr spc="-10" dirty="0">
                <a:latin typeface="Calibri"/>
                <a:cs typeface="Calibri"/>
              </a:rPr>
              <a:t>h</a:t>
            </a:r>
            <a:r>
              <a:rPr spc="-20" dirty="0">
                <a:latin typeface="Calibri"/>
                <a:cs typeface="Calibri"/>
              </a:rPr>
              <a:t>a</a:t>
            </a:r>
            <a:r>
              <a:rPr spc="-10" dirty="0">
                <a:latin typeface="Calibri"/>
                <a:cs typeface="Calibri"/>
              </a:rPr>
              <a:t>ft has</a:t>
            </a:r>
            <a:r>
              <a:rPr spc="-5" dirty="0">
                <a:latin typeface="Calibri"/>
                <a:cs typeface="Calibri"/>
              </a:rPr>
              <a:t> </a:t>
            </a:r>
            <a:r>
              <a:rPr spc="-10" dirty="0">
                <a:latin typeface="Calibri"/>
                <a:cs typeface="Calibri"/>
              </a:rPr>
              <a:t>b</a:t>
            </a:r>
            <a:r>
              <a:rPr spc="-15" dirty="0">
                <a:latin typeface="Calibri"/>
                <a:cs typeface="Calibri"/>
              </a:rPr>
              <a:t>ee</a:t>
            </a:r>
            <a:r>
              <a:rPr spc="-10" dirty="0">
                <a:latin typeface="Calibri"/>
                <a:cs typeface="Calibri"/>
              </a:rPr>
              <a:t>n</a:t>
            </a:r>
            <a:r>
              <a:rPr spc="-5" dirty="0">
                <a:latin typeface="Calibri"/>
                <a:cs typeface="Calibri"/>
              </a:rPr>
              <a:t> </a:t>
            </a:r>
            <a:r>
              <a:rPr spc="-30" dirty="0">
                <a:latin typeface="Calibri"/>
                <a:cs typeface="Calibri"/>
              </a:rPr>
              <a:t>t</a:t>
            </a:r>
            <a:r>
              <a:rPr spc="-10" dirty="0">
                <a:latin typeface="Calibri"/>
                <a:cs typeface="Calibri"/>
              </a:rPr>
              <a:t>a</a:t>
            </a:r>
            <a:r>
              <a:rPr spc="-65" dirty="0">
                <a:latin typeface="Calibri"/>
                <a:cs typeface="Calibri"/>
              </a:rPr>
              <a:t>k</a:t>
            </a:r>
            <a:r>
              <a:rPr spc="-15" dirty="0">
                <a:latin typeface="Calibri"/>
                <a:cs typeface="Calibri"/>
              </a:rPr>
              <a:t>e</a:t>
            </a:r>
            <a:r>
              <a:rPr spc="-10" dirty="0">
                <a:latin typeface="Calibri"/>
                <a:cs typeface="Calibri"/>
              </a:rPr>
              <a:t>n</a:t>
            </a:r>
            <a:r>
              <a:rPr dirty="0">
                <a:latin typeface="Calibri"/>
                <a:cs typeface="Calibri"/>
              </a:rPr>
              <a:t> i</a:t>
            </a:r>
            <a:r>
              <a:rPr spc="-25" dirty="0">
                <a:latin typeface="Calibri"/>
                <a:cs typeface="Calibri"/>
              </a:rPr>
              <a:t>n</a:t>
            </a:r>
            <a:r>
              <a:rPr spc="-20" dirty="0">
                <a:latin typeface="Calibri"/>
                <a:cs typeface="Calibri"/>
              </a:rPr>
              <a:t>t</a:t>
            </a:r>
            <a:r>
              <a:rPr spc="-10" dirty="0">
                <a:latin typeface="Calibri"/>
                <a:cs typeface="Calibri"/>
              </a:rPr>
              <a:t>o</a:t>
            </a:r>
            <a:r>
              <a:rPr spc="-5" dirty="0">
                <a:latin typeface="Calibri"/>
                <a:cs typeface="Calibri"/>
              </a:rPr>
              <a:t> </a:t>
            </a:r>
            <a:r>
              <a:rPr spc="-15" dirty="0">
                <a:latin typeface="Calibri"/>
                <a:cs typeface="Calibri"/>
              </a:rPr>
              <a:t>o</a:t>
            </a:r>
            <a:r>
              <a:rPr spc="-10" dirty="0">
                <a:latin typeface="Calibri"/>
                <a:cs typeface="Calibri"/>
              </a:rPr>
              <a:t>p</a:t>
            </a:r>
            <a:r>
              <a:rPr spc="-15" dirty="0">
                <a:latin typeface="Calibri"/>
                <a:cs typeface="Calibri"/>
              </a:rPr>
              <a:t>e</a:t>
            </a:r>
            <a:r>
              <a:rPr spc="-55" dirty="0">
                <a:latin typeface="Calibri"/>
                <a:cs typeface="Calibri"/>
              </a:rPr>
              <a:t>r</a:t>
            </a:r>
            <a:r>
              <a:rPr spc="-20" dirty="0">
                <a:latin typeface="Calibri"/>
                <a:cs typeface="Calibri"/>
              </a:rPr>
              <a:t>a</a:t>
            </a:r>
            <a:r>
              <a:rPr dirty="0">
                <a:latin typeface="Calibri"/>
                <a:cs typeface="Calibri"/>
              </a:rPr>
              <a:t>ti</a:t>
            </a:r>
            <a:r>
              <a:rPr spc="-15" dirty="0">
                <a:latin typeface="Calibri"/>
                <a:cs typeface="Calibri"/>
              </a:rPr>
              <a:t>o</a:t>
            </a:r>
            <a:r>
              <a:rPr spc="-10" dirty="0">
                <a:latin typeface="Calibri"/>
                <a:cs typeface="Calibri"/>
              </a:rPr>
              <a:t>n,</a:t>
            </a:r>
            <a:endParaRPr dirty="0">
              <a:latin typeface="Calibri"/>
              <a:cs typeface="Calibri"/>
            </a:endParaRPr>
          </a:p>
          <a:p>
            <a:pPr marL="12700" marR="5080">
              <a:lnSpc>
                <a:spcPct val="100000"/>
              </a:lnSpc>
            </a:pPr>
            <a:r>
              <a:rPr b="1" spc="-10" dirty="0">
                <a:latin typeface="Calibri"/>
                <a:cs typeface="Calibri"/>
              </a:rPr>
              <a:t>le</a:t>
            </a:r>
            <a:r>
              <a:rPr b="1" spc="-30" dirty="0">
                <a:latin typeface="Calibri"/>
                <a:cs typeface="Calibri"/>
              </a:rPr>
              <a:t>a</a:t>
            </a:r>
            <a:r>
              <a:rPr b="1" spc="-10" dirty="0">
                <a:latin typeface="Calibri"/>
                <a:cs typeface="Calibri"/>
              </a:rPr>
              <a:t>vi</a:t>
            </a:r>
            <a:r>
              <a:rPr b="1" spc="-15" dirty="0">
                <a:latin typeface="Calibri"/>
                <a:cs typeface="Calibri"/>
              </a:rPr>
              <a:t>n</a:t>
            </a:r>
            <a:r>
              <a:rPr b="1" spc="-10" dirty="0">
                <a:latin typeface="Calibri"/>
                <a:cs typeface="Calibri"/>
              </a:rPr>
              <a:t>g</a:t>
            </a:r>
            <a:r>
              <a:rPr b="1" spc="-5" dirty="0">
                <a:latin typeface="Calibri"/>
                <a:cs typeface="Calibri"/>
              </a:rPr>
              <a:t> </a:t>
            </a:r>
            <a:r>
              <a:rPr b="1" spc="-10" dirty="0">
                <a:latin typeface="Calibri"/>
                <a:cs typeface="Calibri"/>
              </a:rPr>
              <a:t>an</a:t>
            </a:r>
            <a:r>
              <a:rPr b="1" spc="5" dirty="0">
                <a:latin typeface="Calibri"/>
                <a:cs typeface="Calibri"/>
              </a:rPr>
              <a:t> </a:t>
            </a:r>
            <a:r>
              <a:rPr b="1" spc="-5" dirty="0">
                <a:latin typeface="Calibri"/>
                <a:cs typeface="Calibri"/>
              </a:rPr>
              <a:t>ol</a:t>
            </a:r>
            <a:r>
              <a:rPr b="1" spc="-15" dirty="0">
                <a:latin typeface="Calibri"/>
                <a:cs typeface="Calibri"/>
              </a:rPr>
              <a:t>d</a:t>
            </a:r>
            <a:r>
              <a:rPr b="1" spc="-10" dirty="0">
                <a:latin typeface="Calibri"/>
                <a:cs typeface="Calibri"/>
              </a:rPr>
              <a:t>er</a:t>
            </a:r>
            <a:r>
              <a:rPr b="1" spc="5" dirty="0">
                <a:latin typeface="Calibri"/>
                <a:cs typeface="Calibri"/>
              </a:rPr>
              <a:t> </a:t>
            </a:r>
            <a:r>
              <a:rPr b="1" spc="-15" dirty="0">
                <a:latin typeface="Calibri"/>
                <a:cs typeface="Calibri"/>
              </a:rPr>
              <a:t>sh</a:t>
            </a:r>
            <a:r>
              <a:rPr b="1" spc="-20" dirty="0">
                <a:latin typeface="Calibri"/>
                <a:cs typeface="Calibri"/>
              </a:rPr>
              <a:t>a</a:t>
            </a:r>
            <a:r>
              <a:rPr b="1" spc="-10" dirty="0">
                <a:latin typeface="Calibri"/>
                <a:cs typeface="Calibri"/>
              </a:rPr>
              <a:t>ft</a:t>
            </a:r>
            <a:r>
              <a:rPr b="1" spc="5" dirty="0">
                <a:latin typeface="Calibri"/>
                <a:cs typeface="Calibri"/>
              </a:rPr>
              <a:t> </a:t>
            </a:r>
            <a:r>
              <a:rPr b="1" spc="-10" dirty="0">
                <a:latin typeface="Calibri"/>
                <a:cs typeface="Calibri"/>
              </a:rPr>
              <a:t>f</a:t>
            </a:r>
            <a:r>
              <a:rPr b="1" spc="-30" dirty="0">
                <a:latin typeface="Calibri"/>
                <a:cs typeface="Calibri"/>
              </a:rPr>
              <a:t>r</a:t>
            </a:r>
            <a:r>
              <a:rPr b="1" spc="-10" dirty="0">
                <a:latin typeface="Calibri"/>
                <a:cs typeface="Calibri"/>
              </a:rPr>
              <a:t>ee</a:t>
            </a:r>
            <a:r>
              <a:rPr b="1" spc="10" dirty="0">
                <a:latin typeface="Calibri"/>
                <a:cs typeface="Calibri"/>
              </a:rPr>
              <a:t> </a:t>
            </a:r>
            <a:r>
              <a:rPr b="1" spc="-25" dirty="0">
                <a:latin typeface="Calibri"/>
                <a:cs typeface="Calibri"/>
              </a:rPr>
              <a:t>t</a:t>
            </a:r>
            <a:r>
              <a:rPr b="1" spc="-10" dirty="0">
                <a:latin typeface="Calibri"/>
                <a:cs typeface="Calibri"/>
              </a:rPr>
              <a:t>o</a:t>
            </a:r>
            <a:r>
              <a:rPr b="1" dirty="0">
                <a:latin typeface="Calibri"/>
                <a:cs typeface="Calibri"/>
              </a:rPr>
              <a:t> </a:t>
            </a:r>
            <a:r>
              <a:rPr b="1" spc="-15" dirty="0">
                <a:latin typeface="Calibri"/>
                <a:cs typeface="Calibri"/>
              </a:rPr>
              <a:t>us</a:t>
            </a:r>
            <a:r>
              <a:rPr b="1" spc="-10" dirty="0">
                <a:latin typeface="Calibri"/>
                <a:cs typeface="Calibri"/>
              </a:rPr>
              <a:t>e</a:t>
            </a:r>
            <a:r>
              <a:rPr b="1" spc="-5" dirty="0">
                <a:latin typeface="Calibri"/>
                <a:cs typeface="Calibri"/>
              </a:rPr>
              <a:t> </a:t>
            </a:r>
            <a:r>
              <a:rPr b="1" spc="-30" dirty="0">
                <a:latin typeface="Calibri"/>
                <a:cs typeface="Calibri"/>
              </a:rPr>
              <a:t>f</a:t>
            </a:r>
            <a:r>
              <a:rPr b="1" spc="-5" dirty="0">
                <a:latin typeface="Calibri"/>
                <a:cs typeface="Calibri"/>
              </a:rPr>
              <a:t>o</a:t>
            </a:r>
            <a:r>
              <a:rPr b="1" spc="-10" dirty="0">
                <a:latin typeface="Calibri"/>
                <a:cs typeface="Calibri"/>
              </a:rPr>
              <a:t>r</a:t>
            </a:r>
            <a:r>
              <a:rPr b="1" spc="15" dirty="0">
                <a:latin typeface="Calibri"/>
                <a:cs typeface="Calibri"/>
              </a:rPr>
              <a:t> </a:t>
            </a:r>
            <a:r>
              <a:rPr b="1" spc="-15" dirty="0">
                <a:latin typeface="Calibri"/>
                <a:cs typeface="Calibri"/>
              </a:rPr>
              <a:t>t</a:t>
            </a:r>
            <a:r>
              <a:rPr b="1" spc="-50" dirty="0">
                <a:latin typeface="Calibri"/>
                <a:cs typeface="Calibri"/>
              </a:rPr>
              <a:t>r</a:t>
            </a:r>
            <a:r>
              <a:rPr b="1" spc="-10" dirty="0">
                <a:latin typeface="Calibri"/>
                <a:cs typeface="Calibri"/>
              </a:rPr>
              <a:t>a</a:t>
            </a:r>
            <a:r>
              <a:rPr b="1" spc="-15" dirty="0">
                <a:latin typeface="Calibri"/>
                <a:cs typeface="Calibri"/>
              </a:rPr>
              <a:t>nsp</a:t>
            </a:r>
            <a:r>
              <a:rPr b="1" spc="-5" dirty="0">
                <a:latin typeface="Calibri"/>
                <a:cs typeface="Calibri"/>
              </a:rPr>
              <a:t>o</a:t>
            </a:r>
            <a:r>
              <a:rPr b="1" spc="-15" dirty="0">
                <a:latin typeface="Calibri"/>
                <a:cs typeface="Calibri"/>
              </a:rPr>
              <a:t>r</a:t>
            </a:r>
            <a:r>
              <a:rPr b="1" spc="-10" dirty="0">
                <a:latin typeface="Calibri"/>
                <a:cs typeface="Calibri"/>
              </a:rPr>
              <a:t>t</a:t>
            </a:r>
            <a:r>
              <a:rPr b="1" spc="30" dirty="0">
                <a:latin typeface="Calibri"/>
                <a:cs typeface="Calibri"/>
              </a:rPr>
              <a:t> </a:t>
            </a:r>
            <a:r>
              <a:rPr b="1" spc="-5" dirty="0">
                <a:latin typeface="Calibri"/>
                <a:cs typeface="Calibri"/>
              </a:rPr>
              <a:t>of</a:t>
            </a:r>
            <a:r>
              <a:rPr b="1" spc="5" dirty="0">
                <a:latin typeface="Calibri"/>
                <a:cs typeface="Calibri"/>
              </a:rPr>
              <a:t> </a:t>
            </a:r>
            <a:r>
              <a:rPr b="1" spc="-25" dirty="0">
                <a:latin typeface="Calibri"/>
                <a:cs typeface="Calibri"/>
              </a:rPr>
              <a:t>E</a:t>
            </a:r>
            <a:r>
              <a:rPr b="1" spc="-10" dirty="0">
                <a:latin typeface="Calibri"/>
                <a:cs typeface="Calibri"/>
              </a:rPr>
              <a:t>SS</a:t>
            </a:r>
            <a:r>
              <a:rPr b="1" spc="-15" dirty="0">
                <a:latin typeface="Calibri"/>
                <a:cs typeface="Calibri"/>
              </a:rPr>
              <a:t>nu</a:t>
            </a:r>
            <a:r>
              <a:rPr b="1" spc="-10" dirty="0">
                <a:latin typeface="Calibri"/>
                <a:cs typeface="Calibri"/>
              </a:rPr>
              <a:t>SB-</a:t>
            </a:r>
            <a:r>
              <a:rPr b="1" spc="-15" dirty="0">
                <a:latin typeface="Calibri"/>
                <a:cs typeface="Calibri"/>
              </a:rPr>
              <a:t>d</a:t>
            </a:r>
            <a:r>
              <a:rPr b="1" spc="-25" dirty="0">
                <a:latin typeface="Calibri"/>
                <a:cs typeface="Calibri"/>
              </a:rPr>
              <a:t>e</a:t>
            </a:r>
            <a:r>
              <a:rPr b="1" spc="-35" dirty="0">
                <a:latin typeface="Calibri"/>
                <a:cs typeface="Calibri"/>
              </a:rPr>
              <a:t>t</a:t>
            </a:r>
            <a:r>
              <a:rPr b="1" spc="-10" dirty="0">
                <a:latin typeface="Calibri"/>
                <a:cs typeface="Calibri"/>
              </a:rPr>
              <a:t>ec</a:t>
            </a:r>
            <a:r>
              <a:rPr b="1" spc="-25" dirty="0">
                <a:latin typeface="Calibri"/>
                <a:cs typeface="Calibri"/>
              </a:rPr>
              <a:t>t</a:t>
            </a:r>
            <a:r>
              <a:rPr b="1" spc="-5" dirty="0">
                <a:latin typeface="Calibri"/>
                <a:cs typeface="Calibri"/>
              </a:rPr>
              <a:t>o</a:t>
            </a:r>
            <a:r>
              <a:rPr b="1" spc="-10" dirty="0">
                <a:latin typeface="Calibri"/>
                <a:cs typeface="Calibri"/>
              </a:rPr>
              <a:t>r</a:t>
            </a:r>
            <a:r>
              <a:rPr b="1" spc="-5" dirty="0">
                <a:latin typeface="Calibri"/>
                <a:cs typeface="Calibri"/>
              </a:rPr>
              <a:t> </a:t>
            </a:r>
            <a:r>
              <a:rPr b="1" spc="-20" dirty="0">
                <a:latin typeface="Calibri"/>
                <a:cs typeface="Calibri"/>
              </a:rPr>
              <a:t>c</a:t>
            </a:r>
            <a:r>
              <a:rPr b="1" spc="-30" dirty="0">
                <a:latin typeface="Calibri"/>
                <a:cs typeface="Calibri"/>
              </a:rPr>
              <a:t>a</a:t>
            </a:r>
            <a:r>
              <a:rPr b="1" spc="-25" dirty="0">
                <a:latin typeface="Calibri"/>
                <a:cs typeface="Calibri"/>
              </a:rPr>
              <a:t>v</a:t>
            </a:r>
            <a:r>
              <a:rPr b="1" spc="-10" dirty="0">
                <a:latin typeface="Calibri"/>
                <a:cs typeface="Calibri"/>
              </a:rPr>
              <a:t>e</a:t>
            </a:r>
            <a:r>
              <a:rPr b="1" spc="-15" dirty="0">
                <a:latin typeface="Calibri"/>
                <a:cs typeface="Calibri"/>
              </a:rPr>
              <a:t>r</a:t>
            </a:r>
            <a:r>
              <a:rPr b="1" spc="-10" dirty="0">
                <a:latin typeface="Calibri"/>
                <a:cs typeface="Calibri"/>
              </a:rPr>
              <a:t>n</a:t>
            </a:r>
            <a:r>
              <a:rPr b="1" spc="15" dirty="0">
                <a:latin typeface="Calibri"/>
                <a:cs typeface="Calibri"/>
              </a:rPr>
              <a:t> </a:t>
            </a:r>
            <a:r>
              <a:rPr b="1" spc="-35" dirty="0">
                <a:latin typeface="Calibri"/>
                <a:cs typeface="Calibri"/>
              </a:rPr>
              <a:t>e</a:t>
            </a:r>
            <a:r>
              <a:rPr b="1" spc="-50" dirty="0">
                <a:latin typeface="Calibri"/>
                <a:cs typeface="Calibri"/>
              </a:rPr>
              <a:t>x</a:t>
            </a:r>
            <a:r>
              <a:rPr b="1" spc="-20" dirty="0">
                <a:latin typeface="Calibri"/>
                <a:cs typeface="Calibri"/>
              </a:rPr>
              <a:t>c</a:t>
            </a:r>
            <a:r>
              <a:rPr b="1" spc="-30" dirty="0">
                <a:latin typeface="Calibri"/>
                <a:cs typeface="Calibri"/>
              </a:rPr>
              <a:t>a</a:t>
            </a:r>
            <a:r>
              <a:rPr b="1" spc="-35" dirty="0">
                <a:latin typeface="Calibri"/>
                <a:cs typeface="Calibri"/>
              </a:rPr>
              <a:t>v</a:t>
            </a:r>
            <a:r>
              <a:rPr b="1" spc="-20" dirty="0">
                <a:latin typeface="Calibri"/>
                <a:cs typeface="Calibri"/>
              </a:rPr>
              <a:t>a</a:t>
            </a:r>
            <a:r>
              <a:rPr b="1" spc="-15" dirty="0">
                <a:latin typeface="Calibri"/>
                <a:cs typeface="Calibri"/>
              </a:rPr>
              <a:t>t</a:t>
            </a:r>
            <a:r>
              <a:rPr b="1" spc="-5" dirty="0">
                <a:latin typeface="Calibri"/>
                <a:cs typeface="Calibri"/>
              </a:rPr>
              <a:t>io</a:t>
            </a:r>
            <a:r>
              <a:rPr b="1" spc="-15" dirty="0">
                <a:latin typeface="Calibri"/>
                <a:cs typeface="Calibri"/>
              </a:rPr>
              <a:t>n</a:t>
            </a:r>
            <a:r>
              <a:rPr b="1" spc="-5" dirty="0">
                <a:latin typeface="Calibri"/>
                <a:cs typeface="Calibri"/>
              </a:rPr>
              <a:t>-</a:t>
            </a:r>
            <a:r>
              <a:rPr b="1" spc="-15" dirty="0">
                <a:latin typeface="Calibri"/>
                <a:cs typeface="Calibri"/>
              </a:rPr>
              <a:t>d</a:t>
            </a:r>
            <a:r>
              <a:rPr b="1" spc="-10" dirty="0">
                <a:latin typeface="Calibri"/>
                <a:cs typeface="Calibri"/>
              </a:rPr>
              <a:t>e</a:t>
            </a:r>
            <a:r>
              <a:rPr b="1" spc="-15" dirty="0">
                <a:latin typeface="Calibri"/>
                <a:cs typeface="Calibri"/>
              </a:rPr>
              <a:t>br</a:t>
            </a:r>
            <a:r>
              <a:rPr b="1" spc="-10" dirty="0">
                <a:latin typeface="Calibri"/>
                <a:cs typeface="Calibri"/>
              </a:rPr>
              <a:t>is</a:t>
            </a:r>
            <a:endParaRPr dirty="0">
              <a:latin typeface="Calibri"/>
              <a:cs typeface="Calibri"/>
            </a:endParaRPr>
          </a:p>
        </p:txBody>
      </p:sp>
      <p:sp>
        <p:nvSpPr>
          <p:cNvPr id="7" name="object 7"/>
          <p:cNvSpPr/>
          <p:nvPr/>
        </p:nvSpPr>
        <p:spPr>
          <a:xfrm>
            <a:off x="3771465" y="4427202"/>
            <a:ext cx="2447543" cy="18348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962399" y="1142999"/>
            <a:ext cx="4413567" cy="312454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80048" y="4495800"/>
            <a:ext cx="2484119" cy="179984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703378" y="6324600"/>
            <a:ext cx="1672589"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G</a:t>
            </a:r>
            <a:r>
              <a:rPr sz="1800" spc="-50" dirty="0">
                <a:latin typeface="Calibri"/>
                <a:cs typeface="Calibri"/>
              </a:rPr>
              <a:t>r</a:t>
            </a:r>
            <a:r>
              <a:rPr sz="1800" dirty="0">
                <a:latin typeface="Calibri"/>
                <a:cs typeface="Calibri"/>
              </a:rPr>
              <a:t>an</a:t>
            </a:r>
            <a:r>
              <a:rPr sz="1800" spc="-5" dirty="0">
                <a:latin typeface="Calibri"/>
                <a:cs typeface="Calibri"/>
              </a:rPr>
              <a:t>i</a:t>
            </a:r>
            <a:r>
              <a:rPr sz="1800" spc="-40" dirty="0">
                <a:latin typeface="Calibri"/>
                <a:cs typeface="Calibri"/>
              </a:rPr>
              <a:t>t</a:t>
            </a:r>
            <a:r>
              <a:rPr sz="1800" spc="-10" dirty="0">
                <a:latin typeface="Calibri"/>
                <a:cs typeface="Calibri"/>
              </a:rPr>
              <a:t>e</a:t>
            </a:r>
            <a:r>
              <a:rPr sz="1800" spc="15" dirty="0">
                <a:latin typeface="Calibri"/>
                <a:cs typeface="Calibri"/>
              </a:rPr>
              <a:t> </a:t>
            </a:r>
            <a:r>
              <a:rPr sz="1800" dirty="0">
                <a:latin typeface="Calibri"/>
                <a:cs typeface="Calibri"/>
              </a:rPr>
              <a:t>d</a:t>
            </a:r>
            <a:r>
              <a:rPr sz="1800" spc="-15" dirty="0">
                <a:latin typeface="Calibri"/>
                <a:cs typeface="Calibri"/>
              </a:rPr>
              <a:t>r</a:t>
            </a:r>
            <a:r>
              <a:rPr sz="1800" spc="-10" dirty="0">
                <a:latin typeface="Calibri"/>
                <a:cs typeface="Calibri"/>
              </a:rPr>
              <a:t>i</a:t>
            </a:r>
            <a:r>
              <a:rPr sz="1800" spc="-5" dirty="0">
                <a:latin typeface="Calibri"/>
                <a:cs typeface="Calibri"/>
              </a:rPr>
              <a:t>l</a:t>
            </a:r>
            <a:r>
              <a:rPr sz="1800" dirty="0">
                <a:latin typeface="Calibri"/>
                <a:cs typeface="Calibri"/>
              </a:rPr>
              <a:t>l</a:t>
            </a:r>
            <a:r>
              <a:rPr sz="1800" spc="20" dirty="0">
                <a:latin typeface="Calibri"/>
                <a:cs typeface="Calibri"/>
              </a:rPr>
              <a:t> </a:t>
            </a:r>
            <a:r>
              <a:rPr sz="1800" spc="-30" dirty="0">
                <a:latin typeface="Calibri"/>
                <a:cs typeface="Calibri"/>
              </a:rPr>
              <a:t>c</a:t>
            </a:r>
            <a:r>
              <a:rPr sz="1800" spc="-5" dirty="0">
                <a:latin typeface="Calibri"/>
                <a:cs typeface="Calibri"/>
              </a:rPr>
              <a:t>o</a:t>
            </a:r>
            <a:r>
              <a:rPr sz="1800" spc="-40" dirty="0">
                <a:latin typeface="Calibri"/>
                <a:cs typeface="Calibri"/>
              </a:rPr>
              <a:t>r</a:t>
            </a:r>
            <a:r>
              <a:rPr sz="1800" spc="-10" dirty="0">
                <a:latin typeface="Calibri"/>
                <a:cs typeface="Calibri"/>
              </a:rPr>
              <a:t>e</a:t>
            </a:r>
            <a:r>
              <a:rPr sz="1800" dirty="0">
                <a:latin typeface="Calibri"/>
                <a:cs typeface="Calibri"/>
              </a:rPr>
              <a:t>s</a:t>
            </a:r>
          </a:p>
        </p:txBody>
      </p:sp>
      <p:sp>
        <p:nvSpPr>
          <p:cNvPr id="2" name="Date Placeholder 1">
            <a:extLst>
              <a:ext uri="{FF2B5EF4-FFF2-40B4-BE49-F238E27FC236}">
                <a16:creationId xmlns:a16="http://schemas.microsoft.com/office/drawing/2014/main" id="{4B5FD97A-A2EA-4E13-A957-CF22A4D233F0}"/>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1" name="Slide Number Placeholder 10">
            <a:extLst>
              <a:ext uri="{FF2B5EF4-FFF2-40B4-BE49-F238E27FC236}">
                <a16:creationId xmlns:a16="http://schemas.microsoft.com/office/drawing/2014/main" id="{88FA0001-0291-4A4B-B90C-40EF6E38462A}"/>
              </a:ext>
            </a:extLst>
          </p:cNvPr>
          <p:cNvSpPr>
            <a:spLocks noGrp="1"/>
          </p:cNvSpPr>
          <p:nvPr>
            <p:ph type="sldNum" sz="quarter" idx="7"/>
          </p:nvPr>
        </p:nvSpPr>
        <p:spPr>
          <a:xfrm>
            <a:off x="8839200" y="6386394"/>
            <a:ext cx="237869" cy="441872"/>
          </a:xfrm>
        </p:spPr>
        <p:txBody>
          <a:bodyPr/>
          <a:lstStyle/>
          <a:p>
            <a:pPr marL="101600">
              <a:lnSpc>
                <a:spcPct val="100000"/>
              </a:lnSpc>
            </a:pPr>
            <a:fld id="{81D60167-4931-47E6-BA6A-407CBD079E47}" type="slidenum">
              <a:rPr lang="sv-SE" smtClean="0"/>
              <a:t>13</a:t>
            </a:fld>
            <a:endParaRPr lang="sv-SE" dirty="0"/>
          </a:p>
        </p:txBody>
      </p:sp>
      <p:sp>
        <p:nvSpPr>
          <p:cNvPr id="16" name="Footer Placeholder 15">
            <a:extLst>
              <a:ext uri="{FF2B5EF4-FFF2-40B4-BE49-F238E27FC236}">
                <a16:creationId xmlns:a16="http://schemas.microsoft.com/office/drawing/2014/main" id="{F3C68133-4978-4FF2-94F4-71B9EF020ACD}"/>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83392"/>
            <a:ext cx="7878958" cy="615553"/>
          </a:xfrm>
        </p:spPr>
        <p:txBody>
          <a:bodyPr/>
          <a:lstStyle/>
          <a:p>
            <a:r>
              <a:rPr lang="sv-SE" dirty="0"/>
              <a:t>Zinkgruvan </a:t>
            </a:r>
            <a:r>
              <a:rPr lang="sv-SE" dirty="0" err="1"/>
              <a:t>Mine</a:t>
            </a:r>
            <a:r>
              <a:rPr lang="sv-SE" dirty="0"/>
              <a:t> 360 km from ESS</a:t>
            </a:r>
          </a:p>
        </p:txBody>
      </p:sp>
      <p:sp>
        <p:nvSpPr>
          <p:cNvPr id="3" name="Text Placeholder 2"/>
          <p:cNvSpPr>
            <a:spLocks noGrp="1"/>
          </p:cNvSpPr>
          <p:nvPr>
            <p:ph type="body" idx="1"/>
          </p:nvPr>
        </p:nvSpPr>
        <p:spPr>
          <a:xfrm>
            <a:off x="311169" y="4285833"/>
            <a:ext cx="4718031" cy="2800767"/>
          </a:xfrm>
        </p:spPr>
        <p:txBody>
          <a:bodyPr/>
          <a:lstStyle/>
          <a:p>
            <a:r>
              <a:rPr lang="sv-SE" sz="2800" b="1" dirty="0" err="1">
                <a:latin typeface="+mn-lt"/>
              </a:rPr>
              <a:t>Zinggruvan</a:t>
            </a:r>
            <a:r>
              <a:rPr lang="sv-SE" sz="2800" b="1" dirty="0">
                <a:latin typeface="+mn-lt"/>
              </a:rPr>
              <a:t> </a:t>
            </a:r>
            <a:r>
              <a:rPr lang="sv-SE" sz="2800" b="1" dirty="0" err="1">
                <a:latin typeface="+mn-lt"/>
              </a:rPr>
              <a:t>mine</a:t>
            </a:r>
            <a:r>
              <a:rPr lang="sv-SE" sz="2800" b="1" dirty="0">
                <a:latin typeface="+mn-lt"/>
              </a:rPr>
              <a:t> </a:t>
            </a:r>
            <a:r>
              <a:rPr lang="sv-SE" sz="2800" b="1" dirty="0" err="1">
                <a:latin typeface="+mn-lt"/>
              </a:rPr>
              <a:t>depth</a:t>
            </a:r>
            <a:r>
              <a:rPr lang="sv-SE" sz="2800" b="1" dirty="0">
                <a:latin typeface="+mn-lt"/>
              </a:rPr>
              <a:t> 1500 m</a:t>
            </a:r>
          </a:p>
          <a:p>
            <a:endParaRPr lang="sv-SE" b="1" spc="-10" dirty="0">
              <a:latin typeface="Calibri"/>
              <a:cs typeface="Calibri"/>
            </a:endParaRPr>
          </a:p>
          <a:p>
            <a:r>
              <a:rPr lang="sv-SE" b="1" spc="-10" dirty="0">
                <a:latin typeface="Calibri"/>
                <a:cs typeface="Calibri"/>
              </a:rPr>
              <a:t>Truck acce</a:t>
            </a:r>
            <a:r>
              <a:rPr lang="sv-SE" b="1" spc="-15" dirty="0">
                <a:latin typeface="Calibri"/>
                <a:cs typeface="Calibri"/>
              </a:rPr>
              <a:t>s</a:t>
            </a:r>
            <a:r>
              <a:rPr lang="sv-SE" b="1" spc="-10" dirty="0">
                <a:latin typeface="Calibri"/>
                <a:cs typeface="Calibri"/>
              </a:rPr>
              <a:t>s</a:t>
            </a:r>
            <a:r>
              <a:rPr lang="sv-SE" b="1" spc="-5" dirty="0">
                <a:latin typeface="Calibri"/>
                <a:cs typeface="Calibri"/>
              </a:rPr>
              <a:t> </a:t>
            </a:r>
            <a:r>
              <a:rPr lang="sv-SE" b="1" spc="-15" dirty="0">
                <a:latin typeface="Calibri"/>
                <a:cs typeface="Calibri"/>
              </a:rPr>
              <a:t>tunn</a:t>
            </a:r>
            <a:r>
              <a:rPr lang="sv-SE" b="1" spc="-10" dirty="0">
                <a:latin typeface="Calibri"/>
                <a:cs typeface="Calibri"/>
              </a:rPr>
              <a:t>el</a:t>
            </a:r>
          </a:p>
          <a:p>
            <a:endParaRPr lang="sv-SE" dirty="0">
              <a:latin typeface="Calibri"/>
              <a:cs typeface="Calibri"/>
            </a:endParaRPr>
          </a:p>
          <a:p>
            <a:r>
              <a:rPr lang="sv-SE" dirty="0">
                <a:latin typeface="+mn-lt"/>
              </a:rPr>
              <a:t>The </a:t>
            </a:r>
            <a:r>
              <a:rPr lang="sv-SE" dirty="0" err="1">
                <a:latin typeface="+mn-lt"/>
              </a:rPr>
              <a:t>main</a:t>
            </a:r>
            <a:r>
              <a:rPr lang="sv-SE" dirty="0">
                <a:latin typeface="+mn-lt"/>
              </a:rPr>
              <a:t> </a:t>
            </a:r>
            <a:r>
              <a:rPr lang="sv-SE" dirty="0" err="1">
                <a:latin typeface="+mn-lt"/>
              </a:rPr>
              <a:t>ore</a:t>
            </a:r>
            <a:r>
              <a:rPr lang="sv-SE" dirty="0">
                <a:latin typeface="+mn-lt"/>
              </a:rPr>
              <a:t> transport-</a:t>
            </a:r>
            <a:r>
              <a:rPr lang="sv-SE" dirty="0" err="1">
                <a:latin typeface="+mn-lt"/>
              </a:rPr>
              <a:t>shaft</a:t>
            </a:r>
            <a:r>
              <a:rPr lang="sv-SE" dirty="0">
                <a:latin typeface="+mn-lt"/>
              </a:rPr>
              <a:t> </a:t>
            </a:r>
            <a:r>
              <a:rPr lang="sv-SE" dirty="0" err="1">
                <a:latin typeface="+mn-lt"/>
              </a:rPr>
              <a:t>hoist</a:t>
            </a:r>
            <a:r>
              <a:rPr lang="sv-SE" dirty="0">
                <a:latin typeface="+mn-lt"/>
              </a:rPr>
              <a:t> has a </a:t>
            </a:r>
            <a:r>
              <a:rPr lang="sv-SE" dirty="0" err="1">
                <a:latin typeface="+mn-lt"/>
              </a:rPr>
              <a:t>capacity</a:t>
            </a:r>
            <a:r>
              <a:rPr lang="sv-SE" dirty="0">
                <a:latin typeface="+mn-lt"/>
              </a:rPr>
              <a:t> of 6000 tons per 24 </a:t>
            </a:r>
            <a:r>
              <a:rPr lang="sv-SE" dirty="0" err="1">
                <a:latin typeface="+mn-lt"/>
              </a:rPr>
              <a:t>hours</a:t>
            </a:r>
            <a:r>
              <a:rPr lang="sv-SE" dirty="0">
                <a:latin typeface="+mn-lt"/>
              </a:rPr>
              <a:t> of </a:t>
            </a:r>
            <a:r>
              <a:rPr lang="sv-SE" dirty="0" err="1">
                <a:latin typeface="+mn-lt"/>
              </a:rPr>
              <a:t>which</a:t>
            </a:r>
            <a:r>
              <a:rPr lang="sv-SE" dirty="0">
                <a:latin typeface="+mn-lt"/>
              </a:rPr>
              <a:t> </a:t>
            </a:r>
            <a:r>
              <a:rPr lang="sv-SE" dirty="0" err="1">
                <a:latin typeface="+mn-lt"/>
              </a:rPr>
              <a:t>only</a:t>
            </a:r>
            <a:r>
              <a:rPr lang="sv-SE" dirty="0">
                <a:latin typeface="+mn-lt"/>
              </a:rPr>
              <a:t> 2/3 is </a:t>
            </a:r>
            <a:r>
              <a:rPr lang="sv-SE" dirty="0" err="1">
                <a:latin typeface="+mn-lt"/>
              </a:rPr>
              <a:t>used</a:t>
            </a:r>
            <a:r>
              <a:rPr lang="sv-SE" dirty="0">
                <a:latin typeface="+mn-lt"/>
              </a:rPr>
              <a:t>. </a:t>
            </a:r>
            <a:r>
              <a:rPr lang="sv-SE" b="1" dirty="0">
                <a:latin typeface="+mn-lt"/>
              </a:rPr>
              <a:t>To </a:t>
            </a:r>
            <a:r>
              <a:rPr lang="sv-SE" b="1" dirty="0" err="1">
                <a:latin typeface="+mn-lt"/>
              </a:rPr>
              <a:t>bring</a:t>
            </a:r>
            <a:r>
              <a:rPr lang="sv-SE" b="1" dirty="0">
                <a:latin typeface="+mn-lt"/>
              </a:rPr>
              <a:t> </a:t>
            </a:r>
            <a:r>
              <a:rPr lang="sv-SE" b="1" dirty="0" err="1">
                <a:latin typeface="+mn-lt"/>
              </a:rPr>
              <a:t>up</a:t>
            </a:r>
            <a:r>
              <a:rPr lang="sv-SE" b="1" dirty="0">
                <a:latin typeface="+mn-lt"/>
              </a:rPr>
              <a:t> the 2.5 </a:t>
            </a:r>
            <a:r>
              <a:rPr lang="sv-SE" b="1" dirty="0" err="1">
                <a:latin typeface="+mn-lt"/>
              </a:rPr>
              <a:t>Mton</a:t>
            </a:r>
            <a:r>
              <a:rPr lang="sv-SE" b="1" dirty="0">
                <a:latin typeface="+mn-lt"/>
              </a:rPr>
              <a:t> of </a:t>
            </a:r>
            <a:r>
              <a:rPr lang="sv-SE" b="1" dirty="0" err="1">
                <a:latin typeface="+mn-lt"/>
              </a:rPr>
              <a:t>cruched</a:t>
            </a:r>
            <a:r>
              <a:rPr lang="sv-SE" b="1" dirty="0">
                <a:latin typeface="+mn-lt"/>
              </a:rPr>
              <a:t> rock </a:t>
            </a:r>
            <a:r>
              <a:rPr lang="sv-SE" b="1" dirty="0" err="1">
                <a:latin typeface="+mn-lt"/>
              </a:rPr>
              <a:t>will</a:t>
            </a:r>
            <a:r>
              <a:rPr lang="sv-SE" b="1" dirty="0">
                <a:latin typeface="+mn-lt"/>
              </a:rPr>
              <a:t> </a:t>
            </a:r>
            <a:r>
              <a:rPr lang="sv-SE" b="1" dirty="0" err="1">
                <a:latin typeface="+mn-lt"/>
              </a:rPr>
              <a:t>take</a:t>
            </a:r>
            <a:r>
              <a:rPr lang="sv-SE" b="1" dirty="0">
                <a:latin typeface="+mn-lt"/>
              </a:rPr>
              <a:t> order 3 </a:t>
            </a:r>
            <a:r>
              <a:rPr lang="sv-SE" b="1" dirty="0" err="1">
                <a:latin typeface="+mn-lt"/>
              </a:rPr>
              <a:t>years</a:t>
            </a:r>
            <a:r>
              <a:rPr lang="sv-SE" b="1" dirty="0">
                <a:latin typeface="+mn-lt"/>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005" y="1241323"/>
            <a:ext cx="3251200" cy="243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314" y="3935010"/>
            <a:ext cx="3241146" cy="24308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31" y="1622324"/>
            <a:ext cx="3048000" cy="2286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609137" y="1626925"/>
            <a:ext cx="3084816" cy="2313612"/>
          </a:xfrm>
          <a:prstGeom prst="rect">
            <a:avLst/>
          </a:prstGeom>
        </p:spPr>
      </p:pic>
      <p:sp>
        <p:nvSpPr>
          <p:cNvPr id="11" name="Date Placeholder 10">
            <a:extLst>
              <a:ext uri="{FF2B5EF4-FFF2-40B4-BE49-F238E27FC236}">
                <a16:creationId xmlns:a16="http://schemas.microsoft.com/office/drawing/2014/main" id="{888FBAD0-3F9A-4F91-862E-D0DB33508F6E}"/>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2" name="Slide Number Placeholder 11">
            <a:extLst>
              <a:ext uri="{FF2B5EF4-FFF2-40B4-BE49-F238E27FC236}">
                <a16:creationId xmlns:a16="http://schemas.microsoft.com/office/drawing/2014/main" id="{56A20E27-EA80-4433-A0E4-D05C19AA51CB}"/>
              </a:ext>
            </a:extLst>
          </p:cNvPr>
          <p:cNvSpPr>
            <a:spLocks noGrp="1"/>
          </p:cNvSpPr>
          <p:nvPr>
            <p:ph type="sldNum" sz="quarter" idx="7"/>
          </p:nvPr>
        </p:nvSpPr>
        <p:spPr>
          <a:xfrm>
            <a:off x="8686800" y="6547584"/>
            <a:ext cx="390269" cy="280681"/>
          </a:xfrm>
        </p:spPr>
        <p:txBody>
          <a:bodyPr/>
          <a:lstStyle/>
          <a:p>
            <a:pPr marL="101600">
              <a:lnSpc>
                <a:spcPct val="100000"/>
              </a:lnSpc>
            </a:pPr>
            <a:fld id="{81D60167-4931-47E6-BA6A-407CBD079E47}" type="slidenum">
              <a:rPr lang="sv-SE" smtClean="0"/>
              <a:t>14</a:t>
            </a:fld>
            <a:endParaRPr lang="sv-SE" dirty="0"/>
          </a:p>
        </p:txBody>
      </p:sp>
      <p:sp>
        <p:nvSpPr>
          <p:cNvPr id="14" name="Footer Placeholder 13">
            <a:extLst>
              <a:ext uri="{FF2B5EF4-FFF2-40B4-BE49-F238E27FC236}">
                <a16:creationId xmlns:a16="http://schemas.microsoft.com/office/drawing/2014/main" id="{7C39EF99-C354-4970-900B-CA6090AC20E2}"/>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199362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536928" y="531685"/>
            <a:ext cx="7921272" cy="2793492"/>
          </a:xfrm>
          <a:prstGeom prst="rect">
            <a:avLst/>
          </a:prstGeom>
        </p:spPr>
      </p:pic>
      <p:pic>
        <p:nvPicPr>
          <p:cNvPr id="8" name="Image 7"/>
          <p:cNvPicPr>
            <a:picLocks noChangeAspect="1"/>
          </p:cNvPicPr>
          <p:nvPr/>
        </p:nvPicPr>
        <p:blipFill>
          <a:blip r:embed="rId4"/>
          <a:stretch>
            <a:fillRect/>
          </a:stretch>
        </p:blipFill>
        <p:spPr>
          <a:xfrm>
            <a:off x="838200" y="3336063"/>
            <a:ext cx="7368407" cy="2555480"/>
          </a:xfrm>
          <a:prstGeom prst="rect">
            <a:avLst/>
          </a:prstGeom>
        </p:spPr>
      </p:pic>
      <p:sp>
        <p:nvSpPr>
          <p:cNvPr id="87044" name="Rectangle 2"/>
          <p:cNvSpPr>
            <a:spLocks noGrp="1" noChangeArrowheads="1"/>
          </p:cNvSpPr>
          <p:nvPr>
            <p:ph type="title"/>
          </p:nvPr>
        </p:nvSpPr>
        <p:spPr>
          <a:xfrm>
            <a:off x="1468824" y="-34787"/>
            <a:ext cx="6862522" cy="868221"/>
          </a:xfrm>
        </p:spPr>
        <p:txBody>
          <a:bodyPr>
            <a:normAutofit/>
          </a:bodyPr>
          <a:lstStyle/>
          <a:p>
            <a:r>
              <a:rPr lang="en-GB" dirty="0">
                <a:solidFill>
                  <a:srgbClr val="FF6600"/>
                </a:solidFill>
                <a:latin typeface="Times New Roman" charset="0"/>
                <a:cs typeface="Times New Roman" charset="0"/>
              </a:rPr>
              <a:t>Neutrinos in the far detector</a:t>
            </a:r>
            <a:endParaRPr lang="en-GB" sz="1000" dirty="0">
              <a:solidFill>
                <a:srgbClr val="FF6600"/>
              </a:solidFill>
              <a:latin typeface="Times New Roman" charset="0"/>
              <a:cs typeface="Times New Roman" charset="0"/>
            </a:endParaRPr>
          </a:p>
        </p:txBody>
      </p:sp>
      <p:sp>
        <p:nvSpPr>
          <p:cNvPr id="2" name="ZoneTexte 1"/>
          <p:cNvSpPr txBox="1"/>
          <p:nvPr/>
        </p:nvSpPr>
        <p:spPr>
          <a:xfrm>
            <a:off x="5059953" y="1008316"/>
            <a:ext cx="2394823" cy="369332"/>
          </a:xfrm>
          <a:prstGeom prst="rect">
            <a:avLst/>
          </a:prstGeom>
          <a:noFill/>
        </p:spPr>
        <p:txBody>
          <a:bodyPr wrap="none" rtlCol="0">
            <a:spAutoFit/>
          </a:bodyPr>
          <a:lstStyle/>
          <a:p>
            <a:r>
              <a:rPr lang="en-US" dirty="0">
                <a:solidFill>
                  <a:srgbClr val="00B050"/>
                </a:solidFill>
                <a:cs typeface="Times New Roman"/>
              </a:rPr>
              <a:t>540 km, 2 GeV, 8 years</a:t>
            </a:r>
          </a:p>
        </p:txBody>
      </p:sp>
      <p:sp>
        <p:nvSpPr>
          <p:cNvPr id="11" name="ZoneTexte 10"/>
          <p:cNvSpPr txBox="1"/>
          <p:nvPr/>
        </p:nvSpPr>
        <p:spPr>
          <a:xfrm>
            <a:off x="685800" y="5902429"/>
            <a:ext cx="7809574" cy="400110"/>
          </a:xfrm>
          <a:prstGeom prst="rect">
            <a:avLst/>
          </a:prstGeom>
          <a:noFill/>
        </p:spPr>
        <p:txBody>
          <a:bodyPr wrap="none" rtlCol="0">
            <a:spAutoFit/>
          </a:bodyPr>
          <a:lstStyle/>
          <a:p>
            <a:r>
              <a:rPr lang="en-US" sz="2000" dirty="0">
                <a:solidFill>
                  <a:srgbClr val="0432FF"/>
                </a:solidFill>
                <a:cs typeface="Times New Roman"/>
              </a:rPr>
              <a:t>Almost only QE events, very little RES background and no DIS background</a:t>
            </a:r>
          </a:p>
        </p:txBody>
      </p:sp>
      <p:sp>
        <p:nvSpPr>
          <p:cNvPr id="14" name="ZoneTexte 13"/>
          <p:cNvSpPr txBox="1"/>
          <p:nvPr/>
        </p:nvSpPr>
        <p:spPr>
          <a:xfrm>
            <a:off x="5105400" y="703820"/>
            <a:ext cx="1582622" cy="369332"/>
          </a:xfrm>
          <a:prstGeom prst="rect">
            <a:avLst/>
          </a:prstGeom>
          <a:solidFill>
            <a:schemeClr val="bg1"/>
          </a:solidFill>
        </p:spPr>
        <p:txBody>
          <a:bodyPr wrap="none" rtlCol="0">
            <a:spAutoFit/>
          </a:bodyPr>
          <a:lstStyle/>
          <a:p>
            <a:r>
              <a:rPr lang="en-US" b="1" dirty="0">
                <a:latin typeface="Times New Roman"/>
                <a:cs typeface="Times New Roman"/>
              </a:rPr>
              <a:t>anti-neutrinos</a:t>
            </a:r>
          </a:p>
        </p:txBody>
      </p:sp>
      <p:sp>
        <p:nvSpPr>
          <p:cNvPr id="5" name="ZoneTexte 4"/>
          <p:cNvSpPr txBox="1"/>
          <p:nvPr/>
        </p:nvSpPr>
        <p:spPr>
          <a:xfrm>
            <a:off x="113390" y="2355414"/>
            <a:ext cx="727257" cy="369332"/>
          </a:xfrm>
          <a:prstGeom prst="rect">
            <a:avLst/>
          </a:prstGeom>
          <a:noFill/>
        </p:spPr>
        <p:txBody>
          <a:bodyPr wrap="none" rtlCol="0">
            <a:spAutoFit/>
          </a:bodyPr>
          <a:lstStyle/>
          <a:p>
            <a:r>
              <a:rPr lang="el-GR" dirty="0">
                <a:latin typeface="Times New Roman"/>
                <a:cs typeface="Times New Roman"/>
              </a:rPr>
              <a:t>δ</a:t>
            </a:r>
            <a:r>
              <a:rPr lang="en-US" baseline="-25000" dirty="0">
                <a:latin typeface="Times New Roman"/>
                <a:cs typeface="Times New Roman"/>
              </a:rPr>
              <a:t>CP</a:t>
            </a:r>
            <a:r>
              <a:rPr lang="en-US" dirty="0">
                <a:latin typeface="Times New Roman"/>
                <a:cs typeface="Times New Roman"/>
              </a:rPr>
              <a:t>=0</a:t>
            </a:r>
            <a:endParaRPr lang="en-GB" dirty="0">
              <a:latin typeface="Times New Roman"/>
              <a:cs typeface="Times New Roman"/>
            </a:endParaRPr>
          </a:p>
        </p:txBody>
      </p:sp>
      <p:sp>
        <p:nvSpPr>
          <p:cNvPr id="16" name="ZoneTexte 12">
            <a:extLst>
              <a:ext uri="{FF2B5EF4-FFF2-40B4-BE49-F238E27FC236}">
                <a16:creationId xmlns:a16="http://schemas.microsoft.com/office/drawing/2014/main" id="{3A489FB0-6831-4F9C-AC63-3675654B985D}"/>
              </a:ext>
            </a:extLst>
          </p:cNvPr>
          <p:cNvSpPr txBox="1"/>
          <p:nvPr/>
        </p:nvSpPr>
        <p:spPr>
          <a:xfrm>
            <a:off x="1165043" y="719014"/>
            <a:ext cx="1120957" cy="369332"/>
          </a:xfrm>
          <a:prstGeom prst="rect">
            <a:avLst/>
          </a:prstGeom>
          <a:solidFill>
            <a:schemeClr val="bg1"/>
          </a:solidFill>
        </p:spPr>
        <p:txBody>
          <a:bodyPr wrap="none" rtlCol="0">
            <a:spAutoFit/>
          </a:bodyPr>
          <a:lstStyle/>
          <a:p>
            <a:r>
              <a:rPr lang="en-US" b="1" dirty="0">
                <a:latin typeface="Times New Roman"/>
                <a:cs typeface="Times New Roman"/>
              </a:rPr>
              <a:t>neutrinos</a:t>
            </a:r>
          </a:p>
        </p:txBody>
      </p:sp>
      <p:sp>
        <p:nvSpPr>
          <p:cNvPr id="17" name="ZoneTexte 1">
            <a:extLst>
              <a:ext uri="{FF2B5EF4-FFF2-40B4-BE49-F238E27FC236}">
                <a16:creationId xmlns:a16="http://schemas.microsoft.com/office/drawing/2014/main" id="{864129E8-5C36-446C-B01D-C8D1F9B176EB}"/>
              </a:ext>
            </a:extLst>
          </p:cNvPr>
          <p:cNvSpPr txBox="1"/>
          <p:nvPr/>
        </p:nvSpPr>
        <p:spPr>
          <a:xfrm>
            <a:off x="1097553" y="1002268"/>
            <a:ext cx="2394823" cy="369332"/>
          </a:xfrm>
          <a:prstGeom prst="rect">
            <a:avLst/>
          </a:prstGeom>
          <a:noFill/>
        </p:spPr>
        <p:txBody>
          <a:bodyPr wrap="none" rtlCol="0">
            <a:spAutoFit/>
          </a:bodyPr>
          <a:lstStyle/>
          <a:p>
            <a:r>
              <a:rPr lang="en-US" dirty="0">
                <a:solidFill>
                  <a:srgbClr val="00B050"/>
                </a:solidFill>
                <a:cs typeface="Times New Roman"/>
              </a:rPr>
              <a:t>540 km, 2 GeV, 2 years</a:t>
            </a:r>
          </a:p>
        </p:txBody>
      </p:sp>
      <p:sp>
        <p:nvSpPr>
          <p:cNvPr id="4" name="Date Placeholder 3">
            <a:extLst>
              <a:ext uri="{FF2B5EF4-FFF2-40B4-BE49-F238E27FC236}">
                <a16:creationId xmlns:a16="http://schemas.microsoft.com/office/drawing/2014/main" id="{1A71E852-65B6-4646-9DC2-3A322B80E66C}"/>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6" name="Footer Placeholder 5">
            <a:extLst>
              <a:ext uri="{FF2B5EF4-FFF2-40B4-BE49-F238E27FC236}">
                <a16:creationId xmlns:a16="http://schemas.microsoft.com/office/drawing/2014/main" id="{BCA2F7D7-1D2E-4E2A-80CC-03928DADDF32}"/>
              </a:ext>
            </a:extLst>
          </p:cNvPr>
          <p:cNvSpPr>
            <a:spLocks noGrp="1"/>
          </p:cNvSpPr>
          <p:nvPr>
            <p:ph type="ftr" sz="quarter" idx="5"/>
          </p:nvPr>
        </p:nvSpPr>
        <p:spPr/>
        <p:txBody>
          <a:bodyPr/>
          <a:lstStyle/>
          <a:p>
            <a:pPr marL="12700" marR="5080" indent="168910">
              <a:lnSpc>
                <a:spcPct val="100000"/>
              </a:lnSpc>
            </a:pPr>
            <a:r>
              <a:rPr lang="fr-FR" spc="-5"/>
              <a:t>J-PARC in Tsukuba                                             Tord Ekelof, Uppsala University </a:t>
            </a:r>
            <a:endParaRPr lang="fr-FR" dirty="0"/>
          </a:p>
        </p:txBody>
      </p:sp>
      <p:sp>
        <p:nvSpPr>
          <p:cNvPr id="7" name="Slide Number Placeholder 6">
            <a:extLst>
              <a:ext uri="{FF2B5EF4-FFF2-40B4-BE49-F238E27FC236}">
                <a16:creationId xmlns:a16="http://schemas.microsoft.com/office/drawing/2014/main" id="{DEDBBF44-16EB-4414-A7E2-6473E003CF7C}"/>
              </a:ext>
            </a:extLst>
          </p:cNvPr>
          <p:cNvSpPr>
            <a:spLocks noGrp="1"/>
          </p:cNvSpPr>
          <p:nvPr>
            <p:ph type="sldNum" sz="quarter" idx="7"/>
          </p:nvPr>
        </p:nvSpPr>
        <p:spPr>
          <a:xfrm>
            <a:off x="8763000" y="6467586"/>
            <a:ext cx="314069" cy="360679"/>
          </a:xfrm>
        </p:spPr>
        <p:txBody>
          <a:bodyPr/>
          <a:lstStyle/>
          <a:p>
            <a:pPr marL="101600">
              <a:lnSpc>
                <a:spcPct val="100000"/>
              </a:lnSpc>
            </a:pPr>
            <a:fld id="{81D60167-4931-47E6-BA6A-407CBD079E47}" type="slidenum">
              <a:rPr lang="sv-SE" smtClean="0"/>
              <a:t>15</a:t>
            </a:fld>
            <a:endParaRPr lang="sv-SE" dirty="0"/>
          </a:p>
        </p:txBody>
      </p:sp>
    </p:spTree>
    <p:extLst>
      <p:ext uri="{BB962C8B-B14F-4D97-AF65-F5344CB8AC3E}">
        <p14:creationId xmlns:p14="http://schemas.microsoft.com/office/powerpoint/2010/main" val="280263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440" y="269747"/>
            <a:ext cx="3247643" cy="113690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040379" y="269747"/>
            <a:ext cx="906779" cy="113690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395471" y="269747"/>
            <a:ext cx="5209031" cy="1136903"/>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9086" rIns="0" bIns="0" rtlCol="0">
            <a:spAutoFit/>
          </a:bodyPr>
          <a:lstStyle/>
          <a:p>
            <a:pPr marL="213995">
              <a:lnSpc>
                <a:spcPct val="100000"/>
              </a:lnSpc>
            </a:pPr>
            <a:r>
              <a:rPr spc="-30" dirty="0"/>
              <a:t>Th</a:t>
            </a:r>
            <a:r>
              <a:rPr spc="-20" dirty="0"/>
              <a:t>e</a:t>
            </a:r>
            <a:r>
              <a:rPr spc="5" dirty="0"/>
              <a:t> </a:t>
            </a:r>
            <a:r>
              <a:rPr spc="-20" dirty="0"/>
              <a:t>seco</a:t>
            </a:r>
            <a:r>
              <a:rPr spc="-30" dirty="0"/>
              <a:t>n</a:t>
            </a:r>
            <a:r>
              <a:rPr spc="-25" dirty="0"/>
              <a:t>d</a:t>
            </a:r>
            <a:r>
              <a:rPr spc="-5" dirty="0"/>
              <a:t> </a:t>
            </a:r>
            <a:r>
              <a:rPr spc="-20" dirty="0">
                <a:latin typeface="Times New Roman"/>
                <a:cs typeface="Times New Roman"/>
              </a:rPr>
              <a:t>ν</a:t>
            </a:r>
            <a:r>
              <a:rPr spc="5" dirty="0">
                <a:latin typeface="Times New Roman"/>
                <a:cs typeface="Times New Roman"/>
              </a:rPr>
              <a:t> </a:t>
            </a:r>
            <a:r>
              <a:rPr spc="-15" dirty="0"/>
              <a:t>os</a:t>
            </a:r>
            <a:r>
              <a:rPr spc="-20" dirty="0"/>
              <a:t>c</a:t>
            </a:r>
            <a:r>
              <a:rPr spc="-10" dirty="0"/>
              <a:t>illa</a:t>
            </a:r>
            <a:r>
              <a:rPr spc="-15" dirty="0"/>
              <a:t>tio</a:t>
            </a:r>
            <a:r>
              <a:rPr spc="-25" dirty="0"/>
              <a:t>n</a:t>
            </a:r>
            <a:r>
              <a:rPr spc="-20" dirty="0"/>
              <a:t> </a:t>
            </a:r>
            <a:r>
              <a:rPr spc="-40" dirty="0"/>
              <a:t>m</a:t>
            </a:r>
            <a:r>
              <a:rPr spc="-15" dirty="0"/>
              <a:t>axi</a:t>
            </a:r>
            <a:r>
              <a:rPr spc="-35" dirty="0"/>
              <a:t>mum</a:t>
            </a:r>
          </a:p>
        </p:txBody>
      </p:sp>
      <p:sp>
        <p:nvSpPr>
          <p:cNvPr id="6" name="object 6"/>
          <p:cNvSpPr/>
          <p:nvPr/>
        </p:nvSpPr>
        <p:spPr>
          <a:xfrm>
            <a:off x="73152" y="-87086"/>
            <a:ext cx="5074919" cy="6461759"/>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5300221" y="1698589"/>
            <a:ext cx="3509010" cy="4368800"/>
          </a:xfrm>
          <a:prstGeom prst="rect">
            <a:avLst/>
          </a:prstGeom>
        </p:spPr>
        <p:txBody>
          <a:bodyPr vert="horz" wrap="square" lIns="0" tIns="0" rIns="0" bIns="0" rtlCol="0">
            <a:spAutoFit/>
          </a:bodyPr>
          <a:lstStyle/>
          <a:p>
            <a:pPr marL="12700" marR="838200" algn="just">
              <a:lnSpc>
                <a:spcPct val="100000"/>
              </a:lnSpc>
            </a:pPr>
            <a:r>
              <a:rPr sz="1800" dirty="0">
                <a:solidFill>
                  <a:srgbClr val="C00000"/>
                </a:solidFill>
                <a:latin typeface="Times New Roman"/>
                <a:cs typeface="Times New Roman"/>
              </a:rPr>
              <a:t>The</a:t>
            </a:r>
            <a:r>
              <a:rPr sz="1800" spc="-5" dirty="0">
                <a:solidFill>
                  <a:srgbClr val="C00000"/>
                </a:solidFill>
                <a:latin typeface="Times New Roman"/>
                <a:cs typeface="Times New Roman"/>
              </a:rPr>
              <a:t> </a:t>
            </a:r>
            <a:r>
              <a:rPr sz="1800" dirty="0">
                <a:solidFill>
                  <a:srgbClr val="C00000"/>
                </a:solidFill>
                <a:latin typeface="Times New Roman"/>
                <a:cs typeface="Times New Roman"/>
              </a:rPr>
              <a:t>ulti</a:t>
            </a:r>
            <a:r>
              <a:rPr sz="1800" spc="-10" dirty="0">
                <a:solidFill>
                  <a:srgbClr val="C00000"/>
                </a:solidFill>
                <a:latin typeface="Times New Roman"/>
                <a:cs typeface="Times New Roman"/>
              </a:rPr>
              <a:t>m</a:t>
            </a:r>
            <a:r>
              <a:rPr sz="1800" dirty="0">
                <a:solidFill>
                  <a:srgbClr val="C00000"/>
                </a:solidFill>
                <a:latin typeface="Times New Roman"/>
                <a:cs typeface="Times New Roman"/>
              </a:rPr>
              <a:t>ate</a:t>
            </a:r>
            <a:r>
              <a:rPr sz="1800" spc="-15" dirty="0">
                <a:solidFill>
                  <a:srgbClr val="C00000"/>
                </a:solidFill>
                <a:latin typeface="Times New Roman"/>
                <a:cs typeface="Times New Roman"/>
              </a:rPr>
              <a:t> </a:t>
            </a:r>
            <a:r>
              <a:rPr sz="1800" dirty="0">
                <a:solidFill>
                  <a:srgbClr val="C00000"/>
                </a:solidFill>
                <a:latin typeface="Times New Roman"/>
                <a:cs typeface="Times New Roman"/>
              </a:rPr>
              <a:t>preci</a:t>
            </a:r>
            <a:r>
              <a:rPr sz="1800" spc="-5" dirty="0">
                <a:solidFill>
                  <a:srgbClr val="C00000"/>
                </a:solidFill>
                <a:latin typeface="Times New Roman"/>
                <a:cs typeface="Times New Roman"/>
              </a:rPr>
              <a:t>s</a:t>
            </a:r>
            <a:r>
              <a:rPr sz="1800" dirty="0">
                <a:solidFill>
                  <a:srgbClr val="C00000"/>
                </a:solidFill>
                <a:latin typeface="Times New Roman"/>
                <a:cs typeface="Times New Roman"/>
              </a:rPr>
              <a:t>ion</a:t>
            </a:r>
            <a:r>
              <a:rPr sz="1800" spc="-10" dirty="0">
                <a:solidFill>
                  <a:srgbClr val="C00000"/>
                </a:solidFill>
                <a:latin typeface="Times New Roman"/>
                <a:cs typeface="Times New Roman"/>
              </a:rPr>
              <a:t> </a:t>
            </a:r>
            <a:r>
              <a:rPr sz="1800" dirty="0">
                <a:solidFill>
                  <a:srgbClr val="C00000"/>
                </a:solidFill>
                <a:latin typeface="Times New Roman"/>
                <a:cs typeface="Times New Roman"/>
              </a:rPr>
              <a:t>in</a:t>
            </a:r>
            <a:r>
              <a:rPr sz="1800" spc="-10" dirty="0">
                <a:solidFill>
                  <a:srgbClr val="C00000"/>
                </a:solidFill>
                <a:latin typeface="Times New Roman"/>
                <a:cs typeface="Times New Roman"/>
              </a:rPr>
              <a:t> </a:t>
            </a:r>
            <a:r>
              <a:rPr sz="1800" dirty="0">
                <a:solidFill>
                  <a:srgbClr val="C00000"/>
                </a:solidFill>
                <a:latin typeface="Times New Roman"/>
                <a:cs typeface="Times New Roman"/>
              </a:rPr>
              <a:t>the deter</a:t>
            </a:r>
            <a:r>
              <a:rPr sz="1800" spc="-10" dirty="0">
                <a:solidFill>
                  <a:srgbClr val="C00000"/>
                </a:solidFill>
                <a:latin typeface="Times New Roman"/>
                <a:cs typeface="Times New Roman"/>
              </a:rPr>
              <a:t>m</a:t>
            </a:r>
            <a:r>
              <a:rPr sz="1800" dirty="0">
                <a:solidFill>
                  <a:srgbClr val="C00000"/>
                </a:solidFill>
                <a:latin typeface="Times New Roman"/>
                <a:cs typeface="Times New Roman"/>
              </a:rPr>
              <a:t>ination</a:t>
            </a:r>
            <a:r>
              <a:rPr sz="1800" spc="-20" dirty="0">
                <a:solidFill>
                  <a:srgbClr val="C00000"/>
                </a:solidFill>
                <a:latin typeface="Times New Roman"/>
                <a:cs typeface="Times New Roman"/>
              </a:rPr>
              <a:t> </a:t>
            </a:r>
            <a:r>
              <a:rPr sz="1800" dirty="0">
                <a:solidFill>
                  <a:srgbClr val="C00000"/>
                </a:solidFill>
                <a:latin typeface="Times New Roman"/>
                <a:cs typeface="Times New Roman"/>
              </a:rPr>
              <a:t>of</a:t>
            </a:r>
            <a:r>
              <a:rPr sz="1800" spc="-10" dirty="0">
                <a:solidFill>
                  <a:srgbClr val="C00000"/>
                </a:solidFill>
                <a:latin typeface="Times New Roman"/>
                <a:cs typeface="Times New Roman"/>
              </a:rPr>
              <a:t> </a:t>
            </a:r>
            <a:r>
              <a:rPr sz="1800" dirty="0">
                <a:solidFill>
                  <a:srgbClr val="C00000"/>
                </a:solidFill>
                <a:latin typeface="Times New Roman"/>
                <a:cs typeface="Times New Roman"/>
              </a:rPr>
              <a:t>the leptonic CP</a:t>
            </a:r>
            <a:r>
              <a:rPr sz="1800" spc="-75" dirty="0">
                <a:solidFill>
                  <a:srgbClr val="C00000"/>
                </a:solidFill>
                <a:latin typeface="Times New Roman"/>
                <a:cs typeface="Times New Roman"/>
              </a:rPr>
              <a:t> </a:t>
            </a:r>
            <a:r>
              <a:rPr sz="1800" dirty="0">
                <a:solidFill>
                  <a:srgbClr val="C00000"/>
                </a:solidFill>
                <a:latin typeface="Times New Roman"/>
                <a:cs typeface="Times New Roman"/>
              </a:rPr>
              <a:t>violating</a:t>
            </a:r>
            <a:r>
              <a:rPr sz="1800" spc="-20" dirty="0">
                <a:solidFill>
                  <a:srgbClr val="C00000"/>
                </a:solidFill>
                <a:latin typeface="Times New Roman"/>
                <a:cs typeface="Times New Roman"/>
              </a:rPr>
              <a:t> </a:t>
            </a:r>
            <a:r>
              <a:rPr sz="1800" dirty="0">
                <a:solidFill>
                  <a:srgbClr val="C00000"/>
                </a:solidFill>
                <a:latin typeface="Times New Roman"/>
                <a:cs typeface="Times New Roman"/>
              </a:rPr>
              <a:t>angle</a:t>
            </a:r>
            <a:r>
              <a:rPr sz="1800" spc="-5" dirty="0">
                <a:solidFill>
                  <a:srgbClr val="C00000"/>
                </a:solidFill>
                <a:latin typeface="Times New Roman"/>
                <a:cs typeface="Times New Roman"/>
              </a:rPr>
              <a:t> </a:t>
            </a:r>
            <a:r>
              <a:rPr sz="1800" dirty="0">
                <a:solidFill>
                  <a:srgbClr val="C00000"/>
                </a:solidFill>
                <a:latin typeface="Times New Roman"/>
                <a:cs typeface="Times New Roman"/>
              </a:rPr>
              <a:t>δ</a:t>
            </a:r>
            <a:r>
              <a:rPr sz="1800" baseline="-20833" dirty="0">
                <a:solidFill>
                  <a:srgbClr val="C00000"/>
                </a:solidFill>
                <a:latin typeface="Times New Roman"/>
                <a:cs typeface="Times New Roman"/>
              </a:rPr>
              <a:t>CP</a:t>
            </a:r>
            <a:r>
              <a:rPr sz="1800" spc="127" baseline="-20833" dirty="0">
                <a:solidFill>
                  <a:srgbClr val="C00000"/>
                </a:solidFill>
                <a:latin typeface="Times New Roman"/>
                <a:cs typeface="Times New Roman"/>
              </a:rPr>
              <a:t> </a:t>
            </a:r>
            <a:r>
              <a:rPr sz="1800" dirty="0">
                <a:solidFill>
                  <a:srgbClr val="C00000"/>
                </a:solidFill>
                <a:latin typeface="Times New Roman"/>
                <a:cs typeface="Times New Roman"/>
              </a:rPr>
              <a:t>from</a:t>
            </a:r>
            <a:endParaRPr sz="1800">
              <a:latin typeface="Times New Roman"/>
              <a:cs typeface="Times New Roman"/>
            </a:endParaRPr>
          </a:p>
          <a:p>
            <a:pPr marL="12700" marR="262255">
              <a:lnSpc>
                <a:spcPct val="100000"/>
              </a:lnSpc>
            </a:pPr>
            <a:r>
              <a:rPr sz="1800" dirty="0">
                <a:solidFill>
                  <a:srgbClr val="C00000"/>
                </a:solidFill>
                <a:latin typeface="Times New Roman"/>
                <a:cs typeface="Times New Roman"/>
              </a:rPr>
              <a:t>neutrinos</a:t>
            </a:r>
            <a:r>
              <a:rPr sz="1800" spc="-10" dirty="0">
                <a:solidFill>
                  <a:srgbClr val="C00000"/>
                </a:solidFill>
                <a:latin typeface="Times New Roman"/>
                <a:cs typeface="Times New Roman"/>
              </a:rPr>
              <a:t> </a:t>
            </a:r>
            <a:r>
              <a:rPr sz="1800" dirty="0">
                <a:solidFill>
                  <a:srgbClr val="C00000"/>
                </a:solidFill>
                <a:latin typeface="Times New Roman"/>
                <a:cs typeface="Times New Roman"/>
              </a:rPr>
              <a:t>o</a:t>
            </a:r>
            <a:r>
              <a:rPr sz="1800" spc="-5" dirty="0">
                <a:solidFill>
                  <a:srgbClr val="C00000"/>
                </a:solidFill>
                <a:latin typeface="Times New Roman"/>
                <a:cs typeface="Times New Roman"/>
              </a:rPr>
              <a:t>s</a:t>
            </a:r>
            <a:r>
              <a:rPr sz="1800" dirty="0">
                <a:solidFill>
                  <a:srgbClr val="C00000"/>
                </a:solidFill>
                <a:latin typeface="Times New Roman"/>
                <a:cs typeface="Times New Roman"/>
              </a:rPr>
              <a:t>cillation</a:t>
            </a:r>
            <a:r>
              <a:rPr sz="1800" spc="-30" dirty="0">
                <a:solidFill>
                  <a:srgbClr val="C00000"/>
                </a:solidFill>
                <a:latin typeface="Times New Roman"/>
                <a:cs typeface="Times New Roman"/>
              </a:rPr>
              <a:t> </a:t>
            </a:r>
            <a:r>
              <a:rPr sz="1800" spc="-10" dirty="0">
                <a:solidFill>
                  <a:srgbClr val="C00000"/>
                </a:solidFill>
                <a:latin typeface="Times New Roman"/>
                <a:cs typeface="Times New Roman"/>
              </a:rPr>
              <a:t>m</a:t>
            </a:r>
            <a:r>
              <a:rPr sz="1800" spc="5" dirty="0">
                <a:solidFill>
                  <a:srgbClr val="C00000"/>
                </a:solidFill>
                <a:latin typeface="Times New Roman"/>
                <a:cs typeface="Times New Roman"/>
              </a:rPr>
              <a:t>ea</a:t>
            </a:r>
            <a:r>
              <a:rPr sz="1800" spc="-5" dirty="0">
                <a:solidFill>
                  <a:srgbClr val="C00000"/>
                </a:solidFill>
                <a:latin typeface="Times New Roman"/>
                <a:cs typeface="Times New Roman"/>
              </a:rPr>
              <a:t>s</a:t>
            </a:r>
            <a:r>
              <a:rPr sz="1800" dirty="0">
                <a:solidFill>
                  <a:srgbClr val="C00000"/>
                </a:solidFill>
                <a:latin typeface="Times New Roman"/>
                <a:cs typeface="Times New Roman"/>
              </a:rPr>
              <a:t>ur</a:t>
            </a:r>
            <a:r>
              <a:rPr sz="1800" spc="5" dirty="0">
                <a:solidFill>
                  <a:srgbClr val="C00000"/>
                </a:solidFill>
                <a:latin typeface="Times New Roman"/>
                <a:cs typeface="Times New Roman"/>
              </a:rPr>
              <a:t>e</a:t>
            </a:r>
            <a:r>
              <a:rPr sz="1800" spc="-10" dirty="0">
                <a:solidFill>
                  <a:srgbClr val="C00000"/>
                </a:solidFill>
                <a:latin typeface="Times New Roman"/>
                <a:cs typeface="Times New Roman"/>
              </a:rPr>
              <a:t>m</a:t>
            </a:r>
            <a:r>
              <a:rPr sz="1800" spc="5" dirty="0">
                <a:solidFill>
                  <a:srgbClr val="C00000"/>
                </a:solidFill>
                <a:latin typeface="Times New Roman"/>
                <a:cs typeface="Times New Roman"/>
              </a:rPr>
              <a:t>e</a:t>
            </a:r>
            <a:r>
              <a:rPr sz="1800" dirty="0">
                <a:solidFill>
                  <a:srgbClr val="C00000"/>
                </a:solidFill>
                <a:latin typeface="Times New Roman"/>
                <a:cs typeface="Times New Roman"/>
              </a:rPr>
              <a:t>nts </a:t>
            </a:r>
            <a:r>
              <a:rPr sz="1800" spc="-5" dirty="0">
                <a:solidFill>
                  <a:srgbClr val="C00000"/>
                </a:solidFill>
                <a:latin typeface="Times New Roman"/>
                <a:cs typeface="Times New Roman"/>
              </a:rPr>
              <a:t>w</a:t>
            </a:r>
            <a:r>
              <a:rPr sz="1800" dirty="0">
                <a:solidFill>
                  <a:srgbClr val="C00000"/>
                </a:solidFill>
                <a:latin typeface="Times New Roman"/>
                <a:cs typeface="Times New Roman"/>
              </a:rPr>
              <a:t>ill</a:t>
            </a:r>
            <a:r>
              <a:rPr sz="1800" spc="-5" dirty="0">
                <a:solidFill>
                  <a:srgbClr val="C00000"/>
                </a:solidFill>
                <a:latin typeface="Times New Roman"/>
                <a:cs typeface="Times New Roman"/>
              </a:rPr>
              <a:t> </a:t>
            </a:r>
            <a:r>
              <a:rPr sz="1800" dirty="0">
                <a:solidFill>
                  <a:srgbClr val="C00000"/>
                </a:solidFill>
                <a:latin typeface="Times New Roman"/>
                <a:cs typeface="Times New Roman"/>
              </a:rPr>
              <a:t>be</a:t>
            </a:r>
            <a:r>
              <a:rPr sz="1800" spc="-5" dirty="0">
                <a:solidFill>
                  <a:srgbClr val="C00000"/>
                </a:solidFill>
                <a:latin typeface="Times New Roman"/>
                <a:cs typeface="Times New Roman"/>
              </a:rPr>
              <a:t> s</a:t>
            </a:r>
            <a:r>
              <a:rPr sz="1800" dirty="0">
                <a:solidFill>
                  <a:srgbClr val="C00000"/>
                </a:solidFill>
                <a:latin typeface="Times New Roman"/>
                <a:cs typeface="Times New Roman"/>
              </a:rPr>
              <a:t>et</a:t>
            </a:r>
            <a:r>
              <a:rPr sz="1800" spc="-5" dirty="0">
                <a:solidFill>
                  <a:srgbClr val="C00000"/>
                </a:solidFill>
                <a:latin typeface="Times New Roman"/>
                <a:cs typeface="Times New Roman"/>
              </a:rPr>
              <a:t> </a:t>
            </a:r>
            <a:r>
              <a:rPr sz="1800" dirty="0">
                <a:solidFill>
                  <a:srgbClr val="C00000"/>
                </a:solidFill>
                <a:latin typeface="Times New Roman"/>
                <a:cs typeface="Times New Roman"/>
              </a:rPr>
              <a:t>by </a:t>
            </a:r>
            <a:r>
              <a:rPr sz="1800" b="1" spc="-5" dirty="0">
                <a:solidFill>
                  <a:srgbClr val="C00000"/>
                </a:solidFill>
                <a:latin typeface="Times New Roman"/>
                <a:cs typeface="Times New Roman"/>
              </a:rPr>
              <a:t>s</a:t>
            </a:r>
            <a:r>
              <a:rPr sz="1800" b="1" spc="10" dirty="0">
                <a:solidFill>
                  <a:srgbClr val="C00000"/>
                </a:solidFill>
                <a:latin typeface="Times New Roman"/>
                <a:cs typeface="Times New Roman"/>
              </a:rPr>
              <a:t>y</a:t>
            </a:r>
            <a:r>
              <a:rPr sz="1800" b="1" spc="-5" dirty="0">
                <a:solidFill>
                  <a:srgbClr val="C00000"/>
                </a:solidFill>
                <a:latin typeface="Times New Roman"/>
                <a:cs typeface="Times New Roman"/>
              </a:rPr>
              <a:t>s</a:t>
            </a:r>
            <a:r>
              <a:rPr sz="1800" b="1" dirty="0">
                <a:solidFill>
                  <a:srgbClr val="C00000"/>
                </a:solidFill>
                <a:latin typeface="Times New Roman"/>
                <a:cs typeface="Times New Roman"/>
              </a:rPr>
              <a:t>tematic</a:t>
            </a:r>
            <a:r>
              <a:rPr sz="1800" b="1" spc="-15" dirty="0">
                <a:solidFill>
                  <a:srgbClr val="C00000"/>
                </a:solidFill>
                <a:latin typeface="Times New Roman"/>
                <a:cs typeface="Times New Roman"/>
              </a:rPr>
              <a:t> </a:t>
            </a:r>
            <a:r>
              <a:rPr sz="1800" b="1" dirty="0">
                <a:solidFill>
                  <a:srgbClr val="C00000"/>
                </a:solidFill>
                <a:latin typeface="Times New Roman"/>
                <a:cs typeface="Times New Roman"/>
              </a:rPr>
              <a:t>er</a:t>
            </a:r>
            <a:r>
              <a:rPr sz="1800" b="1" spc="-35" dirty="0">
                <a:solidFill>
                  <a:srgbClr val="C00000"/>
                </a:solidFill>
                <a:latin typeface="Times New Roman"/>
                <a:cs typeface="Times New Roman"/>
              </a:rPr>
              <a:t>r</a:t>
            </a:r>
            <a:r>
              <a:rPr sz="1800" b="1" dirty="0">
                <a:solidFill>
                  <a:srgbClr val="C00000"/>
                </a:solidFill>
                <a:latin typeface="Times New Roman"/>
                <a:cs typeface="Times New Roman"/>
              </a:rPr>
              <a:t>or</a:t>
            </a:r>
            <a:r>
              <a:rPr sz="1800" b="1" spc="-5" dirty="0">
                <a:solidFill>
                  <a:srgbClr val="C00000"/>
                </a:solidFill>
                <a:latin typeface="Times New Roman"/>
                <a:cs typeface="Times New Roman"/>
              </a:rPr>
              <a:t>s</a:t>
            </a:r>
            <a:r>
              <a:rPr sz="1800" dirty="0">
                <a:solidFill>
                  <a:srgbClr val="C00000"/>
                </a:solidFill>
                <a:latin typeface="Times New Roman"/>
                <a:cs typeface="Times New Roman"/>
              </a:rPr>
              <a:t>.</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7"/>
              </a:spcBef>
            </a:pPr>
            <a:endParaRPr sz="1950">
              <a:latin typeface="Times New Roman"/>
              <a:cs typeface="Times New Roman"/>
            </a:endParaRPr>
          </a:p>
          <a:p>
            <a:pPr marL="12700" marR="28575">
              <a:lnSpc>
                <a:spcPct val="100000"/>
              </a:lnSpc>
            </a:pPr>
            <a:r>
              <a:rPr sz="1800" dirty="0">
                <a:solidFill>
                  <a:srgbClr val="C00000"/>
                </a:solidFill>
                <a:latin typeface="Times New Roman"/>
                <a:cs typeface="Times New Roman"/>
              </a:rPr>
              <a:t>The</a:t>
            </a:r>
            <a:r>
              <a:rPr sz="1800" spc="-5" dirty="0">
                <a:solidFill>
                  <a:srgbClr val="C00000"/>
                </a:solidFill>
                <a:latin typeface="Times New Roman"/>
                <a:cs typeface="Times New Roman"/>
              </a:rPr>
              <a:t> </a:t>
            </a:r>
            <a:r>
              <a:rPr sz="1800" spc="-10" dirty="0">
                <a:solidFill>
                  <a:srgbClr val="C00000"/>
                </a:solidFill>
                <a:latin typeface="Times New Roman"/>
                <a:cs typeface="Times New Roman"/>
              </a:rPr>
              <a:t>m</a:t>
            </a:r>
            <a:r>
              <a:rPr sz="1800" dirty="0">
                <a:solidFill>
                  <a:srgbClr val="C00000"/>
                </a:solidFill>
                <a:latin typeface="Times New Roman"/>
                <a:cs typeface="Times New Roman"/>
              </a:rPr>
              <a:t>otivation</a:t>
            </a:r>
            <a:r>
              <a:rPr sz="1800" spc="-20" dirty="0">
                <a:solidFill>
                  <a:srgbClr val="C00000"/>
                </a:solidFill>
                <a:latin typeface="Times New Roman"/>
                <a:cs typeface="Times New Roman"/>
              </a:rPr>
              <a:t> </a:t>
            </a:r>
            <a:r>
              <a:rPr sz="1800" dirty="0">
                <a:solidFill>
                  <a:srgbClr val="C00000"/>
                </a:solidFill>
                <a:latin typeface="Times New Roman"/>
                <a:cs typeface="Times New Roman"/>
              </a:rPr>
              <a:t>for</a:t>
            </a:r>
            <a:r>
              <a:rPr sz="1800" spc="5" dirty="0">
                <a:solidFill>
                  <a:srgbClr val="C00000"/>
                </a:solidFill>
                <a:latin typeface="Times New Roman"/>
                <a:cs typeface="Times New Roman"/>
              </a:rPr>
              <a:t> </a:t>
            </a:r>
            <a:r>
              <a:rPr sz="1800" dirty="0">
                <a:solidFill>
                  <a:srgbClr val="C00000"/>
                </a:solidFill>
                <a:latin typeface="Times New Roman"/>
                <a:cs typeface="Times New Roman"/>
              </a:rPr>
              <a:t>the</a:t>
            </a:r>
            <a:r>
              <a:rPr sz="1800" spc="-5" dirty="0">
                <a:solidFill>
                  <a:srgbClr val="C00000"/>
                </a:solidFill>
                <a:latin typeface="Times New Roman"/>
                <a:cs typeface="Times New Roman"/>
              </a:rPr>
              <a:t> </a:t>
            </a:r>
            <a:r>
              <a:rPr sz="1800" dirty="0">
                <a:solidFill>
                  <a:srgbClr val="C00000"/>
                </a:solidFill>
                <a:latin typeface="Times New Roman"/>
                <a:cs typeface="Times New Roman"/>
              </a:rPr>
              <a:t>e</a:t>
            </a:r>
            <a:r>
              <a:rPr sz="1800" spc="-40" dirty="0">
                <a:solidFill>
                  <a:srgbClr val="C00000"/>
                </a:solidFill>
                <a:latin typeface="Times New Roman"/>
                <a:cs typeface="Times New Roman"/>
              </a:rPr>
              <a:t>f</a:t>
            </a:r>
            <a:r>
              <a:rPr sz="1800" dirty="0">
                <a:solidFill>
                  <a:srgbClr val="C00000"/>
                </a:solidFill>
                <a:latin typeface="Times New Roman"/>
                <a:cs typeface="Times New Roman"/>
              </a:rPr>
              <a:t>fort</a:t>
            </a:r>
            <a:r>
              <a:rPr sz="1800" spc="-5" dirty="0">
                <a:solidFill>
                  <a:srgbClr val="C00000"/>
                </a:solidFill>
                <a:latin typeface="Times New Roman"/>
                <a:cs typeface="Times New Roman"/>
              </a:rPr>
              <a:t> </a:t>
            </a:r>
            <a:r>
              <a:rPr sz="1800" dirty="0">
                <a:solidFill>
                  <a:srgbClr val="C00000"/>
                </a:solidFill>
                <a:latin typeface="Times New Roman"/>
                <a:cs typeface="Times New Roman"/>
              </a:rPr>
              <a:t>to generate</a:t>
            </a:r>
            <a:r>
              <a:rPr sz="1800" spc="-15" dirty="0">
                <a:solidFill>
                  <a:srgbClr val="C00000"/>
                </a:solidFill>
                <a:latin typeface="Times New Roman"/>
                <a:cs typeface="Times New Roman"/>
              </a:rPr>
              <a:t> </a:t>
            </a:r>
            <a:r>
              <a:rPr sz="1800" dirty="0">
                <a:solidFill>
                  <a:srgbClr val="C00000"/>
                </a:solidFill>
                <a:latin typeface="Times New Roman"/>
                <a:cs typeface="Times New Roman"/>
              </a:rPr>
              <a:t>a</a:t>
            </a:r>
            <a:r>
              <a:rPr sz="1800" spc="-5" dirty="0">
                <a:solidFill>
                  <a:srgbClr val="C00000"/>
                </a:solidFill>
                <a:latin typeface="Times New Roman"/>
                <a:cs typeface="Times New Roman"/>
              </a:rPr>
              <a:t> w</a:t>
            </a:r>
            <a:r>
              <a:rPr sz="1800" dirty="0">
                <a:solidFill>
                  <a:srgbClr val="C00000"/>
                </a:solidFill>
                <a:latin typeface="Times New Roman"/>
                <a:cs typeface="Times New Roman"/>
              </a:rPr>
              <a:t>orld-uniquely</a:t>
            </a:r>
            <a:r>
              <a:rPr sz="1800" spc="-10" dirty="0">
                <a:solidFill>
                  <a:srgbClr val="C00000"/>
                </a:solidFill>
                <a:latin typeface="Times New Roman"/>
                <a:cs typeface="Times New Roman"/>
              </a:rPr>
              <a:t> </a:t>
            </a:r>
            <a:r>
              <a:rPr sz="1800" dirty="0">
                <a:solidFill>
                  <a:srgbClr val="C00000"/>
                </a:solidFill>
                <a:latin typeface="Times New Roman"/>
                <a:cs typeface="Times New Roman"/>
              </a:rPr>
              <a:t>inten</a:t>
            </a:r>
            <a:r>
              <a:rPr sz="1800" spc="-5" dirty="0">
                <a:solidFill>
                  <a:srgbClr val="C00000"/>
                </a:solidFill>
                <a:latin typeface="Times New Roman"/>
                <a:cs typeface="Times New Roman"/>
              </a:rPr>
              <a:t>s</a:t>
            </a:r>
            <a:r>
              <a:rPr sz="1800" dirty="0">
                <a:solidFill>
                  <a:srgbClr val="C00000"/>
                </a:solidFill>
                <a:latin typeface="Times New Roman"/>
                <a:cs typeface="Times New Roman"/>
              </a:rPr>
              <a:t>e neutrino</a:t>
            </a:r>
            <a:r>
              <a:rPr sz="1800" spc="-20" dirty="0">
                <a:solidFill>
                  <a:srgbClr val="C00000"/>
                </a:solidFill>
                <a:latin typeface="Times New Roman"/>
                <a:cs typeface="Times New Roman"/>
              </a:rPr>
              <a:t> </a:t>
            </a:r>
            <a:r>
              <a:rPr sz="1800" dirty="0">
                <a:solidFill>
                  <a:srgbClr val="C00000"/>
                </a:solidFill>
                <a:latin typeface="Times New Roman"/>
                <a:cs typeface="Times New Roman"/>
              </a:rPr>
              <a:t>beam</a:t>
            </a:r>
            <a:r>
              <a:rPr sz="1800" spc="-5" dirty="0">
                <a:solidFill>
                  <a:srgbClr val="C00000"/>
                </a:solidFill>
                <a:latin typeface="Times New Roman"/>
                <a:cs typeface="Times New Roman"/>
              </a:rPr>
              <a:t> </a:t>
            </a:r>
            <a:r>
              <a:rPr sz="1800" dirty="0">
                <a:solidFill>
                  <a:srgbClr val="C00000"/>
                </a:solidFill>
                <a:latin typeface="Times New Roman"/>
                <a:cs typeface="Times New Roman"/>
              </a:rPr>
              <a:t>u</a:t>
            </a:r>
            <a:r>
              <a:rPr sz="1800" spc="-5" dirty="0">
                <a:solidFill>
                  <a:srgbClr val="C00000"/>
                </a:solidFill>
                <a:latin typeface="Times New Roman"/>
                <a:cs typeface="Times New Roman"/>
              </a:rPr>
              <a:t>s</a:t>
            </a:r>
            <a:r>
              <a:rPr sz="1800" dirty="0">
                <a:solidFill>
                  <a:srgbClr val="C00000"/>
                </a:solidFill>
                <a:latin typeface="Times New Roman"/>
                <a:cs typeface="Times New Roman"/>
              </a:rPr>
              <a:t>ing</a:t>
            </a:r>
            <a:r>
              <a:rPr sz="1800" spc="5" dirty="0">
                <a:solidFill>
                  <a:srgbClr val="C00000"/>
                </a:solidFill>
                <a:latin typeface="Times New Roman"/>
                <a:cs typeface="Times New Roman"/>
              </a:rPr>
              <a:t> </a:t>
            </a:r>
            <a:r>
              <a:rPr sz="1800" dirty="0">
                <a:solidFill>
                  <a:srgbClr val="C00000"/>
                </a:solidFill>
                <a:latin typeface="Times New Roman"/>
                <a:cs typeface="Times New Roman"/>
              </a:rPr>
              <a:t>the</a:t>
            </a:r>
            <a:r>
              <a:rPr sz="1800" spc="-15" dirty="0">
                <a:solidFill>
                  <a:srgbClr val="C00000"/>
                </a:solidFill>
                <a:latin typeface="Times New Roman"/>
                <a:cs typeface="Times New Roman"/>
              </a:rPr>
              <a:t> </a:t>
            </a:r>
            <a:r>
              <a:rPr sz="1800" dirty="0">
                <a:solidFill>
                  <a:srgbClr val="C00000"/>
                </a:solidFill>
                <a:latin typeface="Times New Roman"/>
                <a:cs typeface="Times New Roman"/>
              </a:rPr>
              <a:t>E</a:t>
            </a:r>
            <a:r>
              <a:rPr sz="1800" spc="-5" dirty="0">
                <a:solidFill>
                  <a:srgbClr val="C00000"/>
                </a:solidFill>
                <a:latin typeface="Times New Roman"/>
                <a:cs typeface="Times New Roman"/>
              </a:rPr>
              <a:t>S</a:t>
            </a:r>
            <a:r>
              <a:rPr sz="1800" dirty="0">
                <a:solidFill>
                  <a:srgbClr val="C00000"/>
                </a:solidFill>
                <a:latin typeface="Times New Roman"/>
                <a:cs typeface="Times New Roman"/>
              </a:rPr>
              <a:t>S 5</a:t>
            </a:r>
            <a:r>
              <a:rPr sz="1800" spc="5" dirty="0">
                <a:solidFill>
                  <a:srgbClr val="C00000"/>
                </a:solidFill>
                <a:latin typeface="Times New Roman"/>
                <a:cs typeface="Times New Roman"/>
              </a:rPr>
              <a:t> </a:t>
            </a:r>
            <a:r>
              <a:rPr sz="1800" spc="-5" dirty="0">
                <a:solidFill>
                  <a:srgbClr val="C00000"/>
                </a:solidFill>
                <a:latin typeface="Times New Roman"/>
                <a:cs typeface="Times New Roman"/>
              </a:rPr>
              <a:t>M</a:t>
            </a:r>
            <a:r>
              <a:rPr sz="1800" dirty="0">
                <a:solidFill>
                  <a:srgbClr val="C00000"/>
                </a:solidFill>
                <a:latin typeface="Times New Roman"/>
                <a:cs typeface="Times New Roman"/>
              </a:rPr>
              <a:t>W linac</a:t>
            </a:r>
            <a:r>
              <a:rPr sz="1800" spc="-15" dirty="0">
                <a:solidFill>
                  <a:srgbClr val="C00000"/>
                </a:solidFill>
                <a:latin typeface="Times New Roman"/>
                <a:cs typeface="Times New Roman"/>
              </a:rPr>
              <a:t> </a:t>
            </a:r>
            <a:r>
              <a:rPr sz="1800" dirty="0">
                <a:solidFill>
                  <a:srgbClr val="C00000"/>
                </a:solidFill>
                <a:latin typeface="Times New Roman"/>
                <a:cs typeface="Times New Roman"/>
              </a:rPr>
              <a:t>is to</a:t>
            </a:r>
            <a:r>
              <a:rPr sz="1800" spc="-10" dirty="0">
                <a:solidFill>
                  <a:srgbClr val="C00000"/>
                </a:solidFill>
                <a:latin typeface="Times New Roman"/>
                <a:cs typeface="Times New Roman"/>
              </a:rPr>
              <a:t> </a:t>
            </a:r>
            <a:r>
              <a:rPr sz="1800" dirty="0">
                <a:solidFill>
                  <a:srgbClr val="C00000"/>
                </a:solidFill>
                <a:latin typeface="Times New Roman"/>
                <a:cs typeface="Times New Roman"/>
              </a:rPr>
              <a:t>have</a:t>
            </a:r>
            <a:r>
              <a:rPr sz="1800" spc="-5" dirty="0">
                <a:solidFill>
                  <a:srgbClr val="C00000"/>
                </a:solidFill>
                <a:latin typeface="Times New Roman"/>
                <a:cs typeface="Times New Roman"/>
              </a:rPr>
              <a:t> </a:t>
            </a:r>
            <a:r>
              <a:rPr sz="1800" dirty="0">
                <a:solidFill>
                  <a:srgbClr val="C00000"/>
                </a:solidFill>
                <a:latin typeface="Times New Roman"/>
                <a:cs typeface="Times New Roman"/>
              </a:rPr>
              <a:t>enough</a:t>
            </a:r>
            <a:r>
              <a:rPr sz="1800" spc="-10" dirty="0">
                <a:solidFill>
                  <a:srgbClr val="C00000"/>
                </a:solidFill>
                <a:latin typeface="Times New Roman"/>
                <a:cs typeface="Times New Roman"/>
              </a:rPr>
              <a:t> </a:t>
            </a:r>
            <a:r>
              <a:rPr sz="1800" spc="-5" dirty="0">
                <a:solidFill>
                  <a:srgbClr val="C00000"/>
                </a:solidFill>
                <a:latin typeface="Times New Roman"/>
                <a:cs typeface="Times New Roman"/>
              </a:rPr>
              <a:t>s</a:t>
            </a:r>
            <a:r>
              <a:rPr sz="1800" dirty="0">
                <a:solidFill>
                  <a:srgbClr val="C00000"/>
                </a:solidFill>
                <a:latin typeface="Times New Roman"/>
                <a:cs typeface="Times New Roman"/>
              </a:rPr>
              <a:t>tati</a:t>
            </a:r>
            <a:r>
              <a:rPr sz="1800" spc="-5" dirty="0">
                <a:solidFill>
                  <a:srgbClr val="C00000"/>
                </a:solidFill>
                <a:latin typeface="Times New Roman"/>
                <a:cs typeface="Times New Roman"/>
              </a:rPr>
              <a:t>s</a:t>
            </a:r>
            <a:r>
              <a:rPr sz="1800" dirty="0">
                <a:solidFill>
                  <a:srgbClr val="C00000"/>
                </a:solidFill>
                <a:latin typeface="Times New Roman"/>
                <a:cs typeface="Times New Roman"/>
              </a:rPr>
              <a:t>tics</a:t>
            </a:r>
            <a:r>
              <a:rPr sz="1800" spc="-25" dirty="0">
                <a:solidFill>
                  <a:srgbClr val="C00000"/>
                </a:solidFill>
                <a:latin typeface="Times New Roman"/>
                <a:cs typeface="Times New Roman"/>
              </a:rPr>
              <a:t> </a:t>
            </a:r>
            <a:r>
              <a:rPr sz="1800" dirty="0">
                <a:solidFill>
                  <a:srgbClr val="C00000"/>
                </a:solidFill>
                <a:latin typeface="Times New Roman"/>
                <a:cs typeface="Times New Roman"/>
              </a:rPr>
              <a:t>to reach</a:t>
            </a:r>
            <a:r>
              <a:rPr sz="1800" spc="-20" dirty="0">
                <a:solidFill>
                  <a:srgbClr val="C00000"/>
                </a:solidFill>
                <a:latin typeface="Times New Roman"/>
                <a:cs typeface="Times New Roman"/>
              </a:rPr>
              <a:t> </a:t>
            </a:r>
            <a:r>
              <a:rPr sz="1800" dirty="0">
                <a:solidFill>
                  <a:srgbClr val="C00000"/>
                </a:solidFill>
                <a:latin typeface="Times New Roman"/>
                <a:cs typeface="Times New Roman"/>
              </a:rPr>
              <a:t>the</a:t>
            </a:r>
            <a:r>
              <a:rPr sz="1800" spc="-5" dirty="0">
                <a:solidFill>
                  <a:srgbClr val="C00000"/>
                </a:solidFill>
                <a:latin typeface="Times New Roman"/>
                <a:cs typeface="Times New Roman"/>
              </a:rPr>
              <a:t> s</a:t>
            </a:r>
            <a:r>
              <a:rPr sz="1800" dirty="0">
                <a:solidFill>
                  <a:srgbClr val="C00000"/>
                </a:solidFill>
                <a:latin typeface="Times New Roman"/>
                <a:cs typeface="Times New Roman"/>
              </a:rPr>
              <a:t>econd</a:t>
            </a:r>
            <a:r>
              <a:rPr sz="1800" spc="5" dirty="0">
                <a:solidFill>
                  <a:srgbClr val="C00000"/>
                </a:solidFill>
                <a:latin typeface="Times New Roman"/>
                <a:cs typeface="Times New Roman"/>
              </a:rPr>
              <a:t> </a:t>
            </a:r>
            <a:r>
              <a:rPr sz="1800" spc="-10" dirty="0">
                <a:solidFill>
                  <a:srgbClr val="C00000"/>
                </a:solidFill>
                <a:latin typeface="Times New Roman"/>
                <a:cs typeface="Times New Roman"/>
              </a:rPr>
              <a:t>m</a:t>
            </a:r>
            <a:r>
              <a:rPr sz="1800" dirty="0">
                <a:solidFill>
                  <a:srgbClr val="C00000"/>
                </a:solidFill>
                <a:latin typeface="Times New Roman"/>
                <a:cs typeface="Times New Roman"/>
              </a:rPr>
              <a:t>axi</a:t>
            </a:r>
            <a:r>
              <a:rPr sz="1800" spc="-10" dirty="0">
                <a:solidFill>
                  <a:srgbClr val="C00000"/>
                </a:solidFill>
                <a:latin typeface="Times New Roman"/>
                <a:cs typeface="Times New Roman"/>
              </a:rPr>
              <a:t>m</a:t>
            </a:r>
            <a:r>
              <a:rPr sz="1800" dirty="0">
                <a:solidFill>
                  <a:srgbClr val="C00000"/>
                </a:solidFill>
                <a:latin typeface="Times New Roman"/>
                <a:cs typeface="Times New Roman"/>
              </a:rPr>
              <a:t>um</a:t>
            </a:r>
            <a:r>
              <a:rPr sz="1800" spc="-5" dirty="0">
                <a:solidFill>
                  <a:srgbClr val="C00000"/>
                </a:solidFill>
                <a:latin typeface="Times New Roman"/>
                <a:cs typeface="Times New Roman"/>
              </a:rPr>
              <a:t> w</a:t>
            </a:r>
            <a:r>
              <a:rPr sz="1800" dirty="0">
                <a:solidFill>
                  <a:srgbClr val="C00000"/>
                </a:solidFill>
                <a:latin typeface="Times New Roman"/>
                <a:cs typeface="Times New Roman"/>
              </a:rPr>
              <a:t>here the</a:t>
            </a:r>
            <a:r>
              <a:rPr sz="1800" spc="-5" dirty="0">
                <a:solidFill>
                  <a:srgbClr val="C00000"/>
                </a:solidFill>
                <a:latin typeface="Times New Roman"/>
                <a:cs typeface="Times New Roman"/>
              </a:rPr>
              <a:t> </a:t>
            </a:r>
            <a:r>
              <a:rPr sz="1800" dirty="0">
                <a:solidFill>
                  <a:srgbClr val="C00000"/>
                </a:solidFill>
                <a:latin typeface="Times New Roman"/>
                <a:cs typeface="Times New Roman"/>
              </a:rPr>
              <a:t>CP</a:t>
            </a:r>
            <a:r>
              <a:rPr sz="1800" spc="-75" dirty="0">
                <a:solidFill>
                  <a:srgbClr val="C00000"/>
                </a:solidFill>
                <a:latin typeface="Times New Roman"/>
                <a:cs typeface="Times New Roman"/>
              </a:rPr>
              <a:t> </a:t>
            </a:r>
            <a:r>
              <a:rPr sz="1800" spc="-5" dirty="0">
                <a:solidFill>
                  <a:srgbClr val="C00000"/>
                </a:solidFill>
                <a:latin typeface="Times New Roman"/>
                <a:cs typeface="Times New Roman"/>
              </a:rPr>
              <a:t>s</a:t>
            </a:r>
            <a:r>
              <a:rPr sz="1800" dirty="0">
                <a:solidFill>
                  <a:srgbClr val="C00000"/>
                </a:solidFill>
                <a:latin typeface="Times New Roman"/>
                <a:cs typeface="Times New Roman"/>
              </a:rPr>
              <a:t>ignal</a:t>
            </a:r>
            <a:r>
              <a:rPr sz="1800" spc="-5" dirty="0">
                <a:solidFill>
                  <a:srgbClr val="C00000"/>
                </a:solidFill>
                <a:latin typeface="Times New Roman"/>
                <a:cs typeface="Times New Roman"/>
              </a:rPr>
              <a:t> </a:t>
            </a:r>
            <a:r>
              <a:rPr sz="1800" dirty="0">
                <a:solidFill>
                  <a:srgbClr val="C00000"/>
                </a:solidFill>
                <a:latin typeface="Times New Roman"/>
                <a:cs typeface="Times New Roman"/>
              </a:rPr>
              <a:t>is</a:t>
            </a:r>
            <a:r>
              <a:rPr sz="1800" spc="-10" dirty="0">
                <a:solidFill>
                  <a:srgbClr val="C00000"/>
                </a:solidFill>
                <a:latin typeface="Times New Roman"/>
                <a:cs typeface="Times New Roman"/>
              </a:rPr>
              <a:t> </a:t>
            </a:r>
            <a:r>
              <a:rPr sz="1800" dirty="0">
                <a:solidFill>
                  <a:srgbClr val="C00000"/>
                </a:solidFill>
                <a:latin typeface="Times New Roman"/>
                <a:cs typeface="Times New Roman"/>
              </a:rPr>
              <a:t>3</a:t>
            </a:r>
            <a:r>
              <a:rPr sz="1800" spc="5" dirty="0">
                <a:solidFill>
                  <a:srgbClr val="C00000"/>
                </a:solidFill>
                <a:latin typeface="Times New Roman"/>
                <a:cs typeface="Times New Roman"/>
              </a:rPr>
              <a:t> </a:t>
            </a:r>
            <a:r>
              <a:rPr sz="1800" dirty="0">
                <a:solidFill>
                  <a:srgbClr val="C00000"/>
                </a:solidFill>
                <a:latin typeface="Times New Roman"/>
                <a:cs typeface="Times New Roman"/>
              </a:rPr>
              <a:t>ti</a:t>
            </a:r>
            <a:r>
              <a:rPr sz="1800" spc="-10" dirty="0">
                <a:solidFill>
                  <a:srgbClr val="C00000"/>
                </a:solidFill>
                <a:latin typeface="Times New Roman"/>
                <a:cs typeface="Times New Roman"/>
              </a:rPr>
              <a:t>m</a:t>
            </a:r>
            <a:r>
              <a:rPr sz="1800" dirty="0">
                <a:solidFill>
                  <a:srgbClr val="C00000"/>
                </a:solidFill>
                <a:latin typeface="Times New Roman"/>
                <a:cs typeface="Times New Roman"/>
              </a:rPr>
              <a:t>es</a:t>
            </a:r>
            <a:r>
              <a:rPr sz="1800" spc="-10" dirty="0">
                <a:solidFill>
                  <a:srgbClr val="C00000"/>
                </a:solidFill>
                <a:latin typeface="Times New Roman"/>
                <a:cs typeface="Times New Roman"/>
              </a:rPr>
              <a:t> </a:t>
            </a:r>
            <a:r>
              <a:rPr sz="1800" dirty="0">
                <a:solidFill>
                  <a:srgbClr val="C00000"/>
                </a:solidFill>
                <a:latin typeface="Times New Roman"/>
                <a:cs typeface="Times New Roman"/>
              </a:rPr>
              <a:t>higher</a:t>
            </a:r>
            <a:r>
              <a:rPr sz="1800" spc="-10" dirty="0">
                <a:solidFill>
                  <a:srgbClr val="C00000"/>
                </a:solidFill>
                <a:latin typeface="Times New Roman"/>
                <a:cs typeface="Times New Roman"/>
              </a:rPr>
              <a:t> </a:t>
            </a:r>
            <a:r>
              <a:rPr sz="1800" dirty="0">
                <a:solidFill>
                  <a:srgbClr val="C00000"/>
                </a:solidFill>
                <a:latin typeface="Times New Roman"/>
                <a:cs typeface="Times New Roman"/>
              </a:rPr>
              <a:t>than</a:t>
            </a:r>
            <a:r>
              <a:rPr sz="1800" spc="-10" dirty="0">
                <a:solidFill>
                  <a:srgbClr val="C00000"/>
                </a:solidFill>
                <a:latin typeface="Times New Roman"/>
                <a:cs typeface="Times New Roman"/>
              </a:rPr>
              <a:t> </a:t>
            </a:r>
            <a:r>
              <a:rPr sz="1800" dirty="0">
                <a:solidFill>
                  <a:srgbClr val="C00000"/>
                </a:solidFill>
                <a:latin typeface="Times New Roman"/>
                <a:cs typeface="Times New Roman"/>
              </a:rPr>
              <a:t>at</a:t>
            </a:r>
            <a:endParaRPr sz="1800">
              <a:latin typeface="Times New Roman"/>
              <a:cs typeface="Times New Roman"/>
            </a:endParaRPr>
          </a:p>
          <a:p>
            <a:pPr marL="12700" marR="5080" algn="just">
              <a:lnSpc>
                <a:spcPct val="100000"/>
              </a:lnSpc>
            </a:pPr>
            <a:r>
              <a:rPr sz="1800" dirty="0">
                <a:solidFill>
                  <a:srgbClr val="C00000"/>
                </a:solidFill>
                <a:latin typeface="Times New Roman"/>
                <a:cs typeface="Times New Roman"/>
              </a:rPr>
              <a:t>the</a:t>
            </a:r>
            <a:r>
              <a:rPr sz="1800" spc="-5" dirty="0">
                <a:solidFill>
                  <a:srgbClr val="C00000"/>
                </a:solidFill>
                <a:latin typeface="Times New Roman"/>
                <a:cs typeface="Times New Roman"/>
              </a:rPr>
              <a:t> </a:t>
            </a:r>
            <a:r>
              <a:rPr sz="1800" dirty="0">
                <a:solidFill>
                  <a:srgbClr val="C00000"/>
                </a:solidFill>
                <a:latin typeface="Times New Roman"/>
                <a:cs typeface="Times New Roman"/>
              </a:rPr>
              <a:t>fir</a:t>
            </a:r>
            <a:r>
              <a:rPr sz="1800" spc="-5" dirty="0">
                <a:solidFill>
                  <a:srgbClr val="C00000"/>
                </a:solidFill>
                <a:latin typeface="Times New Roman"/>
                <a:cs typeface="Times New Roman"/>
              </a:rPr>
              <a:t>s</a:t>
            </a:r>
            <a:r>
              <a:rPr sz="1800" dirty="0">
                <a:solidFill>
                  <a:srgbClr val="C00000"/>
                </a:solidFill>
                <a:latin typeface="Times New Roman"/>
                <a:cs typeface="Times New Roman"/>
              </a:rPr>
              <a:t>t</a:t>
            </a:r>
            <a:r>
              <a:rPr sz="1800" spc="-5" dirty="0">
                <a:solidFill>
                  <a:srgbClr val="C00000"/>
                </a:solidFill>
                <a:latin typeface="Times New Roman"/>
                <a:cs typeface="Times New Roman"/>
              </a:rPr>
              <a:t> </a:t>
            </a:r>
            <a:r>
              <a:rPr sz="1800" spc="-10" dirty="0">
                <a:solidFill>
                  <a:srgbClr val="C00000"/>
                </a:solidFill>
                <a:latin typeface="Times New Roman"/>
                <a:cs typeface="Times New Roman"/>
              </a:rPr>
              <a:t>m</a:t>
            </a:r>
            <a:r>
              <a:rPr sz="1800" dirty="0">
                <a:solidFill>
                  <a:srgbClr val="C00000"/>
                </a:solidFill>
                <a:latin typeface="Times New Roman"/>
                <a:cs typeface="Times New Roman"/>
              </a:rPr>
              <a:t>axi</a:t>
            </a:r>
            <a:r>
              <a:rPr sz="1800" spc="-10" dirty="0">
                <a:solidFill>
                  <a:srgbClr val="C00000"/>
                </a:solidFill>
                <a:latin typeface="Times New Roman"/>
                <a:cs typeface="Times New Roman"/>
              </a:rPr>
              <a:t>m</a:t>
            </a:r>
            <a:r>
              <a:rPr sz="1800" dirty="0">
                <a:solidFill>
                  <a:srgbClr val="C00000"/>
                </a:solidFill>
                <a:latin typeface="Times New Roman"/>
                <a:cs typeface="Times New Roman"/>
              </a:rPr>
              <a:t>u</a:t>
            </a:r>
            <a:r>
              <a:rPr sz="1800" spc="-10" dirty="0">
                <a:solidFill>
                  <a:srgbClr val="C00000"/>
                </a:solidFill>
                <a:latin typeface="Times New Roman"/>
                <a:cs typeface="Times New Roman"/>
              </a:rPr>
              <a:t>m</a:t>
            </a:r>
            <a:r>
              <a:rPr sz="1800" dirty="0">
                <a:solidFill>
                  <a:srgbClr val="C00000"/>
                </a:solidFill>
                <a:latin typeface="Times New Roman"/>
                <a:cs typeface="Times New Roman"/>
              </a:rPr>
              <a:t>,</a:t>
            </a:r>
            <a:r>
              <a:rPr sz="1800" spc="10" dirty="0">
                <a:solidFill>
                  <a:srgbClr val="C00000"/>
                </a:solidFill>
                <a:latin typeface="Times New Roman"/>
                <a:cs typeface="Times New Roman"/>
              </a:rPr>
              <a:t> </a:t>
            </a:r>
            <a:r>
              <a:rPr sz="1800" dirty="0">
                <a:solidFill>
                  <a:srgbClr val="C00000"/>
                </a:solidFill>
                <a:latin typeface="Times New Roman"/>
                <a:cs typeface="Times New Roman"/>
              </a:rPr>
              <a:t>thus </a:t>
            </a:r>
            <a:r>
              <a:rPr sz="1800" b="1" spc="-35" dirty="0">
                <a:solidFill>
                  <a:srgbClr val="C00000"/>
                </a:solidFill>
                <a:latin typeface="Times New Roman"/>
                <a:cs typeface="Times New Roman"/>
              </a:rPr>
              <a:t>r</a:t>
            </a:r>
            <a:r>
              <a:rPr sz="1800" b="1" dirty="0">
                <a:solidFill>
                  <a:srgbClr val="C00000"/>
                </a:solidFill>
                <a:latin typeface="Times New Roman"/>
                <a:cs typeface="Times New Roman"/>
              </a:rPr>
              <a:t>e</a:t>
            </a:r>
            <a:r>
              <a:rPr sz="1800" b="1" spc="-10" dirty="0">
                <a:solidFill>
                  <a:srgbClr val="C00000"/>
                </a:solidFill>
                <a:latin typeface="Times New Roman"/>
                <a:cs typeface="Times New Roman"/>
              </a:rPr>
              <a:t>du</a:t>
            </a:r>
            <a:r>
              <a:rPr sz="1800" b="1" dirty="0">
                <a:solidFill>
                  <a:srgbClr val="C00000"/>
                </a:solidFill>
                <a:latin typeface="Times New Roman"/>
                <a:cs typeface="Times New Roman"/>
              </a:rPr>
              <a:t>ci</a:t>
            </a:r>
            <a:r>
              <a:rPr sz="1800" b="1" spc="-10" dirty="0">
                <a:solidFill>
                  <a:srgbClr val="C00000"/>
                </a:solidFill>
                <a:latin typeface="Times New Roman"/>
                <a:cs typeface="Times New Roman"/>
              </a:rPr>
              <a:t>n</a:t>
            </a:r>
            <a:r>
              <a:rPr sz="1800" b="1" dirty="0">
                <a:solidFill>
                  <a:srgbClr val="C00000"/>
                </a:solidFill>
                <a:latin typeface="Times New Roman"/>
                <a:cs typeface="Times New Roman"/>
              </a:rPr>
              <a:t>g</a:t>
            </a:r>
            <a:r>
              <a:rPr sz="1800" b="1" spc="-10" dirty="0">
                <a:solidFill>
                  <a:srgbClr val="C00000"/>
                </a:solidFill>
                <a:latin typeface="Times New Roman"/>
                <a:cs typeface="Times New Roman"/>
              </a:rPr>
              <a:t> </a:t>
            </a:r>
            <a:r>
              <a:rPr sz="1800" b="1" dirty="0">
                <a:solidFill>
                  <a:srgbClr val="C00000"/>
                </a:solidFill>
                <a:latin typeface="Times New Roman"/>
                <a:cs typeface="Times New Roman"/>
              </a:rPr>
              <a:t>t</a:t>
            </a:r>
            <a:r>
              <a:rPr sz="1800" b="1" spc="-10" dirty="0">
                <a:solidFill>
                  <a:srgbClr val="C00000"/>
                </a:solidFill>
                <a:latin typeface="Times New Roman"/>
                <a:cs typeface="Times New Roman"/>
              </a:rPr>
              <a:t>he un</a:t>
            </a:r>
            <a:r>
              <a:rPr sz="1800" b="1" dirty="0">
                <a:solidFill>
                  <a:srgbClr val="C00000"/>
                </a:solidFill>
                <a:latin typeface="Times New Roman"/>
                <a:cs typeface="Times New Roman"/>
              </a:rPr>
              <a:t>certai</a:t>
            </a:r>
            <a:r>
              <a:rPr sz="1800" b="1" spc="-10" dirty="0">
                <a:solidFill>
                  <a:srgbClr val="C00000"/>
                </a:solidFill>
                <a:latin typeface="Times New Roman"/>
                <a:cs typeface="Times New Roman"/>
              </a:rPr>
              <a:t>n</a:t>
            </a:r>
            <a:r>
              <a:rPr sz="1800" b="1" dirty="0">
                <a:solidFill>
                  <a:srgbClr val="C00000"/>
                </a:solidFill>
                <a:latin typeface="Times New Roman"/>
                <a:cs typeface="Times New Roman"/>
              </a:rPr>
              <a:t>ty</a:t>
            </a:r>
            <a:r>
              <a:rPr sz="1800" b="1" spc="-10" dirty="0">
                <a:solidFill>
                  <a:srgbClr val="C00000"/>
                </a:solidFill>
                <a:latin typeface="Times New Roman"/>
                <a:cs typeface="Times New Roman"/>
              </a:rPr>
              <a:t> </a:t>
            </a:r>
            <a:r>
              <a:rPr sz="1800" b="1" dirty="0">
                <a:solidFill>
                  <a:srgbClr val="C00000"/>
                </a:solidFill>
                <a:latin typeface="Times New Roman"/>
                <a:cs typeface="Times New Roman"/>
              </a:rPr>
              <a:t>in δ</a:t>
            </a:r>
            <a:r>
              <a:rPr sz="1800" b="1" spc="-7" baseline="-20833" dirty="0">
                <a:solidFill>
                  <a:srgbClr val="C00000"/>
                </a:solidFill>
                <a:latin typeface="Times New Roman"/>
                <a:cs typeface="Times New Roman"/>
              </a:rPr>
              <a:t>C</a:t>
            </a:r>
            <a:r>
              <a:rPr sz="1800" b="1" baseline="-20833" dirty="0">
                <a:solidFill>
                  <a:srgbClr val="C00000"/>
                </a:solidFill>
                <a:latin typeface="Times New Roman"/>
                <a:cs typeface="Times New Roman"/>
              </a:rPr>
              <a:t>P</a:t>
            </a:r>
            <a:r>
              <a:rPr sz="1800" b="1" spc="120" baseline="-20833" dirty="0">
                <a:solidFill>
                  <a:srgbClr val="C00000"/>
                </a:solidFill>
                <a:latin typeface="Times New Roman"/>
                <a:cs typeface="Times New Roman"/>
              </a:rPr>
              <a:t> </a:t>
            </a:r>
            <a:r>
              <a:rPr sz="1800" b="1" spc="-5" dirty="0">
                <a:solidFill>
                  <a:srgbClr val="C00000"/>
                </a:solidFill>
                <a:latin typeface="Times New Roman"/>
                <a:cs typeface="Times New Roman"/>
              </a:rPr>
              <a:t>du</a:t>
            </a:r>
            <a:r>
              <a:rPr sz="1800" b="1" dirty="0">
                <a:solidFill>
                  <a:srgbClr val="C00000"/>
                </a:solidFill>
                <a:latin typeface="Times New Roman"/>
                <a:cs typeface="Times New Roman"/>
              </a:rPr>
              <a:t>e</a:t>
            </a:r>
            <a:r>
              <a:rPr sz="1800" b="1" spc="10" dirty="0">
                <a:solidFill>
                  <a:srgbClr val="C00000"/>
                </a:solidFill>
                <a:latin typeface="Times New Roman"/>
                <a:cs typeface="Times New Roman"/>
              </a:rPr>
              <a:t> </a:t>
            </a:r>
            <a:r>
              <a:rPr sz="1800" b="1" dirty="0">
                <a:solidFill>
                  <a:srgbClr val="C00000"/>
                </a:solidFill>
                <a:latin typeface="Times New Roman"/>
                <a:cs typeface="Times New Roman"/>
              </a:rPr>
              <a:t>to</a:t>
            </a:r>
            <a:r>
              <a:rPr sz="1800" b="1" spc="-10" dirty="0">
                <a:solidFill>
                  <a:srgbClr val="C00000"/>
                </a:solidFill>
                <a:latin typeface="Times New Roman"/>
                <a:cs typeface="Times New Roman"/>
              </a:rPr>
              <a:t> </a:t>
            </a:r>
            <a:r>
              <a:rPr sz="1800" b="1" spc="-5" dirty="0">
                <a:solidFill>
                  <a:srgbClr val="C00000"/>
                </a:solidFill>
                <a:latin typeface="Times New Roman"/>
                <a:cs typeface="Times New Roman"/>
              </a:rPr>
              <a:t>s</a:t>
            </a:r>
            <a:r>
              <a:rPr sz="1800" b="1" spc="10" dirty="0">
                <a:solidFill>
                  <a:srgbClr val="C00000"/>
                </a:solidFill>
                <a:latin typeface="Times New Roman"/>
                <a:cs typeface="Times New Roman"/>
              </a:rPr>
              <a:t>y</a:t>
            </a:r>
            <a:r>
              <a:rPr sz="1800" b="1" spc="-5" dirty="0">
                <a:solidFill>
                  <a:srgbClr val="C00000"/>
                </a:solidFill>
                <a:latin typeface="Times New Roman"/>
                <a:cs typeface="Times New Roman"/>
              </a:rPr>
              <a:t>s</a:t>
            </a:r>
            <a:r>
              <a:rPr sz="1800" b="1" dirty="0">
                <a:solidFill>
                  <a:srgbClr val="C00000"/>
                </a:solidFill>
                <a:latin typeface="Times New Roman"/>
                <a:cs typeface="Times New Roman"/>
              </a:rPr>
              <a:t>tematic er</a:t>
            </a:r>
            <a:r>
              <a:rPr sz="1800" b="1" spc="-35" dirty="0">
                <a:solidFill>
                  <a:srgbClr val="C00000"/>
                </a:solidFill>
                <a:latin typeface="Times New Roman"/>
                <a:cs typeface="Times New Roman"/>
              </a:rPr>
              <a:t>r</a:t>
            </a:r>
            <a:r>
              <a:rPr sz="1800" b="1" dirty="0">
                <a:solidFill>
                  <a:srgbClr val="C00000"/>
                </a:solidFill>
                <a:latin typeface="Times New Roman"/>
                <a:cs typeface="Times New Roman"/>
              </a:rPr>
              <a:t>ors</a:t>
            </a:r>
            <a:r>
              <a:rPr sz="1800" b="1" spc="-10" dirty="0">
                <a:solidFill>
                  <a:srgbClr val="C00000"/>
                </a:solidFill>
                <a:latin typeface="Times New Roman"/>
                <a:cs typeface="Times New Roman"/>
              </a:rPr>
              <a:t> </a:t>
            </a:r>
            <a:r>
              <a:rPr sz="1800" b="1" spc="-5" dirty="0">
                <a:solidFill>
                  <a:srgbClr val="C00000"/>
                </a:solidFill>
                <a:latin typeface="Times New Roman"/>
                <a:cs typeface="Times New Roman"/>
              </a:rPr>
              <a:t>b</a:t>
            </a:r>
            <a:r>
              <a:rPr sz="1800" b="1" dirty="0">
                <a:solidFill>
                  <a:srgbClr val="C00000"/>
                </a:solidFill>
                <a:latin typeface="Times New Roman"/>
                <a:cs typeface="Times New Roman"/>
              </a:rPr>
              <a:t>y</a:t>
            </a:r>
            <a:r>
              <a:rPr sz="1800" b="1" spc="5" dirty="0">
                <a:solidFill>
                  <a:srgbClr val="C00000"/>
                </a:solidFill>
                <a:latin typeface="Times New Roman"/>
                <a:cs typeface="Times New Roman"/>
              </a:rPr>
              <a:t> </a:t>
            </a:r>
            <a:r>
              <a:rPr sz="1800" b="1" dirty="0">
                <a:solidFill>
                  <a:srgbClr val="C00000"/>
                </a:solidFill>
                <a:latin typeface="Times New Roman"/>
                <a:cs typeface="Times New Roman"/>
              </a:rPr>
              <a:t>a</a:t>
            </a:r>
            <a:r>
              <a:rPr sz="1800" b="1" spc="-10" dirty="0">
                <a:solidFill>
                  <a:srgbClr val="C00000"/>
                </a:solidFill>
                <a:latin typeface="Times New Roman"/>
                <a:cs typeface="Times New Roman"/>
              </a:rPr>
              <a:t> </a:t>
            </a:r>
            <a:r>
              <a:rPr sz="1800" b="1" dirty="0">
                <a:solidFill>
                  <a:srgbClr val="C00000"/>
                </a:solidFill>
                <a:latin typeface="Times New Roman"/>
                <a:cs typeface="Times New Roman"/>
              </a:rPr>
              <a:t>factor</a:t>
            </a:r>
            <a:r>
              <a:rPr sz="1800" b="1" spc="-40" dirty="0">
                <a:solidFill>
                  <a:srgbClr val="C00000"/>
                </a:solidFill>
                <a:latin typeface="Times New Roman"/>
                <a:cs typeface="Times New Roman"/>
              </a:rPr>
              <a:t> </a:t>
            </a:r>
            <a:r>
              <a:rPr sz="1800" b="1" dirty="0">
                <a:solidFill>
                  <a:srgbClr val="C00000"/>
                </a:solidFill>
                <a:latin typeface="Times New Roman"/>
                <a:cs typeface="Times New Roman"/>
              </a:rPr>
              <a:t>3</a:t>
            </a:r>
            <a:r>
              <a:rPr sz="1800" dirty="0">
                <a:solidFill>
                  <a:srgbClr val="C00000"/>
                </a:solidFill>
                <a:latin typeface="Times New Roman"/>
                <a:cs typeface="Times New Roman"/>
              </a:rPr>
              <a:t>.</a:t>
            </a:r>
            <a:endParaRPr sz="1800">
              <a:latin typeface="Times New Roman"/>
              <a:cs typeface="Times New Roman"/>
            </a:endParaRPr>
          </a:p>
        </p:txBody>
      </p:sp>
      <p:sp>
        <p:nvSpPr>
          <p:cNvPr id="8" name="Date Placeholder 7">
            <a:extLst>
              <a:ext uri="{FF2B5EF4-FFF2-40B4-BE49-F238E27FC236}">
                <a16:creationId xmlns:a16="http://schemas.microsoft.com/office/drawing/2014/main" id="{C1625A6B-B003-44A0-B58C-E705B5C6D5E3}"/>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9" name="Slide Number Placeholder 8">
            <a:extLst>
              <a:ext uri="{FF2B5EF4-FFF2-40B4-BE49-F238E27FC236}">
                <a16:creationId xmlns:a16="http://schemas.microsoft.com/office/drawing/2014/main" id="{1F8C9AC5-44A0-4A89-9849-CDF103C772D3}"/>
              </a:ext>
            </a:extLst>
          </p:cNvPr>
          <p:cNvSpPr>
            <a:spLocks noGrp="1"/>
          </p:cNvSpPr>
          <p:nvPr>
            <p:ph type="sldNum" sz="quarter" idx="7"/>
          </p:nvPr>
        </p:nvSpPr>
        <p:spPr>
          <a:xfrm>
            <a:off x="8686800" y="6547584"/>
            <a:ext cx="390269" cy="280681"/>
          </a:xfrm>
        </p:spPr>
        <p:txBody>
          <a:bodyPr/>
          <a:lstStyle/>
          <a:p>
            <a:pPr marL="101600">
              <a:lnSpc>
                <a:spcPct val="100000"/>
              </a:lnSpc>
            </a:pPr>
            <a:fld id="{81D60167-4931-47E6-BA6A-407CBD079E47}" type="slidenum">
              <a:rPr lang="sv-SE" smtClean="0"/>
              <a:t>16</a:t>
            </a:fld>
            <a:endParaRPr lang="sv-SE" dirty="0"/>
          </a:p>
        </p:txBody>
      </p:sp>
      <p:sp>
        <p:nvSpPr>
          <p:cNvPr id="12" name="Footer Placeholder 11">
            <a:extLst>
              <a:ext uri="{FF2B5EF4-FFF2-40B4-BE49-F238E27FC236}">
                <a16:creationId xmlns:a16="http://schemas.microsoft.com/office/drawing/2014/main" id="{CF465FE4-3C85-49C7-B114-3686066E0CC4}"/>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2618" y="26166"/>
            <a:ext cx="7873962" cy="1143000"/>
          </a:xfrm>
        </p:spPr>
        <p:txBody>
          <a:bodyPr>
            <a:normAutofit/>
          </a:bodyPr>
          <a:lstStyle/>
          <a:p>
            <a:r>
              <a:rPr lang="en-US" dirty="0">
                <a:solidFill>
                  <a:srgbClr val="FF6600"/>
                </a:solidFill>
                <a:latin typeface="Times New Roman" charset="0"/>
                <a:cs typeface="Times New Roman" charset="0"/>
              </a:rPr>
              <a:t>Systematic errors</a:t>
            </a:r>
            <a:endParaRPr lang="en-GB" sz="1000" dirty="0">
              <a:solidFill>
                <a:srgbClr val="FF6600"/>
              </a:solidFill>
              <a:latin typeface="Times New Roman" charset="0"/>
              <a:cs typeface="Times New Roman" charset="0"/>
            </a:endParaRPr>
          </a:p>
        </p:txBody>
      </p:sp>
      <p:sp>
        <p:nvSpPr>
          <p:cNvPr id="11" name="ZoneTexte 9"/>
          <p:cNvSpPr txBox="1"/>
          <p:nvPr/>
        </p:nvSpPr>
        <p:spPr>
          <a:xfrm>
            <a:off x="737419" y="5486400"/>
            <a:ext cx="8785546" cy="1015663"/>
          </a:xfrm>
          <a:prstGeom prst="rect">
            <a:avLst/>
          </a:prstGeom>
          <a:noFill/>
        </p:spPr>
        <p:txBody>
          <a:bodyPr wrap="square" rtlCol="0">
            <a:spAutoFit/>
          </a:bodyPr>
          <a:lstStyle/>
          <a:p>
            <a:r>
              <a:rPr lang="de-DE" sz="2000" b="1" dirty="0" err="1"/>
              <a:t>Systematic</a:t>
            </a:r>
            <a:r>
              <a:rPr lang="de-DE" sz="2000" b="1" dirty="0"/>
              <a:t> </a:t>
            </a:r>
            <a:r>
              <a:rPr lang="de-DE" sz="2000" b="1" dirty="0" err="1"/>
              <a:t>uncertainties</a:t>
            </a:r>
            <a:r>
              <a:rPr lang="de-DE" sz="2000" b="1" dirty="0"/>
              <a:t> in </a:t>
            </a:r>
            <a:r>
              <a:rPr lang="de-DE" sz="2000" b="1" dirty="0" err="1"/>
              <a:t>long-baseline</a:t>
            </a:r>
            <a:r>
              <a:rPr lang="de-DE" sz="2000" b="1" dirty="0"/>
              <a:t> </a:t>
            </a:r>
            <a:r>
              <a:rPr lang="de-DE" sz="2000" b="1" dirty="0" err="1"/>
              <a:t>neutrino</a:t>
            </a:r>
            <a:r>
              <a:rPr lang="de-DE" sz="2000" b="1" dirty="0"/>
              <a:t> </a:t>
            </a:r>
            <a:r>
              <a:rPr lang="de-DE" sz="2000" b="1" dirty="0" err="1"/>
              <a:t>oscillations</a:t>
            </a:r>
            <a:r>
              <a:rPr lang="de-DE" sz="2000" b="1" dirty="0"/>
              <a:t> </a:t>
            </a:r>
            <a:r>
              <a:rPr lang="de-DE" sz="2000" b="1" dirty="0" err="1"/>
              <a:t>for</a:t>
            </a:r>
            <a:r>
              <a:rPr lang="de-DE" sz="2000" b="1" dirty="0"/>
              <a:t> large </a:t>
            </a:r>
            <a:r>
              <a:rPr lang="el-GR" sz="2000" b="1" dirty="0"/>
              <a:t>θ</a:t>
            </a:r>
            <a:r>
              <a:rPr lang="el-GR" sz="2000" b="1" baseline="-25000" dirty="0"/>
              <a:t>13</a:t>
            </a:r>
          </a:p>
          <a:p>
            <a:r>
              <a:rPr lang="de-DE" sz="2000" b="1" dirty="0"/>
              <a:t>Pilar Coloma, Patrick Huber, Joachim Kopp, </a:t>
            </a:r>
            <a:r>
              <a:rPr lang="de-DE" sz="2000" b="1" dirty="0" err="1"/>
              <a:t>and</a:t>
            </a:r>
            <a:r>
              <a:rPr lang="de-DE" sz="2000" b="1" dirty="0"/>
              <a:t> Walter Winter</a:t>
            </a:r>
          </a:p>
          <a:p>
            <a:r>
              <a:rPr lang="de-DE" sz="2000" b="1" dirty="0"/>
              <a:t>Phys. </a:t>
            </a:r>
            <a:r>
              <a:rPr lang="de-DE" sz="2000" b="1" dirty="0" err="1"/>
              <a:t>Rev</a:t>
            </a:r>
            <a:r>
              <a:rPr lang="de-DE" sz="2000" b="1" dirty="0"/>
              <a:t>. D 87, 033004 – </a:t>
            </a:r>
            <a:r>
              <a:rPr lang="de-DE" sz="2000" b="1" dirty="0" err="1"/>
              <a:t>Published</a:t>
            </a:r>
            <a:r>
              <a:rPr lang="de-DE" sz="2000" b="1" dirty="0"/>
              <a:t> 11 </a:t>
            </a:r>
            <a:r>
              <a:rPr lang="de-DE" sz="2000" b="1" dirty="0" err="1"/>
              <a:t>February</a:t>
            </a:r>
            <a:r>
              <a:rPr lang="de-DE" sz="2000" b="1" dirty="0"/>
              <a:t> 2013</a:t>
            </a:r>
          </a:p>
        </p:txBody>
      </p:sp>
      <p:pic>
        <p:nvPicPr>
          <p:cNvPr id="12" name="Image 1"/>
          <p:cNvPicPr>
            <a:picLocks noChangeAspect="1"/>
          </p:cNvPicPr>
          <p:nvPr/>
        </p:nvPicPr>
        <p:blipFill>
          <a:blip r:embed="rId3"/>
          <a:stretch>
            <a:fillRect/>
          </a:stretch>
        </p:blipFill>
        <p:spPr>
          <a:xfrm>
            <a:off x="628367" y="1066800"/>
            <a:ext cx="8406580" cy="4384634"/>
          </a:xfrm>
          <a:prstGeom prst="rect">
            <a:avLst/>
          </a:prstGeom>
        </p:spPr>
      </p:pic>
      <p:sp>
        <p:nvSpPr>
          <p:cNvPr id="13" name="Rectangle à coins arrondis 2"/>
          <p:cNvSpPr/>
          <p:nvPr/>
        </p:nvSpPr>
        <p:spPr>
          <a:xfrm>
            <a:off x="3036736" y="1169166"/>
            <a:ext cx="1382864" cy="4317234"/>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ight Arrow 1"/>
          <p:cNvSpPr/>
          <p:nvPr/>
        </p:nvSpPr>
        <p:spPr>
          <a:xfrm>
            <a:off x="103934" y="3352800"/>
            <a:ext cx="640586" cy="307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6200" y="4377763"/>
            <a:ext cx="640586" cy="307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13D54A3-EAFE-4332-BF41-55206BBF0DDF}"/>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24C57F6A-3F4C-42F5-920B-E3FFA8CB3DE8}"/>
              </a:ext>
            </a:extLst>
          </p:cNvPr>
          <p:cNvSpPr>
            <a:spLocks noGrp="1"/>
          </p:cNvSpPr>
          <p:nvPr>
            <p:ph type="sldNum" sz="quarter" idx="7"/>
          </p:nvPr>
        </p:nvSpPr>
        <p:spPr>
          <a:xfrm>
            <a:off x="8763000" y="6547584"/>
            <a:ext cx="314069" cy="280681"/>
          </a:xfrm>
        </p:spPr>
        <p:txBody>
          <a:bodyPr/>
          <a:lstStyle/>
          <a:p>
            <a:pPr marL="101600">
              <a:lnSpc>
                <a:spcPct val="100000"/>
              </a:lnSpc>
            </a:pPr>
            <a:fld id="{81D60167-4931-47E6-BA6A-407CBD079E47}" type="slidenum">
              <a:rPr lang="sv-SE" smtClean="0"/>
              <a:t>17</a:t>
            </a:fld>
            <a:endParaRPr lang="sv-SE" dirty="0"/>
          </a:p>
        </p:txBody>
      </p:sp>
      <p:sp>
        <p:nvSpPr>
          <p:cNvPr id="10" name="Footer Placeholder 9">
            <a:extLst>
              <a:ext uri="{FF2B5EF4-FFF2-40B4-BE49-F238E27FC236}">
                <a16:creationId xmlns:a16="http://schemas.microsoft.com/office/drawing/2014/main" id="{39745762-FB80-40F3-B00E-669AE76AD8CE}"/>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282697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2567878" cy="2462213"/>
          </a:xfrm>
        </p:spPr>
        <p:txBody>
          <a:bodyPr/>
          <a:lstStyle/>
          <a:p>
            <a:r>
              <a:rPr lang="sv-SE" dirty="0" err="1"/>
              <a:t>Sensitivity</a:t>
            </a:r>
            <a:r>
              <a:rPr lang="sv-SE" dirty="0"/>
              <a:t> to the different </a:t>
            </a:r>
            <a:r>
              <a:rPr lang="sv-SE" dirty="0" err="1"/>
              <a:t>error</a:t>
            </a:r>
            <a:r>
              <a:rPr lang="sv-SE" dirty="0"/>
              <a:t> </a:t>
            </a:r>
            <a:r>
              <a:rPr lang="sv-SE" dirty="0" err="1"/>
              <a:t>types</a:t>
            </a:r>
            <a:endParaRPr lang="sv-SE" dirty="0"/>
          </a:p>
        </p:txBody>
      </p:sp>
      <p:pic>
        <p:nvPicPr>
          <p:cNvPr id="7" name="Picture 6"/>
          <p:cNvPicPr>
            <a:picLocks noChangeAspect="1"/>
          </p:cNvPicPr>
          <p:nvPr/>
        </p:nvPicPr>
        <p:blipFill>
          <a:blip r:embed="rId2"/>
          <a:stretch>
            <a:fillRect/>
          </a:stretch>
        </p:blipFill>
        <p:spPr>
          <a:xfrm>
            <a:off x="3807353" y="137280"/>
            <a:ext cx="5118151" cy="3450050"/>
          </a:xfrm>
          <a:prstGeom prst="rect">
            <a:avLst/>
          </a:prstGeom>
        </p:spPr>
      </p:pic>
      <p:sp>
        <p:nvSpPr>
          <p:cNvPr id="8" name="Rectangle 7"/>
          <p:cNvSpPr/>
          <p:nvPr/>
        </p:nvSpPr>
        <p:spPr>
          <a:xfrm>
            <a:off x="86766" y="3821245"/>
            <a:ext cx="9057234" cy="2708434"/>
          </a:xfrm>
          <a:prstGeom prst="rect">
            <a:avLst/>
          </a:prstGeom>
        </p:spPr>
        <p:txBody>
          <a:bodyPr wrap="square">
            <a:spAutoFit/>
          </a:bodyPr>
          <a:lstStyle/>
          <a:p>
            <a:r>
              <a:rPr lang="en-US" i="1" dirty="0">
                <a:solidFill>
                  <a:srgbClr val="FF0000"/>
                </a:solidFill>
                <a:latin typeface="Calibri,Italic"/>
              </a:rPr>
              <a:t>Fraction of values of </a:t>
            </a:r>
            <a:r>
              <a:rPr lang="en-US" dirty="0">
                <a:solidFill>
                  <a:srgbClr val="FF0000"/>
                </a:solidFill>
                <a:latin typeface="Symbol" panose="05050102010706020507" pitchFamily="18" charset="2"/>
              </a:rPr>
              <a:t></a:t>
            </a:r>
            <a:r>
              <a:rPr lang="en-US" sz="800" i="1" dirty="0">
                <a:solidFill>
                  <a:srgbClr val="FF0000"/>
                </a:solidFill>
                <a:latin typeface="Calibri,Italic"/>
              </a:rPr>
              <a:t>CP </a:t>
            </a:r>
            <a:r>
              <a:rPr lang="en-US" i="1" dirty="0">
                <a:solidFill>
                  <a:srgbClr val="FF0000"/>
                </a:solidFill>
                <a:latin typeface="Calibri,Italic"/>
              </a:rPr>
              <a:t>for which a 5</a:t>
            </a:r>
            <a:r>
              <a:rPr lang="en-US" dirty="0">
                <a:solidFill>
                  <a:srgbClr val="FF0000"/>
                </a:solidFill>
                <a:latin typeface="Symbol" panose="05050102010706020507" pitchFamily="18" charset="2"/>
              </a:rPr>
              <a:t> </a:t>
            </a:r>
            <a:r>
              <a:rPr lang="en-US" i="1" dirty="0">
                <a:solidFill>
                  <a:srgbClr val="FF0000"/>
                </a:solidFill>
                <a:latin typeface="Calibri,Italic"/>
              </a:rPr>
              <a:t>discovery would be possible is shown when each of the systematic errors from table is varied individually between one half of the "optimistic" values and twice the "pessimistic" ones. </a:t>
            </a:r>
            <a:r>
              <a:rPr lang="en-US" i="1" dirty="0">
                <a:latin typeface="Calibri,Italic"/>
              </a:rPr>
              <a:t>A 540 km baseline and 5 </a:t>
            </a:r>
            <a:r>
              <a:rPr lang="en-US" i="1" dirty="0" err="1">
                <a:latin typeface="Calibri,Italic"/>
              </a:rPr>
              <a:t>yrs</a:t>
            </a:r>
            <a:r>
              <a:rPr lang="en-US" i="1" dirty="0">
                <a:latin typeface="Calibri,Italic"/>
              </a:rPr>
              <a:t> in neutrino and antineutrino mode have been assumed. The different systematics studied in the plot are the far and near detector fiducial volumes (FD and ND), the signal and </a:t>
            </a:r>
            <a:r>
              <a:rPr lang="en-US" i="1" dirty="0">
                <a:solidFill>
                  <a:srgbClr val="FF0000"/>
                </a:solidFill>
                <a:latin typeface="Calibri,Italic"/>
              </a:rPr>
              <a:t>background </a:t>
            </a:r>
            <a:r>
              <a:rPr lang="en-US" i="1" dirty="0">
                <a:latin typeface="Calibri,Italic"/>
              </a:rPr>
              <a:t>components</a:t>
            </a:r>
            <a:r>
              <a:rPr lang="en-US" i="1" dirty="0">
                <a:solidFill>
                  <a:srgbClr val="FF0000"/>
                </a:solidFill>
                <a:latin typeface="Calibri,Italic"/>
              </a:rPr>
              <a:t> </a:t>
            </a:r>
            <a:r>
              <a:rPr lang="en-US" i="1" dirty="0">
                <a:latin typeface="Calibri,Italic"/>
              </a:rPr>
              <a:t>of the beam running in neutrino and antineutrino modes (S </a:t>
            </a:r>
            <a:r>
              <a:rPr lang="en-US" sz="2000" i="1" dirty="0">
                <a:latin typeface="Times New Roman" panose="02020603050405020304" pitchFamily="18" charset="0"/>
              </a:rPr>
              <a:t>v </a:t>
            </a:r>
            <a:r>
              <a:rPr lang="en-US" i="1" dirty="0">
                <a:latin typeface="Calibri,Italic"/>
              </a:rPr>
              <a:t>, </a:t>
            </a:r>
            <a:r>
              <a:rPr lang="en-US" i="1" dirty="0">
                <a:solidFill>
                  <a:srgbClr val="FF0000"/>
                </a:solidFill>
                <a:latin typeface="Calibri,Italic"/>
              </a:rPr>
              <a:t>B </a:t>
            </a:r>
            <a:r>
              <a:rPr lang="en-US" sz="2000" i="1" dirty="0">
                <a:solidFill>
                  <a:srgbClr val="FF0000"/>
                </a:solidFill>
                <a:latin typeface="Times New Roman" panose="02020603050405020304" pitchFamily="18" charset="0"/>
              </a:rPr>
              <a:t>v </a:t>
            </a:r>
            <a:r>
              <a:rPr lang="en-US" i="1" dirty="0">
                <a:latin typeface="Calibri,Italic"/>
              </a:rPr>
              <a:t>, S </a:t>
            </a:r>
            <a:r>
              <a:rPr lang="en-US" i="1" dirty="0">
                <a:latin typeface="Times New Roman" panose="02020603050405020304" pitchFamily="18" charset="0"/>
              </a:rPr>
              <a:t>v </a:t>
            </a:r>
            <a:r>
              <a:rPr lang="en-US" i="1" dirty="0">
                <a:latin typeface="Calibri,Italic"/>
              </a:rPr>
              <a:t>, and B </a:t>
            </a:r>
            <a:r>
              <a:rPr lang="en-US" i="1" dirty="0">
                <a:latin typeface="Times New Roman" panose="02020603050405020304" pitchFamily="18" charset="0"/>
              </a:rPr>
              <a:t>v </a:t>
            </a:r>
            <a:r>
              <a:rPr lang="en-US" i="1" dirty="0">
                <a:latin typeface="Calibri,Italic"/>
              </a:rPr>
              <a:t>), the cross section uncertainties for neutrinos and antineutrinos (X </a:t>
            </a:r>
            <a:r>
              <a:rPr lang="en-US" sz="2000" i="1" dirty="0">
                <a:latin typeface="Times New Roman" panose="02020603050405020304" pitchFamily="18" charset="0"/>
              </a:rPr>
              <a:t>v </a:t>
            </a:r>
            <a:r>
              <a:rPr lang="en-US" i="1" dirty="0">
                <a:latin typeface="Calibri,Italic"/>
              </a:rPr>
              <a:t>and X </a:t>
            </a:r>
            <a:r>
              <a:rPr lang="en-US" i="1" dirty="0">
                <a:latin typeface="Times New Roman" panose="02020603050405020304" pitchFamily="18" charset="0"/>
              </a:rPr>
              <a:t>v </a:t>
            </a:r>
            <a:r>
              <a:rPr lang="en-US" i="1" dirty="0">
                <a:latin typeface="Calibri,Italic"/>
              </a:rPr>
              <a:t>) as well as for the NC interactions (NC </a:t>
            </a:r>
            <a:r>
              <a:rPr lang="en-US" sz="2000" i="1" dirty="0">
                <a:latin typeface="Times New Roman" panose="02020603050405020304" pitchFamily="18" charset="0"/>
              </a:rPr>
              <a:t>v </a:t>
            </a:r>
            <a:r>
              <a:rPr lang="en-US" i="1" dirty="0">
                <a:latin typeface="Calibri,Italic"/>
              </a:rPr>
              <a:t>and NC </a:t>
            </a:r>
            <a:r>
              <a:rPr lang="en-US" i="1" dirty="0">
                <a:latin typeface="Times New Roman" panose="02020603050405020304" pitchFamily="18" charset="0"/>
              </a:rPr>
              <a:t>v </a:t>
            </a:r>
            <a:r>
              <a:rPr lang="en-US" i="1" dirty="0">
                <a:latin typeface="Calibri,Italic"/>
              </a:rPr>
              <a:t>) and </a:t>
            </a:r>
            <a:r>
              <a:rPr lang="en-US" i="1" dirty="0">
                <a:solidFill>
                  <a:srgbClr val="FF0000"/>
                </a:solidFill>
                <a:latin typeface="Calibri,Italic"/>
              </a:rPr>
              <a:t>the ratio of the muon to electron neutrino cross sections (RX </a:t>
            </a:r>
            <a:r>
              <a:rPr lang="en-US" sz="2000" i="1" dirty="0">
                <a:solidFill>
                  <a:srgbClr val="FF0000"/>
                </a:solidFill>
                <a:latin typeface="Times New Roman" panose="02020603050405020304" pitchFamily="18" charset="0"/>
              </a:rPr>
              <a:t>v </a:t>
            </a:r>
            <a:r>
              <a:rPr lang="en-US" i="1" dirty="0">
                <a:solidFill>
                  <a:srgbClr val="FF0000"/>
                </a:solidFill>
                <a:latin typeface="Calibri,Italic"/>
              </a:rPr>
              <a:t>and RX </a:t>
            </a:r>
            <a:r>
              <a:rPr lang="en-US" i="1" dirty="0">
                <a:solidFill>
                  <a:srgbClr val="FF0000"/>
                </a:solidFill>
                <a:latin typeface="Times New Roman" panose="02020603050405020304" pitchFamily="18" charset="0"/>
              </a:rPr>
              <a:t>v </a:t>
            </a:r>
            <a:r>
              <a:rPr lang="en-US" i="1" dirty="0">
                <a:solidFill>
                  <a:srgbClr val="FF0000"/>
                </a:solidFill>
                <a:latin typeface="Calibri,Italic"/>
              </a:rPr>
              <a:t>)</a:t>
            </a:r>
            <a:r>
              <a:rPr lang="en-US" i="1" dirty="0">
                <a:latin typeface="Calibri,Italic"/>
              </a:rPr>
              <a:t>.</a:t>
            </a:r>
            <a:endParaRPr lang="sv-SE" dirty="0"/>
          </a:p>
        </p:txBody>
      </p:sp>
      <p:sp>
        <p:nvSpPr>
          <p:cNvPr id="3" name="Date Placeholder 2">
            <a:extLst>
              <a:ext uri="{FF2B5EF4-FFF2-40B4-BE49-F238E27FC236}">
                <a16:creationId xmlns:a16="http://schemas.microsoft.com/office/drawing/2014/main" id="{F82516BC-53FF-454F-A114-3BB6C6C12F67}"/>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9" name="Slide Number Placeholder 8">
            <a:extLst>
              <a:ext uri="{FF2B5EF4-FFF2-40B4-BE49-F238E27FC236}">
                <a16:creationId xmlns:a16="http://schemas.microsoft.com/office/drawing/2014/main" id="{6D15A996-8163-4CAE-93ED-084310CC7876}"/>
              </a:ext>
            </a:extLst>
          </p:cNvPr>
          <p:cNvSpPr>
            <a:spLocks noGrp="1"/>
          </p:cNvSpPr>
          <p:nvPr>
            <p:ph type="sldNum" sz="quarter" idx="7"/>
          </p:nvPr>
        </p:nvSpPr>
        <p:spPr>
          <a:xfrm>
            <a:off x="8763000" y="6467586"/>
            <a:ext cx="314069" cy="360679"/>
          </a:xfrm>
        </p:spPr>
        <p:txBody>
          <a:bodyPr/>
          <a:lstStyle/>
          <a:p>
            <a:pPr marL="101600">
              <a:lnSpc>
                <a:spcPct val="100000"/>
              </a:lnSpc>
            </a:pPr>
            <a:fld id="{81D60167-4931-47E6-BA6A-407CBD079E47}" type="slidenum">
              <a:rPr lang="sv-SE" smtClean="0"/>
              <a:t>18</a:t>
            </a:fld>
            <a:endParaRPr lang="sv-SE" dirty="0"/>
          </a:p>
        </p:txBody>
      </p:sp>
      <p:sp>
        <p:nvSpPr>
          <p:cNvPr id="11" name="Footer Placeholder 10">
            <a:extLst>
              <a:ext uri="{FF2B5EF4-FFF2-40B4-BE49-F238E27FC236}">
                <a16:creationId xmlns:a16="http://schemas.microsoft.com/office/drawing/2014/main" id="{334DD761-785C-4E13-B42B-5842E910BE83}"/>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118050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19" y="905981"/>
            <a:ext cx="7878958" cy="615553"/>
          </a:xfrm>
        </p:spPr>
        <p:txBody>
          <a:bodyPr/>
          <a:lstStyle/>
          <a:p>
            <a:r>
              <a:rPr lang="sv-SE"/>
              <a:t>Copmarison</a:t>
            </a:r>
            <a:r>
              <a:rPr lang="sv-SE" dirty="0"/>
              <a:t> </a:t>
            </a:r>
            <a:r>
              <a:rPr lang="sv-SE" dirty="0" err="1"/>
              <a:t>of</a:t>
            </a:r>
            <a:r>
              <a:rPr lang="sv-SE" dirty="0"/>
              <a:t> different </a:t>
            </a:r>
            <a:r>
              <a:rPr lang="sv-SE" dirty="0" err="1"/>
              <a:t>baselines</a:t>
            </a:r>
            <a:endParaRPr lang="sv-SE" dirty="0"/>
          </a:p>
        </p:txBody>
      </p:sp>
      <p:pic>
        <p:nvPicPr>
          <p:cNvPr id="8" name="Picture 7"/>
          <p:cNvPicPr>
            <a:picLocks noChangeAspect="1"/>
          </p:cNvPicPr>
          <p:nvPr/>
        </p:nvPicPr>
        <p:blipFill>
          <a:blip r:embed="rId2"/>
          <a:stretch>
            <a:fillRect/>
          </a:stretch>
        </p:blipFill>
        <p:spPr>
          <a:xfrm>
            <a:off x="201719" y="2057400"/>
            <a:ext cx="8497767" cy="2667000"/>
          </a:xfrm>
          <a:prstGeom prst="rect">
            <a:avLst/>
          </a:prstGeom>
        </p:spPr>
      </p:pic>
      <p:sp>
        <p:nvSpPr>
          <p:cNvPr id="3" name="Date Placeholder 2">
            <a:extLst>
              <a:ext uri="{FF2B5EF4-FFF2-40B4-BE49-F238E27FC236}">
                <a16:creationId xmlns:a16="http://schemas.microsoft.com/office/drawing/2014/main" id="{18F7A7A3-7664-48DD-81BE-FE2BA1F2770C}"/>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DAD1DA3C-7BFF-4BC5-BFF2-F1DBC9D98530}"/>
              </a:ext>
            </a:extLst>
          </p:cNvPr>
          <p:cNvSpPr>
            <a:spLocks noGrp="1"/>
          </p:cNvSpPr>
          <p:nvPr>
            <p:ph type="sldNum" sz="quarter" idx="7"/>
          </p:nvPr>
        </p:nvSpPr>
        <p:spPr>
          <a:xfrm>
            <a:off x="8699486" y="6477000"/>
            <a:ext cx="377583" cy="351265"/>
          </a:xfrm>
        </p:spPr>
        <p:txBody>
          <a:bodyPr/>
          <a:lstStyle/>
          <a:p>
            <a:pPr marL="101600">
              <a:lnSpc>
                <a:spcPct val="100000"/>
              </a:lnSpc>
            </a:pPr>
            <a:fld id="{81D60167-4931-47E6-BA6A-407CBD079E47}" type="slidenum">
              <a:rPr lang="sv-SE" smtClean="0"/>
              <a:t>19</a:t>
            </a:fld>
            <a:endParaRPr lang="sv-SE" dirty="0"/>
          </a:p>
        </p:txBody>
      </p:sp>
      <p:sp>
        <p:nvSpPr>
          <p:cNvPr id="10" name="Footer Placeholder 9">
            <a:extLst>
              <a:ext uri="{FF2B5EF4-FFF2-40B4-BE49-F238E27FC236}">
                <a16:creationId xmlns:a16="http://schemas.microsoft.com/office/drawing/2014/main" id="{62EB6D42-E154-4C2E-99DA-BC9063BA78E3}"/>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363295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2BF50-A34A-4C64-8E61-9E4BC457E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714"/>
            <a:ext cx="9144000" cy="2340864"/>
          </a:xfrm>
          <a:prstGeom prst="rect">
            <a:avLst/>
          </a:prstGeom>
        </p:spPr>
      </p:pic>
      <p:sp>
        <p:nvSpPr>
          <p:cNvPr id="12" name="TextBox 11">
            <a:extLst>
              <a:ext uri="{FF2B5EF4-FFF2-40B4-BE49-F238E27FC236}">
                <a16:creationId xmlns:a16="http://schemas.microsoft.com/office/drawing/2014/main" id="{534E5396-6D9E-4D84-A0EA-658B5A1B7343}"/>
              </a:ext>
            </a:extLst>
          </p:cNvPr>
          <p:cNvSpPr txBox="1"/>
          <p:nvPr/>
        </p:nvSpPr>
        <p:spPr>
          <a:xfrm>
            <a:off x="1001952" y="2829342"/>
            <a:ext cx="7140096" cy="2123658"/>
          </a:xfrm>
          <a:prstGeom prst="rect">
            <a:avLst/>
          </a:prstGeom>
          <a:noFill/>
        </p:spPr>
        <p:txBody>
          <a:bodyPr wrap="none" rtlCol="0">
            <a:spAutoFit/>
          </a:bodyPr>
          <a:lstStyle/>
          <a:p>
            <a:pPr algn="ctr"/>
            <a:r>
              <a:rPr lang="en-US" sz="3200" dirty="0">
                <a:solidFill>
                  <a:srgbClr val="FF0000"/>
                </a:solidFill>
                <a:latin typeface="Algerian" panose="04020705040A02060702" pitchFamily="82" charset="0"/>
              </a:rPr>
              <a:t>Many congratulations to </a:t>
            </a:r>
          </a:p>
          <a:p>
            <a:pPr algn="ctr"/>
            <a:r>
              <a:rPr lang="en-US" sz="4000" dirty="0">
                <a:solidFill>
                  <a:srgbClr val="FF0000"/>
                </a:solidFill>
                <a:latin typeface="Algerian" panose="04020705040A02060702" pitchFamily="82" charset="0"/>
              </a:rPr>
              <a:t>J-PARC </a:t>
            </a:r>
          </a:p>
          <a:p>
            <a:pPr algn="ctr"/>
            <a:r>
              <a:rPr lang="en-US" sz="3200" dirty="0">
                <a:solidFill>
                  <a:srgbClr val="FF0000"/>
                </a:solidFill>
                <a:latin typeface="Algerian" panose="04020705040A02060702" pitchFamily="82" charset="0"/>
              </a:rPr>
              <a:t>and wishes for at great future </a:t>
            </a:r>
          </a:p>
          <a:p>
            <a:pPr algn="ctr"/>
            <a:r>
              <a:rPr lang="en-US" sz="2800" dirty="0">
                <a:solidFill>
                  <a:srgbClr val="FF0000"/>
                </a:solidFill>
                <a:latin typeface="Algerian" panose="04020705040A02060702" pitchFamily="82" charset="0"/>
              </a:rPr>
              <a:t>from Uppsala University </a:t>
            </a:r>
          </a:p>
        </p:txBody>
      </p:sp>
      <p:pic>
        <p:nvPicPr>
          <p:cNvPr id="1026" name="Picture 2" descr="「uppsala university logo」の画像検索結果">
            <a:extLst>
              <a:ext uri="{FF2B5EF4-FFF2-40B4-BE49-F238E27FC236}">
                <a16:creationId xmlns:a16="http://schemas.microsoft.com/office/drawing/2014/main" id="{EC992D96-0523-4FEC-80DF-2AC281193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508" y="48006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psala university logo」の画像検索結果">
            <a:extLst>
              <a:ext uri="{FF2B5EF4-FFF2-40B4-BE49-F238E27FC236}">
                <a16:creationId xmlns:a16="http://schemas.microsoft.com/office/drawing/2014/main" id="{6101B40C-7C8E-46C9-A0F6-7FD909840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908" y="49530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2">
            <a:extLst>
              <a:ext uri="{FF2B5EF4-FFF2-40B4-BE49-F238E27FC236}">
                <a16:creationId xmlns:a16="http://schemas.microsoft.com/office/drawing/2014/main" id="{470D1F7F-FD7D-4138-9CF2-09A865F4D60C}"/>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4" name="Slide Number Placeholder 13">
            <a:extLst>
              <a:ext uri="{FF2B5EF4-FFF2-40B4-BE49-F238E27FC236}">
                <a16:creationId xmlns:a16="http://schemas.microsoft.com/office/drawing/2014/main" id="{8A0FE997-2E11-49C2-A7D3-8558D5836775}"/>
              </a:ext>
            </a:extLst>
          </p:cNvPr>
          <p:cNvSpPr>
            <a:spLocks noGrp="1"/>
          </p:cNvSpPr>
          <p:nvPr>
            <p:ph type="sldNum" sz="quarter" idx="7"/>
          </p:nvPr>
        </p:nvSpPr>
        <p:spPr/>
        <p:txBody>
          <a:bodyPr/>
          <a:lstStyle/>
          <a:p>
            <a:pPr marL="101600">
              <a:lnSpc>
                <a:spcPct val="100000"/>
              </a:lnSpc>
            </a:pPr>
            <a:fld id="{81D60167-4931-47E6-BA6A-407CBD079E47}" type="slidenum">
              <a:rPr lang="sv-SE" smtClean="0"/>
              <a:t>2</a:t>
            </a:fld>
            <a:endParaRPr lang="sv-SE" dirty="0"/>
          </a:p>
        </p:txBody>
      </p:sp>
      <p:sp>
        <p:nvSpPr>
          <p:cNvPr id="16" name="Footer Placeholder 15">
            <a:extLst>
              <a:ext uri="{FF2B5EF4-FFF2-40B4-BE49-F238E27FC236}">
                <a16:creationId xmlns:a16="http://schemas.microsoft.com/office/drawing/2014/main" id="{B30C2DAA-9A23-4060-A2A6-B510F87B6EB9}"/>
              </a:ext>
            </a:extLst>
          </p:cNvPr>
          <p:cNvSpPr>
            <a:spLocks noGrp="1"/>
          </p:cNvSpPr>
          <p:nvPr>
            <p:ph type="ftr" sz="quarter" idx="5"/>
          </p:nvPr>
        </p:nvSpPr>
        <p:spPr>
          <a:xfrm>
            <a:off x="3567508" y="6421121"/>
            <a:ext cx="2016125" cy="360679"/>
          </a:xfrm>
        </p:spPr>
        <p:txBody>
          <a:bodyPr/>
          <a:lstStyle/>
          <a:p>
            <a:pPr marL="12700" marR="5080" indent="168910">
              <a:lnSpc>
                <a:spcPct val="100000"/>
              </a:lnSpc>
            </a:pPr>
            <a:r>
              <a:rPr lang="fr-FR" spc="-5"/>
              <a:t>J-PARC in Tsukuba                                             Tord Ekelof, Uppsala University </a:t>
            </a:r>
            <a:endParaRPr lang="fr-FR" dirty="0"/>
          </a:p>
        </p:txBody>
      </p:sp>
    </p:spTree>
    <p:extLst>
      <p:ext uri="{BB962C8B-B14F-4D97-AF65-F5344CB8AC3E}">
        <p14:creationId xmlns:p14="http://schemas.microsoft.com/office/powerpoint/2010/main" val="240929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878958" cy="984885"/>
          </a:xfrm>
        </p:spPr>
        <p:txBody>
          <a:bodyPr/>
          <a:lstStyle/>
          <a:p>
            <a:r>
              <a:rPr lang="sv-SE" dirty="0"/>
              <a:t>     </a:t>
            </a:r>
            <a:r>
              <a:rPr lang="sv-SE" dirty="0" err="1"/>
              <a:t>Comparison</a:t>
            </a:r>
            <a:r>
              <a:rPr lang="sv-SE" dirty="0"/>
              <a:t> of the </a:t>
            </a:r>
            <a:r>
              <a:rPr lang="sv-SE" dirty="0" err="1"/>
              <a:t>two</a:t>
            </a:r>
            <a:r>
              <a:rPr lang="sv-SE" dirty="0"/>
              <a:t> </a:t>
            </a:r>
            <a:r>
              <a:rPr lang="sv-SE" dirty="0" err="1"/>
              <a:t>mines</a:t>
            </a:r>
            <a:br>
              <a:rPr lang="sv-SE" dirty="0"/>
            </a:br>
            <a:r>
              <a:rPr lang="sv-SE" sz="2400" dirty="0"/>
              <a:t>           </a:t>
            </a:r>
            <a:r>
              <a:rPr lang="sv-SE" sz="2400" dirty="0" err="1"/>
              <a:t>Garpenberg</a:t>
            </a:r>
            <a:r>
              <a:rPr lang="sv-SE" sz="2400" dirty="0"/>
              <a:t> 540 km                Zinkgruvan 360 km</a:t>
            </a:r>
          </a:p>
        </p:txBody>
      </p:sp>
      <p:pic>
        <p:nvPicPr>
          <p:cNvPr id="7" name="Picture 6"/>
          <p:cNvPicPr>
            <a:picLocks noChangeAspect="1"/>
          </p:cNvPicPr>
          <p:nvPr/>
        </p:nvPicPr>
        <p:blipFill>
          <a:blip r:embed="rId2"/>
          <a:stretch>
            <a:fillRect/>
          </a:stretch>
        </p:blipFill>
        <p:spPr>
          <a:xfrm>
            <a:off x="1007486" y="1143000"/>
            <a:ext cx="2802514" cy="2453539"/>
          </a:xfrm>
          <a:prstGeom prst="rect">
            <a:avLst/>
          </a:prstGeom>
        </p:spPr>
      </p:pic>
      <p:pic>
        <p:nvPicPr>
          <p:cNvPr id="8" name="Picture 7"/>
          <p:cNvPicPr>
            <a:picLocks noChangeAspect="1"/>
          </p:cNvPicPr>
          <p:nvPr/>
        </p:nvPicPr>
        <p:blipFill>
          <a:blip r:embed="rId3"/>
          <a:stretch>
            <a:fillRect/>
          </a:stretch>
        </p:blipFill>
        <p:spPr>
          <a:xfrm>
            <a:off x="4953000" y="1066800"/>
            <a:ext cx="2794610" cy="274917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4419600"/>
            <a:ext cx="3613220" cy="19934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1579" y="3810000"/>
            <a:ext cx="3552925" cy="2737224"/>
          </a:xfrm>
          <a:prstGeom prst="rect">
            <a:avLst/>
          </a:prstGeom>
        </p:spPr>
      </p:pic>
      <p:cxnSp>
        <p:nvCxnSpPr>
          <p:cNvPr id="13" name="Straight Arrow Connector 12"/>
          <p:cNvCxnSpPr/>
          <p:nvPr/>
        </p:nvCxnSpPr>
        <p:spPr>
          <a:xfrm flipH="1" flipV="1">
            <a:off x="2795752" y="3111062"/>
            <a:ext cx="23648" cy="1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7400" y="1515059"/>
            <a:ext cx="0" cy="473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83179" y="1371600"/>
            <a:ext cx="31821" cy="486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2C2ABFA-B7C6-41EB-9F58-E6DC3F4373C7}"/>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9" name="Slide Number Placeholder 8">
            <a:extLst>
              <a:ext uri="{FF2B5EF4-FFF2-40B4-BE49-F238E27FC236}">
                <a16:creationId xmlns:a16="http://schemas.microsoft.com/office/drawing/2014/main" id="{0379AF3A-4C2C-4075-99E2-B530D17CF3C2}"/>
              </a:ext>
            </a:extLst>
          </p:cNvPr>
          <p:cNvSpPr>
            <a:spLocks noGrp="1"/>
          </p:cNvSpPr>
          <p:nvPr>
            <p:ph type="sldNum" sz="quarter" idx="7"/>
          </p:nvPr>
        </p:nvSpPr>
        <p:spPr>
          <a:xfrm>
            <a:off x="8686800" y="6547224"/>
            <a:ext cx="390269" cy="281041"/>
          </a:xfrm>
        </p:spPr>
        <p:txBody>
          <a:bodyPr/>
          <a:lstStyle/>
          <a:p>
            <a:pPr marL="101600">
              <a:lnSpc>
                <a:spcPct val="100000"/>
              </a:lnSpc>
            </a:pPr>
            <a:fld id="{81D60167-4931-47E6-BA6A-407CBD079E47}" type="slidenum">
              <a:rPr lang="sv-SE" smtClean="0"/>
              <a:t>20</a:t>
            </a:fld>
            <a:endParaRPr lang="sv-SE" dirty="0"/>
          </a:p>
        </p:txBody>
      </p:sp>
      <p:sp>
        <p:nvSpPr>
          <p:cNvPr id="14" name="Footer Placeholder 13">
            <a:extLst>
              <a:ext uri="{FF2B5EF4-FFF2-40B4-BE49-F238E27FC236}">
                <a16:creationId xmlns:a16="http://schemas.microsoft.com/office/drawing/2014/main" id="{DECF784A-C42D-41BB-9D78-BB1105921CFB}"/>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117050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83392"/>
            <a:ext cx="7878958" cy="1477328"/>
          </a:xfrm>
        </p:spPr>
        <p:txBody>
          <a:bodyPr/>
          <a:lstStyle/>
          <a:p>
            <a:r>
              <a:rPr lang="en-US" sz="3200" dirty="0" err="1"/>
              <a:t>ESSnuSB</a:t>
            </a:r>
            <a:r>
              <a:rPr lang="en-US" sz="3200" dirty="0"/>
              <a:t> performance at </a:t>
            </a:r>
            <a:r>
              <a:rPr lang="en-US" sz="3200" dirty="0" err="1"/>
              <a:t>Garpenberg</a:t>
            </a:r>
            <a:r>
              <a:rPr lang="en-US" sz="3200" dirty="0"/>
              <a:t> (</a:t>
            </a:r>
            <a:r>
              <a:rPr lang="en-US" sz="3200" dirty="0">
                <a:solidFill>
                  <a:srgbClr val="0070C0"/>
                </a:solidFill>
              </a:rPr>
              <a:t>blue</a:t>
            </a:r>
            <a:r>
              <a:rPr lang="en-US" sz="3200" dirty="0"/>
              <a:t>) and </a:t>
            </a:r>
            <a:r>
              <a:rPr lang="en-US" sz="3200" dirty="0" err="1"/>
              <a:t>Zinkgruvan</a:t>
            </a:r>
            <a:r>
              <a:rPr lang="en-US" sz="3200" dirty="0"/>
              <a:t> (</a:t>
            </a:r>
            <a:r>
              <a:rPr lang="en-US" sz="3200" dirty="0">
                <a:solidFill>
                  <a:srgbClr val="FF0000"/>
                </a:solidFill>
              </a:rPr>
              <a:t>red</a:t>
            </a:r>
            <a:r>
              <a:rPr lang="en-US" sz="3200" dirty="0"/>
              <a:t>) and the two error sets</a:t>
            </a:r>
            <a:br>
              <a:rPr lang="en-US" sz="3200" dirty="0"/>
            </a:br>
            <a:r>
              <a:rPr lang="en-US" sz="3200" dirty="0"/>
              <a:t>                    ‘Def.’    and ‘    Opt’</a:t>
            </a:r>
          </a:p>
        </p:txBody>
      </p:sp>
      <p:pic>
        <p:nvPicPr>
          <p:cNvPr id="8" name="Picture 7"/>
          <p:cNvPicPr>
            <a:picLocks noChangeAspect="1"/>
          </p:cNvPicPr>
          <p:nvPr/>
        </p:nvPicPr>
        <p:blipFill>
          <a:blip r:embed="rId2"/>
          <a:stretch>
            <a:fillRect/>
          </a:stretch>
        </p:blipFill>
        <p:spPr>
          <a:xfrm>
            <a:off x="2057400" y="1755998"/>
            <a:ext cx="4724400" cy="4688345"/>
          </a:xfrm>
          <a:prstGeom prst="rect">
            <a:avLst/>
          </a:prstGeom>
        </p:spPr>
      </p:pic>
      <p:sp>
        <p:nvSpPr>
          <p:cNvPr id="9" name="Right Arrow 8"/>
          <p:cNvSpPr/>
          <p:nvPr/>
        </p:nvSpPr>
        <p:spPr>
          <a:xfrm>
            <a:off x="63252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13E2535-2CE9-4959-91B6-B1E631B0265B}"/>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792A42B0-2BC1-4BDE-AA61-FA2D818AB3C7}"/>
              </a:ext>
            </a:extLst>
          </p:cNvPr>
          <p:cNvSpPr>
            <a:spLocks noGrp="1"/>
          </p:cNvSpPr>
          <p:nvPr>
            <p:ph type="sldNum" sz="quarter" idx="7"/>
          </p:nvPr>
        </p:nvSpPr>
        <p:spPr>
          <a:xfrm>
            <a:off x="8763000" y="6467588"/>
            <a:ext cx="314069" cy="360678"/>
          </a:xfrm>
        </p:spPr>
        <p:txBody>
          <a:bodyPr/>
          <a:lstStyle/>
          <a:p>
            <a:pPr marL="101600">
              <a:lnSpc>
                <a:spcPct val="100000"/>
              </a:lnSpc>
            </a:pPr>
            <a:fld id="{81D60167-4931-47E6-BA6A-407CBD079E47}" type="slidenum">
              <a:rPr lang="sv-SE" smtClean="0"/>
              <a:t>21</a:t>
            </a:fld>
            <a:endParaRPr lang="sv-SE" dirty="0"/>
          </a:p>
        </p:txBody>
      </p:sp>
      <p:sp>
        <p:nvSpPr>
          <p:cNvPr id="11" name="Footer Placeholder 10">
            <a:extLst>
              <a:ext uri="{FF2B5EF4-FFF2-40B4-BE49-F238E27FC236}">
                <a16:creationId xmlns:a16="http://schemas.microsoft.com/office/drawing/2014/main" id="{1F482286-03B1-4C02-AF1E-170C1060670D}"/>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1540044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65955" y="-11906"/>
            <a:ext cx="7478395" cy="1173398"/>
          </a:xfrm>
          <a:prstGeom prst="rect">
            <a:avLst/>
          </a:prstGeom>
        </p:spPr>
        <p:txBody>
          <a:bodyPr vert="horz" wrap="square" lIns="0" tIns="0" rIns="0" bIns="0" rtlCol="0">
            <a:spAutoFit/>
          </a:bodyPr>
          <a:lstStyle/>
          <a:p>
            <a:pPr marL="12700" algn="ctr">
              <a:lnSpc>
                <a:spcPts val="4780"/>
              </a:lnSpc>
            </a:pPr>
            <a:r>
              <a:rPr lang="sv-SE" sz="3200" b="1" spc="-30" dirty="0">
                <a:solidFill>
                  <a:srgbClr val="F79646"/>
                </a:solidFill>
                <a:latin typeface="Times New Roman"/>
                <a:cs typeface="Times New Roman"/>
              </a:rPr>
              <a:t>The </a:t>
            </a:r>
            <a:r>
              <a:rPr lang="sv-SE" sz="3200" b="1" spc="-30" dirty="0" err="1">
                <a:solidFill>
                  <a:srgbClr val="F79646"/>
                </a:solidFill>
                <a:latin typeface="Times New Roman"/>
                <a:cs typeface="Times New Roman"/>
              </a:rPr>
              <a:t>performances</a:t>
            </a:r>
            <a:r>
              <a:rPr lang="sv-SE" sz="3200" b="1" spc="-30" dirty="0">
                <a:solidFill>
                  <a:srgbClr val="F79646"/>
                </a:solidFill>
                <a:latin typeface="Times New Roman"/>
                <a:cs typeface="Times New Roman"/>
              </a:rPr>
              <a:t> of </a:t>
            </a:r>
          </a:p>
          <a:p>
            <a:pPr marL="12700" algn="ctr">
              <a:lnSpc>
                <a:spcPts val="4780"/>
              </a:lnSpc>
            </a:pPr>
            <a:r>
              <a:rPr lang="sv-SE" sz="3200" b="1" spc="-30" dirty="0" err="1">
                <a:solidFill>
                  <a:srgbClr val="F79646"/>
                </a:solidFill>
                <a:latin typeface="Times New Roman"/>
                <a:cs typeface="Times New Roman"/>
              </a:rPr>
              <a:t>ESSnuSB</a:t>
            </a:r>
            <a:r>
              <a:rPr lang="sv-SE" sz="3200" b="1" spc="-30" dirty="0">
                <a:solidFill>
                  <a:srgbClr val="F79646"/>
                </a:solidFill>
                <a:latin typeface="Times New Roman"/>
                <a:cs typeface="Times New Roman"/>
              </a:rPr>
              <a:t>, DUNE and Hyper-K</a:t>
            </a:r>
            <a:endParaRPr sz="3200" dirty="0">
              <a:latin typeface="Times New Roman"/>
              <a:cs typeface="Times New Roman"/>
            </a:endParaRPr>
          </a:p>
        </p:txBody>
      </p:sp>
      <p:sp>
        <p:nvSpPr>
          <p:cNvPr id="13" name="object 13"/>
          <p:cNvSpPr/>
          <p:nvPr/>
        </p:nvSpPr>
        <p:spPr>
          <a:xfrm>
            <a:off x="7109463" y="3444689"/>
            <a:ext cx="78105" cy="78105"/>
          </a:xfrm>
          <a:custGeom>
            <a:avLst/>
            <a:gdLst/>
            <a:ahLst/>
            <a:cxnLst/>
            <a:rect l="l" t="t" r="r" b="b"/>
            <a:pathLst>
              <a:path w="78104" h="78104">
                <a:moveTo>
                  <a:pt x="77724" y="0"/>
                </a:moveTo>
                <a:lnTo>
                  <a:pt x="0" y="0"/>
                </a:lnTo>
                <a:lnTo>
                  <a:pt x="38862" y="77724"/>
                </a:lnTo>
                <a:lnTo>
                  <a:pt x="77724" y="0"/>
                </a:lnTo>
                <a:close/>
              </a:path>
            </a:pathLst>
          </a:custGeom>
          <a:solidFill>
            <a:srgbClr val="4F81BD"/>
          </a:solidFill>
        </p:spPr>
        <p:txBody>
          <a:bodyPr wrap="square" lIns="0" tIns="0" rIns="0" bIns="0" rtlCol="0"/>
          <a:lstStyle/>
          <a:p>
            <a:endParaRPr/>
          </a:p>
        </p:txBody>
      </p:sp>
      <p:pic>
        <p:nvPicPr>
          <p:cNvPr id="19" name="Picture 18"/>
          <p:cNvPicPr>
            <a:picLocks noChangeAspect="1"/>
          </p:cNvPicPr>
          <p:nvPr/>
        </p:nvPicPr>
        <p:blipFill>
          <a:blip r:embed="rId3"/>
          <a:stretch>
            <a:fillRect/>
          </a:stretch>
        </p:blipFill>
        <p:spPr>
          <a:xfrm>
            <a:off x="6052457" y="3585948"/>
            <a:ext cx="2740407" cy="2820912"/>
          </a:xfrm>
          <a:prstGeom prst="rect">
            <a:avLst/>
          </a:prstGeom>
        </p:spPr>
      </p:pic>
      <p:pic>
        <p:nvPicPr>
          <p:cNvPr id="20" name="Picture 19"/>
          <p:cNvPicPr>
            <a:picLocks noChangeAspect="1"/>
          </p:cNvPicPr>
          <p:nvPr/>
        </p:nvPicPr>
        <p:blipFill>
          <a:blip r:embed="rId4"/>
          <a:stretch>
            <a:fillRect/>
          </a:stretch>
        </p:blipFill>
        <p:spPr>
          <a:xfrm>
            <a:off x="210463" y="3553029"/>
            <a:ext cx="2930617" cy="2923971"/>
          </a:xfrm>
          <a:prstGeom prst="rect">
            <a:avLst/>
          </a:prstGeom>
        </p:spPr>
      </p:pic>
      <p:pic>
        <p:nvPicPr>
          <p:cNvPr id="21" name="Picture 20"/>
          <p:cNvPicPr>
            <a:picLocks noChangeAspect="1"/>
          </p:cNvPicPr>
          <p:nvPr/>
        </p:nvPicPr>
        <p:blipFill>
          <a:blip r:embed="rId5"/>
          <a:stretch>
            <a:fillRect/>
          </a:stretch>
        </p:blipFill>
        <p:spPr>
          <a:xfrm>
            <a:off x="3162851" y="3625000"/>
            <a:ext cx="2884607" cy="2775800"/>
          </a:xfrm>
          <a:prstGeom prst="rect">
            <a:avLst/>
          </a:prstGeom>
        </p:spPr>
      </p:pic>
      <p:sp>
        <p:nvSpPr>
          <p:cNvPr id="22" name="TextBox 21"/>
          <p:cNvSpPr txBox="1"/>
          <p:nvPr/>
        </p:nvSpPr>
        <p:spPr>
          <a:xfrm>
            <a:off x="865955" y="1608416"/>
            <a:ext cx="7364067" cy="1569660"/>
          </a:xfrm>
          <a:prstGeom prst="rect">
            <a:avLst/>
          </a:prstGeom>
          <a:noFill/>
        </p:spPr>
        <p:txBody>
          <a:bodyPr wrap="none" rtlCol="0">
            <a:spAutoFit/>
          </a:bodyPr>
          <a:lstStyle/>
          <a:p>
            <a:pPr algn="ctr"/>
            <a:r>
              <a:rPr lang="sv-SE" sz="2400" dirty="0"/>
              <a:t>The </a:t>
            </a:r>
            <a:r>
              <a:rPr lang="sv-SE" sz="2400" dirty="0" err="1"/>
              <a:t>performance</a:t>
            </a:r>
            <a:r>
              <a:rPr lang="sv-SE" sz="2400" dirty="0"/>
              <a:t> of </a:t>
            </a:r>
            <a:r>
              <a:rPr lang="sv-SE" sz="2400" dirty="0" err="1"/>
              <a:t>ESSnuSB</a:t>
            </a:r>
            <a:r>
              <a:rPr lang="sv-SE" sz="2400" dirty="0"/>
              <a:t>, DUNE and Hyper-K</a:t>
            </a:r>
          </a:p>
          <a:p>
            <a:pPr algn="ctr"/>
            <a:r>
              <a:rPr lang="sv-SE" sz="2400" dirty="0" err="1"/>
              <a:t>assuming</a:t>
            </a:r>
            <a:r>
              <a:rPr lang="sv-SE" sz="2400" dirty="0"/>
              <a:t> </a:t>
            </a:r>
            <a:r>
              <a:rPr lang="sv-SE" sz="2400" i="1" dirty="0"/>
              <a:t>the same </a:t>
            </a:r>
            <a:r>
              <a:rPr lang="sv-SE" sz="2400" dirty="0" err="1"/>
              <a:t>systematic</a:t>
            </a:r>
            <a:r>
              <a:rPr lang="sv-SE" sz="2400" dirty="0"/>
              <a:t> </a:t>
            </a:r>
            <a:r>
              <a:rPr lang="sv-SE" sz="2400" dirty="0" err="1"/>
              <a:t>error</a:t>
            </a:r>
            <a:r>
              <a:rPr lang="sv-SE" sz="2400" dirty="0"/>
              <a:t> 3% for all </a:t>
            </a:r>
          </a:p>
          <a:p>
            <a:pPr algn="ctr"/>
            <a:r>
              <a:rPr lang="sv-SE" sz="2400" dirty="0" err="1"/>
              <a:t>three</a:t>
            </a:r>
            <a:r>
              <a:rPr lang="sv-SE" sz="2400" dirty="0"/>
              <a:t> experiments to </a:t>
            </a:r>
            <a:r>
              <a:rPr lang="sv-SE" sz="2400" dirty="0" err="1"/>
              <a:t>compare</a:t>
            </a:r>
            <a:r>
              <a:rPr lang="sv-SE" sz="2400" dirty="0"/>
              <a:t> </a:t>
            </a:r>
            <a:r>
              <a:rPr lang="sv-SE" sz="2400" dirty="0" err="1"/>
              <a:t>them</a:t>
            </a:r>
            <a:r>
              <a:rPr lang="sv-SE" sz="2400" dirty="0"/>
              <a:t> on the same </a:t>
            </a:r>
            <a:r>
              <a:rPr lang="sv-SE" sz="2400" dirty="0" err="1"/>
              <a:t>footing</a:t>
            </a:r>
            <a:r>
              <a:rPr lang="sv-SE" sz="2400" dirty="0"/>
              <a:t> </a:t>
            </a:r>
          </a:p>
          <a:p>
            <a:pPr algn="ctr"/>
            <a:r>
              <a:rPr lang="sv-SE" sz="2400" dirty="0"/>
              <a:t>(</a:t>
            </a:r>
            <a:r>
              <a:rPr lang="sv-SE" sz="2400" dirty="0" err="1"/>
              <a:t>detailed</a:t>
            </a:r>
            <a:r>
              <a:rPr lang="sv-SE" sz="2400" dirty="0"/>
              <a:t> </a:t>
            </a:r>
            <a:r>
              <a:rPr lang="sv-SE" sz="2400" dirty="0" err="1"/>
              <a:t>explanation</a:t>
            </a:r>
            <a:r>
              <a:rPr lang="sv-SE" sz="2400" dirty="0"/>
              <a:t> on the </a:t>
            </a:r>
            <a:r>
              <a:rPr lang="sv-SE" sz="2400" dirty="0" err="1"/>
              <a:t>next</a:t>
            </a:r>
            <a:r>
              <a:rPr lang="sv-SE" sz="2400" dirty="0"/>
              <a:t> </a:t>
            </a:r>
            <a:r>
              <a:rPr lang="sv-SE" sz="2400" dirty="0" err="1"/>
              <a:t>slide</a:t>
            </a:r>
            <a:r>
              <a:rPr lang="sv-SE" sz="2400" dirty="0"/>
              <a:t>)</a:t>
            </a:r>
            <a:endParaRPr lang="sv-SE" sz="2400" baseline="-25000" dirty="0"/>
          </a:p>
        </p:txBody>
      </p:sp>
      <p:cxnSp>
        <p:nvCxnSpPr>
          <p:cNvPr id="24" name="Straight Arrow Connector 23"/>
          <p:cNvCxnSpPr/>
          <p:nvPr/>
        </p:nvCxnSpPr>
        <p:spPr>
          <a:xfrm>
            <a:off x="5257800" y="3640711"/>
            <a:ext cx="46385" cy="233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0" y="6324600"/>
            <a:ext cx="2882328" cy="369332"/>
          </a:xfrm>
          <a:prstGeom prst="rect">
            <a:avLst/>
          </a:prstGeom>
          <a:noFill/>
        </p:spPr>
        <p:txBody>
          <a:bodyPr wrap="none" rtlCol="0">
            <a:spAutoFit/>
          </a:bodyPr>
          <a:lstStyle/>
          <a:p>
            <a:r>
              <a:rPr lang="en-US" dirty="0"/>
              <a:t>Courtesy Enrique F. Martinez</a:t>
            </a:r>
          </a:p>
        </p:txBody>
      </p:sp>
      <p:sp>
        <p:nvSpPr>
          <p:cNvPr id="6" name="Date Placeholder 5">
            <a:extLst>
              <a:ext uri="{FF2B5EF4-FFF2-40B4-BE49-F238E27FC236}">
                <a16:creationId xmlns:a16="http://schemas.microsoft.com/office/drawing/2014/main" id="{CBB31BC0-D95C-4448-8E53-2D956BFDD41D}"/>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3DC989B2-064F-40B3-B7E0-6E02A8390562}"/>
              </a:ext>
            </a:extLst>
          </p:cNvPr>
          <p:cNvSpPr>
            <a:spLocks noGrp="1"/>
          </p:cNvSpPr>
          <p:nvPr>
            <p:ph type="sldNum" sz="quarter" idx="7"/>
          </p:nvPr>
        </p:nvSpPr>
        <p:spPr>
          <a:xfrm>
            <a:off x="8792864" y="6477000"/>
            <a:ext cx="284205" cy="351265"/>
          </a:xfrm>
        </p:spPr>
        <p:txBody>
          <a:bodyPr/>
          <a:lstStyle/>
          <a:p>
            <a:pPr marL="101600">
              <a:lnSpc>
                <a:spcPct val="100000"/>
              </a:lnSpc>
            </a:pPr>
            <a:fld id="{81D60167-4931-47E6-BA6A-407CBD079E47}" type="slidenum">
              <a:rPr lang="sv-SE" smtClean="0"/>
              <a:t>22</a:t>
            </a:fld>
            <a:endParaRPr lang="sv-SE" dirty="0"/>
          </a:p>
        </p:txBody>
      </p:sp>
      <p:sp>
        <p:nvSpPr>
          <p:cNvPr id="9" name="TextBox 8">
            <a:extLst>
              <a:ext uri="{FF2B5EF4-FFF2-40B4-BE49-F238E27FC236}">
                <a16:creationId xmlns:a16="http://schemas.microsoft.com/office/drawing/2014/main" id="{4C39656F-ACF1-4F33-AC1B-D181BA33BE81}"/>
              </a:ext>
            </a:extLst>
          </p:cNvPr>
          <p:cNvSpPr txBox="1"/>
          <p:nvPr/>
        </p:nvSpPr>
        <p:spPr>
          <a:xfrm>
            <a:off x="5021590" y="3382653"/>
            <a:ext cx="583814" cy="369332"/>
          </a:xfrm>
          <a:prstGeom prst="rect">
            <a:avLst/>
          </a:prstGeom>
          <a:noFill/>
        </p:spPr>
        <p:txBody>
          <a:bodyPr wrap="none" rtlCol="0">
            <a:spAutoFit/>
          </a:bodyPr>
          <a:lstStyle/>
          <a:p>
            <a:r>
              <a:rPr lang="en-US" dirty="0"/>
              <a:t>73%</a:t>
            </a:r>
          </a:p>
        </p:txBody>
      </p:sp>
      <p:sp>
        <p:nvSpPr>
          <p:cNvPr id="10" name="Footer Placeholder 9">
            <a:extLst>
              <a:ext uri="{FF2B5EF4-FFF2-40B4-BE49-F238E27FC236}">
                <a16:creationId xmlns:a16="http://schemas.microsoft.com/office/drawing/2014/main" id="{DD3E6D7D-3659-458B-88C8-6FE42D4965D7}"/>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78958" cy="369332"/>
          </a:xfrm>
        </p:spPr>
        <p:txBody>
          <a:bodyPr/>
          <a:lstStyle/>
          <a:p>
            <a:r>
              <a:rPr lang="en-US" sz="2400" dirty="0"/>
              <a:t>Explanation of the figures in slide 18 </a:t>
            </a:r>
          </a:p>
        </p:txBody>
      </p:sp>
      <p:sp>
        <p:nvSpPr>
          <p:cNvPr id="3" name="Text Placeholder 2"/>
          <p:cNvSpPr>
            <a:spLocks noGrp="1"/>
          </p:cNvSpPr>
          <p:nvPr>
            <p:ph type="body" idx="1"/>
          </p:nvPr>
        </p:nvSpPr>
        <p:spPr>
          <a:xfrm>
            <a:off x="248086" y="762000"/>
            <a:ext cx="8755969" cy="5262979"/>
          </a:xfrm>
        </p:spPr>
        <p:txBody>
          <a:bodyPr/>
          <a:lstStyle/>
          <a:p>
            <a:r>
              <a:rPr lang="en-US" dirty="0">
                <a:latin typeface="+mn-lt"/>
              </a:rPr>
              <a:t>In these figures are shown results for two 250 </a:t>
            </a:r>
            <a:r>
              <a:rPr lang="en-US" dirty="0" err="1">
                <a:latin typeface="+mn-lt"/>
              </a:rPr>
              <a:t>kt</a:t>
            </a:r>
            <a:r>
              <a:rPr lang="en-US" dirty="0">
                <a:latin typeface="+mn-lt"/>
              </a:rPr>
              <a:t> detectors in the </a:t>
            </a:r>
            <a:r>
              <a:rPr lang="en-US" dirty="0" err="1">
                <a:latin typeface="+mn-lt"/>
              </a:rPr>
              <a:t>Garpenberg</a:t>
            </a:r>
            <a:r>
              <a:rPr lang="en-US" dirty="0">
                <a:latin typeface="+mn-lt"/>
              </a:rPr>
              <a:t> mine (540 km baseline, blue curves), two 250 </a:t>
            </a:r>
            <a:r>
              <a:rPr lang="en-US" dirty="0" err="1">
                <a:latin typeface="+mn-lt"/>
              </a:rPr>
              <a:t>kt</a:t>
            </a:r>
            <a:r>
              <a:rPr lang="en-US" dirty="0">
                <a:latin typeface="+mn-lt"/>
              </a:rPr>
              <a:t> detectors in the </a:t>
            </a:r>
            <a:r>
              <a:rPr lang="en-US" dirty="0" err="1">
                <a:latin typeface="+mn-lt"/>
              </a:rPr>
              <a:t>Zinkgruvan</a:t>
            </a:r>
            <a:r>
              <a:rPr lang="en-US" dirty="0">
                <a:latin typeface="+mn-lt"/>
              </a:rPr>
              <a:t> mine (360 km baseline, green curves) and one 250 </a:t>
            </a:r>
            <a:r>
              <a:rPr lang="en-US" dirty="0" err="1">
                <a:latin typeface="+mn-lt"/>
              </a:rPr>
              <a:t>kt</a:t>
            </a:r>
            <a:r>
              <a:rPr lang="en-US" dirty="0">
                <a:latin typeface="+mn-lt"/>
              </a:rPr>
              <a:t> detector in the </a:t>
            </a:r>
            <a:r>
              <a:rPr lang="en-US" dirty="0" err="1">
                <a:latin typeface="+mn-lt"/>
              </a:rPr>
              <a:t>Garpenberg</a:t>
            </a:r>
            <a:r>
              <a:rPr lang="en-US" dirty="0">
                <a:latin typeface="+mn-lt"/>
              </a:rPr>
              <a:t> mine and one in the </a:t>
            </a:r>
            <a:r>
              <a:rPr lang="en-US" dirty="0" err="1">
                <a:latin typeface="+mn-lt"/>
              </a:rPr>
              <a:t>Zinkgruvan</a:t>
            </a:r>
            <a:r>
              <a:rPr lang="en-US" dirty="0">
                <a:latin typeface="+mn-lt"/>
              </a:rPr>
              <a:t> mine (black curves).  </a:t>
            </a:r>
          </a:p>
          <a:p>
            <a:endParaRPr lang="en-US" dirty="0">
              <a:latin typeface="+mn-lt"/>
            </a:endParaRPr>
          </a:p>
          <a:p>
            <a:r>
              <a:rPr lang="en-US" dirty="0">
                <a:latin typeface="+mn-lt"/>
              </a:rPr>
              <a:t>The Hyper-K curve in the middle and right plots and the two resolution values in the left plot for </a:t>
            </a:r>
            <a:r>
              <a:rPr lang="en-US" dirty="0" err="1">
                <a:latin typeface="+mn-lt"/>
              </a:rPr>
              <a:t>δ</a:t>
            </a:r>
            <a:r>
              <a:rPr lang="en-US" baseline="-25000" dirty="0" err="1">
                <a:latin typeface="+mn-lt"/>
              </a:rPr>
              <a:t>CP</a:t>
            </a:r>
            <a:r>
              <a:rPr lang="en-US" dirty="0">
                <a:latin typeface="+mn-lt"/>
              </a:rPr>
              <a:t> = 0 and </a:t>
            </a:r>
            <a:r>
              <a:rPr lang="en-US" dirty="0" err="1">
                <a:latin typeface="+mn-lt"/>
              </a:rPr>
              <a:t>δ</a:t>
            </a:r>
            <a:r>
              <a:rPr lang="en-US" baseline="-25000" dirty="0" err="1">
                <a:latin typeface="+mn-lt"/>
              </a:rPr>
              <a:t>CP</a:t>
            </a:r>
            <a:r>
              <a:rPr lang="en-US" dirty="0">
                <a:latin typeface="+mn-lt"/>
              </a:rPr>
              <a:t> = π/2, indicated by the two dotted horizontal lines, are those presented by Hyper-K at the Neutrino 2018 conference. </a:t>
            </a:r>
          </a:p>
          <a:p>
            <a:endParaRPr lang="en-US" dirty="0">
              <a:latin typeface="+mn-lt"/>
            </a:endParaRPr>
          </a:p>
          <a:p>
            <a:r>
              <a:rPr lang="en-US" dirty="0">
                <a:latin typeface="+mn-lt"/>
              </a:rPr>
              <a:t>The DUNE curves have been derived using the public </a:t>
            </a:r>
            <a:r>
              <a:rPr lang="en-US" dirty="0" err="1">
                <a:latin typeface="+mn-lt"/>
              </a:rPr>
              <a:t>GLoBES</a:t>
            </a:r>
            <a:r>
              <a:rPr lang="en-US" dirty="0">
                <a:latin typeface="+mn-lt"/>
              </a:rPr>
              <a:t> file released by the DUNE collaboration with its Conceptual Design Report in 2016. Performance predictions for DUNE, assuming 7 years of data taking, were shown by the DUNE collaboration at the Neutrino 2018 conference. For the comparison, in this plot the same simulations were repeated, assuming 10 years of data taking to be in line with the assumptions made for the Hyper-K simulations.  </a:t>
            </a:r>
          </a:p>
          <a:p>
            <a:endParaRPr lang="en-US" dirty="0">
              <a:latin typeface="+mn-lt"/>
            </a:endParaRPr>
          </a:p>
          <a:p>
            <a:r>
              <a:rPr lang="en-US" dirty="0">
                <a:latin typeface="+mn-lt"/>
              </a:rPr>
              <a:t>The </a:t>
            </a:r>
            <a:r>
              <a:rPr lang="en-US" dirty="0" err="1">
                <a:latin typeface="+mn-lt"/>
              </a:rPr>
              <a:t>ESSνSB</a:t>
            </a:r>
            <a:r>
              <a:rPr lang="en-US" dirty="0">
                <a:latin typeface="+mn-lt"/>
              </a:rPr>
              <a:t> curves have been derived setting the systematic errors to 3% to be in line with the systematic error levels set by DUNE and Hyper-K. The θ</a:t>
            </a:r>
            <a:r>
              <a:rPr lang="en-US" baseline="-25000" dirty="0">
                <a:latin typeface="+mn-lt"/>
              </a:rPr>
              <a:t>13</a:t>
            </a:r>
            <a:r>
              <a:rPr lang="en-US" dirty="0">
                <a:latin typeface="+mn-lt"/>
              </a:rPr>
              <a:t> and θ</a:t>
            </a:r>
            <a:r>
              <a:rPr lang="en-US" baseline="-25000" dirty="0">
                <a:latin typeface="+mn-lt"/>
              </a:rPr>
              <a:t>23</a:t>
            </a:r>
            <a:r>
              <a:rPr lang="en-US" dirty="0">
                <a:latin typeface="+mn-lt"/>
              </a:rPr>
              <a:t> values for DUNE and </a:t>
            </a:r>
            <a:r>
              <a:rPr lang="en-US" dirty="0" err="1">
                <a:latin typeface="+mn-lt"/>
              </a:rPr>
              <a:t>ESSνSS</a:t>
            </a:r>
            <a:r>
              <a:rPr lang="en-US" dirty="0">
                <a:latin typeface="+mn-lt"/>
              </a:rPr>
              <a:t> have been set to the same values as those used by Hyper-K, again to compare the three experiments on the same footing. </a:t>
            </a:r>
          </a:p>
        </p:txBody>
      </p:sp>
      <p:sp>
        <p:nvSpPr>
          <p:cNvPr id="7" name="Date Placeholder 6">
            <a:extLst>
              <a:ext uri="{FF2B5EF4-FFF2-40B4-BE49-F238E27FC236}">
                <a16:creationId xmlns:a16="http://schemas.microsoft.com/office/drawing/2014/main" id="{62298163-411D-4D0C-9267-DE9AA3195A80}"/>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81A60CBD-A027-4DE0-AE29-6CA1B8E5ECB4}"/>
              </a:ext>
            </a:extLst>
          </p:cNvPr>
          <p:cNvSpPr>
            <a:spLocks noGrp="1"/>
          </p:cNvSpPr>
          <p:nvPr>
            <p:ph type="sldNum" sz="quarter" idx="7"/>
          </p:nvPr>
        </p:nvSpPr>
        <p:spPr>
          <a:xfrm>
            <a:off x="8686800" y="6467586"/>
            <a:ext cx="390269" cy="360679"/>
          </a:xfrm>
        </p:spPr>
        <p:txBody>
          <a:bodyPr/>
          <a:lstStyle/>
          <a:p>
            <a:pPr marL="101600">
              <a:lnSpc>
                <a:spcPct val="100000"/>
              </a:lnSpc>
            </a:pPr>
            <a:fld id="{81D60167-4931-47E6-BA6A-407CBD079E47}" type="slidenum">
              <a:rPr lang="sv-SE" smtClean="0"/>
              <a:t>23</a:t>
            </a:fld>
            <a:endParaRPr lang="sv-SE" dirty="0"/>
          </a:p>
        </p:txBody>
      </p:sp>
      <p:sp>
        <p:nvSpPr>
          <p:cNvPr id="10" name="Footer Placeholder 9">
            <a:extLst>
              <a:ext uri="{FF2B5EF4-FFF2-40B4-BE49-F238E27FC236}">
                <a16:creationId xmlns:a16="http://schemas.microsoft.com/office/drawing/2014/main" id="{DD934509-122F-4F28-A3BD-F29C31D3AF7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a:t>J-PARC in Tsukuba                                             Tord Ekelof, Uppsala University </a:t>
            </a:r>
            <a:endParaRPr lang="fr-FR" dirty="0"/>
          </a:p>
        </p:txBody>
      </p:sp>
    </p:spTree>
    <p:extLst>
      <p:ext uri="{BB962C8B-B14F-4D97-AF65-F5344CB8AC3E}">
        <p14:creationId xmlns:p14="http://schemas.microsoft.com/office/powerpoint/2010/main" val="2878114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445492"/>
            <a:ext cx="8823399" cy="615553"/>
          </a:xfrm>
        </p:spPr>
        <p:txBody>
          <a:bodyPr/>
          <a:lstStyle/>
          <a:p>
            <a:r>
              <a:rPr lang="sv-SE" dirty="0"/>
              <a:t>The </a:t>
            </a:r>
            <a:r>
              <a:rPr lang="en-US" dirty="0"/>
              <a:t>interest</a:t>
            </a:r>
            <a:r>
              <a:rPr lang="sv-SE" dirty="0"/>
              <a:t> of </a:t>
            </a:r>
            <a:r>
              <a:rPr lang="en-US" dirty="0"/>
              <a:t>measuring</a:t>
            </a:r>
            <a:r>
              <a:rPr lang="sv-SE" dirty="0"/>
              <a:t> </a:t>
            </a:r>
            <a:r>
              <a:rPr lang="el-GR" dirty="0"/>
              <a:t>δ</a:t>
            </a:r>
            <a:r>
              <a:rPr lang="sv-SE" baseline="-25000" dirty="0"/>
              <a:t>CP </a:t>
            </a:r>
            <a:r>
              <a:rPr lang="sv-SE" dirty="0" err="1"/>
              <a:t>precisly</a:t>
            </a:r>
            <a:endParaRPr lang="sv-SE"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7526" t="7273" r="6453" b="2156"/>
          <a:stretch/>
        </p:blipFill>
        <p:spPr>
          <a:xfrm>
            <a:off x="78739" y="2488152"/>
            <a:ext cx="4165054" cy="317585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9167" t="8288" r="8333"/>
          <a:stretch/>
        </p:blipFill>
        <p:spPr>
          <a:xfrm>
            <a:off x="4572000" y="2571621"/>
            <a:ext cx="4185563" cy="3262225"/>
          </a:xfrm>
          <a:prstGeom prst="rect">
            <a:avLst/>
          </a:prstGeom>
        </p:spPr>
      </p:pic>
      <p:sp>
        <p:nvSpPr>
          <p:cNvPr id="15" name="TextBox 14"/>
          <p:cNvSpPr txBox="1"/>
          <p:nvPr/>
        </p:nvSpPr>
        <p:spPr>
          <a:xfrm>
            <a:off x="4377419" y="1715085"/>
            <a:ext cx="4539897" cy="461665"/>
          </a:xfrm>
          <a:prstGeom prst="rect">
            <a:avLst/>
          </a:prstGeom>
          <a:noFill/>
        </p:spPr>
        <p:txBody>
          <a:bodyPr wrap="none" rtlCol="0">
            <a:spAutoFit/>
          </a:bodyPr>
          <a:lstStyle/>
          <a:p>
            <a:r>
              <a:rPr lang="en-US" sz="2400" dirty="0"/>
              <a:t>Baryon Asymmetry of the Universe</a:t>
            </a:r>
          </a:p>
        </p:txBody>
      </p:sp>
      <p:sp>
        <p:nvSpPr>
          <p:cNvPr id="16" name="TextBox 15"/>
          <p:cNvSpPr txBox="1"/>
          <p:nvPr/>
        </p:nvSpPr>
        <p:spPr>
          <a:xfrm>
            <a:off x="775502" y="1694160"/>
            <a:ext cx="2771528" cy="461665"/>
          </a:xfrm>
          <a:prstGeom prst="rect">
            <a:avLst/>
          </a:prstGeom>
          <a:noFill/>
        </p:spPr>
        <p:txBody>
          <a:bodyPr wrap="none" rtlCol="0">
            <a:spAutoFit/>
          </a:bodyPr>
          <a:lstStyle/>
          <a:p>
            <a:r>
              <a:rPr lang="en-US" sz="2400" dirty="0"/>
              <a:t>Test of flavor models</a:t>
            </a:r>
          </a:p>
        </p:txBody>
      </p:sp>
      <p:sp>
        <p:nvSpPr>
          <p:cNvPr id="3" name="Date Placeholder 2">
            <a:extLst>
              <a:ext uri="{FF2B5EF4-FFF2-40B4-BE49-F238E27FC236}">
                <a16:creationId xmlns:a16="http://schemas.microsoft.com/office/drawing/2014/main" id="{BED42B81-3978-4023-AC17-A9DFE1A9EEFC}"/>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C8E94522-3E24-4D18-8ED3-FFC983BC4876}"/>
              </a:ext>
            </a:extLst>
          </p:cNvPr>
          <p:cNvSpPr>
            <a:spLocks noGrp="1"/>
          </p:cNvSpPr>
          <p:nvPr>
            <p:ph type="sldNum" sz="quarter" idx="7"/>
          </p:nvPr>
        </p:nvSpPr>
        <p:spPr>
          <a:xfrm>
            <a:off x="8757563" y="6366602"/>
            <a:ext cx="319506" cy="461664"/>
          </a:xfrm>
        </p:spPr>
        <p:txBody>
          <a:bodyPr/>
          <a:lstStyle/>
          <a:p>
            <a:pPr marL="101600">
              <a:lnSpc>
                <a:spcPct val="100000"/>
              </a:lnSpc>
            </a:pPr>
            <a:fld id="{81D60167-4931-47E6-BA6A-407CBD079E47}" type="slidenum">
              <a:rPr lang="sv-SE" smtClean="0"/>
              <a:t>24</a:t>
            </a:fld>
            <a:endParaRPr lang="sv-SE" dirty="0"/>
          </a:p>
        </p:txBody>
      </p:sp>
      <p:sp>
        <p:nvSpPr>
          <p:cNvPr id="9" name="Footer Placeholder 8">
            <a:extLst>
              <a:ext uri="{FF2B5EF4-FFF2-40B4-BE49-F238E27FC236}">
                <a16:creationId xmlns:a16="http://schemas.microsoft.com/office/drawing/2014/main" id="{7CBE4532-7CBE-4DCB-9911-9B18E115E34E}"/>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241129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02639" y="-149132"/>
            <a:ext cx="6225480" cy="1201236"/>
          </a:xfrm>
          <a:prstGeom prst="rect">
            <a:avLst/>
          </a:prstGeom>
        </p:spPr>
        <p:txBody>
          <a:bodyPr vert="horz" wrap="square" lIns="0" tIns="214259" rIns="0" bIns="0" rtlCol="0">
            <a:spAutoFit/>
          </a:bodyPr>
          <a:lstStyle/>
          <a:p>
            <a:pPr marL="1306830" algn="ctr">
              <a:lnSpc>
                <a:spcPct val="100000"/>
              </a:lnSpc>
            </a:pPr>
            <a:r>
              <a:rPr sz="3200" spc="-5" dirty="0"/>
              <a:t>E</a:t>
            </a:r>
            <a:r>
              <a:rPr sz="3200" spc="-10" dirty="0"/>
              <a:t>SSnuS</a:t>
            </a:r>
            <a:r>
              <a:rPr sz="3200" dirty="0"/>
              <a:t>B</a:t>
            </a:r>
            <a:r>
              <a:rPr sz="3200" spc="5" dirty="0"/>
              <a:t> orga</a:t>
            </a:r>
            <a:r>
              <a:rPr sz="3200" spc="-10" dirty="0"/>
              <a:t>n</a:t>
            </a:r>
            <a:r>
              <a:rPr sz="3200" spc="-5" dirty="0"/>
              <a:t>i</a:t>
            </a:r>
            <a:r>
              <a:rPr sz="3200" spc="5" dirty="0"/>
              <a:t>z</a:t>
            </a:r>
            <a:r>
              <a:rPr sz="3200" spc="-10" dirty="0"/>
              <a:t>a</a:t>
            </a:r>
            <a:r>
              <a:rPr sz="3200" dirty="0"/>
              <a:t>t</a:t>
            </a:r>
            <a:r>
              <a:rPr sz="3200" spc="-5" dirty="0"/>
              <a:t>i</a:t>
            </a:r>
            <a:r>
              <a:rPr sz="3200" spc="-10" dirty="0"/>
              <a:t>o</a:t>
            </a:r>
            <a:r>
              <a:rPr sz="3200" dirty="0"/>
              <a:t>n</a:t>
            </a:r>
            <a:r>
              <a:rPr sz="3200" spc="-40" dirty="0"/>
              <a:t> </a:t>
            </a:r>
            <a:r>
              <a:rPr sz="3200" spc="5" dirty="0"/>
              <a:t>a</a:t>
            </a:r>
            <a:r>
              <a:rPr sz="3200" spc="-10" dirty="0"/>
              <a:t>n</a:t>
            </a:r>
            <a:r>
              <a:rPr sz="3200" dirty="0"/>
              <a:t>d</a:t>
            </a:r>
            <a:r>
              <a:rPr sz="3200" spc="-30" dirty="0"/>
              <a:t> </a:t>
            </a:r>
            <a:r>
              <a:rPr sz="3200" dirty="0"/>
              <a:t>t</a:t>
            </a:r>
            <a:r>
              <a:rPr sz="3200" spc="-5" dirty="0"/>
              <a:t>i</a:t>
            </a:r>
            <a:r>
              <a:rPr sz="3200" spc="-10" dirty="0"/>
              <a:t>m</a:t>
            </a:r>
            <a:r>
              <a:rPr sz="3200" dirty="0"/>
              <a:t>e</a:t>
            </a:r>
            <a:r>
              <a:rPr sz="3200" spc="-5" dirty="0"/>
              <a:t> </a:t>
            </a:r>
            <a:r>
              <a:rPr sz="3200" spc="-10" dirty="0"/>
              <a:t>p</a:t>
            </a:r>
            <a:r>
              <a:rPr sz="3200" spc="-5" dirty="0"/>
              <a:t>l</a:t>
            </a:r>
            <a:r>
              <a:rPr sz="3200" spc="5" dirty="0"/>
              <a:t>a</a:t>
            </a:r>
            <a:r>
              <a:rPr sz="3200" dirty="0"/>
              <a:t>n</a:t>
            </a:r>
          </a:p>
        </p:txBody>
      </p:sp>
      <p:sp>
        <p:nvSpPr>
          <p:cNvPr id="5" name="object 5"/>
          <p:cNvSpPr/>
          <p:nvPr/>
        </p:nvSpPr>
        <p:spPr>
          <a:xfrm>
            <a:off x="0" y="0"/>
            <a:ext cx="1658111" cy="11186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211" y="1126019"/>
            <a:ext cx="9143999" cy="131368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2580132"/>
            <a:ext cx="5507735" cy="3587495"/>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77817" y="6200001"/>
            <a:ext cx="5505816" cy="276999"/>
          </a:xfrm>
          <a:prstGeom prst="rect">
            <a:avLst/>
          </a:prstGeom>
        </p:spPr>
        <p:txBody>
          <a:bodyPr vert="horz" wrap="square" lIns="0" tIns="0" rIns="0" bIns="0" rtlCol="0">
            <a:spAutoFit/>
          </a:bodyPr>
          <a:lstStyle/>
          <a:p>
            <a:pPr marL="12700">
              <a:lnSpc>
                <a:spcPct val="100000"/>
              </a:lnSpc>
            </a:pPr>
            <a:r>
              <a:rPr lang="en-US" dirty="0">
                <a:latin typeface="Times New Roman"/>
                <a:cs typeface="Times New Roman"/>
              </a:rPr>
              <a:t>P</a:t>
            </a:r>
            <a:r>
              <a:rPr sz="1800" dirty="0">
                <a:latin typeface="Times New Roman"/>
                <a:cs typeface="Times New Roman"/>
              </a:rPr>
              <a:t>artner</a:t>
            </a:r>
            <a:r>
              <a:rPr sz="1800" spc="-5" dirty="0">
                <a:latin typeface="Times New Roman"/>
                <a:cs typeface="Times New Roman"/>
              </a:rPr>
              <a:t>s</a:t>
            </a:r>
            <a:r>
              <a:rPr sz="1800" dirty="0">
                <a:latin typeface="Times New Roman"/>
                <a:cs typeface="Times New Roman"/>
              </a:rPr>
              <a:t>:</a:t>
            </a:r>
            <a:r>
              <a:rPr sz="1800" spc="-15" dirty="0">
                <a:latin typeface="Times New Roman"/>
                <a:cs typeface="Times New Roman"/>
              </a:rPr>
              <a:t> </a:t>
            </a:r>
            <a:r>
              <a:rPr lang="en-US" sz="1800" spc="-15" dirty="0">
                <a:latin typeface="Times New Roman"/>
                <a:cs typeface="Times New Roman"/>
              </a:rPr>
              <a:t>Oslo U, </a:t>
            </a:r>
            <a:r>
              <a:rPr sz="1800" dirty="0">
                <a:latin typeface="Times New Roman"/>
                <a:cs typeface="Times New Roman"/>
              </a:rPr>
              <a:t>I</a:t>
            </a:r>
            <a:r>
              <a:rPr sz="1800" spc="-5" dirty="0">
                <a:latin typeface="Times New Roman"/>
                <a:cs typeface="Times New Roman"/>
              </a:rPr>
              <a:t>H</a:t>
            </a:r>
            <a:r>
              <a:rPr sz="1800" dirty="0">
                <a:latin typeface="Times New Roman"/>
                <a:cs typeface="Times New Roman"/>
              </a:rPr>
              <a:t>E</a:t>
            </a:r>
            <a:r>
              <a:rPr sz="1800" spc="-210" dirty="0">
                <a:latin typeface="Times New Roman"/>
                <a:cs typeface="Times New Roman"/>
              </a:rPr>
              <a:t>P</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B</a:t>
            </a:r>
            <a:r>
              <a:rPr sz="1800" spc="-5" dirty="0">
                <a:latin typeface="Times New Roman"/>
                <a:cs typeface="Times New Roman"/>
              </a:rPr>
              <a:t>N</a:t>
            </a:r>
            <a:r>
              <a:rPr sz="1800" dirty="0">
                <a:latin typeface="Times New Roman"/>
                <a:cs typeface="Times New Roman"/>
              </a:rPr>
              <a:t>L, </a:t>
            </a:r>
            <a:r>
              <a:rPr sz="1800" spc="-10" dirty="0">
                <a:latin typeface="Times New Roman"/>
                <a:cs typeface="Times New Roman"/>
              </a:rPr>
              <a:t>S</a:t>
            </a:r>
            <a:r>
              <a:rPr sz="1800" spc="-5" dirty="0">
                <a:latin typeface="Times New Roman"/>
                <a:cs typeface="Times New Roman"/>
              </a:rPr>
              <a:t>CK</a:t>
            </a:r>
            <a:r>
              <a:rPr sz="1800" spc="-10" dirty="0">
                <a:latin typeface="Times New Roman"/>
                <a:cs typeface="Times New Roman"/>
              </a:rPr>
              <a:t>•</a:t>
            </a:r>
            <a:r>
              <a:rPr sz="1800" spc="-5" dirty="0">
                <a:latin typeface="Times New Roman"/>
                <a:cs typeface="Times New Roman"/>
              </a:rPr>
              <a:t>C</a:t>
            </a:r>
            <a:r>
              <a:rPr sz="1800" dirty="0">
                <a:latin typeface="Times New Roman"/>
                <a:cs typeface="Times New Roman"/>
              </a:rPr>
              <a:t>E</a:t>
            </a:r>
            <a:r>
              <a:rPr sz="1800" spc="-5" dirty="0">
                <a:latin typeface="Times New Roman"/>
                <a:cs typeface="Times New Roman"/>
              </a:rPr>
              <a:t>N</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S</a:t>
            </a:r>
            <a:r>
              <a:rPr sz="1800" spc="-5" dirty="0">
                <a:latin typeface="Times New Roman"/>
                <a:cs typeface="Times New Roman"/>
              </a:rPr>
              <a:t>N</a:t>
            </a:r>
            <a:r>
              <a:rPr sz="1800" spc="-10" dirty="0">
                <a:latin typeface="Times New Roman"/>
                <a:cs typeface="Times New Roman"/>
              </a:rPr>
              <a:t>S</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PS</a:t>
            </a:r>
            <a:r>
              <a:rPr sz="1800" dirty="0">
                <a:latin typeface="Times New Roman"/>
                <a:cs typeface="Times New Roman"/>
              </a:rPr>
              <a:t>I,</a:t>
            </a:r>
            <a:r>
              <a:rPr sz="1800" spc="10" dirty="0">
                <a:latin typeface="Times New Roman"/>
                <a:cs typeface="Times New Roman"/>
              </a:rPr>
              <a:t> </a:t>
            </a:r>
            <a:r>
              <a:rPr sz="1800" spc="-5" dirty="0">
                <a:latin typeface="Times New Roman"/>
                <a:cs typeface="Times New Roman"/>
              </a:rPr>
              <a:t>RA</a:t>
            </a:r>
            <a:r>
              <a:rPr sz="1800" dirty="0">
                <a:latin typeface="Times New Roman"/>
                <a:cs typeface="Times New Roman"/>
              </a:rPr>
              <a:t>L</a:t>
            </a:r>
          </a:p>
        </p:txBody>
      </p:sp>
      <p:sp>
        <p:nvSpPr>
          <p:cNvPr id="12" name="object 12"/>
          <p:cNvSpPr txBox="1"/>
          <p:nvPr/>
        </p:nvSpPr>
        <p:spPr>
          <a:xfrm>
            <a:off x="6174105" y="6172200"/>
            <a:ext cx="1979295" cy="52832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Mo</a:t>
            </a:r>
            <a:r>
              <a:rPr sz="1800" spc="-40" dirty="0">
                <a:latin typeface="Calibri"/>
                <a:cs typeface="Calibri"/>
              </a:rPr>
              <a:t>r</a:t>
            </a:r>
            <a:r>
              <a:rPr sz="1800" spc="-10" dirty="0">
                <a:latin typeface="Calibri"/>
                <a:cs typeface="Calibri"/>
              </a:rPr>
              <a:t>e</a:t>
            </a:r>
            <a:r>
              <a:rPr sz="1800" spc="15" dirty="0">
                <a:latin typeface="Calibri"/>
                <a:cs typeface="Calibri"/>
              </a:rPr>
              <a:t> </a:t>
            </a:r>
            <a:r>
              <a:rPr sz="1800" spc="-5" dirty="0">
                <a:latin typeface="Calibri"/>
                <a:cs typeface="Calibri"/>
              </a:rPr>
              <a:t>i</a:t>
            </a:r>
            <a:r>
              <a:rPr sz="1800" spc="-10" dirty="0">
                <a:latin typeface="Calibri"/>
                <a:cs typeface="Calibri"/>
              </a:rPr>
              <a:t>n</a:t>
            </a:r>
            <a:r>
              <a:rPr sz="1800" spc="-35" dirty="0">
                <a:latin typeface="Calibri"/>
                <a:cs typeface="Calibri"/>
              </a:rPr>
              <a:t>f</a:t>
            </a:r>
            <a:r>
              <a:rPr sz="1800" spc="-5" dirty="0">
                <a:latin typeface="Calibri"/>
                <a:cs typeface="Calibri"/>
              </a:rPr>
              <a:t>o</a:t>
            </a:r>
            <a:r>
              <a:rPr sz="1800" spc="-15" dirty="0">
                <a:latin typeface="Calibri"/>
                <a:cs typeface="Calibri"/>
              </a:rPr>
              <a:t>rma</a:t>
            </a:r>
            <a:r>
              <a:rPr sz="1800" spc="-5" dirty="0">
                <a:latin typeface="Calibri"/>
                <a:cs typeface="Calibri"/>
              </a:rPr>
              <a:t>tio</a:t>
            </a:r>
            <a:r>
              <a:rPr sz="1800" dirty="0">
                <a:latin typeface="Calibri"/>
                <a:cs typeface="Calibri"/>
              </a:rPr>
              <a:t>n</a:t>
            </a:r>
            <a:r>
              <a:rPr sz="1800" spc="15" dirty="0">
                <a:latin typeface="Calibri"/>
                <a:cs typeface="Calibri"/>
              </a:rPr>
              <a:t> </a:t>
            </a:r>
            <a:r>
              <a:rPr sz="1800" spc="-25" dirty="0">
                <a:latin typeface="Calibri"/>
                <a:cs typeface="Calibri"/>
              </a:rPr>
              <a:t>a</a:t>
            </a:r>
            <a:r>
              <a:rPr sz="1800" spc="-15" dirty="0">
                <a:latin typeface="Calibri"/>
                <a:cs typeface="Calibri"/>
              </a:rPr>
              <a:t>t</a:t>
            </a:r>
            <a:r>
              <a:rPr sz="1800" spc="-5" dirty="0">
                <a:latin typeface="Calibri"/>
                <a:cs typeface="Calibri"/>
              </a:rPr>
              <a:t>: </a:t>
            </a:r>
            <a:r>
              <a:rPr sz="1800" u="heavy" spc="-10" dirty="0">
                <a:solidFill>
                  <a:srgbClr val="0000FF"/>
                </a:solidFill>
                <a:latin typeface="Calibri"/>
                <a:cs typeface="Calibri"/>
                <a:hlinkClick r:id="rId6"/>
              </a:rPr>
              <a:t>h</a:t>
            </a:r>
            <a:r>
              <a:rPr sz="1800" u="heavy" spc="-40" dirty="0">
                <a:solidFill>
                  <a:srgbClr val="0000FF"/>
                </a:solidFill>
                <a:latin typeface="Calibri"/>
                <a:cs typeface="Calibri"/>
                <a:hlinkClick r:id="rId6"/>
              </a:rPr>
              <a:t>t</a:t>
            </a:r>
            <a:r>
              <a:rPr sz="1800" u="heavy" spc="-15" dirty="0">
                <a:solidFill>
                  <a:srgbClr val="0000FF"/>
                </a:solidFill>
                <a:latin typeface="Calibri"/>
                <a:cs typeface="Calibri"/>
                <a:hlinkClick r:id="rId6"/>
              </a:rPr>
              <a:t>t</a:t>
            </a:r>
            <a:r>
              <a:rPr sz="1800" u="heavy" dirty="0">
                <a:solidFill>
                  <a:srgbClr val="0000FF"/>
                </a:solidFill>
                <a:latin typeface="Calibri"/>
                <a:cs typeface="Calibri"/>
                <a:hlinkClick r:id="rId6"/>
              </a:rPr>
              <a:t>p</a:t>
            </a:r>
            <a:r>
              <a:rPr sz="1800" u="heavy" spc="-10" dirty="0">
                <a:solidFill>
                  <a:srgbClr val="0000FF"/>
                </a:solidFill>
                <a:latin typeface="Calibri"/>
                <a:cs typeface="Calibri"/>
                <a:hlinkClick r:id="rId6"/>
              </a:rPr>
              <a:t>:</a:t>
            </a:r>
            <a:r>
              <a:rPr sz="1800" u="heavy" dirty="0">
                <a:solidFill>
                  <a:srgbClr val="0000FF"/>
                </a:solidFill>
                <a:latin typeface="Calibri"/>
                <a:cs typeface="Calibri"/>
                <a:hlinkClick r:id="rId6"/>
              </a:rPr>
              <a:t>/</a:t>
            </a:r>
            <a:r>
              <a:rPr sz="1800" u="heavy" spc="-40" dirty="0">
                <a:solidFill>
                  <a:srgbClr val="0000FF"/>
                </a:solidFill>
                <a:latin typeface="Calibri"/>
                <a:cs typeface="Calibri"/>
                <a:hlinkClick r:id="rId6"/>
              </a:rPr>
              <a:t>/</a:t>
            </a:r>
            <a:r>
              <a:rPr sz="1800" u="heavy" dirty="0">
                <a:solidFill>
                  <a:srgbClr val="0000FF"/>
                </a:solidFill>
                <a:latin typeface="Calibri"/>
                <a:cs typeface="Calibri"/>
                <a:hlinkClick r:id="rId6"/>
              </a:rPr>
              <a:t>essnusb</a:t>
            </a:r>
            <a:r>
              <a:rPr sz="1800" u="heavy" spc="-10" dirty="0">
                <a:solidFill>
                  <a:srgbClr val="0000FF"/>
                </a:solidFill>
                <a:latin typeface="Calibri"/>
                <a:cs typeface="Calibri"/>
                <a:hlinkClick r:id="rId6"/>
              </a:rPr>
              <a:t>.eu</a:t>
            </a:r>
            <a:r>
              <a:rPr sz="1800" u="heavy" dirty="0">
                <a:solidFill>
                  <a:srgbClr val="0000FF"/>
                </a:solidFill>
                <a:latin typeface="Calibri"/>
                <a:cs typeface="Calibri"/>
                <a:hlinkClick r:id="rId6"/>
              </a:rPr>
              <a:t>/</a:t>
            </a:r>
            <a:endParaRPr sz="1800" dirty="0">
              <a:latin typeface="Calibri"/>
              <a:cs typeface="Calibri"/>
            </a:endParaRP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3802" y="0"/>
            <a:ext cx="1250198" cy="1250198"/>
          </a:xfrm>
          <a:prstGeom prst="rect">
            <a:avLst/>
          </a:prstGeom>
        </p:spPr>
      </p:pic>
      <p:sp>
        <p:nvSpPr>
          <p:cNvPr id="13" name="Date Placeholder 12">
            <a:extLst>
              <a:ext uri="{FF2B5EF4-FFF2-40B4-BE49-F238E27FC236}">
                <a16:creationId xmlns:a16="http://schemas.microsoft.com/office/drawing/2014/main" id="{279E2AD0-E086-4D23-A4A9-F0EA4BBF7C82}"/>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6" name="Slide Number Placeholder 15">
            <a:extLst>
              <a:ext uri="{FF2B5EF4-FFF2-40B4-BE49-F238E27FC236}">
                <a16:creationId xmlns:a16="http://schemas.microsoft.com/office/drawing/2014/main" id="{50126F84-50E0-4649-915A-9D0ED68328F0}"/>
              </a:ext>
            </a:extLst>
          </p:cNvPr>
          <p:cNvSpPr>
            <a:spLocks noGrp="1"/>
          </p:cNvSpPr>
          <p:nvPr>
            <p:ph type="sldNum" sz="quarter" idx="7"/>
          </p:nvPr>
        </p:nvSpPr>
        <p:spPr>
          <a:xfrm>
            <a:off x="8720327" y="6641632"/>
            <a:ext cx="356742" cy="186633"/>
          </a:xfrm>
        </p:spPr>
        <p:txBody>
          <a:bodyPr/>
          <a:lstStyle/>
          <a:p>
            <a:pPr marL="101600">
              <a:lnSpc>
                <a:spcPct val="100000"/>
              </a:lnSpc>
            </a:pPr>
            <a:fld id="{81D60167-4931-47E6-BA6A-407CBD079E47}" type="slidenum">
              <a:rPr lang="sv-SE" smtClean="0"/>
              <a:t>25</a:t>
            </a:fld>
            <a:endParaRPr lang="sv-SE" dirty="0"/>
          </a:p>
        </p:txBody>
      </p:sp>
      <p:sp>
        <p:nvSpPr>
          <p:cNvPr id="18" name="Footer Placeholder 17">
            <a:extLst>
              <a:ext uri="{FF2B5EF4-FFF2-40B4-BE49-F238E27FC236}">
                <a16:creationId xmlns:a16="http://schemas.microsoft.com/office/drawing/2014/main" id="{DEA3556B-E694-4095-BE4C-6FBE031F79A6}"/>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
        <p:nvSpPr>
          <p:cNvPr id="19" name="Rectangle 18">
            <a:extLst>
              <a:ext uri="{FF2B5EF4-FFF2-40B4-BE49-F238E27FC236}">
                <a16:creationId xmlns:a16="http://schemas.microsoft.com/office/drawing/2014/main" id="{680D32EF-961A-44AC-96D5-4CED506EDF5F}"/>
              </a:ext>
            </a:extLst>
          </p:cNvPr>
          <p:cNvSpPr/>
          <p:nvPr/>
        </p:nvSpPr>
        <p:spPr>
          <a:xfrm>
            <a:off x="5410200" y="2523056"/>
            <a:ext cx="4114800" cy="3631763"/>
          </a:xfrm>
          <a:prstGeom prst="rect">
            <a:avLst/>
          </a:prstGeom>
        </p:spPr>
        <p:txBody>
          <a:bodyPr wrap="square">
            <a:spAutoFit/>
          </a:bodyPr>
          <a:lstStyle/>
          <a:p>
            <a:pPr marL="423545" marR="555625" indent="-342900">
              <a:lnSpc>
                <a:spcPct val="100000"/>
              </a:lnSpc>
              <a:buFont typeface="Arial"/>
              <a:buChar char="•"/>
              <a:tabLst>
                <a:tab pos="424180" algn="l"/>
              </a:tabLst>
            </a:pPr>
            <a:r>
              <a:rPr lang="en-US" sz="2000" spc="5" dirty="0">
                <a:latin typeface="Times New Roman"/>
                <a:cs typeface="Times New Roman"/>
              </a:rPr>
              <a:t>EU grant 3 MEUR/4 years</a:t>
            </a:r>
          </a:p>
          <a:p>
            <a:pPr marL="423545" marR="555625" indent="-342900">
              <a:lnSpc>
                <a:spcPct val="100000"/>
              </a:lnSpc>
              <a:buFont typeface="Arial"/>
              <a:buChar char="•"/>
              <a:tabLst>
                <a:tab pos="424180" algn="l"/>
              </a:tabLst>
            </a:pPr>
            <a:r>
              <a:rPr lang="en-US" sz="2000" spc="5" dirty="0">
                <a:latin typeface="Times New Roman"/>
                <a:cs typeface="Times New Roman"/>
              </a:rPr>
              <a:t>K</a:t>
            </a:r>
            <a:r>
              <a:rPr lang="en-US" sz="2000" spc="-10" dirty="0">
                <a:latin typeface="Times New Roman"/>
                <a:cs typeface="Times New Roman"/>
              </a:rPr>
              <a:t>i</a:t>
            </a:r>
            <a:r>
              <a:rPr lang="en-US" sz="2000" spc="-5" dirty="0">
                <a:latin typeface="Times New Roman"/>
                <a:cs typeface="Times New Roman"/>
              </a:rPr>
              <a:t>c</a:t>
            </a:r>
            <a:r>
              <a:rPr lang="en-US" sz="2000" spc="5" dirty="0">
                <a:latin typeface="Times New Roman"/>
                <a:cs typeface="Times New Roman"/>
              </a:rPr>
              <a:t>k</a:t>
            </a:r>
            <a:r>
              <a:rPr lang="en-US" sz="2000" dirty="0">
                <a:latin typeface="Times New Roman"/>
                <a:cs typeface="Times New Roman"/>
              </a:rPr>
              <a:t>-</a:t>
            </a:r>
            <a:r>
              <a:rPr lang="en-US" sz="2000" spc="5" dirty="0">
                <a:latin typeface="Times New Roman"/>
                <a:cs typeface="Times New Roman"/>
              </a:rPr>
              <a:t>o</a:t>
            </a:r>
            <a:r>
              <a:rPr lang="en-US" sz="2000" spc="-35" dirty="0">
                <a:latin typeface="Times New Roman"/>
                <a:cs typeface="Times New Roman"/>
              </a:rPr>
              <a:t>f</a:t>
            </a:r>
            <a:r>
              <a:rPr lang="en-US" sz="2000" dirty="0">
                <a:latin typeface="Times New Roman"/>
                <a:cs typeface="Times New Roman"/>
              </a:rPr>
              <a:t>f</a:t>
            </a:r>
            <a:r>
              <a:rPr lang="en-US" sz="2000" spc="-40" dirty="0">
                <a:latin typeface="Times New Roman"/>
                <a:cs typeface="Times New Roman"/>
              </a:rPr>
              <a:t>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a:t>
            </a:r>
            <a:r>
              <a:rPr lang="en-US" sz="2000" spc="-5" dirty="0">
                <a:latin typeface="Times New Roman"/>
                <a:cs typeface="Times New Roman"/>
              </a:rPr>
              <a:t> i</a:t>
            </a:r>
            <a:r>
              <a:rPr lang="en-US" sz="2000" dirty="0">
                <a:latin typeface="Times New Roman"/>
                <a:cs typeface="Times New Roman"/>
              </a:rPr>
              <a:t>n J</a:t>
            </a:r>
            <a:r>
              <a:rPr lang="en-US" sz="2000" spc="-5" dirty="0">
                <a:latin typeface="Times New Roman"/>
                <a:cs typeface="Times New Roman"/>
              </a:rPr>
              <a:t>a</a:t>
            </a:r>
            <a:r>
              <a:rPr lang="en-US" sz="2000" spc="5" dirty="0">
                <a:latin typeface="Times New Roman"/>
                <a:cs typeface="Times New Roman"/>
              </a:rPr>
              <a:t>nu</a:t>
            </a:r>
            <a:r>
              <a:rPr lang="en-US" sz="2000" spc="-5" dirty="0">
                <a:latin typeface="Times New Roman"/>
                <a:cs typeface="Times New Roman"/>
              </a:rPr>
              <a:t>a</a:t>
            </a:r>
            <a:r>
              <a:rPr lang="en-US" sz="2000" dirty="0">
                <a:latin typeface="Times New Roman"/>
                <a:cs typeface="Times New Roman"/>
              </a:rPr>
              <a:t>ry</a:t>
            </a:r>
            <a:r>
              <a:rPr lang="en-US" sz="2000" spc="-4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marL="423545" marR="425450" indent="-342900">
              <a:lnSpc>
                <a:spcPct val="100000"/>
              </a:lnSpc>
              <a:spcBef>
                <a:spcPts val="600"/>
              </a:spcBef>
              <a:buFont typeface="Arial"/>
              <a:buChar char="•"/>
              <a:tabLst>
                <a:tab pos="424180" algn="l"/>
              </a:tabLst>
            </a:pP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ν</a:t>
            </a:r>
            <a:r>
              <a:rPr lang="en-US" sz="2000" dirty="0" err="1">
                <a:latin typeface="Times New Roman"/>
                <a:cs typeface="Times New Roman"/>
              </a:rPr>
              <a:t>SB</a:t>
            </a:r>
            <a:r>
              <a:rPr lang="en-US" sz="2000" spc="-25" dirty="0">
                <a:latin typeface="Times New Roman"/>
                <a:cs typeface="Times New Roman"/>
              </a:rPr>
              <a:t> </a:t>
            </a:r>
            <a:r>
              <a:rPr lang="en-US" sz="2000" spc="-10" dirty="0">
                <a:latin typeface="Times New Roman"/>
                <a:cs typeface="Times New Roman"/>
              </a:rPr>
              <a:t>has about 60 members of which </a:t>
            </a:r>
            <a:r>
              <a:rPr lang="en-US" sz="2000" dirty="0">
                <a:latin typeface="Times New Roman"/>
                <a:cs typeface="Times New Roman"/>
              </a:rPr>
              <a:t>10 are full-time EU-</a:t>
            </a:r>
            <a:r>
              <a:rPr lang="en-US" sz="2000" spc="-10" dirty="0">
                <a:latin typeface="Times New Roman"/>
                <a:cs typeface="Times New Roman"/>
              </a:rPr>
              <a:t>financed </a:t>
            </a:r>
            <a:r>
              <a:rPr lang="en-US" sz="2000" spc="5" dirty="0">
                <a:latin typeface="Times New Roman"/>
                <a:cs typeface="Times New Roman"/>
              </a:rPr>
              <a:t>po</a:t>
            </a:r>
            <a:r>
              <a:rPr lang="en-US" sz="2000" dirty="0">
                <a:latin typeface="Times New Roman"/>
                <a:cs typeface="Times New Roman"/>
              </a:rPr>
              <a:t>s</a:t>
            </a:r>
            <a:r>
              <a:rPr lang="en-US" sz="2000" spc="-10" dirty="0">
                <a:latin typeface="Times New Roman"/>
                <a:cs typeface="Times New Roman"/>
              </a:rPr>
              <a:t>t</a:t>
            </a:r>
            <a:r>
              <a:rPr lang="en-US" sz="2000" spc="5" dirty="0">
                <a:latin typeface="Times New Roman"/>
                <a:cs typeface="Times New Roman"/>
              </a:rPr>
              <a:t>do</a:t>
            </a:r>
            <a:r>
              <a:rPr lang="en-US" sz="2000" spc="-5" dirty="0">
                <a:latin typeface="Times New Roman"/>
                <a:cs typeface="Times New Roman"/>
              </a:rPr>
              <a:t>cs</a:t>
            </a:r>
            <a:r>
              <a:rPr lang="en-US" sz="2000" dirty="0">
                <a:latin typeface="Times New Roman"/>
                <a:cs typeface="Times New Roman"/>
              </a:rPr>
              <a:t>.</a:t>
            </a:r>
          </a:p>
          <a:p>
            <a:pPr marL="423545" marR="423545" indent="-342900">
              <a:lnSpc>
                <a:spcPct val="100000"/>
              </a:lnSpc>
              <a:spcBef>
                <a:spcPts val="600"/>
              </a:spcBef>
              <a:buFont typeface="Arial"/>
              <a:buChar char="•"/>
              <a:tabLst>
                <a:tab pos="424180" algn="l"/>
              </a:tabLst>
            </a:pPr>
            <a:r>
              <a:rPr lang="en-US" sz="2000" dirty="0">
                <a:latin typeface="Times New Roman"/>
                <a:cs typeface="Times New Roman"/>
              </a:rPr>
              <a:t>Next</a:t>
            </a:r>
            <a:r>
              <a:rPr lang="en-US" sz="2000" spc="-25" dirty="0">
                <a:latin typeface="Times New Roman"/>
                <a:cs typeface="Times New Roman"/>
              </a:rPr>
              <a:t> </a:t>
            </a: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nu</a:t>
            </a:r>
            <a:r>
              <a:rPr lang="en-US" sz="2000" dirty="0" err="1">
                <a:latin typeface="Times New Roman"/>
                <a:cs typeface="Times New Roman"/>
              </a:rPr>
              <a:t>SB</a:t>
            </a:r>
            <a:r>
              <a:rPr lang="en-US" sz="2000" spc="-25"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nd </a:t>
            </a:r>
            <a:r>
              <a:rPr lang="en-US" sz="2000" spc="-5" dirty="0" err="1">
                <a:latin typeface="Times New Roman"/>
                <a:cs typeface="Times New Roman"/>
              </a:rPr>
              <a:t>E</a:t>
            </a:r>
            <a:r>
              <a:rPr lang="en-US" sz="2000" spc="5" dirty="0" err="1">
                <a:latin typeface="Times New Roman"/>
                <a:cs typeface="Times New Roman"/>
              </a:rPr>
              <a:t>u</a:t>
            </a:r>
            <a:r>
              <a:rPr lang="en-US" sz="2000" dirty="0" err="1">
                <a:latin typeface="Times New Roman"/>
                <a:cs typeface="Times New Roman"/>
              </a:rPr>
              <a:t>r</a:t>
            </a:r>
            <a:r>
              <a:rPr lang="en-US" sz="2000" spc="5" dirty="0" err="1">
                <a:latin typeface="Times New Roman"/>
                <a:cs typeface="Times New Roman"/>
              </a:rPr>
              <a:t>oNu</a:t>
            </a:r>
            <a:r>
              <a:rPr lang="en-US" sz="2000" dirty="0" err="1">
                <a:latin typeface="Times New Roman"/>
                <a:cs typeface="Times New Roman"/>
              </a:rPr>
              <a:t>N</a:t>
            </a:r>
            <a:r>
              <a:rPr lang="en-US" sz="2000" spc="-5" dirty="0" err="1">
                <a:latin typeface="Times New Roman"/>
                <a:cs typeface="Times New Roman"/>
              </a:rPr>
              <a:t>e</a:t>
            </a:r>
            <a:r>
              <a:rPr lang="en-US" sz="2000" dirty="0" err="1">
                <a:latin typeface="Times New Roman"/>
                <a:cs typeface="Times New Roman"/>
              </a:rPr>
              <a:t>t</a:t>
            </a:r>
            <a:r>
              <a:rPr lang="en-US" sz="2000" spc="-50"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nnu</a:t>
            </a:r>
            <a:r>
              <a:rPr lang="en-US" sz="2000" spc="-5" dirty="0">
                <a:latin typeface="Times New Roman"/>
                <a:cs typeface="Times New Roman"/>
              </a:rPr>
              <a:t>a</a:t>
            </a:r>
            <a:r>
              <a:rPr lang="en-US" sz="2000" dirty="0">
                <a:latin typeface="Times New Roman"/>
                <a:cs typeface="Times New Roman"/>
              </a:rPr>
              <a:t>l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 </a:t>
            </a:r>
            <a:r>
              <a:rPr lang="en-US" sz="2000" spc="-5" dirty="0">
                <a:latin typeface="Times New Roman"/>
                <a:cs typeface="Times New Roman"/>
              </a:rPr>
              <a:t>to be </a:t>
            </a:r>
            <a:r>
              <a:rPr lang="en-US" sz="2000" spc="5" dirty="0">
                <a:latin typeface="Times New Roman"/>
                <a:cs typeface="Times New Roman"/>
              </a:rPr>
              <a:t>h</a:t>
            </a:r>
            <a:r>
              <a:rPr lang="en-US" sz="2000" spc="-5" dirty="0">
                <a:latin typeface="Times New Roman"/>
                <a:cs typeface="Times New Roman"/>
              </a:rPr>
              <a:t>e</a:t>
            </a:r>
            <a:r>
              <a:rPr lang="en-US" sz="2000" spc="-10" dirty="0">
                <a:latin typeface="Times New Roman"/>
                <a:cs typeface="Times New Roman"/>
              </a:rPr>
              <a:t>l</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i</a:t>
            </a:r>
            <a:r>
              <a:rPr lang="en-US" sz="2000" dirty="0">
                <a:latin typeface="Times New Roman"/>
                <a:cs typeface="Times New Roman"/>
              </a:rPr>
              <a:t>n Zagreb 21-24 October  2019 – </a:t>
            </a:r>
            <a:r>
              <a:rPr lang="en-US" sz="2000" dirty="0">
                <a:solidFill>
                  <a:srgbClr val="FF0000"/>
                </a:solidFill>
                <a:latin typeface="Times New Roman"/>
                <a:cs typeface="Times New Roman"/>
              </a:rPr>
              <a:t>newcomers are most welcome to attend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21970" y="271480"/>
            <a:ext cx="7878958" cy="1117600"/>
          </a:xfrm>
          <a:prstGeom prst="rect">
            <a:avLst/>
          </a:prstGeom>
        </p:spPr>
        <p:txBody>
          <a:bodyPr vert="horz" wrap="square" lIns="0" tIns="138738" rIns="0" bIns="0" rtlCol="0">
            <a:spAutoFit/>
          </a:bodyPr>
          <a:lstStyle/>
          <a:p>
            <a:pPr marL="307975">
              <a:lnSpc>
                <a:spcPct val="100000"/>
              </a:lnSpc>
            </a:pPr>
            <a:r>
              <a:rPr sz="3600" spc="-5" dirty="0"/>
              <a:t>E</a:t>
            </a:r>
            <a:r>
              <a:rPr sz="3600" dirty="0"/>
              <a:t>SSnuSB</a:t>
            </a:r>
            <a:r>
              <a:rPr sz="3600" spc="-35" dirty="0"/>
              <a:t> </a:t>
            </a:r>
            <a:r>
              <a:rPr sz="3600" dirty="0"/>
              <a:t>o</a:t>
            </a:r>
            <a:r>
              <a:rPr sz="3600" spc="-5" dirty="0"/>
              <a:t>r</a:t>
            </a:r>
            <a:r>
              <a:rPr sz="3600" dirty="0"/>
              <a:t>gan</a:t>
            </a:r>
            <a:r>
              <a:rPr sz="3600" spc="-5" dirty="0"/>
              <a:t>iz</a:t>
            </a:r>
            <a:r>
              <a:rPr sz="3600" dirty="0"/>
              <a:t>at</a:t>
            </a:r>
            <a:r>
              <a:rPr sz="3600" spc="-5" dirty="0"/>
              <a:t>i</a:t>
            </a:r>
            <a:r>
              <a:rPr sz="3600" dirty="0"/>
              <a:t>on</a:t>
            </a:r>
            <a:r>
              <a:rPr sz="3600" spc="10" dirty="0"/>
              <a:t> </a:t>
            </a:r>
            <a:r>
              <a:rPr sz="3600" dirty="0"/>
              <a:t>and</a:t>
            </a:r>
            <a:r>
              <a:rPr sz="3600" spc="-10" dirty="0"/>
              <a:t> </a:t>
            </a:r>
            <a:r>
              <a:rPr sz="3600" dirty="0"/>
              <a:t>t</a:t>
            </a:r>
            <a:r>
              <a:rPr sz="3600" spc="-5" dirty="0"/>
              <a:t>i</a:t>
            </a:r>
            <a:r>
              <a:rPr sz="3600" dirty="0"/>
              <a:t>me</a:t>
            </a:r>
            <a:r>
              <a:rPr sz="3600" spc="5" dirty="0"/>
              <a:t> </a:t>
            </a:r>
            <a:r>
              <a:rPr sz="3600" dirty="0"/>
              <a:t>p</a:t>
            </a:r>
            <a:r>
              <a:rPr sz="3600" spc="-5" dirty="0"/>
              <a:t>l</a:t>
            </a:r>
            <a:r>
              <a:rPr sz="3600" dirty="0"/>
              <a:t>an</a:t>
            </a:r>
          </a:p>
        </p:txBody>
      </p:sp>
      <p:sp>
        <p:nvSpPr>
          <p:cNvPr id="5" name="object 5"/>
          <p:cNvSpPr/>
          <p:nvPr/>
        </p:nvSpPr>
        <p:spPr>
          <a:xfrm>
            <a:off x="118871" y="4209288"/>
            <a:ext cx="858011" cy="5623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400" y="4339844"/>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7" name="object 7"/>
          <p:cNvSpPr/>
          <p:nvPr/>
        </p:nvSpPr>
        <p:spPr>
          <a:xfrm>
            <a:off x="152400" y="4268723"/>
            <a:ext cx="739140" cy="71120"/>
          </a:xfrm>
          <a:custGeom>
            <a:avLst/>
            <a:gdLst/>
            <a:ahLst/>
            <a:cxnLst/>
            <a:rect l="l" t="t" r="r" b="b"/>
            <a:pathLst>
              <a:path w="739140"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8" name="object 8"/>
          <p:cNvSpPr/>
          <p:nvPr/>
        </p:nvSpPr>
        <p:spPr>
          <a:xfrm>
            <a:off x="152400" y="4268723"/>
            <a:ext cx="739140" cy="443865"/>
          </a:xfrm>
          <a:custGeom>
            <a:avLst/>
            <a:gdLst/>
            <a:ahLst/>
            <a:cxnLst/>
            <a:rect l="l" t="t" r="r" b="b"/>
            <a:pathLst>
              <a:path w="739140"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9" name="object 9"/>
          <p:cNvSpPr txBox="1"/>
          <p:nvPr/>
        </p:nvSpPr>
        <p:spPr>
          <a:xfrm>
            <a:off x="245879" y="4385201"/>
            <a:ext cx="434975" cy="2038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2012</a:t>
            </a:r>
            <a:r>
              <a:rPr sz="1400" dirty="0">
                <a:latin typeface="Times New Roman"/>
                <a:cs typeface="Times New Roman"/>
              </a:rPr>
              <a:t>:</a:t>
            </a:r>
            <a:endParaRPr sz="1400">
              <a:latin typeface="Times New Roman"/>
              <a:cs typeface="Times New Roman"/>
            </a:endParaRPr>
          </a:p>
        </p:txBody>
      </p:sp>
      <p:sp>
        <p:nvSpPr>
          <p:cNvPr id="10" name="object 10"/>
          <p:cNvSpPr txBox="1"/>
          <p:nvPr/>
        </p:nvSpPr>
        <p:spPr>
          <a:xfrm>
            <a:off x="245879" y="4639647"/>
            <a:ext cx="991869" cy="1124585"/>
          </a:xfrm>
          <a:prstGeom prst="rect">
            <a:avLst/>
          </a:prstGeom>
        </p:spPr>
        <p:txBody>
          <a:bodyPr vert="horz" wrap="square" lIns="0" tIns="0" rIns="0" bIns="0" rtlCol="0">
            <a:spAutoFit/>
          </a:bodyPr>
          <a:lstStyle/>
          <a:p>
            <a:pPr marL="12700">
              <a:lnSpc>
                <a:spcPts val="1400"/>
              </a:lnSpc>
            </a:pPr>
            <a:r>
              <a:rPr sz="2100" spc="-15" baseline="13888" dirty="0">
                <a:latin typeface="Times New Roman"/>
                <a:cs typeface="Times New Roman"/>
              </a:rPr>
              <a:t>Θ</a:t>
            </a:r>
            <a:r>
              <a:rPr sz="900" spc="15" dirty="0">
                <a:latin typeface="Times New Roman"/>
                <a:cs typeface="Times New Roman"/>
              </a:rPr>
              <a:t>13</a:t>
            </a:r>
            <a:endParaRPr sz="900">
              <a:latin typeface="Times New Roman"/>
              <a:cs typeface="Times New Roman"/>
            </a:endParaRPr>
          </a:p>
          <a:p>
            <a:pPr marL="12700">
              <a:lnSpc>
                <a:spcPts val="1285"/>
              </a:lnSpc>
            </a:pPr>
            <a:r>
              <a:rPr sz="1400" spc="-25" dirty="0">
                <a:latin typeface="Times New Roman"/>
                <a:cs typeface="Times New Roman"/>
              </a:rPr>
              <a:t>m</a:t>
            </a:r>
            <a:r>
              <a:rPr sz="1400" dirty="0">
                <a:latin typeface="Times New Roman"/>
                <a:cs typeface="Times New Roman"/>
              </a:rPr>
              <a:t>ea</a:t>
            </a:r>
            <a:r>
              <a:rPr sz="1400" spc="5" dirty="0">
                <a:latin typeface="Times New Roman"/>
                <a:cs typeface="Times New Roman"/>
              </a:rPr>
              <a:t>su</a:t>
            </a:r>
            <a:r>
              <a:rPr sz="1400" dirty="0">
                <a:latin typeface="Times New Roman"/>
                <a:cs typeface="Times New Roman"/>
              </a:rPr>
              <a:t>re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endParaRPr sz="1400">
              <a:latin typeface="Times New Roman"/>
              <a:cs typeface="Times New Roman"/>
            </a:endParaRPr>
          </a:p>
          <a:p>
            <a:pPr marL="12700" marR="5080">
              <a:lnSpc>
                <a:spcPct val="86200"/>
              </a:lnSpc>
              <a:spcBef>
                <a:spcPts val="114"/>
              </a:spcBef>
            </a:pPr>
            <a:r>
              <a:rPr sz="1400" spc="5" dirty="0">
                <a:latin typeface="Times New Roman"/>
                <a:cs typeface="Times New Roman"/>
              </a:rPr>
              <a:t>publi</a:t>
            </a:r>
            <a:r>
              <a:rPr sz="1400" spc="-10" dirty="0">
                <a:latin typeface="Times New Roman"/>
                <a:cs typeface="Times New Roman"/>
              </a:rPr>
              <a:t>s</a:t>
            </a:r>
            <a:r>
              <a:rPr sz="1400" spc="5" dirty="0">
                <a:latin typeface="Times New Roman"/>
                <a:cs typeface="Times New Roman"/>
              </a:rPr>
              <a:t>h</a:t>
            </a:r>
            <a:r>
              <a:rPr sz="1400" spc="-15" dirty="0">
                <a:latin typeface="Times New Roman"/>
                <a:cs typeface="Times New Roman"/>
              </a:rPr>
              <a:t>e</a:t>
            </a:r>
            <a:r>
              <a:rPr sz="1400" dirty="0">
                <a:latin typeface="Times New Roman"/>
                <a:cs typeface="Times New Roman"/>
              </a:rPr>
              <a:t>d </a:t>
            </a:r>
            <a:r>
              <a:rPr sz="1400" spc="-35" dirty="0">
                <a:latin typeface="Times New Roman"/>
                <a:cs typeface="Times New Roman"/>
              </a:rPr>
              <a:t> </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ce</a:t>
            </a:r>
            <a:r>
              <a:rPr sz="1400" spc="5" dirty="0">
                <a:latin typeface="Times New Roman"/>
                <a:cs typeface="Times New Roman"/>
              </a:rPr>
              <a:t>pt</a:t>
            </a:r>
            <a:r>
              <a:rPr sz="1400" spc="-10" dirty="0">
                <a:latin typeface="Times New Roman"/>
                <a:cs typeface="Times New Roman"/>
              </a:rPr>
              <a:t>i</a:t>
            </a:r>
            <a:r>
              <a:rPr sz="1400" spc="5" dirty="0">
                <a:latin typeface="Times New Roman"/>
                <a:cs typeface="Times New Roman"/>
              </a:rPr>
              <a:t>o</a:t>
            </a:r>
            <a:r>
              <a:rPr sz="1400" dirty="0">
                <a:latin typeface="Times New Roman"/>
                <a:cs typeface="Times New Roman"/>
              </a:rPr>
              <a:t>n</a:t>
            </a:r>
            <a:r>
              <a:rPr sz="1400" spc="-45" dirty="0">
                <a:latin typeface="Times New Roman"/>
                <a:cs typeface="Times New Roman"/>
              </a:rPr>
              <a:t> </a:t>
            </a:r>
            <a:r>
              <a:rPr sz="1400" spc="5" dirty="0">
                <a:latin typeface="Times New Roman"/>
                <a:cs typeface="Times New Roman"/>
              </a:rPr>
              <a:t>o</a:t>
            </a:r>
            <a:r>
              <a:rPr sz="1400" dirty="0">
                <a:latin typeface="Times New Roman"/>
                <a:cs typeface="Times New Roman"/>
              </a:rPr>
              <a:t>f </a:t>
            </a:r>
            <a:r>
              <a:rPr sz="1400" spc="5" dirty="0">
                <a:latin typeface="Times New Roman"/>
                <a:cs typeface="Times New Roman"/>
              </a:rPr>
              <a:t>th</a:t>
            </a:r>
            <a:r>
              <a:rPr sz="1400" dirty="0">
                <a:latin typeface="Times New Roman"/>
                <a:cs typeface="Times New Roman"/>
              </a:rPr>
              <a:t>e</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spc="5" dirty="0">
                <a:latin typeface="Times New Roman"/>
                <a:cs typeface="Times New Roman"/>
              </a:rPr>
              <a:t>nu</a:t>
            </a:r>
            <a:r>
              <a:rPr sz="1400" spc="-5" dirty="0">
                <a:latin typeface="Times New Roman"/>
                <a:cs typeface="Times New Roman"/>
              </a:rPr>
              <a:t>S</a:t>
            </a:r>
            <a:r>
              <a:rPr sz="1400" dirty="0">
                <a:latin typeface="Times New Roman"/>
                <a:cs typeface="Times New Roman"/>
              </a:rPr>
              <a:t>B </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j</a:t>
            </a:r>
            <a:r>
              <a:rPr sz="1400" dirty="0">
                <a:latin typeface="Times New Roman"/>
                <a:cs typeface="Times New Roman"/>
              </a:rPr>
              <a:t>ect</a:t>
            </a:r>
            <a:endParaRPr sz="1400">
              <a:latin typeface="Times New Roman"/>
              <a:cs typeface="Times New Roman"/>
            </a:endParaRPr>
          </a:p>
        </p:txBody>
      </p:sp>
      <p:sp>
        <p:nvSpPr>
          <p:cNvPr id="11" name="object 11"/>
          <p:cNvSpPr/>
          <p:nvPr/>
        </p:nvSpPr>
        <p:spPr>
          <a:xfrm>
            <a:off x="734568" y="4006596"/>
            <a:ext cx="243839" cy="2453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68095" y="4066032"/>
            <a:ext cx="125095" cy="127000"/>
          </a:xfrm>
          <a:custGeom>
            <a:avLst/>
            <a:gdLst/>
            <a:ahLst/>
            <a:cxnLst/>
            <a:rect l="l" t="t" r="r" b="b"/>
            <a:pathLst>
              <a:path w="125094" h="127000">
                <a:moveTo>
                  <a:pt x="124968" y="0"/>
                </a:moveTo>
                <a:lnTo>
                  <a:pt x="0" y="126492"/>
                </a:lnTo>
                <a:lnTo>
                  <a:pt x="124968" y="126492"/>
                </a:lnTo>
                <a:lnTo>
                  <a:pt x="124968" y="0"/>
                </a:lnTo>
                <a:close/>
              </a:path>
            </a:pathLst>
          </a:custGeom>
          <a:solidFill>
            <a:srgbClr val="4F81BD"/>
          </a:solidFill>
        </p:spPr>
        <p:txBody>
          <a:bodyPr wrap="square" lIns="0" tIns="0" rIns="0" bIns="0" rtlCol="0"/>
          <a:lstStyle/>
          <a:p>
            <a:endParaRPr/>
          </a:p>
        </p:txBody>
      </p:sp>
      <p:sp>
        <p:nvSpPr>
          <p:cNvPr id="13" name="object 13"/>
          <p:cNvSpPr/>
          <p:nvPr/>
        </p:nvSpPr>
        <p:spPr>
          <a:xfrm>
            <a:off x="768095" y="4066032"/>
            <a:ext cx="125095" cy="127000"/>
          </a:xfrm>
          <a:custGeom>
            <a:avLst/>
            <a:gdLst/>
            <a:ahLst/>
            <a:cxnLst/>
            <a:rect l="l" t="t" r="r" b="b"/>
            <a:pathLst>
              <a:path w="125094" h="127000">
                <a:moveTo>
                  <a:pt x="0" y="126492"/>
                </a:moveTo>
                <a:lnTo>
                  <a:pt x="124968" y="0"/>
                </a:lnTo>
                <a:lnTo>
                  <a:pt x="124968" y="126492"/>
                </a:lnTo>
                <a:lnTo>
                  <a:pt x="0" y="126492"/>
                </a:lnTo>
                <a:close/>
              </a:path>
            </a:pathLst>
          </a:custGeom>
          <a:ln w="12192">
            <a:solidFill>
              <a:srgbClr val="4F81BD"/>
            </a:solidFill>
          </a:ln>
        </p:spPr>
        <p:txBody>
          <a:bodyPr wrap="square" lIns="0" tIns="0" rIns="0" bIns="0" rtlCol="0"/>
          <a:lstStyle/>
          <a:p>
            <a:endParaRPr/>
          </a:p>
        </p:txBody>
      </p:sp>
      <p:sp>
        <p:nvSpPr>
          <p:cNvPr id="14" name="object 14"/>
          <p:cNvSpPr/>
          <p:nvPr/>
        </p:nvSpPr>
        <p:spPr>
          <a:xfrm>
            <a:off x="1164336" y="3933444"/>
            <a:ext cx="858011" cy="56387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197863" y="4064000"/>
            <a:ext cx="71755" cy="373380"/>
          </a:xfrm>
          <a:custGeom>
            <a:avLst/>
            <a:gdLst/>
            <a:ahLst/>
            <a:cxnLst/>
            <a:rect l="l" t="t" r="r" b="b"/>
            <a:pathLst>
              <a:path w="71755" h="373379">
                <a:moveTo>
                  <a:pt x="0" y="373380"/>
                </a:moveTo>
                <a:lnTo>
                  <a:pt x="71729" y="373380"/>
                </a:lnTo>
                <a:lnTo>
                  <a:pt x="71729" y="0"/>
                </a:lnTo>
                <a:lnTo>
                  <a:pt x="0" y="0"/>
                </a:lnTo>
                <a:lnTo>
                  <a:pt x="0" y="373380"/>
                </a:lnTo>
                <a:close/>
              </a:path>
            </a:pathLst>
          </a:custGeom>
          <a:solidFill>
            <a:srgbClr val="4F81BD"/>
          </a:solidFill>
        </p:spPr>
        <p:txBody>
          <a:bodyPr wrap="square" lIns="0" tIns="0" rIns="0" bIns="0" rtlCol="0"/>
          <a:lstStyle/>
          <a:p>
            <a:endParaRPr/>
          </a:p>
        </p:txBody>
      </p:sp>
      <p:sp>
        <p:nvSpPr>
          <p:cNvPr id="16" name="object 16"/>
          <p:cNvSpPr/>
          <p:nvPr/>
        </p:nvSpPr>
        <p:spPr>
          <a:xfrm>
            <a:off x="1197863" y="3992879"/>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17" name="object 17"/>
          <p:cNvSpPr/>
          <p:nvPr/>
        </p:nvSpPr>
        <p:spPr>
          <a:xfrm>
            <a:off x="1197863" y="3992879"/>
            <a:ext cx="739140" cy="445134"/>
          </a:xfrm>
          <a:custGeom>
            <a:avLst/>
            <a:gdLst/>
            <a:ahLst/>
            <a:cxnLst/>
            <a:rect l="l" t="t" r="r" b="b"/>
            <a:pathLst>
              <a:path w="739139"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18" name="object 18"/>
          <p:cNvSpPr txBox="1"/>
          <p:nvPr/>
        </p:nvSpPr>
        <p:spPr>
          <a:xfrm>
            <a:off x="1324081" y="4116652"/>
            <a:ext cx="720725"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2016</a:t>
            </a:r>
            <a:r>
              <a:rPr sz="1400" b="1" dirty="0">
                <a:latin typeface="Times New Roman"/>
                <a:cs typeface="Times New Roman"/>
              </a:rPr>
              <a:t>-</a:t>
            </a:r>
            <a:endParaRPr sz="1400">
              <a:latin typeface="Times New Roman"/>
              <a:cs typeface="Times New Roman"/>
            </a:endParaRPr>
          </a:p>
          <a:p>
            <a:pPr marL="12700">
              <a:lnSpc>
                <a:spcPts val="1445"/>
              </a:lnSpc>
            </a:pPr>
            <a:r>
              <a:rPr sz="1400" b="1" spc="5" dirty="0">
                <a:latin typeface="Times New Roman"/>
                <a:cs typeface="Times New Roman"/>
              </a:rPr>
              <a:t>2019</a:t>
            </a:r>
            <a:r>
              <a:rPr sz="1400" dirty="0">
                <a:latin typeface="Times New Roman"/>
                <a:cs typeface="Times New Roman"/>
              </a:rPr>
              <a:t>:</a:t>
            </a:r>
            <a:endParaRPr sz="1400">
              <a:latin typeface="Times New Roman"/>
              <a:cs typeface="Times New Roman"/>
            </a:endParaRPr>
          </a:p>
          <a:p>
            <a:pPr marL="12700" marR="72390">
              <a:lnSpc>
                <a:spcPts val="1450"/>
              </a:lnSpc>
              <a:spcBef>
                <a:spcPts val="125"/>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5" dirty="0">
                <a:latin typeface="Times New Roman"/>
                <a:cs typeface="Times New Roman"/>
              </a:rPr>
              <a:t>C</a:t>
            </a:r>
            <a:r>
              <a:rPr sz="1400" spc="-10" dirty="0">
                <a:latin typeface="Times New Roman"/>
                <a:cs typeface="Times New Roman"/>
              </a:rPr>
              <a:t>O</a:t>
            </a:r>
            <a:r>
              <a:rPr sz="1400" spc="-5" dirty="0">
                <a:latin typeface="Times New Roman"/>
                <a:cs typeface="Times New Roman"/>
              </a:rPr>
              <a:t>S</a:t>
            </a:r>
            <a:r>
              <a:rPr sz="1400" dirty="0">
                <a:latin typeface="Times New Roman"/>
                <a:cs typeface="Times New Roman"/>
              </a:rPr>
              <a:t>T</a:t>
            </a:r>
            <a:endParaRPr sz="1400">
              <a:latin typeface="Times New Roman"/>
              <a:cs typeface="Times New Roman"/>
            </a:endParaRPr>
          </a:p>
          <a:p>
            <a:pPr marL="12700">
              <a:lnSpc>
                <a:spcPts val="1315"/>
              </a:lnSpc>
            </a:pPr>
            <a:r>
              <a:rPr sz="1400" spc="-10" dirty="0">
                <a:latin typeface="Times New Roman"/>
                <a:cs typeface="Times New Roman"/>
              </a:rPr>
              <a:t>A</a:t>
            </a:r>
            <a:r>
              <a:rPr sz="1400" dirty="0">
                <a:latin typeface="Times New Roman"/>
                <a:cs typeface="Times New Roman"/>
              </a:rPr>
              <a:t>c</a:t>
            </a:r>
            <a:r>
              <a:rPr sz="1400" spc="5" dirty="0">
                <a:latin typeface="Times New Roman"/>
                <a:cs typeface="Times New Roman"/>
              </a:rPr>
              <a:t>tion</a:t>
            </a:r>
            <a:endParaRPr sz="1400">
              <a:latin typeface="Times New Roman"/>
              <a:cs typeface="Times New Roman"/>
            </a:endParaRPr>
          </a:p>
          <a:p>
            <a:pPr marL="12700" marR="5080">
              <a:lnSpc>
                <a:spcPts val="1450"/>
              </a:lnSpc>
              <a:spcBef>
                <a:spcPts val="125"/>
              </a:spcBef>
            </a:pPr>
            <a:r>
              <a:rPr sz="1400" spc="-10" dirty="0">
                <a:latin typeface="Times New Roman"/>
                <a:cs typeface="Times New Roman"/>
              </a:rPr>
              <a:t>E</a:t>
            </a:r>
            <a:r>
              <a:rPr sz="1400" spc="5" dirty="0">
                <a:latin typeface="Times New Roman"/>
                <a:cs typeface="Times New Roman"/>
              </a:rPr>
              <a:t>u</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N</a:t>
            </a:r>
            <a:r>
              <a:rPr sz="1400" spc="5" dirty="0">
                <a:latin typeface="Times New Roman"/>
                <a:cs typeface="Times New Roman"/>
              </a:rPr>
              <a:t>uN </a:t>
            </a:r>
            <a:r>
              <a:rPr sz="1400" dirty="0">
                <a:latin typeface="Times New Roman"/>
                <a:cs typeface="Times New Roman"/>
              </a:rPr>
              <a:t>et</a:t>
            </a:r>
            <a:endParaRPr sz="1400">
              <a:latin typeface="Times New Roman"/>
              <a:cs typeface="Times New Roman"/>
            </a:endParaRPr>
          </a:p>
        </p:txBody>
      </p:sp>
      <p:sp>
        <p:nvSpPr>
          <p:cNvPr id="19" name="object 19"/>
          <p:cNvSpPr/>
          <p:nvPr/>
        </p:nvSpPr>
        <p:spPr>
          <a:xfrm>
            <a:off x="1778508" y="3732276"/>
            <a:ext cx="245363" cy="24383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1812035" y="3791711"/>
            <a:ext cx="127000" cy="125095"/>
          </a:xfrm>
          <a:custGeom>
            <a:avLst/>
            <a:gdLst/>
            <a:ahLst/>
            <a:cxnLst/>
            <a:rect l="l" t="t" r="r" b="b"/>
            <a:pathLst>
              <a:path w="127000" h="125095">
                <a:moveTo>
                  <a:pt x="126492" y="0"/>
                </a:moveTo>
                <a:lnTo>
                  <a:pt x="0" y="124968"/>
                </a:lnTo>
                <a:lnTo>
                  <a:pt x="126492" y="124968"/>
                </a:lnTo>
                <a:lnTo>
                  <a:pt x="126492" y="0"/>
                </a:lnTo>
                <a:close/>
              </a:path>
            </a:pathLst>
          </a:custGeom>
          <a:solidFill>
            <a:srgbClr val="4F81BD"/>
          </a:solidFill>
        </p:spPr>
        <p:txBody>
          <a:bodyPr wrap="square" lIns="0" tIns="0" rIns="0" bIns="0" rtlCol="0"/>
          <a:lstStyle/>
          <a:p>
            <a:endParaRPr/>
          </a:p>
        </p:txBody>
      </p:sp>
      <p:sp>
        <p:nvSpPr>
          <p:cNvPr id="21" name="object 21"/>
          <p:cNvSpPr/>
          <p:nvPr/>
        </p:nvSpPr>
        <p:spPr>
          <a:xfrm>
            <a:off x="1812035" y="3791711"/>
            <a:ext cx="127000" cy="125095"/>
          </a:xfrm>
          <a:custGeom>
            <a:avLst/>
            <a:gdLst/>
            <a:ahLst/>
            <a:cxnLst/>
            <a:rect l="l" t="t" r="r" b="b"/>
            <a:pathLst>
              <a:path w="127000" h="125095">
                <a:moveTo>
                  <a:pt x="0" y="124968"/>
                </a:moveTo>
                <a:lnTo>
                  <a:pt x="126492" y="0"/>
                </a:lnTo>
                <a:lnTo>
                  <a:pt x="126492" y="124968"/>
                </a:lnTo>
                <a:lnTo>
                  <a:pt x="0" y="124968"/>
                </a:lnTo>
                <a:close/>
              </a:path>
            </a:pathLst>
          </a:custGeom>
          <a:ln w="12192">
            <a:solidFill>
              <a:srgbClr val="4F81BD"/>
            </a:solidFill>
          </a:ln>
        </p:spPr>
        <p:txBody>
          <a:bodyPr wrap="square" lIns="0" tIns="0" rIns="0" bIns="0" rtlCol="0"/>
          <a:lstStyle/>
          <a:p>
            <a:endParaRPr/>
          </a:p>
        </p:txBody>
      </p:sp>
      <p:sp>
        <p:nvSpPr>
          <p:cNvPr id="22" name="object 22"/>
          <p:cNvSpPr/>
          <p:nvPr/>
        </p:nvSpPr>
        <p:spPr>
          <a:xfrm>
            <a:off x="2362200" y="3732276"/>
            <a:ext cx="858011" cy="56235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395727" y="3862832"/>
            <a:ext cx="71755" cy="372110"/>
          </a:xfrm>
          <a:custGeom>
            <a:avLst/>
            <a:gdLst/>
            <a:ahLst/>
            <a:cxnLst/>
            <a:rect l="l" t="t" r="r" b="b"/>
            <a:pathLst>
              <a:path w="71755" h="372110">
                <a:moveTo>
                  <a:pt x="0" y="372110"/>
                </a:moveTo>
                <a:lnTo>
                  <a:pt x="71488" y="372110"/>
                </a:lnTo>
                <a:lnTo>
                  <a:pt x="71488" y="0"/>
                </a:lnTo>
                <a:lnTo>
                  <a:pt x="0" y="0"/>
                </a:lnTo>
                <a:lnTo>
                  <a:pt x="0" y="372110"/>
                </a:lnTo>
                <a:close/>
              </a:path>
            </a:pathLst>
          </a:custGeom>
          <a:solidFill>
            <a:srgbClr val="4F81BD"/>
          </a:solidFill>
        </p:spPr>
        <p:txBody>
          <a:bodyPr wrap="square" lIns="0" tIns="0" rIns="0" bIns="0" rtlCol="0"/>
          <a:lstStyle/>
          <a:p>
            <a:endParaRPr/>
          </a:p>
        </p:txBody>
      </p:sp>
      <p:sp>
        <p:nvSpPr>
          <p:cNvPr id="24" name="object 24"/>
          <p:cNvSpPr/>
          <p:nvPr/>
        </p:nvSpPr>
        <p:spPr>
          <a:xfrm>
            <a:off x="2395727" y="3791711"/>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25" name="object 25"/>
          <p:cNvSpPr/>
          <p:nvPr/>
        </p:nvSpPr>
        <p:spPr>
          <a:xfrm>
            <a:off x="2395727" y="3791711"/>
            <a:ext cx="739140" cy="443865"/>
          </a:xfrm>
          <a:custGeom>
            <a:avLst/>
            <a:gdLst/>
            <a:ahLst/>
            <a:cxnLst/>
            <a:rect l="l" t="t" r="r" b="b"/>
            <a:pathLst>
              <a:path w="739139"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26" name="object 26"/>
          <p:cNvSpPr txBox="1"/>
          <p:nvPr/>
        </p:nvSpPr>
        <p:spPr>
          <a:xfrm>
            <a:off x="2507601" y="3908085"/>
            <a:ext cx="652780"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2018</a:t>
            </a:r>
            <a:r>
              <a:rPr sz="1400" dirty="0">
                <a:latin typeface="Times New Roman"/>
                <a:cs typeface="Times New Roman"/>
              </a:rPr>
              <a:t>:</a:t>
            </a:r>
            <a:endParaRPr sz="1400">
              <a:latin typeface="Times New Roman"/>
              <a:cs typeface="Times New Roman"/>
            </a:endParaRPr>
          </a:p>
          <a:p>
            <a:pPr marL="12700" marR="5080">
              <a:lnSpc>
                <a:spcPts val="1450"/>
              </a:lnSpc>
              <a:spcBef>
                <a:spcPts val="120"/>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a:t>
            </a:r>
            <a:endParaRPr sz="1400">
              <a:latin typeface="Times New Roman"/>
              <a:cs typeface="Times New Roman"/>
            </a:endParaRPr>
          </a:p>
          <a:p>
            <a:pPr marL="12700" marR="124460">
              <a:lnSpc>
                <a:spcPts val="1440"/>
              </a:lnSpc>
              <a:spcBef>
                <a:spcPts val="10"/>
              </a:spcBef>
            </a:pP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sign </a:t>
            </a:r>
            <a:r>
              <a:rPr sz="1400" spc="-5" dirty="0">
                <a:latin typeface="Times New Roman"/>
                <a:cs typeface="Times New Roman"/>
              </a:rPr>
              <a:t>S</a:t>
            </a:r>
            <a:r>
              <a:rPr sz="1400" spc="5" dirty="0">
                <a:latin typeface="Times New Roman"/>
                <a:cs typeface="Times New Roman"/>
              </a:rPr>
              <a:t>tudy</a:t>
            </a:r>
            <a:endParaRPr sz="1400">
              <a:latin typeface="Times New Roman"/>
              <a:cs typeface="Times New Roman"/>
            </a:endParaRPr>
          </a:p>
          <a:p>
            <a:pPr marL="12700" marR="83820">
              <a:lnSpc>
                <a:spcPts val="1450"/>
              </a:lnSpc>
            </a:pPr>
            <a:r>
              <a:rPr sz="1400" dirty="0">
                <a:latin typeface="Times New Roman"/>
                <a:cs typeface="Times New Roman"/>
              </a:rPr>
              <a:t>(</a:t>
            </a:r>
            <a:r>
              <a:rPr sz="1400" spc="-10" dirty="0">
                <a:latin typeface="Times New Roman"/>
                <a:cs typeface="Times New Roman"/>
              </a:rPr>
              <a:t>EU</a:t>
            </a:r>
            <a:r>
              <a:rPr sz="1400" dirty="0">
                <a:latin typeface="Times New Roman"/>
                <a:cs typeface="Times New Roman"/>
              </a:rPr>
              <a:t>- </a:t>
            </a:r>
            <a:r>
              <a:rPr sz="1400" spc="-10" dirty="0">
                <a:latin typeface="Times New Roman"/>
                <a:cs typeface="Times New Roman"/>
              </a:rPr>
              <a:t>H</a:t>
            </a:r>
            <a:r>
              <a:rPr sz="1400" spc="5" dirty="0">
                <a:latin typeface="Times New Roman"/>
                <a:cs typeface="Times New Roman"/>
              </a:rPr>
              <a:t>2020)</a:t>
            </a:r>
            <a:endParaRPr sz="1400">
              <a:latin typeface="Times New Roman"/>
              <a:cs typeface="Times New Roman"/>
            </a:endParaRPr>
          </a:p>
        </p:txBody>
      </p:sp>
      <p:sp>
        <p:nvSpPr>
          <p:cNvPr id="27" name="object 27"/>
          <p:cNvSpPr/>
          <p:nvPr/>
        </p:nvSpPr>
        <p:spPr>
          <a:xfrm>
            <a:off x="2976372" y="3529584"/>
            <a:ext cx="245363" cy="24536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3009900" y="3589020"/>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29" name="object 29"/>
          <p:cNvSpPr/>
          <p:nvPr/>
        </p:nvSpPr>
        <p:spPr>
          <a:xfrm>
            <a:off x="3009900" y="3589020"/>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30" name="object 30"/>
          <p:cNvSpPr/>
          <p:nvPr/>
        </p:nvSpPr>
        <p:spPr>
          <a:xfrm>
            <a:off x="3497580" y="3529584"/>
            <a:ext cx="859535" cy="563879"/>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3531108" y="3660140"/>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32" name="object 32"/>
          <p:cNvSpPr/>
          <p:nvPr/>
        </p:nvSpPr>
        <p:spPr>
          <a:xfrm>
            <a:off x="3531108" y="358902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33" name="object 33"/>
          <p:cNvSpPr/>
          <p:nvPr/>
        </p:nvSpPr>
        <p:spPr>
          <a:xfrm>
            <a:off x="3531108" y="3589020"/>
            <a:ext cx="741045" cy="445134"/>
          </a:xfrm>
          <a:custGeom>
            <a:avLst/>
            <a:gdLst/>
            <a:ahLst/>
            <a:cxnLst/>
            <a:rect l="l" t="t" r="r" b="b"/>
            <a:pathLst>
              <a:path w="741045" h="445135">
                <a:moveTo>
                  <a:pt x="740663" y="0"/>
                </a:moveTo>
                <a:lnTo>
                  <a:pt x="740663" y="71691"/>
                </a:lnTo>
                <a:lnTo>
                  <a:pt x="71729" y="71691"/>
                </a:lnTo>
                <a:lnTo>
                  <a:pt x="71729" y="445008"/>
                </a:lnTo>
                <a:lnTo>
                  <a:pt x="0" y="445008"/>
                </a:lnTo>
                <a:lnTo>
                  <a:pt x="0" y="0"/>
                </a:lnTo>
                <a:lnTo>
                  <a:pt x="740663" y="0"/>
                </a:lnTo>
                <a:close/>
              </a:path>
            </a:pathLst>
          </a:custGeom>
          <a:ln w="12192">
            <a:solidFill>
              <a:srgbClr val="4F81BD"/>
            </a:solidFill>
          </a:ln>
        </p:spPr>
        <p:txBody>
          <a:bodyPr wrap="square" lIns="0" tIns="0" rIns="0" bIns="0" rtlCol="0"/>
          <a:lstStyle/>
          <a:p>
            <a:endParaRPr/>
          </a:p>
        </p:txBody>
      </p:sp>
      <p:sp>
        <p:nvSpPr>
          <p:cNvPr id="34" name="object 34"/>
          <p:cNvSpPr txBox="1"/>
          <p:nvPr/>
        </p:nvSpPr>
        <p:spPr>
          <a:xfrm>
            <a:off x="3705886" y="3705890"/>
            <a:ext cx="1022350" cy="11944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2021</a:t>
            </a:r>
            <a:r>
              <a:rPr sz="1400" dirty="0">
                <a:latin typeface="Times New Roman"/>
                <a:cs typeface="Times New Roman"/>
              </a:rPr>
              <a:t>:</a:t>
            </a:r>
            <a:r>
              <a:rPr sz="1400" spc="-35" dirty="0">
                <a:latin typeface="Times New Roman"/>
                <a:cs typeface="Times New Roman"/>
              </a:rPr>
              <a:t> </a:t>
            </a:r>
            <a:r>
              <a:rPr sz="1400" spc="-10" dirty="0">
                <a:latin typeface="Times New Roman"/>
                <a:cs typeface="Times New Roman"/>
              </a:rPr>
              <a:t>E</a:t>
            </a:r>
            <a:r>
              <a:rPr sz="1400" spc="5" dirty="0">
                <a:latin typeface="Times New Roman"/>
                <a:cs typeface="Times New Roman"/>
              </a:rPr>
              <a:t>nd</a:t>
            </a:r>
            <a:endParaRPr sz="1400">
              <a:latin typeface="Times New Roman"/>
              <a:cs typeface="Times New Roman"/>
            </a:endParaRPr>
          </a:p>
          <a:p>
            <a:pPr marL="12700" marR="5080">
              <a:lnSpc>
                <a:spcPct val="86200"/>
              </a:lnSpc>
              <a:spcBef>
                <a:spcPts val="555"/>
              </a:spcBef>
            </a:pPr>
            <a:r>
              <a:rPr sz="1400" spc="5" dirty="0">
                <a:latin typeface="Times New Roman"/>
                <a:cs typeface="Times New Roman"/>
              </a:rPr>
              <a:t>o</a:t>
            </a:r>
            <a:r>
              <a:rPr sz="1400" dirty="0">
                <a:latin typeface="Times New Roman"/>
                <a:cs typeface="Times New Roman"/>
              </a:rPr>
              <a:t>f</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 </a:t>
            </a: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a:t>
            </a:r>
            <a:r>
              <a:rPr sz="1400" dirty="0">
                <a:latin typeface="Times New Roman"/>
                <a:cs typeface="Times New Roman"/>
              </a:rPr>
              <a:t>n</a:t>
            </a:r>
            <a:r>
              <a:rPr sz="1400" spc="-20" dirty="0">
                <a:latin typeface="Times New Roman"/>
                <a:cs typeface="Times New Roman"/>
              </a:rPr>
              <a:t> </a:t>
            </a:r>
            <a:r>
              <a:rPr sz="1400" spc="-5" dirty="0">
                <a:latin typeface="Times New Roman"/>
                <a:cs typeface="Times New Roman"/>
              </a:rPr>
              <a:t>S</a:t>
            </a:r>
            <a:r>
              <a:rPr sz="1400" spc="5" dirty="0">
                <a:latin typeface="Times New Roman"/>
                <a:cs typeface="Times New Roman"/>
              </a:rPr>
              <a:t>tud</a:t>
            </a:r>
            <a:r>
              <a:rPr sz="1400" spc="-114" dirty="0">
                <a:latin typeface="Times New Roman"/>
                <a:cs typeface="Times New Roman"/>
              </a:rPr>
              <a:t>y</a:t>
            </a:r>
            <a:r>
              <a:rPr sz="1400" dirty="0">
                <a:latin typeface="Times New Roman"/>
                <a:cs typeface="Times New Roman"/>
              </a:rPr>
              <a:t>, C</a:t>
            </a:r>
            <a:r>
              <a:rPr sz="1400" spc="-10" dirty="0">
                <a:latin typeface="Times New Roman"/>
                <a:cs typeface="Times New Roman"/>
              </a:rPr>
              <a:t>D</a:t>
            </a:r>
            <a:r>
              <a:rPr sz="1400" dirty="0">
                <a:latin typeface="Times New Roman"/>
                <a:cs typeface="Times New Roman"/>
              </a:rPr>
              <a:t>R</a:t>
            </a:r>
            <a:r>
              <a:rPr sz="1400" spc="-5" dirty="0">
                <a:latin typeface="Times New Roman"/>
                <a:cs typeface="Times New Roman"/>
              </a:rPr>
              <a:t> </a:t>
            </a:r>
            <a:r>
              <a:rPr sz="1400" dirty="0">
                <a:latin typeface="Times New Roman"/>
                <a:cs typeface="Times New Roman"/>
              </a:rPr>
              <a:t>a</a:t>
            </a:r>
            <a:r>
              <a:rPr sz="1400" spc="5" dirty="0">
                <a:latin typeface="Times New Roman"/>
                <a:cs typeface="Times New Roman"/>
              </a:rPr>
              <a:t>n</a:t>
            </a:r>
            <a:r>
              <a:rPr sz="1400" dirty="0">
                <a:latin typeface="Times New Roman"/>
                <a:cs typeface="Times New Roman"/>
              </a:rPr>
              <a:t>d </a:t>
            </a: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li</a:t>
            </a:r>
            <a:r>
              <a:rPr sz="1400" spc="-25" dirty="0">
                <a:latin typeface="Times New Roman"/>
                <a:cs typeface="Times New Roman"/>
              </a:rPr>
              <a:t>m</a:t>
            </a:r>
            <a:r>
              <a:rPr sz="1400" spc="5" dirty="0">
                <a:latin typeface="Times New Roman"/>
                <a:cs typeface="Times New Roman"/>
              </a:rPr>
              <a:t>in</a:t>
            </a:r>
            <a:r>
              <a:rPr sz="1400" dirty="0">
                <a:latin typeface="Times New Roman"/>
                <a:cs typeface="Times New Roman"/>
              </a:rPr>
              <a:t>ary c</a:t>
            </a:r>
            <a:r>
              <a:rPr sz="1400" spc="5" dirty="0">
                <a:latin typeface="Times New Roman"/>
                <a:cs typeface="Times New Roman"/>
              </a:rPr>
              <a:t>osting</a:t>
            </a:r>
            <a:endParaRPr sz="1400">
              <a:latin typeface="Times New Roman"/>
              <a:cs typeface="Times New Roman"/>
            </a:endParaRPr>
          </a:p>
        </p:txBody>
      </p:sp>
      <p:sp>
        <p:nvSpPr>
          <p:cNvPr id="35" name="object 35"/>
          <p:cNvSpPr/>
          <p:nvPr/>
        </p:nvSpPr>
        <p:spPr>
          <a:xfrm>
            <a:off x="4143755" y="3351276"/>
            <a:ext cx="243839" cy="245363"/>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177284" y="3410711"/>
            <a:ext cx="125095" cy="127000"/>
          </a:xfrm>
          <a:custGeom>
            <a:avLst/>
            <a:gdLst/>
            <a:ahLst/>
            <a:cxnLst/>
            <a:rect l="l" t="t" r="r" b="b"/>
            <a:pathLst>
              <a:path w="125095" h="127000">
                <a:moveTo>
                  <a:pt x="124968" y="0"/>
                </a:moveTo>
                <a:lnTo>
                  <a:pt x="0" y="126491"/>
                </a:lnTo>
                <a:lnTo>
                  <a:pt x="124968" y="126491"/>
                </a:lnTo>
                <a:lnTo>
                  <a:pt x="124968" y="0"/>
                </a:lnTo>
                <a:close/>
              </a:path>
            </a:pathLst>
          </a:custGeom>
          <a:solidFill>
            <a:srgbClr val="4F81BD"/>
          </a:solidFill>
        </p:spPr>
        <p:txBody>
          <a:bodyPr wrap="square" lIns="0" tIns="0" rIns="0" bIns="0" rtlCol="0"/>
          <a:lstStyle/>
          <a:p>
            <a:endParaRPr/>
          </a:p>
        </p:txBody>
      </p:sp>
      <p:sp>
        <p:nvSpPr>
          <p:cNvPr id="37" name="object 37"/>
          <p:cNvSpPr/>
          <p:nvPr/>
        </p:nvSpPr>
        <p:spPr>
          <a:xfrm>
            <a:off x="4177284" y="3410711"/>
            <a:ext cx="125095" cy="127000"/>
          </a:xfrm>
          <a:custGeom>
            <a:avLst/>
            <a:gdLst/>
            <a:ahLst/>
            <a:cxnLst/>
            <a:rect l="l" t="t" r="r" b="b"/>
            <a:pathLst>
              <a:path w="125095" h="127000">
                <a:moveTo>
                  <a:pt x="0" y="126491"/>
                </a:moveTo>
                <a:lnTo>
                  <a:pt x="124968" y="0"/>
                </a:lnTo>
                <a:lnTo>
                  <a:pt x="124968" y="126491"/>
                </a:lnTo>
                <a:lnTo>
                  <a:pt x="0" y="126491"/>
                </a:lnTo>
                <a:close/>
              </a:path>
            </a:pathLst>
          </a:custGeom>
          <a:ln w="12192">
            <a:solidFill>
              <a:srgbClr val="4F81BD"/>
            </a:solidFill>
          </a:ln>
        </p:spPr>
        <p:txBody>
          <a:bodyPr wrap="square" lIns="0" tIns="0" rIns="0" bIns="0" rtlCol="0"/>
          <a:lstStyle/>
          <a:p>
            <a:endParaRPr/>
          </a:p>
        </p:txBody>
      </p:sp>
      <p:sp>
        <p:nvSpPr>
          <p:cNvPr id="38" name="object 38"/>
          <p:cNvSpPr/>
          <p:nvPr/>
        </p:nvSpPr>
        <p:spPr>
          <a:xfrm>
            <a:off x="4713732" y="3348228"/>
            <a:ext cx="858011" cy="563879"/>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4747259" y="3478784"/>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40" name="object 40"/>
          <p:cNvSpPr/>
          <p:nvPr/>
        </p:nvSpPr>
        <p:spPr>
          <a:xfrm>
            <a:off x="4747259" y="3407664"/>
            <a:ext cx="739140" cy="71120"/>
          </a:xfrm>
          <a:custGeom>
            <a:avLst/>
            <a:gdLst/>
            <a:ahLst/>
            <a:cxnLst/>
            <a:rect l="l" t="t" r="r" b="b"/>
            <a:pathLst>
              <a:path w="739139" h="71120">
                <a:moveTo>
                  <a:pt x="0" y="71120"/>
                </a:moveTo>
                <a:lnTo>
                  <a:pt x="739139" y="71120"/>
                </a:lnTo>
                <a:lnTo>
                  <a:pt x="739139" y="0"/>
                </a:lnTo>
                <a:lnTo>
                  <a:pt x="0" y="0"/>
                </a:lnTo>
                <a:lnTo>
                  <a:pt x="0" y="71120"/>
                </a:lnTo>
                <a:close/>
              </a:path>
            </a:pathLst>
          </a:custGeom>
          <a:solidFill>
            <a:srgbClr val="4F81BD"/>
          </a:solidFill>
        </p:spPr>
        <p:txBody>
          <a:bodyPr wrap="square" lIns="0" tIns="0" rIns="0" bIns="0" rtlCol="0"/>
          <a:lstStyle/>
          <a:p>
            <a:endParaRPr/>
          </a:p>
        </p:txBody>
      </p:sp>
      <p:sp>
        <p:nvSpPr>
          <p:cNvPr id="41" name="object 41"/>
          <p:cNvSpPr/>
          <p:nvPr/>
        </p:nvSpPr>
        <p:spPr>
          <a:xfrm>
            <a:off x="4747259" y="3407664"/>
            <a:ext cx="739140" cy="445134"/>
          </a:xfrm>
          <a:custGeom>
            <a:avLst/>
            <a:gdLst/>
            <a:ahLst/>
            <a:cxnLst/>
            <a:rect l="l" t="t" r="r" b="b"/>
            <a:pathLst>
              <a:path w="739139" h="445135">
                <a:moveTo>
                  <a:pt x="739139" y="0"/>
                </a:moveTo>
                <a:lnTo>
                  <a:pt x="739139" y="71691"/>
                </a:lnTo>
                <a:lnTo>
                  <a:pt x="71729" y="71691"/>
                </a:lnTo>
                <a:lnTo>
                  <a:pt x="71729" y="445008"/>
                </a:lnTo>
                <a:lnTo>
                  <a:pt x="0" y="445008"/>
                </a:lnTo>
                <a:lnTo>
                  <a:pt x="0" y="0"/>
                </a:lnTo>
                <a:lnTo>
                  <a:pt x="739139" y="0"/>
                </a:lnTo>
                <a:close/>
              </a:path>
            </a:pathLst>
          </a:custGeom>
          <a:ln w="12192">
            <a:solidFill>
              <a:srgbClr val="4F81BD"/>
            </a:solidFill>
          </a:ln>
        </p:spPr>
        <p:txBody>
          <a:bodyPr wrap="square" lIns="0" tIns="0" rIns="0" bIns="0" rtlCol="0"/>
          <a:lstStyle/>
          <a:p>
            <a:endParaRPr/>
          </a:p>
        </p:txBody>
      </p:sp>
      <p:sp>
        <p:nvSpPr>
          <p:cNvPr id="42" name="object 42"/>
          <p:cNvSpPr txBox="1"/>
          <p:nvPr/>
        </p:nvSpPr>
        <p:spPr>
          <a:xfrm>
            <a:off x="4870527" y="3571281"/>
            <a:ext cx="880110" cy="602729"/>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a:t>
            </a:r>
            <a:r>
              <a:rPr sz="1400" b="1" spc="-10" dirty="0">
                <a:latin typeface="Times New Roman"/>
                <a:cs typeface="Times New Roman"/>
              </a:rPr>
              <a:t>24</a:t>
            </a:r>
            <a:r>
              <a:rPr sz="1400" dirty="0">
                <a:latin typeface="Times New Roman"/>
                <a:cs typeface="Times New Roman"/>
              </a:rPr>
              <a:t>:</a:t>
            </a:r>
            <a:r>
              <a:rPr lang="sv-SE" sz="1400" dirty="0">
                <a:latin typeface="Times New Roman"/>
                <a:cs typeface="Times New Roman"/>
              </a:rPr>
              <a:t>End</a:t>
            </a:r>
            <a:endParaRPr sz="1400" dirty="0">
              <a:latin typeface="Times New Roman"/>
              <a:cs typeface="Times New Roman"/>
            </a:endParaRPr>
          </a:p>
          <a:p>
            <a:pPr marL="12700" marR="5080">
              <a:lnSpc>
                <a:spcPts val="1450"/>
              </a:lnSpc>
              <a:spcBef>
                <a:spcPts val="120"/>
              </a:spcBef>
            </a:pP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p</a:t>
            </a:r>
            <a:r>
              <a:rPr sz="1400" dirty="0">
                <a:latin typeface="Times New Roman"/>
                <a:cs typeface="Times New Roman"/>
              </a:rPr>
              <a:t>ara</a:t>
            </a:r>
            <a:r>
              <a:rPr sz="1400" spc="5" dirty="0">
                <a:latin typeface="Times New Roman"/>
                <a:cs typeface="Times New Roman"/>
              </a:rPr>
              <a:t>to</a:t>
            </a:r>
            <a:r>
              <a:rPr sz="1400" dirty="0">
                <a:latin typeface="Times New Roman"/>
                <a:cs typeface="Times New Roman"/>
              </a:rPr>
              <a:t>ry </a:t>
            </a:r>
            <a:r>
              <a:rPr sz="1400" spc="-5" dirty="0">
                <a:latin typeface="Times New Roman"/>
                <a:cs typeface="Times New Roman"/>
              </a:rPr>
              <a:t>P</a:t>
            </a:r>
            <a:r>
              <a:rPr sz="1400" spc="5" dirty="0">
                <a:latin typeface="Times New Roman"/>
                <a:cs typeface="Times New Roman"/>
              </a:rPr>
              <a:t>h</a:t>
            </a:r>
            <a:r>
              <a:rPr sz="1400" dirty="0">
                <a:latin typeface="Times New Roman"/>
                <a:cs typeface="Times New Roman"/>
              </a:rPr>
              <a:t>a</a:t>
            </a:r>
            <a:r>
              <a:rPr sz="1400" spc="5" dirty="0">
                <a:latin typeface="Times New Roman"/>
                <a:cs typeface="Times New Roman"/>
              </a:rPr>
              <a:t>s</a:t>
            </a:r>
            <a:r>
              <a:rPr sz="1400" dirty="0">
                <a:latin typeface="Times New Roman"/>
                <a:cs typeface="Times New Roman"/>
              </a:rPr>
              <a:t>e,</a:t>
            </a:r>
            <a:r>
              <a:rPr sz="1400" spc="-55" dirty="0">
                <a:latin typeface="Times New Roman"/>
                <a:cs typeface="Times New Roman"/>
              </a:rPr>
              <a:t> </a:t>
            </a:r>
            <a:r>
              <a:rPr sz="1400" spc="-10" dirty="0">
                <a:latin typeface="Times New Roman"/>
                <a:cs typeface="Times New Roman"/>
              </a:rPr>
              <a:t>TDR</a:t>
            </a:r>
            <a:endParaRPr sz="1400" dirty="0">
              <a:latin typeface="Times New Roman"/>
              <a:cs typeface="Times New Roman"/>
            </a:endParaRPr>
          </a:p>
        </p:txBody>
      </p:sp>
      <p:sp>
        <p:nvSpPr>
          <p:cNvPr id="43" name="object 43"/>
          <p:cNvSpPr/>
          <p:nvPr/>
        </p:nvSpPr>
        <p:spPr>
          <a:xfrm>
            <a:off x="5329428" y="3125723"/>
            <a:ext cx="243839" cy="243839"/>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5362955" y="3185160"/>
            <a:ext cx="125095" cy="125095"/>
          </a:xfrm>
          <a:custGeom>
            <a:avLst/>
            <a:gdLst/>
            <a:ahLst/>
            <a:cxnLst/>
            <a:rect l="l" t="t" r="r" b="b"/>
            <a:pathLst>
              <a:path w="125095" h="125095">
                <a:moveTo>
                  <a:pt x="124968" y="0"/>
                </a:moveTo>
                <a:lnTo>
                  <a:pt x="0" y="124967"/>
                </a:lnTo>
                <a:lnTo>
                  <a:pt x="124968" y="124967"/>
                </a:lnTo>
                <a:lnTo>
                  <a:pt x="124968" y="0"/>
                </a:lnTo>
                <a:close/>
              </a:path>
            </a:pathLst>
          </a:custGeom>
          <a:solidFill>
            <a:srgbClr val="4F81BD"/>
          </a:solidFill>
        </p:spPr>
        <p:txBody>
          <a:bodyPr wrap="square" lIns="0" tIns="0" rIns="0" bIns="0" rtlCol="0"/>
          <a:lstStyle/>
          <a:p>
            <a:endParaRPr/>
          </a:p>
        </p:txBody>
      </p:sp>
      <p:sp>
        <p:nvSpPr>
          <p:cNvPr id="45" name="object 45"/>
          <p:cNvSpPr/>
          <p:nvPr/>
        </p:nvSpPr>
        <p:spPr>
          <a:xfrm>
            <a:off x="5362955" y="3185160"/>
            <a:ext cx="125095" cy="125095"/>
          </a:xfrm>
          <a:custGeom>
            <a:avLst/>
            <a:gdLst/>
            <a:ahLst/>
            <a:cxnLst/>
            <a:rect l="l" t="t" r="r" b="b"/>
            <a:pathLst>
              <a:path w="125095" h="125095">
                <a:moveTo>
                  <a:pt x="0" y="124967"/>
                </a:moveTo>
                <a:lnTo>
                  <a:pt x="124968" y="0"/>
                </a:lnTo>
                <a:lnTo>
                  <a:pt x="124968" y="124967"/>
                </a:lnTo>
                <a:lnTo>
                  <a:pt x="0" y="124967"/>
                </a:lnTo>
                <a:close/>
              </a:path>
            </a:pathLst>
          </a:custGeom>
          <a:ln w="12192">
            <a:solidFill>
              <a:srgbClr val="4F81BD"/>
            </a:solidFill>
          </a:ln>
        </p:spPr>
        <p:txBody>
          <a:bodyPr wrap="square" lIns="0" tIns="0" rIns="0" bIns="0" rtlCol="0"/>
          <a:lstStyle/>
          <a:p>
            <a:endParaRPr/>
          </a:p>
        </p:txBody>
      </p:sp>
      <p:sp>
        <p:nvSpPr>
          <p:cNvPr id="46" name="object 46"/>
          <p:cNvSpPr/>
          <p:nvPr/>
        </p:nvSpPr>
        <p:spPr>
          <a:xfrm>
            <a:off x="5937503" y="3125723"/>
            <a:ext cx="859535" cy="562355"/>
          </a:xfrm>
          <a:prstGeom prst="rect">
            <a:avLst/>
          </a:prstGeom>
          <a:blipFill>
            <a:blip r:embed="rId10" cstate="print"/>
            <a:stretch>
              <a:fillRect/>
            </a:stretch>
          </a:blipFill>
        </p:spPr>
        <p:txBody>
          <a:bodyPr wrap="square" lIns="0" tIns="0" rIns="0" bIns="0" rtlCol="0"/>
          <a:lstStyle/>
          <a:p>
            <a:endParaRPr/>
          </a:p>
        </p:txBody>
      </p:sp>
      <p:sp>
        <p:nvSpPr>
          <p:cNvPr id="47" name="object 47"/>
          <p:cNvSpPr/>
          <p:nvPr/>
        </p:nvSpPr>
        <p:spPr>
          <a:xfrm>
            <a:off x="5971032" y="3256279"/>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48" name="object 48"/>
          <p:cNvSpPr/>
          <p:nvPr/>
        </p:nvSpPr>
        <p:spPr>
          <a:xfrm>
            <a:off x="5971032" y="318516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49" name="object 49"/>
          <p:cNvSpPr/>
          <p:nvPr/>
        </p:nvSpPr>
        <p:spPr>
          <a:xfrm>
            <a:off x="5971032" y="3185160"/>
            <a:ext cx="741045" cy="443865"/>
          </a:xfrm>
          <a:custGeom>
            <a:avLst/>
            <a:gdLst/>
            <a:ahLst/>
            <a:cxnLst/>
            <a:rect l="l" t="t" r="r" b="b"/>
            <a:pathLst>
              <a:path w="741045" h="443864">
                <a:moveTo>
                  <a:pt x="740663" y="0"/>
                </a:moveTo>
                <a:lnTo>
                  <a:pt x="740663" y="71450"/>
                </a:lnTo>
                <a:lnTo>
                  <a:pt x="71488" y="71450"/>
                </a:lnTo>
                <a:lnTo>
                  <a:pt x="71488" y="443484"/>
                </a:lnTo>
                <a:lnTo>
                  <a:pt x="0" y="443484"/>
                </a:lnTo>
                <a:lnTo>
                  <a:pt x="0" y="0"/>
                </a:lnTo>
                <a:lnTo>
                  <a:pt x="740663" y="0"/>
                </a:lnTo>
                <a:close/>
              </a:path>
            </a:pathLst>
          </a:custGeom>
          <a:ln w="12191">
            <a:solidFill>
              <a:srgbClr val="4F81BD"/>
            </a:solidFill>
          </a:ln>
        </p:spPr>
        <p:txBody>
          <a:bodyPr wrap="square" lIns="0" tIns="0" rIns="0" bIns="0" rtlCol="0"/>
          <a:lstStyle/>
          <a:p>
            <a:endParaRPr/>
          </a:p>
        </p:txBody>
      </p:sp>
      <p:sp>
        <p:nvSpPr>
          <p:cNvPr id="50" name="object 50"/>
          <p:cNvSpPr txBox="1"/>
          <p:nvPr/>
        </p:nvSpPr>
        <p:spPr>
          <a:xfrm>
            <a:off x="6110973" y="3301498"/>
            <a:ext cx="939165" cy="615553"/>
          </a:xfrm>
          <a:prstGeom prst="rect">
            <a:avLst/>
          </a:prstGeom>
        </p:spPr>
        <p:txBody>
          <a:bodyPr vert="horz" wrap="square" lIns="0" tIns="0" rIns="0" bIns="0" rtlCol="0">
            <a:spAutoFit/>
          </a:bodyPr>
          <a:lstStyle/>
          <a:p>
            <a:pPr marL="12700">
              <a:lnSpc>
                <a:spcPts val="1560"/>
              </a:lnSpc>
            </a:pPr>
            <a:r>
              <a:rPr lang="sv-SE" sz="1400" b="1" dirty="0">
                <a:latin typeface="Times New Roman"/>
                <a:cs typeface="Times New Roman"/>
              </a:rPr>
              <a:t>2-5 </a:t>
            </a:r>
            <a:r>
              <a:rPr lang="sv-SE" sz="1400" b="1" dirty="0" err="1">
                <a:latin typeface="Times New Roman"/>
                <a:cs typeface="Times New Roman"/>
              </a:rPr>
              <a:t>years</a:t>
            </a:r>
            <a:r>
              <a:rPr sz="1400" dirty="0">
                <a:latin typeface="Times New Roman"/>
                <a:cs typeface="Times New Roman"/>
              </a:rPr>
              <a:t>, I</a:t>
            </a:r>
            <a:r>
              <a:rPr sz="1400" spc="5" dirty="0">
                <a:latin typeface="Times New Roman"/>
                <a:cs typeface="Times New Roman"/>
              </a:rPr>
              <a:t>nt</a:t>
            </a:r>
            <a:r>
              <a:rPr sz="1400" dirty="0">
                <a:latin typeface="Times New Roman"/>
                <a:cs typeface="Times New Roman"/>
              </a:rPr>
              <a:t>er</a:t>
            </a:r>
            <a:r>
              <a:rPr sz="1400" spc="5" dirty="0">
                <a:latin typeface="Times New Roman"/>
                <a:cs typeface="Times New Roman"/>
              </a:rPr>
              <a:t>n</a:t>
            </a:r>
            <a:r>
              <a:rPr sz="1400" dirty="0">
                <a:latin typeface="Times New Roman"/>
                <a:cs typeface="Times New Roman"/>
              </a:rPr>
              <a:t>a</a:t>
            </a:r>
            <a:r>
              <a:rPr sz="1400" spc="5" dirty="0">
                <a:latin typeface="Times New Roman"/>
                <a:cs typeface="Times New Roman"/>
              </a:rPr>
              <a:t>t</a:t>
            </a:r>
            <a:r>
              <a:rPr sz="1400" spc="-10" dirty="0">
                <a:latin typeface="Times New Roman"/>
                <a:cs typeface="Times New Roman"/>
              </a:rPr>
              <a:t>io</a:t>
            </a:r>
            <a:r>
              <a:rPr sz="1400" spc="5" dirty="0">
                <a:latin typeface="Times New Roman"/>
                <a:cs typeface="Times New Roman"/>
              </a:rPr>
              <a:t>n</a:t>
            </a:r>
            <a:r>
              <a:rPr sz="1400" dirty="0">
                <a:latin typeface="Times New Roman"/>
                <a:cs typeface="Times New Roman"/>
              </a:rPr>
              <a:t>al </a:t>
            </a:r>
            <a:r>
              <a:rPr sz="1400" spc="-10" dirty="0">
                <a:latin typeface="Times New Roman"/>
                <a:cs typeface="Times New Roman"/>
              </a:rPr>
              <a:t>A</a:t>
            </a:r>
            <a:r>
              <a:rPr sz="1400" spc="5" dirty="0">
                <a:latin typeface="Times New Roman"/>
                <a:cs typeface="Times New Roman"/>
              </a:rPr>
              <a:t>g</a:t>
            </a:r>
            <a:r>
              <a:rPr sz="1400" dirty="0">
                <a:latin typeface="Times New Roman"/>
                <a:cs typeface="Times New Roman"/>
              </a:rPr>
              <a:t>ree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p>
        </p:txBody>
      </p:sp>
      <p:sp>
        <p:nvSpPr>
          <p:cNvPr id="51" name="object 51"/>
          <p:cNvSpPr/>
          <p:nvPr/>
        </p:nvSpPr>
        <p:spPr>
          <a:xfrm>
            <a:off x="6542531" y="2923032"/>
            <a:ext cx="245363" cy="245363"/>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6576059" y="2982467"/>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53" name="object 53"/>
          <p:cNvSpPr/>
          <p:nvPr/>
        </p:nvSpPr>
        <p:spPr>
          <a:xfrm>
            <a:off x="6576059" y="2982467"/>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54" name="object 54"/>
          <p:cNvSpPr/>
          <p:nvPr/>
        </p:nvSpPr>
        <p:spPr>
          <a:xfrm>
            <a:off x="7104888" y="2938272"/>
            <a:ext cx="858011" cy="563879"/>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7138416" y="3068827"/>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56" name="object 56"/>
          <p:cNvSpPr/>
          <p:nvPr/>
        </p:nvSpPr>
        <p:spPr>
          <a:xfrm>
            <a:off x="7138416" y="2997707"/>
            <a:ext cx="739140" cy="71120"/>
          </a:xfrm>
          <a:custGeom>
            <a:avLst/>
            <a:gdLst/>
            <a:ahLst/>
            <a:cxnLst/>
            <a:rect l="l" t="t" r="r" b="b"/>
            <a:pathLst>
              <a:path w="739140" h="71119">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57" name="object 57"/>
          <p:cNvSpPr/>
          <p:nvPr/>
        </p:nvSpPr>
        <p:spPr>
          <a:xfrm>
            <a:off x="7138416" y="2997707"/>
            <a:ext cx="739140" cy="445134"/>
          </a:xfrm>
          <a:custGeom>
            <a:avLst/>
            <a:gdLst/>
            <a:ahLst/>
            <a:cxnLst/>
            <a:rect l="l" t="t" r="r" b="b"/>
            <a:pathLst>
              <a:path w="739140"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58" name="object 58"/>
          <p:cNvSpPr txBox="1"/>
          <p:nvPr/>
        </p:nvSpPr>
        <p:spPr>
          <a:xfrm>
            <a:off x="7250676" y="3122302"/>
            <a:ext cx="1138555" cy="1144544"/>
          </a:xfrm>
          <a:prstGeom prst="rect">
            <a:avLst/>
          </a:prstGeom>
        </p:spPr>
        <p:txBody>
          <a:bodyPr vert="horz" wrap="square" lIns="0" tIns="0" rIns="0" bIns="0" rtlCol="0">
            <a:spAutoFit/>
          </a:bodyPr>
          <a:lstStyle/>
          <a:p>
            <a:pPr marL="12700">
              <a:lnSpc>
                <a:spcPts val="1560"/>
              </a:lnSpc>
            </a:pPr>
            <a:r>
              <a:rPr lang="sv-SE" sz="1400" b="1" spc="5" dirty="0">
                <a:latin typeface="Times New Roman"/>
                <a:cs typeface="Times New Roman"/>
              </a:rPr>
              <a:t>7 </a:t>
            </a:r>
            <a:r>
              <a:rPr lang="sv-SE" sz="1400" b="1" spc="5" dirty="0" err="1">
                <a:latin typeface="Times New Roman"/>
                <a:cs typeface="Times New Roman"/>
              </a:rPr>
              <a:t>years</a:t>
            </a:r>
            <a:endParaRPr sz="1400" dirty="0">
              <a:latin typeface="Times New Roman"/>
              <a:cs typeface="Times New Roman"/>
            </a:endParaRPr>
          </a:p>
          <a:p>
            <a:pPr marL="12700" marR="5080">
              <a:lnSpc>
                <a:spcPct val="86200"/>
              </a:lnSpc>
              <a:spcBef>
                <a:spcPts val="110"/>
              </a:spcBef>
            </a:pPr>
            <a:r>
              <a:rPr sz="1400" spc="-5" dirty="0">
                <a:latin typeface="Times New Roman"/>
                <a:cs typeface="Times New Roman"/>
              </a:rPr>
              <a:t>C</a:t>
            </a:r>
            <a:r>
              <a:rPr sz="1400" spc="5" dirty="0">
                <a:latin typeface="Times New Roman"/>
                <a:cs typeface="Times New Roman"/>
              </a:rPr>
              <a:t>onst</a:t>
            </a:r>
            <a:r>
              <a:rPr sz="1400" dirty="0">
                <a:latin typeface="Times New Roman"/>
                <a:cs typeface="Times New Roman"/>
              </a:rPr>
              <a:t>r</a:t>
            </a:r>
            <a:r>
              <a:rPr sz="1400" spc="-10" dirty="0">
                <a:latin typeface="Times New Roman"/>
                <a:cs typeface="Times New Roman"/>
              </a:rPr>
              <a:t>u</a:t>
            </a:r>
            <a:r>
              <a:rPr sz="1400" dirty="0">
                <a:latin typeface="Times New Roman"/>
                <a:cs typeface="Times New Roman"/>
              </a:rPr>
              <a:t>c</a:t>
            </a:r>
            <a:r>
              <a:rPr sz="1400" spc="5" dirty="0">
                <a:latin typeface="Times New Roman"/>
                <a:cs typeface="Times New Roman"/>
              </a:rPr>
              <a:t>t</a:t>
            </a:r>
            <a:r>
              <a:rPr sz="1400" spc="-10" dirty="0">
                <a:latin typeface="Times New Roman"/>
                <a:cs typeface="Times New Roman"/>
              </a:rPr>
              <a:t>io</a:t>
            </a:r>
            <a:r>
              <a:rPr sz="1400" dirty="0">
                <a:latin typeface="Times New Roman"/>
                <a:cs typeface="Times New Roman"/>
              </a:rPr>
              <a:t>n</a:t>
            </a:r>
            <a:r>
              <a:rPr sz="1400" spc="-35" dirty="0">
                <a:latin typeface="Times New Roman"/>
                <a:cs typeface="Times New Roman"/>
              </a:rPr>
              <a:t> </a:t>
            </a:r>
            <a:r>
              <a:rPr sz="1400" spc="5" dirty="0">
                <a:latin typeface="Times New Roman"/>
                <a:cs typeface="Times New Roman"/>
              </a:rPr>
              <a:t>of th</a:t>
            </a:r>
            <a:r>
              <a:rPr sz="1400" dirty="0">
                <a:latin typeface="Times New Roman"/>
                <a:cs typeface="Times New Roman"/>
              </a:rPr>
              <a:t>e</a:t>
            </a:r>
            <a:r>
              <a:rPr sz="1400" spc="-15" dirty="0">
                <a:latin typeface="Times New Roman"/>
                <a:cs typeface="Times New Roman"/>
              </a:rPr>
              <a:t> </a:t>
            </a:r>
            <a:r>
              <a:rPr sz="1400" dirty="0">
                <a:latin typeface="Times New Roman"/>
                <a:cs typeface="Times New Roman"/>
              </a:rPr>
              <a:t>fac</a:t>
            </a:r>
            <a:r>
              <a:rPr sz="1400" spc="5" dirty="0">
                <a:latin typeface="Times New Roman"/>
                <a:cs typeface="Times New Roman"/>
              </a:rPr>
              <a:t>ilit</a:t>
            </a:r>
            <a:r>
              <a:rPr sz="1400" dirty="0">
                <a:latin typeface="Times New Roman"/>
                <a:cs typeface="Times New Roman"/>
              </a:rPr>
              <a:t>y</a:t>
            </a:r>
            <a:r>
              <a:rPr sz="1400" spc="-45" dirty="0">
                <a:latin typeface="Times New Roman"/>
                <a:cs typeface="Times New Roman"/>
              </a:rPr>
              <a:t> </a:t>
            </a:r>
            <a:r>
              <a:rPr sz="1400" dirty="0">
                <a:latin typeface="Times New Roman"/>
                <a:cs typeface="Times New Roman"/>
              </a:rPr>
              <a:t>a</a:t>
            </a:r>
            <a:r>
              <a:rPr sz="1400" spc="5" dirty="0">
                <a:latin typeface="Times New Roman"/>
                <a:cs typeface="Times New Roman"/>
              </a:rPr>
              <a:t>nd d</a:t>
            </a:r>
            <a:r>
              <a:rPr sz="1400" dirty="0">
                <a:latin typeface="Times New Roman"/>
                <a:cs typeface="Times New Roman"/>
              </a:rPr>
              <a:t>e</a:t>
            </a:r>
            <a:r>
              <a:rPr sz="1400" spc="5" dirty="0">
                <a:latin typeface="Times New Roman"/>
                <a:cs typeface="Times New Roman"/>
              </a:rPr>
              <a:t>t</a:t>
            </a:r>
            <a:r>
              <a:rPr sz="1400" dirty="0">
                <a:latin typeface="Times New Roman"/>
                <a:cs typeface="Times New Roman"/>
              </a:rPr>
              <a:t>ec</a:t>
            </a:r>
            <a:r>
              <a:rPr sz="1400" spc="5" dirty="0">
                <a:latin typeface="Times New Roman"/>
                <a:cs typeface="Times New Roman"/>
              </a:rPr>
              <a:t>to</a:t>
            </a:r>
            <a:r>
              <a:rPr sz="1400" dirty="0">
                <a:latin typeface="Times New Roman"/>
                <a:cs typeface="Times New Roman"/>
              </a:rPr>
              <a:t>r</a:t>
            </a:r>
            <a:r>
              <a:rPr sz="1400" spc="-10" dirty="0">
                <a:latin typeface="Times New Roman"/>
                <a:cs typeface="Times New Roman"/>
              </a:rPr>
              <a:t>s</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a:t>
            </a:r>
            <a:r>
              <a:rPr sz="1400" spc="5" dirty="0">
                <a:latin typeface="Times New Roman"/>
                <a:cs typeface="Times New Roman"/>
              </a:rPr>
              <a:t>lud</a:t>
            </a:r>
            <a:r>
              <a:rPr sz="1400" spc="-10" dirty="0">
                <a:latin typeface="Times New Roman"/>
                <a:cs typeface="Times New Roman"/>
              </a:rPr>
              <a:t>in</a:t>
            </a:r>
            <a:r>
              <a:rPr sz="1400" dirty="0">
                <a:latin typeface="Times New Roman"/>
                <a:cs typeface="Times New Roman"/>
              </a:rPr>
              <a:t>g c</a:t>
            </a:r>
            <a:r>
              <a:rPr sz="1400" spc="5" dirty="0">
                <a:latin typeface="Times New Roman"/>
                <a:cs typeface="Times New Roman"/>
              </a:rPr>
              <a:t>o</a:t>
            </a:r>
            <a:r>
              <a:rPr sz="1400" spc="-25" dirty="0">
                <a:latin typeface="Times New Roman"/>
                <a:cs typeface="Times New Roman"/>
              </a:rPr>
              <a:t>mm</a:t>
            </a:r>
            <a:r>
              <a:rPr sz="1400" spc="5" dirty="0">
                <a:latin typeface="Times New Roman"/>
                <a:cs typeface="Times New Roman"/>
              </a:rPr>
              <a:t>issioning</a:t>
            </a:r>
            <a:endParaRPr sz="1400" dirty="0">
              <a:latin typeface="Times New Roman"/>
              <a:cs typeface="Times New Roman"/>
            </a:endParaRPr>
          </a:p>
        </p:txBody>
      </p:sp>
      <p:sp>
        <p:nvSpPr>
          <p:cNvPr id="59" name="object 59"/>
          <p:cNvSpPr/>
          <p:nvPr/>
        </p:nvSpPr>
        <p:spPr>
          <a:xfrm>
            <a:off x="7647431" y="2720340"/>
            <a:ext cx="245351" cy="245363"/>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7680959" y="2779776"/>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61" name="object 61"/>
          <p:cNvSpPr/>
          <p:nvPr/>
        </p:nvSpPr>
        <p:spPr>
          <a:xfrm>
            <a:off x="7680959" y="2779776"/>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62" name="object 62"/>
          <p:cNvSpPr/>
          <p:nvPr/>
        </p:nvSpPr>
        <p:spPr>
          <a:xfrm>
            <a:off x="8354568" y="2720339"/>
            <a:ext cx="789431" cy="563879"/>
          </a:xfrm>
          <a:prstGeom prst="rect">
            <a:avLst/>
          </a:prstGeom>
          <a:blipFill>
            <a:blip r:embed="rId11" cstate="print"/>
            <a:stretch>
              <a:fillRect/>
            </a:stretch>
          </a:blipFill>
        </p:spPr>
        <p:txBody>
          <a:bodyPr wrap="square" lIns="0" tIns="0" rIns="0" bIns="0" rtlCol="0"/>
          <a:lstStyle/>
          <a:p>
            <a:endParaRPr/>
          </a:p>
        </p:txBody>
      </p:sp>
      <p:sp>
        <p:nvSpPr>
          <p:cNvPr id="63" name="object 63"/>
          <p:cNvSpPr/>
          <p:nvPr/>
        </p:nvSpPr>
        <p:spPr>
          <a:xfrm>
            <a:off x="8388095" y="2850895"/>
            <a:ext cx="71755" cy="373380"/>
          </a:xfrm>
          <a:custGeom>
            <a:avLst/>
            <a:gdLst/>
            <a:ahLst/>
            <a:cxnLst/>
            <a:rect l="l" t="t" r="r" b="b"/>
            <a:pathLst>
              <a:path w="71754" h="373380">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64" name="object 64"/>
          <p:cNvSpPr/>
          <p:nvPr/>
        </p:nvSpPr>
        <p:spPr>
          <a:xfrm>
            <a:off x="8388095" y="2779776"/>
            <a:ext cx="741045" cy="71120"/>
          </a:xfrm>
          <a:custGeom>
            <a:avLst/>
            <a:gdLst/>
            <a:ahLst/>
            <a:cxnLst/>
            <a:rect l="l" t="t" r="r" b="b"/>
            <a:pathLst>
              <a:path w="741045" h="71119">
                <a:moveTo>
                  <a:pt x="0" y="71120"/>
                </a:moveTo>
                <a:lnTo>
                  <a:pt x="740664" y="71120"/>
                </a:lnTo>
                <a:lnTo>
                  <a:pt x="740664" y="0"/>
                </a:lnTo>
                <a:lnTo>
                  <a:pt x="0" y="0"/>
                </a:lnTo>
                <a:lnTo>
                  <a:pt x="0" y="71120"/>
                </a:lnTo>
                <a:close/>
              </a:path>
            </a:pathLst>
          </a:custGeom>
          <a:solidFill>
            <a:srgbClr val="4F81BD"/>
          </a:solidFill>
        </p:spPr>
        <p:txBody>
          <a:bodyPr wrap="square" lIns="0" tIns="0" rIns="0" bIns="0" rtlCol="0"/>
          <a:lstStyle/>
          <a:p>
            <a:endParaRPr/>
          </a:p>
        </p:txBody>
      </p:sp>
      <p:sp>
        <p:nvSpPr>
          <p:cNvPr id="65" name="object 65"/>
          <p:cNvSpPr/>
          <p:nvPr/>
        </p:nvSpPr>
        <p:spPr>
          <a:xfrm>
            <a:off x="8388095" y="2779776"/>
            <a:ext cx="741045" cy="445134"/>
          </a:xfrm>
          <a:custGeom>
            <a:avLst/>
            <a:gdLst/>
            <a:ahLst/>
            <a:cxnLst/>
            <a:rect l="l" t="t" r="r" b="b"/>
            <a:pathLst>
              <a:path w="741045" h="445135">
                <a:moveTo>
                  <a:pt x="740664" y="0"/>
                </a:moveTo>
                <a:lnTo>
                  <a:pt x="740664" y="71691"/>
                </a:lnTo>
                <a:lnTo>
                  <a:pt x="71729" y="71691"/>
                </a:lnTo>
                <a:lnTo>
                  <a:pt x="71729" y="445008"/>
                </a:lnTo>
                <a:lnTo>
                  <a:pt x="0" y="445008"/>
                </a:lnTo>
                <a:lnTo>
                  <a:pt x="0" y="0"/>
                </a:lnTo>
                <a:lnTo>
                  <a:pt x="740664" y="0"/>
                </a:lnTo>
                <a:close/>
              </a:path>
            </a:pathLst>
          </a:custGeom>
          <a:ln w="12192">
            <a:solidFill>
              <a:srgbClr val="4F81BD"/>
            </a:solidFill>
          </a:ln>
        </p:spPr>
        <p:txBody>
          <a:bodyPr wrap="square" lIns="0" tIns="0" rIns="0" bIns="0" rtlCol="0"/>
          <a:lstStyle/>
          <a:p>
            <a:endParaRPr/>
          </a:p>
        </p:txBody>
      </p:sp>
      <p:sp>
        <p:nvSpPr>
          <p:cNvPr id="66" name="object 66"/>
          <p:cNvSpPr txBox="1"/>
          <p:nvPr/>
        </p:nvSpPr>
        <p:spPr>
          <a:xfrm>
            <a:off x="8502687" y="2897107"/>
            <a:ext cx="536296" cy="1000274"/>
          </a:xfrm>
          <a:prstGeom prst="rect">
            <a:avLst/>
          </a:prstGeom>
        </p:spPr>
        <p:txBody>
          <a:bodyPr vert="horz" wrap="square" lIns="0" tIns="0" rIns="0" bIns="0" rtlCol="0">
            <a:spAutoFit/>
          </a:bodyPr>
          <a:lstStyle/>
          <a:p>
            <a:pPr marL="12700">
              <a:lnSpc>
                <a:spcPts val="1560"/>
              </a:lnSpc>
            </a:pPr>
            <a:r>
              <a:rPr sz="1400" b="1" spc="5" dirty="0">
                <a:solidFill>
                  <a:srgbClr val="FF0000"/>
                </a:solidFill>
                <a:latin typeface="Times New Roman"/>
                <a:cs typeface="Times New Roman"/>
              </a:rPr>
              <a:t>203</a:t>
            </a:r>
            <a:r>
              <a:rPr lang="sv-SE" sz="1400" b="1" spc="5" dirty="0">
                <a:solidFill>
                  <a:srgbClr val="FF0000"/>
                </a:solidFill>
                <a:latin typeface="Times New Roman"/>
                <a:cs typeface="Times New Roman"/>
              </a:rPr>
              <a:t>3-2036</a:t>
            </a:r>
            <a:r>
              <a:rPr sz="1400" dirty="0">
                <a:solidFill>
                  <a:srgbClr val="FF0000"/>
                </a:solidFill>
                <a:latin typeface="Times New Roman"/>
                <a:cs typeface="Times New Roman"/>
              </a:rPr>
              <a:t>:</a:t>
            </a:r>
            <a:endParaRPr sz="1400" dirty="0">
              <a:latin typeface="Times New Roman"/>
              <a:cs typeface="Times New Roman"/>
            </a:endParaRPr>
          </a:p>
          <a:p>
            <a:pPr marL="12700" marR="23495">
              <a:lnSpc>
                <a:spcPts val="1450"/>
              </a:lnSpc>
              <a:spcBef>
                <a:spcPts val="120"/>
              </a:spcBef>
            </a:pPr>
            <a:r>
              <a:rPr lang="sv-SE" sz="1400" spc="-10" dirty="0">
                <a:solidFill>
                  <a:srgbClr val="FF0000"/>
                </a:solidFill>
                <a:latin typeface="Times New Roman"/>
                <a:cs typeface="Times New Roman"/>
              </a:rPr>
              <a:t>Start </a:t>
            </a:r>
            <a:r>
              <a:rPr sz="1400" spc="-10" dirty="0">
                <a:solidFill>
                  <a:srgbClr val="FF0000"/>
                </a:solidFill>
                <a:latin typeface="Times New Roman"/>
                <a:cs typeface="Times New Roman"/>
              </a:rPr>
              <a:t>D</a:t>
            </a:r>
            <a:r>
              <a:rPr sz="1400" dirty="0">
                <a:solidFill>
                  <a:srgbClr val="FF0000"/>
                </a:solidFill>
                <a:latin typeface="Times New Roman"/>
                <a:cs typeface="Times New Roman"/>
              </a:rPr>
              <a:t>a</a:t>
            </a:r>
            <a:r>
              <a:rPr sz="1400" spc="5" dirty="0">
                <a:solidFill>
                  <a:srgbClr val="FF0000"/>
                </a:solidFill>
                <a:latin typeface="Times New Roman"/>
                <a:cs typeface="Times New Roman"/>
              </a:rPr>
              <a:t>t</a:t>
            </a:r>
            <a:r>
              <a:rPr sz="1400" dirty="0">
                <a:solidFill>
                  <a:srgbClr val="FF0000"/>
                </a:solidFill>
                <a:latin typeface="Times New Roman"/>
                <a:cs typeface="Times New Roman"/>
              </a:rPr>
              <a:t>a </a:t>
            </a:r>
            <a:r>
              <a:rPr sz="1400" spc="5" dirty="0">
                <a:solidFill>
                  <a:srgbClr val="FF0000"/>
                </a:solidFill>
                <a:latin typeface="Times New Roman"/>
                <a:cs typeface="Times New Roman"/>
              </a:rPr>
              <a:t>t</a:t>
            </a:r>
            <a:r>
              <a:rPr sz="1400" dirty="0">
                <a:solidFill>
                  <a:srgbClr val="FF0000"/>
                </a:solidFill>
                <a:latin typeface="Times New Roman"/>
                <a:cs typeface="Times New Roman"/>
              </a:rPr>
              <a:t>a</a:t>
            </a:r>
            <a:r>
              <a:rPr sz="1400" spc="5" dirty="0">
                <a:solidFill>
                  <a:srgbClr val="FF0000"/>
                </a:solidFill>
                <a:latin typeface="Times New Roman"/>
                <a:cs typeface="Times New Roman"/>
              </a:rPr>
              <a:t>king</a:t>
            </a:r>
            <a:endParaRPr sz="1400" dirty="0">
              <a:latin typeface="Times New Roman"/>
              <a:cs typeface="Times New Roman"/>
            </a:endParaRPr>
          </a:p>
        </p:txBody>
      </p:sp>
      <p:sp>
        <p:nvSpPr>
          <p:cNvPr id="67" name="object 67"/>
          <p:cNvSpPr/>
          <p:nvPr/>
        </p:nvSpPr>
        <p:spPr>
          <a:xfrm>
            <a:off x="2389713" y="2814714"/>
            <a:ext cx="1901729" cy="489378"/>
          </a:xfrm>
          <a:prstGeom prst="rect">
            <a:avLst/>
          </a:prstGeom>
          <a:blipFill>
            <a:blip r:embed="rId12" cstate="print"/>
            <a:stretch>
              <a:fillRect/>
            </a:stretch>
          </a:blipFill>
        </p:spPr>
        <p:txBody>
          <a:bodyPr wrap="square" lIns="0" tIns="0" rIns="0" bIns="0" rtlCol="0"/>
          <a:lstStyle/>
          <a:p>
            <a:endParaRPr/>
          </a:p>
        </p:txBody>
      </p:sp>
      <p:sp>
        <p:nvSpPr>
          <p:cNvPr id="68" name="object 68"/>
          <p:cNvSpPr/>
          <p:nvPr/>
        </p:nvSpPr>
        <p:spPr>
          <a:xfrm>
            <a:off x="694944" y="3233440"/>
            <a:ext cx="1651981" cy="491932"/>
          </a:xfrm>
          <a:prstGeom prst="rect">
            <a:avLst/>
          </a:prstGeom>
          <a:blipFill>
            <a:blip r:embed="rId13" cstate="print"/>
            <a:stretch>
              <a:fillRect/>
            </a:stretch>
          </a:blipFill>
        </p:spPr>
        <p:txBody>
          <a:bodyPr wrap="square" lIns="0" tIns="0" rIns="0" bIns="0" rtlCol="0"/>
          <a:lstStyle/>
          <a:p>
            <a:endParaRPr/>
          </a:p>
        </p:txBody>
      </p:sp>
      <p:sp>
        <p:nvSpPr>
          <p:cNvPr id="69" name="object 69"/>
          <p:cNvSpPr txBox="1"/>
          <p:nvPr/>
        </p:nvSpPr>
        <p:spPr>
          <a:xfrm>
            <a:off x="238574" y="5870907"/>
            <a:ext cx="1533525" cy="467359"/>
          </a:xfrm>
          <a:prstGeom prst="rect">
            <a:avLst/>
          </a:prstGeom>
        </p:spPr>
        <p:txBody>
          <a:bodyPr vert="horz" wrap="square" lIns="0" tIns="0" rIns="0" bIns="0" rtlCol="0">
            <a:spAutoFit/>
          </a:bodyPr>
          <a:lstStyle/>
          <a:p>
            <a:pPr marL="12700" marR="5080">
              <a:lnSpc>
                <a:spcPts val="1880"/>
              </a:lnSpc>
            </a:pPr>
            <a:r>
              <a:rPr sz="1600" b="1" i="1" spc="-10" dirty="0">
                <a:solidFill>
                  <a:srgbClr val="008000"/>
                </a:solidFill>
                <a:latin typeface="Times New Roman"/>
                <a:cs typeface="Times New Roman"/>
              </a:rPr>
              <a:t>Nucl.</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P</a:t>
            </a:r>
            <a:r>
              <a:rPr sz="1600" b="1" i="1" spc="-10" dirty="0">
                <a:solidFill>
                  <a:srgbClr val="008000"/>
                </a:solidFill>
                <a:latin typeface="Times New Roman"/>
                <a:cs typeface="Times New Roman"/>
              </a:rPr>
              <a:t>h</a:t>
            </a:r>
            <a:r>
              <a:rPr sz="1600" b="1" i="1" spc="-15" dirty="0">
                <a:solidFill>
                  <a:srgbClr val="008000"/>
                </a:solidFill>
                <a:latin typeface="Times New Roman"/>
                <a:cs typeface="Times New Roman"/>
              </a:rPr>
              <a:t>y</a:t>
            </a:r>
            <a:r>
              <a:rPr sz="1600" b="1" i="1" spc="-10" dirty="0">
                <a:solidFill>
                  <a:srgbClr val="008000"/>
                </a:solidFill>
                <a:latin typeface="Times New Roman"/>
                <a:cs typeface="Times New Roman"/>
              </a:rPr>
              <a:t>s.</a:t>
            </a:r>
            <a:r>
              <a:rPr sz="1600" b="1" i="1" spc="15" dirty="0">
                <a:solidFill>
                  <a:srgbClr val="008000"/>
                </a:solidFill>
                <a:latin typeface="Times New Roman"/>
                <a:cs typeface="Times New Roman"/>
              </a:rPr>
              <a:t> </a:t>
            </a:r>
            <a:r>
              <a:rPr sz="1600" b="1" i="1" spc="-15" dirty="0">
                <a:solidFill>
                  <a:srgbClr val="008000"/>
                </a:solidFill>
                <a:latin typeface="Times New Roman"/>
                <a:cs typeface="Times New Roman"/>
              </a:rPr>
              <a:t>B</a:t>
            </a:r>
            <a:r>
              <a:rPr sz="1600" b="1" i="1" spc="-5" dirty="0">
                <a:solidFill>
                  <a:srgbClr val="008000"/>
                </a:solidFill>
                <a:latin typeface="Times New Roman"/>
                <a:cs typeface="Times New Roman"/>
              </a:rPr>
              <a:t> 88</a:t>
            </a:r>
            <a:r>
              <a:rPr sz="1600" b="1" i="1" spc="-10" dirty="0">
                <a:solidFill>
                  <a:srgbClr val="008000"/>
                </a:solidFill>
                <a:latin typeface="Times New Roman"/>
                <a:cs typeface="Times New Roman"/>
              </a:rPr>
              <a:t>5</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a:t>
            </a:r>
            <a:r>
              <a:rPr sz="1600" b="1" i="1" spc="-5" dirty="0">
                <a:solidFill>
                  <a:srgbClr val="008000"/>
                </a:solidFill>
                <a:latin typeface="Times New Roman"/>
                <a:cs typeface="Times New Roman"/>
              </a:rPr>
              <a:t>2014</a:t>
            </a:r>
            <a:r>
              <a:rPr sz="1600" b="1" i="1" spc="-10" dirty="0">
                <a:solidFill>
                  <a:srgbClr val="008000"/>
                </a:solidFill>
                <a:latin typeface="Times New Roman"/>
                <a:cs typeface="Times New Roman"/>
              </a:rPr>
              <a:t>)</a:t>
            </a:r>
            <a:r>
              <a:rPr sz="1600" b="1" i="1" spc="5" dirty="0">
                <a:solidFill>
                  <a:srgbClr val="008000"/>
                </a:solidFill>
                <a:latin typeface="Times New Roman"/>
                <a:cs typeface="Times New Roman"/>
              </a:rPr>
              <a:t> </a:t>
            </a:r>
            <a:r>
              <a:rPr sz="1600" b="1" i="1" spc="-5" dirty="0">
                <a:solidFill>
                  <a:srgbClr val="008000"/>
                </a:solidFill>
                <a:latin typeface="Times New Roman"/>
                <a:cs typeface="Times New Roman"/>
              </a:rPr>
              <a:t>127</a:t>
            </a:r>
            <a:endParaRPr sz="1600">
              <a:latin typeface="Times New Roman"/>
              <a:cs typeface="Times New Roman"/>
            </a:endParaRPr>
          </a:p>
        </p:txBody>
      </p:sp>
      <p:sp>
        <p:nvSpPr>
          <p:cNvPr id="70" name="object 70"/>
          <p:cNvSpPr/>
          <p:nvPr/>
        </p:nvSpPr>
        <p:spPr>
          <a:xfrm>
            <a:off x="7342631" y="4506467"/>
            <a:ext cx="1633727" cy="2185415"/>
          </a:xfrm>
          <a:prstGeom prst="rect">
            <a:avLst/>
          </a:prstGeom>
          <a:blipFill>
            <a:blip r:embed="rId14" cstate="print"/>
            <a:stretch>
              <a:fillRect/>
            </a:stretch>
          </a:blipFill>
        </p:spPr>
        <p:txBody>
          <a:bodyPr wrap="square" lIns="0" tIns="0" rIns="0" bIns="0" rtlCol="0"/>
          <a:lstStyle/>
          <a:p>
            <a:endParaRPr/>
          </a:p>
        </p:txBody>
      </p:sp>
      <p:sp>
        <p:nvSpPr>
          <p:cNvPr id="71" name="object 71"/>
          <p:cNvSpPr/>
          <p:nvPr/>
        </p:nvSpPr>
        <p:spPr>
          <a:xfrm>
            <a:off x="6076188" y="1487424"/>
            <a:ext cx="1417319" cy="1109471"/>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4184903" y="1670304"/>
            <a:ext cx="1289303" cy="1287779"/>
          </a:xfrm>
          <a:prstGeom prst="rect">
            <a:avLst/>
          </a:prstGeom>
          <a:blipFill>
            <a:blip r:embed="rId16" cstate="print"/>
            <a:stretch>
              <a:fillRect/>
            </a:stretch>
          </a:blipFill>
        </p:spPr>
        <p:txBody>
          <a:bodyPr wrap="square" lIns="0" tIns="0" rIns="0" bIns="0" rtlCol="0"/>
          <a:lstStyle/>
          <a:p>
            <a:endParaRPr/>
          </a:p>
        </p:txBody>
      </p:sp>
      <p:sp>
        <p:nvSpPr>
          <p:cNvPr id="73" name="object 73"/>
          <p:cNvSpPr/>
          <p:nvPr/>
        </p:nvSpPr>
        <p:spPr>
          <a:xfrm>
            <a:off x="3339084" y="4985003"/>
            <a:ext cx="1574291" cy="1045463"/>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4829555" y="4241304"/>
            <a:ext cx="894587" cy="894575"/>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7597140" y="1316736"/>
            <a:ext cx="1525523" cy="1080515"/>
          </a:xfrm>
          <a:prstGeom prst="rect">
            <a:avLst/>
          </a:prstGeom>
          <a:blipFill>
            <a:blip r:embed="rId19" cstate="print"/>
            <a:stretch>
              <a:fillRect/>
            </a:stretch>
          </a:blipFill>
        </p:spPr>
        <p:txBody>
          <a:bodyPr wrap="square" lIns="0" tIns="0" rIns="0" bIns="0" rtlCol="0"/>
          <a:lstStyle/>
          <a:p>
            <a:endParaRPr/>
          </a:p>
        </p:txBody>
      </p:sp>
      <p:sp>
        <p:nvSpPr>
          <p:cNvPr id="76" name="object 76"/>
          <p:cNvSpPr/>
          <p:nvPr/>
        </p:nvSpPr>
        <p:spPr>
          <a:xfrm>
            <a:off x="5881884" y="4145890"/>
            <a:ext cx="1270000" cy="680085"/>
          </a:xfrm>
          <a:custGeom>
            <a:avLst/>
            <a:gdLst/>
            <a:ahLst/>
            <a:cxnLst/>
            <a:rect l="l" t="t" r="r" b="b"/>
            <a:pathLst>
              <a:path w="1270000" h="680085">
                <a:moveTo>
                  <a:pt x="0" y="0"/>
                </a:moveTo>
                <a:lnTo>
                  <a:pt x="1269492" y="0"/>
                </a:lnTo>
                <a:lnTo>
                  <a:pt x="1269492" y="679704"/>
                </a:lnTo>
                <a:lnTo>
                  <a:pt x="0" y="679704"/>
                </a:lnTo>
                <a:lnTo>
                  <a:pt x="0" y="0"/>
                </a:lnTo>
                <a:close/>
              </a:path>
            </a:pathLst>
          </a:custGeom>
          <a:solidFill>
            <a:srgbClr val="0432FF"/>
          </a:solidFill>
        </p:spPr>
        <p:txBody>
          <a:bodyPr wrap="square" lIns="0" tIns="0" rIns="0" bIns="0" rtlCol="0"/>
          <a:lstStyle/>
          <a:p>
            <a:endParaRPr/>
          </a:p>
        </p:txBody>
      </p:sp>
      <p:sp>
        <p:nvSpPr>
          <p:cNvPr id="77" name="object 77"/>
          <p:cNvSpPr/>
          <p:nvPr/>
        </p:nvSpPr>
        <p:spPr>
          <a:xfrm>
            <a:off x="5907785" y="4120458"/>
            <a:ext cx="1269491" cy="679703"/>
          </a:xfrm>
          <a:prstGeom prst="rect">
            <a:avLst/>
          </a:prstGeom>
          <a:blipFill>
            <a:blip r:embed="rId20" cstate="print"/>
            <a:stretch>
              <a:fillRect/>
            </a:stretch>
          </a:blipFill>
        </p:spPr>
        <p:txBody>
          <a:bodyPr wrap="square" lIns="0" tIns="0" rIns="0" bIns="0" rtlCol="0"/>
          <a:lstStyle/>
          <a:p>
            <a:endParaRPr/>
          </a:p>
        </p:txBody>
      </p:sp>
      <p:sp>
        <p:nvSpPr>
          <p:cNvPr id="78" name="object 78"/>
          <p:cNvSpPr txBox="1"/>
          <p:nvPr/>
        </p:nvSpPr>
        <p:spPr>
          <a:xfrm>
            <a:off x="310936" y="1824794"/>
            <a:ext cx="3631565" cy="812165"/>
          </a:xfrm>
          <a:prstGeom prst="rect">
            <a:avLst/>
          </a:prstGeom>
        </p:spPr>
        <p:txBody>
          <a:bodyPr vert="horz" wrap="square" lIns="0" tIns="0" rIns="0" bIns="0" rtlCol="0">
            <a:spAutoFit/>
          </a:bodyPr>
          <a:lstStyle/>
          <a:p>
            <a:pPr marL="986155" marR="5080" indent="-974090">
              <a:lnSpc>
                <a:spcPts val="3300"/>
              </a:lnSpc>
            </a:pPr>
            <a:r>
              <a:rPr sz="2800" spc="-25" dirty="0">
                <a:solidFill>
                  <a:srgbClr val="FF6600"/>
                </a:solidFill>
                <a:latin typeface="Times New Roman"/>
                <a:cs typeface="Times New Roman"/>
              </a:rPr>
              <a:t>A</a:t>
            </a:r>
            <a:r>
              <a:rPr sz="2800" spc="-155" dirty="0">
                <a:solidFill>
                  <a:srgbClr val="FF6600"/>
                </a:solidFill>
                <a:latin typeface="Times New Roman"/>
                <a:cs typeface="Times New Roman"/>
              </a:rPr>
              <a:t> </a:t>
            </a:r>
            <a:r>
              <a:rPr sz="2800" spc="-10" dirty="0">
                <a:solidFill>
                  <a:srgbClr val="FF6600"/>
                </a:solidFill>
                <a:latin typeface="Times New Roman"/>
                <a:cs typeface="Times New Roman"/>
              </a:rPr>
              <a:t>2</a:t>
            </a:r>
            <a:r>
              <a:rPr sz="2775" spc="7" baseline="25525" dirty="0">
                <a:solidFill>
                  <a:srgbClr val="FF6600"/>
                </a:solidFill>
                <a:latin typeface="Times New Roman"/>
                <a:cs typeface="Times New Roman"/>
              </a:rPr>
              <a:t>nd</a:t>
            </a:r>
            <a:r>
              <a:rPr sz="2775" baseline="25525" dirty="0">
                <a:solidFill>
                  <a:srgbClr val="FF6600"/>
                </a:solidFill>
                <a:latin typeface="Times New Roman"/>
                <a:cs typeface="Times New Roman"/>
              </a:rPr>
              <a:t> </a:t>
            </a:r>
            <a:r>
              <a:rPr sz="2775" spc="-345" baseline="25525" dirty="0">
                <a:solidFill>
                  <a:srgbClr val="FF6600"/>
                </a:solidFill>
                <a:latin typeface="Times New Roman"/>
                <a:cs typeface="Times New Roman"/>
              </a:rPr>
              <a:t> </a:t>
            </a:r>
            <a:r>
              <a:rPr sz="2800" spc="-10" dirty="0">
                <a:solidFill>
                  <a:srgbClr val="FF6600"/>
                </a:solidFill>
                <a:latin typeface="Times New Roman"/>
                <a:cs typeface="Times New Roman"/>
              </a:rPr>
              <a:t>g</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n</a:t>
            </a:r>
            <a:r>
              <a:rPr sz="2800" spc="-25" dirty="0">
                <a:solidFill>
                  <a:srgbClr val="FF6600"/>
                </a:solidFill>
                <a:latin typeface="Times New Roman"/>
                <a:cs typeface="Times New Roman"/>
              </a:rPr>
              <a:t>e</a:t>
            </a:r>
            <a:r>
              <a:rPr sz="2800" spc="-5" dirty="0">
                <a:solidFill>
                  <a:srgbClr val="FF6600"/>
                </a:solidFill>
                <a:latin typeface="Times New Roman"/>
                <a:cs typeface="Times New Roman"/>
              </a:rPr>
              <a:t>r</a:t>
            </a:r>
            <a:r>
              <a:rPr sz="2800" spc="-25" dirty="0">
                <a:solidFill>
                  <a:srgbClr val="FF6600"/>
                </a:solidFill>
                <a:latin typeface="Times New Roman"/>
                <a:cs typeface="Times New Roman"/>
              </a:rPr>
              <a:t>a</a:t>
            </a:r>
            <a:r>
              <a:rPr sz="2800" spc="-10" dirty="0">
                <a:solidFill>
                  <a:srgbClr val="FF6600"/>
                </a:solidFill>
                <a:latin typeface="Times New Roman"/>
                <a:cs typeface="Times New Roman"/>
              </a:rPr>
              <a:t>tio</a:t>
            </a:r>
            <a:r>
              <a:rPr sz="2800" spc="-15" dirty="0">
                <a:solidFill>
                  <a:srgbClr val="FF6600"/>
                </a:solidFill>
                <a:latin typeface="Times New Roman"/>
                <a:cs typeface="Times New Roman"/>
              </a:rPr>
              <a:t>n</a:t>
            </a:r>
            <a:r>
              <a:rPr sz="2800" spc="-10" dirty="0">
                <a:solidFill>
                  <a:srgbClr val="FF6600"/>
                </a:solidFill>
                <a:latin typeface="Times New Roman"/>
                <a:cs typeface="Times New Roman"/>
              </a:rPr>
              <a:t> n</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ut</a:t>
            </a:r>
            <a:r>
              <a:rPr sz="2800" spc="-5" dirty="0">
                <a:solidFill>
                  <a:srgbClr val="FF6600"/>
                </a:solidFill>
                <a:latin typeface="Times New Roman"/>
                <a:cs typeface="Times New Roman"/>
              </a:rPr>
              <a:t>r</a:t>
            </a:r>
            <a:r>
              <a:rPr sz="2800" spc="-10" dirty="0">
                <a:solidFill>
                  <a:srgbClr val="FF6600"/>
                </a:solidFill>
                <a:latin typeface="Times New Roman"/>
                <a:cs typeface="Times New Roman"/>
              </a:rPr>
              <a:t>ino Sup</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r</a:t>
            </a:r>
            <a:r>
              <a:rPr sz="2800" dirty="0">
                <a:solidFill>
                  <a:srgbClr val="FF6600"/>
                </a:solidFill>
                <a:latin typeface="Times New Roman"/>
                <a:cs typeface="Times New Roman"/>
              </a:rPr>
              <a:t> </a:t>
            </a:r>
            <a:r>
              <a:rPr sz="2800" spc="-30" dirty="0">
                <a:solidFill>
                  <a:srgbClr val="FF6600"/>
                </a:solidFill>
                <a:latin typeface="Times New Roman"/>
                <a:cs typeface="Times New Roman"/>
              </a:rPr>
              <a:t>Beam</a:t>
            </a:r>
            <a:endParaRPr sz="2800">
              <a:latin typeface="Times New Roman"/>
              <a:cs typeface="Times New Roman"/>
            </a:endParaRPr>
          </a:p>
        </p:txBody>
      </p:sp>
      <p:sp>
        <p:nvSpPr>
          <p:cNvPr id="79" name="Date Placeholder 78">
            <a:extLst>
              <a:ext uri="{FF2B5EF4-FFF2-40B4-BE49-F238E27FC236}">
                <a16:creationId xmlns:a16="http://schemas.microsoft.com/office/drawing/2014/main" id="{DD8FEB2C-ABC6-4DD7-A192-C85AB8EE829C}"/>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0" name="Slide Number Placeholder 79">
            <a:extLst>
              <a:ext uri="{FF2B5EF4-FFF2-40B4-BE49-F238E27FC236}">
                <a16:creationId xmlns:a16="http://schemas.microsoft.com/office/drawing/2014/main" id="{360F8FE2-2A73-406A-8CA6-DDFFD6ED290D}"/>
              </a:ext>
            </a:extLst>
          </p:cNvPr>
          <p:cNvSpPr>
            <a:spLocks noGrp="1"/>
          </p:cNvSpPr>
          <p:nvPr>
            <p:ph type="sldNum" sz="quarter" idx="7"/>
          </p:nvPr>
        </p:nvSpPr>
        <p:spPr>
          <a:xfrm>
            <a:off x="8763000" y="6547584"/>
            <a:ext cx="314069" cy="280681"/>
          </a:xfrm>
        </p:spPr>
        <p:txBody>
          <a:bodyPr/>
          <a:lstStyle/>
          <a:p>
            <a:pPr marL="101600">
              <a:lnSpc>
                <a:spcPct val="100000"/>
              </a:lnSpc>
            </a:pPr>
            <a:fld id="{81D60167-4931-47E6-BA6A-407CBD079E47}" type="slidenum">
              <a:rPr lang="sv-SE" smtClean="0"/>
              <a:t>26</a:t>
            </a:fld>
            <a:endParaRPr lang="sv-SE" dirty="0"/>
          </a:p>
        </p:txBody>
      </p:sp>
      <p:sp>
        <p:nvSpPr>
          <p:cNvPr id="83" name="Footer Placeholder 82">
            <a:extLst>
              <a:ext uri="{FF2B5EF4-FFF2-40B4-BE49-F238E27FC236}">
                <a16:creationId xmlns:a16="http://schemas.microsoft.com/office/drawing/2014/main" id="{F0233B24-34D3-426F-B9AE-68F02335A229}"/>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334" y="4405858"/>
            <a:ext cx="3462666" cy="2168197"/>
          </a:xfrm>
          <a:prstGeom prst="rect">
            <a:avLst/>
          </a:prstGeom>
        </p:spPr>
      </p:pic>
      <p:sp>
        <p:nvSpPr>
          <p:cNvPr id="9" name="ZoneTexte 32"/>
          <p:cNvSpPr txBox="1">
            <a:spLocks noChangeArrowheads="1"/>
          </p:cNvSpPr>
          <p:nvPr/>
        </p:nvSpPr>
        <p:spPr bwMode="auto">
          <a:xfrm>
            <a:off x="182563" y="3192462"/>
            <a:ext cx="29130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r>
              <a:rPr lang="en-GB" altLang="en-US" sz="1800" b="1" dirty="0">
                <a:solidFill>
                  <a:srgbClr val="0000FF"/>
                </a:solidFill>
              </a:rPr>
              <a:t>Muons</a:t>
            </a:r>
            <a:r>
              <a:rPr lang="en-GB" altLang="en-US" sz="1800" dirty="0"/>
              <a:t> of average energy ~0.5 GeV at the level of the beam dump (per proton)</a:t>
            </a:r>
          </a:p>
        </p:txBody>
      </p:sp>
      <p:sp>
        <p:nvSpPr>
          <p:cNvPr id="10" name="Title 3"/>
          <p:cNvSpPr txBox="1">
            <a:spLocks/>
          </p:cNvSpPr>
          <p:nvPr/>
        </p:nvSpPr>
        <p:spPr>
          <a:xfrm>
            <a:off x="0" y="312737"/>
            <a:ext cx="9144000" cy="75406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Open workshop on “Prospects for Intensity Frontier Physics with Compressed Pulses from the ESS </a:t>
            </a:r>
            <a:r>
              <a:rPr lang="en-US" sz="3200" b="1" dirty="0" err="1">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Linac</a:t>
            </a:r>
            <a:r>
              <a:rPr lang="en-US" sz="32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 in Uppsala 2-3 March 2020</a:t>
            </a:r>
            <a:endParaRPr lang="en-GB" sz="32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11" name="Rectangle 10"/>
          <p:cNvSpPr>
            <a:spLocks noChangeArrowheads="1"/>
          </p:cNvSpPr>
          <p:nvPr/>
        </p:nvSpPr>
        <p:spPr bwMode="auto">
          <a:xfrm>
            <a:off x="76200" y="1447800"/>
            <a:ext cx="1524000" cy="622300"/>
          </a:xfrm>
          <a:prstGeom prst="rect">
            <a:avLst/>
          </a:prstGeom>
          <a:gradFill rotWithShape="1">
            <a:gsLst>
              <a:gs pos="0">
                <a:srgbClr val="AFB2D0"/>
              </a:gs>
              <a:gs pos="100000">
                <a:srgbClr val="878BB8"/>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b="1" dirty="0">
                <a:solidFill>
                  <a:schemeClr val="lt1"/>
                </a:solidFill>
                <a:latin typeface="+mn-lt"/>
                <a:ea typeface="+mn-ea"/>
                <a:cs typeface="+mn-cs"/>
              </a:rPr>
              <a:t>ESS proton driver</a:t>
            </a:r>
          </a:p>
        </p:txBody>
      </p:sp>
      <p:sp>
        <p:nvSpPr>
          <p:cNvPr id="12" name="Rectangle 11"/>
          <p:cNvSpPr>
            <a:spLocks noChangeArrowheads="1"/>
          </p:cNvSpPr>
          <p:nvPr/>
        </p:nvSpPr>
        <p:spPr bwMode="auto">
          <a:xfrm>
            <a:off x="2362200" y="2068513"/>
            <a:ext cx="228600" cy="228600"/>
          </a:xfrm>
          <a:prstGeom prst="rect">
            <a:avLst/>
          </a:prstGeom>
          <a:gradFill rotWithShape="1">
            <a:gsLst>
              <a:gs pos="0">
                <a:srgbClr val="FF0000"/>
              </a:gs>
              <a:gs pos="100000">
                <a:srgbClr val="FF0000"/>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cxnSp>
        <p:nvCxnSpPr>
          <p:cNvPr id="14" name="Straight Arrow Connector 13"/>
          <p:cNvCxnSpPr>
            <a:cxnSpLocks noChangeShapeType="1"/>
          </p:cNvCxnSpPr>
          <p:nvPr/>
        </p:nvCxnSpPr>
        <p:spPr bwMode="auto">
          <a:xfrm>
            <a:off x="1624013" y="1758950"/>
            <a:ext cx="762000" cy="42386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1" idx="3"/>
            <a:endCxn id="71" idx="2"/>
          </p:cNvCxnSpPr>
          <p:nvPr/>
        </p:nvCxnSpPr>
        <p:spPr bwMode="auto">
          <a:xfrm flipV="1">
            <a:off x="1600200" y="1711325"/>
            <a:ext cx="1218152" cy="476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Oval 17"/>
          <p:cNvSpPr>
            <a:spLocks noChangeArrowheads="1"/>
          </p:cNvSpPr>
          <p:nvPr/>
        </p:nvSpPr>
        <p:spPr bwMode="auto">
          <a:xfrm>
            <a:off x="1600200" y="1966913"/>
            <a:ext cx="549275" cy="555625"/>
          </a:xfrm>
          <a:prstGeom prst="ellipse">
            <a:avLst/>
          </a:prstGeom>
          <a:noFill/>
          <a:ln w="31750">
            <a:solidFill>
              <a:srgbClr val="FFC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0000"/>
              </a:solidFill>
              <a:highlight>
                <a:srgbClr val="FFFF00"/>
              </a:highlight>
              <a:latin typeface="Comic Sans MS" charset="0"/>
            </a:endParaRPr>
          </a:p>
        </p:txBody>
      </p:sp>
      <p:sp>
        <p:nvSpPr>
          <p:cNvPr id="19" name="Rectangle 18"/>
          <p:cNvSpPr>
            <a:spLocks noChangeArrowheads="1"/>
          </p:cNvSpPr>
          <p:nvPr/>
        </p:nvSpPr>
        <p:spPr bwMode="auto">
          <a:xfrm>
            <a:off x="2819400" y="1989138"/>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Symbol" panose="05050102010706020507" pitchFamily="18" charset="2"/>
                <a:ea typeface="+mn-ea"/>
                <a:cs typeface="+mn-cs"/>
              </a:rPr>
              <a:t>p</a:t>
            </a:r>
            <a:r>
              <a:rPr lang="en-GB" sz="1400" dirty="0">
                <a:solidFill>
                  <a:schemeClr val="lt1"/>
                </a:solidFill>
                <a:ea typeface="+mn-ea"/>
                <a:cs typeface="+mn-cs"/>
              </a:rPr>
              <a:t> decay</a:t>
            </a:r>
          </a:p>
        </p:txBody>
      </p:sp>
      <p:cxnSp>
        <p:nvCxnSpPr>
          <p:cNvPr id="20" name="Straight Arrow Connector 19"/>
          <p:cNvCxnSpPr>
            <a:cxnSpLocks noChangeShapeType="1"/>
          </p:cNvCxnSpPr>
          <p:nvPr/>
        </p:nvCxnSpPr>
        <p:spPr bwMode="auto">
          <a:xfrm flipV="1">
            <a:off x="3489552" y="2160588"/>
            <a:ext cx="2590800" cy="95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 name="TextBox 28"/>
          <p:cNvSpPr txBox="1">
            <a:spLocks noChangeArrowheads="1"/>
          </p:cNvSpPr>
          <p:nvPr/>
        </p:nvSpPr>
        <p:spPr bwMode="auto">
          <a:xfrm>
            <a:off x="4746625" y="1758922"/>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r>
              <a:rPr lang="en-GB" altLang="en-US" b="1" dirty="0">
                <a:solidFill>
                  <a:srgbClr val="FF0000"/>
                </a:solidFill>
              </a:rPr>
              <a:t> or </a:t>
            </a:r>
            <a:r>
              <a:rPr lang="en-GB" altLang="en-US" b="1" dirty="0">
                <a:solidFill>
                  <a:srgbClr val="FF0000"/>
                </a:solidFill>
                <a:sym typeface="Symbol" charset="2"/>
              </a:rPr>
              <a:t></a:t>
            </a:r>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endParaRPr lang="en-GB" altLang="en-US" b="1" dirty="0">
              <a:solidFill>
                <a:srgbClr val="FF0000"/>
              </a:solidFill>
            </a:endParaRPr>
          </a:p>
        </p:txBody>
      </p:sp>
      <p:sp>
        <p:nvSpPr>
          <p:cNvPr id="22" name="Oval 21"/>
          <p:cNvSpPr/>
          <p:nvPr/>
        </p:nvSpPr>
        <p:spPr>
          <a:xfrm>
            <a:off x="6096000" y="1746250"/>
            <a:ext cx="715963" cy="654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3" name="Straight Arrow Connector 22"/>
          <p:cNvCxnSpPr>
            <a:cxnSpLocks noChangeShapeType="1"/>
            <a:endCxn id="24" idx="1"/>
          </p:cNvCxnSpPr>
          <p:nvPr/>
        </p:nvCxnSpPr>
        <p:spPr bwMode="auto">
          <a:xfrm>
            <a:off x="3505200" y="2200275"/>
            <a:ext cx="519113" cy="5953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4024313" y="2579688"/>
            <a:ext cx="1614487"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400" dirty="0">
                <a:solidFill>
                  <a:schemeClr val="lt1"/>
                </a:solidFill>
                <a:latin typeface="+mn-lt"/>
                <a:ea typeface="+mn-ea"/>
                <a:cs typeface="+mn-cs"/>
              </a:rPr>
              <a:t>Decay</a:t>
            </a:r>
          </a:p>
          <a:p>
            <a:pPr algn="ctr">
              <a:defRPr/>
            </a:pPr>
            <a:r>
              <a:rPr lang="en-GB" sz="1400" dirty="0">
                <a:solidFill>
                  <a:schemeClr val="lt1"/>
                </a:solidFill>
                <a:latin typeface="+mn-lt"/>
                <a:ea typeface="+mn-ea"/>
                <a:cs typeface="+mn-cs"/>
              </a:rPr>
              <a:t>channel or ring</a:t>
            </a:r>
          </a:p>
        </p:txBody>
      </p:sp>
      <p:cxnSp>
        <p:nvCxnSpPr>
          <p:cNvPr id="25" name="Straight Arrow Connector 24"/>
          <p:cNvCxnSpPr>
            <a:cxnSpLocks noChangeShapeType="1"/>
            <a:stCxn id="24" idx="3"/>
          </p:cNvCxnSpPr>
          <p:nvPr/>
        </p:nvCxnSpPr>
        <p:spPr bwMode="auto">
          <a:xfrm>
            <a:off x="5638800" y="2795588"/>
            <a:ext cx="1319213"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3619500" y="2351088"/>
            <a:ext cx="6350" cy="519112"/>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Rectangle 26"/>
          <p:cNvSpPr>
            <a:spLocks noChangeArrowheads="1"/>
          </p:cNvSpPr>
          <p:nvPr/>
        </p:nvSpPr>
        <p:spPr bwMode="auto">
          <a:xfrm>
            <a:off x="3162300" y="2867025"/>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Front end</a:t>
            </a:r>
          </a:p>
        </p:txBody>
      </p:sp>
      <p:sp>
        <p:nvSpPr>
          <p:cNvPr id="28" name="Rectangle 27"/>
          <p:cNvSpPr>
            <a:spLocks noChangeArrowheads="1"/>
          </p:cNvSpPr>
          <p:nvPr/>
        </p:nvSpPr>
        <p:spPr bwMode="auto">
          <a:xfrm>
            <a:off x="3143250" y="3571875"/>
            <a:ext cx="819150" cy="433388"/>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Cooling</a:t>
            </a:r>
          </a:p>
        </p:txBody>
      </p:sp>
      <p:cxnSp>
        <p:nvCxnSpPr>
          <p:cNvPr id="29" name="Straight Arrow Connector 28"/>
          <p:cNvCxnSpPr>
            <a:cxnSpLocks noChangeShapeType="1"/>
          </p:cNvCxnSpPr>
          <p:nvPr/>
        </p:nvCxnSpPr>
        <p:spPr bwMode="auto">
          <a:xfrm>
            <a:off x="6899275" y="3803650"/>
            <a:ext cx="412750"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6057900" y="3179763"/>
            <a:ext cx="904875"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Storage </a:t>
            </a:r>
          </a:p>
          <a:p>
            <a:pPr algn="ctr">
              <a:defRPr/>
            </a:pPr>
            <a:r>
              <a:rPr lang="en-GB" sz="1400" dirty="0">
                <a:solidFill>
                  <a:schemeClr val="lt1"/>
                </a:solidFill>
                <a:latin typeface="+mn-lt"/>
                <a:ea typeface="+mn-ea"/>
                <a:cs typeface="+mn-cs"/>
              </a:rPr>
              <a:t>ring</a:t>
            </a:r>
          </a:p>
        </p:txBody>
      </p:sp>
      <p:cxnSp>
        <p:nvCxnSpPr>
          <p:cNvPr id="31" name="Straight Arrow Connector 30"/>
          <p:cNvCxnSpPr>
            <a:cxnSpLocks noChangeShapeType="1"/>
          </p:cNvCxnSpPr>
          <p:nvPr/>
        </p:nvCxnSpPr>
        <p:spPr bwMode="auto">
          <a:xfrm>
            <a:off x="4800600" y="3914775"/>
            <a:ext cx="0" cy="4572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3087687" y="4503738"/>
            <a:ext cx="1255713"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RCS</a:t>
            </a:r>
          </a:p>
          <a:p>
            <a:pPr algn="ctr">
              <a:defRPr/>
            </a:pPr>
            <a:r>
              <a:rPr lang="en-GB" sz="1400" dirty="0">
                <a:solidFill>
                  <a:schemeClr val="lt1"/>
                </a:solidFill>
                <a:latin typeface="+mn-lt"/>
                <a:ea typeface="+mn-ea"/>
                <a:cs typeface="+mn-cs"/>
              </a:rPr>
              <a:t>acceleration</a:t>
            </a:r>
          </a:p>
        </p:txBody>
      </p:sp>
      <p:cxnSp>
        <p:nvCxnSpPr>
          <p:cNvPr id="33" name="Straight Arrow Connector 32"/>
          <p:cNvCxnSpPr>
            <a:cxnSpLocks noChangeShapeType="1"/>
          </p:cNvCxnSpPr>
          <p:nvPr/>
        </p:nvCxnSpPr>
        <p:spPr bwMode="auto">
          <a:xfrm>
            <a:off x="5146675" y="4692650"/>
            <a:ext cx="538163"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4" name="Rectangle 33"/>
          <p:cNvSpPr>
            <a:spLocks noChangeArrowheads="1"/>
          </p:cNvSpPr>
          <p:nvPr/>
        </p:nvSpPr>
        <p:spPr bwMode="auto">
          <a:xfrm>
            <a:off x="5759450" y="4486275"/>
            <a:ext cx="860425" cy="4699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Collider</a:t>
            </a:r>
          </a:p>
          <a:p>
            <a:pPr algn="ctr">
              <a:defRPr/>
            </a:pPr>
            <a:r>
              <a:rPr lang="en-GB" sz="1400" dirty="0">
                <a:solidFill>
                  <a:schemeClr val="lt1"/>
                </a:solidFill>
                <a:latin typeface="+mn-lt"/>
                <a:ea typeface="+mn-ea"/>
                <a:cs typeface="+mn-cs"/>
              </a:rPr>
              <a:t> ring</a:t>
            </a:r>
          </a:p>
        </p:txBody>
      </p:sp>
      <p:pic>
        <p:nvPicPr>
          <p:cNvPr id="3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6550" y="3676650"/>
            <a:ext cx="161290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32500" y="3605213"/>
            <a:ext cx="930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a:spLocks noChangeArrowheads="1"/>
          </p:cNvSpPr>
          <p:nvPr/>
        </p:nvSpPr>
        <p:spPr bwMode="auto">
          <a:xfrm>
            <a:off x="4437063" y="4357688"/>
            <a:ext cx="727075" cy="719137"/>
          </a:xfrm>
          <a:prstGeom prst="ellipse">
            <a:avLst/>
          </a:prstGeom>
          <a:noFill/>
          <a:ln w="317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38" name="Slide Number Placeholder 5"/>
          <p:cNvSpPr txBox="1">
            <a:spLocks/>
          </p:cNvSpPr>
          <p:nvPr/>
        </p:nvSpPr>
        <p:spPr bwMode="auto">
          <a:xfrm>
            <a:off x="8712200" y="6116638"/>
            <a:ext cx="317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sz="1200" dirty="0">
              <a:solidFill>
                <a:srgbClr val="898989"/>
              </a:solidFill>
            </a:endParaRPr>
          </a:p>
        </p:txBody>
      </p:sp>
      <p:sp>
        <p:nvSpPr>
          <p:cNvPr id="39" name="Oval 38"/>
          <p:cNvSpPr/>
          <p:nvPr/>
        </p:nvSpPr>
        <p:spPr>
          <a:xfrm>
            <a:off x="7246938" y="3503613"/>
            <a:ext cx="715962"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Rectangle 39"/>
          <p:cNvSpPr>
            <a:spLocks noChangeArrowheads="1"/>
          </p:cNvSpPr>
          <p:nvPr/>
        </p:nvSpPr>
        <p:spPr bwMode="auto">
          <a:xfrm>
            <a:off x="4379913" y="3244850"/>
            <a:ext cx="1258887"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RLA</a:t>
            </a:r>
          </a:p>
          <a:p>
            <a:pPr algn="ctr">
              <a:defRPr/>
            </a:pPr>
            <a:r>
              <a:rPr lang="en-GB" sz="1400" dirty="0">
                <a:solidFill>
                  <a:schemeClr val="lt1"/>
                </a:solidFill>
                <a:latin typeface="+mn-lt"/>
                <a:ea typeface="+mn-ea"/>
                <a:cs typeface="+mn-cs"/>
              </a:rPr>
              <a:t>acceleration</a:t>
            </a:r>
          </a:p>
        </p:txBody>
      </p:sp>
      <p:cxnSp>
        <p:nvCxnSpPr>
          <p:cNvPr id="41" name="Straight Arrow Connector 40"/>
          <p:cNvCxnSpPr>
            <a:cxnSpLocks noChangeShapeType="1"/>
            <a:stCxn id="35" idx="2"/>
          </p:cNvCxnSpPr>
          <p:nvPr/>
        </p:nvCxnSpPr>
        <p:spPr bwMode="auto">
          <a:xfrm>
            <a:off x="5759450" y="3816350"/>
            <a:ext cx="336550"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42" name="Group 50"/>
          <p:cNvGrpSpPr>
            <a:grpSpLocks/>
          </p:cNvGrpSpPr>
          <p:nvPr/>
        </p:nvGrpSpPr>
        <p:grpSpPr bwMode="auto">
          <a:xfrm>
            <a:off x="5695950" y="4273550"/>
            <a:ext cx="1014413" cy="862013"/>
            <a:chOff x="7740922" y="4602948"/>
            <a:chExt cx="1106279" cy="1012340"/>
          </a:xfrm>
        </p:grpSpPr>
        <p:sp>
          <p:nvSpPr>
            <p:cNvPr id="43" name="Oval 42"/>
            <p:cNvSpPr>
              <a:spLocks noChangeArrowheads="1"/>
            </p:cNvSpPr>
            <p:nvPr/>
          </p:nvSpPr>
          <p:spPr bwMode="auto">
            <a:xfrm>
              <a:off x="7740922" y="4602948"/>
              <a:ext cx="1106279" cy="1010475"/>
            </a:xfrm>
            <a:prstGeom prst="ellipse">
              <a:avLst/>
            </a:prstGeom>
            <a:noFill/>
            <a:ln w="31750">
              <a:solidFill>
                <a:srgbClr val="28A0BE"/>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4" name="Oval 43"/>
            <p:cNvSpPr>
              <a:spLocks noChangeArrowheads="1"/>
            </p:cNvSpPr>
            <p:nvPr/>
          </p:nvSpPr>
          <p:spPr bwMode="auto">
            <a:xfrm>
              <a:off x="8526916" y="4625320"/>
              <a:ext cx="140233" cy="13982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5" name="Oval 44"/>
            <p:cNvSpPr>
              <a:spLocks noChangeArrowheads="1"/>
            </p:cNvSpPr>
            <p:nvPr/>
          </p:nvSpPr>
          <p:spPr bwMode="auto">
            <a:xfrm>
              <a:off x="7953868" y="5462412"/>
              <a:ext cx="164470" cy="15287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grpSp>
      <p:cxnSp>
        <p:nvCxnSpPr>
          <p:cNvPr id="46" name="Straight Arrow Connector 45"/>
          <p:cNvCxnSpPr>
            <a:cxnSpLocks noChangeShapeType="1"/>
          </p:cNvCxnSpPr>
          <p:nvPr/>
        </p:nvCxnSpPr>
        <p:spPr bwMode="auto">
          <a:xfrm>
            <a:off x="3619500" y="3314700"/>
            <a:ext cx="0" cy="257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3962400" y="3787775"/>
            <a:ext cx="252413" cy="3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8" name="TextBox 56"/>
          <p:cNvSpPr txBox="1">
            <a:spLocks noChangeArrowheads="1"/>
          </p:cNvSpPr>
          <p:nvPr/>
        </p:nvSpPr>
        <p:spPr bwMode="auto">
          <a:xfrm>
            <a:off x="2959564" y="1524000"/>
            <a:ext cx="1989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Neutrons to ESS</a:t>
            </a:r>
          </a:p>
        </p:txBody>
      </p:sp>
      <p:cxnSp>
        <p:nvCxnSpPr>
          <p:cNvPr id="52" name="Straight Arrow Connector 51"/>
          <p:cNvCxnSpPr>
            <a:cxnSpLocks noChangeShapeType="1"/>
            <a:endCxn id="19" idx="1"/>
          </p:cNvCxnSpPr>
          <p:nvPr/>
        </p:nvCxnSpPr>
        <p:spPr bwMode="auto">
          <a:xfrm>
            <a:off x="2547938" y="2185988"/>
            <a:ext cx="271462" cy="1905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3" name="TextBox 61"/>
          <p:cNvSpPr txBox="1">
            <a:spLocks noChangeArrowheads="1"/>
          </p:cNvSpPr>
          <p:nvPr/>
        </p:nvSpPr>
        <p:spPr bwMode="auto">
          <a:xfrm>
            <a:off x="8253594" y="2522538"/>
            <a:ext cx="75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200" b="1" dirty="0">
                <a:solidFill>
                  <a:srgbClr val="FFFFFF"/>
                </a:solidFill>
              </a:rPr>
              <a:t>Short</a:t>
            </a:r>
          </a:p>
          <a:p>
            <a:pPr algn="ctr" eaLnBrk="1" hangingPunct="1"/>
            <a:r>
              <a:rPr lang="en-GB" altLang="en-US" sz="1200" b="1" dirty="0">
                <a:solidFill>
                  <a:srgbClr val="FFFFFF"/>
                </a:solidFill>
              </a:rPr>
              <a:t>Baseline</a:t>
            </a:r>
          </a:p>
          <a:p>
            <a:pPr algn="ctr" eaLnBrk="1" hangingPunct="1"/>
            <a:r>
              <a:rPr lang="en-GB" altLang="en-US" sz="1200" b="1" dirty="0">
                <a:solidFill>
                  <a:srgbClr val="FFFFFF"/>
                </a:solidFill>
              </a:rPr>
              <a:t>Detector</a:t>
            </a:r>
          </a:p>
        </p:txBody>
      </p:sp>
      <p:sp>
        <p:nvSpPr>
          <p:cNvPr id="54" name="TextBox 62"/>
          <p:cNvSpPr txBox="1">
            <a:spLocks noChangeArrowheads="1"/>
          </p:cNvSpPr>
          <p:nvPr/>
        </p:nvSpPr>
        <p:spPr bwMode="auto">
          <a:xfrm>
            <a:off x="6106740" y="1762125"/>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5" name="Oval 54"/>
          <p:cNvSpPr/>
          <p:nvPr/>
        </p:nvSpPr>
        <p:spPr>
          <a:xfrm>
            <a:off x="6962775" y="2439988"/>
            <a:ext cx="715963"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 name="TextBox 64"/>
          <p:cNvSpPr txBox="1">
            <a:spLocks noChangeArrowheads="1"/>
          </p:cNvSpPr>
          <p:nvPr/>
        </p:nvSpPr>
        <p:spPr bwMode="auto">
          <a:xfrm>
            <a:off x="6994946" y="2465388"/>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Short</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7" name="TextBox 65"/>
          <p:cNvSpPr txBox="1">
            <a:spLocks noChangeArrowheads="1"/>
          </p:cNvSpPr>
          <p:nvPr/>
        </p:nvSpPr>
        <p:spPr bwMode="auto">
          <a:xfrm>
            <a:off x="7259638" y="3503613"/>
            <a:ext cx="8016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8" name="TextBox 66"/>
          <p:cNvSpPr txBox="1">
            <a:spLocks noChangeArrowheads="1"/>
          </p:cNvSpPr>
          <p:nvPr/>
        </p:nvSpPr>
        <p:spPr bwMode="auto">
          <a:xfrm>
            <a:off x="2590800" y="24511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m</a:t>
            </a:r>
            <a:r>
              <a:rPr lang="en-GB" altLang="en-US" b="1" baseline="30000" dirty="0">
                <a:solidFill>
                  <a:srgbClr val="FF0000"/>
                </a:solidFill>
                <a:latin typeface="Symbol" charset="2"/>
              </a:rPr>
              <a:t>+</a:t>
            </a:r>
            <a:r>
              <a:rPr lang="en-GB" altLang="en-US" b="1" dirty="0">
                <a:solidFill>
                  <a:srgbClr val="FF0000"/>
                </a:solidFill>
              </a:rPr>
              <a:t> or </a:t>
            </a:r>
            <a:r>
              <a:rPr lang="en-GB" altLang="en-US" b="1" dirty="0">
                <a:solidFill>
                  <a:srgbClr val="FF0000"/>
                </a:solidFill>
                <a:latin typeface="Symbol" charset="2"/>
              </a:rPr>
              <a:t>m</a:t>
            </a:r>
            <a:r>
              <a:rPr lang="en-GB" altLang="en-US" b="1" baseline="30000" dirty="0">
                <a:solidFill>
                  <a:srgbClr val="FF0000"/>
                </a:solidFill>
                <a:latin typeface="Symbol" charset="2"/>
              </a:rPr>
              <a:t>-</a:t>
            </a:r>
            <a:endParaRPr lang="en-GB" altLang="en-US" b="1" baseline="30000" dirty="0">
              <a:solidFill>
                <a:srgbClr val="FF0000"/>
              </a:solidFill>
            </a:endParaRPr>
          </a:p>
        </p:txBody>
      </p:sp>
      <p:sp>
        <p:nvSpPr>
          <p:cNvPr id="59" name="Rectangle 58"/>
          <p:cNvSpPr/>
          <p:nvPr/>
        </p:nvSpPr>
        <p:spPr>
          <a:xfrm>
            <a:off x="5759450" y="2389188"/>
            <a:ext cx="1084263" cy="368300"/>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0" name="Rectangle 59"/>
          <p:cNvSpPr/>
          <p:nvPr/>
        </p:nvSpPr>
        <p:spPr>
          <a:xfrm>
            <a:off x="5746750" y="2733675"/>
            <a:ext cx="1084263" cy="369888"/>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1" name="TextBox 69"/>
          <p:cNvSpPr txBox="1">
            <a:spLocks noChangeArrowheads="1"/>
          </p:cNvSpPr>
          <p:nvPr/>
        </p:nvSpPr>
        <p:spPr bwMode="auto">
          <a:xfrm>
            <a:off x="6324600" y="4369974"/>
            <a:ext cx="1992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2400" b="1" dirty="0">
                <a:solidFill>
                  <a:srgbClr val="FF0000"/>
                </a:solidFill>
              </a:rPr>
              <a:t>Muon Collider</a:t>
            </a:r>
          </a:p>
        </p:txBody>
      </p:sp>
      <p:sp>
        <p:nvSpPr>
          <p:cNvPr id="62" name="TextBox 70"/>
          <p:cNvSpPr txBox="1">
            <a:spLocks noChangeArrowheads="1"/>
          </p:cNvSpPr>
          <p:nvPr/>
        </p:nvSpPr>
        <p:spPr bwMode="auto">
          <a:xfrm>
            <a:off x="7646988" y="2573338"/>
            <a:ext cx="142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err="1">
                <a:solidFill>
                  <a:srgbClr val="FF0000"/>
                </a:solidFill>
              </a:rPr>
              <a:t>nuSTORM</a:t>
            </a:r>
            <a:endParaRPr lang="en-GB" altLang="en-US" b="1" dirty="0">
              <a:solidFill>
                <a:srgbClr val="FF0000"/>
              </a:solidFill>
            </a:endParaRPr>
          </a:p>
        </p:txBody>
      </p:sp>
      <p:sp>
        <p:nvSpPr>
          <p:cNvPr id="63" name="TextBox 71"/>
          <p:cNvSpPr txBox="1">
            <a:spLocks noChangeArrowheads="1"/>
          </p:cNvSpPr>
          <p:nvPr/>
        </p:nvSpPr>
        <p:spPr bwMode="auto">
          <a:xfrm>
            <a:off x="7949643" y="3486150"/>
            <a:ext cx="1231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Neutrino </a:t>
            </a:r>
          </a:p>
          <a:p>
            <a:pPr algn="ctr" eaLnBrk="1" hangingPunct="1"/>
            <a:r>
              <a:rPr lang="en-GB" altLang="en-US" b="1" dirty="0">
                <a:solidFill>
                  <a:srgbClr val="FF0000"/>
                </a:solidFill>
              </a:rPr>
              <a:t>Factory</a:t>
            </a:r>
          </a:p>
        </p:txBody>
      </p:sp>
      <p:sp>
        <p:nvSpPr>
          <p:cNvPr id="64" name="TextBox 63"/>
          <p:cNvSpPr txBox="1"/>
          <p:nvPr/>
        </p:nvSpPr>
        <p:spPr>
          <a:xfrm>
            <a:off x="6858000" y="1862138"/>
            <a:ext cx="1124026" cy="369332"/>
          </a:xfrm>
          <a:prstGeom prst="rect">
            <a:avLst/>
          </a:prstGeom>
          <a:noFill/>
        </p:spPr>
        <p:txBody>
          <a:bodyPr wrap="none">
            <a:spAutoFit/>
          </a:bodyPr>
          <a:lstStyle/>
          <a:p>
            <a:pPr algn="ctr">
              <a:defRPr/>
            </a:pPr>
            <a:r>
              <a:rPr lang="en-GB" b="1" dirty="0" err="1">
                <a:solidFill>
                  <a:srgbClr val="FF0000"/>
                </a:solidFill>
                <a:latin typeface="Times New Roman" pitchFamily="18" charset="0"/>
                <a:ea typeface="+mn-ea"/>
                <a:cs typeface="Arial" pitchFamily="34" charset="0"/>
              </a:rPr>
              <a:t>ESS</a:t>
            </a:r>
            <a:r>
              <a:rPr lang="en-GB" b="1" dirty="0" err="1">
                <a:solidFill>
                  <a:srgbClr val="FF0000"/>
                </a:solidFill>
                <a:latin typeface="+mj-lt"/>
                <a:ea typeface="+mn-ea"/>
                <a:cs typeface="Arial" pitchFamily="34" charset="0"/>
              </a:rPr>
              <a:t>nu</a:t>
            </a:r>
            <a:r>
              <a:rPr lang="en-GB" b="1" dirty="0" err="1">
                <a:solidFill>
                  <a:srgbClr val="FF0000"/>
                </a:solidFill>
                <a:latin typeface="Times New Roman" pitchFamily="18" charset="0"/>
                <a:ea typeface="+mn-ea"/>
                <a:cs typeface="Arial" pitchFamily="34" charset="0"/>
              </a:rPr>
              <a:t>SB</a:t>
            </a:r>
            <a:endParaRPr lang="en-GB" b="1" dirty="0">
              <a:solidFill>
                <a:srgbClr val="FF0000"/>
              </a:solidFill>
              <a:latin typeface="Times New Roman" pitchFamily="18" charset="0"/>
              <a:ea typeface="+mn-ea"/>
              <a:cs typeface="Arial" pitchFamily="34" charset="0"/>
            </a:endParaRPr>
          </a:p>
        </p:txBody>
      </p:sp>
      <p:sp>
        <p:nvSpPr>
          <p:cNvPr id="65" name="Rectangle 64"/>
          <p:cNvSpPr>
            <a:spLocks noChangeArrowheads="1"/>
          </p:cNvSpPr>
          <p:nvPr/>
        </p:nvSpPr>
        <p:spPr bwMode="auto">
          <a:xfrm>
            <a:off x="692151" y="2555875"/>
            <a:ext cx="1885950" cy="50967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2400" b="1" dirty="0">
                <a:solidFill>
                  <a:srgbClr val="FF0000"/>
                </a:solidFill>
                <a:highlight>
                  <a:srgbClr val="FFFF00"/>
                </a:highlight>
                <a:latin typeface="+mn-lt"/>
                <a:ea typeface="+mn-ea"/>
                <a:cs typeface="+mn-cs"/>
              </a:rPr>
              <a:t>Accumulator</a:t>
            </a:r>
          </a:p>
        </p:txBody>
      </p:sp>
      <p:cxnSp>
        <p:nvCxnSpPr>
          <p:cNvPr id="66" name="Connecteur droit avec flèche 30"/>
          <p:cNvCxnSpPr>
            <a:cxnSpLocks noChangeShapeType="1"/>
          </p:cNvCxnSpPr>
          <p:nvPr/>
        </p:nvCxnSpPr>
        <p:spPr bwMode="auto">
          <a:xfrm flipH="1">
            <a:off x="2492375" y="2136775"/>
            <a:ext cx="1012825" cy="236696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p:nvPr/>
        </p:nvSpPr>
        <p:spPr>
          <a:xfrm>
            <a:off x="5604881" y="5135591"/>
            <a:ext cx="744114" cy="369332"/>
          </a:xfrm>
          <a:prstGeom prst="rect">
            <a:avLst/>
          </a:prstGeom>
          <a:noFill/>
        </p:spPr>
        <p:txBody>
          <a:bodyPr wrap="none" rtlCol="0">
            <a:spAutoFit/>
          </a:bodyPr>
          <a:lstStyle/>
          <a:p>
            <a:r>
              <a:rPr lang="en-GB" dirty="0" err="1"/>
              <a:t>μ</a:t>
            </a:r>
            <a:r>
              <a:rPr lang="en-GB" baseline="30000" dirty="0"/>
              <a:t>+</a:t>
            </a:r>
            <a:r>
              <a:rPr lang="en-GB" dirty="0"/>
              <a:t>   </a:t>
            </a:r>
            <a:r>
              <a:rPr lang="en-GB" dirty="0" err="1"/>
              <a:t>μ</a:t>
            </a:r>
            <a:r>
              <a:rPr lang="en-GB" baseline="30000" dirty="0"/>
              <a:t>-</a:t>
            </a:r>
          </a:p>
        </p:txBody>
      </p:sp>
      <p:sp>
        <p:nvSpPr>
          <p:cNvPr id="68" name="TextBox 67"/>
          <p:cNvSpPr txBox="1"/>
          <p:nvPr/>
        </p:nvSpPr>
        <p:spPr>
          <a:xfrm>
            <a:off x="5624918" y="4980077"/>
            <a:ext cx="704039" cy="369332"/>
          </a:xfrm>
          <a:prstGeom prst="rect">
            <a:avLst/>
          </a:prstGeom>
          <a:noFill/>
        </p:spPr>
        <p:txBody>
          <a:bodyPr wrap="none" rtlCol="0">
            <a:spAutoFit/>
          </a:bodyPr>
          <a:lstStyle/>
          <a:p>
            <a:r>
              <a:rPr lang="en-GB" dirty="0">
                <a:latin typeface="Times New Roman" charset="0"/>
                <a:ea typeface="Times New Roman" charset="0"/>
                <a:cs typeface="Times New Roman" charset="0"/>
              </a:rPr>
              <a:t>→ ←</a:t>
            </a:r>
          </a:p>
        </p:txBody>
      </p:sp>
      <p:sp>
        <p:nvSpPr>
          <p:cNvPr id="69" name="TextBox 68"/>
          <p:cNvSpPr txBox="1"/>
          <p:nvPr/>
        </p:nvSpPr>
        <p:spPr>
          <a:xfrm>
            <a:off x="4367634" y="5498068"/>
            <a:ext cx="3480966" cy="369332"/>
          </a:xfrm>
          <a:prstGeom prst="rect">
            <a:avLst/>
          </a:prstGeom>
          <a:noFill/>
          <a:ln>
            <a:solidFill>
              <a:srgbClr val="0070C0"/>
            </a:solidFill>
          </a:ln>
        </p:spPr>
        <p:txBody>
          <a:bodyPr wrap="square" rtlCol="0">
            <a:spAutoFit/>
          </a:bodyPr>
          <a:lstStyle/>
          <a:p>
            <a:r>
              <a:rPr lang="en-GB" dirty="0"/>
              <a:t>more than 4x10</a:t>
            </a:r>
            <a:r>
              <a:rPr lang="en-GB" baseline="30000" dirty="0"/>
              <a:t>20</a:t>
            </a:r>
            <a:r>
              <a:rPr lang="en-GB" dirty="0"/>
              <a:t> μ/year from ESS</a:t>
            </a:r>
          </a:p>
        </p:txBody>
      </p:sp>
      <p:sp>
        <p:nvSpPr>
          <p:cNvPr id="70" name="Rectangle 16"/>
          <p:cNvSpPr>
            <a:spLocks noChangeArrowheads="1"/>
          </p:cNvSpPr>
          <p:nvPr/>
        </p:nvSpPr>
        <p:spPr bwMode="auto">
          <a:xfrm>
            <a:off x="76200" y="2020084"/>
            <a:ext cx="15696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spcAft>
                <a:spcPts val="600"/>
              </a:spcAft>
            </a:pPr>
            <a:r>
              <a:rPr lang="en-GB" altLang="en-US" sz="1400" b="1" dirty="0">
                <a:solidFill>
                  <a:srgbClr val="FF0000"/>
                </a:solidFill>
                <a:ea typeface="MS PGothic" charset="-128"/>
                <a:cs typeface="Times New Roman" charset="0"/>
              </a:rPr>
              <a:t>2.7x10</a:t>
            </a:r>
            <a:r>
              <a:rPr lang="en-GB" altLang="en-US" sz="1400" b="1" baseline="30000" dirty="0">
                <a:solidFill>
                  <a:srgbClr val="FF0000"/>
                </a:solidFill>
                <a:ea typeface="MS PGothic" charset="-128"/>
                <a:cs typeface="Times New Roman" charset="0"/>
              </a:rPr>
              <a:t>23</a:t>
            </a:r>
            <a:r>
              <a:rPr lang="en-GB" altLang="en-US" sz="1400" b="1" dirty="0">
                <a:solidFill>
                  <a:srgbClr val="FF0000"/>
                </a:solidFill>
                <a:ea typeface="MS PGothic" charset="-128"/>
                <a:cs typeface="Times New Roman" charset="0"/>
              </a:rPr>
              <a:t> p.o.t/year</a:t>
            </a:r>
          </a:p>
        </p:txBody>
      </p:sp>
      <p:sp>
        <p:nvSpPr>
          <p:cNvPr id="71" name="Oval 70">
            <a:extLst>
              <a:ext uri="{FF2B5EF4-FFF2-40B4-BE49-F238E27FC236}">
                <a16:creationId xmlns:a16="http://schemas.microsoft.com/office/drawing/2014/main" id="{A839DD07-0C7E-42D2-8148-8B2D7AF32493}"/>
              </a:ext>
            </a:extLst>
          </p:cNvPr>
          <p:cNvSpPr/>
          <p:nvPr/>
        </p:nvSpPr>
        <p:spPr>
          <a:xfrm>
            <a:off x="2818352" y="1600200"/>
            <a:ext cx="234703" cy="222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2" name="TextBox 71">
            <a:extLst>
              <a:ext uri="{FF2B5EF4-FFF2-40B4-BE49-F238E27FC236}">
                <a16:creationId xmlns:a16="http://schemas.microsoft.com/office/drawing/2014/main" id="{CEB741AC-8328-4B44-8D91-D87E39D8F947}"/>
              </a:ext>
            </a:extLst>
          </p:cNvPr>
          <p:cNvSpPr txBox="1"/>
          <p:nvPr/>
        </p:nvSpPr>
        <p:spPr>
          <a:xfrm>
            <a:off x="4075394" y="5839639"/>
            <a:ext cx="4636805"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Decay At Rest and Coherent </a:t>
            </a:r>
            <a:r>
              <a:rPr lang="el-GR" b="1" dirty="0">
                <a:solidFill>
                  <a:srgbClr val="FF0000"/>
                </a:solidFill>
                <a:latin typeface="Times New Roman" panose="02020603050405020304" pitchFamily="18" charset="0"/>
                <a:cs typeface="Times New Roman" panose="02020603050405020304" pitchFamily="18" charset="0"/>
              </a:rPr>
              <a:t>ν</a:t>
            </a:r>
            <a:r>
              <a:rPr lang="en-US" b="1" dirty="0">
                <a:solidFill>
                  <a:srgbClr val="FF0000"/>
                </a:solidFill>
                <a:latin typeface="Times New Roman" panose="02020603050405020304" pitchFamily="18" charset="0"/>
                <a:cs typeface="Times New Roman" panose="02020603050405020304" pitchFamily="18" charset="0"/>
              </a:rPr>
              <a:t> scattering also need Compressed pulse and will be included</a:t>
            </a:r>
          </a:p>
        </p:txBody>
      </p:sp>
      <p:sp>
        <p:nvSpPr>
          <p:cNvPr id="79" name="Date Placeholder 78">
            <a:extLst>
              <a:ext uri="{FF2B5EF4-FFF2-40B4-BE49-F238E27FC236}">
                <a16:creationId xmlns:a16="http://schemas.microsoft.com/office/drawing/2014/main" id="{49612485-E6AD-4763-9362-F1E7C9D6779E}"/>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0" name="Slide Number Placeholder 79">
            <a:extLst>
              <a:ext uri="{FF2B5EF4-FFF2-40B4-BE49-F238E27FC236}">
                <a16:creationId xmlns:a16="http://schemas.microsoft.com/office/drawing/2014/main" id="{78AB410D-8CCC-408C-8667-6F93137B6910}"/>
              </a:ext>
            </a:extLst>
          </p:cNvPr>
          <p:cNvSpPr>
            <a:spLocks noGrp="1"/>
          </p:cNvSpPr>
          <p:nvPr>
            <p:ph type="sldNum" sz="quarter" idx="7"/>
          </p:nvPr>
        </p:nvSpPr>
        <p:spPr>
          <a:xfrm>
            <a:off x="8712199" y="6545264"/>
            <a:ext cx="364870" cy="283002"/>
          </a:xfrm>
        </p:spPr>
        <p:txBody>
          <a:bodyPr/>
          <a:lstStyle/>
          <a:p>
            <a:pPr marL="101600">
              <a:lnSpc>
                <a:spcPct val="100000"/>
              </a:lnSpc>
            </a:pPr>
            <a:fld id="{81D60167-4931-47E6-BA6A-407CBD079E47}" type="slidenum">
              <a:rPr lang="sv-SE" smtClean="0"/>
              <a:t>27</a:t>
            </a:fld>
            <a:endParaRPr lang="sv-SE" dirty="0"/>
          </a:p>
        </p:txBody>
      </p:sp>
      <p:sp>
        <p:nvSpPr>
          <p:cNvPr id="82" name="Footer Placeholder 81">
            <a:extLst>
              <a:ext uri="{FF2B5EF4-FFF2-40B4-BE49-F238E27FC236}">
                <a16:creationId xmlns:a16="http://schemas.microsoft.com/office/drawing/2014/main" id="{CC0A87A6-6872-4E94-8139-CBD870E046E8}"/>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265151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8" y="304592"/>
            <a:ext cx="8949435" cy="615553"/>
          </a:xfrm>
        </p:spPr>
        <p:txBody>
          <a:bodyPr/>
          <a:lstStyle/>
          <a:p>
            <a:r>
              <a:rPr lang="sv-SE" dirty="0"/>
              <a:t>Sponsors </a:t>
            </a:r>
            <a:r>
              <a:rPr lang="sv-SE" dirty="0" err="1"/>
              <a:t>of</a:t>
            </a:r>
            <a:r>
              <a:rPr lang="sv-SE" dirty="0"/>
              <a:t> </a:t>
            </a:r>
            <a:r>
              <a:rPr lang="sv-SE" dirty="0" err="1"/>
              <a:t>this</a:t>
            </a:r>
            <a:r>
              <a:rPr lang="sv-SE" dirty="0"/>
              <a:t> </a:t>
            </a:r>
            <a:r>
              <a:rPr lang="sv-SE" dirty="0" err="1"/>
              <a:t>project</a:t>
            </a:r>
            <a:endParaRPr lang="sv-SE" dirty="0"/>
          </a:p>
        </p:txBody>
      </p:sp>
      <p:sp>
        <p:nvSpPr>
          <p:cNvPr id="3" name="Date Placeholder 2">
            <a:extLst>
              <a:ext uri="{FF2B5EF4-FFF2-40B4-BE49-F238E27FC236}">
                <a16:creationId xmlns:a16="http://schemas.microsoft.com/office/drawing/2014/main" id="{A943972F-B3E2-427C-96BB-433BB847BDE6}"/>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93D34705-E4CB-405D-A669-C93712DEA0FB}"/>
              </a:ext>
            </a:extLst>
          </p:cNvPr>
          <p:cNvSpPr>
            <a:spLocks noGrp="1"/>
          </p:cNvSpPr>
          <p:nvPr>
            <p:ph type="sldNum" sz="quarter" idx="7"/>
          </p:nvPr>
        </p:nvSpPr>
        <p:spPr>
          <a:xfrm>
            <a:off x="8686800" y="6547584"/>
            <a:ext cx="390269" cy="280681"/>
          </a:xfrm>
        </p:spPr>
        <p:txBody>
          <a:bodyPr/>
          <a:lstStyle/>
          <a:p>
            <a:pPr marL="101600">
              <a:lnSpc>
                <a:spcPct val="100000"/>
              </a:lnSpc>
            </a:pPr>
            <a:fld id="{81D60167-4931-47E6-BA6A-407CBD079E47}" type="slidenum">
              <a:rPr lang="sv-SE" smtClean="0"/>
              <a:t>28</a:t>
            </a:fld>
            <a:endParaRPr lang="sv-SE" dirty="0"/>
          </a:p>
        </p:txBody>
      </p:sp>
      <p:sp>
        <p:nvSpPr>
          <p:cNvPr id="10" name="Footer Placeholder 9">
            <a:extLst>
              <a:ext uri="{FF2B5EF4-FFF2-40B4-BE49-F238E27FC236}">
                <a16:creationId xmlns:a16="http://schemas.microsoft.com/office/drawing/2014/main" id="{37CCAEFE-45D1-43A8-9C7B-50436C51941A}"/>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pic>
        <p:nvPicPr>
          <p:cNvPr id="1031" name="Picture 4">
            <a:extLst>
              <a:ext uri="{FF2B5EF4-FFF2-40B4-BE49-F238E27FC236}">
                <a16:creationId xmlns:a16="http://schemas.microsoft.com/office/drawing/2014/main" id="{36F6A5D6-130A-428F-BDCA-BFD083C1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7" y="3826106"/>
            <a:ext cx="1180267" cy="1180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
            <a:extLst>
              <a:ext uri="{FF2B5EF4-FFF2-40B4-BE49-F238E27FC236}">
                <a16:creationId xmlns:a16="http://schemas.microsoft.com/office/drawing/2014/main" id="{073670FE-4E0D-4087-AA55-E9FDA2A93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241433"/>
            <a:ext cx="2071766" cy="590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0A25C13-6F2F-464C-A225-E3C6F235F411}"/>
              </a:ext>
            </a:extLst>
          </p:cNvPr>
          <p:cNvSpPr>
            <a:spLocks noChangeArrowheads="1"/>
          </p:cNvSpPr>
          <p:nvPr/>
        </p:nvSpPr>
        <p:spPr bwMode="auto">
          <a:xfrm>
            <a:off x="1942796" y="11034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ED466EA5-04BB-49BB-8E43-228C7E1611CE}"/>
              </a:ext>
            </a:extLst>
          </p:cNvPr>
          <p:cNvSpPr>
            <a:spLocks noChangeArrowheads="1"/>
          </p:cNvSpPr>
          <p:nvPr/>
        </p:nvSpPr>
        <p:spPr bwMode="auto">
          <a:xfrm>
            <a:off x="115133" y="29837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09761AB3-86BA-42F7-8B6E-CBFD34B074C3}"/>
              </a:ext>
            </a:extLst>
          </p:cNvPr>
          <p:cNvSpPr>
            <a:spLocks noChangeArrowheads="1"/>
          </p:cNvSpPr>
          <p:nvPr/>
        </p:nvSpPr>
        <p:spPr bwMode="auto">
          <a:xfrm>
            <a:off x="115133" y="33711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C0728F53-67EA-4F79-A89E-C8728CBE16B5}"/>
              </a:ext>
            </a:extLst>
          </p:cNvPr>
          <p:cNvSpPr/>
          <p:nvPr/>
        </p:nvSpPr>
        <p:spPr>
          <a:xfrm>
            <a:off x="4113663" y="3745415"/>
            <a:ext cx="4572000" cy="1347805"/>
          </a:xfrm>
          <a:prstGeom prst="rect">
            <a:avLst/>
          </a:prstGeom>
        </p:spPr>
        <p:txBody>
          <a:bodyPr>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This project is supported by the COST Action CA15139 ``Combining forces for a novel European facility for neutrino-antineutrino symmetry-violation discovery'' (</a:t>
            </a:r>
            <a:r>
              <a:rPr lang="en-US" b="1" dirty="0" err="1">
                <a:latin typeface="Calibri" panose="020F0502020204030204" pitchFamily="34" charset="0"/>
                <a:ea typeface="Calibri" panose="020F0502020204030204" pitchFamily="34" charset="0"/>
                <a:cs typeface="Times New Roman" panose="02020603050405020304" pitchFamily="18" charset="0"/>
              </a:rPr>
              <a:t>EuroNuNet</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sv-SE"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
            <a:extLst>
              <a:ext uri="{FF2B5EF4-FFF2-40B4-BE49-F238E27FC236}">
                <a16:creationId xmlns:a16="http://schemas.microsoft.com/office/drawing/2014/main" id="{8241B453-1106-4BF8-989D-F4A522D16932}"/>
              </a:ext>
            </a:extLst>
          </p:cNvPr>
          <p:cNvPicPr/>
          <p:nvPr/>
        </p:nvPicPr>
        <p:blipFill>
          <a:blip r:embed="rId4">
            <a:extLst>
              <a:ext uri="{28A0092B-C50C-407E-A947-70E740481C1C}">
                <a14:useLocalDpi xmlns:a14="http://schemas.microsoft.com/office/drawing/2010/main" val="0"/>
              </a:ext>
            </a:extLst>
          </a:blip>
          <a:stretch>
            <a:fillRect/>
          </a:stretch>
        </p:blipFill>
        <p:spPr>
          <a:xfrm>
            <a:off x="92387" y="2056533"/>
            <a:ext cx="3731979" cy="1114424"/>
          </a:xfrm>
          <a:prstGeom prst="rect">
            <a:avLst/>
          </a:prstGeom>
        </p:spPr>
      </p:pic>
      <p:sp>
        <p:nvSpPr>
          <p:cNvPr id="14" name="Rectangle 13">
            <a:extLst>
              <a:ext uri="{FF2B5EF4-FFF2-40B4-BE49-F238E27FC236}">
                <a16:creationId xmlns:a16="http://schemas.microsoft.com/office/drawing/2014/main" id="{EAA56516-ACEB-4929-91C3-FE04A09E9246}"/>
              </a:ext>
            </a:extLst>
          </p:cNvPr>
          <p:cNvSpPr/>
          <p:nvPr/>
        </p:nvSpPr>
        <p:spPr>
          <a:xfrm>
            <a:off x="4113663" y="1996251"/>
            <a:ext cx="4572000" cy="1200329"/>
          </a:xfrm>
          <a:prstGeom prst="rect">
            <a:avLst/>
          </a:prstGeom>
        </p:spPr>
        <p:txBody>
          <a:bodyPr>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a:t>
            </a:r>
            <a:r>
              <a:rPr lang="en-US" b="1" dirty="0" err="1">
                <a:latin typeface="Calibri" panose="020F0502020204030204" pitchFamily="34" charset="0"/>
                <a:ea typeface="Calibri" panose="020F0502020204030204" pitchFamily="34" charset="0"/>
                <a:cs typeface="Times New Roman" panose="02020603050405020304" pitchFamily="18" charset="0"/>
              </a:rPr>
              <a:t>programme</a:t>
            </a:r>
            <a:r>
              <a:rPr lang="en-US" b="1" dirty="0">
                <a:latin typeface="Calibri" panose="020F0502020204030204" pitchFamily="34" charset="0"/>
                <a:ea typeface="Calibri" panose="020F0502020204030204" pitchFamily="34" charset="0"/>
                <a:cs typeface="Times New Roman" panose="02020603050405020304" pitchFamily="18" charset="0"/>
              </a:rPr>
              <a:t> under grant agreement No 777419.</a:t>
            </a:r>
            <a:endParaRPr lang="en-US" b="1" dirty="0"/>
          </a:p>
        </p:txBody>
      </p:sp>
    </p:spTree>
    <p:extLst>
      <p:ext uri="{BB962C8B-B14F-4D97-AF65-F5344CB8AC3E}">
        <p14:creationId xmlns:p14="http://schemas.microsoft.com/office/powerpoint/2010/main" val="139904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10510"/>
            <a:ext cx="7878958" cy="615553"/>
          </a:xfrm>
        </p:spPr>
        <p:txBody>
          <a:bodyPr/>
          <a:lstStyle/>
          <a:p>
            <a:r>
              <a:rPr lang="sv-SE" dirty="0"/>
              <a:t>A </a:t>
            </a:r>
            <a:r>
              <a:rPr lang="sv-SE" dirty="0" err="1"/>
              <a:t>few</a:t>
            </a:r>
            <a:r>
              <a:rPr lang="sv-SE" dirty="0"/>
              <a:t> </a:t>
            </a:r>
            <a:r>
              <a:rPr lang="sv-SE" dirty="0" err="1"/>
              <a:t>concluding</a:t>
            </a:r>
            <a:r>
              <a:rPr lang="sv-SE" dirty="0"/>
              <a:t> </a:t>
            </a:r>
            <a:r>
              <a:rPr lang="sv-SE" dirty="0" err="1"/>
              <a:t>remarks</a:t>
            </a:r>
            <a:endParaRPr lang="sv-SE" dirty="0"/>
          </a:p>
        </p:txBody>
      </p:sp>
      <p:sp>
        <p:nvSpPr>
          <p:cNvPr id="7" name="Rectangle 6"/>
          <p:cNvSpPr/>
          <p:nvPr/>
        </p:nvSpPr>
        <p:spPr>
          <a:xfrm>
            <a:off x="231902" y="750868"/>
            <a:ext cx="8949435" cy="5878532"/>
          </a:xfrm>
          <a:prstGeom prst="rect">
            <a:avLst/>
          </a:prstGeom>
        </p:spPr>
        <p:txBody>
          <a:bodyPr wrap="square">
            <a:spAutoFit/>
          </a:bodyPr>
          <a:lstStyle/>
          <a:p>
            <a:pPr marL="12700" marR="188595">
              <a:lnSpc>
                <a:spcPct val="100000"/>
              </a:lnSpc>
            </a:pPr>
            <a:r>
              <a:rPr lang="en-US" sz="2000" b="1" spc="-10" dirty="0" err="1">
                <a:latin typeface="Times New Roman"/>
                <a:cs typeface="Times New Roman"/>
              </a:rPr>
              <a:t>ESSnuSB</a:t>
            </a:r>
            <a:r>
              <a:rPr lang="en-US" sz="2000" b="1" spc="-5" dirty="0">
                <a:latin typeface="Times New Roman"/>
                <a:cs typeface="Times New Roman"/>
              </a:rPr>
              <a:t>,</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desi</a:t>
            </a:r>
            <a:r>
              <a:rPr lang="en-US" sz="2000" b="1" spc="-5" dirty="0">
                <a:latin typeface="Times New Roman"/>
                <a:cs typeface="Times New Roman"/>
              </a:rPr>
              <a:t>g</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ly</a:t>
            </a:r>
            <a:r>
              <a:rPr lang="en-US" sz="2000" b="1" spc="25" dirty="0">
                <a:latin typeface="Times New Roman"/>
                <a:cs typeface="Times New Roman"/>
              </a:rPr>
              <a:t> </a:t>
            </a:r>
            <a:r>
              <a:rPr lang="en-US" sz="2000" b="1" spc="-10" dirty="0">
                <a:latin typeface="Times New Roman"/>
                <a:cs typeface="Times New Roman"/>
              </a:rPr>
              <a:t>being</a:t>
            </a:r>
            <a:r>
              <a:rPr lang="en-US" sz="2000" b="1" spc="10" dirty="0">
                <a:latin typeface="Times New Roman"/>
                <a:cs typeface="Times New Roman"/>
              </a:rPr>
              <a: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udied,</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40" dirty="0">
                <a:latin typeface="Times New Roman"/>
                <a:cs typeface="Times New Roman"/>
              </a:rPr>
              <a:t>m</a:t>
            </a:r>
            <a:r>
              <a:rPr lang="en-US" sz="2000" b="1" spc="-10" dirty="0">
                <a:latin typeface="Times New Roman"/>
                <a:cs typeface="Times New Roman"/>
              </a:rPr>
              <a:t>pl</a:t>
            </a:r>
            <a:r>
              <a:rPr lang="en-US" sz="2000" b="1" dirty="0">
                <a:latin typeface="Times New Roman"/>
                <a:cs typeface="Times New Roman"/>
              </a:rPr>
              <a:t>e</a:t>
            </a:r>
            <a:r>
              <a:rPr lang="en-US" sz="2000" b="1" spc="-40" dirty="0">
                <a:latin typeface="Times New Roman"/>
                <a:cs typeface="Times New Roman"/>
              </a:rPr>
              <a:t>m</a:t>
            </a:r>
            <a:r>
              <a:rPr lang="en-US" sz="2000" b="1" spc="-10" dirty="0">
                <a:latin typeface="Times New Roman"/>
                <a:cs typeface="Times New Roman"/>
              </a:rPr>
              <a:t>e</a:t>
            </a:r>
            <a:r>
              <a:rPr lang="en-US" sz="2000" b="1" dirty="0">
                <a:latin typeface="Times New Roman"/>
                <a:cs typeface="Times New Roman"/>
              </a:rPr>
              <a:t>n</a:t>
            </a:r>
            <a:r>
              <a:rPr lang="en-US" sz="2000" b="1" spc="-15" dirty="0">
                <a:latin typeface="Times New Roman"/>
                <a:cs typeface="Times New Roman"/>
              </a:rPr>
              <a:t>t</a:t>
            </a:r>
            <a:r>
              <a:rPr lang="en-US" sz="2000" b="1" spc="-5" dirty="0">
                <a:latin typeface="Times New Roman"/>
                <a:cs typeface="Times New Roman"/>
              </a:rPr>
              <a:t>a</a:t>
            </a:r>
            <a:r>
              <a:rPr lang="en-US" sz="2000" b="1" spc="-10" dirty="0">
                <a:latin typeface="Times New Roman"/>
                <a:cs typeface="Times New Roman"/>
              </a:rPr>
              <a:t>ry</a:t>
            </a:r>
            <a:r>
              <a:rPr lang="en-US" sz="2000" b="1" spc="6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5" dirty="0">
                <a:latin typeface="Times New Roman"/>
                <a:cs typeface="Times New Roman"/>
              </a:rPr>
              <a:t>o</a:t>
            </a:r>
            <a:r>
              <a:rPr lang="en-US" sz="2000" b="1" spc="-15" dirty="0">
                <a:latin typeface="Times New Roman"/>
                <a:cs typeface="Times New Roman"/>
              </a:rPr>
              <a:t>t</a:t>
            </a:r>
            <a:r>
              <a:rPr lang="en-US" sz="2000" b="1" spc="-10" dirty="0">
                <a:latin typeface="Times New Roman"/>
                <a:cs typeface="Times New Roman"/>
              </a:rPr>
              <a:t>her</a:t>
            </a:r>
            <a:r>
              <a:rPr lang="en-US" sz="2000" b="1" spc="-2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xis</a:t>
            </a:r>
            <a:r>
              <a:rPr lang="en-US" sz="2000" b="1" spc="-15" dirty="0">
                <a:latin typeface="Times New Roman"/>
                <a:cs typeface="Times New Roman"/>
              </a:rPr>
              <a:t>t</a:t>
            </a:r>
            <a:r>
              <a:rPr lang="en-US" sz="2000" b="1" spc="-10" dirty="0">
                <a:latin typeface="Times New Roman"/>
                <a:cs typeface="Times New Roman"/>
              </a:rPr>
              <a:t>ing</a:t>
            </a:r>
            <a:r>
              <a:rPr lang="en-US" sz="2000" b="1" spc="2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 pl</a:t>
            </a:r>
            <a:r>
              <a:rPr lang="en-US" sz="2000" b="1" spc="-5" dirty="0">
                <a:latin typeface="Times New Roman"/>
                <a:cs typeface="Times New Roman"/>
              </a:rPr>
              <a:t>a</a:t>
            </a:r>
            <a:r>
              <a:rPr lang="en-US" sz="2000" b="1" spc="-10" dirty="0">
                <a:latin typeface="Times New Roman"/>
                <a:cs typeface="Times New Roman"/>
              </a:rPr>
              <a:t>nned</a:t>
            </a:r>
            <a:r>
              <a:rPr lang="en-US" sz="2000" b="1" spc="5" dirty="0">
                <a:latin typeface="Times New Roman"/>
                <a:cs typeface="Times New Roman"/>
              </a:rPr>
              <a:t> </a:t>
            </a:r>
            <a:r>
              <a:rPr lang="en-US" sz="2000" b="1" spc="-10" dirty="0">
                <a:latin typeface="Times New Roman"/>
                <a:cs typeface="Times New Roman"/>
              </a:rPr>
              <a:t>super</a:t>
            </a:r>
            <a:r>
              <a:rPr lang="en-US" sz="2000" b="1" spc="-30" dirty="0">
                <a:latin typeface="Times New Roman"/>
                <a:cs typeface="Times New Roman"/>
              </a:rPr>
              <a:t> </a:t>
            </a:r>
            <a:r>
              <a:rPr lang="en-US" sz="2000" b="1" spc="-10" dirty="0">
                <a:latin typeface="Times New Roman"/>
                <a:cs typeface="Times New Roman"/>
              </a:rPr>
              <a:t>be</a:t>
            </a:r>
            <a:r>
              <a:rPr lang="en-US" sz="2000" b="1" spc="-5" dirty="0">
                <a:latin typeface="Times New Roman"/>
                <a:cs typeface="Times New Roman"/>
              </a:rPr>
              <a:t>a</a:t>
            </a:r>
            <a:r>
              <a:rPr lang="en-US" sz="2000" b="1" spc="-15" dirty="0">
                <a:latin typeface="Times New Roman"/>
                <a:cs typeface="Times New Roman"/>
              </a:rPr>
              <a:t>m</a:t>
            </a:r>
            <a:r>
              <a:rPr lang="en-US" sz="2000" b="1" spc="1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s</a:t>
            </a:r>
            <a:r>
              <a:rPr lang="en-US" sz="2000" b="1" spc="55" dirty="0">
                <a:latin typeface="Times New Roman"/>
                <a:cs typeface="Times New Roman"/>
              </a:rPr>
              <a:t> </a:t>
            </a:r>
            <a:r>
              <a:rPr lang="en-US" sz="2000" b="1" spc="-10" dirty="0">
                <a:latin typeface="Times New Roman"/>
                <a:cs typeface="Times New Roman"/>
              </a:rPr>
              <a:t>by</a:t>
            </a:r>
            <a:r>
              <a:rPr lang="en-US" sz="2000" b="1"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a</a:t>
            </a:r>
            <a:r>
              <a:rPr lang="en-US" sz="2000" b="1" spc="-10" dirty="0">
                <a:latin typeface="Times New Roman"/>
                <a:cs typeface="Times New Roman"/>
              </a:rPr>
              <a:t>ct</a:t>
            </a:r>
          </a:p>
          <a:p>
            <a:pPr marL="12700" marR="138430">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5" dirty="0">
                <a:latin typeface="Times New Roman"/>
                <a:cs typeface="Times New Roman"/>
              </a:rPr>
              <a:t>it focusses 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sec</a:t>
            </a:r>
            <a:r>
              <a:rPr lang="en-US" sz="2000" b="1" spc="-5" dirty="0">
                <a:latin typeface="Times New Roman"/>
                <a:cs typeface="Times New Roman"/>
              </a:rPr>
              <a:t>o</a:t>
            </a:r>
            <a:r>
              <a:rPr lang="en-US" sz="2000" b="1" spc="-10" dirty="0">
                <a:latin typeface="Times New Roman"/>
                <a:cs typeface="Times New Roman"/>
              </a:rPr>
              <a:t>nd</a:t>
            </a:r>
            <a:r>
              <a:rPr lang="en-US" sz="2000" b="1" spc="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r>
              <a:rPr lang="en-US" sz="2000" b="1" spc="4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a:t>
            </a:r>
            <a:r>
              <a:rPr lang="en-US" sz="2000" b="1" spc="-35" dirty="0">
                <a:latin typeface="Times New Roman"/>
                <a:cs typeface="Times New Roman"/>
              </a:rPr>
              <a:t>r</a:t>
            </a:r>
            <a:r>
              <a:rPr lang="en-US" sz="2000" b="1" spc="-10" dirty="0">
                <a:latin typeface="Times New Roman"/>
                <a:cs typeface="Times New Roman"/>
              </a:rPr>
              <a:t>e</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0" dirty="0">
                <a:latin typeface="Times New Roman"/>
                <a:cs typeface="Times New Roman"/>
              </a:rPr>
              <a:t>sensi</a:t>
            </a:r>
            <a:r>
              <a:rPr lang="en-US" sz="2000" b="1" spc="-15" dirty="0">
                <a:latin typeface="Times New Roman"/>
                <a:cs typeface="Times New Roman"/>
              </a:rPr>
              <a:t>t</a:t>
            </a:r>
            <a:r>
              <a:rPr lang="en-US" sz="2000" b="1" spc="-5" dirty="0">
                <a:latin typeface="Times New Roman"/>
                <a:cs typeface="Times New Roman"/>
              </a:rPr>
              <a:t>ivi</a:t>
            </a:r>
            <a:r>
              <a:rPr lang="en-US" sz="2000" b="1" spc="-15" dirty="0">
                <a:latin typeface="Times New Roman"/>
                <a:cs typeface="Times New Roman"/>
              </a:rPr>
              <a:t>t</a:t>
            </a:r>
            <a:r>
              <a:rPr lang="en-US" sz="2000" b="1" spc="-10" dirty="0">
                <a:latin typeface="Times New Roman"/>
                <a:cs typeface="Times New Roman"/>
              </a:rPr>
              <a:t>y</a:t>
            </a:r>
            <a:r>
              <a:rPr lang="en-US" sz="2000" b="1" spc="3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s</a:t>
            </a:r>
            <a:r>
              <a:rPr lang="en-US" sz="2000" b="1" spc="-5" dirty="0">
                <a:latin typeface="Times New Roman"/>
                <a:cs typeface="Times New Roman"/>
              </a:rPr>
              <a:t>y</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a:t>
            </a:r>
            <a:r>
              <a:rPr lang="en-US" sz="2000" b="1" spc="-40" dirty="0">
                <a:latin typeface="Times New Roman"/>
                <a:cs typeface="Times New Roman"/>
              </a:rPr>
              <a:t>m</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ic er</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rs</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3</a:t>
            </a:r>
            <a:r>
              <a:rPr lang="en-US" sz="2000" b="1" dirty="0">
                <a:latin typeface="Times New Roman"/>
                <a:cs typeface="Times New Roman"/>
              </a:rPr>
              <a:t> </a:t>
            </a:r>
            <a:r>
              <a:rPr lang="en-US" sz="2000" b="1" spc="-15" dirty="0">
                <a:latin typeface="Times New Roman"/>
                <a:cs typeface="Times New Roman"/>
              </a:rPr>
              <a:t>t</a:t>
            </a:r>
            <a:r>
              <a:rPr lang="en-US" sz="2000" b="1" spc="-5" dirty="0">
                <a:latin typeface="Times New Roman"/>
                <a:cs typeface="Times New Roman"/>
              </a:rPr>
              <a:t>i</a:t>
            </a:r>
            <a:r>
              <a:rPr lang="en-US" sz="2000" b="1" spc="-40" dirty="0">
                <a:latin typeface="Times New Roman"/>
                <a:cs typeface="Times New Roman"/>
              </a:rPr>
              <a:t>m</a:t>
            </a:r>
            <a:r>
              <a:rPr lang="en-US" sz="2000" b="1" spc="-10" dirty="0">
                <a:latin typeface="Times New Roman"/>
                <a:cs typeface="Times New Roman"/>
              </a:rPr>
              <a:t>es</a:t>
            </a:r>
            <a:r>
              <a:rPr lang="en-US" sz="2000" b="1" spc="55" dirty="0">
                <a:latin typeface="Times New Roman"/>
                <a:cs typeface="Times New Roman"/>
              </a:rPr>
              <a:t> </a:t>
            </a:r>
            <a:r>
              <a:rPr lang="en-US" sz="2000" b="1" spc="-5" dirty="0">
                <a:latin typeface="Times New Roman"/>
                <a:cs typeface="Times New Roman"/>
              </a:rPr>
              <a:t>lo</a:t>
            </a:r>
            <a:r>
              <a:rPr lang="en-US" sz="2000" b="1" dirty="0">
                <a:latin typeface="Times New Roman"/>
                <a:cs typeface="Times New Roman"/>
              </a:rPr>
              <a:t>w</a:t>
            </a:r>
            <a:r>
              <a:rPr lang="en-US" sz="2000" b="1" spc="-10" dirty="0">
                <a:latin typeface="Times New Roman"/>
                <a:cs typeface="Times New Roman"/>
              </a:rPr>
              <a:t>er</a:t>
            </a:r>
            <a:r>
              <a:rPr lang="en-US" sz="2000" b="1" spc="-5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f</a:t>
            </a:r>
            <a:r>
              <a:rPr lang="en-US" sz="2000" b="1" spc="-10" dirty="0">
                <a:latin typeface="Times New Roman"/>
                <a:cs typeface="Times New Roman"/>
              </a:rPr>
              <a:t>irst</a:t>
            </a:r>
            <a:r>
              <a:rPr lang="en-US" sz="2000" b="1" spc="2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r>
              <a:rPr lang="en-US" sz="2000" b="1" spc="5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a:t>
            </a:r>
            <a:r>
              <a:rPr lang="en-US" sz="2000" b="1" spc="-10" dirty="0">
                <a:latin typeface="Times New Roman"/>
                <a:cs typeface="Times New Roman"/>
              </a:rPr>
              <a:t>lso</a:t>
            </a:r>
            <a:endParaRPr lang="en-US" sz="2000" dirty="0">
              <a:latin typeface="Times New Roman"/>
              <a:cs typeface="Times New Roman"/>
            </a:endParaRPr>
          </a:p>
          <a:p>
            <a:pPr marL="12700" marR="393065">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neu</a:t>
            </a:r>
            <a:r>
              <a:rPr lang="en-US" sz="2000" b="1" spc="-15" dirty="0">
                <a:latin typeface="Times New Roman"/>
                <a:cs typeface="Times New Roman"/>
              </a:rPr>
              <a:t>t</a:t>
            </a:r>
            <a:r>
              <a:rPr lang="en-US" sz="2000" b="1" spc="-10" dirty="0">
                <a:latin typeface="Times New Roman"/>
                <a:cs typeface="Times New Roman"/>
              </a:rPr>
              <a:t>rino</a:t>
            </a:r>
            <a:r>
              <a:rPr lang="en-US" sz="2000" b="1" spc="25" dirty="0">
                <a:latin typeface="Times New Roman"/>
                <a:cs typeface="Times New Roman"/>
              </a:rPr>
              <a:t> </a:t>
            </a:r>
            <a:r>
              <a:rPr lang="en-US" sz="2000" b="1" spc="-10" dirty="0">
                <a:latin typeface="Times New Roman"/>
                <a:cs typeface="Times New Roman"/>
              </a:rPr>
              <a:t>ener</a:t>
            </a:r>
            <a:r>
              <a:rPr lang="en-US" sz="2000" b="1" spc="-5" dirty="0">
                <a:latin typeface="Times New Roman"/>
                <a:cs typeface="Times New Roman"/>
              </a:rPr>
              <a:t>g</a:t>
            </a:r>
            <a:r>
              <a:rPr lang="en-US" sz="2000" b="1" spc="-10" dirty="0">
                <a:latin typeface="Times New Roman"/>
                <a:cs typeface="Times New Roman"/>
              </a:rPr>
              <a:t>y</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5" dirty="0">
                <a:latin typeface="Times New Roman"/>
                <a:cs typeface="Times New Roman"/>
              </a:rPr>
              <a:t>lo</a:t>
            </a:r>
            <a:r>
              <a:rPr lang="en-US" sz="2000" b="1" spc="-15" dirty="0">
                <a:latin typeface="Times New Roman"/>
                <a:cs typeface="Times New Roman"/>
              </a:rPr>
              <a:t>w</a:t>
            </a:r>
            <a:r>
              <a:rPr lang="en-US" sz="2000" b="1" spc="-5" dirty="0">
                <a:latin typeface="Times New Roman"/>
                <a:cs typeface="Times New Roman"/>
              </a:rPr>
              <a:t> </a:t>
            </a:r>
            <a:r>
              <a:rPr lang="en-US" sz="2000" b="1" spc="-10" dirty="0">
                <a:latin typeface="Times New Roman"/>
                <a:cs typeface="Times New Roman"/>
              </a:rPr>
              <a:t>en</a:t>
            </a:r>
            <a:r>
              <a:rPr lang="en-US" sz="2000" b="1" spc="-5" dirty="0">
                <a:latin typeface="Times New Roman"/>
                <a:cs typeface="Times New Roman"/>
              </a:rPr>
              <a:t>o</a:t>
            </a:r>
            <a:r>
              <a:rPr lang="en-US" sz="2000" b="1" spc="-10" dirty="0">
                <a:latin typeface="Times New Roman"/>
                <a:cs typeface="Times New Roman"/>
              </a:rPr>
              <a:t>u</a:t>
            </a:r>
            <a:r>
              <a:rPr lang="en-US" sz="2000" b="1" spc="-5" dirty="0">
                <a:latin typeface="Times New Roman"/>
                <a:cs typeface="Times New Roman"/>
              </a:rPr>
              <a:t>g</a:t>
            </a:r>
            <a:r>
              <a:rPr lang="en-US" sz="2000" b="1" spc="-10" dirty="0">
                <a:latin typeface="Times New Roman"/>
                <a:cs typeface="Times New Roman"/>
              </a:rPr>
              <a:t>h</a:t>
            </a:r>
            <a:r>
              <a:rPr lang="en-US" sz="2000" b="1" spc="-5"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o</a:t>
            </a:r>
            <a:r>
              <a:rPr lang="en-US" sz="2000" b="1" spc="-10" dirty="0">
                <a:latin typeface="Times New Roman"/>
                <a:cs typeface="Times New Roman"/>
              </a:rPr>
              <a:t>r</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35" dirty="0">
                <a:latin typeface="Times New Roman"/>
                <a:cs typeface="Times New Roman"/>
              </a:rPr>
              <a:t>r</a:t>
            </a:r>
            <a:r>
              <a:rPr lang="en-US" sz="2000" b="1" spc="-10" dirty="0">
                <a:latin typeface="Times New Roman"/>
                <a:cs typeface="Times New Roman"/>
              </a:rPr>
              <a:t>es</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a</a:t>
            </a:r>
            <a:r>
              <a:rPr lang="en-US" sz="2000" b="1" spc="-10" dirty="0">
                <a:latin typeface="Times New Roman"/>
                <a:cs typeface="Times New Roman"/>
              </a:rPr>
              <a:t>nt</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spc="-10" dirty="0">
                <a:latin typeface="Times New Roman"/>
                <a:cs typeface="Times New Roman"/>
              </a:rPr>
              <a:t>deep</a:t>
            </a:r>
            <a:r>
              <a:rPr lang="en-US" sz="2000" b="1" spc="5" dirty="0">
                <a:latin typeface="Times New Roman"/>
                <a:cs typeface="Times New Roman"/>
              </a:rPr>
              <a:t> </a:t>
            </a:r>
            <a:r>
              <a:rPr lang="en-US" sz="2000" b="1" spc="-10" dirty="0">
                <a:latin typeface="Times New Roman"/>
                <a:cs typeface="Times New Roman"/>
              </a:rPr>
              <a:t>inel</a:t>
            </a:r>
            <a:r>
              <a:rPr lang="en-US" sz="2000" b="1" spc="-5" dirty="0">
                <a:latin typeface="Times New Roman"/>
                <a:cs typeface="Times New Roman"/>
              </a:rPr>
              <a:t>a</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ic</a:t>
            </a:r>
            <a:r>
              <a:rPr lang="en-US" sz="2000" b="1" spc="30" dirty="0">
                <a:latin typeface="Times New Roman"/>
                <a:cs typeface="Times New Roman"/>
              </a:rPr>
              <a:t> </a:t>
            </a:r>
            <a:r>
              <a:rPr lang="en-US" sz="2000" b="1" spc="-10" dirty="0">
                <a:latin typeface="Times New Roman"/>
                <a:cs typeface="Times New Roman"/>
              </a:rPr>
              <a:t>b</a:t>
            </a:r>
            <a:r>
              <a:rPr lang="en-US" sz="2000" b="1" spc="-5" dirty="0">
                <a:latin typeface="Times New Roman"/>
                <a:cs typeface="Times New Roman"/>
              </a:rPr>
              <a:t>a</a:t>
            </a:r>
            <a:r>
              <a:rPr lang="en-US" sz="2000" b="1" spc="-10" dirty="0">
                <a:latin typeface="Times New Roman"/>
                <a:cs typeface="Times New Roman"/>
              </a:rPr>
              <a:t>c</a:t>
            </a:r>
            <a:r>
              <a:rPr lang="en-US" sz="2000" b="1" spc="-25" dirty="0">
                <a:latin typeface="Times New Roman"/>
                <a:cs typeface="Times New Roman"/>
              </a:rPr>
              <a:t>k</a:t>
            </a:r>
            <a:r>
              <a:rPr lang="en-US" sz="2000" b="1" spc="-5" dirty="0">
                <a:latin typeface="Times New Roman"/>
                <a:cs typeface="Times New Roman"/>
              </a:rPr>
              <a:t>g</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unds</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be s</a:t>
            </a:r>
            <a:r>
              <a:rPr lang="en-US" sz="2000" b="1" spc="-15" dirty="0">
                <a:latin typeface="Times New Roman"/>
                <a:cs typeface="Times New Roman"/>
              </a:rPr>
              <a:t>t</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ly</a:t>
            </a:r>
            <a:r>
              <a:rPr lang="en-US" sz="2000" b="1" spc="10" dirty="0">
                <a:latin typeface="Times New Roman"/>
                <a:cs typeface="Times New Roman"/>
              </a:rPr>
              <a:t> </a:t>
            </a:r>
            <a:r>
              <a:rPr lang="en-US" sz="2000" b="1" spc="-10" dirty="0">
                <a:latin typeface="Times New Roman"/>
                <a:cs typeface="Times New Roman"/>
              </a:rPr>
              <a:t>supp</a:t>
            </a:r>
            <a:r>
              <a:rPr lang="en-US" sz="2000" b="1" spc="-35" dirty="0">
                <a:latin typeface="Times New Roman"/>
                <a:cs typeface="Times New Roman"/>
              </a:rPr>
              <a:t>r</a:t>
            </a:r>
            <a:r>
              <a:rPr lang="en-US" sz="2000" b="1" spc="-10" dirty="0">
                <a:latin typeface="Times New Roman"/>
                <a:cs typeface="Times New Roman"/>
              </a:rPr>
              <a:t>essed.</a:t>
            </a:r>
          </a:p>
          <a:p>
            <a:pPr>
              <a:lnSpc>
                <a:spcPct val="100000"/>
              </a:lnSpc>
              <a:spcBef>
                <a:spcPts val="22"/>
              </a:spcBef>
            </a:pPr>
            <a:endParaRPr lang="en-US" sz="2000" dirty="0">
              <a:latin typeface="Times New Roman"/>
              <a:cs typeface="Times New Roman"/>
            </a:endParaRPr>
          </a:p>
          <a:p>
            <a:pPr marL="12700" marR="482600">
              <a:lnSpc>
                <a:spcPct val="100000"/>
              </a:lnSpc>
              <a:tabLst>
                <a:tab pos="132080" algn="l"/>
              </a:tabLst>
            </a:pPr>
            <a:r>
              <a:rPr lang="en-US" sz="2000" b="1" spc="-10" dirty="0">
                <a:latin typeface="Times New Roman"/>
                <a:cs typeface="Times New Roman"/>
              </a:rPr>
              <a:t>If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hen</a:t>
            </a:r>
            <a:r>
              <a:rPr lang="en-US" sz="2000" b="1" spc="-15" dirty="0">
                <a:latin typeface="Times New Roman"/>
                <a:cs typeface="Times New Roman"/>
              </a:rPr>
              <a:t> 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ent</a:t>
            </a:r>
            <a:r>
              <a:rPr lang="en-US" sz="2000" b="1" spc="15"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5" dirty="0">
                <a:latin typeface="Times New Roman"/>
                <a:cs typeface="Times New Roman"/>
              </a:rPr>
              <a:t>al</a:t>
            </a:r>
            <a:r>
              <a:rPr lang="en-US" sz="2000" b="1" spc="65" dirty="0">
                <a:latin typeface="Times New Roman"/>
                <a:cs typeface="Times New Roman"/>
              </a:rPr>
              <a:t> </a:t>
            </a:r>
            <a:r>
              <a:rPr lang="en-US" sz="2000" b="1" spc="-10" dirty="0">
                <a:latin typeface="Times New Roman"/>
                <a:cs typeface="Times New Roman"/>
              </a:rPr>
              <a:t>hin</a:t>
            </a:r>
            <a:r>
              <a:rPr lang="en-US" sz="2000" b="1" spc="-15" dirty="0">
                <a:latin typeface="Times New Roman"/>
                <a:cs typeface="Times New Roman"/>
              </a:rPr>
              <a:t>t</a:t>
            </a:r>
            <a:r>
              <a:rPr lang="en-US" sz="2000" b="1" spc="-10" dirty="0">
                <a:latin typeface="Times New Roman"/>
                <a:cs typeface="Times New Roman"/>
              </a:rPr>
              <a:t>s</a:t>
            </a:r>
            <a:r>
              <a:rPr lang="en-US" sz="2000" b="1" spc="1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5" dirty="0">
                <a:latin typeface="Times New Roman"/>
                <a:cs typeface="Times New Roman"/>
              </a:rPr>
              <a:t>io</a:t>
            </a:r>
            <a:r>
              <a:rPr lang="en-US" sz="2000" b="1" spc="-10" dirty="0">
                <a:latin typeface="Times New Roman"/>
                <a:cs typeface="Times New Roman"/>
              </a:rPr>
              <a:t>n</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10" dirty="0">
                <a:latin typeface="Times New Roman"/>
                <a:cs typeface="Times New Roman"/>
              </a:rPr>
              <a:t>h</a:t>
            </a:r>
            <a:r>
              <a:rPr lang="en-US" sz="2000" b="1" spc="-5" dirty="0">
                <a:latin typeface="Times New Roman"/>
                <a:cs typeface="Times New Roman"/>
              </a:rPr>
              <a:t>av</a:t>
            </a:r>
            <a:r>
              <a:rPr lang="en-US" sz="2000" b="1" spc="-10" dirty="0">
                <a:latin typeface="Times New Roman"/>
                <a:cs typeface="Times New Roman"/>
              </a:rPr>
              <a:t>e</a:t>
            </a:r>
            <a:r>
              <a:rPr lang="en-US" sz="2000" b="1" spc="-5" dirty="0">
                <a:latin typeface="Times New Roman"/>
                <a:cs typeface="Times New Roman"/>
              </a:rPr>
              <a:t> </a:t>
            </a:r>
            <a:r>
              <a:rPr lang="en-US" sz="2000" b="1" spc="-10" dirty="0">
                <a:latin typeface="Times New Roman"/>
                <a:cs typeface="Times New Roman"/>
              </a:rPr>
              <a:t>been</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10" dirty="0">
                <a:latin typeface="Times New Roman"/>
                <a:cs typeface="Times New Roman"/>
              </a:rPr>
              <a:t>n</a:t>
            </a:r>
            <a:r>
              <a:rPr lang="en-US" sz="2000" b="1" spc="-15" dirty="0">
                <a:latin typeface="Times New Roman"/>
                <a:cs typeface="Times New Roman"/>
              </a:rPr>
              <a:t>f</a:t>
            </a:r>
            <a:r>
              <a:rPr lang="en-US" sz="2000" b="1" spc="-10" dirty="0">
                <a:latin typeface="Times New Roman"/>
                <a:cs typeface="Times New Roman"/>
              </a:rPr>
              <a:t>ir</a:t>
            </a:r>
            <a:r>
              <a:rPr lang="en-US" sz="2000" b="1" spc="-40" dirty="0">
                <a:latin typeface="Times New Roman"/>
                <a:cs typeface="Times New Roman"/>
              </a:rPr>
              <a:t>m</a:t>
            </a:r>
            <a:r>
              <a:rPr lang="en-US" sz="2000" b="1" spc="-10" dirty="0">
                <a:latin typeface="Times New Roman"/>
                <a:cs typeface="Times New Roman"/>
              </a:rPr>
              <a:t>ed on the level of 5</a:t>
            </a:r>
            <a:r>
              <a:rPr lang="el-GR" sz="2000" b="1" spc="-10" dirty="0">
                <a:latin typeface="Times New Roman"/>
                <a:cs typeface="Times New Roman"/>
              </a:rPr>
              <a:t>σ</a:t>
            </a:r>
            <a:r>
              <a:rPr lang="en-US" sz="2000" b="1" spc="-5" dirty="0">
                <a:latin typeface="Times New Roman"/>
                <a:cs typeface="Times New Roman"/>
              </a:rPr>
              <a:t>,</a:t>
            </a:r>
            <a:r>
              <a:rPr lang="en-US" sz="2000" b="1" spc="5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a:t>
            </a:r>
            <a:r>
              <a:rPr lang="en-US" sz="2000" b="1" spc="-5" dirty="0">
                <a:latin typeface="Times New Roman"/>
                <a:cs typeface="Times New Roman"/>
              </a:rPr>
              <a:t>x</a:t>
            </a:r>
            <a:r>
              <a:rPr lang="en-US" sz="2000" b="1" spc="-10" dirty="0">
                <a:latin typeface="Times New Roman"/>
                <a:cs typeface="Times New Roman"/>
              </a:rPr>
              <a:t>t</a:t>
            </a:r>
            <a:r>
              <a:rPr lang="en-US" sz="2000" b="1" spc="15" dirty="0">
                <a:latin typeface="Times New Roman"/>
                <a:cs typeface="Times New Roman"/>
              </a:rPr>
              <a:t> important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ep</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a:t>
            </a:r>
            <a:r>
              <a:rPr lang="en-US" sz="2000" b="1" spc="-10" dirty="0">
                <a:latin typeface="Times New Roman"/>
                <a:cs typeface="Times New Roman"/>
              </a:rPr>
              <a:t> be</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a:t>
            </a:r>
            <a:r>
              <a:rPr lang="en-US" sz="2000" b="1" spc="-25" dirty="0">
                <a:latin typeface="Times New Roman"/>
                <a:cs typeface="Times New Roman"/>
              </a:rPr>
              <a:t>k</a:t>
            </a:r>
            <a:r>
              <a:rPr lang="en-US" sz="2000" b="1" spc="-10" dirty="0">
                <a:latin typeface="Times New Roman"/>
                <a:cs typeface="Times New Roman"/>
              </a:rPr>
              <a:t>e</a:t>
            </a:r>
            <a:r>
              <a:rPr lang="en-US" sz="2000" b="1" spc="3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a:t>
            </a:r>
            <a:r>
              <a:rPr lang="en-US" sz="2000" b="1" spc="-10" dirty="0">
                <a:latin typeface="Times New Roman"/>
                <a:cs typeface="Times New Roman"/>
              </a:rPr>
              <a:t>ccur</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e</a:t>
            </a:r>
            <a:r>
              <a:rPr lang="en-US" sz="2000" b="1" spc="-5" dirty="0">
                <a:latin typeface="Times New Roman"/>
                <a:cs typeface="Times New Roman"/>
              </a:rPr>
              <a:t> </a:t>
            </a:r>
            <a:r>
              <a:rPr lang="en-US" sz="2000" b="1" spc="-40" dirty="0">
                <a:latin typeface="Times New Roman"/>
                <a:cs typeface="Times New Roman"/>
              </a:rPr>
              <a:t>m</a:t>
            </a:r>
            <a:r>
              <a:rPr lang="en-US" sz="2000" b="1" spc="-10" dirty="0">
                <a:latin typeface="Times New Roman"/>
                <a:cs typeface="Times New Roman"/>
              </a:rPr>
              <a:t>e</a:t>
            </a:r>
            <a:r>
              <a:rPr lang="en-US" sz="2000" b="1" spc="-5" dirty="0">
                <a:latin typeface="Times New Roman"/>
                <a:cs typeface="Times New Roman"/>
              </a:rPr>
              <a:t>a</a:t>
            </a:r>
            <a:r>
              <a:rPr lang="en-US" sz="2000" b="1" spc="-10" dirty="0">
                <a:latin typeface="Times New Roman"/>
                <a:cs typeface="Times New Roman"/>
              </a:rPr>
              <a:t>su</a:t>
            </a:r>
            <a:r>
              <a:rPr lang="en-US" sz="2000" b="1" spc="-35" dirty="0">
                <a:latin typeface="Times New Roman"/>
                <a:cs typeface="Times New Roman"/>
              </a:rPr>
              <a:t>r</a:t>
            </a:r>
            <a:r>
              <a:rPr lang="en-US" sz="2000" b="1" spc="-10" dirty="0">
                <a:latin typeface="Times New Roman"/>
                <a:cs typeface="Times New Roman"/>
              </a:rPr>
              <a:t>e</a:t>
            </a:r>
            <a:r>
              <a:rPr lang="en-US" sz="2000" b="1" spc="-25" dirty="0">
                <a:latin typeface="Times New Roman"/>
                <a:cs typeface="Times New Roman"/>
              </a:rPr>
              <a:t>m</a:t>
            </a:r>
            <a:r>
              <a:rPr lang="en-US" sz="2000" b="1" spc="-10" dirty="0">
                <a:latin typeface="Times New Roman"/>
                <a:cs typeface="Times New Roman"/>
              </a:rPr>
              <a:t>ent</a:t>
            </a:r>
            <a:r>
              <a:rPr lang="en-US" sz="2000" b="1" spc="6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10" dirty="0">
                <a:latin typeface="Times New Roman"/>
                <a:cs typeface="Times New Roman"/>
              </a:rPr>
              <a:t>ing</a:t>
            </a:r>
            <a:r>
              <a:rPr lang="en-US" sz="2000" b="1" spc="1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le</a:t>
            </a:r>
            <a:r>
              <a:rPr lang="en-US" sz="2000" b="1" spc="5" dirty="0">
                <a:latin typeface="Times New Roman"/>
                <a:cs typeface="Times New Roman"/>
              </a:rPr>
              <a:t> </a:t>
            </a:r>
            <a:r>
              <a:rPr lang="en-US" sz="2000" b="1" spc="-15" dirty="0" err="1">
                <a:latin typeface="Times New Roman"/>
                <a:cs typeface="Times New Roman"/>
              </a:rPr>
              <a:t>δ</a:t>
            </a:r>
            <a:r>
              <a:rPr lang="en-US" sz="2000" b="1" baseline="-21164" dirty="0" err="1">
                <a:latin typeface="Times New Roman"/>
                <a:cs typeface="Times New Roman"/>
              </a:rPr>
              <a:t>C</a:t>
            </a:r>
            <a:r>
              <a:rPr lang="en-US" sz="2000" b="1" spc="7" baseline="-21164" dirty="0" err="1">
                <a:latin typeface="Times New Roman"/>
                <a:cs typeface="Times New Roman"/>
              </a:rPr>
              <a:t>P</a:t>
            </a:r>
            <a:r>
              <a:rPr lang="en-US" sz="2000" b="1" spc="120" baseline="-21164" dirty="0">
                <a:latin typeface="Times New Roman"/>
                <a:cs typeface="Times New Roman"/>
              </a:rPr>
              <a:t> </a:t>
            </a:r>
            <a:r>
              <a:rPr lang="en-US" sz="2000" b="1" spc="-5" dirty="0">
                <a:latin typeface="Times New Roman"/>
                <a:cs typeface="Times New Roman"/>
              </a:rPr>
              <a:t>,</a:t>
            </a:r>
            <a:r>
              <a:rPr lang="en-US" sz="2000" b="1" spc="-10"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35" dirty="0">
                <a:latin typeface="Times New Roman"/>
                <a:cs typeface="Times New Roman"/>
              </a:rPr>
              <a:t>r</a:t>
            </a:r>
            <a:r>
              <a:rPr lang="en-US" sz="2000" b="1" spc="-10" dirty="0">
                <a:latin typeface="Times New Roman"/>
                <a:cs typeface="Times New Roman"/>
              </a:rPr>
              <a:t>equi</a:t>
            </a:r>
            <a:r>
              <a:rPr lang="en-US" sz="2000" b="1" spc="-35" dirty="0">
                <a:latin typeface="Times New Roman"/>
                <a:cs typeface="Times New Roman"/>
              </a:rPr>
              <a:t>r</a:t>
            </a:r>
            <a:r>
              <a:rPr lang="en-US" sz="2000" b="1" spc="-10" dirty="0">
                <a:latin typeface="Times New Roman"/>
                <a:cs typeface="Times New Roman"/>
              </a:rPr>
              <a:t>e</a:t>
            </a:r>
            <a:r>
              <a:rPr lang="en-US" sz="2000" b="1" spc="5" dirty="0">
                <a:latin typeface="Times New Roman"/>
                <a:cs typeface="Times New Roman"/>
              </a:rPr>
              <a:t> </a:t>
            </a:r>
            <a:r>
              <a:rPr lang="en-US" sz="2000" b="1" spc="-35" dirty="0">
                <a:latin typeface="Times New Roman"/>
                <a:cs typeface="Times New Roman"/>
              </a:rPr>
              <a:t>the CP violation signal to maximized</a:t>
            </a:r>
            <a:r>
              <a:rPr lang="en-US" sz="2000" b="1" spc="-10" dirty="0">
                <a:latin typeface="Times New Roman"/>
                <a:cs typeface="Times New Roman"/>
              </a:rPr>
              <a:t>. Accurate measurement of </a:t>
            </a:r>
            <a:r>
              <a:rPr lang="el-GR" sz="2000" b="1" spc="-10" dirty="0">
                <a:latin typeface="Times New Roman"/>
                <a:cs typeface="Times New Roman"/>
              </a:rPr>
              <a:t>δ</a:t>
            </a:r>
            <a:r>
              <a:rPr lang="sv-SE" sz="2000" b="1" spc="-10" baseline="-25000" dirty="0">
                <a:latin typeface="Times New Roman"/>
                <a:cs typeface="Times New Roman"/>
              </a:rPr>
              <a:t>CP</a:t>
            </a:r>
            <a:r>
              <a:rPr lang="sv-SE" sz="2000" b="1" spc="-10" dirty="0">
                <a:latin typeface="Times New Roman"/>
                <a:cs typeface="Times New Roman"/>
              </a:rPr>
              <a:t> has the potential to </a:t>
            </a:r>
            <a:r>
              <a:rPr lang="sv-SE" sz="2000" b="1" spc="-10" dirty="0" err="1">
                <a:latin typeface="Times New Roman"/>
                <a:cs typeface="Times New Roman"/>
              </a:rPr>
              <a:t>provide</a:t>
            </a:r>
            <a:r>
              <a:rPr lang="sv-SE" sz="2000" b="1" spc="-10" dirty="0">
                <a:latin typeface="Times New Roman"/>
                <a:cs typeface="Times New Roman"/>
              </a:rPr>
              <a:t> </a:t>
            </a:r>
            <a:r>
              <a:rPr lang="sv-SE" sz="2000" b="1" spc="-10" dirty="0" err="1">
                <a:latin typeface="Times New Roman"/>
                <a:cs typeface="Times New Roman"/>
              </a:rPr>
              <a:t>decisive</a:t>
            </a:r>
            <a:r>
              <a:rPr lang="sv-SE" sz="2000" b="1" spc="-10" dirty="0">
                <a:latin typeface="Times New Roman"/>
                <a:cs typeface="Times New Roman"/>
              </a:rPr>
              <a:t> information on </a:t>
            </a:r>
            <a:r>
              <a:rPr lang="sv-SE" sz="2000" b="1" spc="-10" dirty="0" err="1">
                <a:latin typeface="Times New Roman"/>
                <a:cs typeface="Times New Roman"/>
              </a:rPr>
              <a:t>flavour</a:t>
            </a:r>
            <a:r>
              <a:rPr lang="sv-SE" sz="2000" b="1" spc="-10" dirty="0">
                <a:latin typeface="Times New Roman"/>
                <a:cs typeface="Times New Roman"/>
              </a:rPr>
              <a:t> </a:t>
            </a:r>
            <a:r>
              <a:rPr lang="en-US" sz="2000" b="1" spc="-10" dirty="0">
                <a:latin typeface="Times New Roman"/>
                <a:cs typeface="Times New Roman"/>
              </a:rPr>
              <a:t>models</a:t>
            </a:r>
            <a:r>
              <a:rPr lang="sv-SE" sz="2000" b="1" spc="-10" dirty="0">
                <a:latin typeface="Times New Roman"/>
                <a:cs typeface="Times New Roman"/>
              </a:rPr>
              <a:t> and on the </a:t>
            </a:r>
            <a:r>
              <a:rPr lang="sv-SE" sz="2000" b="1" spc="-10" dirty="0" err="1">
                <a:latin typeface="Times New Roman"/>
                <a:cs typeface="Times New Roman"/>
              </a:rPr>
              <a:t>baryon</a:t>
            </a:r>
            <a:r>
              <a:rPr lang="sv-SE" sz="2000" b="1" spc="-10" dirty="0">
                <a:latin typeface="Times New Roman"/>
                <a:cs typeface="Times New Roman"/>
              </a:rPr>
              <a:t> </a:t>
            </a:r>
            <a:r>
              <a:rPr lang="sv-SE" sz="2000" b="1" spc="-10" dirty="0" err="1">
                <a:latin typeface="Times New Roman"/>
                <a:cs typeface="Times New Roman"/>
              </a:rPr>
              <a:t>asymmetry</a:t>
            </a:r>
            <a:r>
              <a:rPr lang="sv-SE" sz="2000" b="1" spc="-10" dirty="0">
                <a:latin typeface="Times New Roman"/>
                <a:cs typeface="Times New Roman"/>
              </a:rPr>
              <a:t>.</a:t>
            </a:r>
          </a:p>
          <a:p>
            <a:pPr marL="12700" marR="482600">
              <a:lnSpc>
                <a:spcPct val="100000"/>
              </a:lnSpc>
              <a:tabLst>
                <a:tab pos="132080" algn="l"/>
              </a:tabLst>
            </a:pPr>
            <a:endParaRPr lang="sv-SE" sz="2000" b="1" spc="-10" dirty="0">
              <a:latin typeface="Times New Roman"/>
              <a:cs typeface="Times New Roman"/>
            </a:endParaRPr>
          </a:p>
          <a:p>
            <a:pPr marL="12700" marR="482600">
              <a:lnSpc>
                <a:spcPct val="100000"/>
              </a:lnSpc>
              <a:tabLst>
                <a:tab pos="132080" algn="l"/>
              </a:tabLst>
            </a:pPr>
            <a:r>
              <a:rPr lang="sv-SE" sz="2000" b="1" spc="-10" dirty="0">
                <a:latin typeface="Times New Roman"/>
                <a:cs typeface="Times New Roman"/>
              </a:rPr>
              <a:t>The </a:t>
            </a:r>
            <a:r>
              <a:rPr lang="sv-SE" sz="2000" b="1" spc="-10" dirty="0" err="1">
                <a:latin typeface="Times New Roman"/>
                <a:cs typeface="Times New Roman"/>
              </a:rPr>
              <a:t>use</a:t>
            </a:r>
            <a:r>
              <a:rPr lang="sv-SE" sz="2000" b="1" spc="-10" dirty="0">
                <a:latin typeface="Times New Roman"/>
                <a:cs typeface="Times New Roman"/>
              </a:rPr>
              <a:t> of the ESS </a:t>
            </a:r>
            <a:r>
              <a:rPr lang="sv-SE" sz="2000" b="1" spc="-10" dirty="0" err="1">
                <a:latin typeface="Times New Roman"/>
                <a:cs typeface="Times New Roman"/>
              </a:rPr>
              <a:t>linac</a:t>
            </a:r>
            <a:r>
              <a:rPr lang="sv-SE" sz="2000" b="1" spc="-10" dirty="0">
                <a:latin typeface="Times New Roman"/>
                <a:cs typeface="Times New Roman"/>
              </a:rPr>
              <a:t> for the </a:t>
            </a:r>
            <a:r>
              <a:rPr lang="sv-SE" sz="2000" b="1" spc="-10" dirty="0" err="1">
                <a:latin typeface="Times New Roman"/>
                <a:cs typeface="Times New Roman"/>
              </a:rPr>
              <a:t>producing</a:t>
            </a:r>
            <a:r>
              <a:rPr lang="sv-SE" sz="2000" b="1" spc="-10" dirty="0">
                <a:latin typeface="Times New Roman"/>
                <a:cs typeface="Times New Roman"/>
              </a:rPr>
              <a:t> a </a:t>
            </a:r>
            <a:r>
              <a:rPr lang="sv-SE" sz="2000" b="1" spc="-10" dirty="0" err="1">
                <a:latin typeface="Times New Roman"/>
                <a:cs typeface="Times New Roman"/>
              </a:rPr>
              <a:t>world-uniquely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neutrino </a:t>
            </a:r>
            <a:r>
              <a:rPr lang="sv-SE" sz="2000" b="1" spc="-10" dirty="0" err="1">
                <a:latin typeface="Times New Roman"/>
                <a:cs typeface="Times New Roman"/>
              </a:rPr>
              <a:t>beam</a:t>
            </a:r>
            <a:r>
              <a:rPr lang="sv-SE" sz="2000" b="1" spc="-10" dirty="0">
                <a:latin typeface="Times New Roman"/>
                <a:cs typeface="Times New Roman"/>
              </a:rPr>
              <a:t> </a:t>
            </a:r>
            <a:r>
              <a:rPr lang="sv-SE" sz="2000" b="1" spc="-10" dirty="0" err="1">
                <a:latin typeface="Times New Roman"/>
                <a:cs typeface="Times New Roman"/>
              </a:rPr>
              <a:t>can</a:t>
            </a:r>
            <a:r>
              <a:rPr lang="sv-SE" sz="2000" b="1" spc="-10" dirty="0">
                <a:latin typeface="Times New Roman"/>
                <a:cs typeface="Times New Roman"/>
              </a:rPr>
              <a:t> </a:t>
            </a:r>
            <a:r>
              <a:rPr lang="sv-SE" sz="2000" b="1" spc="-10" dirty="0" err="1">
                <a:latin typeface="Times New Roman"/>
                <a:cs typeface="Times New Roman"/>
              </a:rPr>
              <a:t>pave</a:t>
            </a:r>
            <a:r>
              <a:rPr lang="sv-SE" sz="2000" b="1" spc="-10" dirty="0">
                <a:latin typeface="Times New Roman"/>
                <a:cs typeface="Times New Roman"/>
              </a:rPr>
              <a:t> the </a:t>
            </a:r>
            <a:r>
              <a:rPr lang="sv-SE" sz="2000" b="1" spc="-10" dirty="0" err="1">
                <a:latin typeface="Times New Roman"/>
                <a:cs typeface="Times New Roman"/>
              </a:rPr>
              <a:t>way</a:t>
            </a:r>
            <a:r>
              <a:rPr lang="sv-SE" sz="2000" b="1" spc="-10" dirty="0">
                <a:latin typeface="Times New Roman"/>
                <a:cs typeface="Times New Roman"/>
              </a:rPr>
              <a:t> for </a:t>
            </a:r>
            <a:r>
              <a:rPr lang="sv-SE" sz="2000" b="1" spc="-10" dirty="0" err="1">
                <a:latin typeface="Times New Roman"/>
                <a:cs typeface="Times New Roman"/>
              </a:rPr>
              <a:t>making</a:t>
            </a:r>
            <a:r>
              <a:rPr lang="sv-SE" sz="2000" b="1" spc="-10" dirty="0">
                <a:latin typeface="Times New Roman"/>
                <a:cs typeface="Times New Roman"/>
              </a:rPr>
              <a:t> </a:t>
            </a:r>
            <a:r>
              <a:rPr lang="sv-SE" sz="2000" b="1" spc="-10" dirty="0" err="1">
                <a:latin typeface="Times New Roman"/>
                <a:cs typeface="Times New Roman"/>
              </a:rPr>
              <a:t>use</a:t>
            </a:r>
            <a:r>
              <a:rPr lang="sv-SE" sz="2000" b="1" spc="-10" dirty="0">
                <a:latin typeface="Times New Roman"/>
                <a:cs typeface="Times New Roman"/>
              </a:rPr>
              <a:t> of the </a:t>
            </a:r>
            <a:r>
              <a:rPr lang="sv-SE" sz="2000" b="1" spc="-10" dirty="0" err="1">
                <a:latin typeface="Times New Roman"/>
                <a:cs typeface="Times New Roman"/>
              </a:rPr>
              <a:t>concurrent</a:t>
            </a:r>
            <a:r>
              <a:rPr lang="sv-SE" sz="2000" b="1" spc="-10" dirty="0">
                <a:latin typeface="Times New Roman"/>
                <a:cs typeface="Times New Roman"/>
              </a:rPr>
              <a:t> </a:t>
            </a:r>
            <a:r>
              <a:rPr lang="sv-SE" sz="2000" b="1" spc="-10" dirty="0" err="1">
                <a:latin typeface="Times New Roman"/>
                <a:cs typeface="Times New Roman"/>
              </a:rPr>
              <a:t>production</a:t>
            </a:r>
            <a:r>
              <a:rPr lang="sv-SE" sz="2000" b="1" spc="-10" dirty="0">
                <a:latin typeface="Times New Roman"/>
                <a:cs typeface="Times New Roman"/>
              </a:rPr>
              <a:t> of an </a:t>
            </a:r>
            <a:r>
              <a:rPr lang="sv-SE" sz="2000" b="1" spc="-10" dirty="0" err="1">
                <a:latin typeface="Times New Roman"/>
                <a:cs typeface="Times New Roman"/>
              </a:rPr>
              <a:t>equally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beam</a:t>
            </a:r>
            <a:r>
              <a:rPr lang="sv-SE" sz="2000" b="1" spc="-10" dirty="0">
                <a:latin typeface="Times New Roman"/>
                <a:cs typeface="Times New Roman"/>
              </a:rPr>
              <a:t> to </a:t>
            </a:r>
            <a:r>
              <a:rPr lang="sv-SE" sz="2000" b="1" spc="-10" dirty="0" err="1">
                <a:latin typeface="Times New Roman"/>
                <a:cs typeface="Times New Roman"/>
              </a:rPr>
              <a:t>realize</a:t>
            </a:r>
            <a:r>
              <a:rPr lang="sv-SE" sz="2000" b="1" spc="-10" dirty="0">
                <a:latin typeface="Times New Roman"/>
                <a:cs typeface="Times New Roman"/>
              </a:rPr>
              <a:t> the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Collider</a:t>
            </a:r>
            <a:r>
              <a:rPr lang="sv-SE" sz="2000" b="1" spc="-10" dirty="0">
                <a:latin typeface="Times New Roman"/>
                <a:cs typeface="Times New Roman"/>
              </a:rPr>
              <a:t> and/or Neutrino </a:t>
            </a:r>
            <a:r>
              <a:rPr lang="sv-SE" sz="2000" b="1" spc="-10" dirty="0" err="1">
                <a:latin typeface="Times New Roman"/>
                <a:cs typeface="Times New Roman"/>
              </a:rPr>
              <a:t>Factory</a:t>
            </a:r>
            <a:r>
              <a:rPr lang="sv-SE" sz="2000" b="1" spc="-10" dirty="0">
                <a:latin typeface="Times New Roman"/>
                <a:cs typeface="Times New Roman"/>
              </a:rPr>
              <a:t> </a:t>
            </a:r>
            <a:r>
              <a:rPr lang="sv-SE" sz="2000" b="1" spc="-10" dirty="0" err="1">
                <a:latin typeface="Times New Roman"/>
                <a:cs typeface="Times New Roman"/>
              </a:rPr>
              <a:t>project</a:t>
            </a:r>
            <a:r>
              <a:rPr lang="sv-SE" sz="2000" b="1" spc="-10" dirty="0">
                <a:latin typeface="Times New Roman"/>
                <a:cs typeface="Times New Roman"/>
              </a:rPr>
              <a:t>. </a:t>
            </a:r>
            <a:endParaRPr lang="en-US" sz="2000" dirty="0">
              <a:latin typeface="Times New Roman"/>
              <a:cs typeface="Times New Roman"/>
            </a:endParaRPr>
          </a:p>
          <a:p>
            <a:pPr>
              <a:lnSpc>
                <a:spcPct val="100000"/>
              </a:lnSpc>
              <a:spcBef>
                <a:spcPts val="22"/>
              </a:spcBef>
            </a:pPr>
            <a:endParaRPr lang="en-US" sz="1600" dirty="0">
              <a:latin typeface="Times New Roman"/>
              <a:cs typeface="Times New Roman"/>
            </a:endParaRPr>
          </a:p>
        </p:txBody>
      </p:sp>
      <p:sp>
        <p:nvSpPr>
          <p:cNvPr id="3" name="Date Placeholder 2">
            <a:extLst>
              <a:ext uri="{FF2B5EF4-FFF2-40B4-BE49-F238E27FC236}">
                <a16:creationId xmlns:a16="http://schemas.microsoft.com/office/drawing/2014/main" id="{A943972F-B3E2-427C-96BB-433BB847BDE6}"/>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93D34705-E4CB-405D-A669-C93712DEA0FB}"/>
              </a:ext>
            </a:extLst>
          </p:cNvPr>
          <p:cNvSpPr>
            <a:spLocks noGrp="1"/>
          </p:cNvSpPr>
          <p:nvPr>
            <p:ph type="sldNum" sz="quarter" idx="7"/>
          </p:nvPr>
        </p:nvSpPr>
        <p:spPr>
          <a:xfrm>
            <a:off x="8686800" y="6547584"/>
            <a:ext cx="390269" cy="280681"/>
          </a:xfrm>
        </p:spPr>
        <p:txBody>
          <a:bodyPr/>
          <a:lstStyle/>
          <a:p>
            <a:pPr marL="101600">
              <a:lnSpc>
                <a:spcPct val="100000"/>
              </a:lnSpc>
            </a:pPr>
            <a:fld id="{81D60167-4931-47E6-BA6A-407CBD079E47}" type="slidenum">
              <a:rPr lang="sv-SE" smtClean="0"/>
              <a:t>29</a:t>
            </a:fld>
            <a:endParaRPr lang="sv-SE" dirty="0"/>
          </a:p>
        </p:txBody>
      </p:sp>
      <p:sp>
        <p:nvSpPr>
          <p:cNvPr id="10" name="Footer Placeholder 9">
            <a:extLst>
              <a:ext uri="{FF2B5EF4-FFF2-40B4-BE49-F238E27FC236}">
                <a16:creationId xmlns:a16="http://schemas.microsoft.com/office/drawing/2014/main" id="{37CCAEFE-45D1-43A8-9C7B-50436C51941A}"/>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68354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how_does_ess_wor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767"/>
            <a:ext cx="9144000" cy="5622633"/>
          </a:xfrm>
          <a:prstGeom prst="rect">
            <a:avLst/>
          </a:prstGeom>
        </p:spPr>
      </p:pic>
      <p:sp>
        <p:nvSpPr>
          <p:cNvPr id="72707" name="Rectangle 3"/>
          <p:cNvSpPr>
            <a:spLocks noGrp="1" noChangeArrowheads="1"/>
          </p:cNvSpPr>
          <p:nvPr>
            <p:ph type="title"/>
          </p:nvPr>
        </p:nvSpPr>
        <p:spPr>
          <a:xfrm>
            <a:off x="1676400" y="-41598"/>
            <a:ext cx="6862522" cy="696844"/>
          </a:xfrm>
        </p:spPr>
        <p:txBody>
          <a:bodyPr>
            <a:noAutofit/>
          </a:bodyPr>
          <a:lstStyle/>
          <a:p>
            <a:r>
              <a:rPr lang="en-US" sz="3600" dirty="0">
                <a:solidFill>
                  <a:srgbClr val="0000FF"/>
                </a:solidFill>
                <a:latin typeface="Times New Roman"/>
                <a:cs typeface="Times New Roman"/>
              </a:rPr>
              <a:t>European Spallation Source</a:t>
            </a:r>
            <a:endParaRPr lang="en-GB" dirty="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5917" y="711241"/>
            <a:ext cx="1608083" cy="834464"/>
          </a:xfrm>
          <a:prstGeom prst="rect">
            <a:avLst/>
          </a:prstGeom>
        </p:spPr>
      </p:pic>
      <p:sp>
        <p:nvSpPr>
          <p:cNvPr id="11" name="ZoneTexte 10"/>
          <p:cNvSpPr txBox="1"/>
          <p:nvPr/>
        </p:nvSpPr>
        <p:spPr>
          <a:xfrm>
            <a:off x="6390279" y="6033001"/>
            <a:ext cx="2685351" cy="646331"/>
          </a:xfrm>
          <a:prstGeom prst="rect">
            <a:avLst/>
          </a:prstGeom>
          <a:solidFill>
            <a:schemeClr val="bg1"/>
          </a:solidFill>
        </p:spPr>
        <p:txBody>
          <a:bodyPr wrap="none" rtlCol="0">
            <a:spAutoFit/>
          </a:bodyPr>
          <a:lstStyle/>
          <a:p>
            <a:pPr algn="ctr"/>
            <a:r>
              <a:rPr lang="en-US" b="1" dirty="0">
                <a:solidFill>
                  <a:srgbClr val="FF0000"/>
                </a:solidFill>
                <a:latin typeface="Times New Roman"/>
                <a:cs typeface="Times New Roman"/>
              </a:rPr>
              <a:t>under construction phase</a:t>
            </a:r>
          </a:p>
          <a:p>
            <a:pPr algn="ctr"/>
            <a:r>
              <a:rPr lang="en-US" b="1" dirty="0">
                <a:solidFill>
                  <a:srgbClr val="FF0000"/>
                </a:solidFill>
                <a:latin typeface="Times New Roman"/>
                <a:cs typeface="Times New Roman"/>
              </a:rPr>
              <a:t>(~1.85 B€ facility)</a:t>
            </a:r>
          </a:p>
        </p:txBody>
      </p:sp>
      <p:pic>
        <p:nvPicPr>
          <p:cNvPr id="17" name="Picture 11">
            <a:extLst>
              <a:ext uri="{FF2B5EF4-FFF2-40B4-BE49-F238E27FC236}">
                <a16:creationId xmlns:a16="http://schemas.microsoft.com/office/drawing/2014/main" id="{BC12D9BD-CB1A-454C-8BA8-9C6D2AD66E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502548"/>
            <a:ext cx="2319566" cy="199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15" name="Connecteur droit avec flèche 14"/>
          <p:cNvCxnSpPr>
            <a:cxnSpLocks/>
          </p:cNvCxnSpPr>
          <p:nvPr/>
        </p:nvCxnSpPr>
        <p:spPr>
          <a:xfrm flipH="1">
            <a:off x="1386673" y="4207565"/>
            <a:ext cx="1826980" cy="1260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F7798DDC-0E08-134E-BD5D-2DD52A11A7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12" y="3074635"/>
            <a:ext cx="2053993" cy="603062"/>
          </a:xfrm>
          <a:prstGeom prst="rect">
            <a:avLst/>
          </a:prstGeom>
        </p:spPr>
      </p:pic>
      <p:sp>
        <p:nvSpPr>
          <p:cNvPr id="2" name="TextBox 1">
            <a:extLst>
              <a:ext uri="{FF2B5EF4-FFF2-40B4-BE49-F238E27FC236}">
                <a16:creationId xmlns:a16="http://schemas.microsoft.com/office/drawing/2014/main" id="{B7671D4A-E771-9244-8A59-C5BF99331F08}"/>
              </a:ext>
            </a:extLst>
          </p:cNvPr>
          <p:cNvSpPr txBox="1"/>
          <p:nvPr/>
        </p:nvSpPr>
        <p:spPr>
          <a:xfrm>
            <a:off x="219012" y="791510"/>
            <a:ext cx="1635191" cy="369332"/>
          </a:xfrm>
          <a:prstGeom prst="rect">
            <a:avLst/>
          </a:prstGeom>
          <a:noFill/>
        </p:spPr>
        <p:txBody>
          <a:bodyPr wrap="none" rtlCol="0">
            <a:spAutoFit/>
          </a:bodyPr>
          <a:lstStyle/>
          <a:p>
            <a:r>
              <a:rPr lang="en-GB" dirty="0"/>
              <a:t>Neutron facility</a:t>
            </a:r>
          </a:p>
        </p:txBody>
      </p:sp>
      <p:sp>
        <p:nvSpPr>
          <p:cNvPr id="5" name="TextBox 4">
            <a:extLst>
              <a:ext uri="{FF2B5EF4-FFF2-40B4-BE49-F238E27FC236}">
                <a16:creationId xmlns:a16="http://schemas.microsoft.com/office/drawing/2014/main" id="{02E4140B-A2F4-1841-B82E-A82FF00D7748}"/>
              </a:ext>
            </a:extLst>
          </p:cNvPr>
          <p:cNvSpPr txBox="1"/>
          <p:nvPr/>
        </p:nvSpPr>
        <p:spPr>
          <a:xfrm>
            <a:off x="50151" y="1086493"/>
            <a:ext cx="1977080" cy="369332"/>
          </a:xfrm>
          <a:prstGeom prst="rect">
            <a:avLst/>
          </a:prstGeom>
          <a:noFill/>
        </p:spPr>
        <p:txBody>
          <a:bodyPr wrap="none" rtlCol="0">
            <a:spAutoFit/>
          </a:bodyPr>
          <a:lstStyle/>
          <a:p>
            <a:r>
              <a:rPr lang="en-GB" dirty="0"/>
              <a:t>(equivalent to SNS)</a:t>
            </a:r>
          </a:p>
        </p:txBody>
      </p:sp>
      <p:sp>
        <p:nvSpPr>
          <p:cNvPr id="6" name="Date Placeholder 5">
            <a:extLst>
              <a:ext uri="{FF2B5EF4-FFF2-40B4-BE49-F238E27FC236}">
                <a16:creationId xmlns:a16="http://schemas.microsoft.com/office/drawing/2014/main" id="{4468D2F6-B2E8-4BD6-8B6B-C6322F0E89F7}"/>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06514E2D-2B28-4260-BA4C-7282608B1D91}"/>
              </a:ext>
            </a:extLst>
          </p:cNvPr>
          <p:cNvSpPr>
            <a:spLocks noGrp="1"/>
          </p:cNvSpPr>
          <p:nvPr>
            <p:ph type="sldNum" sz="quarter" idx="7"/>
          </p:nvPr>
        </p:nvSpPr>
        <p:spPr/>
        <p:txBody>
          <a:bodyPr/>
          <a:lstStyle/>
          <a:p>
            <a:pPr marL="101600">
              <a:lnSpc>
                <a:spcPct val="100000"/>
              </a:lnSpc>
            </a:pPr>
            <a:fld id="{81D60167-4931-47E6-BA6A-407CBD079E47}" type="slidenum">
              <a:rPr lang="sv-SE" smtClean="0"/>
              <a:t>3</a:t>
            </a:fld>
            <a:endParaRPr lang="sv-SE" dirty="0"/>
          </a:p>
        </p:txBody>
      </p:sp>
      <p:sp>
        <p:nvSpPr>
          <p:cNvPr id="10" name="Footer Placeholder 9">
            <a:extLst>
              <a:ext uri="{FF2B5EF4-FFF2-40B4-BE49-F238E27FC236}">
                <a16:creationId xmlns:a16="http://schemas.microsoft.com/office/drawing/2014/main" id="{963BC963-0DF6-4AA3-B936-5053FEAB5D2F}"/>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777682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0" y="3121223"/>
            <a:ext cx="2796480" cy="615553"/>
          </a:xfrm>
        </p:spPr>
        <p:txBody>
          <a:bodyPr/>
          <a:lstStyle/>
          <a:p>
            <a:r>
              <a:rPr lang="en-US" dirty="0"/>
              <a:t>Thank you</a:t>
            </a:r>
          </a:p>
        </p:txBody>
      </p:sp>
      <p:sp>
        <p:nvSpPr>
          <p:cNvPr id="3" name="Date Placeholder 2">
            <a:extLst>
              <a:ext uri="{FF2B5EF4-FFF2-40B4-BE49-F238E27FC236}">
                <a16:creationId xmlns:a16="http://schemas.microsoft.com/office/drawing/2014/main" id="{7260D959-0049-4C65-8431-24B3991E7F87}"/>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7708D3DA-FE22-4733-926A-B4C3F63675C1}"/>
              </a:ext>
            </a:extLst>
          </p:cNvPr>
          <p:cNvSpPr>
            <a:spLocks noGrp="1"/>
          </p:cNvSpPr>
          <p:nvPr>
            <p:ph type="sldNum" sz="quarter" idx="7"/>
          </p:nvPr>
        </p:nvSpPr>
        <p:spPr>
          <a:xfrm>
            <a:off x="8763000" y="6467586"/>
            <a:ext cx="314069" cy="360679"/>
          </a:xfrm>
        </p:spPr>
        <p:txBody>
          <a:bodyPr/>
          <a:lstStyle/>
          <a:p>
            <a:pPr marL="101600">
              <a:lnSpc>
                <a:spcPct val="100000"/>
              </a:lnSpc>
            </a:pPr>
            <a:fld id="{81D60167-4931-47E6-BA6A-407CBD079E47}" type="slidenum">
              <a:rPr lang="sv-SE" smtClean="0"/>
              <a:t>30</a:t>
            </a:fld>
            <a:endParaRPr lang="sv-SE" dirty="0"/>
          </a:p>
        </p:txBody>
      </p:sp>
      <p:sp>
        <p:nvSpPr>
          <p:cNvPr id="9" name="Footer Placeholder 8">
            <a:extLst>
              <a:ext uri="{FF2B5EF4-FFF2-40B4-BE49-F238E27FC236}">
                <a16:creationId xmlns:a16="http://schemas.microsoft.com/office/drawing/2014/main" id="{D63B2D8C-DAA7-49F7-B9E2-98AAB318418D}"/>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45200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F0428-7927-A948-B4CF-966827C191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399"/>
          <a:stretch/>
        </p:blipFill>
        <p:spPr>
          <a:xfrm>
            <a:off x="0" y="609600"/>
            <a:ext cx="9144000" cy="5822011"/>
          </a:xfrm>
          <a:prstGeom prst="rect">
            <a:avLst/>
          </a:prstGeom>
        </p:spPr>
      </p:pic>
      <p:sp>
        <p:nvSpPr>
          <p:cNvPr id="72707" name="Rectangle 3"/>
          <p:cNvSpPr>
            <a:spLocks noGrp="1" noChangeArrowheads="1"/>
          </p:cNvSpPr>
          <p:nvPr>
            <p:ph type="title"/>
          </p:nvPr>
        </p:nvSpPr>
        <p:spPr>
          <a:xfrm>
            <a:off x="1758806" y="3451"/>
            <a:ext cx="6862522" cy="607886"/>
          </a:xfrm>
        </p:spPr>
        <p:txBody>
          <a:bodyPr>
            <a:noAutofit/>
          </a:bodyPr>
          <a:lstStyle/>
          <a:p>
            <a:r>
              <a:rPr lang="en-US" sz="3600" dirty="0">
                <a:solidFill>
                  <a:srgbClr val="0000FF"/>
                </a:solidFill>
                <a:latin typeface="Times New Roman"/>
                <a:cs typeface="Times New Roman"/>
              </a:rPr>
              <a:t>European Spallation Source</a:t>
            </a:r>
            <a:endParaRPr lang="en-GB" dirty="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8A8F4B86-420E-664C-A1E6-E0DB40BBB3A9}"/>
              </a:ext>
            </a:extLst>
          </p:cNvPr>
          <p:cNvSpPr/>
          <p:nvPr/>
        </p:nvSpPr>
        <p:spPr>
          <a:xfrm>
            <a:off x="6811133" y="5791200"/>
            <a:ext cx="2029723" cy="584775"/>
          </a:xfrm>
          <a:prstGeom prst="rect">
            <a:avLst/>
          </a:prstGeom>
        </p:spPr>
        <p:txBody>
          <a:bodyPr wrap="none">
            <a:spAutoFit/>
          </a:bodyPr>
          <a:lstStyle/>
          <a:p>
            <a:r>
              <a:rPr lang="en-US" sz="3200" dirty="0">
                <a:solidFill>
                  <a:schemeClr val="bg1"/>
                </a:solidFill>
                <a:latin typeface="Helvetica"/>
                <a:cs typeface="Helvetica"/>
              </a:rPr>
              <a:t>April 2019</a:t>
            </a:r>
            <a:endParaRPr lang="en-US" sz="3200" dirty="0">
              <a:latin typeface="Helvetica"/>
              <a:cs typeface="Helvetica"/>
            </a:endParaRPr>
          </a:p>
        </p:txBody>
      </p:sp>
      <p:cxnSp>
        <p:nvCxnSpPr>
          <p:cNvPr id="26" name="Straight Arrow Connector 25">
            <a:extLst>
              <a:ext uri="{FF2B5EF4-FFF2-40B4-BE49-F238E27FC236}">
                <a16:creationId xmlns:a16="http://schemas.microsoft.com/office/drawing/2014/main" id="{A89A4420-E569-2240-92C9-910A63800651}"/>
              </a:ext>
            </a:extLst>
          </p:cNvPr>
          <p:cNvCxnSpPr>
            <a:cxnSpLocks/>
          </p:cNvCxnSpPr>
          <p:nvPr/>
        </p:nvCxnSpPr>
        <p:spPr>
          <a:xfrm flipH="1" flipV="1">
            <a:off x="6629401" y="2514600"/>
            <a:ext cx="533399" cy="11730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DA9FA26-6A65-284D-99FF-E0597DFC342E}"/>
              </a:ext>
            </a:extLst>
          </p:cNvPr>
          <p:cNvSpPr txBox="1"/>
          <p:nvPr/>
        </p:nvSpPr>
        <p:spPr>
          <a:xfrm>
            <a:off x="6468306" y="3687605"/>
            <a:ext cx="1660198" cy="646331"/>
          </a:xfrm>
          <a:prstGeom prst="rect">
            <a:avLst/>
          </a:prstGeom>
          <a:solidFill>
            <a:schemeClr val="bg1"/>
          </a:solidFill>
        </p:spPr>
        <p:txBody>
          <a:bodyPr wrap="none" rtlCol="0">
            <a:spAutoFit/>
          </a:bodyPr>
          <a:lstStyle/>
          <a:p>
            <a:r>
              <a:rPr lang="en-GB" dirty="0" err="1"/>
              <a:t>Linac</a:t>
            </a:r>
            <a:r>
              <a:rPr lang="en-GB" dirty="0"/>
              <a:t> and </a:t>
            </a:r>
          </a:p>
          <a:p>
            <a:r>
              <a:rPr lang="en-GB" dirty="0"/>
              <a:t>Klystron Gallery</a:t>
            </a:r>
          </a:p>
        </p:txBody>
      </p:sp>
      <p:cxnSp>
        <p:nvCxnSpPr>
          <p:cNvPr id="28" name="Straight Arrow Connector 27">
            <a:extLst>
              <a:ext uri="{FF2B5EF4-FFF2-40B4-BE49-F238E27FC236}">
                <a16:creationId xmlns:a16="http://schemas.microsoft.com/office/drawing/2014/main" id="{D8A318A1-90F5-114F-8834-A9E27D9DF191}"/>
              </a:ext>
            </a:extLst>
          </p:cNvPr>
          <p:cNvCxnSpPr>
            <a:cxnSpLocks/>
          </p:cNvCxnSpPr>
          <p:nvPr/>
        </p:nvCxnSpPr>
        <p:spPr>
          <a:xfrm flipH="1">
            <a:off x="5190069" y="1739457"/>
            <a:ext cx="661470" cy="8767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6F2B78E-9F31-CF42-8CE2-5621B55E67CF}"/>
              </a:ext>
            </a:extLst>
          </p:cNvPr>
          <p:cNvSpPr txBox="1"/>
          <p:nvPr/>
        </p:nvSpPr>
        <p:spPr>
          <a:xfrm>
            <a:off x="5420056" y="1182469"/>
            <a:ext cx="1791131" cy="646331"/>
          </a:xfrm>
          <a:prstGeom prst="rect">
            <a:avLst/>
          </a:prstGeom>
          <a:solidFill>
            <a:schemeClr val="bg1"/>
          </a:solidFill>
        </p:spPr>
        <p:txBody>
          <a:bodyPr wrap="none" rtlCol="0">
            <a:spAutoFit/>
          </a:bodyPr>
          <a:lstStyle/>
          <a:p>
            <a:pPr algn="ctr"/>
            <a:r>
              <a:rPr lang="en-GB" dirty="0" err="1"/>
              <a:t>Cryo</a:t>
            </a:r>
            <a:r>
              <a:rPr lang="en-GB" dirty="0"/>
              <a:t> Compressor</a:t>
            </a:r>
          </a:p>
          <a:p>
            <a:pPr algn="ctr"/>
            <a:r>
              <a:rPr lang="en-GB" dirty="0"/>
              <a:t>Building</a:t>
            </a:r>
          </a:p>
        </p:txBody>
      </p:sp>
      <p:cxnSp>
        <p:nvCxnSpPr>
          <p:cNvPr id="30" name="Straight Arrow Connector 29">
            <a:extLst>
              <a:ext uri="{FF2B5EF4-FFF2-40B4-BE49-F238E27FC236}">
                <a16:creationId xmlns:a16="http://schemas.microsoft.com/office/drawing/2014/main" id="{CFB7237C-D89E-774A-82CE-FB4036CA649F}"/>
              </a:ext>
            </a:extLst>
          </p:cNvPr>
          <p:cNvCxnSpPr>
            <a:cxnSpLocks/>
            <a:stCxn id="31" idx="2"/>
          </p:cNvCxnSpPr>
          <p:nvPr/>
        </p:nvCxnSpPr>
        <p:spPr>
          <a:xfrm flipH="1">
            <a:off x="4197659" y="1828800"/>
            <a:ext cx="156438" cy="988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D6A86C9-11EC-8140-8B5C-25B841C76F73}"/>
              </a:ext>
            </a:extLst>
          </p:cNvPr>
          <p:cNvSpPr txBox="1"/>
          <p:nvPr/>
        </p:nvSpPr>
        <p:spPr>
          <a:xfrm>
            <a:off x="3615978" y="1182469"/>
            <a:ext cx="1476238" cy="646331"/>
          </a:xfrm>
          <a:prstGeom prst="rect">
            <a:avLst/>
          </a:prstGeom>
          <a:solidFill>
            <a:schemeClr val="bg1"/>
          </a:solidFill>
        </p:spPr>
        <p:txBody>
          <a:bodyPr wrap="none" rtlCol="0">
            <a:spAutoFit/>
          </a:bodyPr>
          <a:lstStyle/>
          <a:p>
            <a:pPr algn="ctr"/>
            <a:r>
              <a:rPr lang="en-GB" dirty="0"/>
              <a:t>Central Utility</a:t>
            </a:r>
          </a:p>
          <a:p>
            <a:pPr algn="ctr"/>
            <a:r>
              <a:rPr lang="en-GB" dirty="0"/>
              <a:t>Building</a:t>
            </a:r>
          </a:p>
        </p:txBody>
      </p:sp>
      <p:cxnSp>
        <p:nvCxnSpPr>
          <p:cNvPr id="32" name="Straight Arrow Connector 31">
            <a:extLst>
              <a:ext uri="{FF2B5EF4-FFF2-40B4-BE49-F238E27FC236}">
                <a16:creationId xmlns:a16="http://schemas.microsoft.com/office/drawing/2014/main" id="{CF6B6B86-52CE-BF41-BE45-03746EC3EFE7}"/>
              </a:ext>
            </a:extLst>
          </p:cNvPr>
          <p:cNvCxnSpPr>
            <a:cxnSpLocks/>
          </p:cNvCxnSpPr>
          <p:nvPr/>
        </p:nvCxnSpPr>
        <p:spPr>
          <a:xfrm>
            <a:off x="2626035" y="1804007"/>
            <a:ext cx="593973" cy="11591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E5E3104-0AF0-B041-9261-ECC33B4D0977}"/>
              </a:ext>
            </a:extLst>
          </p:cNvPr>
          <p:cNvSpPr txBox="1"/>
          <p:nvPr/>
        </p:nvSpPr>
        <p:spPr>
          <a:xfrm>
            <a:off x="1912454" y="1157676"/>
            <a:ext cx="1294585" cy="646331"/>
          </a:xfrm>
          <a:prstGeom prst="rect">
            <a:avLst/>
          </a:prstGeom>
          <a:solidFill>
            <a:schemeClr val="bg1"/>
          </a:solidFill>
        </p:spPr>
        <p:txBody>
          <a:bodyPr wrap="none" rtlCol="0">
            <a:spAutoFit/>
          </a:bodyPr>
          <a:lstStyle/>
          <a:p>
            <a:pPr algn="ctr"/>
            <a:r>
              <a:rPr lang="en-GB" dirty="0"/>
              <a:t>Distribution</a:t>
            </a:r>
          </a:p>
          <a:p>
            <a:pPr algn="ctr"/>
            <a:r>
              <a:rPr lang="en-GB" dirty="0"/>
              <a:t>Substation</a:t>
            </a:r>
          </a:p>
        </p:txBody>
      </p:sp>
      <p:cxnSp>
        <p:nvCxnSpPr>
          <p:cNvPr id="36" name="Straight Arrow Connector 35">
            <a:extLst>
              <a:ext uri="{FF2B5EF4-FFF2-40B4-BE49-F238E27FC236}">
                <a16:creationId xmlns:a16="http://schemas.microsoft.com/office/drawing/2014/main" id="{F6F9FFBC-F291-C64E-8516-0B6B4E5A5BDD}"/>
              </a:ext>
            </a:extLst>
          </p:cNvPr>
          <p:cNvCxnSpPr>
            <a:cxnSpLocks/>
          </p:cNvCxnSpPr>
          <p:nvPr/>
        </p:nvCxnSpPr>
        <p:spPr>
          <a:xfrm flipV="1">
            <a:off x="4599306" y="3609822"/>
            <a:ext cx="0" cy="888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D50F8F4-1DB5-2646-A4E4-EC552D824ADC}"/>
              </a:ext>
            </a:extLst>
          </p:cNvPr>
          <p:cNvSpPr txBox="1"/>
          <p:nvPr/>
        </p:nvSpPr>
        <p:spPr>
          <a:xfrm>
            <a:off x="4282323" y="4497978"/>
            <a:ext cx="1051891" cy="646331"/>
          </a:xfrm>
          <a:prstGeom prst="rect">
            <a:avLst/>
          </a:prstGeom>
          <a:solidFill>
            <a:schemeClr val="bg1"/>
          </a:solidFill>
        </p:spPr>
        <p:txBody>
          <a:bodyPr wrap="none" rtlCol="0">
            <a:spAutoFit/>
          </a:bodyPr>
          <a:lstStyle/>
          <a:p>
            <a:pPr algn="ctr"/>
            <a:r>
              <a:rPr lang="en-GB" dirty="0"/>
              <a:t>Target</a:t>
            </a:r>
          </a:p>
          <a:p>
            <a:pPr algn="ctr"/>
            <a:r>
              <a:rPr lang="en-GB" dirty="0"/>
              <a:t>Monolith</a:t>
            </a:r>
          </a:p>
        </p:txBody>
      </p:sp>
      <p:cxnSp>
        <p:nvCxnSpPr>
          <p:cNvPr id="38" name="Straight Arrow Connector 37">
            <a:extLst>
              <a:ext uri="{FF2B5EF4-FFF2-40B4-BE49-F238E27FC236}">
                <a16:creationId xmlns:a16="http://schemas.microsoft.com/office/drawing/2014/main" id="{47E032DD-E12B-EE4B-B4A1-BF697A93B9B4}"/>
              </a:ext>
            </a:extLst>
          </p:cNvPr>
          <p:cNvCxnSpPr>
            <a:cxnSpLocks/>
          </p:cNvCxnSpPr>
          <p:nvPr/>
        </p:nvCxnSpPr>
        <p:spPr>
          <a:xfrm>
            <a:off x="1447830" y="3530952"/>
            <a:ext cx="1168216" cy="2212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679D144-4067-194E-8A34-F3701CA41805}"/>
              </a:ext>
            </a:extLst>
          </p:cNvPr>
          <p:cNvSpPr txBox="1"/>
          <p:nvPr/>
        </p:nvSpPr>
        <p:spPr>
          <a:xfrm>
            <a:off x="458456" y="3105834"/>
            <a:ext cx="989374" cy="646331"/>
          </a:xfrm>
          <a:prstGeom prst="rect">
            <a:avLst/>
          </a:prstGeom>
          <a:solidFill>
            <a:schemeClr val="bg1"/>
          </a:solidFill>
        </p:spPr>
        <p:txBody>
          <a:bodyPr wrap="none" rtlCol="0">
            <a:spAutoFit/>
          </a:bodyPr>
          <a:lstStyle/>
          <a:p>
            <a:pPr algn="ctr"/>
            <a:r>
              <a:rPr lang="en-GB" dirty="0"/>
              <a:t>Exp. Hall</a:t>
            </a:r>
          </a:p>
          <a:p>
            <a:pPr algn="ctr"/>
            <a:r>
              <a:rPr lang="en-GB" dirty="0"/>
              <a:t>E01</a:t>
            </a:r>
          </a:p>
        </p:txBody>
      </p:sp>
      <p:cxnSp>
        <p:nvCxnSpPr>
          <p:cNvPr id="43" name="Straight Arrow Connector 42">
            <a:extLst>
              <a:ext uri="{FF2B5EF4-FFF2-40B4-BE49-F238E27FC236}">
                <a16:creationId xmlns:a16="http://schemas.microsoft.com/office/drawing/2014/main" id="{25DF7DF7-2B49-8346-8442-4FCE6C0B80C8}"/>
              </a:ext>
            </a:extLst>
          </p:cNvPr>
          <p:cNvCxnSpPr>
            <a:cxnSpLocks/>
          </p:cNvCxnSpPr>
          <p:nvPr/>
        </p:nvCxnSpPr>
        <p:spPr>
          <a:xfrm flipH="1" flipV="1">
            <a:off x="7298405" y="1978195"/>
            <a:ext cx="702595" cy="367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FDC7DF19-A88B-664D-B021-0771D7BEFB21}"/>
              </a:ext>
            </a:extLst>
          </p:cNvPr>
          <p:cNvSpPr txBox="1"/>
          <p:nvPr/>
        </p:nvSpPr>
        <p:spPr>
          <a:xfrm>
            <a:off x="7820379" y="2358130"/>
            <a:ext cx="1094146" cy="646331"/>
          </a:xfrm>
          <a:prstGeom prst="rect">
            <a:avLst/>
          </a:prstGeom>
          <a:solidFill>
            <a:schemeClr val="bg1"/>
          </a:solidFill>
        </p:spPr>
        <p:txBody>
          <a:bodyPr wrap="none" rtlCol="0">
            <a:spAutoFit/>
          </a:bodyPr>
          <a:lstStyle/>
          <a:p>
            <a:r>
              <a:rPr lang="en-GB" dirty="0"/>
              <a:t>Front End</a:t>
            </a:r>
          </a:p>
          <a:p>
            <a:r>
              <a:rPr lang="en-GB" dirty="0"/>
              <a:t>Building</a:t>
            </a:r>
          </a:p>
        </p:txBody>
      </p:sp>
      <p:pic>
        <p:nvPicPr>
          <p:cNvPr id="47" name="Bildobjekt 7" descr="ESS-vit-logga.png">
            <a:extLst>
              <a:ext uri="{FF2B5EF4-FFF2-40B4-BE49-F238E27FC236}">
                <a16:creationId xmlns:a16="http://schemas.microsoft.com/office/drawing/2014/main" id="{5292746C-6019-0D49-A27C-578E820F9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4405" y="607798"/>
            <a:ext cx="1440160" cy="886060"/>
          </a:xfrm>
          <a:prstGeom prst="rect">
            <a:avLst/>
          </a:prstGeom>
        </p:spPr>
      </p:pic>
      <p:sp>
        <p:nvSpPr>
          <p:cNvPr id="6" name="Date Placeholder 5">
            <a:extLst>
              <a:ext uri="{FF2B5EF4-FFF2-40B4-BE49-F238E27FC236}">
                <a16:creationId xmlns:a16="http://schemas.microsoft.com/office/drawing/2014/main" id="{CB100913-2FD1-411F-AE73-965DCF6B91A7}"/>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7" name="Slide Number Placeholder 6">
            <a:extLst>
              <a:ext uri="{FF2B5EF4-FFF2-40B4-BE49-F238E27FC236}">
                <a16:creationId xmlns:a16="http://schemas.microsoft.com/office/drawing/2014/main" id="{58119F49-0460-42F1-8587-FAE3D0019928}"/>
              </a:ext>
            </a:extLst>
          </p:cNvPr>
          <p:cNvSpPr>
            <a:spLocks noGrp="1"/>
          </p:cNvSpPr>
          <p:nvPr>
            <p:ph type="sldNum" sz="quarter" idx="7"/>
          </p:nvPr>
        </p:nvSpPr>
        <p:spPr/>
        <p:txBody>
          <a:bodyPr/>
          <a:lstStyle/>
          <a:p>
            <a:pPr marL="101600">
              <a:lnSpc>
                <a:spcPct val="100000"/>
              </a:lnSpc>
            </a:pPr>
            <a:fld id="{81D60167-4931-47E6-BA6A-407CBD079E47}" type="slidenum">
              <a:rPr lang="sv-SE" smtClean="0"/>
              <a:t>4</a:t>
            </a:fld>
            <a:endParaRPr lang="sv-SE" dirty="0"/>
          </a:p>
        </p:txBody>
      </p:sp>
      <p:sp>
        <p:nvSpPr>
          <p:cNvPr id="9" name="Footer Placeholder 8">
            <a:extLst>
              <a:ext uri="{FF2B5EF4-FFF2-40B4-BE49-F238E27FC236}">
                <a16:creationId xmlns:a16="http://schemas.microsoft.com/office/drawing/2014/main" id="{DB3FFCFD-9ED1-4FC3-8BEC-E87D6A81994E}"/>
              </a:ext>
            </a:extLst>
          </p:cNvPr>
          <p:cNvSpPr>
            <a:spLocks noGrp="1"/>
          </p:cNvSpPr>
          <p:nvPr>
            <p:ph type="ftr" sz="quarter" idx="5"/>
          </p:nvPr>
        </p:nvSpPr>
        <p:spPr>
          <a:xfrm>
            <a:off x="3567508" y="6421121"/>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171758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2D43AFE-6589-4D32-BAEA-EC591BAE76A7}"/>
              </a:ext>
            </a:extLst>
          </p:cNvPr>
          <p:cNvSpPr>
            <a:spLocks noGrp="1" noChangeArrowheads="1"/>
          </p:cNvSpPr>
          <p:nvPr>
            <p:ph type="title"/>
          </p:nvPr>
        </p:nvSpPr>
        <p:spPr>
          <a:xfrm>
            <a:off x="1854203" y="175462"/>
            <a:ext cx="6862522" cy="1267403"/>
          </a:xfrm>
        </p:spPr>
        <p:txBody>
          <a:bodyPr>
            <a:noAutofit/>
          </a:bodyPr>
          <a:lstStyle/>
          <a:p>
            <a:r>
              <a:rPr lang="en-US" sz="3600" dirty="0">
                <a:solidFill>
                  <a:srgbClr val="0000FF"/>
                </a:solidFill>
                <a:latin typeface="Times New Roman"/>
                <a:cs typeface="Times New Roman"/>
              </a:rPr>
              <a:t>European Spallation Source</a:t>
            </a:r>
            <a:endParaRPr lang="en-GB" dirty="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pic>
        <p:nvPicPr>
          <p:cNvPr id="10" name="Picture 9">
            <a:extLst>
              <a:ext uri="{FF2B5EF4-FFF2-40B4-BE49-F238E27FC236}">
                <a16:creationId xmlns:a16="http://schemas.microsoft.com/office/drawing/2014/main" id="{187A2B2C-61DD-4010-9079-79DF473B1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40" y="1109550"/>
            <a:ext cx="3860753" cy="3493981"/>
          </a:xfrm>
          <a:prstGeom prst="rect">
            <a:avLst/>
          </a:prstGeom>
        </p:spPr>
      </p:pic>
      <p:pic>
        <p:nvPicPr>
          <p:cNvPr id="14" name="Picture 13">
            <a:extLst>
              <a:ext uri="{FF2B5EF4-FFF2-40B4-BE49-F238E27FC236}">
                <a16:creationId xmlns:a16="http://schemas.microsoft.com/office/drawing/2014/main" id="{CE6F7937-1E40-462F-BDC6-B554FB8F6B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148" y="1090942"/>
            <a:ext cx="5216469" cy="3477647"/>
          </a:xfrm>
          <a:prstGeom prst="rect">
            <a:avLst/>
          </a:prstGeom>
        </p:spPr>
      </p:pic>
      <p:pic>
        <p:nvPicPr>
          <p:cNvPr id="15" name="Picture 14">
            <a:extLst>
              <a:ext uri="{FF2B5EF4-FFF2-40B4-BE49-F238E27FC236}">
                <a16:creationId xmlns:a16="http://schemas.microsoft.com/office/drawing/2014/main" id="{B119E3EE-17F5-485C-B01C-A50C37B67D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990" y="4738021"/>
            <a:ext cx="1967010" cy="1662779"/>
          </a:xfrm>
          <a:prstGeom prst="rect">
            <a:avLst/>
          </a:prstGeom>
        </p:spPr>
      </p:pic>
      <p:pic>
        <p:nvPicPr>
          <p:cNvPr id="16" name="Picture 15">
            <a:extLst>
              <a:ext uri="{FF2B5EF4-FFF2-40B4-BE49-F238E27FC236}">
                <a16:creationId xmlns:a16="http://schemas.microsoft.com/office/drawing/2014/main" id="{73ED0500-819B-44A4-8D03-38FDDB5B05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6567" y="4730765"/>
            <a:ext cx="2201775" cy="1649864"/>
          </a:xfrm>
          <a:prstGeom prst="rect">
            <a:avLst/>
          </a:prstGeom>
        </p:spPr>
      </p:pic>
      <p:pic>
        <p:nvPicPr>
          <p:cNvPr id="18" name="Picture 17">
            <a:extLst>
              <a:ext uri="{FF2B5EF4-FFF2-40B4-BE49-F238E27FC236}">
                <a16:creationId xmlns:a16="http://schemas.microsoft.com/office/drawing/2014/main" id="{9AD5EE5F-2B49-401C-8BBB-0D1BD77887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10334" y="4757385"/>
            <a:ext cx="2205066" cy="1652330"/>
          </a:xfrm>
          <a:prstGeom prst="rect">
            <a:avLst/>
          </a:prstGeom>
        </p:spPr>
      </p:pic>
      <p:sp>
        <p:nvSpPr>
          <p:cNvPr id="19" name="TextBox 18">
            <a:extLst>
              <a:ext uri="{FF2B5EF4-FFF2-40B4-BE49-F238E27FC236}">
                <a16:creationId xmlns:a16="http://schemas.microsoft.com/office/drawing/2014/main" id="{69804848-77A2-448F-BE65-4E250A82E9D1}"/>
              </a:ext>
            </a:extLst>
          </p:cNvPr>
          <p:cNvSpPr txBox="1"/>
          <p:nvPr/>
        </p:nvSpPr>
        <p:spPr>
          <a:xfrm>
            <a:off x="797982" y="1074363"/>
            <a:ext cx="2311467" cy="369332"/>
          </a:xfrm>
          <a:prstGeom prst="rect">
            <a:avLst/>
          </a:prstGeom>
          <a:noFill/>
        </p:spPr>
        <p:txBody>
          <a:bodyPr wrap="none" rtlCol="0">
            <a:spAutoFit/>
          </a:bodyPr>
          <a:lstStyle/>
          <a:p>
            <a:r>
              <a:rPr lang="en-GB" dirty="0">
                <a:solidFill>
                  <a:srgbClr val="FFFF00"/>
                </a:solidFill>
              </a:rPr>
              <a:t>RFQ </a:t>
            </a:r>
            <a:r>
              <a:rPr lang="en-GB" dirty="0" err="1">
                <a:solidFill>
                  <a:srgbClr val="FFFF00"/>
                </a:solidFill>
              </a:rPr>
              <a:t>deliverd</a:t>
            </a:r>
            <a:r>
              <a:rPr lang="en-GB" dirty="0">
                <a:solidFill>
                  <a:srgbClr val="FFFF00"/>
                </a:solidFill>
              </a:rPr>
              <a:t> in August</a:t>
            </a:r>
          </a:p>
        </p:txBody>
      </p:sp>
      <p:sp>
        <p:nvSpPr>
          <p:cNvPr id="21" name="TextBox 20">
            <a:extLst>
              <a:ext uri="{FF2B5EF4-FFF2-40B4-BE49-F238E27FC236}">
                <a16:creationId xmlns:a16="http://schemas.microsoft.com/office/drawing/2014/main" id="{5D01A240-CE9F-4C6E-98F4-816255153C72}"/>
              </a:ext>
            </a:extLst>
          </p:cNvPr>
          <p:cNvSpPr txBox="1"/>
          <p:nvPr/>
        </p:nvSpPr>
        <p:spPr>
          <a:xfrm>
            <a:off x="4203048" y="1228620"/>
            <a:ext cx="568938" cy="369332"/>
          </a:xfrm>
          <a:prstGeom prst="rect">
            <a:avLst/>
          </a:prstGeom>
          <a:noFill/>
        </p:spPr>
        <p:txBody>
          <a:bodyPr wrap="none" rtlCol="0">
            <a:spAutoFit/>
          </a:bodyPr>
          <a:lstStyle/>
          <a:p>
            <a:r>
              <a:rPr lang="en-GB" dirty="0">
                <a:solidFill>
                  <a:srgbClr val="FFFF00"/>
                </a:solidFill>
              </a:rPr>
              <a:t>RFQ</a:t>
            </a:r>
          </a:p>
        </p:txBody>
      </p:sp>
      <p:sp>
        <p:nvSpPr>
          <p:cNvPr id="22" name="TextBox 21">
            <a:extLst>
              <a:ext uri="{FF2B5EF4-FFF2-40B4-BE49-F238E27FC236}">
                <a16:creationId xmlns:a16="http://schemas.microsoft.com/office/drawing/2014/main" id="{C32016B4-FA64-4CA1-9089-ED065EEBD9D4}"/>
              </a:ext>
            </a:extLst>
          </p:cNvPr>
          <p:cNvSpPr txBox="1"/>
          <p:nvPr/>
        </p:nvSpPr>
        <p:spPr>
          <a:xfrm>
            <a:off x="546682" y="5917336"/>
            <a:ext cx="1033873" cy="369332"/>
          </a:xfrm>
          <a:prstGeom prst="rect">
            <a:avLst/>
          </a:prstGeom>
          <a:noFill/>
        </p:spPr>
        <p:txBody>
          <a:bodyPr wrap="none" rtlCol="0">
            <a:spAutoFit/>
          </a:bodyPr>
          <a:lstStyle/>
          <a:p>
            <a:r>
              <a:rPr lang="en-GB" dirty="0">
                <a:solidFill>
                  <a:srgbClr val="FFFF00"/>
                </a:solidFill>
              </a:rPr>
              <a:t>Klystrons</a:t>
            </a:r>
          </a:p>
        </p:txBody>
      </p:sp>
      <p:sp>
        <p:nvSpPr>
          <p:cNvPr id="24" name="TextBox 23">
            <a:extLst>
              <a:ext uri="{FF2B5EF4-FFF2-40B4-BE49-F238E27FC236}">
                <a16:creationId xmlns:a16="http://schemas.microsoft.com/office/drawing/2014/main" id="{FE000B4C-1082-4209-A109-FB2C856265C5}"/>
              </a:ext>
            </a:extLst>
          </p:cNvPr>
          <p:cNvSpPr txBox="1"/>
          <p:nvPr/>
        </p:nvSpPr>
        <p:spPr>
          <a:xfrm>
            <a:off x="2517203" y="5902523"/>
            <a:ext cx="1184491" cy="369332"/>
          </a:xfrm>
          <a:prstGeom prst="rect">
            <a:avLst/>
          </a:prstGeom>
          <a:noFill/>
        </p:spPr>
        <p:txBody>
          <a:bodyPr wrap="none" rtlCol="0">
            <a:spAutoFit/>
          </a:bodyPr>
          <a:lstStyle/>
          <a:p>
            <a:r>
              <a:rPr lang="en-GB" dirty="0" err="1">
                <a:solidFill>
                  <a:srgbClr val="FFFF00"/>
                </a:solidFill>
              </a:rPr>
              <a:t>Cryoplants</a:t>
            </a:r>
            <a:endParaRPr lang="en-GB" dirty="0">
              <a:solidFill>
                <a:srgbClr val="FFFF00"/>
              </a:solidFill>
            </a:endParaRPr>
          </a:p>
        </p:txBody>
      </p:sp>
      <p:sp>
        <p:nvSpPr>
          <p:cNvPr id="26" name="TextBox 25">
            <a:extLst>
              <a:ext uri="{FF2B5EF4-FFF2-40B4-BE49-F238E27FC236}">
                <a16:creationId xmlns:a16="http://schemas.microsoft.com/office/drawing/2014/main" id="{ED44A63C-8F67-41E8-ADCD-58117563C361}"/>
              </a:ext>
            </a:extLst>
          </p:cNvPr>
          <p:cNvSpPr txBox="1"/>
          <p:nvPr/>
        </p:nvSpPr>
        <p:spPr>
          <a:xfrm>
            <a:off x="7092513" y="4738021"/>
            <a:ext cx="1460913" cy="369332"/>
          </a:xfrm>
          <a:prstGeom prst="rect">
            <a:avLst/>
          </a:prstGeom>
          <a:noFill/>
        </p:spPr>
        <p:txBody>
          <a:bodyPr wrap="none" rtlCol="0">
            <a:spAutoFit/>
          </a:bodyPr>
          <a:lstStyle/>
          <a:p>
            <a:r>
              <a:rPr lang="en-GB" dirty="0">
                <a:solidFill>
                  <a:srgbClr val="FFFF00"/>
                </a:solidFill>
              </a:rPr>
              <a:t>Target station</a:t>
            </a:r>
          </a:p>
        </p:txBody>
      </p:sp>
      <p:sp>
        <p:nvSpPr>
          <p:cNvPr id="2" name="Date Placeholder 1">
            <a:extLst>
              <a:ext uri="{FF2B5EF4-FFF2-40B4-BE49-F238E27FC236}">
                <a16:creationId xmlns:a16="http://schemas.microsoft.com/office/drawing/2014/main" id="{B4E11DAB-AE86-469E-A8B5-95531B0823A4}"/>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72200FAB-127E-4B4F-A696-813F299CBC4F}"/>
              </a:ext>
            </a:extLst>
          </p:cNvPr>
          <p:cNvSpPr>
            <a:spLocks noGrp="1"/>
          </p:cNvSpPr>
          <p:nvPr>
            <p:ph type="sldNum" sz="quarter" idx="7"/>
          </p:nvPr>
        </p:nvSpPr>
        <p:spPr/>
        <p:txBody>
          <a:bodyPr/>
          <a:lstStyle/>
          <a:p>
            <a:pPr marL="101600">
              <a:lnSpc>
                <a:spcPct val="100000"/>
              </a:lnSpc>
            </a:pPr>
            <a:fld id="{81D60167-4931-47E6-BA6A-407CBD079E47}" type="slidenum">
              <a:rPr lang="sv-SE" smtClean="0"/>
              <a:t>5</a:t>
            </a:fld>
            <a:endParaRPr lang="sv-SE" dirty="0"/>
          </a:p>
        </p:txBody>
      </p:sp>
      <p:sp>
        <p:nvSpPr>
          <p:cNvPr id="8" name="Footer Placeholder 7">
            <a:extLst>
              <a:ext uri="{FF2B5EF4-FFF2-40B4-BE49-F238E27FC236}">
                <a16:creationId xmlns:a16="http://schemas.microsoft.com/office/drawing/2014/main" id="{6DAF9FF8-9A93-4937-AE17-417CA89887EC}"/>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
        <p:nvSpPr>
          <p:cNvPr id="23" name="object 5">
            <a:extLst>
              <a:ext uri="{FF2B5EF4-FFF2-40B4-BE49-F238E27FC236}">
                <a16:creationId xmlns:a16="http://schemas.microsoft.com/office/drawing/2014/main" id="{9BA43B9E-C79A-47B7-B8B1-7D95B6382263}"/>
              </a:ext>
            </a:extLst>
          </p:cNvPr>
          <p:cNvSpPr/>
          <p:nvPr/>
        </p:nvSpPr>
        <p:spPr>
          <a:xfrm>
            <a:off x="4800601" y="4724376"/>
            <a:ext cx="1752599" cy="1711665"/>
          </a:xfrm>
          <a:prstGeom prst="rect">
            <a:avLst/>
          </a:prstGeom>
          <a:blipFill>
            <a:blip r:embed="rId8" cstate="print"/>
            <a:stretch>
              <a:fillRect/>
            </a:stretch>
          </a:blipFill>
        </p:spPr>
        <p:txBody>
          <a:bodyPr wrap="square" lIns="0" tIns="0" rIns="0" bIns="0" rtlCol="0"/>
          <a:lstStyle/>
          <a:p>
            <a:r>
              <a:rPr lang="en-US" dirty="0"/>
              <a:t>g</a:t>
            </a:r>
            <a:endParaRPr dirty="0"/>
          </a:p>
        </p:txBody>
      </p:sp>
      <p:sp>
        <p:nvSpPr>
          <p:cNvPr id="27" name="TextBox 26">
            <a:extLst>
              <a:ext uri="{FF2B5EF4-FFF2-40B4-BE49-F238E27FC236}">
                <a16:creationId xmlns:a16="http://schemas.microsoft.com/office/drawing/2014/main" id="{A387E124-0987-4CE8-A226-2F531D0DE522}"/>
              </a:ext>
            </a:extLst>
          </p:cNvPr>
          <p:cNvSpPr txBox="1"/>
          <p:nvPr/>
        </p:nvSpPr>
        <p:spPr>
          <a:xfrm>
            <a:off x="4904333" y="5715000"/>
            <a:ext cx="1725067" cy="646331"/>
          </a:xfrm>
          <a:prstGeom prst="rect">
            <a:avLst/>
          </a:prstGeom>
          <a:noFill/>
        </p:spPr>
        <p:txBody>
          <a:bodyPr wrap="square" rtlCol="0">
            <a:spAutoFit/>
          </a:bodyPr>
          <a:lstStyle/>
          <a:p>
            <a:r>
              <a:rPr lang="en-GB" dirty="0">
                <a:solidFill>
                  <a:srgbClr val="FFFF00"/>
                </a:solidFill>
              </a:rPr>
              <a:t>Accelerating modules</a:t>
            </a:r>
          </a:p>
        </p:txBody>
      </p:sp>
    </p:spTree>
    <p:extLst>
      <p:ext uri="{BB962C8B-B14F-4D97-AF65-F5344CB8AC3E}">
        <p14:creationId xmlns:p14="http://schemas.microsoft.com/office/powerpoint/2010/main" val="225070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1028986" y="-110911"/>
            <a:ext cx="6862522" cy="1059409"/>
          </a:xfrm>
        </p:spPr>
        <p:txBody>
          <a:bodyPr>
            <a:normAutofit/>
          </a:bodyPr>
          <a:lstStyle/>
          <a:p>
            <a:r>
              <a:rPr lang="en-GB" sz="4800" b="0" dirty="0">
                <a:solidFill>
                  <a:srgbClr val="FF6600"/>
                </a:solidFill>
                <a:latin typeface="Times New Roman" charset="0"/>
                <a:cs typeface="Times New Roman" charset="0"/>
              </a:rPr>
              <a:t>ESS schedule</a:t>
            </a:r>
            <a:endParaRPr lang="en-GB" sz="1000" b="0" dirty="0">
              <a:solidFill>
                <a:srgbClr val="FF6600"/>
              </a:solidFill>
              <a:latin typeface="Times New Roman" charset="0"/>
              <a:cs typeface="Times New Roman" charset="0"/>
            </a:endParaRPr>
          </a:p>
        </p:txBody>
      </p:sp>
      <p:pic>
        <p:nvPicPr>
          <p:cNvPr id="22" name="Picture 1" descr="ppt_vision.jpg">
            <a:extLst>
              <a:ext uri="{FF2B5EF4-FFF2-40B4-BE49-F238E27FC236}">
                <a16:creationId xmlns:a16="http://schemas.microsoft.com/office/drawing/2014/main" id="{5390B071-FEEE-1947-835B-7EF4B978694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1" y="533400"/>
            <a:ext cx="9142749" cy="5421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5" name="Group 98">
            <a:extLst>
              <a:ext uri="{FF2B5EF4-FFF2-40B4-BE49-F238E27FC236}">
                <a16:creationId xmlns:a16="http://schemas.microsoft.com/office/drawing/2014/main" id="{0B7D4DCA-C331-3747-A92F-436FF6DAAD39}"/>
              </a:ext>
            </a:extLst>
          </p:cNvPr>
          <p:cNvGrpSpPr>
            <a:grpSpLocks/>
          </p:cNvGrpSpPr>
          <p:nvPr/>
        </p:nvGrpSpPr>
        <p:grpSpPr bwMode="auto">
          <a:xfrm>
            <a:off x="57127" y="594779"/>
            <a:ext cx="9010673" cy="5360599"/>
            <a:chOff x="206261" y="1602495"/>
            <a:chExt cx="8743541" cy="5062003"/>
          </a:xfrm>
        </p:grpSpPr>
        <p:cxnSp>
          <p:nvCxnSpPr>
            <p:cNvPr id="26" name="Straight Connector 25">
              <a:extLst>
                <a:ext uri="{FF2B5EF4-FFF2-40B4-BE49-F238E27FC236}">
                  <a16:creationId xmlns:a16="http://schemas.microsoft.com/office/drawing/2014/main" id="{8C66BB97-798B-E142-B8B8-9E0C63F28302}"/>
                </a:ext>
              </a:extLst>
            </p:cNvPr>
            <p:cNvCxnSpPr/>
            <p:nvPr/>
          </p:nvCxnSpPr>
          <p:spPr>
            <a:xfrm>
              <a:off x="7876702" y="2372351"/>
              <a:ext cx="0" cy="369849"/>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EB6C863-051B-9846-91E0-C19ECE92E5C5}"/>
                </a:ext>
              </a:extLst>
            </p:cNvPr>
            <p:cNvCxnSpPr/>
            <p:nvPr/>
          </p:nvCxnSpPr>
          <p:spPr>
            <a:xfrm>
              <a:off x="4339918" y="3934286"/>
              <a:ext cx="0" cy="19206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A2E366E-131B-794D-91AD-431FC7D6B2DF}"/>
                </a:ext>
              </a:extLst>
            </p:cNvPr>
            <p:cNvCxnSpPr/>
            <p:nvPr/>
          </p:nvCxnSpPr>
          <p:spPr>
            <a:xfrm>
              <a:off x="1984178" y="4813668"/>
              <a:ext cx="0" cy="19206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TextBox 33">
              <a:extLst>
                <a:ext uri="{FF2B5EF4-FFF2-40B4-BE49-F238E27FC236}">
                  <a16:creationId xmlns:a16="http://schemas.microsoft.com/office/drawing/2014/main" id="{26C7917B-2F3C-BB49-AB2D-06C521EAF553}"/>
                </a:ext>
              </a:extLst>
            </p:cNvPr>
            <p:cNvSpPr txBox="1">
              <a:spLocks noChangeArrowheads="1"/>
            </p:cNvSpPr>
            <p:nvPr/>
          </p:nvSpPr>
          <p:spPr bwMode="auto">
            <a:xfrm>
              <a:off x="2815819" y="3160280"/>
              <a:ext cx="1764796"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a:solidFill>
                    <a:srgbClr val="0094CA"/>
                  </a:solidFill>
                </a:rPr>
                <a:t>2014</a:t>
              </a:r>
            </a:p>
            <a:p>
              <a:pPr defTabSz="487569"/>
              <a:r>
                <a:rPr lang="en-US" sz="1500" b="1">
                  <a:solidFill>
                    <a:srgbClr val="000000"/>
                  </a:solidFill>
                </a:rPr>
                <a:t>Construction work starts on the site</a:t>
              </a:r>
            </a:p>
          </p:txBody>
        </p:sp>
        <p:sp>
          <p:nvSpPr>
            <p:cNvPr id="30" name="TextBox 36">
              <a:extLst>
                <a:ext uri="{FF2B5EF4-FFF2-40B4-BE49-F238E27FC236}">
                  <a16:creationId xmlns:a16="http://schemas.microsoft.com/office/drawing/2014/main" id="{16FCD6AA-D7E3-0F42-8E08-54F64C078AA4}"/>
                </a:ext>
              </a:extLst>
            </p:cNvPr>
            <p:cNvSpPr txBox="1">
              <a:spLocks noChangeArrowheads="1"/>
            </p:cNvSpPr>
            <p:nvPr/>
          </p:nvSpPr>
          <p:spPr bwMode="auto">
            <a:xfrm>
              <a:off x="749731" y="4044425"/>
              <a:ext cx="1563932"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dirty="0">
                  <a:solidFill>
                    <a:srgbClr val="0094CA"/>
                  </a:solidFill>
                </a:rPr>
                <a:t>2009</a:t>
              </a:r>
            </a:p>
            <a:p>
              <a:pPr defTabSz="487569"/>
              <a:r>
                <a:rPr lang="en-US" sz="1500" b="1" dirty="0">
                  <a:solidFill>
                    <a:srgbClr val="000000"/>
                  </a:solidFill>
                </a:rPr>
                <a:t>Decision: ESS will be built in Lund</a:t>
              </a:r>
            </a:p>
          </p:txBody>
        </p:sp>
        <p:grpSp>
          <p:nvGrpSpPr>
            <p:cNvPr id="31" name="Group 84">
              <a:extLst>
                <a:ext uri="{FF2B5EF4-FFF2-40B4-BE49-F238E27FC236}">
                  <a16:creationId xmlns:a16="http://schemas.microsoft.com/office/drawing/2014/main" id="{52E43549-78FF-1A41-B96D-CE419E27A250}"/>
                </a:ext>
              </a:extLst>
            </p:cNvPr>
            <p:cNvGrpSpPr>
              <a:grpSpLocks/>
            </p:cNvGrpSpPr>
            <p:nvPr/>
          </p:nvGrpSpPr>
          <p:grpSpPr bwMode="auto">
            <a:xfrm>
              <a:off x="509589" y="2439056"/>
              <a:ext cx="8219880" cy="3290515"/>
              <a:chOff x="509589" y="2248826"/>
              <a:chExt cx="8219880" cy="3425699"/>
            </a:xfrm>
          </p:grpSpPr>
          <p:grpSp>
            <p:nvGrpSpPr>
              <p:cNvPr id="41" name="Group 72">
                <a:extLst>
                  <a:ext uri="{FF2B5EF4-FFF2-40B4-BE49-F238E27FC236}">
                    <a16:creationId xmlns:a16="http://schemas.microsoft.com/office/drawing/2014/main" id="{A7007514-B49F-B048-8C2B-2441F8A5149A}"/>
                  </a:ext>
                </a:extLst>
              </p:cNvPr>
              <p:cNvGrpSpPr>
                <a:grpSpLocks/>
              </p:cNvGrpSpPr>
              <p:nvPr/>
            </p:nvGrpSpPr>
            <p:grpSpPr bwMode="auto">
              <a:xfrm>
                <a:off x="7576067" y="2569291"/>
                <a:ext cx="608554" cy="270369"/>
                <a:chOff x="1665943" y="4915251"/>
                <a:chExt cx="608554" cy="270369"/>
              </a:xfrm>
            </p:grpSpPr>
            <p:cxnSp>
              <p:nvCxnSpPr>
                <p:cNvPr id="73" name="Straight Connector 72">
                  <a:extLst>
                    <a:ext uri="{FF2B5EF4-FFF2-40B4-BE49-F238E27FC236}">
                      <a16:creationId xmlns:a16="http://schemas.microsoft.com/office/drawing/2014/main" id="{124151B8-AE97-784B-9395-615772D2EC2A}"/>
                    </a:ext>
                  </a:extLst>
                </p:cNvPr>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242590A-EF8B-754C-A881-64DED51B7ECA}"/>
                    </a:ext>
                  </a:extLst>
                </p:cNvPr>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75" name="Oval 74">
                  <a:extLst>
                    <a:ext uri="{FF2B5EF4-FFF2-40B4-BE49-F238E27FC236}">
                      <a16:creationId xmlns:a16="http://schemas.microsoft.com/office/drawing/2014/main" id="{3C99FC17-5F79-CC4F-B6C3-CDACAE495739}"/>
                    </a:ext>
                  </a:extLst>
                </p:cNvPr>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42" name="Straight Arrow Connector 41">
                <a:extLst>
                  <a:ext uri="{FF2B5EF4-FFF2-40B4-BE49-F238E27FC236}">
                    <a16:creationId xmlns:a16="http://schemas.microsoft.com/office/drawing/2014/main" id="{E712C204-C61D-F94C-832A-507154122E45}"/>
                  </a:ext>
                </a:extLst>
              </p:cNvPr>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6DB3D7E-5E1B-6E47-ABD6-81B812CB0C76}"/>
                  </a:ext>
                </a:extLst>
              </p:cNvPr>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44" name="Group 60">
                <a:extLst>
                  <a:ext uri="{FF2B5EF4-FFF2-40B4-BE49-F238E27FC236}">
                    <a16:creationId xmlns:a16="http://schemas.microsoft.com/office/drawing/2014/main" id="{3F0ABE47-6CAE-6D49-9193-7D111393D67E}"/>
                  </a:ext>
                </a:extLst>
              </p:cNvPr>
              <p:cNvGrpSpPr>
                <a:grpSpLocks/>
              </p:cNvGrpSpPr>
              <p:nvPr/>
            </p:nvGrpSpPr>
            <p:grpSpPr bwMode="auto">
              <a:xfrm>
                <a:off x="6394219" y="3039642"/>
                <a:ext cx="608554" cy="270369"/>
                <a:chOff x="1665943" y="4915251"/>
                <a:chExt cx="608554" cy="270369"/>
              </a:xfrm>
            </p:grpSpPr>
            <p:cxnSp>
              <p:nvCxnSpPr>
                <p:cNvPr id="70" name="Straight Connector 69">
                  <a:extLst>
                    <a:ext uri="{FF2B5EF4-FFF2-40B4-BE49-F238E27FC236}">
                      <a16:creationId xmlns:a16="http://schemas.microsoft.com/office/drawing/2014/main" id="{CA4E1238-BC16-B54F-9405-2451104B1FC0}"/>
                    </a:ext>
                  </a:extLst>
                </p:cNvPr>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0ABB48E-D276-B94E-B9B4-FDDCA5EBB212}"/>
                    </a:ext>
                  </a:extLst>
                </p:cNvPr>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72" name="Oval 71">
                  <a:extLst>
                    <a:ext uri="{FF2B5EF4-FFF2-40B4-BE49-F238E27FC236}">
                      <a16:creationId xmlns:a16="http://schemas.microsoft.com/office/drawing/2014/main" id="{36891393-CADA-A446-B898-FC04FCEDDE32}"/>
                    </a:ext>
                  </a:extLst>
                </p:cNvPr>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45" name="Straight Connector 44">
                <a:extLst>
                  <a:ext uri="{FF2B5EF4-FFF2-40B4-BE49-F238E27FC236}">
                    <a16:creationId xmlns:a16="http://schemas.microsoft.com/office/drawing/2014/main" id="{6E6405E1-65BD-494F-80A0-9C2AED5B5F5E}"/>
                  </a:ext>
                </a:extLst>
              </p:cNvPr>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46" name="Group 56">
                <a:extLst>
                  <a:ext uri="{FF2B5EF4-FFF2-40B4-BE49-F238E27FC236}">
                    <a16:creationId xmlns:a16="http://schemas.microsoft.com/office/drawing/2014/main" id="{B5ABD8DE-FC1F-1046-9129-6668076A5C32}"/>
                  </a:ext>
                </a:extLst>
              </p:cNvPr>
              <p:cNvGrpSpPr>
                <a:grpSpLocks/>
              </p:cNvGrpSpPr>
              <p:nvPr/>
            </p:nvGrpSpPr>
            <p:grpSpPr bwMode="auto">
              <a:xfrm>
                <a:off x="5217882" y="3517943"/>
                <a:ext cx="608554" cy="270369"/>
                <a:chOff x="1665943" y="4915251"/>
                <a:chExt cx="608554" cy="270369"/>
              </a:xfrm>
            </p:grpSpPr>
            <p:cxnSp>
              <p:nvCxnSpPr>
                <p:cNvPr id="67" name="Straight Connector 66">
                  <a:extLst>
                    <a:ext uri="{FF2B5EF4-FFF2-40B4-BE49-F238E27FC236}">
                      <a16:creationId xmlns:a16="http://schemas.microsoft.com/office/drawing/2014/main" id="{ECDF17D2-EB4C-8549-A049-7B72A631F1BB}"/>
                    </a:ext>
                  </a:extLst>
                </p:cNvPr>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B1AAC6D-890E-7346-BE9C-8A6CCDCEBEAA}"/>
                    </a:ext>
                  </a:extLst>
                </p:cNvPr>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34FC9FFA-0CD6-914E-8D68-6A7EE72F8ED1}"/>
                    </a:ext>
                  </a:extLst>
                </p:cNvPr>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47" name="Straight Connector 46">
                <a:extLst>
                  <a:ext uri="{FF2B5EF4-FFF2-40B4-BE49-F238E27FC236}">
                    <a16:creationId xmlns:a16="http://schemas.microsoft.com/office/drawing/2014/main" id="{1BA467A8-C8A9-0443-9DB0-00B19AFBCE69}"/>
                  </a:ext>
                </a:extLst>
              </p:cNvPr>
              <p:cNvCxnSpPr/>
              <p:nvPr/>
            </p:nvCxnSpPr>
            <p:spPr>
              <a:xfrm flipH="1">
                <a:off x="4627242" y="3646840"/>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48" name="Group 52">
                <a:extLst>
                  <a:ext uri="{FF2B5EF4-FFF2-40B4-BE49-F238E27FC236}">
                    <a16:creationId xmlns:a16="http://schemas.microsoft.com/office/drawing/2014/main" id="{24F56290-DA0E-A844-8507-90E777A10E1E}"/>
                  </a:ext>
                </a:extLst>
              </p:cNvPr>
              <p:cNvGrpSpPr>
                <a:grpSpLocks/>
              </p:cNvGrpSpPr>
              <p:nvPr/>
            </p:nvGrpSpPr>
            <p:grpSpPr bwMode="auto">
              <a:xfrm>
                <a:off x="4037531" y="3996109"/>
                <a:ext cx="608554" cy="270369"/>
                <a:chOff x="1665943" y="4915251"/>
                <a:chExt cx="608554" cy="270369"/>
              </a:xfrm>
            </p:grpSpPr>
            <p:cxnSp>
              <p:nvCxnSpPr>
                <p:cNvPr id="64" name="Straight Connector 63">
                  <a:extLst>
                    <a:ext uri="{FF2B5EF4-FFF2-40B4-BE49-F238E27FC236}">
                      <a16:creationId xmlns:a16="http://schemas.microsoft.com/office/drawing/2014/main" id="{779010C0-3CF4-1942-8EB7-AF412CA9ACF5}"/>
                    </a:ext>
                  </a:extLst>
                </p:cNvPr>
                <p:cNvCxnSpPr/>
                <p:nvPr/>
              </p:nvCxnSpPr>
              <p:spPr>
                <a:xfrm flipH="1">
                  <a:off x="1665132"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BB44569-31A7-0A4A-A7FC-44E612428447}"/>
                    </a:ext>
                  </a:extLst>
                </p:cNvPr>
                <p:cNvCxnSpPr/>
                <p:nvPr/>
              </p:nvCxnSpPr>
              <p:spPr>
                <a:xfrm flipH="1">
                  <a:off x="2115961"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6" name="Oval 65">
                  <a:extLst>
                    <a:ext uri="{FF2B5EF4-FFF2-40B4-BE49-F238E27FC236}">
                      <a16:creationId xmlns:a16="http://schemas.microsoft.com/office/drawing/2014/main" id="{06F45963-C6B7-7E4D-9274-3A711D74C10C}"/>
                    </a:ext>
                  </a:extLst>
                </p:cNvPr>
                <p:cNvSpPr/>
                <p:nvPr/>
              </p:nvSpPr>
              <p:spPr>
                <a:xfrm>
                  <a:off x="1834986" y="4914670"/>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49" name="Straight Connector 48">
                <a:extLst>
                  <a:ext uri="{FF2B5EF4-FFF2-40B4-BE49-F238E27FC236}">
                    <a16:creationId xmlns:a16="http://schemas.microsoft.com/office/drawing/2014/main" id="{4858706E-E3D7-9B45-9C64-6A33FB612F0B}"/>
                  </a:ext>
                </a:extLst>
              </p:cNvPr>
              <p:cNvCxnSpPr/>
              <p:nvPr/>
            </p:nvCxnSpPr>
            <p:spPr>
              <a:xfrm flipH="1">
                <a:off x="3452547" y="4121121"/>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50" name="Group 44">
                <a:extLst>
                  <a:ext uri="{FF2B5EF4-FFF2-40B4-BE49-F238E27FC236}">
                    <a16:creationId xmlns:a16="http://schemas.microsoft.com/office/drawing/2014/main" id="{C31F1CFC-FA7A-6A42-ACAA-B7C505F35B63}"/>
                  </a:ext>
                </a:extLst>
              </p:cNvPr>
              <p:cNvGrpSpPr>
                <a:grpSpLocks/>
              </p:cNvGrpSpPr>
              <p:nvPr/>
            </p:nvGrpSpPr>
            <p:grpSpPr bwMode="auto">
              <a:xfrm>
                <a:off x="2858379" y="4465147"/>
                <a:ext cx="608554" cy="270369"/>
                <a:chOff x="1665943" y="4915251"/>
                <a:chExt cx="608554" cy="270369"/>
              </a:xfrm>
            </p:grpSpPr>
            <p:cxnSp>
              <p:nvCxnSpPr>
                <p:cNvPr id="61" name="Straight Connector 60">
                  <a:extLst>
                    <a:ext uri="{FF2B5EF4-FFF2-40B4-BE49-F238E27FC236}">
                      <a16:creationId xmlns:a16="http://schemas.microsoft.com/office/drawing/2014/main" id="{68B793D1-9829-A84C-B5A6-643D6BCECC80}"/>
                    </a:ext>
                  </a:extLst>
                </p:cNvPr>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C7141DD-F91E-6849-B71F-AE2C83026213}"/>
                    </a:ext>
                  </a:extLst>
                </p:cNvPr>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0EAF3D11-4CE2-4944-BD7D-D0FCF78D635D}"/>
                    </a:ext>
                  </a:extLst>
                </p:cNvPr>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51" name="Straight Connector 50">
                <a:extLst>
                  <a:ext uri="{FF2B5EF4-FFF2-40B4-BE49-F238E27FC236}">
                    <a16:creationId xmlns:a16="http://schemas.microsoft.com/office/drawing/2014/main" id="{CA3C68B2-A902-E14D-BE4F-9B840576E58C}"/>
                  </a:ext>
                </a:extLst>
              </p:cNvPr>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52" name="Group 43">
                <a:extLst>
                  <a:ext uri="{FF2B5EF4-FFF2-40B4-BE49-F238E27FC236}">
                    <a16:creationId xmlns:a16="http://schemas.microsoft.com/office/drawing/2014/main" id="{69808A50-10E8-CA47-96C7-57459BB2DCE1}"/>
                  </a:ext>
                </a:extLst>
              </p:cNvPr>
              <p:cNvGrpSpPr>
                <a:grpSpLocks/>
              </p:cNvGrpSpPr>
              <p:nvPr/>
            </p:nvGrpSpPr>
            <p:grpSpPr bwMode="auto">
              <a:xfrm>
                <a:off x="1682729" y="4932036"/>
                <a:ext cx="608554" cy="270369"/>
                <a:chOff x="1665943" y="4915251"/>
                <a:chExt cx="608554" cy="270369"/>
              </a:xfrm>
            </p:grpSpPr>
            <p:cxnSp>
              <p:nvCxnSpPr>
                <p:cNvPr id="58" name="Straight Connector 57">
                  <a:extLst>
                    <a:ext uri="{FF2B5EF4-FFF2-40B4-BE49-F238E27FC236}">
                      <a16:creationId xmlns:a16="http://schemas.microsoft.com/office/drawing/2014/main" id="{66694DA6-2D52-DA44-A694-AEF5A7F16D30}"/>
                    </a:ext>
                  </a:extLst>
                </p:cNvPr>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05A2606-1F96-DC49-AA38-4E94235EBC64}"/>
                    </a:ext>
                  </a:extLst>
                </p:cNvPr>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0B7CFF8B-EB55-AF44-857B-D73114805AFF}"/>
                    </a:ext>
                  </a:extLst>
                </p:cNvPr>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cxnSp>
            <p:nvCxnSpPr>
              <p:cNvPr id="53" name="Straight Connector 52">
                <a:extLst>
                  <a:ext uri="{FF2B5EF4-FFF2-40B4-BE49-F238E27FC236}">
                    <a16:creationId xmlns:a16="http://schemas.microsoft.com/office/drawing/2014/main" id="{750F6AEF-4A76-8349-BD6B-A3E9B9DF55F5}"/>
                  </a:ext>
                </a:extLst>
              </p:cNvPr>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54" name="Group 64">
                <a:extLst>
                  <a:ext uri="{FF2B5EF4-FFF2-40B4-BE49-F238E27FC236}">
                    <a16:creationId xmlns:a16="http://schemas.microsoft.com/office/drawing/2014/main" id="{CB3BF4BA-DAB4-D549-9D5D-361863C3993A}"/>
                  </a:ext>
                </a:extLst>
              </p:cNvPr>
              <p:cNvGrpSpPr>
                <a:grpSpLocks/>
              </p:cNvGrpSpPr>
              <p:nvPr/>
            </p:nvGrpSpPr>
            <p:grpSpPr bwMode="auto">
              <a:xfrm>
                <a:off x="509589" y="5404156"/>
                <a:ext cx="608554" cy="270369"/>
                <a:chOff x="1665943" y="4915251"/>
                <a:chExt cx="608554" cy="270369"/>
              </a:xfrm>
            </p:grpSpPr>
            <p:cxnSp>
              <p:nvCxnSpPr>
                <p:cNvPr id="55" name="Straight Connector 54">
                  <a:extLst>
                    <a:ext uri="{FF2B5EF4-FFF2-40B4-BE49-F238E27FC236}">
                      <a16:creationId xmlns:a16="http://schemas.microsoft.com/office/drawing/2014/main" id="{CF364BE8-74CB-0D4D-BD2E-D203BA26DA10}"/>
                    </a:ext>
                  </a:extLst>
                </p:cNvPr>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46AF911-0A27-FD4F-BA78-B8AF073A27FF}"/>
                    </a:ext>
                  </a:extLst>
                </p:cNvPr>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A529C7A0-0FEB-7A47-812A-B814EDA82B13}"/>
                    </a:ext>
                  </a:extLst>
                </p:cNvPr>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defTabSz="487569">
                    <a:defRPr/>
                  </a:pPr>
                  <a:endParaRPr lang="en-US">
                    <a:solidFill>
                      <a:prstClr val="white"/>
                    </a:solidFill>
                    <a:latin typeface="Calibri"/>
                  </a:endParaRPr>
                </a:p>
              </p:txBody>
            </p:sp>
          </p:grpSp>
        </p:grpSp>
        <p:sp>
          <p:nvSpPr>
            <p:cNvPr id="32" name="TextBox 32">
              <a:extLst>
                <a:ext uri="{FF2B5EF4-FFF2-40B4-BE49-F238E27FC236}">
                  <a16:creationId xmlns:a16="http://schemas.microsoft.com/office/drawing/2014/main" id="{1003EE4C-F0C7-C844-9C29-19DC98137745}"/>
                </a:ext>
              </a:extLst>
            </p:cNvPr>
            <p:cNvSpPr txBox="1">
              <a:spLocks noChangeArrowheads="1"/>
            </p:cNvSpPr>
            <p:nvPr/>
          </p:nvSpPr>
          <p:spPr bwMode="auto">
            <a:xfrm>
              <a:off x="7373945" y="1602495"/>
              <a:ext cx="1575857"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a:solidFill>
                    <a:srgbClr val="0094CA"/>
                  </a:solidFill>
                </a:rPr>
                <a:t>2025</a:t>
              </a:r>
            </a:p>
            <a:p>
              <a:pPr defTabSz="487569"/>
              <a:r>
                <a:rPr lang="en-US" sz="1500" b="1">
                  <a:solidFill>
                    <a:srgbClr val="000000"/>
                  </a:solidFill>
                </a:rPr>
                <a:t>ESS construction complete</a:t>
              </a:r>
            </a:p>
          </p:txBody>
        </p:sp>
        <p:cxnSp>
          <p:nvCxnSpPr>
            <p:cNvPr id="33" name="Straight Connector 32">
              <a:extLst>
                <a:ext uri="{FF2B5EF4-FFF2-40B4-BE49-F238E27FC236}">
                  <a16:creationId xmlns:a16="http://schemas.microsoft.com/office/drawing/2014/main" id="{5878E7E2-82E1-D14B-B429-7922F6EFBBE6}"/>
                </a:ext>
              </a:extLst>
            </p:cNvPr>
            <p:cNvCxnSpPr/>
            <p:nvPr/>
          </p:nvCxnSpPr>
          <p:spPr>
            <a:xfrm>
              <a:off x="815832" y="5729560"/>
              <a:ext cx="0" cy="158733"/>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4" name="TextBox 35">
              <a:extLst>
                <a:ext uri="{FF2B5EF4-FFF2-40B4-BE49-F238E27FC236}">
                  <a16:creationId xmlns:a16="http://schemas.microsoft.com/office/drawing/2014/main" id="{E38194E2-8B30-AD46-8670-B9959FBD8E67}"/>
                </a:ext>
              </a:extLst>
            </p:cNvPr>
            <p:cNvSpPr txBox="1">
              <a:spLocks noChangeArrowheads="1"/>
            </p:cNvSpPr>
            <p:nvPr/>
          </p:nvSpPr>
          <p:spPr bwMode="auto">
            <a:xfrm>
              <a:off x="206261" y="5895057"/>
              <a:ext cx="2085021"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a:solidFill>
                    <a:srgbClr val="0094CA"/>
                  </a:solidFill>
                </a:rPr>
                <a:t>2003</a:t>
              </a:r>
            </a:p>
            <a:p>
              <a:pPr defTabSz="487569"/>
              <a:r>
                <a:rPr lang="en-US" sz="1500" b="1">
                  <a:solidFill>
                    <a:srgbClr val="000000"/>
                  </a:solidFill>
                </a:rPr>
                <a:t>First European design effort of ESS completed</a:t>
              </a:r>
            </a:p>
          </p:txBody>
        </p:sp>
        <p:cxnSp>
          <p:nvCxnSpPr>
            <p:cNvPr id="35" name="Straight Connector 34">
              <a:extLst>
                <a:ext uri="{FF2B5EF4-FFF2-40B4-BE49-F238E27FC236}">
                  <a16:creationId xmlns:a16="http://schemas.microsoft.com/office/drawing/2014/main" id="{FFEEABB8-EFF4-EE4B-B911-09BFAA12962D}"/>
                </a:ext>
              </a:extLst>
            </p:cNvPr>
            <p:cNvCxnSpPr/>
            <p:nvPr/>
          </p:nvCxnSpPr>
          <p:spPr>
            <a:xfrm>
              <a:off x="3171572" y="4827955"/>
              <a:ext cx="0" cy="312704"/>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6" name="TextBox 34">
              <a:extLst>
                <a:ext uri="{FF2B5EF4-FFF2-40B4-BE49-F238E27FC236}">
                  <a16:creationId xmlns:a16="http://schemas.microsoft.com/office/drawing/2014/main" id="{A00CA1DD-17D9-C94F-85C0-DE6351EBA129}"/>
                </a:ext>
              </a:extLst>
            </p:cNvPr>
            <p:cNvSpPr txBox="1">
              <a:spLocks noChangeArrowheads="1"/>
            </p:cNvSpPr>
            <p:nvPr/>
          </p:nvSpPr>
          <p:spPr bwMode="auto">
            <a:xfrm>
              <a:off x="2585547" y="5143565"/>
              <a:ext cx="1878218"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a:solidFill>
                    <a:srgbClr val="0094CA"/>
                  </a:solidFill>
                </a:rPr>
                <a:t>2012</a:t>
              </a:r>
            </a:p>
            <a:p>
              <a:pPr defTabSz="487569"/>
              <a:r>
                <a:rPr lang="en-US" sz="1500" b="1">
                  <a:solidFill>
                    <a:prstClr val="black"/>
                  </a:solidFill>
                </a:rPr>
                <a:t>ESS Design Update phase complete</a:t>
              </a:r>
            </a:p>
          </p:txBody>
        </p:sp>
        <p:cxnSp>
          <p:nvCxnSpPr>
            <p:cNvPr id="37" name="Straight Connector 36">
              <a:extLst>
                <a:ext uri="{FF2B5EF4-FFF2-40B4-BE49-F238E27FC236}">
                  <a16:creationId xmlns:a16="http://schemas.microsoft.com/office/drawing/2014/main" id="{65F8777B-D3E9-2349-A405-EED1686C21C0}"/>
                </a:ext>
              </a:extLst>
            </p:cNvPr>
            <p:cNvCxnSpPr/>
            <p:nvPr/>
          </p:nvCxnSpPr>
          <p:spPr>
            <a:xfrm>
              <a:off x="5520962" y="3929525"/>
              <a:ext cx="0" cy="747633"/>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TextBox 31">
              <a:extLst>
                <a:ext uri="{FF2B5EF4-FFF2-40B4-BE49-F238E27FC236}">
                  <a16:creationId xmlns:a16="http://schemas.microsoft.com/office/drawing/2014/main" id="{63F665F3-ABAB-E74D-BA9F-D8429A814BD7}"/>
                </a:ext>
              </a:extLst>
            </p:cNvPr>
            <p:cNvSpPr txBox="1">
              <a:spLocks noChangeArrowheads="1"/>
            </p:cNvSpPr>
            <p:nvPr/>
          </p:nvSpPr>
          <p:spPr bwMode="auto">
            <a:xfrm>
              <a:off x="5040914" y="4677757"/>
              <a:ext cx="1746495"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dirty="0">
                  <a:solidFill>
                    <a:srgbClr val="0094CA"/>
                  </a:solidFill>
                </a:rPr>
                <a:t>2021</a:t>
              </a:r>
            </a:p>
            <a:p>
              <a:pPr defTabSz="487569"/>
              <a:r>
                <a:rPr lang="en-US" sz="1500" b="1" dirty="0">
                  <a:solidFill>
                    <a:prstClr val="black"/>
                  </a:solidFill>
                </a:rPr>
                <a:t>First neutrons on instruments</a:t>
              </a:r>
            </a:p>
          </p:txBody>
        </p:sp>
        <p:cxnSp>
          <p:nvCxnSpPr>
            <p:cNvPr id="39" name="Straight Connector 38">
              <a:extLst>
                <a:ext uri="{FF2B5EF4-FFF2-40B4-BE49-F238E27FC236}">
                  <a16:creationId xmlns:a16="http://schemas.microsoft.com/office/drawing/2014/main" id="{7187C4CC-39D5-9A42-BC7C-8E26E61AA69D}"/>
                </a:ext>
              </a:extLst>
            </p:cNvPr>
            <p:cNvCxnSpPr/>
            <p:nvPr/>
          </p:nvCxnSpPr>
          <p:spPr>
            <a:xfrm>
              <a:off x="6702007" y="3464436"/>
              <a:ext cx="0" cy="25714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0" name="TextBox 22">
              <a:extLst>
                <a:ext uri="{FF2B5EF4-FFF2-40B4-BE49-F238E27FC236}">
                  <a16:creationId xmlns:a16="http://schemas.microsoft.com/office/drawing/2014/main" id="{3F4B4E83-47EA-A340-BB16-85A4CEC1451D}"/>
                </a:ext>
              </a:extLst>
            </p:cNvPr>
            <p:cNvSpPr txBox="1">
              <a:spLocks noChangeArrowheads="1"/>
            </p:cNvSpPr>
            <p:nvPr/>
          </p:nvSpPr>
          <p:spPr bwMode="auto">
            <a:xfrm>
              <a:off x="6394218" y="3721188"/>
              <a:ext cx="1695862"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87569"/>
              <a:r>
                <a:rPr lang="en-US" sz="1700" b="1">
                  <a:solidFill>
                    <a:srgbClr val="0094CA"/>
                  </a:solidFill>
                </a:rPr>
                <a:t>2023</a:t>
              </a:r>
            </a:p>
            <a:p>
              <a:pPr defTabSz="487569"/>
              <a:r>
                <a:rPr lang="en-US" sz="1500" b="1">
                  <a:solidFill>
                    <a:srgbClr val="000000"/>
                  </a:solidFill>
                </a:rPr>
                <a:t>ESS starts</a:t>
              </a:r>
            </a:p>
            <a:p>
              <a:pPr defTabSz="487569"/>
              <a:r>
                <a:rPr lang="en-US" sz="1500" b="1">
                  <a:solidFill>
                    <a:srgbClr val="000000"/>
                  </a:solidFill>
                </a:rPr>
                <a:t>user program</a:t>
              </a:r>
            </a:p>
          </p:txBody>
        </p:sp>
      </p:grpSp>
      <p:sp>
        <p:nvSpPr>
          <p:cNvPr id="4" name="Date Placeholder 3">
            <a:extLst>
              <a:ext uri="{FF2B5EF4-FFF2-40B4-BE49-F238E27FC236}">
                <a16:creationId xmlns:a16="http://schemas.microsoft.com/office/drawing/2014/main" id="{50B8A2B3-0776-4670-A24D-0DDF932B1A22}"/>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5" name="Slide Number Placeholder 4">
            <a:extLst>
              <a:ext uri="{FF2B5EF4-FFF2-40B4-BE49-F238E27FC236}">
                <a16:creationId xmlns:a16="http://schemas.microsoft.com/office/drawing/2014/main" id="{5EDD1367-F57F-40C1-B433-06B04FC9079F}"/>
              </a:ext>
            </a:extLst>
          </p:cNvPr>
          <p:cNvSpPr>
            <a:spLocks noGrp="1"/>
          </p:cNvSpPr>
          <p:nvPr>
            <p:ph type="sldNum" sz="quarter" idx="7"/>
          </p:nvPr>
        </p:nvSpPr>
        <p:spPr/>
        <p:txBody>
          <a:bodyPr/>
          <a:lstStyle/>
          <a:p>
            <a:pPr marL="101600">
              <a:lnSpc>
                <a:spcPct val="100000"/>
              </a:lnSpc>
            </a:pPr>
            <a:fld id="{81D60167-4931-47E6-BA6A-407CBD079E47}" type="slidenum">
              <a:rPr lang="sv-SE" smtClean="0"/>
              <a:t>6</a:t>
            </a:fld>
            <a:endParaRPr lang="sv-SE" dirty="0"/>
          </a:p>
        </p:txBody>
      </p:sp>
      <p:sp>
        <p:nvSpPr>
          <p:cNvPr id="7" name="Footer Placeholder 6">
            <a:extLst>
              <a:ext uri="{FF2B5EF4-FFF2-40B4-BE49-F238E27FC236}">
                <a16:creationId xmlns:a16="http://schemas.microsoft.com/office/drawing/2014/main" id="{660DA089-BAF8-41A4-BD22-1AB613859491}"/>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416586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F0428-7927-A948-B4CF-966827C19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3400"/>
            <a:ext cx="9144000" cy="5943600"/>
          </a:xfrm>
          <a:prstGeom prst="rect">
            <a:avLst/>
          </a:prstGeom>
        </p:spPr>
      </p:pic>
      <p:sp>
        <p:nvSpPr>
          <p:cNvPr id="72707" name="Rectangle 3"/>
          <p:cNvSpPr>
            <a:spLocks noGrp="1" noChangeArrowheads="1"/>
          </p:cNvSpPr>
          <p:nvPr>
            <p:ph type="title"/>
          </p:nvPr>
        </p:nvSpPr>
        <p:spPr>
          <a:xfrm>
            <a:off x="2646452" y="-28243"/>
            <a:ext cx="5179542" cy="607886"/>
          </a:xfrm>
        </p:spPr>
        <p:txBody>
          <a:bodyPr>
            <a:noAutofit/>
          </a:bodyPr>
          <a:lstStyle/>
          <a:p>
            <a:r>
              <a:rPr lang="en-US" sz="3600" dirty="0">
                <a:solidFill>
                  <a:schemeClr val="tx2">
                    <a:lumMod val="60000"/>
                    <a:lumOff val="40000"/>
                  </a:schemeClr>
                </a:solidFill>
                <a:latin typeface="Times New Roman"/>
                <a:cs typeface="Times New Roman"/>
              </a:rPr>
              <a:t>ESS </a:t>
            </a:r>
            <a:r>
              <a:rPr lang="el-GR" sz="3600" dirty="0">
                <a:solidFill>
                  <a:schemeClr val="tx2">
                    <a:lumMod val="60000"/>
                    <a:lumOff val="40000"/>
                  </a:schemeClr>
                </a:solidFill>
                <a:latin typeface="Times New Roman"/>
                <a:cs typeface="Times New Roman"/>
              </a:rPr>
              <a:t>ν</a:t>
            </a:r>
            <a:r>
              <a:rPr lang="en-US" sz="3600" dirty="0">
                <a:solidFill>
                  <a:schemeClr val="tx2">
                    <a:lumMod val="60000"/>
                    <a:lumOff val="40000"/>
                  </a:schemeClr>
                </a:solidFill>
              </a:rPr>
              <a:t> Super Beam</a:t>
            </a:r>
            <a:endParaRPr lang="en-GB" dirty="0">
              <a:solidFill>
                <a:schemeClr val="tx2">
                  <a:lumMod val="60000"/>
                  <a:lumOff val="40000"/>
                </a:schemeClr>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8A8F4B86-420E-664C-A1E6-E0DB40BBB3A9}"/>
              </a:ext>
            </a:extLst>
          </p:cNvPr>
          <p:cNvSpPr/>
          <p:nvPr/>
        </p:nvSpPr>
        <p:spPr>
          <a:xfrm>
            <a:off x="6811133" y="5943600"/>
            <a:ext cx="2029723" cy="584775"/>
          </a:xfrm>
          <a:prstGeom prst="rect">
            <a:avLst/>
          </a:prstGeom>
        </p:spPr>
        <p:txBody>
          <a:bodyPr wrap="none">
            <a:spAutoFit/>
          </a:bodyPr>
          <a:lstStyle/>
          <a:p>
            <a:r>
              <a:rPr lang="en-US" sz="3200" dirty="0">
                <a:solidFill>
                  <a:schemeClr val="bg1"/>
                </a:solidFill>
                <a:latin typeface="Helvetica"/>
                <a:cs typeface="Helvetica"/>
              </a:rPr>
              <a:t>April 2019</a:t>
            </a:r>
            <a:endParaRPr lang="en-US" sz="3200" dirty="0">
              <a:latin typeface="Helvetica"/>
              <a:cs typeface="Helvetica"/>
            </a:endParaRPr>
          </a:p>
        </p:txBody>
      </p:sp>
      <p:pic>
        <p:nvPicPr>
          <p:cNvPr id="47" name="Bildobjekt 7" descr="ESS-vit-logga.png">
            <a:extLst>
              <a:ext uri="{FF2B5EF4-FFF2-40B4-BE49-F238E27FC236}">
                <a16:creationId xmlns:a16="http://schemas.microsoft.com/office/drawing/2014/main" id="{5292746C-6019-0D49-A27C-578E820F9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736" y="607797"/>
            <a:ext cx="1440160" cy="886060"/>
          </a:xfrm>
          <a:prstGeom prst="rect">
            <a:avLst/>
          </a:prstGeom>
        </p:spPr>
      </p:pic>
      <p:sp>
        <p:nvSpPr>
          <p:cNvPr id="35" name="object 13">
            <a:extLst>
              <a:ext uri="{FF2B5EF4-FFF2-40B4-BE49-F238E27FC236}">
                <a16:creationId xmlns:a16="http://schemas.microsoft.com/office/drawing/2014/main" id="{6E1FA2A7-1EF1-4838-8163-B614AD8762E2}"/>
              </a:ext>
            </a:extLst>
          </p:cNvPr>
          <p:cNvSpPr/>
          <p:nvPr/>
        </p:nvSpPr>
        <p:spPr>
          <a:xfrm flipV="1">
            <a:off x="2438400" y="3581400"/>
            <a:ext cx="2133600" cy="152398"/>
          </a:xfrm>
          <a:custGeom>
            <a:avLst/>
            <a:gdLst/>
            <a:ahLst/>
            <a:cxnLst/>
            <a:rect l="l" t="t" r="r" b="b"/>
            <a:pathLst>
              <a:path w="933450" h="219710">
                <a:moveTo>
                  <a:pt x="0" y="195173"/>
                </a:moveTo>
                <a:lnTo>
                  <a:pt x="24053" y="159562"/>
                </a:lnTo>
                <a:lnTo>
                  <a:pt x="26936" y="174485"/>
                </a:lnTo>
                <a:lnTo>
                  <a:pt x="927493" y="0"/>
                </a:lnTo>
                <a:lnTo>
                  <a:pt x="933272" y="29819"/>
                </a:lnTo>
                <a:lnTo>
                  <a:pt x="32715" y="204304"/>
                </a:lnTo>
                <a:lnTo>
                  <a:pt x="35610" y="219227"/>
                </a:lnTo>
                <a:lnTo>
                  <a:pt x="0" y="195173"/>
                </a:lnTo>
                <a:close/>
              </a:path>
            </a:pathLst>
          </a:custGeom>
          <a:ln w="25400">
            <a:solidFill>
              <a:srgbClr val="92D050"/>
            </a:solidFill>
          </a:ln>
        </p:spPr>
        <p:txBody>
          <a:bodyPr wrap="square" lIns="0" tIns="0" rIns="0" bIns="0" rtlCol="0"/>
          <a:lstStyle/>
          <a:p>
            <a:endParaRPr/>
          </a:p>
        </p:txBody>
      </p:sp>
      <p:sp>
        <p:nvSpPr>
          <p:cNvPr id="2" name="TextBox 1">
            <a:extLst>
              <a:ext uri="{FF2B5EF4-FFF2-40B4-BE49-F238E27FC236}">
                <a16:creationId xmlns:a16="http://schemas.microsoft.com/office/drawing/2014/main" id="{2242880E-E7CE-41F3-8574-89BBA42CB9AF}"/>
              </a:ext>
            </a:extLst>
          </p:cNvPr>
          <p:cNvSpPr txBox="1"/>
          <p:nvPr/>
        </p:nvSpPr>
        <p:spPr>
          <a:xfrm>
            <a:off x="2895600" y="3200400"/>
            <a:ext cx="373820" cy="523220"/>
          </a:xfrm>
          <a:prstGeom prst="rect">
            <a:avLst/>
          </a:prstGeom>
          <a:noFill/>
        </p:spPr>
        <p:txBody>
          <a:bodyPr wrap="none" rtlCol="0">
            <a:spAutoFit/>
          </a:bodyPr>
          <a:lstStyle/>
          <a:p>
            <a:r>
              <a:rPr lang="en-US" sz="2800" dirty="0">
                <a:solidFill>
                  <a:srgbClr val="92D050"/>
                </a:solidFill>
                <a:latin typeface="Times New Roman" panose="02020603050405020304" pitchFamily="18" charset="0"/>
                <a:cs typeface="Times New Roman" panose="02020603050405020304" pitchFamily="18" charset="0"/>
              </a:rPr>
              <a:t>n</a:t>
            </a:r>
          </a:p>
        </p:txBody>
      </p:sp>
      <p:sp>
        <p:nvSpPr>
          <p:cNvPr id="52" name="object 15">
            <a:extLst>
              <a:ext uri="{FF2B5EF4-FFF2-40B4-BE49-F238E27FC236}">
                <a16:creationId xmlns:a16="http://schemas.microsoft.com/office/drawing/2014/main" id="{695DEAF7-5A62-4E5D-8B0F-467D03E253BD}"/>
              </a:ext>
            </a:extLst>
          </p:cNvPr>
          <p:cNvSpPr/>
          <p:nvPr/>
        </p:nvSpPr>
        <p:spPr>
          <a:xfrm>
            <a:off x="4572000" y="3733800"/>
            <a:ext cx="273050" cy="274955"/>
          </a:xfrm>
          <a:custGeom>
            <a:avLst/>
            <a:gdLst/>
            <a:ahLst/>
            <a:cxnLst/>
            <a:rect l="l" t="t" r="r" b="b"/>
            <a:pathLst>
              <a:path w="273050" h="274954">
                <a:moveTo>
                  <a:pt x="272503" y="274485"/>
                </a:moveTo>
                <a:lnTo>
                  <a:pt x="232841" y="274332"/>
                </a:lnTo>
                <a:lnTo>
                  <a:pt x="242798" y="264452"/>
                </a:lnTo>
                <a:lnTo>
                  <a:pt x="0" y="19748"/>
                </a:lnTo>
                <a:lnTo>
                  <a:pt x="19900" y="0"/>
                </a:lnTo>
                <a:lnTo>
                  <a:pt x="262699" y="244703"/>
                </a:lnTo>
                <a:lnTo>
                  <a:pt x="272656" y="234822"/>
                </a:lnTo>
                <a:lnTo>
                  <a:pt x="272503" y="274485"/>
                </a:lnTo>
                <a:close/>
              </a:path>
            </a:pathLst>
          </a:custGeom>
          <a:ln w="25400">
            <a:solidFill>
              <a:srgbClr val="92D050"/>
            </a:solidFill>
          </a:ln>
        </p:spPr>
        <p:txBody>
          <a:bodyPr wrap="square" lIns="0" tIns="0" rIns="0" bIns="0" rtlCol="0"/>
          <a:lstStyle/>
          <a:p>
            <a:endParaRPr/>
          </a:p>
        </p:txBody>
      </p:sp>
      <p:sp>
        <p:nvSpPr>
          <p:cNvPr id="55" name="object 19">
            <a:extLst>
              <a:ext uri="{FF2B5EF4-FFF2-40B4-BE49-F238E27FC236}">
                <a16:creationId xmlns:a16="http://schemas.microsoft.com/office/drawing/2014/main" id="{38E30DBB-5EA3-490F-8CD4-360A7ED8E849}"/>
              </a:ext>
            </a:extLst>
          </p:cNvPr>
          <p:cNvSpPr/>
          <p:nvPr/>
        </p:nvSpPr>
        <p:spPr>
          <a:xfrm rot="920478">
            <a:off x="5676379" y="3273963"/>
            <a:ext cx="605332" cy="365604"/>
          </a:xfrm>
          <a:custGeom>
            <a:avLst/>
            <a:gdLst/>
            <a:ahLst/>
            <a:cxnLst/>
            <a:rect l="l" t="t" r="r" b="b"/>
            <a:pathLst>
              <a:path w="300989" h="210185">
                <a:moveTo>
                  <a:pt x="4563" y="184724"/>
                </a:moveTo>
                <a:lnTo>
                  <a:pt x="1600" y="177633"/>
                </a:lnTo>
                <a:lnTo>
                  <a:pt x="95" y="169985"/>
                </a:lnTo>
                <a:lnTo>
                  <a:pt x="0" y="161849"/>
                </a:lnTo>
                <a:lnTo>
                  <a:pt x="1265" y="153288"/>
                </a:lnTo>
                <a:lnTo>
                  <a:pt x="18956" y="116136"/>
                </a:lnTo>
                <a:lnTo>
                  <a:pt x="44115" y="87071"/>
                </a:lnTo>
                <a:lnTo>
                  <a:pt x="77999" y="58963"/>
                </a:lnTo>
                <a:lnTo>
                  <a:pt x="120740" y="33306"/>
                </a:lnTo>
                <a:lnTo>
                  <a:pt x="166943" y="13884"/>
                </a:lnTo>
                <a:lnTo>
                  <a:pt x="209223" y="2794"/>
                </a:lnTo>
                <a:lnTo>
                  <a:pt x="245754" y="0"/>
                </a:lnTo>
                <a:lnTo>
                  <a:pt x="256339" y="905"/>
                </a:lnTo>
                <a:lnTo>
                  <a:pt x="294277" y="19142"/>
                </a:lnTo>
                <a:lnTo>
                  <a:pt x="300469" y="43658"/>
                </a:lnTo>
                <a:lnTo>
                  <a:pt x="299773" y="52530"/>
                </a:lnTo>
                <a:lnTo>
                  <a:pt x="284501" y="90067"/>
                </a:lnTo>
                <a:lnTo>
                  <a:pt x="251598" y="128287"/>
                </a:lnTo>
                <a:lnTo>
                  <a:pt x="217240" y="155312"/>
                </a:lnTo>
                <a:lnTo>
                  <a:pt x="175119" y="179671"/>
                </a:lnTo>
                <a:lnTo>
                  <a:pt x="130047" y="197947"/>
                </a:lnTo>
                <a:lnTo>
                  <a:pt x="88211" y="207846"/>
                </a:lnTo>
                <a:lnTo>
                  <a:pt x="63267" y="209734"/>
                </a:lnTo>
                <a:lnTo>
                  <a:pt x="51937" y="209252"/>
                </a:lnTo>
                <a:lnTo>
                  <a:pt x="10156" y="192419"/>
                </a:lnTo>
                <a:lnTo>
                  <a:pt x="4563" y="184724"/>
                </a:lnTo>
                <a:close/>
              </a:path>
            </a:pathLst>
          </a:custGeom>
          <a:ln w="57149">
            <a:solidFill>
              <a:srgbClr val="FF0000"/>
            </a:solidFill>
          </a:ln>
        </p:spPr>
        <p:txBody>
          <a:bodyPr wrap="square" lIns="0" tIns="0" rIns="0" bIns="0" rtlCol="0"/>
          <a:lstStyle/>
          <a:p>
            <a:endParaRPr/>
          </a:p>
        </p:txBody>
      </p:sp>
      <p:sp>
        <p:nvSpPr>
          <p:cNvPr id="56" name="object 24">
            <a:extLst>
              <a:ext uri="{FF2B5EF4-FFF2-40B4-BE49-F238E27FC236}">
                <a16:creationId xmlns:a16="http://schemas.microsoft.com/office/drawing/2014/main" id="{A81C5B5D-E641-4E35-9CB8-7632EB1DAAA5}"/>
              </a:ext>
            </a:extLst>
          </p:cNvPr>
          <p:cNvSpPr/>
          <p:nvPr/>
        </p:nvSpPr>
        <p:spPr>
          <a:xfrm rot="2241088">
            <a:off x="5338917" y="3429475"/>
            <a:ext cx="402928" cy="152398"/>
          </a:xfrm>
          <a:custGeom>
            <a:avLst/>
            <a:gdLst/>
            <a:ahLst/>
            <a:cxnLst/>
            <a:rect l="l" t="t" r="r" b="b"/>
            <a:pathLst>
              <a:path w="376554" h="139064">
                <a:moveTo>
                  <a:pt x="0" y="29362"/>
                </a:moveTo>
                <a:lnTo>
                  <a:pt x="46913" y="88722"/>
                </a:lnTo>
                <a:lnTo>
                  <a:pt x="85877" y="120626"/>
                </a:lnTo>
                <a:lnTo>
                  <a:pt x="123630" y="134110"/>
                </a:lnTo>
                <a:lnTo>
                  <a:pt x="167171" y="138639"/>
                </a:lnTo>
                <a:lnTo>
                  <a:pt x="182734" y="138159"/>
                </a:lnTo>
                <a:lnTo>
                  <a:pt x="231861" y="130745"/>
                </a:lnTo>
                <a:lnTo>
                  <a:pt x="283577" y="114373"/>
                </a:lnTo>
                <a:lnTo>
                  <a:pt x="318816" y="98480"/>
                </a:lnTo>
                <a:lnTo>
                  <a:pt x="336511" y="89039"/>
                </a:lnTo>
                <a:lnTo>
                  <a:pt x="364667" y="89039"/>
                </a:lnTo>
                <a:lnTo>
                  <a:pt x="366211" y="79284"/>
                </a:lnTo>
                <a:lnTo>
                  <a:pt x="120251" y="79284"/>
                </a:lnTo>
                <a:lnTo>
                  <a:pt x="105179" y="78770"/>
                </a:lnTo>
                <a:lnTo>
                  <a:pt x="63415" y="71256"/>
                </a:lnTo>
                <a:lnTo>
                  <a:pt x="27898" y="54786"/>
                </a:lnTo>
                <a:lnTo>
                  <a:pt x="8368" y="38831"/>
                </a:lnTo>
                <a:lnTo>
                  <a:pt x="0" y="29362"/>
                </a:lnTo>
                <a:close/>
              </a:path>
              <a:path w="376554" h="139064">
                <a:moveTo>
                  <a:pt x="364667" y="89039"/>
                </a:moveTo>
                <a:lnTo>
                  <a:pt x="336511" y="89039"/>
                </a:lnTo>
                <a:lnTo>
                  <a:pt x="359968" y="118719"/>
                </a:lnTo>
                <a:lnTo>
                  <a:pt x="364667" y="89039"/>
                </a:lnTo>
                <a:close/>
              </a:path>
              <a:path w="376554" h="139064">
                <a:moveTo>
                  <a:pt x="266128" y="0"/>
                </a:moveTo>
                <a:lnTo>
                  <a:pt x="289585" y="29679"/>
                </a:lnTo>
                <a:lnTo>
                  <a:pt x="271891" y="39120"/>
                </a:lnTo>
                <a:lnTo>
                  <a:pt x="254231" y="47565"/>
                </a:lnTo>
                <a:lnTo>
                  <a:pt x="201959" y="66926"/>
                </a:lnTo>
                <a:lnTo>
                  <a:pt x="151817" y="77327"/>
                </a:lnTo>
                <a:lnTo>
                  <a:pt x="120251" y="79284"/>
                </a:lnTo>
                <a:lnTo>
                  <a:pt x="366211" y="79284"/>
                </a:lnTo>
                <a:lnTo>
                  <a:pt x="376059" y="17068"/>
                </a:lnTo>
                <a:lnTo>
                  <a:pt x="266128" y="0"/>
                </a:lnTo>
                <a:close/>
              </a:path>
            </a:pathLst>
          </a:custGeom>
          <a:solidFill>
            <a:srgbClr val="FFFF00"/>
          </a:solidFill>
        </p:spPr>
        <p:txBody>
          <a:bodyPr wrap="square" lIns="0" tIns="0" rIns="0" bIns="0" rtlCol="0"/>
          <a:lstStyle/>
          <a:p>
            <a:endParaRPr/>
          </a:p>
        </p:txBody>
      </p:sp>
      <p:sp>
        <p:nvSpPr>
          <p:cNvPr id="57" name="object 26">
            <a:extLst>
              <a:ext uri="{FF2B5EF4-FFF2-40B4-BE49-F238E27FC236}">
                <a16:creationId xmlns:a16="http://schemas.microsoft.com/office/drawing/2014/main" id="{37159E98-7B76-4804-B3C7-C069D570A86D}"/>
              </a:ext>
            </a:extLst>
          </p:cNvPr>
          <p:cNvSpPr/>
          <p:nvPr/>
        </p:nvSpPr>
        <p:spPr>
          <a:xfrm rot="2209067">
            <a:off x="6293532" y="2949120"/>
            <a:ext cx="187663" cy="557074"/>
          </a:xfrm>
          <a:custGeom>
            <a:avLst/>
            <a:gdLst/>
            <a:ahLst/>
            <a:cxnLst/>
            <a:rect l="l" t="t" r="r" b="b"/>
            <a:pathLst>
              <a:path w="173989" h="224155">
                <a:moveTo>
                  <a:pt x="87495" y="60388"/>
                </a:moveTo>
                <a:lnTo>
                  <a:pt x="22834" y="60388"/>
                </a:lnTo>
                <a:lnTo>
                  <a:pt x="128333" y="223862"/>
                </a:lnTo>
                <a:lnTo>
                  <a:pt x="173989" y="194398"/>
                </a:lnTo>
                <a:lnTo>
                  <a:pt x="87495" y="60388"/>
                </a:lnTo>
                <a:close/>
              </a:path>
              <a:path w="173989" h="224155">
                <a:moveTo>
                  <a:pt x="16192" y="0"/>
                </a:moveTo>
                <a:lnTo>
                  <a:pt x="0" y="75120"/>
                </a:lnTo>
                <a:lnTo>
                  <a:pt x="22834" y="60388"/>
                </a:lnTo>
                <a:lnTo>
                  <a:pt x="87495" y="60388"/>
                </a:lnTo>
                <a:lnTo>
                  <a:pt x="68478" y="30924"/>
                </a:lnTo>
                <a:lnTo>
                  <a:pt x="91312" y="16192"/>
                </a:lnTo>
                <a:lnTo>
                  <a:pt x="16192" y="0"/>
                </a:lnTo>
                <a:close/>
              </a:path>
            </a:pathLst>
          </a:custGeom>
          <a:solidFill>
            <a:srgbClr val="FF0000"/>
          </a:solidFill>
        </p:spPr>
        <p:txBody>
          <a:bodyPr wrap="square" lIns="0" tIns="0" rIns="0" bIns="0" rtlCol="0"/>
          <a:lstStyle/>
          <a:p>
            <a:endParaRPr/>
          </a:p>
        </p:txBody>
      </p:sp>
      <p:sp>
        <p:nvSpPr>
          <p:cNvPr id="62" name="object 20">
            <a:extLst>
              <a:ext uri="{FF2B5EF4-FFF2-40B4-BE49-F238E27FC236}">
                <a16:creationId xmlns:a16="http://schemas.microsoft.com/office/drawing/2014/main" id="{7DC2F4D7-323D-4DC5-8287-994A3CB7221B}"/>
              </a:ext>
            </a:extLst>
          </p:cNvPr>
          <p:cNvSpPr/>
          <p:nvPr/>
        </p:nvSpPr>
        <p:spPr>
          <a:xfrm rot="2719427">
            <a:off x="6326605" y="592518"/>
            <a:ext cx="1162668" cy="2369623"/>
          </a:xfrm>
          <a:custGeom>
            <a:avLst/>
            <a:gdLst/>
            <a:ahLst/>
            <a:cxnLst/>
            <a:rect l="l" t="t" r="r" b="b"/>
            <a:pathLst>
              <a:path w="832485" h="1298575">
                <a:moveTo>
                  <a:pt x="80009" y="57086"/>
                </a:moveTo>
                <a:lnTo>
                  <a:pt x="24726" y="57086"/>
                </a:lnTo>
                <a:lnTo>
                  <a:pt x="792340" y="1298422"/>
                </a:lnTo>
                <a:lnTo>
                  <a:pt x="832319" y="1273695"/>
                </a:lnTo>
                <a:lnTo>
                  <a:pt x="80009" y="57086"/>
                </a:lnTo>
                <a:close/>
              </a:path>
              <a:path w="832485" h="1298575">
                <a:moveTo>
                  <a:pt x="17068" y="0"/>
                </a:moveTo>
                <a:lnTo>
                  <a:pt x="0" y="72377"/>
                </a:lnTo>
                <a:lnTo>
                  <a:pt x="24726" y="57086"/>
                </a:lnTo>
                <a:lnTo>
                  <a:pt x="80009" y="57086"/>
                </a:lnTo>
                <a:lnTo>
                  <a:pt x="64719" y="32359"/>
                </a:lnTo>
                <a:lnTo>
                  <a:pt x="89446" y="17068"/>
                </a:lnTo>
                <a:lnTo>
                  <a:pt x="17068" y="0"/>
                </a:lnTo>
                <a:close/>
              </a:path>
            </a:pathLst>
          </a:custGeom>
          <a:solidFill>
            <a:schemeClr val="tx2">
              <a:lumMod val="40000"/>
              <a:lumOff val="60000"/>
            </a:schemeClr>
          </a:solidFill>
          <a:ln>
            <a:solidFill>
              <a:schemeClr val="tx2">
                <a:lumMod val="60000"/>
                <a:lumOff val="40000"/>
              </a:schemeClr>
            </a:solidFill>
          </a:ln>
        </p:spPr>
        <p:txBody>
          <a:bodyPr wrap="square" lIns="0" tIns="0" rIns="0" bIns="0" rtlCol="0"/>
          <a:lstStyle/>
          <a:p>
            <a:endParaRPr dirty="0">
              <a:solidFill>
                <a:srgbClr val="92D050"/>
              </a:solidFill>
              <a:highlight>
                <a:srgbClr val="00FFFF"/>
              </a:highlight>
            </a:endParaRPr>
          </a:p>
        </p:txBody>
      </p:sp>
      <p:sp>
        <p:nvSpPr>
          <p:cNvPr id="63" name="object 17">
            <a:extLst>
              <a:ext uri="{FF2B5EF4-FFF2-40B4-BE49-F238E27FC236}">
                <a16:creationId xmlns:a16="http://schemas.microsoft.com/office/drawing/2014/main" id="{E7915CFE-883F-49E6-A1B0-8F234766B55B}"/>
              </a:ext>
            </a:extLst>
          </p:cNvPr>
          <p:cNvSpPr/>
          <p:nvPr/>
        </p:nvSpPr>
        <p:spPr>
          <a:xfrm rot="21235103">
            <a:off x="4447843" y="2363292"/>
            <a:ext cx="3062405" cy="1219200"/>
          </a:xfrm>
          <a:custGeom>
            <a:avLst/>
            <a:gdLst/>
            <a:ahLst/>
            <a:cxnLst/>
            <a:rect l="l" t="t" r="r" b="b"/>
            <a:pathLst>
              <a:path w="1057275" h="1111250">
                <a:moveTo>
                  <a:pt x="0" y="1031862"/>
                </a:moveTo>
                <a:lnTo>
                  <a:pt x="2146" y="1111161"/>
                </a:lnTo>
                <a:lnTo>
                  <a:pt x="81445" y="1109014"/>
                </a:lnTo>
                <a:lnTo>
                  <a:pt x="61074" y="1089723"/>
                </a:lnTo>
                <a:lnTo>
                  <a:pt x="97606" y="1051153"/>
                </a:lnTo>
                <a:lnTo>
                  <a:pt x="20358" y="1051153"/>
                </a:lnTo>
                <a:lnTo>
                  <a:pt x="0" y="1031862"/>
                </a:lnTo>
                <a:close/>
              </a:path>
              <a:path w="1057275" h="1111250">
                <a:moveTo>
                  <a:pt x="1015974" y="0"/>
                </a:moveTo>
                <a:lnTo>
                  <a:pt x="20358" y="1051153"/>
                </a:lnTo>
                <a:lnTo>
                  <a:pt x="97606" y="1051153"/>
                </a:lnTo>
                <a:lnTo>
                  <a:pt x="1056690" y="38569"/>
                </a:lnTo>
                <a:lnTo>
                  <a:pt x="1015974" y="0"/>
                </a:lnTo>
                <a:close/>
              </a:path>
            </a:pathLst>
          </a:custGeom>
          <a:solidFill>
            <a:srgbClr val="FF0000"/>
          </a:solidFill>
        </p:spPr>
        <p:txBody>
          <a:bodyPr wrap="square" lIns="0" tIns="0" rIns="0" bIns="0" rtlCol="0"/>
          <a:lstStyle/>
          <a:p>
            <a:endParaRPr/>
          </a:p>
        </p:txBody>
      </p:sp>
      <p:sp>
        <p:nvSpPr>
          <p:cNvPr id="66" name="object 21">
            <a:extLst>
              <a:ext uri="{FF2B5EF4-FFF2-40B4-BE49-F238E27FC236}">
                <a16:creationId xmlns:a16="http://schemas.microsoft.com/office/drawing/2014/main" id="{238F365C-E5A3-4C3A-A80F-88084D2C5925}"/>
              </a:ext>
            </a:extLst>
          </p:cNvPr>
          <p:cNvSpPr/>
          <p:nvPr/>
        </p:nvSpPr>
        <p:spPr>
          <a:xfrm rot="2144798">
            <a:off x="7161771" y="1390035"/>
            <a:ext cx="173355" cy="207645"/>
          </a:xfrm>
          <a:custGeom>
            <a:avLst/>
            <a:gdLst/>
            <a:ahLst/>
            <a:cxnLst/>
            <a:rect l="l" t="t" r="r" b="b"/>
            <a:pathLst>
              <a:path w="173354" h="207644">
                <a:moveTo>
                  <a:pt x="84615" y="93237"/>
                </a:moveTo>
                <a:lnTo>
                  <a:pt x="28673" y="93237"/>
                </a:lnTo>
                <a:lnTo>
                  <a:pt x="41504" y="98481"/>
                </a:lnTo>
                <a:lnTo>
                  <a:pt x="52022" y="105845"/>
                </a:lnTo>
                <a:lnTo>
                  <a:pt x="61607" y="113903"/>
                </a:lnTo>
                <a:lnTo>
                  <a:pt x="162610" y="207248"/>
                </a:lnTo>
                <a:lnTo>
                  <a:pt x="173075" y="201533"/>
                </a:lnTo>
                <a:lnTo>
                  <a:pt x="172484" y="162696"/>
                </a:lnTo>
                <a:lnTo>
                  <a:pt x="160464" y="162696"/>
                </a:lnTo>
                <a:lnTo>
                  <a:pt x="84615" y="93237"/>
                </a:lnTo>
                <a:close/>
              </a:path>
              <a:path w="173354" h="207644">
                <a:moveTo>
                  <a:pt x="153730" y="0"/>
                </a:moveTo>
                <a:lnTo>
                  <a:pt x="143594" y="293"/>
                </a:lnTo>
                <a:lnTo>
                  <a:pt x="128793" y="7605"/>
                </a:lnTo>
                <a:lnTo>
                  <a:pt x="124564" y="17325"/>
                </a:lnTo>
                <a:lnTo>
                  <a:pt x="127711" y="28902"/>
                </a:lnTo>
                <a:lnTo>
                  <a:pt x="129425" y="32039"/>
                </a:lnTo>
                <a:lnTo>
                  <a:pt x="132753" y="36344"/>
                </a:lnTo>
                <a:lnTo>
                  <a:pt x="138107" y="42274"/>
                </a:lnTo>
                <a:lnTo>
                  <a:pt x="146483" y="52588"/>
                </a:lnTo>
                <a:lnTo>
                  <a:pt x="152845" y="62858"/>
                </a:lnTo>
                <a:lnTo>
                  <a:pt x="155780" y="73909"/>
                </a:lnTo>
                <a:lnTo>
                  <a:pt x="157175" y="89100"/>
                </a:lnTo>
                <a:lnTo>
                  <a:pt x="160464" y="162696"/>
                </a:lnTo>
                <a:lnTo>
                  <a:pt x="172484" y="162696"/>
                </a:lnTo>
                <a:lnTo>
                  <a:pt x="170976" y="63553"/>
                </a:lnTo>
                <a:lnTo>
                  <a:pt x="166514" y="22574"/>
                </a:lnTo>
                <a:lnTo>
                  <a:pt x="160598" y="5673"/>
                </a:lnTo>
                <a:lnTo>
                  <a:pt x="153730" y="0"/>
                </a:lnTo>
                <a:close/>
              </a:path>
              <a:path w="173354" h="207644">
                <a:moveTo>
                  <a:pt x="41376" y="53641"/>
                </a:moveTo>
                <a:lnTo>
                  <a:pt x="33705" y="57820"/>
                </a:lnTo>
                <a:lnTo>
                  <a:pt x="0" y="99323"/>
                </a:lnTo>
                <a:lnTo>
                  <a:pt x="5765" y="104098"/>
                </a:lnTo>
                <a:lnTo>
                  <a:pt x="9131" y="100301"/>
                </a:lnTo>
                <a:lnTo>
                  <a:pt x="12560" y="97444"/>
                </a:lnTo>
                <a:lnTo>
                  <a:pt x="17887" y="94631"/>
                </a:lnTo>
                <a:lnTo>
                  <a:pt x="28673" y="93237"/>
                </a:lnTo>
                <a:lnTo>
                  <a:pt x="84615" y="93237"/>
                </a:lnTo>
                <a:lnTo>
                  <a:pt x="41376" y="53641"/>
                </a:lnTo>
                <a:close/>
              </a:path>
            </a:pathLst>
          </a:custGeom>
          <a:solidFill>
            <a:srgbClr val="00B0F0"/>
          </a:solidFill>
          <a:ln>
            <a:solidFill>
              <a:schemeClr val="tx2">
                <a:lumMod val="20000"/>
                <a:lumOff val="80000"/>
              </a:schemeClr>
            </a:solidFill>
          </a:ln>
        </p:spPr>
        <p:txBody>
          <a:bodyPr wrap="square" lIns="0" tIns="0" rIns="0" bIns="0" rtlCol="0"/>
          <a:lstStyle/>
          <a:p>
            <a:endParaRPr dirty="0">
              <a:solidFill>
                <a:schemeClr val="tx2">
                  <a:lumMod val="40000"/>
                  <a:lumOff val="60000"/>
                </a:schemeClr>
              </a:solidFill>
              <a:highlight>
                <a:srgbClr val="00FFFF"/>
              </a:highlight>
            </a:endParaRPr>
          </a:p>
        </p:txBody>
      </p:sp>
      <p:sp>
        <p:nvSpPr>
          <p:cNvPr id="4" name="TextBox 3">
            <a:extLst>
              <a:ext uri="{FF2B5EF4-FFF2-40B4-BE49-F238E27FC236}">
                <a16:creationId xmlns:a16="http://schemas.microsoft.com/office/drawing/2014/main" id="{0EB61B14-8687-4C3E-94BE-26BBA0062A63}"/>
              </a:ext>
            </a:extLst>
          </p:cNvPr>
          <p:cNvSpPr txBox="1"/>
          <p:nvPr/>
        </p:nvSpPr>
        <p:spPr>
          <a:xfrm>
            <a:off x="4171857" y="3056655"/>
            <a:ext cx="1034450"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5 MW p</a:t>
            </a:r>
          </a:p>
        </p:txBody>
      </p:sp>
      <p:sp>
        <p:nvSpPr>
          <p:cNvPr id="5" name="TextBox 4">
            <a:extLst>
              <a:ext uri="{FF2B5EF4-FFF2-40B4-BE49-F238E27FC236}">
                <a16:creationId xmlns:a16="http://schemas.microsoft.com/office/drawing/2014/main" id="{C4284602-DC54-467C-B8DC-B08F6DFDA222}"/>
              </a:ext>
            </a:extLst>
          </p:cNvPr>
          <p:cNvSpPr txBox="1"/>
          <p:nvPr/>
        </p:nvSpPr>
        <p:spPr>
          <a:xfrm>
            <a:off x="4852111" y="3543843"/>
            <a:ext cx="1149867" cy="400110"/>
          </a:xfrm>
          <a:prstGeom prst="rect">
            <a:avLst/>
          </a:prstGeom>
          <a:noFill/>
        </p:spPr>
        <p:txBody>
          <a:bodyPr wrap="non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5 MW H</a:t>
            </a:r>
            <a:r>
              <a:rPr lang="en-US" sz="2000" baseline="30000" dirty="0">
                <a:solidFill>
                  <a:srgbClr val="FFFF00"/>
                </a:solidFill>
                <a:latin typeface="Times New Roman" panose="02020603050405020304" pitchFamily="18" charset="0"/>
                <a:cs typeface="Times New Roman" panose="02020603050405020304" pitchFamily="18" charset="0"/>
              </a:rPr>
              <a:t>-</a:t>
            </a:r>
          </a:p>
        </p:txBody>
      </p:sp>
      <p:sp>
        <p:nvSpPr>
          <p:cNvPr id="12" name="Arrow: Down 11">
            <a:extLst>
              <a:ext uri="{FF2B5EF4-FFF2-40B4-BE49-F238E27FC236}">
                <a16:creationId xmlns:a16="http://schemas.microsoft.com/office/drawing/2014/main" id="{16376FF7-1170-47AC-836B-9A3DE3C05F45}"/>
              </a:ext>
            </a:extLst>
          </p:cNvPr>
          <p:cNvSpPr/>
          <p:nvPr/>
        </p:nvSpPr>
        <p:spPr>
          <a:xfrm rot="3723899" flipH="1">
            <a:off x="6476966" y="1757614"/>
            <a:ext cx="45719" cy="192492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bject 25">
            <a:extLst>
              <a:ext uri="{FF2B5EF4-FFF2-40B4-BE49-F238E27FC236}">
                <a16:creationId xmlns:a16="http://schemas.microsoft.com/office/drawing/2014/main" id="{B7287986-8F20-4CC1-9D60-78A5BC6A204A}"/>
              </a:ext>
            </a:extLst>
          </p:cNvPr>
          <p:cNvSpPr/>
          <p:nvPr/>
        </p:nvSpPr>
        <p:spPr>
          <a:xfrm rot="1015454">
            <a:off x="5430474" y="3112885"/>
            <a:ext cx="195580" cy="352425"/>
          </a:xfrm>
          <a:custGeom>
            <a:avLst/>
            <a:gdLst/>
            <a:ahLst/>
            <a:cxnLst/>
            <a:rect l="l" t="t" r="r" b="b"/>
            <a:pathLst>
              <a:path w="195579" h="352425">
                <a:moveTo>
                  <a:pt x="140075" y="0"/>
                </a:moveTo>
                <a:lnTo>
                  <a:pt x="111662" y="25438"/>
                </a:lnTo>
                <a:lnTo>
                  <a:pt x="70911" y="70331"/>
                </a:lnTo>
                <a:lnTo>
                  <a:pt x="44859" y="107127"/>
                </a:lnTo>
                <a:lnTo>
                  <a:pt x="24643" y="144081"/>
                </a:lnTo>
                <a:lnTo>
                  <a:pt x="10362" y="180537"/>
                </a:lnTo>
                <a:lnTo>
                  <a:pt x="284" y="232858"/>
                </a:lnTo>
                <a:lnTo>
                  <a:pt x="0" y="249341"/>
                </a:lnTo>
                <a:lnTo>
                  <a:pt x="1272" y="265208"/>
                </a:lnTo>
                <a:lnTo>
                  <a:pt x="14560" y="308303"/>
                </a:lnTo>
                <a:lnTo>
                  <a:pt x="42312" y="342917"/>
                </a:lnTo>
                <a:lnTo>
                  <a:pt x="54834" y="352189"/>
                </a:lnTo>
                <a:lnTo>
                  <a:pt x="50923" y="339048"/>
                </a:lnTo>
                <a:lnTo>
                  <a:pt x="48325" y="325371"/>
                </a:lnTo>
                <a:lnTo>
                  <a:pt x="47012" y="311216"/>
                </a:lnTo>
                <a:lnTo>
                  <a:pt x="46959" y="296640"/>
                </a:lnTo>
                <a:lnTo>
                  <a:pt x="48137" y="281699"/>
                </a:lnTo>
                <a:lnTo>
                  <a:pt x="58801" y="235254"/>
                </a:lnTo>
                <a:lnTo>
                  <a:pt x="79597" y="187571"/>
                </a:lnTo>
                <a:lnTo>
                  <a:pt x="109804" y="140182"/>
                </a:lnTo>
                <a:lnTo>
                  <a:pt x="134816" y="109510"/>
                </a:lnTo>
                <a:lnTo>
                  <a:pt x="163477" y="80104"/>
                </a:lnTo>
                <a:lnTo>
                  <a:pt x="195575" y="52418"/>
                </a:lnTo>
                <a:lnTo>
                  <a:pt x="140075" y="0"/>
                </a:lnTo>
                <a:close/>
              </a:path>
            </a:pathLst>
          </a:custGeom>
          <a:solidFill>
            <a:srgbClr val="CDCD00"/>
          </a:solidFill>
        </p:spPr>
        <p:txBody>
          <a:bodyPr wrap="square" lIns="0" tIns="0" rIns="0" bIns="0" rtlCol="0"/>
          <a:lstStyle/>
          <a:p>
            <a:endParaRPr/>
          </a:p>
        </p:txBody>
      </p:sp>
      <p:sp>
        <p:nvSpPr>
          <p:cNvPr id="13" name="TextBox 12">
            <a:extLst>
              <a:ext uri="{FF2B5EF4-FFF2-40B4-BE49-F238E27FC236}">
                <a16:creationId xmlns:a16="http://schemas.microsoft.com/office/drawing/2014/main" id="{AA974123-9B9B-4746-ACF9-C8813B7146A3}"/>
              </a:ext>
            </a:extLst>
          </p:cNvPr>
          <p:cNvSpPr txBox="1"/>
          <p:nvPr/>
        </p:nvSpPr>
        <p:spPr>
          <a:xfrm>
            <a:off x="6257195" y="3367255"/>
            <a:ext cx="1379352" cy="369332"/>
          </a:xfrm>
          <a:prstGeom prst="rect">
            <a:avLst/>
          </a:prstGeom>
          <a:noFill/>
        </p:spPr>
        <p:txBody>
          <a:bodyPr wrap="none" rtlCol="0">
            <a:spAutoFit/>
          </a:bodyPr>
          <a:lstStyle/>
          <a:p>
            <a:r>
              <a:rPr lang="en-US" dirty="0">
                <a:solidFill>
                  <a:schemeClr val="bg1"/>
                </a:solidFill>
              </a:rPr>
              <a:t>Accumulator</a:t>
            </a:r>
          </a:p>
        </p:txBody>
      </p:sp>
      <p:sp>
        <p:nvSpPr>
          <p:cNvPr id="14" name="TextBox 13">
            <a:extLst>
              <a:ext uri="{FF2B5EF4-FFF2-40B4-BE49-F238E27FC236}">
                <a16:creationId xmlns:a16="http://schemas.microsoft.com/office/drawing/2014/main" id="{D1DBC3FB-408B-41B9-86EE-6D6B734EF1C9}"/>
              </a:ext>
            </a:extLst>
          </p:cNvPr>
          <p:cNvSpPr txBox="1"/>
          <p:nvPr/>
        </p:nvSpPr>
        <p:spPr>
          <a:xfrm>
            <a:off x="6432330" y="2830398"/>
            <a:ext cx="1479508" cy="369332"/>
          </a:xfrm>
          <a:prstGeom prst="rect">
            <a:avLst/>
          </a:prstGeom>
          <a:noFill/>
        </p:spPr>
        <p:txBody>
          <a:bodyPr wrap="none" rtlCol="0">
            <a:spAutoFit/>
          </a:bodyPr>
          <a:lstStyle/>
          <a:p>
            <a:r>
              <a:rPr lang="en-US" dirty="0">
                <a:solidFill>
                  <a:schemeClr val="bg1"/>
                </a:solidFill>
              </a:rPr>
              <a:t>Target Station</a:t>
            </a:r>
          </a:p>
        </p:txBody>
      </p:sp>
      <p:sp>
        <p:nvSpPr>
          <p:cNvPr id="15" name="TextBox 14">
            <a:extLst>
              <a:ext uri="{FF2B5EF4-FFF2-40B4-BE49-F238E27FC236}">
                <a16:creationId xmlns:a16="http://schemas.microsoft.com/office/drawing/2014/main" id="{2EED2511-0EC0-43B9-96E1-B5FA710C903D}"/>
              </a:ext>
            </a:extLst>
          </p:cNvPr>
          <p:cNvSpPr txBox="1"/>
          <p:nvPr/>
        </p:nvSpPr>
        <p:spPr>
          <a:xfrm>
            <a:off x="5334001" y="1773931"/>
            <a:ext cx="1514004" cy="369332"/>
          </a:xfrm>
          <a:prstGeom prst="rect">
            <a:avLst/>
          </a:prstGeom>
          <a:noFill/>
        </p:spPr>
        <p:txBody>
          <a:bodyPr wrap="none" rtlCol="0">
            <a:spAutoFit/>
          </a:bodyPr>
          <a:lstStyle/>
          <a:p>
            <a:r>
              <a:rPr lang="en-US" dirty="0">
                <a:solidFill>
                  <a:schemeClr val="bg1"/>
                </a:solidFill>
              </a:rPr>
              <a:t>Near Detector</a:t>
            </a:r>
          </a:p>
        </p:txBody>
      </p:sp>
      <p:sp>
        <p:nvSpPr>
          <p:cNvPr id="16" name="TextBox 15">
            <a:extLst>
              <a:ext uri="{FF2B5EF4-FFF2-40B4-BE49-F238E27FC236}">
                <a16:creationId xmlns:a16="http://schemas.microsoft.com/office/drawing/2014/main" id="{EADD3464-BA59-4DF7-B09D-89AB4231EEAB}"/>
              </a:ext>
            </a:extLst>
          </p:cNvPr>
          <p:cNvSpPr txBox="1"/>
          <p:nvPr/>
        </p:nvSpPr>
        <p:spPr>
          <a:xfrm>
            <a:off x="7342122" y="530145"/>
            <a:ext cx="1833194" cy="923330"/>
          </a:xfrm>
          <a:prstGeom prst="rect">
            <a:avLst/>
          </a:prstGeom>
          <a:noFill/>
        </p:spPr>
        <p:txBody>
          <a:bodyPr wrap="none" rtlCol="0">
            <a:spAutoFit/>
          </a:bodyPr>
          <a:lstStyle/>
          <a:p>
            <a:r>
              <a:rPr lang="en-US" dirty="0">
                <a:solidFill>
                  <a:schemeClr val="bg1"/>
                </a:solidFill>
              </a:rPr>
              <a:t>To Far Detector</a:t>
            </a:r>
          </a:p>
          <a:p>
            <a:r>
              <a:rPr lang="en-US" dirty="0">
                <a:solidFill>
                  <a:schemeClr val="bg1"/>
                </a:solidFill>
              </a:rPr>
              <a:t>located at second</a:t>
            </a:r>
          </a:p>
          <a:p>
            <a:r>
              <a:rPr lang="en-US" dirty="0">
                <a:solidFill>
                  <a:schemeClr val="bg1"/>
                </a:solidFill>
              </a:rPr>
              <a:t>ν oscillation max.</a:t>
            </a:r>
          </a:p>
        </p:txBody>
      </p:sp>
      <p:sp>
        <p:nvSpPr>
          <p:cNvPr id="17" name="Explosion: 8 Points 16">
            <a:extLst>
              <a:ext uri="{FF2B5EF4-FFF2-40B4-BE49-F238E27FC236}">
                <a16:creationId xmlns:a16="http://schemas.microsoft.com/office/drawing/2014/main" id="{F8D678A4-A485-4083-9A52-8A51795DAC99}"/>
              </a:ext>
            </a:extLst>
          </p:cNvPr>
          <p:cNvSpPr/>
          <p:nvPr/>
        </p:nvSpPr>
        <p:spPr>
          <a:xfrm>
            <a:off x="6324600" y="2948444"/>
            <a:ext cx="245571" cy="21407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ptagon 17">
            <a:extLst>
              <a:ext uri="{FF2B5EF4-FFF2-40B4-BE49-F238E27FC236}">
                <a16:creationId xmlns:a16="http://schemas.microsoft.com/office/drawing/2014/main" id="{ED55B371-CA01-49EA-8409-9083827721E5}"/>
              </a:ext>
            </a:extLst>
          </p:cNvPr>
          <p:cNvSpPr/>
          <p:nvPr/>
        </p:nvSpPr>
        <p:spPr>
          <a:xfrm>
            <a:off x="6749965" y="1895425"/>
            <a:ext cx="185381" cy="170304"/>
          </a:xfrm>
          <a:prstGeom prst="hept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F2E45A2A-E72F-4CAC-A390-42E83BD53825}"/>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23" name="Slide Number Placeholder 22">
            <a:extLst>
              <a:ext uri="{FF2B5EF4-FFF2-40B4-BE49-F238E27FC236}">
                <a16:creationId xmlns:a16="http://schemas.microsoft.com/office/drawing/2014/main" id="{2740BEDA-17D2-41FF-8563-D1EFED5ED04C}"/>
              </a:ext>
            </a:extLst>
          </p:cNvPr>
          <p:cNvSpPr>
            <a:spLocks noGrp="1"/>
          </p:cNvSpPr>
          <p:nvPr>
            <p:ph type="sldNum" sz="quarter" idx="7"/>
          </p:nvPr>
        </p:nvSpPr>
        <p:spPr/>
        <p:txBody>
          <a:bodyPr/>
          <a:lstStyle/>
          <a:p>
            <a:pPr marL="101600">
              <a:lnSpc>
                <a:spcPct val="100000"/>
              </a:lnSpc>
            </a:pPr>
            <a:fld id="{81D60167-4931-47E6-BA6A-407CBD079E47}" type="slidenum">
              <a:rPr lang="sv-SE" smtClean="0"/>
              <a:t>7</a:t>
            </a:fld>
            <a:endParaRPr lang="sv-SE" dirty="0"/>
          </a:p>
        </p:txBody>
      </p:sp>
      <p:sp>
        <p:nvSpPr>
          <p:cNvPr id="79" name="Footer Placeholder 78">
            <a:extLst>
              <a:ext uri="{FF2B5EF4-FFF2-40B4-BE49-F238E27FC236}">
                <a16:creationId xmlns:a16="http://schemas.microsoft.com/office/drawing/2014/main" id="{11E602D1-6417-475A-9A42-95D34DB0FD43}"/>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Tree>
    <p:extLst>
      <p:ext uri="{BB962C8B-B14F-4D97-AF65-F5344CB8AC3E}">
        <p14:creationId xmlns:p14="http://schemas.microsoft.com/office/powerpoint/2010/main" val="300660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0" y="758951"/>
            <a:ext cx="9144000" cy="6096000"/>
          </a:xfrm>
          <a:prstGeom prst="rect">
            <a:avLst/>
          </a:prstGeom>
        </p:spPr>
        <p:txBody>
          <a:bodyPr vert="horz" wrap="square" lIns="0" tIns="0" rIns="0" bIns="0" rtlCol="0">
            <a:spAutoFit/>
          </a:bodyPr>
          <a:lstStyle/>
          <a:p>
            <a:pPr marR="85090" algn="r">
              <a:lnSpc>
                <a:spcPct val="100000"/>
              </a:lnSpc>
            </a:pPr>
            <a:r>
              <a:rPr sz="1200" dirty="0">
                <a:solidFill>
                  <a:srgbClr val="8A8A8A"/>
                </a:solidFill>
                <a:latin typeface="Times New Roman"/>
                <a:cs typeface="Times New Roman"/>
              </a:rPr>
              <a:t>6</a:t>
            </a:r>
            <a:endParaRPr sz="1200">
              <a:latin typeface="Times New Roman"/>
              <a:cs typeface="Times New Roman"/>
            </a:endParaRPr>
          </a:p>
        </p:txBody>
      </p:sp>
      <p:sp>
        <p:nvSpPr>
          <p:cNvPr id="30" name="Rectangle 2">
            <a:extLst>
              <a:ext uri="{FF2B5EF4-FFF2-40B4-BE49-F238E27FC236}">
                <a16:creationId xmlns:a16="http://schemas.microsoft.com/office/drawing/2014/main" id="{6BA7721E-493E-4A6B-AD60-F5A2637DDA82}"/>
              </a:ext>
            </a:extLst>
          </p:cNvPr>
          <p:cNvSpPr>
            <a:spLocks noGrp="1" noChangeArrowheads="1"/>
          </p:cNvSpPr>
          <p:nvPr>
            <p:ph type="title"/>
          </p:nvPr>
        </p:nvSpPr>
        <p:spPr>
          <a:xfrm>
            <a:off x="691051" y="205597"/>
            <a:ext cx="7832516" cy="821527"/>
          </a:xfrm>
        </p:spPr>
        <p:txBody>
          <a:bodyPr>
            <a:normAutofit fontScale="90000"/>
          </a:bodyPr>
          <a:lstStyle/>
          <a:p>
            <a:pPr algn="ctr"/>
            <a:r>
              <a:rPr lang="en-GB" sz="4000" b="0" dirty="0">
                <a:solidFill>
                  <a:srgbClr val="FF6600"/>
                </a:solidFill>
                <a:latin typeface="Times New Roman" charset="0"/>
                <a:cs typeface="Times New Roman" charset="0"/>
              </a:rPr>
              <a:t>General Layout of the 5 MW target station</a:t>
            </a:r>
            <a:br>
              <a:rPr lang="en-GB" sz="4000" b="0" dirty="0">
                <a:solidFill>
                  <a:srgbClr val="FF6600"/>
                </a:solidFill>
                <a:latin typeface="Times New Roman" charset="0"/>
                <a:cs typeface="Times New Roman" charset="0"/>
              </a:rPr>
            </a:br>
            <a:r>
              <a:rPr lang="en-GB" sz="2200" b="0" dirty="0">
                <a:solidFill>
                  <a:srgbClr val="FF6600"/>
                </a:solidFill>
                <a:latin typeface="Times New Roman" charset="0"/>
                <a:cs typeface="Times New Roman" charset="0"/>
              </a:rPr>
              <a:t>The proton beam is split up om 4 targets, each receiving a 1.25 MW beam</a:t>
            </a:r>
            <a:br>
              <a:rPr lang="en-GB" sz="4000" b="0" dirty="0">
                <a:solidFill>
                  <a:srgbClr val="FF6600"/>
                </a:solidFill>
                <a:latin typeface="Times New Roman" charset="0"/>
                <a:cs typeface="Times New Roman" charset="0"/>
              </a:rPr>
            </a:br>
            <a:endParaRPr lang="en-GB" sz="2200" b="0" dirty="0">
              <a:solidFill>
                <a:srgbClr val="FF6600"/>
              </a:solidFill>
              <a:latin typeface="Times New Roman" charset="0"/>
              <a:cs typeface="Times New Roman" charset="0"/>
            </a:endParaRPr>
          </a:p>
        </p:txBody>
      </p:sp>
      <p:grpSp>
        <p:nvGrpSpPr>
          <p:cNvPr id="31" name="Group 34">
            <a:extLst>
              <a:ext uri="{FF2B5EF4-FFF2-40B4-BE49-F238E27FC236}">
                <a16:creationId xmlns:a16="http://schemas.microsoft.com/office/drawing/2014/main" id="{B8E1B432-D69C-4D6E-B393-EF1AF4A6640A}"/>
              </a:ext>
            </a:extLst>
          </p:cNvPr>
          <p:cNvGrpSpPr>
            <a:grpSpLocks/>
          </p:cNvGrpSpPr>
          <p:nvPr/>
        </p:nvGrpSpPr>
        <p:grpSpPr bwMode="auto">
          <a:xfrm>
            <a:off x="101092" y="1186333"/>
            <a:ext cx="8891588" cy="3574686"/>
            <a:chOff x="251520" y="2060848"/>
            <a:chExt cx="8892480" cy="3574102"/>
          </a:xfrm>
        </p:grpSpPr>
        <p:pic>
          <p:nvPicPr>
            <p:cNvPr id="32" name="Picture 21">
              <a:extLst>
                <a:ext uri="{FF2B5EF4-FFF2-40B4-BE49-F238E27FC236}">
                  <a16:creationId xmlns:a16="http://schemas.microsoft.com/office/drawing/2014/main" id="{084CC734-E31B-4B22-9922-E36564A3BD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2060848"/>
              <a:ext cx="8496944" cy="3414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Straight Arrow Connector 4">
              <a:extLst>
                <a:ext uri="{FF2B5EF4-FFF2-40B4-BE49-F238E27FC236}">
                  <a16:creationId xmlns:a16="http://schemas.microsoft.com/office/drawing/2014/main" id="{E6B62F0E-30D7-4EA3-B810-0FC07B40DBFC}"/>
                </a:ext>
              </a:extLst>
            </p:cNvPr>
            <p:cNvCxnSpPr/>
            <p:nvPr/>
          </p:nvCxnSpPr>
          <p:spPr bwMode="auto">
            <a:xfrm>
              <a:off x="1043762" y="3644914"/>
              <a:ext cx="576320" cy="7142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28">
              <a:extLst>
                <a:ext uri="{FF2B5EF4-FFF2-40B4-BE49-F238E27FC236}">
                  <a16:creationId xmlns:a16="http://schemas.microsoft.com/office/drawing/2014/main" id="{EA0A5264-3CF8-4C64-B1D4-051E49F4C808}"/>
                </a:ext>
              </a:extLst>
            </p:cNvPr>
            <p:cNvSpPr txBox="1">
              <a:spLocks noChangeArrowheads="1"/>
            </p:cNvSpPr>
            <p:nvPr/>
          </p:nvSpPr>
          <p:spPr bwMode="auto">
            <a:xfrm>
              <a:off x="251520" y="3501008"/>
              <a:ext cx="10080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a:solidFill>
                    <a:srgbClr val="000000"/>
                  </a:solidFill>
                  <a:latin typeface="Arial" charset="0"/>
                </a:rPr>
                <a:t>Split Proton Beam</a:t>
              </a:r>
            </a:p>
          </p:txBody>
        </p:sp>
        <p:cxnSp>
          <p:nvCxnSpPr>
            <p:cNvPr id="35" name="Straight Arrow Connector 7">
              <a:extLst>
                <a:ext uri="{FF2B5EF4-FFF2-40B4-BE49-F238E27FC236}">
                  <a16:creationId xmlns:a16="http://schemas.microsoft.com/office/drawing/2014/main" id="{BB2594EE-4D9A-462B-869E-95DC12FBC1B8}"/>
                </a:ext>
              </a:extLst>
            </p:cNvPr>
            <p:cNvCxnSpPr/>
            <p:nvPr/>
          </p:nvCxnSpPr>
          <p:spPr bwMode="auto">
            <a:xfrm>
              <a:off x="1043762" y="4005219"/>
              <a:ext cx="576320" cy="714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4">
              <a:extLst>
                <a:ext uri="{FF2B5EF4-FFF2-40B4-BE49-F238E27FC236}">
                  <a16:creationId xmlns:a16="http://schemas.microsoft.com/office/drawing/2014/main" id="{1C65939B-B30C-4400-8C7D-92033B5986AA}"/>
                </a:ext>
              </a:extLst>
            </p:cNvPr>
            <p:cNvCxnSpPr/>
            <p:nvPr/>
          </p:nvCxnSpPr>
          <p:spPr bwMode="auto">
            <a:xfrm>
              <a:off x="3347456" y="4148070"/>
              <a:ext cx="5545694" cy="8650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TextBox 28">
              <a:extLst>
                <a:ext uri="{FF2B5EF4-FFF2-40B4-BE49-F238E27FC236}">
                  <a16:creationId xmlns:a16="http://schemas.microsoft.com/office/drawing/2014/main" id="{0D501D92-8738-4AF1-8816-AB24691BD226}"/>
                </a:ext>
              </a:extLst>
            </p:cNvPr>
            <p:cNvSpPr txBox="1">
              <a:spLocks noChangeArrowheads="1"/>
            </p:cNvSpPr>
            <p:nvPr/>
          </p:nvSpPr>
          <p:spPr bwMode="auto">
            <a:xfrm>
              <a:off x="8135938" y="4988837"/>
              <a:ext cx="10080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dirty="0">
                  <a:solidFill>
                    <a:srgbClr val="000000"/>
                  </a:solidFill>
                  <a:latin typeface="Arial" charset="0"/>
                </a:rPr>
                <a:t>Neutrino Beam Direction</a:t>
              </a:r>
            </a:p>
          </p:txBody>
        </p:sp>
        <p:cxnSp>
          <p:nvCxnSpPr>
            <p:cNvPr id="38" name="Straight Arrow Connector 18">
              <a:extLst>
                <a:ext uri="{FF2B5EF4-FFF2-40B4-BE49-F238E27FC236}">
                  <a16:creationId xmlns:a16="http://schemas.microsoft.com/office/drawing/2014/main" id="{1AAF3A24-3523-4F47-97BA-9C1EC33F12C1}"/>
                </a:ext>
              </a:extLst>
            </p:cNvPr>
            <p:cNvCxnSpPr>
              <a:stCxn id="39" idx="0"/>
            </p:cNvCxnSpPr>
            <p:nvPr/>
          </p:nvCxnSpPr>
          <p:spPr bwMode="auto">
            <a:xfrm flipV="1">
              <a:off x="1893160" y="4148070"/>
              <a:ext cx="301655" cy="86345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TextBox 28">
              <a:extLst>
                <a:ext uri="{FF2B5EF4-FFF2-40B4-BE49-F238E27FC236}">
                  <a16:creationId xmlns:a16="http://schemas.microsoft.com/office/drawing/2014/main" id="{E8CD65EB-CE9A-485B-BFCF-17FC4C4110F8}"/>
                </a:ext>
              </a:extLst>
            </p:cNvPr>
            <p:cNvSpPr txBox="1">
              <a:spLocks noChangeArrowheads="1"/>
            </p:cNvSpPr>
            <p:nvPr/>
          </p:nvSpPr>
          <p:spPr bwMode="auto">
            <a:xfrm>
              <a:off x="1258888" y="5011738"/>
              <a:ext cx="127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Collimators</a:t>
              </a:r>
            </a:p>
          </p:txBody>
        </p:sp>
        <p:cxnSp>
          <p:nvCxnSpPr>
            <p:cNvPr id="40" name="Straight Arrow Connector 21">
              <a:extLst>
                <a:ext uri="{FF2B5EF4-FFF2-40B4-BE49-F238E27FC236}">
                  <a16:creationId xmlns:a16="http://schemas.microsoft.com/office/drawing/2014/main" id="{23A42014-4A6A-4A8D-9ADA-45BD2AD18F65}"/>
                </a:ext>
              </a:extLst>
            </p:cNvPr>
            <p:cNvCxnSpPr>
              <a:stCxn id="41" idx="0"/>
            </p:cNvCxnSpPr>
            <p:nvPr/>
          </p:nvCxnSpPr>
          <p:spPr bwMode="auto">
            <a:xfrm flipH="1" flipV="1">
              <a:off x="2771136" y="4219496"/>
              <a:ext cx="274665" cy="64918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28">
              <a:extLst>
                <a:ext uri="{FF2B5EF4-FFF2-40B4-BE49-F238E27FC236}">
                  <a16:creationId xmlns:a16="http://schemas.microsoft.com/office/drawing/2014/main" id="{F40B314A-9B46-494D-B7DC-597D725ABA78}"/>
                </a:ext>
              </a:extLst>
            </p:cNvPr>
            <p:cNvSpPr txBox="1">
              <a:spLocks noChangeArrowheads="1"/>
            </p:cNvSpPr>
            <p:nvPr/>
          </p:nvSpPr>
          <p:spPr bwMode="auto">
            <a:xfrm>
              <a:off x="2411413" y="4868863"/>
              <a:ext cx="1270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a:solidFill>
                    <a:srgbClr val="333399"/>
                  </a:solidFill>
                  <a:latin typeface="Arial" charset="0"/>
                </a:rPr>
                <a:t>Horns and Targets</a:t>
              </a:r>
            </a:p>
          </p:txBody>
        </p:sp>
        <p:sp>
          <p:nvSpPr>
            <p:cNvPr id="42" name="TextBox 28">
              <a:extLst>
                <a:ext uri="{FF2B5EF4-FFF2-40B4-BE49-F238E27FC236}">
                  <a16:creationId xmlns:a16="http://schemas.microsoft.com/office/drawing/2014/main" id="{22B1B6DE-E4A0-4F15-B47E-94A5DBE7C9A8}"/>
                </a:ext>
              </a:extLst>
            </p:cNvPr>
            <p:cNvSpPr txBox="1">
              <a:spLocks noChangeArrowheads="1"/>
            </p:cNvSpPr>
            <p:nvPr/>
          </p:nvSpPr>
          <p:spPr bwMode="auto">
            <a:xfrm>
              <a:off x="3635896" y="5059504"/>
              <a:ext cx="1620292" cy="461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Decay Volume</a:t>
              </a:r>
            </a:p>
            <a:p>
              <a:pPr algn="ctr" defTabSz="914400" eaLnBrk="1" fontAlgn="base" hangingPunct="1">
                <a:spcBef>
                  <a:spcPct val="0"/>
                </a:spcBef>
                <a:spcAft>
                  <a:spcPct val="0"/>
                </a:spcAft>
              </a:pPr>
              <a:r>
                <a:rPr lang="en-GB" sz="1200" dirty="0">
                  <a:solidFill>
                    <a:srgbClr val="333399"/>
                  </a:solidFill>
                  <a:latin typeface="Arial" charset="0"/>
                </a:rPr>
                <a:t>(He, 4x4x25 m</a:t>
              </a:r>
              <a:r>
                <a:rPr lang="en-GB" sz="1200" baseline="30000" dirty="0">
                  <a:solidFill>
                    <a:srgbClr val="333399"/>
                  </a:solidFill>
                  <a:latin typeface="Arial" charset="0"/>
                </a:rPr>
                <a:t>3</a:t>
              </a:r>
              <a:r>
                <a:rPr lang="en-GB" sz="1200" dirty="0">
                  <a:solidFill>
                    <a:srgbClr val="333399"/>
                  </a:solidFill>
                  <a:latin typeface="Arial" charset="0"/>
                </a:rPr>
                <a:t>)</a:t>
              </a:r>
            </a:p>
          </p:txBody>
        </p:sp>
        <p:cxnSp>
          <p:nvCxnSpPr>
            <p:cNvPr id="43" name="Straight Arrow Connector 24">
              <a:extLst>
                <a:ext uri="{FF2B5EF4-FFF2-40B4-BE49-F238E27FC236}">
                  <a16:creationId xmlns:a16="http://schemas.microsoft.com/office/drawing/2014/main" id="{BC85E845-2722-4794-A4F3-0E7210499ED8}"/>
                </a:ext>
              </a:extLst>
            </p:cNvPr>
            <p:cNvCxnSpPr/>
            <p:nvPr/>
          </p:nvCxnSpPr>
          <p:spPr bwMode="auto">
            <a:xfrm flipV="1">
              <a:off x="4355620" y="4724238"/>
              <a:ext cx="287366" cy="43173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26">
              <a:extLst>
                <a:ext uri="{FF2B5EF4-FFF2-40B4-BE49-F238E27FC236}">
                  <a16:creationId xmlns:a16="http://schemas.microsoft.com/office/drawing/2014/main" id="{0CEFB256-B5A6-47F1-9977-DE6F684F7D22}"/>
                </a:ext>
              </a:extLst>
            </p:cNvPr>
            <p:cNvCxnSpPr>
              <a:cxnSpLocks/>
              <a:stCxn id="45" idx="0"/>
            </p:cNvCxnSpPr>
            <p:nvPr/>
          </p:nvCxnSpPr>
          <p:spPr bwMode="auto">
            <a:xfrm flipV="1">
              <a:off x="6470307" y="4820535"/>
              <a:ext cx="841566" cy="42174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C711AA8E-7B4C-4E95-93CF-4FDA2E0AB626}"/>
                </a:ext>
              </a:extLst>
            </p:cNvPr>
            <p:cNvSpPr txBox="1">
              <a:spLocks noChangeArrowheads="1"/>
            </p:cNvSpPr>
            <p:nvPr/>
          </p:nvSpPr>
          <p:spPr bwMode="auto">
            <a:xfrm>
              <a:off x="5930395" y="5242281"/>
              <a:ext cx="107982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200" dirty="0">
                  <a:solidFill>
                    <a:srgbClr val="333399"/>
                  </a:solidFill>
                  <a:latin typeface="Arial" charset="0"/>
                </a:rPr>
                <a:t>Beam Dump</a:t>
              </a:r>
            </a:p>
          </p:txBody>
        </p:sp>
        <p:sp>
          <p:nvSpPr>
            <p:cNvPr id="46" name="TextBox 28">
              <a:extLst>
                <a:ext uri="{FF2B5EF4-FFF2-40B4-BE49-F238E27FC236}">
                  <a16:creationId xmlns:a16="http://schemas.microsoft.com/office/drawing/2014/main" id="{DC94640A-5825-4BAD-B935-7620E7B08515}"/>
                </a:ext>
              </a:extLst>
            </p:cNvPr>
            <p:cNvSpPr txBox="1">
              <a:spLocks noChangeArrowheads="1"/>
            </p:cNvSpPr>
            <p:nvPr/>
          </p:nvSpPr>
          <p:spPr bwMode="auto">
            <a:xfrm>
              <a:off x="4449600" y="3297437"/>
              <a:ext cx="1079823" cy="26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050" dirty="0">
                  <a:solidFill>
                    <a:srgbClr val="333399"/>
                  </a:solidFill>
                  <a:latin typeface="Arial" charset="0"/>
                </a:rPr>
                <a:t>8 m concrete</a:t>
              </a:r>
            </a:p>
          </p:txBody>
        </p:sp>
      </p:grpSp>
      <p:pic>
        <p:nvPicPr>
          <p:cNvPr id="47" name="Image 2">
            <a:extLst>
              <a:ext uri="{FF2B5EF4-FFF2-40B4-BE49-F238E27FC236}">
                <a16:creationId xmlns:a16="http://schemas.microsoft.com/office/drawing/2014/main" id="{D0D4BABE-A003-4D13-89D5-7F7237F9B5B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0049" y="4699299"/>
            <a:ext cx="2105206" cy="184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10B482C0-09D8-4163-B624-529B3AF16F82}"/>
              </a:ext>
            </a:extLst>
          </p:cNvPr>
          <p:cNvPicPr/>
          <p:nvPr/>
        </p:nvPicPr>
        <p:blipFill>
          <a:blip r:embed="rId5" cstate="screen">
            <a:extLst>
              <a:ext uri="{28A0092B-C50C-407E-A947-70E740481C1C}">
                <a14:useLocalDpi xmlns:a14="http://schemas.microsoft.com/office/drawing/2010/main"/>
              </a:ext>
            </a:extLst>
          </a:blip>
          <a:stretch/>
        </p:blipFill>
        <p:spPr>
          <a:xfrm>
            <a:off x="164944" y="4851233"/>
            <a:ext cx="2188990" cy="1854367"/>
          </a:xfrm>
          <a:prstGeom prst="rect">
            <a:avLst/>
          </a:prstGeom>
          <a:ln>
            <a:noFill/>
          </a:ln>
        </p:spPr>
      </p:pic>
      <p:pic>
        <p:nvPicPr>
          <p:cNvPr id="49" name="Picture 48">
            <a:extLst>
              <a:ext uri="{FF2B5EF4-FFF2-40B4-BE49-F238E27FC236}">
                <a16:creationId xmlns:a16="http://schemas.microsoft.com/office/drawing/2014/main" id="{B1828E26-7BBA-4B98-AA8A-5B39101BF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3864" y="5345158"/>
            <a:ext cx="2490063" cy="1416366"/>
          </a:xfrm>
          <a:prstGeom prst="rect">
            <a:avLst/>
          </a:prstGeom>
        </p:spPr>
      </p:pic>
      <p:sp>
        <p:nvSpPr>
          <p:cNvPr id="3" name="TextBox 2">
            <a:extLst>
              <a:ext uri="{FF2B5EF4-FFF2-40B4-BE49-F238E27FC236}">
                <a16:creationId xmlns:a16="http://schemas.microsoft.com/office/drawing/2014/main" id="{BA587749-0563-4A58-814B-2075E1E5BFA7}"/>
              </a:ext>
            </a:extLst>
          </p:cNvPr>
          <p:cNvSpPr txBox="1"/>
          <p:nvPr/>
        </p:nvSpPr>
        <p:spPr>
          <a:xfrm>
            <a:off x="5573644" y="4671691"/>
            <a:ext cx="3027880" cy="646331"/>
          </a:xfrm>
          <a:prstGeom prst="rect">
            <a:avLst/>
          </a:prstGeom>
          <a:noFill/>
        </p:spPr>
        <p:txBody>
          <a:bodyPr wrap="none" rtlCol="0">
            <a:spAutoFit/>
          </a:bodyPr>
          <a:lstStyle/>
          <a:p>
            <a:r>
              <a:rPr lang="en-US" dirty="0"/>
              <a:t>Granular </a:t>
            </a:r>
            <a:r>
              <a:rPr lang="en-US" dirty="0" err="1"/>
              <a:t>Ti</a:t>
            </a:r>
            <a:r>
              <a:rPr lang="en-US" dirty="0"/>
              <a:t> target with He gas </a:t>
            </a:r>
          </a:p>
          <a:p>
            <a:r>
              <a:rPr lang="en-US" dirty="0"/>
              <a:t>cooling for a 1.25 MW beam</a:t>
            </a:r>
          </a:p>
        </p:txBody>
      </p:sp>
      <p:sp>
        <p:nvSpPr>
          <p:cNvPr id="27" name="TextBox 26">
            <a:extLst>
              <a:ext uri="{FF2B5EF4-FFF2-40B4-BE49-F238E27FC236}">
                <a16:creationId xmlns:a16="http://schemas.microsoft.com/office/drawing/2014/main" id="{282EA0EA-E529-4945-A017-42E936802F7C}"/>
              </a:ext>
            </a:extLst>
          </p:cNvPr>
          <p:cNvSpPr txBox="1"/>
          <p:nvPr/>
        </p:nvSpPr>
        <p:spPr>
          <a:xfrm>
            <a:off x="1745204" y="5676676"/>
            <a:ext cx="2042354" cy="923330"/>
          </a:xfrm>
          <a:prstGeom prst="rect">
            <a:avLst/>
          </a:prstGeom>
          <a:noFill/>
        </p:spPr>
        <p:txBody>
          <a:bodyPr wrap="none" rtlCol="0">
            <a:spAutoFit/>
          </a:bodyPr>
          <a:lstStyle/>
          <a:p>
            <a:r>
              <a:rPr lang="en-US" dirty="0"/>
              <a:t>Horn excided with</a:t>
            </a:r>
          </a:p>
          <a:p>
            <a:r>
              <a:rPr lang="en-US" dirty="0"/>
              <a:t>350 kA pulses, each</a:t>
            </a:r>
          </a:p>
          <a:p>
            <a:r>
              <a:rPr lang="en-US" dirty="0"/>
              <a:t>having a 1.3 flat top</a:t>
            </a:r>
          </a:p>
        </p:txBody>
      </p:sp>
      <p:sp>
        <p:nvSpPr>
          <p:cNvPr id="50" name="TextBox 49">
            <a:extLst>
              <a:ext uri="{FF2B5EF4-FFF2-40B4-BE49-F238E27FC236}">
                <a16:creationId xmlns:a16="http://schemas.microsoft.com/office/drawing/2014/main" id="{8F906CFB-997E-4436-B020-9090B27340DF}"/>
              </a:ext>
            </a:extLst>
          </p:cNvPr>
          <p:cNvSpPr txBox="1"/>
          <p:nvPr/>
        </p:nvSpPr>
        <p:spPr>
          <a:xfrm>
            <a:off x="186900" y="4823835"/>
            <a:ext cx="1190903" cy="646331"/>
          </a:xfrm>
          <a:prstGeom prst="rect">
            <a:avLst/>
          </a:prstGeom>
          <a:noFill/>
        </p:spPr>
        <p:txBody>
          <a:bodyPr wrap="none" rtlCol="0">
            <a:spAutoFit/>
          </a:bodyPr>
          <a:lstStyle/>
          <a:p>
            <a:r>
              <a:rPr lang="en-US" dirty="0"/>
              <a:t>Beam</a:t>
            </a:r>
          </a:p>
          <a:p>
            <a:r>
              <a:rPr lang="en-US" dirty="0"/>
              <a:t>switchyard</a:t>
            </a:r>
          </a:p>
        </p:txBody>
      </p:sp>
      <p:sp>
        <p:nvSpPr>
          <p:cNvPr id="4" name="Date Placeholder 3">
            <a:extLst>
              <a:ext uri="{FF2B5EF4-FFF2-40B4-BE49-F238E27FC236}">
                <a16:creationId xmlns:a16="http://schemas.microsoft.com/office/drawing/2014/main" id="{45E4619E-7A05-4FEC-A50C-D9E354811925}"/>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6" name="Slide Number Placeholder 5">
            <a:extLst>
              <a:ext uri="{FF2B5EF4-FFF2-40B4-BE49-F238E27FC236}">
                <a16:creationId xmlns:a16="http://schemas.microsoft.com/office/drawing/2014/main" id="{B13AC8DF-43FC-4D54-B5AC-C036C85FB89B}"/>
              </a:ext>
            </a:extLst>
          </p:cNvPr>
          <p:cNvSpPr>
            <a:spLocks noGrp="1"/>
          </p:cNvSpPr>
          <p:nvPr>
            <p:ph type="sldNum" sz="quarter" idx="7"/>
          </p:nvPr>
        </p:nvSpPr>
        <p:spPr/>
        <p:txBody>
          <a:bodyPr/>
          <a:lstStyle/>
          <a:p>
            <a:pPr marL="101600">
              <a:lnSpc>
                <a:spcPct val="100000"/>
              </a:lnSpc>
            </a:pPr>
            <a:fld id="{81D60167-4931-47E6-BA6A-407CBD079E47}" type="slidenum">
              <a:rPr lang="sv-SE" smtClean="0"/>
              <a:t>8</a:t>
            </a:fld>
            <a:endParaRPr lang="sv-SE" dirty="0"/>
          </a:p>
        </p:txBody>
      </p:sp>
      <p:sp>
        <p:nvSpPr>
          <p:cNvPr id="8" name="Footer Placeholder 7">
            <a:extLst>
              <a:ext uri="{FF2B5EF4-FFF2-40B4-BE49-F238E27FC236}">
                <a16:creationId xmlns:a16="http://schemas.microsoft.com/office/drawing/2014/main" id="{78DBF1C0-222B-40A6-86E4-BECF40438C4F}"/>
              </a:ext>
            </a:extLst>
          </p:cNvPr>
          <p:cNvSpPr>
            <a:spLocks noGrp="1"/>
          </p:cNvSpPr>
          <p:nvPr>
            <p:ph type="ftr" sz="quarter" idx="5"/>
          </p:nvPr>
        </p:nvSpPr>
        <p:spPr>
          <a:xfrm>
            <a:off x="3557519" y="6492245"/>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14" name="Straight Arrow Connector 13">
            <a:extLst>
              <a:ext uri="{FF2B5EF4-FFF2-40B4-BE49-F238E27FC236}">
                <a16:creationId xmlns:a16="http://schemas.microsoft.com/office/drawing/2014/main" id="{EA65A6A3-2372-4A9E-9191-57C4A4448246}"/>
              </a:ext>
            </a:extLst>
          </p:cNvPr>
          <p:cNvCxnSpPr/>
          <p:nvPr/>
        </p:nvCxnSpPr>
        <p:spPr>
          <a:xfrm flipH="1">
            <a:off x="5105400" y="5040868"/>
            <a:ext cx="18553" cy="1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89779A-52C0-4F2A-B88C-FF209C8CB1DC}"/>
              </a:ext>
            </a:extLst>
          </p:cNvPr>
          <p:cNvCxnSpPr>
            <a:cxnSpLocks/>
          </p:cNvCxnSpPr>
          <p:nvPr/>
        </p:nvCxnSpPr>
        <p:spPr>
          <a:xfrm flipH="1" flipV="1">
            <a:off x="3833590" y="5510987"/>
            <a:ext cx="3155305" cy="47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3AC2DB-B950-4E2A-B0D9-4FD42849414C}"/>
              </a:ext>
            </a:extLst>
          </p:cNvPr>
          <p:cNvCxnSpPr>
            <a:cxnSpLocks/>
          </p:cNvCxnSpPr>
          <p:nvPr/>
        </p:nvCxnSpPr>
        <p:spPr>
          <a:xfrm flipH="1" flipV="1">
            <a:off x="2067080" y="5234088"/>
            <a:ext cx="2126536" cy="45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22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C810EE-F9C4-4DB2-A2E8-C324268AD434}"/>
              </a:ext>
            </a:extLst>
          </p:cNvPr>
          <p:cNvSpPr>
            <a:spLocks noGrp="1"/>
          </p:cNvSpPr>
          <p:nvPr>
            <p:ph type="title"/>
          </p:nvPr>
        </p:nvSpPr>
        <p:spPr>
          <a:xfrm>
            <a:off x="0" y="401878"/>
            <a:ext cx="9144000" cy="984885"/>
          </a:xfrm>
        </p:spPr>
        <p:txBody>
          <a:bodyPr/>
          <a:lstStyle/>
          <a:p>
            <a:pPr algn="ctr"/>
            <a:r>
              <a:rPr lang="fr-CH" sz="2800" dirty="0">
                <a:solidFill>
                  <a:schemeClr val="accent6">
                    <a:lumMod val="75000"/>
                  </a:schemeClr>
                </a:solidFill>
                <a:latin typeface="Times New Roman" charset="0"/>
                <a:ea typeface="Times New Roman" charset="0"/>
                <a:cs typeface="Times New Roman" charset="0"/>
              </a:rPr>
              <a:t>The </a:t>
            </a:r>
            <a:r>
              <a:rPr lang="fr-CH" sz="2800" dirty="0" err="1">
                <a:solidFill>
                  <a:schemeClr val="accent6">
                    <a:lumMod val="75000"/>
                  </a:schemeClr>
                </a:solidFill>
                <a:latin typeface="Times New Roman" charset="0"/>
                <a:ea typeface="Times New Roman" charset="0"/>
                <a:cs typeface="Times New Roman" charset="0"/>
              </a:rPr>
              <a:t>Accumulator</a:t>
            </a:r>
            <a:r>
              <a:rPr lang="fr-CH" sz="2800" dirty="0">
                <a:solidFill>
                  <a:schemeClr val="accent6">
                    <a:lumMod val="75000"/>
                  </a:schemeClr>
                </a:solidFill>
                <a:latin typeface="Times New Roman" charset="0"/>
                <a:ea typeface="Times New Roman" charset="0"/>
                <a:cs typeface="Times New Roman" charset="0"/>
              </a:rPr>
              <a:t> Ring</a:t>
            </a:r>
            <a:br>
              <a:rPr lang="fr-CH" sz="2800" dirty="0">
                <a:solidFill>
                  <a:schemeClr val="accent6">
                    <a:lumMod val="75000"/>
                  </a:schemeClr>
                </a:solidFill>
                <a:latin typeface="Times New Roman" charset="0"/>
                <a:ea typeface="Times New Roman" charset="0"/>
                <a:cs typeface="Times New Roman" charset="0"/>
              </a:rPr>
            </a:br>
            <a:r>
              <a:rPr lang="fr-CH" sz="1800" dirty="0" err="1">
                <a:solidFill>
                  <a:schemeClr val="accent6">
                    <a:lumMod val="75000"/>
                  </a:schemeClr>
                </a:solidFill>
                <a:latin typeface="Times New Roman" charset="0"/>
                <a:ea typeface="Times New Roman" charset="0"/>
                <a:cs typeface="Times New Roman" charset="0"/>
              </a:rPr>
              <a:t>which</a:t>
            </a:r>
            <a:r>
              <a:rPr lang="fr-CH" sz="1800" dirty="0">
                <a:solidFill>
                  <a:schemeClr val="accent6">
                    <a:lumMod val="75000"/>
                  </a:schemeClr>
                </a:solidFill>
                <a:latin typeface="Times New Roman" charset="0"/>
                <a:ea typeface="Times New Roman" charset="0"/>
                <a:cs typeface="Times New Roman" charset="0"/>
              </a:rPr>
              <a:t> compresses </a:t>
            </a:r>
            <a:r>
              <a:rPr lang="fr-CH" sz="1800" dirty="0" err="1">
                <a:solidFill>
                  <a:schemeClr val="accent6">
                    <a:lumMod val="75000"/>
                  </a:schemeClr>
                </a:solidFill>
                <a:latin typeface="Times New Roman" charset="0"/>
                <a:ea typeface="Times New Roman" charset="0"/>
                <a:cs typeface="Times New Roman" charset="0"/>
              </a:rPr>
              <a:t>each</a:t>
            </a:r>
            <a:r>
              <a:rPr lang="fr-CH" sz="1800" dirty="0">
                <a:solidFill>
                  <a:schemeClr val="accent6">
                    <a:lumMod val="75000"/>
                  </a:schemeClr>
                </a:solidFill>
                <a:latin typeface="Times New Roman" charset="0"/>
                <a:ea typeface="Times New Roman" charset="0"/>
                <a:cs typeface="Times New Roman" charset="0"/>
              </a:rPr>
              <a:t> 0.65 ms pulse of 2.5*10</a:t>
            </a:r>
            <a:r>
              <a:rPr lang="fr-CH" sz="1800" baseline="30000" dirty="0">
                <a:solidFill>
                  <a:schemeClr val="accent6">
                    <a:lumMod val="75000"/>
                  </a:schemeClr>
                </a:solidFill>
                <a:latin typeface="Times New Roman" charset="0"/>
                <a:ea typeface="Times New Roman" charset="0"/>
                <a:cs typeface="Times New Roman" charset="0"/>
              </a:rPr>
              <a:t>14</a:t>
            </a:r>
            <a:r>
              <a:rPr lang="fr-CH" sz="1800" dirty="0">
                <a:solidFill>
                  <a:schemeClr val="accent6">
                    <a:lumMod val="75000"/>
                  </a:schemeClr>
                </a:solidFill>
                <a:latin typeface="Times New Roman" charset="0"/>
                <a:ea typeface="Times New Roman" charset="0"/>
                <a:cs typeface="Times New Roman" charset="0"/>
              </a:rPr>
              <a:t> protons </a:t>
            </a:r>
            <a:r>
              <a:rPr lang="fr-CH" sz="1800" dirty="0" err="1">
                <a:solidFill>
                  <a:schemeClr val="accent6">
                    <a:lumMod val="75000"/>
                  </a:schemeClr>
                </a:solidFill>
                <a:latin typeface="Times New Roman" charset="0"/>
                <a:ea typeface="Times New Roman" charset="0"/>
                <a:cs typeface="Times New Roman" charset="0"/>
              </a:rPr>
              <a:t>from</a:t>
            </a:r>
            <a:r>
              <a:rPr lang="fr-CH" sz="1800" dirty="0">
                <a:solidFill>
                  <a:schemeClr val="accent6">
                    <a:lumMod val="75000"/>
                  </a:schemeClr>
                </a:solidFill>
                <a:latin typeface="Times New Roman" charset="0"/>
                <a:ea typeface="Times New Roman" charset="0"/>
                <a:cs typeface="Times New Roman" charset="0"/>
              </a:rPr>
              <a:t> the ESS </a:t>
            </a:r>
            <a:r>
              <a:rPr lang="fr-CH" sz="1800" dirty="0" err="1">
                <a:solidFill>
                  <a:schemeClr val="accent6">
                    <a:lumMod val="75000"/>
                  </a:schemeClr>
                </a:solidFill>
                <a:latin typeface="Times New Roman" charset="0"/>
                <a:ea typeface="Times New Roman" charset="0"/>
                <a:cs typeface="Times New Roman" charset="0"/>
              </a:rPr>
              <a:t>linac</a:t>
            </a:r>
            <a:r>
              <a:rPr lang="fr-CH" sz="1800" dirty="0">
                <a:solidFill>
                  <a:schemeClr val="accent6">
                    <a:lumMod val="75000"/>
                  </a:schemeClr>
                </a:solidFill>
                <a:latin typeface="Times New Roman" charset="0"/>
                <a:ea typeface="Times New Roman" charset="0"/>
                <a:cs typeface="Times New Roman" charset="0"/>
              </a:rPr>
              <a:t> to 1.3 µs</a:t>
            </a:r>
            <a:br>
              <a:rPr lang="fr-CH" sz="1800" dirty="0">
                <a:solidFill>
                  <a:schemeClr val="accent6">
                    <a:lumMod val="75000"/>
                  </a:schemeClr>
                </a:solidFill>
                <a:latin typeface="Times New Roman" charset="0"/>
                <a:ea typeface="Times New Roman" charset="0"/>
                <a:cs typeface="Times New Roman" charset="0"/>
              </a:rPr>
            </a:br>
            <a:r>
              <a:rPr lang="fr-CH" sz="1800" dirty="0">
                <a:solidFill>
                  <a:schemeClr val="accent6">
                    <a:lumMod val="75000"/>
                  </a:schemeClr>
                </a:solidFill>
                <a:latin typeface="Times New Roman" charset="0"/>
                <a:ea typeface="Times New Roman" charset="0"/>
                <a:cs typeface="Times New Roman" charset="0"/>
              </a:rPr>
              <a:t>To </a:t>
            </a:r>
            <a:r>
              <a:rPr lang="fr-CH" sz="1800" dirty="0" err="1">
                <a:solidFill>
                  <a:schemeClr val="accent6">
                    <a:lumMod val="75000"/>
                  </a:schemeClr>
                </a:solidFill>
                <a:latin typeface="Times New Roman" charset="0"/>
                <a:ea typeface="Times New Roman" charset="0"/>
                <a:cs typeface="Times New Roman" charset="0"/>
              </a:rPr>
              <a:t>inject</a:t>
            </a:r>
            <a:r>
              <a:rPr lang="fr-CH" sz="1800" dirty="0">
                <a:solidFill>
                  <a:schemeClr val="accent6">
                    <a:lumMod val="75000"/>
                  </a:schemeClr>
                </a:solidFill>
                <a:latin typeface="Times New Roman" charset="0"/>
                <a:ea typeface="Times New Roman" charset="0"/>
                <a:cs typeface="Times New Roman" charset="0"/>
              </a:rPr>
              <a:t> </a:t>
            </a:r>
            <a:r>
              <a:rPr lang="en-US" sz="1800" dirty="0">
                <a:solidFill>
                  <a:schemeClr val="accent6">
                    <a:lumMod val="75000"/>
                  </a:schemeClr>
                </a:solidFill>
                <a:latin typeface="Times New Roman" charset="0"/>
                <a:ea typeface="Times New Roman" charset="0"/>
                <a:cs typeface="Times New Roman" charset="0"/>
              </a:rPr>
              <a:t>such</a:t>
            </a:r>
            <a:r>
              <a:rPr lang="fr-CH" sz="1800" dirty="0">
                <a:solidFill>
                  <a:schemeClr val="accent6">
                    <a:lumMod val="75000"/>
                  </a:schemeClr>
                </a:solidFill>
                <a:latin typeface="Times New Roman" charset="0"/>
                <a:ea typeface="Times New Roman" charset="0"/>
                <a:cs typeface="Times New Roman" charset="0"/>
              </a:rPr>
              <a:t> a high charge in the </a:t>
            </a:r>
            <a:r>
              <a:rPr lang="fr-CH" sz="1800" dirty="0" err="1">
                <a:solidFill>
                  <a:schemeClr val="accent6">
                    <a:lumMod val="75000"/>
                  </a:schemeClr>
                </a:solidFill>
                <a:latin typeface="Times New Roman" charset="0"/>
                <a:ea typeface="Times New Roman" charset="0"/>
                <a:cs typeface="Times New Roman" charset="0"/>
              </a:rPr>
              <a:t>accumulator</a:t>
            </a:r>
            <a:r>
              <a:rPr lang="fr-CH" sz="1800" dirty="0">
                <a:solidFill>
                  <a:schemeClr val="accent6">
                    <a:lumMod val="75000"/>
                  </a:schemeClr>
                </a:solidFill>
                <a:latin typeface="Times New Roman" charset="0"/>
                <a:ea typeface="Times New Roman" charset="0"/>
                <a:cs typeface="Times New Roman" charset="0"/>
              </a:rPr>
              <a:t> ring, H</a:t>
            </a:r>
            <a:r>
              <a:rPr lang="fr-CH" sz="1800" baseline="30000" dirty="0">
                <a:solidFill>
                  <a:schemeClr val="accent6">
                    <a:lumMod val="75000"/>
                  </a:schemeClr>
                </a:solidFill>
                <a:latin typeface="Times New Roman" charset="0"/>
                <a:ea typeface="Times New Roman" charset="0"/>
                <a:cs typeface="Times New Roman" charset="0"/>
              </a:rPr>
              <a:t>-</a:t>
            </a:r>
            <a:r>
              <a:rPr lang="fr-CH" sz="1800" dirty="0">
                <a:solidFill>
                  <a:schemeClr val="accent6">
                    <a:lumMod val="75000"/>
                  </a:schemeClr>
                </a:solidFill>
                <a:latin typeface="Times New Roman" charset="0"/>
                <a:ea typeface="Times New Roman" charset="0"/>
                <a:cs typeface="Times New Roman" charset="0"/>
              </a:rPr>
              <a:t> injection </a:t>
            </a:r>
            <a:r>
              <a:rPr lang="fr-CH" sz="1800" dirty="0" err="1">
                <a:solidFill>
                  <a:schemeClr val="accent6">
                    <a:lumMod val="75000"/>
                  </a:schemeClr>
                </a:solidFill>
                <a:latin typeface="Times New Roman" charset="0"/>
                <a:ea typeface="Times New Roman" charset="0"/>
                <a:cs typeface="Times New Roman" charset="0"/>
              </a:rPr>
              <a:t>with</a:t>
            </a:r>
            <a:r>
              <a:rPr lang="fr-CH" sz="1800" dirty="0">
                <a:solidFill>
                  <a:schemeClr val="accent6">
                    <a:lumMod val="75000"/>
                  </a:schemeClr>
                </a:solidFill>
                <a:latin typeface="Times New Roman" charset="0"/>
                <a:ea typeface="Times New Roman" charset="0"/>
                <a:cs typeface="Times New Roman" charset="0"/>
              </a:rPr>
              <a:t> stripping </a:t>
            </a:r>
            <a:r>
              <a:rPr lang="fr-CH" sz="1800" dirty="0" err="1">
                <a:solidFill>
                  <a:schemeClr val="accent6">
                    <a:lumMod val="75000"/>
                  </a:schemeClr>
                </a:solidFill>
                <a:latin typeface="Times New Roman" charset="0"/>
                <a:ea typeface="Times New Roman" charset="0"/>
                <a:cs typeface="Times New Roman" charset="0"/>
              </a:rPr>
              <a:t>is</a:t>
            </a:r>
            <a:r>
              <a:rPr lang="fr-CH" sz="1800" dirty="0">
                <a:solidFill>
                  <a:schemeClr val="accent6">
                    <a:lumMod val="75000"/>
                  </a:schemeClr>
                </a:solidFill>
                <a:latin typeface="Times New Roman" charset="0"/>
                <a:ea typeface="Times New Roman" charset="0"/>
                <a:cs typeface="Times New Roman" charset="0"/>
              </a:rPr>
              <a:t> </a:t>
            </a:r>
            <a:r>
              <a:rPr lang="fr-CH" sz="1800" dirty="0" err="1">
                <a:solidFill>
                  <a:schemeClr val="accent6">
                    <a:lumMod val="75000"/>
                  </a:schemeClr>
                </a:solidFill>
                <a:latin typeface="Times New Roman" charset="0"/>
                <a:ea typeface="Times New Roman" charset="0"/>
                <a:cs typeface="Times New Roman" charset="0"/>
              </a:rPr>
              <a:t>required</a:t>
            </a:r>
            <a:endParaRPr lang="en-GB" sz="1800" dirty="0"/>
          </a:p>
        </p:txBody>
      </p:sp>
      <p:grpSp>
        <p:nvGrpSpPr>
          <p:cNvPr id="9" name="Group 8">
            <a:extLst>
              <a:ext uri="{FF2B5EF4-FFF2-40B4-BE49-F238E27FC236}">
                <a16:creationId xmlns:a16="http://schemas.microsoft.com/office/drawing/2014/main" id="{B60DC7BD-61B5-4792-93E5-9A73D097D52B}"/>
              </a:ext>
            </a:extLst>
          </p:cNvPr>
          <p:cNvGrpSpPr/>
          <p:nvPr/>
        </p:nvGrpSpPr>
        <p:grpSpPr>
          <a:xfrm>
            <a:off x="91737" y="1738295"/>
            <a:ext cx="8928000" cy="4222541"/>
            <a:chOff x="216000" y="1172520"/>
            <a:chExt cx="8928000" cy="4222541"/>
          </a:xfrm>
        </p:grpSpPr>
        <p:pic>
          <p:nvPicPr>
            <p:cNvPr id="10" name="Picture 17">
              <a:extLst>
                <a:ext uri="{FF2B5EF4-FFF2-40B4-BE49-F238E27FC236}">
                  <a16:creationId xmlns:a16="http://schemas.microsoft.com/office/drawing/2014/main" id="{EE59B04E-A718-40F1-B26B-573EBF8DA7E5}"/>
                </a:ext>
              </a:extLst>
            </p:cNvPr>
            <p:cNvPicPr/>
            <p:nvPr/>
          </p:nvPicPr>
          <p:blipFill>
            <a:blip r:embed="rId2"/>
            <a:stretch/>
          </p:blipFill>
          <p:spPr>
            <a:xfrm>
              <a:off x="493200" y="1280160"/>
              <a:ext cx="3657600" cy="3657600"/>
            </a:xfrm>
            <a:prstGeom prst="rect">
              <a:avLst/>
            </a:prstGeom>
            <a:ln>
              <a:noFill/>
            </a:ln>
          </p:spPr>
        </p:pic>
        <p:sp>
          <p:nvSpPr>
            <p:cNvPr id="11" name="CustomShape 1">
              <a:extLst>
                <a:ext uri="{FF2B5EF4-FFF2-40B4-BE49-F238E27FC236}">
                  <a16:creationId xmlns:a16="http://schemas.microsoft.com/office/drawing/2014/main" id="{98ECB966-72FA-4885-827E-9D32BA0C6F57}"/>
                </a:ext>
              </a:extLst>
            </p:cNvPr>
            <p:cNvSpPr/>
            <p:nvPr/>
          </p:nvSpPr>
          <p:spPr>
            <a:xfrm>
              <a:off x="1426320" y="2194560"/>
              <a:ext cx="1828800" cy="1828800"/>
            </a:xfrm>
            <a:prstGeom prst="rect">
              <a:avLst/>
            </a:prstGeom>
            <a:solidFill>
              <a:srgbClr val="FFFFFF"/>
            </a:solidFill>
            <a:ln>
              <a:solidFill>
                <a:srgbClr val="000000"/>
              </a:solidFill>
            </a:ln>
          </p:spPr>
          <p:style>
            <a:lnRef idx="0">
              <a:scrgbClr r="0" g="0" b="0"/>
            </a:lnRef>
            <a:fillRef idx="0">
              <a:scrgbClr r="0" g="0" b="0"/>
            </a:fillRef>
            <a:effectRef idx="0">
              <a:scrgbClr r="0" g="0" b="0"/>
            </a:effectRef>
            <a:fontRef idx="minor"/>
          </p:style>
        </p:sp>
        <p:pic>
          <p:nvPicPr>
            <p:cNvPr id="12" name="Picture 18">
              <a:extLst>
                <a:ext uri="{FF2B5EF4-FFF2-40B4-BE49-F238E27FC236}">
                  <a16:creationId xmlns:a16="http://schemas.microsoft.com/office/drawing/2014/main" id="{30C746FE-BFE9-463E-B768-B693DB2A7D92}"/>
                </a:ext>
              </a:extLst>
            </p:cNvPr>
            <p:cNvPicPr/>
            <p:nvPr/>
          </p:nvPicPr>
          <p:blipFill>
            <a:blip r:embed="rId3" cstate="screen">
              <a:extLst>
                <a:ext uri="{28A0092B-C50C-407E-A947-70E740481C1C}">
                  <a14:useLocalDpi xmlns:a14="http://schemas.microsoft.com/office/drawing/2010/main"/>
                </a:ext>
              </a:extLst>
            </a:blip>
            <a:stretch/>
          </p:blipFill>
          <p:spPr>
            <a:xfrm>
              <a:off x="4251960" y="1280160"/>
              <a:ext cx="3200400" cy="2724840"/>
            </a:xfrm>
            <a:prstGeom prst="rect">
              <a:avLst/>
            </a:prstGeom>
            <a:ln>
              <a:noFill/>
            </a:ln>
          </p:spPr>
        </p:pic>
        <p:sp>
          <p:nvSpPr>
            <p:cNvPr id="13" name="CustomShape 3">
              <a:extLst>
                <a:ext uri="{FF2B5EF4-FFF2-40B4-BE49-F238E27FC236}">
                  <a16:creationId xmlns:a16="http://schemas.microsoft.com/office/drawing/2014/main" id="{E8FCE29F-A3B1-4AFB-BAAD-2F2A61F20156}"/>
                </a:ext>
              </a:extLst>
            </p:cNvPr>
            <p:cNvSpPr/>
            <p:nvPr/>
          </p:nvSpPr>
          <p:spPr>
            <a:xfrm>
              <a:off x="7406640" y="1172520"/>
              <a:ext cx="1737360" cy="548640"/>
            </a:xfrm>
            <a:prstGeom prst="wedgeRoundRectCallout">
              <a:avLst>
                <a:gd name="adj1" fmla="val -69402"/>
                <a:gd name="adj2" fmla="val 151898"/>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4 </a:t>
              </a:r>
              <a:r>
                <a:rPr lang="en-US" sz="1400" b="0" strike="noStrike" spc="-1" dirty="0" err="1">
                  <a:latin typeface="Arial Black" panose="020B0A04020102020204" pitchFamily="34" charset="0"/>
                </a:rPr>
                <a:t>superperiods</a:t>
              </a:r>
              <a:endParaRPr lang="en-US" sz="1400" b="0" strike="noStrike" spc="-1" dirty="0">
                <a:latin typeface="Arial Black" panose="020B0A04020102020204" pitchFamily="34" charset="0"/>
              </a:endParaRPr>
            </a:p>
          </p:txBody>
        </p:sp>
        <p:sp>
          <p:nvSpPr>
            <p:cNvPr id="14" name="CustomShape 4">
              <a:extLst>
                <a:ext uri="{FF2B5EF4-FFF2-40B4-BE49-F238E27FC236}">
                  <a16:creationId xmlns:a16="http://schemas.microsoft.com/office/drawing/2014/main" id="{237F503D-A596-4559-B00B-C644D1A7647E}"/>
                </a:ext>
              </a:extLst>
            </p:cNvPr>
            <p:cNvSpPr/>
            <p:nvPr/>
          </p:nvSpPr>
          <p:spPr>
            <a:xfrm>
              <a:off x="4389120" y="4297680"/>
              <a:ext cx="1463040" cy="548640"/>
            </a:xfrm>
            <a:prstGeom prst="wedgeRoundRectCallout">
              <a:avLst>
                <a:gd name="adj1" fmla="val -106699"/>
                <a:gd name="adj2" fmla="val -73407"/>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FODO cells</a:t>
              </a:r>
            </a:p>
          </p:txBody>
        </p:sp>
        <p:grpSp>
          <p:nvGrpSpPr>
            <p:cNvPr id="15" name="Group 6">
              <a:extLst>
                <a:ext uri="{FF2B5EF4-FFF2-40B4-BE49-F238E27FC236}">
                  <a16:creationId xmlns:a16="http://schemas.microsoft.com/office/drawing/2014/main" id="{F32A90C8-4226-4CFF-A694-ED5323272CE8}"/>
                </a:ext>
              </a:extLst>
            </p:cNvPr>
            <p:cNvGrpSpPr/>
            <p:nvPr/>
          </p:nvGrpSpPr>
          <p:grpSpPr>
            <a:xfrm>
              <a:off x="1734480" y="2424600"/>
              <a:ext cx="1142640" cy="179280"/>
              <a:chOff x="1734480" y="2424600"/>
              <a:chExt cx="1142640" cy="179280"/>
            </a:xfrm>
          </p:grpSpPr>
          <p:sp>
            <p:nvSpPr>
              <p:cNvPr id="40" name="Freeform 7">
                <a:extLst>
                  <a:ext uri="{FF2B5EF4-FFF2-40B4-BE49-F238E27FC236}">
                    <a16:creationId xmlns:a16="http://schemas.microsoft.com/office/drawing/2014/main" id="{1A5B5BD2-2343-4E8F-B8A1-67BF370B133A}"/>
                  </a:ext>
                </a:extLst>
              </p:cNvPr>
              <p:cNvSpPr/>
              <p:nvPr/>
            </p:nvSpPr>
            <p:spPr>
              <a:xfrm>
                <a:off x="1734480" y="2424600"/>
                <a:ext cx="1143000" cy="173880"/>
              </a:xfrm>
              <a:custGeom>
                <a:avLst/>
                <a:gdLst/>
                <a:ahLst/>
                <a:cxnLst/>
                <a:rect l="0" t="0" r="r" b="b"/>
                <a:pathLst>
                  <a:path w="3175" h="483">
                    <a:moveTo>
                      <a:pt x="1587" y="482"/>
                    </a:moveTo>
                    <a:lnTo>
                      <a:pt x="0" y="482"/>
                    </a:lnTo>
                    <a:lnTo>
                      <a:pt x="0" y="0"/>
                    </a:lnTo>
                    <a:lnTo>
                      <a:pt x="3174" y="0"/>
                    </a:lnTo>
                    <a:lnTo>
                      <a:pt x="3174" y="482"/>
                    </a:lnTo>
                    <a:lnTo>
                      <a:pt x="1587" y="482"/>
                    </a:lnTo>
                  </a:path>
                </a:pathLst>
              </a:custGeom>
              <a:solidFill>
                <a:srgbClr val="FFFFFF"/>
              </a:solidFill>
              <a:ln w="15840">
                <a:noFill/>
              </a:ln>
            </p:spPr>
          </p:sp>
          <p:sp>
            <p:nvSpPr>
              <p:cNvPr id="41" name="Freeform 8">
                <a:extLst>
                  <a:ext uri="{FF2B5EF4-FFF2-40B4-BE49-F238E27FC236}">
                    <a16:creationId xmlns:a16="http://schemas.microsoft.com/office/drawing/2014/main" id="{E4757A81-02EE-468B-9785-F1188ADAADF1}"/>
                  </a:ext>
                </a:extLst>
              </p:cNvPr>
              <p:cNvSpPr/>
              <p:nvPr/>
            </p:nvSpPr>
            <p:spPr>
              <a:xfrm>
                <a:off x="1744200" y="2424600"/>
                <a:ext cx="153720" cy="173880"/>
              </a:xfrm>
              <a:custGeom>
                <a:avLst/>
                <a:gdLst/>
                <a:ahLst/>
                <a:cxnLst/>
                <a:rect l="0" t="0" r="r" b="b"/>
                <a:pathLst>
                  <a:path w="427" h="483">
                    <a:moveTo>
                      <a:pt x="237" y="54"/>
                    </a:moveTo>
                    <a:cubicBezTo>
                      <a:pt x="243" y="30"/>
                      <a:pt x="245" y="22"/>
                      <a:pt x="310" y="22"/>
                    </a:cubicBezTo>
                    <a:cubicBezTo>
                      <a:pt x="333" y="22"/>
                      <a:pt x="338" y="22"/>
                      <a:pt x="338" y="8"/>
                    </a:cubicBezTo>
                    <a:cubicBezTo>
                      <a:pt x="338" y="0"/>
                      <a:pt x="330" y="0"/>
                      <a:pt x="326" y="0"/>
                    </a:cubicBezTo>
                    <a:cubicBezTo>
                      <a:pt x="304" y="0"/>
                      <a:pt x="245" y="2"/>
                      <a:pt x="222" y="2"/>
                    </a:cubicBezTo>
                    <a:cubicBezTo>
                      <a:pt x="202" y="2"/>
                      <a:pt x="149" y="0"/>
                      <a:pt x="128" y="0"/>
                    </a:cubicBezTo>
                    <a:cubicBezTo>
                      <a:pt x="123" y="0"/>
                      <a:pt x="115" y="0"/>
                      <a:pt x="115" y="14"/>
                    </a:cubicBezTo>
                    <a:cubicBezTo>
                      <a:pt x="115" y="22"/>
                      <a:pt x="122" y="22"/>
                      <a:pt x="134" y="22"/>
                    </a:cubicBezTo>
                    <a:cubicBezTo>
                      <a:pt x="136" y="22"/>
                      <a:pt x="149" y="22"/>
                      <a:pt x="162" y="24"/>
                    </a:cubicBezTo>
                    <a:cubicBezTo>
                      <a:pt x="174" y="24"/>
                      <a:pt x="181" y="26"/>
                      <a:pt x="181" y="35"/>
                    </a:cubicBezTo>
                    <a:cubicBezTo>
                      <a:pt x="181" y="37"/>
                      <a:pt x="179" y="40"/>
                      <a:pt x="178" y="48"/>
                    </a:cubicBezTo>
                    <a:lnTo>
                      <a:pt x="83" y="428"/>
                    </a:lnTo>
                    <a:cubicBezTo>
                      <a:pt x="77" y="455"/>
                      <a:pt x="75" y="460"/>
                      <a:pt x="19" y="460"/>
                    </a:cubicBezTo>
                    <a:cubicBezTo>
                      <a:pt x="6" y="460"/>
                      <a:pt x="0" y="460"/>
                      <a:pt x="0" y="474"/>
                    </a:cubicBezTo>
                    <a:cubicBezTo>
                      <a:pt x="0" y="482"/>
                      <a:pt x="6" y="482"/>
                      <a:pt x="19" y="482"/>
                    </a:cubicBezTo>
                    <a:lnTo>
                      <a:pt x="346" y="482"/>
                    </a:lnTo>
                    <a:cubicBezTo>
                      <a:pt x="363" y="482"/>
                      <a:pt x="363" y="482"/>
                      <a:pt x="368" y="471"/>
                    </a:cubicBezTo>
                    <a:lnTo>
                      <a:pt x="424" y="317"/>
                    </a:lnTo>
                    <a:cubicBezTo>
                      <a:pt x="426" y="311"/>
                      <a:pt x="426" y="309"/>
                      <a:pt x="426" y="307"/>
                    </a:cubicBezTo>
                    <a:cubicBezTo>
                      <a:pt x="426" y="304"/>
                      <a:pt x="424" y="299"/>
                      <a:pt x="418" y="299"/>
                    </a:cubicBezTo>
                    <a:cubicBezTo>
                      <a:pt x="411" y="299"/>
                      <a:pt x="411" y="304"/>
                      <a:pt x="406" y="315"/>
                    </a:cubicBezTo>
                    <a:cubicBezTo>
                      <a:pt x="382" y="380"/>
                      <a:pt x="350" y="460"/>
                      <a:pt x="229" y="460"/>
                    </a:cubicBezTo>
                    <a:lnTo>
                      <a:pt x="162" y="460"/>
                    </a:lnTo>
                    <a:cubicBezTo>
                      <a:pt x="152" y="460"/>
                      <a:pt x="150" y="460"/>
                      <a:pt x="147" y="460"/>
                    </a:cubicBezTo>
                    <a:cubicBezTo>
                      <a:pt x="139" y="460"/>
                      <a:pt x="138" y="458"/>
                      <a:pt x="138" y="453"/>
                    </a:cubicBezTo>
                    <a:cubicBezTo>
                      <a:pt x="138" y="450"/>
                      <a:pt x="138" y="448"/>
                      <a:pt x="141" y="436"/>
                    </a:cubicBezTo>
                    <a:lnTo>
                      <a:pt x="237" y="54"/>
                    </a:lnTo>
                  </a:path>
                </a:pathLst>
              </a:custGeom>
              <a:solidFill>
                <a:srgbClr val="000000"/>
              </a:solidFill>
              <a:ln w="15840">
                <a:noFill/>
              </a:ln>
            </p:spPr>
          </p:sp>
          <p:sp>
            <p:nvSpPr>
              <p:cNvPr id="42" name="Freeform 9">
                <a:extLst>
                  <a:ext uri="{FF2B5EF4-FFF2-40B4-BE49-F238E27FC236}">
                    <a16:creationId xmlns:a16="http://schemas.microsoft.com/office/drawing/2014/main" id="{275BE27C-D37A-4454-8C3F-8635893D9F7D}"/>
                  </a:ext>
                </a:extLst>
              </p:cNvPr>
              <p:cNvSpPr/>
              <p:nvPr/>
            </p:nvSpPr>
            <p:spPr>
              <a:xfrm>
                <a:off x="1991520" y="250488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43" name="Freeform 10">
                <a:extLst>
                  <a:ext uri="{FF2B5EF4-FFF2-40B4-BE49-F238E27FC236}">
                    <a16:creationId xmlns:a16="http://schemas.microsoft.com/office/drawing/2014/main" id="{808DDC3C-6747-48A9-A193-23C4ADE72E1C}"/>
                  </a:ext>
                </a:extLst>
              </p:cNvPr>
              <p:cNvSpPr/>
              <p:nvPr/>
            </p:nvSpPr>
            <p:spPr>
              <a:xfrm>
                <a:off x="2254680" y="242928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4"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8"/>
                    </a:cubicBezTo>
                    <a:cubicBezTo>
                      <a:pt x="168" y="211"/>
                      <a:pt x="144" y="213"/>
                      <a:pt x="126" y="215"/>
                    </a:cubicBezTo>
                    <a:cubicBezTo>
                      <a:pt x="122" y="215"/>
                      <a:pt x="104" y="216"/>
                      <a:pt x="99" y="216"/>
                    </a:cubicBezTo>
                    <a:cubicBezTo>
                      <a:pt x="93" y="216"/>
                      <a:pt x="88" y="218"/>
                      <a:pt x="88" y="224"/>
                    </a:cubicBezTo>
                    <a:cubicBezTo>
                      <a:pt x="88" y="232"/>
                      <a:pt x="93" y="232"/>
                      <a:pt x="106" y="232"/>
                    </a:cubicBezTo>
                    <a:lnTo>
                      <a:pt x="136" y="232"/>
                    </a:lnTo>
                    <a:cubicBezTo>
                      <a:pt x="194" y="232"/>
                      <a:pt x="221" y="280"/>
                      <a:pt x="221" y="349"/>
                    </a:cubicBezTo>
                    <a:cubicBezTo>
                      <a:pt x="221" y="445"/>
                      <a:pt x="171" y="466"/>
                      <a:pt x="141" y="466"/>
                    </a:cubicBezTo>
                    <a:cubicBezTo>
                      <a:pt x="110" y="466"/>
                      <a:pt x="58" y="453"/>
                      <a:pt x="32" y="412"/>
                    </a:cubicBezTo>
                    <a:cubicBezTo>
                      <a:pt x="58" y="416"/>
                      <a:pt x="78" y="400"/>
                      <a:pt x="78" y="373"/>
                    </a:cubicBezTo>
                    <a:cubicBezTo>
                      <a:pt x="78" y="347"/>
                      <a:pt x="61" y="333"/>
                      <a:pt x="40" y="333"/>
                    </a:cubicBezTo>
                    <a:cubicBezTo>
                      <a:pt x="22" y="333"/>
                      <a:pt x="0" y="344"/>
                      <a:pt x="0" y="375"/>
                    </a:cubicBezTo>
                    <a:cubicBezTo>
                      <a:pt x="0" y="439"/>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44" name="Freeform 11">
                <a:extLst>
                  <a:ext uri="{FF2B5EF4-FFF2-40B4-BE49-F238E27FC236}">
                    <a16:creationId xmlns:a16="http://schemas.microsoft.com/office/drawing/2014/main" id="{FB15BB0C-7982-4CB0-9FD8-E0781AAB150C}"/>
                  </a:ext>
                </a:extLst>
              </p:cNvPr>
              <p:cNvSpPr/>
              <p:nvPr/>
            </p:nvSpPr>
            <p:spPr>
              <a:xfrm>
                <a:off x="2381400" y="2429280"/>
                <a:ext cx="105840" cy="174960"/>
              </a:xfrm>
              <a:custGeom>
                <a:avLst/>
                <a:gdLst/>
                <a:ahLst/>
                <a:cxnLst/>
                <a:rect l="0" t="0" r="r" b="b"/>
                <a:pathLst>
                  <a:path w="294" h="486">
                    <a:moveTo>
                      <a:pt x="85" y="147"/>
                    </a:moveTo>
                    <a:cubicBezTo>
                      <a:pt x="53" y="127"/>
                      <a:pt x="50" y="102"/>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4"/>
                    </a:cubicBezTo>
                    <a:cubicBezTo>
                      <a:pt x="61" y="255"/>
                      <a:pt x="0" y="293"/>
                      <a:pt x="0" y="363"/>
                    </a:cubicBezTo>
                    <a:cubicBezTo>
                      <a:pt x="0" y="439"/>
                      <a:pt x="72" y="485"/>
                      <a:pt x="146" y="485"/>
                    </a:cubicBezTo>
                    <a:cubicBezTo>
                      <a:pt x="226" y="485"/>
                      <a:pt x="293" y="428"/>
                      <a:pt x="293" y="352"/>
                    </a:cubicBezTo>
                    <a:cubicBezTo>
                      <a:pt x="293" y="327"/>
                      <a:pt x="285" y="295"/>
                      <a:pt x="259" y="264"/>
                    </a:cubicBezTo>
                    <a:cubicBezTo>
                      <a:pt x="245" y="250"/>
                      <a:pt x="234" y="243"/>
                      <a:pt x="189" y="215"/>
                    </a:cubicBezTo>
                    <a:moveTo>
                      <a:pt x="118" y="245"/>
                    </a:moveTo>
                    <a:lnTo>
                      <a:pt x="205" y="299"/>
                    </a:lnTo>
                    <a:cubicBezTo>
                      <a:pt x="224" y="312"/>
                      <a:pt x="258" y="333"/>
                      <a:pt x="258" y="376"/>
                    </a:cubicBezTo>
                    <a:cubicBezTo>
                      <a:pt x="258" y="429"/>
                      <a:pt x="205" y="466"/>
                      <a:pt x="147" y="466"/>
                    </a:cubicBezTo>
                    <a:cubicBezTo>
                      <a:pt x="86" y="466"/>
                      <a:pt x="35" y="423"/>
                      <a:pt x="35" y="363"/>
                    </a:cubicBezTo>
                    <a:cubicBezTo>
                      <a:pt x="35" y="322"/>
                      <a:pt x="58" y="277"/>
                      <a:pt x="118" y="245"/>
                    </a:cubicBezTo>
                  </a:path>
                </a:pathLst>
              </a:custGeom>
              <a:solidFill>
                <a:srgbClr val="000000"/>
              </a:solidFill>
              <a:ln w="15840">
                <a:noFill/>
              </a:ln>
            </p:spPr>
          </p:sp>
          <p:sp>
            <p:nvSpPr>
              <p:cNvPr id="45" name="Freeform 12">
                <a:extLst>
                  <a:ext uri="{FF2B5EF4-FFF2-40B4-BE49-F238E27FC236}">
                    <a16:creationId xmlns:a16="http://schemas.microsoft.com/office/drawing/2014/main" id="{D2394F35-29AA-43F6-8C9A-5FBAE68CFA3F}"/>
                  </a:ext>
                </a:extLst>
              </p:cNvPr>
              <p:cNvSpPr/>
              <p:nvPr/>
            </p:nvSpPr>
            <p:spPr>
              <a:xfrm>
                <a:off x="2503800" y="2426400"/>
                <a:ext cx="113400" cy="172080"/>
              </a:xfrm>
              <a:custGeom>
                <a:avLst/>
                <a:gdLst/>
                <a:ahLst/>
                <a:cxnLst/>
                <a:rect l="0" t="0" r="r" b="b"/>
                <a:pathLst>
                  <a:path w="315" h="478">
                    <a:moveTo>
                      <a:pt x="187" y="362"/>
                    </a:moveTo>
                    <a:lnTo>
                      <a:pt x="187" y="423"/>
                    </a:lnTo>
                    <a:cubicBezTo>
                      <a:pt x="187" y="448"/>
                      <a:pt x="187" y="456"/>
                      <a:pt x="134" y="456"/>
                    </a:cubicBezTo>
                    <a:lnTo>
                      <a:pt x="120" y="456"/>
                    </a:lnTo>
                    <a:lnTo>
                      <a:pt x="120" y="477"/>
                    </a:lnTo>
                    <a:cubicBezTo>
                      <a:pt x="149" y="476"/>
                      <a:pt x="186" y="476"/>
                      <a:pt x="214" y="476"/>
                    </a:cubicBezTo>
                    <a:cubicBezTo>
                      <a:pt x="245" y="476"/>
                      <a:pt x="282" y="476"/>
                      <a:pt x="310" y="477"/>
                    </a:cubicBezTo>
                    <a:lnTo>
                      <a:pt x="310" y="456"/>
                    </a:lnTo>
                    <a:lnTo>
                      <a:pt x="296" y="456"/>
                    </a:lnTo>
                    <a:cubicBezTo>
                      <a:pt x="243" y="456"/>
                      <a:pt x="242" y="448"/>
                      <a:pt x="242" y="423"/>
                    </a:cubicBezTo>
                    <a:lnTo>
                      <a:pt x="242" y="362"/>
                    </a:lnTo>
                    <a:lnTo>
                      <a:pt x="314" y="362"/>
                    </a:lnTo>
                    <a:lnTo>
                      <a:pt x="314" y="339"/>
                    </a:lnTo>
                    <a:lnTo>
                      <a:pt x="242" y="339"/>
                    </a:lnTo>
                    <a:lnTo>
                      <a:pt x="242" y="18"/>
                    </a:lnTo>
                    <a:cubicBezTo>
                      <a:pt x="242" y="5"/>
                      <a:pt x="242" y="0"/>
                      <a:pt x="230" y="0"/>
                    </a:cubicBezTo>
                    <a:cubicBezTo>
                      <a:pt x="224" y="0"/>
                      <a:pt x="222" y="0"/>
                      <a:pt x="218" y="8"/>
                    </a:cubicBezTo>
                    <a:lnTo>
                      <a:pt x="0" y="339"/>
                    </a:lnTo>
                    <a:lnTo>
                      <a:pt x="0" y="362"/>
                    </a:lnTo>
                    <a:lnTo>
                      <a:pt x="187" y="362"/>
                    </a:lnTo>
                    <a:moveTo>
                      <a:pt x="192" y="339"/>
                    </a:moveTo>
                    <a:lnTo>
                      <a:pt x="19" y="339"/>
                    </a:lnTo>
                    <a:lnTo>
                      <a:pt x="192" y="77"/>
                    </a:lnTo>
                    <a:lnTo>
                      <a:pt x="192" y="339"/>
                    </a:lnTo>
                  </a:path>
                </a:pathLst>
              </a:custGeom>
              <a:solidFill>
                <a:srgbClr val="000000"/>
              </a:solidFill>
              <a:ln w="15840">
                <a:noFill/>
              </a:ln>
            </p:spPr>
          </p:sp>
          <p:sp>
            <p:nvSpPr>
              <p:cNvPr id="46" name="Freeform 13">
                <a:extLst>
                  <a:ext uri="{FF2B5EF4-FFF2-40B4-BE49-F238E27FC236}">
                    <a16:creationId xmlns:a16="http://schemas.microsoft.com/office/drawing/2014/main" id="{899FAE30-C8BD-4556-9DA0-484CEC780467}"/>
                  </a:ext>
                </a:extLst>
              </p:cNvPr>
              <p:cNvSpPr/>
              <p:nvPr/>
            </p:nvSpPr>
            <p:spPr>
              <a:xfrm>
                <a:off x="2673720" y="2485800"/>
                <a:ext cx="198360" cy="112680"/>
              </a:xfrm>
              <a:custGeom>
                <a:avLst/>
                <a:gdLst/>
                <a:ahLst/>
                <a:cxnLst/>
                <a:rect l="0" t="0" r="r" b="b"/>
                <a:pathLst>
                  <a:path w="551" h="313">
                    <a:moveTo>
                      <a:pt x="54" y="69"/>
                    </a:moveTo>
                    <a:lnTo>
                      <a:pt x="54" y="259"/>
                    </a:lnTo>
                    <a:cubicBezTo>
                      <a:pt x="54" y="290"/>
                      <a:pt x="48" y="290"/>
                      <a:pt x="0" y="290"/>
                    </a:cubicBezTo>
                    <a:lnTo>
                      <a:pt x="0" y="312"/>
                    </a:lnTo>
                    <a:cubicBezTo>
                      <a:pt x="24" y="312"/>
                      <a:pt x="61" y="311"/>
                      <a:pt x="80" y="311"/>
                    </a:cubicBezTo>
                    <a:cubicBezTo>
                      <a:pt x="98" y="311"/>
                      <a:pt x="134" y="312"/>
                      <a:pt x="158" y="312"/>
                    </a:cubicBezTo>
                    <a:lnTo>
                      <a:pt x="158" y="290"/>
                    </a:lnTo>
                    <a:cubicBezTo>
                      <a:pt x="112" y="290"/>
                      <a:pt x="104" y="290"/>
                      <a:pt x="104" y="259"/>
                    </a:cubicBezTo>
                    <a:lnTo>
                      <a:pt x="104" y="128"/>
                    </a:lnTo>
                    <a:cubicBezTo>
                      <a:pt x="104" y="54"/>
                      <a:pt x="154" y="16"/>
                      <a:pt x="198" y="16"/>
                    </a:cubicBezTo>
                    <a:cubicBezTo>
                      <a:pt x="243" y="16"/>
                      <a:pt x="251" y="54"/>
                      <a:pt x="251" y="94"/>
                    </a:cubicBezTo>
                    <a:lnTo>
                      <a:pt x="251" y="259"/>
                    </a:lnTo>
                    <a:cubicBezTo>
                      <a:pt x="251" y="290"/>
                      <a:pt x="243" y="290"/>
                      <a:pt x="197" y="290"/>
                    </a:cubicBezTo>
                    <a:lnTo>
                      <a:pt x="197" y="312"/>
                    </a:lnTo>
                    <a:cubicBezTo>
                      <a:pt x="221" y="312"/>
                      <a:pt x="256" y="311"/>
                      <a:pt x="275" y="311"/>
                    </a:cubicBezTo>
                    <a:cubicBezTo>
                      <a:pt x="294" y="311"/>
                      <a:pt x="331" y="312"/>
                      <a:pt x="355" y="312"/>
                    </a:cubicBezTo>
                    <a:lnTo>
                      <a:pt x="355" y="290"/>
                    </a:lnTo>
                    <a:cubicBezTo>
                      <a:pt x="307" y="290"/>
                      <a:pt x="299" y="290"/>
                      <a:pt x="299" y="259"/>
                    </a:cubicBezTo>
                    <a:lnTo>
                      <a:pt x="299" y="128"/>
                    </a:lnTo>
                    <a:cubicBezTo>
                      <a:pt x="299" y="54"/>
                      <a:pt x="350" y="16"/>
                      <a:pt x="395" y="16"/>
                    </a:cubicBezTo>
                    <a:cubicBezTo>
                      <a:pt x="440" y="16"/>
                      <a:pt x="446" y="54"/>
                      <a:pt x="446" y="94"/>
                    </a:cubicBezTo>
                    <a:lnTo>
                      <a:pt x="446" y="259"/>
                    </a:lnTo>
                    <a:cubicBezTo>
                      <a:pt x="446" y="290"/>
                      <a:pt x="440" y="290"/>
                      <a:pt x="392" y="290"/>
                    </a:cubicBezTo>
                    <a:lnTo>
                      <a:pt x="392" y="312"/>
                    </a:lnTo>
                    <a:cubicBezTo>
                      <a:pt x="416" y="312"/>
                      <a:pt x="453" y="311"/>
                      <a:pt x="472" y="311"/>
                    </a:cubicBezTo>
                    <a:cubicBezTo>
                      <a:pt x="490" y="311"/>
                      <a:pt x="526" y="312"/>
                      <a:pt x="550" y="312"/>
                    </a:cubicBezTo>
                    <a:lnTo>
                      <a:pt x="550" y="290"/>
                    </a:lnTo>
                    <a:cubicBezTo>
                      <a:pt x="514" y="290"/>
                      <a:pt x="496" y="290"/>
                      <a:pt x="496" y="269"/>
                    </a:cubicBezTo>
                    <a:lnTo>
                      <a:pt x="496" y="135"/>
                    </a:lnTo>
                    <a:cubicBezTo>
                      <a:pt x="496" y="74"/>
                      <a:pt x="496" y="51"/>
                      <a:pt x="474" y="26"/>
                    </a:cubicBezTo>
                    <a:cubicBezTo>
                      <a:pt x="464" y="14"/>
                      <a:pt x="440" y="0"/>
                      <a:pt x="400" y="0"/>
                    </a:cubicBezTo>
                    <a:cubicBezTo>
                      <a:pt x="341" y="0"/>
                      <a:pt x="309" y="42"/>
                      <a:pt x="298" y="69"/>
                    </a:cubicBezTo>
                    <a:cubicBezTo>
                      <a:pt x="288" y="8"/>
                      <a:pt x="235" y="0"/>
                      <a:pt x="203" y="0"/>
                    </a:cubicBezTo>
                    <a:cubicBezTo>
                      <a:pt x="152" y="0"/>
                      <a:pt x="118" y="30"/>
                      <a:pt x="99" y="74"/>
                    </a:cubicBezTo>
                    <a:lnTo>
                      <a:pt x="99" y="0"/>
                    </a:lnTo>
                    <a:lnTo>
                      <a:pt x="0" y="8"/>
                    </a:lnTo>
                    <a:lnTo>
                      <a:pt x="0" y="30"/>
                    </a:lnTo>
                    <a:cubicBezTo>
                      <a:pt x="50" y="30"/>
                      <a:pt x="54" y="35"/>
                      <a:pt x="54" y="69"/>
                    </a:cubicBezTo>
                  </a:path>
                </a:pathLst>
              </a:custGeom>
              <a:solidFill>
                <a:srgbClr val="000000"/>
              </a:solidFill>
              <a:ln w="15840">
                <a:noFill/>
              </a:ln>
            </p:spPr>
          </p:sp>
        </p:grpSp>
        <p:grpSp>
          <p:nvGrpSpPr>
            <p:cNvPr id="16" name="Group 14">
              <a:extLst>
                <a:ext uri="{FF2B5EF4-FFF2-40B4-BE49-F238E27FC236}">
                  <a16:creationId xmlns:a16="http://schemas.microsoft.com/office/drawing/2014/main" id="{F5DB71AD-7418-4CB2-A80D-A39063CB1F2C}"/>
                </a:ext>
              </a:extLst>
            </p:cNvPr>
            <p:cNvGrpSpPr/>
            <p:nvPr/>
          </p:nvGrpSpPr>
          <p:grpSpPr>
            <a:xfrm>
              <a:off x="1734480" y="2827080"/>
              <a:ext cx="1115280" cy="228960"/>
              <a:chOff x="1734480" y="2827080"/>
              <a:chExt cx="1115280" cy="228960"/>
            </a:xfrm>
          </p:grpSpPr>
          <p:sp>
            <p:nvSpPr>
              <p:cNvPr id="32" name="Freeform 15">
                <a:extLst>
                  <a:ext uri="{FF2B5EF4-FFF2-40B4-BE49-F238E27FC236}">
                    <a16:creationId xmlns:a16="http://schemas.microsoft.com/office/drawing/2014/main" id="{E0B7C4E8-DA55-42D3-A333-09E02800D58E}"/>
                  </a:ext>
                </a:extLst>
              </p:cNvPr>
              <p:cNvSpPr/>
              <p:nvPr/>
            </p:nvSpPr>
            <p:spPr>
              <a:xfrm>
                <a:off x="1734480" y="2832840"/>
                <a:ext cx="1115640" cy="223560"/>
              </a:xfrm>
              <a:custGeom>
                <a:avLst/>
                <a:gdLst/>
                <a:ahLst/>
                <a:cxnLst/>
                <a:rect l="0" t="0" r="r" b="b"/>
                <a:pathLst>
                  <a:path w="3099" h="621">
                    <a:moveTo>
                      <a:pt x="1549" y="620"/>
                    </a:moveTo>
                    <a:lnTo>
                      <a:pt x="0" y="620"/>
                    </a:lnTo>
                    <a:lnTo>
                      <a:pt x="0" y="0"/>
                    </a:lnTo>
                    <a:lnTo>
                      <a:pt x="3098" y="0"/>
                    </a:lnTo>
                    <a:lnTo>
                      <a:pt x="3098" y="620"/>
                    </a:lnTo>
                    <a:lnTo>
                      <a:pt x="1549" y="620"/>
                    </a:lnTo>
                  </a:path>
                </a:pathLst>
              </a:custGeom>
              <a:solidFill>
                <a:srgbClr val="FFFFFF"/>
              </a:solidFill>
              <a:ln w="15840">
                <a:noFill/>
              </a:ln>
            </p:spPr>
          </p:sp>
          <p:sp>
            <p:nvSpPr>
              <p:cNvPr id="33" name="Freeform 16">
                <a:extLst>
                  <a:ext uri="{FF2B5EF4-FFF2-40B4-BE49-F238E27FC236}">
                    <a16:creationId xmlns:a16="http://schemas.microsoft.com/office/drawing/2014/main" id="{CA6E0552-9731-4B88-B960-C50680255D2B}"/>
                  </a:ext>
                </a:extLst>
              </p:cNvPr>
              <p:cNvSpPr/>
              <p:nvPr/>
            </p:nvSpPr>
            <p:spPr>
              <a:xfrm>
                <a:off x="1747080" y="2827080"/>
                <a:ext cx="176040" cy="228600"/>
              </a:xfrm>
              <a:custGeom>
                <a:avLst/>
                <a:gdLst/>
                <a:ahLst/>
                <a:cxnLst/>
                <a:rect l="0" t="0" r="r" b="b"/>
                <a:pathLst>
                  <a:path w="489" h="635">
                    <a:moveTo>
                      <a:pt x="274" y="493"/>
                    </a:moveTo>
                    <a:cubicBezTo>
                      <a:pt x="384" y="452"/>
                      <a:pt x="488" y="325"/>
                      <a:pt x="488" y="189"/>
                    </a:cubicBezTo>
                    <a:cubicBezTo>
                      <a:pt x="488" y="77"/>
                      <a:pt x="413" y="0"/>
                      <a:pt x="307" y="0"/>
                    </a:cubicBezTo>
                    <a:cubicBezTo>
                      <a:pt x="155" y="0"/>
                      <a:pt x="0" y="160"/>
                      <a:pt x="0" y="325"/>
                    </a:cubicBezTo>
                    <a:cubicBezTo>
                      <a:pt x="0" y="442"/>
                      <a:pt x="78" y="513"/>
                      <a:pt x="181" y="513"/>
                    </a:cubicBezTo>
                    <a:cubicBezTo>
                      <a:pt x="198" y="513"/>
                      <a:pt x="222" y="509"/>
                      <a:pt x="250" y="503"/>
                    </a:cubicBezTo>
                    <a:cubicBezTo>
                      <a:pt x="246" y="546"/>
                      <a:pt x="246" y="548"/>
                      <a:pt x="246" y="558"/>
                    </a:cubicBezTo>
                    <a:cubicBezTo>
                      <a:pt x="246" y="580"/>
                      <a:pt x="246" y="634"/>
                      <a:pt x="306" y="634"/>
                    </a:cubicBezTo>
                    <a:cubicBezTo>
                      <a:pt x="389" y="634"/>
                      <a:pt x="422" y="505"/>
                      <a:pt x="422" y="498"/>
                    </a:cubicBezTo>
                    <a:cubicBezTo>
                      <a:pt x="422" y="492"/>
                      <a:pt x="418" y="490"/>
                      <a:pt x="416" y="490"/>
                    </a:cubicBezTo>
                    <a:cubicBezTo>
                      <a:pt x="410" y="490"/>
                      <a:pt x="408" y="493"/>
                      <a:pt x="406" y="498"/>
                    </a:cubicBezTo>
                    <a:cubicBezTo>
                      <a:pt x="390" y="548"/>
                      <a:pt x="349" y="566"/>
                      <a:pt x="325" y="566"/>
                    </a:cubicBezTo>
                    <a:cubicBezTo>
                      <a:pt x="291" y="566"/>
                      <a:pt x="282" y="546"/>
                      <a:pt x="274" y="493"/>
                    </a:cubicBezTo>
                    <a:moveTo>
                      <a:pt x="141" y="487"/>
                    </a:moveTo>
                    <a:cubicBezTo>
                      <a:pt x="86" y="466"/>
                      <a:pt x="62" y="410"/>
                      <a:pt x="62" y="348"/>
                    </a:cubicBezTo>
                    <a:cubicBezTo>
                      <a:pt x="62" y="298"/>
                      <a:pt x="80" y="199"/>
                      <a:pt x="134" y="122"/>
                    </a:cubicBezTo>
                    <a:cubicBezTo>
                      <a:pt x="186" y="50"/>
                      <a:pt x="251" y="18"/>
                      <a:pt x="304" y="18"/>
                    </a:cubicBezTo>
                    <a:cubicBezTo>
                      <a:pt x="374" y="18"/>
                      <a:pt x="426" y="72"/>
                      <a:pt x="426" y="167"/>
                    </a:cubicBezTo>
                    <a:cubicBezTo>
                      <a:pt x="426" y="237"/>
                      <a:pt x="389" y="402"/>
                      <a:pt x="270" y="469"/>
                    </a:cubicBezTo>
                    <a:cubicBezTo>
                      <a:pt x="267" y="444"/>
                      <a:pt x="261" y="392"/>
                      <a:pt x="208" y="392"/>
                    </a:cubicBezTo>
                    <a:cubicBezTo>
                      <a:pt x="171" y="392"/>
                      <a:pt x="138" y="428"/>
                      <a:pt x="138" y="465"/>
                    </a:cubicBezTo>
                    <a:cubicBezTo>
                      <a:pt x="138" y="479"/>
                      <a:pt x="141" y="487"/>
                      <a:pt x="141" y="487"/>
                    </a:cubicBezTo>
                    <a:moveTo>
                      <a:pt x="184" y="495"/>
                    </a:moveTo>
                    <a:cubicBezTo>
                      <a:pt x="174" y="495"/>
                      <a:pt x="152" y="495"/>
                      <a:pt x="152" y="465"/>
                    </a:cubicBezTo>
                    <a:cubicBezTo>
                      <a:pt x="152" y="437"/>
                      <a:pt x="179" y="409"/>
                      <a:pt x="208" y="409"/>
                    </a:cubicBezTo>
                    <a:cubicBezTo>
                      <a:pt x="238" y="409"/>
                      <a:pt x="251" y="426"/>
                      <a:pt x="251" y="468"/>
                    </a:cubicBezTo>
                    <a:cubicBezTo>
                      <a:pt x="251" y="479"/>
                      <a:pt x="251" y="479"/>
                      <a:pt x="245" y="482"/>
                    </a:cubicBezTo>
                    <a:cubicBezTo>
                      <a:pt x="226" y="490"/>
                      <a:pt x="205" y="495"/>
                      <a:pt x="184" y="495"/>
                    </a:cubicBezTo>
                  </a:path>
                </a:pathLst>
              </a:custGeom>
              <a:solidFill>
                <a:srgbClr val="000000"/>
              </a:solidFill>
              <a:ln w="15840">
                <a:noFill/>
              </a:ln>
            </p:spPr>
          </p:sp>
          <p:sp>
            <p:nvSpPr>
              <p:cNvPr id="34" name="Freeform 17">
                <a:extLst>
                  <a:ext uri="{FF2B5EF4-FFF2-40B4-BE49-F238E27FC236}">
                    <a16:creationId xmlns:a16="http://schemas.microsoft.com/office/drawing/2014/main" id="{C3A01519-64E8-48CA-8D26-E59C5ED19FDC}"/>
                  </a:ext>
                </a:extLst>
              </p:cNvPr>
              <p:cNvSpPr/>
              <p:nvPr/>
            </p:nvSpPr>
            <p:spPr>
              <a:xfrm>
                <a:off x="1942920" y="2965320"/>
                <a:ext cx="96120" cy="81000"/>
              </a:xfrm>
              <a:custGeom>
                <a:avLst/>
                <a:gdLst/>
                <a:ahLst/>
                <a:cxnLst/>
                <a:rect l="0" t="0" r="r" b="b"/>
                <a:pathLst>
                  <a:path w="267" h="225">
                    <a:moveTo>
                      <a:pt x="99" y="167"/>
                    </a:moveTo>
                    <a:cubicBezTo>
                      <a:pt x="94" y="183"/>
                      <a:pt x="78" y="210"/>
                      <a:pt x="53" y="210"/>
                    </a:cubicBezTo>
                    <a:cubicBezTo>
                      <a:pt x="51" y="210"/>
                      <a:pt x="37" y="210"/>
                      <a:pt x="26" y="203"/>
                    </a:cubicBezTo>
                    <a:cubicBezTo>
                      <a:pt x="46" y="197"/>
                      <a:pt x="48" y="179"/>
                      <a:pt x="48" y="176"/>
                    </a:cubicBezTo>
                    <a:cubicBezTo>
                      <a:pt x="48" y="165"/>
                      <a:pt x="40" y="157"/>
                      <a:pt x="29" y="157"/>
                    </a:cubicBezTo>
                    <a:cubicBezTo>
                      <a:pt x="14" y="157"/>
                      <a:pt x="0" y="170"/>
                      <a:pt x="0" y="187"/>
                    </a:cubicBezTo>
                    <a:cubicBezTo>
                      <a:pt x="0" y="213"/>
                      <a:pt x="27" y="224"/>
                      <a:pt x="51" y="224"/>
                    </a:cubicBezTo>
                    <a:cubicBezTo>
                      <a:pt x="75" y="224"/>
                      <a:pt x="94" y="210"/>
                      <a:pt x="107" y="189"/>
                    </a:cubicBezTo>
                    <a:cubicBezTo>
                      <a:pt x="120" y="215"/>
                      <a:pt x="147" y="224"/>
                      <a:pt x="166" y="224"/>
                    </a:cubicBezTo>
                    <a:cubicBezTo>
                      <a:pt x="224" y="224"/>
                      <a:pt x="253" y="162"/>
                      <a:pt x="253" y="147"/>
                    </a:cubicBezTo>
                    <a:cubicBezTo>
                      <a:pt x="253" y="141"/>
                      <a:pt x="246" y="141"/>
                      <a:pt x="245" y="141"/>
                    </a:cubicBezTo>
                    <a:cubicBezTo>
                      <a:pt x="238" y="141"/>
                      <a:pt x="238" y="144"/>
                      <a:pt x="237" y="151"/>
                    </a:cubicBezTo>
                    <a:cubicBezTo>
                      <a:pt x="226" y="184"/>
                      <a:pt x="197" y="210"/>
                      <a:pt x="168" y="210"/>
                    </a:cubicBezTo>
                    <a:cubicBezTo>
                      <a:pt x="149" y="210"/>
                      <a:pt x="138" y="197"/>
                      <a:pt x="138" y="178"/>
                    </a:cubicBezTo>
                    <a:cubicBezTo>
                      <a:pt x="138" y="165"/>
                      <a:pt x="150" y="120"/>
                      <a:pt x="163" y="64"/>
                    </a:cubicBezTo>
                    <a:cubicBezTo>
                      <a:pt x="174" y="26"/>
                      <a:pt x="197" y="14"/>
                      <a:pt x="213" y="14"/>
                    </a:cubicBezTo>
                    <a:cubicBezTo>
                      <a:pt x="213" y="14"/>
                      <a:pt x="229" y="14"/>
                      <a:pt x="238" y="21"/>
                    </a:cubicBezTo>
                    <a:cubicBezTo>
                      <a:pt x="224" y="26"/>
                      <a:pt x="218" y="38"/>
                      <a:pt x="218" y="48"/>
                    </a:cubicBezTo>
                    <a:cubicBezTo>
                      <a:pt x="218" y="59"/>
                      <a:pt x="226" y="67"/>
                      <a:pt x="237" y="67"/>
                    </a:cubicBezTo>
                    <a:cubicBezTo>
                      <a:pt x="248" y="67"/>
                      <a:pt x="266" y="58"/>
                      <a:pt x="266" y="37"/>
                    </a:cubicBezTo>
                    <a:cubicBezTo>
                      <a:pt x="266" y="8"/>
                      <a:pt x="234" y="0"/>
                      <a:pt x="213" y="0"/>
                    </a:cubicBezTo>
                    <a:cubicBezTo>
                      <a:pt x="189" y="0"/>
                      <a:pt x="170" y="16"/>
                      <a:pt x="158" y="35"/>
                    </a:cubicBezTo>
                    <a:cubicBezTo>
                      <a:pt x="149" y="14"/>
                      <a:pt x="126" y="0"/>
                      <a:pt x="99" y="0"/>
                    </a:cubicBezTo>
                    <a:cubicBezTo>
                      <a:pt x="43" y="0"/>
                      <a:pt x="11" y="61"/>
                      <a:pt x="11" y="75"/>
                    </a:cubicBezTo>
                    <a:cubicBezTo>
                      <a:pt x="11" y="82"/>
                      <a:pt x="18" y="82"/>
                      <a:pt x="19" y="82"/>
                    </a:cubicBezTo>
                    <a:cubicBezTo>
                      <a:pt x="26" y="82"/>
                      <a:pt x="27" y="80"/>
                      <a:pt x="29" y="74"/>
                    </a:cubicBezTo>
                    <a:cubicBezTo>
                      <a:pt x="42" y="35"/>
                      <a:pt x="72" y="14"/>
                      <a:pt x="98" y="14"/>
                    </a:cubicBezTo>
                    <a:cubicBezTo>
                      <a:pt x="114" y="14"/>
                      <a:pt x="126" y="22"/>
                      <a:pt x="126" y="46"/>
                    </a:cubicBezTo>
                    <a:cubicBezTo>
                      <a:pt x="126" y="56"/>
                      <a:pt x="120" y="82"/>
                      <a:pt x="117" y="98"/>
                    </a:cubicBezTo>
                    <a:lnTo>
                      <a:pt x="99" y="167"/>
                    </a:lnTo>
                  </a:path>
                </a:pathLst>
              </a:custGeom>
              <a:solidFill>
                <a:srgbClr val="000000"/>
              </a:solidFill>
              <a:ln w="15840">
                <a:noFill/>
              </a:ln>
            </p:spPr>
          </p:sp>
          <p:sp>
            <p:nvSpPr>
              <p:cNvPr id="35" name="Freeform 18">
                <a:extLst>
                  <a:ext uri="{FF2B5EF4-FFF2-40B4-BE49-F238E27FC236}">
                    <a16:creationId xmlns:a16="http://schemas.microsoft.com/office/drawing/2014/main" id="{A94B299F-25C6-4549-9BFC-98F1AC188F9E}"/>
                  </a:ext>
                </a:extLst>
              </p:cNvPr>
              <p:cNvSpPr/>
              <p:nvPr/>
            </p:nvSpPr>
            <p:spPr>
              <a:xfrm>
                <a:off x="2146320" y="291312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36" name="Freeform 19">
                <a:extLst>
                  <a:ext uri="{FF2B5EF4-FFF2-40B4-BE49-F238E27FC236}">
                    <a16:creationId xmlns:a16="http://schemas.microsoft.com/office/drawing/2014/main" id="{11A0F110-8D50-417C-98FE-1DCC4AD4BE3E}"/>
                  </a:ext>
                </a:extLst>
              </p:cNvPr>
              <p:cNvSpPr/>
              <p:nvPr/>
            </p:nvSpPr>
            <p:spPr>
              <a:xfrm>
                <a:off x="2410200" y="2837520"/>
                <a:ext cx="105840" cy="174960"/>
              </a:xfrm>
              <a:custGeom>
                <a:avLst/>
                <a:gdLst/>
                <a:ahLst/>
                <a:cxnLst/>
                <a:rect l="0" t="0" r="r" b="b"/>
                <a:pathLst>
                  <a:path w="294" h="486">
                    <a:moveTo>
                      <a:pt x="85" y="147"/>
                    </a:moveTo>
                    <a:cubicBezTo>
                      <a:pt x="53" y="127"/>
                      <a:pt x="50" y="103"/>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9"/>
                    </a:cubicBezTo>
                    <a:cubicBezTo>
                      <a:pt x="19" y="131"/>
                      <a:pt x="21" y="162"/>
                      <a:pt x="50" y="195"/>
                    </a:cubicBezTo>
                    <a:cubicBezTo>
                      <a:pt x="58" y="203"/>
                      <a:pt x="85" y="221"/>
                      <a:pt x="102" y="234"/>
                    </a:cubicBezTo>
                    <a:cubicBezTo>
                      <a:pt x="61" y="255"/>
                      <a:pt x="0" y="293"/>
                      <a:pt x="0" y="364"/>
                    </a:cubicBezTo>
                    <a:cubicBezTo>
                      <a:pt x="0" y="439"/>
                      <a:pt x="72" y="485"/>
                      <a:pt x="146" y="485"/>
                    </a:cubicBezTo>
                    <a:cubicBezTo>
                      <a:pt x="226" y="485"/>
                      <a:pt x="293" y="428"/>
                      <a:pt x="293" y="352"/>
                    </a:cubicBezTo>
                    <a:cubicBezTo>
                      <a:pt x="293" y="327"/>
                      <a:pt x="285" y="295"/>
                      <a:pt x="259" y="264"/>
                    </a:cubicBezTo>
                    <a:cubicBezTo>
                      <a:pt x="245" y="250"/>
                      <a:pt x="234" y="244"/>
                      <a:pt x="189" y="215"/>
                    </a:cubicBezTo>
                    <a:moveTo>
                      <a:pt x="118" y="245"/>
                    </a:moveTo>
                    <a:lnTo>
                      <a:pt x="205" y="300"/>
                    </a:lnTo>
                    <a:cubicBezTo>
                      <a:pt x="224" y="312"/>
                      <a:pt x="258" y="333"/>
                      <a:pt x="258" y="376"/>
                    </a:cubicBezTo>
                    <a:cubicBezTo>
                      <a:pt x="258" y="429"/>
                      <a:pt x="205" y="466"/>
                      <a:pt x="147" y="466"/>
                    </a:cubicBezTo>
                    <a:cubicBezTo>
                      <a:pt x="86" y="466"/>
                      <a:pt x="35" y="423"/>
                      <a:pt x="35" y="364"/>
                    </a:cubicBezTo>
                    <a:cubicBezTo>
                      <a:pt x="35" y="322"/>
                      <a:pt x="58" y="277"/>
                      <a:pt x="118" y="245"/>
                    </a:cubicBezTo>
                  </a:path>
                </a:pathLst>
              </a:custGeom>
              <a:solidFill>
                <a:srgbClr val="000000"/>
              </a:solidFill>
              <a:ln w="15840">
                <a:noFill/>
              </a:ln>
            </p:spPr>
          </p:sp>
          <p:sp>
            <p:nvSpPr>
              <p:cNvPr id="37" name="Freeform 20">
                <a:extLst>
                  <a:ext uri="{FF2B5EF4-FFF2-40B4-BE49-F238E27FC236}">
                    <a16:creationId xmlns:a16="http://schemas.microsoft.com/office/drawing/2014/main" id="{06CFA20D-7959-4AAB-9BF3-A3945E456C6E}"/>
                  </a:ext>
                </a:extLst>
              </p:cNvPr>
              <p:cNvSpPr/>
              <p:nvPr/>
            </p:nvSpPr>
            <p:spPr>
              <a:xfrm>
                <a:off x="2547720" y="297936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8" name="Freeform 21">
                <a:extLst>
                  <a:ext uri="{FF2B5EF4-FFF2-40B4-BE49-F238E27FC236}">
                    <a16:creationId xmlns:a16="http://schemas.microsoft.com/office/drawing/2014/main" id="{41FDE7A9-AE51-42E3-8F82-DA4E6C76F3B7}"/>
                  </a:ext>
                </a:extLst>
              </p:cNvPr>
              <p:cNvSpPr/>
              <p:nvPr/>
            </p:nvSpPr>
            <p:spPr>
              <a:xfrm>
                <a:off x="2608920" y="2837520"/>
                <a:ext cx="101880" cy="169920"/>
              </a:xfrm>
              <a:custGeom>
                <a:avLst/>
                <a:gdLst/>
                <a:ahLst/>
                <a:cxnLst/>
                <a:rect l="0" t="0" r="r" b="b"/>
                <a:pathLst>
                  <a:path w="283" h="472">
                    <a:moveTo>
                      <a:pt x="54" y="417"/>
                    </a:moveTo>
                    <a:lnTo>
                      <a:pt x="130" y="343"/>
                    </a:lnTo>
                    <a:cubicBezTo>
                      <a:pt x="240" y="245"/>
                      <a:pt x="282" y="208"/>
                      <a:pt x="282" y="138"/>
                    </a:cubicBezTo>
                    <a:cubicBezTo>
                      <a:pt x="282" y="56"/>
                      <a:pt x="219" y="0"/>
                      <a:pt x="133" y="0"/>
                    </a:cubicBezTo>
                    <a:cubicBezTo>
                      <a:pt x="53" y="0"/>
                      <a:pt x="0" y="66"/>
                      <a:pt x="0" y="128"/>
                    </a:cubicBezTo>
                    <a:cubicBezTo>
                      <a:pt x="0" y="167"/>
                      <a:pt x="35" y="167"/>
                      <a:pt x="37" y="167"/>
                    </a:cubicBezTo>
                    <a:cubicBezTo>
                      <a:pt x="50" y="167"/>
                      <a:pt x="74" y="159"/>
                      <a:pt x="74" y="130"/>
                    </a:cubicBezTo>
                    <a:cubicBezTo>
                      <a:pt x="74" y="112"/>
                      <a:pt x="61" y="93"/>
                      <a:pt x="37" y="93"/>
                    </a:cubicBezTo>
                    <a:cubicBezTo>
                      <a:pt x="30" y="93"/>
                      <a:pt x="30" y="93"/>
                      <a:pt x="27" y="95"/>
                    </a:cubicBezTo>
                    <a:cubicBezTo>
                      <a:pt x="43" y="48"/>
                      <a:pt x="82" y="22"/>
                      <a:pt x="123" y="22"/>
                    </a:cubicBezTo>
                    <a:cubicBezTo>
                      <a:pt x="187" y="22"/>
                      <a:pt x="218" y="78"/>
                      <a:pt x="218" y="138"/>
                    </a:cubicBezTo>
                    <a:cubicBezTo>
                      <a:pt x="218" y="194"/>
                      <a:pt x="182" y="250"/>
                      <a:pt x="144" y="293"/>
                    </a:cubicBezTo>
                    <a:lnTo>
                      <a:pt x="8" y="444"/>
                    </a:lnTo>
                    <a:cubicBezTo>
                      <a:pt x="0" y="452"/>
                      <a:pt x="0" y="453"/>
                      <a:pt x="0" y="471"/>
                    </a:cubicBezTo>
                    <a:lnTo>
                      <a:pt x="262" y="471"/>
                    </a:lnTo>
                    <a:lnTo>
                      <a:pt x="282" y="348"/>
                    </a:lnTo>
                    <a:lnTo>
                      <a:pt x="264" y="348"/>
                    </a:lnTo>
                    <a:cubicBezTo>
                      <a:pt x="261" y="368"/>
                      <a:pt x="256" y="401"/>
                      <a:pt x="248" y="410"/>
                    </a:cubicBezTo>
                    <a:cubicBezTo>
                      <a:pt x="243" y="417"/>
                      <a:pt x="197" y="417"/>
                      <a:pt x="182" y="417"/>
                    </a:cubicBezTo>
                    <a:lnTo>
                      <a:pt x="54" y="417"/>
                    </a:lnTo>
                  </a:path>
                </a:pathLst>
              </a:custGeom>
              <a:solidFill>
                <a:srgbClr val="000000"/>
              </a:solidFill>
              <a:ln w="15840">
                <a:noFill/>
              </a:ln>
            </p:spPr>
          </p:sp>
          <p:sp>
            <p:nvSpPr>
              <p:cNvPr id="39" name="Freeform 22">
                <a:extLst>
                  <a:ext uri="{FF2B5EF4-FFF2-40B4-BE49-F238E27FC236}">
                    <a16:creationId xmlns:a16="http://schemas.microsoft.com/office/drawing/2014/main" id="{30090DE4-D46E-4606-8578-EBE64CB08E5F}"/>
                  </a:ext>
                </a:extLst>
              </p:cNvPr>
              <p:cNvSpPr/>
              <p:nvPr/>
            </p:nvSpPr>
            <p:spPr>
              <a:xfrm>
                <a:off x="2729880" y="2834640"/>
                <a:ext cx="113400" cy="172080"/>
              </a:xfrm>
              <a:custGeom>
                <a:avLst/>
                <a:gdLst/>
                <a:ahLst/>
                <a:cxnLst/>
                <a:rect l="0" t="0" r="r" b="b"/>
                <a:pathLst>
                  <a:path w="315" h="478">
                    <a:moveTo>
                      <a:pt x="187" y="362"/>
                    </a:moveTo>
                    <a:lnTo>
                      <a:pt x="187" y="423"/>
                    </a:lnTo>
                    <a:cubicBezTo>
                      <a:pt x="187" y="449"/>
                      <a:pt x="187" y="457"/>
                      <a:pt x="134" y="457"/>
                    </a:cubicBezTo>
                    <a:lnTo>
                      <a:pt x="120" y="457"/>
                    </a:lnTo>
                    <a:lnTo>
                      <a:pt x="120" y="477"/>
                    </a:lnTo>
                    <a:cubicBezTo>
                      <a:pt x="149" y="476"/>
                      <a:pt x="186" y="476"/>
                      <a:pt x="214" y="476"/>
                    </a:cubicBezTo>
                    <a:cubicBezTo>
                      <a:pt x="245" y="476"/>
                      <a:pt x="282" y="476"/>
                      <a:pt x="310" y="477"/>
                    </a:cubicBezTo>
                    <a:lnTo>
                      <a:pt x="310" y="457"/>
                    </a:lnTo>
                    <a:lnTo>
                      <a:pt x="296" y="457"/>
                    </a:lnTo>
                    <a:cubicBezTo>
                      <a:pt x="243" y="457"/>
                      <a:pt x="242" y="449"/>
                      <a:pt x="242" y="423"/>
                    </a:cubicBezTo>
                    <a:lnTo>
                      <a:pt x="242" y="362"/>
                    </a:lnTo>
                    <a:lnTo>
                      <a:pt x="314" y="362"/>
                    </a:lnTo>
                    <a:lnTo>
                      <a:pt x="314" y="340"/>
                    </a:lnTo>
                    <a:lnTo>
                      <a:pt x="242" y="340"/>
                    </a:lnTo>
                    <a:lnTo>
                      <a:pt x="242" y="18"/>
                    </a:lnTo>
                    <a:cubicBezTo>
                      <a:pt x="242" y="5"/>
                      <a:pt x="242" y="0"/>
                      <a:pt x="230" y="0"/>
                    </a:cubicBezTo>
                    <a:cubicBezTo>
                      <a:pt x="224" y="0"/>
                      <a:pt x="222" y="0"/>
                      <a:pt x="218" y="8"/>
                    </a:cubicBezTo>
                    <a:lnTo>
                      <a:pt x="0" y="340"/>
                    </a:lnTo>
                    <a:lnTo>
                      <a:pt x="0" y="362"/>
                    </a:lnTo>
                    <a:lnTo>
                      <a:pt x="187" y="362"/>
                    </a:lnTo>
                    <a:moveTo>
                      <a:pt x="192" y="340"/>
                    </a:moveTo>
                    <a:lnTo>
                      <a:pt x="19" y="340"/>
                    </a:lnTo>
                    <a:lnTo>
                      <a:pt x="192" y="77"/>
                    </a:lnTo>
                    <a:lnTo>
                      <a:pt x="192" y="340"/>
                    </a:lnTo>
                  </a:path>
                </a:pathLst>
              </a:custGeom>
              <a:solidFill>
                <a:srgbClr val="000000"/>
              </a:solidFill>
              <a:ln w="15840">
                <a:noFill/>
              </a:ln>
            </p:spPr>
          </p:sp>
        </p:grpSp>
        <p:grpSp>
          <p:nvGrpSpPr>
            <p:cNvPr id="17" name="Group 23">
              <a:extLst>
                <a:ext uri="{FF2B5EF4-FFF2-40B4-BE49-F238E27FC236}">
                  <a16:creationId xmlns:a16="http://schemas.microsoft.com/office/drawing/2014/main" id="{05E6FC77-F328-416F-97CC-44EFD2A00253}"/>
                </a:ext>
              </a:extLst>
            </p:cNvPr>
            <p:cNvGrpSpPr/>
            <p:nvPr/>
          </p:nvGrpSpPr>
          <p:grpSpPr>
            <a:xfrm>
              <a:off x="1734480" y="3187080"/>
              <a:ext cx="1109520" cy="252720"/>
              <a:chOff x="1734480" y="3187080"/>
              <a:chExt cx="1109520" cy="252720"/>
            </a:xfrm>
          </p:grpSpPr>
          <p:sp>
            <p:nvSpPr>
              <p:cNvPr id="24" name="Freeform 24">
                <a:extLst>
                  <a:ext uri="{FF2B5EF4-FFF2-40B4-BE49-F238E27FC236}">
                    <a16:creationId xmlns:a16="http://schemas.microsoft.com/office/drawing/2014/main" id="{9470A5C6-F662-4B56-A3D5-E6963CB63D61}"/>
                  </a:ext>
                </a:extLst>
              </p:cNvPr>
              <p:cNvSpPr/>
              <p:nvPr/>
            </p:nvSpPr>
            <p:spPr>
              <a:xfrm>
                <a:off x="1734480" y="3192840"/>
                <a:ext cx="1109880" cy="246240"/>
              </a:xfrm>
              <a:custGeom>
                <a:avLst/>
                <a:gdLst/>
                <a:ahLst/>
                <a:cxnLst/>
                <a:rect l="0" t="0" r="r" b="b"/>
                <a:pathLst>
                  <a:path w="3083" h="684">
                    <a:moveTo>
                      <a:pt x="1541" y="683"/>
                    </a:moveTo>
                    <a:lnTo>
                      <a:pt x="0" y="683"/>
                    </a:lnTo>
                    <a:lnTo>
                      <a:pt x="0" y="0"/>
                    </a:lnTo>
                    <a:lnTo>
                      <a:pt x="3082" y="0"/>
                    </a:lnTo>
                    <a:lnTo>
                      <a:pt x="3082" y="683"/>
                    </a:lnTo>
                    <a:lnTo>
                      <a:pt x="1541" y="683"/>
                    </a:lnTo>
                  </a:path>
                </a:pathLst>
              </a:custGeom>
              <a:solidFill>
                <a:srgbClr val="FFFFFF"/>
              </a:solidFill>
              <a:ln w="15840">
                <a:noFill/>
              </a:ln>
            </p:spPr>
          </p:sp>
          <p:sp>
            <p:nvSpPr>
              <p:cNvPr id="25" name="Freeform 25">
                <a:extLst>
                  <a:ext uri="{FF2B5EF4-FFF2-40B4-BE49-F238E27FC236}">
                    <a16:creationId xmlns:a16="http://schemas.microsoft.com/office/drawing/2014/main" id="{2A80468E-6114-4E04-A2DB-B9A062DDB0E4}"/>
                  </a:ext>
                </a:extLst>
              </p:cNvPr>
              <p:cNvSpPr/>
              <p:nvPr/>
            </p:nvSpPr>
            <p:spPr>
              <a:xfrm>
                <a:off x="1747080" y="3187080"/>
                <a:ext cx="176040" cy="228240"/>
              </a:xfrm>
              <a:custGeom>
                <a:avLst/>
                <a:gdLst/>
                <a:ahLst/>
                <a:cxnLst/>
                <a:rect l="0" t="0" r="r" b="b"/>
                <a:pathLst>
                  <a:path w="489" h="634">
                    <a:moveTo>
                      <a:pt x="274" y="493"/>
                    </a:moveTo>
                    <a:cubicBezTo>
                      <a:pt x="384" y="451"/>
                      <a:pt x="488" y="325"/>
                      <a:pt x="488" y="189"/>
                    </a:cubicBezTo>
                    <a:cubicBezTo>
                      <a:pt x="488" y="77"/>
                      <a:pt x="413" y="0"/>
                      <a:pt x="307" y="0"/>
                    </a:cubicBezTo>
                    <a:cubicBezTo>
                      <a:pt x="155" y="0"/>
                      <a:pt x="0" y="160"/>
                      <a:pt x="0" y="325"/>
                    </a:cubicBezTo>
                    <a:cubicBezTo>
                      <a:pt x="0" y="441"/>
                      <a:pt x="78" y="512"/>
                      <a:pt x="181" y="512"/>
                    </a:cubicBezTo>
                    <a:cubicBezTo>
                      <a:pt x="198" y="512"/>
                      <a:pt x="222" y="509"/>
                      <a:pt x="250" y="502"/>
                    </a:cubicBezTo>
                    <a:cubicBezTo>
                      <a:pt x="246" y="545"/>
                      <a:pt x="246" y="547"/>
                      <a:pt x="246" y="556"/>
                    </a:cubicBezTo>
                    <a:cubicBezTo>
                      <a:pt x="246" y="579"/>
                      <a:pt x="246" y="633"/>
                      <a:pt x="306" y="633"/>
                    </a:cubicBezTo>
                    <a:cubicBezTo>
                      <a:pt x="389" y="633"/>
                      <a:pt x="422" y="504"/>
                      <a:pt x="422" y="497"/>
                    </a:cubicBezTo>
                    <a:cubicBezTo>
                      <a:pt x="422" y="491"/>
                      <a:pt x="418" y="489"/>
                      <a:pt x="416" y="489"/>
                    </a:cubicBezTo>
                    <a:cubicBezTo>
                      <a:pt x="410" y="489"/>
                      <a:pt x="408" y="493"/>
                      <a:pt x="406" y="497"/>
                    </a:cubicBezTo>
                    <a:cubicBezTo>
                      <a:pt x="390" y="547"/>
                      <a:pt x="349" y="564"/>
                      <a:pt x="325" y="564"/>
                    </a:cubicBezTo>
                    <a:cubicBezTo>
                      <a:pt x="291" y="564"/>
                      <a:pt x="282" y="545"/>
                      <a:pt x="274" y="493"/>
                    </a:cubicBezTo>
                    <a:moveTo>
                      <a:pt x="141" y="486"/>
                    </a:moveTo>
                    <a:cubicBezTo>
                      <a:pt x="86" y="465"/>
                      <a:pt x="62" y="409"/>
                      <a:pt x="62" y="347"/>
                    </a:cubicBezTo>
                    <a:cubicBezTo>
                      <a:pt x="62" y="297"/>
                      <a:pt x="80" y="198"/>
                      <a:pt x="134" y="122"/>
                    </a:cubicBezTo>
                    <a:cubicBezTo>
                      <a:pt x="186" y="50"/>
                      <a:pt x="251" y="18"/>
                      <a:pt x="304" y="18"/>
                    </a:cubicBezTo>
                    <a:cubicBezTo>
                      <a:pt x="374" y="18"/>
                      <a:pt x="426" y="72"/>
                      <a:pt x="426" y="166"/>
                    </a:cubicBezTo>
                    <a:cubicBezTo>
                      <a:pt x="426" y="237"/>
                      <a:pt x="389" y="401"/>
                      <a:pt x="270" y="469"/>
                    </a:cubicBezTo>
                    <a:cubicBezTo>
                      <a:pt x="267" y="443"/>
                      <a:pt x="261" y="392"/>
                      <a:pt x="208" y="392"/>
                    </a:cubicBezTo>
                    <a:cubicBezTo>
                      <a:pt x="171" y="392"/>
                      <a:pt x="138" y="427"/>
                      <a:pt x="138" y="464"/>
                    </a:cubicBezTo>
                    <a:cubicBezTo>
                      <a:pt x="138" y="478"/>
                      <a:pt x="141" y="486"/>
                      <a:pt x="141" y="486"/>
                    </a:cubicBezTo>
                    <a:moveTo>
                      <a:pt x="184" y="494"/>
                    </a:moveTo>
                    <a:cubicBezTo>
                      <a:pt x="174" y="494"/>
                      <a:pt x="152" y="494"/>
                      <a:pt x="152" y="464"/>
                    </a:cubicBezTo>
                    <a:cubicBezTo>
                      <a:pt x="152" y="437"/>
                      <a:pt x="179" y="408"/>
                      <a:pt x="208" y="408"/>
                    </a:cubicBezTo>
                    <a:cubicBezTo>
                      <a:pt x="238" y="408"/>
                      <a:pt x="251" y="425"/>
                      <a:pt x="251" y="467"/>
                    </a:cubicBezTo>
                    <a:cubicBezTo>
                      <a:pt x="251" y="478"/>
                      <a:pt x="251" y="478"/>
                      <a:pt x="245" y="481"/>
                    </a:cubicBezTo>
                    <a:cubicBezTo>
                      <a:pt x="226" y="489"/>
                      <a:pt x="205" y="494"/>
                      <a:pt x="184" y="494"/>
                    </a:cubicBezTo>
                  </a:path>
                </a:pathLst>
              </a:custGeom>
              <a:solidFill>
                <a:srgbClr val="000000"/>
              </a:solidFill>
              <a:ln w="15840">
                <a:noFill/>
              </a:ln>
            </p:spPr>
          </p:sp>
          <p:sp>
            <p:nvSpPr>
              <p:cNvPr id="26" name="Freeform 26">
                <a:extLst>
                  <a:ext uri="{FF2B5EF4-FFF2-40B4-BE49-F238E27FC236}">
                    <a16:creationId xmlns:a16="http://schemas.microsoft.com/office/drawing/2014/main" id="{31805EA6-44FD-4AFF-A066-FD298CF3A09C}"/>
                  </a:ext>
                </a:extLst>
              </p:cNvPr>
              <p:cNvSpPr/>
              <p:nvPr/>
            </p:nvSpPr>
            <p:spPr>
              <a:xfrm>
                <a:off x="1942920" y="3325320"/>
                <a:ext cx="91800" cy="114840"/>
              </a:xfrm>
              <a:custGeom>
                <a:avLst/>
                <a:gdLst/>
                <a:ahLst/>
                <a:cxnLst/>
                <a:rect l="0" t="0" r="r" b="b"/>
                <a:pathLst>
                  <a:path w="255" h="319">
                    <a:moveTo>
                      <a:pt x="253" y="32"/>
                    </a:moveTo>
                    <a:cubicBezTo>
                      <a:pt x="254" y="24"/>
                      <a:pt x="254" y="24"/>
                      <a:pt x="254" y="21"/>
                    </a:cubicBezTo>
                    <a:cubicBezTo>
                      <a:pt x="254" y="11"/>
                      <a:pt x="246" y="5"/>
                      <a:pt x="238" y="5"/>
                    </a:cubicBezTo>
                    <a:cubicBezTo>
                      <a:pt x="232" y="5"/>
                      <a:pt x="222" y="8"/>
                      <a:pt x="218" y="18"/>
                    </a:cubicBezTo>
                    <a:cubicBezTo>
                      <a:pt x="216" y="19"/>
                      <a:pt x="211" y="35"/>
                      <a:pt x="210" y="45"/>
                    </a:cubicBezTo>
                    <a:lnTo>
                      <a:pt x="198" y="86"/>
                    </a:lnTo>
                    <a:cubicBezTo>
                      <a:pt x="197" y="99"/>
                      <a:pt x="181" y="160"/>
                      <a:pt x="179" y="166"/>
                    </a:cubicBezTo>
                    <a:cubicBezTo>
                      <a:pt x="179" y="166"/>
                      <a:pt x="157" y="209"/>
                      <a:pt x="118" y="209"/>
                    </a:cubicBezTo>
                    <a:cubicBezTo>
                      <a:pt x="85" y="209"/>
                      <a:pt x="85" y="177"/>
                      <a:pt x="85" y="168"/>
                    </a:cubicBezTo>
                    <a:cubicBezTo>
                      <a:pt x="85" y="141"/>
                      <a:pt x="96" y="110"/>
                      <a:pt x="110" y="72"/>
                    </a:cubicBezTo>
                    <a:cubicBezTo>
                      <a:pt x="117" y="56"/>
                      <a:pt x="120" y="51"/>
                      <a:pt x="120" y="42"/>
                    </a:cubicBezTo>
                    <a:cubicBezTo>
                      <a:pt x="120" y="18"/>
                      <a:pt x="99" y="0"/>
                      <a:pt x="72" y="0"/>
                    </a:cubicBezTo>
                    <a:cubicBezTo>
                      <a:pt x="22" y="0"/>
                      <a:pt x="0" y="67"/>
                      <a:pt x="0" y="75"/>
                    </a:cubicBezTo>
                    <a:cubicBezTo>
                      <a:pt x="0" y="82"/>
                      <a:pt x="6" y="82"/>
                      <a:pt x="8" y="82"/>
                    </a:cubicBezTo>
                    <a:cubicBezTo>
                      <a:pt x="16" y="82"/>
                      <a:pt x="16" y="80"/>
                      <a:pt x="18" y="74"/>
                    </a:cubicBezTo>
                    <a:cubicBezTo>
                      <a:pt x="30" y="34"/>
                      <a:pt x="51" y="14"/>
                      <a:pt x="70" y="14"/>
                    </a:cubicBezTo>
                    <a:cubicBezTo>
                      <a:pt x="80" y="14"/>
                      <a:pt x="83" y="19"/>
                      <a:pt x="83" y="30"/>
                    </a:cubicBezTo>
                    <a:cubicBezTo>
                      <a:pt x="83" y="43"/>
                      <a:pt x="78" y="53"/>
                      <a:pt x="77" y="59"/>
                    </a:cubicBezTo>
                    <a:cubicBezTo>
                      <a:pt x="53" y="120"/>
                      <a:pt x="48" y="139"/>
                      <a:pt x="48" y="160"/>
                    </a:cubicBezTo>
                    <a:cubicBezTo>
                      <a:pt x="48" y="168"/>
                      <a:pt x="48" y="192"/>
                      <a:pt x="67" y="208"/>
                    </a:cubicBezTo>
                    <a:cubicBezTo>
                      <a:pt x="82" y="221"/>
                      <a:pt x="102" y="222"/>
                      <a:pt x="117" y="222"/>
                    </a:cubicBezTo>
                    <a:cubicBezTo>
                      <a:pt x="136" y="222"/>
                      <a:pt x="154" y="216"/>
                      <a:pt x="170" y="200"/>
                    </a:cubicBezTo>
                    <a:cubicBezTo>
                      <a:pt x="163" y="227"/>
                      <a:pt x="158" y="248"/>
                      <a:pt x="138" y="273"/>
                    </a:cubicBezTo>
                    <a:cubicBezTo>
                      <a:pt x="125" y="289"/>
                      <a:pt x="104" y="305"/>
                      <a:pt x="78" y="305"/>
                    </a:cubicBezTo>
                    <a:cubicBezTo>
                      <a:pt x="75" y="305"/>
                      <a:pt x="51" y="305"/>
                      <a:pt x="42" y="289"/>
                    </a:cubicBezTo>
                    <a:cubicBezTo>
                      <a:pt x="67" y="286"/>
                      <a:pt x="67" y="262"/>
                      <a:pt x="67" y="262"/>
                    </a:cubicBezTo>
                    <a:cubicBezTo>
                      <a:pt x="67" y="246"/>
                      <a:pt x="53" y="243"/>
                      <a:pt x="48" y="243"/>
                    </a:cubicBezTo>
                    <a:cubicBezTo>
                      <a:pt x="37" y="243"/>
                      <a:pt x="19" y="253"/>
                      <a:pt x="19" y="275"/>
                    </a:cubicBezTo>
                    <a:cubicBezTo>
                      <a:pt x="19" y="301"/>
                      <a:pt x="43" y="318"/>
                      <a:pt x="78" y="318"/>
                    </a:cubicBezTo>
                    <a:cubicBezTo>
                      <a:pt x="128" y="318"/>
                      <a:pt x="190" y="280"/>
                      <a:pt x="205" y="219"/>
                    </a:cubicBezTo>
                    <a:lnTo>
                      <a:pt x="253" y="32"/>
                    </a:lnTo>
                  </a:path>
                </a:pathLst>
              </a:custGeom>
              <a:solidFill>
                <a:srgbClr val="000000"/>
              </a:solidFill>
              <a:ln w="15840">
                <a:noFill/>
              </a:ln>
            </p:spPr>
          </p:sp>
          <p:sp>
            <p:nvSpPr>
              <p:cNvPr id="27" name="Freeform 27">
                <a:extLst>
                  <a:ext uri="{FF2B5EF4-FFF2-40B4-BE49-F238E27FC236}">
                    <a16:creationId xmlns:a16="http://schemas.microsoft.com/office/drawing/2014/main" id="{FAE4A3A8-873F-4886-AC58-C823BAD8E17A}"/>
                  </a:ext>
                </a:extLst>
              </p:cNvPr>
              <p:cNvSpPr/>
              <p:nvPr/>
            </p:nvSpPr>
            <p:spPr>
              <a:xfrm>
                <a:off x="2140560" y="3272760"/>
                <a:ext cx="169200" cy="60120"/>
              </a:xfrm>
              <a:custGeom>
                <a:avLst/>
                <a:gdLst/>
                <a:ahLst/>
                <a:cxnLst/>
                <a:rect l="0" t="0" r="r" b="b"/>
                <a:pathLst>
                  <a:path w="470" h="167">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6"/>
                    </a:moveTo>
                    <a:cubicBezTo>
                      <a:pt x="456" y="166"/>
                      <a:pt x="469" y="166"/>
                      <a:pt x="469" y="152"/>
                    </a:cubicBezTo>
                    <a:cubicBezTo>
                      <a:pt x="469" y="138"/>
                      <a:pt x="456" y="138"/>
                      <a:pt x="445" y="138"/>
                    </a:cubicBezTo>
                    <a:lnTo>
                      <a:pt x="24" y="138"/>
                    </a:lnTo>
                    <a:cubicBezTo>
                      <a:pt x="13" y="138"/>
                      <a:pt x="0" y="138"/>
                      <a:pt x="0" y="152"/>
                    </a:cubicBezTo>
                    <a:cubicBezTo>
                      <a:pt x="0" y="166"/>
                      <a:pt x="13" y="166"/>
                      <a:pt x="24" y="166"/>
                    </a:cubicBezTo>
                    <a:lnTo>
                      <a:pt x="446" y="166"/>
                    </a:lnTo>
                  </a:path>
                </a:pathLst>
              </a:custGeom>
              <a:solidFill>
                <a:srgbClr val="000000"/>
              </a:solidFill>
              <a:ln w="15840">
                <a:noFill/>
              </a:ln>
            </p:spPr>
          </p:sp>
          <p:sp>
            <p:nvSpPr>
              <p:cNvPr id="28" name="Freeform 28">
                <a:extLst>
                  <a:ext uri="{FF2B5EF4-FFF2-40B4-BE49-F238E27FC236}">
                    <a16:creationId xmlns:a16="http://schemas.microsoft.com/office/drawing/2014/main" id="{459E7ACF-128B-4748-9150-C261832E650C}"/>
                  </a:ext>
                </a:extLst>
              </p:cNvPr>
              <p:cNvSpPr/>
              <p:nvPr/>
            </p:nvSpPr>
            <p:spPr>
              <a:xfrm>
                <a:off x="240444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sp>
            <p:nvSpPr>
              <p:cNvPr id="29" name="Freeform 29">
                <a:extLst>
                  <a:ext uri="{FF2B5EF4-FFF2-40B4-BE49-F238E27FC236}">
                    <a16:creationId xmlns:a16="http://schemas.microsoft.com/office/drawing/2014/main" id="{346A0A95-E26F-4AF2-BF80-75C1779B3612}"/>
                  </a:ext>
                </a:extLst>
              </p:cNvPr>
              <p:cNvSpPr/>
              <p:nvPr/>
            </p:nvSpPr>
            <p:spPr>
              <a:xfrm>
                <a:off x="2541960" y="333900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0" name="Freeform 30">
                <a:extLst>
                  <a:ext uri="{FF2B5EF4-FFF2-40B4-BE49-F238E27FC236}">
                    <a16:creationId xmlns:a16="http://schemas.microsoft.com/office/drawing/2014/main" id="{DF96203E-F6AE-4C07-B2B0-B5E927F58CA0}"/>
                  </a:ext>
                </a:extLst>
              </p:cNvPr>
              <p:cNvSpPr/>
              <p:nvPr/>
            </p:nvSpPr>
            <p:spPr>
              <a:xfrm>
                <a:off x="2601000" y="319752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2"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7"/>
                    </a:cubicBezTo>
                    <a:cubicBezTo>
                      <a:pt x="168" y="211"/>
                      <a:pt x="144" y="213"/>
                      <a:pt x="126" y="214"/>
                    </a:cubicBezTo>
                    <a:cubicBezTo>
                      <a:pt x="122" y="214"/>
                      <a:pt x="104" y="216"/>
                      <a:pt x="99" y="216"/>
                    </a:cubicBezTo>
                    <a:cubicBezTo>
                      <a:pt x="93" y="216"/>
                      <a:pt x="88" y="217"/>
                      <a:pt x="88" y="224"/>
                    </a:cubicBezTo>
                    <a:cubicBezTo>
                      <a:pt x="88" y="232"/>
                      <a:pt x="93" y="232"/>
                      <a:pt x="106" y="232"/>
                    </a:cubicBezTo>
                    <a:lnTo>
                      <a:pt x="136" y="232"/>
                    </a:lnTo>
                    <a:cubicBezTo>
                      <a:pt x="194" y="232"/>
                      <a:pt x="221" y="280"/>
                      <a:pt x="221" y="349"/>
                    </a:cubicBezTo>
                    <a:cubicBezTo>
                      <a:pt x="221" y="445"/>
                      <a:pt x="171" y="465"/>
                      <a:pt x="141" y="465"/>
                    </a:cubicBezTo>
                    <a:cubicBezTo>
                      <a:pt x="110" y="465"/>
                      <a:pt x="58" y="453"/>
                      <a:pt x="32" y="411"/>
                    </a:cubicBezTo>
                    <a:cubicBezTo>
                      <a:pt x="58" y="416"/>
                      <a:pt x="78" y="400"/>
                      <a:pt x="78" y="373"/>
                    </a:cubicBezTo>
                    <a:cubicBezTo>
                      <a:pt x="78" y="347"/>
                      <a:pt x="61" y="333"/>
                      <a:pt x="40" y="333"/>
                    </a:cubicBezTo>
                    <a:cubicBezTo>
                      <a:pt x="22" y="333"/>
                      <a:pt x="0" y="344"/>
                      <a:pt x="0" y="374"/>
                    </a:cubicBezTo>
                    <a:cubicBezTo>
                      <a:pt x="0" y="438"/>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31" name="Freeform 31">
                <a:extLst>
                  <a:ext uri="{FF2B5EF4-FFF2-40B4-BE49-F238E27FC236}">
                    <a16:creationId xmlns:a16="http://schemas.microsoft.com/office/drawing/2014/main" id="{F698C192-AD84-46CF-99BB-7CB10309A6D0}"/>
                  </a:ext>
                </a:extLst>
              </p:cNvPr>
              <p:cNvSpPr/>
              <p:nvPr/>
            </p:nvSpPr>
            <p:spPr>
              <a:xfrm>
                <a:off x="272772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grpSp>
        <p:sp>
          <p:nvSpPr>
            <p:cNvPr id="18" name="CustomShape 32">
              <a:extLst>
                <a:ext uri="{FF2B5EF4-FFF2-40B4-BE49-F238E27FC236}">
                  <a16:creationId xmlns:a16="http://schemas.microsoft.com/office/drawing/2014/main" id="{664CA5E2-6B7D-4BE4-98D3-28995E479350}"/>
                </a:ext>
              </a:extLst>
            </p:cNvPr>
            <p:cNvSpPr/>
            <p:nvPr/>
          </p:nvSpPr>
          <p:spPr>
            <a:xfrm>
              <a:off x="1097280" y="1172520"/>
              <a:ext cx="1188720" cy="381960"/>
            </a:xfrm>
            <a:prstGeom prst="wedgeRoundRectCallout">
              <a:avLst>
                <a:gd name="adj1" fmla="val 53750"/>
                <a:gd name="adj2" fmla="val 11760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injection</a:t>
              </a:r>
              <a:endParaRPr lang="en-US" sz="1800" b="0" strike="noStrike" spc="-1" dirty="0">
                <a:latin typeface="Arial Black" panose="020B0A04020102020204" pitchFamily="34" charset="0"/>
              </a:endParaRPr>
            </a:p>
          </p:txBody>
        </p:sp>
        <p:sp>
          <p:nvSpPr>
            <p:cNvPr id="19" name="CustomShape 33">
              <a:extLst>
                <a:ext uri="{FF2B5EF4-FFF2-40B4-BE49-F238E27FC236}">
                  <a16:creationId xmlns:a16="http://schemas.microsoft.com/office/drawing/2014/main" id="{0BB36E5E-34A4-4B63-9E81-22640302562E}"/>
                </a:ext>
              </a:extLst>
            </p:cNvPr>
            <p:cNvSpPr/>
            <p:nvPr/>
          </p:nvSpPr>
          <p:spPr>
            <a:xfrm>
              <a:off x="216000" y="2233620"/>
              <a:ext cx="548640" cy="381960"/>
            </a:xfrm>
            <a:prstGeom prst="wedgeRoundRectCallout">
              <a:avLst>
                <a:gd name="adj1" fmla="val 97800"/>
                <a:gd name="adj2" fmla="val 166949"/>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RF</a:t>
              </a:r>
              <a:endParaRPr lang="en-US" sz="1800" b="0" strike="noStrike" spc="-1" dirty="0">
                <a:latin typeface="Arial Black" panose="020B0A04020102020204" pitchFamily="34" charset="0"/>
              </a:endParaRPr>
            </a:p>
          </p:txBody>
        </p:sp>
        <p:sp>
          <p:nvSpPr>
            <p:cNvPr id="20" name="CustomShape 34">
              <a:extLst>
                <a:ext uri="{FF2B5EF4-FFF2-40B4-BE49-F238E27FC236}">
                  <a16:creationId xmlns:a16="http://schemas.microsoft.com/office/drawing/2014/main" id="{71079930-1D2D-4EC4-8665-2E5E7FD8D20F}"/>
                </a:ext>
              </a:extLst>
            </p:cNvPr>
            <p:cNvSpPr/>
            <p:nvPr/>
          </p:nvSpPr>
          <p:spPr>
            <a:xfrm>
              <a:off x="4718880" y="3566160"/>
              <a:ext cx="218880" cy="731520"/>
            </a:xfrm>
            <a:custGeom>
              <a:avLst/>
              <a:gdLst/>
              <a:ahLst/>
              <a:cxnLst/>
              <a:rect l="0" t="0" r="r" b="b"/>
              <a:pathLst>
                <a:path w="610" h="2034">
                  <a:moveTo>
                    <a:pt x="304" y="0"/>
                  </a:moveTo>
                  <a:lnTo>
                    <a:pt x="609" y="2033"/>
                  </a:lnTo>
                  <a:lnTo>
                    <a:pt x="0" y="2033"/>
                  </a:lnTo>
                  <a:lnTo>
                    <a:pt x="304" y="0"/>
                  </a:lnTo>
                </a:path>
              </a:pathLst>
            </a:custGeom>
            <a:solidFill>
              <a:srgbClr val="FFF8DC"/>
            </a:solidFill>
            <a:ln>
              <a:solidFill>
                <a:srgbClr val="C2BE8E"/>
              </a:solidFill>
            </a:ln>
          </p:spPr>
          <p:style>
            <a:lnRef idx="0">
              <a:scrgbClr r="0" g="0" b="0"/>
            </a:lnRef>
            <a:fillRef idx="0">
              <a:scrgbClr r="0" g="0" b="0"/>
            </a:fillRef>
            <a:effectRef idx="0">
              <a:scrgbClr r="0" g="0" b="0"/>
            </a:effectRef>
            <a:fontRef idx="minor"/>
          </p:style>
        </p:sp>
        <p:sp>
          <p:nvSpPr>
            <p:cNvPr id="21" name="CustomShape 35">
              <a:extLst>
                <a:ext uri="{FF2B5EF4-FFF2-40B4-BE49-F238E27FC236}">
                  <a16:creationId xmlns:a16="http://schemas.microsoft.com/office/drawing/2014/main" id="{8EB29825-3DE2-46F4-843F-3A632F0607EC}"/>
                </a:ext>
              </a:extLst>
            </p:cNvPr>
            <p:cNvSpPr/>
            <p:nvPr/>
          </p:nvSpPr>
          <p:spPr>
            <a:xfrm>
              <a:off x="2194560" y="3566160"/>
              <a:ext cx="1188720" cy="381960"/>
            </a:xfrm>
            <a:prstGeom prst="wedgeRoundRectCallout">
              <a:avLst>
                <a:gd name="adj1" fmla="val 67254"/>
                <a:gd name="adj2" fmla="val -16854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extraction</a:t>
              </a:r>
            </a:p>
          </p:txBody>
        </p:sp>
        <p:sp>
          <p:nvSpPr>
            <p:cNvPr id="22" name="CustomShape 36">
              <a:extLst>
                <a:ext uri="{FF2B5EF4-FFF2-40B4-BE49-F238E27FC236}">
                  <a16:creationId xmlns:a16="http://schemas.microsoft.com/office/drawing/2014/main" id="{26B7F199-3877-47FC-874C-D640BF950709}"/>
                </a:ext>
              </a:extLst>
            </p:cNvPr>
            <p:cNvSpPr/>
            <p:nvPr/>
          </p:nvSpPr>
          <p:spPr>
            <a:xfrm>
              <a:off x="457200" y="4754880"/>
              <a:ext cx="1463040" cy="381960"/>
            </a:xfrm>
            <a:prstGeom prst="wedgeRoundRectCallout">
              <a:avLst>
                <a:gd name="adj1" fmla="val 75680"/>
                <a:gd name="adj2" fmla="val -141333"/>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collimation</a:t>
              </a:r>
            </a:p>
          </p:txBody>
        </p:sp>
        <p:sp>
          <p:nvSpPr>
            <p:cNvPr id="23" name="CustomShape 37">
              <a:extLst>
                <a:ext uri="{FF2B5EF4-FFF2-40B4-BE49-F238E27FC236}">
                  <a16:creationId xmlns:a16="http://schemas.microsoft.com/office/drawing/2014/main" id="{162BA4EC-358C-4FBD-8516-924169066276}"/>
                </a:ext>
              </a:extLst>
            </p:cNvPr>
            <p:cNvSpPr/>
            <p:nvPr/>
          </p:nvSpPr>
          <p:spPr>
            <a:xfrm>
              <a:off x="2076120" y="5120741"/>
              <a:ext cx="3331421" cy="274320"/>
            </a:xfrm>
            <a:prstGeom prst="wedgeRoundRectCallout">
              <a:avLst>
                <a:gd name="adj1" fmla="val -36804"/>
                <a:gd name="adj2" fmla="val -298025"/>
                <a:gd name="adj3" fmla="val 16667"/>
              </a:avLst>
            </a:prstGeom>
            <a:solidFill>
              <a:srgbClr val="EEEEEE"/>
            </a:solidFill>
            <a:ln>
              <a:solidFill>
                <a:srgbClr val="999999"/>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b="0" strike="noStrike" spc="-1" dirty="0">
                  <a:latin typeface="Arial Black" panose="020B0A04020102020204" pitchFamily="34" charset="0"/>
                </a:rPr>
                <a:t>Dispersion-free straight sections</a:t>
              </a:r>
            </a:p>
          </p:txBody>
        </p:sp>
      </p:grpSp>
      <p:pic>
        <p:nvPicPr>
          <p:cNvPr id="47" name="Picture 46">
            <a:extLst>
              <a:ext uri="{FF2B5EF4-FFF2-40B4-BE49-F238E27FC236}">
                <a16:creationId xmlns:a16="http://schemas.microsoft.com/office/drawing/2014/main" id="{F1D1EB75-84CA-44ED-BA07-5F8FBE76E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981" y="4816284"/>
            <a:ext cx="3657601" cy="1235158"/>
          </a:xfrm>
          <a:prstGeom prst="rect">
            <a:avLst/>
          </a:prstGeom>
        </p:spPr>
      </p:pic>
      <p:sp>
        <p:nvSpPr>
          <p:cNvPr id="2" name="Date Placeholder 1">
            <a:extLst>
              <a:ext uri="{FF2B5EF4-FFF2-40B4-BE49-F238E27FC236}">
                <a16:creationId xmlns:a16="http://schemas.microsoft.com/office/drawing/2014/main" id="{CC06F673-AC06-4A39-89DA-6FE902D73CF8}"/>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352B185C-EC20-4CDA-85C2-7851A9D19494}"/>
              </a:ext>
            </a:extLst>
          </p:cNvPr>
          <p:cNvSpPr>
            <a:spLocks noGrp="1"/>
          </p:cNvSpPr>
          <p:nvPr>
            <p:ph type="sldNum" sz="quarter" idx="7"/>
          </p:nvPr>
        </p:nvSpPr>
        <p:spPr/>
        <p:txBody>
          <a:bodyPr/>
          <a:lstStyle/>
          <a:p>
            <a:pPr marL="101600">
              <a:lnSpc>
                <a:spcPct val="100000"/>
              </a:lnSpc>
            </a:pPr>
            <a:fld id="{81D60167-4931-47E6-BA6A-407CBD079E47}" type="slidenum">
              <a:rPr lang="sv-SE" smtClean="0"/>
              <a:t>9</a:t>
            </a:fld>
            <a:endParaRPr lang="sv-SE" dirty="0"/>
          </a:p>
        </p:txBody>
      </p:sp>
      <p:sp>
        <p:nvSpPr>
          <p:cNvPr id="48" name="Footer Placeholder 47">
            <a:extLst>
              <a:ext uri="{FF2B5EF4-FFF2-40B4-BE49-F238E27FC236}">
                <a16:creationId xmlns:a16="http://schemas.microsoft.com/office/drawing/2014/main" id="{7BD92140-C993-4462-8FF3-66DA823AA98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a:t>J-PARC in Tsukuba                                             Tord Ekelof, Uppsala University </a:t>
            </a:r>
            <a:endParaRPr lang="fr-FR" dirty="0"/>
          </a:p>
        </p:txBody>
      </p:sp>
    </p:spTree>
    <p:extLst>
      <p:ext uri="{BB962C8B-B14F-4D97-AF65-F5344CB8AC3E}">
        <p14:creationId xmlns:p14="http://schemas.microsoft.com/office/powerpoint/2010/main" val="150058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3122</TotalTime>
  <Words>1832</Words>
  <Application>Microsoft Office PowerPoint</Application>
  <PresentationFormat>On-screen Show (4:3)</PresentationFormat>
  <Paragraphs>381</Paragraphs>
  <Slides>30</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MS PGothic</vt:lpstr>
      <vt:lpstr>MS PGothic</vt:lpstr>
      <vt:lpstr>Algerian</vt:lpstr>
      <vt:lpstr>Arial</vt:lpstr>
      <vt:lpstr>Arial Black</vt:lpstr>
      <vt:lpstr>Calibri</vt:lpstr>
      <vt:lpstr>Calibri Light</vt:lpstr>
      <vt:lpstr>Calibri,Italic</vt:lpstr>
      <vt:lpstr>Comic Sans MS</vt:lpstr>
      <vt:lpstr>Gill Sans Light</vt:lpstr>
      <vt:lpstr>Helvetica</vt:lpstr>
      <vt:lpstr>Symbol</vt:lpstr>
      <vt:lpstr>Times New Roman</vt:lpstr>
      <vt:lpstr>Office Theme</vt:lpstr>
      <vt:lpstr>Status of the ESSnuSB  Design Study</vt:lpstr>
      <vt:lpstr>PowerPoint Presentation</vt:lpstr>
      <vt:lpstr>European Spallation Source</vt:lpstr>
      <vt:lpstr>European Spallation Source</vt:lpstr>
      <vt:lpstr>European Spallation Source</vt:lpstr>
      <vt:lpstr>ESS schedule</vt:lpstr>
      <vt:lpstr>ESS ν Super Beam</vt:lpstr>
      <vt:lpstr>General Layout of the 5 MW target station The proton beam is split up om 4 targets, each receiving a 1.25 MW beam </vt:lpstr>
      <vt:lpstr>The Accumulator Ring which compresses each 0.65 ms pulse of 2.5*1014 protons from the ESS linac to 1.3 µs To inject such a high charge in the accumulator ring, H- injection with stripping is required</vt:lpstr>
      <vt:lpstr>The Linac modifications and operation</vt:lpstr>
      <vt:lpstr>PowerPoint Presentation</vt:lpstr>
      <vt:lpstr>PowerPoint Presentation</vt:lpstr>
      <vt:lpstr>Garpenberg Mine 540 km from ESS</vt:lpstr>
      <vt:lpstr>Zinkgruvan Mine 360 km from ESS</vt:lpstr>
      <vt:lpstr>Neutrinos in the far detector</vt:lpstr>
      <vt:lpstr>The second ν oscillation maximum</vt:lpstr>
      <vt:lpstr>Systematic errors</vt:lpstr>
      <vt:lpstr>Sensitivity to the different error types</vt:lpstr>
      <vt:lpstr>Copmarison of different baselines</vt:lpstr>
      <vt:lpstr>     Comparison of the two mines            Garpenberg 540 km                Zinkgruvan 360 km</vt:lpstr>
      <vt:lpstr>ESSnuSB performance at Garpenberg (blue) and Zinkgruvan (red) and the two error sets                     ‘Def.’    and ‘    Opt’</vt:lpstr>
      <vt:lpstr>PowerPoint Presentation</vt:lpstr>
      <vt:lpstr>Explanation of the figures in slide 18 </vt:lpstr>
      <vt:lpstr>The interest of measuring δCP precisly</vt:lpstr>
      <vt:lpstr>ESSnuSB organization and time plan</vt:lpstr>
      <vt:lpstr>ESSnuSB organization and time plan</vt:lpstr>
      <vt:lpstr>PowerPoint Presentation</vt:lpstr>
      <vt:lpstr>Sponsors of this project</vt:lpstr>
      <vt:lpstr>A few concluding 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future neutrino oscillation beams in Europe</dc:title>
  <dc:creator>Marcos Dracos</dc:creator>
  <cp:lastModifiedBy>Tord Ekelöf</cp:lastModifiedBy>
  <cp:revision>99</cp:revision>
  <dcterms:created xsi:type="dcterms:W3CDTF">2018-10-14T17:05:37Z</dcterms:created>
  <dcterms:modified xsi:type="dcterms:W3CDTF">2019-10-24T10:21:10Z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2018-09-11T00:00:00Z</vt:filetime>
  </property>
  <property fmtid="{D5CDD505-2E9C-101B-9397-08002B2CF9AE}" pid="3" name="LastSaved">
    <vt:filetime>2018-10-14T00:00:00Z</vt:filetime>
  </property>
</Properties>
</file>