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0" r:id="rId3"/>
    <p:sldId id="275" r:id="rId4"/>
    <p:sldId id="271" r:id="rId5"/>
    <p:sldId id="272" r:id="rId6"/>
    <p:sldId id="261" r:id="rId7"/>
    <p:sldId id="263" r:id="rId8"/>
    <p:sldId id="266" r:id="rId9"/>
    <p:sldId id="268" r:id="rId10"/>
    <p:sldId id="274" r:id="rId11"/>
    <p:sldId id="265" r:id="rId12"/>
    <p:sldId id="269"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9" autoAdjust="0"/>
    <p:restoredTop sz="94660"/>
  </p:normalViewPr>
  <p:slideViewPr>
    <p:cSldViewPr snapToGrid="0">
      <p:cViewPr varScale="1">
        <p:scale>
          <a:sx n="99" d="100"/>
          <a:sy n="99" d="100"/>
        </p:scale>
        <p:origin x="78"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4513280895595849"/>
          <c:y val="2.2950286426803045E-2"/>
          <c:w val="0.57634142314499881"/>
          <c:h val="0.87719477515454891"/>
        </c:manualLayout>
      </c:layout>
      <c:scatterChart>
        <c:scatterStyle val="lineMarker"/>
        <c:varyColors val="0"/>
        <c:ser>
          <c:idx val="4"/>
          <c:order val="0"/>
          <c:tx>
            <c:strRef>
              <c:f>Sheet1!$AE$16:$AE$17</c:f>
              <c:strCache>
                <c:ptCount val="2"/>
                <c:pt idx="0">
                  <c:v>Linac mishif - CO End</c:v>
                </c:pt>
                <c:pt idx="1">
                  <c:v>35.23</c:v>
                </c:pt>
              </c:strCache>
            </c:strRef>
          </c:tx>
          <c:spPr>
            <a:ln w="22225" cap="rnd">
              <a:solidFill>
                <a:schemeClr val="accent5"/>
              </a:solidFill>
              <a:round/>
            </a:ln>
            <a:effectLst/>
          </c:spPr>
          <c:marker>
            <c:symbol val="star"/>
            <c:size val="6"/>
            <c:spPr>
              <a:noFill/>
              <a:ln w="9525">
                <a:solidFill>
                  <a:schemeClr val="accent5"/>
                </a:solidFill>
                <a:round/>
              </a:ln>
              <a:effectLst/>
            </c:spPr>
          </c:marker>
          <c:xVal>
            <c:numRef>
              <c:f>Sheet1!$AE$17:$AE$35</c:f>
              <c:numCache>
                <c:formatCode>General</c:formatCode>
                <c:ptCount val="19"/>
                <c:pt idx="0">
                  <c:v>35.229999999999997</c:v>
                </c:pt>
                <c:pt idx="1">
                  <c:v>34.99</c:v>
                </c:pt>
                <c:pt idx="2">
                  <c:v>34.729999999999997</c:v>
                </c:pt>
                <c:pt idx="3">
                  <c:v>34.479999999999997</c:v>
                </c:pt>
                <c:pt idx="4">
                  <c:v>34.24</c:v>
                </c:pt>
                <c:pt idx="5">
                  <c:v>33.979999999999997</c:v>
                </c:pt>
                <c:pt idx="6">
                  <c:v>33.729999999999997</c:v>
                </c:pt>
                <c:pt idx="7">
                  <c:v>33.479999999999997</c:v>
                </c:pt>
                <c:pt idx="8">
                  <c:v>33.24</c:v>
                </c:pt>
                <c:pt idx="9">
                  <c:v>32.979999999999997</c:v>
                </c:pt>
                <c:pt idx="10">
                  <c:v>32.729999999999997</c:v>
                </c:pt>
                <c:pt idx="11">
                  <c:v>32.49</c:v>
                </c:pt>
                <c:pt idx="12">
                  <c:v>32.24</c:v>
                </c:pt>
                <c:pt idx="13">
                  <c:v>31.98</c:v>
                </c:pt>
                <c:pt idx="14">
                  <c:v>31.73</c:v>
                </c:pt>
                <c:pt idx="15">
                  <c:v>31.49</c:v>
                </c:pt>
                <c:pt idx="16">
                  <c:v>31.23</c:v>
                </c:pt>
                <c:pt idx="17">
                  <c:v>30.98</c:v>
                </c:pt>
                <c:pt idx="18">
                  <c:v>30.73</c:v>
                </c:pt>
              </c:numCache>
            </c:numRef>
          </c:xVal>
          <c:yVal>
            <c:numRef>
              <c:f>Sheet1!$AF$17:$AF$35</c:f>
              <c:numCache>
                <c:formatCode>0.00</c:formatCode>
                <c:ptCount val="19"/>
                <c:pt idx="0">
                  <c:v>38.130000000000003</c:v>
                </c:pt>
                <c:pt idx="1">
                  <c:v>38.47</c:v>
                </c:pt>
                <c:pt idx="2">
                  <c:v>38.82</c:v>
                </c:pt>
                <c:pt idx="3">
                  <c:v>39.18</c:v>
                </c:pt>
                <c:pt idx="4">
                  <c:v>39.51</c:v>
                </c:pt>
                <c:pt idx="5">
                  <c:v>39.86</c:v>
                </c:pt>
                <c:pt idx="6">
                  <c:v>40.22</c:v>
                </c:pt>
                <c:pt idx="7">
                  <c:v>40.57</c:v>
                </c:pt>
                <c:pt idx="8">
                  <c:v>40.909999999999997</c:v>
                </c:pt>
                <c:pt idx="9">
                  <c:v>41.26</c:v>
                </c:pt>
                <c:pt idx="10" formatCode="General">
                  <c:v>41.62</c:v>
                </c:pt>
                <c:pt idx="11" formatCode="General">
                  <c:v>41.95</c:v>
                </c:pt>
                <c:pt idx="12" formatCode="General">
                  <c:v>42.3</c:v>
                </c:pt>
                <c:pt idx="13" formatCode="General">
                  <c:v>42.66</c:v>
                </c:pt>
                <c:pt idx="14" formatCode="General">
                  <c:v>43.01</c:v>
                </c:pt>
                <c:pt idx="15" formatCode="General">
                  <c:v>43.35</c:v>
                </c:pt>
                <c:pt idx="16" formatCode="General">
                  <c:v>43.7</c:v>
                </c:pt>
                <c:pt idx="17" formatCode="General">
                  <c:v>44.06</c:v>
                </c:pt>
                <c:pt idx="18" formatCode="General">
                  <c:v>44.41</c:v>
                </c:pt>
              </c:numCache>
            </c:numRef>
          </c:yVal>
          <c:smooth val="0"/>
          <c:extLst>
            <c:ext xmlns:c16="http://schemas.microsoft.com/office/drawing/2014/chart" uri="{C3380CC4-5D6E-409C-BE32-E72D297353CC}">
              <c16:uniqueId val="{00000000-4EF0-4154-9773-7BD7A56F853F}"/>
            </c:ext>
          </c:extLst>
        </c:ser>
        <c:ser>
          <c:idx val="2"/>
          <c:order val="1"/>
          <c:tx>
            <c:strRef>
              <c:f>Displace!$I$23</c:f>
              <c:strCache>
                <c:ptCount val="1"/>
                <c:pt idx="0">
                  <c:v>CO Bump</c:v>
                </c:pt>
              </c:strCache>
            </c:strRef>
          </c:tx>
          <c:spPr>
            <a:ln w="25400" cap="rnd">
              <a:solidFill>
                <a:schemeClr val="accent3"/>
              </a:solidFill>
              <a:round/>
            </a:ln>
            <a:effectLst/>
          </c:spPr>
          <c:marker>
            <c:symbol val="triangle"/>
            <c:size val="6"/>
            <c:spPr>
              <a:solidFill>
                <a:schemeClr val="accent3"/>
              </a:solidFill>
              <a:ln w="9525">
                <a:solidFill>
                  <a:schemeClr val="accent3"/>
                </a:solidFill>
                <a:round/>
              </a:ln>
              <a:effectLst/>
            </c:spPr>
          </c:marker>
          <c:xVal>
            <c:numRef>
              <c:f>Displace!$H$26:$H$101</c:f>
              <c:numCache>
                <c:formatCode>0.000</c:formatCode>
                <c:ptCount val="76"/>
                <c:pt idx="0">
                  <c:v>16.165644999999984</c:v>
                </c:pt>
                <c:pt idx="1">
                  <c:v>12.276755999999985</c:v>
                </c:pt>
                <c:pt idx="2">
                  <c:v>9.1472439999999864</c:v>
                </c:pt>
                <c:pt idx="3">
                  <c:v>7.8411339999999825</c:v>
                </c:pt>
                <c:pt idx="4">
                  <c:v>4.8625329999999849</c:v>
                </c:pt>
                <c:pt idx="5">
                  <c:v>1.6025469999999871</c:v>
                </c:pt>
                <c:pt idx="6">
                  <c:v>-0.57897400000001653</c:v>
                </c:pt>
                <c:pt idx="7">
                  <c:v>-1.8781740000000156</c:v>
                </c:pt>
                <c:pt idx="8">
                  <c:v>-2.6069940000000145</c:v>
                </c:pt>
                <c:pt idx="9">
                  <c:v>-2.8330060000000117</c:v>
                </c:pt>
                <c:pt idx="10">
                  <c:v>-3.8506500000000159</c:v>
                </c:pt>
                <c:pt idx="11">
                  <c:v>-4.2911320000000117</c:v>
                </c:pt>
                <c:pt idx="12">
                  <c:v>-5.5816440000000114</c:v>
                </c:pt>
                <c:pt idx="13">
                  <c:v>-6.4346640000000122</c:v>
                </c:pt>
                <c:pt idx="14">
                  <c:v>-7.2271440000000169</c:v>
                </c:pt>
                <c:pt idx="15">
                  <c:v>-8.0658810000000116</c:v>
                </c:pt>
                <c:pt idx="16">
                  <c:v>-8.8316710000000143</c:v>
                </c:pt>
                <c:pt idx="17">
                  <c:v>-12.255595000000014</c:v>
                </c:pt>
                <c:pt idx="18">
                  <c:v>-13.499319000000014</c:v>
                </c:pt>
                <c:pt idx="19">
                  <c:v>20.665417999999988</c:v>
                </c:pt>
                <c:pt idx="20">
                  <c:v>16.776528999999989</c:v>
                </c:pt>
                <c:pt idx="21">
                  <c:v>13.647016999999991</c:v>
                </c:pt>
                <c:pt idx="22">
                  <c:v>12.340906999999987</c:v>
                </c:pt>
                <c:pt idx="23">
                  <c:v>9.3623059999999896</c:v>
                </c:pt>
                <c:pt idx="24">
                  <c:v>6.1023199999999918</c:v>
                </c:pt>
                <c:pt idx="25">
                  <c:v>3.9207989999999882</c:v>
                </c:pt>
                <c:pt idx="26">
                  <c:v>2.6215989999999891</c:v>
                </c:pt>
                <c:pt idx="27">
                  <c:v>1.8927789999999902</c:v>
                </c:pt>
                <c:pt idx="28">
                  <c:v>1.666766999999993</c:v>
                </c:pt>
                <c:pt idx="29">
                  <c:v>0.64912299999998879</c:v>
                </c:pt>
                <c:pt idx="30">
                  <c:v>0.20864099999999297</c:v>
                </c:pt>
                <c:pt idx="31">
                  <c:v>-1.0818710000000067</c:v>
                </c:pt>
                <c:pt idx="32">
                  <c:v>-1.9348910000000075</c:v>
                </c:pt>
                <c:pt idx="33">
                  <c:v>-2.7273710000000122</c:v>
                </c:pt>
                <c:pt idx="34">
                  <c:v>-3.5661080000000069</c:v>
                </c:pt>
                <c:pt idx="35">
                  <c:v>-4.3318980000000096</c:v>
                </c:pt>
                <c:pt idx="36">
                  <c:v>-7.7558220000000091</c:v>
                </c:pt>
                <c:pt idx="37">
                  <c:v>-8.9995460000000094</c:v>
                </c:pt>
                <c:pt idx="38">
                  <c:v>25.165190999999993</c:v>
                </c:pt>
                <c:pt idx="39">
                  <c:v>21.276301999999994</c:v>
                </c:pt>
                <c:pt idx="40">
                  <c:v>18.146789999999996</c:v>
                </c:pt>
                <c:pt idx="41">
                  <c:v>16.840679999999992</c:v>
                </c:pt>
                <c:pt idx="42">
                  <c:v>13.862078999999994</c:v>
                </c:pt>
                <c:pt idx="43">
                  <c:v>10.602092999999996</c:v>
                </c:pt>
                <c:pt idx="44">
                  <c:v>8.4205719999999928</c:v>
                </c:pt>
                <c:pt idx="45">
                  <c:v>7.1213719999999938</c:v>
                </c:pt>
                <c:pt idx="46">
                  <c:v>6.3925519999999949</c:v>
                </c:pt>
                <c:pt idx="47">
                  <c:v>6.1665399999999977</c:v>
                </c:pt>
                <c:pt idx="48">
                  <c:v>5.1488959999999935</c:v>
                </c:pt>
                <c:pt idx="49">
                  <c:v>4.7084139999999977</c:v>
                </c:pt>
                <c:pt idx="50">
                  <c:v>3.417901999999998</c:v>
                </c:pt>
                <c:pt idx="51">
                  <c:v>2.5648819999999972</c:v>
                </c:pt>
                <c:pt idx="52">
                  <c:v>1.7724019999999925</c:v>
                </c:pt>
                <c:pt idx="53">
                  <c:v>0.93366499999999775</c:v>
                </c:pt>
                <c:pt idx="54">
                  <c:v>0.16787499999999511</c:v>
                </c:pt>
                <c:pt idx="55">
                  <c:v>-3.2560490000000044</c:v>
                </c:pt>
                <c:pt idx="56">
                  <c:v>-4.4997730000000047</c:v>
                </c:pt>
                <c:pt idx="57">
                  <c:v>29.664963999999998</c:v>
                </c:pt>
                <c:pt idx="58">
                  <c:v>25.776074999999999</c:v>
                </c:pt>
                <c:pt idx="59">
                  <c:v>22.646563</c:v>
                </c:pt>
                <c:pt idx="60">
                  <c:v>21.340452999999997</c:v>
                </c:pt>
                <c:pt idx="61">
                  <c:v>18.361851999999999</c:v>
                </c:pt>
                <c:pt idx="62">
                  <c:v>15.101866000000001</c:v>
                </c:pt>
                <c:pt idx="63">
                  <c:v>12.920344999999998</c:v>
                </c:pt>
                <c:pt idx="64">
                  <c:v>11.621144999999999</c:v>
                </c:pt>
                <c:pt idx="65">
                  <c:v>10.892325</c:v>
                </c:pt>
                <c:pt idx="66">
                  <c:v>10.666313000000002</c:v>
                </c:pt>
                <c:pt idx="67">
                  <c:v>9.6486689999999982</c:v>
                </c:pt>
                <c:pt idx="68">
                  <c:v>9.2081870000000023</c:v>
                </c:pt>
                <c:pt idx="69">
                  <c:v>7.9176750000000027</c:v>
                </c:pt>
                <c:pt idx="70">
                  <c:v>7.0646550000000019</c:v>
                </c:pt>
                <c:pt idx="71">
                  <c:v>6.2721749999999972</c:v>
                </c:pt>
                <c:pt idx="72">
                  <c:v>5.4334380000000024</c:v>
                </c:pt>
                <c:pt idx="73">
                  <c:v>4.6676479999999998</c:v>
                </c:pt>
                <c:pt idx="74">
                  <c:v>1.2437240000000003</c:v>
                </c:pt>
                <c:pt idx="75">
                  <c:v>0</c:v>
                </c:pt>
              </c:numCache>
            </c:numRef>
          </c:xVal>
          <c:yVal>
            <c:numRef>
              <c:f>Displace!$K$26:$K$101</c:f>
              <c:numCache>
                <c:formatCode>0.000</c:formatCode>
                <c:ptCount val="76"/>
                <c:pt idx="0">
                  <c:v>49.650067999999969</c:v>
                </c:pt>
                <c:pt idx="1">
                  <c:v>44.576907999999968</c:v>
                </c:pt>
                <c:pt idx="2">
                  <c:v>39.503747999999966</c:v>
                </c:pt>
                <c:pt idx="3">
                  <c:v>36.039467999999978</c:v>
                </c:pt>
                <c:pt idx="4">
                  <c:v>35.101099999999967</c:v>
                </c:pt>
                <c:pt idx="5">
                  <c:v>35.101099999999967</c:v>
                </c:pt>
                <c:pt idx="6">
                  <c:v>33.483680999999969</c:v>
                </c:pt>
                <c:pt idx="7">
                  <c:v>32.185136999999976</c:v>
                </c:pt>
                <c:pt idx="8">
                  <c:v>30.079891999999965</c:v>
                </c:pt>
                <c:pt idx="9">
                  <c:v>27.491257999999974</c:v>
                </c:pt>
                <c:pt idx="10">
                  <c:v>26.337996999999973</c:v>
                </c:pt>
                <c:pt idx="11">
                  <c:v>24.260099999999973</c:v>
                </c:pt>
                <c:pt idx="12">
                  <c:v>23.083774999999974</c:v>
                </c:pt>
                <c:pt idx="13">
                  <c:v>22.133599999999973</c:v>
                </c:pt>
                <c:pt idx="14">
                  <c:v>21.06802499999997</c:v>
                </c:pt>
                <c:pt idx="15">
                  <c:v>19.972051999999969</c:v>
                </c:pt>
                <c:pt idx="16">
                  <c:v>18.83016899999997</c:v>
                </c:pt>
                <c:pt idx="17">
                  <c:v>18.83016899999997</c:v>
                </c:pt>
                <c:pt idx="18">
                  <c:v>18.83016899999997</c:v>
                </c:pt>
                <c:pt idx="19">
                  <c:v>43.373344999999979</c:v>
                </c:pt>
                <c:pt idx="20">
                  <c:v>38.300184999999978</c:v>
                </c:pt>
                <c:pt idx="21">
                  <c:v>33.227024999999976</c:v>
                </c:pt>
                <c:pt idx="22">
                  <c:v>29.762744999999988</c:v>
                </c:pt>
                <c:pt idx="23">
                  <c:v>28.824376999999977</c:v>
                </c:pt>
                <c:pt idx="24">
                  <c:v>28.824376999999977</c:v>
                </c:pt>
                <c:pt idx="25">
                  <c:v>27.206957999999979</c:v>
                </c:pt>
                <c:pt idx="26">
                  <c:v>25.908413999999986</c:v>
                </c:pt>
                <c:pt idx="27">
                  <c:v>23.803168999999976</c:v>
                </c:pt>
                <c:pt idx="28">
                  <c:v>21.214534999999984</c:v>
                </c:pt>
                <c:pt idx="29">
                  <c:v>20.061273999999983</c:v>
                </c:pt>
                <c:pt idx="30">
                  <c:v>17.983376999999983</c:v>
                </c:pt>
                <c:pt idx="31">
                  <c:v>16.807051999999985</c:v>
                </c:pt>
                <c:pt idx="32">
                  <c:v>15.856876999999983</c:v>
                </c:pt>
                <c:pt idx="33">
                  <c:v>14.79130199999998</c:v>
                </c:pt>
                <c:pt idx="34">
                  <c:v>13.69532899999998</c:v>
                </c:pt>
                <c:pt idx="35">
                  <c:v>12.55344599999998</c:v>
                </c:pt>
                <c:pt idx="36">
                  <c:v>12.55344599999998</c:v>
                </c:pt>
                <c:pt idx="37">
                  <c:v>12.55344599999998</c:v>
                </c:pt>
                <c:pt idx="38">
                  <c:v>37.096621999999989</c:v>
                </c:pt>
                <c:pt idx="39">
                  <c:v>32.023461999999988</c:v>
                </c:pt>
                <c:pt idx="40">
                  <c:v>26.950301999999986</c:v>
                </c:pt>
                <c:pt idx="41">
                  <c:v>23.486021999999998</c:v>
                </c:pt>
                <c:pt idx="42">
                  <c:v>22.547653999999987</c:v>
                </c:pt>
                <c:pt idx="43">
                  <c:v>22.547653999999987</c:v>
                </c:pt>
                <c:pt idx="44">
                  <c:v>20.930234999999989</c:v>
                </c:pt>
                <c:pt idx="45">
                  <c:v>19.631690999999996</c:v>
                </c:pt>
                <c:pt idx="46">
                  <c:v>17.526445999999986</c:v>
                </c:pt>
                <c:pt idx="47">
                  <c:v>14.937811999999994</c:v>
                </c:pt>
                <c:pt idx="48">
                  <c:v>13.784550999999993</c:v>
                </c:pt>
                <c:pt idx="49">
                  <c:v>11.706653999999993</c:v>
                </c:pt>
                <c:pt idx="50">
                  <c:v>10.530328999999995</c:v>
                </c:pt>
                <c:pt idx="51">
                  <c:v>9.5801539999999932</c:v>
                </c:pt>
                <c:pt idx="52">
                  <c:v>8.5145789999999906</c:v>
                </c:pt>
                <c:pt idx="53">
                  <c:v>7.4186059999999898</c:v>
                </c:pt>
                <c:pt idx="54">
                  <c:v>6.2767229999999898</c:v>
                </c:pt>
                <c:pt idx="55">
                  <c:v>6.2767229999999898</c:v>
                </c:pt>
                <c:pt idx="56">
                  <c:v>6.2767229999999898</c:v>
                </c:pt>
                <c:pt idx="57">
                  <c:v>30.819898999999999</c:v>
                </c:pt>
                <c:pt idx="58">
                  <c:v>25.746738999999998</c:v>
                </c:pt>
                <c:pt idx="59">
                  <c:v>20.673578999999997</c:v>
                </c:pt>
                <c:pt idx="60">
                  <c:v>17.209299000000009</c:v>
                </c:pt>
                <c:pt idx="61">
                  <c:v>16.270930999999997</c:v>
                </c:pt>
                <c:pt idx="62">
                  <c:v>16.270930999999997</c:v>
                </c:pt>
                <c:pt idx="63">
                  <c:v>14.653511999999999</c:v>
                </c:pt>
                <c:pt idx="64">
                  <c:v>13.354968000000007</c:v>
                </c:pt>
                <c:pt idx="65">
                  <c:v>11.249722999999996</c:v>
                </c:pt>
                <c:pt idx="66">
                  <c:v>8.661089000000004</c:v>
                </c:pt>
                <c:pt idx="67">
                  <c:v>7.5078280000000035</c:v>
                </c:pt>
                <c:pt idx="68">
                  <c:v>5.4299310000000034</c:v>
                </c:pt>
                <c:pt idx="69">
                  <c:v>4.2536060000000049</c:v>
                </c:pt>
                <c:pt idx="70">
                  <c:v>3.3034310000000033</c:v>
                </c:pt>
                <c:pt idx="71">
                  <c:v>2.2378560000000007</c:v>
                </c:pt>
                <c:pt idx="72">
                  <c:v>1.141883</c:v>
                </c:pt>
                <c:pt idx="73">
                  <c:v>0</c:v>
                </c:pt>
                <c:pt idx="74">
                  <c:v>0</c:v>
                </c:pt>
                <c:pt idx="75">
                  <c:v>0</c:v>
                </c:pt>
              </c:numCache>
            </c:numRef>
          </c:yVal>
          <c:smooth val="0"/>
          <c:extLst>
            <c:ext xmlns:c16="http://schemas.microsoft.com/office/drawing/2014/chart" uri="{C3380CC4-5D6E-409C-BE32-E72D297353CC}">
              <c16:uniqueId val="{00000001-4EF0-4154-9773-7BD7A56F853F}"/>
            </c:ext>
          </c:extLst>
        </c:ser>
        <c:ser>
          <c:idx val="3"/>
          <c:order val="2"/>
          <c:tx>
            <c:strRef>
              <c:f>Sheet1!$AA$17</c:f>
              <c:strCache>
                <c:ptCount val="1"/>
                <c:pt idx="0">
                  <c:v>Foil</c:v>
                </c:pt>
              </c:strCache>
            </c:strRef>
          </c:tx>
          <c:spPr>
            <a:ln w="25400" cap="rnd">
              <a:solidFill>
                <a:schemeClr val="accent4"/>
              </a:solidFill>
              <a:round/>
            </a:ln>
            <a:effectLst/>
          </c:spPr>
          <c:marker>
            <c:symbol val="none"/>
          </c:marker>
          <c:xVal>
            <c:numRef>
              <c:f>Sheet1!$AA$18:$AA$54</c:f>
              <c:numCache>
                <c:formatCode>0.0</c:formatCode>
                <c:ptCount val="37"/>
                <c:pt idx="0" formatCode="General">
                  <c:v>39.009319892788511</c:v>
                </c:pt>
                <c:pt idx="1">
                  <c:v>44.836224689474271</c:v>
                </c:pt>
                <c:pt idx="2">
                  <c:v>42.505462770799966</c:v>
                </c:pt>
                <c:pt idx="3">
                  <c:v>40.17470085212566</c:v>
                </c:pt>
                <c:pt idx="4">
                  <c:v>37.843938933451362</c:v>
                </c:pt>
                <c:pt idx="5">
                  <c:v>35.513177014777057</c:v>
                </c:pt>
                <c:pt idx="6">
                  <c:v>33.182415096102751</c:v>
                </c:pt>
                <c:pt idx="7">
                  <c:v>30.851653177428446</c:v>
                </c:pt>
                <c:pt idx="8">
                  <c:v>28.520891258754141</c:v>
                </c:pt>
                <c:pt idx="9">
                  <c:v>26.190129340079839</c:v>
                </c:pt>
                <c:pt idx="10">
                  <c:v>23.859367421405537</c:v>
                </c:pt>
                <c:pt idx="11">
                  <c:v>21.528605502731232</c:v>
                </c:pt>
                <c:pt idx="12">
                  <c:v>19.197843584056926</c:v>
                </c:pt>
                <c:pt idx="13">
                  <c:v>16.867081665382624</c:v>
                </c:pt>
                <c:pt idx="14">
                  <c:v>14.536319746708319</c:v>
                </c:pt>
                <c:pt idx="15">
                  <c:v>12.205557828034014</c:v>
                </c:pt>
                <c:pt idx="16">
                  <c:v>9.8747959093597117</c:v>
                </c:pt>
                <c:pt idx="17">
                  <c:v>7.5440339906854064</c:v>
                </c:pt>
                <c:pt idx="18">
                  <c:v>5.213272072011101</c:v>
                </c:pt>
                <c:pt idx="19">
                  <c:v>2.8825101533367956</c:v>
                </c:pt>
                <c:pt idx="20">
                  <c:v>0.55174823466249734</c:v>
                </c:pt>
                <c:pt idx="21">
                  <c:v>-1.779013684011808</c:v>
                </c:pt>
                <c:pt idx="22">
                  <c:v>-4.1097756026861134</c:v>
                </c:pt>
                <c:pt idx="23">
                  <c:v>-6.4405375213604188</c:v>
                </c:pt>
                <c:pt idx="24">
                  <c:v>-8.7712994400347242</c:v>
                </c:pt>
                <c:pt idx="25">
                  <c:v>-11.102061358709022</c:v>
                </c:pt>
                <c:pt idx="26">
                  <c:v>-13.432823277383328</c:v>
                </c:pt>
                <c:pt idx="27">
                  <c:v>-15.763585196057633</c:v>
                </c:pt>
                <c:pt idx="28">
                  <c:v>-18.094347114731939</c:v>
                </c:pt>
                <c:pt idx="29">
                  <c:v>-20.425109033406244</c:v>
                </c:pt>
                <c:pt idx="30">
                  <c:v>-22.755870952080549</c:v>
                </c:pt>
                <c:pt idx="31">
                  <c:v>-25.086632870754855</c:v>
                </c:pt>
                <c:pt idx="32">
                  <c:v>-27.417394789429153</c:v>
                </c:pt>
                <c:pt idx="33">
                  <c:v>-29.748156708103451</c:v>
                </c:pt>
                <c:pt idx="34">
                  <c:v>-32.078918626777764</c:v>
                </c:pt>
                <c:pt idx="35">
                  <c:v>-34.409680545452062</c:v>
                </c:pt>
                <c:pt idx="36">
                  <c:v>-36.740442464126374</c:v>
                </c:pt>
              </c:numCache>
            </c:numRef>
          </c:xVal>
          <c:yVal>
            <c:numRef>
              <c:f>Sheet1!$AB$18:$AB$54</c:f>
              <c:numCache>
                <c:formatCode>0.0</c:formatCode>
                <c:ptCount val="37"/>
                <c:pt idx="0" formatCode="General">
                  <c:v>27.96914302409165</c:v>
                </c:pt>
                <c:pt idx="1">
                  <c:v>19.842201379760709</c:v>
                </c:pt>
                <c:pt idx="2">
                  <c:v>23.092978037493086</c:v>
                </c:pt>
                <c:pt idx="3">
                  <c:v>26.343754695225464</c:v>
                </c:pt>
                <c:pt idx="4">
                  <c:v>29.594531352957837</c:v>
                </c:pt>
                <c:pt idx="5">
                  <c:v>32.845308010690218</c:v>
                </c:pt>
                <c:pt idx="6">
                  <c:v>36.096084668422591</c:v>
                </c:pt>
                <c:pt idx="7">
                  <c:v>39.346861326154965</c:v>
                </c:pt>
                <c:pt idx="8">
                  <c:v>42.597637983887338</c:v>
                </c:pt>
                <c:pt idx="9">
                  <c:v>45.848414641619712</c:v>
                </c:pt>
                <c:pt idx="10">
                  <c:v>49.099191299352093</c:v>
                </c:pt>
                <c:pt idx="11">
                  <c:v>52.349967957084473</c:v>
                </c:pt>
                <c:pt idx="12">
                  <c:v>55.600744614816847</c:v>
                </c:pt>
                <c:pt idx="13">
                  <c:v>58.85152127254922</c:v>
                </c:pt>
                <c:pt idx="14">
                  <c:v>62.102297930281594</c:v>
                </c:pt>
                <c:pt idx="15">
                  <c:v>65.353074588013982</c:v>
                </c:pt>
                <c:pt idx="16">
                  <c:v>68.603851245746341</c:v>
                </c:pt>
                <c:pt idx="17">
                  <c:v>71.854627903478729</c:v>
                </c:pt>
                <c:pt idx="18">
                  <c:v>75.105404561211103</c:v>
                </c:pt>
                <c:pt idx="19">
                  <c:v>78.356181218943476</c:v>
                </c:pt>
                <c:pt idx="20">
                  <c:v>81.60695787667585</c:v>
                </c:pt>
                <c:pt idx="21">
                  <c:v>84.857734534408223</c:v>
                </c:pt>
                <c:pt idx="22">
                  <c:v>88.108511192140611</c:v>
                </c:pt>
                <c:pt idx="23">
                  <c:v>91.35928784987297</c:v>
                </c:pt>
                <c:pt idx="24">
                  <c:v>94.610064507605358</c:v>
                </c:pt>
                <c:pt idx="25">
                  <c:v>97.860841165337732</c:v>
                </c:pt>
                <c:pt idx="26">
                  <c:v>101.11161782307011</c:v>
                </c:pt>
                <c:pt idx="27">
                  <c:v>104.36239448080248</c:v>
                </c:pt>
                <c:pt idx="28">
                  <c:v>107.61317113853485</c:v>
                </c:pt>
                <c:pt idx="29">
                  <c:v>110.86394779626723</c:v>
                </c:pt>
                <c:pt idx="30">
                  <c:v>114.11472445399961</c:v>
                </c:pt>
                <c:pt idx="31">
                  <c:v>117.36550111173199</c:v>
                </c:pt>
                <c:pt idx="32">
                  <c:v>120.61627776946436</c:v>
                </c:pt>
                <c:pt idx="33">
                  <c:v>123.86705442719673</c:v>
                </c:pt>
                <c:pt idx="34">
                  <c:v>127.11783108492911</c:v>
                </c:pt>
                <c:pt idx="35">
                  <c:v>130.36860774266148</c:v>
                </c:pt>
                <c:pt idx="36">
                  <c:v>133.61938440039387</c:v>
                </c:pt>
              </c:numCache>
            </c:numRef>
          </c:yVal>
          <c:smooth val="0"/>
          <c:extLst>
            <c:ext xmlns:c16="http://schemas.microsoft.com/office/drawing/2014/chart" uri="{C3380CC4-5D6E-409C-BE32-E72D297353CC}">
              <c16:uniqueId val="{00000002-4EF0-4154-9773-7BD7A56F853F}"/>
            </c:ext>
          </c:extLst>
        </c:ser>
        <c:ser>
          <c:idx val="6"/>
          <c:order val="3"/>
          <c:tx>
            <c:strRef>
              <c:f>Displace!$N$23</c:f>
              <c:strCache>
                <c:ptCount val="1"/>
                <c:pt idx="0">
                  <c:v> X0 Linac</c:v>
                </c:pt>
              </c:strCache>
            </c:strRef>
          </c:tx>
          <c:spPr>
            <a:ln w="25400" cap="rnd">
              <a:solidFill>
                <a:srgbClr val="5B9BD5"/>
              </a:solidFill>
              <a:round/>
            </a:ln>
            <a:effectLst/>
          </c:spPr>
          <c:marker>
            <c:symbol val="circle"/>
            <c:size val="6"/>
            <c:spPr>
              <a:noFill/>
              <a:ln w="12700">
                <a:solidFill>
                  <a:schemeClr val="accent1">
                    <a:lumMod val="60000"/>
                  </a:schemeClr>
                </a:solidFill>
                <a:round/>
              </a:ln>
              <a:effectLst/>
            </c:spPr>
          </c:marker>
          <c:xVal>
            <c:numRef>
              <c:f>Displace!$N$26:$N$101</c:f>
              <c:numCache>
                <c:formatCode>0.000</c:formatCode>
                <c:ptCount val="76"/>
                <c:pt idx="0">
                  <c:v>21.731357999999986</c:v>
                </c:pt>
                <c:pt idx="1">
                  <c:v>21.491557999999984</c:v>
                </c:pt>
                <c:pt idx="2">
                  <c:v>21.237651999999983</c:v>
                </c:pt>
                <c:pt idx="3">
                  <c:v>20.98374699999998</c:v>
                </c:pt>
                <c:pt idx="4">
                  <c:v>20.743946999999991</c:v>
                </c:pt>
                <c:pt idx="5">
                  <c:v>20.490040999999991</c:v>
                </c:pt>
                <c:pt idx="6">
                  <c:v>20.23613499999999</c:v>
                </c:pt>
                <c:pt idx="7">
                  <c:v>19.982229999999987</c:v>
                </c:pt>
                <c:pt idx="8">
                  <c:v>19.742429999999985</c:v>
                </c:pt>
                <c:pt idx="9">
                  <c:v>19.488523999999984</c:v>
                </c:pt>
                <c:pt idx="10">
                  <c:v>19.234618999999981</c:v>
                </c:pt>
                <c:pt idx="11">
                  <c:v>18.994818999999993</c:v>
                </c:pt>
                <c:pt idx="12">
                  <c:v>18.740912999999992</c:v>
                </c:pt>
                <c:pt idx="13">
                  <c:v>18.487006999999991</c:v>
                </c:pt>
                <c:pt idx="14">
                  <c:v>18.233101999999988</c:v>
                </c:pt>
                <c:pt idx="15">
                  <c:v>17.993301999999986</c:v>
                </c:pt>
                <c:pt idx="16">
                  <c:v>17.739395999999985</c:v>
                </c:pt>
                <c:pt idx="17">
                  <c:v>17.485489999999984</c:v>
                </c:pt>
                <c:pt idx="18">
                  <c:v>17.231584999999981</c:v>
                </c:pt>
                <c:pt idx="19">
                  <c:v>26.231130999999991</c:v>
                </c:pt>
                <c:pt idx="20">
                  <c:v>25.991330999999988</c:v>
                </c:pt>
                <c:pt idx="21">
                  <c:v>25.737424999999988</c:v>
                </c:pt>
                <c:pt idx="22">
                  <c:v>25.483519999999984</c:v>
                </c:pt>
                <c:pt idx="23">
                  <c:v>25.243719999999996</c:v>
                </c:pt>
                <c:pt idx="24">
                  <c:v>24.989813999999996</c:v>
                </c:pt>
                <c:pt idx="25">
                  <c:v>24.735907999999995</c:v>
                </c:pt>
                <c:pt idx="26">
                  <c:v>24.482002999999992</c:v>
                </c:pt>
                <c:pt idx="27">
                  <c:v>24.242202999999989</c:v>
                </c:pt>
                <c:pt idx="28">
                  <c:v>23.988296999999989</c:v>
                </c:pt>
                <c:pt idx="29">
                  <c:v>23.734391999999986</c:v>
                </c:pt>
                <c:pt idx="30">
                  <c:v>23.494591999999997</c:v>
                </c:pt>
                <c:pt idx="31">
                  <c:v>23.240685999999997</c:v>
                </c:pt>
                <c:pt idx="32">
                  <c:v>22.986779999999996</c:v>
                </c:pt>
                <c:pt idx="33">
                  <c:v>22.732874999999993</c:v>
                </c:pt>
                <c:pt idx="34">
                  <c:v>22.49307499999999</c:v>
                </c:pt>
                <c:pt idx="35">
                  <c:v>22.23916899999999</c:v>
                </c:pt>
                <c:pt idx="36">
                  <c:v>21.985262999999989</c:v>
                </c:pt>
                <c:pt idx="37">
                  <c:v>21.731357999999986</c:v>
                </c:pt>
                <c:pt idx="38">
                  <c:v>30.730903999999995</c:v>
                </c:pt>
                <c:pt idx="39">
                  <c:v>30.491103999999993</c:v>
                </c:pt>
                <c:pt idx="40">
                  <c:v>30.237197999999992</c:v>
                </c:pt>
                <c:pt idx="41">
                  <c:v>29.983292999999989</c:v>
                </c:pt>
                <c:pt idx="42">
                  <c:v>29.743493000000001</c:v>
                </c:pt>
                <c:pt idx="43">
                  <c:v>29.489587</c:v>
                </c:pt>
                <c:pt idx="44">
                  <c:v>29.235681</c:v>
                </c:pt>
                <c:pt idx="45">
                  <c:v>28.981775999999996</c:v>
                </c:pt>
                <c:pt idx="46">
                  <c:v>28.741975999999994</c:v>
                </c:pt>
                <c:pt idx="47">
                  <c:v>28.488069999999993</c:v>
                </c:pt>
                <c:pt idx="48">
                  <c:v>28.23416499999999</c:v>
                </c:pt>
                <c:pt idx="49">
                  <c:v>27.994365000000002</c:v>
                </c:pt>
                <c:pt idx="50">
                  <c:v>27.740459000000001</c:v>
                </c:pt>
                <c:pt idx="51">
                  <c:v>27.486553000000001</c:v>
                </c:pt>
                <c:pt idx="52">
                  <c:v>27.232647999999998</c:v>
                </c:pt>
                <c:pt idx="53">
                  <c:v>26.992847999999995</c:v>
                </c:pt>
                <c:pt idx="54">
                  <c:v>26.738941999999994</c:v>
                </c:pt>
                <c:pt idx="55">
                  <c:v>26.485035999999994</c:v>
                </c:pt>
                <c:pt idx="56">
                  <c:v>26.231130999999991</c:v>
                </c:pt>
                <c:pt idx="57">
                  <c:v>35.230677</c:v>
                </c:pt>
                <c:pt idx="58">
                  <c:v>34.990876999999998</c:v>
                </c:pt>
                <c:pt idx="59">
                  <c:v>34.736970999999997</c:v>
                </c:pt>
                <c:pt idx="60">
                  <c:v>34.483065999999994</c:v>
                </c:pt>
                <c:pt idx="61">
                  <c:v>34.243266000000006</c:v>
                </c:pt>
                <c:pt idx="62">
                  <c:v>33.989360000000005</c:v>
                </c:pt>
                <c:pt idx="63">
                  <c:v>33.735454000000004</c:v>
                </c:pt>
                <c:pt idx="64">
                  <c:v>33.481549000000001</c:v>
                </c:pt>
                <c:pt idx="65">
                  <c:v>33.241748999999999</c:v>
                </c:pt>
                <c:pt idx="66">
                  <c:v>32.987842999999998</c:v>
                </c:pt>
                <c:pt idx="67">
                  <c:v>32.733937999999995</c:v>
                </c:pt>
                <c:pt idx="68">
                  <c:v>32.494138000000007</c:v>
                </c:pt>
                <c:pt idx="69">
                  <c:v>32.240232000000006</c:v>
                </c:pt>
                <c:pt idx="70">
                  <c:v>31.986326000000005</c:v>
                </c:pt>
                <c:pt idx="71">
                  <c:v>31.732421000000002</c:v>
                </c:pt>
                <c:pt idx="72">
                  <c:v>31.492621</c:v>
                </c:pt>
                <c:pt idx="73">
                  <c:v>31.238714999999999</c:v>
                </c:pt>
                <c:pt idx="74">
                  <c:v>30.984808999999998</c:v>
                </c:pt>
                <c:pt idx="75">
                  <c:v>30.730903999999995</c:v>
                </c:pt>
              </c:numCache>
            </c:numRef>
          </c:xVal>
          <c:yVal>
            <c:numRef>
              <c:f>Displace!$Q$26:$Q$101</c:f>
              <c:numCache>
                <c:formatCode>0.000</c:formatCode>
                <c:ptCount val="76"/>
                <c:pt idx="0">
                  <c:v>56.967776999999977</c:v>
                </c:pt>
                <c:pt idx="1">
                  <c:v>57.302272999999978</c:v>
                </c:pt>
                <c:pt idx="2">
                  <c:v>57.65644499999997</c:v>
                </c:pt>
                <c:pt idx="3">
                  <c:v>58.010617999999972</c:v>
                </c:pt>
                <c:pt idx="4">
                  <c:v>58.345113999999974</c:v>
                </c:pt>
                <c:pt idx="5">
                  <c:v>58.699286999999977</c:v>
                </c:pt>
                <c:pt idx="6">
                  <c:v>59.053458999999968</c:v>
                </c:pt>
                <c:pt idx="7">
                  <c:v>59.407631999999971</c:v>
                </c:pt>
                <c:pt idx="8">
                  <c:v>59.742127999999973</c:v>
                </c:pt>
                <c:pt idx="9">
                  <c:v>60.096299999999978</c:v>
                </c:pt>
                <c:pt idx="10">
                  <c:v>60.450472999999967</c:v>
                </c:pt>
                <c:pt idx="11">
                  <c:v>60.784968999999968</c:v>
                </c:pt>
                <c:pt idx="12">
                  <c:v>61.139141999999971</c:v>
                </c:pt>
                <c:pt idx="13">
                  <c:v>61.493313999999977</c:v>
                </c:pt>
                <c:pt idx="14">
                  <c:v>61.847486999999965</c:v>
                </c:pt>
                <c:pt idx="15">
                  <c:v>62.181982999999967</c:v>
                </c:pt>
                <c:pt idx="16">
                  <c:v>62.536154999999972</c:v>
                </c:pt>
                <c:pt idx="17">
                  <c:v>62.890327999999975</c:v>
                </c:pt>
                <c:pt idx="18">
                  <c:v>63.244499999999967</c:v>
                </c:pt>
                <c:pt idx="19">
                  <c:v>50.691053999999987</c:v>
                </c:pt>
                <c:pt idx="20">
                  <c:v>51.025549999999988</c:v>
                </c:pt>
                <c:pt idx="21">
                  <c:v>51.37972199999998</c:v>
                </c:pt>
                <c:pt idx="22">
                  <c:v>51.733894999999983</c:v>
                </c:pt>
                <c:pt idx="23">
                  <c:v>52.068390999999984</c:v>
                </c:pt>
                <c:pt idx="24">
                  <c:v>52.422563999999987</c:v>
                </c:pt>
                <c:pt idx="25">
                  <c:v>52.776735999999978</c:v>
                </c:pt>
                <c:pt idx="26">
                  <c:v>53.130908999999981</c:v>
                </c:pt>
                <c:pt idx="27">
                  <c:v>53.465404999999983</c:v>
                </c:pt>
                <c:pt idx="28">
                  <c:v>53.819576999999988</c:v>
                </c:pt>
                <c:pt idx="29">
                  <c:v>54.173749999999977</c:v>
                </c:pt>
                <c:pt idx="30">
                  <c:v>54.508245999999978</c:v>
                </c:pt>
                <c:pt idx="31">
                  <c:v>54.862418999999981</c:v>
                </c:pt>
                <c:pt idx="32">
                  <c:v>55.216590999999987</c:v>
                </c:pt>
                <c:pt idx="33">
                  <c:v>55.570763999999976</c:v>
                </c:pt>
                <c:pt idx="34">
                  <c:v>55.905259999999977</c:v>
                </c:pt>
                <c:pt idx="35">
                  <c:v>56.259431999999983</c:v>
                </c:pt>
                <c:pt idx="36">
                  <c:v>56.613604999999986</c:v>
                </c:pt>
                <c:pt idx="37">
                  <c:v>56.967776999999977</c:v>
                </c:pt>
                <c:pt idx="38">
                  <c:v>44.414330999999997</c:v>
                </c:pt>
                <c:pt idx="39">
                  <c:v>44.748826999999999</c:v>
                </c:pt>
                <c:pt idx="40">
                  <c:v>45.10299899999999</c:v>
                </c:pt>
                <c:pt idx="41">
                  <c:v>45.457171999999993</c:v>
                </c:pt>
                <c:pt idx="42">
                  <c:v>45.791667999999994</c:v>
                </c:pt>
                <c:pt idx="43">
                  <c:v>46.145840999999997</c:v>
                </c:pt>
                <c:pt idx="44">
                  <c:v>46.500012999999988</c:v>
                </c:pt>
                <c:pt idx="45">
                  <c:v>46.854185999999991</c:v>
                </c:pt>
                <c:pt idx="46">
                  <c:v>47.188681999999993</c:v>
                </c:pt>
                <c:pt idx="47">
                  <c:v>47.542853999999998</c:v>
                </c:pt>
                <c:pt idx="48">
                  <c:v>47.897026999999987</c:v>
                </c:pt>
                <c:pt idx="49">
                  <c:v>48.231522999999989</c:v>
                </c:pt>
                <c:pt idx="50">
                  <c:v>48.585695999999992</c:v>
                </c:pt>
                <c:pt idx="51">
                  <c:v>48.939867999999997</c:v>
                </c:pt>
                <c:pt idx="52">
                  <c:v>49.294040999999986</c:v>
                </c:pt>
                <c:pt idx="53">
                  <c:v>49.628536999999987</c:v>
                </c:pt>
                <c:pt idx="54">
                  <c:v>49.982708999999993</c:v>
                </c:pt>
                <c:pt idx="55">
                  <c:v>50.336881999999996</c:v>
                </c:pt>
                <c:pt idx="56">
                  <c:v>50.691053999999987</c:v>
                </c:pt>
                <c:pt idx="57">
                  <c:v>38.137608000000007</c:v>
                </c:pt>
                <c:pt idx="58">
                  <c:v>38.472104000000009</c:v>
                </c:pt>
                <c:pt idx="59">
                  <c:v>38.826276</c:v>
                </c:pt>
                <c:pt idx="60">
                  <c:v>39.180449000000003</c:v>
                </c:pt>
                <c:pt idx="61">
                  <c:v>39.514945000000004</c:v>
                </c:pt>
                <c:pt idx="62">
                  <c:v>39.869118000000007</c:v>
                </c:pt>
                <c:pt idx="63">
                  <c:v>40.223289999999999</c:v>
                </c:pt>
                <c:pt idx="64">
                  <c:v>40.577463000000002</c:v>
                </c:pt>
                <c:pt idx="65">
                  <c:v>40.911959000000003</c:v>
                </c:pt>
                <c:pt idx="66">
                  <c:v>41.266131000000009</c:v>
                </c:pt>
                <c:pt idx="67">
                  <c:v>41.620303999999997</c:v>
                </c:pt>
                <c:pt idx="68">
                  <c:v>41.954799999999999</c:v>
                </c:pt>
                <c:pt idx="69">
                  <c:v>42.308973000000002</c:v>
                </c:pt>
                <c:pt idx="70">
                  <c:v>42.663145000000007</c:v>
                </c:pt>
                <c:pt idx="71">
                  <c:v>43.017317999999996</c:v>
                </c:pt>
                <c:pt idx="72">
                  <c:v>43.351813999999997</c:v>
                </c:pt>
                <c:pt idx="73">
                  <c:v>43.705986000000003</c:v>
                </c:pt>
                <c:pt idx="74">
                  <c:v>44.060159000000006</c:v>
                </c:pt>
                <c:pt idx="75">
                  <c:v>44.414330999999997</c:v>
                </c:pt>
              </c:numCache>
            </c:numRef>
          </c:yVal>
          <c:smooth val="0"/>
          <c:extLst>
            <c:ext xmlns:c16="http://schemas.microsoft.com/office/drawing/2014/chart" uri="{C3380CC4-5D6E-409C-BE32-E72D297353CC}">
              <c16:uniqueId val="{00000003-4EF0-4154-9773-7BD7A56F853F}"/>
            </c:ext>
          </c:extLst>
        </c:ser>
        <c:ser>
          <c:idx val="7"/>
          <c:order val="4"/>
          <c:tx>
            <c:v>Base Bump</c:v>
          </c:tx>
          <c:spPr>
            <a:ln w="25400" cap="rnd">
              <a:solidFill>
                <a:schemeClr val="accent2">
                  <a:lumMod val="60000"/>
                </a:schemeClr>
              </a:solidFill>
              <a:round/>
            </a:ln>
            <a:effectLst/>
          </c:spPr>
          <c:marker>
            <c:symbol val="dot"/>
            <c:size val="6"/>
            <c:spPr>
              <a:solidFill>
                <a:schemeClr val="accent2">
                  <a:lumMod val="60000"/>
                </a:schemeClr>
              </a:solidFill>
              <a:ln w="9525">
                <a:solidFill>
                  <a:schemeClr val="accent2">
                    <a:lumMod val="60000"/>
                  </a:schemeClr>
                </a:solidFill>
                <a:round/>
              </a:ln>
              <a:effectLst/>
            </c:spPr>
          </c:marker>
          <c:xVal>
            <c:numRef>
              <c:f>Displace!$U$26:$U$101</c:f>
              <c:numCache>
                <c:formatCode>0.000</c:formatCode>
                <c:ptCount val="76"/>
                <c:pt idx="0">
                  <c:v>-13.499319000000014</c:v>
                </c:pt>
                <c:pt idx="1">
                  <c:v>-13.499319000000014</c:v>
                </c:pt>
                <c:pt idx="2">
                  <c:v>-13.499319000000014</c:v>
                </c:pt>
                <c:pt idx="3">
                  <c:v>-13.499319000000014</c:v>
                </c:pt>
                <c:pt idx="4">
                  <c:v>-13.499319000000014</c:v>
                </c:pt>
                <c:pt idx="5">
                  <c:v>-13.499319000000014</c:v>
                </c:pt>
                <c:pt idx="6">
                  <c:v>-13.499319000000014</c:v>
                </c:pt>
                <c:pt idx="7">
                  <c:v>-13.499319000000014</c:v>
                </c:pt>
                <c:pt idx="8">
                  <c:v>-13.499319000000014</c:v>
                </c:pt>
                <c:pt idx="9">
                  <c:v>-13.499319000000014</c:v>
                </c:pt>
                <c:pt idx="10">
                  <c:v>-13.499319000000014</c:v>
                </c:pt>
                <c:pt idx="11">
                  <c:v>-13.499319000000014</c:v>
                </c:pt>
                <c:pt idx="12">
                  <c:v>-13.499319000000014</c:v>
                </c:pt>
                <c:pt idx="13">
                  <c:v>-13.499319000000014</c:v>
                </c:pt>
                <c:pt idx="14">
                  <c:v>-13.499319000000014</c:v>
                </c:pt>
                <c:pt idx="15">
                  <c:v>-13.499319000000014</c:v>
                </c:pt>
                <c:pt idx="16">
                  <c:v>-13.499319000000014</c:v>
                </c:pt>
                <c:pt idx="17">
                  <c:v>-13.499319000000014</c:v>
                </c:pt>
                <c:pt idx="18">
                  <c:v>-13.499319000000014</c:v>
                </c:pt>
                <c:pt idx="19">
                  <c:v>-8.9995460000000094</c:v>
                </c:pt>
                <c:pt idx="20">
                  <c:v>-8.9995460000000094</c:v>
                </c:pt>
                <c:pt idx="21">
                  <c:v>-8.9995460000000094</c:v>
                </c:pt>
                <c:pt idx="22">
                  <c:v>-8.9995460000000094</c:v>
                </c:pt>
                <c:pt idx="23">
                  <c:v>-8.9995460000000094</c:v>
                </c:pt>
                <c:pt idx="24">
                  <c:v>-8.9995460000000094</c:v>
                </c:pt>
                <c:pt idx="25">
                  <c:v>-8.9995460000000094</c:v>
                </c:pt>
                <c:pt idx="26">
                  <c:v>-8.9995460000000094</c:v>
                </c:pt>
                <c:pt idx="27">
                  <c:v>-8.9995460000000094</c:v>
                </c:pt>
                <c:pt idx="28">
                  <c:v>-8.9995460000000094</c:v>
                </c:pt>
                <c:pt idx="29">
                  <c:v>-8.9995460000000094</c:v>
                </c:pt>
                <c:pt idx="30">
                  <c:v>-8.9995460000000094</c:v>
                </c:pt>
                <c:pt idx="31">
                  <c:v>-8.9995460000000094</c:v>
                </c:pt>
                <c:pt idx="32">
                  <c:v>-8.9995460000000094</c:v>
                </c:pt>
                <c:pt idx="33">
                  <c:v>-8.9995460000000094</c:v>
                </c:pt>
                <c:pt idx="34">
                  <c:v>-8.9995460000000094</c:v>
                </c:pt>
                <c:pt idx="35">
                  <c:v>-8.9995460000000094</c:v>
                </c:pt>
                <c:pt idx="36">
                  <c:v>-8.9995460000000094</c:v>
                </c:pt>
                <c:pt idx="37">
                  <c:v>-8.9995460000000094</c:v>
                </c:pt>
                <c:pt idx="38">
                  <c:v>-4.4997730000000047</c:v>
                </c:pt>
                <c:pt idx="39">
                  <c:v>-4.4997730000000047</c:v>
                </c:pt>
                <c:pt idx="40">
                  <c:v>-4.4997730000000047</c:v>
                </c:pt>
                <c:pt idx="41">
                  <c:v>-4.4997730000000047</c:v>
                </c:pt>
                <c:pt idx="42">
                  <c:v>-4.4997730000000047</c:v>
                </c:pt>
                <c:pt idx="43">
                  <c:v>-4.4997730000000047</c:v>
                </c:pt>
                <c:pt idx="44">
                  <c:v>-4.4997730000000047</c:v>
                </c:pt>
                <c:pt idx="45">
                  <c:v>-4.4997730000000047</c:v>
                </c:pt>
                <c:pt idx="46">
                  <c:v>-4.4997730000000047</c:v>
                </c:pt>
                <c:pt idx="47">
                  <c:v>-4.4997730000000047</c:v>
                </c:pt>
                <c:pt idx="48">
                  <c:v>-4.4997730000000047</c:v>
                </c:pt>
                <c:pt idx="49">
                  <c:v>-4.4997730000000047</c:v>
                </c:pt>
                <c:pt idx="50">
                  <c:v>-4.4997730000000047</c:v>
                </c:pt>
                <c:pt idx="51">
                  <c:v>-4.4997730000000047</c:v>
                </c:pt>
                <c:pt idx="52">
                  <c:v>-4.4997730000000047</c:v>
                </c:pt>
                <c:pt idx="53">
                  <c:v>-4.4997730000000047</c:v>
                </c:pt>
                <c:pt idx="54">
                  <c:v>-4.4997730000000047</c:v>
                </c:pt>
                <c:pt idx="55">
                  <c:v>-4.4997730000000047</c:v>
                </c:pt>
                <c:pt idx="56">
                  <c:v>-4.4997730000000047</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numCache>
            </c:numRef>
          </c:xVal>
          <c:yVal>
            <c:numRef>
              <c:f>Displace!$X$26:$X$101</c:f>
              <c:numCache>
                <c:formatCode>0.000</c:formatCode>
                <c:ptCount val="76"/>
                <c:pt idx="0">
                  <c:v>18.83016899999997</c:v>
                </c:pt>
                <c:pt idx="1">
                  <c:v>18.83016899999997</c:v>
                </c:pt>
                <c:pt idx="2">
                  <c:v>18.83016899999997</c:v>
                </c:pt>
                <c:pt idx="3">
                  <c:v>18.83016899999997</c:v>
                </c:pt>
                <c:pt idx="4">
                  <c:v>18.83016899999997</c:v>
                </c:pt>
                <c:pt idx="5">
                  <c:v>18.83016899999997</c:v>
                </c:pt>
                <c:pt idx="6">
                  <c:v>18.83016899999997</c:v>
                </c:pt>
                <c:pt idx="7">
                  <c:v>18.83016899999997</c:v>
                </c:pt>
                <c:pt idx="8">
                  <c:v>18.83016899999997</c:v>
                </c:pt>
                <c:pt idx="9">
                  <c:v>18.83016899999997</c:v>
                </c:pt>
                <c:pt idx="10">
                  <c:v>18.83016899999997</c:v>
                </c:pt>
                <c:pt idx="11">
                  <c:v>18.83016899999997</c:v>
                </c:pt>
                <c:pt idx="12">
                  <c:v>18.83016899999997</c:v>
                </c:pt>
                <c:pt idx="13">
                  <c:v>18.83016899999997</c:v>
                </c:pt>
                <c:pt idx="14">
                  <c:v>18.83016899999997</c:v>
                </c:pt>
                <c:pt idx="15">
                  <c:v>18.83016899999997</c:v>
                </c:pt>
                <c:pt idx="16">
                  <c:v>18.83016899999997</c:v>
                </c:pt>
                <c:pt idx="17">
                  <c:v>18.83016899999997</c:v>
                </c:pt>
                <c:pt idx="18">
                  <c:v>18.83016899999997</c:v>
                </c:pt>
                <c:pt idx="19">
                  <c:v>12.55344599999998</c:v>
                </c:pt>
                <c:pt idx="20">
                  <c:v>12.55344599999998</c:v>
                </c:pt>
                <c:pt idx="21">
                  <c:v>12.55344599999998</c:v>
                </c:pt>
                <c:pt idx="22">
                  <c:v>12.55344599999998</c:v>
                </c:pt>
                <c:pt idx="23">
                  <c:v>12.55344599999998</c:v>
                </c:pt>
                <c:pt idx="24">
                  <c:v>12.55344599999998</c:v>
                </c:pt>
                <c:pt idx="25">
                  <c:v>12.55344599999998</c:v>
                </c:pt>
                <c:pt idx="26">
                  <c:v>12.55344599999998</c:v>
                </c:pt>
                <c:pt idx="27">
                  <c:v>12.55344599999998</c:v>
                </c:pt>
                <c:pt idx="28">
                  <c:v>12.55344599999998</c:v>
                </c:pt>
                <c:pt idx="29">
                  <c:v>12.55344599999998</c:v>
                </c:pt>
                <c:pt idx="30">
                  <c:v>12.55344599999998</c:v>
                </c:pt>
                <c:pt idx="31">
                  <c:v>12.55344599999998</c:v>
                </c:pt>
                <c:pt idx="32">
                  <c:v>12.55344599999998</c:v>
                </c:pt>
                <c:pt idx="33">
                  <c:v>12.55344599999998</c:v>
                </c:pt>
                <c:pt idx="34">
                  <c:v>12.55344599999998</c:v>
                </c:pt>
                <c:pt idx="35">
                  <c:v>12.55344599999998</c:v>
                </c:pt>
                <c:pt idx="36">
                  <c:v>12.55344599999998</c:v>
                </c:pt>
                <c:pt idx="37">
                  <c:v>12.55344599999998</c:v>
                </c:pt>
                <c:pt idx="38">
                  <c:v>6.2767229999999898</c:v>
                </c:pt>
                <c:pt idx="39">
                  <c:v>6.2767229999999898</c:v>
                </c:pt>
                <c:pt idx="40">
                  <c:v>6.2767229999999898</c:v>
                </c:pt>
                <c:pt idx="41">
                  <c:v>6.2767229999999898</c:v>
                </c:pt>
                <c:pt idx="42">
                  <c:v>6.2767229999999898</c:v>
                </c:pt>
                <c:pt idx="43">
                  <c:v>6.2767229999999898</c:v>
                </c:pt>
                <c:pt idx="44">
                  <c:v>6.2767229999999898</c:v>
                </c:pt>
                <c:pt idx="45">
                  <c:v>6.2767229999999898</c:v>
                </c:pt>
                <c:pt idx="46">
                  <c:v>6.2767229999999898</c:v>
                </c:pt>
                <c:pt idx="47">
                  <c:v>6.2767229999999898</c:v>
                </c:pt>
                <c:pt idx="48">
                  <c:v>6.2767229999999898</c:v>
                </c:pt>
                <c:pt idx="49">
                  <c:v>6.2767229999999898</c:v>
                </c:pt>
                <c:pt idx="50">
                  <c:v>6.2767229999999898</c:v>
                </c:pt>
                <c:pt idx="51">
                  <c:v>6.2767229999999898</c:v>
                </c:pt>
                <c:pt idx="52">
                  <c:v>6.2767229999999898</c:v>
                </c:pt>
                <c:pt idx="53">
                  <c:v>6.2767229999999898</c:v>
                </c:pt>
                <c:pt idx="54">
                  <c:v>6.2767229999999898</c:v>
                </c:pt>
                <c:pt idx="55">
                  <c:v>6.2767229999999898</c:v>
                </c:pt>
                <c:pt idx="56">
                  <c:v>6.2767229999999898</c:v>
                </c:pt>
                <c:pt idx="57" formatCode="General">
                  <c:v>0</c:v>
                </c:pt>
                <c:pt idx="58" formatCode="General">
                  <c:v>0</c:v>
                </c:pt>
                <c:pt idx="59" formatCode="General">
                  <c:v>0</c:v>
                </c:pt>
                <c:pt idx="60" formatCode="General">
                  <c:v>0</c:v>
                </c:pt>
                <c:pt idx="61" formatCode="General">
                  <c:v>0</c:v>
                </c:pt>
                <c:pt idx="62" formatCode="General">
                  <c:v>0</c:v>
                </c:pt>
                <c:pt idx="63" formatCode="General">
                  <c:v>0</c:v>
                </c:pt>
                <c:pt idx="64" formatCode="General">
                  <c:v>0</c:v>
                </c:pt>
                <c:pt idx="65" formatCode="General">
                  <c:v>0</c:v>
                </c:pt>
                <c:pt idx="66" formatCode="General">
                  <c:v>0</c:v>
                </c:pt>
                <c:pt idx="67" formatCode="General">
                  <c:v>0</c:v>
                </c:pt>
                <c:pt idx="68" formatCode="General">
                  <c:v>0</c:v>
                </c:pt>
                <c:pt idx="69" formatCode="General">
                  <c:v>0</c:v>
                </c:pt>
                <c:pt idx="70" formatCode="General">
                  <c:v>0</c:v>
                </c:pt>
                <c:pt idx="71" formatCode="General">
                  <c:v>0</c:v>
                </c:pt>
                <c:pt idx="72" formatCode="General">
                  <c:v>0</c:v>
                </c:pt>
                <c:pt idx="73" formatCode="General">
                  <c:v>0</c:v>
                </c:pt>
                <c:pt idx="74" formatCode="General">
                  <c:v>0</c:v>
                </c:pt>
                <c:pt idx="75" formatCode="General">
                  <c:v>0</c:v>
                </c:pt>
              </c:numCache>
            </c:numRef>
          </c:yVal>
          <c:smooth val="0"/>
          <c:extLst>
            <c:ext xmlns:c16="http://schemas.microsoft.com/office/drawing/2014/chart" uri="{C3380CC4-5D6E-409C-BE32-E72D297353CC}">
              <c16:uniqueId val="{00000004-4EF0-4154-9773-7BD7A56F853F}"/>
            </c:ext>
          </c:extLst>
        </c:ser>
        <c:dLbls>
          <c:showLegendKey val="0"/>
          <c:showVal val="0"/>
          <c:showCatName val="0"/>
          <c:showSerName val="0"/>
          <c:showPercent val="0"/>
          <c:showBubbleSize val="0"/>
        </c:dLbls>
        <c:axId val="300735360"/>
        <c:axId val="300735688"/>
        <c:extLst/>
      </c:scatterChart>
      <c:valAx>
        <c:axId val="300735360"/>
        <c:scaling>
          <c:orientation val="minMax"/>
          <c:max val="40"/>
          <c:min val="-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a:t>x</a:t>
                </a:r>
              </a:p>
            </c:rich>
          </c:tx>
          <c:layout/>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0735688"/>
        <c:crossesAt val="0"/>
        <c:crossBetween val="midCat"/>
        <c:majorUnit val="10"/>
        <c:minorUnit val="5"/>
      </c:valAx>
      <c:valAx>
        <c:axId val="300735688"/>
        <c:scaling>
          <c:orientation val="minMax"/>
          <c:max val="7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GB"/>
                  <a:t>y</a:t>
                </a:r>
              </a:p>
              <a:p>
                <a:pPr>
                  <a:defRPr/>
                </a:pPr>
                <a:endParaRPr lang="en-GB"/>
              </a:p>
            </c:rich>
          </c:tx>
          <c:layout/>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1587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0735360"/>
        <c:crossesAt val="-30"/>
        <c:crossBetween val="midCat"/>
      </c:valAx>
      <c:spPr>
        <a:noFill/>
        <a:ln>
          <a:noFill/>
        </a:ln>
        <a:effectLst/>
      </c:spPr>
    </c:plotArea>
    <c:legend>
      <c:legendPos val="t"/>
      <c:legendEntry>
        <c:idx val="0"/>
        <c:delete val="1"/>
      </c:legendEntry>
      <c:layout>
        <c:manualLayout>
          <c:xMode val="edge"/>
          <c:yMode val="edge"/>
          <c:x val="0.37686245895580095"/>
          <c:y val="9.6163168584635195E-2"/>
          <c:w val="0.20396500079250587"/>
          <c:h val="0.1983367821156917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93144101451715"/>
          <c:y val="5.5964370425283259E-2"/>
          <c:w val="0.87952609938926163"/>
          <c:h val="0.91795698771486811"/>
        </c:manualLayout>
      </c:layout>
      <c:scatterChart>
        <c:scatterStyle val="lineMarker"/>
        <c:varyColors val="0"/>
        <c:ser>
          <c:idx val="0"/>
          <c:order val="0"/>
          <c:tx>
            <c:strRef>
              <c:f>Displace!$O$23</c:f>
              <c:strCache>
                <c:ptCount val="1"/>
                <c:pt idx="0">
                  <c:v>X0</c:v>
                </c:pt>
              </c:strCache>
            </c:strRef>
          </c:tx>
          <c:spPr>
            <a:ln w="25400" cap="rnd">
              <a:solidFill>
                <a:schemeClr val="accent1"/>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Displace!$O$26:$O$101</c:f>
              <c:numCache>
                <c:formatCode>0.000</c:formatCode>
                <c:ptCount val="76"/>
                <c:pt idx="0">
                  <c:v>35.230677</c:v>
                </c:pt>
                <c:pt idx="1">
                  <c:v>34.990876999999998</c:v>
                </c:pt>
                <c:pt idx="2">
                  <c:v>34.736970999999997</c:v>
                </c:pt>
                <c:pt idx="3">
                  <c:v>34.483065999999994</c:v>
                </c:pt>
                <c:pt idx="4">
                  <c:v>34.243266000000006</c:v>
                </c:pt>
                <c:pt idx="5">
                  <c:v>33.989360000000005</c:v>
                </c:pt>
                <c:pt idx="6">
                  <c:v>33.735454000000004</c:v>
                </c:pt>
                <c:pt idx="7">
                  <c:v>33.481549000000001</c:v>
                </c:pt>
                <c:pt idx="8">
                  <c:v>33.241748999999999</c:v>
                </c:pt>
                <c:pt idx="9">
                  <c:v>32.987842999999998</c:v>
                </c:pt>
                <c:pt idx="10">
                  <c:v>32.733937999999995</c:v>
                </c:pt>
                <c:pt idx="11">
                  <c:v>32.494138000000007</c:v>
                </c:pt>
                <c:pt idx="12">
                  <c:v>32.240232000000006</c:v>
                </c:pt>
                <c:pt idx="13">
                  <c:v>31.986326000000005</c:v>
                </c:pt>
                <c:pt idx="14">
                  <c:v>31.732421000000002</c:v>
                </c:pt>
                <c:pt idx="15">
                  <c:v>31.492621</c:v>
                </c:pt>
                <c:pt idx="16">
                  <c:v>31.238714999999999</c:v>
                </c:pt>
                <c:pt idx="17">
                  <c:v>30.984808999999998</c:v>
                </c:pt>
                <c:pt idx="18">
                  <c:v>30.730903999999995</c:v>
                </c:pt>
                <c:pt idx="19">
                  <c:v>30.730903999999995</c:v>
                </c:pt>
                <c:pt idx="20">
                  <c:v>30.491103999999993</c:v>
                </c:pt>
                <c:pt idx="21">
                  <c:v>30.237197999999992</c:v>
                </c:pt>
                <c:pt idx="22">
                  <c:v>29.983292999999989</c:v>
                </c:pt>
                <c:pt idx="23">
                  <c:v>29.743493000000001</c:v>
                </c:pt>
                <c:pt idx="24">
                  <c:v>29.489587</c:v>
                </c:pt>
                <c:pt idx="25">
                  <c:v>29.235681</c:v>
                </c:pt>
                <c:pt idx="26">
                  <c:v>28.981775999999996</c:v>
                </c:pt>
                <c:pt idx="27">
                  <c:v>28.741975999999994</c:v>
                </c:pt>
                <c:pt idx="28">
                  <c:v>28.488069999999993</c:v>
                </c:pt>
                <c:pt idx="29">
                  <c:v>28.23416499999999</c:v>
                </c:pt>
                <c:pt idx="30">
                  <c:v>27.994365000000002</c:v>
                </c:pt>
                <c:pt idx="31">
                  <c:v>27.740459000000001</c:v>
                </c:pt>
                <c:pt idx="32">
                  <c:v>27.486553000000001</c:v>
                </c:pt>
                <c:pt idx="33">
                  <c:v>27.232647999999998</c:v>
                </c:pt>
                <c:pt idx="34">
                  <c:v>26.992847999999995</c:v>
                </c:pt>
                <c:pt idx="35">
                  <c:v>26.738941999999994</c:v>
                </c:pt>
                <c:pt idx="36">
                  <c:v>26.485035999999994</c:v>
                </c:pt>
                <c:pt idx="37">
                  <c:v>26.231130999999991</c:v>
                </c:pt>
                <c:pt idx="38">
                  <c:v>26.231130999999991</c:v>
                </c:pt>
                <c:pt idx="39">
                  <c:v>25.991330999999988</c:v>
                </c:pt>
                <c:pt idx="40">
                  <c:v>25.737424999999988</c:v>
                </c:pt>
                <c:pt idx="41">
                  <c:v>25.483519999999984</c:v>
                </c:pt>
                <c:pt idx="42">
                  <c:v>25.243719999999996</c:v>
                </c:pt>
                <c:pt idx="43">
                  <c:v>24.989813999999996</c:v>
                </c:pt>
                <c:pt idx="44">
                  <c:v>24.735907999999995</c:v>
                </c:pt>
                <c:pt idx="45">
                  <c:v>24.482002999999992</c:v>
                </c:pt>
                <c:pt idx="46">
                  <c:v>24.242202999999989</c:v>
                </c:pt>
                <c:pt idx="47">
                  <c:v>23.988296999999989</c:v>
                </c:pt>
                <c:pt idx="48">
                  <c:v>23.734391999999986</c:v>
                </c:pt>
                <c:pt idx="49">
                  <c:v>23.494591999999997</c:v>
                </c:pt>
                <c:pt idx="50">
                  <c:v>23.240685999999997</c:v>
                </c:pt>
                <c:pt idx="51">
                  <c:v>22.986779999999996</c:v>
                </c:pt>
                <c:pt idx="52">
                  <c:v>22.732874999999993</c:v>
                </c:pt>
                <c:pt idx="53">
                  <c:v>22.49307499999999</c:v>
                </c:pt>
                <c:pt idx="54">
                  <c:v>22.23916899999999</c:v>
                </c:pt>
                <c:pt idx="55">
                  <c:v>21.985262999999989</c:v>
                </c:pt>
                <c:pt idx="56">
                  <c:v>21.731357999999986</c:v>
                </c:pt>
                <c:pt idx="57">
                  <c:v>21.731357999999986</c:v>
                </c:pt>
                <c:pt idx="58">
                  <c:v>21.491557999999984</c:v>
                </c:pt>
                <c:pt idx="59">
                  <c:v>21.237651999999983</c:v>
                </c:pt>
                <c:pt idx="60">
                  <c:v>20.98374699999998</c:v>
                </c:pt>
                <c:pt idx="61">
                  <c:v>20.743946999999991</c:v>
                </c:pt>
                <c:pt idx="62">
                  <c:v>20.490040999999991</c:v>
                </c:pt>
                <c:pt idx="63">
                  <c:v>20.23613499999999</c:v>
                </c:pt>
                <c:pt idx="64">
                  <c:v>19.982229999999987</c:v>
                </c:pt>
                <c:pt idx="65">
                  <c:v>19.742429999999985</c:v>
                </c:pt>
                <c:pt idx="66">
                  <c:v>19.488523999999984</c:v>
                </c:pt>
                <c:pt idx="67">
                  <c:v>19.234618999999981</c:v>
                </c:pt>
                <c:pt idx="68">
                  <c:v>18.994818999999993</c:v>
                </c:pt>
                <c:pt idx="69">
                  <c:v>18.740912999999992</c:v>
                </c:pt>
                <c:pt idx="70">
                  <c:v>18.487006999999991</c:v>
                </c:pt>
                <c:pt idx="71">
                  <c:v>18.233101999999988</c:v>
                </c:pt>
                <c:pt idx="72">
                  <c:v>17.993301999999986</c:v>
                </c:pt>
                <c:pt idx="73">
                  <c:v>17.739395999999985</c:v>
                </c:pt>
                <c:pt idx="74">
                  <c:v>17.485489999999984</c:v>
                </c:pt>
                <c:pt idx="75">
                  <c:v>17.231584999999981</c:v>
                </c:pt>
              </c:numCache>
            </c:numRef>
          </c:yVal>
          <c:smooth val="0"/>
          <c:extLst>
            <c:ext xmlns:c16="http://schemas.microsoft.com/office/drawing/2014/chart" uri="{C3380CC4-5D6E-409C-BE32-E72D297353CC}">
              <c16:uniqueId val="{00000000-E121-4CF5-BDB2-1CB476A3437E}"/>
            </c:ext>
          </c:extLst>
        </c:ser>
        <c:ser>
          <c:idx val="1"/>
          <c:order val="1"/>
          <c:tx>
            <c:strRef>
              <c:f>Displace!$R$23</c:f>
              <c:strCache>
                <c:ptCount val="1"/>
                <c:pt idx="0">
                  <c:v>Y0</c:v>
                </c:pt>
              </c:strCache>
            </c:strRef>
          </c:tx>
          <c:spPr>
            <a:ln w="25400" cap="rnd">
              <a:solidFill>
                <a:schemeClr val="accent2"/>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Displace!$R$26:$R$101</c:f>
              <c:numCache>
                <c:formatCode>0.000</c:formatCode>
                <c:ptCount val="76"/>
                <c:pt idx="0">
                  <c:v>38.137608000000007</c:v>
                </c:pt>
                <c:pt idx="1">
                  <c:v>38.472104000000009</c:v>
                </c:pt>
                <c:pt idx="2">
                  <c:v>38.826276</c:v>
                </c:pt>
                <c:pt idx="3">
                  <c:v>39.180449000000003</c:v>
                </c:pt>
                <c:pt idx="4">
                  <c:v>39.514945000000004</c:v>
                </c:pt>
                <c:pt idx="5">
                  <c:v>39.869118000000007</c:v>
                </c:pt>
                <c:pt idx="6">
                  <c:v>40.223289999999999</c:v>
                </c:pt>
                <c:pt idx="7">
                  <c:v>40.577463000000002</c:v>
                </c:pt>
                <c:pt idx="8">
                  <c:v>40.911959000000003</c:v>
                </c:pt>
                <c:pt idx="9">
                  <c:v>41.266131000000009</c:v>
                </c:pt>
                <c:pt idx="10">
                  <c:v>41.620303999999997</c:v>
                </c:pt>
                <c:pt idx="11">
                  <c:v>41.954799999999999</c:v>
                </c:pt>
                <c:pt idx="12">
                  <c:v>42.308973000000002</c:v>
                </c:pt>
                <c:pt idx="13">
                  <c:v>42.663145000000007</c:v>
                </c:pt>
                <c:pt idx="14">
                  <c:v>43.017317999999996</c:v>
                </c:pt>
                <c:pt idx="15">
                  <c:v>43.351813999999997</c:v>
                </c:pt>
                <c:pt idx="16">
                  <c:v>43.705986000000003</c:v>
                </c:pt>
                <c:pt idx="17">
                  <c:v>44.060159000000006</c:v>
                </c:pt>
                <c:pt idx="18">
                  <c:v>44.414330999999997</c:v>
                </c:pt>
                <c:pt idx="19">
                  <c:v>44.414330999999997</c:v>
                </c:pt>
                <c:pt idx="20">
                  <c:v>44.748826999999999</c:v>
                </c:pt>
                <c:pt idx="21">
                  <c:v>45.10299899999999</c:v>
                </c:pt>
                <c:pt idx="22">
                  <c:v>45.457171999999993</c:v>
                </c:pt>
                <c:pt idx="23">
                  <c:v>45.791667999999994</c:v>
                </c:pt>
                <c:pt idx="24">
                  <c:v>46.145840999999997</c:v>
                </c:pt>
                <c:pt idx="25">
                  <c:v>46.500012999999988</c:v>
                </c:pt>
                <c:pt idx="26">
                  <c:v>46.854185999999991</c:v>
                </c:pt>
                <c:pt idx="27">
                  <c:v>47.188681999999993</c:v>
                </c:pt>
                <c:pt idx="28">
                  <c:v>47.542853999999998</c:v>
                </c:pt>
                <c:pt idx="29">
                  <c:v>47.897026999999987</c:v>
                </c:pt>
                <c:pt idx="30">
                  <c:v>48.231522999999989</c:v>
                </c:pt>
                <c:pt idx="31">
                  <c:v>48.585695999999992</c:v>
                </c:pt>
                <c:pt idx="32">
                  <c:v>48.939867999999997</c:v>
                </c:pt>
                <c:pt idx="33">
                  <c:v>49.294040999999986</c:v>
                </c:pt>
                <c:pt idx="34">
                  <c:v>49.628536999999987</c:v>
                </c:pt>
                <c:pt idx="35">
                  <c:v>49.982708999999993</c:v>
                </c:pt>
                <c:pt idx="36">
                  <c:v>50.336881999999996</c:v>
                </c:pt>
                <c:pt idx="37">
                  <c:v>50.691053999999987</c:v>
                </c:pt>
                <c:pt idx="38">
                  <c:v>50.691053999999987</c:v>
                </c:pt>
                <c:pt idx="39">
                  <c:v>51.025549999999988</c:v>
                </c:pt>
                <c:pt idx="40">
                  <c:v>51.37972199999998</c:v>
                </c:pt>
                <c:pt idx="41">
                  <c:v>51.733894999999983</c:v>
                </c:pt>
                <c:pt idx="42">
                  <c:v>52.068390999999984</c:v>
                </c:pt>
                <c:pt idx="43">
                  <c:v>52.422563999999987</c:v>
                </c:pt>
                <c:pt idx="44">
                  <c:v>52.776735999999978</c:v>
                </c:pt>
                <c:pt idx="45">
                  <c:v>53.130908999999981</c:v>
                </c:pt>
                <c:pt idx="46">
                  <c:v>53.465404999999983</c:v>
                </c:pt>
                <c:pt idx="47">
                  <c:v>53.819576999999988</c:v>
                </c:pt>
                <c:pt idx="48">
                  <c:v>54.173749999999977</c:v>
                </c:pt>
                <c:pt idx="49">
                  <c:v>54.508245999999978</c:v>
                </c:pt>
                <c:pt idx="50">
                  <c:v>54.862418999999981</c:v>
                </c:pt>
                <c:pt idx="51">
                  <c:v>55.216590999999987</c:v>
                </c:pt>
                <c:pt idx="52">
                  <c:v>55.570763999999976</c:v>
                </c:pt>
                <c:pt idx="53">
                  <c:v>55.905259999999977</c:v>
                </c:pt>
                <c:pt idx="54">
                  <c:v>56.259431999999983</c:v>
                </c:pt>
                <c:pt idx="55">
                  <c:v>56.613604999999986</c:v>
                </c:pt>
                <c:pt idx="56">
                  <c:v>56.967776999999977</c:v>
                </c:pt>
                <c:pt idx="57">
                  <c:v>56.967776999999977</c:v>
                </c:pt>
                <c:pt idx="58">
                  <c:v>57.302272999999978</c:v>
                </c:pt>
                <c:pt idx="59">
                  <c:v>57.65644499999997</c:v>
                </c:pt>
                <c:pt idx="60">
                  <c:v>58.010617999999972</c:v>
                </c:pt>
                <c:pt idx="61">
                  <c:v>58.345113999999974</c:v>
                </c:pt>
                <c:pt idx="62">
                  <c:v>58.699286999999977</c:v>
                </c:pt>
                <c:pt idx="63">
                  <c:v>59.053458999999968</c:v>
                </c:pt>
                <c:pt idx="64">
                  <c:v>59.407631999999971</c:v>
                </c:pt>
                <c:pt idx="65">
                  <c:v>59.742127999999973</c:v>
                </c:pt>
                <c:pt idx="66">
                  <c:v>60.096299999999978</c:v>
                </c:pt>
                <c:pt idx="67">
                  <c:v>60.450472999999967</c:v>
                </c:pt>
                <c:pt idx="68">
                  <c:v>60.784968999999968</c:v>
                </c:pt>
                <c:pt idx="69">
                  <c:v>61.139141999999971</c:v>
                </c:pt>
                <c:pt idx="70">
                  <c:v>61.493313999999977</c:v>
                </c:pt>
                <c:pt idx="71">
                  <c:v>61.847486999999965</c:v>
                </c:pt>
                <c:pt idx="72">
                  <c:v>62.181982999999967</c:v>
                </c:pt>
                <c:pt idx="73">
                  <c:v>62.536154999999972</c:v>
                </c:pt>
                <c:pt idx="74">
                  <c:v>62.890327999999975</c:v>
                </c:pt>
                <c:pt idx="75">
                  <c:v>63.244499999999967</c:v>
                </c:pt>
              </c:numCache>
            </c:numRef>
          </c:yVal>
          <c:smooth val="0"/>
          <c:extLst>
            <c:ext xmlns:c16="http://schemas.microsoft.com/office/drawing/2014/chart" uri="{C3380CC4-5D6E-409C-BE32-E72D297353CC}">
              <c16:uniqueId val="{00000001-E121-4CF5-BDB2-1CB476A3437E}"/>
            </c:ext>
          </c:extLst>
        </c:ser>
        <c:ser>
          <c:idx val="2"/>
          <c:order val="2"/>
          <c:tx>
            <c:strRef>
              <c:f>Displace!$I$23</c:f>
              <c:strCache>
                <c:ptCount val="1"/>
                <c:pt idx="0">
                  <c:v>CO Bump X</c:v>
                </c:pt>
              </c:strCache>
            </c:strRef>
          </c:tx>
          <c:spPr>
            <a:ln w="25400" cap="rnd">
              <a:solidFill>
                <a:schemeClr val="accent3"/>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Displace!$I$26:$I$101</c:f>
              <c:numCache>
                <c:formatCode>0.000</c:formatCode>
                <c:ptCount val="76"/>
                <c:pt idx="0">
                  <c:v>29.664963999999998</c:v>
                </c:pt>
                <c:pt idx="1">
                  <c:v>25.776074999999999</c:v>
                </c:pt>
                <c:pt idx="2">
                  <c:v>22.646563</c:v>
                </c:pt>
                <c:pt idx="3">
                  <c:v>21.340452999999997</c:v>
                </c:pt>
                <c:pt idx="4">
                  <c:v>18.361851999999999</c:v>
                </c:pt>
                <c:pt idx="5">
                  <c:v>15.101866000000001</c:v>
                </c:pt>
                <c:pt idx="6">
                  <c:v>12.920344999999998</c:v>
                </c:pt>
                <c:pt idx="7">
                  <c:v>11.621144999999999</c:v>
                </c:pt>
                <c:pt idx="8">
                  <c:v>10.892325</c:v>
                </c:pt>
                <c:pt idx="9">
                  <c:v>10.666313000000002</c:v>
                </c:pt>
                <c:pt idx="10">
                  <c:v>9.6486689999999982</c:v>
                </c:pt>
                <c:pt idx="11">
                  <c:v>9.2081870000000023</c:v>
                </c:pt>
                <c:pt idx="12">
                  <c:v>7.9176750000000027</c:v>
                </c:pt>
                <c:pt idx="13">
                  <c:v>7.0646550000000019</c:v>
                </c:pt>
                <c:pt idx="14">
                  <c:v>6.2721749999999972</c:v>
                </c:pt>
                <c:pt idx="15">
                  <c:v>5.4334380000000024</c:v>
                </c:pt>
                <c:pt idx="16">
                  <c:v>4.6676479999999998</c:v>
                </c:pt>
                <c:pt idx="17">
                  <c:v>1.2437240000000003</c:v>
                </c:pt>
                <c:pt idx="18">
                  <c:v>0</c:v>
                </c:pt>
                <c:pt idx="19">
                  <c:v>25.165190999999993</c:v>
                </c:pt>
                <c:pt idx="20">
                  <c:v>21.276301999999994</c:v>
                </c:pt>
                <c:pt idx="21">
                  <c:v>18.146789999999996</c:v>
                </c:pt>
                <c:pt idx="22">
                  <c:v>16.840679999999992</c:v>
                </c:pt>
                <c:pt idx="23">
                  <c:v>13.862078999999994</c:v>
                </c:pt>
                <c:pt idx="24">
                  <c:v>10.602092999999996</c:v>
                </c:pt>
                <c:pt idx="25">
                  <c:v>8.4205719999999928</c:v>
                </c:pt>
                <c:pt idx="26">
                  <c:v>7.1213719999999938</c:v>
                </c:pt>
                <c:pt idx="27">
                  <c:v>6.3925519999999949</c:v>
                </c:pt>
                <c:pt idx="28">
                  <c:v>6.1665399999999977</c:v>
                </c:pt>
                <c:pt idx="29">
                  <c:v>5.1488959999999935</c:v>
                </c:pt>
                <c:pt idx="30">
                  <c:v>4.7084139999999977</c:v>
                </c:pt>
                <c:pt idx="31">
                  <c:v>3.417901999999998</c:v>
                </c:pt>
                <c:pt idx="32">
                  <c:v>2.5648819999999972</c:v>
                </c:pt>
                <c:pt idx="33">
                  <c:v>1.7724019999999925</c:v>
                </c:pt>
                <c:pt idx="34">
                  <c:v>0.93366499999999775</c:v>
                </c:pt>
                <c:pt idx="35">
                  <c:v>0.16787499999999511</c:v>
                </c:pt>
                <c:pt idx="36">
                  <c:v>-3.2560490000000044</c:v>
                </c:pt>
                <c:pt idx="37">
                  <c:v>-4.4997730000000047</c:v>
                </c:pt>
                <c:pt idx="38">
                  <c:v>20.665417999999988</c:v>
                </c:pt>
                <c:pt idx="39">
                  <c:v>16.776528999999989</c:v>
                </c:pt>
                <c:pt idx="40">
                  <c:v>13.647016999999991</c:v>
                </c:pt>
                <c:pt idx="41">
                  <c:v>12.340906999999987</c:v>
                </c:pt>
                <c:pt idx="42">
                  <c:v>9.3623059999999896</c:v>
                </c:pt>
                <c:pt idx="43">
                  <c:v>6.1023199999999918</c:v>
                </c:pt>
                <c:pt idx="44">
                  <c:v>3.9207989999999882</c:v>
                </c:pt>
                <c:pt idx="45">
                  <c:v>2.6215989999999891</c:v>
                </c:pt>
                <c:pt idx="46">
                  <c:v>1.8927789999999902</c:v>
                </c:pt>
                <c:pt idx="47">
                  <c:v>1.666766999999993</c:v>
                </c:pt>
                <c:pt idx="48">
                  <c:v>0.64912299999998879</c:v>
                </c:pt>
                <c:pt idx="49">
                  <c:v>0.20864099999999297</c:v>
                </c:pt>
                <c:pt idx="50">
                  <c:v>-1.0818710000000067</c:v>
                </c:pt>
                <c:pt idx="51">
                  <c:v>-1.9348910000000075</c:v>
                </c:pt>
                <c:pt idx="52">
                  <c:v>-2.7273710000000122</c:v>
                </c:pt>
                <c:pt idx="53">
                  <c:v>-3.5661080000000069</c:v>
                </c:pt>
                <c:pt idx="54">
                  <c:v>-4.3318980000000096</c:v>
                </c:pt>
                <c:pt idx="55">
                  <c:v>-7.7558220000000091</c:v>
                </c:pt>
                <c:pt idx="56">
                  <c:v>-8.9995460000000094</c:v>
                </c:pt>
                <c:pt idx="57">
                  <c:v>16.165644999999984</c:v>
                </c:pt>
                <c:pt idx="58">
                  <c:v>12.276755999999985</c:v>
                </c:pt>
                <c:pt idx="59">
                  <c:v>9.1472439999999864</c:v>
                </c:pt>
                <c:pt idx="60">
                  <c:v>7.8411339999999825</c:v>
                </c:pt>
                <c:pt idx="61">
                  <c:v>4.8625329999999849</c:v>
                </c:pt>
                <c:pt idx="62">
                  <c:v>1.6025469999999871</c:v>
                </c:pt>
                <c:pt idx="63">
                  <c:v>-0.57897400000001653</c:v>
                </c:pt>
                <c:pt idx="64">
                  <c:v>-1.8781740000000156</c:v>
                </c:pt>
                <c:pt idx="65">
                  <c:v>-2.6069940000000145</c:v>
                </c:pt>
                <c:pt idx="66">
                  <c:v>-2.8330060000000117</c:v>
                </c:pt>
                <c:pt idx="67">
                  <c:v>-3.8506500000000159</c:v>
                </c:pt>
                <c:pt idx="68">
                  <c:v>-4.2911320000000117</c:v>
                </c:pt>
                <c:pt idx="69">
                  <c:v>-5.5816440000000114</c:v>
                </c:pt>
                <c:pt idx="70">
                  <c:v>-6.4346640000000122</c:v>
                </c:pt>
                <c:pt idx="71">
                  <c:v>-7.2271440000000169</c:v>
                </c:pt>
                <c:pt idx="72">
                  <c:v>-8.0658810000000116</c:v>
                </c:pt>
                <c:pt idx="73">
                  <c:v>-8.8316710000000143</c:v>
                </c:pt>
                <c:pt idx="74">
                  <c:v>-12.255595000000014</c:v>
                </c:pt>
                <c:pt idx="75">
                  <c:v>-13.499319000000014</c:v>
                </c:pt>
              </c:numCache>
            </c:numRef>
          </c:yVal>
          <c:smooth val="0"/>
          <c:extLst>
            <c:ext xmlns:c16="http://schemas.microsoft.com/office/drawing/2014/chart" uri="{C3380CC4-5D6E-409C-BE32-E72D297353CC}">
              <c16:uniqueId val="{00000002-E121-4CF5-BDB2-1CB476A3437E}"/>
            </c:ext>
          </c:extLst>
        </c:ser>
        <c:ser>
          <c:idx val="3"/>
          <c:order val="3"/>
          <c:tx>
            <c:strRef>
              <c:f>Displace!$L$23</c:f>
              <c:strCache>
                <c:ptCount val="1"/>
                <c:pt idx="0">
                  <c:v>CO Bump Y</c:v>
                </c:pt>
              </c:strCache>
            </c:strRef>
          </c:tx>
          <c:spPr>
            <a:ln w="25400" cap="rnd">
              <a:solidFill>
                <a:schemeClr val="accent4"/>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Displace!$L$26:$L$101</c:f>
              <c:numCache>
                <c:formatCode>0.000</c:formatCode>
                <c:ptCount val="76"/>
                <c:pt idx="0">
                  <c:v>30.819898999999999</c:v>
                </c:pt>
                <c:pt idx="1">
                  <c:v>25.746738999999998</c:v>
                </c:pt>
                <c:pt idx="2">
                  <c:v>20.673578999999997</c:v>
                </c:pt>
                <c:pt idx="3">
                  <c:v>17.209299000000009</c:v>
                </c:pt>
                <c:pt idx="4">
                  <c:v>16.270930999999997</c:v>
                </c:pt>
                <c:pt idx="5">
                  <c:v>16.270930999999997</c:v>
                </c:pt>
                <c:pt idx="6">
                  <c:v>14.653511999999999</c:v>
                </c:pt>
                <c:pt idx="7">
                  <c:v>13.354968000000007</c:v>
                </c:pt>
                <c:pt idx="8">
                  <c:v>11.249722999999996</c:v>
                </c:pt>
                <c:pt idx="9">
                  <c:v>8.661089000000004</c:v>
                </c:pt>
                <c:pt idx="10">
                  <c:v>7.5078280000000035</c:v>
                </c:pt>
                <c:pt idx="11">
                  <c:v>5.4299310000000034</c:v>
                </c:pt>
                <c:pt idx="12">
                  <c:v>4.2536060000000049</c:v>
                </c:pt>
                <c:pt idx="13">
                  <c:v>3.3034310000000033</c:v>
                </c:pt>
                <c:pt idx="14">
                  <c:v>2.2378560000000007</c:v>
                </c:pt>
                <c:pt idx="15">
                  <c:v>1.141883</c:v>
                </c:pt>
                <c:pt idx="16">
                  <c:v>0</c:v>
                </c:pt>
                <c:pt idx="17">
                  <c:v>0</c:v>
                </c:pt>
                <c:pt idx="18">
                  <c:v>0</c:v>
                </c:pt>
                <c:pt idx="19">
                  <c:v>37.096621999999989</c:v>
                </c:pt>
                <c:pt idx="20">
                  <c:v>32.023461999999988</c:v>
                </c:pt>
                <c:pt idx="21">
                  <c:v>26.950301999999986</c:v>
                </c:pt>
                <c:pt idx="22">
                  <c:v>23.486021999999998</c:v>
                </c:pt>
                <c:pt idx="23">
                  <c:v>22.547653999999987</c:v>
                </c:pt>
                <c:pt idx="24">
                  <c:v>22.547653999999987</c:v>
                </c:pt>
                <c:pt idx="25">
                  <c:v>20.930234999999989</c:v>
                </c:pt>
                <c:pt idx="26">
                  <c:v>19.631690999999996</c:v>
                </c:pt>
                <c:pt idx="27">
                  <c:v>17.526445999999986</c:v>
                </c:pt>
                <c:pt idx="28">
                  <c:v>14.937811999999994</c:v>
                </c:pt>
                <c:pt idx="29">
                  <c:v>13.784550999999993</c:v>
                </c:pt>
                <c:pt idx="30">
                  <c:v>11.706653999999993</c:v>
                </c:pt>
                <c:pt idx="31">
                  <c:v>10.530328999999995</c:v>
                </c:pt>
                <c:pt idx="32">
                  <c:v>9.5801539999999932</c:v>
                </c:pt>
                <c:pt idx="33">
                  <c:v>8.5145789999999906</c:v>
                </c:pt>
                <c:pt idx="34">
                  <c:v>7.4186059999999898</c:v>
                </c:pt>
                <c:pt idx="35">
                  <c:v>6.2767229999999898</c:v>
                </c:pt>
                <c:pt idx="36">
                  <c:v>6.2767229999999898</c:v>
                </c:pt>
                <c:pt idx="37">
                  <c:v>6.2767229999999898</c:v>
                </c:pt>
                <c:pt idx="38">
                  <c:v>43.373344999999979</c:v>
                </c:pt>
                <c:pt idx="39">
                  <c:v>38.300184999999978</c:v>
                </c:pt>
                <c:pt idx="40">
                  <c:v>33.227024999999976</c:v>
                </c:pt>
                <c:pt idx="41">
                  <c:v>29.762744999999988</c:v>
                </c:pt>
                <c:pt idx="42">
                  <c:v>28.824376999999977</c:v>
                </c:pt>
                <c:pt idx="43">
                  <c:v>28.824376999999977</c:v>
                </c:pt>
                <c:pt idx="44">
                  <c:v>27.206957999999979</c:v>
                </c:pt>
                <c:pt idx="45">
                  <c:v>25.908413999999986</c:v>
                </c:pt>
                <c:pt idx="46">
                  <c:v>23.803168999999976</c:v>
                </c:pt>
                <c:pt idx="47">
                  <c:v>21.214534999999984</c:v>
                </c:pt>
                <c:pt idx="48">
                  <c:v>20.061273999999983</c:v>
                </c:pt>
                <c:pt idx="49">
                  <c:v>17.983376999999983</c:v>
                </c:pt>
                <c:pt idx="50">
                  <c:v>16.807051999999985</c:v>
                </c:pt>
                <c:pt idx="51">
                  <c:v>15.856876999999983</c:v>
                </c:pt>
                <c:pt idx="52">
                  <c:v>14.79130199999998</c:v>
                </c:pt>
                <c:pt idx="53">
                  <c:v>13.69532899999998</c:v>
                </c:pt>
                <c:pt idx="54">
                  <c:v>12.55344599999998</c:v>
                </c:pt>
                <c:pt idx="55">
                  <c:v>12.55344599999998</c:v>
                </c:pt>
                <c:pt idx="56">
                  <c:v>12.55344599999998</c:v>
                </c:pt>
                <c:pt idx="57">
                  <c:v>49.650067999999969</c:v>
                </c:pt>
                <c:pt idx="58">
                  <c:v>44.576907999999968</c:v>
                </c:pt>
                <c:pt idx="59">
                  <c:v>39.503747999999966</c:v>
                </c:pt>
                <c:pt idx="60">
                  <c:v>36.039467999999978</c:v>
                </c:pt>
                <c:pt idx="61">
                  <c:v>35.101099999999967</c:v>
                </c:pt>
                <c:pt idx="62">
                  <c:v>35.101099999999967</c:v>
                </c:pt>
                <c:pt idx="63">
                  <c:v>33.483680999999969</c:v>
                </c:pt>
                <c:pt idx="64">
                  <c:v>32.185136999999976</c:v>
                </c:pt>
                <c:pt idx="65">
                  <c:v>30.079891999999965</c:v>
                </c:pt>
                <c:pt idx="66">
                  <c:v>27.491257999999974</c:v>
                </c:pt>
                <c:pt idx="67">
                  <c:v>26.337996999999973</c:v>
                </c:pt>
                <c:pt idx="68">
                  <c:v>24.260099999999973</c:v>
                </c:pt>
                <c:pt idx="69">
                  <c:v>23.083774999999974</c:v>
                </c:pt>
                <c:pt idx="70">
                  <c:v>22.133599999999973</c:v>
                </c:pt>
                <c:pt idx="71">
                  <c:v>21.06802499999997</c:v>
                </c:pt>
                <c:pt idx="72">
                  <c:v>19.972051999999969</c:v>
                </c:pt>
                <c:pt idx="73">
                  <c:v>18.83016899999997</c:v>
                </c:pt>
                <c:pt idx="74">
                  <c:v>18.83016899999997</c:v>
                </c:pt>
                <c:pt idx="75">
                  <c:v>18.83016899999997</c:v>
                </c:pt>
              </c:numCache>
            </c:numRef>
          </c:yVal>
          <c:smooth val="0"/>
          <c:extLst>
            <c:ext xmlns:c16="http://schemas.microsoft.com/office/drawing/2014/chart" uri="{C3380CC4-5D6E-409C-BE32-E72D297353CC}">
              <c16:uniqueId val="{00000003-E121-4CF5-BDB2-1CB476A3437E}"/>
            </c:ext>
          </c:extLst>
        </c:ser>
        <c:ser>
          <c:idx val="4"/>
          <c:order val="4"/>
          <c:tx>
            <c:strRef>
              <c:f>Displace!$U$23</c:f>
              <c:strCache>
                <c:ptCount val="1"/>
                <c:pt idx="0">
                  <c:v>Base Bump X</c:v>
                </c:pt>
              </c:strCache>
            </c:strRef>
          </c:tx>
          <c:spPr>
            <a:ln w="25400" cap="rnd">
              <a:solidFill>
                <a:schemeClr val="accent5"/>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Displace!$U$26:$U$101</c:f>
              <c:numCache>
                <c:formatCode>0.000</c:formatCode>
                <c:ptCount val="7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-4.4997730000000047</c:v>
                </c:pt>
                <c:pt idx="20">
                  <c:v>-4.4997730000000047</c:v>
                </c:pt>
                <c:pt idx="21">
                  <c:v>-4.4997730000000047</c:v>
                </c:pt>
                <c:pt idx="22">
                  <c:v>-4.4997730000000047</c:v>
                </c:pt>
                <c:pt idx="23">
                  <c:v>-4.4997730000000047</c:v>
                </c:pt>
                <c:pt idx="24">
                  <c:v>-4.4997730000000047</c:v>
                </c:pt>
                <c:pt idx="25">
                  <c:v>-4.4997730000000047</c:v>
                </c:pt>
                <c:pt idx="26">
                  <c:v>-4.4997730000000047</c:v>
                </c:pt>
                <c:pt idx="27">
                  <c:v>-4.4997730000000047</c:v>
                </c:pt>
                <c:pt idx="28">
                  <c:v>-4.4997730000000047</c:v>
                </c:pt>
                <c:pt idx="29">
                  <c:v>-4.4997730000000047</c:v>
                </c:pt>
                <c:pt idx="30">
                  <c:v>-4.4997730000000047</c:v>
                </c:pt>
                <c:pt idx="31">
                  <c:v>-4.4997730000000047</c:v>
                </c:pt>
                <c:pt idx="32">
                  <c:v>-4.4997730000000047</c:v>
                </c:pt>
                <c:pt idx="33">
                  <c:v>-4.4997730000000047</c:v>
                </c:pt>
                <c:pt idx="34">
                  <c:v>-4.4997730000000047</c:v>
                </c:pt>
                <c:pt idx="35">
                  <c:v>-4.4997730000000047</c:v>
                </c:pt>
                <c:pt idx="36">
                  <c:v>-4.4997730000000047</c:v>
                </c:pt>
                <c:pt idx="37">
                  <c:v>-4.4997730000000047</c:v>
                </c:pt>
                <c:pt idx="38">
                  <c:v>-8.9995460000000094</c:v>
                </c:pt>
                <c:pt idx="39">
                  <c:v>-8.9995460000000094</c:v>
                </c:pt>
                <c:pt idx="40">
                  <c:v>-8.9995460000000094</c:v>
                </c:pt>
                <c:pt idx="41">
                  <c:v>-8.9995460000000094</c:v>
                </c:pt>
                <c:pt idx="42">
                  <c:v>-8.9995460000000094</c:v>
                </c:pt>
                <c:pt idx="43">
                  <c:v>-8.9995460000000094</c:v>
                </c:pt>
                <c:pt idx="44">
                  <c:v>-8.9995460000000094</c:v>
                </c:pt>
                <c:pt idx="45">
                  <c:v>-8.9995460000000094</c:v>
                </c:pt>
                <c:pt idx="46">
                  <c:v>-8.9995460000000094</c:v>
                </c:pt>
                <c:pt idx="47">
                  <c:v>-8.9995460000000094</c:v>
                </c:pt>
                <c:pt idx="48">
                  <c:v>-8.9995460000000094</c:v>
                </c:pt>
                <c:pt idx="49">
                  <c:v>-8.9995460000000094</c:v>
                </c:pt>
                <c:pt idx="50">
                  <c:v>-8.9995460000000094</c:v>
                </c:pt>
                <c:pt idx="51">
                  <c:v>-8.9995460000000094</c:v>
                </c:pt>
                <c:pt idx="52">
                  <c:v>-8.9995460000000094</c:v>
                </c:pt>
                <c:pt idx="53">
                  <c:v>-8.9995460000000094</c:v>
                </c:pt>
                <c:pt idx="54">
                  <c:v>-8.9995460000000094</c:v>
                </c:pt>
                <c:pt idx="55">
                  <c:v>-8.9995460000000094</c:v>
                </c:pt>
                <c:pt idx="56">
                  <c:v>-8.9995460000000094</c:v>
                </c:pt>
                <c:pt idx="57">
                  <c:v>-13.499319000000014</c:v>
                </c:pt>
                <c:pt idx="58">
                  <c:v>-13.499319000000014</c:v>
                </c:pt>
                <c:pt idx="59">
                  <c:v>-13.499319000000014</c:v>
                </c:pt>
                <c:pt idx="60">
                  <c:v>-13.499319000000014</c:v>
                </c:pt>
                <c:pt idx="61">
                  <c:v>-13.499319000000014</c:v>
                </c:pt>
                <c:pt idx="62">
                  <c:v>-13.499319000000014</c:v>
                </c:pt>
                <c:pt idx="63">
                  <c:v>-13.499319000000014</c:v>
                </c:pt>
                <c:pt idx="64">
                  <c:v>-13.499319000000014</c:v>
                </c:pt>
                <c:pt idx="65">
                  <c:v>-13.499319000000014</c:v>
                </c:pt>
                <c:pt idx="66">
                  <c:v>-13.499319000000014</c:v>
                </c:pt>
                <c:pt idx="67">
                  <c:v>-13.499319000000014</c:v>
                </c:pt>
                <c:pt idx="68">
                  <c:v>-13.499319000000014</c:v>
                </c:pt>
                <c:pt idx="69">
                  <c:v>-13.499319000000014</c:v>
                </c:pt>
                <c:pt idx="70">
                  <c:v>-13.499319000000014</c:v>
                </c:pt>
                <c:pt idx="71">
                  <c:v>-13.499319000000014</c:v>
                </c:pt>
                <c:pt idx="72">
                  <c:v>-13.499319000000014</c:v>
                </c:pt>
                <c:pt idx="73">
                  <c:v>-13.499319000000014</c:v>
                </c:pt>
                <c:pt idx="74">
                  <c:v>-13.499319000000014</c:v>
                </c:pt>
                <c:pt idx="75">
                  <c:v>-13.499319000000014</c:v>
                </c:pt>
              </c:numCache>
            </c:numRef>
          </c:yVal>
          <c:smooth val="0"/>
          <c:extLst>
            <c:ext xmlns:c16="http://schemas.microsoft.com/office/drawing/2014/chart" uri="{C3380CC4-5D6E-409C-BE32-E72D297353CC}">
              <c16:uniqueId val="{00000004-E121-4CF5-BDB2-1CB476A3437E}"/>
            </c:ext>
          </c:extLst>
        </c:ser>
        <c:ser>
          <c:idx val="5"/>
          <c:order val="5"/>
          <c:tx>
            <c:strRef>
              <c:f>Displace!$X$23</c:f>
              <c:strCache>
                <c:ptCount val="1"/>
                <c:pt idx="0">
                  <c:v>Base Bump Y</c:v>
                </c:pt>
              </c:strCache>
            </c:strRef>
          </c:tx>
          <c:spPr>
            <a:ln w="25400" cap="rnd">
              <a:solidFill>
                <a:schemeClr val="accent6"/>
              </a:solidFill>
              <a:round/>
            </a:ln>
            <a:effectLst/>
          </c:spPr>
          <c:marker>
            <c:symbol val="none"/>
          </c:marker>
          <c:xVal>
            <c:numRef>
              <c:f>Displace!$E$26:$E$101</c:f>
              <c:numCache>
                <c:formatCode>0.000</c:formatCode>
                <c:ptCount val="76"/>
                <c:pt idx="0">
                  <c:v>1.3309999999999999E-3</c:v>
                </c:pt>
                <c:pt idx="1">
                  <c:v>3.5936999999999997E-2</c:v>
                </c:pt>
                <c:pt idx="2">
                  <c:v>7.1873999999999993E-2</c:v>
                </c:pt>
                <c:pt idx="3">
                  <c:v>0.10647999999999999</c:v>
                </c:pt>
                <c:pt idx="4">
                  <c:v>0.14241699999999999</c:v>
                </c:pt>
                <c:pt idx="5">
                  <c:v>0.17835399999999998</c:v>
                </c:pt>
                <c:pt idx="6">
                  <c:v>0.21295999999999998</c:v>
                </c:pt>
                <c:pt idx="7">
                  <c:v>0.24889699999999998</c:v>
                </c:pt>
                <c:pt idx="8">
                  <c:v>0.283503</c:v>
                </c:pt>
                <c:pt idx="9">
                  <c:v>0.31944</c:v>
                </c:pt>
                <c:pt idx="10">
                  <c:v>0.355377</c:v>
                </c:pt>
                <c:pt idx="11">
                  <c:v>0.38998299999999997</c:v>
                </c:pt>
                <c:pt idx="12">
                  <c:v>0.42591999999999997</c:v>
                </c:pt>
                <c:pt idx="13">
                  <c:v>0.46052599999999999</c:v>
                </c:pt>
                <c:pt idx="14">
                  <c:v>0.49646299999999999</c:v>
                </c:pt>
                <c:pt idx="15">
                  <c:v>0.53239999999999998</c:v>
                </c:pt>
                <c:pt idx="16">
                  <c:v>0.56700600000000001</c:v>
                </c:pt>
                <c:pt idx="17">
                  <c:v>0.60294300000000001</c:v>
                </c:pt>
                <c:pt idx="18">
                  <c:v>0.63888</c:v>
                </c:pt>
                <c:pt idx="19" formatCode="0.0000">
                  <c:v>0.74021099999999995</c:v>
                </c:pt>
                <c:pt idx="20" formatCode="0.0000">
                  <c:v>0.77481699999999998</c:v>
                </c:pt>
                <c:pt idx="21" formatCode="0.0000">
                  <c:v>0.81075399999999997</c:v>
                </c:pt>
                <c:pt idx="22" formatCode="0.0000">
                  <c:v>0.84535999999999989</c:v>
                </c:pt>
                <c:pt idx="23" formatCode="0.0000">
                  <c:v>0.88129699999999989</c:v>
                </c:pt>
                <c:pt idx="24" formatCode="0.0000">
                  <c:v>0.91723399999999988</c:v>
                </c:pt>
                <c:pt idx="25" formatCode="0.0000">
                  <c:v>0.95183999999999991</c:v>
                </c:pt>
                <c:pt idx="26" formatCode="0.0000">
                  <c:v>0.98777699999999991</c:v>
                </c:pt>
                <c:pt idx="27" formatCode="0.0000">
                  <c:v>1.022383</c:v>
                </c:pt>
                <c:pt idx="28" formatCode="0.0000">
                  <c:v>1.0583199999999999</c:v>
                </c:pt>
                <c:pt idx="29" formatCode="0.0000">
                  <c:v>1.094257</c:v>
                </c:pt>
                <c:pt idx="30" formatCode="0.0000">
                  <c:v>1.1288629999999999</c:v>
                </c:pt>
                <c:pt idx="31" formatCode="0.0000">
                  <c:v>1.1648000000000001</c:v>
                </c:pt>
                <c:pt idx="32" formatCode="0.0000">
                  <c:v>1.199406</c:v>
                </c:pt>
                <c:pt idx="33" formatCode="0.0000">
                  <c:v>1.2353430000000001</c:v>
                </c:pt>
                <c:pt idx="34" formatCode="0.0000">
                  <c:v>1.27128</c:v>
                </c:pt>
                <c:pt idx="35" formatCode="0.0000">
                  <c:v>1.3058860000000001</c:v>
                </c:pt>
                <c:pt idx="36" formatCode="0.0000">
                  <c:v>1.341823</c:v>
                </c:pt>
                <c:pt idx="37" formatCode="0.0000">
                  <c:v>1.3777600000000001</c:v>
                </c:pt>
                <c:pt idx="38" formatCode="0.0000">
                  <c:v>1.4790909999999999</c:v>
                </c:pt>
                <c:pt idx="39" formatCode="0.0000">
                  <c:v>1.5136969999999998</c:v>
                </c:pt>
                <c:pt idx="40" formatCode="0.0000">
                  <c:v>1.549634</c:v>
                </c:pt>
                <c:pt idx="41" formatCode="0.0000">
                  <c:v>1.5842399999999999</c:v>
                </c:pt>
                <c:pt idx="42" formatCode="0.0000">
                  <c:v>1.620177</c:v>
                </c:pt>
                <c:pt idx="43" formatCode="0.0000">
                  <c:v>1.6561139999999999</c:v>
                </c:pt>
                <c:pt idx="44" formatCode="0.0000">
                  <c:v>1.6907199999999998</c:v>
                </c:pt>
                <c:pt idx="45" formatCode="0.0000">
                  <c:v>1.7266569999999999</c:v>
                </c:pt>
                <c:pt idx="46" formatCode="0.0000">
                  <c:v>1.7612629999999998</c:v>
                </c:pt>
                <c:pt idx="47" formatCode="0.0000">
                  <c:v>1.7971999999999999</c:v>
                </c:pt>
                <c:pt idx="48" formatCode="0.0000">
                  <c:v>1.8331369999999998</c:v>
                </c:pt>
                <c:pt idx="49" formatCode="0.0000">
                  <c:v>1.8677429999999999</c:v>
                </c:pt>
                <c:pt idx="50" formatCode="0.0000">
                  <c:v>1.9036799999999998</c:v>
                </c:pt>
                <c:pt idx="51" formatCode="0.0000">
                  <c:v>1.938286</c:v>
                </c:pt>
                <c:pt idx="52" formatCode="0.0000">
                  <c:v>1.9742229999999998</c:v>
                </c:pt>
                <c:pt idx="53" formatCode="0.0000">
                  <c:v>2.0101599999999999</c:v>
                </c:pt>
                <c:pt idx="54" formatCode="0.0000">
                  <c:v>2.0447660000000001</c:v>
                </c:pt>
                <c:pt idx="55" formatCode="0.0000">
                  <c:v>2.0807030000000002</c:v>
                </c:pt>
                <c:pt idx="56" formatCode="0.0000">
                  <c:v>2.1166399999999999</c:v>
                </c:pt>
                <c:pt idx="57" formatCode="0.0000">
                  <c:v>2.2179709999999999</c:v>
                </c:pt>
                <c:pt idx="58" formatCode="0.0000">
                  <c:v>2.2525770000000001</c:v>
                </c:pt>
                <c:pt idx="59" formatCode="0.0000">
                  <c:v>2.2885139999999997</c:v>
                </c:pt>
                <c:pt idx="60" formatCode="0.0000">
                  <c:v>2.3231199999999999</c:v>
                </c:pt>
                <c:pt idx="61" formatCode="0.0000">
                  <c:v>2.3590569999999995</c:v>
                </c:pt>
                <c:pt idx="62" formatCode="0.0000">
                  <c:v>2.3949939999999996</c:v>
                </c:pt>
                <c:pt idx="63" formatCode="0.0000">
                  <c:v>2.4295999999999998</c:v>
                </c:pt>
                <c:pt idx="64" formatCode="0.0000">
                  <c:v>2.4655369999999999</c:v>
                </c:pt>
                <c:pt idx="65" formatCode="0.0000">
                  <c:v>2.5001429999999996</c:v>
                </c:pt>
                <c:pt idx="66" formatCode="0.0000">
                  <c:v>2.5360799999999997</c:v>
                </c:pt>
                <c:pt idx="67" formatCode="0.0000">
                  <c:v>2.5720169999999998</c:v>
                </c:pt>
                <c:pt idx="68" formatCode="0.0000">
                  <c:v>2.6066229999999999</c:v>
                </c:pt>
                <c:pt idx="69" formatCode="0.0000">
                  <c:v>2.6425599999999996</c:v>
                </c:pt>
                <c:pt idx="70" formatCode="0.0000">
                  <c:v>2.6771659999999997</c:v>
                </c:pt>
                <c:pt idx="71" formatCode="0.0000">
                  <c:v>2.7131029999999998</c:v>
                </c:pt>
                <c:pt idx="72" formatCode="0.0000">
                  <c:v>2.7490399999999995</c:v>
                </c:pt>
                <c:pt idx="73" formatCode="0.0000">
                  <c:v>2.7836459999999996</c:v>
                </c:pt>
                <c:pt idx="74" formatCode="0.0000">
                  <c:v>2.8195829999999997</c:v>
                </c:pt>
                <c:pt idx="75" formatCode="0.0000">
                  <c:v>2.8555199999999998</c:v>
                </c:pt>
              </c:numCache>
            </c:numRef>
          </c:xVal>
          <c:yVal>
            <c:numRef>
              <c:f>Displace!$X$26:$X$101</c:f>
              <c:numCache>
                <c:formatCode>General</c:formatCode>
                <c:ptCount val="7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formatCode="0.000">
                  <c:v>6.2767229999999898</c:v>
                </c:pt>
                <c:pt idx="20" formatCode="0.000">
                  <c:v>6.2767229999999898</c:v>
                </c:pt>
                <c:pt idx="21" formatCode="0.000">
                  <c:v>6.2767229999999898</c:v>
                </c:pt>
                <c:pt idx="22" formatCode="0.000">
                  <c:v>6.2767229999999898</c:v>
                </c:pt>
                <c:pt idx="23" formatCode="0.000">
                  <c:v>6.2767229999999898</c:v>
                </c:pt>
                <c:pt idx="24" formatCode="0.000">
                  <c:v>6.2767229999999898</c:v>
                </c:pt>
                <c:pt idx="25" formatCode="0.000">
                  <c:v>6.2767229999999898</c:v>
                </c:pt>
                <c:pt idx="26" formatCode="0.000">
                  <c:v>6.2767229999999898</c:v>
                </c:pt>
                <c:pt idx="27" formatCode="0.000">
                  <c:v>6.2767229999999898</c:v>
                </c:pt>
                <c:pt idx="28" formatCode="0.000">
                  <c:v>6.2767229999999898</c:v>
                </c:pt>
                <c:pt idx="29" formatCode="0.000">
                  <c:v>6.2767229999999898</c:v>
                </c:pt>
                <c:pt idx="30" formatCode="0.000">
                  <c:v>6.2767229999999898</c:v>
                </c:pt>
                <c:pt idx="31" formatCode="0.000">
                  <c:v>6.2767229999999898</c:v>
                </c:pt>
                <c:pt idx="32" formatCode="0.000">
                  <c:v>6.2767229999999898</c:v>
                </c:pt>
                <c:pt idx="33" formatCode="0.000">
                  <c:v>6.2767229999999898</c:v>
                </c:pt>
                <c:pt idx="34" formatCode="0.000">
                  <c:v>6.2767229999999898</c:v>
                </c:pt>
                <c:pt idx="35" formatCode="0.000">
                  <c:v>6.2767229999999898</c:v>
                </c:pt>
                <c:pt idx="36" formatCode="0.000">
                  <c:v>6.2767229999999898</c:v>
                </c:pt>
                <c:pt idx="37" formatCode="0.000">
                  <c:v>6.2767229999999898</c:v>
                </c:pt>
                <c:pt idx="38" formatCode="0.000">
                  <c:v>12.55344599999998</c:v>
                </c:pt>
                <c:pt idx="39" formatCode="0.000">
                  <c:v>12.55344599999998</c:v>
                </c:pt>
                <c:pt idx="40" formatCode="0.000">
                  <c:v>12.55344599999998</c:v>
                </c:pt>
                <c:pt idx="41" formatCode="0.000">
                  <c:v>12.55344599999998</c:v>
                </c:pt>
                <c:pt idx="42" formatCode="0.000">
                  <c:v>12.55344599999998</c:v>
                </c:pt>
                <c:pt idx="43" formatCode="0.000">
                  <c:v>12.55344599999998</c:v>
                </c:pt>
                <c:pt idx="44" formatCode="0.000">
                  <c:v>12.55344599999998</c:v>
                </c:pt>
                <c:pt idx="45" formatCode="0.000">
                  <c:v>12.55344599999998</c:v>
                </c:pt>
                <c:pt idx="46" formatCode="0.000">
                  <c:v>12.55344599999998</c:v>
                </c:pt>
                <c:pt idx="47" formatCode="0.000">
                  <c:v>12.55344599999998</c:v>
                </c:pt>
                <c:pt idx="48" formatCode="0.000">
                  <c:v>12.55344599999998</c:v>
                </c:pt>
                <c:pt idx="49" formatCode="0.000">
                  <c:v>12.55344599999998</c:v>
                </c:pt>
                <c:pt idx="50" formatCode="0.000">
                  <c:v>12.55344599999998</c:v>
                </c:pt>
                <c:pt idx="51" formatCode="0.000">
                  <c:v>12.55344599999998</c:v>
                </c:pt>
                <c:pt idx="52" formatCode="0.000">
                  <c:v>12.55344599999998</c:v>
                </c:pt>
                <c:pt idx="53" formatCode="0.000">
                  <c:v>12.55344599999998</c:v>
                </c:pt>
                <c:pt idx="54" formatCode="0.000">
                  <c:v>12.55344599999998</c:v>
                </c:pt>
                <c:pt idx="55" formatCode="0.000">
                  <c:v>12.55344599999998</c:v>
                </c:pt>
                <c:pt idx="56" formatCode="0.000">
                  <c:v>12.55344599999998</c:v>
                </c:pt>
                <c:pt idx="57" formatCode="0.000">
                  <c:v>18.83016899999997</c:v>
                </c:pt>
                <c:pt idx="58" formatCode="0.000">
                  <c:v>18.83016899999997</c:v>
                </c:pt>
                <c:pt idx="59" formatCode="0.000">
                  <c:v>18.83016899999997</c:v>
                </c:pt>
                <c:pt idx="60" formatCode="0.000">
                  <c:v>18.83016899999997</c:v>
                </c:pt>
                <c:pt idx="61" formatCode="0.000">
                  <c:v>18.83016899999997</c:v>
                </c:pt>
                <c:pt idx="62" formatCode="0.000">
                  <c:v>18.83016899999997</c:v>
                </c:pt>
                <c:pt idx="63" formatCode="0.000">
                  <c:v>18.83016899999997</c:v>
                </c:pt>
                <c:pt idx="64" formatCode="0.000">
                  <c:v>18.83016899999997</c:v>
                </c:pt>
                <c:pt idx="65" formatCode="0.000">
                  <c:v>18.83016899999997</c:v>
                </c:pt>
                <c:pt idx="66" formatCode="0.000">
                  <c:v>18.83016899999997</c:v>
                </c:pt>
                <c:pt idx="67" formatCode="0.000">
                  <c:v>18.83016899999997</c:v>
                </c:pt>
                <c:pt idx="68" formatCode="0.000">
                  <c:v>18.83016899999997</c:v>
                </c:pt>
                <c:pt idx="69" formatCode="0.000">
                  <c:v>18.83016899999997</c:v>
                </c:pt>
                <c:pt idx="70" formatCode="0.000">
                  <c:v>18.83016899999997</c:v>
                </c:pt>
                <c:pt idx="71" formatCode="0.000">
                  <c:v>18.83016899999997</c:v>
                </c:pt>
                <c:pt idx="72" formatCode="0.000">
                  <c:v>18.83016899999997</c:v>
                </c:pt>
                <c:pt idx="73" formatCode="0.000">
                  <c:v>18.83016899999997</c:v>
                </c:pt>
                <c:pt idx="74" formatCode="0.000">
                  <c:v>18.83016899999997</c:v>
                </c:pt>
                <c:pt idx="75" formatCode="0.000">
                  <c:v>18.83016899999997</c:v>
                </c:pt>
              </c:numCache>
            </c:numRef>
          </c:yVal>
          <c:smooth val="0"/>
          <c:extLst>
            <c:ext xmlns:c16="http://schemas.microsoft.com/office/drawing/2014/chart" uri="{C3380CC4-5D6E-409C-BE32-E72D297353CC}">
              <c16:uniqueId val="{00000005-E121-4CF5-BDB2-1CB476A3437E}"/>
            </c:ext>
          </c:extLst>
        </c:ser>
        <c:dLbls>
          <c:showLegendKey val="0"/>
          <c:showVal val="0"/>
          <c:showCatName val="0"/>
          <c:showSerName val="0"/>
          <c:showPercent val="0"/>
          <c:showBubbleSize val="0"/>
        </c:dLbls>
        <c:axId val="256400336"/>
        <c:axId val="256401648"/>
      </c:scatterChart>
      <c:valAx>
        <c:axId val="256400336"/>
        <c:scaling>
          <c:orientation val="minMax"/>
          <c:max val="3"/>
        </c:scaling>
        <c:delete val="0"/>
        <c:axPos val="b"/>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6401648"/>
        <c:crosses val="autoZero"/>
        <c:crossBetween val="midCat"/>
        <c:majorUnit val="0.5"/>
      </c:valAx>
      <c:valAx>
        <c:axId val="2564016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6400336"/>
        <c:crossesAt val="0"/>
        <c:crossBetween val="midCat"/>
      </c:valAx>
      <c:spPr>
        <a:noFill/>
        <a:ln>
          <a:noFill/>
        </a:ln>
        <a:effectLst/>
      </c:spPr>
    </c:plotArea>
    <c:legend>
      <c:legendPos val="l"/>
      <c:layout>
        <c:manualLayout>
          <c:xMode val="edge"/>
          <c:yMode val="edge"/>
          <c:x val="0.11175199565665064"/>
          <c:y val="6.3390626923476523E-2"/>
          <c:w val="0.34489150488783932"/>
          <c:h val="0.2383339430253704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CBEC9F3-ACA1-4843-81CD-AA635EE765BC}" type="datetimeFigureOut">
              <a:rPr lang="en-GB" smtClean="0"/>
              <a:t>13/11/2019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711C364-71A9-46DA-84CE-23FBFF65A881}" type="slidenum">
              <a:rPr lang="en-GB" smtClean="0"/>
              <a:t>‹#›</a:t>
            </a:fld>
            <a:endParaRPr lang="en-GB"/>
          </a:p>
        </p:txBody>
      </p:sp>
    </p:spTree>
    <p:extLst>
      <p:ext uri="{BB962C8B-B14F-4D97-AF65-F5344CB8AC3E}">
        <p14:creationId xmlns:p14="http://schemas.microsoft.com/office/powerpoint/2010/main" val="3572482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11C364-71A9-46DA-84CE-23FBFF65A881}" type="slidenum">
              <a:rPr lang="en-GB" smtClean="0"/>
              <a:t>1</a:t>
            </a:fld>
            <a:endParaRPr lang="en-GB"/>
          </a:p>
        </p:txBody>
      </p:sp>
    </p:spTree>
    <p:extLst>
      <p:ext uri="{BB962C8B-B14F-4D97-AF65-F5344CB8AC3E}">
        <p14:creationId xmlns:p14="http://schemas.microsoft.com/office/powerpoint/2010/main" val="3471206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11C364-71A9-46DA-84CE-23FBFF65A881}" type="slidenum">
              <a:rPr lang="en-GB" smtClean="0"/>
              <a:t>4</a:t>
            </a:fld>
            <a:endParaRPr lang="en-GB"/>
          </a:p>
        </p:txBody>
      </p:sp>
    </p:spTree>
    <p:extLst>
      <p:ext uri="{BB962C8B-B14F-4D97-AF65-F5344CB8AC3E}">
        <p14:creationId xmlns:p14="http://schemas.microsoft.com/office/powerpoint/2010/main" val="374932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Slide Number Placeholder 5"/>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346419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Slide Number Placeholder 5"/>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1000024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Slide Number Placeholder 5"/>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48089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Slide Number Placeholder 5"/>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374858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Slide Number Placeholder 5"/>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849941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GB" smtClean="0"/>
              <a:t>18/01/2017</a:t>
            </a:r>
            <a:endParaRPr lang="en-GB"/>
          </a:p>
        </p:txBody>
      </p:sp>
      <p:sp>
        <p:nvSpPr>
          <p:cNvPr id="6" name="Footer Placeholder 5"/>
          <p:cNvSpPr>
            <a:spLocks noGrp="1"/>
          </p:cNvSpPr>
          <p:nvPr>
            <p:ph type="ftr" sz="quarter" idx="11"/>
          </p:nvPr>
        </p:nvSpPr>
        <p:spPr/>
        <p:txBody>
          <a:bodyPr/>
          <a:lstStyle/>
          <a:p>
            <a:r>
              <a:rPr lang="en-GB" smtClean="0"/>
              <a:t>Horst Schönauer</a:t>
            </a:r>
            <a:endParaRPr lang="en-GB"/>
          </a:p>
        </p:txBody>
      </p:sp>
      <p:sp>
        <p:nvSpPr>
          <p:cNvPr id="7" name="Slide Number Placeholder 6"/>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120659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GB" smtClean="0"/>
              <a:t>18/01/2017</a:t>
            </a:r>
            <a:endParaRPr lang="en-GB"/>
          </a:p>
        </p:txBody>
      </p:sp>
      <p:sp>
        <p:nvSpPr>
          <p:cNvPr id="8" name="Footer Placeholder 7"/>
          <p:cNvSpPr>
            <a:spLocks noGrp="1"/>
          </p:cNvSpPr>
          <p:nvPr>
            <p:ph type="ftr" sz="quarter" idx="11"/>
          </p:nvPr>
        </p:nvSpPr>
        <p:spPr/>
        <p:txBody>
          <a:bodyPr/>
          <a:lstStyle/>
          <a:p>
            <a:r>
              <a:rPr lang="en-GB" smtClean="0"/>
              <a:t>Horst Schönauer</a:t>
            </a:r>
            <a:endParaRPr lang="en-GB"/>
          </a:p>
        </p:txBody>
      </p:sp>
      <p:sp>
        <p:nvSpPr>
          <p:cNvPr id="9" name="Slide Number Placeholder 8"/>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379517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GB" smtClean="0"/>
              <a:t>18/01/2017</a:t>
            </a:r>
            <a:endParaRPr lang="en-GB"/>
          </a:p>
        </p:txBody>
      </p:sp>
      <p:sp>
        <p:nvSpPr>
          <p:cNvPr id="4" name="Footer Placeholder 3"/>
          <p:cNvSpPr>
            <a:spLocks noGrp="1"/>
          </p:cNvSpPr>
          <p:nvPr>
            <p:ph type="ftr" sz="quarter" idx="11"/>
          </p:nvPr>
        </p:nvSpPr>
        <p:spPr/>
        <p:txBody>
          <a:bodyPr/>
          <a:lstStyle/>
          <a:p>
            <a:r>
              <a:rPr lang="en-GB" smtClean="0"/>
              <a:t>Horst Schönauer</a:t>
            </a:r>
            <a:endParaRPr lang="en-GB"/>
          </a:p>
        </p:txBody>
      </p:sp>
      <p:sp>
        <p:nvSpPr>
          <p:cNvPr id="5" name="Slide Number Placeholder 4"/>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2395664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18/01/2017</a:t>
            </a:r>
            <a:endParaRPr lang="en-GB"/>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4" name="Slide Number Placeholder 3"/>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2772584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18/01/2017</a:t>
            </a:r>
            <a:endParaRPr lang="en-GB"/>
          </a:p>
        </p:txBody>
      </p:sp>
      <p:sp>
        <p:nvSpPr>
          <p:cNvPr id="6" name="Footer Placeholder 5"/>
          <p:cNvSpPr>
            <a:spLocks noGrp="1"/>
          </p:cNvSpPr>
          <p:nvPr>
            <p:ph type="ftr" sz="quarter" idx="11"/>
          </p:nvPr>
        </p:nvSpPr>
        <p:spPr/>
        <p:txBody>
          <a:bodyPr/>
          <a:lstStyle/>
          <a:p>
            <a:r>
              <a:rPr lang="en-GB" smtClean="0"/>
              <a:t>Horst Schönauer</a:t>
            </a:r>
            <a:endParaRPr lang="en-GB"/>
          </a:p>
        </p:txBody>
      </p:sp>
      <p:sp>
        <p:nvSpPr>
          <p:cNvPr id="7" name="Slide Number Placeholder 6"/>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3394297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18/01/2017</a:t>
            </a:r>
            <a:endParaRPr lang="en-GB"/>
          </a:p>
        </p:txBody>
      </p:sp>
      <p:sp>
        <p:nvSpPr>
          <p:cNvPr id="6" name="Footer Placeholder 5"/>
          <p:cNvSpPr>
            <a:spLocks noGrp="1"/>
          </p:cNvSpPr>
          <p:nvPr>
            <p:ph type="ftr" sz="quarter" idx="11"/>
          </p:nvPr>
        </p:nvSpPr>
        <p:spPr/>
        <p:txBody>
          <a:bodyPr/>
          <a:lstStyle/>
          <a:p>
            <a:r>
              <a:rPr lang="en-GB" smtClean="0"/>
              <a:t>Horst Schönauer</a:t>
            </a:r>
            <a:endParaRPr lang="en-GB"/>
          </a:p>
        </p:txBody>
      </p:sp>
      <p:sp>
        <p:nvSpPr>
          <p:cNvPr id="7" name="Slide Number Placeholder 6"/>
          <p:cNvSpPr>
            <a:spLocks noGrp="1"/>
          </p:cNvSpPr>
          <p:nvPr>
            <p:ph type="sldNum" sz="quarter" idx="12"/>
          </p:nvPr>
        </p:nvSpPr>
        <p:spPr/>
        <p:txBody>
          <a:bodyPr/>
          <a:lstStyle/>
          <a:p>
            <a:fld id="{AB50A9C0-489C-4D1E-B0B2-906193FF8961}" type="slidenum">
              <a:rPr lang="en-GB" smtClean="0"/>
              <a:t>‹#›</a:t>
            </a:fld>
            <a:endParaRPr lang="en-GB"/>
          </a:p>
        </p:txBody>
      </p:sp>
    </p:spTree>
    <p:extLst>
      <p:ext uri="{BB962C8B-B14F-4D97-AF65-F5344CB8AC3E}">
        <p14:creationId xmlns:p14="http://schemas.microsoft.com/office/powerpoint/2010/main" val="2100501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18/01/2017</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Horst Schönauer</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0A9C0-489C-4D1E-B0B2-906193FF8961}" type="slidenum">
              <a:rPr lang="en-GB" smtClean="0"/>
              <a:t>‹#›</a:t>
            </a:fld>
            <a:endParaRPr lang="en-GB"/>
          </a:p>
        </p:txBody>
      </p:sp>
    </p:spTree>
    <p:extLst>
      <p:ext uri="{BB962C8B-B14F-4D97-AF65-F5344CB8AC3E}">
        <p14:creationId xmlns:p14="http://schemas.microsoft.com/office/powerpoint/2010/main" val="1231249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5" Type="http://schemas.openxmlformats.org/officeDocument/2006/relationships/image" Target="../media/image9.jpg"/><Relationship Id="rId4" Type="http://schemas.openxmlformats.org/officeDocument/2006/relationships/image" Target="../media/image5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spreadsheets/d/1huFRX6mdcrh-LdoEtf70MeGtKTlG-cHJa7Kec4nygfk/edit#gid=0https://docs.google.com/spreadsheets/d/1huFRX6mdcrh-LdoEtf70MeGtKTlG-cHJa7Kec4nygfk/edit#gid=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5525" y="743765"/>
            <a:ext cx="9144000" cy="1109419"/>
          </a:xfrm>
        </p:spPr>
        <p:txBody>
          <a:bodyPr>
            <a:normAutofit fontScale="90000"/>
          </a:bodyPr>
          <a:lstStyle/>
          <a:p>
            <a:pPr>
              <a:lnSpc>
                <a:spcPct val="100000"/>
              </a:lnSpc>
            </a:pPr>
            <a:r>
              <a:rPr lang="en-GB" sz="4000" b="1" dirty="0">
                <a:solidFill>
                  <a:srgbClr val="0070C0"/>
                </a:solidFill>
                <a:latin typeface="+mn-lt"/>
              </a:rPr>
              <a:t>The accumulator ring for the </a:t>
            </a:r>
            <a:r>
              <a:rPr lang="en-GB" sz="4000" b="1" dirty="0" err="1">
                <a:solidFill>
                  <a:srgbClr val="0070C0"/>
                </a:solidFill>
                <a:latin typeface="+mn-lt"/>
              </a:rPr>
              <a:t>ESSnuSB</a:t>
            </a:r>
            <a:r>
              <a:rPr lang="en-GB" sz="4000" b="1" dirty="0">
                <a:solidFill>
                  <a:srgbClr val="0070C0"/>
                </a:solidFill>
                <a:latin typeface="+mn-lt"/>
              </a:rPr>
              <a:t> </a:t>
            </a:r>
            <a:r>
              <a:rPr lang="en-GB" sz="4000" b="1" dirty="0" smtClean="0">
                <a:solidFill>
                  <a:srgbClr val="0070C0"/>
                </a:solidFill>
                <a:latin typeface="+mn-lt"/>
              </a:rPr>
              <a:t>project: </a:t>
            </a:r>
            <a:r>
              <a:rPr lang="en-GB" sz="4000" b="1" dirty="0">
                <a:solidFill>
                  <a:srgbClr val="0070C0"/>
                </a:solidFill>
                <a:latin typeface="+mn-lt"/>
              </a:rPr>
              <a:t/>
            </a:r>
            <a:br>
              <a:rPr lang="en-GB" sz="4000" b="1" dirty="0">
                <a:solidFill>
                  <a:srgbClr val="0070C0"/>
                </a:solidFill>
                <a:latin typeface="+mn-lt"/>
              </a:rPr>
            </a:br>
            <a:r>
              <a:rPr lang="en-GB" sz="4000" b="1" dirty="0">
                <a:solidFill>
                  <a:srgbClr val="0070C0"/>
                </a:solidFill>
                <a:latin typeface="+mn-lt"/>
              </a:rPr>
              <a:t>Foil </a:t>
            </a:r>
            <a:r>
              <a:rPr lang="en-GB" sz="4000" b="1" dirty="0" smtClean="0">
                <a:solidFill>
                  <a:srgbClr val="0070C0"/>
                </a:solidFill>
                <a:latin typeface="+mn-lt"/>
              </a:rPr>
              <a:t>Stripping Injection of 4 Batches at 14 Hz</a:t>
            </a:r>
            <a:endParaRPr lang="en-GB" sz="4000" b="1" dirty="0">
              <a:solidFill>
                <a:srgbClr val="0070C0"/>
              </a:solidFill>
              <a:latin typeface="+mn-lt"/>
            </a:endParaRPr>
          </a:p>
        </p:txBody>
      </p:sp>
      <p:sp>
        <p:nvSpPr>
          <p:cNvPr id="4" name="Date Placeholder 3"/>
          <p:cNvSpPr>
            <a:spLocks noGrp="1"/>
          </p:cNvSpPr>
          <p:nvPr>
            <p:ph type="dt" sz="half" idx="10"/>
          </p:nvPr>
        </p:nvSpPr>
        <p:spPr>
          <a:xfrm>
            <a:off x="838200" y="6356350"/>
            <a:ext cx="1069258" cy="365125"/>
          </a:xfrm>
        </p:spPr>
        <p:txBody>
          <a:bodyPr/>
          <a:lstStyle/>
          <a:p>
            <a:r>
              <a:rPr lang="en-GB" dirty="0" smtClean="0"/>
              <a:t>9/10/2019</a:t>
            </a:r>
          </a:p>
        </p:txBody>
      </p:sp>
      <p:sp>
        <p:nvSpPr>
          <p:cNvPr id="5" name="Footer Placeholder 4"/>
          <p:cNvSpPr>
            <a:spLocks noGrp="1"/>
          </p:cNvSpPr>
          <p:nvPr>
            <p:ph type="ftr" sz="quarter" idx="11"/>
          </p:nvPr>
        </p:nvSpPr>
        <p:spPr/>
        <p:txBody>
          <a:bodyPr/>
          <a:lstStyle/>
          <a:p>
            <a:r>
              <a:rPr lang="en-GB" sz="1600" dirty="0" smtClean="0"/>
              <a:t>Horst </a:t>
            </a:r>
            <a:r>
              <a:rPr lang="en-GB" sz="1600" dirty="0" err="1" smtClean="0"/>
              <a:t>Schönauer</a:t>
            </a:r>
            <a:endParaRPr lang="en-GB" sz="1600" dirty="0"/>
          </a:p>
        </p:txBody>
      </p:sp>
      <p:sp>
        <p:nvSpPr>
          <p:cNvPr id="6" name="TextBox 5"/>
          <p:cNvSpPr txBox="1"/>
          <p:nvPr/>
        </p:nvSpPr>
        <p:spPr>
          <a:xfrm>
            <a:off x="4676594" y="5590589"/>
            <a:ext cx="2694432" cy="369332"/>
          </a:xfrm>
          <a:prstGeom prst="rect">
            <a:avLst/>
          </a:prstGeom>
          <a:noFill/>
        </p:spPr>
        <p:txBody>
          <a:bodyPr wrap="square" rtlCol="0">
            <a:spAutoFit/>
          </a:bodyPr>
          <a:lstStyle/>
          <a:p>
            <a:pPr algn="ctr"/>
            <a:r>
              <a:rPr lang="en-GB" dirty="0"/>
              <a:t>H. </a:t>
            </a:r>
            <a:r>
              <a:rPr lang="en-GB" dirty="0" err="1" smtClean="0"/>
              <a:t>Schönauer</a:t>
            </a:r>
            <a:r>
              <a:rPr lang="en-GB" dirty="0" smtClean="0"/>
              <a:t>, CERN</a:t>
            </a:r>
            <a:endParaRPr lang="en-GB" dirty="0"/>
          </a:p>
        </p:txBody>
      </p:sp>
      <p:sp>
        <p:nvSpPr>
          <p:cNvPr id="7" name="Subtitle 6"/>
          <p:cNvSpPr>
            <a:spLocks noGrp="1"/>
          </p:cNvSpPr>
          <p:nvPr>
            <p:ph type="subTitle" idx="1"/>
          </p:nvPr>
        </p:nvSpPr>
        <p:spPr>
          <a:xfrm>
            <a:off x="1907458" y="2157280"/>
            <a:ext cx="8179818" cy="3261743"/>
          </a:xfrm>
        </p:spPr>
        <p:txBody>
          <a:bodyPr>
            <a:noAutofit/>
          </a:bodyPr>
          <a:lstStyle/>
          <a:p>
            <a:pPr>
              <a:lnSpc>
                <a:spcPct val="107000"/>
              </a:lnSpc>
              <a:spcAft>
                <a:spcPts val="800"/>
              </a:spcAft>
              <a:buSzPts val="1400"/>
            </a:pPr>
            <a:r>
              <a:rPr lang="en-GB" b="1" dirty="0" smtClean="0">
                <a:latin typeface="Calibri" panose="020F0502020204030204" pitchFamily="34" charset="0"/>
                <a:ea typeface="Calibri" panose="020F0502020204030204" pitchFamily="34" charset="0"/>
                <a:cs typeface="Times New Roman" panose="02020603050405020304" pitchFamily="18" charset="0"/>
              </a:rPr>
              <a:t>Present scenario:</a:t>
            </a:r>
          </a:p>
          <a:p>
            <a:pPr marL="914400" indent="-285750" algn="l">
              <a:lnSpc>
                <a:spcPct val="107000"/>
              </a:lnSpc>
              <a:spcAft>
                <a:spcPts val="800"/>
              </a:spcAft>
              <a:buSzPts val="1400"/>
              <a:buFont typeface="Wingdings" panose="05000000000000000000" pitchFamily="2" charset="2"/>
              <a:buChar char="§"/>
            </a:pPr>
            <a:r>
              <a:rPr lang="en-GB" sz="1800" b="1" dirty="0" smtClean="0">
                <a:latin typeface="Calibri" panose="020F0502020204030204" pitchFamily="34" charset="0"/>
                <a:ea typeface="Calibri" panose="020F0502020204030204" pitchFamily="34" charset="0"/>
                <a:cs typeface="Times New Roman" panose="02020603050405020304" pitchFamily="18" charset="0"/>
              </a:rPr>
              <a:t>2018 a Cycle with </a:t>
            </a:r>
            <a:r>
              <a:rPr lang="en-GB" sz="1800" b="1" dirty="0">
                <a:latin typeface="Calibri" panose="020F0502020204030204" pitchFamily="34" charset="0"/>
                <a:ea typeface="Calibri" panose="020F0502020204030204" pitchFamily="34" charset="0"/>
                <a:cs typeface="Times New Roman" panose="02020603050405020304" pitchFamily="18" charset="0"/>
              </a:rPr>
              <a:t>Linac Pulsing </a:t>
            </a:r>
            <a:r>
              <a:rPr lang="en-GB" sz="1800" b="1" dirty="0" smtClean="0">
                <a:latin typeface="Calibri" panose="020F0502020204030204" pitchFamily="34" charset="0"/>
                <a:ea typeface="Calibri" panose="020F0502020204030204" pitchFamily="34" charset="0"/>
                <a:cs typeface="Times New Roman" panose="02020603050405020304" pitchFamily="18" charset="0"/>
              </a:rPr>
              <a:t>at 14 </a:t>
            </a:r>
            <a:r>
              <a:rPr lang="en-GB" sz="1800" b="1" dirty="0">
                <a:latin typeface="Calibri" panose="020F0502020204030204" pitchFamily="34" charset="0"/>
                <a:ea typeface="Calibri" panose="020F0502020204030204" pitchFamily="34" charset="0"/>
                <a:cs typeface="Times New Roman" panose="02020603050405020304" pitchFamily="18" charset="0"/>
              </a:rPr>
              <a:t>Hz </a:t>
            </a:r>
            <a:r>
              <a:rPr lang="en-GB" sz="1800" b="1" dirty="0" smtClean="0">
                <a:latin typeface="Calibri" panose="020F0502020204030204" pitchFamily="34" charset="0"/>
                <a:ea typeface="Calibri" panose="020F0502020204030204" pitchFamily="34" charset="0"/>
                <a:cs typeface="Times New Roman" panose="02020603050405020304" pitchFamily="18" charset="0"/>
              </a:rPr>
              <a:t>and Injection of 4  Batches per Pulse, separated by 100 µsec, was chosen. </a:t>
            </a:r>
          </a:p>
          <a:p>
            <a:pPr marL="914400" indent="-285750" algn="l">
              <a:lnSpc>
                <a:spcPct val="107000"/>
              </a:lnSpc>
              <a:spcAft>
                <a:spcPts val="800"/>
              </a:spcAft>
              <a:buSzPts val="1400"/>
              <a:buFont typeface="Wingdings" panose="05000000000000000000" pitchFamily="2" charset="2"/>
              <a:buChar char="§"/>
            </a:pPr>
            <a:r>
              <a:rPr lang="en-GB" sz="1800" b="1" dirty="0" smtClean="0">
                <a:latin typeface="Calibri" panose="020F0502020204030204" pitchFamily="34" charset="0"/>
                <a:ea typeface="Calibri" panose="020F0502020204030204" pitchFamily="34" charset="0"/>
                <a:cs typeface="Times New Roman" panose="02020603050405020304" pitchFamily="18" charset="0"/>
              </a:rPr>
              <a:t>Straightforward </a:t>
            </a:r>
            <a:r>
              <a:rPr lang="en-GB" sz="1800" b="1" dirty="0">
                <a:latin typeface="Calibri" panose="020F0502020204030204" pitchFamily="34" charset="0"/>
                <a:ea typeface="Calibri" panose="020F0502020204030204" pitchFamily="34" charset="0"/>
                <a:cs typeface="Times New Roman" panose="02020603050405020304" pitchFamily="18" charset="0"/>
              </a:rPr>
              <a:t>foil stripping injection of  4 batches in one ring at 14 Hz would lead to evaporation of the foil.</a:t>
            </a:r>
          </a:p>
          <a:p>
            <a:pPr marL="914400" indent="-285750" algn="l">
              <a:lnSpc>
                <a:spcPct val="120000"/>
              </a:lnSpc>
              <a:spcAft>
                <a:spcPts val="800"/>
              </a:spcAft>
              <a:buSzPts val="1400"/>
              <a:buFont typeface="Wingdings" panose="05000000000000000000" pitchFamily="2" charset="2"/>
              <a:buChar char="§"/>
            </a:pPr>
            <a:r>
              <a:rPr lang="en-GB" sz="1800" b="1" dirty="0" smtClean="0">
                <a:latin typeface="Calibri" panose="020F0502020204030204" pitchFamily="34" charset="0"/>
                <a:ea typeface="Calibri" panose="020F0502020204030204" pitchFamily="34" charset="0"/>
                <a:cs typeface="Times New Roman" panose="02020603050405020304" pitchFamily="18" charset="0"/>
              </a:rPr>
              <a:t>This implied the definitive decision for Laser Stripping, expected to be available at  the time of realization of the Ring.</a:t>
            </a:r>
            <a:r>
              <a:rPr lang="en-GB" sz="1800" b="1" dirty="0">
                <a:latin typeface="Calibri" panose="020F0502020204030204" pitchFamily="34" charset="0"/>
                <a:ea typeface="Calibri" panose="020F0502020204030204" pitchFamily="34" charset="0"/>
                <a:cs typeface="Times New Roman" panose="02020603050405020304" pitchFamily="18" charset="0"/>
              </a:rPr>
              <a:t> </a:t>
            </a:r>
            <a:r>
              <a:rPr lang="en-GB" sz="1800" b="1" dirty="0" smtClean="0">
                <a:latin typeface="Calibri" panose="020F0502020204030204" pitchFamily="34" charset="0"/>
                <a:ea typeface="Calibri" panose="020F0502020204030204" pitchFamily="34" charset="0"/>
                <a:cs typeface="Times New Roman" panose="02020603050405020304" pitchFamily="18" charset="0"/>
              </a:rPr>
              <a:t>Otherwise one would have to consider a fall-back solution of pulsing at 56 Hz.</a:t>
            </a:r>
          </a:p>
          <a:p>
            <a:pPr marL="285750" indent="-285750">
              <a:lnSpc>
                <a:spcPct val="120000"/>
              </a:lnSpc>
              <a:spcAft>
                <a:spcPts val="800"/>
              </a:spcAft>
              <a:buSzPts val="1400"/>
              <a:buFont typeface="Wingdings" panose="05000000000000000000" pitchFamily="2" charset="2"/>
              <a:buChar char="§"/>
            </a:pPr>
            <a:endParaRPr lang="en-GB" sz="1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4378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smtClean="0"/>
              <a:t>Horst Schönauer</a:t>
            </a: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8928" y="1742186"/>
            <a:ext cx="4504944" cy="35687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9360" y="2028444"/>
            <a:ext cx="4572000" cy="3581400"/>
          </a:xfrm>
          <a:prstGeom prst="rect">
            <a:avLst/>
          </a:prstGeom>
        </p:spPr>
      </p:pic>
      <p:sp>
        <p:nvSpPr>
          <p:cNvPr id="6" name="TextBox 5"/>
          <p:cNvSpPr txBox="1"/>
          <p:nvPr/>
        </p:nvSpPr>
        <p:spPr>
          <a:xfrm>
            <a:off x="2209800" y="881828"/>
            <a:ext cx="9145101" cy="400110"/>
          </a:xfrm>
          <a:prstGeom prst="rect">
            <a:avLst/>
          </a:prstGeom>
          <a:noFill/>
        </p:spPr>
        <p:txBody>
          <a:bodyPr wrap="square" rtlCol="0">
            <a:spAutoFit/>
          </a:bodyPr>
          <a:lstStyle/>
          <a:p>
            <a:r>
              <a:rPr lang="en-GB" sz="2000" b="1" dirty="0" smtClean="0">
                <a:solidFill>
                  <a:srgbClr val="FF0000"/>
                </a:solidFill>
              </a:rPr>
              <a:t>Foil Hits for Circulating p Beam: First Batch (left) and four Batches (right) </a:t>
            </a:r>
            <a:endParaRPr lang="en-GB" sz="2000" b="1" dirty="0">
              <a:solidFill>
                <a:srgbClr val="FF0000"/>
              </a:solidFill>
            </a:endParaRPr>
          </a:p>
        </p:txBody>
      </p:sp>
    </p:spTree>
    <p:extLst>
      <p:ext uri="{BB962C8B-B14F-4D97-AF65-F5344CB8AC3E}">
        <p14:creationId xmlns:p14="http://schemas.microsoft.com/office/powerpoint/2010/main" val="714894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7" name="TextBox 6"/>
          <p:cNvSpPr txBox="1"/>
          <p:nvPr/>
        </p:nvSpPr>
        <p:spPr>
          <a:xfrm>
            <a:off x="2816352" y="5028486"/>
            <a:ext cx="1597152" cy="369332"/>
          </a:xfrm>
          <a:prstGeom prst="rect">
            <a:avLst/>
          </a:prstGeom>
          <a:noFill/>
        </p:spPr>
        <p:txBody>
          <a:bodyPr wrap="square" rtlCol="0">
            <a:spAutoFit/>
          </a:bodyPr>
          <a:lstStyle/>
          <a:p>
            <a:r>
              <a:rPr lang="en-GB" dirty="0" smtClean="0"/>
              <a:t>Foil Stripping</a:t>
            </a:r>
            <a:endParaRPr lang="en-GB" dirty="0"/>
          </a:p>
        </p:txBody>
      </p:sp>
      <p:sp>
        <p:nvSpPr>
          <p:cNvPr id="8" name="TextBox 7"/>
          <p:cNvSpPr txBox="1"/>
          <p:nvPr/>
        </p:nvSpPr>
        <p:spPr>
          <a:xfrm flipH="1">
            <a:off x="7471771" y="4959104"/>
            <a:ext cx="2522487" cy="369332"/>
          </a:xfrm>
          <a:prstGeom prst="rect">
            <a:avLst/>
          </a:prstGeom>
          <a:noFill/>
        </p:spPr>
        <p:txBody>
          <a:bodyPr wrap="square" rtlCol="0">
            <a:spAutoFit/>
          </a:bodyPr>
          <a:lstStyle/>
          <a:p>
            <a:r>
              <a:rPr lang="en-GB" dirty="0" smtClean="0"/>
              <a:t>Proton </a:t>
            </a:r>
            <a:r>
              <a:rPr lang="en-GB" dirty="0" err="1" smtClean="0"/>
              <a:t>Liouville</a:t>
            </a:r>
            <a:r>
              <a:rPr lang="en-GB" dirty="0" smtClean="0"/>
              <a:t> Injection</a:t>
            </a:r>
            <a:endParaRPr lang="en-GB" dirty="0"/>
          </a:p>
        </p:txBody>
      </p:sp>
      <p:grpSp>
        <p:nvGrpSpPr>
          <p:cNvPr id="12" name="Group 11"/>
          <p:cNvGrpSpPr/>
          <p:nvPr/>
        </p:nvGrpSpPr>
        <p:grpSpPr>
          <a:xfrm>
            <a:off x="2072640" y="5692418"/>
            <a:ext cx="8997696" cy="369332"/>
            <a:chOff x="2072640" y="5692418"/>
            <a:chExt cx="8997696" cy="369332"/>
          </a:xfrm>
        </p:grpSpPr>
        <p:sp>
          <p:nvSpPr>
            <p:cNvPr id="9" name="TextBox 8"/>
            <p:cNvSpPr txBox="1"/>
            <p:nvPr/>
          </p:nvSpPr>
          <p:spPr>
            <a:xfrm>
              <a:off x="2072640" y="5692418"/>
              <a:ext cx="8997696" cy="369332"/>
            </a:xfrm>
            <a:prstGeom prst="rect">
              <a:avLst/>
            </a:prstGeom>
            <a:noFill/>
          </p:spPr>
          <p:txBody>
            <a:bodyPr wrap="square" rtlCol="0">
              <a:spAutoFit/>
            </a:bodyPr>
            <a:lstStyle/>
            <a:p>
              <a:r>
                <a:rPr lang="en-GB" b="1" dirty="0" smtClean="0"/>
                <a:t>This implies that all ring elements must allow for emittances                            in the corners.</a:t>
              </a:r>
              <a:endParaRPr lang="en-GB" b="1" dirty="0"/>
            </a:p>
          </p:txBody>
        </p:sp>
        <mc:AlternateContent xmlns:mc="http://schemas.openxmlformats.org/markup-compatibility/2006" xmlns:a14="http://schemas.microsoft.com/office/drawing/2010/main">
          <mc:Choice Requires="a14">
            <p:sp>
              <p:nvSpPr>
                <p:cNvPr id="10" name="TextBox 9"/>
                <p:cNvSpPr txBox="1"/>
                <p:nvPr/>
              </p:nvSpPr>
              <p:spPr>
                <a:xfrm>
                  <a:off x="7906459" y="5754271"/>
                  <a:ext cx="1408229" cy="276999"/>
                </a:xfrm>
                <a:prstGeom prst="rect">
                  <a:avLst/>
                </a:prstGeom>
                <a:noFill/>
              </p:spPr>
              <p:txBody>
                <a:bodyPr wrap="square" lIns="0" tIns="0" rIns="0" bIns="0" rtlCol="0">
                  <a:spAutoFit/>
                </a:bodyPr>
                <a:lstStyle/>
                <a:p>
                  <a14:m>
                    <m:oMath xmlns:m="http://schemas.openxmlformats.org/officeDocument/2006/math">
                      <m:r>
                        <a:rPr lang="en-GB" b="1" i="1" smtClean="0">
                          <a:latin typeface="Cambria Math" panose="02040503050406030204" pitchFamily="18" charset="0"/>
                          <a:ea typeface="Cambria Math" panose="02040503050406030204" pitchFamily="18" charset="0"/>
                        </a:rPr>
                        <m:t>∈</m:t>
                      </m:r>
                      <m:r>
                        <a:rPr lang="en-GB" b="1" i="1" smtClean="0">
                          <a:latin typeface="Cambria Math" panose="02040503050406030204" pitchFamily="18" charset="0"/>
                          <a:ea typeface="Cambria Math" panose="02040503050406030204" pitchFamily="18" charset="0"/>
                        </a:rPr>
                        <m:t>𝒓</m:t>
                      </m:r>
                      <m:r>
                        <a:rPr lang="en-GB" b="1" i="1" smtClean="0">
                          <a:latin typeface="Cambria Math" panose="02040503050406030204" pitchFamily="18" charset="0"/>
                          <a:ea typeface="Cambria Math" panose="02040503050406030204" pitchFamily="18" charset="0"/>
                        </a:rPr>
                        <m:t>= ∈</m:t>
                      </m:r>
                    </m:oMath>
                  </a14:m>
                  <a:r>
                    <a:rPr lang="en-GB" b="1" dirty="0" smtClean="0"/>
                    <a:t>x + </a:t>
                  </a:r>
                  <a14:m>
                    <m:oMath xmlns:m="http://schemas.openxmlformats.org/officeDocument/2006/math">
                      <m:r>
                        <a:rPr lang="en-GB" b="1" i="1">
                          <a:latin typeface="Cambria Math" panose="02040503050406030204" pitchFamily="18" charset="0"/>
                          <a:ea typeface="Cambria Math" panose="02040503050406030204" pitchFamily="18" charset="0"/>
                        </a:rPr>
                        <m:t>∈</m:t>
                      </m:r>
                    </m:oMath>
                  </a14:m>
                  <a:r>
                    <a:rPr lang="en-GB" b="1" dirty="0" smtClean="0"/>
                    <a:t>y</a:t>
                  </a:r>
                  <a:endParaRPr lang="en-GB" b="1" dirty="0"/>
                </a:p>
              </p:txBody>
            </p:sp>
          </mc:Choice>
          <mc:Fallback xmlns="">
            <p:sp>
              <p:nvSpPr>
                <p:cNvPr id="10" name="TextBox 9"/>
                <p:cNvSpPr txBox="1">
                  <a:spLocks noRot="1" noChangeAspect="1" noMove="1" noResize="1" noEditPoints="1" noAdjustHandles="1" noChangeArrowheads="1" noChangeShapeType="1" noTextEdit="1"/>
                </p:cNvSpPr>
                <p:nvPr/>
              </p:nvSpPr>
              <p:spPr>
                <a:xfrm>
                  <a:off x="7906459" y="5754271"/>
                  <a:ext cx="1408229" cy="276999"/>
                </a:xfrm>
                <a:prstGeom prst="rect">
                  <a:avLst/>
                </a:prstGeom>
                <a:blipFill>
                  <a:blip r:embed="rId4"/>
                  <a:stretch>
                    <a:fillRect l="-5195" t="-28889" r="-4329" b="-51111"/>
                  </a:stretch>
                </a:blipFill>
              </p:spPr>
              <p:txBody>
                <a:bodyPr/>
                <a:lstStyle/>
                <a:p>
                  <a:r>
                    <a:rPr lang="en-GB">
                      <a:noFill/>
                    </a:rPr>
                    <a:t> </a:t>
                  </a:r>
                </a:p>
              </p:txBody>
            </p:sp>
          </mc:Fallback>
        </mc:AlternateContent>
      </p:grpSp>
      <p:sp>
        <p:nvSpPr>
          <p:cNvPr id="11" name="Rectangle 10"/>
          <p:cNvSpPr/>
          <p:nvPr/>
        </p:nvSpPr>
        <p:spPr>
          <a:xfrm>
            <a:off x="4724186" y="537710"/>
            <a:ext cx="2402261" cy="369332"/>
          </a:xfrm>
          <a:prstGeom prst="rect">
            <a:avLst/>
          </a:prstGeom>
        </p:spPr>
        <p:txBody>
          <a:bodyPr wrap="none">
            <a:spAutoFit/>
          </a:bodyPr>
          <a:lstStyle/>
          <a:p>
            <a:pPr algn="ctr"/>
            <a:r>
              <a:rPr lang="en-GB" b="1" dirty="0" smtClean="0"/>
              <a:t>Peak Foil Temperatures</a:t>
            </a:r>
            <a:endParaRPr lang="en-GB"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8650" y="427436"/>
            <a:ext cx="10058400" cy="6001071"/>
          </a:xfrm>
          <a:prstGeom prst="rect">
            <a:avLst/>
          </a:prstGeom>
        </p:spPr>
      </p:pic>
      <p:sp>
        <p:nvSpPr>
          <p:cNvPr id="15" name="Rectangle 14"/>
          <p:cNvSpPr/>
          <p:nvPr/>
        </p:nvSpPr>
        <p:spPr>
          <a:xfrm>
            <a:off x="2248181" y="427436"/>
            <a:ext cx="7050776" cy="461665"/>
          </a:xfrm>
          <a:prstGeom prst="rect">
            <a:avLst/>
          </a:prstGeom>
        </p:spPr>
        <p:txBody>
          <a:bodyPr wrap="none">
            <a:spAutoFit/>
          </a:bodyPr>
          <a:lstStyle/>
          <a:p>
            <a:pPr algn="ctr"/>
            <a:r>
              <a:rPr lang="en-GB" sz="2400" b="1" dirty="0"/>
              <a:t>Foil </a:t>
            </a:r>
            <a:r>
              <a:rPr lang="en-GB" sz="2400" b="1" dirty="0" smtClean="0"/>
              <a:t>Temperatures </a:t>
            </a:r>
            <a:r>
              <a:rPr lang="en-GB" sz="2400" b="1" dirty="0"/>
              <a:t>for </a:t>
            </a:r>
            <a:r>
              <a:rPr lang="en-GB" sz="2400" b="1" dirty="0" smtClean="0"/>
              <a:t>4 Batches (400k </a:t>
            </a:r>
            <a:r>
              <a:rPr lang="en-GB" sz="2400" b="1" dirty="0" err="1" smtClean="0"/>
              <a:t>Macroparticles</a:t>
            </a:r>
            <a:r>
              <a:rPr lang="en-GB" sz="2400" b="1" dirty="0" smtClean="0"/>
              <a:t>)</a:t>
            </a:r>
            <a:endParaRPr lang="en-GB" sz="2400" dirty="0"/>
          </a:p>
        </p:txBody>
      </p:sp>
      <p:sp>
        <p:nvSpPr>
          <p:cNvPr id="16" name="TextBox 15"/>
          <p:cNvSpPr txBox="1"/>
          <p:nvPr/>
        </p:nvSpPr>
        <p:spPr>
          <a:xfrm>
            <a:off x="1394226" y="4764224"/>
            <a:ext cx="7967249" cy="646331"/>
          </a:xfrm>
          <a:prstGeom prst="rect">
            <a:avLst/>
          </a:prstGeom>
          <a:noFill/>
        </p:spPr>
        <p:txBody>
          <a:bodyPr wrap="square" rtlCol="0">
            <a:spAutoFit/>
          </a:bodyPr>
          <a:lstStyle/>
          <a:p>
            <a:pPr marL="285750" indent="-285750">
              <a:buFont typeface="Wingdings" panose="05000000000000000000" pitchFamily="2" charset="2"/>
              <a:buChar char="Ø"/>
            </a:pPr>
            <a:r>
              <a:rPr lang="en-GB" b="1" dirty="0" smtClean="0"/>
              <a:t>Full Line: Combined Effect of Linac- and Circulating Beam, Maximum 1765 K</a:t>
            </a:r>
          </a:p>
          <a:p>
            <a:pPr marL="285750" indent="-285750">
              <a:buFont typeface="Wingdings" panose="05000000000000000000" pitchFamily="2" charset="2"/>
              <a:buChar char="Ø"/>
            </a:pPr>
            <a:r>
              <a:rPr lang="en-GB" b="1" dirty="0" smtClean="0"/>
              <a:t>Dashed Line: Linac Beam, Maximum 1602 K</a:t>
            </a:r>
            <a:endParaRPr lang="en-GB" b="1" dirty="0"/>
          </a:p>
        </p:txBody>
      </p:sp>
    </p:spTree>
    <p:extLst>
      <p:ext uri="{BB962C8B-B14F-4D97-AF65-F5344CB8AC3E}">
        <p14:creationId xmlns:p14="http://schemas.microsoft.com/office/powerpoint/2010/main" val="2315965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p>
        </p:txBody>
      </p:sp>
      <p:sp>
        <p:nvSpPr>
          <p:cNvPr id="3" name="Footer Placeholder 2"/>
          <p:cNvSpPr>
            <a:spLocks noGrp="1"/>
          </p:cNvSpPr>
          <p:nvPr>
            <p:ph type="ftr" sz="quarter" idx="11"/>
          </p:nvPr>
        </p:nvSpPr>
        <p:spPr/>
        <p:txBody>
          <a:bodyPr/>
          <a:lstStyle/>
          <a:p>
            <a:r>
              <a:rPr lang="en-GB" dirty="0" smtClean="0"/>
              <a:t>Horst </a:t>
            </a:r>
            <a:r>
              <a:rPr lang="en-GB" dirty="0" err="1" smtClean="0"/>
              <a:t>Schönauer</a:t>
            </a:r>
            <a:endParaRPr lang="en-GB" dirty="0"/>
          </a:p>
        </p:txBody>
      </p:sp>
      <p:sp>
        <p:nvSpPr>
          <p:cNvPr id="4" name="TextBox 3"/>
          <p:cNvSpPr txBox="1"/>
          <p:nvPr/>
        </p:nvSpPr>
        <p:spPr>
          <a:xfrm>
            <a:off x="4416059" y="510422"/>
            <a:ext cx="3359880" cy="584775"/>
          </a:xfrm>
          <a:prstGeom prst="rect">
            <a:avLst/>
          </a:prstGeom>
          <a:noFill/>
        </p:spPr>
        <p:txBody>
          <a:bodyPr wrap="square" rtlCol="0">
            <a:spAutoFit/>
          </a:bodyPr>
          <a:lstStyle/>
          <a:p>
            <a:r>
              <a:rPr lang="en-GB" sz="3200" b="1" dirty="0" smtClean="0">
                <a:solidFill>
                  <a:srgbClr val="0070C0"/>
                </a:solidFill>
              </a:rPr>
              <a:t>Some conclusions:</a:t>
            </a:r>
            <a:endParaRPr lang="en-GB" sz="3200" b="1" dirty="0">
              <a:solidFill>
                <a:srgbClr val="0070C0"/>
              </a:solidFill>
            </a:endParaRPr>
          </a:p>
        </p:txBody>
      </p:sp>
      <p:sp>
        <p:nvSpPr>
          <p:cNvPr id="5" name="TextBox 4"/>
          <p:cNvSpPr txBox="1"/>
          <p:nvPr/>
        </p:nvSpPr>
        <p:spPr>
          <a:xfrm>
            <a:off x="1602166" y="1238217"/>
            <a:ext cx="8987667" cy="3970318"/>
          </a:xfrm>
          <a:prstGeom prst="rect">
            <a:avLst/>
          </a:prstGeom>
          <a:noFill/>
        </p:spPr>
        <p:txBody>
          <a:bodyPr wrap="square" rtlCol="0">
            <a:spAutoFit/>
          </a:bodyPr>
          <a:lstStyle/>
          <a:p>
            <a:pPr marL="285750" indent="-285750">
              <a:buFont typeface="Arial" panose="020B0604020202020204" pitchFamily="34" charset="0"/>
              <a:buChar char="•"/>
            </a:pPr>
            <a:r>
              <a:rPr lang="en-GB" b="1" dirty="0" smtClean="0"/>
              <a:t>Present Status:  Foil Stripping</a:t>
            </a:r>
            <a:r>
              <a:rPr lang="en-GB" b="1" dirty="0"/>
              <a:t> </a:t>
            </a:r>
            <a:r>
              <a:rPr lang="en-GB" b="1" dirty="0" smtClean="0"/>
              <a:t>is limited to 56Hz pulsing</a:t>
            </a:r>
          </a:p>
          <a:p>
            <a:r>
              <a:rPr lang="en-GB" dirty="0" smtClean="0"/>
              <a:t>	</a:t>
            </a:r>
            <a:r>
              <a:rPr lang="en-GB" b="1" dirty="0" smtClean="0"/>
              <a:t>This is still valid for the corner foil, used at the SNS and in all calculations so far</a:t>
            </a:r>
            <a:endParaRPr lang="en-GB" dirty="0" smtClean="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endParaRPr>
          </a:p>
          <a:p>
            <a:pPr marL="285750" indent="-285750">
              <a:buFont typeface="Arial" panose="020B0604020202020204" pitchFamily="34" charset="0"/>
              <a:buChar char="•"/>
            </a:pPr>
            <a:r>
              <a:rPr lang="en-GB" b="1" dirty="0" smtClean="0">
                <a:latin typeface="Calibri" panose="020F0502020204030204" pitchFamily="34" charset="0"/>
                <a:cs typeface="Times New Roman" panose="02020603050405020304" pitchFamily="18" charset="0"/>
                <a:sym typeface="Symbol" panose="05050102010706020507" pitchFamily="18" charset="2"/>
              </a:rPr>
              <a:t>The MISHIF approach to foil stripping:</a:t>
            </a:r>
          </a:p>
          <a:p>
            <a:pPr marL="895350" lvl="1"/>
            <a:r>
              <a:rPr lang="en-GB" dirty="0">
                <a:latin typeface="Calibri" panose="020F0502020204030204" pitchFamily="34" charset="0"/>
                <a:cs typeface="Times New Roman" panose="02020603050405020304" pitchFamily="18" charset="0"/>
                <a:sym typeface="Symbol" panose="05050102010706020507" pitchFamily="18" charset="2"/>
              </a:rPr>
              <a:t>	</a:t>
            </a:r>
            <a:r>
              <a:rPr lang="en-GB" b="1" dirty="0" smtClean="0">
                <a:latin typeface="Calibri" panose="020F0502020204030204" pitchFamily="34" charset="0"/>
                <a:cs typeface="Times New Roman" panose="02020603050405020304" pitchFamily="18" charset="0"/>
                <a:sym typeface="Symbol" panose="05050102010706020507" pitchFamily="18" charset="2"/>
              </a:rPr>
              <a:t>In all given examples an inclined foil is used – this suggests trials with the </a:t>
            </a:r>
            <a:r>
              <a:rPr lang="en-GB" b="1" dirty="0" err="1" smtClean="0">
                <a:latin typeface="Calibri" panose="020F0502020204030204" pitchFamily="34" charset="0"/>
                <a:cs typeface="Times New Roman" panose="02020603050405020304" pitchFamily="18" charset="0"/>
                <a:sym typeface="Symbol" panose="05050102010706020507" pitchFamily="18" charset="2"/>
              </a:rPr>
              <a:t>ESSnuSB</a:t>
            </a:r>
            <a:r>
              <a:rPr lang="en-GB" b="1" dirty="0" smtClean="0">
                <a:latin typeface="Calibri" panose="020F0502020204030204" pitchFamily="34" charset="0"/>
                <a:cs typeface="Times New Roman" panose="02020603050405020304" pitchFamily="18" charset="0"/>
                <a:sym typeface="Symbol" panose="05050102010706020507" pitchFamily="18" charset="2"/>
              </a:rPr>
              <a:t> 	accumulator parameters where space charge forces are rather weak. The final emittances of 120 </a:t>
            </a:r>
            <a:r>
              <a:rPr lang="el-GR" b="1" dirty="0">
                <a:latin typeface="Calibri" panose="020F0502020204030204" pitchFamily="34" charset="0"/>
                <a:ea typeface="Calibri" panose="020F0502020204030204" pitchFamily="34" charset="0"/>
                <a:cs typeface="Times New Roman" panose="02020603050405020304" pitchFamily="18" charset="0"/>
              </a:rPr>
              <a:t>π</a:t>
            </a:r>
            <a:r>
              <a:rPr lang="en-GB" b="1" dirty="0" smtClean="0">
                <a:latin typeface="Calibri" panose="020F0502020204030204" pitchFamily="34" charset="0"/>
                <a:cs typeface="Times New Roman" panose="02020603050405020304" pitchFamily="18" charset="0"/>
                <a:sym typeface="Symbol" panose="05050102010706020507" pitchFamily="18" charset="2"/>
              </a:rPr>
              <a:t> made painting easier too.</a:t>
            </a:r>
          </a:p>
          <a:p>
            <a:pPr marL="285750" indent="-285750">
              <a:buFont typeface="Arial" panose="020B0604020202020204" pitchFamily="34" charset="0"/>
              <a:buChar char="•"/>
            </a:pPr>
            <a:r>
              <a:rPr lang="en-GB" b="1" dirty="0" smtClean="0">
                <a:latin typeface="Calibri" panose="020F0502020204030204" pitchFamily="34" charset="0"/>
                <a:cs typeface="Times New Roman" panose="02020603050405020304" pitchFamily="18" charset="0"/>
                <a:sym typeface="Symbol" panose="05050102010706020507" pitchFamily="18" charset="2"/>
              </a:rPr>
              <a:t>The inclined foil: Allows injection to drift along the edge to distribute the foil hits</a:t>
            </a:r>
          </a:p>
          <a:p>
            <a:r>
              <a:rPr lang="en-GB" b="1" dirty="0">
                <a:latin typeface="Calibri" panose="020F0502020204030204" pitchFamily="34" charset="0"/>
                <a:cs typeface="Times New Roman" panose="02020603050405020304" pitchFamily="18" charset="0"/>
                <a:sym typeface="Symbol" panose="05050102010706020507" pitchFamily="18" charset="2"/>
              </a:rPr>
              <a:t>	</a:t>
            </a:r>
            <a:r>
              <a:rPr lang="en-GB" b="1" dirty="0" smtClean="0">
                <a:latin typeface="Calibri" panose="020F0502020204030204" pitchFamily="34" charset="0"/>
                <a:cs typeface="Times New Roman" panose="02020603050405020304" pitchFamily="18" charset="0"/>
                <a:sym typeface="Symbol" panose="05050102010706020507" pitchFamily="18" charset="2"/>
              </a:rPr>
              <a:t>Perhaps it renders 4-Batch injection possible. Hence my trial!</a:t>
            </a:r>
          </a:p>
          <a:p>
            <a:pPr marL="285750" indent="-285750">
              <a:buFont typeface="Arial" panose="020B0604020202020204" pitchFamily="34" charset="0"/>
              <a:buChar char="•"/>
            </a:pPr>
            <a:r>
              <a:rPr lang="en-GB" b="1" dirty="0" smtClean="0">
                <a:latin typeface="Calibri" panose="020F0502020204030204" pitchFamily="34" charset="0"/>
                <a:cs typeface="Times New Roman" panose="02020603050405020304" pitchFamily="18" charset="0"/>
                <a:sym typeface="Symbol" panose="05050102010706020507" pitchFamily="18" charset="2"/>
              </a:rPr>
              <a:t>Four batches entail more or less important hardware requirements: The c.o. bumpers 	have to pulse 4 times with a reset time of only 100 </a:t>
            </a:r>
            <a:r>
              <a:rPr lang="en-GB" b="1" dirty="0" smtClean="0">
                <a:latin typeface="Calibri" panose="020F0502020204030204" pitchFamily="34" charset="0"/>
                <a:ea typeface="Calibri" panose="020F0502020204030204" pitchFamily="34" charset="0"/>
                <a:cs typeface="Times New Roman" panose="02020603050405020304" pitchFamily="18" charset="0"/>
              </a:rPr>
              <a:t>µsec, as the extraction </a:t>
            </a:r>
            <a:r>
              <a:rPr lang="en-GB" b="1" dirty="0">
                <a:latin typeface="Calibri" panose="020F0502020204030204" pitchFamily="34" charset="0"/>
                <a:cs typeface="Times New Roman" panose="02020603050405020304" pitchFamily="18" charset="0"/>
                <a:sym typeface="Symbol" panose="05050102010706020507" pitchFamily="18" charset="2"/>
              </a:rPr>
              <a:t>	</a:t>
            </a:r>
            <a:r>
              <a:rPr lang="en-GB" b="1" dirty="0" smtClean="0">
                <a:latin typeface="Calibri" panose="020F0502020204030204" pitchFamily="34" charset="0"/>
                <a:cs typeface="Times New Roman" panose="02020603050405020304" pitchFamily="18" charset="0"/>
                <a:sym typeface="Symbol" panose="05050102010706020507" pitchFamily="18" charset="2"/>
              </a:rPr>
              <a:t>kickers (they would have to do it in any 4-batch solution)</a:t>
            </a:r>
          </a:p>
          <a:p>
            <a:r>
              <a:rPr lang="en-GB" b="1" dirty="0">
                <a:latin typeface="Calibri" panose="020F0502020204030204" pitchFamily="34" charset="0"/>
                <a:cs typeface="Times New Roman" panose="02020603050405020304" pitchFamily="18" charset="0"/>
                <a:sym typeface="Symbol" panose="05050102010706020507" pitchFamily="18" charset="2"/>
              </a:rPr>
              <a:t>	</a:t>
            </a:r>
            <a:r>
              <a:rPr lang="en-GB" b="1" dirty="0" smtClean="0">
                <a:latin typeface="Calibri" panose="020F0502020204030204" pitchFamily="34" charset="0"/>
                <a:cs typeface="Times New Roman" panose="02020603050405020304" pitchFamily="18" charset="0"/>
                <a:sym typeface="Symbol" panose="05050102010706020507" pitchFamily="18" charset="2"/>
              </a:rPr>
              <a:t>An additional base bump, has to be added or implemented in the painting bump 	power supplies. This may entail locally larger apertures.</a:t>
            </a:r>
          </a:p>
          <a:p>
            <a:r>
              <a:rPr lang="en-GB" b="1" dirty="0">
                <a:latin typeface="Calibri" panose="020F0502020204030204" pitchFamily="34" charset="0"/>
                <a:cs typeface="Times New Roman" panose="02020603050405020304" pitchFamily="18" charset="0"/>
                <a:sym typeface="Symbol" panose="05050102010706020507" pitchFamily="18" charset="2"/>
              </a:rPr>
              <a:t>	</a:t>
            </a:r>
            <a:endParaRPr lang="en-GB" b="1" dirty="0" smtClean="0">
              <a:latin typeface="Calibri" panose="020F0502020204030204" pitchFamily="34" charset="0"/>
              <a:cs typeface="Times New Roman" panose="02020603050405020304" pitchFamily="18" charset="0"/>
              <a:sym typeface="Symbol" panose="05050102010706020507" pitchFamily="18" charset="2"/>
            </a:endParaRPr>
          </a:p>
        </p:txBody>
      </p:sp>
      <p:sp>
        <p:nvSpPr>
          <p:cNvPr id="7" name="TextBox 6"/>
          <p:cNvSpPr txBox="1"/>
          <p:nvPr/>
        </p:nvSpPr>
        <p:spPr>
          <a:xfrm>
            <a:off x="1158240" y="4931536"/>
            <a:ext cx="10131552" cy="954107"/>
          </a:xfrm>
          <a:prstGeom prst="rect">
            <a:avLst/>
          </a:prstGeom>
          <a:noFill/>
        </p:spPr>
        <p:txBody>
          <a:bodyPr wrap="square" rtlCol="0">
            <a:spAutoFit/>
          </a:bodyPr>
          <a:lstStyle/>
          <a:p>
            <a:pPr algn="ctr"/>
            <a:r>
              <a:rPr lang="en-GB" sz="2800" b="1" dirty="0">
                <a:solidFill>
                  <a:srgbClr val="0070C0"/>
                </a:solidFill>
                <a:latin typeface="Calibri" panose="020F0502020204030204" pitchFamily="34" charset="0"/>
                <a:cs typeface="Times New Roman" panose="02020603050405020304" pitchFamily="18" charset="0"/>
                <a:sym typeface="Symbol" panose="05050102010706020507" pitchFamily="18" charset="2"/>
              </a:rPr>
              <a:t>It may be worthwhile to check the problems of the additional </a:t>
            </a:r>
            <a:endParaRPr lang="en-GB" sz="2800" b="1" dirty="0" smtClean="0">
              <a:solidFill>
                <a:srgbClr val="0070C0"/>
              </a:solidFill>
              <a:latin typeface="Calibri" panose="020F0502020204030204" pitchFamily="34" charset="0"/>
              <a:cs typeface="Times New Roman" panose="02020603050405020304" pitchFamily="18" charset="0"/>
              <a:sym typeface="Symbol" panose="05050102010706020507" pitchFamily="18" charset="2"/>
            </a:endParaRPr>
          </a:p>
          <a:p>
            <a:pPr algn="ctr"/>
            <a:r>
              <a:rPr lang="en-GB" sz="2800" b="1" dirty="0" smtClean="0">
                <a:solidFill>
                  <a:srgbClr val="0070C0"/>
                </a:solidFill>
                <a:latin typeface="Calibri" panose="020F0502020204030204" pitchFamily="34" charset="0"/>
                <a:cs typeface="Times New Roman" panose="02020603050405020304" pitchFamily="18" charset="0"/>
                <a:sym typeface="Symbol" panose="05050102010706020507" pitchFamily="18" charset="2"/>
              </a:rPr>
              <a:t>hardware </a:t>
            </a:r>
            <a:r>
              <a:rPr lang="en-GB" sz="2800" b="1" dirty="0">
                <a:solidFill>
                  <a:srgbClr val="0070C0"/>
                </a:solidFill>
                <a:latin typeface="Calibri" panose="020F0502020204030204" pitchFamily="34" charset="0"/>
                <a:cs typeface="Times New Roman" panose="02020603050405020304" pitchFamily="18" charset="0"/>
                <a:sym typeface="Symbol" panose="05050102010706020507" pitchFamily="18" charset="2"/>
              </a:rPr>
              <a:t>and </a:t>
            </a:r>
            <a:r>
              <a:rPr lang="en-GB" sz="2800" b="1" dirty="0" smtClean="0">
                <a:solidFill>
                  <a:srgbClr val="0070C0"/>
                </a:solidFill>
                <a:latin typeface="Calibri" panose="020F0502020204030204" pitchFamily="34" charset="0"/>
                <a:cs typeface="Times New Roman" panose="02020603050405020304" pitchFamily="18" charset="0"/>
                <a:sym typeface="Symbol" panose="05050102010706020507" pitchFamily="18" charset="2"/>
              </a:rPr>
              <a:t>to continue further </a:t>
            </a:r>
            <a:r>
              <a:rPr lang="en-GB" sz="2800" b="1" dirty="0">
                <a:solidFill>
                  <a:srgbClr val="0070C0"/>
                </a:solidFill>
                <a:latin typeface="Calibri" panose="020F0502020204030204" pitchFamily="34" charset="0"/>
                <a:cs typeface="Times New Roman" panose="02020603050405020304" pitchFamily="18" charset="0"/>
                <a:sym typeface="Symbol" panose="05050102010706020507" pitchFamily="18" charset="2"/>
              </a:rPr>
              <a:t>studies of the scenario</a:t>
            </a:r>
            <a:r>
              <a:rPr lang="en-GB" sz="2800" b="1" dirty="0" smtClean="0">
                <a:solidFill>
                  <a:srgbClr val="0070C0"/>
                </a:solidFill>
                <a:latin typeface="Calibri" panose="020F0502020204030204" pitchFamily="34" charset="0"/>
                <a:cs typeface="Times New Roman" panose="02020603050405020304" pitchFamily="18" charset="0"/>
                <a:sym typeface="Symbol" panose="05050102010706020507" pitchFamily="18" charset="2"/>
              </a:rPr>
              <a:t>.</a:t>
            </a:r>
            <a:endParaRPr lang="en-GB" sz="2800" dirty="0">
              <a:solidFill>
                <a:srgbClr val="0070C0"/>
              </a:solidFill>
            </a:endParaRPr>
          </a:p>
        </p:txBody>
      </p:sp>
    </p:spTree>
    <p:extLst>
      <p:ext uri="{BB962C8B-B14F-4D97-AF65-F5344CB8AC3E}">
        <p14:creationId xmlns:p14="http://schemas.microsoft.com/office/powerpoint/2010/main" val="378183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11905" y="649705"/>
            <a:ext cx="6019800" cy="689811"/>
          </a:xfrm>
        </p:spPr>
        <p:txBody>
          <a:bodyPr>
            <a:normAutofit/>
          </a:bodyPr>
          <a:lstStyle/>
          <a:p>
            <a:pPr algn="ctr"/>
            <a:r>
              <a:rPr lang="en-US" sz="3600" b="1" dirty="0" smtClean="0">
                <a:solidFill>
                  <a:srgbClr val="0070C0"/>
                </a:solidFill>
              </a:rPr>
              <a:t>Is there  a way out?</a:t>
            </a:r>
            <a:endParaRPr lang="en-US" sz="3600" b="1" dirty="0">
              <a:solidFill>
                <a:srgbClr val="0070C0"/>
              </a:solidFill>
            </a:endParaRPr>
          </a:p>
        </p:txBody>
      </p:sp>
      <p:sp>
        <p:nvSpPr>
          <p:cNvPr id="3" name="Inhaltsplatzhalter 2"/>
          <p:cNvSpPr>
            <a:spLocks noGrp="1"/>
          </p:cNvSpPr>
          <p:nvPr>
            <p:ph idx="1"/>
          </p:nvPr>
        </p:nvSpPr>
        <p:spPr>
          <a:xfrm>
            <a:off x="2209800" y="1339515"/>
            <a:ext cx="7929131" cy="4127633"/>
          </a:xfrm>
        </p:spPr>
        <p:txBody>
          <a:bodyPr>
            <a:noAutofit/>
          </a:bodyPr>
          <a:lstStyle/>
          <a:p>
            <a:pPr marL="0" indent="0" algn="ctr">
              <a:spcBef>
                <a:spcPct val="0"/>
              </a:spcBef>
              <a:buSzPts val="1400"/>
              <a:buNone/>
            </a:pPr>
            <a:r>
              <a:rPr lang="en-GB" sz="2400" b="1" dirty="0">
                <a:latin typeface="Calibri" panose="020F0502020204030204" pitchFamily="34" charset="0"/>
                <a:ea typeface="Calibri" panose="020F0502020204030204" pitchFamily="34" charset="0"/>
                <a:cs typeface="Times New Roman" panose="02020603050405020304" pitchFamily="18" charset="0"/>
              </a:rPr>
              <a:t>Not considered so far: </a:t>
            </a:r>
          </a:p>
          <a:p>
            <a:pPr algn="ctr">
              <a:spcBef>
                <a:spcPct val="0"/>
              </a:spcBef>
              <a:buSzPts val="1400"/>
              <a:buFont typeface="Wingdings" panose="05000000000000000000" pitchFamily="2" charset="2"/>
              <a:buChar char="§"/>
            </a:pP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a:spcBef>
                <a:spcPct val="0"/>
              </a:spcBef>
              <a:buSzPts val="1400"/>
              <a:buFont typeface="Wingdings" panose="05000000000000000000" pitchFamily="2"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The Tilted Foil, together with moving the injection point along the foil edge.</a:t>
            </a:r>
          </a:p>
          <a:p>
            <a:pPr marL="552450" indent="0">
              <a:spcBef>
                <a:spcPct val="0"/>
              </a:spcBef>
              <a:buSzPts val="1400"/>
              <a:buNone/>
            </a:pPr>
            <a:r>
              <a:rPr lang="en-GB" sz="2000" b="1" dirty="0" smtClean="0">
                <a:latin typeface="Calibri" panose="020F0502020204030204" pitchFamily="34" charset="0"/>
                <a:ea typeface="Calibri" panose="020F0502020204030204" pitchFamily="34" charset="0"/>
                <a:cs typeface="Times New Roman" panose="02020603050405020304" pitchFamily="18" charset="0"/>
              </a:rPr>
              <a:t>Past </a:t>
            </a:r>
            <a:r>
              <a:rPr lang="en-GB" sz="2000" b="1" dirty="0">
                <a:latin typeface="Calibri" panose="020F0502020204030204" pitchFamily="34" charset="0"/>
                <a:ea typeface="Calibri" panose="020F0502020204030204" pitchFamily="34" charset="0"/>
                <a:cs typeface="Times New Roman" panose="02020603050405020304" pitchFamily="18" charset="0"/>
              </a:rPr>
              <a:t>attempts to exploit the performance of tilted foils gave </a:t>
            </a:r>
            <a:r>
              <a:rPr lang="en-GB" sz="2000" b="1" dirty="0" smtClean="0">
                <a:latin typeface="Calibri" panose="020F0502020204030204" pitchFamily="34" charset="0"/>
                <a:ea typeface="Calibri" panose="020F0502020204030204" pitchFamily="34" charset="0"/>
                <a:cs typeface="Times New Roman" panose="02020603050405020304" pitchFamily="18" charset="0"/>
              </a:rPr>
              <a:t>rather deceiving </a:t>
            </a:r>
            <a:r>
              <a:rPr lang="en-GB" sz="2000" b="1" dirty="0">
                <a:latin typeface="Calibri" panose="020F0502020204030204" pitchFamily="34" charset="0"/>
                <a:ea typeface="Calibri" panose="020F0502020204030204" pitchFamily="34" charset="0"/>
                <a:cs typeface="Times New Roman" panose="02020603050405020304" pitchFamily="18" charset="0"/>
              </a:rPr>
              <a:t>results. M</a:t>
            </a:r>
            <a:r>
              <a:rPr lang="en-GB" sz="2000" b="1" dirty="0" smtClean="0">
                <a:latin typeface="Calibri" panose="020F0502020204030204" pitchFamily="34" charset="0"/>
                <a:ea typeface="Calibri" panose="020F0502020204030204" pitchFamily="34" charset="0"/>
                <a:cs typeface="Times New Roman" panose="02020603050405020304" pitchFamily="18" charset="0"/>
              </a:rPr>
              <a:t>oving </a:t>
            </a:r>
            <a:r>
              <a:rPr lang="en-GB" sz="2000" b="1" dirty="0">
                <a:latin typeface="Calibri" panose="020F0502020204030204" pitchFamily="34" charset="0"/>
                <a:ea typeface="Calibri" panose="020F0502020204030204" pitchFamily="34" charset="0"/>
                <a:cs typeface="Times New Roman" panose="02020603050405020304" pitchFamily="18" charset="0"/>
              </a:rPr>
              <a:t>the injection point makes no 	</a:t>
            </a:r>
            <a:r>
              <a:rPr lang="en-GB" sz="2000" b="1" dirty="0" smtClean="0">
                <a:latin typeface="Calibri" panose="020F0502020204030204" pitchFamily="34" charset="0"/>
                <a:ea typeface="Calibri" panose="020F0502020204030204" pitchFamily="34" charset="0"/>
                <a:cs typeface="Times New Roman" panose="02020603050405020304" pitchFamily="18" charset="0"/>
              </a:rPr>
              <a:t>sense in a corner </a:t>
            </a:r>
            <a:r>
              <a:rPr lang="en-GB" sz="2000" b="1" dirty="0">
                <a:latin typeface="Calibri" panose="020F0502020204030204" pitchFamily="34" charset="0"/>
                <a:ea typeface="Calibri" panose="020F0502020204030204" pitchFamily="34" charset="0"/>
                <a:cs typeface="Times New Roman" panose="02020603050405020304" pitchFamily="18" charset="0"/>
              </a:rPr>
              <a:t>foil </a:t>
            </a:r>
            <a:r>
              <a:rPr lang="en-GB" sz="2000" b="1" dirty="0" smtClean="0">
                <a:latin typeface="Calibri" panose="020F0502020204030204" pitchFamily="34" charset="0"/>
                <a:ea typeface="Calibri" panose="020F0502020204030204" pitchFamily="34" charset="0"/>
                <a:cs typeface="Times New Roman" panose="02020603050405020304" pitchFamily="18" charset="0"/>
              </a:rPr>
              <a:t>.</a:t>
            </a:r>
          </a:p>
          <a:p>
            <a:pPr marL="552450" indent="0">
              <a:spcBef>
                <a:spcPct val="0"/>
              </a:spcBef>
              <a:buSzPts val="1400"/>
              <a:buNone/>
            </a:pPr>
            <a:endParaRPr lang="en-GB" sz="2000" b="1" dirty="0">
              <a:latin typeface="Calibri" panose="020F0502020204030204" pitchFamily="34" charset="0"/>
              <a:ea typeface="Calibri" panose="020F0502020204030204" pitchFamily="34" charset="0"/>
              <a:cs typeface="Times New Roman" panose="02020603050405020304" pitchFamily="18" charset="0"/>
            </a:endParaRPr>
          </a:p>
          <a:p>
            <a:pPr>
              <a:spcBef>
                <a:spcPct val="0"/>
              </a:spcBef>
              <a:buSzPts val="1400"/>
              <a:buFont typeface="Wingdings" panose="05000000000000000000" pitchFamily="2" charset="2"/>
              <a:buChar char="§"/>
            </a:pPr>
            <a:r>
              <a:rPr lang="en-GB" sz="2400" b="1" dirty="0">
                <a:latin typeface="Calibri" panose="020F0502020204030204" pitchFamily="34" charset="0"/>
                <a:ea typeface="Calibri" panose="020F0502020204030204" pitchFamily="34" charset="0"/>
                <a:cs typeface="Times New Roman" panose="02020603050405020304" pitchFamily="18" charset="0"/>
              </a:rPr>
              <a:t>The displacement of the injection area along the foil edge from batch to </a:t>
            </a:r>
            <a:r>
              <a:rPr lang="en-GB" sz="2400" b="1" dirty="0" smtClean="0">
                <a:latin typeface="Calibri" panose="020F0502020204030204" pitchFamily="34" charset="0"/>
                <a:ea typeface="Calibri" panose="020F0502020204030204" pitchFamily="34" charset="0"/>
                <a:cs typeface="Times New Roman" panose="02020603050405020304" pitchFamily="18" charset="0"/>
              </a:rPr>
              <a:t>batch</a:t>
            </a:r>
          </a:p>
          <a:p>
            <a:pPr marL="539750" indent="0">
              <a:spcBef>
                <a:spcPct val="0"/>
              </a:spcBef>
              <a:buSzPts val="1400"/>
              <a:buNone/>
            </a:pPr>
            <a:r>
              <a:rPr lang="en-GB" sz="2000" b="1" dirty="0" smtClean="0">
                <a:latin typeface="Calibri" panose="020F0502020204030204" pitchFamily="34" charset="0"/>
                <a:ea typeface="Calibri" panose="020F0502020204030204" pitchFamily="34" charset="0"/>
                <a:cs typeface="Times New Roman" panose="02020603050405020304" pitchFamily="18" charset="0"/>
              </a:rPr>
              <a:t>The entire injection process with all the painting bumps is displaced. This way each foil zone is heated only once.</a:t>
            </a:r>
          </a:p>
          <a:p>
            <a:pPr marL="0" indent="0">
              <a:spcBef>
                <a:spcPct val="0"/>
              </a:spcBef>
              <a:buSzPts val="1400"/>
              <a:buNone/>
            </a:pPr>
            <a:r>
              <a:rPr lang="en-GB" sz="2400" b="1"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Datumsplatzhalter 3"/>
          <p:cNvSpPr>
            <a:spLocks noGrp="1"/>
          </p:cNvSpPr>
          <p:nvPr>
            <p:ph type="dt" sz="half" idx="10"/>
          </p:nvPr>
        </p:nvSpPr>
        <p:spPr/>
        <p:txBody>
          <a:bodyPr/>
          <a:lstStyle/>
          <a:p>
            <a:r>
              <a:rPr lang="en-GB" smtClean="0"/>
              <a:t>18/01/2017</a:t>
            </a:r>
            <a:endParaRPr lang="en-GB"/>
          </a:p>
        </p:txBody>
      </p:sp>
      <p:sp>
        <p:nvSpPr>
          <p:cNvPr id="5" name="Fußzeilenplatzhalter 4"/>
          <p:cNvSpPr>
            <a:spLocks noGrp="1"/>
          </p:cNvSpPr>
          <p:nvPr>
            <p:ph type="ftr" sz="quarter" idx="11"/>
          </p:nvPr>
        </p:nvSpPr>
        <p:spPr/>
        <p:txBody>
          <a:bodyPr/>
          <a:lstStyle/>
          <a:p>
            <a:r>
              <a:rPr lang="en-GB" dirty="0" smtClean="0"/>
              <a:t>Horst </a:t>
            </a:r>
            <a:r>
              <a:rPr lang="en-GB" dirty="0" err="1" smtClean="0"/>
              <a:t>Schönauer</a:t>
            </a:r>
            <a:endParaRPr lang="en-GB" dirty="0"/>
          </a:p>
        </p:txBody>
      </p:sp>
    </p:spTree>
    <p:extLst>
      <p:ext uri="{BB962C8B-B14F-4D97-AF65-F5344CB8AC3E}">
        <p14:creationId xmlns:p14="http://schemas.microsoft.com/office/powerpoint/2010/main" val="55312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18/01/2017</a:t>
            </a:r>
            <a:endParaRPr lang="en-GB"/>
          </a:p>
        </p:txBody>
      </p:sp>
      <p:sp>
        <p:nvSpPr>
          <p:cNvPr id="5" name="Footer Placeholder 4"/>
          <p:cNvSpPr>
            <a:spLocks noGrp="1"/>
          </p:cNvSpPr>
          <p:nvPr>
            <p:ph type="ftr" sz="quarter" idx="11"/>
          </p:nvPr>
        </p:nvSpPr>
        <p:spPr/>
        <p:txBody>
          <a:bodyPr/>
          <a:lstStyle/>
          <a:p>
            <a:r>
              <a:rPr lang="en-GB" smtClean="0"/>
              <a:t>Horst Schönauer</a:t>
            </a:r>
            <a:endParaRPr lang="en-GB"/>
          </a:p>
        </p:txBody>
      </p:sp>
      <p:sp>
        <p:nvSpPr>
          <p:cNvPr id="6" name="Rectangle 5"/>
          <p:cNvSpPr/>
          <p:nvPr/>
        </p:nvSpPr>
        <p:spPr>
          <a:xfrm>
            <a:off x="1560576" y="641991"/>
            <a:ext cx="9070848" cy="5283498"/>
          </a:xfrm>
          <a:prstGeom prst="rect">
            <a:avLst/>
          </a:prstGeom>
        </p:spPr>
        <p:txBody>
          <a:bodyPr wrap="square">
            <a:spAutoFit/>
          </a:bodyPr>
          <a:lstStyle/>
          <a:p>
            <a:pPr marL="342900" lvl="0" indent="-342900">
              <a:lnSpc>
                <a:spcPct val="120000"/>
              </a:lnSpc>
              <a:spcBef>
                <a:spcPts val="0"/>
              </a:spcBef>
              <a:buSzPts val="1400"/>
            </a:pPr>
            <a:r>
              <a:rPr lang="en-GB" sz="2400" b="1" dirty="0">
                <a:latin typeface="Calibri" panose="020F0502020204030204" pitchFamily="34" charset="0"/>
                <a:ea typeface="Calibri" panose="020F0502020204030204" pitchFamily="34" charset="0"/>
                <a:cs typeface="Times New Roman" panose="02020603050405020304" pitchFamily="18" charset="0"/>
              </a:rPr>
              <a:t>Recently Crucial Parameters have been modified </a:t>
            </a:r>
            <a:r>
              <a:rPr lang="en-GB" sz="2400" b="1" dirty="0" smtClean="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20000"/>
              </a:lnSpc>
              <a:spcBef>
                <a:spcPts val="0"/>
              </a:spcBef>
              <a:buSzPts val="1400"/>
            </a:pPr>
            <a:endParaRPr lang="en-GB" sz="24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buSzPts val="1400"/>
              <a:buFont typeface="Arial" panose="020B060402020202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Parameter List (M. Olvegård), to be verified:  </a:t>
            </a:r>
            <a:r>
              <a:rPr lang="en-GB" u="sng"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2"/>
              </a:rPr>
              <a:t>https://docs.google.com/spreadsheets/d/1huFRX6mdcrh-LdoEtf70MeGtKTlG-cHJa7Kec4nygfk/edit#gid=0https://docs.google.com/spreadsheets/d/1huFRX6mdcrh-LdoEtf70MeGtKTlG-cHJa7Kec4nygfk/edit#gid=0</a:t>
            </a:r>
            <a:endParaRPr lang="en-GB" sz="1400" u="sng"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20000"/>
              </a:lnSpc>
              <a:spcBef>
                <a:spcPts val="0"/>
              </a:spcBef>
              <a:spcAft>
                <a:spcPts val="800"/>
              </a:spcAft>
              <a:buSzPts val="1400"/>
              <a:buFont typeface="Arial" panose="020B060402020202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Final </a:t>
            </a:r>
            <a:r>
              <a:rPr lang="en-GB" sz="2000" b="1" dirty="0" smtClean="0">
                <a:latin typeface="Calibri" panose="020F0502020204030204" pitchFamily="34" charset="0"/>
                <a:ea typeface="Calibri" panose="020F0502020204030204" pitchFamily="34" charset="0"/>
                <a:cs typeface="Times New Roman" panose="02020603050405020304" pitchFamily="18" charset="0"/>
              </a:rPr>
              <a:t>emittances = acceptance of 1</a:t>
            </a:r>
            <a:r>
              <a:rPr lang="en-GB" sz="2000" b="1" baseline="30000" dirty="0" smtClean="0">
                <a:latin typeface="Calibri" panose="020F0502020204030204" pitchFamily="34" charset="0"/>
                <a:ea typeface="Calibri" panose="020F0502020204030204" pitchFamily="34" charset="0"/>
                <a:cs typeface="Times New Roman" panose="02020603050405020304" pitchFamily="18" charset="0"/>
              </a:rPr>
              <a:t>st</a:t>
            </a:r>
            <a:r>
              <a:rPr lang="en-GB" sz="2000" b="1" dirty="0" smtClean="0">
                <a:latin typeface="Calibri" panose="020F0502020204030204" pitchFamily="34" charset="0"/>
                <a:ea typeface="Calibri" panose="020F0502020204030204" pitchFamily="34" charset="0"/>
                <a:cs typeface="Times New Roman" panose="02020603050405020304" pitchFamily="18" charset="0"/>
              </a:rPr>
              <a:t> collimator:	120 </a:t>
            </a:r>
            <a:r>
              <a:rPr lang="el-GR" sz="2000" b="1" dirty="0">
                <a:latin typeface="Calibri" panose="020F0502020204030204" pitchFamily="34" charset="0"/>
                <a:ea typeface="Calibri" panose="020F0502020204030204" pitchFamily="34" charset="0"/>
                <a:cs typeface="Times New Roman" panose="02020603050405020304" pitchFamily="18" charset="0"/>
              </a:rPr>
              <a:t>π</a:t>
            </a:r>
            <a:r>
              <a:rPr lang="en-GB" sz="2000" b="1" dirty="0">
                <a:latin typeface="Calibri" panose="020F0502020204030204" pitchFamily="34" charset="0"/>
                <a:ea typeface="Calibri" panose="020F0502020204030204" pitchFamily="34" charset="0"/>
                <a:cs typeface="Times New Roman" panose="02020603050405020304" pitchFamily="18" charset="0"/>
              </a:rPr>
              <a:t>   “100%” 	geometrical</a:t>
            </a:r>
          </a:p>
          <a:p>
            <a:pPr marL="342900" lvl="0" indent="-342900">
              <a:lnSpc>
                <a:spcPct val="120000"/>
              </a:lnSpc>
              <a:spcBef>
                <a:spcPts val="0"/>
              </a:spcBef>
              <a:spcAft>
                <a:spcPts val="800"/>
              </a:spcAft>
              <a:buSzPts val="1400"/>
              <a:buFont typeface="Arial" panose="020B0604020202020204" pitchFamily="34" charset="0"/>
              <a:buChar char="•"/>
            </a:pPr>
            <a:r>
              <a:rPr lang="en-GB" sz="2000" b="1" dirty="0" smtClean="0">
                <a:latin typeface="Calibri" panose="020F0502020204030204" pitchFamily="34" charset="0"/>
                <a:ea typeface="Calibri" panose="020F0502020204030204" pitchFamily="34" charset="0"/>
                <a:cs typeface="Times New Roman" panose="02020603050405020304" pitchFamily="18" charset="0"/>
              </a:rPr>
              <a:t>These final emittances </a:t>
            </a:r>
            <a:r>
              <a:rPr lang="en-GB" sz="2000" b="1" dirty="0">
                <a:latin typeface="Calibri" panose="020F0502020204030204" pitchFamily="34" charset="0"/>
                <a:ea typeface="Calibri" panose="020F0502020204030204" pitchFamily="34" charset="0"/>
                <a:cs typeface="Times New Roman" panose="02020603050405020304" pitchFamily="18" charset="0"/>
              </a:rPr>
              <a:t>values allow more efficient painting, </a:t>
            </a:r>
            <a:endParaRPr lang="en-GB" sz="2000"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Bef>
                <a:spcPts val="0"/>
              </a:spcBef>
              <a:spcAft>
                <a:spcPts val="800"/>
              </a:spcAft>
              <a:buSzPts val="1400"/>
              <a:buFont typeface="Arial" panose="020B060402020202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T</a:t>
            </a:r>
            <a:r>
              <a:rPr lang="en-GB" sz="2000" b="1" dirty="0" smtClean="0">
                <a:latin typeface="Calibri" panose="020F0502020204030204" pitchFamily="34" charset="0"/>
                <a:ea typeface="Calibri" panose="020F0502020204030204" pitchFamily="34" charset="0"/>
                <a:cs typeface="Times New Roman" panose="02020603050405020304" pitchFamily="18" charset="0"/>
              </a:rPr>
              <a:t>ogether </a:t>
            </a:r>
            <a:r>
              <a:rPr lang="en-GB" sz="2000" b="1" dirty="0">
                <a:latin typeface="Calibri" panose="020F0502020204030204" pitchFamily="34" charset="0"/>
                <a:ea typeface="Calibri" panose="020F0502020204030204" pitchFamily="34" charset="0"/>
                <a:cs typeface="Times New Roman" panose="02020603050405020304" pitchFamily="18" charset="0"/>
              </a:rPr>
              <a:t>with </a:t>
            </a:r>
            <a:r>
              <a:rPr lang="en-GB" sz="2000" b="1" dirty="0" smtClean="0">
                <a:latin typeface="Calibri" panose="020F0502020204030204" pitchFamily="34" charset="0"/>
                <a:ea typeface="Calibri" panose="020F0502020204030204" pitchFamily="34" charset="0"/>
                <a:cs typeface="Times New Roman" panose="02020603050405020304" pitchFamily="18" charset="0"/>
              </a:rPr>
              <a:t>the Linac </a:t>
            </a:r>
            <a:r>
              <a:rPr lang="en-GB" sz="2000" b="1" dirty="0">
                <a:latin typeface="Calibri" panose="020F0502020204030204" pitchFamily="34" charset="0"/>
                <a:ea typeface="Calibri" panose="020F0502020204030204" pitchFamily="34" charset="0"/>
                <a:cs typeface="Times New Roman" panose="02020603050405020304" pitchFamily="18" charset="0"/>
              </a:rPr>
              <a:t>emittances</a:t>
            </a:r>
            <a:r>
              <a:rPr lang="en-GB" sz="2000" b="1" dirty="0" smtClean="0">
                <a:latin typeface="Calibri" panose="020F0502020204030204" pitchFamily="34" charset="0"/>
                <a:ea typeface="Calibri" panose="020F0502020204030204" pitchFamily="34" charset="0"/>
                <a:cs typeface="Times New Roman" panose="02020603050405020304" pitchFamily="18" charset="0"/>
              </a:rPr>
              <a:t>:</a:t>
            </a:r>
            <a:r>
              <a:rPr lang="en-GB" sz="2000" b="1" dirty="0">
                <a:latin typeface="Calibri" panose="020F0502020204030204" pitchFamily="34" charset="0"/>
                <a:ea typeface="Calibri" panose="020F0502020204030204" pitchFamily="34" charset="0"/>
                <a:cs typeface="Times New Roman" panose="02020603050405020304" pitchFamily="18" charset="0"/>
              </a:rPr>
              <a:t>	 </a:t>
            </a:r>
            <a:r>
              <a:rPr lang="en-GB" sz="2000" b="1" dirty="0" smtClean="0">
                <a:latin typeface="Calibri" panose="020F0502020204030204" pitchFamily="34" charset="0"/>
                <a:ea typeface="Calibri" panose="020F0502020204030204" pitchFamily="34" charset="0"/>
                <a:cs typeface="Times New Roman" panose="02020603050405020304" pitchFamily="18" charset="0"/>
              </a:rPr>
              <a:t>	0.35 </a:t>
            </a:r>
            <a:r>
              <a:rPr lang="el-GR" sz="2000" b="1" dirty="0">
                <a:latin typeface="Calibri" panose="020F0502020204030204" pitchFamily="34" charset="0"/>
                <a:ea typeface="Calibri" panose="020F0502020204030204" pitchFamily="34" charset="0"/>
                <a:cs typeface="Times New Roman" panose="02020603050405020304" pitchFamily="18" charset="0"/>
              </a:rPr>
              <a:t>π</a:t>
            </a:r>
            <a:r>
              <a:rPr lang="en-GB" sz="2000" b="1" dirty="0">
                <a:latin typeface="Calibri" panose="020F0502020204030204" pitchFamily="34" charset="0"/>
                <a:ea typeface="Calibri" panose="020F0502020204030204" pitchFamily="34" charset="0"/>
                <a:cs typeface="Times New Roman" panose="02020603050405020304" pitchFamily="18" charset="0"/>
              </a:rPr>
              <a:t>   </a:t>
            </a:r>
            <a:r>
              <a:rPr lang="en-GB" sz="2000" b="1" dirty="0" err="1">
                <a:latin typeface="Calibri" panose="020F0502020204030204" pitchFamily="34" charset="0"/>
                <a:ea typeface="Calibri" panose="020F0502020204030204" pitchFamily="34" charset="0"/>
                <a:cs typeface="Times New Roman" panose="02020603050405020304" pitchFamily="18" charset="0"/>
              </a:rPr>
              <a:t>rms</a:t>
            </a:r>
            <a:r>
              <a:rPr lang="en-GB" sz="2000" b="1" dirty="0">
                <a:latin typeface="Calibri" panose="020F0502020204030204" pitchFamily="34" charset="0"/>
                <a:ea typeface="Calibri" panose="020F0502020204030204" pitchFamily="34" charset="0"/>
                <a:cs typeface="Times New Roman" panose="02020603050405020304" pitchFamily="18" charset="0"/>
              </a:rPr>
              <a:t> 	geometrical</a:t>
            </a:r>
          </a:p>
          <a:p>
            <a:pPr marL="342900" indent="-342900">
              <a:lnSpc>
                <a:spcPct val="120000"/>
              </a:lnSpc>
              <a:spcBef>
                <a:spcPts val="0"/>
              </a:spcBef>
              <a:spcAft>
                <a:spcPts val="800"/>
              </a:spcAft>
              <a:buSzPts val="1400"/>
              <a:buFont typeface="Arial" panose="020B060402020202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These final emittances considerably reduce the space-charge tune </a:t>
            </a:r>
            <a:r>
              <a:rPr lang="en-GB" sz="2000" b="1" dirty="0" smtClean="0">
                <a:latin typeface="Calibri" panose="020F0502020204030204" pitchFamily="34" charset="0"/>
                <a:ea typeface="Calibri" panose="020F0502020204030204" pitchFamily="34" charset="0"/>
                <a:cs typeface="Times New Roman" panose="02020603050405020304" pitchFamily="18" charset="0"/>
              </a:rPr>
              <a:t>shifts</a:t>
            </a:r>
          </a:p>
          <a:p>
            <a:pPr marL="342900" indent="-342900" algn="ctr">
              <a:lnSpc>
                <a:spcPct val="120000"/>
              </a:lnSpc>
              <a:spcBef>
                <a:spcPts val="0"/>
              </a:spcBef>
              <a:spcAft>
                <a:spcPts val="800"/>
              </a:spcAft>
              <a:buSzPts val="1400"/>
            </a:pPr>
            <a:r>
              <a:rPr lang="en-GB"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This </a:t>
            </a:r>
            <a:r>
              <a:rPr lang="en-GB"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allows to use optimization codes </a:t>
            </a:r>
            <a:endParaRPr lang="en-GB"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ctr">
              <a:spcBef>
                <a:spcPts val="0"/>
              </a:spcBef>
              <a:spcAft>
                <a:spcPts val="800"/>
              </a:spcAft>
              <a:buSzPts val="1400"/>
            </a:pPr>
            <a:r>
              <a:rPr lang="en-GB"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without </a:t>
            </a:r>
            <a:r>
              <a:rPr lang="en-GB"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space </a:t>
            </a:r>
            <a:r>
              <a:rPr lang="en-GB"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charge like MISHIF</a:t>
            </a:r>
            <a:endParaRPr lang="en-GB"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14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09/10/2019</a:t>
            </a:r>
          </a:p>
        </p:txBody>
      </p:sp>
      <p:sp>
        <p:nvSpPr>
          <p:cNvPr id="3" name="Footer Placeholder 2"/>
          <p:cNvSpPr>
            <a:spLocks noGrp="1"/>
          </p:cNvSpPr>
          <p:nvPr>
            <p:ph type="ftr" sz="quarter" idx="11"/>
          </p:nvPr>
        </p:nvSpPr>
        <p:spPr/>
        <p:txBody>
          <a:bodyPr/>
          <a:lstStyle/>
          <a:p>
            <a:r>
              <a:rPr lang="en-GB" b="1" dirty="0" smtClean="0"/>
              <a:t>Horst </a:t>
            </a:r>
            <a:r>
              <a:rPr lang="en-GB" b="1" dirty="0" err="1" smtClean="0"/>
              <a:t>Schönauer</a:t>
            </a:r>
            <a:endParaRPr lang="en-GB" b="1" dirty="0"/>
          </a:p>
        </p:txBody>
      </p:sp>
      <p:sp>
        <p:nvSpPr>
          <p:cNvPr id="6" name="Rectangle 5"/>
          <p:cNvSpPr/>
          <p:nvPr/>
        </p:nvSpPr>
        <p:spPr>
          <a:xfrm>
            <a:off x="978692" y="211530"/>
            <a:ext cx="9723597" cy="558743"/>
          </a:xfrm>
          <a:prstGeom prst="rect">
            <a:avLst/>
          </a:prstGeom>
        </p:spPr>
        <p:txBody>
          <a:bodyPr wrap="square">
            <a:spAutoFit/>
          </a:bodyPr>
          <a:lstStyle/>
          <a:p>
            <a:pPr algn="ctr">
              <a:lnSpc>
                <a:spcPct val="115000"/>
              </a:lnSpc>
              <a:spcAft>
                <a:spcPts val="0"/>
              </a:spcAft>
            </a:pPr>
            <a:r>
              <a:rPr lang="en-GB" sz="28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Example: The MISHIF Code (C. Prior)</a:t>
            </a:r>
            <a:endParaRPr lang="en-GB"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1463040" y="817124"/>
            <a:ext cx="4791456" cy="2554545"/>
          </a:xfrm>
          <a:prstGeom prst="rect">
            <a:avLst/>
          </a:prstGeom>
          <a:noFill/>
        </p:spPr>
        <p:txBody>
          <a:bodyPr wrap="square" rtlCol="0">
            <a:spAutoFit/>
          </a:bodyPr>
          <a:lstStyle/>
          <a:p>
            <a:pPr marL="285750" indent="-285750">
              <a:buFont typeface="Arial" panose="020B0604020202020204" pitchFamily="34" charset="0"/>
              <a:buChar char="•"/>
            </a:pPr>
            <a:r>
              <a:rPr lang="en-GB" sz="2000" b="1" dirty="0" smtClean="0"/>
              <a:t>Conceived for a </a:t>
            </a:r>
            <a:r>
              <a:rPr lang="en-GB" sz="2000" b="1" dirty="0" err="1" smtClean="0"/>
              <a:t>Liouville</a:t>
            </a:r>
            <a:r>
              <a:rPr lang="en-GB" sz="2000" b="1" dirty="0" smtClean="0"/>
              <a:t> environment, i.e. a single type of charge particle, Protons, Heavy Ions etc.</a:t>
            </a:r>
          </a:p>
          <a:p>
            <a:pPr marL="285750" indent="-285750">
              <a:buFont typeface="Arial" panose="020B0604020202020204" pitchFamily="34" charset="0"/>
              <a:buChar char="•"/>
            </a:pPr>
            <a:r>
              <a:rPr lang="en-GB" sz="2000" b="1" dirty="0"/>
              <a:t>e</a:t>
            </a:r>
            <a:r>
              <a:rPr lang="en-GB" sz="2000" b="1" dirty="0" smtClean="0"/>
              <a:t>.g. </a:t>
            </a:r>
            <a:r>
              <a:rPr lang="en-GB" sz="2000" b="1" dirty="0" err="1" smtClean="0"/>
              <a:t>Multiturn</a:t>
            </a:r>
            <a:r>
              <a:rPr lang="en-GB" sz="2000" b="1" dirty="0" smtClean="0"/>
              <a:t> Injection of Heavy Ions for Inertial Fusion using an inclined septum</a:t>
            </a:r>
          </a:p>
          <a:p>
            <a:pPr marL="285750" indent="-285750">
              <a:buFont typeface="Arial" panose="020B0604020202020204" pitchFamily="34" charset="0"/>
              <a:buChar char="•"/>
            </a:pPr>
            <a:r>
              <a:rPr lang="en-GB" sz="2000" b="1" dirty="0" smtClean="0"/>
              <a:t>It succeeds finding painting strategies without any septum hits – for reasonable parameters</a:t>
            </a:r>
          </a:p>
        </p:txBody>
      </p:sp>
      <p:sp>
        <p:nvSpPr>
          <p:cNvPr id="9" name="TextBox 8"/>
          <p:cNvSpPr txBox="1"/>
          <p:nvPr/>
        </p:nvSpPr>
        <p:spPr>
          <a:xfrm>
            <a:off x="1463040" y="3501545"/>
            <a:ext cx="4791456" cy="2246769"/>
          </a:xfrm>
          <a:prstGeom prst="rect">
            <a:avLst/>
          </a:prstGeom>
          <a:noFill/>
        </p:spPr>
        <p:txBody>
          <a:bodyPr wrap="square" rtlCol="0">
            <a:spAutoFit/>
          </a:bodyPr>
          <a:lstStyle/>
          <a:p>
            <a:pPr marL="285750" indent="-285750">
              <a:buFont typeface="Arial" panose="020B0604020202020204" pitchFamily="34" charset="0"/>
              <a:buChar char="•"/>
            </a:pPr>
            <a:r>
              <a:rPr lang="en-GB" sz="2000" b="1" dirty="0" smtClean="0"/>
              <a:t>One can use it as well for charge exchange injection, representing the foil edge as the septum</a:t>
            </a:r>
          </a:p>
          <a:p>
            <a:pPr marL="285750" indent="-285750">
              <a:buFont typeface="Arial" panose="020B0604020202020204" pitchFamily="34" charset="0"/>
              <a:buChar char="•"/>
            </a:pPr>
            <a:r>
              <a:rPr lang="en-GB" sz="2000" b="1" dirty="0" smtClean="0"/>
              <a:t>Results with about 1% hits are useful</a:t>
            </a:r>
          </a:p>
          <a:p>
            <a:pPr marL="285750" indent="-285750">
              <a:buFont typeface="Arial" panose="020B0604020202020204" pitchFamily="34" charset="0"/>
              <a:buChar char="•"/>
            </a:pPr>
            <a:r>
              <a:rPr lang="en-GB" sz="2000" b="1" dirty="0" smtClean="0"/>
              <a:t>It produces rectangular beam cross sections – as all other painting methods do</a:t>
            </a:r>
            <a:endParaRPr lang="en-GB" sz="2000" b="1"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7729" y="770273"/>
            <a:ext cx="4471247" cy="5546264"/>
          </a:xfrm>
          <a:prstGeom prst="rect">
            <a:avLst/>
          </a:prstGeom>
        </p:spPr>
      </p:pic>
    </p:spTree>
    <p:extLst>
      <p:ext uri="{BB962C8B-B14F-4D97-AF65-F5344CB8AC3E}">
        <p14:creationId xmlns:p14="http://schemas.microsoft.com/office/powerpoint/2010/main" val="2191032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09/10/2019</a:t>
            </a:r>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8" name="TextBox 7"/>
          <p:cNvSpPr txBox="1"/>
          <p:nvPr/>
        </p:nvSpPr>
        <p:spPr>
          <a:xfrm>
            <a:off x="1158240" y="768096"/>
            <a:ext cx="4706112" cy="4462760"/>
          </a:xfrm>
          <a:prstGeom prst="rect">
            <a:avLst/>
          </a:prstGeom>
          <a:noFill/>
        </p:spPr>
        <p:txBody>
          <a:bodyPr wrap="square" rtlCol="0">
            <a:spAutoFit/>
          </a:bodyPr>
          <a:lstStyle/>
          <a:p>
            <a:pPr marL="285750" indent="-285750">
              <a:buFont typeface="Arial" panose="020B0604020202020204" pitchFamily="34" charset="0"/>
              <a:buChar char="•"/>
            </a:pPr>
            <a:r>
              <a:rPr lang="en-GB" sz="2400" b="1" dirty="0" smtClean="0"/>
              <a:t>MISHIF </a:t>
            </a:r>
            <a:r>
              <a:rPr lang="en-GB" sz="2000" b="1" dirty="0" smtClean="0"/>
              <a:t>is independent of the lattice! </a:t>
            </a:r>
          </a:p>
          <a:p>
            <a:pPr marL="285750" indent="-285750">
              <a:buFont typeface="Arial" panose="020B0604020202020204" pitchFamily="34" charset="0"/>
              <a:buChar char="•"/>
            </a:pPr>
            <a:r>
              <a:rPr lang="en-GB" sz="2000" b="1" dirty="0" smtClean="0"/>
              <a:t>It just </a:t>
            </a:r>
            <a:r>
              <a:rPr lang="en-GB" sz="2000" b="1" dirty="0" smtClean="0"/>
              <a:t>requires: </a:t>
            </a:r>
          </a:p>
          <a:p>
            <a:pPr marL="269875" indent="-269875">
              <a:buFont typeface="Arial" panose="020B0604020202020204" pitchFamily="34" charset="0"/>
              <a:buChar char="•"/>
              <a:tabLst>
                <a:tab pos="269875" algn="l"/>
              </a:tabLst>
            </a:pPr>
            <a:r>
              <a:rPr lang="en-GB" sz="2000" b="1" dirty="0"/>
              <a:t>T</a:t>
            </a:r>
            <a:r>
              <a:rPr lang="en-GB" sz="2000" b="1" dirty="0" smtClean="0"/>
              <a:t>he </a:t>
            </a:r>
            <a:r>
              <a:rPr lang="en-GB" sz="2000" b="1" dirty="0" smtClean="0"/>
              <a:t>tunes and the </a:t>
            </a:r>
            <a:r>
              <a:rPr lang="en-GB" sz="2000" b="1" dirty="0" smtClean="0"/>
              <a:t>lattice parameters </a:t>
            </a:r>
            <a:r>
              <a:rPr lang="en-GB" sz="2000" b="1" dirty="0" smtClean="0"/>
              <a:t>at the injection point</a:t>
            </a:r>
          </a:p>
          <a:p>
            <a:pPr marL="285750" indent="-285750">
              <a:buFont typeface="Arial" panose="020B0604020202020204" pitchFamily="34" charset="0"/>
              <a:buChar char="•"/>
            </a:pPr>
            <a:r>
              <a:rPr lang="en-GB" sz="2000" b="1" dirty="0" smtClean="0"/>
              <a:t>Linac and final emittances </a:t>
            </a:r>
          </a:p>
          <a:p>
            <a:pPr marL="285750" indent="-285750">
              <a:buFont typeface="Arial" panose="020B0604020202020204" pitchFamily="34" charset="0"/>
              <a:buChar char="•"/>
            </a:pPr>
            <a:r>
              <a:rPr lang="en-GB" sz="2000" b="1" dirty="0" smtClean="0"/>
              <a:t>Number of injected turns</a:t>
            </a:r>
          </a:p>
          <a:p>
            <a:pPr marL="285750" indent="-285750">
              <a:buFont typeface="Arial" panose="020B0604020202020204" pitchFamily="34" charset="0"/>
              <a:buChar char="•"/>
            </a:pPr>
            <a:r>
              <a:rPr lang="en-GB" sz="2000" b="1" dirty="0" smtClean="0"/>
              <a:t>One can chose fixed values or values varying  along the painting</a:t>
            </a:r>
          </a:p>
          <a:p>
            <a:pPr marL="285750" indent="-285750">
              <a:buFont typeface="Arial" panose="020B0604020202020204" pitchFamily="34" charset="0"/>
              <a:buChar char="•"/>
            </a:pPr>
            <a:endParaRPr lang="en-GB" sz="2000" b="1" dirty="0" smtClean="0"/>
          </a:p>
          <a:p>
            <a:pPr marL="285750" indent="-285750">
              <a:buFont typeface="Arial" panose="020B0604020202020204" pitchFamily="34" charset="0"/>
              <a:buChar char="•"/>
            </a:pPr>
            <a:r>
              <a:rPr lang="en-GB" sz="2000" b="1" dirty="0" smtClean="0"/>
              <a:t>The figure shows the closed orbit due to the painting bumps for the preceding figure</a:t>
            </a:r>
          </a:p>
          <a:p>
            <a:pPr marL="285750" indent="-285750">
              <a:buFont typeface="Arial" panose="020B0604020202020204" pitchFamily="34" charset="0"/>
              <a:buChar char="•"/>
            </a:pPr>
            <a:r>
              <a:rPr lang="en-GB" sz="2000" b="1" dirty="0" smtClean="0"/>
              <a:t>It shows the septum and the linac beam at its initial and final positions</a:t>
            </a:r>
            <a:endParaRPr lang="en-GB" sz="2000" b="1"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1108" y="768096"/>
            <a:ext cx="3912669" cy="5588254"/>
          </a:xfrm>
          <a:prstGeom prst="rect">
            <a:avLst/>
          </a:prstGeom>
        </p:spPr>
      </p:pic>
      <p:sp>
        <p:nvSpPr>
          <p:cNvPr id="10" name="TextBox 9"/>
          <p:cNvSpPr txBox="1"/>
          <p:nvPr/>
        </p:nvSpPr>
        <p:spPr>
          <a:xfrm>
            <a:off x="1328928" y="5331938"/>
            <a:ext cx="4767072" cy="646331"/>
          </a:xfrm>
          <a:prstGeom prst="rect">
            <a:avLst/>
          </a:prstGeom>
          <a:noFill/>
        </p:spPr>
        <p:txBody>
          <a:bodyPr wrap="square" rtlCol="0">
            <a:spAutoFit/>
          </a:bodyPr>
          <a:lstStyle/>
          <a:p>
            <a:r>
              <a:rPr lang="en-GB" dirty="0" smtClean="0"/>
              <a:t>The final c.o. positions are not in the centre; one can re-</a:t>
            </a:r>
            <a:r>
              <a:rPr lang="en-GB" dirty="0" err="1" smtClean="0"/>
              <a:t>center</a:t>
            </a:r>
            <a:r>
              <a:rPr lang="en-GB" dirty="0" smtClean="0"/>
              <a:t> the solution for further calculations</a:t>
            </a:r>
            <a:endParaRPr lang="en-GB" dirty="0"/>
          </a:p>
        </p:txBody>
      </p:sp>
    </p:spTree>
    <p:extLst>
      <p:ext uri="{BB962C8B-B14F-4D97-AF65-F5344CB8AC3E}">
        <p14:creationId xmlns:p14="http://schemas.microsoft.com/office/powerpoint/2010/main" val="1159924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6" name="TextBox 5"/>
          <p:cNvSpPr txBox="1"/>
          <p:nvPr/>
        </p:nvSpPr>
        <p:spPr>
          <a:xfrm>
            <a:off x="838200" y="1570683"/>
            <a:ext cx="3803904" cy="1569660"/>
          </a:xfrm>
          <a:prstGeom prst="rect">
            <a:avLst/>
          </a:prstGeom>
          <a:noFill/>
        </p:spPr>
        <p:txBody>
          <a:bodyPr wrap="square" rtlCol="0">
            <a:spAutoFit/>
          </a:bodyPr>
          <a:lstStyle/>
          <a:p>
            <a:r>
              <a:rPr lang="en-GB" sz="1600" b="1" dirty="0" smtClean="0"/>
              <a:t>You can see the inclined foil at about 45deg and the Linac spot moving along its edge.</a:t>
            </a:r>
          </a:p>
          <a:p>
            <a:r>
              <a:rPr lang="en-GB" sz="1600" b="1" dirty="0" smtClean="0"/>
              <a:t>The inclined foil has only one free edge contrary to the usual corner foils. This could improve the stability of the foil</a:t>
            </a:r>
            <a:r>
              <a:rPr lang="en-GB" sz="1600" dirty="0" smtClean="0"/>
              <a:t>.</a:t>
            </a:r>
            <a:endParaRPr lang="en-GB" sz="1600" dirty="0"/>
          </a:p>
        </p:txBody>
      </p:sp>
      <p:sp>
        <p:nvSpPr>
          <p:cNvPr id="8" name="TextBox 7"/>
          <p:cNvSpPr txBox="1"/>
          <p:nvPr/>
        </p:nvSpPr>
        <p:spPr>
          <a:xfrm>
            <a:off x="838200" y="3350571"/>
            <a:ext cx="4172712" cy="2585323"/>
          </a:xfrm>
          <a:prstGeom prst="rect">
            <a:avLst/>
          </a:prstGeom>
          <a:noFill/>
        </p:spPr>
        <p:txBody>
          <a:bodyPr wrap="square" rtlCol="0">
            <a:spAutoFit/>
          </a:bodyPr>
          <a:lstStyle/>
          <a:p>
            <a:r>
              <a:rPr lang="en-GB" dirty="0" smtClean="0"/>
              <a:t>The graph shows for 4 Batches:</a:t>
            </a:r>
          </a:p>
          <a:p>
            <a:pPr marL="285750" indent="-285750">
              <a:buFont typeface="Arial" panose="020B0604020202020204" pitchFamily="34" charset="0"/>
              <a:buChar char="•"/>
            </a:pPr>
            <a:r>
              <a:rPr lang="en-GB" dirty="0" smtClean="0"/>
              <a:t>The Foil</a:t>
            </a:r>
          </a:p>
          <a:p>
            <a:pPr marL="285750" indent="-285750">
              <a:buFont typeface="Arial" panose="020B0604020202020204" pitchFamily="34" charset="0"/>
              <a:buChar char="•"/>
            </a:pPr>
            <a:r>
              <a:rPr lang="en-GB" dirty="0" smtClean="0"/>
              <a:t>X0 Linac: The injection point moving continuously along the foil during all 4 batches </a:t>
            </a:r>
          </a:p>
          <a:p>
            <a:pPr marL="285750" indent="-285750">
              <a:buFont typeface="Arial" panose="020B0604020202020204" pitchFamily="34" charset="0"/>
              <a:buChar char="•"/>
            </a:pPr>
            <a:r>
              <a:rPr lang="en-GB" dirty="0" smtClean="0"/>
              <a:t>XCO: Painting c.o. bumps: between the batches all orbits are displaced</a:t>
            </a:r>
          </a:p>
          <a:p>
            <a:pPr marL="285750" indent="-285750">
              <a:buFont typeface="Arial" panose="020B0604020202020204" pitchFamily="34" charset="0"/>
              <a:buChar char="•"/>
            </a:pPr>
            <a:r>
              <a:rPr lang="en-GB" dirty="0" smtClean="0"/>
              <a:t>This displacement is effectuated by a ‘Base Bump’ moving in steps</a:t>
            </a:r>
            <a:endParaRPr lang="en-GB" dirty="0"/>
          </a:p>
        </p:txBody>
      </p:sp>
      <p:graphicFrame>
        <p:nvGraphicFramePr>
          <p:cNvPr id="11" name="Chart 10"/>
          <p:cNvGraphicFramePr>
            <a:graphicFrameLocks noGrp="1"/>
          </p:cNvGraphicFramePr>
          <p:nvPr>
            <p:extLst>
              <p:ext uri="{D42A27DB-BD31-4B8C-83A1-F6EECF244321}">
                <p14:modId xmlns:p14="http://schemas.microsoft.com/office/powerpoint/2010/main" val="238649930"/>
              </p:ext>
            </p:extLst>
          </p:nvPr>
        </p:nvGraphicFramePr>
        <p:xfrm>
          <a:off x="2320861" y="461962"/>
          <a:ext cx="9305925" cy="60769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838200" y="757683"/>
            <a:ext cx="3362325" cy="707886"/>
          </a:xfrm>
          <a:prstGeom prst="rect">
            <a:avLst/>
          </a:prstGeom>
          <a:noFill/>
        </p:spPr>
        <p:txBody>
          <a:bodyPr wrap="square" rtlCol="0">
            <a:spAutoFit/>
          </a:bodyPr>
          <a:lstStyle/>
          <a:p>
            <a:r>
              <a:rPr lang="en-GB" sz="2000" b="1" dirty="0" smtClean="0"/>
              <a:t>Displacement: The </a:t>
            </a:r>
            <a:r>
              <a:rPr lang="en-GB" sz="2000" b="1" dirty="0" smtClean="0"/>
              <a:t>4 Batches in x – y Space:</a:t>
            </a:r>
            <a:endParaRPr lang="en-GB" sz="2000" b="1" dirty="0"/>
          </a:p>
        </p:txBody>
      </p:sp>
    </p:spTree>
    <p:extLst>
      <p:ext uri="{BB962C8B-B14F-4D97-AF65-F5344CB8AC3E}">
        <p14:creationId xmlns:p14="http://schemas.microsoft.com/office/powerpoint/2010/main" val="127134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dirty="0" smtClean="0"/>
              <a:t>Horst </a:t>
            </a:r>
            <a:r>
              <a:rPr lang="en-GB" dirty="0" err="1" smtClean="0"/>
              <a:t>Schönauer</a:t>
            </a:r>
            <a:endParaRPr lang="en-GB" dirty="0"/>
          </a:p>
        </p:txBody>
      </p:sp>
      <p:sp>
        <p:nvSpPr>
          <p:cNvPr id="5" name="TextBox 4"/>
          <p:cNvSpPr txBox="1"/>
          <p:nvPr/>
        </p:nvSpPr>
        <p:spPr>
          <a:xfrm>
            <a:off x="1590216" y="343810"/>
            <a:ext cx="8906333" cy="400110"/>
          </a:xfrm>
          <a:prstGeom prst="rect">
            <a:avLst/>
          </a:prstGeom>
          <a:noFill/>
        </p:spPr>
        <p:txBody>
          <a:bodyPr wrap="square" rtlCol="0">
            <a:spAutoFit/>
          </a:bodyPr>
          <a:lstStyle/>
          <a:p>
            <a:pPr algn="ctr"/>
            <a:r>
              <a:rPr lang="en-GB" sz="2000" b="1" dirty="0" smtClean="0"/>
              <a:t>The sequence </a:t>
            </a:r>
            <a:r>
              <a:rPr lang="en-GB" sz="2000" b="1" dirty="0"/>
              <a:t>for H and V Linac </a:t>
            </a:r>
            <a:r>
              <a:rPr lang="en-GB" sz="2000" b="1" dirty="0" smtClean="0"/>
              <a:t>steering, C.O. bumps and Base Bumps in time :</a:t>
            </a:r>
            <a:endParaRPr lang="en-GB" sz="2000" b="1" dirty="0"/>
          </a:p>
        </p:txBody>
      </p:sp>
      <p:sp>
        <p:nvSpPr>
          <p:cNvPr id="6" name="TextBox 5"/>
          <p:cNvSpPr txBox="1"/>
          <p:nvPr/>
        </p:nvSpPr>
        <p:spPr>
          <a:xfrm>
            <a:off x="195072" y="1364059"/>
            <a:ext cx="3138601" cy="3970318"/>
          </a:xfrm>
          <a:prstGeom prst="rect">
            <a:avLst/>
          </a:prstGeom>
          <a:noFill/>
        </p:spPr>
        <p:txBody>
          <a:bodyPr wrap="square" rtlCol="0">
            <a:spAutoFit/>
          </a:bodyPr>
          <a:lstStyle/>
          <a:p>
            <a:pPr marL="285750" indent="-285750">
              <a:buFont typeface="Arial" panose="020B0604020202020204" pitchFamily="34" charset="0"/>
              <a:buChar char="•"/>
            </a:pPr>
            <a:r>
              <a:rPr lang="en-GB" dirty="0" smtClean="0"/>
              <a:t>X0, Y0: Linac steering moves steadily</a:t>
            </a:r>
          </a:p>
          <a:p>
            <a:pPr marL="285750" indent="-285750">
              <a:buFont typeface="Arial" panose="020B0604020202020204" pitchFamily="34" charset="0"/>
              <a:buChar char="•"/>
            </a:pPr>
            <a:r>
              <a:rPr lang="en-GB" dirty="0" smtClean="0"/>
              <a:t>XCO, YCO: The bumpers have to pulse 4 times (would have to pulse 4 times for a constant injection point too)</a:t>
            </a:r>
          </a:p>
          <a:p>
            <a:pPr marL="285750" indent="-285750">
              <a:buFont typeface="Arial" panose="020B0604020202020204" pitchFamily="34" charset="0"/>
              <a:buChar char="•"/>
            </a:pPr>
            <a:r>
              <a:rPr lang="en-GB" dirty="0" smtClean="0"/>
              <a:t>The Base Bumps displace the C.O. bumps between the batches (within 100 </a:t>
            </a:r>
            <a:r>
              <a:rPr lang="en-GB" dirty="0" smtClean="0">
                <a:latin typeface="Calibri" panose="020F0502020204030204" pitchFamily="34" charset="0"/>
                <a:ea typeface="Calibri" panose="020F0502020204030204" pitchFamily="34" charset="0"/>
                <a:cs typeface="Times New Roman" panose="02020603050405020304" pitchFamily="18" charset="0"/>
              </a:rPr>
              <a:t>µs)</a:t>
            </a:r>
          </a:p>
          <a:p>
            <a:pPr marL="285750" indent="-285750">
              <a:buFont typeface="Arial" panose="020B0604020202020204" pitchFamily="34" charset="0"/>
              <a:buChar char="•"/>
            </a:pPr>
            <a:r>
              <a:rPr lang="en-GB" dirty="0" smtClean="0">
                <a:latin typeface="Calibri" panose="020F0502020204030204" pitchFamily="34" charset="0"/>
                <a:cs typeface="Times New Roman" panose="02020603050405020304" pitchFamily="18" charset="0"/>
              </a:rPr>
              <a:t>At the end of the 4</a:t>
            </a:r>
            <a:r>
              <a:rPr lang="en-GB" baseline="30000" dirty="0" smtClean="0">
                <a:latin typeface="Calibri" panose="020F0502020204030204" pitchFamily="34" charset="0"/>
                <a:cs typeface="Times New Roman" panose="02020603050405020304" pitchFamily="18" charset="0"/>
              </a:rPr>
              <a:t>th</a:t>
            </a:r>
            <a:r>
              <a:rPr lang="en-GB" dirty="0" smtClean="0">
                <a:latin typeface="Calibri" panose="020F0502020204030204" pitchFamily="34" charset="0"/>
                <a:cs typeface="Times New Roman" panose="02020603050405020304" pitchFamily="18" charset="0"/>
              </a:rPr>
              <a:t> injection</a:t>
            </a:r>
            <a:r>
              <a:rPr lang="en-GB" dirty="0" smtClean="0"/>
              <a:t> the C.O. is not at zero; needs perhaps larger local apertures</a:t>
            </a:r>
            <a:endParaRPr lang="en-GB" dirty="0"/>
          </a:p>
        </p:txBody>
      </p:sp>
      <p:graphicFrame>
        <p:nvGraphicFramePr>
          <p:cNvPr id="7" name="Chart 6"/>
          <p:cNvGraphicFramePr>
            <a:graphicFrameLocks noGrp="1"/>
          </p:cNvGraphicFramePr>
          <p:nvPr>
            <p:extLst>
              <p:ext uri="{D42A27DB-BD31-4B8C-83A1-F6EECF244321}">
                <p14:modId xmlns:p14="http://schemas.microsoft.com/office/powerpoint/2010/main" val="4272718041"/>
              </p:ext>
            </p:extLst>
          </p:nvPr>
        </p:nvGraphicFramePr>
        <p:xfrm>
          <a:off x="3333673" y="743920"/>
          <a:ext cx="7955151" cy="57269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6679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5" name="TextBox 4"/>
          <p:cNvSpPr txBox="1"/>
          <p:nvPr/>
        </p:nvSpPr>
        <p:spPr>
          <a:xfrm>
            <a:off x="1335024" y="1010742"/>
            <a:ext cx="9521952" cy="1754326"/>
          </a:xfrm>
          <a:prstGeom prst="rect">
            <a:avLst/>
          </a:prstGeom>
          <a:noFill/>
        </p:spPr>
        <p:txBody>
          <a:bodyPr wrap="square" rtlCol="0">
            <a:spAutoFit/>
          </a:bodyPr>
          <a:lstStyle/>
          <a:p>
            <a:r>
              <a:rPr lang="en-GB" b="1" dirty="0" smtClean="0"/>
              <a:t>The  painting orbits found  with MISHIF were transferred to the ACCSIM code. This program allows inclined foils, moving injection points, includes space charge and provides the final particle distributions. It counts in the number of foil hits by H- and p beams on a grid of 1 mm bin size.  Note that ORBIT was conceived on the base of ACCSIM…</a:t>
            </a:r>
          </a:p>
          <a:p>
            <a:r>
              <a:rPr lang="en-GB" b="1" dirty="0" smtClean="0"/>
              <a:t>Four runs were effectuated for the four different batch positions and produced as expected nearly identical results.</a:t>
            </a:r>
            <a:endParaRPr lang="en-GB"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5024" y="3709483"/>
            <a:ext cx="6638925" cy="24955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3953069"/>
            <a:ext cx="2990850" cy="2257425"/>
          </a:xfrm>
          <a:prstGeom prst="rect">
            <a:avLst/>
          </a:prstGeom>
        </p:spPr>
      </p:pic>
      <p:sp>
        <p:nvSpPr>
          <p:cNvPr id="8" name="Rectangle 7"/>
          <p:cNvSpPr/>
          <p:nvPr/>
        </p:nvSpPr>
        <p:spPr>
          <a:xfrm>
            <a:off x="1097041" y="216541"/>
            <a:ext cx="9723597" cy="558743"/>
          </a:xfrm>
          <a:prstGeom prst="rect">
            <a:avLst/>
          </a:prstGeom>
        </p:spPr>
        <p:txBody>
          <a:bodyPr wrap="square">
            <a:spAutoFit/>
          </a:bodyPr>
          <a:lstStyle/>
          <a:p>
            <a:pPr algn="ctr">
              <a:lnSpc>
                <a:spcPct val="115000"/>
              </a:lnSpc>
            </a:pPr>
            <a:r>
              <a:rPr lang="en-GB" sz="28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Tracking with ACCSIM  </a:t>
            </a:r>
            <a:r>
              <a:rPr lang="en-GB" sz="2800" b="1" dirty="0" smtClean="0">
                <a:solidFill>
                  <a:srgbClr val="0070C0"/>
                </a:solidFill>
              </a:rPr>
              <a:t>(F. Jones, TRIUMF)</a:t>
            </a:r>
            <a:endParaRPr lang="en-GB" sz="2800" b="1" dirty="0">
              <a:solidFill>
                <a:srgbClr val="0070C0"/>
              </a:solidFill>
            </a:endParaRPr>
          </a:p>
        </p:txBody>
      </p:sp>
      <p:sp>
        <p:nvSpPr>
          <p:cNvPr id="9" name="TextBox 8"/>
          <p:cNvSpPr txBox="1"/>
          <p:nvPr/>
        </p:nvSpPr>
        <p:spPr>
          <a:xfrm>
            <a:off x="2596895" y="2805070"/>
            <a:ext cx="6723888" cy="369332"/>
          </a:xfrm>
          <a:prstGeom prst="rect">
            <a:avLst/>
          </a:prstGeom>
          <a:noFill/>
        </p:spPr>
        <p:txBody>
          <a:bodyPr wrap="square" rtlCol="0">
            <a:spAutoFit/>
          </a:bodyPr>
          <a:lstStyle/>
          <a:p>
            <a:r>
              <a:rPr lang="en-GB" b="1" dirty="0" smtClean="0"/>
              <a:t> p Distributions after 480 Turns: Phase spaces x, y, Real Space x-y </a:t>
            </a:r>
            <a:endParaRPr lang="en-GB" b="1" dirty="0"/>
          </a:p>
        </p:txBody>
      </p:sp>
      <p:sp>
        <p:nvSpPr>
          <p:cNvPr id="10" name="TextBox 9"/>
          <p:cNvSpPr txBox="1"/>
          <p:nvPr/>
        </p:nvSpPr>
        <p:spPr>
          <a:xfrm>
            <a:off x="2596895" y="3279799"/>
            <a:ext cx="6723888" cy="369332"/>
          </a:xfrm>
          <a:prstGeom prst="rect">
            <a:avLst/>
          </a:prstGeom>
          <a:noFill/>
        </p:spPr>
        <p:txBody>
          <a:bodyPr wrap="square" rtlCol="0">
            <a:spAutoFit/>
          </a:bodyPr>
          <a:lstStyle/>
          <a:p>
            <a:r>
              <a:rPr lang="en-GB" b="1" dirty="0" smtClean="0"/>
              <a:t> Final emittances: </a:t>
            </a:r>
            <a:r>
              <a:rPr lang="el-GR" b="1" dirty="0" smtClean="0"/>
              <a:t>ε</a:t>
            </a:r>
            <a:r>
              <a:rPr lang="en-GB" sz="2000" b="1" baseline="-25000" dirty="0" smtClean="0"/>
              <a:t>x</a:t>
            </a:r>
            <a:r>
              <a:rPr lang="en-GB" b="1" dirty="0" smtClean="0"/>
              <a:t> = 118</a:t>
            </a:r>
            <a:r>
              <a:rPr lang="el-GR" b="1" dirty="0">
                <a:latin typeface="Calibri" panose="020F0502020204030204" pitchFamily="34" charset="0"/>
                <a:ea typeface="Calibri" panose="020F0502020204030204" pitchFamily="34" charset="0"/>
                <a:cs typeface="Times New Roman" panose="02020603050405020304" pitchFamily="18" charset="0"/>
              </a:rPr>
              <a:t> </a:t>
            </a:r>
            <a:r>
              <a:rPr lang="el-GR" b="1" dirty="0" smtClean="0">
                <a:latin typeface="Calibri" panose="020F0502020204030204" pitchFamily="34" charset="0"/>
                <a:ea typeface="Calibri" panose="020F0502020204030204" pitchFamily="34" charset="0"/>
                <a:cs typeface="Times New Roman" panose="02020603050405020304" pitchFamily="18" charset="0"/>
              </a:rPr>
              <a:t>π</a:t>
            </a:r>
            <a:r>
              <a:rPr lang="en-GB" b="1" dirty="0" smtClean="0">
                <a:latin typeface="Calibri" panose="020F0502020204030204" pitchFamily="34" charset="0"/>
                <a:ea typeface="Calibri" panose="020F0502020204030204" pitchFamily="34" charset="0"/>
                <a:cs typeface="Times New Roman" panose="02020603050405020304" pitchFamily="18" charset="0"/>
              </a:rPr>
              <a:t>, </a:t>
            </a:r>
            <a:r>
              <a:rPr lang="el-GR" b="1" dirty="0" smtClean="0"/>
              <a:t>ε</a:t>
            </a:r>
            <a:r>
              <a:rPr lang="en-GB" b="1" baseline="-25000" dirty="0" smtClean="0"/>
              <a:t>y</a:t>
            </a:r>
            <a:r>
              <a:rPr lang="en-GB" b="1" dirty="0" smtClean="0"/>
              <a:t> </a:t>
            </a:r>
            <a:r>
              <a:rPr lang="en-GB" b="1" dirty="0"/>
              <a:t>= </a:t>
            </a:r>
            <a:r>
              <a:rPr lang="en-GB" b="1" dirty="0" smtClean="0"/>
              <a:t>108</a:t>
            </a:r>
            <a:r>
              <a:rPr lang="el-GR" b="1" dirty="0" smtClean="0">
                <a:latin typeface="Calibri" panose="020F0502020204030204" pitchFamily="34" charset="0"/>
                <a:ea typeface="Calibri" panose="020F0502020204030204" pitchFamily="34" charset="0"/>
                <a:cs typeface="Times New Roman" panose="02020603050405020304" pitchFamily="18" charset="0"/>
              </a:rPr>
              <a:t> π</a:t>
            </a:r>
            <a:endParaRPr lang="en-GB" b="1" dirty="0"/>
          </a:p>
        </p:txBody>
      </p:sp>
    </p:spTree>
    <p:extLst>
      <p:ext uri="{BB962C8B-B14F-4D97-AF65-F5344CB8AC3E}">
        <p14:creationId xmlns:p14="http://schemas.microsoft.com/office/powerpoint/2010/main" val="3227939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dirty="0" smtClean="0"/>
              <a:t>09/10/2019</a:t>
            </a:r>
            <a:endParaRPr lang="en-GB" dirty="0"/>
          </a:p>
        </p:txBody>
      </p:sp>
      <p:sp>
        <p:nvSpPr>
          <p:cNvPr id="3" name="Footer Placeholder 2"/>
          <p:cNvSpPr>
            <a:spLocks noGrp="1"/>
          </p:cNvSpPr>
          <p:nvPr>
            <p:ph type="ftr" sz="quarter" idx="11"/>
          </p:nvPr>
        </p:nvSpPr>
        <p:spPr/>
        <p:txBody>
          <a:bodyPr/>
          <a:lstStyle/>
          <a:p>
            <a:r>
              <a:rPr lang="en-GB" smtClean="0"/>
              <a:t>Horst Schönauer</a:t>
            </a:r>
            <a:endParaRPr lang="en-GB"/>
          </a:p>
        </p:txBody>
      </p:sp>
      <p:sp>
        <p:nvSpPr>
          <p:cNvPr id="7" name="TextBox 6"/>
          <p:cNvSpPr txBox="1"/>
          <p:nvPr/>
        </p:nvSpPr>
        <p:spPr>
          <a:xfrm>
            <a:off x="1861984" y="254684"/>
            <a:ext cx="8468032" cy="738664"/>
          </a:xfrm>
          <a:prstGeom prst="rect">
            <a:avLst/>
          </a:prstGeom>
          <a:noFill/>
        </p:spPr>
        <p:txBody>
          <a:bodyPr wrap="square" rtlCol="0">
            <a:spAutoFit/>
          </a:bodyPr>
          <a:lstStyle/>
          <a:p>
            <a:pPr algn="ctr"/>
            <a:r>
              <a:rPr lang="en-GB" sz="2400" b="1" dirty="0" smtClean="0"/>
              <a:t>Foil Hits for 100k and 400k </a:t>
            </a:r>
            <a:r>
              <a:rPr lang="en-GB" sz="2400" b="1" dirty="0" err="1" smtClean="0"/>
              <a:t>Macroparticles</a:t>
            </a:r>
            <a:endParaRPr lang="en-GB" sz="2400" dirty="0"/>
          </a:p>
          <a:p>
            <a:r>
              <a:rPr lang="en-GB" dirty="0" smtClean="0"/>
              <a:t> </a:t>
            </a:r>
            <a:endParaRPr lang="en-GB" dirty="0"/>
          </a:p>
        </p:txBody>
      </p:sp>
      <p:sp>
        <p:nvSpPr>
          <p:cNvPr id="9" name="TextBox 8"/>
          <p:cNvSpPr txBox="1"/>
          <p:nvPr/>
        </p:nvSpPr>
        <p:spPr>
          <a:xfrm>
            <a:off x="2209800" y="835837"/>
            <a:ext cx="9159584" cy="430887"/>
          </a:xfrm>
          <a:prstGeom prst="rect">
            <a:avLst/>
          </a:prstGeom>
          <a:noFill/>
        </p:spPr>
        <p:txBody>
          <a:bodyPr wrap="square" rtlCol="0">
            <a:spAutoFit/>
          </a:bodyPr>
          <a:lstStyle/>
          <a:p>
            <a:r>
              <a:rPr lang="en-GB" sz="2200" b="1" dirty="0" smtClean="0">
                <a:solidFill>
                  <a:srgbClr val="FF0000"/>
                </a:solidFill>
              </a:rPr>
              <a:t>Foil Hits for the Linac H- Beam </a:t>
            </a:r>
            <a:r>
              <a:rPr lang="en-GB" sz="2200" b="1" dirty="0">
                <a:solidFill>
                  <a:srgbClr val="FF0000"/>
                </a:solidFill>
              </a:rPr>
              <a:t>: First Batch (left) and four Batches (right) </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750" y="2186940"/>
            <a:ext cx="4572000" cy="35814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341333"/>
            <a:ext cx="4572000" cy="3581400"/>
          </a:xfrm>
          <a:prstGeom prst="rect">
            <a:avLst/>
          </a:prstGeom>
        </p:spPr>
      </p:pic>
    </p:spTree>
    <p:extLst>
      <p:ext uri="{BB962C8B-B14F-4D97-AF65-F5344CB8AC3E}">
        <p14:creationId xmlns:p14="http://schemas.microsoft.com/office/powerpoint/2010/main" val="1866711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1174</TotalTime>
  <Words>858</Words>
  <Application>Microsoft Office PowerPoint</Application>
  <PresentationFormat>Widescreen</PresentationFormat>
  <Paragraphs>111</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Symbol</vt:lpstr>
      <vt:lpstr>Times New Roman</vt:lpstr>
      <vt:lpstr>Wingdings</vt:lpstr>
      <vt:lpstr>Office Theme</vt:lpstr>
      <vt:lpstr>The accumulator ring for the ESSnuSB project:  Foil Stripping Injection of 4 Batches at 14 Hz</vt:lpstr>
      <vt:lpstr>Is there  a way 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ESSnuB – Published Parameters</dc:title>
  <dc:creator>Horst Schonauer</dc:creator>
  <cp:lastModifiedBy>Horst Schonauer</cp:lastModifiedBy>
  <cp:revision>172</cp:revision>
  <cp:lastPrinted>2017-05-04T12:37:47Z</cp:lastPrinted>
  <dcterms:created xsi:type="dcterms:W3CDTF">2017-01-18T13:48:36Z</dcterms:created>
  <dcterms:modified xsi:type="dcterms:W3CDTF">2019-11-13T11:24:18Z</dcterms:modified>
</cp:coreProperties>
</file>