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6"/>
  </p:notesMasterIdLst>
  <p:handoutMasterIdLst>
    <p:handoutMasterId r:id="rId37"/>
  </p:handoutMasterIdLst>
  <p:sldIdLst>
    <p:sldId id="258" r:id="rId2"/>
    <p:sldId id="720" r:id="rId3"/>
    <p:sldId id="799" r:id="rId4"/>
    <p:sldId id="727" r:id="rId5"/>
    <p:sldId id="797" r:id="rId6"/>
    <p:sldId id="811" r:id="rId7"/>
    <p:sldId id="774" r:id="rId8"/>
    <p:sldId id="812" r:id="rId9"/>
    <p:sldId id="806" r:id="rId10"/>
    <p:sldId id="259" r:id="rId11"/>
    <p:sldId id="600" r:id="rId12"/>
    <p:sldId id="685" r:id="rId13"/>
    <p:sldId id="297" r:id="rId14"/>
    <p:sldId id="807" r:id="rId15"/>
    <p:sldId id="289" r:id="rId16"/>
    <p:sldId id="334" r:id="rId17"/>
    <p:sldId id="292" r:id="rId18"/>
    <p:sldId id="766" r:id="rId19"/>
    <p:sldId id="658" r:id="rId20"/>
    <p:sldId id="677" r:id="rId21"/>
    <p:sldId id="809" r:id="rId22"/>
    <p:sldId id="679" r:id="rId23"/>
    <p:sldId id="681" r:id="rId24"/>
    <p:sldId id="657" r:id="rId25"/>
    <p:sldId id="382" r:id="rId26"/>
    <p:sldId id="729" r:id="rId27"/>
    <p:sldId id="763" r:id="rId28"/>
    <p:sldId id="741" r:id="rId29"/>
    <p:sldId id="768" r:id="rId30"/>
    <p:sldId id="684" r:id="rId31"/>
    <p:sldId id="769" r:id="rId32"/>
    <p:sldId id="757" r:id="rId33"/>
    <p:sldId id="804" r:id="rId34"/>
    <p:sldId id="771" r:id="rId3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70" autoAdjust="0"/>
    <p:restoredTop sz="50000" autoAdjust="0"/>
  </p:normalViewPr>
  <p:slideViewPr>
    <p:cSldViewPr snapToGrid="0" snapToObjects="1">
      <p:cViewPr varScale="1">
        <p:scale>
          <a:sx n="150" d="100"/>
          <a:sy n="150" d="100"/>
        </p:scale>
        <p:origin x="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27028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13747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1131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2021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Study, CDR and preliminary costing</a:t>
          </a:r>
        </a:p>
      </dsp:txBody>
      <dsp:txXfrm>
        <a:off x="3591296" y="2407303"/>
        <a:ext cx="1111316" cy="766865"/>
      </dsp:txXfrm>
    </dsp:sp>
    <dsp:sp modelId="{ACA90027-4604-E547-9400-4CC0AE371000}">
      <dsp:nvSpPr>
        <dsp:cNvPr id="0" name=""/>
        <dsp:cNvSpPr/>
      </dsp:nvSpPr>
      <dsp:spPr>
        <a:xfrm>
          <a:off x="4326327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2022-2024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2025-2026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2027-2034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2035-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07/02/2019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07/02/2019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1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209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58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7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398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09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67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415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91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4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34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053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8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3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Hedemora, 13/02/2019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Hedemora, 13/02/2019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700" y="10391"/>
            <a:ext cx="1246908" cy="353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CDCC5C-83EE-F644-961E-DECD596BC4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74293" cy="36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jpeg"/><Relationship Id="rId7" Type="http://schemas.openxmlformats.org/officeDocument/2006/relationships/image" Target="file:////var/folders/nj/f67qdw8s6tx4g1yh2m22fmqh0000gp/T/com.microsoft.Powerpoint/converted_emf.em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9.tiff"/><Relationship Id="rId4" Type="http://schemas.openxmlformats.org/officeDocument/2006/relationships/image" Target="../media/image4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hep-ph/0611338" TargetMode="Externa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5" Type="http://schemas.microsoft.com/office/2007/relationships/hdphoto" Target="../media/hdphoto1.wdp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tiff"/><Relationship Id="rId4" Type="http://schemas.openxmlformats.org/officeDocument/2006/relationships/image" Target="../media/image9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gif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t.eu/COST_Actions/ca/CA1513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uronunet.in2p3.fr/" TargetMode="Externa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5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essnusb.eu/" TargetMode="External"/><Relationship Id="rId4" Type="http://schemas.openxmlformats.org/officeDocument/2006/relationships/image" Target="../media/image97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13" Type="http://schemas.openxmlformats.org/officeDocument/2006/relationships/image" Target="../media/image101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0.tiff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4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9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.emf"/><Relationship Id="rId14" Type="http://schemas.openxmlformats.org/officeDocument/2006/relationships/image" Target="../media/image102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923" y="2041560"/>
            <a:ext cx="8513379" cy="2576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neutron European Spallation Source and the proposed neutrino Super Beam for CP Violation discovery</a:t>
            </a:r>
            <a:r>
              <a:rPr lang="fr-FR" sz="4800" dirty="0">
                <a:solidFill>
                  <a:srgbClr val="FFFF00"/>
                </a:solidFill>
                <a:effectLst/>
              </a:rPr>
              <a:t> </a:t>
            </a: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37C3E9-E0D2-A149-9884-1D6703F2AE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51955"/>
            <a:ext cx="1954705" cy="5570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C87CB-1425-4E45-A0D1-2238AD20E6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1453" y="51955"/>
            <a:ext cx="1652155" cy="46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2EBE2E-FC09-9B4F-935E-DB998433F3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42" y="650414"/>
            <a:ext cx="1455260" cy="994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5B49EB-52CC-854A-B4DB-BA5516E7A302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F5EE46-8732-1546-B8FC-4A703CCC1321}"/>
              </a:ext>
            </a:extLst>
          </p:cNvPr>
          <p:cNvPicPr>
            <a:picLocks noChangeAspect="1"/>
          </p:cNvPicPr>
          <p:nvPr/>
        </p:nvPicPr>
        <p:blipFill>
          <a:blip r:link="rId7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2" name="Picture 11" descr="logo_fri_farg">
            <a:extLst>
              <a:ext uri="{FF2B5EF4-FFF2-40B4-BE49-F238E27FC236}">
                <a16:creationId xmlns:a16="http://schemas.microsoft.com/office/drawing/2014/main" id="{420C11A5-11CC-8645-A5AD-27AE001C4728}"/>
              </a:ext>
            </a:extLst>
          </p:cNvPr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646" y="802081"/>
            <a:ext cx="1061720" cy="1014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Where can we find neutrino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00D100"/>
                </a:solidFill>
                <a:effectLst>
                  <a:outerShdw dist="25400" dir="144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00D1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5400" u="sng"/>
            </a:pPr>
            <a:r>
              <a:rPr sz="4400" u="none"/>
              <a:t>Where can we find neutrinos?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11" name="Solar Neutrinos : 2 1038 ν/s → 40 billions ν/s/cm2 on the earth → 400000 billions ν/s/human (&lt;20 MeV).…"/>
          <p:cNvSpPr txBox="1"/>
          <p:nvPr/>
        </p:nvSpPr>
        <p:spPr>
          <a:xfrm>
            <a:off x="1708150" y="1066800"/>
            <a:ext cx="7417846" cy="504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b="1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Solar Neutrinos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: 2 10</a:t>
            </a:r>
            <a:r>
              <a:rPr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38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lang="el-GR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/s </a:t>
            </a:r>
            <a:r>
              <a:rPr lang="fr-CH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sym typeface="Symbol"/>
              </a:rPr>
              <a:t>→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40 billions </a:t>
            </a:r>
            <a:r>
              <a:rPr lang="el-GR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/s/cm</a:t>
            </a:r>
            <a:r>
              <a:rPr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on the earth </a:t>
            </a:r>
            <a:r>
              <a:rPr lang="fr-CH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sym typeface="Symbol"/>
              </a:rPr>
              <a:t>→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400000 billion </a:t>
            </a:r>
            <a:r>
              <a:rPr lang="el-GR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/s/human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b="1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Universe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:</a:t>
            </a:r>
          </a:p>
          <a:p>
            <a:pPr marL="676275" indent="-179388"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Big-Bang	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330 </a:t>
            </a:r>
            <a:r>
              <a:rPr lang="el-GR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/cm</a:t>
            </a:r>
            <a:r>
              <a:rPr baseline="29999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 marL="676275" indent="-179388"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Stars	: 0.000006 </a:t>
            </a:r>
            <a:r>
              <a:rPr lang="el-GR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/cm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3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 marL="676275" indent="-179388"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Supernovae	: 0.0002 </a:t>
            </a:r>
            <a:r>
              <a:rPr lang="el-GR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/cm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3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b="1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Earth radioactivity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50 billion </a:t>
            </a:r>
            <a:r>
              <a:rPr lang="el-GR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 human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.</a:t>
            </a:r>
            <a:endParaRPr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b="1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Nuclear Plants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: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10-100 billion </a:t>
            </a:r>
            <a:r>
              <a:rPr lang="el-GR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/s/human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b="1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Human body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340 million </a:t>
            </a:r>
            <a:r>
              <a:rPr lang="el-GR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sym typeface="Symbol"/>
              </a:rPr>
              <a:t>ν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/day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(20 mg of </a:t>
            </a:r>
            <a:r>
              <a:rPr baseline="31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40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K, </a:t>
            </a:r>
            <a:r>
              <a:rPr lang="el-GR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sym typeface="Symbol"/>
              </a:rPr>
              <a:t>β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ea typeface="Symbol"/>
                <a:cs typeface="Symbol"/>
                <a:sym typeface="Symbol"/>
              </a:rPr>
              <a:t>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decay).</a:t>
            </a:r>
          </a:p>
        </p:txBody>
      </p:sp>
      <p:pic>
        <p:nvPicPr>
          <p:cNvPr id="112" name="image.pdf" descr="image.pdf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1303" y="2750669"/>
            <a:ext cx="1846263" cy="111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latest_eit_304.png" descr="latest_eit_30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30" y="1066800"/>
            <a:ext cx="1344613" cy="134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mp00640_.pdf" descr="mp00640_.pdf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065" y="4141787"/>
            <a:ext cx="1177925" cy="1173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BL00550_.pdf" descr="BL00550_.pdf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26" y="4372647"/>
            <a:ext cx="825500" cy="112077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A9C7A-C170-354D-83B8-0E40F7DE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D0D6-4999-984F-8D07-2BF6EF7B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DA056-3D1C-0C4B-9DCD-44701A71B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90" y="5342847"/>
            <a:ext cx="9652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  <a:effectLst>
            <a:outerShdw blurRad="12700" dist="25399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/>
          </a:bodyPr>
          <a:lstStyle/>
          <a:p>
            <a: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Quantum Mechanics</a:t>
            </a:r>
            <a:b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and lepton mixing</a:t>
            </a:r>
            <a:endParaRPr lang="en-GB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sp>
        <p:nvSpPr>
          <p:cNvPr id="24586" name="Rectangle 10"/>
          <p:cNvSpPr>
            <a:spLocks/>
          </p:cNvSpPr>
          <p:nvPr/>
        </p:nvSpPr>
        <p:spPr bwMode="auto">
          <a:xfrm>
            <a:off x="690744" y="6017123"/>
            <a:ext cx="4217806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1800" dirty="0" err="1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GB" sz="18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Matrix</a:t>
            </a:r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880" y="3530600"/>
            <a:ext cx="43223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82588" lvl="0" indent="-342900" defTabSz="914400" eaLnBrk="0" fontAlgn="base" hangingPunct="0"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4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For all</a:t>
            </a: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neutrinos, we can </a:t>
            </a:r>
            <a:r>
              <a:rPr lang="en-GB" sz="24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write</a:t>
            </a:r>
            <a:r>
              <a:rPr lang="en-GB" sz="27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:</a:t>
            </a:r>
            <a:endParaRPr lang="en-GB" sz="27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53430" y="1268366"/>
            <a:ext cx="8064500" cy="22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GB" dirty="0">
                <a:cs typeface="Times New Roman" charset="0"/>
                <a:sym typeface="Times New Roman" charset="0"/>
              </a:rPr>
              <a:t>The "known" neutrinos are combinations of neutrino mass eigen states</a:t>
            </a:r>
            <a:r>
              <a:rPr lang="en-GB" altLang="ja-JP" dirty="0">
                <a:cs typeface="Times New Roman" charset="0"/>
                <a:sym typeface="Times New Roman" charset="0"/>
              </a:rPr>
              <a:t>, e.g., for the electron neutrino: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GB" dirty="0">
              <a:ea typeface="ヒラギノ明朝 ProN W3" charset="0"/>
              <a:cs typeface="Times New Roman" charset="0"/>
              <a:sym typeface="Times New Roman" charset="0"/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GB" dirty="0">
                <a:ea typeface="ヒラギノ明朝 ProN W3" charset="0"/>
                <a:cs typeface="Times New Roman" charset="0"/>
                <a:sym typeface="Times New Roman" charset="0"/>
              </a:rPr>
              <a:t>Propagation in time:</a:t>
            </a:r>
            <a:endParaRPr lang="en-GB" dirty="0"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014878"/>
            <a:ext cx="5130800" cy="596900"/>
          </a:xfrm>
          <a:prstGeom prst="rect">
            <a:avLst/>
          </a:prstGeom>
        </p:spPr>
      </p:pic>
      <p:sp>
        <p:nvSpPr>
          <p:cNvPr id="20" name="Rectangle 9"/>
          <p:cNvSpPr>
            <a:spLocks/>
          </p:cNvSpPr>
          <p:nvPr/>
        </p:nvSpPr>
        <p:spPr bwMode="auto">
          <a:xfrm>
            <a:off x="1570987" y="6302831"/>
            <a:ext cx="2115827" cy="5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 algn="ctr">
              <a:buClr>
                <a:srgbClr val="000000"/>
              </a:buClr>
              <a:buSzPct val="100000"/>
            </a:pPr>
            <a:r>
              <a:rPr lang="en-GB" sz="1400" dirty="0" err="1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Unitarity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: 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UU</a:t>
            </a:r>
            <a:r>
              <a:rPr lang="en-GB" sz="1400" baseline="29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+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=I</a:t>
            </a:r>
            <a:b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</a:b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U</a:t>
            </a:r>
            <a:r>
              <a:rPr lang="en-GB" sz="1400" baseline="32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+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=(U*)</a:t>
            </a:r>
            <a:r>
              <a:rPr lang="en-GB" sz="1400" baseline="32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t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42" y="2797490"/>
            <a:ext cx="3213100" cy="6985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391814" y="3543953"/>
            <a:ext cx="3556602" cy="2815095"/>
            <a:chOff x="951837" y="620089"/>
            <a:chExt cx="6758023" cy="5349060"/>
          </a:xfrm>
        </p:grpSpPr>
        <p:sp>
          <p:nvSpPr>
            <p:cNvPr id="18" name="Freeform 17"/>
            <p:cNvSpPr/>
            <p:nvPr/>
          </p:nvSpPr>
          <p:spPr>
            <a:xfrm>
              <a:off x="1566041" y="1975945"/>
              <a:ext cx="1782965" cy="1117005"/>
            </a:xfrm>
            <a:custGeom>
              <a:avLst/>
              <a:gdLst>
                <a:gd name="connsiteX0" fmla="*/ 0 w 1782965"/>
                <a:gd name="connsiteY0" fmla="*/ 0 h 1117005"/>
                <a:gd name="connsiteX1" fmla="*/ 557049 w 1782965"/>
                <a:gd name="connsiteY1" fmla="*/ 136634 h 1117005"/>
                <a:gd name="connsiteX2" fmla="*/ 872359 w 1782965"/>
                <a:gd name="connsiteY2" fmla="*/ 599089 h 1117005"/>
                <a:gd name="connsiteX3" fmla="*/ 1334814 w 1782965"/>
                <a:gd name="connsiteY3" fmla="*/ 515007 h 1117005"/>
                <a:gd name="connsiteX4" fmla="*/ 1734207 w 1782965"/>
                <a:gd name="connsiteY4" fmla="*/ 1072055 h 1117005"/>
                <a:gd name="connsiteX5" fmla="*/ 1776249 w 1782965"/>
                <a:gd name="connsiteY5" fmla="*/ 1082565 h 111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965" h="1117005">
                  <a:moveTo>
                    <a:pt x="0" y="0"/>
                  </a:moveTo>
                  <a:cubicBezTo>
                    <a:pt x="205828" y="18393"/>
                    <a:pt x="411656" y="36786"/>
                    <a:pt x="557049" y="136634"/>
                  </a:cubicBezTo>
                  <a:cubicBezTo>
                    <a:pt x="702442" y="236482"/>
                    <a:pt x="742732" y="536027"/>
                    <a:pt x="872359" y="599089"/>
                  </a:cubicBezTo>
                  <a:cubicBezTo>
                    <a:pt x="1001986" y="662151"/>
                    <a:pt x="1191173" y="436179"/>
                    <a:pt x="1334814" y="515007"/>
                  </a:cubicBezTo>
                  <a:cubicBezTo>
                    <a:pt x="1478455" y="593835"/>
                    <a:pt x="1660635" y="977462"/>
                    <a:pt x="1734207" y="1072055"/>
                  </a:cubicBezTo>
                  <a:cubicBezTo>
                    <a:pt x="1807779" y="1166648"/>
                    <a:pt x="1776249" y="1082565"/>
                    <a:pt x="1776249" y="1082565"/>
                  </a:cubicBezTo>
                </a:path>
              </a:pathLst>
            </a:custGeom>
            <a:noFill/>
            <a:ln w="76200">
              <a:solidFill>
                <a:srgbClr val="008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215086" y="1303283"/>
              <a:ext cx="402592" cy="1734207"/>
            </a:xfrm>
            <a:custGeom>
              <a:avLst/>
              <a:gdLst>
                <a:gd name="connsiteX0" fmla="*/ 11590 w 402592"/>
                <a:gd name="connsiteY0" fmla="*/ 0 h 1734207"/>
                <a:gd name="connsiteX1" fmla="*/ 274348 w 402592"/>
                <a:gd name="connsiteY1" fmla="*/ 304800 h 1734207"/>
                <a:gd name="connsiteX2" fmla="*/ 1080 w 402592"/>
                <a:gd name="connsiteY2" fmla="*/ 641131 h 1734207"/>
                <a:gd name="connsiteX3" fmla="*/ 400473 w 402592"/>
                <a:gd name="connsiteY3" fmla="*/ 1124607 h 1734207"/>
                <a:gd name="connsiteX4" fmla="*/ 169245 w 402592"/>
                <a:gd name="connsiteY4" fmla="*/ 1734207 h 173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592" h="1734207">
                  <a:moveTo>
                    <a:pt x="11590" y="0"/>
                  </a:moveTo>
                  <a:cubicBezTo>
                    <a:pt x="143845" y="98972"/>
                    <a:pt x="276100" y="197945"/>
                    <a:pt x="274348" y="304800"/>
                  </a:cubicBezTo>
                  <a:cubicBezTo>
                    <a:pt x="272596" y="411655"/>
                    <a:pt x="-19941" y="504497"/>
                    <a:pt x="1080" y="641131"/>
                  </a:cubicBezTo>
                  <a:cubicBezTo>
                    <a:pt x="22101" y="777765"/>
                    <a:pt x="372446" y="942428"/>
                    <a:pt x="400473" y="1124607"/>
                  </a:cubicBezTo>
                  <a:cubicBezTo>
                    <a:pt x="428500" y="1306786"/>
                    <a:pt x="169245" y="1734207"/>
                    <a:pt x="169245" y="1734207"/>
                  </a:cubicBezTo>
                </a:path>
              </a:pathLst>
            </a:cu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415862" y="1418897"/>
              <a:ext cx="1135117" cy="1660634"/>
            </a:xfrm>
            <a:custGeom>
              <a:avLst/>
              <a:gdLst>
                <a:gd name="connsiteX0" fmla="*/ 1135117 w 1135117"/>
                <a:gd name="connsiteY0" fmla="*/ 0 h 1660634"/>
                <a:gd name="connsiteX1" fmla="*/ 767255 w 1135117"/>
                <a:gd name="connsiteY1" fmla="*/ 168165 h 1660634"/>
                <a:gd name="connsiteX2" fmla="*/ 756745 w 1135117"/>
                <a:gd name="connsiteY2" fmla="*/ 672662 h 1660634"/>
                <a:gd name="connsiteX3" fmla="*/ 367862 w 1135117"/>
                <a:gd name="connsiteY3" fmla="*/ 1114096 h 1660634"/>
                <a:gd name="connsiteX4" fmla="*/ 10510 w 1135117"/>
                <a:gd name="connsiteY4" fmla="*/ 1660634 h 1660634"/>
                <a:gd name="connsiteX5" fmla="*/ 10510 w 1135117"/>
                <a:gd name="connsiteY5" fmla="*/ 1660634 h 1660634"/>
                <a:gd name="connsiteX6" fmla="*/ 0 w 1135117"/>
                <a:gd name="connsiteY6" fmla="*/ 1650124 h 166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117" h="1660634">
                  <a:moveTo>
                    <a:pt x="1135117" y="0"/>
                  </a:moveTo>
                  <a:cubicBezTo>
                    <a:pt x="982717" y="28027"/>
                    <a:pt x="830317" y="56055"/>
                    <a:pt x="767255" y="168165"/>
                  </a:cubicBezTo>
                  <a:cubicBezTo>
                    <a:pt x="704193" y="280275"/>
                    <a:pt x="823311" y="515007"/>
                    <a:pt x="756745" y="672662"/>
                  </a:cubicBezTo>
                  <a:cubicBezTo>
                    <a:pt x="690179" y="830317"/>
                    <a:pt x="492234" y="949434"/>
                    <a:pt x="367862" y="1114096"/>
                  </a:cubicBezTo>
                  <a:cubicBezTo>
                    <a:pt x="243490" y="1278758"/>
                    <a:pt x="10510" y="1660634"/>
                    <a:pt x="10510" y="1660634"/>
                  </a:cubicBezTo>
                  <a:lnTo>
                    <a:pt x="10510" y="1660634"/>
                  </a:lnTo>
                  <a:lnTo>
                    <a:pt x="0" y="1650124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1852" y="2953406"/>
              <a:ext cx="2252099" cy="2544817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4214649" y="3342324"/>
              <a:ext cx="2522483" cy="556062"/>
            </a:xfrm>
            <a:custGeom>
              <a:avLst/>
              <a:gdLst>
                <a:gd name="connsiteX0" fmla="*/ 0 w 2522483"/>
                <a:gd name="connsiteY0" fmla="*/ 20986 h 556062"/>
                <a:gd name="connsiteX1" fmla="*/ 609600 w 2522483"/>
                <a:gd name="connsiteY1" fmla="*/ 178642 h 556062"/>
                <a:gd name="connsiteX2" fmla="*/ 1240221 w 2522483"/>
                <a:gd name="connsiteY2" fmla="*/ 10476 h 556062"/>
                <a:gd name="connsiteX3" fmla="*/ 1629103 w 2522483"/>
                <a:gd name="connsiteY3" fmla="*/ 546504 h 556062"/>
                <a:gd name="connsiteX4" fmla="*/ 2522483 w 2522483"/>
                <a:gd name="connsiteY4" fmla="*/ 367828 h 556062"/>
                <a:gd name="connsiteX5" fmla="*/ 2522483 w 2522483"/>
                <a:gd name="connsiteY5" fmla="*/ 367828 h 55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3" h="556062">
                  <a:moveTo>
                    <a:pt x="0" y="20986"/>
                  </a:moveTo>
                  <a:cubicBezTo>
                    <a:pt x="201448" y="100690"/>
                    <a:pt x="402897" y="180394"/>
                    <a:pt x="609600" y="178642"/>
                  </a:cubicBezTo>
                  <a:cubicBezTo>
                    <a:pt x="816303" y="176890"/>
                    <a:pt x="1070304" y="-50834"/>
                    <a:pt x="1240221" y="10476"/>
                  </a:cubicBezTo>
                  <a:cubicBezTo>
                    <a:pt x="1410138" y="71786"/>
                    <a:pt x="1415393" y="486945"/>
                    <a:pt x="1629103" y="546504"/>
                  </a:cubicBezTo>
                  <a:cubicBezTo>
                    <a:pt x="1842813" y="606063"/>
                    <a:pt x="2522483" y="367828"/>
                    <a:pt x="2522483" y="367828"/>
                  </a:cubicBezTo>
                  <a:lnTo>
                    <a:pt x="2522483" y="367828"/>
                  </a:lnTo>
                </a:path>
              </a:pathLst>
            </a:custGeom>
            <a:noFill/>
            <a:ln w="76200" cap="flat">
              <a:gradFill>
                <a:gsLst>
                  <a:gs pos="2000">
                    <a:srgbClr val="0070C0"/>
                  </a:gs>
                  <a:gs pos="51000">
                    <a:srgbClr val="FF0000">
                      <a:lumMod val="90000"/>
                      <a:lumOff val="10000"/>
                    </a:srgbClr>
                  </a:gs>
                  <a:gs pos="89000">
                    <a:srgbClr val="008F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225159" y="3573517"/>
              <a:ext cx="2186152" cy="1051035"/>
            </a:xfrm>
            <a:custGeom>
              <a:avLst/>
              <a:gdLst>
                <a:gd name="connsiteX0" fmla="*/ 0 w 2186152"/>
                <a:gd name="connsiteY0" fmla="*/ 0 h 1051035"/>
                <a:gd name="connsiteX1" fmla="*/ 525517 w 2186152"/>
                <a:gd name="connsiteY1" fmla="*/ 231228 h 1051035"/>
                <a:gd name="connsiteX2" fmla="*/ 1008993 w 2186152"/>
                <a:gd name="connsiteY2" fmla="*/ 283780 h 1051035"/>
                <a:gd name="connsiteX3" fmla="*/ 1324303 w 2186152"/>
                <a:gd name="connsiteY3" fmla="*/ 851338 h 1051035"/>
                <a:gd name="connsiteX4" fmla="*/ 2186152 w 2186152"/>
                <a:gd name="connsiteY4" fmla="*/ 1051035 h 105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152" h="1051035">
                  <a:moveTo>
                    <a:pt x="0" y="0"/>
                  </a:moveTo>
                  <a:cubicBezTo>
                    <a:pt x="178676" y="91965"/>
                    <a:pt x="357352" y="183931"/>
                    <a:pt x="525517" y="231228"/>
                  </a:cubicBezTo>
                  <a:cubicBezTo>
                    <a:pt x="693683" y="278525"/>
                    <a:pt x="875862" y="180428"/>
                    <a:pt x="1008993" y="283780"/>
                  </a:cubicBezTo>
                  <a:cubicBezTo>
                    <a:pt x="1142124" y="387132"/>
                    <a:pt x="1128110" y="723462"/>
                    <a:pt x="1324303" y="851338"/>
                  </a:cubicBezTo>
                  <a:cubicBezTo>
                    <a:pt x="1520496" y="979214"/>
                    <a:pt x="2186152" y="1051035"/>
                    <a:pt x="2186152" y="1051035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rgbClr val="FF0000"/>
                  </a:gs>
                  <a:gs pos="83000">
                    <a:srgbClr val="008F00"/>
                  </a:gs>
                  <a:gs pos="100000">
                    <a:srgbClr val="0432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214649" y="3762703"/>
              <a:ext cx="2133600" cy="1776249"/>
            </a:xfrm>
            <a:custGeom>
              <a:avLst/>
              <a:gdLst>
                <a:gd name="connsiteX0" fmla="*/ 0 w 2133600"/>
                <a:gd name="connsiteY0" fmla="*/ 0 h 1776249"/>
                <a:gd name="connsiteX1" fmla="*/ 189186 w 2133600"/>
                <a:gd name="connsiteY1" fmla="*/ 462456 h 1776249"/>
                <a:gd name="connsiteX2" fmla="*/ 788275 w 2133600"/>
                <a:gd name="connsiteY2" fmla="*/ 504497 h 1776249"/>
                <a:gd name="connsiteX3" fmla="*/ 1292772 w 2133600"/>
                <a:gd name="connsiteY3" fmla="*/ 1334814 h 1776249"/>
                <a:gd name="connsiteX4" fmla="*/ 2133600 w 2133600"/>
                <a:gd name="connsiteY4" fmla="*/ 1776249 h 177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600" h="1776249">
                  <a:moveTo>
                    <a:pt x="0" y="0"/>
                  </a:moveTo>
                  <a:cubicBezTo>
                    <a:pt x="28903" y="189186"/>
                    <a:pt x="57807" y="378373"/>
                    <a:pt x="189186" y="462456"/>
                  </a:cubicBezTo>
                  <a:cubicBezTo>
                    <a:pt x="320565" y="546539"/>
                    <a:pt x="604344" y="359104"/>
                    <a:pt x="788275" y="504497"/>
                  </a:cubicBezTo>
                  <a:cubicBezTo>
                    <a:pt x="972206" y="649890"/>
                    <a:pt x="1068551" y="1122856"/>
                    <a:pt x="1292772" y="1334814"/>
                  </a:cubicBezTo>
                  <a:cubicBezTo>
                    <a:pt x="1516993" y="1546772"/>
                    <a:pt x="2133600" y="1776249"/>
                    <a:pt x="2133600" y="1776249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rgbClr val="0432FF"/>
                  </a:gs>
                  <a:gs pos="83000">
                    <a:srgbClr val="008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1837" y="1303284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8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008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46312" y="683172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95873" y="620089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64406" y="3139227"/>
              <a:ext cx="945454" cy="8772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FF0000"/>
                      </a:gs>
                      <a:gs pos="100000">
                        <a:srgbClr val="0432FF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FF0000"/>
                      </a:gs>
                      <a:gs pos="100000">
                        <a:srgbClr val="0432FF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en-GB" sz="2400" baseline="-25000" dirty="0">
                <a:gradFill>
                  <a:gsLst>
                    <a:gs pos="0">
                      <a:srgbClr val="008F00"/>
                    </a:gs>
                    <a:gs pos="83000">
                      <a:srgbClr val="FF0000"/>
                    </a:gs>
                    <a:gs pos="100000">
                      <a:srgbClr val="0432FF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01648" y="4167014"/>
              <a:ext cx="982005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432FF"/>
                      </a:gs>
                      <a:gs pos="83000">
                        <a:srgbClr val="008F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432FF"/>
                      </a:gs>
                      <a:gs pos="83000">
                        <a:srgbClr val="008F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endParaRPr lang="en-GB" sz="2400" baseline="-25000" dirty="0">
                <a:gradFill>
                  <a:gsLst>
                    <a:gs pos="0">
                      <a:srgbClr val="0432FF"/>
                    </a:gs>
                    <a:gs pos="83000">
                      <a:srgbClr val="008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49098" y="5091923"/>
              <a:ext cx="927178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0432FF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0432FF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τ</a:t>
              </a:r>
              <a:endParaRPr lang="en-GB" sz="2400" baseline="-25000" dirty="0">
                <a:gradFill>
                  <a:gsLst>
                    <a:gs pos="0">
                      <a:srgbClr val="008F00"/>
                    </a:gs>
                    <a:gs pos="83000">
                      <a:srgbClr val="0432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3" name="Rectangle 9"/>
          <p:cNvSpPr>
            <a:spLocks/>
          </p:cNvSpPr>
          <p:nvPr/>
        </p:nvSpPr>
        <p:spPr bwMode="auto">
          <a:xfrm>
            <a:off x="5819763" y="6032225"/>
            <a:ext cx="1402757" cy="5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 algn="ctr">
              <a:buClr>
                <a:srgbClr val="000000"/>
              </a:buClr>
              <a:buSzPct val="100000"/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Weak interaction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D4B86-D98B-6C49-A7DC-5F81D7AC7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6" y="4032471"/>
            <a:ext cx="4468847" cy="194731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B627A-161D-9E47-8652-25759807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F1D439-F988-A946-8D96-B8BDF994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E4381B-35F3-E043-8C94-E660CE2D0D35}"/>
              </a:ext>
            </a:extLst>
          </p:cNvPr>
          <p:cNvSpPr txBox="1"/>
          <p:nvPr/>
        </p:nvSpPr>
        <p:spPr>
          <a:xfrm>
            <a:off x="8450844" y="5280105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1899FB-CA5A-344C-9559-07A448FEE2C3}"/>
              </a:ext>
            </a:extLst>
          </p:cNvPr>
          <p:cNvSpPr txBox="1"/>
          <p:nvPr/>
        </p:nvSpPr>
        <p:spPr>
          <a:xfrm>
            <a:off x="8450844" y="5784601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8895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242855" y="1272241"/>
            <a:ext cx="1939925" cy="1368425"/>
            <a:chOff x="2781" y="2457"/>
            <a:chExt cx="2640" cy="1863"/>
          </a:xfrm>
        </p:grpSpPr>
        <p:pic>
          <p:nvPicPr>
            <p:cNvPr id="45" name="Picture 17" descr="osci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oscill_anim_2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ln/>
          <a:effectLst>
            <a:outerShdw blurRad="25400" dist="50800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/>
          </a:bodyPr>
          <a:lstStyle/>
          <a:p>
            <a:pPr marL="39688"/>
            <a: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</a:br>
            <a:r>
              <a:rPr lang="en-US" sz="2700" dirty="0" err="1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US" sz="27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matrix</a:t>
            </a:r>
            <a:endParaRPr lang="en-US" sz="4000" dirty="0">
              <a:solidFill>
                <a:srgbClr val="008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AFB9A6B-2C7D-3346-BB8B-2EE5AC71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Hedemora, 13/02/2019</a:t>
            </a:r>
            <a:endParaRPr lang="en-GB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AC6E13D-5BCE-F54C-A26E-FD64A6A7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grpSp>
        <p:nvGrpSpPr>
          <p:cNvPr id="2" name="Grouper 1"/>
          <p:cNvGrpSpPr/>
          <p:nvPr/>
        </p:nvGrpSpPr>
        <p:grpSpPr>
          <a:xfrm>
            <a:off x="4845269" y="1011857"/>
            <a:ext cx="4188422" cy="2561740"/>
            <a:chOff x="2649538" y="2693988"/>
            <a:chExt cx="6364287" cy="3892550"/>
          </a:xfrm>
        </p:grpSpPr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0" name="AutoShape 20"/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25622" name="Rectangle 22"/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25623" name="Rectangle 23"/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25626" name="Rectangle 26"/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27" name="Rectangle 27"/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25628" name="Rectangle 28"/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31" name="Rectangle 31"/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3091971"/>
            <a:ext cx="74326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33" name="Rectangle 33"/>
          <p:cNvSpPr>
            <a:spLocks/>
          </p:cNvSpPr>
          <p:nvPr/>
        </p:nvSpPr>
        <p:spPr bwMode="auto">
          <a:xfrm>
            <a:off x="114300" y="2608427"/>
            <a:ext cx="27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</a:t>
            </a:r>
            <a:r>
              <a:rPr lang="en-US" sz="2400" dirty="0" err="1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parametrization</a:t>
            </a:r>
            <a:endParaRPr lang="en-US" sz="2400" dirty="0">
              <a:solidFill>
                <a:srgbClr val="002D99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6142474" y="5877462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</a:t>
            </a:r>
          </a:p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198821" y="5877462"/>
            <a:ext cx="1107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</a:p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601947" y="5877462"/>
            <a:ext cx="10785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violation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8912" y="6138661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3289" y="1220759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DD6FE5-D392-DA4B-9AE2-319C246EDE03}"/>
              </a:ext>
            </a:extLst>
          </p:cNvPr>
          <p:cNvSpPr/>
          <p:nvPr/>
        </p:nvSpPr>
        <p:spPr>
          <a:xfrm>
            <a:off x="4712055" y="4456386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2A8BD77-0249-7C40-B4BB-9E6A24F83AA1}"/>
              </a:ext>
            </a:extLst>
          </p:cNvPr>
          <p:cNvSpPr/>
          <p:nvPr/>
        </p:nvSpPr>
        <p:spPr>
          <a:xfrm>
            <a:off x="3471834" y="5150068"/>
            <a:ext cx="427503" cy="2417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Appearance/disappearance experi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Appearance/disappearance experiments</a:t>
            </a:r>
          </a:p>
        </p:txBody>
      </p:sp>
      <p:sp>
        <p:nvSpPr>
          <p:cNvPr id="107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048" name="In appearance experiments we look for neutrinos νβ  in a να neutrino beam:"/>
          <p:cNvSpPr txBox="1"/>
          <p:nvPr/>
        </p:nvSpPr>
        <p:spPr>
          <a:xfrm>
            <a:off x="0" y="3810000"/>
            <a:ext cx="8394700" cy="1274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993" marR="49993" defTabSz="1008062">
              <a:buFont typeface="Times New Roman"/>
            </a:pPr>
            <a:r>
              <a:rPr sz="2600"/>
              <a:t>In </a:t>
            </a:r>
            <a:r>
              <a:rPr sz="2600" b="1"/>
              <a:t>appearance experiments</a:t>
            </a:r>
            <a:r>
              <a:rPr sz="2600"/>
              <a:t> we look for neutrinos </a:t>
            </a:r>
            <a:r>
              <a:rPr sz="31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3100" baseline="-25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b</a:t>
            </a:r>
            <a:r>
              <a:rPr sz="2600"/>
              <a:t>  in a </a:t>
            </a:r>
            <a:r>
              <a:rPr sz="31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3100" baseline="-25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sz="2600"/>
              <a:t> neutrino beam:</a:t>
            </a:r>
          </a:p>
        </p:txBody>
      </p:sp>
      <p:sp>
        <p:nvSpPr>
          <p:cNvPr id="1049" name="In disappearance experiments we count how many initial neutrinos να  survive after traveling over a distance L (case of 2 flavours):"/>
          <p:cNvSpPr txBox="1"/>
          <p:nvPr/>
        </p:nvSpPr>
        <p:spPr>
          <a:xfrm>
            <a:off x="0" y="1203325"/>
            <a:ext cx="8775700" cy="144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993" marR="49993" defTabSz="1008062">
              <a:buFont typeface="Times New Roman"/>
            </a:pPr>
            <a:r>
              <a:rPr sz="2600"/>
              <a:t>In </a:t>
            </a:r>
            <a:r>
              <a:rPr sz="2600" b="1"/>
              <a:t>disappearance experiments</a:t>
            </a:r>
            <a:r>
              <a:rPr sz="2600"/>
              <a:t> we count how many initial neutrinos </a:t>
            </a:r>
            <a:r>
              <a:rPr sz="31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3100" baseline="-250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sz="2600"/>
              <a:t>  survive after traveling over a distance </a:t>
            </a:r>
            <a:r>
              <a:rPr sz="2600" i="1"/>
              <a:t>L (case of 2 flavours)</a:t>
            </a:r>
            <a:r>
              <a:rPr sz="2600"/>
              <a:t>:</a:t>
            </a:r>
          </a:p>
        </p:txBody>
      </p:sp>
      <p:grpSp>
        <p:nvGrpSpPr>
          <p:cNvPr id="1072" name="Group"/>
          <p:cNvGrpSpPr/>
          <p:nvPr/>
        </p:nvGrpSpPr>
        <p:grpSpPr>
          <a:xfrm>
            <a:off x="5216524" y="4633911"/>
            <a:ext cx="3913432" cy="1940078"/>
            <a:chOff x="0" y="-1"/>
            <a:chExt cx="3913430" cy="1940076"/>
          </a:xfrm>
        </p:grpSpPr>
        <p:grpSp>
          <p:nvGrpSpPr>
            <p:cNvPr id="1059" name="Group"/>
            <p:cNvGrpSpPr/>
            <p:nvPr/>
          </p:nvGrpSpPr>
          <p:grpSpPr>
            <a:xfrm rot="10800000" flipH="1">
              <a:off x="374650" y="187325"/>
              <a:ext cx="3381376" cy="1135063"/>
              <a:chOff x="0" y="0"/>
              <a:chExt cx="3381375" cy="1135062"/>
            </a:xfrm>
          </p:grpSpPr>
          <p:pic>
            <p:nvPicPr>
              <p:cNvPr id="1050" name="RATE.png" descr="RATE.pn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381375" cy="1135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51" name="Line"/>
              <p:cNvSpPr/>
              <p:nvPr/>
            </p:nvSpPr>
            <p:spPr>
              <a:xfrm>
                <a:off x="1520825" y="65087"/>
                <a:ext cx="963613" cy="914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2" y="780"/>
                    </a:moveTo>
                    <a:lnTo>
                      <a:pt x="2324" y="870"/>
                    </a:lnTo>
                    <a:lnTo>
                      <a:pt x="2754" y="1140"/>
                    </a:lnTo>
                    <a:lnTo>
                      <a:pt x="3442" y="1380"/>
                    </a:lnTo>
                    <a:lnTo>
                      <a:pt x="4676" y="1950"/>
                    </a:lnTo>
                    <a:lnTo>
                      <a:pt x="5909" y="2520"/>
                    </a:lnTo>
                    <a:lnTo>
                      <a:pt x="6798" y="3390"/>
                    </a:lnTo>
                    <a:lnTo>
                      <a:pt x="7429" y="3960"/>
                    </a:lnTo>
                    <a:lnTo>
                      <a:pt x="8749" y="5100"/>
                    </a:lnTo>
                    <a:lnTo>
                      <a:pt x="9208" y="6120"/>
                    </a:lnTo>
                    <a:lnTo>
                      <a:pt x="9696" y="6900"/>
                    </a:lnTo>
                    <a:lnTo>
                      <a:pt x="10040" y="7410"/>
                    </a:lnTo>
                    <a:lnTo>
                      <a:pt x="10728" y="8700"/>
                    </a:lnTo>
                    <a:lnTo>
                      <a:pt x="11216" y="9510"/>
                    </a:lnTo>
                    <a:lnTo>
                      <a:pt x="11704" y="10800"/>
                    </a:lnTo>
                    <a:lnTo>
                      <a:pt x="12048" y="11730"/>
                    </a:lnTo>
                    <a:lnTo>
                      <a:pt x="12392" y="12900"/>
                    </a:lnTo>
                    <a:lnTo>
                      <a:pt x="12937" y="14250"/>
                    </a:lnTo>
                    <a:lnTo>
                      <a:pt x="13138" y="14970"/>
                    </a:lnTo>
                    <a:lnTo>
                      <a:pt x="13625" y="15840"/>
                    </a:lnTo>
                    <a:lnTo>
                      <a:pt x="14027" y="17280"/>
                    </a:lnTo>
                    <a:lnTo>
                      <a:pt x="14457" y="18300"/>
                    </a:lnTo>
                    <a:lnTo>
                      <a:pt x="14716" y="19380"/>
                    </a:lnTo>
                    <a:lnTo>
                      <a:pt x="14716" y="19860"/>
                    </a:lnTo>
                    <a:lnTo>
                      <a:pt x="15002" y="20460"/>
                    </a:lnTo>
                    <a:lnTo>
                      <a:pt x="15490" y="21540"/>
                    </a:lnTo>
                    <a:lnTo>
                      <a:pt x="17613" y="21600"/>
                    </a:lnTo>
                    <a:lnTo>
                      <a:pt x="18043" y="21600"/>
                    </a:lnTo>
                    <a:lnTo>
                      <a:pt x="18445" y="20460"/>
                    </a:lnTo>
                    <a:lnTo>
                      <a:pt x="18588" y="19230"/>
                    </a:lnTo>
                    <a:lnTo>
                      <a:pt x="18846" y="18000"/>
                    </a:lnTo>
                    <a:lnTo>
                      <a:pt x="18932" y="16980"/>
                    </a:lnTo>
                    <a:lnTo>
                      <a:pt x="18990" y="16140"/>
                    </a:lnTo>
                    <a:lnTo>
                      <a:pt x="19190" y="14250"/>
                    </a:lnTo>
                    <a:lnTo>
                      <a:pt x="19535" y="12180"/>
                    </a:lnTo>
                    <a:lnTo>
                      <a:pt x="19621" y="10950"/>
                    </a:lnTo>
                    <a:lnTo>
                      <a:pt x="19764" y="9720"/>
                    </a:lnTo>
                    <a:lnTo>
                      <a:pt x="20223" y="7770"/>
                    </a:lnTo>
                    <a:lnTo>
                      <a:pt x="20223" y="7200"/>
                    </a:lnTo>
                    <a:lnTo>
                      <a:pt x="20309" y="6060"/>
                    </a:lnTo>
                    <a:lnTo>
                      <a:pt x="20510" y="4620"/>
                    </a:lnTo>
                    <a:lnTo>
                      <a:pt x="20653" y="3540"/>
                    </a:lnTo>
                    <a:lnTo>
                      <a:pt x="21055" y="2010"/>
                    </a:lnTo>
                    <a:lnTo>
                      <a:pt x="21342" y="1290"/>
                    </a:lnTo>
                    <a:lnTo>
                      <a:pt x="21600" y="570"/>
                    </a:lnTo>
                    <a:lnTo>
                      <a:pt x="21055" y="300"/>
                    </a:lnTo>
                    <a:lnTo>
                      <a:pt x="19822" y="420"/>
                    </a:lnTo>
                    <a:lnTo>
                      <a:pt x="18846" y="420"/>
                    </a:lnTo>
                    <a:lnTo>
                      <a:pt x="17068" y="300"/>
                    </a:lnTo>
                    <a:lnTo>
                      <a:pt x="16523" y="360"/>
                    </a:lnTo>
                    <a:lnTo>
                      <a:pt x="15060" y="360"/>
                    </a:lnTo>
                    <a:lnTo>
                      <a:pt x="13683" y="420"/>
                    </a:lnTo>
                    <a:lnTo>
                      <a:pt x="12593" y="510"/>
                    </a:lnTo>
                    <a:lnTo>
                      <a:pt x="10872" y="300"/>
                    </a:lnTo>
                    <a:cubicBezTo>
                      <a:pt x="9954" y="240"/>
                      <a:pt x="9036" y="120"/>
                      <a:pt x="8118" y="60"/>
                    </a:cubicBezTo>
                    <a:cubicBezTo>
                      <a:pt x="7716" y="0"/>
                      <a:pt x="7888" y="0"/>
                      <a:pt x="7573" y="0"/>
                    </a:cubicBezTo>
                    <a:lnTo>
                      <a:pt x="4618" y="360"/>
                    </a:lnTo>
                    <a:lnTo>
                      <a:pt x="2209" y="420"/>
                    </a:lnTo>
                    <a:lnTo>
                      <a:pt x="0" y="570"/>
                    </a:lnTo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2" name="Shape"/>
              <p:cNvSpPr/>
              <p:nvPr/>
            </p:nvSpPr>
            <p:spPr>
              <a:xfrm>
                <a:off x="2212975" y="968375"/>
                <a:ext cx="100013" cy="90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0"/>
                    </a:moveTo>
                    <a:lnTo>
                      <a:pt x="1094" y="5700"/>
                    </a:lnTo>
                    <a:lnTo>
                      <a:pt x="3281" y="12900"/>
                    </a:lnTo>
                    <a:lnTo>
                      <a:pt x="6562" y="17400"/>
                    </a:lnTo>
                    <a:lnTo>
                      <a:pt x="13124" y="21600"/>
                    </a:lnTo>
                    <a:lnTo>
                      <a:pt x="16952" y="16500"/>
                    </a:lnTo>
                    <a:lnTo>
                      <a:pt x="19686" y="12900"/>
                    </a:lnTo>
                    <a:lnTo>
                      <a:pt x="21600" y="6600"/>
                    </a:lnTo>
                    <a:lnTo>
                      <a:pt x="21600" y="1500"/>
                    </a:lnTo>
                    <a:lnTo>
                      <a:pt x="16405" y="0"/>
                    </a:lnTo>
                    <a:lnTo>
                      <a:pt x="10937" y="0"/>
                    </a:lnTo>
                    <a:lnTo>
                      <a:pt x="0" y="1500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3" name="Shape"/>
              <p:cNvSpPr/>
              <p:nvPr/>
            </p:nvSpPr>
            <p:spPr>
              <a:xfrm>
                <a:off x="2520950" y="63500"/>
                <a:ext cx="173038" cy="987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4" name="Shape"/>
              <p:cNvSpPr/>
              <p:nvPr/>
            </p:nvSpPr>
            <p:spPr>
              <a:xfrm>
                <a:off x="2719387" y="63500"/>
                <a:ext cx="114301" cy="984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5" name="Shape"/>
              <p:cNvSpPr/>
              <p:nvPr/>
            </p:nvSpPr>
            <p:spPr>
              <a:xfrm>
                <a:off x="2857500" y="57150"/>
                <a:ext cx="74613" cy="97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6" name="Shape"/>
              <p:cNvSpPr/>
              <p:nvPr/>
            </p:nvSpPr>
            <p:spPr>
              <a:xfrm>
                <a:off x="2944812" y="58737"/>
                <a:ext cx="58738" cy="976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7" name="Shape"/>
              <p:cNvSpPr/>
              <p:nvPr/>
            </p:nvSpPr>
            <p:spPr>
              <a:xfrm>
                <a:off x="3011487" y="66675"/>
                <a:ext cx="60326" cy="998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58" name="Shape"/>
              <p:cNvSpPr/>
              <p:nvPr/>
            </p:nvSpPr>
            <p:spPr>
              <a:xfrm>
                <a:off x="3062287" y="68262"/>
                <a:ext cx="58738" cy="1000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060" name="L/Eν"/>
            <p:cNvSpPr txBox="1"/>
            <p:nvPr/>
          </p:nvSpPr>
          <p:spPr>
            <a:xfrm>
              <a:off x="1589881" y="1504950"/>
              <a:ext cx="1282701" cy="435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1000"/>
                </a:spcBef>
                <a:buClr>
                  <a:srgbClr val="424242"/>
                </a:buClr>
                <a:buFont typeface="Times New Roman"/>
              </a:pPr>
              <a:r>
                <a:rPr b="1">
                  <a:solidFill>
                    <a:srgbClr val="424242"/>
                  </a:solidFill>
                  <a:uFill>
                    <a:solidFill>
                      <a:srgbClr val="424242"/>
                    </a:solidFill>
                  </a:uFill>
                </a:rPr>
                <a:t>L/E</a:t>
              </a:r>
              <a:r>
                <a:rPr baseline="-25000">
                  <a:solidFill>
                    <a:srgbClr val="424242"/>
                  </a:solidFill>
                  <a:uFill>
                    <a:solidFill>
                      <a:srgbClr val="424242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n</a:t>
              </a:r>
              <a:r>
                <a:rPr sz="1200" baseline="-25000">
                  <a:latin typeface="Symbol"/>
                  <a:ea typeface="Symbol"/>
                  <a:cs typeface="Symbol"/>
                  <a:sym typeface="Symbol"/>
                </a:rPr>
                <a:t> </a:t>
              </a:r>
            </a:p>
          </p:txBody>
        </p:sp>
        <p:grpSp>
          <p:nvGrpSpPr>
            <p:cNvPr id="1065" name="Group"/>
            <p:cNvGrpSpPr/>
            <p:nvPr/>
          </p:nvGrpSpPr>
          <p:grpSpPr>
            <a:xfrm>
              <a:off x="1250708" y="1304925"/>
              <a:ext cx="2662722" cy="297247"/>
              <a:chOff x="0" y="0"/>
              <a:chExt cx="2662721" cy="297246"/>
            </a:xfrm>
          </p:grpSpPr>
          <p:sp>
            <p:nvSpPr>
              <p:cNvPr id="1061" name="101"/>
              <p:cNvSpPr txBox="1"/>
              <p:nvPr/>
            </p:nvSpPr>
            <p:spPr>
              <a:xfrm>
                <a:off x="0" y="0"/>
                <a:ext cx="431800" cy="29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ctr">
                  <a:spcBef>
                    <a:spcPts val="800"/>
                  </a:spcBef>
                  <a:buFont typeface="Times New Roman"/>
                </a:pPr>
                <a:r>
                  <a:rPr sz="1400"/>
                  <a:t>10</a:t>
                </a:r>
                <a:r>
                  <a:rPr sz="1400" baseline="29999"/>
                  <a:t>1</a:t>
                </a:r>
              </a:p>
            </p:txBody>
          </p:sp>
          <p:sp>
            <p:nvSpPr>
              <p:cNvPr id="1062" name="102"/>
              <p:cNvSpPr txBox="1"/>
              <p:nvPr/>
            </p:nvSpPr>
            <p:spPr>
              <a:xfrm>
                <a:off x="745122" y="0"/>
                <a:ext cx="431801" cy="29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ctr">
                  <a:spcBef>
                    <a:spcPts val="800"/>
                  </a:spcBef>
                  <a:buFont typeface="Times New Roman"/>
                </a:pPr>
                <a:r>
                  <a:rPr sz="1400"/>
                  <a:t>10</a:t>
                </a:r>
                <a:r>
                  <a:rPr sz="1400" baseline="29999"/>
                  <a:t>2</a:t>
                </a:r>
              </a:p>
            </p:txBody>
          </p:sp>
          <p:sp>
            <p:nvSpPr>
              <p:cNvPr id="1063" name="103"/>
              <p:cNvSpPr txBox="1"/>
              <p:nvPr/>
            </p:nvSpPr>
            <p:spPr>
              <a:xfrm>
                <a:off x="1481351" y="0"/>
                <a:ext cx="431801" cy="29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ctr">
                  <a:spcBef>
                    <a:spcPts val="800"/>
                  </a:spcBef>
                  <a:buFont typeface="Times New Roman"/>
                </a:pPr>
                <a:r>
                  <a:rPr sz="1400"/>
                  <a:t>10</a:t>
                </a:r>
                <a:r>
                  <a:rPr sz="1400" baseline="29999"/>
                  <a:t>3</a:t>
                </a:r>
              </a:p>
            </p:txBody>
          </p:sp>
          <p:sp>
            <p:nvSpPr>
              <p:cNvPr id="1064" name="104"/>
              <p:cNvSpPr txBox="1"/>
              <p:nvPr/>
            </p:nvSpPr>
            <p:spPr>
              <a:xfrm>
                <a:off x="2230921" y="0"/>
                <a:ext cx="431801" cy="29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ctr">
                  <a:spcBef>
                    <a:spcPts val="800"/>
                  </a:spcBef>
                  <a:buFont typeface="Times New Roman"/>
                </a:pPr>
                <a:r>
                  <a:rPr sz="1400"/>
                  <a:t>10</a:t>
                </a:r>
                <a:r>
                  <a:rPr sz="1400" baseline="29999"/>
                  <a:t>4</a:t>
                </a:r>
              </a:p>
            </p:txBody>
          </p:sp>
        </p:grpSp>
        <p:sp>
          <p:nvSpPr>
            <p:cNvPr id="1066" name="Δm2 = 3x10-3 eV2"/>
            <p:cNvSpPr txBox="1"/>
            <p:nvPr/>
          </p:nvSpPr>
          <p:spPr>
            <a:xfrm>
              <a:off x="750466" y="369887"/>
              <a:ext cx="1601786" cy="3488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800"/>
                </a:spcBef>
                <a:buFont typeface="Symbol"/>
              </a:pPr>
              <a:r>
                <a:rPr sz="1600" dirty="0">
                  <a:latin typeface="Symbol"/>
                  <a:ea typeface="Symbol"/>
                  <a:cs typeface="Symbol"/>
                  <a:sym typeface="Symbol"/>
                </a:rPr>
                <a:t>D</a:t>
              </a:r>
              <a:r>
                <a:rPr sz="1600" dirty="0"/>
                <a:t>m</a:t>
              </a:r>
              <a:r>
                <a:rPr sz="1600" baseline="29999" dirty="0"/>
                <a:t>2</a:t>
              </a:r>
              <a:r>
                <a:rPr sz="1600" dirty="0"/>
                <a:t> = 3x10</a:t>
              </a:r>
              <a:r>
                <a:rPr sz="1600" baseline="29999" dirty="0"/>
                <a:t>-3</a:t>
              </a:r>
              <a:r>
                <a:rPr sz="1600" dirty="0"/>
                <a:t> eV</a:t>
              </a:r>
              <a:r>
                <a:rPr sz="1600" baseline="29999" dirty="0"/>
                <a:t>2</a:t>
              </a:r>
            </a:p>
          </p:txBody>
        </p:sp>
        <p:sp>
          <p:nvSpPr>
            <p:cNvPr id="1067" name="km/GeV"/>
            <p:cNvSpPr txBox="1"/>
            <p:nvPr/>
          </p:nvSpPr>
          <p:spPr>
            <a:xfrm>
              <a:off x="2962275" y="1527175"/>
              <a:ext cx="863600" cy="297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spcBef>
                  <a:spcPts val="800"/>
                </a:spcBef>
                <a:buFont typeface="Times New Roman"/>
                <a:defRPr sz="1400"/>
              </a:lvl1pPr>
            </a:lstStyle>
            <a:p>
              <a:r>
                <a:t>km/GeV</a:t>
              </a:r>
            </a:p>
          </p:txBody>
        </p:sp>
        <p:sp>
          <p:nvSpPr>
            <p:cNvPr id="1068" name="1.0"/>
            <p:cNvSpPr txBox="1"/>
            <p:nvPr/>
          </p:nvSpPr>
          <p:spPr>
            <a:xfrm>
              <a:off x="277812" y="144462"/>
              <a:ext cx="428626" cy="2856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spcBef>
                  <a:spcPts val="700"/>
                </a:spcBef>
                <a:buFont typeface="Times New Roman"/>
                <a:defRPr sz="1200"/>
              </a:lvl1pPr>
            </a:lstStyle>
            <a:p>
              <a:r>
                <a:t>1.0</a:t>
              </a:r>
            </a:p>
          </p:txBody>
        </p:sp>
        <p:sp>
          <p:nvSpPr>
            <p:cNvPr id="1069" name="0.5"/>
            <p:cNvSpPr txBox="1"/>
            <p:nvPr/>
          </p:nvSpPr>
          <p:spPr>
            <a:xfrm>
              <a:off x="277812" y="612775"/>
              <a:ext cx="428626" cy="2856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spcBef>
                  <a:spcPts val="700"/>
                </a:spcBef>
                <a:buFont typeface="Times New Roman"/>
                <a:defRPr sz="1200"/>
              </a:lvl1pPr>
            </a:lstStyle>
            <a:p>
              <a:r>
                <a:t>0.5</a:t>
              </a:r>
            </a:p>
          </p:txBody>
        </p:sp>
        <p:sp>
          <p:nvSpPr>
            <p:cNvPr id="1070" name="0.0"/>
            <p:cNvSpPr txBox="1"/>
            <p:nvPr/>
          </p:nvSpPr>
          <p:spPr>
            <a:xfrm>
              <a:off x="277812" y="1103312"/>
              <a:ext cx="428626" cy="2856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spcBef>
                  <a:spcPts val="700"/>
                </a:spcBef>
                <a:buFont typeface="Times New Roman"/>
                <a:defRPr sz="1200"/>
              </a:lvl1pPr>
            </a:lstStyle>
            <a:p>
              <a:r>
                <a:t>0.0</a:t>
              </a:r>
            </a:p>
          </p:txBody>
        </p:sp>
        <p:sp>
          <p:nvSpPr>
            <p:cNvPr id="1071" name="probability"/>
            <p:cNvSpPr txBox="1"/>
            <p:nvPr/>
          </p:nvSpPr>
          <p:spPr>
            <a:xfrm rot="16200000">
              <a:off x="-557306" y="557305"/>
              <a:ext cx="1473201" cy="358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ctr">
                <a:buClr>
                  <a:srgbClr val="D81E00"/>
                </a:buClr>
                <a:buFont typeface="Times New Roman"/>
                <a:defRPr>
                  <a:solidFill>
                    <a:srgbClr val="D81E00"/>
                  </a:solidFill>
                  <a:uFill>
                    <a:solidFill>
                      <a:srgbClr val="D81E00"/>
                    </a:solidFill>
                  </a:uFill>
                </a:defRPr>
              </a:lvl1pPr>
            </a:lstStyle>
            <a:p>
              <a:r>
                <a:t>probability</a:t>
              </a:r>
            </a:p>
          </p:txBody>
        </p:sp>
      </p:grpSp>
      <p:grpSp>
        <p:nvGrpSpPr>
          <p:cNvPr id="1101" name="Group"/>
          <p:cNvGrpSpPr/>
          <p:nvPr/>
        </p:nvGrpSpPr>
        <p:grpSpPr>
          <a:xfrm>
            <a:off x="5229223" y="2055812"/>
            <a:ext cx="3913433" cy="2041677"/>
            <a:chOff x="-1" y="0"/>
            <a:chExt cx="3913431" cy="2041675"/>
          </a:xfrm>
        </p:grpSpPr>
        <p:grpSp>
          <p:nvGrpSpPr>
            <p:cNvPr id="1095" name="Group"/>
            <p:cNvGrpSpPr/>
            <p:nvPr/>
          </p:nvGrpSpPr>
          <p:grpSpPr>
            <a:xfrm>
              <a:off x="-1" y="101600"/>
              <a:ext cx="3913431" cy="1940075"/>
              <a:chOff x="0" y="0"/>
              <a:chExt cx="3913429" cy="1940074"/>
            </a:xfrm>
          </p:grpSpPr>
          <p:pic>
            <p:nvPicPr>
              <p:cNvPr id="1077" name="RATE.png" descr="RATE.png"/>
              <p:cNvPicPr>
                <a:picLocks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74650" y="187325"/>
                <a:ext cx="3381375" cy="1135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078" name="L/Eν"/>
              <p:cNvSpPr txBox="1"/>
              <p:nvPr/>
            </p:nvSpPr>
            <p:spPr>
              <a:xfrm>
                <a:off x="1589881" y="1504950"/>
                <a:ext cx="1282701" cy="4351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algn="ctr">
                  <a:spcBef>
                    <a:spcPts val="1000"/>
                  </a:spcBef>
                  <a:buClr>
                    <a:srgbClr val="424242"/>
                  </a:buClr>
                  <a:buFont typeface="Times New Roman"/>
                </a:pPr>
                <a:r>
                  <a:rPr b="1">
                    <a:solidFill>
                      <a:srgbClr val="424242"/>
                    </a:solidFill>
                    <a:uFill>
                      <a:solidFill>
                        <a:srgbClr val="424242"/>
                      </a:solidFill>
                    </a:uFill>
                  </a:rPr>
                  <a:t>L/E</a:t>
                </a:r>
                <a:r>
                  <a:rPr baseline="-25000">
                    <a:solidFill>
                      <a:srgbClr val="424242"/>
                    </a:solidFill>
                    <a:uFill>
                      <a:solidFill>
                        <a:srgbClr val="424242"/>
                      </a:solidFill>
                    </a:uFill>
                    <a:latin typeface="Symbol"/>
                    <a:ea typeface="Symbol"/>
                    <a:cs typeface="Symbol"/>
                    <a:sym typeface="Symbol"/>
                  </a:rPr>
                  <a:t>n</a:t>
                </a:r>
                <a:r>
                  <a:rPr sz="1200" baseline="-25000">
                    <a:latin typeface="Symbol"/>
                    <a:ea typeface="Symbol"/>
                    <a:cs typeface="Symbol"/>
                    <a:sym typeface="Symbol"/>
                  </a:rPr>
                  <a:t> </a:t>
                </a:r>
              </a:p>
            </p:txBody>
          </p:sp>
          <p:sp>
            <p:nvSpPr>
              <p:cNvPr id="1079" name="probability"/>
              <p:cNvSpPr txBox="1"/>
              <p:nvPr/>
            </p:nvSpPr>
            <p:spPr>
              <a:xfrm rot="16200000">
                <a:off x="-557306" y="557305"/>
                <a:ext cx="1473201" cy="358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algn="ctr">
                  <a:buClr>
                    <a:srgbClr val="D81E00"/>
                  </a:buClr>
                  <a:buFont typeface="Times New Roman"/>
                  <a:defRPr>
                    <a:solidFill>
                      <a:srgbClr val="D81E00"/>
                    </a:solidFill>
                    <a:uFill>
                      <a:solidFill>
                        <a:srgbClr val="D81E00"/>
                      </a:solidFill>
                    </a:uFill>
                  </a:defRPr>
                </a:lvl1pPr>
              </a:lstStyle>
              <a:p>
                <a:r>
                  <a:t>probability</a:t>
                </a:r>
              </a:p>
            </p:txBody>
          </p:sp>
          <p:grpSp>
            <p:nvGrpSpPr>
              <p:cNvPr id="1084" name="Group"/>
              <p:cNvGrpSpPr/>
              <p:nvPr/>
            </p:nvGrpSpPr>
            <p:grpSpPr>
              <a:xfrm>
                <a:off x="1250708" y="1304925"/>
                <a:ext cx="2662722" cy="297247"/>
                <a:chOff x="0" y="0"/>
                <a:chExt cx="2662721" cy="297246"/>
              </a:xfrm>
            </p:grpSpPr>
            <p:sp>
              <p:nvSpPr>
                <p:cNvPr id="1080" name="101"/>
                <p:cNvSpPr txBox="1"/>
                <p:nvPr/>
              </p:nvSpPr>
              <p:spPr>
                <a:xfrm>
                  <a:off x="0" y="0"/>
                  <a:ext cx="431800" cy="2972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ctr">
                    <a:spcBef>
                      <a:spcPts val="800"/>
                    </a:spcBef>
                    <a:buFont typeface="Times New Roman"/>
                  </a:pPr>
                  <a:r>
                    <a:rPr sz="1400"/>
                    <a:t>10</a:t>
                  </a:r>
                  <a:r>
                    <a:rPr sz="1400" baseline="29999"/>
                    <a:t>1</a:t>
                  </a:r>
                </a:p>
              </p:txBody>
            </p:sp>
            <p:sp>
              <p:nvSpPr>
                <p:cNvPr id="1081" name="102"/>
                <p:cNvSpPr txBox="1"/>
                <p:nvPr/>
              </p:nvSpPr>
              <p:spPr>
                <a:xfrm>
                  <a:off x="745122" y="0"/>
                  <a:ext cx="431801" cy="2972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ctr">
                    <a:spcBef>
                      <a:spcPts val="800"/>
                    </a:spcBef>
                    <a:buFont typeface="Times New Roman"/>
                  </a:pPr>
                  <a:r>
                    <a:rPr sz="1400"/>
                    <a:t>10</a:t>
                  </a:r>
                  <a:r>
                    <a:rPr sz="1400" baseline="29999"/>
                    <a:t>2</a:t>
                  </a:r>
                </a:p>
              </p:txBody>
            </p:sp>
            <p:sp>
              <p:nvSpPr>
                <p:cNvPr id="1082" name="103"/>
                <p:cNvSpPr txBox="1"/>
                <p:nvPr/>
              </p:nvSpPr>
              <p:spPr>
                <a:xfrm>
                  <a:off x="1481351" y="0"/>
                  <a:ext cx="431801" cy="2972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ctr">
                    <a:spcBef>
                      <a:spcPts val="800"/>
                    </a:spcBef>
                    <a:buFont typeface="Times New Roman"/>
                  </a:pPr>
                  <a:r>
                    <a:rPr sz="1400"/>
                    <a:t>10</a:t>
                  </a:r>
                  <a:r>
                    <a:rPr sz="1400" baseline="29999"/>
                    <a:t>3</a:t>
                  </a:r>
                </a:p>
              </p:txBody>
            </p:sp>
            <p:sp>
              <p:nvSpPr>
                <p:cNvPr id="1083" name="104"/>
                <p:cNvSpPr txBox="1"/>
                <p:nvPr/>
              </p:nvSpPr>
              <p:spPr>
                <a:xfrm>
                  <a:off x="2230921" y="0"/>
                  <a:ext cx="431801" cy="29724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t">
                  <a:spAutoFit/>
                </a:bodyPr>
                <a:lstStyle/>
                <a:p>
                  <a:pPr algn="ctr">
                    <a:spcBef>
                      <a:spcPts val="800"/>
                    </a:spcBef>
                    <a:buFont typeface="Times New Roman"/>
                  </a:pPr>
                  <a:r>
                    <a:rPr sz="1400"/>
                    <a:t>10</a:t>
                  </a:r>
                  <a:r>
                    <a:rPr sz="1400" baseline="29999"/>
                    <a:t>4</a:t>
                  </a:r>
                </a:p>
              </p:txBody>
            </p:sp>
          </p:grpSp>
          <p:sp>
            <p:nvSpPr>
              <p:cNvPr id="1085" name="km/GeV"/>
              <p:cNvSpPr txBox="1"/>
              <p:nvPr/>
            </p:nvSpPr>
            <p:spPr>
              <a:xfrm>
                <a:off x="2962275" y="1527175"/>
                <a:ext cx="863600" cy="2972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spcBef>
                    <a:spcPts val="800"/>
                  </a:spcBef>
                  <a:buFont typeface="Times New Roman"/>
                  <a:defRPr sz="1400"/>
                </a:lvl1pPr>
              </a:lstStyle>
              <a:p>
                <a:r>
                  <a:t>km/GeV</a:t>
                </a:r>
              </a:p>
            </p:txBody>
          </p:sp>
          <p:sp>
            <p:nvSpPr>
              <p:cNvPr id="1086" name="Line"/>
              <p:cNvSpPr/>
              <p:nvPr/>
            </p:nvSpPr>
            <p:spPr>
              <a:xfrm>
                <a:off x="1895475" y="252412"/>
                <a:ext cx="963613" cy="914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22" y="780"/>
                    </a:moveTo>
                    <a:lnTo>
                      <a:pt x="2324" y="870"/>
                    </a:lnTo>
                    <a:lnTo>
                      <a:pt x="2754" y="1140"/>
                    </a:lnTo>
                    <a:lnTo>
                      <a:pt x="3442" y="1380"/>
                    </a:lnTo>
                    <a:lnTo>
                      <a:pt x="4676" y="1950"/>
                    </a:lnTo>
                    <a:lnTo>
                      <a:pt x="5909" y="2520"/>
                    </a:lnTo>
                    <a:lnTo>
                      <a:pt x="6798" y="3390"/>
                    </a:lnTo>
                    <a:lnTo>
                      <a:pt x="7429" y="3960"/>
                    </a:lnTo>
                    <a:lnTo>
                      <a:pt x="8749" y="5100"/>
                    </a:lnTo>
                    <a:lnTo>
                      <a:pt x="9208" y="6120"/>
                    </a:lnTo>
                    <a:lnTo>
                      <a:pt x="9696" y="6900"/>
                    </a:lnTo>
                    <a:lnTo>
                      <a:pt x="10040" y="7410"/>
                    </a:lnTo>
                    <a:lnTo>
                      <a:pt x="10728" y="8700"/>
                    </a:lnTo>
                    <a:lnTo>
                      <a:pt x="11216" y="9510"/>
                    </a:lnTo>
                    <a:lnTo>
                      <a:pt x="11704" y="10800"/>
                    </a:lnTo>
                    <a:lnTo>
                      <a:pt x="12048" y="11730"/>
                    </a:lnTo>
                    <a:lnTo>
                      <a:pt x="12392" y="12900"/>
                    </a:lnTo>
                    <a:lnTo>
                      <a:pt x="12937" y="14250"/>
                    </a:lnTo>
                    <a:lnTo>
                      <a:pt x="13138" y="14970"/>
                    </a:lnTo>
                    <a:lnTo>
                      <a:pt x="13625" y="15840"/>
                    </a:lnTo>
                    <a:lnTo>
                      <a:pt x="14027" y="17280"/>
                    </a:lnTo>
                    <a:lnTo>
                      <a:pt x="14457" y="18300"/>
                    </a:lnTo>
                    <a:lnTo>
                      <a:pt x="14716" y="19380"/>
                    </a:lnTo>
                    <a:lnTo>
                      <a:pt x="14716" y="19860"/>
                    </a:lnTo>
                    <a:lnTo>
                      <a:pt x="15002" y="20460"/>
                    </a:lnTo>
                    <a:lnTo>
                      <a:pt x="15490" y="21540"/>
                    </a:lnTo>
                    <a:lnTo>
                      <a:pt x="17613" y="21600"/>
                    </a:lnTo>
                    <a:lnTo>
                      <a:pt x="18043" y="21600"/>
                    </a:lnTo>
                    <a:lnTo>
                      <a:pt x="18445" y="20460"/>
                    </a:lnTo>
                    <a:lnTo>
                      <a:pt x="18588" y="19230"/>
                    </a:lnTo>
                    <a:lnTo>
                      <a:pt x="18846" y="18000"/>
                    </a:lnTo>
                    <a:lnTo>
                      <a:pt x="18932" y="16980"/>
                    </a:lnTo>
                    <a:lnTo>
                      <a:pt x="18990" y="16140"/>
                    </a:lnTo>
                    <a:lnTo>
                      <a:pt x="19190" y="14250"/>
                    </a:lnTo>
                    <a:lnTo>
                      <a:pt x="19535" y="12180"/>
                    </a:lnTo>
                    <a:lnTo>
                      <a:pt x="19621" y="10950"/>
                    </a:lnTo>
                    <a:lnTo>
                      <a:pt x="19764" y="9720"/>
                    </a:lnTo>
                    <a:lnTo>
                      <a:pt x="20223" y="7770"/>
                    </a:lnTo>
                    <a:lnTo>
                      <a:pt x="20223" y="7200"/>
                    </a:lnTo>
                    <a:lnTo>
                      <a:pt x="20309" y="6060"/>
                    </a:lnTo>
                    <a:lnTo>
                      <a:pt x="20510" y="4620"/>
                    </a:lnTo>
                    <a:lnTo>
                      <a:pt x="20653" y="3540"/>
                    </a:lnTo>
                    <a:lnTo>
                      <a:pt x="21055" y="2010"/>
                    </a:lnTo>
                    <a:lnTo>
                      <a:pt x="21342" y="1290"/>
                    </a:lnTo>
                    <a:lnTo>
                      <a:pt x="21600" y="570"/>
                    </a:lnTo>
                    <a:lnTo>
                      <a:pt x="21055" y="300"/>
                    </a:lnTo>
                    <a:lnTo>
                      <a:pt x="19822" y="420"/>
                    </a:lnTo>
                    <a:lnTo>
                      <a:pt x="18846" y="420"/>
                    </a:lnTo>
                    <a:lnTo>
                      <a:pt x="17068" y="300"/>
                    </a:lnTo>
                    <a:lnTo>
                      <a:pt x="16523" y="360"/>
                    </a:lnTo>
                    <a:lnTo>
                      <a:pt x="15060" y="360"/>
                    </a:lnTo>
                    <a:lnTo>
                      <a:pt x="13683" y="420"/>
                    </a:lnTo>
                    <a:lnTo>
                      <a:pt x="12593" y="510"/>
                    </a:lnTo>
                    <a:lnTo>
                      <a:pt x="10872" y="300"/>
                    </a:lnTo>
                    <a:cubicBezTo>
                      <a:pt x="9954" y="240"/>
                      <a:pt x="9036" y="120"/>
                      <a:pt x="8118" y="60"/>
                    </a:cubicBezTo>
                    <a:cubicBezTo>
                      <a:pt x="7716" y="0"/>
                      <a:pt x="7888" y="0"/>
                      <a:pt x="7573" y="0"/>
                    </a:cubicBezTo>
                    <a:lnTo>
                      <a:pt x="4618" y="360"/>
                    </a:lnTo>
                    <a:lnTo>
                      <a:pt x="2209" y="420"/>
                    </a:lnTo>
                    <a:lnTo>
                      <a:pt x="0" y="570"/>
                    </a:lnTo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87" name="Shape"/>
              <p:cNvSpPr/>
              <p:nvPr/>
            </p:nvSpPr>
            <p:spPr>
              <a:xfrm>
                <a:off x="2587625" y="1155700"/>
                <a:ext cx="100013" cy="90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0"/>
                    </a:moveTo>
                    <a:lnTo>
                      <a:pt x="1094" y="5700"/>
                    </a:lnTo>
                    <a:lnTo>
                      <a:pt x="3281" y="12900"/>
                    </a:lnTo>
                    <a:lnTo>
                      <a:pt x="6562" y="17400"/>
                    </a:lnTo>
                    <a:lnTo>
                      <a:pt x="13124" y="21600"/>
                    </a:lnTo>
                    <a:lnTo>
                      <a:pt x="16952" y="16500"/>
                    </a:lnTo>
                    <a:lnTo>
                      <a:pt x="19686" y="12900"/>
                    </a:lnTo>
                    <a:lnTo>
                      <a:pt x="21600" y="6600"/>
                    </a:lnTo>
                    <a:lnTo>
                      <a:pt x="21600" y="1500"/>
                    </a:lnTo>
                    <a:lnTo>
                      <a:pt x="16405" y="0"/>
                    </a:lnTo>
                    <a:lnTo>
                      <a:pt x="10937" y="0"/>
                    </a:lnTo>
                    <a:lnTo>
                      <a:pt x="0" y="1500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88" name="Shape"/>
              <p:cNvSpPr/>
              <p:nvPr/>
            </p:nvSpPr>
            <p:spPr>
              <a:xfrm>
                <a:off x="2895600" y="250825"/>
                <a:ext cx="173038" cy="987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89" name="Shape"/>
              <p:cNvSpPr/>
              <p:nvPr/>
            </p:nvSpPr>
            <p:spPr>
              <a:xfrm>
                <a:off x="3094037" y="250825"/>
                <a:ext cx="114301" cy="984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90" name="Shape"/>
              <p:cNvSpPr/>
              <p:nvPr/>
            </p:nvSpPr>
            <p:spPr>
              <a:xfrm>
                <a:off x="3232150" y="244475"/>
                <a:ext cx="74613" cy="97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91" name="Shape"/>
              <p:cNvSpPr/>
              <p:nvPr/>
            </p:nvSpPr>
            <p:spPr>
              <a:xfrm>
                <a:off x="3319462" y="246062"/>
                <a:ext cx="58738" cy="9763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92" name="Shape"/>
              <p:cNvSpPr/>
              <p:nvPr/>
            </p:nvSpPr>
            <p:spPr>
              <a:xfrm>
                <a:off x="3386137" y="254000"/>
                <a:ext cx="60326" cy="998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solidFill>
                  <a:srgbClr val="008F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93" name="Shape"/>
              <p:cNvSpPr/>
              <p:nvPr/>
            </p:nvSpPr>
            <p:spPr>
              <a:xfrm>
                <a:off x="3436937" y="255587"/>
                <a:ext cx="58738" cy="1000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16"/>
                    </a:moveTo>
                    <a:lnTo>
                      <a:pt x="788" y="861"/>
                    </a:lnTo>
                    <a:lnTo>
                      <a:pt x="1104" y="1277"/>
                    </a:lnTo>
                    <a:lnTo>
                      <a:pt x="1104" y="1666"/>
                    </a:lnTo>
                    <a:lnTo>
                      <a:pt x="1104" y="2277"/>
                    </a:lnTo>
                    <a:lnTo>
                      <a:pt x="1577" y="2943"/>
                    </a:lnTo>
                    <a:lnTo>
                      <a:pt x="2365" y="3665"/>
                    </a:lnTo>
                    <a:lnTo>
                      <a:pt x="2365" y="4331"/>
                    </a:lnTo>
                    <a:lnTo>
                      <a:pt x="2996" y="4859"/>
                    </a:lnTo>
                    <a:lnTo>
                      <a:pt x="3469" y="5525"/>
                    </a:lnTo>
                    <a:lnTo>
                      <a:pt x="3784" y="6080"/>
                    </a:lnTo>
                    <a:lnTo>
                      <a:pt x="4572" y="6747"/>
                    </a:lnTo>
                    <a:lnTo>
                      <a:pt x="4888" y="7330"/>
                    </a:lnTo>
                    <a:lnTo>
                      <a:pt x="5361" y="7857"/>
                    </a:lnTo>
                    <a:cubicBezTo>
                      <a:pt x="5361" y="8162"/>
                      <a:pt x="5361" y="8440"/>
                      <a:pt x="5361" y="8746"/>
                    </a:cubicBezTo>
                    <a:lnTo>
                      <a:pt x="5676" y="9412"/>
                    </a:lnTo>
                    <a:cubicBezTo>
                      <a:pt x="6464" y="9995"/>
                      <a:pt x="6149" y="9634"/>
                      <a:pt x="6149" y="10522"/>
                    </a:cubicBezTo>
                    <a:lnTo>
                      <a:pt x="6464" y="11133"/>
                    </a:lnTo>
                    <a:lnTo>
                      <a:pt x="6464" y="12077"/>
                    </a:lnTo>
                    <a:lnTo>
                      <a:pt x="6780" y="12743"/>
                    </a:lnTo>
                    <a:lnTo>
                      <a:pt x="8672" y="15270"/>
                    </a:lnTo>
                    <a:lnTo>
                      <a:pt x="9145" y="17075"/>
                    </a:lnTo>
                    <a:lnTo>
                      <a:pt x="9460" y="18130"/>
                    </a:lnTo>
                    <a:lnTo>
                      <a:pt x="11036" y="20073"/>
                    </a:lnTo>
                    <a:lnTo>
                      <a:pt x="11825" y="20934"/>
                    </a:lnTo>
                    <a:lnTo>
                      <a:pt x="12928" y="21600"/>
                    </a:lnTo>
                    <a:lnTo>
                      <a:pt x="14347" y="20850"/>
                    </a:lnTo>
                    <a:lnTo>
                      <a:pt x="15609" y="19657"/>
                    </a:lnTo>
                    <a:lnTo>
                      <a:pt x="16712" y="16131"/>
                    </a:lnTo>
                    <a:lnTo>
                      <a:pt x="17816" y="13077"/>
                    </a:lnTo>
                    <a:lnTo>
                      <a:pt x="18131" y="9801"/>
                    </a:lnTo>
                    <a:lnTo>
                      <a:pt x="20023" y="7135"/>
                    </a:lnTo>
                    <a:lnTo>
                      <a:pt x="20023" y="4525"/>
                    </a:lnTo>
                    <a:lnTo>
                      <a:pt x="21285" y="2749"/>
                    </a:lnTo>
                    <a:lnTo>
                      <a:pt x="21285" y="1860"/>
                    </a:lnTo>
                    <a:lnTo>
                      <a:pt x="21600" y="1333"/>
                    </a:lnTo>
                    <a:lnTo>
                      <a:pt x="21600" y="805"/>
                    </a:lnTo>
                    <a:lnTo>
                      <a:pt x="21285" y="278"/>
                    </a:lnTo>
                    <a:lnTo>
                      <a:pt x="18131" y="0"/>
                    </a:lnTo>
                    <a:lnTo>
                      <a:pt x="0" y="416"/>
                    </a:lnTo>
                    <a:close/>
                  </a:path>
                </a:pathLst>
              </a:custGeom>
              <a:solidFill>
                <a:srgbClr val="D4FDD5">
                  <a:alpha val="50195"/>
                </a:srgbClr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sp>
            <p:nvSpPr>
              <p:cNvPr id="1094" name="Rectangle"/>
              <p:cNvSpPr/>
              <p:nvPr/>
            </p:nvSpPr>
            <p:spPr>
              <a:xfrm>
                <a:off x="841375" y="776287"/>
                <a:ext cx="1397000" cy="2921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buClrTx/>
                  <a:buFontTx/>
                  <a:defRPr sz="2400"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1096" name="4π/Δm2"/>
            <p:cNvSpPr txBox="1"/>
            <p:nvPr/>
          </p:nvSpPr>
          <p:spPr>
            <a:xfrm>
              <a:off x="2413000" y="0"/>
              <a:ext cx="889000" cy="328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800"/>
                </a:spcBef>
                <a:buFont typeface="Symbol"/>
                <a:defRPr sz="22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pPr>
              <a:r>
                <a:rPr sz="1400">
                  <a:latin typeface="Symbol"/>
                  <a:ea typeface="Symbol"/>
                  <a:cs typeface="Symbol"/>
                  <a:sym typeface="Symbol"/>
                </a:rPr>
                <a:t>4p/D</a:t>
              </a:r>
              <a:r>
                <a:rPr sz="1400"/>
                <a:t>m</a:t>
              </a:r>
              <a:r>
                <a:rPr sz="1400" baseline="29714"/>
                <a:t>2</a:t>
              </a:r>
            </a:p>
          </p:txBody>
        </p:sp>
        <p:sp>
          <p:nvSpPr>
            <p:cNvPr id="1097" name="Line"/>
            <p:cNvSpPr/>
            <p:nvPr/>
          </p:nvSpPr>
          <p:spPr>
            <a:xfrm flipH="1">
              <a:off x="1555870" y="344487"/>
              <a:ext cx="1" cy="100707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8" name="Line"/>
            <p:cNvSpPr/>
            <p:nvPr/>
          </p:nvSpPr>
          <p:spPr>
            <a:xfrm flipH="1">
              <a:off x="2630428" y="220986"/>
              <a:ext cx="1" cy="112281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99" name="Line"/>
            <p:cNvSpPr/>
            <p:nvPr/>
          </p:nvSpPr>
          <p:spPr>
            <a:xfrm flipH="1">
              <a:off x="2998728" y="220986"/>
              <a:ext cx="1" cy="1122811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100" name="sin22θ"/>
            <p:cNvSpPr txBox="1"/>
            <p:nvPr/>
          </p:nvSpPr>
          <p:spPr>
            <a:xfrm rot="16200000">
              <a:off x="999232" y="678081"/>
              <a:ext cx="889001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ctr">
                <a:spcBef>
                  <a:spcPts val="800"/>
                </a:spcBef>
                <a:buFont typeface="Symbol"/>
                <a:defRPr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</a:defRPr>
              </a:pPr>
              <a:r>
                <a:rPr lang="fr-CH" sz="1600" dirty="0">
                  <a:latin typeface="Times New Roman" panose="02020603050405020304" pitchFamily="18" charset="0"/>
                  <a:ea typeface="Symbol"/>
                  <a:cs typeface="Times New Roman" panose="02020603050405020304" pitchFamily="18" charset="0"/>
                  <a:sym typeface="Symbol"/>
                </a:rPr>
                <a:t>sin</a:t>
              </a:r>
              <a:r>
                <a:rPr sz="1600" baseline="31999" dirty="0">
                  <a:latin typeface="Symbol"/>
                  <a:ea typeface="Symbol"/>
                  <a:cs typeface="Symbol"/>
                  <a:sym typeface="Symbol"/>
                </a:rPr>
                <a:t>2</a:t>
              </a:r>
              <a:r>
                <a:rPr sz="1600" dirty="0">
                  <a:latin typeface="Symbol"/>
                  <a:ea typeface="Symbol"/>
                  <a:cs typeface="Symbol"/>
                  <a:sym typeface="Symbol"/>
                </a:rPr>
                <a:t>2q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E87FED-20B1-B446-98BE-247A56D4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4" y="2386238"/>
            <a:ext cx="4734614" cy="361599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4AC07-9D91-3E42-9CFC-6562B19F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ED7A9-D1A7-254F-89D5-D2320452D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39839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Confirmation of neutrino oscil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GB"/>
              <a:t>Confirmation of neutrino oscillations</a:t>
            </a:r>
          </a:p>
        </p:txBody>
      </p:sp>
      <p:sp>
        <p:nvSpPr>
          <p:cNvPr id="11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014799-F50E-6C43-A201-519376A925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1465" y="1599773"/>
            <a:ext cx="4064000" cy="358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E752CA-2195-AE4B-AF9F-F93AE1DF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242" y="5226999"/>
            <a:ext cx="2400300" cy="1219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20D0F-5D78-2B48-A2AF-287582380AEB}"/>
              </a:ext>
            </a:extLst>
          </p:cNvPr>
          <p:cNvSpPr txBox="1"/>
          <p:nvPr/>
        </p:nvSpPr>
        <p:spPr>
          <a:xfrm>
            <a:off x="5254534" y="1553947"/>
            <a:ext cx="351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Using SuperK and SNO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FD3DA-9A58-6F4C-A16D-6A492076E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2407"/>
            <a:ext cx="1955800" cy="1295400"/>
          </a:xfrm>
          <a:prstGeom prst="rect">
            <a:avLst/>
          </a:prstGeom>
        </p:spPr>
      </p:pic>
      <p:pic>
        <p:nvPicPr>
          <p:cNvPr id="15" name="Picture 38">
            <a:extLst>
              <a:ext uri="{FF2B5EF4-FFF2-40B4-BE49-F238E27FC236}">
                <a16:creationId xmlns:a16="http://schemas.microsoft.com/office/drawing/2014/main" id="{8219F596-A5E3-874F-9FBD-D6AE53763496}"/>
              </a:ext>
            </a:extLst>
          </p:cNvPr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284" y="2022917"/>
            <a:ext cx="1625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5">
            <a:extLst>
              <a:ext uri="{FF2B5EF4-FFF2-40B4-BE49-F238E27FC236}">
                <a16:creationId xmlns:a16="http://schemas.microsoft.com/office/drawing/2014/main" id="{0390DD1E-2C3A-4142-AB0C-79D967397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2286" y="2257428"/>
            <a:ext cx="1825297" cy="182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D0A52-85F6-364D-9987-4D416783D2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374" y="4689275"/>
            <a:ext cx="1619511" cy="1756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789EDD-0B96-9843-8DB4-C69DD72987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508" y="4548745"/>
            <a:ext cx="1739656" cy="20813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26525F-4065-0E49-8A73-C7436DC8AC89}"/>
              </a:ext>
            </a:extLst>
          </p:cNvPr>
          <p:cNvSpPr txBox="1"/>
          <p:nvPr/>
        </p:nvSpPr>
        <p:spPr>
          <a:xfrm>
            <a:off x="5815995" y="3953243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SuperK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13149-0ED7-2E42-A4E1-BC4341BB5F4C}"/>
              </a:ext>
            </a:extLst>
          </p:cNvPr>
          <p:cNvSpPr txBox="1"/>
          <p:nvPr/>
        </p:nvSpPr>
        <p:spPr>
          <a:xfrm>
            <a:off x="5563747" y="6297050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SNO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1E85B-0576-1A44-9F1E-14D3491C10D1}"/>
              </a:ext>
            </a:extLst>
          </p:cNvPr>
          <p:cNvSpPr txBox="1"/>
          <p:nvPr/>
        </p:nvSpPr>
        <p:spPr>
          <a:xfrm>
            <a:off x="7333164" y="1923279"/>
            <a:ext cx="15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atmospheric </a:t>
            </a:r>
            <a:r>
              <a:rPr lang="en-GB" dirty="0" err="1">
                <a:solidFill>
                  <a:srgbClr val="0432FF"/>
                </a:solidFill>
              </a:rPr>
              <a:t>ν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AABA12-2F41-4C44-B3BA-439310299646}"/>
              </a:ext>
            </a:extLst>
          </p:cNvPr>
          <p:cNvSpPr txBox="1"/>
          <p:nvPr/>
        </p:nvSpPr>
        <p:spPr>
          <a:xfrm>
            <a:off x="7766427" y="4339127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solar </a:t>
            </a:r>
            <a:r>
              <a:rPr lang="en-GB" dirty="0" err="1">
                <a:solidFill>
                  <a:srgbClr val="0432FF"/>
                </a:solidFill>
              </a:rPr>
              <a:t>ν</a:t>
            </a:r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A49AFBC-7E13-DA46-97D7-1D7922060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850D0DF-F3DB-5D4A-8467-866B0C102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Matter/antimatter asymmetry in the Universe"/>
          <p:cNvSpPr txBox="1">
            <a:spLocks noGrp="1"/>
          </p:cNvSpPr>
          <p:nvPr>
            <p:ph type="title"/>
          </p:nvPr>
        </p:nvSpPr>
        <p:spPr>
          <a:xfrm>
            <a:off x="1094408" y="67906"/>
            <a:ext cx="7780510" cy="13234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/>
              <a:t>Matter/antimatter asymmetry in the Universe</a:t>
            </a:r>
            <a:r>
              <a:rPr lang="fr-CH" sz="4000" dirty="0"/>
              <a:t> and </a:t>
            </a:r>
            <a:r>
              <a:rPr lang="el-GR" sz="4000" dirty="0"/>
              <a:t>ν</a:t>
            </a:r>
            <a:r>
              <a:rPr lang="fr-CH" sz="4000" dirty="0"/>
              <a:t> oscillations</a:t>
            </a:r>
            <a:endParaRPr sz="4000" dirty="0"/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754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20151"/>
            <a:ext cx="9148637" cy="5227794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TextBox 1"/>
          <p:cNvSpPr txBox="1"/>
          <p:nvPr/>
        </p:nvSpPr>
        <p:spPr>
          <a:xfrm>
            <a:off x="105102" y="1618592"/>
            <a:ext cx="361585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 the very beginning of the Universe:</a:t>
            </a:r>
          </a:p>
        </p:txBody>
      </p:sp>
      <p:grpSp>
        <p:nvGrpSpPr>
          <p:cNvPr id="760" name="Group 8"/>
          <p:cNvGrpSpPr/>
          <p:nvPr/>
        </p:nvGrpSpPr>
        <p:grpSpPr>
          <a:xfrm>
            <a:off x="1066799" y="2532992"/>
            <a:ext cx="2911367" cy="3855613"/>
            <a:chOff x="0" y="0"/>
            <a:chExt cx="2911365" cy="3855612"/>
          </a:xfrm>
        </p:grpSpPr>
        <p:sp>
          <p:nvSpPr>
            <p:cNvPr id="757" name="Rounded Rectangle 3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0432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58" name="TextBox 4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10,000,000,001</a:t>
              </a:r>
            </a:p>
          </p:txBody>
        </p:sp>
        <p:sp>
          <p:nvSpPr>
            <p:cNvPr id="759" name="TextBox 7"/>
            <p:cNvSpPr txBox="1"/>
            <p:nvPr/>
          </p:nvSpPr>
          <p:spPr>
            <a:xfrm>
              <a:off x="796270" y="3268872"/>
              <a:ext cx="122570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matter</a:t>
              </a:r>
            </a:p>
          </p:txBody>
        </p:sp>
      </p:grpSp>
      <p:grpSp>
        <p:nvGrpSpPr>
          <p:cNvPr id="764" name="Group 17"/>
          <p:cNvGrpSpPr/>
          <p:nvPr/>
        </p:nvGrpSpPr>
        <p:grpSpPr>
          <a:xfrm>
            <a:off x="5165835" y="2532992"/>
            <a:ext cx="2911366" cy="3855613"/>
            <a:chOff x="0" y="0"/>
            <a:chExt cx="2911365" cy="3855612"/>
          </a:xfrm>
        </p:grpSpPr>
        <p:sp>
          <p:nvSpPr>
            <p:cNvPr id="761" name="Rounded Rectangle 18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2" name="TextBox 19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10,000,000,000</a:t>
              </a:r>
            </a:p>
          </p:txBody>
        </p:sp>
        <p:sp>
          <p:nvSpPr>
            <p:cNvPr id="763" name="TextBox 20"/>
            <p:cNvSpPr txBox="1"/>
            <p:nvPr/>
          </p:nvSpPr>
          <p:spPr>
            <a:xfrm>
              <a:off x="796270" y="3268872"/>
              <a:ext cx="185951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antimatter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C16B4-5450-F340-8DA0-96090F18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B64B03-4BCB-724A-B2C8-70C4DEDA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385570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Matter/antimatter asymmetry in the Univer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Matter/antimatter asymmetry in the Universe</a:t>
            </a:r>
          </a:p>
        </p:txBody>
      </p:sp>
      <p:sp>
        <p:nvSpPr>
          <p:cNvPr id="204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04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18592"/>
            <a:ext cx="9144000" cy="4919471"/>
          </a:xfrm>
          <a:prstGeom prst="rect">
            <a:avLst/>
          </a:prstGeom>
          <a:ln w="12700">
            <a:miter lim="400000"/>
          </a:ln>
        </p:spPr>
      </p:pic>
      <p:sp>
        <p:nvSpPr>
          <p:cNvPr id="2049" name="TextBox 1"/>
          <p:cNvSpPr txBox="1"/>
          <p:nvPr/>
        </p:nvSpPr>
        <p:spPr>
          <a:xfrm>
            <a:off x="105102" y="1618592"/>
            <a:ext cx="179084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After annihilation:</a:t>
            </a:r>
          </a:p>
        </p:txBody>
      </p:sp>
      <p:sp>
        <p:nvSpPr>
          <p:cNvPr id="2050" name="TextBox 14"/>
          <p:cNvSpPr txBox="1"/>
          <p:nvPr/>
        </p:nvSpPr>
        <p:spPr>
          <a:xfrm>
            <a:off x="3272504" y="2722334"/>
            <a:ext cx="122571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matter</a:t>
            </a:r>
          </a:p>
        </p:txBody>
      </p:sp>
      <p:sp>
        <p:nvSpPr>
          <p:cNvPr id="2051" name="Oval 2"/>
          <p:cNvSpPr/>
          <p:nvPr/>
        </p:nvSpPr>
        <p:spPr>
          <a:xfrm>
            <a:off x="3816303" y="2385848"/>
            <a:ext cx="115615" cy="115615"/>
          </a:xfrm>
          <a:prstGeom prst="ellipse">
            <a:avLst/>
          </a:prstGeom>
          <a:solidFill>
            <a:srgbClr val="0432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52" name="TextBox 16"/>
          <p:cNvSpPr txBox="1"/>
          <p:nvPr/>
        </p:nvSpPr>
        <p:spPr>
          <a:xfrm>
            <a:off x="4198689" y="2150284"/>
            <a:ext cx="188134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C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+ radiation</a:t>
            </a:r>
          </a:p>
        </p:txBody>
      </p:sp>
      <p:sp>
        <p:nvSpPr>
          <p:cNvPr id="2053" name="Striped Right Arrow 6"/>
          <p:cNvSpPr/>
          <p:nvPr/>
        </p:nvSpPr>
        <p:spPr>
          <a:xfrm rot="5400000">
            <a:off x="3560581" y="3819852"/>
            <a:ext cx="742668" cy="36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334" y="5400"/>
                </a:lnTo>
                <a:lnTo>
                  <a:pt x="334" y="16200"/>
                </a:lnTo>
                <a:lnTo>
                  <a:pt x="0" y="16200"/>
                </a:lnTo>
                <a:close/>
                <a:moveTo>
                  <a:pt x="669" y="5400"/>
                </a:moveTo>
                <a:lnTo>
                  <a:pt x="1337" y="5400"/>
                </a:lnTo>
                <a:lnTo>
                  <a:pt x="1337" y="16200"/>
                </a:lnTo>
                <a:lnTo>
                  <a:pt x="669" y="16200"/>
                </a:lnTo>
                <a:close/>
                <a:moveTo>
                  <a:pt x="1672" y="5400"/>
                </a:moveTo>
                <a:lnTo>
                  <a:pt x="16250" y="5400"/>
                </a:lnTo>
                <a:lnTo>
                  <a:pt x="16250" y="0"/>
                </a:lnTo>
                <a:lnTo>
                  <a:pt x="21600" y="10800"/>
                </a:lnTo>
                <a:lnTo>
                  <a:pt x="16250" y="21600"/>
                </a:lnTo>
                <a:lnTo>
                  <a:pt x="16250" y="16200"/>
                </a:lnTo>
                <a:lnTo>
                  <a:pt x="1672" y="162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54" name="TextBox 21"/>
          <p:cNvSpPr txBox="1"/>
          <p:nvPr/>
        </p:nvSpPr>
        <p:spPr>
          <a:xfrm>
            <a:off x="1492742" y="4599401"/>
            <a:ext cx="5307768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0" marR="0" algn="ctr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what we see around us today…</a:t>
            </a:r>
          </a:p>
          <a:p>
            <a:pPr marL="0" marR="0" algn="ctr" defTabSz="457200">
              <a:buClrTx/>
              <a:buFontTx/>
              <a:defRPr sz="20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Baryon Asymmetry in the Universe (BAU)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63B9B5-AED3-924D-BE73-9CEF9192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26E1EF-0EB8-1D49-AB19-5E1969E8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grpSp>
        <p:nvGrpSpPr>
          <p:cNvPr id="13" name="Group">
            <a:extLst>
              <a:ext uri="{FF2B5EF4-FFF2-40B4-BE49-F238E27FC236}">
                <a16:creationId xmlns:a16="http://schemas.microsoft.com/office/drawing/2014/main" id="{66DE9478-D815-4242-B376-F71B6ED33316}"/>
              </a:ext>
            </a:extLst>
          </p:cNvPr>
          <p:cNvGrpSpPr/>
          <p:nvPr/>
        </p:nvGrpSpPr>
        <p:grpSpPr>
          <a:xfrm>
            <a:off x="6620931" y="1652460"/>
            <a:ext cx="2484967" cy="4782208"/>
            <a:chOff x="0" y="0"/>
            <a:chExt cx="2802055" cy="5188104"/>
          </a:xfrm>
        </p:grpSpPr>
        <p:pic>
          <p:nvPicPr>
            <p:cNvPr id="14" name="droppedImage.tiff" descr="droppedImage.tiff">
              <a:extLst>
                <a:ext uri="{FF2B5EF4-FFF2-40B4-BE49-F238E27FC236}">
                  <a16:creationId xmlns:a16="http://schemas.microsoft.com/office/drawing/2014/main" id="{62082755-515A-3448-B65E-6FD0B6E6A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551" y="4134004"/>
              <a:ext cx="2593505" cy="10541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15" name="droppedImage.tiff" descr="droppedImage.tiff">
              <a:extLst>
                <a:ext uri="{FF2B5EF4-FFF2-40B4-BE49-F238E27FC236}">
                  <a16:creationId xmlns:a16="http://schemas.microsoft.com/office/drawing/2014/main" id="{E5D7BFC5-91BF-C349-80C1-E3AC4EB9E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05100" cy="384872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0303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 dirty="0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pic>
        <p:nvPicPr>
          <p:cNvPr id="807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88961" y="1795853"/>
            <a:ext cx="3076363" cy="3254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5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353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second 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173926" y="1342943"/>
            <a:ext cx="3603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sensitive to matter-antimatter asymmetry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4F4D1-F699-C64C-8CF9-8E790AB287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08" y="2388048"/>
            <a:ext cx="3949314" cy="36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81625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ZoneTexte 3"/>
          <p:cNvSpPr txBox="1"/>
          <p:nvPr/>
        </p:nvSpPr>
        <p:spPr>
          <a:xfrm>
            <a:off x="33906" y="2207297"/>
            <a:ext cx="394169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can we do with: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MW power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GB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GeV energy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Hz repetition rate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protons/pulse</a:t>
            </a:r>
          </a:p>
          <a:p>
            <a:pPr marL="457200" indent="-457200">
              <a:spcBef>
                <a:spcPts val="1200"/>
              </a:spcBef>
              <a:buFont typeface="Arial"/>
              <a:buChar char="•"/>
            </a:pP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&gt;2.7x10</a:t>
            </a:r>
            <a:r>
              <a:rPr lang="en-US" sz="28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protons/year</a:t>
            </a:r>
            <a:endParaRPr lang="en-GB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4017684" y="3589094"/>
            <a:ext cx="5002213" cy="1300249"/>
            <a:chOff x="61913" y="1860550"/>
            <a:chExt cx="9058275" cy="2354561"/>
          </a:xfrm>
        </p:grpSpPr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8" name="Rectangle 4"/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1" name="Oval 7"/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" name="Rectangle 8"/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3" name="Oval 9"/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17" name="Group 25"/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0" name="Group 31"/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2" name="Oval 28"/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3" name="Oval 29"/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38" name="Line 35"/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39" name="Group 39"/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43" name="Rectangle 40"/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44" name="Rectangle 41"/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45" name="Rectangle 42"/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46" name="Rectangle 43"/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47" name="Rectangle 44"/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49" name="Oval 45"/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0" name="Oval 46"/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3" name="Line 49"/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5" name="Line 51"/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57" name="Line 53"/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58" name="Rectangle 55"/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59" name="Group 59"/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62" name="Rectangle 58"/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63" name="Rectangle 60"/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64" name="Picture 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5" name="Rectangle 63"/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66" name="Line 64"/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2048" name="ZoneTexte 2047"/>
          <p:cNvSpPr txBox="1"/>
          <p:nvPr/>
        </p:nvSpPr>
        <p:spPr>
          <a:xfrm>
            <a:off x="5271808" y="5142016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</p:spTree>
    <p:extLst>
      <p:ext uri="{BB962C8B-B14F-4D97-AF65-F5344CB8AC3E}">
        <p14:creationId xmlns:p14="http://schemas.microsoft.com/office/powerpoint/2010/main" val="260933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458649" y="6015909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(~1.85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dirty="0">
                <a:solidFill>
                  <a:srgbClr val="0000FF"/>
                </a:solidFill>
              </a:rPr>
              <a:t>ESSνSB </a:t>
            </a:r>
            <a:r>
              <a:rPr lang="en-GB" sz="3600" dirty="0" err="1">
                <a:solidFill>
                  <a:srgbClr val="0000FF"/>
                </a:solidFill>
              </a:rPr>
              <a:t>ν</a:t>
            </a:r>
            <a:r>
              <a:rPr lang="en-GB" sz="3600" dirty="0">
                <a:solidFill>
                  <a:srgbClr val="0000FF"/>
                </a:solidFill>
              </a:rPr>
              <a:t> energy distribution</a:t>
            </a:r>
            <a:endParaRPr lang="en-GB" sz="28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629" y="1180829"/>
            <a:ext cx="8110670" cy="331164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496070" y="4615880"/>
            <a:ext cx="1567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Times New Roman"/>
                <a:cs typeface="Times New Roman"/>
              </a:rPr>
              <a:t>at 100 km from the target and per year (in absence of oscillations)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9648" y="4578715"/>
            <a:ext cx="5058027" cy="18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230899" y="1381809"/>
            <a:ext cx="122499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740323" y="1347924"/>
            <a:ext cx="1737951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1400" y="4328517"/>
            <a:ext cx="2418248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5368A8-B922-E84E-9D6B-FF2D0A2B1B60}"/>
              </a:ext>
            </a:extLst>
          </p:cNvPr>
          <p:cNvSpPr/>
          <p:nvPr/>
        </p:nvSpPr>
        <p:spPr>
          <a:xfrm>
            <a:off x="3399014" y="6343399"/>
            <a:ext cx="2497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(</a:t>
            </a:r>
            <a:r>
              <a:rPr lang="fr-FR" sz="1400" dirty="0" err="1">
                <a:solidFill>
                  <a:srgbClr val="0093BA"/>
                </a:solidFill>
                <a:latin typeface="Times" pitchFamily="2" charset="0"/>
              </a:rPr>
              <a:t>Nucl</a:t>
            </a:r>
            <a:r>
              <a:rPr lang="fr-FR" sz="1400" dirty="0">
                <a:solidFill>
                  <a:srgbClr val="0093BA"/>
                </a:solidFill>
                <a:latin typeface="Times" pitchFamily="2" charset="0"/>
              </a:rPr>
              <a:t>. Phys. B 885 (2014) 127) </a:t>
            </a:r>
            <a:endParaRPr lang="fr-FR" sz="1400" dirty="0">
              <a:solidFill>
                <a:srgbClr val="0093BA"/>
              </a:solidFill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41FA00-618A-BB4C-BE8C-AF41BE652F87}"/>
              </a:ext>
            </a:extLst>
          </p:cNvPr>
          <p:cNvSpPr txBox="1"/>
          <p:nvPr/>
        </p:nvSpPr>
        <p:spPr>
          <a:xfrm>
            <a:off x="3083851" y="2855265"/>
            <a:ext cx="328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sz="880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8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→ν</a:t>
            </a:r>
            <a:r>
              <a:rPr lang="fr-CH" sz="8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fr-FR" sz="88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around 500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4692097" cy="646331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MEMPHYS like Cherenkov detector</a:t>
            </a:r>
          </a:p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Mass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PHYSics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studied by LAGUNA)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~240k 8”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sp>
        <p:nvSpPr>
          <p:cNvPr id="10" name="Rectangle 246"/>
          <p:cNvSpPr>
            <a:spLocks noChangeArrowheads="1"/>
          </p:cNvSpPr>
          <p:nvPr/>
        </p:nvSpPr>
        <p:spPr bwMode="auto">
          <a:xfrm>
            <a:off x="6234257" y="2598773"/>
            <a:ext cx="2506662" cy="33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(arXiv: hep-ex/0607026)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658" y="3079830"/>
            <a:ext cx="3453342" cy="2702240"/>
          </a:xfrm>
          <a:prstGeom prst="rect">
            <a:avLst/>
          </a:prstGeom>
        </p:spPr>
      </p:pic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15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74" y="1379759"/>
            <a:ext cx="5152614" cy="4867764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607001" y="2784975"/>
            <a:ext cx="2985796" cy="1336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592797" y="2277143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4968899" y="4121762"/>
            <a:ext cx="1050901" cy="222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6049552" y="3881397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282874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</a:t>
            </a:r>
            <a:r>
              <a:rPr lang="en-US" sz="4800" dirty="0" err="1"/>
              <a:t>Linac</a:t>
            </a:r>
            <a:r>
              <a:rPr lang="en-US" sz="4800" dirty="0"/>
              <a:t>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289068" y="1155063"/>
            <a:ext cx="4951141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 (studied in EURO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ν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 (studied in LAGUNA).</a:t>
            </a: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11376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P</a:t>
            </a:r>
            <a:r>
              <a:rPr lang="en-US" sz="4000" dirty="0">
                <a:solidFill>
                  <a:srgbClr val="0000FF"/>
                </a:solidFill>
                <a:latin typeface="Times New Roman"/>
                <a:cs typeface="Times New Roman"/>
              </a:rPr>
              <a:t>ossible locations for far detector</a:t>
            </a:r>
            <a:endParaRPr lang="en-GB" sz="40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" y="1157622"/>
            <a:ext cx="7012057" cy="5700378"/>
          </a:xfrm>
          <a:prstGeom prst="rect">
            <a:avLst/>
          </a:prstGeom>
        </p:spPr>
      </p:pic>
      <p:pic>
        <p:nvPicPr>
          <p:cNvPr id="9" name="Image 8" descr="mines_tabl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008" y="1137476"/>
            <a:ext cx="4511905" cy="3257827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 flipV="1">
            <a:off x="2893396" y="3554895"/>
            <a:ext cx="72000" cy="7200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2573149" y="3245691"/>
            <a:ext cx="720000" cy="720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>
            <a:spLocks noChangeAspect="1"/>
          </p:cNvSpPr>
          <p:nvPr/>
        </p:nvSpPr>
        <p:spPr>
          <a:xfrm>
            <a:off x="2358031" y="3032737"/>
            <a:ext cx="1151999" cy="1151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>
            <a:spLocks noChangeAspect="1"/>
          </p:cNvSpPr>
          <p:nvPr/>
        </p:nvSpPr>
        <p:spPr>
          <a:xfrm>
            <a:off x="1493482" y="2154981"/>
            <a:ext cx="2843999" cy="284399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1493482" y="4903304"/>
            <a:ext cx="6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617997" y="3522595"/>
            <a:ext cx="50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ESS</a:t>
            </a:r>
          </a:p>
        </p:txBody>
      </p:sp>
      <p:sp>
        <p:nvSpPr>
          <p:cNvPr id="2" name="Rectangle à coins arrondis 1"/>
          <p:cNvSpPr/>
          <p:nvPr/>
        </p:nvSpPr>
        <p:spPr>
          <a:xfrm>
            <a:off x="8039487" y="1876749"/>
            <a:ext cx="94880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à coins arrondis 16"/>
          <p:cNvSpPr/>
          <p:nvPr/>
        </p:nvSpPr>
        <p:spPr>
          <a:xfrm>
            <a:off x="4619061" y="1876749"/>
            <a:ext cx="1056274" cy="382092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4641286" y="3932271"/>
            <a:ext cx="577081" cy="16158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GB" sz="1050" dirty="0"/>
              <a:t>Kongsberg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52427" y="4178020"/>
            <a:ext cx="644346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>
            <a:spAutoFit/>
          </a:bodyPr>
          <a:lstStyle/>
          <a:p>
            <a:pPr algn="r"/>
            <a:r>
              <a:rPr lang="en-GB" sz="1050" dirty="0"/>
              <a:t>Løkken</a:t>
            </a:r>
          </a:p>
        </p:txBody>
      </p:sp>
      <p:sp>
        <p:nvSpPr>
          <p:cNvPr id="20" name="Rectangle à coins arrondis 19"/>
          <p:cNvSpPr/>
          <p:nvPr/>
        </p:nvSpPr>
        <p:spPr>
          <a:xfrm>
            <a:off x="4619061" y="3932271"/>
            <a:ext cx="105627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à coins arrondis 20"/>
          <p:cNvSpPr/>
          <p:nvPr/>
        </p:nvSpPr>
        <p:spPr>
          <a:xfrm>
            <a:off x="8039487" y="3932271"/>
            <a:ext cx="948804" cy="191046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7156173" y="6118087"/>
            <a:ext cx="165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LAGUNA sites</a:t>
            </a:r>
          </a:p>
        </p:txBody>
      </p:sp>
    </p:spTree>
    <p:extLst>
      <p:ext uri="{BB962C8B-B14F-4D97-AF65-F5344CB8AC3E}">
        <p14:creationId xmlns:p14="http://schemas.microsoft.com/office/powerpoint/2010/main" val="39278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The </a:t>
            </a:r>
            <a:r>
              <a:rPr lang="en-GB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Garpenberg</a:t>
            </a:r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mine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4" name="Picture 9" descr="C:\Users\tordeke\Desktop\Bilder Garpenberg-1_Page_3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166" y="957263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34900" indent="-234900">
              <a:spcBef>
                <a:spcPct val="0"/>
              </a:spcBef>
            </a:pPr>
            <a:r>
              <a:rPr lang="sv-SE" altLang="en-US" sz="20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2000" b="1" dirty="0">
                <a:latin typeface="+mn-lt"/>
                <a:ea typeface="Times New Roman" charset="0"/>
                <a:cs typeface="Times New Roman" charset="0"/>
              </a:rPr>
              <a:t> 1232 m 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Hoist shaft 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free to use by </a:t>
            </a:r>
            <a:r>
              <a:rPr lang="en-US" altLang="en-US" sz="2000" dirty="0" err="1">
                <a:latin typeface="+mn-lt"/>
                <a:ea typeface="Times New Roman" charset="0"/>
                <a:cs typeface="Times New Roman" charset="0"/>
              </a:rPr>
              <a:t>ESSnuSB</a:t>
            </a:r>
            <a:endParaRPr lang="en-US" altLang="en-US" sz="2000" dirty="0">
              <a:latin typeface="+mn-lt"/>
              <a:ea typeface="Times New Roman" charset="0"/>
              <a:cs typeface="Times New Roman" charset="0"/>
            </a:endParaRPr>
          </a:p>
          <a:p>
            <a:pPr marL="234900" indent="-234900">
              <a:spcBef>
                <a:spcPct val="0"/>
              </a:spcBef>
            </a:pPr>
            <a:r>
              <a:rPr lang="en-US" altLang="x-none" sz="2000" dirty="0">
                <a:latin typeface="+mn-lt"/>
                <a:ea typeface="Times New Roman" charset="0"/>
                <a:cs typeface="Times New Roman" charset="0"/>
              </a:rPr>
              <a:t>Rock-engineering prospection and studies in the </a:t>
            </a:r>
            <a:r>
              <a:rPr lang="en-US" altLang="x-none" sz="2000" dirty="0" err="1">
                <a:latin typeface="+mn-lt"/>
                <a:ea typeface="Times New Roman" charset="0"/>
                <a:cs typeface="Times New Roman" charset="0"/>
              </a:rPr>
              <a:t>Garpenberg</a:t>
            </a:r>
            <a:r>
              <a:rPr lang="en-US" altLang="x-none" sz="2000" dirty="0">
                <a:latin typeface="+mn-lt"/>
                <a:ea typeface="Times New Roman" charset="0"/>
                <a:cs typeface="Times New Roman" charset="0"/>
              </a:rPr>
              <a:t>-mine granite-zones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1" y="3907211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A4486-022F-D447-9C42-B0AA6D368F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9" t="20078" r="5907" b="38092"/>
          <a:stretch/>
        </p:blipFill>
        <p:spPr>
          <a:xfrm>
            <a:off x="6492849" y="4666522"/>
            <a:ext cx="2398191" cy="1930523"/>
          </a:xfrm>
          <a:prstGeom prst="rect">
            <a:avLst/>
          </a:prstGeom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2165" y="4660682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5026595" y="6329037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  <a:latin typeface="+mn-lt"/>
                <a:cs typeface="+mn-cs"/>
              </a:rPr>
              <a:t>Granite drill cores</a:t>
            </a:r>
            <a:endParaRPr lang="sv-SE" sz="1600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21951" y="1170352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510F244-B4EA-DC41-AAD8-F86C162764DE}"/>
              </a:ext>
            </a:extLst>
          </p:cNvPr>
          <p:cNvSpPr txBox="1"/>
          <p:nvPr/>
        </p:nvSpPr>
        <p:spPr>
          <a:xfrm rot="16200000">
            <a:off x="-2267359" y="2797053"/>
            <a:ext cx="5061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discovery potential of 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98D04F-95DD-BB4A-92B7-BA8B8E4C25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297" y="4047592"/>
            <a:ext cx="3703436" cy="2810408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Physics Performance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0" y="4053100"/>
            <a:ext cx="53812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little dependence on mass hierarchy,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coverage at 5 </a:t>
            </a:r>
            <a:r>
              <a:rPr lang="en-GB" sz="2000" dirty="0" err="1">
                <a:ea typeface="Times New Roman" charset="0"/>
                <a:cs typeface="Times New Roman" charset="0"/>
              </a:rPr>
              <a:t>σ</a:t>
            </a:r>
            <a:r>
              <a:rPr lang="en-GB" sz="2000" dirty="0">
                <a:ea typeface="Times New Roman" charset="0"/>
                <a:cs typeface="Times New Roman" charset="0"/>
              </a:rPr>
              <a:t> C.L. up to </a:t>
            </a:r>
            <a:r>
              <a:rPr lang="en-GB" sz="2000" b="1" dirty="0">
                <a:ea typeface="Times New Roman" charset="0"/>
                <a:cs typeface="Times New Roman" charset="0"/>
              </a:rPr>
              <a:t>60%</a:t>
            </a:r>
            <a:r>
              <a:rPr lang="en-GB" sz="2000" dirty="0">
                <a:ea typeface="Times New Roman" charset="0"/>
                <a:cs typeface="Times New Roman" charset="0"/>
              </a:rPr>
              <a:t>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 err="1">
                <a:ea typeface="Times New Roman" charset="0"/>
                <a:cs typeface="Times New Roman" charset="0"/>
              </a:rPr>
              <a:t>δ</a:t>
            </a:r>
            <a:r>
              <a:rPr lang="en-GB" sz="2000" baseline="-25000" dirty="0" err="1">
                <a:ea typeface="Times New Roman" charset="0"/>
                <a:cs typeface="Times New Roman" charset="0"/>
              </a:rPr>
              <a:t>CP</a:t>
            </a:r>
            <a:r>
              <a:rPr lang="en-GB" sz="2000" dirty="0">
                <a:ea typeface="Times New Roman" charset="0"/>
                <a:cs typeface="Times New Roman" charset="0"/>
              </a:rPr>
              <a:t> accuracy down to </a:t>
            </a:r>
            <a:r>
              <a:rPr lang="en-GB" sz="2000" b="1" dirty="0">
                <a:ea typeface="Times New Roman" charset="0"/>
                <a:cs typeface="Times New Roman" charset="0"/>
              </a:rPr>
              <a:t>6°</a:t>
            </a:r>
            <a:r>
              <a:rPr lang="en-GB" sz="2000" dirty="0">
                <a:ea typeface="Times New Roman" charset="0"/>
                <a:cs typeface="Times New Roman" charset="0"/>
              </a:rPr>
              <a:t> at 0° and 180° (absence of CPV for these two values),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ea typeface="Times New Roman" charset="0"/>
                <a:cs typeface="Times New Roman" charset="0"/>
              </a:rPr>
              <a:t>not yet optimized facility,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b="1" dirty="0">
                <a:ea typeface="Times New Roman" charset="0"/>
                <a:cs typeface="Times New Roman" charset="0"/>
              </a:rPr>
              <a:t>5/10%</a:t>
            </a:r>
            <a:r>
              <a:rPr lang="en-GB" sz="2000" dirty="0">
                <a:ea typeface="Times New Roman" charset="0"/>
                <a:cs typeface="Times New Roman" charset="0"/>
              </a:rPr>
              <a:t> systematic errors on signal/background.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AE7D9-53C5-F545-90FA-564C230BD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5559"/>
            <a:ext cx="4209562" cy="30823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484258-E705-EC45-9B24-7BA5417C45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52" y="985559"/>
            <a:ext cx="4327804" cy="308628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386272-8358-A147-A137-66CBE91E8066}"/>
              </a:ext>
            </a:extLst>
          </p:cNvPr>
          <p:cNvCxnSpPr/>
          <p:nvPr/>
        </p:nvCxnSpPr>
        <p:spPr>
          <a:xfrm>
            <a:off x="7147034" y="2280745"/>
            <a:ext cx="0" cy="1240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1E428D-2E04-B44A-83D5-F36F9618178C}"/>
              </a:ext>
            </a:extLst>
          </p:cNvPr>
          <p:cNvCxnSpPr/>
          <p:nvPr/>
        </p:nvCxnSpPr>
        <p:spPr>
          <a:xfrm>
            <a:off x="641130" y="2291255"/>
            <a:ext cx="3520965" cy="0"/>
          </a:xfrm>
          <a:prstGeom prst="line">
            <a:avLst/>
          </a:prstGeom>
          <a:ln>
            <a:solidFill>
              <a:srgbClr val="00B05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38D856B-3E5A-004B-BD28-99EDB75393F0}"/>
              </a:ext>
            </a:extLst>
          </p:cNvPr>
          <p:cNvSpPr txBox="1"/>
          <p:nvPr/>
        </p:nvSpPr>
        <p:spPr>
          <a:xfrm>
            <a:off x="628218" y="106500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540 km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F2856B-7317-9D46-A7CB-CEE26185A5A9}"/>
              </a:ext>
            </a:extLst>
          </p:cNvPr>
          <p:cNvCxnSpPr>
            <a:cxnSpLocks/>
          </p:cNvCxnSpPr>
          <p:nvPr/>
        </p:nvCxnSpPr>
        <p:spPr>
          <a:xfrm>
            <a:off x="5908274" y="5874699"/>
            <a:ext cx="31002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56495F-4DC6-654F-A49A-D69B00B0A012}"/>
              </a:ext>
            </a:extLst>
          </p:cNvPr>
          <p:cNvSpPr txBox="1"/>
          <p:nvPr/>
        </p:nvSpPr>
        <p:spPr>
          <a:xfrm>
            <a:off x="7042648" y="4150490"/>
            <a:ext cx="83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5/5 </a:t>
            </a:r>
            <a:r>
              <a:rPr lang="en-GB" dirty="0" err="1"/>
              <a:t>yrs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35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38934"/>
          </a:xfrm>
        </p:spPr>
        <p:txBody>
          <a:bodyPr/>
          <a:lstStyle/>
          <a:p>
            <a:r>
              <a:rPr lang="en-US" dirty="0"/>
              <a:t>Neutron Scattering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8" name="Picture 6" descr="Neutron-scattering image reveals where hydrogen molecules (red-green circles) connect to a metal organic framework (MOF), a type">
            <a:extLst>
              <a:ext uri="{FF2B5EF4-FFF2-40B4-BE49-F238E27FC236}">
                <a16:creationId xmlns:a16="http://schemas.microsoft.com/office/drawing/2014/main" id="{F2440499-1875-F94A-9C54-8B1FA7A9B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398112"/>
            <a:ext cx="2286001" cy="2286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ti.ac.at/~neutropt/experiments/Radiography/fig5.gif">
            <a:extLst>
              <a:ext uri="{FF2B5EF4-FFF2-40B4-BE49-F238E27FC236}">
                <a16:creationId xmlns:a16="http://schemas.microsoft.com/office/drawing/2014/main" id="{CF9866B0-F4D9-0847-82F1-410F718F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4985379"/>
            <a:ext cx="2469067" cy="1529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ati.ac.at/~neutropt/experiments/Radiography/fig6.gif">
            <a:extLst>
              <a:ext uri="{FF2B5EF4-FFF2-40B4-BE49-F238E27FC236}">
                <a16:creationId xmlns:a16="http://schemas.microsoft.com/office/drawing/2014/main" id="{140AB734-AF2D-E64F-8A18-2754B6801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7569" y="3195075"/>
            <a:ext cx="2464420" cy="15114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pie.org/Images/Graphics/Newsroom/Imported/jun00/Fig1neut.jpg">
            <a:extLst>
              <a:ext uri="{FF2B5EF4-FFF2-40B4-BE49-F238E27FC236}">
                <a16:creationId xmlns:a16="http://schemas.microsoft.com/office/drawing/2014/main" id="{CF1BC1A4-E286-8C42-88A5-FE4DF9D8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3506" y="3245712"/>
            <a:ext cx="1905000" cy="278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0F7F3E-0771-454C-A662-BBF449F761AE}"/>
              </a:ext>
            </a:extLst>
          </p:cNvPr>
          <p:cNvSpPr txBox="1"/>
          <p:nvPr/>
        </p:nvSpPr>
        <p:spPr>
          <a:xfrm>
            <a:off x="6705600" y="4706548"/>
            <a:ext cx="2165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X-Ray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608CBD-8252-A241-B24C-511E700174D3}"/>
              </a:ext>
            </a:extLst>
          </p:cNvPr>
          <p:cNvSpPr txBox="1"/>
          <p:nvPr/>
        </p:nvSpPr>
        <p:spPr>
          <a:xfrm>
            <a:off x="6487569" y="6523159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Neutron radiograph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2C6F2-EB6C-1C4E-9413-8A431B0C4FF1}"/>
              </a:ext>
            </a:extLst>
          </p:cNvPr>
          <p:cNvSpPr/>
          <p:nvPr/>
        </p:nvSpPr>
        <p:spPr>
          <a:xfrm>
            <a:off x="3810000" y="6030955"/>
            <a:ext cx="2353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radiograph of a flower corsage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F81AD2-02BF-6B47-B7DD-D7FCBB60FB34}"/>
              </a:ext>
            </a:extLst>
          </p:cNvPr>
          <p:cNvSpPr/>
          <p:nvPr/>
        </p:nvSpPr>
        <p:spPr>
          <a:xfrm>
            <a:off x="457200" y="5716378"/>
            <a:ext cx="2353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 Neutron scattering of hydrogen in a metal organic framework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EC348-0446-964D-9FE9-55D2D1E3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DB5D6F39-E67D-7B4A-A88B-B40179AD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grpSp>
        <p:nvGrpSpPr>
          <p:cNvPr id="17" name="Group 1028">
            <a:extLst>
              <a:ext uri="{FF2B5EF4-FFF2-40B4-BE49-F238E27FC236}">
                <a16:creationId xmlns:a16="http://schemas.microsoft.com/office/drawing/2014/main" id="{BF37CCAA-8719-094E-AF63-0C57B735E240}"/>
              </a:ext>
            </a:extLst>
          </p:cNvPr>
          <p:cNvGrpSpPr>
            <a:grpSpLocks/>
          </p:cNvGrpSpPr>
          <p:nvPr/>
        </p:nvGrpSpPr>
        <p:grpSpPr bwMode="auto">
          <a:xfrm>
            <a:off x="1473200" y="669728"/>
            <a:ext cx="5892784" cy="2437723"/>
            <a:chOff x="776" y="1515"/>
            <a:chExt cx="4937" cy="2043"/>
          </a:xfrm>
        </p:grpSpPr>
        <p:grpSp>
          <p:nvGrpSpPr>
            <p:cNvPr id="18" name="Group 1029">
              <a:extLst>
                <a:ext uri="{FF2B5EF4-FFF2-40B4-BE49-F238E27FC236}">
                  <a16:creationId xmlns:a16="http://schemas.microsoft.com/office/drawing/2014/main" id="{73BD4595-2D10-F94E-B625-052BD8ED2A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" y="1515"/>
              <a:ext cx="4937" cy="2043"/>
              <a:chOff x="776" y="1515"/>
              <a:chExt cx="4984" cy="2043"/>
            </a:xfrm>
          </p:grpSpPr>
          <p:grpSp>
            <p:nvGrpSpPr>
              <p:cNvPr id="21" name="Group 1030">
                <a:extLst>
                  <a:ext uri="{FF2B5EF4-FFF2-40B4-BE49-F238E27FC236}">
                    <a16:creationId xmlns:a16="http://schemas.microsoft.com/office/drawing/2014/main" id="{C1DD0C04-46F7-E14E-8964-C0717F8F58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6" y="2767"/>
                <a:ext cx="4944" cy="713"/>
                <a:chOff x="776" y="2766"/>
                <a:chExt cx="4944" cy="713"/>
              </a:xfrm>
            </p:grpSpPr>
            <p:pic>
              <p:nvPicPr>
                <p:cNvPr id="44" name="Picture 1031">
                  <a:extLst>
                    <a:ext uri="{FF2B5EF4-FFF2-40B4-BE49-F238E27FC236}">
                      <a16:creationId xmlns:a16="http://schemas.microsoft.com/office/drawing/2014/main" id="{B10A6F46-ADD6-4243-8CA1-FA5623ADF3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" y="3027"/>
                  <a:ext cx="187" cy="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5" name="Picture 1032">
                  <a:extLst>
                    <a:ext uri="{FF2B5EF4-FFF2-40B4-BE49-F238E27FC236}">
                      <a16:creationId xmlns:a16="http://schemas.microsoft.com/office/drawing/2014/main" id="{24709635-44DD-9D49-822C-B9F39DBFB07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48" y="2978"/>
                  <a:ext cx="285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6" name="Picture 1033">
                  <a:extLst>
                    <a:ext uri="{FF2B5EF4-FFF2-40B4-BE49-F238E27FC236}">
                      <a16:creationId xmlns:a16="http://schemas.microsoft.com/office/drawing/2014/main" id="{C2CBDD6B-119C-C240-B7F2-0D00FC884D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939"/>
                  <a:ext cx="364" cy="36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7" name="Picture 1034">
                  <a:extLst>
                    <a:ext uri="{FF2B5EF4-FFF2-40B4-BE49-F238E27FC236}">
                      <a16:creationId xmlns:a16="http://schemas.microsoft.com/office/drawing/2014/main" id="{FF7D3037-53D6-9B4A-AAD9-AB731B24D4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9" y="2854"/>
                  <a:ext cx="531" cy="5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1035">
                  <a:extLst>
                    <a:ext uri="{FF2B5EF4-FFF2-40B4-BE49-F238E27FC236}">
                      <a16:creationId xmlns:a16="http://schemas.microsoft.com/office/drawing/2014/main" id="{AE7E9620-5805-8841-AA9B-2A8528B398D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84" y="2834"/>
                  <a:ext cx="570" cy="5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1036">
                  <a:extLst>
                    <a:ext uri="{FF2B5EF4-FFF2-40B4-BE49-F238E27FC236}">
                      <a16:creationId xmlns:a16="http://schemas.microsoft.com/office/drawing/2014/main" id="{A3436047-7E13-4441-B18A-B996C17D2A1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6" y="2790"/>
                  <a:ext cx="659" cy="6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037">
                  <a:extLst>
                    <a:ext uri="{FF2B5EF4-FFF2-40B4-BE49-F238E27FC236}">
                      <a16:creationId xmlns:a16="http://schemas.microsoft.com/office/drawing/2014/main" id="{A4D2C57A-6EAB-DE4D-98DE-73C4E45C3EB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3" y="2766"/>
                  <a:ext cx="708" cy="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1038">
                  <a:extLst>
                    <a:ext uri="{FF2B5EF4-FFF2-40B4-BE49-F238E27FC236}">
                      <a16:creationId xmlns:a16="http://schemas.microsoft.com/office/drawing/2014/main" id="{8880C1A3-CECC-4240-B747-4CE5C94522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6" y="2810"/>
                  <a:ext cx="659" cy="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2" name="Group 1039">
                <a:extLst>
                  <a:ext uri="{FF2B5EF4-FFF2-40B4-BE49-F238E27FC236}">
                    <a16:creationId xmlns:a16="http://schemas.microsoft.com/office/drawing/2014/main" id="{D20A60BA-9CB8-3641-8920-39B0BE3892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0" y="1881"/>
                <a:ext cx="4670" cy="757"/>
                <a:chOff x="1090" y="1927"/>
                <a:chExt cx="4670" cy="757"/>
              </a:xfrm>
            </p:grpSpPr>
            <p:pic>
              <p:nvPicPr>
                <p:cNvPr id="35" name="Picture 1040">
                  <a:extLst>
                    <a:ext uri="{FF2B5EF4-FFF2-40B4-BE49-F238E27FC236}">
                      <a16:creationId xmlns:a16="http://schemas.microsoft.com/office/drawing/2014/main" id="{629738D3-DCD8-0E4A-AA48-03B6A6B39A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9" y="2126"/>
                  <a:ext cx="346" cy="3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6" name="Picture 1041">
                  <a:extLst>
                    <a:ext uri="{FF2B5EF4-FFF2-40B4-BE49-F238E27FC236}">
                      <a16:creationId xmlns:a16="http://schemas.microsoft.com/office/drawing/2014/main" id="{6529FE6E-3822-7047-853E-8EF4F3179D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9" y="2031"/>
                  <a:ext cx="581" cy="5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7" name="Picture 1042">
                  <a:extLst>
                    <a:ext uri="{FF2B5EF4-FFF2-40B4-BE49-F238E27FC236}">
                      <a16:creationId xmlns:a16="http://schemas.microsoft.com/office/drawing/2014/main" id="{340BC5BB-E934-0548-AE43-B58CBD679D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4" y="2261"/>
                  <a:ext cx="84" cy="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" name="Picture 1043">
                  <a:extLst>
                    <a:ext uri="{FF2B5EF4-FFF2-40B4-BE49-F238E27FC236}">
                      <a16:creationId xmlns:a16="http://schemas.microsoft.com/office/drawing/2014/main" id="{6BA173FE-1F9B-6946-BAC9-4E7C6CD073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00" r="5875"/>
                <a:stretch>
                  <a:fillRect/>
                </a:stretch>
              </p:blipFill>
              <p:spPr bwMode="auto">
                <a:xfrm>
                  <a:off x="5031" y="1927"/>
                  <a:ext cx="729" cy="7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" name="Picture 1044">
                  <a:extLst>
                    <a:ext uri="{FF2B5EF4-FFF2-40B4-BE49-F238E27FC236}">
                      <a16:creationId xmlns:a16="http://schemas.microsoft.com/office/drawing/2014/main" id="{508F170C-456B-5841-BB21-A0905EF0D1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80" y="2192"/>
                  <a:ext cx="221" cy="2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40" name="Group 1045">
                  <a:extLst>
                    <a:ext uri="{FF2B5EF4-FFF2-40B4-BE49-F238E27FC236}">
                      <a16:creationId xmlns:a16="http://schemas.microsoft.com/office/drawing/2014/main" id="{299F157A-5ACF-6743-AD8C-7B0EB25BFF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" y="2287"/>
                  <a:ext cx="644" cy="37"/>
                  <a:chOff x="1090" y="2287"/>
                  <a:chExt cx="644" cy="37"/>
                </a:xfrm>
              </p:grpSpPr>
              <p:pic>
                <p:nvPicPr>
                  <p:cNvPr id="42" name="Picture 1046">
                    <a:extLst>
                      <a:ext uri="{FF2B5EF4-FFF2-40B4-BE49-F238E27FC236}">
                        <a16:creationId xmlns:a16="http://schemas.microsoft.com/office/drawing/2014/main" id="{565DD6B0-14F4-7E4F-A18C-DA381083817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9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0" y="2297"/>
                    <a:ext cx="20" cy="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3" name="Picture 1047">
                    <a:extLst>
                      <a:ext uri="{FF2B5EF4-FFF2-40B4-BE49-F238E27FC236}">
                        <a16:creationId xmlns:a16="http://schemas.microsoft.com/office/drawing/2014/main" id="{C2463A54-A099-9441-89D4-462406446AC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0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694" y="2287"/>
                    <a:ext cx="40" cy="3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41" name="Picture 1048">
                  <a:extLst>
                    <a:ext uri="{FF2B5EF4-FFF2-40B4-BE49-F238E27FC236}">
                      <a16:creationId xmlns:a16="http://schemas.microsoft.com/office/drawing/2014/main" id="{96732B11-C7BA-2542-B8DC-B571F9248FF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13" y="2248"/>
                  <a:ext cx="111" cy="1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23" name="Group 1049">
                <a:extLst>
                  <a:ext uri="{FF2B5EF4-FFF2-40B4-BE49-F238E27FC236}">
                    <a16:creationId xmlns:a16="http://schemas.microsoft.com/office/drawing/2014/main" id="{46DDC782-B4C9-2240-9CDC-A61AA01268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4" y="1532"/>
                <a:ext cx="4577" cy="291"/>
                <a:chOff x="984" y="1772"/>
                <a:chExt cx="4577" cy="291"/>
              </a:xfrm>
            </p:grpSpPr>
            <p:sp>
              <p:nvSpPr>
                <p:cNvPr id="27" name="Rectangle 1050">
                  <a:extLst>
                    <a:ext uri="{FF2B5EF4-FFF2-40B4-BE49-F238E27FC236}">
                      <a16:creationId xmlns:a16="http://schemas.microsoft.com/office/drawing/2014/main" id="{C9C4FD4F-EA91-4E44-B078-01F0CBB008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4" y="1772"/>
                  <a:ext cx="357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Cs</a:t>
                  </a:r>
                </a:p>
              </p:txBody>
            </p:sp>
            <p:sp>
              <p:nvSpPr>
                <p:cNvPr id="28" name="Rectangle 1051">
                  <a:extLst>
                    <a:ext uri="{FF2B5EF4-FFF2-40B4-BE49-F238E27FC236}">
                      <a16:creationId xmlns:a16="http://schemas.microsoft.com/office/drawing/2014/main" id="{2A493FE4-FAFF-3F49-8E51-D99659A326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9" y="1772"/>
                  <a:ext cx="305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Zr</a:t>
                  </a:r>
                </a:p>
              </p:txBody>
            </p:sp>
            <p:sp>
              <p:nvSpPr>
                <p:cNvPr id="29" name="Rectangle 1052">
                  <a:extLst>
                    <a:ext uri="{FF2B5EF4-FFF2-40B4-BE49-F238E27FC236}">
                      <a16:creationId xmlns:a16="http://schemas.microsoft.com/office/drawing/2014/main" id="{BA101072-3F1F-4148-86CD-EFD406257D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7" y="1772"/>
                  <a:ext cx="386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Mn</a:t>
                  </a:r>
                </a:p>
              </p:txBody>
            </p:sp>
            <p:sp>
              <p:nvSpPr>
                <p:cNvPr id="30" name="Rectangle 1053">
                  <a:extLst>
                    <a:ext uri="{FF2B5EF4-FFF2-40B4-BE49-F238E27FC236}">
                      <a16:creationId xmlns:a16="http://schemas.microsoft.com/office/drawing/2014/main" id="{CA0A536D-13A1-2A43-A4B3-537F3B2CC9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1" y="1772"/>
                  <a:ext cx="248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S</a:t>
                  </a:r>
                </a:p>
              </p:txBody>
            </p:sp>
            <p:sp>
              <p:nvSpPr>
                <p:cNvPr id="31" name="Rectangle 1054">
                  <a:extLst>
                    <a:ext uri="{FF2B5EF4-FFF2-40B4-BE49-F238E27FC236}">
                      <a16:creationId xmlns:a16="http://schemas.microsoft.com/office/drawing/2014/main" id="{F0E4880D-0718-164A-8947-76C4CBEA55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48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O</a:t>
                  </a:r>
                </a:p>
              </p:txBody>
            </p:sp>
            <p:sp>
              <p:nvSpPr>
                <p:cNvPr id="32" name="Rectangle 1055">
                  <a:extLst>
                    <a:ext uri="{FF2B5EF4-FFF2-40B4-BE49-F238E27FC236}">
                      <a16:creationId xmlns:a16="http://schemas.microsoft.com/office/drawing/2014/main" id="{B19C9881-00A3-934B-9D0A-73DF9DB299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05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 dirty="0">
                      <a:latin typeface="Frutiger" pitchFamily="2" charset="0"/>
                    </a:rPr>
                    <a:t>C</a:t>
                  </a:r>
                </a:p>
              </p:txBody>
            </p:sp>
            <p:sp>
              <p:nvSpPr>
                <p:cNvPr id="33" name="Rectangle 1056">
                  <a:extLst>
                    <a:ext uri="{FF2B5EF4-FFF2-40B4-BE49-F238E27FC236}">
                      <a16:creationId xmlns:a16="http://schemas.microsoft.com/office/drawing/2014/main" id="{04225165-0C6F-0146-AA3B-1DEA7278B9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1772"/>
                  <a:ext cx="270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Li</a:t>
                  </a:r>
                </a:p>
              </p:txBody>
            </p:sp>
            <p:sp>
              <p:nvSpPr>
                <p:cNvPr id="34" name="Rectangle 1057">
                  <a:extLst>
                    <a:ext uri="{FF2B5EF4-FFF2-40B4-BE49-F238E27FC236}">
                      <a16:creationId xmlns:a16="http://schemas.microsoft.com/office/drawing/2014/main" id="{B6981021-8AD3-5043-BE1B-B2A0F78D51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84" y="1772"/>
                  <a:ext cx="259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GB" sz="2600">
                      <a:latin typeface="Frutiger" pitchFamily="2" charset="0"/>
                    </a:rPr>
                    <a:t>H</a:t>
                  </a:r>
                </a:p>
              </p:txBody>
            </p:sp>
          </p:grpSp>
          <p:sp>
            <p:nvSpPr>
              <p:cNvPr id="24" name="Rectangle 1058">
                <a:extLst>
                  <a:ext uri="{FF2B5EF4-FFF2-40B4-BE49-F238E27FC236}">
                    <a16:creationId xmlns:a16="http://schemas.microsoft.com/office/drawing/2014/main" id="{2A083D67-19C9-4745-90C6-8E10A4025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515"/>
                <a:ext cx="4971" cy="308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1059">
                <a:extLst>
                  <a:ext uri="{FF2B5EF4-FFF2-40B4-BE49-F238E27FC236}">
                    <a16:creationId xmlns:a16="http://schemas.microsoft.com/office/drawing/2014/main" id="{BE15AC7F-BAEE-DB4C-89AE-24A9636AE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1825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1060">
                <a:extLst>
                  <a:ext uri="{FF2B5EF4-FFF2-40B4-BE49-F238E27FC236}">
                    <a16:creationId xmlns:a16="http://schemas.microsoft.com/office/drawing/2014/main" id="{80F1735A-BA46-484B-A074-AF794E83C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2689"/>
                <a:ext cx="4971" cy="869"/>
              </a:xfrm>
              <a:prstGeom prst="rect">
                <a:avLst/>
              </a:prstGeom>
              <a:noFill/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9" name="Rectangle 1061">
              <a:extLst>
                <a:ext uri="{FF2B5EF4-FFF2-40B4-BE49-F238E27FC236}">
                  <a16:creationId xmlns:a16="http://schemas.microsoft.com/office/drawing/2014/main" id="{206271E5-C950-784C-916C-981A02F08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3" y="2446"/>
              <a:ext cx="56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 dirty="0">
                  <a:latin typeface="Frutiger" pitchFamily="2" charset="0"/>
                </a:rPr>
                <a:t>X-rays</a:t>
              </a:r>
            </a:p>
          </p:txBody>
        </p:sp>
        <p:sp>
          <p:nvSpPr>
            <p:cNvPr id="20" name="Rectangle 1062">
              <a:extLst>
                <a:ext uri="{FF2B5EF4-FFF2-40B4-BE49-F238E27FC236}">
                  <a16:creationId xmlns:a16="http://schemas.microsoft.com/office/drawing/2014/main" id="{0BBC0482-328D-364D-AD37-9F6F0DAE2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5" y="3315"/>
              <a:ext cx="73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Aft>
                  <a:spcPct val="0"/>
                </a:spcAft>
                <a:buClrTx/>
                <a:buFontTx/>
                <a:buNone/>
              </a:pPr>
              <a:r>
                <a:rPr lang="en-GB" b="1">
                  <a:latin typeface="Frutiger" pitchFamily="2" charset="0"/>
                </a:rPr>
                <a:t>neutrons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56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 err="1">
                <a:solidFill>
                  <a:srgbClr val="0000FF"/>
                </a:solidFill>
              </a:rPr>
              <a:t>EuroNuNet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270835"/>
            <a:ext cx="842929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</a:rPr>
              <a:t>COST application for networking: CA15139 (2016-2020)</a:t>
            </a:r>
          </a:p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EuroNuNet </a:t>
            </a:r>
            <a:r>
              <a:rPr lang="en-GB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r>
              <a:rPr lang="en-GB" i="1">
                <a:latin typeface="Times New Roman" charset="0"/>
                <a:ea typeface="Times New Roman" charset="0"/>
                <a:cs typeface="Times New Roman" charset="0"/>
              </a:rPr>
              <a:t>Combining forces for a novel European facility for neutrino-antineutrino symmetry violation discovery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GB" b="1">
                <a:solidFill>
                  <a:srgbClr val="0070C0"/>
                </a:solidFill>
                <a:latin typeface="Times New Roman"/>
                <a:cs typeface="Times New Roman"/>
                <a:hlinkClick r:id="rId3"/>
              </a:rPr>
              <a:t>http://www.cost.eu/COST_Actions/ca/CA15139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732" y="588120"/>
            <a:ext cx="1261241" cy="126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827" y="3277251"/>
            <a:ext cx="4035146" cy="33304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879636"/>
            <a:ext cx="520261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9750" lvl="1" indent="-269875">
              <a:spcBef>
                <a:spcPts val="1200"/>
              </a:spcBef>
              <a:buFont typeface="Arial"/>
              <a:buChar char="•"/>
            </a:pPr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Major goals of EuroNuNet</a:t>
            </a: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aggregate the community of neutrino physics in Europe to study a neutrino long baseline concept in a spirit of inclusiveness,</a:t>
            </a:r>
          </a:p>
          <a:p>
            <a:pPr marL="758825" lvl="2" indent="-269875">
              <a:spcBef>
                <a:spcPts val="600"/>
              </a:spcBef>
              <a:buFont typeface="Arial"/>
              <a:buChar char="•"/>
            </a:pPr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to impact the priority list of High Energy Physics policy makers and of funding agencies to this new approach to the experimental discovery of leptonic CP violation.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13 participating countries (network still growing).</a:t>
            </a:r>
            <a:endParaRPr lang="en-GB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15CEDD-7632-F948-BF17-244CE763DE07}"/>
              </a:ext>
            </a:extLst>
          </p:cNvPr>
          <p:cNvSpPr/>
          <p:nvPr/>
        </p:nvSpPr>
        <p:spPr>
          <a:xfrm>
            <a:off x="727403" y="6238382"/>
            <a:ext cx="2774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hlinkClick r:id="rId6"/>
              </a:rPr>
              <a:t>http://euronunet.in2p3.fr/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57652-A63E-174A-9FCB-2B15FEA3DC25}"/>
              </a:ext>
            </a:extLst>
          </p:cNvPr>
          <p:cNvSpPr txBox="1"/>
          <p:nvPr/>
        </p:nvSpPr>
        <p:spPr>
          <a:xfrm>
            <a:off x="6042038" y="2163387"/>
            <a:ext cx="2686597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The members are countries which signed the Action MoU</a:t>
            </a:r>
          </a:p>
        </p:txBody>
      </p:sp>
    </p:spTree>
    <p:extLst>
      <p:ext uri="{BB962C8B-B14F-4D97-AF65-F5344CB8AC3E}">
        <p14:creationId xmlns:p14="http://schemas.microsoft.com/office/powerpoint/2010/main" val="27930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Hedemora, 13/02/2019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>
            <p:extLst>
              <p:ext uri="{D42A27DB-BD31-4B8C-83A1-F6EECF244321}">
                <p14:modId xmlns:p14="http://schemas.microsoft.com/office/powerpoint/2010/main" val="2259417907"/>
              </p:ext>
            </p:extLst>
          </p:nvPr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53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Design Study </a:t>
            </a:r>
            <a:r>
              <a:rPr lang="en-GB" dirty="0" err="1"/>
              <a:t>ESSνSB</a:t>
            </a:r>
            <a:br>
              <a:rPr lang="en-GB" dirty="0"/>
            </a:br>
            <a:r>
              <a:rPr lang="en-GB" sz="3200" dirty="0"/>
              <a:t>(2018-2021)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32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647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483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224404" y="3727225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5"/>
              </a:rPr>
              <a:t>http://</a:t>
            </a:r>
            <a:r>
              <a:rPr lang="en-GB" dirty="0" err="1">
                <a:hlinkClick r:id="rId5"/>
              </a:rPr>
              <a:t>essnusb.eu</a:t>
            </a:r>
            <a:r>
              <a:rPr lang="en-GB" dirty="0">
                <a:hlinkClick r:id="rId5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3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33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356912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1315076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will be the most powerful neutron facility for many applications.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the CPV sensitivity.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60%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</a:t>
            </a:r>
            <a:r>
              <a:rPr lang="en-GB" sz="2400" dirty="0" err="1">
                <a:latin typeface="Times New Roman"/>
                <a:cs typeface="Times New Roman"/>
              </a:rPr>
              <a:t>ESSνSB</a:t>
            </a:r>
            <a:r>
              <a:rPr lang="en-GB" sz="2400" dirty="0">
                <a:latin typeface="Times New Roman"/>
                <a:cs typeface="Times New Roman"/>
              </a:rPr>
              <a:t> with large physics potential.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Large associated detectors have a rich </a:t>
            </a:r>
            <a:r>
              <a:rPr lang="en-GB" sz="2400" dirty="0" err="1">
                <a:latin typeface="Times New Roman"/>
                <a:cs typeface="Times New Roman"/>
              </a:rPr>
              <a:t>astroparticle</a:t>
            </a:r>
            <a:r>
              <a:rPr lang="en-GB" sz="2400" dirty="0">
                <a:latin typeface="Times New Roman"/>
                <a:cs typeface="Times New Roman"/>
              </a:rPr>
              <a:t> physics program.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Linac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Rich muon program for future ESS upgrades.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COST network project CA15139 and a EU-H2020 Design Study supports this project.</a:t>
            </a:r>
          </a:p>
        </p:txBody>
      </p:sp>
    </p:spTree>
    <p:extLst>
      <p:ext uri="{BB962C8B-B14F-4D97-AF65-F5344CB8AC3E}">
        <p14:creationId xmlns:p14="http://schemas.microsoft.com/office/powerpoint/2010/main" val="15267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1" y="2817460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937443" y="5707514"/>
            <a:ext cx="3589124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cs typeface="Times New Roman"/>
              </a:rPr>
              <a:t>Linac</a:t>
            </a:r>
            <a:r>
              <a:rPr lang="en-GB" sz="2000" b="1" dirty="0">
                <a:solidFill>
                  <a:srgbClr val="FF0000"/>
                </a:solidFill>
                <a:cs typeface="Times New Roman"/>
              </a:rPr>
              <a:t> ready by 2023 (full power)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20583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What does it mean 5 MW?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676388F-37E9-5C4D-B934-7055E3C7B362}"/>
              </a:ext>
            </a:extLst>
          </p:cNvPr>
          <p:cNvSpPr txBox="1">
            <a:spLocks/>
          </p:cNvSpPr>
          <p:nvPr/>
        </p:nvSpPr>
        <p:spPr>
          <a:xfrm>
            <a:off x="1" y="1124833"/>
            <a:ext cx="4271928" cy="50536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beam pulse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677863" lvl="2" indent="-320675"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the same energy as a 16 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lb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(7.2kg) shot traveling at: </a:t>
            </a:r>
          </a:p>
          <a:p>
            <a:pPr marL="1022350" lvl="2" indent="-22225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1100 km/hour</a:t>
            </a:r>
          </a:p>
          <a:p>
            <a:pPr marL="1022350" lvl="2" indent="-222250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 0.93</a:t>
            </a:r>
          </a:p>
          <a:p>
            <a:pPr marL="677863" lvl="1" indent="-320675"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the same energy as a 1000 kg car traveling at 96 km/hour</a:t>
            </a:r>
          </a:p>
          <a:p>
            <a:pPr marL="677863" lvl="1" indent="-320675"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boil 1000 kg of ice in 83 seconds</a:t>
            </a:r>
          </a:p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this for 14 pulses/sec…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E8C1BF-C364-964E-9EED-9F90D9E00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46" y="4686702"/>
            <a:ext cx="1882662" cy="18826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E5F44A-8A87-074A-A491-EFCF95FB14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010" y="4337938"/>
            <a:ext cx="1355474" cy="1994347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40D1E9DA-4356-8544-9299-F2D62CF9D06F}"/>
              </a:ext>
            </a:extLst>
          </p:cNvPr>
          <p:cNvSpPr/>
          <p:nvPr/>
        </p:nvSpPr>
        <p:spPr>
          <a:xfrm>
            <a:off x="6584608" y="5102637"/>
            <a:ext cx="774861" cy="4649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358061-F1F8-E547-97F6-1E55B9F4C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64" y="1182952"/>
            <a:ext cx="4813300" cy="1866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223029-135D-F048-99F3-857A3A62BA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900" y="3240510"/>
            <a:ext cx="2680138" cy="15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7609AE-D44F-AF4D-B57F-381923E701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866"/>
            <a:ext cx="9144000" cy="6094988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8F4B86-420E-664C-A1E6-E0DB40BBB3A9}"/>
              </a:ext>
            </a:extLst>
          </p:cNvPr>
          <p:cNvSpPr/>
          <p:nvPr/>
        </p:nvSpPr>
        <p:spPr>
          <a:xfrm>
            <a:off x="6726463" y="6001378"/>
            <a:ext cx="1960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Oct. 2018</a:t>
            </a:r>
            <a:endParaRPr lang="en-US" sz="3200" dirty="0">
              <a:latin typeface="Helvetica"/>
              <a:cs typeface="Helvetica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9A4420-E569-2240-92C9-910A63800651}"/>
              </a:ext>
            </a:extLst>
          </p:cNvPr>
          <p:cNvCxnSpPr>
            <a:cxnSpLocks/>
          </p:cNvCxnSpPr>
          <p:nvPr/>
        </p:nvCxnSpPr>
        <p:spPr>
          <a:xfrm flipH="1" flipV="1">
            <a:off x="6389679" y="2524339"/>
            <a:ext cx="908726" cy="164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DA9FA26-6A65-284D-99FF-E0597DFC342E}"/>
              </a:ext>
            </a:extLst>
          </p:cNvPr>
          <p:cNvSpPr txBox="1"/>
          <p:nvPr/>
        </p:nvSpPr>
        <p:spPr>
          <a:xfrm>
            <a:off x="7298405" y="2646361"/>
            <a:ext cx="1660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Klystron Gallery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5334214" y="1747511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862448" y="1184035"/>
            <a:ext cx="17911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 err="1"/>
              <a:t>Cryo</a:t>
            </a:r>
            <a:r>
              <a:rPr lang="en-GB" dirty="0"/>
              <a:t> Compressor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 flipH="1">
            <a:off x="4567643" y="1482989"/>
            <a:ext cx="376433" cy="12058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4197659" y="868162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6B6B86-52CE-BF41-BE45-03746EC3EFE7}"/>
              </a:ext>
            </a:extLst>
          </p:cNvPr>
          <p:cNvCxnSpPr>
            <a:cxnSpLocks/>
          </p:cNvCxnSpPr>
          <p:nvPr/>
        </p:nvCxnSpPr>
        <p:spPr>
          <a:xfrm>
            <a:off x="3335895" y="1623749"/>
            <a:ext cx="574736" cy="10967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E5E3104-0AF0-B041-9261-ECC33B4D0977}"/>
              </a:ext>
            </a:extLst>
          </p:cNvPr>
          <p:cNvSpPr txBox="1"/>
          <p:nvPr/>
        </p:nvSpPr>
        <p:spPr>
          <a:xfrm>
            <a:off x="2616046" y="983063"/>
            <a:ext cx="1294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Distribution</a:t>
            </a:r>
          </a:p>
          <a:p>
            <a:pPr algn="ctr"/>
            <a:r>
              <a:rPr lang="en-GB" dirty="0"/>
              <a:t>Substation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7D272C-CA91-2946-92D2-D159E617D36C}"/>
              </a:ext>
            </a:extLst>
          </p:cNvPr>
          <p:cNvCxnSpPr/>
          <p:nvPr/>
        </p:nvCxnSpPr>
        <p:spPr>
          <a:xfrm>
            <a:off x="745136" y="1938866"/>
            <a:ext cx="215259" cy="19051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D639FA-7BC8-D541-A58B-9BD278AB0044}"/>
              </a:ext>
            </a:extLst>
          </p:cNvPr>
          <p:cNvSpPr txBox="1"/>
          <p:nvPr/>
        </p:nvSpPr>
        <p:spPr>
          <a:xfrm>
            <a:off x="281143" y="1552627"/>
            <a:ext cx="11762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Primary</a:t>
            </a:r>
          </a:p>
          <a:p>
            <a:pPr algn="ctr"/>
            <a:r>
              <a:rPr lang="en-GB" dirty="0"/>
              <a:t>Substation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697277" y="3396340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4282323" y="4294770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2552367" y="2720458"/>
            <a:ext cx="469693" cy="5904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1914721" y="2042491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AF7CE84-F67A-314C-BE84-A084F6AD58E0}"/>
              </a:ext>
            </a:extLst>
          </p:cNvPr>
          <p:cNvCxnSpPr/>
          <p:nvPr/>
        </p:nvCxnSpPr>
        <p:spPr>
          <a:xfrm flipV="1">
            <a:off x="2990663" y="3722520"/>
            <a:ext cx="1265199" cy="895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FB6CFA-3DDB-8144-A81A-D6FE611CF160}"/>
              </a:ext>
            </a:extLst>
          </p:cNvPr>
          <p:cNvSpPr txBox="1"/>
          <p:nvPr/>
        </p:nvSpPr>
        <p:spPr>
          <a:xfrm>
            <a:off x="2336221" y="4331351"/>
            <a:ext cx="76270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Active</a:t>
            </a:r>
          </a:p>
          <a:p>
            <a:pPr algn="ctr"/>
            <a:r>
              <a:rPr lang="en-GB" dirty="0"/>
              <a:t>Cells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5DF7DF7-2B49-8346-8442-4FCE6C0B80C8}"/>
              </a:ext>
            </a:extLst>
          </p:cNvPr>
          <p:cNvCxnSpPr>
            <a:cxnSpLocks/>
          </p:cNvCxnSpPr>
          <p:nvPr/>
        </p:nvCxnSpPr>
        <p:spPr>
          <a:xfrm flipH="1">
            <a:off x="7060342" y="2015066"/>
            <a:ext cx="1013776" cy="1952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DC7DF19-A88B-664D-B021-0771D7BEFB21}"/>
              </a:ext>
            </a:extLst>
          </p:cNvPr>
          <p:cNvSpPr txBox="1"/>
          <p:nvPr/>
        </p:nvSpPr>
        <p:spPr>
          <a:xfrm>
            <a:off x="7909977" y="1536249"/>
            <a:ext cx="1094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Front End</a:t>
            </a:r>
          </a:p>
          <a:p>
            <a:r>
              <a:rPr lang="en-GB" dirty="0"/>
              <a:t>Building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D03C58F-AF32-A448-825E-9861EEE5240F}"/>
              </a:ext>
            </a:extLst>
          </p:cNvPr>
          <p:cNvCxnSpPr>
            <a:cxnSpLocks/>
          </p:cNvCxnSpPr>
          <p:nvPr/>
        </p:nvCxnSpPr>
        <p:spPr>
          <a:xfrm flipH="1" flipV="1">
            <a:off x="6296624" y="2880003"/>
            <a:ext cx="1001781" cy="10484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3878251-8C56-8B41-94AA-9C2013110BF4}"/>
              </a:ext>
            </a:extLst>
          </p:cNvPr>
          <p:cNvSpPr txBox="1"/>
          <p:nvPr/>
        </p:nvSpPr>
        <p:spPr>
          <a:xfrm>
            <a:off x="7298405" y="3921626"/>
            <a:ext cx="13088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High Energy</a:t>
            </a:r>
          </a:p>
          <a:p>
            <a:r>
              <a:rPr lang="en-GB" dirty="0"/>
              <a:t>Loading Bay</a:t>
            </a:r>
          </a:p>
        </p:txBody>
      </p:sp>
      <p:pic>
        <p:nvPicPr>
          <p:cNvPr id="47" name="Bildobjekt 7" descr="ESS-vit-logga.png">
            <a:extLst>
              <a:ext uri="{FF2B5EF4-FFF2-40B4-BE49-F238E27FC236}">
                <a16:creationId xmlns:a16="http://schemas.microsoft.com/office/drawing/2014/main" id="{5292746C-6019-0D49-A27C-578E820F96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34" y="260651"/>
            <a:ext cx="1440160" cy="88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6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059409"/>
          </a:xfrm>
        </p:spPr>
        <p:txBody>
          <a:bodyPr>
            <a:normAutofit/>
          </a:bodyPr>
          <a:lstStyle/>
          <a:p>
            <a:r>
              <a:rPr lang="en-GB" sz="48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schedule</a:t>
            </a:r>
            <a:endParaRPr lang="en-GB" sz="10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22" name="Picture 1" descr="ppt_vision.jpg">
            <a:extLst>
              <a:ext uri="{FF2B5EF4-FFF2-40B4-BE49-F238E27FC236}">
                <a16:creationId xmlns:a16="http://schemas.microsoft.com/office/drawing/2014/main" id="{5390B071-FEEE-1947-835B-7EF4B97869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3" y="1103598"/>
            <a:ext cx="9124888" cy="541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98">
            <a:extLst>
              <a:ext uri="{FF2B5EF4-FFF2-40B4-BE49-F238E27FC236}">
                <a16:creationId xmlns:a16="http://schemas.microsoft.com/office/drawing/2014/main" id="{0B7D4DCA-C331-3747-A92F-436FF6DAAD39}"/>
              </a:ext>
            </a:extLst>
          </p:cNvPr>
          <p:cNvGrpSpPr>
            <a:grpSpLocks/>
          </p:cNvGrpSpPr>
          <p:nvPr/>
        </p:nvGrpSpPr>
        <p:grpSpPr bwMode="auto">
          <a:xfrm>
            <a:off x="52550" y="1175211"/>
            <a:ext cx="9017876" cy="5219434"/>
            <a:chOff x="206261" y="1602495"/>
            <a:chExt cx="8743541" cy="506200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C66BB97-798B-E142-B8B8-9E0C63F28302}"/>
                </a:ext>
              </a:extLst>
            </p:cNvPr>
            <p:cNvCxnSpPr/>
            <p:nvPr/>
          </p:nvCxnSpPr>
          <p:spPr>
            <a:xfrm>
              <a:off x="7876702" y="2372351"/>
              <a:ext cx="0" cy="369849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B6C863-051B-9846-91E0-C19ECE92E5C5}"/>
                </a:ext>
              </a:extLst>
            </p:cNvPr>
            <p:cNvCxnSpPr/>
            <p:nvPr/>
          </p:nvCxnSpPr>
          <p:spPr>
            <a:xfrm>
              <a:off x="4339918" y="3934286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A2E366E-131B-794D-91AD-431FC7D6B2DF}"/>
                </a:ext>
              </a:extLst>
            </p:cNvPr>
            <p:cNvCxnSpPr/>
            <p:nvPr/>
          </p:nvCxnSpPr>
          <p:spPr>
            <a:xfrm>
              <a:off x="1984178" y="4813668"/>
              <a:ext cx="0" cy="19206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3">
              <a:extLst>
                <a:ext uri="{FF2B5EF4-FFF2-40B4-BE49-F238E27FC236}">
                  <a16:creationId xmlns:a16="http://schemas.microsoft.com/office/drawing/2014/main" id="{26C7917B-2F3C-BB49-AB2D-06C521EAF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5819" y="3160280"/>
              <a:ext cx="1764796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2014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Construction work starts on the site</a:t>
              </a:r>
            </a:p>
          </p:txBody>
        </p:sp>
        <p:sp>
          <p:nvSpPr>
            <p:cNvPr id="30" name="TextBox 36">
              <a:extLst>
                <a:ext uri="{FF2B5EF4-FFF2-40B4-BE49-F238E27FC236}">
                  <a16:creationId xmlns:a16="http://schemas.microsoft.com/office/drawing/2014/main" id="{16FCD6AA-D7E3-0F42-8E08-54F64C078A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731" y="4044425"/>
              <a:ext cx="156393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 dirty="0">
                  <a:solidFill>
                    <a:srgbClr val="0094CA"/>
                  </a:solidFill>
                </a:rPr>
                <a:t>2009</a:t>
              </a:r>
            </a:p>
            <a:p>
              <a:pPr defTabSz="487569"/>
              <a:r>
                <a:rPr lang="en-US" sz="1500" b="1" dirty="0">
                  <a:solidFill>
                    <a:srgbClr val="000000"/>
                  </a:solidFill>
                </a:rPr>
                <a:t>Decision: ESS will be built in Lund</a:t>
              </a:r>
            </a:p>
          </p:txBody>
        </p:sp>
        <p:grpSp>
          <p:nvGrpSpPr>
            <p:cNvPr id="31" name="Group 84">
              <a:extLst>
                <a:ext uri="{FF2B5EF4-FFF2-40B4-BE49-F238E27FC236}">
                  <a16:creationId xmlns:a16="http://schemas.microsoft.com/office/drawing/2014/main" id="{52E43549-78FF-1A41-B96D-CE419E27A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589" y="2439056"/>
              <a:ext cx="8219880" cy="3290515"/>
              <a:chOff x="509589" y="2248826"/>
              <a:chExt cx="8219880" cy="3425699"/>
            </a:xfrm>
          </p:grpSpPr>
          <p:grpSp>
            <p:nvGrpSpPr>
              <p:cNvPr id="41" name="Group 72">
                <a:extLst>
                  <a:ext uri="{FF2B5EF4-FFF2-40B4-BE49-F238E27FC236}">
                    <a16:creationId xmlns:a16="http://schemas.microsoft.com/office/drawing/2014/main" id="{A7007514-B49F-B048-8C2B-2441F8A51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124151B8-AE97-784B-9395-615772D2EC2A}"/>
                    </a:ext>
                  </a:extLst>
                </p:cNvPr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242590A-EF8B-754C-A881-64DED51B7ECA}"/>
                    </a:ext>
                  </a:extLst>
                </p:cNvPr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3C99FC17-5F79-CC4F-B6C3-CDACAE495739}"/>
                    </a:ext>
                  </a:extLst>
                </p:cNvPr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E712C204-C61D-F94C-832A-507154122E45}"/>
                  </a:ext>
                </a:extLst>
              </p:cNvPr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DB3D7E-5E1B-6E47-ABD6-81B812CB0C76}"/>
                  </a:ext>
                </a:extLst>
              </p:cNvPr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60">
                <a:extLst>
                  <a:ext uri="{FF2B5EF4-FFF2-40B4-BE49-F238E27FC236}">
                    <a16:creationId xmlns:a16="http://schemas.microsoft.com/office/drawing/2014/main" id="{3F0ABE47-6CAE-6D49-9193-7D111393D6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CA4E1238-BC16-B54F-9405-2451104B1FC0}"/>
                    </a:ext>
                  </a:extLst>
                </p:cNvPr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E0ABB48E-D276-B94E-B9B4-FDDCA5EBB212}"/>
                    </a:ext>
                  </a:extLst>
                </p:cNvPr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36891393-CADA-A446-B898-FC04FCEDDE32}"/>
                    </a:ext>
                  </a:extLst>
                </p:cNvPr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6405E1-65BD-494F-80A0-9C2AED5B5F5E}"/>
                  </a:ext>
                </a:extLst>
              </p:cNvPr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Group 56">
                <a:extLst>
                  <a:ext uri="{FF2B5EF4-FFF2-40B4-BE49-F238E27FC236}">
                    <a16:creationId xmlns:a16="http://schemas.microsoft.com/office/drawing/2014/main" id="{B5ABD8DE-FC1F-1046-9129-6668076A5C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ECDF17D2-EB4C-8549-A049-7B72A631F1BB}"/>
                    </a:ext>
                  </a:extLst>
                </p:cNvPr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6B1AAC6D-890E-7346-BE9C-8A6CCDCEBEAA}"/>
                    </a:ext>
                  </a:extLst>
                </p:cNvPr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34FC9FFA-0CD6-914E-8D68-6A7EE72F8ED1}"/>
                    </a:ext>
                  </a:extLst>
                </p:cNvPr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BA467A8-C8A9-0443-9DB0-00B19AFBCE69}"/>
                  </a:ext>
                </a:extLst>
              </p:cNvPr>
              <p:cNvCxnSpPr/>
              <p:nvPr/>
            </p:nvCxnSpPr>
            <p:spPr>
              <a:xfrm flipH="1">
                <a:off x="4627242" y="3646840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52">
                <a:extLst>
                  <a:ext uri="{FF2B5EF4-FFF2-40B4-BE49-F238E27FC236}">
                    <a16:creationId xmlns:a16="http://schemas.microsoft.com/office/drawing/2014/main" id="{24F56290-DA0E-A844-8507-90E777A10E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7531" y="3996109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79010C0-3CF4-1942-8EB7-AF412CA9ACF5}"/>
                    </a:ext>
                  </a:extLst>
                </p:cNvPr>
                <p:cNvCxnSpPr/>
                <p:nvPr/>
              </p:nvCxnSpPr>
              <p:spPr>
                <a:xfrm flipH="1">
                  <a:off x="1665132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5BB44569-31A7-0A4A-A7FC-44E612428447}"/>
                    </a:ext>
                  </a:extLst>
                </p:cNvPr>
                <p:cNvCxnSpPr/>
                <p:nvPr/>
              </p:nvCxnSpPr>
              <p:spPr>
                <a:xfrm flipH="1">
                  <a:off x="2115961" y="505017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06F45963-C6B7-7E4D-9274-3A711D74C10C}"/>
                    </a:ext>
                  </a:extLst>
                </p:cNvPr>
                <p:cNvSpPr/>
                <p:nvPr/>
              </p:nvSpPr>
              <p:spPr>
                <a:xfrm>
                  <a:off x="1834986" y="4914670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858706E-E3D7-9B45-9C64-6A33FB612F0B}"/>
                  </a:ext>
                </a:extLst>
              </p:cNvPr>
              <p:cNvCxnSpPr/>
              <p:nvPr/>
            </p:nvCxnSpPr>
            <p:spPr>
              <a:xfrm flipH="1">
                <a:off x="3452547" y="4121121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4">
                <a:extLst>
                  <a:ext uri="{FF2B5EF4-FFF2-40B4-BE49-F238E27FC236}">
                    <a16:creationId xmlns:a16="http://schemas.microsoft.com/office/drawing/2014/main" id="{C31F1CFC-FA7A-6A42-ACAA-B7C505F35B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68B793D1-9829-A84C-B5A6-643D6BCECC80}"/>
                    </a:ext>
                  </a:extLst>
                </p:cNvPr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3C7141DD-F91E-6849-B71F-AE2C83026213}"/>
                    </a:ext>
                  </a:extLst>
                </p:cNvPr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EAF3D11-4CE2-4944-BD7D-D0FCF78D635D}"/>
                    </a:ext>
                  </a:extLst>
                </p:cNvPr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A3C68B2-A902-E14D-BE4F-9B840576E58C}"/>
                  </a:ext>
                </a:extLst>
              </p:cNvPr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2" name="Group 43">
                <a:extLst>
                  <a:ext uri="{FF2B5EF4-FFF2-40B4-BE49-F238E27FC236}">
                    <a16:creationId xmlns:a16="http://schemas.microsoft.com/office/drawing/2014/main" id="{69808A50-10E8-CA47-96C7-57459BB2DC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66694DA6-2D52-DA44-A694-AEF5A7F16D30}"/>
                    </a:ext>
                  </a:extLst>
                </p:cNvPr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05A2606-1F96-DC49-AA38-4E94235EBC64}"/>
                    </a:ext>
                  </a:extLst>
                </p:cNvPr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0B7CFF8B-EB55-AF44-857B-D73114805AFF}"/>
                    </a:ext>
                  </a:extLst>
                </p:cNvPr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50F6AEF-4A76-8349-BD6B-A3E9B9DF55F5}"/>
                  </a:ext>
                </a:extLst>
              </p:cNvPr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64">
                <a:extLst>
                  <a:ext uri="{FF2B5EF4-FFF2-40B4-BE49-F238E27FC236}">
                    <a16:creationId xmlns:a16="http://schemas.microsoft.com/office/drawing/2014/main" id="{CB3BF4BA-DAB4-D549-9D5D-361863C399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F364BE8-74CB-0D4D-BD2E-D203BA26DA10}"/>
                    </a:ext>
                  </a:extLst>
                </p:cNvPr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A46AF911-0A27-FD4F-BA78-B8AF073A27FF}"/>
                    </a:ext>
                  </a:extLst>
                </p:cNvPr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A529C7A0-0FEB-7A47-812A-B814EDA82B13}"/>
                    </a:ext>
                  </a:extLst>
                </p:cNvPr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69">
                    <a:defRPr/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003EE4C-F0C7-C844-9C29-19DC98137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3945" y="1602495"/>
              <a:ext cx="1575857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2025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construction complete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78E7E2-82E1-D14B-B429-7922F6EFBBE6}"/>
                </a:ext>
              </a:extLst>
            </p:cNvPr>
            <p:cNvCxnSpPr/>
            <p:nvPr/>
          </p:nvCxnSpPr>
          <p:spPr>
            <a:xfrm>
              <a:off x="815832" y="5729560"/>
              <a:ext cx="0" cy="1587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5">
              <a:extLst>
                <a:ext uri="{FF2B5EF4-FFF2-40B4-BE49-F238E27FC236}">
                  <a16:creationId xmlns:a16="http://schemas.microsoft.com/office/drawing/2014/main" id="{E38194E2-8B30-AD46-8670-B9959FBD8E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61" y="5895057"/>
              <a:ext cx="2085021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2003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First European design effort of ESS completed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EEABB8-EFF4-EE4B-B911-09BFAA12962D}"/>
                </a:ext>
              </a:extLst>
            </p:cNvPr>
            <p:cNvCxnSpPr/>
            <p:nvPr/>
          </p:nvCxnSpPr>
          <p:spPr>
            <a:xfrm>
              <a:off x="3171572" y="4827955"/>
              <a:ext cx="0" cy="31270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4">
              <a:extLst>
                <a:ext uri="{FF2B5EF4-FFF2-40B4-BE49-F238E27FC236}">
                  <a16:creationId xmlns:a16="http://schemas.microsoft.com/office/drawing/2014/main" id="{A00CA1DD-17D9-C94F-85C0-DE6351EB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5547" y="5143565"/>
              <a:ext cx="1878218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2012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ESS Design Update phase complete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5F8777B-D3E9-2349-A405-EED1686C21C0}"/>
                </a:ext>
              </a:extLst>
            </p:cNvPr>
            <p:cNvCxnSpPr/>
            <p:nvPr/>
          </p:nvCxnSpPr>
          <p:spPr>
            <a:xfrm>
              <a:off x="5520962" y="3929525"/>
              <a:ext cx="0" cy="747633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1">
              <a:extLst>
                <a:ext uri="{FF2B5EF4-FFF2-40B4-BE49-F238E27FC236}">
                  <a16:creationId xmlns:a16="http://schemas.microsoft.com/office/drawing/2014/main" id="{63F665F3-ABAB-E74D-BA9F-D8429A81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914" y="4677757"/>
              <a:ext cx="1746495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2019</a:t>
              </a:r>
            </a:p>
            <a:p>
              <a:pPr defTabSz="487569"/>
              <a:r>
                <a:rPr lang="en-US" sz="1500" b="1">
                  <a:solidFill>
                    <a:prstClr val="black"/>
                  </a:solidFill>
                </a:rPr>
                <a:t>First neutrons on instruments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87C4CC-39D5-9A42-BC7C-8E26E61AA69D}"/>
                </a:ext>
              </a:extLst>
            </p:cNvPr>
            <p:cNvCxnSpPr/>
            <p:nvPr/>
          </p:nvCxnSpPr>
          <p:spPr>
            <a:xfrm>
              <a:off x="6702007" y="3464436"/>
              <a:ext cx="0" cy="25714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2">
              <a:extLst>
                <a:ext uri="{FF2B5EF4-FFF2-40B4-BE49-F238E27FC236}">
                  <a16:creationId xmlns:a16="http://schemas.microsoft.com/office/drawing/2014/main" id="{3F4B4E83-47EA-A340-BB16-85A4CEC145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4218" y="3721188"/>
              <a:ext cx="1695862" cy="769441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487569"/>
              <a:r>
                <a:rPr lang="en-US" sz="1700" b="1">
                  <a:solidFill>
                    <a:srgbClr val="0094CA"/>
                  </a:solidFill>
                </a:rPr>
                <a:t>2023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ESS starts</a:t>
              </a:r>
            </a:p>
            <a:p>
              <a:pPr defTabSz="487569"/>
              <a:r>
                <a:rPr lang="en-US" sz="1500" b="1">
                  <a:solidFill>
                    <a:srgbClr val="000000"/>
                  </a:solidFill>
                </a:rPr>
                <a:t>user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Hedemora, 13/02/2019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ut, what a neutrino is?"/>
          <p:cNvSpPr txBox="1">
            <a:spLocks noGrp="1"/>
          </p:cNvSpPr>
          <p:nvPr>
            <p:ph type="title"/>
          </p:nvPr>
        </p:nvSpPr>
        <p:spPr>
          <a:xfrm>
            <a:off x="1297459" y="14398"/>
            <a:ext cx="6862522" cy="915878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D1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00D1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But, what a neutrino is?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8" name="elementary particles,…"/>
          <p:cNvSpPr txBox="1">
            <a:spLocks noGrp="1"/>
          </p:cNvSpPr>
          <p:nvPr>
            <p:ph type="body" sz="half" idx="4294967295"/>
          </p:nvPr>
        </p:nvSpPr>
        <p:spPr>
          <a:xfrm>
            <a:off x="4635500" y="882497"/>
            <a:ext cx="4508500" cy="3721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elementary particles,</a:t>
            </a:r>
          </a:p>
          <a:p>
            <a:pPr marL="383540" indent="-342900">
              <a:buClr>
                <a:srgbClr val="008F00"/>
              </a:buClr>
              <a:buFont typeface="Arial"/>
              <a:defRPr sz="2400" u="none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neutral (electrical charge=0)</a:t>
            </a:r>
          </a:p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interacting only through weak interaction,</a:t>
            </a:r>
          </a:p>
          <a:p>
            <a:pPr marL="383540" indent="-342900">
              <a:buClr>
                <a:srgbClr val="008F00"/>
              </a:buClr>
              <a:buFont typeface="Arial"/>
              <a:defRPr sz="2400" u="none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they have massive and charged partners,</a:t>
            </a:r>
          </a:p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massless up to 90’s (this is what was assumed by the Standard Model of elementary particles)</a:t>
            </a:r>
          </a:p>
        </p:txBody>
      </p:sp>
      <p:pic>
        <p:nvPicPr>
          <p:cNvPr id="89" name="std3d.jpg" descr="std3d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75" y="995362"/>
            <a:ext cx="4533901" cy="30226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fermions (spin 1/2)"/>
          <p:cNvSpPr txBox="1"/>
          <p:nvPr/>
        </p:nvSpPr>
        <p:spPr>
          <a:xfrm>
            <a:off x="227012" y="1117600"/>
            <a:ext cx="2047923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4353FF"/>
              </a:buClr>
              <a:defRPr i="1">
                <a:solidFill>
                  <a:srgbClr val="4353FF"/>
                </a:solidFill>
                <a:uFill>
                  <a:solidFill>
                    <a:srgbClr val="4353FF"/>
                  </a:solidFill>
                </a:uFill>
              </a:defRPr>
            </a:lvl1pPr>
          </a:lstStyle>
          <a:p>
            <a:r>
              <a:t>fermions (spin 1/2)</a:t>
            </a:r>
          </a:p>
        </p:txBody>
      </p:sp>
      <p:pic>
        <p:nvPicPr>
          <p:cNvPr id="91" name="image.png" descr="image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740" y="4562475"/>
            <a:ext cx="3962400" cy="51752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+bosons currying the interactions (spin integer)"/>
          <p:cNvSpPr txBox="1"/>
          <p:nvPr/>
        </p:nvSpPr>
        <p:spPr>
          <a:xfrm>
            <a:off x="160337" y="4129087"/>
            <a:ext cx="491357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i="1"/>
            </a:pPr>
            <a:r>
              <a:t>+bosons currying the interactions (spin integer)</a:t>
            </a:r>
          </a:p>
        </p:txBody>
      </p:sp>
      <p:grpSp>
        <p:nvGrpSpPr>
          <p:cNvPr id="95" name="Group"/>
          <p:cNvGrpSpPr/>
          <p:nvPr/>
        </p:nvGrpSpPr>
        <p:grpSpPr>
          <a:xfrm>
            <a:off x="168274" y="5127625"/>
            <a:ext cx="730795" cy="542739"/>
            <a:chOff x="0" y="0"/>
            <a:chExt cx="730793" cy="542738"/>
          </a:xfrm>
        </p:grpSpPr>
        <p:sp>
          <p:nvSpPr>
            <p:cNvPr id="93" name="strong"/>
            <p:cNvSpPr txBox="1"/>
            <p:nvPr/>
          </p:nvSpPr>
          <p:spPr>
            <a:xfrm>
              <a:off x="0" y="184150"/>
              <a:ext cx="730794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strong</a:t>
              </a:r>
            </a:p>
          </p:txBody>
        </p:sp>
        <p:sp>
          <p:nvSpPr>
            <p:cNvPr id="94" name="Line"/>
            <p:cNvSpPr/>
            <p:nvPr/>
          </p:nvSpPr>
          <p:spPr>
            <a:xfrm flipH="1">
              <a:off x="385762" y="0"/>
              <a:ext cx="158751" cy="2428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8" name="Group"/>
          <p:cNvGrpSpPr/>
          <p:nvPr/>
        </p:nvGrpSpPr>
        <p:grpSpPr>
          <a:xfrm>
            <a:off x="889000" y="5145087"/>
            <a:ext cx="1619074" cy="834840"/>
            <a:chOff x="0" y="0"/>
            <a:chExt cx="1619073" cy="834838"/>
          </a:xfrm>
        </p:grpSpPr>
        <p:sp>
          <p:nvSpPr>
            <p:cNvPr id="96" name="electromagnetic"/>
            <p:cNvSpPr txBox="1"/>
            <p:nvPr/>
          </p:nvSpPr>
          <p:spPr>
            <a:xfrm>
              <a:off x="0" y="476250"/>
              <a:ext cx="1619074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electromagnetic</a:t>
              </a:r>
            </a:p>
          </p:txBody>
        </p:sp>
        <p:sp>
          <p:nvSpPr>
            <p:cNvPr id="97" name="Line"/>
            <p:cNvSpPr/>
            <p:nvPr/>
          </p:nvSpPr>
          <p:spPr>
            <a:xfrm>
              <a:off x="763587" y="0"/>
              <a:ext cx="168276" cy="5445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2708275" y="5118100"/>
            <a:ext cx="781050" cy="552264"/>
            <a:chOff x="0" y="0"/>
            <a:chExt cx="781050" cy="552263"/>
          </a:xfrm>
        </p:grpSpPr>
        <p:sp>
          <p:nvSpPr>
            <p:cNvPr id="99" name="weak"/>
            <p:cNvSpPr txBox="1"/>
            <p:nvPr/>
          </p:nvSpPr>
          <p:spPr>
            <a:xfrm>
              <a:off x="61912" y="193675"/>
              <a:ext cx="624643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weak</a:t>
              </a:r>
            </a:p>
          </p:txBody>
        </p:sp>
        <p:sp>
          <p:nvSpPr>
            <p:cNvPr id="100" name="Line"/>
            <p:cNvSpPr/>
            <p:nvPr/>
          </p:nvSpPr>
          <p:spPr>
            <a:xfrm flipH="1">
              <a:off x="622300" y="0"/>
              <a:ext cx="158750" cy="2428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Line"/>
            <p:cNvSpPr/>
            <p:nvPr/>
          </p:nvSpPr>
          <p:spPr>
            <a:xfrm>
              <a:off x="0" y="15875"/>
              <a:ext cx="319088" cy="2603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105" name="the fermions’ anti-particles…"/>
          <p:cNvSpPr txBox="1"/>
          <p:nvPr/>
        </p:nvSpPr>
        <p:spPr>
          <a:xfrm>
            <a:off x="798338" y="6086806"/>
            <a:ext cx="2954655" cy="5950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>
                <a:srgbClr val="0433FF"/>
              </a:buClr>
              <a:buSzPct val="125000"/>
              <a:buFont typeface="Times"/>
              <a:buChar char="+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/>
              <a:t>the fermions’ anti-particles</a:t>
            </a:r>
          </a:p>
          <a:p>
            <a:pPr>
              <a:buClr>
                <a:srgbClr val="0433FF"/>
              </a:buClr>
              <a:buSzPct val="125000"/>
              <a:buFont typeface="Times"/>
              <a:buChar char="+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/>
              <a:t>the Higgs boson</a:t>
            </a:r>
          </a:p>
        </p:txBody>
      </p:sp>
      <p:pic>
        <p:nvPicPr>
          <p:cNvPr id="10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4127" y="4846800"/>
            <a:ext cx="5013489" cy="192292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08269-672B-1840-A208-8EE2D0D1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Hedemora, 13/02/2019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9D9C2-9A9A-3E4F-B430-ED53316C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</p:spTree>
    <p:extLst>
      <p:ext uri="{BB962C8B-B14F-4D97-AF65-F5344CB8AC3E}">
        <p14:creationId xmlns:p14="http://schemas.microsoft.com/office/powerpoint/2010/main" val="39595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179035</TotalTime>
  <Words>1930</Words>
  <Application>Microsoft Macintosh PowerPoint</Application>
  <PresentationFormat>On-screen Show (4:3)</PresentationFormat>
  <Paragraphs>440</Paragraphs>
  <Slides>34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ＭＳ Ｐゴシック</vt:lpstr>
      <vt:lpstr>ヒラギノ明朝 ProN W3</vt:lpstr>
      <vt:lpstr>Apple Symbols</vt:lpstr>
      <vt:lpstr>Arial</vt:lpstr>
      <vt:lpstr>Calibri</vt:lpstr>
      <vt:lpstr>Comic Sans MS</vt:lpstr>
      <vt:lpstr>Courier New</vt:lpstr>
      <vt:lpstr>Frutiger</vt:lpstr>
      <vt:lpstr>Helvetica</vt:lpstr>
      <vt:lpstr>Lucida Grande</vt:lpstr>
      <vt:lpstr>Symbol</vt:lpstr>
      <vt:lpstr>Times</vt:lpstr>
      <vt:lpstr>Times New Roman</vt:lpstr>
      <vt:lpstr>Times New Roman Bold</vt:lpstr>
      <vt:lpstr>Times New Roman Italic</vt:lpstr>
      <vt:lpstr>Thème Office</vt:lpstr>
      <vt:lpstr>The neutron European Spallation Source and the proposed neutrino Super Beam for CP Violation discovery  Marcos Dracos IPHC-Strasbourg</vt:lpstr>
      <vt:lpstr>European Spallation Source</vt:lpstr>
      <vt:lpstr>Neutron Scattering</vt:lpstr>
      <vt:lpstr>ESS proton linac</vt:lpstr>
      <vt:lpstr>What does it mean 5 MW?</vt:lpstr>
      <vt:lpstr>European Spallation Source</vt:lpstr>
      <vt:lpstr>ESS schedule</vt:lpstr>
      <vt:lpstr>European Spallation Source as Neutrino Facility</vt:lpstr>
      <vt:lpstr>But, what a neutrino is?</vt:lpstr>
      <vt:lpstr>Where can we find neutrinos?</vt:lpstr>
      <vt:lpstr>Quantum Mechanics and lepton mixing</vt:lpstr>
      <vt:lpstr>Neutrino Oscillations Pontecorvo-Maki-Nakagawa-Sakata matrix</vt:lpstr>
      <vt:lpstr>Appearance/disappearance experiments</vt:lpstr>
      <vt:lpstr>Confirmation of neutrino oscillations</vt:lpstr>
      <vt:lpstr>Matter/antimatter asymmetry in the Universe and ν oscillations</vt:lpstr>
      <vt:lpstr>Matter/antimatter asymmetry in the Universe</vt:lpstr>
      <vt:lpstr>δCP and Matter-antimatter asymmetry magnitude</vt:lpstr>
      <vt:lpstr>Use all this ESS linac power to go to the second oscillation maximum</vt:lpstr>
      <vt:lpstr>Having access to a powerful proton beam…</vt:lpstr>
      <vt:lpstr>ESSνSB ν energy distribution</vt:lpstr>
      <vt:lpstr>Oscillation to be studied</vt:lpstr>
      <vt:lpstr>Can we go to the 2nd oscillation maximum using our proton beam?</vt:lpstr>
      <vt:lpstr>2nd Oscillation max. coverage</vt:lpstr>
      <vt:lpstr>ESS Linac modifications to produce a neutrino Super Beam</vt:lpstr>
      <vt:lpstr>How to add a neutrino facility?</vt:lpstr>
      <vt:lpstr>Possible locations for far detector</vt:lpstr>
      <vt:lpstr>The Garpenberg mine</vt:lpstr>
      <vt:lpstr>Which baseline?</vt:lpstr>
      <vt:lpstr>Physics Performance</vt:lpstr>
      <vt:lpstr>EuroNuNet</vt:lpstr>
      <vt:lpstr>ESSνSB at the European level</vt:lpstr>
      <vt:lpstr>Design Study ESSνSB (2018-2021)</vt:lpstr>
      <vt:lpstr>Possible ESSνSB schedule (2nd generation neutrino Super Beam) </vt:lpstr>
      <vt:lpstr>Conclusion</vt:lpstr>
    </vt:vector>
  </TitlesOfParts>
  <Company>IN2P3/CNRS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 </dc:title>
  <dc:creator>Marcos Dracos</dc:creator>
  <cp:lastModifiedBy>Marcos Dracos</cp:lastModifiedBy>
  <cp:revision>1461</cp:revision>
  <cp:lastPrinted>2013-03-04T17:31:58Z</cp:lastPrinted>
  <dcterms:created xsi:type="dcterms:W3CDTF">2012-07-27T00:22:31Z</dcterms:created>
  <dcterms:modified xsi:type="dcterms:W3CDTF">2019-02-13T06:46:43Z</dcterms:modified>
</cp:coreProperties>
</file>