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4v" ContentType="video/unknown"/>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1"/>
  </p:sldMasterIdLst>
  <p:notesMasterIdLst>
    <p:notesMasterId r:id="rId63"/>
  </p:notesMasterIdLst>
  <p:handoutMasterIdLst>
    <p:handoutMasterId r:id="rId64"/>
  </p:handoutMasterIdLst>
  <p:sldIdLst>
    <p:sldId id="258" r:id="rId2"/>
    <p:sldId id="720" r:id="rId3"/>
    <p:sldId id="272" r:id="rId4"/>
    <p:sldId id="727" r:id="rId5"/>
    <p:sldId id="797" r:id="rId6"/>
    <p:sldId id="821" r:id="rId7"/>
    <p:sldId id="805" r:id="rId8"/>
    <p:sldId id="774" r:id="rId9"/>
    <p:sldId id="812" r:id="rId10"/>
    <p:sldId id="820" r:id="rId11"/>
    <p:sldId id="292" r:id="rId12"/>
    <p:sldId id="766" r:id="rId13"/>
    <p:sldId id="726" r:id="rId14"/>
    <p:sldId id="658" r:id="rId15"/>
    <p:sldId id="677" r:id="rId16"/>
    <p:sldId id="679" r:id="rId17"/>
    <p:sldId id="680" r:id="rId18"/>
    <p:sldId id="681" r:id="rId19"/>
    <p:sldId id="657" r:id="rId20"/>
    <p:sldId id="382" r:id="rId21"/>
    <p:sldId id="817" r:id="rId22"/>
    <p:sldId id="741" r:id="rId23"/>
    <p:sldId id="768" r:id="rId24"/>
    <p:sldId id="825" r:id="rId25"/>
    <p:sldId id="733" r:id="rId26"/>
    <p:sldId id="823" r:id="rId27"/>
    <p:sldId id="822" r:id="rId28"/>
    <p:sldId id="676" r:id="rId29"/>
    <p:sldId id="826" r:id="rId30"/>
    <p:sldId id="827" r:id="rId31"/>
    <p:sldId id="828" r:id="rId32"/>
    <p:sldId id="829" r:id="rId33"/>
    <p:sldId id="717" r:id="rId34"/>
    <p:sldId id="832" r:id="rId35"/>
    <p:sldId id="831" r:id="rId36"/>
    <p:sldId id="818" r:id="rId37"/>
    <p:sldId id="833" r:id="rId38"/>
    <p:sldId id="835" r:id="rId39"/>
    <p:sldId id="834" r:id="rId40"/>
    <p:sldId id="836" r:id="rId41"/>
    <p:sldId id="838" r:id="rId42"/>
    <p:sldId id="839" r:id="rId43"/>
    <p:sldId id="841" r:id="rId44"/>
    <p:sldId id="684" r:id="rId45"/>
    <p:sldId id="757" r:id="rId46"/>
    <p:sldId id="804" r:id="rId47"/>
    <p:sldId id="840" r:id="rId48"/>
    <p:sldId id="837" r:id="rId49"/>
    <p:sldId id="771" r:id="rId50"/>
    <p:sldId id="691" r:id="rId51"/>
    <p:sldId id="842" r:id="rId52"/>
    <p:sldId id="769" r:id="rId53"/>
    <p:sldId id="697" r:id="rId54"/>
    <p:sldId id="779" r:id="rId55"/>
    <p:sldId id="693" r:id="rId56"/>
    <p:sldId id="694" r:id="rId57"/>
    <p:sldId id="781" r:id="rId58"/>
    <p:sldId id="751" r:id="rId59"/>
    <p:sldId id="793" r:id="rId60"/>
    <p:sldId id="729" r:id="rId61"/>
    <p:sldId id="843" r:id="rId62"/>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432FF"/>
    <a:srgbClr val="00FF00"/>
    <a:srgbClr val="66FFF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050" autoAdjust="0"/>
    <p:restoredTop sz="50000" autoAdjust="0"/>
  </p:normalViewPr>
  <p:slideViewPr>
    <p:cSldViewPr snapToGrid="0" snapToObjects="1">
      <p:cViewPr varScale="1">
        <p:scale>
          <a:sx n="157" d="100"/>
          <a:sy n="157" d="100"/>
        </p:scale>
        <p:origin x="1168" y="168"/>
      </p:cViewPr>
      <p:guideLst>
        <p:guide orient="horz" pos="2160"/>
        <p:guide pos="2880"/>
      </p:guideLst>
    </p:cSldViewPr>
  </p:slideViewPr>
  <p:outlineViewPr>
    <p:cViewPr>
      <p:scale>
        <a:sx n="33" d="100"/>
        <a:sy n="33" d="100"/>
      </p:scale>
      <p:origin x="0" y="192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624367-62C0-4C4A-85A6-45677C591B1E}" type="doc">
      <dgm:prSet loTypeId="urn:microsoft.com/office/officeart/2009/3/layout/StepUpProcess" loCatId="" qsTypeId="urn:microsoft.com/office/officeart/2005/8/quickstyle/simple4" qsCatId="simple" csTypeId="urn:microsoft.com/office/officeart/2005/8/colors/accent1_2" csCatId="accent1" phldr="1"/>
      <dgm:spPr/>
      <dgm:t>
        <a:bodyPr/>
        <a:lstStyle/>
        <a:p>
          <a:endParaRPr lang="en-US"/>
        </a:p>
      </dgm:t>
    </dgm:pt>
    <dgm:pt modelId="{3CA18EA7-4D90-1548-851C-E3EBB22F4355}">
      <dgm:prSet phldrT="[Text]" custT="1"/>
      <dgm:spPr/>
      <dgm:t>
        <a:bodyPr/>
        <a:lstStyle/>
        <a:p>
          <a:r>
            <a:rPr lang="en-GB" sz="1400" b="1" noProof="0" dirty="0">
              <a:latin typeface="Times New Roman" charset="0"/>
              <a:ea typeface="Times New Roman" charset="0"/>
              <a:cs typeface="Times New Roman" charset="0"/>
            </a:rPr>
            <a:t>2021</a:t>
          </a:r>
          <a:r>
            <a:rPr lang="en-GB" sz="1400" noProof="0" dirty="0">
              <a:latin typeface="Times New Roman" charset="0"/>
              <a:ea typeface="Times New Roman" charset="0"/>
              <a:cs typeface="Times New Roman" charset="0"/>
            </a:rPr>
            <a:t>: End of </a:t>
          </a:r>
          <a:r>
            <a:rPr lang="en-GB" sz="1400" noProof="0" dirty="0" err="1">
              <a:latin typeface="Times New Roman" charset="0"/>
              <a:ea typeface="Times New Roman" charset="0"/>
              <a:cs typeface="Times New Roman" charset="0"/>
            </a:rPr>
            <a:t>ESSνSB</a:t>
          </a:r>
          <a:r>
            <a:rPr lang="en-GB" sz="1400" noProof="0" dirty="0">
              <a:latin typeface="Times New Roman" charset="0"/>
              <a:ea typeface="Times New Roman" charset="0"/>
              <a:cs typeface="Times New Roman" charset="0"/>
            </a:rPr>
            <a:t> Design Study, CDR and preliminary costing</a:t>
          </a:r>
        </a:p>
      </dgm:t>
    </dgm:pt>
    <dgm:pt modelId="{84B71D96-5FF3-724B-BE4F-04990407D369}" type="parTrans" cxnId="{2E6B57DF-D1FB-2F41-B6ED-6197DE6435FC}">
      <dgm:prSet/>
      <dgm:spPr/>
      <dgm:t>
        <a:bodyPr/>
        <a:lstStyle/>
        <a:p>
          <a:endParaRPr lang="en-GB" sz="1800" noProof="0" dirty="0"/>
        </a:p>
      </dgm:t>
    </dgm:pt>
    <dgm:pt modelId="{8F77C204-1506-2946-A283-EC79BDE0EDA4}" type="sibTrans" cxnId="{2E6B57DF-D1FB-2F41-B6ED-6197DE6435FC}">
      <dgm:prSet/>
      <dgm:spPr/>
      <dgm:t>
        <a:bodyPr/>
        <a:lstStyle/>
        <a:p>
          <a:endParaRPr lang="en-GB" sz="1800" noProof="0" dirty="0"/>
        </a:p>
      </dgm:t>
    </dgm:pt>
    <dgm:pt modelId="{592806B3-0FFB-1A4F-8B61-49B2EBFEBBB0}">
      <dgm:prSet phldrT="[Text]" custT="1"/>
      <dgm:spPr/>
      <dgm:t>
        <a:bodyPr/>
        <a:lstStyle/>
        <a:p>
          <a:r>
            <a:rPr lang="en-GB" sz="1400" b="1" noProof="0" dirty="0">
              <a:latin typeface="Times New Roman" charset="0"/>
              <a:ea typeface="Times New Roman" charset="0"/>
              <a:cs typeface="Times New Roman" charset="0"/>
            </a:rPr>
            <a:t>2012</a:t>
          </a:r>
          <a:r>
            <a:rPr lang="en-GB" sz="1400" noProof="0" dirty="0">
              <a:latin typeface="Times New Roman" charset="0"/>
              <a:ea typeface="Times New Roman" charset="0"/>
              <a:cs typeface="Times New Roman" charset="0"/>
            </a:rPr>
            <a:t>: inception of the project</a:t>
          </a:r>
        </a:p>
      </dgm:t>
    </dgm:pt>
    <dgm:pt modelId="{FE35079E-9397-054F-9D8A-91FA9AE8A0C9}" type="parTrans" cxnId="{FC4F830C-D141-214C-9842-6329E95D0A9E}">
      <dgm:prSet/>
      <dgm:spPr/>
      <dgm:t>
        <a:bodyPr/>
        <a:lstStyle/>
        <a:p>
          <a:endParaRPr lang="en-GB" sz="1800" noProof="0" dirty="0"/>
        </a:p>
      </dgm:t>
    </dgm:pt>
    <dgm:pt modelId="{1619FFC3-E1DA-AD4B-9148-1ECF793DB86E}" type="sibTrans" cxnId="{FC4F830C-D141-214C-9842-6329E95D0A9E}">
      <dgm:prSet/>
      <dgm:spPr/>
      <dgm:t>
        <a:bodyPr/>
        <a:lstStyle/>
        <a:p>
          <a:endParaRPr lang="en-GB" sz="1800" noProof="0" dirty="0"/>
        </a:p>
      </dgm:t>
    </dgm:pt>
    <dgm:pt modelId="{983C0D48-7B1D-334D-BA1F-58EDD94D1D3D}">
      <dgm:prSet phldrT="[Text]" custT="1"/>
      <dgm:spPr/>
      <dgm:t>
        <a:bodyPr/>
        <a:lstStyle/>
        <a:p>
          <a:r>
            <a:rPr lang="en-GB" sz="1400" b="1" noProof="0" dirty="0">
              <a:latin typeface="Times New Roman" charset="0"/>
              <a:ea typeface="Times New Roman" charset="0"/>
              <a:cs typeface="Times New Roman" charset="0"/>
            </a:rPr>
            <a:t>2016-2019</a:t>
          </a:r>
          <a:r>
            <a:rPr lang="en-GB" sz="1400" noProof="0" dirty="0">
              <a:latin typeface="Times New Roman" charset="0"/>
              <a:ea typeface="Times New Roman" charset="0"/>
              <a:cs typeface="Times New Roman" charset="0"/>
            </a:rPr>
            <a:t>: beginning of COST Action </a:t>
          </a:r>
          <a:r>
            <a:rPr lang="en-GB" sz="1400" noProof="0" dirty="0" err="1">
              <a:latin typeface="Times New Roman" charset="0"/>
              <a:ea typeface="Times New Roman" charset="0"/>
              <a:cs typeface="Times New Roman" charset="0"/>
            </a:rPr>
            <a:t>EuroNuNet</a:t>
          </a:r>
          <a:endParaRPr lang="en-GB" sz="1400" noProof="0" dirty="0">
            <a:latin typeface="Times New Roman" charset="0"/>
            <a:ea typeface="Times New Roman" charset="0"/>
            <a:cs typeface="Times New Roman" charset="0"/>
          </a:endParaRPr>
        </a:p>
      </dgm:t>
    </dgm:pt>
    <dgm:pt modelId="{922F3731-F3DF-0A46-AC79-C5E9062BCE91}" type="parTrans" cxnId="{64525843-DA8D-F149-A707-B3F3E301F2A1}">
      <dgm:prSet/>
      <dgm:spPr/>
      <dgm:t>
        <a:bodyPr/>
        <a:lstStyle/>
        <a:p>
          <a:endParaRPr lang="en-GB" sz="1800" noProof="0" dirty="0"/>
        </a:p>
      </dgm:t>
    </dgm:pt>
    <dgm:pt modelId="{B7233D2A-5181-574E-99C9-D26553EADA68}" type="sibTrans" cxnId="{64525843-DA8D-F149-A707-B3F3E301F2A1}">
      <dgm:prSet/>
      <dgm:spPr/>
      <dgm:t>
        <a:bodyPr/>
        <a:lstStyle/>
        <a:p>
          <a:endParaRPr lang="en-GB" sz="1800" noProof="0" dirty="0"/>
        </a:p>
      </dgm:t>
    </dgm:pt>
    <dgm:pt modelId="{D4DBB20D-DB95-F547-A424-A2B1755FC265}">
      <dgm:prSet phldrT="[Text]" custT="1"/>
      <dgm:spPr/>
      <dgm:t>
        <a:bodyPr/>
        <a:lstStyle/>
        <a:p>
          <a:r>
            <a:rPr lang="en-GB" sz="1400" b="1" noProof="0" dirty="0">
              <a:latin typeface="Times New Roman" charset="0"/>
              <a:ea typeface="Times New Roman" charset="0"/>
              <a:cs typeface="Times New Roman" charset="0"/>
            </a:rPr>
            <a:t>2018</a:t>
          </a:r>
          <a:r>
            <a:rPr lang="en-GB" sz="1400" noProof="0" dirty="0">
              <a:latin typeface="Times New Roman" charset="0"/>
              <a:ea typeface="Times New Roman" charset="0"/>
              <a:cs typeface="Times New Roman" charset="0"/>
            </a:rPr>
            <a:t>: beginning of </a:t>
          </a:r>
          <a:r>
            <a:rPr lang="en-GB" sz="1400" noProof="0" dirty="0" err="1">
              <a:latin typeface="Times New Roman" charset="0"/>
              <a:ea typeface="Times New Roman" charset="0"/>
              <a:cs typeface="Times New Roman" charset="0"/>
            </a:rPr>
            <a:t>ESSνSB</a:t>
          </a:r>
          <a:r>
            <a:rPr lang="en-GB" sz="1400" noProof="0" dirty="0">
              <a:latin typeface="Times New Roman" charset="0"/>
              <a:ea typeface="Times New Roman" charset="0"/>
              <a:cs typeface="Times New Roman" charset="0"/>
            </a:rPr>
            <a:t> Design Study (EU-H2020)</a:t>
          </a:r>
        </a:p>
      </dgm:t>
    </dgm:pt>
    <dgm:pt modelId="{CE55D81A-A0B3-F04C-BBE3-743766D9CD21}" type="parTrans" cxnId="{36ABDC73-71FF-5743-A8A0-1F2672D0E8A9}">
      <dgm:prSet/>
      <dgm:spPr/>
      <dgm:t>
        <a:bodyPr/>
        <a:lstStyle/>
        <a:p>
          <a:endParaRPr lang="en-GB" sz="1800" noProof="0" dirty="0"/>
        </a:p>
      </dgm:t>
    </dgm:pt>
    <dgm:pt modelId="{A6DA859D-4496-8449-80B8-3903D7B07B41}" type="sibTrans" cxnId="{36ABDC73-71FF-5743-A8A0-1F2672D0E8A9}">
      <dgm:prSet/>
      <dgm:spPr/>
      <dgm:t>
        <a:bodyPr/>
        <a:lstStyle/>
        <a:p>
          <a:endParaRPr lang="en-GB" sz="1800" noProof="0" dirty="0"/>
        </a:p>
      </dgm:t>
    </dgm:pt>
    <dgm:pt modelId="{B02525E8-4DB9-504C-9903-4BBB0B3EA70D}">
      <dgm:prSet phldrT="[Text]" custT="1"/>
      <dgm:spPr/>
      <dgm:t>
        <a:bodyPr/>
        <a:lstStyle/>
        <a:p>
          <a:r>
            <a:rPr lang="en-GB" sz="1400" b="1" noProof="0" dirty="0">
              <a:latin typeface="Times New Roman" charset="0"/>
              <a:ea typeface="Times New Roman" charset="0"/>
              <a:cs typeface="Times New Roman" charset="0"/>
            </a:rPr>
            <a:t>2022-2024</a:t>
          </a:r>
          <a:r>
            <a:rPr lang="en-GB" sz="1400" noProof="0" dirty="0">
              <a:latin typeface="Times New Roman" charset="0"/>
              <a:ea typeface="Times New Roman" charset="0"/>
              <a:cs typeface="Times New Roman" charset="0"/>
            </a:rPr>
            <a:t>: Preparatory Phase, TDR</a:t>
          </a:r>
        </a:p>
      </dgm:t>
    </dgm:pt>
    <dgm:pt modelId="{7E6C9A19-59DB-F548-9F00-90325D5CBC35}" type="parTrans" cxnId="{2866F679-E19F-9C4F-9983-E49C443CEDCE}">
      <dgm:prSet/>
      <dgm:spPr/>
      <dgm:t>
        <a:bodyPr/>
        <a:lstStyle/>
        <a:p>
          <a:endParaRPr lang="en-GB" sz="1800" noProof="0" dirty="0"/>
        </a:p>
      </dgm:t>
    </dgm:pt>
    <dgm:pt modelId="{264C7109-699D-6C4A-A4BD-0C72354B284E}" type="sibTrans" cxnId="{2866F679-E19F-9C4F-9983-E49C443CEDCE}">
      <dgm:prSet/>
      <dgm:spPr/>
      <dgm:t>
        <a:bodyPr/>
        <a:lstStyle/>
        <a:p>
          <a:endParaRPr lang="en-GB" sz="1800" noProof="0" dirty="0"/>
        </a:p>
      </dgm:t>
    </dgm:pt>
    <dgm:pt modelId="{F107E74D-B8D4-A744-BE24-D2AD3B10C22D}">
      <dgm:prSet phldrT="[Text]" custT="1"/>
      <dgm:spPr/>
      <dgm:t>
        <a:bodyPr/>
        <a:lstStyle/>
        <a:p>
          <a:r>
            <a:rPr lang="en-GB" sz="1400" b="1" noProof="0" dirty="0">
              <a:latin typeface="Times New Roman" charset="0"/>
              <a:ea typeface="Times New Roman" charset="0"/>
              <a:cs typeface="Times New Roman" charset="0"/>
            </a:rPr>
            <a:t>2025-2026</a:t>
          </a:r>
          <a:r>
            <a:rPr lang="en-GB" sz="1400" noProof="0" dirty="0">
              <a:latin typeface="Times New Roman" charset="0"/>
              <a:ea typeface="Times New Roman" charset="0"/>
              <a:cs typeface="Times New Roman" charset="0"/>
            </a:rPr>
            <a:t>: Preconstruction Phase, International Agreement</a:t>
          </a:r>
        </a:p>
      </dgm:t>
    </dgm:pt>
    <dgm:pt modelId="{719992A6-E5EF-A040-9FFA-850F8D3A5493}" type="parTrans" cxnId="{D3E173D7-87D3-794C-8D93-8BC66FE803A9}">
      <dgm:prSet/>
      <dgm:spPr/>
      <dgm:t>
        <a:bodyPr/>
        <a:lstStyle/>
        <a:p>
          <a:endParaRPr lang="en-GB" sz="1800" noProof="0" dirty="0"/>
        </a:p>
      </dgm:t>
    </dgm:pt>
    <dgm:pt modelId="{F07A1EEB-3135-514E-8C5D-28655CD31B48}" type="sibTrans" cxnId="{D3E173D7-87D3-794C-8D93-8BC66FE803A9}">
      <dgm:prSet/>
      <dgm:spPr/>
      <dgm:t>
        <a:bodyPr/>
        <a:lstStyle/>
        <a:p>
          <a:endParaRPr lang="en-GB" sz="1800" noProof="0" dirty="0"/>
        </a:p>
      </dgm:t>
    </dgm:pt>
    <dgm:pt modelId="{A010F976-E9E0-A148-8283-909249470DA3}">
      <dgm:prSet phldrT="[Text]" custT="1"/>
      <dgm:spPr/>
      <dgm:t>
        <a:bodyPr/>
        <a:lstStyle/>
        <a:p>
          <a:r>
            <a:rPr lang="en-GB" sz="1400" b="1" noProof="0" dirty="0">
              <a:solidFill>
                <a:schemeClr val="tx1"/>
              </a:solidFill>
              <a:latin typeface="Times New Roman" charset="0"/>
              <a:ea typeface="Times New Roman" charset="0"/>
              <a:cs typeface="Times New Roman" charset="0"/>
            </a:rPr>
            <a:t>2027-2034</a:t>
          </a:r>
          <a:r>
            <a:rPr lang="en-GB" sz="1400" b="0" noProof="0" dirty="0">
              <a:solidFill>
                <a:schemeClr val="tx1"/>
              </a:solidFill>
              <a:latin typeface="Times New Roman" charset="0"/>
              <a:ea typeface="Times New Roman" charset="0"/>
              <a:cs typeface="Times New Roman" charset="0"/>
            </a:rPr>
            <a:t>: Construction of the facility and detectors, including commissioning</a:t>
          </a:r>
        </a:p>
      </dgm:t>
    </dgm:pt>
    <dgm:pt modelId="{263D7637-1A21-A04A-BC59-40C197524200}" type="parTrans" cxnId="{9AD6C2BB-D4A8-6A46-8986-7DF8E422D2BE}">
      <dgm:prSet/>
      <dgm:spPr/>
      <dgm:t>
        <a:bodyPr/>
        <a:lstStyle/>
        <a:p>
          <a:endParaRPr lang="en-GB" sz="1800" noProof="0" dirty="0"/>
        </a:p>
      </dgm:t>
    </dgm:pt>
    <dgm:pt modelId="{59022325-0FAE-E748-9693-261F0AD50856}" type="sibTrans" cxnId="{9AD6C2BB-D4A8-6A46-8986-7DF8E422D2BE}">
      <dgm:prSet/>
      <dgm:spPr/>
      <dgm:t>
        <a:bodyPr/>
        <a:lstStyle/>
        <a:p>
          <a:endParaRPr lang="en-GB" sz="1800" noProof="0" dirty="0"/>
        </a:p>
      </dgm:t>
    </dgm:pt>
    <dgm:pt modelId="{4D19CF5D-0246-5448-9708-E54693EA46CA}">
      <dgm:prSet phldrT="[Text]" custT="1"/>
      <dgm:spPr/>
      <dgm:t>
        <a:bodyPr/>
        <a:lstStyle/>
        <a:p>
          <a:r>
            <a:rPr lang="en-GB" sz="1400" b="1" noProof="0" dirty="0">
              <a:solidFill>
                <a:srgbClr val="FF0000"/>
              </a:solidFill>
              <a:latin typeface="Times New Roman" charset="0"/>
              <a:ea typeface="Times New Roman" charset="0"/>
              <a:cs typeface="Times New Roman" charset="0"/>
            </a:rPr>
            <a:t>2035-</a:t>
          </a:r>
          <a:r>
            <a:rPr lang="en-GB" sz="1400" noProof="0" dirty="0">
              <a:solidFill>
                <a:srgbClr val="FF0000"/>
              </a:solidFill>
              <a:latin typeface="Times New Roman" charset="0"/>
              <a:ea typeface="Times New Roman" charset="0"/>
              <a:cs typeface="Times New Roman" charset="0"/>
            </a:rPr>
            <a:t>: Data taking</a:t>
          </a:r>
        </a:p>
      </dgm:t>
    </dgm:pt>
    <dgm:pt modelId="{B70419A6-7269-0449-BB4F-BF8011A31160}" type="parTrans" cxnId="{A6629817-A2FD-2945-9CBA-42D99B644555}">
      <dgm:prSet/>
      <dgm:spPr/>
      <dgm:t>
        <a:bodyPr/>
        <a:lstStyle/>
        <a:p>
          <a:endParaRPr lang="en-GB" noProof="0" dirty="0"/>
        </a:p>
      </dgm:t>
    </dgm:pt>
    <dgm:pt modelId="{9154FC06-1B1B-054C-8B39-983368673A6C}" type="sibTrans" cxnId="{A6629817-A2FD-2945-9CBA-42D99B644555}">
      <dgm:prSet/>
      <dgm:spPr/>
      <dgm:t>
        <a:bodyPr/>
        <a:lstStyle/>
        <a:p>
          <a:endParaRPr lang="en-GB" noProof="0" dirty="0"/>
        </a:p>
      </dgm:t>
    </dgm:pt>
    <dgm:pt modelId="{0E9CF370-5158-6A48-87C2-8F3D728F5052}" type="pres">
      <dgm:prSet presAssocID="{32624367-62C0-4C4A-85A6-45677C591B1E}" presName="rootnode" presStyleCnt="0">
        <dgm:presLayoutVars>
          <dgm:chMax/>
          <dgm:chPref/>
          <dgm:dir/>
          <dgm:animLvl val="lvl"/>
        </dgm:presLayoutVars>
      </dgm:prSet>
      <dgm:spPr/>
    </dgm:pt>
    <dgm:pt modelId="{30B7C3ED-BBBC-5442-AFBF-6F88CE3442CF}" type="pres">
      <dgm:prSet presAssocID="{592806B3-0FFB-1A4F-8B61-49B2EBFEBBB0}" presName="composite" presStyleCnt="0"/>
      <dgm:spPr/>
    </dgm:pt>
    <dgm:pt modelId="{6D7F0E9A-FFC7-4147-AAB4-FD1CE7B90151}" type="pres">
      <dgm:prSet presAssocID="{592806B3-0FFB-1A4F-8B61-49B2EBFEBBB0}" presName="LShape" presStyleLbl="alignNode1" presStyleIdx="0" presStyleCnt="15"/>
      <dgm:spPr/>
    </dgm:pt>
    <dgm:pt modelId="{B8863B7D-8AB7-4641-AC29-31B00165D50C}" type="pres">
      <dgm:prSet presAssocID="{592806B3-0FFB-1A4F-8B61-49B2EBFEBBB0}" presName="ParentText" presStyleLbl="revTx" presStyleIdx="0" presStyleCnt="8" custScaleX="121634" custLinFactNeighborX="11858">
        <dgm:presLayoutVars>
          <dgm:chMax val="0"/>
          <dgm:chPref val="0"/>
          <dgm:bulletEnabled val="1"/>
        </dgm:presLayoutVars>
      </dgm:prSet>
      <dgm:spPr/>
    </dgm:pt>
    <dgm:pt modelId="{B5BEA95A-7198-004E-9981-FCFC8D3A15B6}" type="pres">
      <dgm:prSet presAssocID="{592806B3-0FFB-1A4F-8B61-49B2EBFEBBB0}" presName="Triangle" presStyleLbl="alignNode1" presStyleIdx="1" presStyleCnt="15"/>
      <dgm:spPr/>
    </dgm:pt>
    <dgm:pt modelId="{8689A953-1AEA-6D4E-8FE9-8E41D004386F}" type="pres">
      <dgm:prSet presAssocID="{1619FFC3-E1DA-AD4B-9148-1ECF793DB86E}" presName="sibTrans" presStyleCnt="0"/>
      <dgm:spPr/>
    </dgm:pt>
    <dgm:pt modelId="{BD76CB85-75DE-BE47-9966-5B8DA6C3BD75}" type="pres">
      <dgm:prSet presAssocID="{1619FFC3-E1DA-AD4B-9148-1ECF793DB86E}" presName="space" presStyleCnt="0"/>
      <dgm:spPr/>
    </dgm:pt>
    <dgm:pt modelId="{D66E0990-259C-824C-8CB2-F39AFF4217F3}" type="pres">
      <dgm:prSet presAssocID="{983C0D48-7B1D-334D-BA1F-58EDD94D1D3D}" presName="composite" presStyleCnt="0"/>
      <dgm:spPr/>
    </dgm:pt>
    <dgm:pt modelId="{08DB9853-C773-F14A-8513-9FAA15173581}" type="pres">
      <dgm:prSet presAssocID="{983C0D48-7B1D-334D-BA1F-58EDD94D1D3D}" presName="LShape" presStyleLbl="alignNode1" presStyleIdx="2" presStyleCnt="15"/>
      <dgm:spPr/>
    </dgm:pt>
    <dgm:pt modelId="{5746230B-50C9-AF44-823E-1AE00ABBBBE8}" type="pres">
      <dgm:prSet presAssocID="{983C0D48-7B1D-334D-BA1F-58EDD94D1D3D}" presName="ParentText" presStyleLbl="revTx" presStyleIdx="1" presStyleCnt="8" custScaleX="122156" custScaleY="124860" custLinFactNeighborX="12936" custLinFactNeighborY="13519">
        <dgm:presLayoutVars>
          <dgm:chMax val="0"/>
          <dgm:chPref val="0"/>
          <dgm:bulletEnabled val="1"/>
        </dgm:presLayoutVars>
      </dgm:prSet>
      <dgm:spPr/>
    </dgm:pt>
    <dgm:pt modelId="{854634EE-8E5F-7547-BB7D-50174EBF2ECA}" type="pres">
      <dgm:prSet presAssocID="{983C0D48-7B1D-334D-BA1F-58EDD94D1D3D}" presName="Triangle" presStyleLbl="alignNode1" presStyleIdx="3" presStyleCnt="15"/>
      <dgm:spPr/>
    </dgm:pt>
    <dgm:pt modelId="{4402BBF0-E0E5-A54B-8F73-AA0C244454EB}" type="pres">
      <dgm:prSet presAssocID="{B7233D2A-5181-574E-99C9-D26553EADA68}" presName="sibTrans" presStyleCnt="0"/>
      <dgm:spPr/>
    </dgm:pt>
    <dgm:pt modelId="{88A118F2-5C0E-BA4E-A12C-59EFF20A6565}" type="pres">
      <dgm:prSet presAssocID="{B7233D2A-5181-574E-99C9-D26553EADA68}" presName="space" presStyleCnt="0"/>
      <dgm:spPr/>
    </dgm:pt>
    <dgm:pt modelId="{38055516-9FE0-FB4C-971F-D613207A8FFB}" type="pres">
      <dgm:prSet presAssocID="{D4DBB20D-DB95-F547-A424-A2B1755FC265}" presName="composite" presStyleCnt="0"/>
      <dgm:spPr/>
    </dgm:pt>
    <dgm:pt modelId="{E2AF198D-3264-064F-B2DA-0EDA5BC38785}" type="pres">
      <dgm:prSet presAssocID="{D4DBB20D-DB95-F547-A424-A2B1755FC265}" presName="LShape" presStyleLbl="alignNode1" presStyleIdx="4" presStyleCnt="15"/>
      <dgm:spPr/>
    </dgm:pt>
    <dgm:pt modelId="{7B107B4E-6B13-A34E-8561-E4FA75321AA7}" type="pres">
      <dgm:prSet presAssocID="{D4DBB20D-DB95-F547-A424-A2B1755FC265}" presName="ParentText" presStyleLbl="revTx" presStyleIdx="2" presStyleCnt="8" custScaleX="121881" custLinFactNeighborX="10629">
        <dgm:presLayoutVars>
          <dgm:chMax val="0"/>
          <dgm:chPref val="0"/>
          <dgm:bulletEnabled val="1"/>
        </dgm:presLayoutVars>
      </dgm:prSet>
      <dgm:spPr/>
    </dgm:pt>
    <dgm:pt modelId="{CB678BC5-B6D1-5B40-ABD3-35D3BE585A74}" type="pres">
      <dgm:prSet presAssocID="{D4DBB20D-DB95-F547-A424-A2B1755FC265}" presName="Triangle" presStyleLbl="alignNode1" presStyleIdx="5" presStyleCnt="15"/>
      <dgm:spPr/>
    </dgm:pt>
    <dgm:pt modelId="{E7A520B1-9252-4044-ADC6-B047D09B6D05}" type="pres">
      <dgm:prSet presAssocID="{A6DA859D-4496-8449-80B8-3903D7B07B41}" presName="sibTrans" presStyleCnt="0"/>
      <dgm:spPr/>
    </dgm:pt>
    <dgm:pt modelId="{D5F169C9-DB48-274E-9824-4A14A8A47512}" type="pres">
      <dgm:prSet presAssocID="{A6DA859D-4496-8449-80B8-3903D7B07B41}" presName="space" presStyleCnt="0"/>
      <dgm:spPr/>
    </dgm:pt>
    <dgm:pt modelId="{AD89BAF5-251C-0C48-B375-0308FF7BD017}" type="pres">
      <dgm:prSet presAssocID="{3CA18EA7-4D90-1548-851C-E3EBB22F4355}" presName="composite" presStyleCnt="0"/>
      <dgm:spPr/>
    </dgm:pt>
    <dgm:pt modelId="{BFD320F3-7CF6-B14F-B1B5-A912BBDB934D}" type="pres">
      <dgm:prSet presAssocID="{3CA18EA7-4D90-1548-851C-E3EBB22F4355}" presName="LShape" presStyleLbl="alignNode1" presStyleIdx="6" presStyleCnt="15"/>
      <dgm:spPr/>
    </dgm:pt>
    <dgm:pt modelId="{C08C452D-A555-FF45-82A3-43A2CAAF135E}" type="pres">
      <dgm:prSet presAssocID="{3CA18EA7-4D90-1548-851C-E3EBB22F4355}" presName="ParentText" presStyleLbl="revTx" presStyleIdx="3" presStyleCnt="8" custScaleX="127028" custLinFactNeighborX="10629">
        <dgm:presLayoutVars>
          <dgm:chMax val="0"/>
          <dgm:chPref val="0"/>
          <dgm:bulletEnabled val="1"/>
        </dgm:presLayoutVars>
      </dgm:prSet>
      <dgm:spPr/>
    </dgm:pt>
    <dgm:pt modelId="{ACA90027-4604-E547-9400-4CC0AE371000}" type="pres">
      <dgm:prSet presAssocID="{3CA18EA7-4D90-1548-851C-E3EBB22F4355}" presName="Triangle" presStyleLbl="alignNode1" presStyleIdx="7" presStyleCnt="15"/>
      <dgm:spPr/>
    </dgm:pt>
    <dgm:pt modelId="{17278849-16A7-4244-AE32-280D1ECC7EDB}" type="pres">
      <dgm:prSet presAssocID="{8F77C204-1506-2946-A283-EC79BDE0EDA4}" presName="sibTrans" presStyleCnt="0"/>
      <dgm:spPr/>
    </dgm:pt>
    <dgm:pt modelId="{560641D2-5CF3-8B49-A0D2-1A321544C986}" type="pres">
      <dgm:prSet presAssocID="{8F77C204-1506-2946-A283-EC79BDE0EDA4}" presName="space" presStyleCnt="0"/>
      <dgm:spPr/>
    </dgm:pt>
    <dgm:pt modelId="{F9165A19-DF96-D843-9E99-B32E6CFEDE6B}" type="pres">
      <dgm:prSet presAssocID="{B02525E8-4DB9-504C-9903-4BBB0B3EA70D}" presName="composite" presStyleCnt="0"/>
      <dgm:spPr/>
    </dgm:pt>
    <dgm:pt modelId="{065BB7F0-A9E6-7649-BF42-D7CC06014510}" type="pres">
      <dgm:prSet presAssocID="{B02525E8-4DB9-504C-9903-4BBB0B3EA70D}" presName="LShape" presStyleLbl="alignNode1" presStyleIdx="8" presStyleCnt="15"/>
      <dgm:spPr/>
    </dgm:pt>
    <dgm:pt modelId="{F7047590-6511-5F43-A213-2A0B3BC9F918}" type="pres">
      <dgm:prSet presAssocID="{B02525E8-4DB9-504C-9903-4BBB0B3EA70D}" presName="ParentText" presStyleLbl="revTx" presStyleIdx="4" presStyleCnt="8" custScaleX="120366" custLinFactNeighborX="9448">
        <dgm:presLayoutVars>
          <dgm:chMax val="0"/>
          <dgm:chPref val="0"/>
          <dgm:bulletEnabled val="1"/>
        </dgm:presLayoutVars>
      </dgm:prSet>
      <dgm:spPr/>
    </dgm:pt>
    <dgm:pt modelId="{15121FBF-A34F-4C4A-BC99-89D2690719DD}" type="pres">
      <dgm:prSet presAssocID="{B02525E8-4DB9-504C-9903-4BBB0B3EA70D}" presName="Triangle" presStyleLbl="alignNode1" presStyleIdx="9" presStyleCnt="15"/>
      <dgm:spPr/>
    </dgm:pt>
    <dgm:pt modelId="{433EA1B0-5F04-8146-B70A-07A76BD1A19D}" type="pres">
      <dgm:prSet presAssocID="{264C7109-699D-6C4A-A4BD-0C72354B284E}" presName="sibTrans" presStyleCnt="0"/>
      <dgm:spPr/>
    </dgm:pt>
    <dgm:pt modelId="{4791B523-2255-B24F-A5F8-F250B93E45EC}" type="pres">
      <dgm:prSet presAssocID="{264C7109-699D-6C4A-A4BD-0C72354B284E}" presName="space" presStyleCnt="0"/>
      <dgm:spPr/>
    </dgm:pt>
    <dgm:pt modelId="{C87E3E39-53F1-3F4B-AC1B-582178D5DE18}" type="pres">
      <dgm:prSet presAssocID="{F107E74D-B8D4-A744-BE24-D2AD3B10C22D}" presName="composite" presStyleCnt="0"/>
      <dgm:spPr/>
    </dgm:pt>
    <dgm:pt modelId="{F34B795B-55E7-464D-BBB1-09A10ADED501}" type="pres">
      <dgm:prSet presAssocID="{F107E74D-B8D4-A744-BE24-D2AD3B10C22D}" presName="LShape" presStyleLbl="alignNode1" presStyleIdx="10" presStyleCnt="15"/>
      <dgm:spPr/>
    </dgm:pt>
    <dgm:pt modelId="{14625940-912B-E541-A87B-CE303628B6B9}" type="pres">
      <dgm:prSet presAssocID="{F107E74D-B8D4-A744-BE24-D2AD3B10C22D}" presName="ParentText" presStyleLbl="revTx" presStyleIdx="5" presStyleCnt="8" custScaleX="123151" custLinFactNeighborX="11810">
        <dgm:presLayoutVars>
          <dgm:chMax val="0"/>
          <dgm:chPref val="0"/>
          <dgm:bulletEnabled val="1"/>
        </dgm:presLayoutVars>
      </dgm:prSet>
      <dgm:spPr/>
    </dgm:pt>
    <dgm:pt modelId="{94F057B5-C88B-1144-85C9-B783DC524E1D}" type="pres">
      <dgm:prSet presAssocID="{F107E74D-B8D4-A744-BE24-D2AD3B10C22D}" presName="Triangle" presStyleLbl="alignNode1" presStyleIdx="11" presStyleCnt="15"/>
      <dgm:spPr/>
    </dgm:pt>
    <dgm:pt modelId="{A4170BCF-DB22-A84E-814A-2B1F8E12E416}" type="pres">
      <dgm:prSet presAssocID="{F07A1EEB-3135-514E-8C5D-28655CD31B48}" presName="sibTrans" presStyleCnt="0"/>
      <dgm:spPr/>
    </dgm:pt>
    <dgm:pt modelId="{54843259-8D35-3142-9A9A-31BA8393D34A}" type="pres">
      <dgm:prSet presAssocID="{F07A1EEB-3135-514E-8C5D-28655CD31B48}" presName="space" presStyleCnt="0"/>
      <dgm:spPr/>
    </dgm:pt>
    <dgm:pt modelId="{EFBCBDB7-7BBA-6647-8E38-3BE7C81C3470}" type="pres">
      <dgm:prSet presAssocID="{A010F976-E9E0-A148-8283-909249470DA3}" presName="composite" presStyleCnt="0"/>
      <dgm:spPr/>
    </dgm:pt>
    <dgm:pt modelId="{BBD1B916-BA93-8F49-A541-F507AE479577}" type="pres">
      <dgm:prSet presAssocID="{A010F976-E9E0-A148-8283-909249470DA3}" presName="LShape" presStyleLbl="alignNode1" presStyleIdx="12" presStyleCnt="15" custLinFactNeighborX="-17628" custLinFactNeighborY="3451"/>
      <dgm:spPr/>
    </dgm:pt>
    <dgm:pt modelId="{E90882AD-4811-4749-85C4-A55B805D9FF2}" type="pres">
      <dgm:prSet presAssocID="{A010F976-E9E0-A148-8283-909249470DA3}" presName="ParentText" presStyleLbl="revTx" presStyleIdx="6" presStyleCnt="8" custScaleX="144784" custLinFactNeighborX="2986" custLinFactNeighborY="3931">
        <dgm:presLayoutVars>
          <dgm:chMax val="0"/>
          <dgm:chPref val="0"/>
          <dgm:bulletEnabled val="1"/>
        </dgm:presLayoutVars>
      </dgm:prSet>
      <dgm:spPr/>
    </dgm:pt>
    <dgm:pt modelId="{425DE511-5AF6-4341-8FC5-F6A28A7103F9}" type="pres">
      <dgm:prSet presAssocID="{A010F976-E9E0-A148-8283-909249470DA3}" presName="Triangle" presStyleLbl="alignNode1" presStyleIdx="13" presStyleCnt="15"/>
      <dgm:spPr/>
    </dgm:pt>
    <dgm:pt modelId="{AF241F67-C40F-AA4B-98D2-E261CBB4D846}" type="pres">
      <dgm:prSet presAssocID="{59022325-0FAE-E748-9693-261F0AD50856}" presName="sibTrans" presStyleCnt="0"/>
      <dgm:spPr/>
    </dgm:pt>
    <dgm:pt modelId="{8DA37065-5B15-CF42-82F4-B66B545A2E66}" type="pres">
      <dgm:prSet presAssocID="{59022325-0FAE-E748-9693-261F0AD50856}" presName="space" presStyleCnt="0"/>
      <dgm:spPr/>
    </dgm:pt>
    <dgm:pt modelId="{A9ECB3CE-F9F3-514A-9EF6-94B389688443}" type="pres">
      <dgm:prSet presAssocID="{4D19CF5D-0246-5448-9708-E54693EA46CA}" presName="composite" presStyleCnt="0"/>
      <dgm:spPr/>
    </dgm:pt>
    <dgm:pt modelId="{5A42AC8B-DB86-4144-AAE4-3CCE594D2E73}" type="pres">
      <dgm:prSet presAssocID="{4D19CF5D-0246-5448-9708-E54693EA46CA}" presName="LShape" presStyleLbl="alignNode1" presStyleIdx="14" presStyleCnt="15"/>
      <dgm:spPr/>
    </dgm:pt>
    <dgm:pt modelId="{92C25A47-3DE8-A442-BEBB-DB794A0035D7}" type="pres">
      <dgm:prSet presAssocID="{4D19CF5D-0246-5448-9708-E54693EA46CA}" presName="ParentText" presStyleLbl="revTx" presStyleIdx="7" presStyleCnt="8">
        <dgm:presLayoutVars>
          <dgm:chMax val="0"/>
          <dgm:chPref val="0"/>
          <dgm:bulletEnabled val="1"/>
        </dgm:presLayoutVars>
      </dgm:prSet>
      <dgm:spPr/>
    </dgm:pt>
  </dgm:ptLst>
  <dgm:cxnLst>
    <dgm:cxn modelId="{FC4F830C-D141-214C-9842-6329E95D0A9E}" srcId="{32624367-62C0-4C4A-85A6-45677C591B1E}" destId="{592806B3-0FFB-1A4F-8B61-49B2EBFEBBB0}" srcOrd="0" destOrd="0" parTransId="{FE35079E-9397-054F-9D8A-91FA9AE8A0C9}" sibTransId="{1619FFC3-E1DA-AD4B-9148-1ECF793DB86E}"/>
    <dgm:cxn modelId="{A6629817-A2FD-2945-9CBA-42D99B644555}" srcId="{32624367-62C0-4C4A-85A6-45677C591B1E}" destId="{4D19CF5D-0246-5448-9708-E54693EA46CA}" srcOrd="7" destOrd="0" parTransId="{B70419A6-7269-0449-BB4F-BF8011A31160}" sibTransId="{9154FC06-1B1B-054C-8B39-983368673A6C}"/>
    <dgm:cxn modelId="{93D30D1E-43CF-4C4A-8B23-6528FEE452F1}" type="presOf" srcId="{B02525E8-4DB9-504C-9903-4BBB0B3EA70D}" destId="{F7047590-6511-5F43-A213-2A0B3BC9F918}" srcOrd="0" destOrd="0" presId="urn:microsoft.com/office/officeart/2009/3/layout/StepUpProcess"/>
    <dgm:cxn modelId="{F091FC30-DC53-EC44-A86B-AD8AC8940034}" type="presOf" srcId="{F107E74D-B8D4-A744-BE24-D2AD3B10C22D}" destId="{14625940-912B-E541-A87B-CE303628B6B9}" srcOrd="0" destOrd="0" presId="urn:microsoft.com/office/officeart/2009/3/layout/StepUpProcess"/>
    <dgm:cxn modelId="{16D5173D-2F68-A94F-BA69-8705D4380762}" type="presOf" srcId="{A010F976-E9E0-A148-8283-909249470DA3}" destId="{E90882AD-4811-4749-85C4-A55B805D9FF2}" srcOrd="0" destOrd="0" presId="urn:microsoft.com/office/officeart/2009/3/layout/StepUpProcess"/>
    <dgm:cxn modelId="{64525843-DA8D-F149-A707-B3F3E301F2A1}" srcId="{32624367-62C0-4C4A-85A6-45677C591B1E}" destId="{983C0D48-7B1D-334D-BA1F-58EDD94D1D3D}" srcOrd="1" destOrd="0" parTransId="{922F3731-F3DF-0A46-AC79-C5E9062BCE91}" sibTransId="{B7233D2A-5181-574E-99C9-D26553EADA68}"/>
    <dgm:cxn modelId="{A79E7C54-F7AE-2849-A65A-92E36220D27A}" type="presOf" srcId="{32624367-62C0-4C4A-85A6-45677C591B1E}" destId="{0E9CF370-5158-6A48-87C2-8F3D728F5052}" srcOrd="0" destOrd="0" presId="urn:microsoft.com/office/officeart/2009/3/layout/StepUpProcess"/>
    <dgm:cxn modelId="{36ABDC73-71FF-5743-A8A0-1F2672D0E8A9}" srcId="{32624367-62C0-4C4A-85A6-45677C591B1E}" destId="{D4DBB20D-DB95-F547-A424-A2B1755FC265}" srcOrd="2" destOrd="0" parTransId="{CE55D81A-A0B3-F04C-BBE3-743766D9CD21}" sibTransId="{A6DA859D-4496-8449-80B8-3903D7B07B41}"/>
    <dgm:cxn modelId="{2866F679-E19F-9C4F-9983-E49C443CEDCE}" srcId="{32624367-62C0-4C4A-85A6-45677C591B1E}" destId="{B02525E8-4DB9-504C-9903-4BBB0B3EA70D}" srcOrd="4" destOrd="0" parTransId="{7E6C9A19-59DB-F548-9F00-90325D5CBC35}" sibTransId="{264C7109-699D-6C4A-A4BD-0C72354B284E}"/>
    <dgm:cxn modelId="{3645E8A0-2171-8E4E-8AC8-C092198355F0}" type="presOf" srcId="{4D19CF5D-0246-5448-9708-E54693EA46CA}" destId="{92C25A47-3DE8-A442-BEBB-DB794A0035D7}" srcOrd="0" destOrd="0" presId="urn:microsoft.com/office/officeart/2009/3/layout/StepUpProcess"/>
    <dgm:cxn modelId="{1AF6D7A6-A0CA-1C43-BA35-B1738BDF3055}" type="presOf" srcId="{592806B3-0FFB-1A4F-8B61-49B2EBFEBBB0}" destId="{B8863B7D-8AB7-4641-AC29-31B00165D50C}" srcOrd="0" destOrd="0" presId="urn:microsoft.com/office/officeart/2009/3/layout/StepUpProcess"/>
    <dgm:cxn modelId="{9AD6C2BB-D4A8-6A46-8986-7DF8E422D2BE}" srcId="{32624367-62C0-4C4A-85A6-45677C591B1E}" destId="{A010F976-E9E0-A148-8283-909249470DA3}" srcOrd="6" destOrd="0" parTransId="{263D7637-1A21-A04A-BC59-40C197524200}" sibTransId="{59022325-0FAE-E748-9693-261F0AD50856}"/>
    <dgm:cxn modelId="{558C88D0-C9B3-084C-A9C1-F12FD0B576F8}" type="presOf" srcId="{3CA18EA7-4D90-1548-851C-E3EBB22F4355}" destId="{C08C452D-A555-FF45-82A3-43A2CAAF135E}" srcOrd="0" destOrd="0" presId="urn:microsoft.com/office/officeart/2009/3/layout/StepUpProcess"/>
    <dgm:cxn modelId="{D67609D7-C9A4-9C47-AC96-4454A07F14E1}" type="presOf" srcId="{D4DBB20D-DB95-F547-A424-A2B1755FC265}" destId="{7B107B4E-6B13-A34E-8561-E4FA75321AA7}" srcOrd="0" destOrd="0" presId="urn:microsoft.com/office/officeart/2009/3/layout/StepUpProcess"/>
    <dgm:cxn modelId="{D3E173D7-87D3-794C-8D93-8BC66FE803A9}" srcId="{32624367-62C0-4C4A-85A6-45677C591B1E}" destId="{F107E74D-B8D4-A744-BE24-D2AD3B10C22D}" srcOrd="5" destOrd="0" parTransId="{719992A6-E5EF-A040-9FFA-850F8D3A5493}" sibTransId="{F07A1EEB-3135-514E-8C5D-28655CD31B48}"/>
    <dgm:cxn modelId="{2E6B57DF-D1FB-2F41-B6ED-6197DE6435FC}" srcId="{32624367-62C0-4C4A-85A6-45677C591B1E}" destId="{3CA18EA7-4D90-1548-851C-E3EBB22F4355}" srcOrd="3" destOrd="0" parTransId="{84B71D96-5FF3-724B-BE4F-04990407D369}" sibTransId="{8F77C204-1506-2946-A283-EC79BDE0EDA4}"/>
    <dgm:cxn modelId="{6380D8E3-6821-8D4B-92AC-F444A477F071}" type="presOf" srcId="{983C0D48-7B1D-334D-BA1F-58EDD94D1D3D}" destId="{5746230B-50C9-AF44-823E-1AE00ABBBBE8}" srcOrd="0" destOrd="0" presId="urn:microsoft.com/office/officeart/2009/3/layout/StepUpProcess"/>
    <dgm:cxn modelId="{74F22F44-6139-EC4F-BA38-66089103C5B0}" type="presParOf" srcId="{0E9CF370-5158-6A48-87C2-8F3D728F5052}" destId="{30B7C3ED-BBBC-5442-AFBF-6F88CE3442CF}" srcOrd="0" destOrd="0" presId="urn:microsoft.com/office/officeart/2009/3/layout/StepUpProcess"/>
    <dgm:cxn modelId="{234EF826-0820-A445-8FE7-2ED41E41C33A}" type="presParOf" srcId="{30B7C3ED-BBBC-5442-AFBF-6F88CE3442CF}" destId="{6D7F0E9A-FFC7-4147-AAB4-FD1CE7B90151}" srcOrd="0" destOrd="0" presId="urn:microsoft.com/office/officeart/2009/3/layout/StepUpProcess"/>
    <dgm:cxn modelId="{7767B71C-35B0-B544-A421-D74A8C500D44}" type="presParOf" srcId="{30B7C3ED-BBBC-5442-AFBF-6F88CE3442CF}" destId="{B8863B7D-8AB7-4641-AC29-31B00165D50C}" srcOrd="1" destOrd="0" presId="urn:microsoft.com/office/officeart/2009/3/layout/StepUpProcess"/>
    <dgm:cxn modelId="{FD8C2ED9-FCE5-2243-B560-696CECC0397F}" type="presParOf" srcId="{30B7C3ED-BBBC-5442-AFBF-6F88CE3442CF}" destId="{B5BEA95A-7198-004E-9981-FCFC8D3A15B6}" srcOrd="2" destOrd="0" presId="urn:microsoft.com/office/officeart/2009/3/layout/StepUpProcess"/>
    <dgm:cxn modelId="{EA9EACA7-994A-354C-A241-85CEDA0F4359}" type="presParOf" srcId="{0E9CF370-5158-6A48-87C2-8F3D728F5052}" destId="{8689A953-1AEA-6D4E-8FE9-8E41D004386F}" srcOrd="1" destOrd="0" presId="urn:microsoft.com/office/officeart/2009/3/layout/StepUpProcess"/>
    <dgm:cxn modelId="{86B1BB69-8EB5-5845-8C62-5BD84BBC9F04}" type="presParOf" srcId="{8689A953-1AEA-6D4E-8FE9-8E41D004386F}" destId="{BD76CB85-75DE-BE47-9966-5B8DA6C3BD75}" srcOrd="0" destOrd="0" presId="urn:microsoft.com/office/officeart/2009/3/layout/StepUpProcess"/>
    <dgm:cxn modelId="{52C93010-0D5F-C341-8A91-A388975514CD}" type="presParOf" srcId="{0E9CF370-5158-6A48-87C2-8F3D728F5052}" destId="{D66E0990-259C-824C-8CB2-F39AFF4217F3}" srcOrd="2" destOrd="0" presId="urn:microsoft.com/office/officeart/2009/3/layout/StepUpProcess"/>
    <dgm:cxn modelId="{2CD19E7F-5A6C-6947-9029-1AA4C482720C}" type="presParOf" srcId="{D66E0990-259C-824C-8CB2-F39AFF4217F3}" destId="{08DB9853-C773-F14A-8513-9FAA15173581}" srcOrd="0" destOrd="0" presId="urn:microsoft.com/office/officeart/2009/3/layout/StepUpProcess"/>
    <dgm:cxn modelId="{19474FDA-EE77-D24D-A99E-8ECAD8669F7E}" type="presParOf" srcId="{D66E0990-259C-824C-8CB2-F39AFF4217F3}" destId="{5746230B-50C9-AF44-823E-1AE00ABBBBE8}" srcOrd="1" destOrd="0" presId="urn:microsoft.com/office/officeart/2009/3/layout/StepUpProcess"/>
    <dgm:cxn modelId="{50E5DA68-49A4-5F4C-BBE7-B2333799BC1D}" type="presParOf" srcId="{D66E0990-259C-824C-8CB2-F39AFF4217F3}" destId="{854634EE-8E5F-7547-BB7D-50174EBF2ECA}" srcOrd="2" destOrd="0" presId="urn:microsoft.com/office/officeart/2009/3/layout/StepUpProcess"/>
    <dgm:cxn modelId="{E7B63689-0B10-724C-9331-1D4451B23D9B}" type="presParOf" srcId="{0E9CF370-5158-6A48-87C2-8F3D728F5052}" destId="{4402BBF0-E0E5-A54B-8F73-AA0C244454EB}" srcOrd="3" destOrd="0" presId="urn:microsoft.com/office/officeart/2009/3/layout/StepUpProcess"/>
    <dgm:cxn modelId="{A7F47EB9-0296-8B41-A80B-4A7A8319F5F1}" type="presParOf" srcId="{4402BBF0-E0E5-A54B-8F73-AA0C244454EB}" destId="{88A118F2-5C0E-BA4E-A12C-59EFF20A6565}" srcOrd="0" destOrd="0" presId="urn:microsoft.com/office/officeart/2009/3/layout/StepUpProcess"/>
    <dgm:cxn modelId="{A51A3493-30E5-F04F-8C31-9ED91F2B3803}" type="presParOf" srcId="{0E9CF370-5158-6A48-87C2-8F3D728F5052}" destId="{38055516-9FE0-FB4C-971F-D613207A8FFB}" srcOrd="4" destOrd="0" presId="urn:microsoft.com/office/officeart/2009/3/layout/StepUpProcess"/>
    <dgm:cxn modelId="{0F1F0D38-4630-C94F-B344-3EDC5591525E}" type="presParOf" srcId="{38055516-9FE0-FB4C-971F-D613207A8FFB}" destId="{E2AF198D-3264-064F-B2DA-0EDA5BC38785}" srcOrd="0" destOrd="0" presId="urn:microsoft.com/office/officeart/2009/3/layout/StepUpProcess"/>
    <dgm:cxn modelId="{98091BAC-5A57-454F-949D-62151C834F5E}" type="presParOf" srcId="{38055516-9FE0-FB4C-971F-D613207A8FFB}" destId="{7B107B4E-6B13-A34E-8561-E4FA75321AA7}" srcOrd="1" destOrd="0" presId="urn:microsoft.com/office/officeart/2009/3/layout/StepUpProcess"/>
    <dgm:cxn modelId="{9502E828-C801-C244-9B4C-4D0A6B68403F}" type="presParOf" srcId="{38055516-9FE0-FB4C-971F-D613207A8FFB}" destId="{CB678BC5-B6D1-5B40-ABD3-35D3BE585A74}" srcOrd="2" destOrd="0" presId="urn:microsoft.com/office/officeart/2009/3/layout/StepUpProcess"/>
    <dgm:cxn modelId="{7D955A55-2B85-144D-B2E0-4056C43AA8F6}" type="presParOf" srcId="{0E9CF370-5158-6A48-87C2-8F3D728F5052}" destId="{E7A520B1-9252-4044-ADC6-B047D09B6D05}" srcOrd="5" destOrd="0" presId="urn:microsoft.com/office/officeart/2009/3/layout/StepUpProcess"/>
    <dgm:cxn modelId="{5E5429DE-3207-FF49-A7CF-6692B38E3511}" type="presParOf" srcId="{E7A520B1-9252-4044-ADC6-B047D09B6D05}" destId="{D5F169C9-DB48-274E-9824-4A14A8A47512}" srcOrd="0" destOrd="0" presId="urn:microsoft.com/office/officeart/2009/3/layout/StepUpProcess"/>
    <dgm:cxn modelId="{156DE9DE-11EF-304A-BE67-EFC77F45B1A1}" type="presParOf" srcId="{0E9CF370-5158-6A48-87C2-8F3D728F5052}" destId="{AD89BAF5-251C-0C48-B375-0308FF7BD017}" srcOrd="6" destOrd="0" presId="urn:microsoft.com/office/officeart/2009/3/layout/StepUpProcess"/>
    <dgm:cxn modelId="{443348FA-B08E-E54E-B99F-153C58D9BDB2}" type="presParOf" srcId="{AD89BAF5-251C-0C48-B375-0308FF7BD017}" destId="{BFD320F3-7CF6-B14F-B1B5-A912BBDB934D}" srcOrd="0" destOrd="0" presId="urn:microsoft.com/office/officeart/2009/3/layout/StepUpProcess"/>
    <dgm:cxn modelId="{2F0BE969-B0B1-5949-AC54-8E0C30F03551}" type="presParOf" srcId="{AD89BAF5-251C-0C48-B375-0308FF7BD017}" destId="{C08C452D-A555-FF45-82A3-43A2CAAF135E}" srcOrd="1" destOrd="0" presId="urn:microsoft.com/office/officeart/2009/3/layout/StepUpProcess"/>
    <dgm:cxn modelId="{050736C0-FE02-D941-A75E-B40DD9AE8BF3}" type="presParOf" srcId="{AD89BAF5-251C-0C48-B375-0308FF7BD017}" destId="{ACA90027-4604-E547-9400-4CC0AE371000}" srcOrd="2" destOrd="0" presId="urn:microsoft.com/office/officeart/2009/3/layout/StepUpProcess"/>
    <dgm:cxn modelId="{962506DE-D46A-C941-8EBC-09048D144341}" type="presParOf" srcId="{0E9CF370-5158-6A48-87C2-8F3D728F5052}" destId="{17278849-16A7-4244-AE32-280D1ECC7EDB}" srcOrd="7" destOrd="0" presId="urn:microsoft.com/office/officeart/2009/3/layout/StepUpProcess"/>
    <dgm:cxn modelId="{F9F9FD01-935F-BD41-ADA6-347FE78DBB86}" type="presParOf" srcId="{17278849-16A7-4244-AE32-280D1ECC7EDB}" destId="{560641D2-5CF3-8B49-A0D2-1A321544C986}" srcOrd="0" destOrd="0" presId="urn:microsoft.com/office/officeart/2009/3/layout/StepUpProcess"/>
    <dgm:cxn modelId="{A26A5FAE-7D0F-E245-BBD2-D1134B41730C}" type="presParOf" srcId="{0E9CF370-5158-6A48-87C2-8F3D728F5052}" destId="{F9165A19-DF96-D843-9E99-B32E6CFEDE6B}" srcOrd="8" destOrd="0" presId="urn:microsoft.com/office/officeart/2009/3/layout/StepUpProcess"/>
    <dgm:cxn modelId="{A8561D8C-9B23-7D41-A1B3-A49D6B9AFD7B}" type="presParOf" srcId="{F9165A19-DF96-D843-9E99-B32E6CFEDE6B}" destId="{065BB7F0-A9E6-7649-BF42-D7CC06014510}" srcOrd="0" destOrd="0" presId="urn:microsoft.com/office/officeart/2009/3/layout/StepUpProcess"/>
    <dgm:cxn modelId="{13B43676-003D-9B4E-B816-442ABE1DE19A}" type="presParOf" srcId="{F9165A19-DF96-D843-9E99-B32E6CFEDE6B}" destId="{F7047590-6511-5F43-A213-2A0B3BC9F918}" srcOrd="1" destOrd="0" presId="urn:microsoft.com/office/officeart/2009/3/layout/StepUpProcess"/>
    <dgm:cxn modelId="{CBC1D8F6-8E44-A54A-99BB-D070B781904C}" type="presParOf" srcId="{F9165A19-DF96-D843-9E99-B32E6CFEDE6B}" destId="{15121FBF-A34F-4C4A-BC99-89D2690719DD}" srcOrd="2" destOrd="0" presId="urn:microsoft.com/office/officeart/2009/3/layout/StepUpProcess"/>
    <dgm:cxn modelId="{88F8978E-66BD-6747-8EE9-63B6A38D2AB2}" type="presParOf" srcId="{0E9CF370-5158-6A48-87C2-8F3D728F5052}" destId="{433EA1B0-5F04-8146-B70A-07A76BD1A19D}" srcOrd="9" destOrd="0" presId="urn:microsoft.com/office/officeart/2009/3/layout/StepUpProcess"/>
    <dgm:cxn modelId="{3A458612-BA2A-4A46-AAB7-9ED3189E1003}" type="presParOf" srcId="{433EA1B0-5F04-8146-B70A-07A76BD1A19D}" destId="{4791B523-2255-B24F-A5F8-F250B93E45EC}" srcOrd="0" destOrd="0" presId="urn:microsoft.com/office/officeart/2009/3/layout/StepUpProcess"/>
    <dgm:cxn modelId="{72273763-5894-2A48-B9EE-4307CB08AF85}" type="presParOf" srcId="{0E9CF370-5158-6A48-87C2-8F3D728F5052}" destId="{C87E3E39-53F1-3F4B-AC1B-582178D5DE18}" srcOrd="10" destOrd="0" presId="urn:microsoft.com/office/officeart/2009/3/layout/StepUpProcess"/>
    <dgm:cxn modelId="{D937D100-BDD6-824B-A5B0-E6BBEAF011B5}" type="presParOf" srcId="{C87E3E39-53F1-3F4B-AC1B-582178D5DE18}" destId="{F34B795B-55E7-464D-BBB1-09A10ADED501}" srcOrd="0" destOrd="0" presId="urn:microsoft.com/office/officeart/2009/3/layout/StepUpProcess"/>
    <dgm:cxn modelId="{EE0F6F27-7C23-B04D-8626-5C51A4570DA2}" type="presParOf" srcId="{C87E3E39-53F1-3F4B-AC1B-582178D5DE18}" destId="{14625940-912B-E541-A87B-CE303628B6B9}" srcOrd="1" destOrd="0" presId="urn:microsoft.com/office/officeart/2009/3/layout/StepUpProcess"/>
    <dgm:cxn modelId="{9B14A4C3-A756-074F-B225-16F6CF40D59F}" type="presParOf" srcId="{C87E3E39-53F1-3F4B-AC1B-582178D5DE18}" destId="{94F057B5-C88B-1144-85C9-B783DC524E1D}" srcOrd="2" destOrd="0" presId="urn:microsoft.com/office/officeart/2009/3/layout/StepUpProcess"/>
    <dgm:cxn modelId="{52E1D044-DDF3-3140-BC86-7E9BE16C62CA}" type="presParOf" srcId="{0E9CF370-5158-6A48-87C2-8F3D728F5052}" destId="{A4170BCF-DB22-A84E-814A-2B1F8E12E416}" srcOrd="11" destOrd="0" presId="urn:microsoft.com/office/officeart/2009/3/layout/StepUpProcess"/>
    <dgm:cxn modelId="{32E6E34F-7898-2047-927F-22DB5DE1740A}" type="presParOf" srcId="{A4170BCF-DB22-A84E-814A-2B1F8E12E416}" destId="{54843259-8D35-3142-9A9A-31BA8393D34A}" srcOrd="0" destOrd="0" presId="urn:microsoft.com/office/officeart/2009/3/layout/StepUpProcess"/>
    <dgm:cxn modelId="{20B72393-D5B4-5540-AE03-256EA72DEC68}" type="presParOf" srcId="{0E9CF370-5158-6A48-87C2-8F3D728F5052}" destId="{EFBCBDB7-7BBA-6647-8E38-3BE7C81C3470}" srcOrd="12" destOrd="0" presId="urn:microsoft.com/office/officeart/2009/3/layout/StepUpProcess"/>
    <dgm:cxn modelId="{135EDA77-DF7A-0F43-8DF1-CE2A52EBEE1D}" type="presParOf" srcId="{EFBCBDB7-7BBA-6647-8E38-3BE7C81C3470}" destId="{BBD1B916-BA93-8F49-A541-F507AE479577}" srcOrd="0" destOrd="0" presId="urn:microsoft.com/office/officeart/2009/3/layout/StepUpProcess"/>
    <dgm:cxn modelId="{15C1EBC4-C0C4-5347-A793-D3913D8E606E}" type="presParOf" srcId="{EFBCBDB7-7BBA-6647-8E38-3BE7C81C3470}" destId="{E90882AD-4811-4749-85C4-A55B805D9FF2}" srcOrd="1" destOrd="0" presId="urn:microsoft.com/office/officeart/2009/3/layout/StepUpProcess"/>
    <dgm:cxn modelId="{5664D430-72F7-3B43-8E97-1CE20F7DA7A1}" type="presParOf" srcId="{EFBCBDB7-7BBA-6647-8E38-3BE7C81C3470}" destId="{425DE511-5AF6-4341-8FC5-F6A28A7103F9}" srcOrd="2" destOrd="0" presId="urn:microsoft.com/office/officeart/2009/3/layout/StepUpProcess"/>
    <dgm:cxn modelId="{3286A64E-0D0A-564C-83B0-EDF8EF91C6DF}" type="presParOf" srcId="{0E9CF370-5158-6A48-87C2-8F3D728F5052}" destId="{AF241F67-C40F-AA4B-98D2-E261CBB4D846}" srcOrd="13" destOrd="0" presId="urn:microsoft.com/office/officeart/2009/3/layout/StepUpProcess"/>
    <dgm:cxn modelId="{B0C39264-5743-B044-A59A-578F9149A842}" type="presParOf" srcId="{AF241F67-C40F-AA4B-98D2-E261CBB4D846}" destId="{8DA37065-5B15-CF42-82F4-B66B545A2E66}" srcOrd="0" destOrd="0" presId="urn:microsoft.com/office/officeart/2009/3/layout/StepUpProcess"/>
    <dgm:cxn modelId="{834BD2B7-CD7F-2342-846B-B254397CE290}" type="presParOf" srcId="{0E9CF370-5158-6A48-87C2-8F3D728F5052}" destId="{A9ECB3CE-F9F3-514A-9EF6-94B389688443}" srcOrd="14" destOrd="0" presId="urn:microsoft.com/office/officeart/2009/3/layout/StepUpProcess"/>
    <dgm:cxn modelId="{021F1BF0-7532-8549-AB41-DC5C903F5391}" type="presParOf" srcId="{A9ECB3CE-F9F3-514A-9EF6-94B389688443}" destId="{5A42AC8B-DB86-4144-AAE4-3CCE594D2E73}" srcOrd="0" destOrd="0" presId="urn:microsoft.com/office/officeart/2009/3/layout/StepUpProcess"/>
    <dgm:cxn modelId="{3FD210ED-1334-D548-93FE-57FE042E5C11}" type="presParOf" srcId="{A9ECB3CE-F9F3-514A-9EF6-94B389688443}" destId="{92C25A47-3DE8-A442-BEBB-DB794A0035D7}"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EE0BBC-E1B8-834A-94A6-CA16212CFD54}" type="doc">
      <dgm:prSet loTypeId="urn:microsoft.com/office/officeart/2005/8/layout/radial4" loCatId="" qsTypeId="urn:microsoft.com/office/officeart/2005/8/quickstyle/simple4" qsCatId="simple" csTypeId="urn:microsoft.com/office/officeart/2005/8/colors/accent1_2" csCatId="accent1" phldr="1"/>
      <dgm:spPr/>
      <dgm:t>
        <a:bodyPr/>
        <a:lstStyle/>
        <a:p>
          <a:endParaRPr lang="en-GB"/>
        </a:p>
      </dgm:t>
    </dgm:pt>
    <dgm:pt modelId="{EE6526CD-2162-A148-8E0C-3D4AB50F175C}">
      <dgm:prSet phldrT="[Texte]"/>
      <dgm:spPr/>
      <dgm:t>
        <a:bodyPr/>
        <a:lstStyle/>
        <a:p>
          <a:pPr algn="ctr"/>
          <a:r>
            <a:rPr lang="en-GB" dirty="0"/>
            <a:t>ESS</a:t>
          </a:r>
          <a:r>
            <a:rPr lang="el-GR" dirty="0"/>
            <a:t>ν</a:t>
          </a:r>
          <a:r>
            <a:rPr lang="en-US" dirty="0"/>
            <a:t>SB</a:t>
          </a:r>
          <a:endParaRPr lang="en-GB" dirty="0"/>
        </a:p>
      </dgm:t>
    </dgm:pt>
    <dgm:pt modelId="{CC05197D-7BF2-6E40-8D69-56CB63E54471}" type="parTrans" cxnId="{85EF70A1-2BB3-6444-B231-FA69DA7BD970}">
      <dgm:prSet/>
      <dgm:spPr/>
      <dgm:t>
        <a:bodyPr/>
        <a:lstStyle/>
        <a:p>
          <a:pPr algn="ctr"/>
          <a:endParaRPr lang="en-GB"/>
        </a:p>
      </dgm:t>
    </dgm:pt>
    <dgm:pt modelId="{9D5CF0C5-98A7-034C-82C7-756048FADE0D}" type="sibTrans" cxnId="{85EF70A1-2BB3-6444-B231-FA69DA7BD970}">
      <dgm:prSet/>
      <dgm:spPr/>
      <dgm:t>
        <a:bodyPr/>
        <a:lstStyle/>
        <a:p>
          <a:pPr algn="ctr"/>
          <a:endParaRPr lang="en-GB"/>
        </a:p>
      </dgm:t>
    </dgm:pt>
    <dgm:pt modelId="{A2208E33-69E5-4D46-B57D-B27F81FA219E}">
      <dgm:prSet phldrT="[Texte]"/>
      <dgm:spPr/>
      <dgm:t>
        <a:bodyPr/>
        <a:lstStyle/>
        <a:p>
          <a:pPr algn="ctr"/>
          <a:r>
            <a:rPr lang="en-GB" dirty="0"/>
            <a:t>BENE (2004-2008)</a:t>
          </a:r>
        </a:p>
      </dgm:t>
    </dgm:pt>
    <dgm:pt modelId="{041A4BD4-C7F4-8D4E-B2D4-8FD7366666E7}" type="parTrans" cxnId="{96A3E0EC-0A74-2B40-9B87-C0BD594C7B46}">
      <dgm:prSet/>
      <dgm:spPr>
        <a:solidFill>
          <a:schemeClr val="tx2">
            <a:lumMod val="20000"/>
            <a:lumOff val="80000"/>
          </a:schemeClr>
        </a:solidFill>
      </dgm:spPr>
      <dgm:t>
        <a:bodyPr/>
        <a:lstStyle/>
        <a:p>
          <a:pPr algn="ctr"/>
          <a:endParaRPr lang="en-GB"/>
        </a:p>
      </dgm:t>
    </dgm:pt>
    <dgm:pt modelId="{819ABFE1-1C51-AB44-A1D5-F9903EF492D3}" type="sibTrans" cxnId="{96A3E0EC-0A74-2B40-9B87-C0BD594C7B46}">
      <dgm:prSet/>
      <dgm:spPr/>
      <dgm:t>
        <a:bodyPr/>
        <a:lstStyle/>
        <a:p>
          <a:pPr algn="ctr"/>
          <a:endParaRPr lang="en-GB"/>
        </a:p>
      </dgm:t>
    </dgm:pt>
    <dgm:pt modelId="{AF6ABEDA-F788-384B-B98A-7F0E9CFA8E34}">
      <dgm:prSet phldrT="[Texte]"/>
      <dgm:spPr/>
      <dgm:t>
        <a:bodyPr/>
        <a:lstStyle/>
        <a:p>
          <a:pPr algn="ctr"/>
          <a:r>
            <a:rPr lang="en-GB" dirty="0"/>
            <a:t>ISS (2005-2007)</a:t>
          </a:r>
        </a:p>
      </dgm:t>
    </dgm:pt>
    <dgm:pt modelId="{1BA29D3B-0099-DA4D-A220-84C06D720003}" type="parTrans" cxnId="{DD5FCBC2-12EB-964B-8CDC-2C285E0F3D76}">
      <dgm:prSet/>
      <dgm:spPr/>
      <dgm:t>
        <a:bodyPr/>
        <a:lstStyle/>
        <a:p>
          <a:pPr algn="ctr"/>
          <a:endParaRPr lang="en-GB"/>
        </a:p>
      </dgm:t>
    </dgm:pt>
    <dgm:pt modelId="{6AFC15F6-BFB6-1A4E-B21B-87526B5D8D1B}" type="sibTrans" cxnId="{DD5FCBC2-12EB-964B-8CDC-2C285E0F3D76}">
      <dgm:prSet/>
      <dgm:spPr/>
      <dgm:t>
        <a:bodyPr/>
        <a:lstStyle/>
        <a:p>
          <a:pPr algn="ctr"/>
          <a:endParaRPr lang="en-GB"/>
        </a:p>
      </dgm:t>
    </dgm:pt>
    <dgm:pt modelId="{9DC4FDB9-4388-B746-A631-167054630DFA}">
      <dgm:prSet phldrT="[Texte]"/>
      <dgm:spPr/>
      <dgm:t>
        <a:bodyPr/>
        <a:lstStyle/>
        <a:p>
          <a:pPr algn="ctr"/>
          <a:r>
            <a:rPr lang="en-GB" dirty="0"/>
            <a:t>EURO</a:t>
          </a:r>
          <a:r>
            <a:rPr lang="el-GR" dirty="0"/>
            <a:t>ν</a:t>
          </a:r>
          <a:r>
            <a:rPr lang="en-US" dirty="0"/>
            <a:t> (2008-2012)</a:t>
          </a:r>
          <a:endParaRPr lang="en-GB" dirty="0"/>
        </a:p>
      </dgm:t>
    </dgm:pt>
    <dgm:pt modelId="{49285AD6-2A61-9449-9A23-24085139395A}" type="parTrans" cxnId="{CADFE806-E0FF-2E4C-A0C3-6D8B713E73B5}">
      <dgm:prSet/>
      <dgm:spPr/>
      <dgm:t>
        <a:bodyPr/>
        <a:lstStyle/>
        <a:p>
          <a:pPr algn="ctr"/>
          <a:endParaRPr lang="en-GB"/>
        </a:p>
      </dgm:t>
    </dgm:pt>
    <dgm:pt modelId="{B61FE2BC-DA96-C046-9BC1-07573F45EE3C}" type="sibTrans" cxnId="{CADFE806-E0FF-2E4C-A0C3-6D8B713E73B5}">
      <dgm:prSet/>
      <dgm:spPr/>
      <dgm:t>
        <a:bodyPr/>
        <a:lstStyle/>
        <a:p>
          <a:pPr algn="ctr"/>
          <a:endParaRPr lang="en-GB"/>
        </a:p>
      </dgm:t>
    </dgm:pt>
    <dgm:pt modelId="{0A38D851-A442-234A-A88B-07336473154C}">
      <dgm:prSet phldrT="[Texte]"/>
      <dgm:spPr/>
      <dgm:t>
        <a:bodyPr/>
        <a:lstStyle/>
        <a:p>
          <a:pPr algn="ctr"/>
          <a:r>
            <a:rPr lang="en-GB" dirty="0"/>
            <a:t>LAGUNA (2008-2010)</a:t>
          </a:r>
        </a:p>
      </dgm:t>
    </dgm:pt>
    <dgm:pt modelId="{4CCDDDAF-CE79-544E-A67D-21E583513FB6}" type="parTrans" cxnId="{B07B8298-A087-4147-98C7-CD9345DC6DA9}">
      <dgm:prSet/>
      <dgm:spPr/>
      <dgm:t>
        <a:bodyPr/>
        <a:lstStyle/>
        <a:p>
          <a:pPr algn="ctr"/>
          <a:endParaRPr lang="en-GB"/>
        </a:p>
      </dgm:t>
    </dgm:pt>
    <dgm:pt modelId="{E4D71C5F-8C79-CC42-B2C8-A5EE72321C2D}" type="sibTrans" cxnId="{B07B8298-A087-4147-98C7-CD9345DC6DA9}">
      <dgm:prSet/>
      <dgm:spPr/>
      <dgm:t>
        <a:bodyPr/>
        <a:lstStyle/>
        <a:p>
          <a:pPr algn="ctr"/>
          <a:endParaRPr lang="en-GB"/>
        </a:p>
      </dgm:t>
    </dgm:pt>
    <dgm:pt modelId="{512399D5-355B-834E-9A64-35F92D5FC982}">
      <dgm:prSet phldrT="[Texte]"/>
      <dgm:spPr/>
      <dgm:t>
        <a:bodyPr/>
        <a:lstStyle/>
        <a:p>
          <a:pPr algn="ctr"/>
          <a:r>
            <a:rPr lang="en-GB" dirty="0"/>
            <a:t>LAGUNA-LBNO (2010-2014)</a:t>
          </a:r>
        </a:p>
      </dgm:t>
    </dgm:pt>
    <dgm:pt modelId="{7EDF04CC-88E7-DC47-B451-CC376832A9D3}" type="parTrans" cxnId="{ACB33943-3C7F-A244-A456-16F02970442B}">
      <dgm:prSet/>
      <dgm:spPr/>
      <dgm:t>
        <a:bodyPr/>
        <a:lstStyle/>
        <a:p>
          <a:pPr algn="ctr"/>
          <a:endParaRPr lang="en-GB"/>
        </a:p>
      </dgm:t>
    </dgm:pt>
    <dgm:pt modelId="{F79B8331-D65E-6F41-9721-E2862A16E571}" type="sibTrans" cxnId="{ACB33943-3C7F-A244-A456-16F02970442B}">
      <dgm:prSet/>
      <dgm:spPr/>
      <dgm:t>
        <a:bodyPr/>
        <a:lstStyle/>
        <a:p>
          <a:pPr algn="ctr"/>
          <a:endParaRPr lang="en-GB"/>
        </a:p>
      </dgm:t>
    </dgm:pt>
    <dgm:pt modelId="{BD5D5EEA-25C1-1E47-A8EC-6A9867B1E094}">
      <dgm:prSet phldrT="[Texte]"/>
      <dgm:spPr/>
      <dgm:t>
        <a:bodyPr/>
        <a:lstStyle/>
        <a:p>
          <a:pPr algn="ctr"/>
          <a:r>
            <a:rPr lang="en-GB" dirty="0"/>
            <a:t>COST Action CA15139 (2015-2019)</a:t>
          </a:r>
        </a:p>
      </dgm:t>
    </dgm:pt>
    <dgm:pt modelId="{83EDABE2-C417-C449-A1FD-F1BF99B1BA76}" type="parTrans" cxnId="{565A2D9E-23FE-FF49-9AD9-60DC2BFC00E2}">
      <dgm:prSet/>
      <dgm:spPr/>
      <dgm:t>
        <a:bodyPr/>
        <a:lstStyle/>
        <a:p>
          <a:endParaRPr lang="en-GB"/>
        </a:p>
      </dgm:t>
    </dgm:pt>
    <dgm:pt modelId="{F95086E1-29D7-814A-B6F3-EA1FE623E5E9}" type="sibTrans" cxnId="{565A2D9E-23FE-FF49-9AD9-60DC2BFC00E2}">
      <dgm:prSet/>
      <dgm:spPr/>
      <dgm:t>
        <a:bodyPr/>
        <a:lstStyle/>
        <a:p>
          <a:endParaRPr lang="en-GB"/>
        </a:p>
      </dgm:t>
    </dgm:pt>
    <dgm:pt modelId="{37938472-9217-3B48-8E7A-27C3E7EFDB53}" type="pres">
      <dgm:prSet presAssocID="{7AEE0BBC-E1B8-834A-94A6-CA16212CFD54}" presName="cycle" presStyleCnt="0">
        <dgm:presLayoutVars>
          <dgm:chMax val="1"/>
          <dgm:dir/>
          <dgm:animLvl val="ctr"/>
          <dgm:resizeHandles val="exact"/>
        </dgm:presLayoutVars>
      </dgm:prSet>
      <dgm:spPr/>
    </dgm:pt>
    <dgm:pt modelId="{3DD1E28A-BDEB-604C-96B2-82F4413F0A32}" type="pres">
      <dgm:prSet presAssocID="{EE6526CD-2162-A148-8E0C-3D4AB50F175C}" presName="centerShape" presStyleLbl="node0" presStyleIdx="0" presStyleCnt="1"/>
      <dgm:spPr/>
    </dgm:pt>
    <dgm:pt modelId="{38DA1CFE-A892-9E4D-86B8-28C922BCB30C}" type="pres">
      <dgm:prSet presAssocID="{041A4BD4-C7F4-8D4E-B2D4-8FD7366666E7}" presName="parTrans" presStyleLbl="bgSibTrans2D1" presStyleIdx="0" presStyleCnt="6"/>
      <dgm:spPr/>
    </dgm:pt>
    <dgm:pt modelId="{020EAFF4-7335-834A-BF88-3A8A607E5FDF}" type="pres">
      <dgm:prSet presAssocID="{A2208E33-69E5-4D46-B57D-B27F81FA219E}" presName="node" presStyleLbl="node1" presStyleIdx="0" presStyleCnt="6">
        <dgm:presLayoutVars>
          <dgm:bulletEnabled val="1"/>
        </dgm:presLayoutVars>
      </dgm:prSet>
      <dgm:spPr/>
    </dgm:pt>
    <dgm:pt modelId="{31C304B1-DF0F-EC47-8644-1FD5D326718A}" type="pres">
      <dgm:prSet presAssocID="{1BA29D3B-0099-DA4D-A220-84C06D720003}" presName="parTrans" presStyleLbl="bgSibTrans2D1" presStyleIdx="1" presStyleCnt="6"/>
      <dgm:spPr/>
    </dgm:pt>
    <dgm:pt modelId="{19969AB2-CFF9-1D49-8E6E-685BFEC874D8}" type="pres">
      <dgm:prSet presAssocID="{AF6ABEDA-F788-384B-B98A-7F0E9CFA8E34}" presName="node" presStyleLbl="node1" presStyleIdx="1" presStyleCnt="6">
        <dgm:presLayoutVars>
          <dgm:bulletEnabled val="1"/>
        </dgm:presLayoutVars>
      </dgm:prSet>
      <dgm:spPr/>
    </dgm:pt>
    <dgm:pt modelId="{BDA2632F-375B-A949-825C-0334983C1FFD}" type="pres">
      <dgm:prSet presAssocID="{49285AD6-2A61-9449-9A23-24085139395A}" presName="parTrans" presStyleLbl="bgSibTrans2D1" presStyleIdx="2" presStyleCnt="6"/>
      <dgm:spPr/>
    </dgm:pt>
    <dgm:pt modelId="{7B0C551F-BCF5-6045-B043-95DB0E812057}" type="pres">
      <dgm:prSet presAssocID="{9DC4FDB9-4388-B746-A631-167054630DFA}" presName="node" presStyleLbl="node1" presStyleIdx="2" presStyleCnt="6">
        <dgm:presLayoutVars>
          <dgm:bulletEnabled val="1"/>
        </dgm:presLayoutVars>
      </dgm:prSet>
      <dgm:spPr/>
    </dgm:pt>
    <dgm:pt modelId="{B7CB2CDB-EB63-B745-ADB1-C6EBF2E6F6EF}" type="pres">
      <dgm:prSet presAssocID="{4CCDDDAF-CE79-544E-A67D-21E583513FB6}" presName="parTrans" presStyleLbl="bgSibTrans2D1" presStyleIdx="3" presStyleCnt="6"/>
      <dgm:spPr/>
    </dgm:pt>
    <dgm:pt modelId="{92F89FD8-B233-2C43-8428-8278B2E88C4C}" type="pres">
      <dgm:prSet presAssocID="{0A38D851-A442-234A-A88B-07336473154C}" presName="node" presStyleLbl="node1" presStyleIdx="3" presStyleCnt="6">
        <dgm:presLayoutVars>
          <dgm:bulletEnabled val="1"/>
        </dgm:presLayoutVars>
      </dgm:prSet>
      <dgm:spPr/>
    </dgm:pt>
    <dgm:pt modelId="{E61A4675-BF82-FB45-9A02-D181E233724D}" type="pres">
      <dgm:prSet presAssocID="{7EDF04CC-88E7-DC47-B451-CC376832A9D3}" presName="parTrans" presStyleLbl="bgSibTrans2D1" presStyleIdx="4" presStyleCnt="6"/>
      <dgm:spPr/>
    </dgm:pt>
    <dgm:pt modelId="{FCE4DEF1-F129-094A-B0AE-DEDDB750A355}" type="pres">
      <dgm:prSet presAssocID="{512399D5-355B-834E-9A64-35F92D5FC982}" presName="node" presStyleLbl="node1" presStyleIdx="4" presStyleCnt="6">
        <dgm:presLayoutVars>
          <dgm:bulletEnabled val="1"/>
        </dgm:presLayoutVars>
      </dgm:prSet>
      <dgm:spPr/>
    </dgm:pt>
    <dgm:pt modelId="{D88B08BD-CE16-454E-8DF6-85A3CE5F90D1}" type="pres">
      <dgm:prSet presAssocID="{83EDABE2-C417-C449-A1FD-F1BF99B1BA76}" presName="parTrans" presStyleLbl="bgSibTrans2D1" presStyleIdx="5" presStyleCnt="6"/>
      <dgm:spPr/>
    </dgm:pt>
    <dgm:pt modelId="{4D2087DC-CA1E-2F43-AFB9-132720C933A0}" type="pres">
      <dgm:prSet presAssocID="{BD5D5EEA-25C1-1E47-A8EC-6A9867B1E094}" presName="node" presStyleLbl="node1" presStyleIdx="5" presStyleCnt="6">
        <dgm:presLayoutVars>
          <dgm:bulletEnabled val="1"/>
        </dgm:presLayoutVars>
      </dgm:prSet>
      <dgm:spPr/>
    </dgm:pt>
  </dgm:ptLst>
  <dgm:cxnLst>
    <dgm:cxn modelId="{CADFE806-E0FF-2E4C-A0C3-6D8B713E73B5}" srcId="{EE6526CD-2162-A148-8E0C-3D4AB50F175C}" destId="{9DC4FDB9-4388-B746-A631-167054630DFA}" srcOrd="2" destOrd="0" parTransId="{49285AD6-2A61-9449-9A23-24085139395A}" sibTransId="{B61FE2BC-DA96-C046-9BC1-07573F45EE3C}"/>
    <dgm:cxn modelId="{265EBD32-87F9-6146-A8B1-2F2BCEC28F38}" type="presOf" srcId="{7AEE0BBC-E1B8-834A-94A6-CA16212CFD54}" destId="{37938472-9217-3B48-8E7A-27C3E7EFDB53}" srcOrd="0" destOrd="0" presId="urn:microsoft.com/office/officeart/2005/8/layout/radial4"/>
    <dgm:cxn modelId="{ACB33943-3C7F-A244-A456-16F02970442B}" srcId="{EE6526CD-2162-A148-8E0C-3D4AB50F175C}" destId="{512399D5-355B-834E-9A64-35F92D5FC982}" srcOrd="4" destOrd="0" parTransId="{7EDF04CC-88E7-DC47-B451-CC376832A9D3}" sibTransId="{F79B8331-D65E-6F41-9721-E2862A16E571}"/>
    <dgm:cxn modelId="{590D0745-8742-AC46-813D-142ADC39C105}" type="presOf" srcId="{041A4BD4-C7F4-8D4E-B2D4-8FD7366666E7}" destId="{38DA1CFE-A892-9E4D-86B8-28C922BCB30C}" srcOrd="0" destOrd="0" presId="urn:microsoft.com/office/officeart/2005/8/layout/radial4"/>
    <dgm:cxn modelId="{C628D759-A0F1-6E40-9DE9-18A19E5458F7}" type="presOf" srcId="{512399D5-355B-834E-9A64-35F92D5FC982}" destId="{FCE4DEF1-F129-094A-B0AE-DEDDB750A355}" srcOrd="0" destOrd="0" presId="urn:microsoft.com/office/officeart/2005/8/layout/radial4"/>
    <dgm:cxn modelId="{70938963-13D7-1B4E-96E8-4002447B006E}" type="presOf" srcId="{49285AD6-2A61-9449-9A23-24085139395A}" destId="{BDA2632F-375B-A949-825C-0334983C1FFD}" srcOrd="0" destOrd="0" presId="urn:microsoft.com/office/officeart/2005/8/layout/radial4"/>
    <dgm:cxn modelId="{A2ED7C68-AD6B-284C-B9C1-5717CC4AEC5D}" type="presOf" srcId="{AF6ABEDA-F788-384B-B98A-7F0E9CFA8E34}" destId="{19969AB2-CFF9-1D49-8E6E-685BFEC874D8}" srcOrd="0" destOrd="0" presId="urn:microsoft.com/office/officeart/2005/8/layout/radial4"/>
    <dgm:cxn modelId="{1B70A46A-7740-4942-9036-20BA92E3B881}" type="presOf" srcId="{9DC4FDB9-4388-B746-A631-167054630DFA}" destId="{7B0C551F-BCF5-6045-B043-95DB0E812057}" srcOrd="0" destOrd="0" presId="urn:microsoft.com/office/officeart/2005/8/layout/radial4"/>
    <dgm:cxn modelId="{B8F41074-9DFB-5A46-8026-13CCB2170922}" type="presOf" srcId="{A2208E33-69E5-4D46-B57D-B27F81FA219E}" destId="{020EAFF4-7335-834A-BF88-3A8A607E5FDF}" srcOrd="0" destOrd="0" presId="urn:microsoft.com/office/officeart/2005/8/layout/radial4"/>
    <dgm:cxn modelId="{B07B8298-A087-4147-98C7-CD9345DC6DA9}" srcId="{EE6526CD-2162-A148-8E0C-3D4AB50F175C}" destId="{0A38D851-A442-234A-A88B-07336473154C}" srcOrd="3" destOrd="0" parTransId="{4CCDDDAF-CE79-544E-A67D-21E583513FB6}" sibTransId="{E4D71C5F-8C79-CC42-B2C8-A5EE72321C2D}"/>
    <dgm:cxn modelId="{2705289E-E782-324D-B8CC-3F6F6B0FA21E}" type="presOf" srcId="{EE6526CD-2162-A148-8E0C-3D4AB50F175C}" destId="{3DD1E28A-BDEB-604C-96B2-82F4413F0A32}" srcOrd="0" destOrd="0" presId="urn:microsoft.com/office/officeart/2005/8/layout/radial4"/>
    <dgm:cxn modelId="{565A2D9E-23FE-FF49-9AD9-60DC2BFC00E2}" srcId="{EE6526CD-2162-A148-8E0C-3D4AB50F175C}" destId="{BD5D5EEA-25C1-1E47-A8EC-6A9867B1E094}" srcOrd="5" destOrd="0" parTransId="{83EDABE2-C417-C449-A1FD-F1BF99B1BA76}" sibTransId="{F95086E1-29D7-814A-B6F3-EA1FE623E5E9}"/>
    <dgm:cxn modelId="{85EF70A1-2BB3-6444-B231-FA69DA7BD970}" srcId="{7AEE0BBC-E1B8-834A-94A6-CA16212CFD54}" destId="{EE6526CD-2162-A148-8E0C-3D4AB50F175C}" srcOrd="0" destOrd="0" parTransId="{CC05197D-7BF2-6E40-8D69-56CB63E54471}" sibTransId="{9D5CF0C5-98A7-034C-82C7-756048FADE0D}"/>
    <dgm:cxn modelId="{4F055AAE-444C-E143-B84A-CC2B2F9A082D}" type="presOf" srcId="{0A38D851-A442-234A-A88B-07336473154C}" destId="{92F89FD8-B233-2C43-8428-8278B2E88C4C}" srcOrd="0" destOrd="0" presId="urn:microsoft.com/office/officeart/2005/8/layout/radial4"/>
    <dgm:cxn modelId="{BA16D8BD-3B0A-6545-83B3-3EEE1FA8A38F}" type="presOf" srcId="{83EDABE2-C417-C449-A1FD-F1BF99B1BA76}" destId="{D88B08BD-CE16-454E-8DF6-85A3CE5F90D1}" srcOrd="0" destOrd="0" presId="urn:microsoft.com/office/officeart/2005/8/layout/radial4"/>
    <dgm:cxn modelId="{F2AF00C2-9E78-F74A-90F1-D2632D48F7DD}" type="presOf" srcId="{1BA29D3B-0099-DA4D-A220-84C06D720003}" destId="{31C304B1-DF0F-EC47-8644-1FD5D326718A}" srcOrd="0" destOrd="0" presId="urn:microsoft.com/office/officeart/2005/8/layout/radial4"/>
    <dgm:cxn modelId="{DD5FCBC2-12EB-964B-8CDC-2C285E0F3D76}" srcId="{EE6526CD-2162-A148-8E0C-3D4AB50F175C}" destId="{AF6ABEDA-F788-384B-B98A-7F0E9CFA8E34}" srcOrd="1" destOrd="0" parTransId="{1BA29D3B-0099-DA4D-A220-84C06D720003}" sibTransId="{6AFC15F6-BFB6-1A4E-B21B-87526B5D8D1B}"/>
    <dgm:cxn modelId="{0DF5D7C9-8CE3-EB49-9DE3-D011A0EB6E21}" type="presOf" srcId="{BD5D5EEA-25C1-1E47-A8EC-6A9867B1E094}" destId="{4D2087DC-CA1E-2F43-AFB9-132720C933A0}" srcOrd="0" destOrd="0" presId="urn:microsoft.com/office/officeart/2005/8/layout/radial4"/>
    <dgm:cxn modelId="{96A3E0EC-0A74-2B40-9B87-C0BD594C7B46}" srcId="{EE6526CD-2162-A148-8E0C-3D4AB50F175C}" destId="{A2208E33-69E5-4D46-B57D-B27F81FA219E}" srcOrd="0" destOrd="0" parTransId="{041A4BD4-C7F4-8D4E-B2D4-8FD7366666E7}" sibTransId="{819ABFE1-1C51-AB44-A1D5-F9903EF492D3}"/>
    <dgm:cxn modelId="{8F86A3EF-5B6E-A64D-968D-A5790DA36146}" type="presOf" srcId="{4CCDDDAF-CE79-544E-A67D-21E583513FB6}" destId="{B7CB2CDB-EB63-B745-ADB1-C6EBF2E6F6EF}" srcOrd="0" destOrd="0" presId="urn:microsoft.com/office/officeart/2005/8/layout/radial4"/>
    <dgm:cxn modelId="{335C96FF-48F8-BC4E-AD06-388B98BD69B0}" type="presOf" srcId="{7EDF04CC-88E7-DC47-B451-CC376832A9D3}" destId="{E61A4675-BF82-FB45-9A02-D181E233724D}" srcOrd="0" destOrd="0" presId="urn:microsoft.com/office/officeart/2005/8/layout/radial4"/>
    <dgm:cxn modelId="{03029FCF-6731-084D-98E9-B002B459D08A}" type="presParOf" srcId="{37938472-9217-3B48-8E7A-27C3E7EFDB53}" destId="{3DD1E28A-BDEB-604C-96B2-82F4413F0A32}" srcOrd="0" destOrd="0" presId="urn:microsoft.com/office/officeart/2005/8/layout/radial4"/>
    <dgm:cxn modelId="{1CE69A5B-7596-FB44-802C-76DE38AA5231}" type="presParOf" srcId="{37938472-9217-3B48-8E7A-27C3E7EFDB53}" destId="{38DA1CFE-A892-9E4D-86B8-28C922BCB30C}" srcOrd="1" destOrd="0" presId="urn:microsoft.com/office/officeart/2005/8/layout/radial4"/>
    <dgm:cxn modelId="{67A2BE97-5E5B-6142-82AE-10A4B4F025FB}" type="presParOf" srcId="{37938472-9217-3B48-8E7A-27C3E7EFDB53}" destId="{020EAFF4-7335-834A-BF88-3A8A607E5FDF}" srcOrd="2" destOrd="0" presId="urn:microsoft.com/office/officeart/2005/8/layout/radial4"/>
    <dgm:cxn modelId="{44471DC0-C23F-A542-9746-F29D5DA31295}" type="presParOf" srcId="{37938472-9217-3B48-8E7A-27C3E7EFDB53}" destId="{31C304B1-DF0F-EC47-8644-1FD5D326718A}" srcOrd="3" destOrd="0" presId="urn:microsoft.com/office/officeart/2005/8/layout/radial4"/>
    <dgm:cxn modelId="{36A79BB2-C964-D84A-B724-3787B633E9A9}" type="presParOf" srcId="{37938472-9217-3B48-8E7A-27C3E7EFDB53}" destId="{19969AB2-CFF9-1D49-8E6E-685BFEC874D8}" srcOrd="4" destOrd="0" presId="urn:microsoft.com/office/officeart/2005/8/layout/radial4"/>
    <dgm:cxn modelId="{729AFEAC-29EE-FE44-844E-C83191736177}" type="presParOf" srcId="{37938472-9217-3B48-8E7A-27C3E7EFDB53}" destId="{BDA2632F-375B-A949-825C-0334983C1FFD}" srcOrd="5" destOrd="0" presId="urn:microsoft.com/office/officeart/2005/8/layout/radial4"/>
    <dgm:cxn modelId="{71E2699A-6935-2A42-A87B-B56B8754AD0F}" type="presParOf" srcId="{37938472-9217-3B48-8E7A-27C3E7EFDB53}" destId="{7B0C551F-BCF5-6045-B043-95DB0E812057}" srcOrd="6" destOrd="0" presId="urn:microsoft.com/office/officeart/2005/8/layout/radial4"/>
    <dgm:cxn modelId="{4A4D90E1-5BF0-A242-8A15-D5263933E6E6}" type="presParOf" srcId="{37938472-9217-3B48-8E7A-27C3E7EFDB53}" destId="{B7CB2CDB-EB63-B745-ADB1-C6EBF2E6F6EF}" srcOrd="7" destOrd="0" presId="urn:microsoft.com/office/officeart/2005/8/layout/radial4"/>
    <dgm:cxn modelId="{887DD1C3-56D3-3C4E-9378-6D02E1C32FB4}" type="presParOf" srcId="{37938472-9217-3B48-8E7A-27C3E7EFDB53}" destId="{92F89FD8-B233-2C43-8428-8278B2E88C4C}" srcOrd="8" destOrd="0" presId="urn:microsoft.com/office/officeart/2005/8/layout/radial4"/>
    <dgm:cxn modelId="{95252CD8-2FE4-F04A-8FA0-CA1385D4DD5F}" type="presParOf" srcId="{37938472-9217-3B48-8E7A-27C3E7EFDB53}" destId="{E61A4675-BF82-FB45-9A02-D181E233724D}" srcOrd="9" destOrd="0" presId="urn:microsoft.com/office/officeart/2005/8/layout/radial4"/>
    <dgm:cxn modelId="{8750B26E-2724-C245-B2B4-5799D08CF92A}" type="presParOf" srcId="{37938472-9217-3B48-8E7A-27C3E7EFDB53}" destId="{FCE4DEF1-F129-094A-B0AE-DEDDB750A355}" srcOrd="10" destOrd="0" presId="urn:microsoft.com/office/officeart/2005/8/layout/radial4"/>
    <dgm:cxn modelId="{4B787B02-D4BF-A644-9F2A-F9221B9C7C45}" type="presParOf" srcId="{37938472-9217-3B48-8E7A-27C3E7EFDB53}" destId="{D88B08BD-CE16-454E-8DF6-85A3CE5F90D1}" srcOrd="11" destOrd="0" presId="urn:microsoft.com/office/officeart/2005/8/layout/radial4"/>
    <dgm:cxn modelId="{FB2EFC86-25FE-C341-9AC1-F6839C135137}" type="presParOf" srcId="{37938472-9217-3B48-8E7A-27C3E7EFDB53}" destId="{4D2087DC-CA1E-2F43-AFB9-132720C933A0}" srcOrd="12"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7F0E9A-FFC7-4147-AAB4-FD1CE7B90151}">
      <dsp:nvSpPr>
        <dsp:cNvPr id="0" name=""/>
        <dsp:cNvSpPr/>
      </dsp:nvSpPr>
      <dsp:spPr>
        <a:xfrm rot="5400000">
          <a:off x="194749" y="3008148"/>
          <a:ext cx="582366" cy="969045"/>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8863B7D-8AB7-4641-AC29-31B00165D50C}">
      <dsp:nvSpPr>
        <dsp:cNvPr id="0" name=""/>
        <dsp:cNvSpPr/>
      </dsp:nvSpPr>
      <dsp:spPr>
        <a:xfrm>
          <a:off x="106645" y="3297684"/>
          <a:ext cx="1064126" cy="766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b="1" kern="1200" noProof="0" dirty="0">
              <a:latin typeface="Times New Roman" charset="0"/>
              <a:ea typeface="Times New Roman" charset="0"/>
              <a:cs typeface="Times New Roman" charset="0"/>
            </a:rPr>
            <a:t>2012</a:t>
          </a:r>
          <a:r>
            <a:rPr lang="en-GB" sz="1400" kern="1200" noProof="0" dirty="0">
              <a:latin typeface="Times New Roman" charset="0"/>
              <a:ea typeface="Times New Roman" charset="0"/>
              <a:cs typeface="Times New Roman" charset="0"/>
            </a:rPr>
            <a:t>: inception of the project</a:t>
          </a:r>
        </a:p>
      </dsp:txBody>
      <dsp:txXfrm>
        <a:off x="106645" y="3297684"/>
        <a:ext cx="1064126" cy="766865"/>
      </dsp:txXfrm>
    </dsp:sp>
    <dsp:sp modelId="{B5BEA95A-7198-004E-9981-FCFC8D3A15B6}">
      <dsp:nvSpPr>
        <dsp:cNvPr id="0" name=""/>
        <dsp:cNvSpPr/>
      </dsp:nvSpPr>
      <dsp:spPr>
        <a:xfrm>
          <a:off x="807329" y="2936806"/>
          <a:ext cx="165067" cy="165067"/>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08DB9853-C773-F14A-8513-9FAA15173581}">
      <dsp:nvSpPr>
        <dsp:cNvPr id="0" name=""/>
        <dsp:cNvSpPr/>
      </dsp:nvSpPr>
      <dsp:spPr>
        <a:xfrm rot="5400000">
          <a:off x="1361170" y="2647807"/>
          <a:ext cx="582366" cy="969045"/>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5746230B-50C9-AF44-823E-1AE00ABBBBE8}">
      <dsp:nvSpPr>
        <dsp:cNvPr id="0" name=""/>
        <dsp:cNvSpPr/>
      </dsp:nvSpPr>
      <dsp:spPr>
        <a:xfrm>
          <a:off x="1280214" y="2945694"/>
          <a:ext cx="1068693" cy="957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b="1" kern="1200" noProof="0" dirty="0">
              <a:latin typeface="Times New Roman" charset="0"/>
              <a:ea typeface="Times New Roman" charset="0"/>
              <a:cs typeface="Times New Roman" charset="0"/>
            </a:rPr>
            <a:t>2016-2019</a:t>
          </a:r>
          <a:r>
            <a:rPr lang="en-GB" sz="1400" kern="1200" noProof="0" dirty="0">
              <a:latin typeface="Times New Roman" charset="0"/>
              <a:ea typeface="Times New Roman" charset="0"/>
              <a:cs typeface="Times New Roman" charset="0"/>
            </a:rPr>
            <a:t>: beginning of COST Action </a:t>
          </a:r>
          <a:r>
            <a:rPr lang="en-GB" sz="1400" kern="1200" noProof="0" dirty="0" err="1">
              <a:latin typeface="Times New Roman" charset="0"/>
              <a:ea typeface="Times New Roman" charset="0"/>
              <a:cs typeface="Times New Roman" charset="0"/>
            </a:rPr>
            <a:t>EuroNuNet</a:t>
          </a:r>
          <a:endParaRPr lang="en-GB" sz="1400" kern="1200" noProof="0" dirty="0">
            <a:latin typeface="Times New Roman" charset="0"/>
            <a:ea typeface="Times New Roman" charset="0"/>
            <a:cs typeface="Times New Roman" charset="0"/>
          </a:endParaRPr>
        </a:p>
      </dsp:txBody>
      <dsp:txXfrm>
        <a:off x="1280214" y="2945694"/>
        <a:ext cx="1068693" cy="957508"/>
      </dsp:txXfrm>
    </dsp:sp>
    <dsp:sp modelId="{854634EE-8E5F-7547-BB7D-50174EBF2ECA}">
      <dsp:nvSpPr>
        <dsp:cNvPr id="0" name=""/>
        <dsp:cNvSpPr/>
      </dsp:nvSpPr>
      <dsp:spPr>
        <a:xfrm>
          <a:off x="1973751" y="2576465"/>
          <a:ext cx="165067" cy="165067"/>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E2AF198D-3264-064F-B2DA-0EDA5BC38785}">
      <dsp:nvSpPr>
        <dsp:cNvPr id="0" name=""/>
        <dsp:cNvSpPr/>
      </dsp:nvSpPr>
      <dsp:spPr>
        <a:xfrm rot="5400000">
          <a:off x="2526014" y="2382787"/>
          <a:ext cx="582366" cy="969045"/>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7B107B4E-6B13-A34E-8561-E4FA75321AA7}">
      <dsp:nvSpPr>
        <dsp:cNvPr id="0" name=""/>
        <dsp:cNvSpPr/>
      </dsp:nvSpPr>
      <dsp:spPr>
        <a:xfrm>
          <a:off x="2426077" y="2672323"/>
          <a:ext cx="1066287" cy="766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b="1" kern="1200" noProof="0" dirty="0">
              <a:latin typeface="Times New Roman" charset="0"/>
              <a:ea typeface="Times New Roman" charset="0"/>
              <a:cs typeface="Times New Roman" charset="0"/>
            </a:rPr>
            <a:t>2018</a:t>
          </a:r>
          <a:r>
            <a:rPr lang="en-GB" sz="1400" kern="1200" noProof="0" dirty="0">
              <a:latin typeface="Times New Roman" charset="0"/>
              <a:ea typeface="Times New Roman" charset="0"/>
              <a:cs typeface="Times New Roman" charset="0"/>
            </a:rPr>
            <a:t>: beginning of </a:t>
          </a:r>
          <a:r>
            <a:rPr lang="en-GB" sz="1400" kern="1200" noProof="0" dirty="0" err="1">
              <a:latin typeface="Times New Roman" charset="0"/>
              <a:ea typeface="Times New Roman" charset="0"/>
              <a:cs typeface="Times New Roman" charset="0"/>
            </a:rPr>
            <a:t>ESSνSB</a:t>
          </a:r>
          <a:r>
            <a:rPr lang="en-GB" sz="1400" kern="1200" noProof="0" dirty="0">
              <a:latin typeface="Times New Roman" charset="0"/>
              <a:ea typeface="Times New Roman" charset="0"/>
              <a:cs typeface="Times New Roman" charset="0"/>
            </a:rPr>
            <a:t> Design Study (EU-H2020)</a:t>
          </a:r>
        </a:p>
      </dsp:txBody>
      <dsp:txXfrm>
        <a:off x="2426077" y="2672323"/>
        <a:ext cx="1066287" cy="766865"/>
      </dsp:txXfrm>
    </dsp:sp>
    <dsp:sp modelId="{CB678BC5-B6D1-5B40-ABD3-35D3BE585A74}">
      <dsp:nvSpPr>
        <dsp:cNvPr id="0" name=""/>
        <dsp:cNvSpPr/>
      </dsp:nvSpPr>
      <dsp:spPr>
        <a:xfrm>
          <a:off x="3138594" y="2311445"/>
          <a:ext cx="165067" cy="165067"/>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FD320F3-7CF6-B14F-B1B5-A912BBDB934D}">
      <dsp:nvSpPr>
        <dsp:cNvPr id="0" name=""/>
        <dsp:cNvSpPr/>
      </dsp:nvSpPr>
      <dsp:spPr>
        <a:xfrm rot="5400000">
          <a:off x="3713747" y="2117767"/>
          <a:ext cx="582366" cy="969045"/>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C08C452D-A555-FF45-82A3-43A2CAAF135E}">
      <dsp:nvSpPr>
        <dsp:cNvPr id="0" name=""/>
        <dsp:cNvSpPr/>
      </dsp:nvSpPr>
      <dsp:spPr>
        <a:xfrm>
          <a:off x="3591296" y="2407303"/>
          <a:ext cx="1111316" cy="766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b="1" kern="1200" noProof="0" dirty="0">
              <a:latin typeface="Times New Roman" charset="0"/>
              <a:ea typeface="Times New Roman" charset="0"/>
              <a:cs typeface="Times New Roman" charset="0"/>
            </a:rPr>
            <a:t>2021</a:t>
          </a:r>
          <a:r>
            <a:rPr lang="en-GB" sz="1400" kern="1200" noProof="0" dirty="0">
              <a:latin typeface="Times New Roman" charset="0"/>
              <a:ea typeface="Times New Roman" charset="0"/>
              <a:cs typeface="Times New Roman" charset="0"/>
            </a:rPr>
            <a:t>: End of </a:t>
          </a:r>
          <a:r>
            <a:rPr lang="en-GB" sz="1400" kern="1200" noProof="0" dirty="0" err="1">
              <a:latin typeface="Times New Roman" charset="0"/>
              <a:ea typeface="Times New Roman" charset="0"/>
              <a:cs typeface="Times New Roman" charset="0"/>
            </a:rPr>
            <a:t>ESSνSB</a:t>
          </a:r>
          <a:r>
            <a:rPr lang="en-GB" sz="1400" kern="1200" noProof="0" dirty="0">
              <a:latin typeface="Times New Roman" charset="0"/>
              <a:ea typeface="Times New Roman" charset="0"/>
              <a:cs typeface="Times New Roman" charset="0"/>
            </a:rPr>
            <a:t> Design Study, CDR and preliminary costing</a:t>
          </a:r>
        </a:p>
      </dsp:txBody>
      <dsp:txXfrm>
        <a:off x="3591296" y="2407303"/>
        <a:ext cx="1111316" cy="766865"/>
      </dsp:txXfrm>
    </dsp:sp>
    <dsp:sp modelId="{ACA90027-4604-E547-9400-4CC0AE371000}">
      <dsp:nvSpPr>
        <dsp:cNvPr id="0" name=""/>
        <dsp:cNvSpPr/>
      </dsp:nvSpPr>
      <dsp:spPr>
        <a:xfrm>
          <a:off x="4326327" y="2046425"/>
          <a:ext cx="165067" cy="165067"/>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065BB7F0-A9E6-7649-BF42-D7CC06014510}">
      <dsp:nvSpPr>
        <dsp:cNvPr id="0" name=""/>
        <dsp:cNvSpPr/>
      </dsp:nvSpPr>
      <dsp:spPr>
        <a:xfrm rot="5400000">
          <a:off x="4857278" y="1852748"/>
          <a:ext cx="582366" cy="969045"/>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7047590-6511-5F43-A213-2A0B3BC9F918}">
      <dsp:nvSpPr>
        <dsp:cNvPr id="0" name=""/>
        <dsp:cNvSpPr/>
      </dsp:nvSpPr>
      <dsp:spPr>
        <a:xfrm>
          <a:off x="4753637" y="2142283"/>
          <a:ext cx="1053033" cy="766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b="1" kern="1200" noProof="0" dirty="0">
              <a:latin typeface="Times New Roman" charset="0"/>
              <a:ea typeface="Times New Roman" charset="0"/>
              <a:cs typeface="Times New Roman" charset="0"/>
            </a:rPr>
            <a:t>2022-2024</a:t>
          </a:r>
          <a:r>
            <a:rPr lang="en-GB" sz="1400" kern="1200" noProof="0" dirty="0">
              <a:latin typeface="Times New Roman" charset="0"/>
              <a:ea typeface="Times New Roman" charset="0"/>
              <a:cs typeface="Times New Roman" charset="0"/>
            </a:rPr>
            <a:t>: Preparatory Phase, TDR</a:t>
          </a:r>
        </a:p>
      </dsp:txBody>
      <dsp:txXfrm>
        <a:off x="4753637" y="2142283"/>
        <a:ext cx="1053033" cy="766865"/>
      </dsp:txXfrm>
    </dsp:sp>
    <dsp:sp modelId="{15121FBF-A34F-4C4A-BC99-89D2690719DD}">
      <dsp:nvSpPr>
        <dsp:cNvPr id="0" name=""/>
        <dsp:cNvSpPr/>
      </dsp:nvSpPr>
      <dsp:spPr>
        <a:xfrm>
          <a:off x="5469858" y="1781406"/>
          <a:ext cx="165067" cy="165067"/>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34B795B-55E7-464D-BBB1-09A10ADED501}">
      <dsp:nvSpPr>
        <dsp:cNvPr id="0" name=""/>
        <dsp:cNvSpPr/>
      </dsp:nvSpPr>
      <dsp:spPr>
        <a:xfrm rot="5400000">
          <a:off x="6028052" y="1587728"/>
          <a:ext cx="582366" cy="969045"/>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14625940-912B-E541-A87B-CE303628B6B9}">
      <dsp:nvSpPr>
        <dsp:cNvPr id="0" name=""/>
        <dsp:cNvSpPr/>
      </dsp:nvSpPr>
      <dsp:spPr>
        <a:xfrm>
          <a:off x="5932892" y="1877264"/>
          <a:ext cx="1077398" cy="766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b="1" kern="1200" noProof="0" dirty="0">
              <a:latin typeface="Times New Roman" charset="0"/>
              <a:ea typeface="Times New Roman" charset="0"/>
              <a:cs typeface="Times New Roman" charset="0"/>
            </a:rPr>
            <a:t>2025-2026</a:t>
          </a:r>
          <a:r>
            <a:rPr lang="en-GB" sz="1400" kern="1200" noProof="0" dirty="0">
              <a:latin typeface="Times New Roman" charset="0"/>
              <a:ea typeface="Times New Roman" charset="0"/>
              <a:cs typeface="Times New Roman" charset="0"/>
            </a:rPr>
            <a:t>: Preconstruction Phase, International Agreement</a:t>
          </a:r>
        </a:p>
      </dsp:txBody>
      <dsp:txXfrm>
        <a:off x="5932892" y="1877264"/>
        <a:ext cx="1077398" cy="766865"/>
      </dsp:txXfrm>
    </dsp:sp>
    <dsp:sp modelId="{94F057B5-C88B-1144-85C9-B783DC524E1D}">
      <dsp:nvSpPr>
        <dsp:cNvPr id="0" name=""/>
        <dsp:cNvSpPr/>
      </dsp:nvSpPr>
      <dsp:spPr>
        <a:xfrm>
          <a:off x="6640632" y="1516386"/>
          <a:ext cx="165067" cy="165067"/>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BD1B916-BA93-8F49-A541-F507AE479577}">
      <dsp:nvSpPr>
        <dsp:cNvPr id="0" name=""/>
        <dsp:cNvSpPr/>
      </dsp:nvSpPr>
      <dsp:spPr>
        <a:xfrm rot="5400000">
          <a:off x="7117491" y="1342806"/>
          <a:ext cx="582366" cy="969045"/>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E90882AD-4811-4749-85C4-A55B805D9FF2}">
      <dsp:nvSpPr>
        <dsp:cNvPr id="0" name=""/>
        <dsp:cNvSpPr/>
      </dsp:nvSpPr>
      <dsp:spPr>
        <a:xfrm>
          <a:off x="7021327" y="1642389"/>
          <a:ext cx="1266656" cy="766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b="1" kern="1200" noProof="0" dirty="0">
              <a:solidFill>
                <a:schemeClr val="tx1"/>
              </a:solidFill>
              <a:latin typeface="Times New Roman" charset="0"/>
              <a:ea typeface="Times New Roman" charset="0"/>
              <a:cs typeface="Times New Roman" charset="0"/>
            </a:rPr>
            <a:t>2027-2034</a:t>
          </a:r>
          <a:r>
            <a:rPr lang="en-GB" sz="1400" b="0" kern="1200" noProof="0" dirty="0">
              <a:solidFill>
                <a:schemeClr val="tx1"/>
              </a:solidFill>
              <a:latin typeface="Times New Roman" charset="0"/>
              <a:ea typeface="Times New Roman" charset="0"/>
              <a:cs typeface="Times New Roman" charset="0"/>
            </a:rPr>
            <a:t>: Construction of the facility and detectors, including commissioning</a:t>
          </a:r>
        </a:p>
      </dsp:txBody>
      <dsp:txXfrm>
        <a:off x="7021327" y="1642389"/>
        <a:ext cx="1266656" cy="766865"/>
      </dsp:txXfrm>
    </dsp:sp>
    <dsp:sp modelId="{425DE511-5AF6-4341-8FC5-F6A28A7103F9}">
      <dsp:nvSpPr>
        <dsp:cNvPr id="0" name=""/>
        <dsp:cNvSpPr/>
      </dsp:nvSpPr>
      <dsp:spPr>
        <a:xfrm>
          <a:off x="7900894" y="1251366"/>
          <a:ext cx="165067" cy="165067"/>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5A42AC8B-DB86-4144-AAE4-3CCE594D2E73}">
      <dsp:nvSpPr>
        <dsp:cNvPr id="0" name=""/>
        <dsp:cNvSpPr/>
      </dsp:nvSpPr>
      <dsp:spPr>
        <a:xfrm rot="5400000">
          <a:off x="8354175" y="1057689"/>
          <a:ext cx="582366" cy="969045"/>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2C25A47-3DE8-A442-BEBB-DB794A0035D7}">
      <dsp:nvSpPr>
        <dsp:cNvPr id="0" name=""/>
        <dsp:cNvSpPr/>
      </dsp:nvSpPr>
      <dsp:spPr>
        <a:xfrm>
          <a:off x="8256964" y="1347224"/>
          <a:ext cx="874859" cy="766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b="1" kern="1200" noProof="0" dirty="0">
              <a:solidFill>
                <a:srgbClr val="FF0000"/>
              </a:solidFill>
              <a:latin typeface="Times New Roman" charset="0"/>
              <a:ea typeface="Times New Roman" charset="0"/>
              <a:cs typeface="Times New Roman" charset="0"/>
            </a:rPr>
            <a:t>2035-</a:t>
          </a:r>
          <a:r>
            <a:rPr lang="en-GB" sz="1400" kern="1200" noProof="0" dirty="0">
              <a:solidFill>
                <a:srgbClr val="FF0000"/>
              </a:solidFill>
              <a:latin typeface="Times New Roman" charset="0"/>
              <a:ea typeface="Times New Roman" charset="0"/>
              <a:cs typeface="Times New Roman" charset="0"/>
            </a:rPr>
            <a:t>: Data taking</a:t>
          </a:r>
        </a:p>
      </dsp:txBody>
      <dsp:txXfrm>
        <a:off x="8256964" y="1347224"/>
        <a:ext cx="874859" cy="7668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D1E28A-BDEB-604C-96B2-82F4413F0A32}">
      <dsp:nvSpPr>
        <dsp:cNvPr id="0" name=""/>
        <dsp:cNvSpPr/>
      </dsp:nvSpPr>
      <dsp:spPr>
        <a:xfrm>
          <a:off x="1317323" y="1306389"/>
          <a:ext cx="964059" cy="964059"/>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t>ESS</a:t>
          </a:r>
          <a:r>
            <a:rPr lang="el-GR" sz="1800" kern="1200" dirty="0"/>
            <a:t>ν</a:t>
          </a:r>
          <a:r>
            <a:rPr lang="en-US" sz="1800" kern="1200" dirty="0"/>
            <a:t>SB</a:t>
          </a:r>
          <a:endParaRPr lang="en-GB" sz="1800" kern="1200" dirty="0"/>
        </a:p>
      </dsp:txBody>
      <dsp:txXfrm>
        <a:off x="1458506" y="1447572"/>
        <a:ext cx="681693" cy="681693"/>
      </dsp:txXfrm>
    </dsp:sp>
    <dsp:sp modelId="{38DA1CFE-A892-9E4D-86B8-28C922BCB30C}">
      <dsp:nvSpPr>
        <dsp:cNvPr id="0" name=""/>
        <dsp:cNvSpPr/>
      </dsp:nvSpPr>
      <dsp:spPr>
        <a:xfrm rot="10800000">
          <a:off x="337784" y="1651040"/>
          <a:ext cx="925664" cy="274756"/>
        </a:xfrm>
        <a:prstGeom prst="leftArrow">
          <a:avLst>
            <a:gd name="adj1" fmla="val 60000"/>
            <a:gd name="adj2" fmla="val 50000"/>
          </a:avLst>
        </a:prstGeom>
        <a:solidFill>
          <a:schemeClr val="tx2">
            <a:lumMod val="20000"/>
            <a:lumOff val="8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20EAFF4-7335-834A-BF88-3A8A607E5FDF}">
      <dsp:nvSpPr>
        <dsp:cNvPr id="0" name=""/>
        <dsp:cNvSpPr/>
      </dsp:nvSpPr>
      <dsp:spPr>
        <a:xfrm>
          <a:off x="363" y="1518482"/>
          <a:ext cx="674841" cy="539873"/>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400050">
            <a:lnSpc>
              <a:spcPct val="90000"/>
            </a:lnSpc>
            <a:spcBef>
              <a:spcPct val="0"/>
            </a:spcBef>
            <a:spcAft>
              <a:spcPct val="35000"/>
            </a:spcAft>
            <a:buNone/>
          </a:pPr>
          <a:r>
            <a:rPr lang="en-GB" sz="900" kern="1200" dirty="0"/>
            <a:t>BENE (2004-2008)</a:t>
          </a:r>
        </a:p>
      </dsp:txBody>
      <dsp:txXfrm>
        <a:off x="16175" y="1534294"/>
        <a:ext cx="643217" cy="508249"/>
      </dsp:txXfrm>
    </dsp:sp>
    <dsp:sp modelId="{31C304B1-DF0F-EC47-8644-1FD5D326718A}">
      <dsp:nvSpPr>
        <dsp:cNvPr id="0" name=""/>
        <dsp:cNvSpPr/>
      </dsp:nvSpPr>
      <dsp:spPr>
        <a:xfrm rot="12960000">
          <a:off x="528526" y="1063998"/>
          <a:ext cx="925664" cy="274756"/>
        </a:xfrm>
        <a:prstGeom prst="lef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969AB2-CFF9-1D49-8E6E-685BFEC874D8}">
      <dsp:nvSpPr>
        <dsp:cNvPr id="0" name=""/>
        <dsp:cNvSpPr/>
      </dsp:nvSpPr>
      <dsp:spPr>
        <a:xfrm>
          <a:off x="279498" y="659393"/>
          <a:ext cx="674841" cy="539873"/>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400050">
            <a:lnSpc>
              <a:spcPct val="90000"/>
            </a:lnSpc>
            <a:spcBef>
              <a:spcPct val="0"/>
            </a:spcBef>
            <a:spcAft>
              <a:spcPct val="35000"/>
            </a:spcAft>
            <a:buNone/>
          </a:pPr>
          <a:r>
            <a:rPr lang="en-GB" sz="900" kern="1200" dirty="0"/>
            <a:t>ISS (2005-2007)</a:t>
          </a:r>
        </a:p>
      </dsp:txBody>
      <dsp:txXfrm>
        <a:off x="295310" y="675205"/>
        <a:ext cx="643217" cy="508249"/>
      </dsp:txXfrm>
    </dsp:sp>
    <dsp:sp modelId="{BDA2632F-375B-A949-825C-0334983C1FFD}">
      <dsp:nvSpPr>
        <dsp:cNvPr id="0" name=""/>
        <dsp:cNvSpPr/>
      </dsp:nvSpPr>
      <dsp:spPr>
        <a:xfrm rot="15120000">
          <a:off x="1027894" y="701185"/>
          <a:ext cx="925664" cy="274756"/>
        </a:xfrm>
        <a:prstGeom prst="lef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B0C551F-BCF5-6045-B043-95DB0E812057}">
      <dsp:nvSpPr>
        <dsp:cNvPr id="0" name=""/>
        <dsp:cNvSpPr/>
      </dsp:nvSpPr>
      <dsp:spPr>
        <a:xfrm>
          <a:off x="1010282" y="128448"/>
          <a:ext cx="674841" cy="539873"/>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400050">
            <a:lnSpc>
              <a:spcPct val="90000"/>
            </a:lnSpc>
            <a:spcBef>
              <a:spcPct val="0"/>
            </a:spcBef>
            <a:spcAft>
              <a:spcPct val="35000"/>
            </a:spcAft>
            <a:buNone/>
          </a:pPr>
          <a:r>
            <a:rPr lang="en-GB" sz="900" kern="1200" dirty="0"/>
            <a:t>EURO</a:t>
          </a:r>
          <a:r>
            <a:rPr lang="el-GR" sz="900" kern="1200" dirty="0"/>
            <a:t>ν</a:t>
          </a:r>
          <a:r>
            <a:rPr lang="en-US" sz="900" kern="1200" dirty="0"/>
            <a:t> (2008-2012)</a:t>
          </a:r>
          <a:endParaRPr lang="en-GB" sz="900" kern="1200" dirty="0"/>
        </a:p>
      </dsp:txBody>
      <dsp:txXfrm>
        <a:off x="1026094" y="144260"/>
        <a:ext cx="643217" cy="508249"/>
      </dsp:txXfrm>
    </dsp:sp>
    <dsp:sp modelId="{B7CB2CDB-EB63-B745-ADB1-C6EBF2E6F6EF}">
      <dsp:nvSpPr>
        <dsp:cNvPr id="0" name=""/>
        <dsp:cNvSpPr/>
      </dsp:nvSpPr>
      <dsp:spPr>
        <a:xfrm rot="17280000">
          <a:off x="1645147" y="701185"/>
          <a:ext cx="925664" cy="274756"/>
        </a:xfrm>
        <a:prstGeom prst="lef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2F89FD8-B233-2C43-8428-8278B2E88C4C}">
      <dsp:nvSpPr>
        <dsp:cNvPr id="0" name=""/>
        <dsp:cNvSpPr/>
      </dsp:nvSpPr>
      <dsp:spPr>
        <a:xfrm>
          <a:off x="1913581" y="128448"/>
          <a:ext cx="674841" cy="539873"/>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400050">
            <a:lnSpc>
              <a:spcPct val="90000"/>
            </a:lnSpc>
            <a:spcBef>
              <a:spcPct val="0"/>
            </a:spcBef>
            <a:spcAft>
              <a:spcPct val="35000"/>
            </a:spcAft>
            <a:buNone/>
          </a:pPr>
          <a:r>
            <a:rPr lang="en-GB" sz="900" kern="1200" dirty="0"/>
            <a:t>LAGUNA (2008-2010)</a:t>
          </a:r>
        </a:p>
      </dsp:txBody>
      <dsp:txXfrm>
        <a:off x="1929393" y="144260"/>
        <a:ext cx="643217" cy="508249"/>
      </dsp:txXfrm>
    </dsp:sp>
    <dsp:sp modelId="{E61A4675-BF82-FB45-9A02-D181E233724D}">
      <dsp:nvSpPr>
        <dsp:cNvPr id="0" name=""/>
        <dsp:cNvSpPr/>
      </dsp:nvSpPr>
      <dsp:spPr>
        <a:xfrm rot="19440000">
          <a:off x="2144515" y="1063998"/>
          <a:ext cx="925664" cy="274756"/>
        </a:xfrm>
        <a:prstGeom prst="lef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CE4DEF1-F129-094A-B0AE-DEDDB750A355}">
      <dsp:nvSpPr>
        <dsp:cNvPr id="0" name=""/>
        <dsp:cNvSpPr/>
      </dsp:nvSpPr>
      <dsp:spPr>
        <a:xfrm>
          <a:off x="2644365" y="659393"/>
          <a:ext cx="674841" cy="539873"/>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400050">
            <a:lnSpc>
              <a:spcPct val="90000"/>
            </a:lnSpc>
            <a:spcBef>
              <a:spcPct val="0"/>
            </a:spcBef>
            <a:spcAft>
              <a:spcPct val="35000"/>
            </a:spcAft>
            <a:buNone/>
          </a:pPr>
          <a:r>
            <a:rPr lang="en-GB" sz="900" kern="1200" dirty="0"/>
            <a:t>LAGUNA-LBNO (2010-2014)</a:t>
          </a:r>
        </a:p>
      </dsp:txBody>
      <dsp:txXfrm>
        <a:off x="2660177" y="675205"/>
        <a:ext cx="643217" cy="508249"/>
      </dsp:txXfrm>
    </dsp:sp>
    <dsp:sp modelId="{D88B08BD-CE16-454E-8DF6-85A3CE5F90D1}">
      <dsp:nvSpPr>
        <dsp:cNvPr id="0" name=""/>
        <dsp:cNvSpPr/>
      </dsp:nvSpPr>
      <dsp:spPr>
        <a:xfrm>
          <a:off x="2335257" y="1651040"/>
          <a:ext cx="925664" cy="274756"/>
        </a:xfrm>
        <a:prstGeom prst="lef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D2087DC-CA1E-2F43-AFB9-132720C933A0}">
      <dsp:nvSpPr>
        <dsp:cNvPr id="0" name=""/>
        <dsp:cNvSpPr/>
      </dsp:nvSpPr>
      <dsp:spPr>
        <a:xfrm>
          <a:off x="2923500" y="1518482"/>
          <a:ext cx="674841" cy="539873"/>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400050">
            <a:lnSpc>
              <a:spcPct val="90000"/>
            </a:lnSpc>
            <a:spcBef>
              <a:spcPct val="0"/>
            </a:spcBef>
            <a:spcAft>
              <a:spcPct val="35000"/>
            </a:spcAft>
            <a:buNone/>
          </a:pPr>
          <a:r>
            <a:rPr lang="en-GB" sz="900" kern="1200" dirty="0"/>
            <a:t>COST Action CA15139 (2015-2019)</a:t>
          </a:r>
        </a:p>
      </dsp:txBody>
      <dsp:txXfrm>
        <a:off x="2939312" y="1534294"/>
        <a:ext cx="643217" cy="508249"/>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BF34A45-BD8F-E14D-A73B-328A506DC652}" type="datetimeFigureOut">
              <a:rPr lang="fr-FR" smtClean="0"/>
              <a:t>15/06/2021</a:t>
            </a:fld>
            <a:endParaRPr lang="en-US"/>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2E9B6AF-4171-7946-A644-4B0B9A3E4490}" type="slidenum">
              <a:rPr lang="en-US" smtClean="0"/>
              <a:t>‹#›</a:t>
            </a:fld>
            <a:endParaRPr lang="en-US"/>
          </a:p>
        </p:txBody>
      </p:sp>
    </p:spTree>
    <p:extLst>
      <p:ext uri="{BB962C8B-B14F-4D97-AF65-F5344CB8AC3E}">
        <p14:creationId xmlns:p14="http://schemas.microsoft.com/office/powerpoint/2010/main" val="42875883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83F064-C653-E849-A9AC-11CF409292A7}" type="datetimeFigureOut">
              <a:rPr lang="fr-FR" smtClean="0"/>
              <a:t>15/06/2021</a:t>
            </a:fld>
            <a:endParaRPr lang="en-US"/>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8B264F-AD4B-0742-99D8-E3EB645D81D8}" type="slidenum">
              <a:rPr lang="en-US" smtClean="0"/>
              <a:t>‹#›</a:t>
            </a:fld>
            <a:endParaRPr lang="en-US"/>
          </a:p>
        </p:txBody>
      </p:sp>
    </p:spTree>
    <p:extLst>
      <p:ext uri="{BB962C8B-B14F-4D97-AF65-F5344CB8AC3E}">
        <p14:creationId xmlns:p14="http://schemas.microsoft.com/office/powerpoint/2010/main" val="317306239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00367A-AAF5-B446-A450-33F6C0CF7D8C}" type="slidenum">
              <a:rPr lang="en-GB" sz="1200">
                <a:solidFill>
                  <a:prstClr val="black"/>
                </a:solidFill>
                <a:latin typeface="Arial" charset="0"/>
              </a:rPr>
              <a:pPr eaLnBrk="1" hangingPunct="1"/>
              <a:t>1</a:t>
            </a:fld>
            <a:endParaRPr lang="en-GB" sz="1200">
              <a:solidFill>
                <a:prstClr val="black"/>
              </a:solidFill>
              <a:latin typeface="Arial" charset="0"/>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27971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682451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00367A-AAF5-B446-A450-33F6C0CF7D8C}" type="slidenum">
              <a:rPr lang="en-GB" sz="1200">
                <a:solidFill>
                  <a:prstClr val="black"/>
                </a:solidFill>
                <a:latin typeface="Arial" charset="0"/>
              </a:rPr>
              <a:pPr eaLnBrk="1" hangingPunct="1"/>
              <a:t>14</a:t>
            </a:fld>
            <a:endParaRPr lang="en-GB" sz="1200">
              <a:solidFill>
                <a:prstClr val="black"/>
              </a:solidFill>
              <a:latin typeface="Arial" charset="0"/>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075411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9172091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895977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7806292-F0D0-304C-908F-DFF24CAF79F6}" type="slidenum">
              <a:rPr lang="en-GB" sz="1200" b="1">
                <a:solidFill>
                  <a:prstClr val="black"/>
                </a:solidFill>
                <a:latin typeface="Arial" charset="0"/>
              </a:rPr>
              <a:pPr eaLnBrk="1" hangingPunct="1"/>
              <a:t>17</a:t>
            </a:fld>
            <a:endParaRPr lang="en-GB" sz="1200" b="1">
              <a:solidFill>
                <a:prstClr val="black"/>
              </a:solidFill>
              <a:latin typeface="Arial"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540845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18463984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00367A-AAF5-B446-A450-33F6C0CF7D8C}" type="slidenum">
              <a:rPr lang="en-GB" sz="1200">
                <a:solidFill>
                  <a:prstClr val="black"/>
                </a:solidFill>
                <a:latin typeface="Arial" charset="0"/>
              </a:rPr>
              <a:pPr eaLnBrk="1" hangingPunct="1"/>
              <a:t>19</a:t>
            </a:fld>
            <a:endParaRPr lang="en-GB" sz="1200">
              <a:solidFill>
                <a:prstClr val="black"/>
              </a:solidFill>
              <a:latin typeface="Arial" charset="0"/>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7039679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691F4A5-13BE-0446-80F5-254163EEC6CB}" type="slidenum">
              <a:rPr lang="en-GB" sz="1200">
                <a:solidFill>
                  <a:prstClr val="black"/>
                </a:solidFill>
                <a:latin typeface="Arial" charset="0"/>
              </a:rPr>
              <a:pPr eaLnBrk="1" hangingPunct="1"/>
              <a:t>20</a:t>
            </a:fld>
            <a:endParaRPr lang="en-GB" sz="1200">
              <a:solidFill>
                <a:prstClr val="black"/>
              </a:solidFill>
              <a:latin typeface="Arial" charset="0"/>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725725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7806292-F0D0-304C-908F-DFF24CAF79F6}" type="slidenum">
              <a:rPr lang="en-GB" sz="1200" b="1">
                <a:solidFill>
                  <a:prstClr val="black"/>
                </a:solidFill>
                <a:latin typeface="Arial" charset="0"/>
              </a:rPr>
              <a:pPr eaLnBrk="1" hangingPunct="1"/>
              <a:t>21</a:t>
            </a:fld>
            <a:endParaRPr lang="en-GB" sz="1200" b="1">
              <a:solidFill>
                <a:prstClr val="black"/>
              </a:solidFill>
              <a:latin typeface="Arial"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7140781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7806292-F0D0-304C-908F-DFF24CAF79F6}" type="slidenum">
              <a:rPr lang="en-GB" sz="1200" b="1">
                <a:solidFill>
                  <a:prstClr val="black"/>
                </a:solidFill>
                <a:latin typeface="Arial" charset="0"/>
              </a:rPr>
              <a:pPr eaLnBrk="1" hangingPunct="1"/>
              <a:t>22</a:t>
            </a:fld>
            <a:endParaRPr lang="en-GB" sz="1200" b="1">
              <a:solidFill>
                <a:prstClr val="black"/>
              </a:solidFill>
              <a:latin typeface="Arial"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134471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FA70DEC-622D-944A-AFBA-208A04BB7FCD}" type="slidenum">
              <a:rPr lang="en-GB" sz="1200">
                <a:solidFill>
                  <a:prstClr val="black"/>
                </a:solidFill>
                <a:latin typeface="Arial" charset="0"/>
              </a:rPr>
              <a:pPr eaLnBrk="1" hangingPunct="1"/>
              <a:t>2</a:t>
            </a:fld>
            <a:endParaRPr lang="en-GB" sz="1200">
              <a:solidFill>
                <a:prstClr val="black"/>
              </a:solidFill>
              <a:latin typeface="Arial" charset="0"/>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839616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7806292-F0D0-304C-908F-DFF24CAF79F6}" type="slidenum">
              <a:rPr lang="en-GB" sz="1200" b="1">
                <a:solidFill>
                  <a:prstClr val="black"/>
                </a:solidFill>
                <a:latin typeface="Arial" charset="0"/>
              </a:rPr>
              <a:pPr eaLnBrk="1" hangingPunct="1"/>
              <a:t>23</a:t>
            </a:fld>
            <a:endParaRPr lang="en-GB" sz="1200" b="1">
              <a:solidFill>
                <a:prstClr val="black"/>
              </a:solidFill>
              <a:latin typeface="Arial"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3799415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7806292-F0D0-304C-908F-DFF24CAF79F6}" type="slidenum">
              <a:rPr lang="en-GB" sz="1200" b="1">
                <a:solidFill>
                  <a:prstClr val="black"/>
                </a:solidFill>
                <a:latin typeface="Arial" charset="0"/>
              </a:rPr>
              <a:pPr eaLnBrk="1" hangingPunct="1"/>
              <a:t>24</a:t>
            </a:fld>
            <a:endParaRPr lang="en-GB" sz="1200" b="1">
              <a:solidFill>
                <a:prstClr val="black"/>
              </a:solidFill>
              <a:latin typeface="Arial"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2579607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C809EF-8D6F-B744-9E58-C16C6C4EE06D}" type="slidenum">
              <a:rPr lang="en-GB" sz="1200" b="1">
                <a:solidFill>
                  <a:prstClr val="black"/>
                </a:solidFill>
                <a:latin typeface="Arial" charset="0"/>
              </a:rPr>
              <a:pPr eaLnBrk="1" hangingPunct="1"/>
              <a:t>28</a:t>
            </a:fld>
            <a:endParaRPr lang="en-GB" sz="1200" b="1">
              <a:solidFill>
                <a:prstClr val="black"/>
              </a:solidFill>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4187315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C809EF-8D6F-B744-9E58-C16C6C4EE06D}" type="slidenum">
              <a:rPr lang="en-GB" sz="1200" b="1">
                <a:solidFill>
                  <a:prstClr val="black"/>
                </a:solidFill>
                <a:latin typeface="Arial" charset="0"/>
              </a:rPr>
              <a:pPr eaLnBrk="1" hangingPunct="1"/>
              <a:t>29</a:t>
            </a:fld>
            <a:endParaRPr lang="en-GB" sz="1200" b="1">
              <a:solidFill>
                <a:prstClr val="black"/>
              </a:solidFill>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906979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C809EF-8D6F-B744-9E58-C16C6C4EE06D}" type="slidenum">
              <a:rPr lang="en-GB" sz="1200" b="1">
                <a:solidFill>
                  <a:prstClr val="black"/>
                </a:solidFill>
                <a:latin typeface="Arial" charset="0"/>
              </a:rPr>
              <a:pPr eaLnBrk="1" hangingPunct="1"/>
              <a:t>30</a:t>
            </a:fld>
            <a:endParaRPr lang="en-GB" sz="1200" b="1">
              <a:solidFill>
                <a:prstClr val="black"/>
              </a:solidFill>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1352604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C809EF-8D6F-B744-9E58-C16C6C4EE06D}" type="slidenum">
              <a:rPr lang="en-GB" sz="1200" b="1">
                <a:solidFill>
                  <a:prstClr val="black"/>
                </a:solidFill>
                <a:latin typeface="Arial" charset="0"/>
              </a:rPr>
              <a:pPr eaLnBrk="1" hangingPunct="1"/>
              <a:t>31</a:t>
            </a:fld>
            <a:endParaRPr lang="en-GB" sz="1200" b="1">
              <a:solidFill>
                <a:prstClr val="black"/>
              </a:solidFill>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0381363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C809EF-8D6F-B744-9E58-C16C6C4EE06D}" type="slidenum">
              <a:rPr lang="en-GB" sz="1200" b="1">
                <a:solidFill>
                  <a:prstClr val="black"/>
                </a:solidFill>
                <a:latin typeface="Arial" charset="0"/>
              </a:rPr>
              <a:pPr eaLnBrk="1" hangingPunct="1"/>
              <a:t>32</a:t>
            </a:fld>
            <a:endParaRPr lang="en-GB" sz="1200" b="1">
              <a:solidFill>
                <a:prstClr val="black"/>
              </a:solidFill>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8045256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C809EF-8D6F-B744-9E58-C16C6C4EE06D}" type="slidenum">
              <a:rPr lang="en-GB" sz="1200" b="1">
                <a:solidFill>
                  <a:prstClr val="black"/>
                </a:solidFill>
                <a:latin typeface="Arial" charset="0"/>
              </a:rPr>
              <a:pPr eaLnBrk="1" hangingPunct="1"/>
              <a:t>33</a:t>
            </a:fld>
            <a:endParaRPr lang="en-GB" sz="1200" b="1">
              <a:solidFill>
                <a:prstClr val="black"/>
              </a:solidFill>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2065244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C809EF-8D6F-B744-9E58-C16C6C4EE06D}" type="slidenum">
              <a:rPr lang="en-GB" sz="1200" b="1">
                <a:solidFill>
                  <a:prstClr val="black"/>
                </a:solidFill>
                <a:latin typeface="Arial" charset="0"/>
              </a:rPr>
              <a:pPr eaLnBrk="1" hangingPunct="1"/>
              <a:t>34</a:t>
            </a:fld>
            <a:endParaRPr lang="en-GB" sz="1200" b="1">
              <a:solidFill>
                <a:prstClr val="black"/>
              </a:solidFill>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5373494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7806292-F0D0-304C-908F-DFF24CAF79F6}" type="slidenum">
              <a:rPr lang="en-GB" sz="1200" b="1">
                <a:solidFill>
                  <a:prstClr val="black"/>
                </a:solidFill>
                <a:latin typeface="Arial" charset="0"/>
              </a:rPr>
              <a:pPr eaLnBrk="1" hangingPunct="1"/>
              <a:t>35</a:t>
            </a:fld>
            <a:endParaRPr lang="en-GB" sz="1200" b="1">
              <a:solidFill>
                <a:prstClr val="black"/>
              </a:solidFill>
              <a:latin typeface="Arial"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547294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691F4A5-13BE-0446-80F5-254163EEC6CB}" type="slidenum">
              <a:rPr lang="en-GB" sz="1200">
                <a:solidFill>
                  <a:prstClr val="black"/>
                </a:solidFill>
                <a:latin typeface="Arial" charset="0"/>
              </a:rPr>
              <a:pPr eaLnBrk="1" hangingPunct="1"/>
              <a:t>4</a:t>
            </a:fld>
            <a:endParaRPr lang="en-GB" sz="1200">
              <a:solidFill>
                <a:prstClr val="black"/>
              </a:solidFill>
              <a:latin typeface="Arial" charset="0"/>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1943338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C809EF-8D6F-B744-9E58-C16C6C4EE06D}" type="slidenum">
              <a:rPr lang="en-GB" sz="1200" b="1">
                <a:solidFill>
                  <a:prstClr val="black"/>
                </a:solidFill>
                <a:latin typeface="Arial" charset="0"/>
              </a:rPr>
              <a:pPr eaLnBrk="1" hangingPunct="1"/>
              <a:t>36</a:t>
            </a:fld>
            <a:endParaRPr lang="en-GB" sz="1200" b="1">
              <a:solidFill>
                <a:prstClr val="black"/>
              </a:solidFill>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7069046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C809EF-8D6F-B744-9E58-C16C6C4EE06D}" type="slidenum">
              <a:rPr lang="en-GB" sz="1200" b="1">
                <a:solidFill>
                  <a:prstClr val="black"/>
                </a:solidFill>
                <a:latin typeface="Arial" charset="0"/>
              </a:rPr>
              <a:pPr eaLnBrk="1" hangingPunct="1"/>
              <a:t>37</a:t>
            </a:fld>
            <a:endParaRPr lang="en-GB" sz="1200" b="1">
              <a:solidFill>
                <a:prstClr val="black"/>
              </a:solidFill>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5758693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C809EF-8D6F-B744-9E58-C16C6C4EE06D}" type="slidenum">
              <a:rPr lang="en-GB" sz="1200" b="1">
                <a:solidFill>
                  <a:prstClr val="black"/>
                </a:solidFill>
                <a:latin typeface="Arial" charset="0"/>
              </a:rPr>
              <a:pPr eaLnBrk="1" hangingPunct="1"/>
              <a:t>38</a:t>
            </a:fld>
            <a:endParaRPr lang="en-GB" sz="1200" b="1">
              <a:solidFill>
                <a:prstClr val="black"/>
              </a:solidFill>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3312070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C809EF-8D6F-B744-9E58-C16C6C4EE06D}" type="slidenum">
              <a:rPr lang="en-GB" sz="1200" b="1">
                <a:solidFill>
                  <a:prstClr val="black"/>
                </a:solidFill>
                <a:latin typeface="Arial" charset="0"/>
              </a:rPr>
              <a:pPr eaLnBrk="1" hangingPunct="1"/>
              <a:t>39</a:t>
            </a:fld>
            <a:endParaRPr lang="en-GB" sz="1200" b="1">
              <a:solidFill>
                <a:prstClr val="black"/>
              </a:solidFill>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0240999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C809EF-8D6F-B744-9E58-C16C6C4EE06D}" type="slidenum">
              <a:rPr lang="en-GB" sz="1200" b="1">
                <a:solidFill>
                  <a:prstClr val="black"/>
                </a:solidFill>
                <a:latin typeface="Arial" charset="0"/>
              </a:rPr>
              <a:pPr eaLnBrk="1" hangingPunct="1"/>
              <a:t>40</a:t>
            </a:fld>
            <a:endParaRPr lang="en-GB" sz="1200" b="1">
              <a:solidFill>
                <a:prstClr val="black"/>
              </a:solidFill>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5734040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C809EF-8D6F-B744-9E58-C16C6C4EE06D}" type="slidenum">
              <a:rPr lang="en-GB" sz="1200" b="1">
                <a:solidFill>
                  <a:prstClr val="black"/>
                </a:solidFill>
                <a:latin typeface="Arial" charset="0"/>
              </a:rPr>
              <a:pPr eaLnBrk="1" hangingPunct="1"/>
              <a:t>41</a:t>
            </a:fld>
            <a:endParaRPr lang="en-GB" sz="1200" b="1">
              <a:solidFill>
                <a:prstClr val="black"/>
              </a:solidFill>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4696451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C809EF-8D6F-B744-9E58-C16C6C4EE06D}" type="slidenum">
              <a:rPr lang="en-GB" sz="1200" b="1">
                <a:solidFill>
                  <a:prstClr val="black"/>
                </a:solidFill>
                <a:latin typeface="Arial" charset="0"/>
              </a:rPr>
              <a:pPr eaLnBrk="1" hangingPunct="1"/>
              <a:t>42</a:t>
            </a:fld>
            <a:endParaRPr lang="en-GB" sz="1200" b="1">
              <a:solidFill>
                <a:prstClr val="black"/>
              </a:solidFill>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6945402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C809EF-8D6F-B744-9E58-C16C6C4EE06D}" type="slidenum">
              <a:rPr lang="en-GB" sz="1200" b="1">
                <a:solidFill>
                  <a:prstClr val="black"/>
                </a:solidFill>
                <a:latin typeface="Arial" charset="0"/>
              </a:rPr>
              <a:pPr eaLnBrk="1" hangingPunct="1"/>
              <a:t>43</a:t>
            </a:fld>
            <a:endParaRPr lang="en-GB" sz="1200" b="1">
              <a:solidFill>
                <a:prstClr val="black"/>
              </a:solidFill>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8303762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31468003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7806292-F0D0-304C-908F-DFF24CAF79F6}" type="slidenum">
              <a:rPr lang="en-GB" sz="1200" b="1">
                <a:solidFill>
                  <a:prstClr val="black"/>
                </a:solidFill>
                <a:latin typeface="Arial" charset="0"/>
              </a:rPr>
              <a:pPr eaLnBrk="1" hangingPunct="1"/>
              <a:t>46</a:t>
            </a:fld>
            <a:endParaRPr lang="en-GB" sz="1200" b="1">
              <a:solidFill>
                <a:prstClr val="black"/>
              </a:solidFill>
              <a:latin typeface="Arial"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111611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691F4A5-13BE-0446-80F5-254163EEC6CB}" type="slidenum">
              <a:rPr lang="en-GB" sz="1200">
                <a:solidFill>
                  <a:prstClr val="black"/>
                </a:solidFill>
                <a:latin typeface="Arial" charset="0"/>
              </a:rPr>
              <a:pPr eaLnBrk="1" hangingPunct="1"/>
              <a:t>5</a:t>
            </a:fld>
            <a:endParaRPr lang="en-GB" sz="1200">
              <a:solidFill>
                <a:prstClr val="black"/>
              </a:solidFill>
              <a:latin typeface="Arial" charset="0"/>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0394749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C809EF-8D6F-B744-9E58-C16C6C4EE06D}" type="slidenum">
              <a:rPr lang="en-GB" sz="1200" b="1">
                <a:solidFill>
                  <a:prstClr val="black"/>
                </a:solidFill>
                <a:latin typeface="Arial" charset="0"/>
              </a:rPr>
              <a:pPr eaLnBrk="1" hangingPunct="1"/>
              <a:t>47</a:t>
            </a:fld>
            <a:endParaRPr lang="en-GB" sz="1200" b="1">
              <a:solidFill>
                <a:prstClr val="black"/>
              </a:solidFill>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6624267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C809EF-8D6F-B744-9E58-C16C6C4EE06D}" type="slidenum">
              <a:rPr lang="en-GB" sz="1200" b="1">
                <a:solidFill>
                  <a:prstClr val="black"/>
                </a:solidFill>
                <a:latin typeface="Arial" charset="0"/>
              </a:rPr>
              <a:pPr eaLnBrk="1" hangingPunct="1"/>
              <a:t>48</a:t>
            </a:fld>
            <a:endParaRPr lang="en-GB" sz="1200" b="1">
              <a:solidFill>
                <a:prstClr val="black"/>
              </a:solidFill>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9304704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ABC09FA-3408-B543-91AF-4F8D36FD2FCE}" type="slidenum">
              <a:rPr lang="fr-FR" sz="1200">
                <a:solidFill>
                  <a:prstClr val="black"/>
                </a:solidFill>
                <a:latin typeface="Arial" charset="0"/>
              </a:rPr>
              <a:pPr eaLnBrk="1" hangingPunct="1"/>
              <a:t>49</a:t>
            </a:fld>
            <a:endParaRPr lang="fr-FR" sz="1200">
              <a:solidFill>
                <a:prstClr val="black"/>
              </a:solidFill>
              <a:latin typeface="Arial" charset="0"/>
            </a:endParaRPr>
          </a:p>
        </p:txBody>
      </p:sp>
      <p:sp>
        <p:nvSpPr>
          <p:cNvPr id="32770" name="Rectangle 2"/>
          <p:cNvSpPr>
            <a:spLocks noGrp="1" noRot="1" noChangeAspect="1" noChangeArrowheads="1" noTextEdit="1"/>
          </p:cNvSpPr>
          <p:nvPr>
            <p:ph type="sldImg"/>
          </p:nvPr>
        </p:nvSpPr>
        <p:spPr>
          <a:xfrm>
            <a:off x="1144588" y="687388"/>
            <a:ext cx="4570412" cy="3427412"/>
          </a:xfrm>
          <a:ln/>
        </p:spPr>
      </p:sp>
      <p:sp>
        <p:nvSpPr>
          <p:cNvPr id="32771" name="Rectangle 3"/>
          <p:cNvSpPr>
            <a:spLocks noGrp="1" noChangeArrowheads="1"/>
          </p:cNvSpPr>
          <p:nvPr>
            <p:ph type="body" idx="1"/>
          </p:nvPr>
        </p:nvSpPr>
        <p:spPr>
          <a:xfrm>
            <a:off x="685800" y="4341813"/>
            <a:ext cx="5486400" cy="4114800"/>
          </a:xfrm>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42441052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ABC09FA-3408-B543-91AF-4F8D36FD2FCE}" type="slidenum">
              <a:rPr lang="fr-FR" sz="1200">
                <a:solidFill>
                  <a:prstClr val="black"/>
                </a:solidFill>
                <a:latin typeface="Arial" charset="0"/>
              </a:rPr>
              <a:pPr eaLnBrk="1" hangingPunct="1"/>
              <a:t>50</a:t>
            </a:fld>
            <a:endParaRPr lang="fr-FR" sz="1200">
              <a:solidFill>
                <a:prstClr val="black"/>
              </a:solidFill>
              <a:latin typeface="Arial" charset="0"/>
            </a:endParaRPr>
          </a:p>
        </p:txBody>
      </p:sp>
      <p:sp>
        <p:nvSpPr>
          <p:cNvPr id="32770" name="Rectangle 2"/>
          <p:cNvSpPr>
            <a:spLocks noGrp="1" noRot="1" noChangeAspect="1" noChangeArrowheads="1" noTextEdit="1"/>
          </p:cNvSpPr>
          <p:nvPr>
            <p:ph type="sldImg"/>
          </p:nvPr>
        </p:nvSpPr>
        <p:spPr>
          <a:xfrm>
            <a:off x="1144588" y="687388"/>
            <a:ext cx="4570412" cy="3427412"/>
          </a:xfrm>
          <a:ln/>
        </p:spPr>
      </p:sp>
      <p:sp>
        <p:nvSpPr>
          <p:cNvPr id="32771" name="Rectangle 3"/>
          <p:cNvSpPr>
            <a:spLocks noGrp="1" noChangeArrowheads="1"/>
          </p:cNvSpPr>
          <p:nvPr>
            <p:ph type="body" idx="1"/>
          </p:nvPr>
        </p:nvSpPr>
        <p:spPr>
          <a:xfrm>
            <a:off x="685800" y="4341813"/>
            <a:ext cx="5486400" cy="4114800"/>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6872137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13341588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23553507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7806292-F0D0-304C-908F-DFF24CAF79F6}" type="slidenum">
              <a:rPr lang="en-GB" sz="1200" b="1">
                <a:solidFill>
                  <a:prstClr val="black"/>
                </a:solidFill>
                <a:latin typeface="Arial" charset="0"/>
              </a:rPr>
              <a:pPr eaLnBrk="1" hangingPunct="1"/>
              <a:t>55</a:t>
            </a:fld>
            <a:endParaRPr lang="en-GB" sz="1200" b="1">
              <a:solidFill>
                <a:prstClr val="black"/>
              </a:solidFill>
              <a:latin typeface="Arial"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0140343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7806292-F0D0-304C-908F-DFF24CAF79F6}" type="slidenum">
              <a:rPr lang="en-GB" sz="1200" b="1">
                <a:solidFill>
                  <a:prstClr val="black"/>
                </a:solidFill>
                <a:latin typeface="Arial" charset="0"/>
              </a:rPr>
              <a:pPr eaLnBrk="1" hangingPunct="1"/>
              <a:t>58</a:t>
            </a:fld>
            <a:endParaRPr lang="en-GB" sz="1200" b="1">
              <a:solidFill>
                <a:prstClr val="black"/>
              </a:solidFill>
              <a:latin typeface="Arial"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5582450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FA70DEC-622D-944A-AFBA-208A04BB7FCD}" type="slidenum">
              <a:rPr lang="en-GB" sz="1200">
                <a:solidFill>
                  <a:prstClr val="black"/>
                </a:solidFill>
                <a:latin typeface="Arial" charset="0"/>
              </a:rPr>
              <a:pPr eaLnBrk="1" hangingPunct="1"/>
              <a:t>60</a:t>
            </a:fld>
            <a:endParaRPr lang="en-GB" sz="1200">
              <a:solidFill>
                <a:prstClr val="black"/>
              </a:solidFill>
              <a:latin typeface="Arial" charset="0"/>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2582313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C809EF-8D6F-B744-9E58-C16C6C4EE06D}" type="slidenum">
              <a:rPr lang="en-GB" sz="1200" b="1">
                <a:solidFill>
                  <a:prstClr val="black"/>
                </a:solidFill>
                <a:latin typeface="Arial" charset="0"/>
              </a:rPr>
              <a:pPr eaLnBrk="1" hangingPunct="1"/>
              <a:t>61</a:t>
            </a:fld>
            <a:endParaRPr lang="en-GB" sz="1200" b="1">
              <a:solidFill>
                <a:prstClr val="black"/>
              </a:solidFill>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701045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FA70DEC-622D-944A-AFBA-208A04BB7FCD}" type="slidenum">
              <a:rPr lang="en-GB" sz="1200">
                <a:solidFill>
                  <a:prstClr val="black"/>
                </a:solidFill>
                <a:latin typeface="Arial" charset="0"/>
              </a:rPr>
              <a:pPr eaLnBrk="1" hangingPunct="1"/>
              <a:t>6</a:t>
            </a:fld>
            <a:endParaRPr lang="en-GB" sz="1200">
              <a:solidFill>
                <a:prstClr val="black"/>
              </a:solidFill>
              <a:latin typeface="Arial" charset="0"/>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20886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FA70DEC-622D-944A-AFBA-208A04BB7FCD}" type="slidenum">
              <a:rPr lang="en-GB" sz="1200">
                <a:solidFill>
                  <a:prstClr val="black"/>
                </a:solidFill>
                <a:latin typeface="Arial" charset="0"/>
              </a:rPr>
              <a:pPr eaLnBrk="1" hangingPunct="1"/>
              <a:t>7</a:t>
            </a:fld>
            <a:endParaRPr lang="en-GB" sz="1200">
              <a:solidFill>
                <a:prstClr val="black"/>
              </a:solidFill>
              <a:latin typeface="Arial" charset="0"/>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978652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7806292-F0D0-304C-908F-DFF24CAF79F6}" type="slidenum">
              <a:rPr lang="en-GB" sz="1200" b="1">
                <a:solidFill>
                  <a:prstClr val="black"/>
                </a:solidFill>
                <a:latin typeface="Arial" charset="0"/>
              </a:rPr>
              <a:pPr eaLnBrk="1" hangingPunct="1"/>
              <a:t>8</a:t>
            </a:fld>
            <a:endParaRPr lang="en-GB" sz="1200" b="1">
              <a:solidFill>
                <a:prstClr val="black"/>
              </a:solidFill>
              <a:latin typeface="Arial"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779762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FA70DEC-622D-944A-AFBA-208A04BB7FCD}" type="slidenum">
              <a:rPr lang="en-GB" sz="1200">
                <a:solidFill>
                  <a:prstClr val="black"/>
                </a:solidFill>
                <a:latin typeface="Arial" charset="0"/>
              </a:rPr>
              <a:pPr eaLnBrk="1" hangingPunct="1"/>
              <a:t>9</a:t>
            </a:fld>
            <a:endParaRPr lang="en-GB" sz="1200">
              <a:solidFill>
                <a:prstClr val="black"/>
              </a:solidFill>
              <a:latin typeface="Arial" charset="0"/>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423615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2695912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97459" y="14397"/>
            <a:ext cx="6862522" cy="1348061"/>
          </a:xfrm>
        </p:spPr>
        <p:txBody>
          <a:bodyPr wrap="square" anchor="ctr" anchorCtr="0">
            <a:spAutoFit/>
          </a:bodyPr>
          <a:lstStyle>
            <a:lvl1pPr>
              <a:defRPr>
                <a:effectLst>
                  <a:outerShdw blurRad="50800" dist="76200" dir="8100000" algn="tr" rotWithShape="0">
                    <a:prstClr val="black">
                      <a:alpha val="15000"/>
                    </a:prstClr>
                  </a:outerShdw>
                </a:effectLst>
              </a:defRPr>
            </a:lvl1pPr>
          </a:lstStyle>
          <a:p>
            <a:r>
              <a:rPr lang="en-US"/>
              <a:t>Click to edit Master title style</a:t>
            </a:r>
            <a:endParaRPr lang="en-US" dirty="0"/>
          </a:p>
        </p:txBody>
      </p:sp>
      <p:sp>
        <p:nvSpPr>
          <p:cNvPr id="3" name="Date Placeholder 2"/>
          <p:cNvSpPr>
            <a:spLocks noGrp="1"/>
          </p:cNvSpPr>
          <p:nvPr>
            <p:ph type="dt" sz="half" idx="10"/>
          </p:nvPr>
        </p:nvSpPr>
        <p:spPr>
          <a:xfrm>
            <a:off x="0" y="6659217"/>
            <a:ext cx="1854203" cy="198783"/>
          </a:xfrm>
        </p:spPr>
        <p:txBody>
          <a:bodyPr/>
          <a:lstStyle/>
          <a:p>
            <a:r>
              <a:rPr lang="fr-FR"/>
              <a:t>HEP2021, 16/06/2021</a:t>
            </a:r>
            <a:endParaRPr lang="en-US" dirty="0"/>
          </a:p>
        </p:txBody>
      </p:sp>
      <p:sp>
        <p:nvSpPr>
          <p:cNvPr id="4" name="Footer Placeholder 3"/>
          <p:cNvSpPr>
            <a:spLocks noGrp="1"/>
          </p:cNvSpPr>
          <p:nvPr>
            <p:ph type="ftr" sz="quarter" idx="11"/>
          </p:nvPr>
        </p:nvSpPr>
        <p:spPr>
          <a:xfrm>
            <a:off x="2764639" y="6659217"/>
            <a:ext cx="3617103" cy="198782"/>
          </a:xfrm>
        </p:spPr>
        <p:txBody>
          <a:bodyPr/>
          <a:lstStyle/>
          <a:p>
            <a:r>
              <a:rPr lang="en-US"/>
              <a:t>M. Dracos, IPHC-IN2P3/CNRS/UNISTRA</a:t>
            </a:r>
            <a:endParaRPr lang="en-US" dirty="0"/>
          </a:p>
        </p:txBody>
      </p:sp>
      <p:sp>
        <p:nvSpPr>
          <p:cNvPr id="5" name="Slide Number Placeholder 4"/>
          <p:cNvSpPr>
            <a:spLocks noGrp="1"/>
          </p:cNvSpPr>
          <p:nvPr>
            <p:ph type="sldNum" sz="quarter" idx="12"/>
          </p:nvPr>
        </p:nvSpPr>
        <p:spPr>
          <a:xfrm>
            <a:off x="8159981" y="6659217"/>
            <a:ext cx="984019" cy="198781"/>
          </a:xfrm>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8173675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274293" y="0"/>
            <a:ext cx="6207160" cy="1184564"/>
          </a:xfrm>
          <a:prstGeom prst="rect">
            <a:avLst/>
          </a:prstGeom>
        </p:spPr>
        <p:txBody>
          <a:bodyPr vert="horz" lIns="91440" tIns="45720" rIns="91440" bIns="45720" rtlCol="0" anchor="ctr">
            <a:normAutofit/>
          </a:bodyPr>
          <a:lstStyle/>
          <a:p>
            <a:r>
              <a:rPr lang="en-US" dirty="0" err="1"/>
              <a:t>Cliquez</a:t>
            </a:r>
            <a:r>
              <a:rPr lang="en-US" dirty="0"/>
              <a:t> et </a:t>
            </a:r>
            <a:r>
              <a:rPr lang="en-US" dirty="0" err="1"/>
              <a:t>modifiez</a:t>
            </a:r>
            <a:r>
              <a:rPr lang="en-US" dirty="0"/>
              <a:t> le </a:t>
            </a:r>
            <a:r>
              <a:rPr lang="en-US" dirty="0" err="1"/>
              <a:t>titre</a:t>
            </a:r>
            <a:endParaRPr lang="en-US" dirty="0"/>
          </a:p>
        </p:txBody>
      </p:sp>
      <p:sp>
        <p:nvSpPr>
          <p:cNvPr id="4" name="Espace réservé de la date 3"/>
          <p:cNvSpPr>
            <a:spLocks noGrp="1"/>
          </p:cNvSpPr>
          <p:nvPr>
            <p:ph type="dt" sz="half" idx="2"/>
          </p:nvPr>
        </p:nvSpPr>
        <p:spPr>
          <a:xfrm>
            <a:off x="0" y="6669156"/>
            <a:ext cx="2133600" cy="193268"/>
          </a:xfrm>
          <a:prstGeom prst="rect">
            <a:avLst/>
          </a:prstGeom>
        </p:spPr>
        <p:txBody>
          <a:bodyPr vert="horz" lIns="91440" tIns="45720" rIns="91440" bIns="45720" rtlCol="0" anchor="ctr"/>
          <a:lstStyle>
            <a:lvl1pPr algn="l">
              <a:defRPr sz="1200">
                <a:solidFill>
                  <a:schemeClr val="tx1">
                    <a:tint val="75000"/>
                  </a:schemeClr>
                </a:solidFill>
                <a:latin typeface="Times New Roman"/>
                <a:cs typeface="Times New Roman"/>
              </a:defRPr>
            </a:lvl1pPr>
          </a:lstStyle>
          <a:p>
            <a:pPr defTabSz="914400" fontAlgn="base">
              <a:spcBef>
                <a:spcPct val="0"/>
              </a:spcBef>
              <a:spcAft>
                <a:spcPct val="0"/>
              </a:spcAft>
            </a:pPr>
            <a:r>
              <a:rPr lang="fr-FR">
                <a:ea typeface="ＭＳ Ｐゴシック" charset="0"/>
              </a:rPr>
              <a:t>HEP2021, 16/06/2021</a:t>
            </a:r>
            <a:endParaRPr lang="en-GB">
              <a:ea typeface="ＭＳ Ｐゴシック" charset="0"/>
            </a:endParaRPr>
          </a:p>
        </p:txBody>
      </p:sp>
      <p:sp>
        <p:nvSpPr>
          <p:cNvPr id="5" name="Espace réservé du pied de page 4"/>
          <p:cNvSpPr>
            <a:spLocks noGrp="1"/>
          </p:cNvSpPr>
          <p:nvPr>
            <p:ph type="ftr" sz="quarter" idx="3"/>
          </p:nvPr>
        </p:nvSpPr>
        <p:spPr>
          <a:xfrm>
            <a:off x="3124200" y="6669156"/>
            <a:ext cx="2895600" cy="193268"/>
          </a:xfrm>
          <a:prstGeom prst="rect">
            <a:avLst/>
          </a:prstGeom>
        </p:spPr>
        <p:txBody>
          <a:bodyPr vert="horz" lIns="91440" tIns="45720" rIns="91440" bIns="45720" rtlCol="0" anchor="ctr"/>
          <a:lstStyle>
            <a:lvl1pPr algn="ctr">
              <a:defRPr sz="1200">
                <a:solidFill>
                  <a:schemeClr val="tx1">
                    <a:tint val="75000"/>
                  </a:schemeClr>
                </a:solidFill>
                <a:latin typeface="Times New Roman"/>
                <a:cs typeface="Times New Roman"/>
              </a:defRPr>
            </a:lvl1pPr>
          </a:lstStyle>
          <a:p>
            <a:pPr defTabSz="914400" fontAlgn="base">
              <a:spcBef>
                <a:spcPct val="0"/>
              </a:spcBef>
              <a:spcAft>
                <a:spcPct val="0"/>
              </a:spcAft>
            </a:pPr>
            <a:r>
              <a:rPr lang="fr-FR" dirty="0">
                <a:ea typeface="ＭＳ Ｐゴシック" charset="0"/>
              </a:rPr>
              <a:t>M. Dracos, IPHC-IN2P3/CNRS/UNISTRA</a:t>
            </a:r>
            <a:endParaRPr lang="en-GB" dirty="0">
              <a:ea typeface="ＭＳ Ｐゴシック" charset="0"/>
            </a:endParaRPr>
          </a:p>
        </p:txBody>
      </p:sp>
      <p:sp>
        <p:nvSpPr>
          <p:cNvPr id="6" name="Espace réservé du numéro de diapositive 5"/>
          <p:cNvSpPr>
            <a:spLocks noGrp="1"/>
          </p:cNvSpPr>
          <p:nvPr>
            <p:ph type="sldNum" sz="quarter" idx="4"/>
          </p:nvPr>
        </p:nvSpPr>
        <p:spPr>
          <a:xfrm>
            <a:off x="7010400" y="6669156"/>
            <a:ext cx="2133600" cy="200493"/>
          </a:xfrm>
          <a:prstGeom prst="rect">
            <a:avLst/>
          </a:prstGeom>
        </p:spPr>
        <p:txBody>
          <a:bodyPr vert="horz" lIns="91440" tIns="45720" rIns="91440" bIns="45720" rtlCol="0" anchor="ctr"/>
          <a:lstStyle>
            <a:lvl1pPr algn="r">
              <a:defRPr sz="1200">
                <a:solidFill>
                  <a:schemeClr val="tx1">
                    <a:tint val="75000"/>
                  </a:schemeClr>
                </a:solidFill>
                <a:latin typeface="Times New Roman"/>
                <a:cs typeface="Times New Roman"/>
              </a:defRPr>
            </a:lvl1pPr>
          </a:lstStyle>
          <a:p>
            <a:pPr defTabSz="914400" fontAlgn="base">
              <a:spcBef>
                <a:spcPct val="0"/>
              </a:spcBef>
              <a:spcAft>
                <a:spcPct val="0"/>
              </a:spcAft>
            </a:pPr>
            <a:fld id="{5B75A52C-D3C1-DA4F-91BD-350C97786792}" type="slidenum">
              <a:rPr lang="en-GB" smtClean="0">
                <a:ea typeface="ＭＳ Ｐゴシック" charset="0"/>
              </a:rPr>
              <a:pPr defTabSz="914400" fontAlgn="base">
                <a:spcBef>
                  <a:spcPct val="0"/>
                </a:spcBef>
                <a:spcAft>
                  <a:spcPct val="0"/>
                </a:spcAft>
              </a:pPr>
              <a:t>‹#›</a:t>
            </a:fld>
            <a:endParaRPr lang="en-GB">
              <a:ea typeface="ＭＳ Ｐゴシック" charset="0"/>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86700" y="10391"/>
            <a:ext cx="1246908" cy="353358"/>
          </a:xfrm>
          <a:prstGeom prst="rect">
            <a:avLst/>
          </a:prstGeom>
        </p:spPr>
      </p:pic>
      <p:pic>
        <p:nvPicPr>
          <p:cNvPr id="9" name="Picture 8">
            <a:extLst>
              <a:ext uri="{FF2B5EF4-FFF2-40B4-BE49-F238E27FC236}">
                <a16:creationId xmlns:a16="http://schemas.microsoft.com/office/drawing/2014/main" id="{79CDCC5C-83EE-F644-961E-DECD596BC46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274293" cy="363123"/>
          </a:xfrm>
          <a:prstGeom prst="rect">
            <a:avLst/>
          </a:prstGeom>
        </p:spPr>
      </p:pic>
    </p:spTree>
    <p:extLst>
      <p:ext uri="{BB962C8B-B14F-4D97-AF65-F5344CB8AC3E}">
        <p14:creationId xmlns:p14="http://schemas.microsoft.com/office/powerpoint/2010/main" val="3007085651"/>
      </p:ext>
    </p:extLst>
  </p:cSld>
  <p:clrMap bg1="lt1" tx1="dk1" bg2="lt2" tx2="dk2" accent1="accent1" accent2="accent2" accent3="accent3" accent4="accent4" accent5="accent5" accent6="accent6" hlink="hlink" folHlink="folHlink"/>
  <p:sldLayoutIdLst>
    <p:sldLayoutId id="2147483668" r:id="rId1"/>
  </p:sldLayoutIdLst>
  <p:hf hdr="0"/>
  <p:txStyles>
    <p:titleStyle>
      <a:lvl1pPr algn="ctr" defTabSz="457200" rtl="0" eaLnBrk="1" latinLnBrk="0" hangingPunct="1">
        <a:spcBef>
          <a:spcPct val="0"/>
        </a:spcBef>
        <a:buNone/>
        <a:defRPr sz="4000" b="1" kern="1200">
          <a:solidFill>
            <a:schemeClr val="accent6"/>
          </a:solidFill>
          <a:effectLst>
            <a:outerShdw blurRad="50800" dist="38100" dir="2700000" algn="tl" rotWithShape="0">
              <a:prstClr val="black">
                <a:alpha val="40000"/>
              </a:prstClr>
            </a:outerShdw>
          </a:effectLst>
          <a:latin typeface="Times New Roman"/>
          <a:ea typeface="+mj-ea"/>
          <a:cs typeface="Times New Roman"/>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file:////var/folders/nj/f67qdw8s6tx4g1yh2m22fmqh0000gp/T/com.microsoft.Powerpoint/converted_emf.emf" TargetMode="Externa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23.png"/><Relationship Id="rId4" Type="http://schemas.openxmlformats.org/officeDocument/2006/relationships/image" Target="../media/image22.emf"/></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26.tiff"/><Relationship Id="rId4" Type="http://schemas.openxmlformats.org/officeDocument/2006/relationships/hyperlink" Target="https://arxiv.org/abs/hep-ph/0611338"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hyperlink" Target="http://lanl.arxiv.org/abs/1110.4583"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tiff"/><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4.jpeg"/><Relationship Id="rId7"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45.jpe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52.tiff"/></Relationships>
</file>

<file path=ppt/slides/_rels/slide24.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image" Target="../media/image55.tif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tiff"/><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70.tiff"/><Relationship Id="rId5" Type="http://schemas.openxmlformats.org/officeDocument/2006/relationships/image" Target="../media/image69.tiff"/><Relationship Id="rId4" Type="http://schemas.openxmlformats.org/officeDocument/2006/relationships/image" Target="../media/image68.tiff"/></Relationships>
</file>

<file path=ppt/slides/_rels/slide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gif"/></Relationships>
</file>

<file path=ppt/slides/_rels/slide30.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74.tiff"/><Relationship Id="rId5" Type="http://schemas.openxmlformats.org/officeDocument/2006/relationships/image" Target="../media/image73.tiff"/><Relationship Id="rId4" Type="http://schemas.openxmlformats.org/officeDocument/2006/relationships/image" Target="../media/image72.tiff"/></Relationships>
</file>

<file path=ppt/slides/_rels/slide31.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78.tiff"/><Relationship Id="rId5" Type="http://schemas.openxmlformats.org/officeDocument/2006/relationships/image" Target="../media/image77.tiff"/><Relationship Id="rId4" Type="http://schemas.openxmlformats.org/officeDocument/2006/relationships/image" Target="../media/image76.tiff"/></Relationships>
</file>

<file path=ppt/slides/_rels/slide32.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81.emf"/><Relationship Id="rId4" Type="http://schemas.openxmlformats.org/officeDocument/2006/relationships/image" Target="../media/image80.tiff"/></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840.png"/><Relationship Id="rId4" Type="http://schemas.openxmlformats.org/officeDocument/2006/relationships/image" Target="../media/image85.png"/></Relationships>
</file>

<file path=ppt/slides/_rels/slide35.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89.tiff"/><Relationship Id="rId5" Type="http://schemas.openxmlformats.org/officeDocument/2006/relationships/image" Target="../media/image88.tiff"/><Relationship Id="rId4" Type="http://schemas.openxmlformats.org/officeDocument/2006/relationships/image" Target="../media/image87.emf"/></Relationships>
</file>

<file path=ppt/slides/_rels/slide3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hyperlink" Target="https://arxiv.org/abs/1908.05664"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96.tiff"/><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99.tiff"/><Relationship Id="rId5" Type="http://schemas.openxmlformats.org/officeDocument/2006/relationships/image" Target="../media/image98.tiff"/><Relationship Id="rId4" Type="http://schemas.openxmlformats.org/officeDocument/2006/relationships/image" Target="../media/image97.tiff"/></Relationships>
</file>

<file path=ppt/slides/_rels/slide4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04.tiff"/><Relationship Id="rId5" Type="http://schemas.openxmlformats.org/officeDocument/2006/relationships/image" Target="../media/image103.tiff"/><Relationship Id="rId4" Type="http://schemas.openxmlformats.org/officeDocument/2006/relationships/image" Target="../media/image102.tiff"/></Relationships>
</file>

<file path=ppt/slides/_rels/slide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107.tiff"/><Relationship Id="rId4" Type="http://schemas.openxmlformats.org/officeDocument/2006/relationships/image" Target="../media/image106.png"/></Relationships>
</file>

<file path=ppt/slides/_rels/slide44.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hyperlink" Target="https://euronunet.in2p3.fr/" TargetMode="External"/><Relationship Id="rId7" Type="http://schemas.openxmlformats.org/officeDocument/2006/relationships/image" Target="../media/image108.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hyperlink" Target="https://www.youtube.com/watch?v=qAnvft0nAlg" TargetMode="External"/><Relationship Id="rId5" Type="http://schemas.openxmlformats.org/officeDocument/2006/relationships/hyperlink" Target="https://essnusb.eu/" TargetMode="External"/><Relationship Id="rId4" Type="http://schemas.openxmlformats.org/officeDocument/2006/relationships/hyperlink" Target="https://www.youtube.com/watch?v=PwzNzLQh-Dw"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image" Target="../media/image2.emf"/><Relationship Id="rId13" Type="http://schemas.openxmlformats.org/officeDocument/2006/relationships/image" Target="../media/image114.tiff"/><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13.tiff"/><Relationship Id="rId2" Type="http://schemas.openxmlformats.org/officeDocument/2006/relationships/notesSlide" Target="../notesSlides/notesSlide39.xml"/><Relationship Id="rId16" Type="http://schemas.openxmlformats.org/officeDocument/2006/relationships/image" Target="../media/image117.tiff"/><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image" Target="../media/image112.png"/><Relationship Id="rId5" Type="http://schemas.openxmlformats.org/officeDocument/2006/relationships/diagramQuickStyle" Target="../diagrams/quickStyle1.xml"/><Relationship Id="rId15" Type="http://schemas.openxmlformats.org/officeDocument/2006/relationships/image" Target="../media/image116.png"/><Relationship Id="rId10" Type="http://schemas.openxmlformats.org/officeDocument/2006/relationships/image" Target="../media/image111.png"/><Relationship Id="rId4" Type="http://schemas.openxmlformats.org/officeDocument/2006/relationships/diagramLayout" Target="../diagrams/layout1.xml"/><Relationship Id="rId9" Type="http://schemas.openxmlformats.org/officeDocument/2006/relationships/image" Target="../media/image1.emf"/><Relationship Id="rId14" Type="http://schemas.openxmlformats.org/officeDocument/2006/relationships/image" Target="../media/image115.tiff"/></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18.tiff"/><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7.tiff"/></Relationships>
</file>

<file path=ppt/slides/_rels/slide50.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hyperlink" Target="http://www.cost.eu/COST_Actions/ca/CA15139" TargetMode="External"/><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hyperlink" Target="http://euronunet.in2p3.fr/" TargetMode="External"/><Relationship Id="rId5" Type="http://schemas.openxmlformats.org/officeDocument/2006/relationships/image" Target="../media/image121.jpeg"/><Relationship Id="rId4" Type="http://schemas.openxmlformats.org/officeDocument/2006/relationships/image" Target="../media/image120.png"/></Relationships>
</file>

<file path=ppt/slides/_rels/slide5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22.emf"/><Relationship Id="rId7" Type="http://schemas.openxmlformats.org/officeDocument/2006/relationships/diagramQuickStyle" Target="../diagrams/quickStyle2.xml"/><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4.jpeg"/><Relationship Id="rId9" Type="http://schemas.microsoft.com/office/2007/relationships/diagramDrawing" Target="../diagrams/drawing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27.tiff"/><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129.emf"/></Relationships>
</file>

<file path=ppt/slides/_rels/slide59.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image" Target="../media/image130.png"/><Relationship Id="rId1" Type="http://schemas.openxmlformats.org/officeDocument/2006/relationships/slideLayout" Target="../slideLayouts/slideLayout1.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 Id="rId9" Type="http://schemas.openxmlformats.org/officeDocument/2006/relationships/image" Target="../media/image137.pn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139.png"/></Relationships>
</file>

<file path=ppt/slides/_rels/slide61.xml.rels><?xml version="1.0" encoding="UTF-8" standalone="yes"?>
<Relationships xmlns="http://schemas.openxmlformats.org/package/2006/relationships"><Relationship Id="rId3" Type="http://schemas.openxmlformats.org/officeDocument/2006/relationships/image" Target="../media/image96.tiff"/><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99.tiff"/></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BEAC0DE-ADAA-314E-991B-0387967D2F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92" y="16030"/>
            <a:ext cx="9144000" cy="6835140"/>
          </a:xfrm>
          <a:prstGeom prst="rect">
            <a:avLst/>
          </a:prstGeom>
        </p:spPr>
      </p:pic>
      <p:sp>
        <p:nvSpPr>
          <p:cNvPr id="2050" name="Rectangle 2"/>
          <p:cNvSpPr>
            <a:spLocks noGrp="1" noChangeArrowheads="1"/>
          </p:cNvSpPr>
          <p:nvPr>
            <p:ph type="title"/>
          </p:nvPr>
        </p:nvSpPr>
        <p:spPr>
          <a:xfrm>
            <a:off x="430923" y="2041560"/>
            <a:ext cx="8513379" cy="2576098"/>
          </a:xfrm>
          <a:effectLst>
            <a:outerShdw blurRad="50800" dist="38100" dir="2700000" algn="tl" rotWithShape="0">
              <a:prstClr val="black">
                <a:alpha val="40000"/>
              </a:prstClr>
            </a:outerShdw>
          </a:effectLst>
        </p:spPr>
        <p:txBody>
          <a:bodyPr>
            <a:normAutofit fontScale="90000"/>
          </a:bodyPr>
          <a:lstStyle/>
          <a:p>
            <a:r>
              <a:rPr lang="en-US" dirty="0">
                <a:solidFill>
                  <a:srgbClr val="FFFF00"/>
                </a:solidFill>
                <a:effectLst/>
              </a:rPr>
              <a:t>Neutrino CP Violation with the European Spallation Source neutrino Super Beam</a:t>
            </a:r>
            <a:br>
              <a:rPr lang="en-GB" sz="4800" dirty="0">
                <a:solidFill>
                  <a:srgbClr val="FFFF00"/>
                </a:solidFill>
              </a:rPr>
            </a:br>
            <a:r>
              <a:rPr lang="en-GB" sz="3600" dirty="0">
                <a:solidFill>
                  <a:srgbClr val="66FFFF"/>
                </a:solidFill>
              </a:rPr>
              <a:t>Marcos Dracos</a:t>
            </a:r>
            <a:br>
              <a:rPr lang="en-GB" sz="3600" dirty="0">
                <a:solidFill>
                  <a:srgbClr val="66FFFF"/>
                </a:solidFill>
              </a:rPr>
            </a:br>
            <a:r>
              <a:rPr lang="en-GB" sz="3600" dirty="0">
                <a:solidFill>
                  <a:srgbClr val="66FFFF"/>
                </a:solidFill>
              </a:rPr>
              <a:t>IPHC-Strasbourg</a:t>
            </a:r>
            <a:endParaRPr lang="en-GB" sz="4800" b="1" dirty="0">
              <a:solidFill>
                <a:srgbClr val="66FFFF"/>
              </a:solidFill>
              <a:effectLst>
                <a:outerShdw blurRad="38100" dist="38100" dir="2700000" algn="tl">
                  <a:srgbClr val="DDDDDD"/>
                </a:outerShdw>
              </a:effectLst>
              <a:ea typeface="ＭＳ Ｐゴシック" charset="0"/>
            </a:endParaRPr>
          </a:p>
        </p:txBody>
      </p:sp>
      <p:sp>
        <p:nvSpPr>
          <p:cNvPr id="2" name="Espace réservé de la date 1"/>
          <p:cNvSpPr>
            <a:spLocks noGrp="1"/>
          </p:cNvSpPr>
          <p:nvPr>
            <p:ph type="dt" sz="half" idx="10"/>
          </p:nvPr>
        </p:nvSpPr>
        <p:spPr/>
        <p:txBody>
          <a:bodyPr/>
          <a:lstStyle/>
          <a:p>
            <a:r>
              <a:rPr lang="fr-FR"/>
              <a:t>HEP2021, 16/06/2021</a:t>
            </a:r>
            <a:endParaRPr lang="en-GB" dirty="0"/>
          </a:p>
        </p:txBody>
      </p:sp>
      <p:sp>
        <p:nvSpPr>
          <p:cNvPr id="3" name="Espace réservé du pied de page 2"/>
          <p:cNvSpPr>
            <a:spLocks noGrp="1"/>
          </p:cNvSpPr>
          <p:nvPr>
            <p:ph type="ftr" sz="quarter" idx="11"/>
          </p:nvPr>
        </p:nvSpPr>
        <p:spPr/>
        <p:txBody>
          <a:bodyPr/>
          <a:lstStyle/>
          <a:p>
            <a:r>
              <a:rPr lang="en-GB"/>
              <a:t>M. Dracos, IPHC-IN2P3/CNRS/UNISTRA</a:t>
            </a:r>
            <a:endParaRPr lang="en-GB" dirty="0"/>
          </a:p>
        </p:txBody>
      </p:sp>
      <p:sp>
        <p:nvSpPr>
          <p:cNvPr id="5" name="Espace réservé du numéro de diapositive 4"/>
          <p:cNvSpPr>
            <a:spLocks noGrp="1"/>
          </p:cNvSpPr>
          <p:nvPr>
            <p:ph type="sldNum" sz="quarter" idx="12"/>
          </p:nvPr>
        </p:nvSpPr>
        <p:spPr/>
        <p:txBody>
          <a:bodyPr/>
          <a:lstStyle/>
          <a:p>
            <a:fld id="{09CC56F7-6BCF-6E44-9937-5AE9275C7CAF}" type="slidenum">
              <a:rPr lang="en-GB" smtClean="0"/>
              <a:pPr/>
              <a:t>1</a:t>
            </a:fld>
            <a:endParaRPr lang="en-GB" dirty="0"/>
          </a:p>
        </p:txBody>
      </p:sp>
      <p:pic>
        <p:nvPicPr>
          <p:cNvPr id="10" name="Picture 9">
            <a:extLst>
              <a:ext uri="{FF2B5EF4-FFF2-40B4-BE49-F238E27FC236}">
                <a16:creationId xmlns:a16="http://schemas.microsoft.com/office/drawing/2014/main" id="{792EBE2E-FC09-9B4F-935E-DB998433F3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142" y="650414"/>
            <a:ext cx="1455260" cy="994540"/>
          </a:xfrm>
          <a:prstGeom prst="rect">
            <a:avLst/>
          </a:prstGeom>
        </p:spPr>
      </p:pic>
      <p:pic>
        <p:nvPicPr>
          <p:cNvPr id="6" name="Picture 5">
            <a:extLst>
              <a:ext uri="{FF2B5EF4-FFF2-40B4-BE49-F238E27FC236}">
                <a16:creationId xmlns:a16="http://schemas.microsoft.com/office/drawing/2014/main" id="{9E5B49EB-52CC-854A-B4DB-BA5516E7A302}"/>
              </a:ext>
            </a:extLst>
          </p:cNvPr>
          <p:cNvPicPr>
            <a:picLocks noChangeAspect="1"/>
          </p:cNvPicPr>
          <p:nvPr/>
        </p:nvPicPr>
        <p:blipFill>
          <a:blip r:link="rId5"/>
          <a:stretch>
            <a:fillRect/>
          </a:stretch>
        </p:blipFill>
        <p:spPr>
          <a:xfrm>
            <a:off x="1270000" y="1270000"/>
            <a:ext cx="63500" cy="76200"/>
          </a:xfrm>
          <a:prstGeom prst="rect">
            <a:avLst/>
          </a:prstGeom>
        </p:spPr>
      </p:pic>
      <p:pic>
        <p:nvPicPr>
          <p:cNvPr id="7" name="Picture 6">
            <a:extLst>
              <a:ext uri="{FF2B5EF4-FFF2-40B4-BE49-F238E27FC236}">
                <a16:creationId xmlns:a16="http://schemas.microsoft.com/office/drawing/2014/main" id="{15F5EE46-8732-1546-B8FC-4A703CCC1321}"/>
              </a:ext>
            </a:extLst>
          </p:cNvPr>
          <p:cNvPicPr>
            <a:picLocks noChangeAspect="1"/>
          </p:cNvPicPr>
          <p:nvPr/>
        </p:nvPicPr>
        <p:blipFill>
          <a:blip r:link="rId5"/>
          <a:stretch>
            <a:fillRect/>
          </a:stretch>
        </p:blipFill>
        <p:spPr>
          <a:xfrm>
            <a:off x="1270000" y="1270000"/>
            <a:ext cx="63500" cy="76200"/>
          </a:xfrm>
          <a:prstGeom prst="rect">
            <a:avLst/>
          </a:prstGeom>
        </p:spPr>
      </p:pic>
      <p:pic>
        <p:nvPicPr>
          <p:cNvPr id="12" name="Picture 11">
            <a:extLst>
              <a:ext uri="{FF2B5EF4-FFF2-40B4-BE49-F238E27FC236}">
                <a16:creationId xmlns:a16="http://schemas.microsoft.com/office/drawing/2014/main" id="{DD906CAE-FD03-B740-BD51-85F33E8360B3}"/>
              </a:ext>
            </a:extLst>
          </p:cNvPr>
          <p:cNvPicPr>
            <a:picLocks noChangeAspect="1"/>
          </p:cNvPicPr>
          <p:nvPr/>
        </p:nvPicPr>
        <p:blipFill>
          <a:blip r:link="rId5"/>
          <a:stretch>
            <a:fillRect/>
          </a:stretch>
        </p:blipFill>
        <p:spPr>
          <a:xfrm>
            <a:off x="1270000" y="1270000"/>
            <a:ext cx="63500" cy="76200"/>
          </a:xfrm>
          <a:prstGeom prst="rect">
            <a:avLst/>
          </a:prstGeom>
        </p:spPr>
      </p:pic>
      <p:pic>
        <p:nvPicPr>
          <p:cNvPr id="14" name="Picture 13">
            <a:extLst>
              <a:ext uri="{FF2B5EF4-FFF2-40B4-BE49-F238E27FC236}">
                <a16:creationId xmlns:a16="http://schemas.microsoft.com/office/drawing/2014/main" id="{F82B6EB4-C6BC-0944-AE84-4F31DA342EBB}"/>
              </a:ext>
            </a:extLst>
          </p:cNvPr>
          <p:cNvPicPr>
            <a:picLocks noChangeAspect="1"/>
          </p:cNvPicPr>
          <p:nvPr/>
        </p:nvPicPr>
        <p:blipFill>
          <a:blip r:link="rId5"/>
          <a:stretch>
            <a:fillRect/>
          </a:stretch>
        </p:blipFill>
        <p:spPr>
          <a:xfrm>
            <a:off x="1270000" y="1270000"/>
            <a:ext cx="63500" cy="76200"/>
          </a:xfrm>
          <a:prstGeom prst="rect">
            <a:avLst/>
          </a:prstGeom>
        </p:spPr>
      </p:pic>
      <p:pic>
        <p:nvPicPr>
          <p:cNvPr id="15" name="Picture 14">
            <a:extLst>
              <a:ext uri="{FF2B5EF4-FFF2-40B4-BE49-F238E27FC236}">
                <a16:creationId xmlns:a16="http://schemas.microsoft.com/office/drawing/2014/main" id="{57490CDB-4F01-2F46-B010-4E41A629C57C}"/>
              </a:ext>
            </a:extLst>
          </p:cNvPr>
          <p:cNvPicPr>
            <a:picLocks noChangeAspect="1"/>
          </p:cNvPicPr>
          <p:nvPr/>
        </p:nvPicPr>
        <p:blipFill>
          <a:blip r:link="rId5"/>
          <a:stretch>
            <a:fillRect/>
          </a:stretch>
        </p:blipFill>
        <p:spPr>
          <a:xfrm>
            <a:off x="1270000" y="1270000"/>
            <a:ext cx="63500" cy="76200"/>
          </a:xfrm>
          <a:prstGeom prst="rect">
            <a:avLst/>
          </a:prstGeom>
        </p:spPr>
      </p:pic>
      <p:pic>
        <p:nvPicPr>
          <p:cNvPr id="4" name="Picture 3">
            <a:extLst>
              <a:ext uri="{FF2B5EF4-FFF2-40B4-BE49-F238E27FC236}">
                <a16:creationId xmlns:a16="http://schemas.microsoft.com/office/drawing/2014/main" id="{88B2D2EE-C28D-484F-B672-BB679C73BA9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12888" y="123732"/>
            <a:ext cx="4549447" cy="1521222"/>
          </a:xfrm>
          <a:prstGeom prst="rect">
            <a:avLst/>
          </a:prstGeom>
        </p:spPr>
      </p:pic>
      <p:pic>
        <p:nvPicPr>
          <p:cNvPr id="16" name="Picture 15">
            <a:extLst>
              <a:ext uri="{FF2B5EF4-FFF2-40B4-BE49-F238E27FC236}">
                <a16:creationId xmlns:a16="http://schemas.microsoft.com/office/drawing/2014/main" id="{5FA4D86A-D72E-9942-882F-905222E7E55F}"/>
              </a:ext>
            </a:extLst>
          </p:cNvPr>
          <p:cNvPicPr>
            <a:picLocks noChangeAspect="1"/>
          </p:cNvPicPr>
          <p:nvPr/>
        </p:nvPicPr>
        <p:blipFill>
          <a:blip r:embed="rId7"/>
          <a:stretch>
            <a:fillRect/>
          </a:stretch>
        </p:blipFill>
        <p:spPr>
          <a:xfrm>
            <a:off x="1270000" y="1270000"/>
            <a:ext cx="63500" cy="76200"/>
          </a:xfrm>
          <a:prstGeom prst="rect">
            <a:avLst/>
          </a:prstGeom>
        </p:spPr>
      </p:pic>
      <p:pic>
        <p:nvPicPr>
          <p:cNvPr id="17" name="Picture 16">
            <a:extLst>
              <a:ext uri="{FF2B5EF4-FFF2-40B4-BE49-F238E27FC236}">
                <a16:creationId xmlns:a16="http://schemas.microsoft.com/office/drawing/2014/main" id="{7E735C12-BBBA-C646-9916-C157EB3AE19A}"/>
              </a:ext>
            </a:extLst>
          </p:cNvPr>
          <p:cNvPicPr>
            <a:picLocks noChangeAspect="1"/>
          </p:cNvPicPr>
          <p:nvPr/>
        </p:nvPicPr>
        <p:blipFill>
          <a:blip r:embed="rId7"/>
          <a:stretch>
            <a:fillRect/>
          </a:stretch>
        </p:blipFill>
        <p:spPr>
          <a:xfrm>
            <a:off x="1270000" y="1270000"/>
            <a:ext cx="63500" cy="76200"/>
          </a:xfrm>
          <a:prstGeom prst="rect">
            <a:avLst/>
          </a:prstGeom>
        </p:spPr>
      </p:pic>
    </p:spTree>
    <p:extLst>
      <p:ext uri="{BB962C8B-B14F-4D97-AF65-F5344CB8AC3E}">
        <p14:creationId xmlns:p14="http://schemas.microsoft.com/office/powerpoint/2010/main" val="18050619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title"/>
          </p:nvPr>
        </p:nvSpPr>
        <p:spPr>
          <a:xfrm>
            <a:off x="1297459" y="14398"/>
            <a:ext cx="6862522" cy="1054680"/>
          </a:xfrm>
          <a:ln/>
        </p:spPr>
        <p:txBody>
          <a:bodyPr rIns="132080">
            <a:normAutofit/>
          </a:bodyPr>
          <a:lstStyle/>
          <a:p>
            <a:r>
              <a:rPr lang="en-GB" sz="4000">
                <a:solidFill>
                  <a:srgbClr val="FF8000"/>
                </a:solidFill>
                <a:effectLst>
                  <a:outerShdw blurRad="38100" dist="38100" dir="2700000" algn="tl">
                    <a:srgbClr val="DDDDDD"/>
                  </a:outerShdw>
                </a:effectLst>
                <a:latin typeface="Times New Roman" charset="0"/>
                <a:cs typeface="Times New Roman" charset="0"/>
                <a:sym typeface="Times New Roman" charset="0"/>
              </a:rPr>
              <a:t>Oscillation probability</a:t>
            </a:r>
            <a:br>
              <a:rPr lang="en-GB" sz="4000">
                <a:solidFill>
                  <a:srgbClr val="FF8000"/>
                </a:solidFill>
                <a:effectLst>
                  <a:outerShdw blurRad="38100" dist="38100" dir="2700000" algn="tl">
                    <a:srgbClr val="DDDDDD"/>
                  </a:outerShdw>
                </a:effectLst>
                <a:latin typeface="Times New Roman" charset="0"/>
                <a:cs typeface="Times New Roman" charset="0"/>
                <a:sym typeface="Times New Roman" charset="0"/>
              </a:rPr>
            </a:br>
            <a:r>
              <a:rPr lang="en-GB" sz="2200">
                <a:solidFill>
                  <a:srgbClr val="FF8000"/>
                </a:solidFill>
                <a:effectLst>
                  <a:outerShdw blurRad="38100" dist="38100" dir="2700000" algn="tl">
                    <a:srgbClr val="DDDDDD"/>
                  </a:outerShdw>
                </a:effectLst>
                <a:latin typeface="Times New Roman" charset="0"/>
                <a:cs typeface="Times New Roman" charset="0"/>
                <a:sym typeface="Times New Roman" charset="0"/>
              </a:rPr>
              <a:t>(neutrino beams)</a:t>
            </a:r>
            <a:endParaRPr lang="en-GB" sz="1600">
              <a:solidFill>
                <a:srgbClr val="FF8000"/>
              </a:solidFill>
              <a:effectLst>
                <a:outerShdw blurRad="38100" dist="38100" dir="2700000" algn="tl">
                  <a:srgbClr val="DDDDDD"/>
                </a:outerShdw>
              </a:effectLst>
              <a:latin typeface="Times New Roman" charset="0"/>
              <a:ea typeface="ヒラギノ明朝 ProN W3" charset="0"/>
              <a:cs typeface="ヒラギノ明朝 ProN W3" charset="0"/>
              <a:sym typeface="Times New Roman" charset="0"/>
            </a:endParaRPr>
          </a:p>
        </p:txBody>
      </p:sp>
      <p:sp>
        <p:nvSpPr>
          <p:cNvPr id="17" name="Espace réservé du numéro de diapositive 3"/>
          <p:cNvSpPr>
            <a:spLocks noGrp="1"/>
          </p:cNvSpPr>
          <p:nvPr>
            <p:ph type="sldNum" sz="quarter" idx="12"/>
          </p:nvPr>
        </p:nvSpPr>
        <p:spPr/>
        <p:txBody>
          <a:bodyPr/>
          <a:lstStyle/>
          <a:p>
            <a:fld id="{B32FBDEE-73C8-604E-BCE3-A0D9C5D15A6E}" type="slidenum">
              <a:rPr lang="en-GB" smtClean="0"/>
              <a:pPr/>
              <a:t>10</a:t>
            </a:fld>
            <a:endParaRPr lang="en-GB"/>
          </a:p>
        </p:txBody>
      </p:sp>
      <p:grpSp>
        <p:nvGrpSpPr>
          <p:cNvPr id="2" name="Group 1">
            <a:extLst>
              <a:ext uri="{FF2B5EF4-FFF2-40B4-BE49-F238E27FC236}">
                <a16:creationId xmlns:a16="http://schemas.microsoft.com/office/drawing/2014/main" id="{F35B063D-5DCD-E149-8492-1DD786544AC4}"/>
              </a:ext>
            </a:extLst>
          </p:cNvPr>
          <p:cNvGrpSpPr/>
          <p:nvPr/>
        </p:nvGrpSpPr>
        <p:grpSpPr>
          <a:xfrm>
            <a:off x="412538" y="1137175"/>
            <a:ext cx="8391853" cy="3534847"/>
            <a:chOff x="412538" y="1074115"/>
            <a:chExt cx="8391853" cy="3534847"/>
          </a:xfrm>
        </p:grpSpPr>
        <p:graphicFrame>
          <p:nvGraphicFramePr>
            <p:cNvPr id="4" name="Objet 3"/>
            <p:cNvGraphicFramePr>
              <a:graphicFrameLocks noChangeAspect="1"/>
            </p:cNvGraphicFramePr>
            <p:nvPr/>
          </p:nvGraphicFramePr>
          <p:xfrm>
            <a:off x="412538" y="1074115"/>
            <a:ext cx="7664450" cy="3408362"/>
          </p:xfrm>
          <a:graphic>
            <a:graphicData uri="http://schemas.openxmlformats.org/presentationml/2006/ole">
              <mc:AlternateContent xmlns:mc="http://schemas.openxmlformats.org/markup-compatibility/2006">
                <mc:Choice xmlns:v="urn:schemas-microsoft-com:vml" Requires="v">
                  <p:oleObj spid="_x0000_s6240" name="Equation" r:id="rId3" imgW="4686300" imgH="2082800" progId="Equation.DSMT4">
                    <p:embed/>
                  </p:oleObj>
                </mc:Choice>
                <mc:Fallback>
                  <p:oleObj name="Equation" r:id="rId3" imgW="4686300" imgH="2082800" progId="Equation.DSMT4">
                    <p:embed/>
                    <p:pic>
                      <p:nvPicPr>
                        <p:cNvPr id="4" name="Objet 3"/>
                        <p:cNvPicPr/>
                        <p:nvPr/>
                      </p:nvPicPr>
                      <p:blipFill>
                        <a:blip r:embed="rId4"/>
                        <a:stretch>
                          <a:fillRect/>
                        </a:stretch>
                      </p:blipFill>
                      <p:spPr>
                        <a:xfrm>
                          <a:off x="412538" y="1074115"/>
                          <a:ext cx="7664450" cy="3408362"/>
                        </a:xfrm>
                        <a:prstGeom prst="rect">
                          <a:avLst/>
                        </a:prstGeom>
                      </p:spPr>
                    </p:pic>
                  </p:oleObj>
                </mc:Fallback>
              </mc:AlternateContent>
            </a:graphicData>
          </a:graphic>
        </p:graphicFrame>
        <p:sp>
          <p:nvSpPr>
            <p:cNvPr id="18" name="ZoneTexte 17"/>
            <p:cNvSpPr txBox="1"/>
            <p:nvPr/>
          </p:nvSpPr>
          <p:spPr>
            <a:xfrm>
              <a:off x="5136747" y="2797099"/>
              <a:ext cx="892617" cy="400110"/>
            </a:xfrm>
            <a:prstGeom prst="rect">
              <a:avLst/>
            </a:prstGeom>
            <a:noFill/>
          </p:spPr>
          <p:txBody>
            <a:bodyPr wrap="none" rtlCol="0">
              <a:spAutoFit/>
            </a:bodyPr>
            <a:lstStyle/>
            <a:p>
              <a:r>
                <a:rPr lang="en-GB" sz="2000">
                  <a:solidFill>
                    <a:srgbClr val="0000FF"/>
                  </a:solidFill>
                  <a:latin typeface="Times New Roman"/>
                  <a:cs typeface="Times New Roman"/>
                </a:rPr>
                <a:t>"solar"</a:t>
              </a:r>
            </a:p>
          </p:txBody>
        </p:sp>
        <p:sp>
          <p:nvSpPr>
            <p:cNvPr id="19" name="ZoneTexte 18"/>
            <p:cNvSpPr txBox="1"/>
            <p:nvPr/>
          </p:nvSpPr>
          <p:spPr>
            <a:xfrm>
              <a:off x="5362869" y="1102622"/>
              <a:ext cx="1647531" cy="400110"/>
            </a:xfrm>
            <a:prstGeom prst="rect">
              <a:avLst/>
            </a:prstGeom>
            <a:noFill/>
          </p:spPr>
          <p:txBody>
            <a:bodyPr wrap="none" rtlCol="0">
              <a:spAutoFit/>
            </a:bodyPr>
            <a:lstStyle/>
            <a:p>
              <a:r>
                <a:rPr lang="en-GB" sz="2000">
                  <a:solidFill>
                    <a:srgbClr val="0000FF"/>
                  </a:solidFill>
                  <a:latin typeface="Times New Roman"/>
                  <a:cs typeface="Times New Roman"/>
                </a:rPr>
                <a:t>"atmospheric"</a:t>
              </a:r>
            </a:p>
          </p:txBody>
        </p:sp>
        <p:sp>
          <p:nvSpPr>
            <p:cNvPr id="20" name="ZoneTexte 19"/>
            <p:cNvSpPr txBox="1"/>
            <p:nvPr/>
          </p:nvSpPr>
          <p:spPr>
            <a:xfrm>
              <a:off x="7185914" y="1927935"/>
              <a:ext cx="1618477" cy="400110"/>
            </a:xfrm>
            <a:prstGeom prst="rect">
              <a:avLst/>
            </a:prstGeom>
            <a:noFill/>
          </p:spPr>
          <p:txBody>
            <a:bodyPr wrap="none" rtlCol="0">
              <a:spAutoFit/>
            </a:bodyPr>
            <a:lstStyle/>
            <a:p>
              <a:r>
                <a:rPr lang="en-GB" sz="2000" dirty="0">
                  <a:solidFill>
                    <a:srgbClr val="0000FF"/>
                  </a:solidFill>
                  <a:latin typeface="Times New Roman"/>
                  <a:cs typeface="Times New Roman"/>
                </a:rPr>
                <a:t>"</a:t>
              </a:r>
              <a:r>
                <a:rPr lang="en-GB" sz="2000" dirty="0">
                  <a:solidFill>
                    <a:srgbClr val="FF0000"/>
                  </a:solidFill>
                  <a:latin typeface="Times New Roman"/>
                  <a:cs typeface="Times New Roman"/>
                </a:rPr>
                <a:t>interference</a:t>
              </a:r>
              <a:r>
                <a:rPr lang="en-GB" sz="2000" dirty="0">
                  <a:solidFill>
                    <a:srgbClr val="0000FF"/>
                  </a:solidFill>
                  <a:latin typeface="Times New Roman"/>
                  <a:cs typeface="Times New Roman"/>
                </a:rPr>
                <a:t>"</a:t>
              </a:r>
            </a:p>
          </p:txBody>
        </p:sp>
        <p:sp>
          <p:nvSpPr>
            <p:cNvPr id="21" name="ZoneTexte 20"/>
            <p:cNvSpPr txBox="1"/>
            <p:nvPr/>
          </p:nvSpPr>
          <p:spPr>
            <a:xfrm>
              <a:off x="7099074" y="4208852"/>
              <a:ext cx="1482848" cy="400110"/>
            </a:xfrm>
            <a:prstGeom prst="rect">
              <a:avLst/>
            </a:prstGeom>
            <a:noFill/>
          </p:spPr>
          <p:txBody>
            <a:bodyPr wrap="none" rtlCol="0">
              <a:spAutoFit/>
            </a:bodyPr>
            <a:lstStyle/>
            <a:p>
              <a:r>
                <a:rPr lang="en-GB" sz="2000">
                  <a:solidFill>
                    <a:srgbClr val="0000FF"/>
                  </a:solidFill>
                  <a:latin typeface="Times New Roman"/>
                  <a:cs typeface="Times New Roman"/>
                </a:rPr>
                <a:t>matter effect</a:t>
              </a:r>
            </a:p>
          </p:txBody>
        </p:sp>
      </p:grpSp>
      <p:sp>
        <p:nvSpPr>
          <p:cNvPr id="26" name="ZoneTexte 25"/>
          <p:cNvSpPr txBox="1"/>
          <p:nvPr/>
        </p:nvSpPr>
        <p:spPr>
          <a:xfrm>
            <a:off x="6063220" y="4948472"/>
            <a:ext cx="3039406" cy="1015663"/>
          </a:xfrm>
          <a:prstGeom prst="rect">
            <a:avLst/>
          </a:prstGeom>
          <a:noFill/>
        </p:spPr>
        <p:txBody>
          <a:bodyPr wrap="square" rtlCol="0">
            <a:spAutoFit/>
          </a:bodyPr>
          <a:lstStyle/>
          <a:p>
            <a:pPr marL="342900" indent="-342900">
              <a:buFont typeface="Arial"/>
              <a:buChar char="•"/>
            </a:pPr>
            <a:r>
              <a:rPr lang="en-GB" sz="2000">
                <a:solidFill>
                  <a:srgbClr val="008000"/>
                </a:solidFill>
                <a:latin typeface="Times New Roman"/>
                <a:cs typeface="Times New Roman"/>
              </a:rPr>
              <a:t>δ</a:t>
            </a:r>
            <a:r>
              <a:rPr lang="en-GB" sz="2000" baseline="-25000">
                <a:solidFill>
                  <a:srgbClr val="008000"/>
                </a:solidFill>
                <a:latin typeface="Times New Roman"/>
                <a:cs typeface="Times New Roman"/>
              </a:rPr>
              <a:t>CP</a:t>
            </a:r>
            <a:r>
              <a:rPr lang="en-GB" sz="2000">
                <a:solidFill>
                  <a:srgbClr val="008000"/>
                </a:solidFill>
                <a:latin typeface="Times New Roman"/>
                <a:cs typeface="Times New Roman"/>
              </a:rPr>
              <a:t> dependence, </a:t>
            </a:r>
          </a:p>
          <a:p>
            <a:pPr marL="342900" indent="-342900">
              <a:buFont typeface="Arial"/>
              <a:buChar char="•"/>
            </a:pPr>
            <a:r>
              <a:rPr lang="en-GB" sz="2000">
                <a:solidFill>
                  <a:srgbClr val="008000"/>
                </a:solidFill>
                <a:latin typeface="Times New Roman"/>
                <a:cs typeface="Times New Roman"/>
              </a:rPr>
              <a:t>sizable matter effect for long baselines</a:t>
            </a:r>
          </a:p>
        </p:txBody>
      </p:sp>
      <p:sp>
        <p:nvSpPr>
          <p:cNvPr id="24" name="ZoneTexte 23"/>
          <p:cNvSpPr txBox="1"/>
          <p:nvPr/>
        </p:nvSpPr>
        <p:spPr>
          <a:xfrm>
            <a:off x="83415" y="4697584"/>
            <a:ext cx="5908558" cy="707886"/>
          </a:xfrm>
          <a:prstGeom prst="rect">
            <a:avLst/>
          </a:prstGeom>
          <a:noFill/>
        </p:spPr>
        <p:txBody>
          <a:bodyPr wrap="square" rtlCol="0">
            <a:spAutoFit/>
          </a:bodyPr>
          <a:lstStyle/>
          <a:p>
            <a:pPr marL="342900" indent="-342900">
              <a:buFont typeface="Arial"/>
              <a:buChar char="•"/>
            </a:pPr>
            <a:r>
              <a:rPr lang="en-GB" sz="2000" b="1">
                <a:solidFill>
                  <a:srgbClr val="FF0000"/>
                </a:solidFill>
                <a:latin typeface="Times New Roman"/>
                <a:cs typeface="Times New Roman"/>
              </a:rPr>
              <a:t>for antimatter: δ</a:t>
            </a:r>
            <a:r>
              <a:rPr lang="en-GB" sz="2000" b="1" baseline="-25000">
                <a:solidFill>
                  <a:srgbClr val="FF0000"/>
                </a:solidFill>
                <a:latin typeface="Times New Roman"/>
                <a:cs typeface="Times New Roman"/>
              </a:rPr>
              <a:t>CP</a:t>
            </a:r>
            <a:r>
              <a:rPr lang="en-GB" sz="2000" b="1">
                <a:solidFill>
                  <a:srgbClr val="FF0000"/>
                </a:solidFill>
                <a:latin typeface="Times New Roman"/>
                <a:cs typeface="Times New Roman"/>
              </a:rPr>
              <a:t> →-δ</a:t>
            </a:r>
            <a:r>
              <a:rPr lang="en-GB" sz="2000" b="1" baseline="-25000">
                <a:solidFill>
                  <a:srgbClr val="FF0000"/>
                </a:solidFill>
                <a:latin typeface="Times New Roman"/>
                <a:cs typeface="Times New Roman"/>
              </a:rPr>
              <a:t>CP </a:t>
            </a:r>
            <a:r>
              <a:rPr lang="en-GB" sz="2000" b="1">
                <a:solidFill>
                  <a:srgbClr val="FF0000"/>
                </a:solidFill>
                <a:latin typeface="Times New Roman"/>
                <a:cs typeface="Times New Roman"/>
              </a:rPr>
              <a:t>and </a:t>
            </a:r>
            <a:r>
              <a:rPr lang="en-GB" sz="2000" b="1" i="1">
                <a:solidFill>
                  <a:srgbClr val="FF0000"/>
                </a:solidFill>
                <a:latin typeface="Times New Roman"/>
                <a:cs typeface="Times New Roman"/>
              </a:rPr>
              <a:t>a</a:t>
            </a:r>
            <a:r>
              <a:rPr lang="en-GB" sz="2000" b="1">
                <a:solidFill>
                  <a:srgbClr val="FF0000"/>
                </a:solidFill>
                <a:latin typeface="Times New Roman"/>
                <a:cs typeface="Times New Roman"/>
              </a:rPr>
              <a:t>→-</a:t>
            </a:r>
            <a:r>
              <a:rPr lang="en-GB" sz="2000" b="1" i="1">
                <a:solidFill>
                  <a:srgbClr val="FF0000"/>
                </a:solidFill>
                <a:latin typeface="Times New Roman"/>
                <a:cs typeface="Times New Roman"/>
              </a:rPr>
              <a:t>a</a:t>
            </a:r>
          </a:p>
          <a:p>
            <a:pPr marL="342900" indent="-342900">
              <a:buFont typeface="Arial"/>
              <a:buChar char="•"/>
            </a:pPr>
            <a:r>
              <a:rPr lang="en-GB" sz="2000">
                <a:solidFill>
                  <a:srgbClr val="008000"/>
                </a:solidFill>
                <a:latin typeface="Times New Roman"/>
                <a:cs typeface="Times New Roman"/>
              </a:rPr>
              <a:t>fake matter/antimatter asymetry due to matter effect</a:t>
            </a:r>
          </a:p>
        </p:txBody>
      </p:sp>
      <p:sp>
        <p:nvSpPr>
          <p:cNvPr id="6" name="Ellipse 5"/>
          <p:cNvSpPr/>
          <p:nvPr/>
        </p:nvSpPr>
        <p:spPr>
          <a:xfrm>
            <a:off x="3494972" y="1994659"/>
            <a:ext cx="390781" cy="390781"/>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Ellipse 14"/>
          <p:cNvSpPr/>
          <p:nvPr/>
        </p:nvSpPr>
        <p:spPr>
          <a:xfrm>
            <a:off x="6317623" y="3969490"/>
            <a:ext cx="390781" cy="390781"/>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8" name="Connecteur droit 7"/>
          <p:cNvCxnSpPr/>
          <p:nvPr/>
        </p:nvCxnSpPr>
        <p:spPr>
          <a:xfrm>
            <a:off x="5991973" y="4861202"/>
            <a:ext cx="0" cy="1123953"/>
          </a:xfrm>
          <a:prstGeom prst="line">
            <a:avLst/>
          </a:prstGeom>
        </p:spPr>
        <p:style>
          <a:lnRef idx="2">
            <a:schemeClr val="accent1"/>
          </a:lnRef>
          <a:fillRef idx="0">
            <a:schemeClr val="accent1"/>
          </a:fillRef>
          <a:effectRef idx="1">
            <a:schemeClr val="accent1"/>
          </a:effectRef>
          <a:fontRef idx="minor">
            <a:schemeClr val="tx1"/>
          </a:fontRef>
        </p:style>
      </p:cxnSp>
      <p:sp>
        <p:nvSpPr>
          <p:cNvPr id="10" name="Date Placeholder 9">
            <a:extLst>
              <a:ext uri="{FF2B5EF4-FFF2-40B4-BE49-F238E27FC236}">
                <a16:creationId xmlns:a16="http://schemas.microsoft.com/office/drawing/2014/main" id="{81B422D2-A3F1-E94F-AABA-63DFECFA8F56}"/>
              </a:ext>
            </a:extLst>
          </p:cNvPr>
          <p:cNvSpPr>
            <a:spLocks noGrp="1"/>
          </p:cNvSpPr>
          <p:nvPr>
            <p:ph type="dt" sz="half" idx="10"/>
          </p:nvPr>
        </p:nvSpPr>
        <p:spPr/>
        <p:txBody>
          <a:bodyPr/>
          <a:lstStyle/>
          <a:p>
            <a:pPr>
              <a:defRPr/>
            </a:pPr>
            <a:r>
              <a:rPr lang="fr-FR"/>
              <a:t>HEP2021, 16/06/2021</a:t>
            </a:r>
            <a:endParaRPr lang="en-GB"/>
          </a:p>
        </p:txBody>
      </p:sp>
      <p:sp>
        <p:nvSpPr>
          <p:cNvPr id="11" name="Footer Placeholder 10">
            <a:extLst>
              <a:ext uri="{FF2B5EF4-FFF2-40B4-BE49-F238E27FC236}">
                <a16:creationId xmlns:a16="http://schemas.microsoft.com/office/drawing/2014/main" id="{D1579569-52C7-A645-A548-6748A2A061D1}"/>
              </a:ext>
            </a:extLst>
          </p:cNvPr>
          <p:cNvSpPr>
            <a:spLocks noGrp="1"/>
          </p:cNvSpPr>
          <p:nvPr>
            <p:ph type="ftr" sz="quarter" idx="11"/>
          </p:nvPr>
        </p:nvSpPr>
        <p:spPr/>
        <p:txBody>
          <a:bodyPr/>
          <a:lstStyle/>
          <a:p>
            <a:pPr>
              <a:defRPr/>
            </a:pPr>
            <a:r>
              <a:rPr lang="en-GB"/>
              <a:t>M. Dracos, IPHC-IN2P3/CNRS/UNISTRA</a:t>
            </a:r>
          </a:p>
        </p:txBody>
      </p:sp>
      <p:pic>
        <p:nvPicPr>
          <p:cNvPr id="22" name="Image 19" descr="Image 19">
            <a:extLst>
              <a:ext uri="{FF2B5EF4-FFF2-40B4-BE49-F238E27FC236}">
                <a16:creationId xmlns:a16="http://schemas.microsoft.com/office/drawing/2014/main" id="{F582D7F0-69DC-E14B-96B2-C2883155855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7101" y="5406623"/>
            <a:ext cx="2804795" cy="1128760"/>
          </a:xfrm>
          <a:prstGeom prst="rect">
            <a:avLst/>
          </a:prstGeom>
          <a:ln w="12700">
            <a:miter lim="400000"/>
          </a:ln>
        </p:spPr>
      </p:pic>
      <p:sp>
        <p:nvSpPr>
          <p:cNvPr id="23" name="TextBox 22">
            <a:extLst>
              <a:ext uri="{FF2B5EF4-FFF2-40B4-BE49-F238E27FC236}">
                <a16:creationId xmlns:a16="http://schemas.microsoft.com/office/drawing/2014/main" id="{92C64A8C-11E7-6347-8B3C-D562A191618D}"/>
              </a:ext>
            </a:extLst>
          </p:cNvPr>
          <p:cNvSpPr txBox="1"/>
          <p:nvPr/>
        </p:nvSpPr>
        <p:spPr>
          <a:xfrm>
            <a:off x="3793361" y="6207321"/>
            <a:ext cx="2993127" cy="369332"/>
          </a:xfrm>
          <a:prstGeom prst="rect">
            <a:avLst/>
          </a:prstGeom>
          <a:noFill/>
        </p:spPr>
        <p:txBody>
          <a:bodyPr wrap="none" rtlCol="0">
            <a:spAutoFit/>
          </a:bodyPr>
          <a:lstStyle/>
          <a:p>
            <a:r>
              <a:rPr lang="en-GB"/>
              <a:t>Matter-antimatter asymmetry</a:t>
            </a:r>
          </a:p>
        </p:txBody>
      </p:sp>
    </p:spTree>
    <p:extLst>
      <p:ext uri="{BB962C8B-B14F-4D97-AF65-F5344CB8AC3E}">
        <p14:creationId xmlns:p14="http://schemas.microsoft.com/office/powerpoint/2010/main" val="2657838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δCP and Matter-antimatter asymmetry magnitude"/>
          <p:cNvSpPr txBox="1">
            <a:spLocks noGrp="1"/>
          </p:cNvSpPr>
          <p:nvPr>
            <p:ph type="title"/>
          </p:nvPr>
        </p:nvSpPr>
        <p:spPr>
          <a:xfrm>
            <a:off x="1357014" y="805"/>
            <a:ext cx="6802967" cy="1459491"/>
          </a:xfrm>
          <a:prstGeom prst="rect">
            <a:avLst/>
          </a:prstGeom>
        </p:spPr>
        <p:txBody>
          <a:bodyPr/>
          <a:lstStyle/>
          <a:p>
            <a:pPr>
              <a:defRPr>
                <a:solidFill>
                  <a:srgbClr val="FF9300"/>
                </a:solidFill>
                <a:effectLst>
                  <a:outerShdw blurRad="12700" dist="25400" dir="2700000" rotWithShape="0">
                    <a:srgbClr val="CBCBCB"/>
                  </a:outerShdw>
                </a:effectLst>
                <a:uFill>
                  <a:solidFill>
                    <a:srgbClr val="FF9300"/>
                  </a:solidFill>
                </a:uFill>
                <a:latin typeface="Times New Roman"/>
                <a:ea typeface="Times New Roman"/>
                <a:cs typeface="Times New Roman"/>
                <a:sym typeface="Times New Roman"/>
              </a:defRPr>
            </a:pPr>
            <a:r>
              <a:rPr lang="en-GB" sz="4000" dirty="0" err="1"/>
              <a:t>δ</a:t>
            </a:r>
            <a:r>
              <a:rPr lang="en-GB" sz="4000" baseline="-24568" dirty="0" err="1"/>
              <a:t>CP</a:t>
            </a:r>
            <a:r>
              <a:rPr lang="en-GB" sz="4000" dirty="0"/>
              <a:t> and matter-antimatter asymmetry magnitude</a:t>
            </a:r>
          </a:p>
        </p:txBody>
      </p:sp>
      <p:sp>
        <p:nvSpPr>
          <p:cNvPr id="800" name="Slide Number"/>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lang="en-GB" smtClean="0"/>
              <a:t>11</a:t>
            </a:fld>
            <a:endParaRPr lang="en-GB"/>
          </a:p>
        </p:txBody>
      </p:sp>
      <p:pic>
        <p:nvPicPr>
          <p:cNvPr id="801" name="iphc.png" descr="iphc.png"/>
          <p:cNvPicPr>
            <a:picLocks/>
          </p:cNvPicPr>
          <p:nvPr/>
        </p:nvPicPr>
        <p:blipFill>
          <a:blip r:embed="rId2" cstate="screen">
            <a:extLst>
              <a:ext uri="{28A0092B-C50C-407E-A947-70E740481C1C}">
                <a14:useLocalDpi xmlns:a14="http://schemas.microsoft.com/office/drawing/2010/main"/>
              </a:ext>
            </a:extLst>
          </a:blip>
          <a:stretch>
            <a:fillRect/>
          </a:stretch>
        </p:blipFill>
        <p:spPr>
          <a:xfrm>
            <a:off x="0" y="0"/>
            <a:ext cx="1435100" cy="995363"/>
          </a:xfrm>
          <a:prstGeom prst="rect">
            <a:avLst/>
          </a:prstGeom>
          <a:ln w="12700">
            <a:miter lim="400000"/>
          </a:ln>
        </p:spPr>
      </p:pic>
      <p:grpSp>
        <p:nvGrpSpPr>
          <p:cNvPr id="804" name="TextBox 12"/>
          <p:cNvGrpSpPr/>
          <p:nvPr/>
        </p:nvGrpSpPr>
        <p:grpSpPr>
          <a:xfrm>
            <a:off x="204025" y="1723170"/>
            <a:ext cx="5815776" cy="3029229"/>
            <a:chOff x="0" y="0"/>
            <a:chExt cx="5815774" cy="3029227"/>
          </a:xfrm>
        </p:grpSpPr>
        <p:sp>
          <p:nvSpPr>
            <p:cNvPr id="802" name="Rectangle"/>
            <p:cNvSpPr/>
            <p:nvPr/>
          </p:nvSpPr>
          <p:spPr>
            <a:xfrm>
              <a:off x="-1" y="-1"/>
              <a:ext cx="5815776" cy="3029229"/>
            </a:xfrm>
            <a:prstGeom prst="rect">
              <a:avLst/>
            </a:prstGeom>
            <a:blipFill rotWithShape="1">
              <a:blip r:embed="rId3" cstate="screen">
                <a:extLst>
                  <a:ext uri="{28A0092B-C50C-407E-A947-70E740481C1C}">
                    <a14:useLocalDpi xmlns:a14="http://schemas.microsoft.com/office/drawing/2010/main"/>
                  </a:ext>
                </a:extLst>
              </a:blip>
              <a:srcRect/>
              <a:stretch>
                <a:fillRect/>
              </a:stretch>
            </a:blipFill>
            <a:ln w="12700" cap="flat">
              <a:noFill/>
              <a:miter lim="400000"/>
            </a:ln>
            <a:effectLst/>
          </p:spPr>
          <p:txBody>
            <a:bodyPr wrap="square" lIns="45719" tIns="45719" rIns="45719" bIns="45719" numCol="1" anchor="t">
              <a:noAutofit/>
            </a:bodyPr>
            <a:lstStyle/>
            <a:p>
              <a:pPr marL="0" marR="0" defTabSz="457200">
                <a:buClrTx/>
                <a:buFontTx/>
                <a:defRPr>
                  <a:uFillTx/>
                  <a:latin typeface="Calibri"/>
                  <a:ea typeface="Calibri"/>
                  <a:cs typeface="Calibri"/>
                  <a:sym typeface="Calibri"/>
                </a:defRPr>
              </a:pPr>
              <a:endParaRPr lang="en-GB" dirty="0"/>
            </a:p>
          </p:txBody>
        </p:sp>
        <p:sp>
          <p:nvSpPr>
            <p:cNvPr id="803" name="Text"/>
            <p:cNvSpPr txBox="1"/>
            <p:nvPr/>
          </p:nvSpPr>
          <p:spPr>
            <a:xfrm>
              <a:off x="-1" y="-1"/>
              <a:ext cx="5815776" cy="370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marL="0" marR="0" defTabSz="457200">
                <a:buClrTx/>
                <a:buFontTx/>
                <a:defRPr>
                  <a:uFillTx/>
                  <a:latin typeface="Calibri"/>
                  <a:ea typeface="Calibri"/>
                  <a:cs typeface="Calibri"/>
                  <a:sym typeface="Calibri"/>
                </a:defRPr>
              </a:lvl1pPr>
            </a:lstStyle>
            <a:p>
              <a:r>
                <a:rPr lang="en-GB"/>
                <a:t> </a:t>
              </a:r>
            </a:p>
          </p:txBody>
        </p:sp>
      </p:grpSp>
      <p:sp>
        <p:nvSpPr>
          <p:cNvPr id="805" name="TextBox 13"/>
          <p:cNvSpPr txBox="1"/>
          <p:nvPr/>
        </p:nvSpPr>
        <p:spPr>
          <a:xfrm>
            <a:off x="3922503" y="3052364"/>
            <a:ext cx="1837170"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marL="0" marR="0" defTabSz="457200">
              <a:buClrTx/>
              <a:buFontTx/>
              <a:defRPr>
                <a:uFillTx/>
                <a:latin typeface="Calibri"/>
                <a:ea typeface="Calibri"/>
                <a:cs typeface="Calibri"/>
                <a:sym typeface="Calibri"/>
              </a:defRPr>
            </a:lvl1pPr>
          </a:lstStyle>
          <a:p>
            <a:r>
              <a:rPr lang="en-GB"/>
              <a:t>(Jarlskog invariant)</a:t>
            </a:r>
          </a:p>
        </p:txBody>
      </p:sp>
      <p:sp>
        <p:nvSpPr>
          <p:cNvPr id="806" name="TextBox 14"/>
          <p:cNvSpPr txBox="1"/>
          <p:nvPr/>
        </p:nvSpPr>
        <p:spPr>
          <a:xfrm>
            <a:off x="204024" y="5495288"/>
            <a:ext cx="8607975" cy="707886"/>
          </a:xfrm>
          <a:prstGeom prst="rect">
            <a:avLst/>
          </a:prstGeom>
          <a:ln w="28575">
            <a:solidFill>
              <a:srgbClr val="FFC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defTabSz="457200">
              <a:buClrTx/>
              <a:buFontTx/>
              <a:defRPr sz="2000" b="1">
                <a:uFillTx/>
                <a:latin typeface="Calibri"/>
                <a:ea typeface="Calibri"/>
                <a:cs typeface="Calibri"/>
                <a:sym typeface="Calibri"/>
              </a:defRPr>
            </a:pPr>
            <a:r>
              <a:rPr lang="en-GB" dirty="0"/>
              <a:t>Theoretical models predict that if </a:t>
            </a:r>
            <a:r>
              <a:rPr lang="en-GB" dirty="0">
                <a:solidFill>
                  <a:srgbClr val="FF0000"/>
                </a:solidFill>
              </a:rPr>
              <a:t>|</a:t>
            </a:r>
            <a:r>
              <a:rPr lang="en-GB" dirty="0" err="1">
                <a:solidFill>
                  <a:srgbClr val="FF0000"/>
                </a:solidFill>
              </a:rPr>
              <a:t>sin</a:t>
            </a:r>
            <a:r>
              <a:rPr lang="en-GB" i="1" dirty="0" err="1">
                <a:solidFill>
                  <a:srgbClr val="FF0000"/>
                </a:solidFill>
              </a:rPr>
              <a:t>δ</a:t>
            </a:r>
            <a:r>
              <a:rPr lang="en-GB" i="1" baseline="-25000" dirty="0" err="1">
                <a:solidFill>
                  <a:srgbClr val="FF0000"/>
                </a:solidFill>
              </a:rPr>
              <a:t>CP</a:t>
            </a:r>
            <a:r>
              <a:rPr lang="en-GB" dirty="0">
                <a:solidFill>
                  <a:srgbClr val="FF0000"/>
                </a:solidFill>
              </a:rPr>
              <a:t>|≳0.7</a:t>
            </a:r>
            <a:r>
              <a:rPr lang="en-GB" dirty="0"/>
              <a:t> (45°&lt;</a:t>
            </a:r>
            <a:r>
              <a:rPr lang="en-GB" i="1" dirty="0" err="1"/>
              <a:t>δ</a:t>
            </a:r>
            <a:r>
              <a:rPr lang="en-GB" i="1" baseline="-25000" dirty="0" err="1"/>
              <a:t>CP</a:t>
            </a:r>
            <a:r>
              <a:rPr lang="en-GB" i="1" dirty="0"/>
              <a:t>&lt;</a:t>
            </a:r>
            <a:r>
              <a:rPr lang="en-GB" dirty="0"/>
              <a:t>135° or 225°&lt;</a:t>
            </a:r>
            <a:r>
              <a:rPr lang="en-GB" i="1" dirty="0" err="1"/>
              <a:t>δ</a:t>
            </a:r>
            <a:r>
              <a:rPr lang="en-GB" i="1" baseline="-25000" dirty="0" err="1"/>
              <a:t>CP</a:t>
            </a:r>
            <a:r>
              <a:rPr lang="en-GB" i="1" dirty="0"/>
              <a:t>&lt;</a:t>
            </a:r>
            <a:r>
              <a:rPr lang="en-GB" dirty="0"/>
              <a:t>315°</a:t>
            </a:r>
            <a:r>
              <a:rPr lang="en-GB" i="1" dirty="0"/>
              <a:t>), </a:t>
            </a:r>
            <a:r>
              <a:rPr lang="en-GB" dirty="0"/>
              <a:t>this could be enough, under assumptions, to explain the observed asymmetry.</a:t>
            </a:r>
          </a:p>
        </p:txBody>
      </p:sp>
      <p:sp>
        <p:nvSpPr>
          <p:cNvPr id="6" name="Date Placeholder 5">
            <a:extLst>
              <a:ext uri="{FF2B5EF4-FFF2-40B4-BE49-F238E27FC236}">
                <a16:creationId xmlns:a16="http://schemas.microsoft.com/office/drawing/2014/main" id="{380F7ABE-E066-2246-8FB0-55BF79830BF1}"/>
              </a:ext>
            </a:extLst>
          </p:cNvPr>
          <p:cNvSpPr>
            <a:spLocks noGrp="1"/>
          </p:cNvSpPr>
          <p:nvPr>
            <p:ph type="dt" sz="half" idx="10"/>
          </p:nvPr>
        </p:nvSpPr>
        <p:spPr/>
        <p:txBody>
          <a:bodyPr/>
          <a:lstStyle/>
          <a:p>
            <a:pPr>
              <a:defRPr/>
            </a:pPr>
            <a:r>
              <a:rPr lang="fr-FR"/>
              <a:t>HEP2021, 16/06/2021</a:t>
            </a:r>
            <a:endParaRPr lang="en-GB"/>
          </a:p>
        </p:txBody>
      </p:sp>
      <p:sp>
        <p:nvSpPr>
          <p:cNvPr id="7" name="Footer Placeholder 6">
            <a:extLst>
              <a:ext uri="{FF2B5EF4-FFF2-40B4-BE49-F238E27FC236}">
                <a16:creationId xmlns:a16="http://schemas.microsoft.com/office/drawing/2014/main" id="{C7F297D8-9733-2E49-9A93-606A5E04405F}"/>
              </a:ext>
            </a:extLst>
          </p:cNvPr>
          <p:cNvSpPr>
            <a:spLocks noGrp="1"/>
          </p:cNvSpPr>
          <p:nvPr>
            <p:ph type="ftr" sz="quarter" idx="11"/>
          </p:nvPr>
        </p:nvSpPr>
        <p:spPr/>
        <p:txBody>
          <a:bodyPr/>
          <a:lstStyle/>
          <a:p>
            <a:pPr>
              <a:defRPr/>
            </a:pPr>
            <a:r>
              <a:rPr lang="en-GB"/>
              <a:t>M. Dracos, IPHC-IN2P3/CNRS/UNISTRA</a:t>
            </a:r>
          </a:p>
        </p:txBody>
      </p:sp>
      <p:sp>
        <p:nvSpPr>
          <p:cNvPr id="2" name="TextBox 1">
            <a:extLst>
              <a:ext uri="{FF2B5EF4-FFF2-40B4-BE49-F238E27FC236}">
                <a16:creationId xmlns:a16="http://schemas.microsoft.com/office/drawing/2014/main" id="{78FDBD81-1889-6E4D-B46D-FBC96D823756}"/>
              </a:ext>
            </a:extLst>
          </p:cNvPr>
          <p:cNvSpPr txBox="1"/>
          <p:nvPr/>
        </p:nvSpPr>
        <p:spPr>
          <a:xfrm>
            <a:off x="124588" y="4661023"/>
            <a:ext cx="6080447" cy="369332"/>
          </a:xfrm>
          <a:prstGeom prst="rect">
            <a:avLst/>
          </a:prstGeom>
          <a:noFill/>
        </p:spPr>
        <p:txBody>
          <a:bodyPr wrap="none" rtlCol="0">
            <a:spAutoFit/>
          </a:bodyPr>
          <a:lstStyle/>
          <a:p>
            <a:r>
              <a:rPr lang="en-GB"/>
              <a:t>(from the already observed CP violation in the hadronic sector)</a:t>
            </a:r>
          </a:p>
        </p:txBody>
      </p:sp>
      <p:sp>
        <p:nvSpPr>
          <p:cNvPr id="3" name="Rectangle 2">
            <a:extLst>
              <a:ext uri="{FF2B5EF4-FFF2-40B4-BE49-F238E27FC236}">
                <a16:creationId xmlns:a16="http://schemas.microsoft.com/office/drawing/2014/main" id="{C4863A5A-3774-6344-B5A0-DED2E7C01155}"/>
              </a:ext>
            </a:extLst>
          </p:cNvPr>
          <p:cNvSpPr/>
          <p:nvPr/>
        </p:nvSpPr>
        <p:spPr>
          <a:xfrm>
            <a:off x="248635" y="6268173"/>
            <a:ext cx="3839513" cy="276999"/>
          </a:xfrm>
          <a:prstGeom prst="rect">
            <a:avLst/>
          </a:prstGeom>
        </p:spPr>
        <p:txBody>
          <a:bodyPr wrap="none">
            <a:spAutoFit/>
          </a:bodyPr>
          <a:lstStyle/>
          <a:p>
            <a:r>
              <a:rPr lang="fr-FR" sz="1200" dirty="0">
                <a:solidFill>
                  <a:srgbClr val="000000"/>
                </a:solidFill>
                <a:latin typeface="Lucida Grande" panose="020B0600040502020204" pitchFamily="34" charset="0"/>
              </a:rPr>
              <a:t>(Nucl.Phys.B774:1-52,2007, </a:t>
            </a:r>
            <a:r>
              <a:rPr lang="fr-FR" sz="1200" b="1" dirty="0">
                <a:hlinkClick r:id="rId4"/>
              </a:rPr>
              <a:t>arXiv:hep-ph/0611338</a:t>
            </a:r>
            <a:r>
              <a:rPr lang="fr-FR" sz="1200" b="1" dirty="0"/>
              <a:t>)</a:t>
            </a:r>
            <a:endParaRPr lang="en-GB" sz="1200" dirty="0"/>
          </a:p>
        </p:txBody>
      </p:sp>
      <p:pic>
        <p:nvPicPr>
          <p:cNvPr id="4" name="Picture 3">
            <a:extLst>
              <a:ext uri="{FF2B5EF4-FFF2-40B4-BE49-F238E27FC236}">
                <a16:creationId xmlns:a16="http://schemas.microsoft.com/office/drawing/2014/main" id="{4BCD6AAE-3439-8240-98DC-F1E07060A4A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60087" y="2117927"/>
            <a:ext cx="3079889" cy="1828467"/>
          </a:xfrm>
          <a:prstGeom prst="rect">
            <a:avLst/>
          </a:prstGeom>
        </p:spPr>
      </p:pic>
    </p:spTree>
    <p:extLst>
      <p:ext uri="{BB962C8B-B14F-4D97-AF65-F5344CB8AC3E}">
        <p14:creationId xmlns:p14="http://schemas.microsoft.com/office/powerpoint/2010/main" val="3835358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FA5D39C-A779-2A41-A62F-5489DEC9929D}"/>
              </a:ext>
            </a:extLst>
          </p:cNvPr>
          <p:cNvPicPr>
            <a:picLocks noChangeAspect="1"/>
          </p:cNvPicPr>
          <p:nvPr/>
        </p:nvPicPr>
        <p:blipFill>
          <a:blip r:embed="rId3" cstate="screen">
            <a:alphaModFix amt="35000"/>
            <a:extLst>
              <a:ext uri="{28A0092B-C50C-407E-A947-70E740481C1C}">
                <a14:useLocalDpi xmlns:a14="http://schemas.microsoft.com/office/drawing/2010/main"/>
              </a:ext>
            </a:extLst>
          </a:blip>
          <a:stretch>
            <a:fillRect/>
          </a:stretch>
        </p:blipFill>
        <p:spPr>
          <a:xfrm>
            <a:off x="0" y="0"/>
            <a:ext cx="9144000" cy="6864782"/>
          </a:xfrm>
          <a:prstGeom prst="rect">
            <a:avLst/>
          </a:prstGeom>
        </p:spPr>
      </p:pic>
      <p:pic>
        <p:nvPicPr>
          <p:cNvPr id="14" name="Picture 13">
            <a:extLst>
              <a:ext uri="{FF2B5EF4-FFF2-40B4-BE49-F238E27FC236}">
                <a16:creationId xmlns:a16="http://schemas.microsoft.com/office/drawing/2014/main" id="{DDCF06D8-4B05-514A-ADA5-72FB4548C12C}"/>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0" y="438659"/>
            <a:ext cx="5074418" cy="6461615"/>
          </a:xfrm>
          <a:prstGeom prst="rect">
            <a:avLst/>
          </a:prstGeom>
        </p:spPr>
      </p:pic>
      <p:sp>
        <p:nvSpPr>
          <p:cNvPr id="20484" name="Rectangle 2"/>
          <p:cNvSpPr>
            <a:spLocks noGrp="1" noChangeArrowheads="1"/>
          </p:cNvSpPr>
          <p:nvPr>
            <p:ph type="title"/>
          </p:nvPr>
        </p:nvSpPr>
        <p:spPr>
          <a:xfrm>
            <a:off x="1297459" y="14397"/>
            <a:ext cx="6862522" cy="1541134"/>
          </a:xfrm>
          <a:effectLst>
            <a:outerShdw blurRad="50800" dist="38100" dir="2700000" algn="tl" rotWithShape="0">
              <a:prstClr val="black">
                <a:alpha val="40000"/>
              </a:prstClr>
            </a:outerShdw>
          </a:effectLst>
        </p:spPr>
        <p:txBody>
          <a:bodyPr>
            <a:normAutofit fontScale="90000"/>
          </a:bodyPr>
          <a:lstStyle/>
          <a:p>
            <a:pPr defTabSz="914400" eaLnBrk="0" fontAlgn="base" hangingPunct="0">
              <a:spcAft>
                <a:spcPct val="0"/>
              </a:spcAft>
              <a:defRPr/>
            </a:pPr>
            <a:r>
              <a:rPr lang="en-GB" b="0" dirty="0">
                <a:solidFill>
                  <a:srgbClr val="0000FF"/>
                </a:solidFill>
                <a:latin typeface="Times New Roman"/>
                <a:cs typeface="Times New Roman"/>
              </a:rPr>
              <a:t>Use all this ESS linac power to go to the second oscillation maximum</a:t>
            </a:r>
            <a:endParaRPr lang="en-GB" b="0" dirty="0">
              <a:solidFill>
                <a:srgbClr val="FF9900"/>
              </a:solidFill>
              <a:effectLst/>
              <a:latin typeface="Times New Roman"/>
              <a:cs typeface="Times New Roman"/>
            </a:endParaRPr>
          </a:p>
        </p:txBody>
      </p:sp>
      <p:sp>
        <p:nvSpPr>
          <p:cNvPr id="3" name="Espace réservé de la date 2"/>
          <p:cNvSpPr>
            <a:spLocks noGrp="1"/>
          </p:cNvSpPr>
          <p:nvPr>
            <p:ph type="dt" sz="half" idx="10"/>
          </p:nvPr>
        </p:nvSpPr>
        <p:spPr/>
        <p:txBody>
          <a:bodyPr/>
          <a:lstStyle/>
          <a:p>
            <a:pPr defTabSz="914400" fontAlgn="base">
              <a:spcBef>
                <a:spcPct val="0"/>
              </a:spcBef>
              <a:spcAft>
                <a:spcPct val="0"/>
              </a:spcAft>
            </a:pPr>
            <a:r>
              <a:rPr lang="fr-FR">
                <a:latin typeface="Times New Roman" charset="0"/>
                <a:ea typeface="ＭＳ Ｐゴシック" charset="0"/>
                <a:cs typeface="ＭＳ Ｐゴシック" charset="0"/>
              </a:rPr>
              <a:t>HEP2021, 16/06/2021</a:t>
            </a:r>
            <a:endParaRPr lang="en-GB">
              <a:latin typeface="Times New Roman" charset="0"/>
              <a:ea typeface="ＭＳ Ｐゴシック" charset="0"/>
              <a:cs typeface="ＭＳ Ｐゴシック" charset="0"/>
            </a:endParaRPr>
          </a:p>
        </p:txBody>
      </p:sp>
      <p:sp>
        <p:nvSpPr>
          <p:cNvPr id="4" name="Espace réservé du pied de page 3"/>
          <p:cNvSpPr>
            <a:spLocks noGrp="1"/>
          </p:cNvSpPr>
          <p:nvPr>
            <p:ph type="ftr" sz="quarter" idx="11"/>
          </p:nvPr>
        </p:nvSpPr>
        <p:spPr/>
        <p:txBody>
          <a:bodyPr/>
          <a:lstStyle/>
          <a:p>
            <a:pPr defTabSz="914400" fontAlgn="base">
              <a:spcBef>
                <a:spcPct val="0"/>
              </a:spcBef>
              <a:spcAft>
                <a:spcPct val="0"/>
              </a:spcAft>
            </a:pPr>
            <a:r>
              <a:rPr lang="en-GB">
                <a:latin typeface="Times New Roman" charset="0"/>
                <a:ea typeface="ＭＳ Ｐゴシック" charset="0"/>
                <a:cs typeface="ＭＳ Ｐゴシック" charset="0"/>
              </a:rPr>
              <a:t>M. Dracos, IPHC-IN2P3/CNRS/UNISTRA</a:t>
            </a:r>
          </a:p>
        </p:txBody>
      </p:sp>
      <p:sp>
        <p:nvSpPr>
          <p:cNvPr id="7" name="Espace réservé du numéro de diapositive 6"/>
          <p:cNvSpPr>
            <a:spLocks noGrp="1"/>
          </p:cNvSpPr>
          <p:nvPr>
            <p:ph type="sldNum" sz="quarter" idx="12"/>
          </p:nvPr>
        </p:nvSpPr>
        <p:spPr/>
        <p:txBody>
          <a:bodyPr/>
          <a:lstStyle/>
          <a:p>
            <a:pPr defTabSz="914400" fontAlgn="base">
              <a:spcBef>
                <a:spcPct val="0"/>
              </a:spcBef>
              <a:spcAft>
                <a:spcPct val="0"/>
              </a:spcAft>
            </a:pPr>
            <a:fld id="{5B75A52C-D3C1-DA4F-91BD-350C97786792}" type="slidenum">
              <a:rPr lang="en-GB" smtClean="0">
                <a:latin typeface="Times New Roman" charset="0"/>
                <a:ea typeface="ＭＳ Ｐゴシック" charset="0"/>
                <a:cs typeface="ＭＳ Ｐゴシック" charset="0"/>
              </a:rPr>
              <a:pPr defTabSz="914400" fontAlgn="base">
                <a:spcBef>
                  <a:spcPct val="0"/>
                </a:spcBef>
                <a:spcAft>
                  <a:spcPct val="0"/>
                </a:spcAft>
              </a:pPr>
              <a:t>12</a:t>
            </a:fld>
            <a:endParaRPr lang="en-GB">
              <a:latin typeface="Times New Roman" charset="0"/>
              <a:ea typeface="ＭＳ Ｐゴシック" charset="0"/>
              <a:cs typeface="ＭＳ Ｐゴシック" charset="0"/>
            </a:endParaRPr>
          </a:p>
        </p:txBody>
      </p:sp>
      <p:sp>
        <p:nvSpPr>
          <p:cNvPr id="2" name="TextBox 1">
            <a:extLst>
              <a:ext uri="{FF2B5EF4-FFF2-40B4-BE49-F238E27FC236}">
                <a16:creationId xmlns:a16="http://schemas.microsoft.com/office/drawing/2014/main" id="{2CEC7C58-145F-CF4B-A3ED-557FEE8C2810}"/>
              </a:ext>
            </a:extLst>
          </p:cNvPr>
          <p:cNvSpPr txBox="1"/>
          <p:nvPr/>
        </p:nvSpPr>
        <p:spPr>
          <a:xfrm>
            <a:off x="5629649" y="3357862"/>
            <a:ext cx="2268570" cy="769441"/>
          </a:xfrm>
          <a:prstGeom prst="rect">
            <a:avLst/>
          </a:prstGeom>
          <a:noFill/>
        </p:spPr>
        <p:txBody>
          <a:bodyPr wrap="none" rtlCol="0">
            <a:spAutoFit/>
          </a:bodyPr>
          <a:lstStyle/>
          <a:p>
            <a:r>
              <a:rPr lang="en-GB" sz="4400" dirty="0">
                <a:solidFill>
                  <a:srgbClr val="FFFF00"/>
                </a:solidFill>
                <a:latin typeface="Times New Roman" panose="02020603050405020304" pitchFamily="18" charset="0"/>
                <a:cs typeface="Times New Roman" panose="02020603050405020304" pitchFamily="18" charset="0"/>
              </a:rPr>
              <a:t>but why?</a:t>
            </a:r>
          </a:p>
        </p:txBody>
      </p:sp>
    </p:spTree>
    <p:extLst>
      <p:ext uri="{BB962C8B-B14F-4D97-AF65-F5344CB8AC3E}">
        <p14:creationId xmlns:p14="http://schemas.microsoft.com/office/powerpoint/2010/main" val="1385967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2"/>
          <p:cNvSpPr>
            <a:spLocks noGrp="1" noChangeArrowheads="1"/>
          </p:cNvSpPr>
          <p:nvPr>
            <p:ph type="title"/>
          </p:nvPr>
        </p:nvSpPr>
        <p:spPr>
          <a:xfrm>
            <a:off x="1297459" y="14398"/>
            <a:ext cx="6862522" cy="846290"/>
          </a:xfrm>
          <a:effectLst>
            <a:outerShdw blurRad="50800" dist="38100" dir="2700000" algn="tl" rotWithShape="0">
              <a:prstClr val="black">
                <a:alpha val="40000"/>
              </a:prstClr>
            </a:outerShdw>
          </a:effectLst>
        </p:spPr>
        <p:txBody>
          <a:bodyPr>
            <a:noAutofit/>
          </a:bodyPr>
          <a:lstStyle/>
          <a:p>
            <a:pPr defTabSz="914400" eaLnBrk="0" fontAlgn="base" hangingPunct="0">
              <a:spcAft>
                <a:spcPct val="0"/>
              </a:spcAft>
              <a:defRPr/>
            </a:pPr>
            <a:r>
              <a:rPr lang="en-US" sz="3200" dirty="0">
                <a:solidFill>
                  <a:srgbClr val="0000FF"/>
                </a:solidFill>
                <a:latin typeface="Times New Roman"/>
                <a:cs typeface="Times New Roman"/>
              </a:rPr>
              <a:t>Neutrino Oscillations with "large" </a:t>
            </a:r>
            <a:r>
              <a:rPr lang="el-GR" sz="3200" dirty="0">
                <a:solidFill>
                  <a:srgbClr val="0000FF"/>
                </a:solidFill>
                <a:latin typeface="Times New Roman"/>
                <a:cs typeface="Times New Roman"/>
              </a:rPr>
              <a:t>θ</a:t>
            </a:r>
            <a:r>
              <a:rPr lang="en-US" sz="3200" baseline="-25000" dirty="0">
                <a:solidFill>
                  <a:srgbClr val="0000FF"/>
                </a:solidFill>
                <a:latin typeface="Times New Roman"/>
                <a:cs typeface="Times New Roman"/>
              </a:rPr>
              <a:t>13</a:t>
            </a:r>
            <a:endParaRPr lang="en-US" sz="3200" baseline="-25000" dirty="0">
              <a:solidFill>
                <a:srgbClr val="0000FF"/>
              </a:solidFill>
              <a:effectLst/>
              <a:latin typeface="Times New Roman"/>
              <a:cs typeface="Times New Roman"/>
            </a:endParaRPr>
          </a:p>
        </p:txBody>
      </p:sp>
      <p:sp>
        <p:nvSpPr>
          <p:cNvPr id="2" name="Espace réservé de la date 1"/>
          <p:cNvSpPr>
            <a:spLocks noGrp="1"/>
          </p:cNvSpPr>
          <p:nvPr>
            <p:ph type="dt" sz="half" idx="10"/>
          </p:nvPr>
        </p:nvSpPr>
        <p:spPr/>
        <p:txBody>
          <a:bodyPr/>
          <a:lstStyle/>
          <a:p>
            <a:pPr defTabSz="914400" fontAlgn="base">
              <a:spcBef>
                <a:spcPct val="0"/>
              </a:spcBef>
              <a:spcAft>
                <a:spcPct val="0"/>
              </a:spcAft>
            </a:pPr>
            <a:r>
              <a:rPr lang="fr-FR">
                <a:latin typeface="Times New Roman" charset="0"/>
                <a:ea typeface="ＭＳ Ｐゴシック" charset="0"/>
                <a:cs typeface="ＭＳ Ｐゴシック" charset="0"/>
              </a:rPr>
              <a:t>HEP2021, 16/06/2021</a:t>
            </a:r>
            <a:endParaRPr lang="en-GB">
              <a:latin typeface="Times New Roman" charset="0"/>
              <a:ea typeface="ＭＳ Ｐゴシック" charset="0"/>
              <a:cs typeface="ＭＳ Ｐゴシック" charset="0"/>
            </a:endParaRPr>
          </a:p>
        </p:txBody>
      </p:sp>
      <p:sp>
        <p:nvSpPr>
          <p:cNvPr id="11" name="Espace réservé du pied de page 10"/>
          <p:cNvSpPr>
            <a:spLocks noGrp="1"/>
          </p:cNvSpPr>
          <p:nvPr>
            <p:ph type="ftr" sz="quarter" idx="11"/>
          </p:nvPr>
        </p:nvSpPr>
        <p:spPr/>
        <p:txBody>
          <a:bodyPr/>
          <a:lstStyle/>
          <a:p>
            <a:pPr defTabSz="914400" fontAlgn="base">
              <a:spcBef>
                <a:spcPct val="0"/>
              </a:spcBef>
              <a:spcAft>
                <a:spcPct val="0"/>
              </a:spcAft>
            </a:pPr>
            <a:r>
              <a:rPr lang="fr-FR">
                <a:latin typeface="Times New Roman" charset="0"/>
                <a:ea typeface="ＭＳ Ｐゴシック" charset="0"/>
                <a:cs typeface="ＭＳ Ｐゴシック" charset="0"/>
              </a:rPr>
              <a:t>M. Dracos, IPHC-IN2P3/CNRS/UNISTRA</a:t>
            </a:r>
            <a:endParaRPr lang="en-GB">
              <a:latin typeface="Times New Roman" charset="0"/>
              <a:ea typeface="ＭＳ Ｐゴシック" charset="0"/>
              <a:cs typeface="ＭＳ Ｐゴシック" charset="0"/>
            </a:endParaRPr>
          </a:p>
        </p:txBody>
      </p:sp>
      <p:sp>
        <p:nvSpPr>
          <p:cNvPr id="7" name="Espace réservé du numéro de diapositive 6"/>
          <p:cNvSpPr>
            <a:spLocks noGrp="1"/>
          </p:cNvSpPr>
          <p:nvPr>
            <p:ph type="sldNum" sz="quarter" idx="12"/>
          </p:nvPr>
        </p:nvSpPr>
        <p:spPr/>
        <p:txBody>
          <a:bodyPr/>
          <a:lstStyle/>
          <a:p>
            <a:pPr defTabSz="914400" fontAlgn="base">
              <a:spcBef>
                <a:spcPct val="0"/>
              </a:spcBef>
              <a:spcAft>
                <a:spcPct val="0"/>
              </a:spcAft>
            </a:pPr>
            <a:fld id="{5B75A52C-D3C1-DA4F-91BD-350C97786792}" type="slidenum">
              <a:rPr lang="en-GB" smtClean="0">
                <a:latin typeface="Times New Roman" charset="0"/>
                <a:ea typeface="ＭＳ Ｐゴシック" charset="0"/>
                <a:cs typeface="ＭＳ Ｐゴシック" charset="0"/>
              </a:rPr>
              <a:pPr defTabSz="914400" fontAlgn="base">
                <a:spcBef>
                  <a:spcPct val="0"/>
                </a:spcBef>
                <a:spcAft>
                  <a:spcPct val="0"/>
                </a:spcAft>
              </a:pPr>
              <a:t>13</a:t>
            </a:fld>
            <a:endParaRPr lang="en-GB">
              <a:latin typeface="Times New Roman" charset="0"/>
              <a:ea typeface="ＭＳ Ｐゴシック" charset="0"/>
              <a:cs typeface="ＭＳ Ｐゴシック" charset="0"/>
            </a:endParaRPr>
          </a:p>
        </p:txBody>
      </p:sp>
      <p:sp>
        <p:nvSpPr>
          <p:cNvPr id="30" name="ZoneTexte 29"/>
          <p:cNvSpPr txBox="1"/>
          <p:nvPr/>
        </p:nvSpPr>
        <p:spPr>
          <a:xfrm>
            <a:off x="2378009" y="3495703"/>
            <a:ext cx="543739" cy="307777"/>
          </a:xfrm>
          <a:prstGeom prst="rect">
            <a:avLst/>
          </a:prstGeom>
          <a:noFill/>
        </p:spPr>
        <p:txBody>
          <a:bodyPr wrap="none" rtlCol="0">
            <a:spAutoFit/>
          </a:bodyPr>
          <a:lstStyle/>
          <a:p>
            <a:r>
              <a:rPr lang="en-US" sz="1400" dirty="0">
                <a:solidFill>
                  <a:srgbClr val="008000"/>
                </a:solidFill>
                <a:latin typeface="Times New Roman"/>
                <a:cs typeface="Times New Roman"/>
              </a:rPr>
              <a:t>solar</a:t>
            </a:r>
          </a:p>
        </p:txBody>
      </p:sp>
      <p:sp>
        <p:nvSpPr>
          <p:cNvPr id="12" name="Rectangle 11"/>
          <p:cNvSpPr/>
          <p:nvPr/>
        </p:nvSpPr>
        <p:spPr>
          <a:xfrm>
            <a:off x="4949341" y="6068334"/>
            <a:ext cx="4152390" cy="400110"/>
          </a:xfrm>
          <a:prstGeom prst="rect">
            <a:avLst/>
          </a:prstGeom>
        </p:spPr>
        <p:txBody>
          <a:bodyPr wrap="none">
            <a:spAutoFit/>
          </a:bodyPr>
          <a:lstStyle/>
          <a:p>
            <a:r>
              <a:rPr lang="en-US" sz="2000" dirty="0">
                <a:solidFill>
                  <a:srgbClr val="0000FF"/>
                </a:solidFill>
                <a:latin typeface="Times New Roman"/>
                <a:cs typeface="Times New Roman"/>
              </a:rPr>
              <a:t>more sensitivity at 2</a:t>
            </a:r>
            <a:r>
              <a:rPr lang="en-US" sz="2000" baseline="30000" dirty="0">
                <a:solidFill>
                  <a:srgbClr val="0000FF"/>
                </a:solidFill>
                <a:latin typeface="Times New Roman"/>
                <a:cs typeface="Times New Roman"/>
              </a:rPr>
              <a:t>nd</a:t>
            </a:r>
            <a:r>
              <a:rPr lang="en-US" sz="2000" dirty="0">
                <a:solidFill>
                  <a:srgbClr val="0000FF"/>
                </a:solidFill>
                <a:latin typeface="Times New Roman"/>
                <a:cs typeface="Times New Roman"/>
              </a:rPr>
              <a:t> oscillation max.</a:t>
            </a:r>
          </a:p>
        </p:txBody>
      </p:sp>
      <p:sp>
        <p:nvSpPr>
          <p:cNvPr id="15" name="Flèche droite rayée 14"/>
          <p:cNvSpPr/>
          <p:nvPr/>
        </p:nvSpPr>
        <p:spPr>
          <a:xfrm>
            <a:off x="3912214" y="6160816"/>
            <a:ext cx="908859" cy="269348"/>
          </a:xfrm>
          <a:prstGeom prst="stripedRightArrow">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1C779735-9D22-5B43-887B-47F5327382FB}"/>
              </a:ext>
            </a:extLst>
          </p:cNvPr>
          <p:cNvGrpSpPr/>
          <p:nvPr/>
        </p:nvGrpSpPr>
        <p:grpSpPr>
          <a:xfrm>
            <a:off x="12534" y="3396083"/>
            <a:ext cx="8855111" cy="2718169"/>
            <a:chOff x="12534" y="766394"/>
            <a:chExt cx="8855111" cy="2718169"/>
          </a:xfrm>
        </p:grpSpPr>
        <p:pic>
          <p:nvPicPr>
            <p:cNvPr id="4" name="Imag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7725" y="783363"/>
              <a:ext cx="4024544" cy="2505848"/>
            </a:xfrm>
            <a:prstGeom prst="rect">
              <a:avLst/>
            </a:prstGeom>
          </p:spPr>
        </p:pic>
        <p:pic>
          <p:nvPicPr>
            <p:cNvPr id="3" name="Imag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06598" y="778891"/>
              <a:ext cx="3961047" cy="2503440"/>
            </a:xfrm>
            <a:prstGeom prst="rect">
              <a:avLst/>
            </a:prstGeom>
          </p:spPr>
        </p:pic>
        <p:sp>
          <p:nvSpPr>
            <p:cNvPr id="19" name="ZoneTexte 18"/>
            <p:cNvSpPr txBox="1"/>
            <p:nvPr/>
          </p:nvSpPr>
          <p:spPr>
            <a:xfrm rot="16200000">
              <a:off x="-490961" y="1289682"/>
              <a:ext cx="1468655" cy="461665"/>
            </a:xfrm>
            <a:prstGeom prst="rect">
              <a:avLst/>
            </a:prstGeom>
            <a:noFill/>
          </p:spPr>
          <p:txBody>
            <a:bodyPr wrap="none" rtlCol="0">
              <a:spAutoFit/>
            </a:bodyPr>
            <a:lstStyle/>
            <a:p>
              <a:r>
                <a:rPr lang="en-US" sz="2400" i="1" dirty="0">
                  <a:latin typeface="Times New Roman"/>
                  <a:cs typeface="Times New Roman"/>
                </a:rPr>
                <a:t>P(</a:t>
              </a:r>
              <a:r>
                <a:rPr lang="el-GR" sz="2400" i="1" dirty="0">
                  <a:latin typeface="Times New Roman"/>
                  <a:cs typeface="Times New Roman"/>
                </a:rPr>
                <a:t>ν</a:t>
              </a:r>
              <a:r>
                <a:rPr lang="el-GR" sz="2400" i="1" baseline="-25000" dirty="0">
                  <a:latin typeface="Times New Roman"/>
                  <a:cs typeface="Times New Roman"/>
                </a:rPr>
                <a:t>μ</a:t>
              </a:r>
              <a:r>
                <a:rPr lang="fr-CH" sz="2400" i="1" dirty="0">
                  <a:latin typeface="Times New Roman"/>
                  <a:cs typeface="Times New Roman"/>
                </a:rPr>
                <a:t>→</a:t>
              </a:r>
              <a:r>
                <a:rPr lang="el-GR" sz="2400" i="1" dirty="0">
                  <a:latin typeface="Times New Roman"/>
                  <a:cs typeface="Times New Roman"/>
                </a:rPr>
                <a:t>ν</a:t>
              </a:r>
              <a:r>
                <a:rPr lang="en-US" sz="2400" i="1" baseline="-25000" dirty="0">
                  <a:latin typeface="Times New Roman"/>
                  <a:cs typeface="Times New Roman"/>
                </a:rPr>
                <a:t>e</a:t>
              </a:r>
              <a:r>
                <a:rPr lang="en-US" sz="2400" i="1" dirty="0">
                  <a:latin typeface="Times New Roman"/>
                  <a:cs typeface="Times New Roman"/>
                </a:rPr>
                <a:t>)</a:t>
              </a:r>
            </a:p>
          </p:txBody>
        </p:sp>
        <p:sp>
          <p:nvSpPr>
            <p:cNvPr id="20" name="ZoneTexte 19"/>
            <p:cNvSpPr txBox="1"/>
            <p:nvPr/>
          </p:nvSpPr>
          <p:spPr>
            <a:xfrm>
              <a:off x="3923928" y="3115231"/>
              <a:ext cx="596725" cy="369332"/>
            </a:xfrm>
            <a:prstGeom prst="rect">
              <a:avLst/>
            </a:prstGeom>
            <a:noFill/>
          </p:spPr>
          <p:txBody>
            <a:bodyPr wrap="none" rtlCol="0">
              <a:spAutoFit/>
            </a:bodyPr>
            <a:lstStyle/>
            <a:p>
              <a:r>
                <a:rPr lang="en-US" i="1" dirty="0">
                  <a:latin typeface="Times New Roman"/>
                  <a:cs typeface="Times New Roman"/>
                </a:rPr>
                <a:t>L/E</a:t>
              </a:r>
            </a:p>
          </p:txBody>
        </p:sp>
        <p:cxnSp>
          <p:nvCxnSpPr>
            <p:cNvPr id="22" name="Connecteur droit avec flèche 21"/>
            <p:cNvCxnSpPr/>
            <p:nvPr/>
          </p:nvCxnSpPr>
          <p:spPr>
            <a:xfrm>
              <a:off x="1960582" y="1785723"/>
              <a:ext cx="572036" cy="9382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4" name="ZoneTexte 23"/>
            <p:cNvSpPr txBox="1"/>
            <p:nvPr/>
          </p:nvSpPr>
          <p:spPr>
            <a:xfrm>
              <a:off x="898442" y="1325952"/>
              <a:ext cx="2470316" cy="369332"/>
            </a:xfrm>
            <a:prstGeom prst="rect">
              <a:avLst/>
            </a:prstGeom>
            <a:noFill/>
          </p:spPr>
          <p:txBody>
            <a:bodyPr wrap="none" rtlCol="0">
              <a:spAutoFit/>
            </a:bodyPr>
            <a:lstStyle/>
            <a:p>
              <a:r>
                <a:rPr lang="en-US" i="1" dirty="0">
                  <a:latin typeface="Times New Roman"/>
                  <a:cs typeface="Times New Roman"/>
                </a:rPr>
                <a:t>1</a:t>
              </a:r>
              <a:r>
                <a:rPr lang="en-US" i="1" baseline="30000" dirty="0">
                  <a:latin typeface="Times New Roman"/>
                  <a:cs typeface="Times New Roman"/>
                </a:rPr>
                <a:t>st</a:t>
              </a:r>
              <a:r>
                <a:rPr lang="en-US" i="1" dirty="0">
                  <a:latin typeface="Times New Roman"/>
                  <a:cs typeface="Times New Roman"/>
                </a:rPr>
                <a:t> oscillation maximum</a:t>
              </a:r>
            </a:p>
          </p:txBody>
        </p:sp>
        <p:cxnSp>
          <p:nvCxnSpPr>
            <p:cNvPr id="13" name="Connecteur droit avec flèche 12"/>
            <p:cNvCxnSpPr/>
            <p:nvPr/>
          </p:nvCxnSpPr>
          <p:spPr>
            <a:xfrm>
              <a:off x="7081940" y="1226165"/>
              <a:ext cx="572036" cy="9382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ZoneTexte 13"/>
            <p:cNvSpPr txBox="1"/>
            <p:nvPr/>
          </p:nvSpPr>
          <p:spPr>
            <a:xfrm>
              <a:off x="6019800" y="766394"/>
              <a:ext cx="2521562" cy="369332"/>
            </a:xfrm>
            <a:prstGeom prst="rect">
              <a:avLst/>
            </a:prstGeom>
            <a:noFill/>
          </p:spPr>
          <p:txBody>
            <a:bodyPr wrap="none" rtlCol="0">
              <a:spAutoFit/>
            </a:bodyPr>
            <a:lstStyle/>
            <a:p>
              <a:r>
                <a:rPr lang="en-US" i="1" dirty="0">
                  <a:latin typeface="Times New Roman"/>
                  <a:cs typeface="Times New Roman"/>
                </a:rPr>
                <a:t>2</a:t>
              </a:r>
              <a:r>
                <a:rPr lang="en-US" i="1" baseline="30000" dirty="0">
                  <a:latin typeface="Times New Roman"/>
                  <a:cs typeface="Times New Roman"/>
                </a:rPr>
                <a:t>nd</a:t>
              </a:r>
              <a:r>
                <a:rPr lang="en-US" i="1" dirty="0">
                  <a:latin typeface="Times New Roman"/>
                  <a:cs typeface="Times New Roman"/>
                </a:rPr>
                <a:t> oscillation maximum</a:t>
              </a:r>
            </a:p>
          </p:txBody>
        </p:sp>
        <p:sp>
          <p:nvSpPr>
            <p:cNvPr id="5" name="ZoneTexte 4"/>
            <p:cNvSpPr txBox="1"/>
            <p:nvPr/>
          </p:nvSpPr>
          <p:spPr>
            <a:xfrm>
              <a:off x="916620" y="2081775"/>
              <a:ext cx="1170830" cy="584776"/>
            </a:xfrm>
            <a:prstGeom prst="rect">
              <a:avLst/>
            </a:prstGeom>
            <a:noFill/>
          </p:spPr>
          <p:txBody>
            <a:bodyPr wrap="none" rtlCol="0">
              <a:spAutoFit/>
            </a:bodyPr>
            <a:lstStyle/>
            <a:p>
              <a:pPr algn="ctr"/>
              <a:r>
                <a:rPr lang="el-GR" b="1" dirty="0">
                  <a:latin typeface="Times New Roman"/>
                  <a:cs typeface="Times New Roman"/>
                </a:rPr>
                <a:t>θ</a:t>
              </a:r>
              <a:r>
                <a:rPr lang="en-US" b="1" baseline="-25000" dirty="0">
                  <a:latin typeface="Times New Roman"/>
                  <a:cs typeface="Times New Roman"/>
                </a:rPr>
                <a:t>13</a:t>
              </a:r>
              <a:r>
                <a:rPr lang="en-US" b="1" dirty="0">
                  <a:latin typeface="Times New Roman"/>
                  <a:cs typeface="Times New Roman"/>
                </a:rPr>
                <a:t>=1º</a:t>
              </a:r>
            </a:p>
            <a:p>
              <a:pPr algn="ctr"/>
              <a:r>
                <a:rPr lang="en-US" sz="1400" b="1" dirty="0">
                  <a:latin typeface="Times New Roman"/>
                  <a:cs typeface="Times New Roman"/>
                </a:rPr>
                <a:t>("small" </a:t>
              </a:r>
              <a:r>
                <a:rPr lang="el-GR" sz="1400" b="1" dirty="0">
                  <a:latin typeface="Times New Roman"/>
                  <a:cs typeface="Times New Roman"/>
                </a:rPr>
                <a:t>θ</a:t>
              </a:r>
              <a:r>
                <a:rPr lang="en-US" sz="1400" b="1" baseline="-25000" dirty="0">
                  <a:latin typeface="Times New Roman"/>
                  <a:cs typeface="Times New Roman"/>
                </a:rPr>
                <a:t>13</a:t>
              </a:r>
              <a:r>
                <a:rPr lang="en-US" sz="1400" b="1" dirty="0">
                  <a:latin typeface="Times New Roman"/>
                  <a:cs typeface="Times New Roman"/>
                </a:rPr>
                <a:t>)</a:t>
              </a:r>
            </a:p>
          </p:txBody>
        </p:sp>
        <p:sp>
          <p:nvSpPr>
            <p:cNvPr id="17" name="ZoneTexte 16"/>
            <p:cNvSpPr txBox="1"/>
            <p:nvPr/>
          </p:nvSpPr>
          <p:spPr>
            <a:xfrm>
              <a:off x="5233893" y="1947282"/>
              <a:ext cx="1150667" cy="584776"/>
            </a:xfrm>
            <a:prstGeom prst="rect">
              <a:avLst/>
            </a:prstGeom>
            <a:noFill/>
          </p:spPr>
          <p:txBody>
            <a:bodyPr wrap="none" rtlCol="0">
              <a:spAutoFit/>
            </a:bodyPr>
            <a:lstStyle/>
            <a:p>
              <a:pPr algn="ctr"/>
              <a:r>
                <a:rPr lang="el-GR" b="1" dirty="0">
                  <a:latin typeface="Times New Roman"/>
                  <a:cs typeface="Times New Roman"/>
                </a:rPr>
                <a:t>θ</a:t>
              </a:r>
              <a:r>
                <a:rPr lang="en-US" b="1" baseline="-25000" dirty="0">
                  <a:latin typeface="Times New Roman"/>
                  <a:cs typeface="Times New Roman"/>
                </a:rPr>
                <a:t>13</a:t>
              </a:r>
              <a:r>
                <a:rPr lang="en-US" b="1" dirty="0">
                  <a:latin typeface="Times New Roman"/>
                  <a:cs typeface="Times New Roman"/>
                </a:rPr>
                <a:t>=8.8º</a:t>
              </a:r>
            </a:p>
            <a:p>
              <a:pPr algn="ctr"/>
              <a:r>
                <a:rPr lang="en-US" sz="1400" b="1" dirty="0">
                  <a:latin typeface="Times New Roman"/>
                  <a:cs typeface="Times New Roman"/>
                </a:rPr>
                <a:t>("large" </a:t>
              </a:r>
              <a:r>
                <a:rPr lang="el-GR" sz="1400" b="1" dirty="0">
                  <a:latin typeface="Times New Roman"/>
                  <a:cs typeface="Times New Roman"/>
                </a:rPr>
                <a:t>θ</a:t>
              </a:r>
              <a:r>
                <a:rPr lang="en-US" sz="1400" b="1" baseline="-25000" dirty="0">
                  <a:latin typeface="Times New Roman"/>
                  <a:cs typeface="Times New Roman"/>
                </a:rPr>
                <a:t>13</a:t>
              </a:r>
              <a:r>
                <a:rPr lang="en-US" sz="1400" b="1" dirty="0">
                  <a:latin typeface="Times New Roman"/>
                  <a:cs typeface="Times New Roman"/>
                </a:rPr>
                <a:t>)</a:t>
              </a:r>
            </a:p>
          </p:txBody>
        </p:sp>
        <p:sp>
          <p:nvSpPr>
            <p:cNvPr id="36" name="Rectangle 35"/>
            <p:cNvSpPr/>
            <p:nvPr/>
          </p:nvSpPr>
          <p:spPr>
            <a:xfrm>
              <a:off x="3912214" y="2072069"/>
              <a:ext cx="924201" cy="923330"/>
            </a:xfrm>
            <a:prstGeom prst="rect">
              <a:avLst/>
            </a:prstGeom>
          </p:spPr>
          <p:txBody>
            <a:bodyPr wrap="none">
              <a:spAutoFit/>
            </a:bodyPr>
            <a:lstStyle/>
            <a:p>
              <a:pPr defTabSz="914400" fontAlgn="base">
                <a:spcBef>
                  <a:spcPct val="0"/>
                </a:spcBef>
                <a:spcAft>
                  <a:spcPct val="0"/>
                </a:spcAft>
              </a:pPr>
              <a:r>
                <a:rPr lang="en-US" dirty="0" err="1">
                  <a:solidFill>
                    <a:srgbClr val="FF0000"/>
                  </a:solidFill>
                  <a:latin typeface="Symbol" charset="0"/>
                </a:rPr>
                <a:t>d</a:t>
              </a:r>
              <a:r>
                <a:rPr lang="en-US" baseline="-25000" dirty="0" err="1">
                  <a:solidFill>
                    <a:srgbClr val="FF0000"/>
                  </a:solidFill>
                </a:rPr>
                <a:t>CP</a:t>
              </a:r>
              <a:r>
                <a:rPr lang="en-US" dirty="0">
                  <a:solidFill>
                    <a:srgbClr val="FF0000"/>
                  </a:solidFill>
                </a:rPr>
                <a:t>=-90</a:t>
              </a:r>
            </a:p>
            <a:p>
              <a:pPr defTabSz="914400" fontAlgn="base">
                <a:spcBef>
                  <a:spcPct val="0"/>
                </a:spcBef>
                <a:spcAft>
                  <a:spcPct val="0"/>
                </a:spcAft>
              </a:pPr>
              <a:r>
                <a:rPr lang="en-US" dirty="0" err="1">
                  <a:solidFill>
                    <a:srgbClr val="008000"/>
                  </a:solidFill>
                  <a:latin typeface="Symbol" charset="0"/>
                </a:rPr>
                <a:t>d</a:t>
              </a:r>
              <a:r>
                <a:rPr lang="en-US" baseline="-25000" dirty="0" err="1">
                  <a:solidFill>
                    <a:srgbClr val="008000"/>
                  </a:solidFill>
                </a:rPr>
                <a:t>CP</a:t>
              </a:r>
              <a:r>
                <a:rPr lang="en-US" dirty="0">
                  <a:solidFill>
                    <a:srgbClr val="008000"/>
                  </a:solidFill>
                </a:rPr>
                <a:t>=0</a:t>
              </a:r>
            </a:p>
            <a:p>
              <a:pPr defTabSz="914400" fontAlgn="base">
                <a:spcBef>
                  <a:spcPct val="0"/>
                </a:spcBef>
                <a:spcAft>
                  <a:spcPct val="0"/>
                </a:spcAft>
              </a:pPr>
              <a:r>
                <a:rPr lang="en-US" dirty="0" err="1">
                  <a:solidFill>
                    <a:srgbClr val="0000FF"/>
                  </a:solidFill>
                  <a:latin typeface="Symbol" charset="0"/>
                </a:rPr>
                <a:t>d</a:t>
              </a:r>
              <a:r>
                <a:rPr lang="en-US" baseline="-25000" dirty="0" err="1">
                  <a:solidFill>
                    <a:srgbClr val="0000FF"/>
                  </a:solidFill>
                </a:rPr>
                <a:t>CP</a:t>
              </a:r>
              <a:r>
                <a:rPr lang="en-US" dirty="0">
                  <a:solidFill>
                    <a:srgbClr val="0000FF"/>
                  </a:solidFill>
                </a:rPr>
                <a:t>=+90</a:t>
              </a:r>
            </a:p>
          </p:txBody>
        </p:sp>
        <p:sp>
          <p:nvSpPr>
            <p:cNvPr id="37" name="ZoneTexte 36"/>
            <p:cNvSpPr txBox="1"/>
            <p:nvPr/>
          </p:nvSpPr>
          <p:spPr>
            <a:xfrm>
              <a:off x="8242999" y="3115231"/>
              <a:ext cx="596725" cy="369332"/>
            </a:xfrm>
            <a:prstGeom prst="rect">
              <a:avLst/>
            </a:prstGeom>
            <a:noFill/>
          </p:spPr>
          <p:txBody>
            <a:bodyPr wrap="none" rtlCol="0">
              <a:spAutoFit/>
            </a:bodyPr>
            <a:lstStyle/>
            <a:p>
              <a:r>
                <a:rPr lang="en-US" i="1" dirty="0">
                  <a:latin typeface="Times New Roman"/>
                  <a:cs typeface="Times New Roman"/>
                </a:rPr>
                <a:t>L/E</a:t>
              </a:r>
            </a:p>
          </p:txBody>
        </p:sp>
      </p:grpSp>
      <p:grpSp>
        <p:nvGrpSpPr>
          <p:cNvPr id="18" name="Group 17">
            <a:extLst>
              <a:ext uri="{FF2B5EF4-FFF2-40B4-BE49-F238E27FC236}">
                <a16:creationId xmlns:a16="http://schemas.microsoft.com/office/drawing/2014/main" id="{03787217-4581-1B4B-8EF9-50B3B3CDB2D6}"/>
              </a:ext>
            </a:extLst>
          </p:cNvPr>
          <p:cNvGrpSpPr/>
          <p:nvPr/>
        </p:nvGrpSpPr>
        <p:grpSpPr>
          <a:xfrm>
            <a:off x="0" y="833485"/>
            <a:ext cx="9129074" cy="2291304"/>
            <a:chOff x="0" y="3515203"/>
            <a:chExt cx="9129074" cy="2291304"/>
          </a:xfrm>
        </p:grpSpPr>
        <p:pic>
          <p:nvPicPr>
            <p:cNvPr id="9" name="Imag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74315" y="3581409"/>
              <a:ext cx="3124200" cy="2213958"/>
            </a:xfrm>
            <a:prstGeom prst="rect">
              <a:avLst/>
            </a:prstGeom>
          </p:spPr>
        </p:pic>
        <p:pic>
          <p:nvPicPr>
            <p:cNvPr id="8" name="Imag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91325" y="3607846"/>
              <a:ext cx="3124200" cy="2167902"/>
            </a:xfrm>
            <a:prstGeom prst="rect">
              <a:avLst/>
            </a:prstGeom>
          </p:spPr>
        </p:pic>
        <p:sp>
          <p:nvSpPr>
            <p:cNvPr id="21" name="ZoneTexte 20"/>
            <p:cNvSpPr txBox="1"/>
            <p:nvPr/>
          </p:nvSpPr>
          <p:spPr>
            <a:xfrm>
              <a:off x="45098" y="4083178"/>
              <a:ext cx="1528880" cy="1200329"/>
            </a:xfrm>
            <a:prstGeom prst="rect">
              <a:avLst/>
            </a:prstGeom>
            <a:noFill/>
          </p:spPr>
          <p:txBody>
            <a:bodyPr wrap="square" rtlCol="0">
              <a:spAutoFit/>
            </a:bodyPr>
            <a:lstStyle/>
            <a:p>
              <a:r>
                <a:rPr lang="en-US" dirty="0">
                  <a:latin typeface="Times New Roman"/>
                  <a:cs typeface="Times New Roman"/>
                </a:rPr>
                <a:t>for small </a:t>
              </a:r>
              <a:r>
                <a:rPr lang="el-GR" dirty="0">
                  <a:latin typeface="Times New Roman"/>
                  <a:cs typeface="Times New Roman"/>
                </a:rPr>
                <a:t>θ</a:t>
              </a:r>
              <a:r>
                <a:rPr lang="el-GR" baseline="-25000" dirty="0">
                  <a:latin typeface="Times New Roman"/>
                  <a:cs typeface="Times New Roman"/>
                </a:rPr>
                <a:t>13</a:t>
              </a:r>
              <a:r>
                <a:rPr lang="en-US" dirty="0">
                  <a:latin typeface="Times New Roman"/>
                  <a:cs typeface="Times New Roman"/>
                </a:rPr>
                <a:t> 1</a:t>
              </a:r>
              <a:r>
                <a:rPr lang="en-US" baseline="30000" dirty="0">
                  <a:latin typeface="Times New Roman"/>
                  <a:cs typeface="Times New Roman"/>
                </a:rPr>
                <a:t>st</a:t>
              </a:r>
              <a:r>
                <a:rPr lang="en-US" dirty="0">
                  <a:latin typeface="Times New Roman"/>
                  <a:cs typeface="Times New Roman"/>
                </a:rPr>
                <a:t> oscillation maximum is better</a:t>
              </a:r>
            </a:p>
          </p:txBody>
        </p:sp>
        <p:sp>
          <p:nvSpPr>
            <p:cNvPr id="23" name="Flèche vers la droite 22"/>
            <p:cNvSpPr/>
            <p:nvPr/>
          </p:nvSpPr>
          <p:spPr>
            <a:xfrm rot="5400000">
              <a:off x="2087963" y="4036691"/>
              <a:ext cx="433831" cy="9297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lèche vers la droite 24"/>
            <p:cNvSpPr/>
            <p:nvPr/>
          </p:nvSpPr>
          <p:spPr>
            <a:xfrm rot="5400000">
              <a:off x="5153255" y="4036691"/>
              <a:ext cx="433831" cy="9297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Flèche vers la droite 25"/>
            <p:cNvSpPr/>
            <p:nvPr/>
          </p:nvSpPr>
          <p:spPr>
            <a:xfrm rot="16200000">
              <a:off x="6235187" y="5512346"/>
              <a:ext cx="433831" cy="9297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ZoneTexte 26"/>
            <p:cNvSpPr txBox="1"/>
            <p:nvPr/>
          </p:nvSpPr>
          <p:spPr>
            <a:xfrm>
              <a:off x="7522531" y="3899319"/>
              <a:ext cx="1606543" cy="1754327"/>
            </a:xfrm>
            <a:prstGeom prst="rect">
              <a:avLst/>
            </a:prstGeom>
            <a:noFill/>
          </p:spPr>
          <p:txBody>
            <a:bodyPr wrap="square" rtlCol="0">
              <a:spAutoFit/>
            </a:bodyPr>
            <a:lstStyle/>
            <a:p>
              <a:r>
                <a:rPr lang="en-US" dirty="0">
                  <a:latin typeface="Times New Roman"/>
                  <a:cs typeface="Times New Roman"/>
                </a:rPr>
                <a:t>for "large" </a:t>
              </a:r>
              <a:r>
                <a:rPr lang="el-GR" dirty="0">
                  <a:latin typeface="Times New Roman"/>
                  <a:cs typeface="Times New Roman"/>
                </a:rPr>
                <a:t>θ</a:t>
              </a:r>
              <a:r>
                <a:rPr lang="el-GR" baseline="-25000" dirty="0">
                  <a:latin typeface="Times New Roman"/>
                  <a:cs typeface="Times New Roman"/>
                </a:rPr>
                <a:t>13</a:t>
              </a:r>
              <a:r>
                <a:rPr lang="en-US" dirty="0">
                  <a:latin typeface="Times New Roman"/>
                  <a:cs typeface="Times New Roman"/>
                </a:rPr>
                <a:t> 1</a:t>
              </a:r>
              <a:r>
                <a:rPr lang="en-US" baseline="30000" dirty="0">
                  <a:latin typeface="Times New Roman"/>
                  <a:cs typeface="Times New Roman"/>
                </a:rPr>
                <a:t>st</a:t>
              </a:r>
              <a:r>
                <a:rPr lang="en-US" dirty="0">
                  <a:latin typeface="Times New Roman"/>
                  <a:cs typeface="Times New Roman"/>
                </a:rPr>
                <a:t> oscillation maximum is dominated by atmospheric term </a:t>
              </a:r>
            </a:p>
          </p:txBody>
        </p:sp>
        <p:sp>
          <p:nvSpPr>
            <p:cNvPr id="10" name="ZoneTexte 9"/>
            <p:cNvSpPr txBox="1"/>
            <p:nvPr/>
          </p:nvSpPr>
          <p:spPr>
            <a:xfrm>
              <a:off x="2474022" y="5314064"/>
              <a:ext cx="1300356" cy="307777"/>
            </a:xfrm>
            <a:prstGeom prst="rect">
              <a:avLst/>
            </a:prstGeom>
            <a:noFill/>
          </p:spPr>
          <p:txBody>
            <a:bodyPr wrap="none" rtlCol="0">
              <a:spAutoFit/>
            </a:bodyPr>
            <a:lstStyle/>
            <a:p>
              <a:r>
                <a:rPr lang="en-US" sz="1400" dirty="0">
                  <a:solidFill>
                    <a:srgbClr val="0000FF"/>
                  </a:solidFill>
                  <a:latin typeface="Times New Roman"/>
                  <a:cs typeface="Times New Roman"/>
                </a:rPr>
                <a:t>CP interference</a:t>
              </a:r>
            </a:p>
          </p:txBody>
        </p:sp>
        <p:sp>
          <p:nvSpPr>
            <p:cNvPr id="29" name="ZoneTexte 28"/>
            <p:cNvSpPr txBox="1"/>
            <p:nvPr/>
          </p:nvSpPr>
          <p:spPr>
            <a:xfrm>
              <a:off x="5223848" y="5160175"/>
              <a:ext cx="1300356" cy="307777"/>
            </a:xfrm>
            <a:prstGeom prst="rect">
              <a:avLst/>
            </a:prstGeom>
            <a:noFill/>
          </p:spPr>
          <p:txBody>
            <a:bodyPr wrap="none" rtlCol="0">
              <a:spAutoFit/>
            </a:bodyPr>
            <a:lstStyle/>
            <a:p>
              <a:r>
                <a:rPr lang="en-US" sz="1400" dirty="0">
                  <a:solidFill>
                    <a:srgbClr val="0000FF"/>
                  </a:solidFill>
                  <a:latin typeface="Times New Roman"/>
                  <a:cs typeface="Times New Roman"/>
                </a:rPr>
                <a:t>CP interference</a:t>
              </a:r>
            </a:p>
          </p:txBody>
        </p:sp>
        <p:sp>
          <p:nvSpPr>
            <p:cNvPr id="31" name="ZoneTexte 30"/>
            <p:cNvSpPr txBox="1"/>
            <p:nvPr/>
          </p:nvSpPr>
          <p:spPr>
            <a:xfrm>
              <a:off x="6106290" y="4268745"/>
              <a:ext cx="543739" cy="307777"/>
            </a:xfrm>
            <a:prstGeom prst="rect">
              <a:avLst/>
            </a:prstGeom>
            <a:noFill/>
          </p:spPr>
          <p:txBody>
            <a:bodyPr wrap="none" rtlCol="0">
              <a:spAutoFit/>
            </a:bodyPr>
            <a:lstStyle/>
            <a:p>
              <a:r>
                <a:rPr lang="en-US" sz="1400" dirty="0">
                  <a:solidFill>
                    <a:srgbClr val="008000"/>
                  </a:solidFill>
                  <a:latin typeface="Times New Roman"/>
                  <a:cs typeface="Times New Roman"/>
                </a:rPr>
                <a:t>solar</a:t>
              </a:r>
            </a:p>
          </p:txBody>
        </p:sp>
        <p:sp>
          <p:nvSpPr>
            <p:cNvPr id="32" name="ZoneTexte 31"/>
            <p:cNvSpPr txBox="1"/>
            <p:nvPr/>
          </p:nvSpPr>
          <p:spPr>
            <a:xfrm>
              <a:off x="2712281" y="4268745"/>
              <a:ext cx="1062097" cy="307777"/>
            </a:xfrm>
            <a:prstGeom prst="rect">
              <a:avLst/>
            </a:prstGeom>
            <a:noFill/>
          </p:spPr>
          <p:txBody>
            <a:bodyPr wrap="none" rtlCol="0">
              <a:spAutoFit/>
            </a:bodyPr>
            <a:lstStyle/>
            <a:p>
              <a:r>
                <a:rPr lang="en-US" sz="1400" dirty="0">
                  <a:solidFill>
                    <a:srgbClr val="FF0000"/>
                  </a:solidFill>
                  <a:latin typeface="Times New Roman"/>
                  <a:cs typeface="Times New Roman"/>
                </a:rPr>
                <a:t>atmospheric</a:t>
              </a:r>
            </a:p>
          </p:txBody>
        </p:sp>
        <p:sp>
          <p:nvSpPr>
            <p:cNvPr id="33" name="ZoneTexte 32"/>
            <p:cNvSpPr txBox="1"/>
            <p:nvPr/>
          </p:nvSpPr>
          <p:spPr>
            <a:xfrm>
              <a:off x="5825025" y="3814494"/>
              <a:ext cx="1062097" cy="307777"/>
            </a:xfrm>
            <a:prstGeom prst="rect">
              <a:avLst/>
            </a:prstGeom>
            <a:noFill/>
          </p:spPr>
          <p:txBody>
            <a:bodyPr wrap="none" rtlCol="0">
              <a:spAutoFit/>
            </a:bodyPr>
            <a:lstStyle/>
            <a:p>
              <a:r>
                <a:rPr lang="en-US" sz="1400" dirty="0">
                  <a:solidFill>
                    <a:srgbClr val="FF0000"/>
                  </a:solidFill>
                  <a:latin typeface="Times New Roman"/>
                  <a:cs typeface="Times New Roman"/>
                </a:rPr>
                <a:t>atmospheric</a:t>
              </a:r>
            </a:p>
          </p:txBody>
        </p:sp>
        <p:sp>
          <p:nvSpPr>
            <p:cNvPr id="34" name="ZoneTexte 33"/>
            <p:cNvSpPr txBox="1"/>
            <p:nvPr/>
          </p:nvSpPr>
          <p:spPr>
            <a:xfrm>
              <a:off x="1707729" y="5406416"/>
              <a:ext cx="766293" cy="369332"/>
            </a:xfrm>
            <a:prstGeom prst="rect">
              <a:avLst/>
            </a:prstGeom>
            <a:noFill/>
          </p:spPr>
          <p:txBody>
            <a:bodyPr wrap="none" rtlCol="0">
              <a:spAutoFit/>
            </a:bodyPr>
            <a:lstStyle/>
            <a:p>
              <a:r>
                <a:rPr lang="el-GR" dirty="0">
                  <a:latin typeface="Times New Roman"/>
                  <a:cs typeface="Times New Roman"/>
                </a:rPr>
                <a:t>θ</a:t>
              </a:r>
              <a:r>
                <a:rPr lang="en-US" baseline="-25000" dirty="0">
                  <a:latin typeface="Times New Roman"/>
                  <a:cs typeface="Times New Roman"/>
                </a:rPr>
                <a:t>13</a:t>
              </a:r>
              <a:r>
                <a:rPr lang="en-US" dirty="0">
                  <a:latin typeface="Times New Roman"/>
                  <a:cs typeface="Times New Roman"/>
                </a:rPr>
                <a:t>=1º</a:t>
              </a:r>
            </a:p>
          </p:txBody>
        </p:sp>
        <p:sp>
          <p:nvSpPr>
            <p:cNvPr id="35" name="ZoneTexte 34"/>
            <p:cNvSpPr txBox="1"/>
            <p:nvPr/>
          </p:nvSpPr>
          <p:spPr>
            <a:xfrm>
              <a:off x="4676744" y="5437175"/>
              <a:ext cx="939417" cy="369332"/>
            </a:xfrm>
            <a:prstGeom prst="rect">
              <a:avLst/>
            </a:prstGeom>
            <a:noFill/>
          </p:spPr>
          <p:txBody>
            <a:bodyPr wrap="none" rtlCol="0">
              <a:spAutoFit/>
            </a:bodyPr>
            <a:lstStyle/>
            <a:p>
              <a:r>
                <a:rPr lang="el-GR" dirty="0">
                  <a:latin typeface="Times New Roman"/>
                  <a:cs typeface="Times New Roman"/>
                </a:rPr>
                <a:t>θ</a:t>
              </a:r>
              <a:r>
                <a:rPr lang="en-US" baseline="-25000" dirty="0">
                  <a:latin typeface="Times New Roman"/>
                  <a:cs typeface="Times New Roman"/>
                </a:rPr>
                <a:t>13</a:t>
              </a:r>
              <a:r>
                <a:rPr lang="en-US" dirty="0">
                  <a:latin typeface="Times New Roman"/>
                  <a:cs typeface="Times New Roman"/>
                </a:rPr>
                <a:t>=8.8º</a:t>
              </a:r>
            </a:p>
          </p:txBody>
        </p:sp>
        <p:sp>
          <p:nvSpPr>
            <p:cNvPr id="6" name="Rectangle 5"/>
            <p:cNvSpPr/>
            <p:nvPr/>
          </p:nvSpPr>
          <p:spPr>
            <a:xfrm>
              <a:off x="0" y="5368369"/>
              <a:ext cx="1512604" cy="307777"/>
            </a:xfrm>
            <a:prstGeom prst="rect">
              <a:avLst/>
            </a:prstGeom>
          </p:spPr>
          <p:txBody>
            <a:bodyPr wrap="none">
              <a:spAutoFit/>
            </a:bodyPr>
            <a:lstStyle/>
            <a:p>
              <a:r>
                <a:rPr lang="en-US" sz="1400" dirty="0">
                  <a:latin typeface="Times New Roman"/>
                  <a:cs typeface="Times New Roman"/>
                </a:rPr>
                <a:t>(</a:t>
              </a:r>
              <a:r>
                <a:rPr lang="en-US" sz="1400" dirty="0">
                  <a:latin typeface="Times New Roman"/>
                  <a:cs typeface="Times New Roman"/>
                  <a:hlinkClick r:id="rId7"/>
                </a:rPr>
                <a:t>arXiv:1110.4583</a:t>
              </a:r>
              <a:r>
                <a:rPr lang="en-US" sz="1400" dirty="0">
                  <a:latin typeface="Times New Roman"/>
                  <a:cs typeface="Times New Roman"/>
                </a:rPr>
                <a:t>)</a:t>
              </a:r>
            </a:p>
          </p:txBody>
        </p:sp>
        <p:sp>
          <p:nvSpPr>
            <p:cNvPr id="38" name="ZoneTexte 37"/>
            <p:cNvSpPr txBox="1"/>
            <p:nvPr/>
          </p:nvSpPr>
          <p:spPr>
            <a:xfrm>
              <a:off x="3923928" y="4744058"/>
              <a:ext cx="596725" cy="369332"/>
            </a:xfrm>
            <a:prstGeom prst="rect">
              <a:avLst/>
            </a:prstGeom>
            <a:noFill/>
          </p:spPr>
          <p:txBody>
            <a:bodyPr wrap="none" rtlCol="0">
              <a:spAutoFit/>
            </a:bodyPr>
            <a:lstStyle/>
            <a:p>
              <a:r>
                <a:rPr lang="en-US" i="1" dirty="0">
                  <a:latin typeface="Times New Roman"/>
                  <a:cs typeface="Times New Roman"/>
                </a:rPr>
                <a:t>L/E</a:t>
              </a:r>
            </a:p>
          </p:txBody>
        </p:sp>
        <p:sp>
          <p:nvSpPr>
            <p:cNvPr id="39" name="ZoneTexte 38"/>
            <p:cNvSpPr txBox="1"/>
            <p:nvPr/>
          </p:nvSpPr>
          <p:spPr>
            <a:xfrm>
              <a:off x="6925806" y="4744058"/>
              <a:ext cx="596725" cy="369332"/>
            </a:xfrm>
            <a:prstGeom prst="rect">
              <a:avLst/>
            </a:prstGeom>
            <a:noFill/>
          </p:spPr>
          <p:txBody>
            <a:bodyPr wrap="none" rtlCol="0">
              <a:spAutoFit/>
            </a:bodyPr>
            <a:lstStyle/>
            <a:p>
              <a:r>
                <a:rPr lang="en-US" i="1" dirty="0">
                  <a:latin typeface="Times New Roman"/>
                  <a:cs typeface="Times New Roman"/>
                </a:rPr>
                <a:t>L/E</a:t>
              </a:r>
            </a:p>
          </p:txBody>
        </p:sp>
        <p:sp>
          <p:nvSpPr>
            <p:cNvPr id="42" name="ZoneTexte 30">
              <a:extLst>
                <a:ext uri="{FF2B5EF4-FFF2-40B4-BE49-F238E27FC236}">
                  <a16:creationId xmlns:a16="http://schemas.microsoft.com/office/drawing/2014/main" id="{FFBD0B9E-5ED0-AA43-B295-BC088B2A9923}"/>
                </a:ext>
              </a:extLst>
            </p:cNvPr>
            <p:cNvSpPr txBox="1"/>
            <p:nvPr/>
          </p:nvSpPr>
          <p:spPr>
            <a:xfrm>
              <a:off x="2499493" y="3515203"/>
              <a:ext cx="543739" cy="307777"/>
            </a:xfrm>
            <a:prstGeom prst="rect">
              <a:avLst/>
            </a:prstGeom>
            <a:noFill/>
          </p:spPr>
          <p:txBody>
            <a:bodyPr wrap="none" rtlCol="0">
              <a:spAutoFit/>
            </a:bodyPr>
            <a:lstStyle/>
            <a:p>
              <a:r>
                <a:rPr lang="en-US" sz="1400" dirty="0">
                  <a:solidFill>
                    <a:srgbClr val="008000"/>
                  </a:solidFill>
                  <a:latin typeface="Times New Roman"/>
                  <a:cs typeface="Times New Roman"/>
                </a:rPr>
                <a:t>solar</a:t>
              </a:r>
            </a:p>
          </p:txBody>
        </p:sp>
      </p:grpSp>
      <p:sp>
        <p:nvSpPr>
          <p:cNvPr id="40" name="ZoneTexte 39"/>
          <p:cNvSpPr txBox="1"/>
          <p:nvPr/>
        </p:nvSpPr>
        <p:spPr>
          <a:xfrm>
            <a:off x="0" y="5914165"/>
            <a:ext cx="3980577" cy="707886"/>
          </a:xfrm>
          <a:prstGeom prst="rect">
            <a:avLst/>
          </a:prstGeom>
          <a:noFill/>
        </p:spPr>
        <p:txBody>
          <a:bodyPr wrap="none" rtlCol="0">
            <a:spAutoFit/>
          </a:bodyPr>
          <a:lstStyle/>
          <a:p>
            <a:pPr marL="285750" indent="-285750">
              <a:buFont typeface="Arial"/>
              <a:buChar char="•"/>
            </a:pPr>
            <a:r>
              <a:rPr lang="en-GB" sz="2000" dirty="0">
                <a:latin typeface="Times New Roman"/>
                <a:cs typeface="Times New Roman"/>
              </a:rPr>
              <a:t>1</a:t>
            </a:r>
            <a:r>
              <a:rPr lang="en-GB" sz="2000" baseline="30000" dirty="0">
                <a:latin typeface="Times New Roman"/>
                <a:cs typeface="Times New Roman"/>
              </a:rPr>
              <a:t>st</a:t>
            </a:r>
            <a:r>
              <a:rPr lang="en-GB" sz="2000" dirty="0">
                <a:latin typeface="Times New Roman"/>
                <a:cs typeface="Times New Roman"/>
              </a:rPr>
              <a:t> oscillation max.: A=0.3sin</a:t>
            </a:r>
            <a:r>
              <a:rPr lang="el-GR" sz="2000" dirty="0">
                <a:latin typeface="Times New Roman"/>
                <a:cs typeface="Times New Roman"/>
              </a:rPr>
              <a:t>δ</a:t>
            </a:r>
            <a:r>
              <a:rPr lang="en-US" sz="2000" baseline="-25000" dirty="0">
                <a:latin typeface="Times New Roman"/>
                <a:cs typeface="Times New Roman"/>
              </a:rPr>
              <a:t>CP</a:t>
            </a:r>
          </a:p>
          <a:p>
            <a:pPr marL="285750" indent="-285750">
              <a:buFont typeface="Arial"/>
              <a:buChar char="•"/>
            </a:pPr>
            <a:r>
              <a:rPr lang="en-GB" sz="2000" dirty="0">
                <a:latin typeface="Times New Roman"/>
                <a:cs typeface="Times New Roman"/>
              </a:rPr>
              <a:t>2</a:t>
            </a:r>
            <a:r>
              <a:rPr lang="en-GB" sz="2000" baseline="30000" dirty="0">
                <a:latin typeface="Times New Roman"/>
                <a:cs typeface="Times New Roman"/>
              </a:rPr>
              <a:t>nd</a:t>
            </a:r>
            <a:r>
              <a:rPr lang="en-GB" sz="2000" dirty="0">
                <a:latin typeface="Times New Roman"/>
                <a:cs typeface="Times New Roman"/>
              </a:rPr>
              <a:t> oscillation max.: A=0.75sin</a:t>
            </a:r>
            <a:r>
              <a:rPr lang="el-GR" sz="2000" dirty="0">
                <a:latin typeface="Times New Roman"/>
                <a:cs typeface="Times New Roman"/>
              </a:rPr>
              <a:t>δ</a:t>
            </a:r>
            <a:r>
              <a:rPr lang="en-US" sz="2000" baseline="-25000" dirty="0">
                <a:latin typeface="Times New Roman"/>
                <a:cs typeface="Times New Roman"/>
              </a:rPr>
              <a:t>CP</a:t>
            </a:r>
          </a:p>
        </p:txBody>
      </p:sp>
      <p:sp>
        <p:nvSpPr>
          <p:cNvPr id="41" name="Rectangle 40"/>
          <p:cNvSpPr/>
          <p:nvPr/>
        </p:nvSpPr>
        <p:spPr>
          <a:xfrm>
            <a:off x="5280749" y="6352081"/>
            <a:ext cx="3421580" cy="307777"/>
          </a:xfrm>
          <a:prstGeom prst="rect">
            <a:avLst/>
          </a:prstGeom>
        </p:spPr>
        <p:txBody>
          <a:bodyPr wrap="none">
            <a:spAutoFit/>
          </a:bodyPr>
          <a:lstStyle/>
          <a:p>
            <a:r>
              <a:rPr lang="en-US" sz="1400" dirty="0">
                <a:latin typeface="Times New Roman"/>
                <a:cs typeface="Times New Roman"/>
              </a:rPr>
              <a:t>(see arXiv:1310.5992 and arXiv:0710.0554)</a:t>
            </a:r>
          </a:p>
        </p:txBody>
      </p:sp>
      <p:sp>
        <p:nvSpPr>
          <p:cNvPr id="28" name="TextBox 27">
            <a:extLst>
              <a:ext uri="{FF2B5EF4-FFF2-40B4-BE49-F238E27FC236}">
                <a16:creationId xmlns:a16="http://schemas.microsoft.com/office/drawing/2014/main" id="{E4B7FBE8-5756-E54C-B304-F15B3A38CE8A}"/>
              </a:ext>
            </a:extLst>
          </p:cNvPr>
          <p:cNvSpPr txBox="1"/>
          <p:nvPr/>
        </p:nvSpPr>
        <p:spPr>
          <a:xfrm>
            <a:off x="19495" y="1001774"/>
            <a:ext cx="1461939" cy="369332"/>
          </a:xfrm>
          <a:prstGeom prst="rect">
            <a:avLst/>
          </a:prstGeom>
          <a:noFill/>
        </p:spPr>
        <p:txBody>
          <a:bodyPr wrap="none" rtlCol="0">
            <a:spAutoFit/>
          </a:bodyPr>
          <a:lstStyle/>
          <a:p>
            <a:r>
              <a:rPr lang="en-FR" dirty="0">
                <a:solidFill>
                  <a:srgbClr val="FF0000"/>
                </a:solidFill>
              </a:rPr>
              <a:t>(before 2012)</a:t>
            </a:r>
          </a:p>
        </p:txBody>
      </p:sp>
      <p:sp>
        <p:nvSpPr>
          <p:cNvPr id="44" name="TextBox 43">
            <a:extLst>
              <a:ext uri="{FF2B5EF4-FFF2-40B4-BE49-F238E27FC236}">
                <a16:creationId xmlns:a16="http://schemas.microsoft.com/office/drawing/2014/main" id="{70E7292C-4F39-624F-AF48-D7A1C28CB692}"/>
              </a:ext>
            </a:extLst>
          </p:cNvPr>
          <p:cNvSpPr txBox="1"/>
          <p:nvPr/>
        </p:nvSpPr>
        <p:spPr>
          <a:xfrm>
            <a:off x="7528904" y="734737"/>
            <a:ext cx="1296509" cy="369332"/>
          </a:xfrm>
          <a:prstGeom prst="rect">
            <a:avLst/>
          </a:prstGeom>
          <a:noFill/>
        </p:spPr>
        <p:txBody>
          <a:bodyPr wrap="none" rtlCol="0">
            <a:spAutoFit/>
          </a:bodyPr>
          <a:lstStyle/>
          <a:p>
            <a:r>
              <a:rPr lang="en-FR" dirty="0">
                <a:solidFill>
                  <a:srgbClr val="FF0000"/>
                </a:solidFill>
              </a:rPr>
              <a:t>(after 2012)</a:t>
            </a:r>
          </a:p>
        </p:txBody>
      </p:sp>
    </p:spTree>
    <p:extLst>
      <p:ext uri="{BB962C8B-B14F-4D97-AF65-F5344CB8AC3E}">
        <p14:creationId xmlns:p14="http://schemas.microsoft.com/office/powerpoint/2010/main" val="4121768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1297459" y="14397"/>
            <a:ext cx="6862522" cy="1981625"/>
          </a:xfrm>
        </p:spPr>
        <p:txBody>
          <a:bodyPr>
            <a:normAutofit/>
          </a:bodyPr>
          <a:lstStyle/>
          <a:p>
            <a:r>
              <a:rPr lang="en-GB" sz="4800" dirty="0">
                <a:solidFill>
                  <a:srgbClr val="0000FF"/>
                </a:solidFill>
              </a:rPr>
              <a:t>Having access to a powerful proton beam…</a:t>
            </a:r>
            <a:endParaRPr lang="en-GB" sz="4800" b="1" dirty="0">
              <a:solidFill>
                <a:srgbClr val="0000FF"/>
              </a:solidFill>
              <a:effectLst>
                <a:outerShdw blurRad="38100" dist="38100" dir="2700000" algn="tl">
                  <a:srgbClr val="DDDDDD"/>
                </a:outerShdw>
              </a:effectLst>
              <a:ea typeface="ＭＳ Ｐゴシック" charset="0"/>
            </a:endParaRPr>
          </a:p>
        </p:txBody>
      </p:sp>
      <p:sp>
        <p:nvSpPr>
          <p:cNvPr id="2" name="Espace réservé de la date 1"/>
          <p:cNvSpPr>
            <a:spLocks noGrp="1"/>
          </p:cNvSpPr>
          <p:nvPr>
            <p:ph type="dt" sz="half" idx="10"/>
          </p:nvPr>
        </p:nvSpPr>
        <p:spPr/>
        <p:txBody>
          <a:bodyPr/>
          <a:lstStyle/>
          <a:p>
            <a:r>
              <a:rPr lang="fr-FR"/>
              <a:t>HEP2021, 16/06/2021</a:t>
            </a:r>
            <a:endParaRPr lang="en-GB"/>
          </a:p>
        </p:txBody>
      </p:sp>
      <p:sp>
        <p:nvSpPr>
          <p:cNvPr id="3" name="Espace réservé du pied de page 2"/>
          <p:cNvSpPr>
            <a:spLocks noGrp="1"/>
          </p:cNvSpPr>
          <p:nvPr>
            <p:ph type="ftr" sz="quarter" idx="11"/>
          </p:nvPr>
        </p:nvSpPr>
        <p:spPr/>
        <p:txBody>
          <a:bodyPr/>
          <a:lstStyle/>
          <a:p>
            <a:r>
              <a:rPr lang="fr-FR"/>
              <a:t>M. Dracos, IPHC-IN2P3/CNRS/UNISTRA</a:t>
            </a:r>
            <a:endParaRPr lang="en-GB"/>
          </a:p>
        </p:txBody>
      </p:sp>
      <p:sp>
        <p:nvSpPr>
          <p:cNvPr id="5" name="Espace réservé du numéro de diapositive 4"/>
          <p:cNvSpPr>
            <a:spLocks noGrp="1"/>
          </p:cNvSpPr>
          <p:nvPr>
            <p:ph type="sldNum" sz="quarter" idx="12"/>
          </p:nvPr>
        </p:nvSpPr>
        <p:spPr/>
        <p:txBody>
          <a:bodyPr/>
          <a:lstStyle/>
          <a:p>
            <a:fld id="{09CC56F7-6BCF-6E44-9937-5AE9275C7CAF}" type="slidenum">
              <a:rPr lang="en-GB" smtClean="0"/>
              <a:pPr/>
              <a:t>14</a:t>
            </a:fld>
            <a:endParaRPr lang="en-GB"/>
          </a:p>
        </p:txBody>
      </p:sp>
      <p:sp>
        <p:nvSpPr>
          <p:cNvPr id="4" name="ZoneTexte 3"/>
          <p:cNvSpPr txBox="1"/>
          <p:nvPr/>
        </p:nvSpPr>
        <p:spPr>
          <a:xfrm>
            <a:off x="33906" y="2207297"/>
            <a:ext cx="3941698" cy="3877985"/>
          </a:xfrm>
          <a:prstGeom prst="rect">
            <a:avLst/>
          </a:prstGeom>
          <a:noFill/>
        </p:spPr>
        <p:txBody>
          <a:bodyPr wrap="square" rtlCol="0">
            <a:spAutoFit/>
          </a:bodyPr>
          <a:lstStyle/>
          <a:p>
            <a:pPr>
              <a:spcBef>
                <a:spcPts val="1200"/>
              </a:spcBef>
            </a:pPr>
            <a:r>
              <a:rPr lang="en-GB" sz="2800" dirty="0">
                <a:solidFill>
                  <a:srgbClr val="0000FF"/>
                </a:solidFill>
                <a:cs typeface="Times New Roman"/>
              </a:rPr>
              <a:t>What can we do with:</a:t>
            </a:r>
          </a:p>
          <a:p>
            <a:pPr marL="457200" indent="-457200">
              <a:spcBef>
                <a:spcPts val="1200"/>
              </a:spcBef>
              <a:buFont typeface="Arial"/>
              <a:buChar char="•"/>
            </a:pPr>
            <a:r>
              <a:rPr lang="en-US" sz="2800" dirty="0">
                <a:solidFill>
                  <a:srgbClr val="00B050"/>
                </a:solidFill>
                <a:cs typeface="Times New Roman"/>
              </a:rPr>
              <a:t>5 MW power</a:t>
            </a:r>
          </a:p>
          <a:p>
            <a:pPr marL="457200" indent="-457200">
              <a:spcBef>
                <a:spcPts val="1200"/>
              </a:spcBef>
              <a:buFont typeface="Arial"/>
              <a:buChar char="•"/>
            </a:pPr>
            <a:r>
              <a:rPr lang="en-GB" sz="2800" dirty="0">
                <a:solidFill>
                  <a:srgbClr val="00B050"/>
                </a:solidFill>
                <a:cs typeface="Times New Roman"/>
              </a:rPr>
              <a:t>2 GeV energy</a:t>
            </a:r>
          </a:p>
          <a:p>
            <a:pPr marL="457200" indent="-457200">
              <a:spcBef>
                <a:spcPts val="1200"/>
              </a:spcBef>
              <a:buFont typeface="Arial"/>
              <a:buChar char="•"/>
            </a:pPr>
            <a:r>
              <a:rPr lang="en-US" sz="2800" dirty="0">
                <a:solidFill>
                  <a:srgbClr val="00B050"/>
                </a:solidFill>
                <a:cs typeface="Times New Roman"/>
              </a:rPr>
              <a:t>14 Hz repetition rate</a:t>
            </a:r>
          </a:p>
          <a:p>
            <a:pPr marL="457200" indent="-457200">
              <a:spcBef>
                <a:spcPts val="1200"/>
              </a:spcBef>
              <a:buFont typeface="Arial"/>
              <a:buChar char="•"/>
            </a:pPr>
            <a:r>
              <a:rPr lang="en-US" sz="2800" dirty="0">
                <a:solidFill>
                  <a:srgbClr val="00B050"/>
                </a:solidFill>
                <a:cs typeface="Times New Roman"/>
              </a:rPr>
              <a:t>10</a:t>
            </a:r>
            <a:r>
              <a:rPr lang="en-US" sz="2800" baseline="30000" dirty="0">
                <a:solidFill>
                  <a:srgbClr val="00B050"/>
                </a:solidFill>
                <a:cs typeface="Times New Roman"/>
              </a:rPr>
              <a:t>15</a:t>
            </a:r>
            <a:r>
              <a:rPr lang="en-US" sz="2800" dirty="0">
                <a:solidFill>
                  <a:srgbClr val="00B050"/>
                </a:solidFill>
                <a:cs typeface="Times New Roman"/>
              </a:rPr>
              <a:t> protons/pulse</a:t>
            </a:r>
          </a:p>
          <a:p>
            <a:pPr marL="457200" indent="-457200">
              <a:spcBef>
                <a:spcPts val="1200"/>
              </a:spcBef>
              <a:buFont typeface="Arial"/>
              <a:buChar char="•"/>
            </a:pPr>
            <a:r>
              <a:rPr lang="en-US" sz="2800" dirty="0">
                <a:solidFill>
                  <a:srgbClr val="00B050"/>
                </a:solidFill>
                <a:cs typeface="Times New Roman"/>
              </a:rPr>
              <a:t>&gt;2.7x10</a:t>
            </a:r>
            <a:r>
              <a:rPr lang="en-US" sz="2800" baseline="30000" dirty="0">
                <a:solidFill>
                  <a:srgbClr val="00B050"/>
                </a:solidFill>
                <a:cs typeface="Times New Roman"/>
              </a:rPr>
              <a:t>23</a:t>
            </a:r>
            <a:r>
              <a:rPr lang="en-US" sz="2800" dirty="0">
                <a:solidFill>
                  <a:srgbClr val="00B050"/>
                </a:solidFill>
                <a:cs typeface="Times New Roman"/>
              </a:rPr>
              <a:t> protons/year</a:t>
            </a:r>
            <a:endParaRPr lang="en-GB" sz="2800" dirty="0">
              <a:solidFill>
                <a:srgbClr val="00B050"/>
              </a:solidFill>
              <a:cs typeface="Times New Roman"/>
            </a:endParaRPr>
          </a:p>
        </p:txBody>
      </p:sp>
      <p:grpSp>
        <p:nvGrpSpPr>
          <p:cNvPr id="6" name="Grouper 5"/>
          <p:cNvGrpSpPr/>
          <p:nvPr/>
        </p:nvGrpSpPr>
        <p:grpSpPr>
          <a:xfrm>
            <a:off x="4017684" y="3589094"/>
            <a:ext cx="5002213" cy="1300249"/>
            <a:chOff x="61913" y="1860550"/>
            <a:chExt cx="9058275" cy="2354561"/>
          </a:xfrm>
        </p:grpSpPr>
        <p:grpSp>
          <p:nvGrpSpPr>
            <p:cNvPr id="7" name="Group 6"/>
            <p:cNvGrpSpPr>
              <a:grpSpLocks/>
            </p:cNvGrpSpPr>
            <p:nvPr/>
          </p:nvGrpSpPr>
          <p:grpSpPr bwMode="auto">
            <a:xfrm>
              <a:off x="214313" y="2465388"/>
              <a:ext cx="469900" cy="611187"/>
              <a:chOff x="26" y="0"/>
              <a:chExt cx="296" cy="385"/>
            </a:xfrm>
          </p:grpSpPr>
          <p:sp>
            <p:nvSpPr>
              <p:cNvPr id="8" name="Rectangle 4"/>
              <p:cNvSpPr>
                <a:spLocks/>
              </p:cNvSpPr>
              <p:nvPr/>
            </p:nvSpPr>
            <p:spPr bwMode="auto">
              <a:xfrm>
                <a:off x="26" y="0"/>
                <a:ext cx="185" cy="3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cap="flat">
                    <a:solidFill>
                      <a:srgbClr val="808080"/>
                    </a:solidFill>
                    <a:miter lim="800000"/>
                    <a:headEnd type="none" w="med" len="med"/>
                    <a:tailEnd type="none" w="med" len="med"/>
                  </a14:hiddenLine>
                </a:ext>
              </a:extLst>
            </p:spPr>
            <p:txBody>
              <a:bodyPr wrap="none" lIns="0" tIns="0" rIns="40639" bIns="0">
                <a:spAutoFit/>
              </a:bodyPr>
              <a:lstStyle/>
              <a:p>
                <a:pPr marL="39688" algn="ctr">
                  <a:spcBef>
                    <a:spcPts val="738"/>
                  </a:spcBef>
                </a:pPr>
                <a:r>
                  <a:rPr lang="en-US">
                    <a:solidFill>
                      <a:schemeClr val="tx1"/>
                    </a:solidFill>
                    <a:ea typeface="ＭＳ Ｐゴシック" charset="0"/>
                    <a:cs typeface="Arial" charset="0"/>
                  </a:rPr>
                  <a:t>p</a:t>
                </a:r>
              </a:p>
            </p:txBody>
          </p:sp>
          <p:sp>
            <p:nvSpPr>
              <p:cNvPr id="9" name="Line 5"/>
              <p:cNvSpPr>
                <a:spLocks noChangeShapeType="1"/>
              </p:cNvSpPr>
              <p:nvPr/>
            </p:nvSpPr>
            <p:spPr bwMode="auto">
              <a:xfrm>
                <a:off x="34" y="384"/>
                <a:ext cx="288" cy="1"/>
              </a:xfrm>
              <a:prstGeom prst="line">
                <a:avLst/>
              </a:prstGeom>
              <a:noFill/>
              <a:ln w="57150" cap="flat">
                <a:solidFill>
                  <a:schemeClr val="tx1"/>
                </a:solidFill>
                <a:prstDash val="solid"/>
                <a:round/>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grpSp>
        <p:grpSp>
          <p:nvGrpSpPr>
            <p:cNvPr id="10" name="Group 13"/>
            <p:cNvGrpSpPr>
              <a:grpSpLocks/>
            </p:cNvGrpSpPr>
            <p:nvPr/>
          </p:nvGrpSpPr>
          <p:grpSpPr bwMode="auto">
            <a:xfrm>
              <a:off x="838200" y="2770188"/>
              <a:ext cx="1371600" cy="762000"/>
              <a:chOff x="0" y="0"/>
              <a:chExt cx="864" cy="480"/>
            </a:xfrm>
          </p:grpSpPr>
          <p:sp>
            <p:nvSpPr>
              <p:cNvPr id="11" name="Oval 7"/>
              <p:cNvSpPr>
                <a:spLocks/>
              </p:cNvSpPr>
              <p:nvPr/>
            </p:nvSpPr>
            <p:spPr bwMode="auto">
              <a:xfrm>
                <a:off x="0" y="96"/>
                <a:ext cx="144" cy="240"/>
              </a:xfrm>
              <a:prstGeom prst="ellipse">
                <a:avLst/>
              </a:prstGeom>
              <a:solidFill>
                <a:srgbClr val="000000"/>
              </a:solidFill>
              <a:ln w="38100" cap="flat">
                <a:solidFill>
                  <a:schemeClr val="tx1"/>
                </a:solidFill>
                <a:prstDash val="solid"/>
                <a:round/>
                <a:headEnd type="none" w="med" len="med"/>
                <a:tailEnd type="none" w="med" len="med"/>
              </a:ln>
            </p:spPr>
            <p:txBody>
              <a:bodyPr lIns="0" tIns="0" rIns="0" bIns="0"/>
              <a:lstStyle/>
              <a:p>
                <a:endParaRPr lang="en-US" sz="1100"/>
              </a:p>
            </p:txBody>
          </p:sp>
          <p:sp>
            <p:nvSpPr>
              <p:cNvPr id="12" name="Rectangle 8"/>
              <p:cNvSpPr>
                <a:spLocks/>
              </p:cNvSpPr>
              <p:nvPr/>
            </p:nvSpPr>
            <p:spPr bwMode="auto">
              <a:xfrm>
                <a:off x="96" y="96"/>
                <a:ext cx="432" cy="240"/>
              </a:xfrm>
              <a:prstGeom prst="rect">
                <a:avLst/>
              </a:prstGeom>
              <a:solidFill>
                <a:srgbClr val="000000"/>
              </a:solidFill>
              <a:ln w="38100" cap="flat">
                <a:solidFill>
                  <a:schemeClr val="tx1"/>
                </a:solidFill>
                <a:prstDash val="solid"/>
                <a:miter lim="800000"/>
                <a:headEnd type="none" w="med" len="med"/>
                <a:tailEnd type="none" w="med" len="med"/>
              </a:ln>
            </p:spPr>
            <p:txBody>
              <a:bodyPr lIns="0" tIns="0" rIns="0" bIns="0"/>
              <a:lstStyle/>
              <a:p>
                <a:endParaRPr lang="en-US" sz="1100"/>
              </a:p>
            </p:txBody>
          </p:sp>
          <p:sp>
            <p:nvSpPr>
              <p:cNvPr id="13" name="Oval 9"/>
              <p:cNvSpPr>
                <a:spLocks/>
              </p:cNvSpPr>
              <p:nvPr/>
            </p:nvSpPr>
            <p:spPr bwMode="auto">
              <a:xfrm>
                <a:off x="480" y="96"/>
                <a:ext cx="144" cy="240"/>
              </a:xfrm>
              <a:prstGeom prst="ellipse">
                <a:avLst/>
              </a:prstGeom>
              <a:solidFill>
                <a:srgbClr val="000000"/>
              </a:solidFill>
              <a:ln w="38100" cap="flat">
                <a:solidFill>
                  <a:srgbClr val="FFFFFF"/>
                </a:solidFill>
                <a:prstDash val="solid"/>
                <a:round/>
                <a:headEnd type="none" w="med" len="med"/>
                <a:tailEnd type="none" w="med" len="med"/>
              </a:ln>
            </p:spPr>
            <p:txBody>
              <a:bodyPr lIns="0" tIns="0" rIns="0" bIns="0"/>
              <a:lstStyle/>
              <a:p>
                <a:endParaRPr lang="en-US" sz="1100"/>
              </a:p>
            </p:txBody>
          </p:sp>
          <p:sp>
            <p:nvSpPr>
              <p:cNvPr id="14" name="Line 10"/>
              <p:cNvSpPr>
                <a:spLocks noChangeShapeType="1"/>
              </p:cNvSpPr>
              <p:nvPr/>
            </p:nvSpPr>
            <p:spPr bwMode="auto">
              <a:xfrm>
                <a:off x="672" y="240"/>
                <a:ext cx="192" cy="1"/>
              </a:xfrm>
              <a:prstGeom prst="line">
                <a:avLst/>
              </a:prstGeom>
              <a:noFill/>
              <a:ln w="38100" cap="flat">
                <a:solidFill>
                  <a:schemeClr val="tx1"/>
                </a:solidFill>
                <a:prstDash val="solid"/>
                <a:round/>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sp>
            <p:nvSpPr>
              <p:cNvPr id="15" name="Line 11"/>
              <p:cNvSpPr>
                <a:spLocks noChangeShapeType="1"/>
              </p:cNvSpPr>
              <p:nvPr/>
            </p:nvSpPr>
            <p:spPr bwMode="auto">
              <a:xfrm rot="10800000" flipH="1">
                <a:off x="672" y="0"/>
                <a:ext cx="144" cy="96"/>
              </a:xfrm>
              <a:prstGeom prst="line">
                <a:avLst/>
              </a:prstGeom>
              <a:noFill/>
              <a:ln w="38100" cap="flat">
                <a:solidFill>
                  <a:schemeClr val="tx1"/>
                </a:solidFill>
                <a:prstDash val="solid"/>
                <a:round/>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sp>
            <p:nvSpPr>
              <p:cNvPr id="16" name="Line 12"/>
              <p:cNvSpPr>
                <a:spLocks noChangeShapeType="1"/>
              </p:cNvSpPr>
              <p:nvPr/>
            </p:nvSpPr>
            <p:spPr bwMode="auto">
              <a:xfrm>
                <a:off x="672" y="384"/>
                <a:ext cx="144" cy="96"/>
              </a:xfrm>
              <a:prstGeom prst="line">
                <a:avLst/>
              </a:prstGeom>
              <a:noFill/>
              <a:ln w="38100" cap="flat">
                <a:solidFill>
                  <a:schemeClr val="tx1"/>
                </a:solidFill>
                <a:prstDash val="solid"/>
                <a:round/>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grpSp>
        <p:grpSp>
          <p:nvGrpSpPr>
            <p:cNvPr id="17" name="Group 25"/>
            <p:cNvGrpSpPr>
              <a:grpSpLocks/>
            </p:cNvGrpSpPr>
            <p:nvPr/>
          </p:nvGrpSpPr>
          <p:grpSpPr bwMode="auto">
            <a:xfrm>
              <a:off x="2517775" y="2682875"/>
              <a:ext cx="1601788" cy="915988"/>
              <a:chOff x="0" y="0"/>
              <a:chExt cx="1009" cy="577"/>
            </a:xfrm>
          </p:grpSpPr>
          <p:sp>
            <p:nvSpPr>
              <p:cNvPr id="18" name="Line 14"/>
              <p:cNvSpPr>
                <a:spLocks noChangeShapeType="1"/>
              </p:cNvSpPr>
              <p:nvPr/>
            </p:nvSpPr>
            <p:spPr bwMode="auto">
              <a:xfrm>
                <a:off x="0" y="240"/>
                <a:ext cx="384" cy="1"/>
              </a:xfrm>
              <a:prstGeom prst="line">
                <a:avLst/>
              </a:prstGeom>
              <a:noFill/>
              <a:ln w="38100"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sp>
            <p:nvSpPr>
              <p:cNvPr id="19" name="Line 15"/>
              <p:cNvSpPr>
                <a:spLocks noChangeShapeType="1"/>
              </p:cNvSpPr>
              <p:nvPr/>
            </p:nvSpPr>
            <p:spPr bwMode="auto">
              <a:xfrm>
                <a:off x="0" y="336"/>
                <a:ext cx="384" cy="1"/>
              </a:xfrm>
              <a:prstGeom prst="line">
                <a:avLst/>
              </a:prstGeom>
              <a:noFill/>
              <a:ln w="38100"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sp>
            <p:nvSpPr>
              <p:cNvPr id="20" name="Line 16"/>
              <p:cNvSpPr>
                <a:spLocks noChangeShapeType="1"/>
              </p:cNvSpPr>
              <p:nvPr/>
            </p:nvSpPr>
            <p:spPr bwMode="auto">
              <a:xfrm rot="10800000" flipH="1">
                <a:off x="384" y="48"/>
                <a:ext cx="624" cy="192"/>
              </a:xfrm>
              <a:prstGeom prst="line">
                <a:avLst/>
              </a:prstGeom>
              <a:noFill/>
              <a:ln w="38100"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sp>
            <p:nvSpPr>
              <p:cNvPr id="21" name="Line 17"/>
              <p:cNvSpPr>
                <a:spLocks noChangeShapeType="1"/>
              </p:cNvSpPr>
              <p:nvPr/>
            </p:nvSpPr>
            <p:spPr bwMode="auto">
              <a:xfrm>
                <a:off x="384" y="336"/>
                <a:ext cx="624" cy="192"/>
              </a:xfrm>
              <a:prstGeom prst="line">
                <a:avLst/>
              </a:prstGeom>
              <a:noFill/>
              <a:ln w="38100"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sp>
            <p:nvSpPr>
              <p:cNvPr id="22" name="Line 18"/>
              <p:cNvSpPr>
                <a:spLocks noChangeShapeType="1"/>
              </p:cNvSpPr>
              <p:nvPr/>
            </p:nvSpPr>
            <p:spPr bwMode="auto">
              <a:xfrm rot="10800000" flipH="1">
                <a:off x="0" y="0"/>
                <a:ext cx="1" cy="240"/>
              </a:xfrm>
              <a:prstGeom prst="line">
                <a:avLst/>
              </a:prstGeom>
              <a:noFill/>
              <a:ln w="38100"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sp>
            <p:nvSpPr>
              <p:cNvPr id="23" name="Line 19"/>
              <p:cNvSpPr>
                <a:spLocks noChangeShapeType="1"/>
              </p:cNvSpPr>
              <p:nvPr/>
            </p:nvSpPr>
            <p:spPr bwMode="auto">
              <a:xfrm rot="10800000" flipH="1">
                <a:off x="0" y="336"/>
                <a:ext cx="1" cy="240"/>
              </a:xfrm>
              <a:prstGeom prst="line">
                <a:avLst/>
              </a:prstGeom>
              <a:noFill/>
              <a:ln w="38100"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sp>
            <p:nvSpPr>
              <p:cNvPr id="24" name="Line 20"/>
              <p:cNvSpPr>
                <a:spLocks noChangeShapeType="1"/>
              </p:cNvSpPr>
              <p:nvPr/>
            </p:nvSpPr>
            <p:spPr bwMode="auto">
              <a:xfrm>
                <a:off x="0" y="0"/>
                <a:ext cx="1008" cy="1"/>
              </a:xfrm>
              <a:prstGeom prst="line">
                <a:avLst/>
              </a:prstGeom>
              <a:noFill/>
              <a:ln w="38100"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sp>
            <p:nvSpPr>
              <p:cNvPr id="25" name="Line 21"/>
              <p:cNvSpPr>
                <a:spLocks noChangeShapeType="1"/>
              </p:cNvSpPr>
              <p:nvPr/>
            </p:nvSpPr>
            <p:spPr bwMode="auto">
              <a:xfrm>
                <a:off x="1008" y="0"/>
                <a:ext cx="1" cy="48"/>
              </a:xfrm>
              <a:prstGeom prst="line">
                <a:avLst/>
              </a:prstGeom>
              <a:noFill/>
              <a:ln w="38100"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sp>
            <p:nvSpPr>
              <p:cNvPr id="26" name="Line 22"/>
              <p:cNvSpPr>
                <a:spLocks noChangeShapeType="1"/>
              </p:cNvSpPr>
              <p:nvPr/>
            </p:nvSpPr>
            <p:spPr bwMode="auto">
              <a:xfrm>
                <a:off x="0" y="576"/>
                <a:ext cx="1008" cy="1"/>
              </a:xfrm>
              <a:prstGeom prst="line">
                <a:avLst/>
              </a:prstGeom>
              <a:noFill/>
              <a:ln w="38100"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sp>
            <p:nvSpPr>
              <p:cNvPr id="27" name="Line 23"/>
              <p:cNvSpPr>
                <a:spLocks noChangeShapeType="1"/>
              </p:cNvSpPr>
              <p:nvPr/>
            </p:nvSpPr>
            <p:spPr bwMode="auto">
              <a:xfrm>
                <a:off x="1008" y="528"/>
                <a:ext cx="1" cy="48"/>
              </a:xfrm>
              <a:prstGeom prst="line">
                <a:avLst/>
              </a:prstGeom>
              <a:noFill/>
              <a:ln w="38100"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sp>
            <p:nvSpPr>
              <p:cNvPr id="28" name="Line 24"/>
              <p:cNvSpPr>
                <a:spLocks noChangeShapeType="1"/>
              </p:cNvSpPr>
              <p:nvPr/>
            </p:nvSpPr>
            <p:spPr bwMode="auto">
              <a:xfrm>
                <a:off x="0" y="288"/>
                <a:ext cx="384" cy="1"/>
              </a:xfrm>
              <a:prstGeom prst="line">
                <a:avLst/>
              </a:prstGeom>
              <a:noFill/>
              <a:ln w="38100"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grpSp>
        <p:sp>
          <p:nvSpPr>
            <p:cNvPr id="29" name="Freeform 26"/>
            <p:cNvSpPr>
              <a:spLocks/>
            </p:cNvSpPr>
            <p:nvPr/>
          </p:nvSpPr>
          <p:spPr bwMode="auto">
            <a:xfrm>
              <a:off x="2746375" y="2905125"/>
              <a:ext cx="1447800" cy="233363"/>
            </a:xfrm>
            <a:custGeom>
              <a:avLst/>
              <a:gdLst>
                <a:gd name="T0" fmla="*/ 0 w 21600"/>
                <a:gd name="T1" fmla="+- 0 21600 632"/>
                <a:gd name="T2" fmla="*/ 21600 h 20968"/>
                <a:gd name="T3" fmla="*/ 2274 w 21600"/>
                <a:gd name="T4" fmla="+- 0 7958 632"/>
                <a:gd name="T5" fmla="*/ 7958 h 20968"/>
                <a:gd name="T6" fmla="*/ 6821 w 21600"/>
                <a:gd name="T7" fmla="+- 0 1137 632"/>
                <a:gd name="T8" fmla="*/ 1137 h 20968"/>
                <a:gd name="T9" fmla="*/ 12505 w 21600"/>
                <a:gd name="T10" fmla="+- 0 1137 632"/>
                <a:gd name="T11" fmla="*/ 1137 h 20968"/>
                <a:gd name="T12" fmla="*/ 21600 w 21600"/>
                <a:gd name="T13" fmla="+- 0 1137 632"/>
                <a:gd name="T14" fmla="*/ 1137 h 20968"/>
              </a:gdLst>
              <a:ahLst/>
              <a:cxnLst>
                <a:cxn ang="0">
                  <a:pos x="T0" y="T2"/>
                </a:cxn>
                <a:cxn ang="0">
                  <a:pos x="T3" y="T5"/>
                </a:cxn>
                <a:cxn ang="0">
                  <a:pos x="T6" y="T8"/>
                </a:cxn>
                <a:cxn ang="0">
                  <a:pos x="T9" y="T11"/>
                </a:cxn>
                <a:cxn ang="0">
                  <a:pos x="T12" y="T14"/>
                </a:cxn>
              </a:cxnLst>
              <a:rect l="0" t="0" r="r" b="b"/>
              <a:pathLst>
                <a:path w="21600" h="20968">
                  <a:moveTo>
                    <a:pt x="0" y="20968"/>
                  </a:moveTo>
                  <a:cubicBezTo>
                    <a:pt x="568" y="15852"/>
                    <a:pt x="1137" y="10736"/>
                    <a:pt x="2274" y="7326"/>
                  </a:cubicBezTo>
                  <a:cubicBezTo>
                    <a:pt x="3411" y="3915"/>
                    <a:pt x="5116" y="1642"/>
                    <a:pt x="6821" y="505"/>
                  </a:cubicBezTo>
                  <a:cubicBezTo>
                    <a:pt x="8526" y="-632"/>
                    <a:pt x="10042" y="505"/>
                    <a:pt x="12505" y="505"/>
                  </a:cubicBezTo>
                  <a:cubicBezTo>
                    <a:pt x="14968" y="505"/>
                    <a:pt x="18284" y="505"/>
                    <a:pt x="21600" y="505"/>
                  </a:cubicBezTo>
                </a:path>
              </a:pathLst>
            </a:custGeom>
            <a:noFill/>
            <a:ln w="19050"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grpSp>
          <p:nvGrpSpPr>
            <p:cNvPr id="30" name="Group 31"/>
            <p:cNvGrpSpPr>
              <a:grpSpLocks/>
            </p:cNvGrpSpPr>
            <p:nvPr/>
          </p:nvGrpSpPr>
          <p:grpSpPr bwMode="auto">
            <a:xfrm>
              <a:off x="4870450" y="2790825"/>
              <a:ext cx="1143000" cy="611188"/>
              <a:chOff x="0" y="0"/>
              <a:chExt cx="720" cy="385"/>
            </a:xfrm>
          </p:grpSpPr>
          <p:sp>
            <p:nvSpPr>
              <p:cNvPr id="31" name="Line 27"/>
              <p:cNvSpPr>
                <a:spLocks noChangeShapeType="1"/>
              </p:cNvSpPr>
              <p:nvPr/>
            </p:nvSpPr>
            <p:spPr bwMode="auto">
              <a:xfrm>
                <a:off x="144" y="0"/>
                <a:ext cx="432" cy="1"/>
              </a:xfrm>
              <a:prstGeom prst="line">
                <a:avLst/>
              </a:prstGeom>
              <a:noFill/>
              <a:ln w="38100"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sp>
            <p:nvSpPr>
              <p:cNvPr id="32" name="Oval 28"/>
              <p:cNvSpPr>
                <a:spLocks/>
              </p:cNvSpPr>
              <p:nvPr/>
            </p:nvSpPr>
            <p:spPr bwMode="auto">
              <a:xfrm>
                <a:off x="0" y="0"/>
                <a:ext cx="288" cy="384"/>
              </a:xfrm>
              <a:prstGeom prst="ellipse">
                <a:avLst/>
              </a:prstGeom>
              <a:noFill/>
              <a:ln w="38100"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sp>
            <p:nvSpPr>
              <p:cNvPr id="33" name="Oval 29"/>
              <p:cNvSpPr>
                <a:spLocks/>
              </p:cNvSpPr>
              <p:nvPr/>
            </p:nvSpPr>
            <p:spPr bwMode="auto">
              <a:xfrm>
                <a:off x="432" y="0"/>
                <a:ext cx="288" cy="384"/>
              </a:xfrm>
              <a:prstGeom prst="ellipse">
                <a:avLst/>
              </a:prstGeom>
              <a:noFill/>
              <a:ln w="38100"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sp>
            <p:nvSpPr>
              <p:cNvPr id="34" name="Line 30"/>
              <p:cNvSpPr>
                <a:spLocks noChangeShapeType="1"/>
              </p:cNvSpPr>
              <p:nvPr/>
            </p:nvSpPr>
            <p:spPr bwMode="auto">
              <a:xfrm>
                <a:off x="144" y="384"/>
                <a:ext cx="432" cy="1"/>
              </a:xfrm>
              <a:prstGeom prst="line">
                <a:avLst/>
              </a:prstGeom>
              <a:noFill/>
              <a:ln w="38100"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grpSp>
        <p:sp>
          <p:nvSpPr>
            <p:cNvPr id="35" name="Rectangle 32"/>
            <p:cNvSpPr>
              <a:spLocks/>
            </p:cNvSpPr>
            <p:nvPr/>
          </p:nvSpPr>
          <p:spPr bwMode="auto">
            <a:xfrm>
              <a:off x="4318538" y="2557462"/>
              <a:ext cx="303722" cy="5016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cap="flat">
                  <a:solidFill>
                    <a:srgbClr val="808080"/>
                  </a:solidFill>
                  <a:miter lim="800000"/>
                  <a:headEnd type="none" w="med" len="med"/>
                  <a:tailEnd type="none" w="med" len="med"/>
                </a14:hiddenLine>
              </a:ext>
            </a:extLst>
          </p:spPr>
          <p:txBody>
            <a:bodyPr wrap="none" lIns="0" tIns="0" rIns="40639" bIns="0">
              <a:spAutoFit/>
            </a:bodyPr>
            <a:lstStyle/>
            <a:p>
              <a:pPr marL="39688" algn="ctr">
                <a:spcBef>
                  <a:spcPts val="638"/>
                </a:spcBef>
              </a:pPr>
              <a:r>
                <a:rPr lang="en-US">
                  <a:solidFill>
                    <a:schemeClr val="tx1"/>
                  </a:solidFill>
                  <a:latin typeface="Symbol" charset="0"/>
                  <a:ea typeface="ＭＳ Ｐゴシック" charset="0"/>
                  <a:cs typeface="Symbol" charset="0"/>
                  <a:sym typeface="Symbol" charset="0"/>
                </a:rPr>
                <a:t>π</a:t>
              </a:r>
            </a:p>
          </p:txBody>
        </p:sp>
        <p:sp>
          <p:nvSpPr>
            <p:cNvPr id="36" name="Line 33"/>
            <p:cNvSpPr>
              <a:spLocks noChangeShapeType="1"/>
            </p:cNvSpPr>
            <p:nvPr/>
          </p:nvSpPr>
          <p:spPr bwMode="auto">
            <a:xfrm>
              <a:off x="4337050" y="3171825"/>
              <a:ext cx="457200" cy="1588"/>
            </a:xfrm>
            <a:prstGeom prst="line">
              <a:avLst/>
            </a:prstGeom>
            <a:noFill/>
            <a:ln w="57150" cap="flat">
              <a:solidFill>
                <a:schemeClr val="tx1"/>
              </a:solidFill>
              <a:prstDash val="solid"/>
              <a:round/>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sp>
          <p:nvSpPr>
            <p:cNvPr id="37" name="Rectangle 34"/>
            <p:cNvSpPr>
              <a:spLocks/>
            </p:cNvSpPr>
            <p:nvPr/>
          </p:nvSpPr>
          <p:spPr bwMode="auto">
            <a:xfrm>
              <a:off x="6076955" y="2557462"/>
              <a:ext cx="292089" cy="5016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cap="flat">
                  <a:solidFill>
                    <a:srgbClr val="808080"/>
                  </a:solidFill>
                  <a:miter lim="800000"/>
                  <a:headEnd type="none" w="med" len="med"/>
                  <a:tailEnd type="none" w="med" len="med"/>
                </a14:hiddenLine>
              </a:ext>
            </a:extLst>
          </p:spPr>
          <p:txBody>
            <a:bodyPr wrap="none" lIns="0" tIns="0" rIns="40639" bIns="0">
              <a:spAutoFit/>
            </a:bodyPr>
            <a:lstStyle/>
            <a:p>
              <a:pPr marL="39688" algn="ctr">
                <a:spcBef>
                  <a:spcPts val="638"/>
                </a:spcBef>
              </a:pPr>
              <a:r>
                <a:rPr lang="en-US">
                  <a:solidFill>
                    <a:schemeClr val="tx1"/>
                  </a:solidFill>
                  <a:latin typeface="Symbol" charset="0"/>
                  <a:ea typeface="ＭＳ Ｐゴシック" charset="0"/>
                  <a:cs typeface="Symbol" charset="0"/>
                  <a:sym typeface="Symbol" charset="0"/>
                </a:rPr>
                <a:t>ν</a:t>
              </a:r>
            </a:p>
          </p:txBody>
        </p:sp>
        <p:sp>
          <p:nvSpPr>
            <p:cNvPr id="38" name="Line 35"/>
            <p:cNvSpPr>
              <a:spLocks noChangeShapeType="1"/>
            </p:cNvSpPr>
            <p:nvPr/>
          </p:nvSpPr>
          <p:spPr bwMode="auto">
            <a:xfrm>
              <a:off x="5861050" y="3171825"/>
              <a:ext cx="457200" cy="1588"/>
            </a:xfrm>
            <a:prstGeom prst="line">
              <a:avLst/>
            </a:prstGeom>
            <a:noFill/>
            <a:ln w="57150" cap="flat">
              <a:solidFill>
                <a:schemeClr val="tx1"/>
              </a:solidFill>
              <a:prstDash val="solid"/>
              <a:round/>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grpSp>
          <p:nvGrpSpPr>
            <p:cNvPr id="39" name="Group 39"/>
            <p:cNvGrpSpPr>
              <a:grpSpLocks/>
            </p:cNvGrpSpPr>
            <p:nvPr/>
          </p:nvGrpSpPr>
          <p:grpSpPr bwMode="auto">
            <a:xfrm>
              <a:off x="6773863" y="1965325"/>
              <a:ext cx="1295400" cy="534988"/>
              <a:chOff x="0" y="0"/>
              <a:chExt cx="816" cy="337"/>
            </a:xfrm>
          </p:grpSpPr>
          <p:sp>
            <p:nvSpPr>
              <p:cNvPr id="40" name="Line 36"/>
              <p:cNvSpPr>
                <a:spLocks noChangeShapeType="1"/>
              </p:cNvSpPr>
              <p:nvPr/>
            </p:nvSpPr>
            <p:spPr bwMode="auto">
              <a:xfrm rot="10800000" flipH="1">
                <a:off x="0" y="0"/>
                <a:ext cx="1" cy="336"/>
              </a:xfrm>
              <a:prstGeom prst="line">
                <a:avLst/>
              </a:prstGeom>
              <a:noFill/>
              <a:ln w="19050" cap="flat">
                <a:solidFill>
                  <a:schemeClr val="tx1"/>
                </a:solidFill>
                <a:prstDash val="solid"/>
                <a:round/>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sp>
            <p:nvSpPr>
              <p:cNvPr id="41" name="Line 37"/>
              <p:cNvSpPr>
                <a:spLocks noChangeShapeType="1"/>
              </p:cNvSpPr>
              <p:nvPr/>
            </p:nvSpPr>
            <p:spPr bwMode="auto">
              <a:xfrm>
                <a:off x="0" y="336"/>
                <a:ext cx="816" cy="1"/>
              </a:xfrm>
              <a:prstGeom prst="line">
                <a:avLst/>
              </a:prstGeom>
              <a:noFill/>
              <a:ln w="19050" cap="flat">
                <a:solidFill>
                  <a:schemeClr val="tx1"/>
                </a:solidFill>
                <a:prstDash val="solid"/>
                <a:round/>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sp>
            <p:nvSpPr>
              <p:cNvPr id="42" name="Freeform 38"/>
              <p:cNvSpPr>
                <a:spLocks/>
              </p:cNvSpPr>
              <p:nvPr/>
            </p:nvSpPr>
            <p:spPr bwMode="auto">
              <a:xfrm>
                <a:off x="0" y="46"/>
                <a:ext cx="612" cy="285"/>
              </a:xfrm>
              <a:custGeom>
                <a:avLst/>
                <a:gdLst>
                  <a:gd name="T0" fmla="*/ 0 w 21600"/>
                  <a:gd name="T1" fmla="+- 0 21600 923"/>
                  <a:gd name="T2" fmla="*/ 21600 h 20677"/>
                  <a:gd name="T3" fmla="*/ 2880 w 21600"/>
                  <a:gd name="T4" fmla="+- 0 14264 923"/>
                  <a:gd name="T5" fmla="*/ 14264 h 20677"/>
                  <a:gd name="T6" fmla="*/ 4320 w 21600"/>
                  <a:gd name="T7" fmla="+- 0 2038 923"/>
                  <a:gd name="T8" fmla="*/ 2038 h 20677"/>
                  <a:gd name="T9" fmla="*/ 5760 w 21600"/>
                  <a:gd name="T10" fmla="+- 0 2038 923"/>
                  <a:gd name="T11" fmla="*/ 2038 h 20677"/>
                  <a:gd name="T12" fmla="*/ 7200 w 21600"/>
                  <a:gd name="T13" fmla="+- 0 6928 923"/>
                  <a:gd name="T14" fmla="*/ 6928 h 20677"/>
                  <a:gd name="T15" fmla="*/ 8640 w 21600"/>
                  <a:gd name="T16" fmla="+- 0 14264 923"/>
                  <a:gd name="T17" fmla="*/ 14264 h 20677"/>
                  <a:gd name="T18" fmla="*/ 12960 w 21600"/>
                  <a:gd name="T19" fmla="+- 0 19155 923"/>
                  <a:gd name="T20" fmla="*/ 19155 h 20677"/>
                  <a:gd name="T21" fmla="*/ 21600 w 21600"/>
                  <a:gd name="T22" fmla="+- 0 21600 923"/>
                  <a:gd name="T23" fmla="*/ 21600 h 20677"/>
                </a:gdLst>
                <a:ahLst/>
                <a:cxnLst>
                  <a:cxn ang="0">
                    <a:pos x="T0" y="T2"/>
                  </a:cxn>
                  <a:cxn ang="0">
                    <a:pos x="T3" y="T5"/>
                  </a:cxn>
                  <a:cxn ang="0">
                    <a:pos x="T6" y="T8"/>
                  </a:cxn>
                  <a:cxn ang="0">
                    <a:pos x="T9" y="T11"/>
                  </a:cxn>
                  <a:cxn ang="0">
                    <a:pos x="T12" y="T14"/>
                  </a:cxn>
                  <a:cxn ang="0">
                    <a:pos x="T15" y="T17"/>
                  </a:cxn>
                  <a:cxn ang="0">
                    <a:pos x="T18" y="T20"/>
                  </a:cxn>
                  <a:cxn ang="0">
                    <a:pos x="T21" y="T23"/>
                  </a:cxn>
                </a:cxnLst>
                <a:rect l="0" t="0" r="r" b="b"/>
                <a:pathLst>
                  <a:path w="21600" h="20677">
                    <a:moveTo>
                      <a:pt x="0" y="20677"/>
                    </a:moveTo>
                    <a:cubicBezTo>
                      <a:pt x="1080" y="18639"/>
                      <a:pt x="2160" y="16602"/>
                      <a:pt x="2880" y="13341"/>
                    </a:cubicBezTo>
                    <a:cubicBezTo>
                      <a:pt x="3600" y="10081"/>
                      <a:pt x="3840" y="3152"/>
                      <a:pt x="4320" y="1115"/>
                    </a:cubicBezTo>
                    <a:cubicBezTo>
                      <a:pt x="4800" y="-923"/>
                      <a:pt x="5280" y="300"/>
                      <a:pt x="5760" y="1115"/>
                    </a:cubicBezTo>
                    <a:cubicBezTo>
                      <a:pt x="6240" y="1930"/>
                      <a:pt x="6720" y="3968"/>
                      <a:pt x="7200" y="6005"/>
                    </a:cubicBezTo>
                    <a:cubicBezTo>
                      <a:pt x="7680" y="8043"/>
                      <a:pt x="7680" y="11303"/>
                      <a:pt x="8640" y="13341"/>
                    </a:cubicBezTo>
                    <a:cubicBezTo>
                      <a:pt x="9600" y="15379"/>
                      <a:pt x="10800" y="17009"/>
                      <a:pt x="12960" y="18232"/>
                    </a:cubicBezTo>
                    <a:cubicBezTo>
                      <a:pt x="15120" y="19454"/>
                      <a:pt x="18360" y="20066"/>
                      <a:pt x="21600" y="20677"/>
                    </a:cubicBezTo>
                  </a:path>
                </a:pathLst>
              </a:custGeom>
              <a:noFill/>
              <a:ln w="38100"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grpSp>
        <p:sp>
          <p:nvSpPr>
            <p:cNvPr id="43" name="Rectangle 40"/>
            <p:cNvSpPr>
              <a:spLocks/>
            </p:cNvSpPr>
            <p:nvPr/>
          </p:nvSpPr>
          <p:spPr bwMode="auto">
            <a:xfrm>
              <a:off x="4618038" y="2024063"/>
              <a:ext cx="1778000"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lgn="ctr"/>
              <a:r>
                <a:rPr lang="en-US" sz="1100">
                  <a:solidFill>
                    <a:srgbClr val="99CC00"/>
                  </a:solidFill>
                  <a:latin typeface="Comic Sans MS" charset="0"/>
                  <a:ea typeface="ＭＳ Ｐゴシック" charset="0"/>
                  <a:cs typeface="Comic Sans MS" charset="0"/>
                  <a:sym typeface="Comic Sans MS" charset="0"/>
                </a:rPr>
                <a:t>decay tunnel</a:t>
              </a:r>
            </a:p>
          </p:txBody>
        </p:sp>
        <p:sp>
          <p:nvSpPr>
            <p:cNvPr id="44" name="Rectangle 41"/>
            <p:cNvSpPr>
              <a:spLocks/>
            </p:cNvSpPr>
            <p:nvPr/>
          </p:nvSpPr>
          <p:spPr bwMode="auto">
            <a:xfrm>
              <a:off x="61913" y="1860550"/>
              <a:ext cx="1397000"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sz="1100">
                  <a:solidFill>
                    <a:srgbClr val="009900"/>
                  </a:solidFill>
                  <a:latin typeface="Comic Sans MS" charset="0"/>
                  <a:ea typeface="ＭＳ Ｐゴシック" charset="0"/>
                  <a:cs typeface="Comic Sans MS" charset="0"/>
                  <a:sym typeface="Comic Sans MS" charset="0"/>
                </a:rPr>
                <a:t>proton beam</a:t>
              </a:r>
            </a:p>
          </p:txBody>
        </p:sp>
        <p:sp>
          <p:nvSpPr>
            <p:cNvPr id="45" name="Rectangle 42"/>
            <p:cNvSpPr>
              <a:spLocks/>
            </p:cNvSpPr>
            <p:nvPr/>
          </p:nvSpPr>
          <p:spPr bwMode="auto">
            <a:xfrm>
              <a:off x="823913" y="3478213"/>
              <a:ext cx="844017" cy="3065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100">
                  <a:solidFill>
                    <a:schemeClr val="tx1"/>
                  </a:solidFill>
                  <a:latin typeface="Comic Sans MS" charset="0"/>
                  <a:ea typeface="ＭＳ Ｐゴシック" charset="0"/>
                  <a:cs typeface="Comic Sans MS" charset="0"/>
                  <a:sym typeface="Comic Sans MS" charset="0"/>
                </a:rPr>
                <a:t>target</a:t>
              </a:r>
            </a:p>
          </p:txBody>
        </p:sp>
        <p:sp>
          <p:nvSpPr>
            <p:cNvPr id="46" name="Rectangle 43"/>
            <p:cNvSpPr>
              <a:spLocks/>
            </p:cNvSpPr>
            <p:nvPr/>
          </p:nvSpPr>
          <p:spPr bwMode="auto">
            <a:xfrm>
              <a:off x="1563688" y="2328862"/>
              <a:ext cx="1040989" cy="3065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100">
                  <a:solidFill>
                    <a:srgbClr val="FF9900"/>
                  </a:solidFill>
                  <a:latin typeface="Comic Sans MS" charset="0"/>
                  <a:ea typeface="ＭＳ Ｐゴシック" charset="0"/>
                  <a:cs typeface="Comic Sans MS" charset="0"/>
                  <a:sym typeface="Comic Sans MS" charset="0"/>
                </a:rPr>
                <a:t>hadrons</a:t>
              </a:r>
            </a:p>
          </p:txBody>
        </p:sp>
        <p:sp>
          <p:nvSpPr>
            <p:cNvPr id="47" name="Rectangle 44"/>
            <p:cNvSpPr>
              <a:spLocks/>
            </p:cNvSpPr>
            <p:nvPr/>
          </p:nvSpPr>
          <p:spPr bwMode="auto">
            <a:xfrm>
              <a:off x="2212781" y="3602039"/>
              <a:ext cx="2249870" cy="6130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lgn="ctr"/>
              <a:r>
                <a:rPr lang="en-US" sz="1100">
                  <a:solidFill>
                    <a:srgbClr val="0000FF"/>
                  </a:solidFill>
                  <a:latin typeface="Comic Sans MS" charset="0"/>
                  <a:ea typeface="ＭＳ Ｐゴシック" charset="0"/>
                  <a:cs typeface="Comic Sans MS" charset="0"/>
                  <a:sym typeface="Comic Sans MS" charset="0"/>
                </a:rPr>
                <a:t>hadronic collector</a:t>
              </a:r>
            </a:p>
            <a:p>
              <a:pPr marL="39688" algn="ctr"/>
              <a:r>
                <a:rPr lang="en-US" sz="1100">
                  <a:solidFill>
                    <a:srgbClr val="0000FF"/>
                  </a:solidFill>
                  <a:latin typeface="Comic Sans MS" charset="0"/>
                  <a:ea typeface="ＭＳ Ｐゴシック" charset="0"/>
                  <a:cs typeface="Comic Sans MS" charset="0"/>
                  <a:sym typeface="Comic Sans MS" charset="0"/>
                </a:rPr>
                <a:t>(focusing)</a:t>
              </a:r>
            </a:p>
          </p:txBody>
        </p:sp>
        <p:grpSp>
          <p:nvGrpSpPr>
            <p:cNvPr id="48" name="Group 54"/>
            <p:cNvGrpSpPr>
              <a:grpSpLocks/>
            </p:cNvGrpSpPr>
            <p:nvPr/>
          </p:nvGrpSpPr>
          <p:grpSpPr bwMode="auto">
            <a:xfrm>
              <a:off x="6734175" y="2589213"/>
              <a:ext cx="915988" cy="1066800"/>
              <a:chOff x="0" y="0"/>
              <a:chExt cx="577" cy="672"/>
            </a:xfrm>
          </p:grpSpPr>
          <p:sp>
            <p:nvSpPr>
              <p:cNvPr id="49" name="Oval 45"/>
              <p:cNvSpPr>
                <a:spLocks/>
              </p:cNvSpPr>
              <p:nvPr/>
            </p:nvSpPr>
            <p:spPr bwMode="auto">
              <a:xfrm>
                <a:off x="119" y="0"/>
                <a:ext cx="457" cy="177"/>
              </a:xfrm>
              <a:prstGeom prst="ellipse">
                <a:avLst/>
              </a:pr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sp>
            <p:nvSpPr>
              <p:cNvPr id="50" name="Oval 46"/>
              <p:cNvSpPr>
                <a:spLocks/>
              </p:cNvSpPr>
              <p:nvPr/>
            </p:nvSpPr>
            <p:spPr bwMode="auto">
              <a:xfrm>
                <a:off x="119" y="495"/>
                <a:ext cx="457" cy="177"/>
              </a:xfrm>
              <a:prstGeom prst="ellipse">
                <a:avLst/>
              </a:pr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sp>
            <p:nvSpPr>
              <p:cNvPr id="51" name="Line 47"/>
              <p:cNvSpPr>
                <a:spLocks noChangeShapeType="1"/>
              </p:cNvSpPr>
              <p:nvPr/>
            </p:nvSpPr>
            <p:spPr bwMode="auto">
              <a:xfrm rot="10800000" flipH="1">
                <a:off x="119" y="91"/>
                <a:ext cx="1" cy="495"/>
              </a:xfrm>
              <a:prstGeom prst="line">
                <a:avLst/>
              </a:pr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sp>
            <p:nvSpPr>
              <p:cNvPr id="52" name="Line 48"/>
              <p:cNvSpPr>
                <a:spLocks noChangeShapeType="1"/>
              </p:cNvSpPr>
              <p:nvPr/>
            </p:nvSpPr>
            <p:spPr bwMode="auto">
              <a:xfrm rot="10800000" flipH="1">
                <a:off x="576" y="91"/>
                <a:ext cx="1" cy="495"/>
              </a:xfrm>
              <a:prstGeom prst="line">
                <a:avLst/>
              </a:pr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sp>
            <p:nvSpPr>
              <p:cNvPr id="53" name="Line 49"/>
              <p:cNvSpPr>
                <a:spLocks noChangeShapeType="1"/>
              </p:cNvSpPr>
              <p:nvPr/>
            </p:nvSpPr>
            <p:spPr bwMode="auto">
              <a:xfrm>
                <a:off x="0" y="360"/>
                <a:ext cx="210" cy="1"/>
              </a:xfrm>
              <a:prstGeom prst="line">
                <a:avLst/>
              </a:prstGeom>
              <a:noFill/>
              <a:ln w="9525" cap="flat">
                <a:solidFill>
                  <a:schemeClr val="tx1"/>
                </a:solidFill>
                <a:prstDash val="solid"/>
                <a:round/>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sp>
            <p:nvSpPr>
              <p:cNvPr id="54" name="Line 50"/>
              <p:cNvSpPr>
                <a:spLocks noChangeShapeType="1"/>
              </p:cNvSpPr>
              <p:nvPr/>
            </p:nvSpPr>
            <p:spPr bwMode="auto">
              <a:xfrm rot="10800000" flipH="1">
                <a:off x="216" y="247"/>
                <a:ext cx="161" cy="108"/>
              </a:xfrm>
              <a:prstGeom prst="line">
                <a:avLst/>
              </a:prstGeom>
              <a:noFill/>
              <a:ln w="952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sp>
            <p:nvSpPr>
              <p:cNvPr id="55" name="Line 51"/>
              <p:cNvSpPr>
                <a:spLocks noChangeShapeType="1"/>
              </p:cNvSpPr>
              <p:nvPr/>
            </p:nvSpPr>
            <p:spPr bwMode="auto">
              <a:xfrm>
                <a:off x="216" y="360"/>
                <a:ext cx="199" cy="27"/>
              </a:xfrm>
              <a:prstGeom prst="line">
                <a:avLst/>
              </a:prstGeom>
              <a:noFill/>
              <a:ln w="952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sp>
            <p:nvSpPr>
              <p:cNvPr id="56" name="Line 52"/>
              <p:cNvSpPr>
                <a:spLocks noChangeShapeType="1"/>
              </p:cNvSpPr>
              <p:nvPr/>
            </p:nvSpPr>
            <p:spPr bwMode="auto">
              <a:xfrm>
                <a:off x="221" y="360"/>
                <a:ext cx="113" cy="76"/>
              </a:xfrm>
              <a:prstGeom prst="line">
                <a:avLst/>
              </a:prstGeom>
              <a:noFill/>
              <a:ln w="952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sp>
            <p:nvSpPr>
              <p:cNvPr id="57" name="Line 53"/>
              <p:cNvSpPr>
                <a:spLocks noChangeShapeType="1"/>
              </p:cNvSpPr>
              <p:nvPr/>
            </p:nvSpPr>
            <p:spPr bwMode="auto">
              <a:xfrm>
                <a:off x="334" y="436"/>
                <a:ext cx="118" cy="1"/>
              </a:xfrm>
              <a:prstGeom prst="line">
                <a:avLst/>
              </a:prstGeom>
              <a:noFill/>
              <a:ln w="952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grpSp>
        <p:sp>
          <p:nvSpPr>
            <p:cNvPr id="58" name="Rectangle 55"/>
            <p:cNvSpPr>
              <a:spLocks/>
            </p:cNvSpPr>
            <p:nvPr/>
          </p:nvSpPr>
          <p:spPr bwMode="auto">
            <a:xfrm>
              <a:off x="6643688" y="3727450"/>
              <a:ext cx="1167568" cy="3065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100">
                  <a:solidFill>
                    <a:srgbClr val="990000"/>
                  </a:solidFill>
                  <a:latin typeface="Comic Sans MS" charset="0"/>
                  <a:ea typeface="ＭＳ Ｐゴシック" charset="0"/>
                  <a:cs typeface="Comic Sans MS" charset="0"/>
                  <a:sym typeface="Comic Sans MS" charset="0"/>
                </a:rPr>
                <a:t>Detector</a:t>
              </a:r>
            </a:p>
          </p:txBody>
        </p:sp>
        <p:grpSp>
          <p:nvGrpSpPr>
            <p:cNvPr id="59" name="Group 59"/>
            <p:cNvGrpSpPr>
              <a:grpSpLocks/>
            </p:cNvGrpSpPr>
            <p:nvPr/>
          </p:nvGrpSpPr>
          <p:grpSpPr bwMode="auto">
            <a:xfrm>
              <a:off x="8159750" y="2749550"/>
              <a:ext cx="847725" cy="844550"/>
              <a:chOff x="0" y="0"/>
              <a:chExt cx="534" cy="532"/>
            </a:xfrm>
          </p:grpSpPr>
          <p:sp>
            <p:nvSpPr>
              <p:cNvPr id="60" name="Freeform 56"/>
              <p:cNvSpPr>
                <a:spLocks/>
              </p:cNvSpPr>
              <p:nvPr/>
            </p:nvSpPr>
            <p:spPr bwMode="auto">
              <a:xfrm>
                <a:off x="281" y="0"/>
                <a:ext cx="247" cy="528"/>
              </a:xfrm>
              <a:custGeom>
                <a:avLst/>
                <a:gdLst>
                  <a:gd name="T0" fmla="*/ 0 w 21600"/>
                  <a:gd name="T1" fmla="*/ 0 h 21600"/>
                  <a:gd name="T2" fmla="*/ 21600 w 21600"/>
                  <a:gd name="T3" fmla="*/ 245 h 21600"/>
                  <a:gd name="T4" fmla="*/ 21600 w 21600"/>
                  <a:gd name="T5" fmla="*/ 21600 h 21600"/>
                </a:gdLst>
                <a:ahLst/>
                <a:cxnLst>
                  <a:cxn ang="0">
                    <a:pos x="T0" y="T1"/>
                  </a:cxn>
                  <a:cxn ang="0">
                    <a:pos x="T2" y="T3"/>
                  </a:cxn>
                  <a:cxn ang="0">
                    <a:pos x="T4" y="T5"/>
                  </a:cxn>
                </a:cxnLst>
                <a:rect l="0" t="0" r="r" b="b"/>
                <a:pathLst>
                  <a:path w="21600" h="21600">
                    <a:moveTo>
                      <a:pt x="0" y="0"/>
                    </a:moveTo>
                    <a:lnTo>
                      <a:pt x="21600" y="245"/>
                    </a:lnTo>
                    <a:lnTo>
                      <a:pt x="21600" y="21600"/>
                    </a:lnTo>
                  </a:path>
                </a:pathLst>
              </a:custGeom>
              <a:solidFill>
                <a:srgbClr val="808080"/>
              </a:solidFill>
              <a:ln w="9525" cap="flat">
                <a:solidFill>
                  <a:schemeClr val="tx1"/>
                </a:solidFill>
                <a:prstDash val="solid"/>
                <a:round/>
                <a:headEnd type="none" w="med" len="med"/>
                <a:tailEnd type="none" w="med" len="med"/>
              </a:ln>
            </p:spPr>
            <p:txBody>
              <a:bodyPr lIns="0" tIns="0" rIns="0" bIns="0"/>
              <a:lstStyle/>
              <a:p>
                <a:endParaRPr lang="en-US" sz="1100"/>
              </a:p>
            </p:txBody>
          </p:sp>
          <p:sp>
            <p:nvSpPr>
              <p:cNvPr id="61" name="Freeform 57"/>
              <p:cNvSpPr>
                <a:spLocks/>
              </p:cNvSpPr>
              <p:nvPr/>
            </p:nvSpPr>
            <p:spPr bwMode="auto">
              <a:xfrm>
                <a:off x="246" y="4"/>
                <a:ext cx="288" cy="528"/>
              </a:xfrm>
              <a:custGeom>
                <a:avLst/>
                <a:gdLst>
                  <a:gd name="T0" fmla="+- 0 3456 384"/>
                  <a:gd name="T1" fmla="*/ T0 w 21216"/>
                  <a:gd name="T2" fmla="*/ 0 h 21600"/>
                  <a:gd name="T3" fmla="+- 0 6048 384"/>
                  <a:gd name="T4" fmla="*/ T3 w 21216"/>
                  <a:gd name="T5" fmla="*/ 1543 h 21600"/>
                  <a:gd name="T6" fmla="+- 0 3456 384"/>
                  <a:gd name="T7" fmla="*/ T6 w 21216"/>
                  <a:gd name="T8" fmla="*/ 3086 h 21600"/>
                  <a:gd name="T9" fmla="+- 0 6048 384"/>
                  <a:gd name="T10" fmla="*/ T9 w 21216"/>
                  <a:gd name="T11" fmla="*/ 6171 h 21600"/>
                  <a:gd name="T12" fmla="+- 0 3456 384"/>
                  <a:gd name="T13" fmla="*/ T12 w 21216"/>
                  <a:gd name="T14" fmla="*/ 7714 h 21600"/>
                  <a:gd name="T15" fmla="+- 0 8640 384"/>
                  <a:gd name="T16" fmla="*/ T15 w 21216"/>
                  <a:gd name="T17" fmla="*/ 9257 h 21600"/>
                  <a:gd name="T18" fmla="+- 0 864 384"/>
                  <a:gd name="T19" fmla="*/ T18 w 21216"/>
                  <a:gd name="T20" fmla="*/ 12343 h 21600"/>
                  <a:gd name="T21" fmla="+- 0 3456 384"/>
                  <a:gd name="T22" fmla="*/ T21 w 21216"/>
                  <a:gd name="T23" fmla="*/ 15429 h 21600"/>
                  <a:gd name="T24" fmla="+- 0 21600 384"/>
                  <a:gd name="T25" fmla="*/ T24 w 21216"/>
                  <a:gd name="T26" fmla="*/ 21600 h 2160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Lst>
                <a:rect l="0" t="0" r="r" b="b"/>
                <a:pathLst>
                  <a:path w="21216" h="21600">
                    <a:moveTo>
                      <a:pt x="3072" y="0"/>
                    </a:moveTo>
                    <a:cubicBezTo>
                      <a:pt x="4368" y="514"/>
                      <a:pt x="5664" y="1029"/>
                      <a:pt x="5664" y="1543"/>
                    </a:cubicBezTo>
                    <a:cubicBezTo>
                      <a:pt x="5664" y="2057"/>
                      <a:pt x="3072" y="2314"/>
                      <a:pt x="3072" y="3086"/>
                    </a:cubicBezTo>
                    <a:cubicBezTo>
                      <a:pt x="3072" y="3857"/>
                      <a:pt x="5664" y="5400"/>
                      <a:pt x="5664" y="6171"/>
                    </a:cubicBezTo>
                    <a:cubicBezTo>
                      <a:pt x="5664" y="6943"/>
                      <a:pt x="2640" y="7200"/>
                      <a:pt x="3072" y="7714"/>
                    </a:cubicBezTo>
                    <a:cubicBezTo>
                      <a:pt x="3504" y="8229"/>
                      <a:pt x="8688" y="8486"/>
                      <a:pt x="8256" y="9257"/>
                    </a:cubicBezTo>
                    <a:cubicBezTo>
                      <a:pt x="7824" y="10029"/>
                      <a:pt x="1344" y="11314"/>
                      <a:pt x="480" y="12343"/>
                    </a:cubicBezTo>
                    <a:cubicBezTo>
                      <a:pt x="-384" y="13371"/>
                      <a:pt x="-384" y="13886"/>
                      <a:pt x="3072" y="15429"/>
                    </a:cubicBezTo>
                    <a:cubicBezTo>
                      <a:pt x="6528" y="16971"/>
                      <a:pt x="13872" y="19286"/>
                      <a:pt x="21216" y="21600"/>
                    </a:cubicBezTo>
                  </a:path>
                </a:pathLst>
              </a:custGeom>
              <a:solidFill>
                <a:srgbClr val="808080"/>
              </a:solidFill>
              <a:ln w="38100" cap="flat">
                <a:solidFill>
                  <a:schemeClr val="tx1"/>
                </a:solidFill>
                <a:prstDash val="solid"/>
                <a:round/>
                <a:headEnd type="none" w="med" len="med"/>
                <a:tailEnd type="none" w="med" len="med"/>
              </a:ln>
            </p:spPr>
            <p:txBody>
              <a:bodyPr lIns="0" tIns="0" rIns="0" bIns="0"/>
              <a:lstStyle/>
              <a:p>
                <a:endParaRPr lang="en-US" sz="1100"/>
              </a:p>
            </p:txBody>
          </p:sp>
          <p:sp>
            <p:nvSpPr>
              <p:cNvPr id="62" name="Rectangle 58"/>
              <p:cNvSpPr>
                <a:spLocks/>
              </p:cNvSpPr>
              <p:nvPr/>
            </p:nvSpPr>
            <p:spPr bwMode="auto">
              <a:xfrm>
                <a:off x="0" y="4"/>
                <a:ext cx="528" cy="528"/>
              </a:xfrm>
              <a:prstGeom prst="rect">
                <a:avLst/>
              </a:prstGeom>
              <a:noFill/>
              <a:ln w="381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grpSp>
        <p:sp>
          <p:nvSpPr>
            <p:cNvPr id="63" name="Rectangle 60"/>
            <p:cNvSpPr>
              <a:spLocks/>
            </p:cNvSpPr>
            <p:nvPr/>
          </p:nvSpPr>
          <p:spPr bwMode="auto">
            <a:xfrm>
              <a:off x="7989888" y="2308225"/>
              <a:ext cx="1130300"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sz="1100">
                  <a:solidFill>
                    <a:srgbClr val="CC0099"/>
                  </a:solidFill>
                  <a:latin typeface="Comic Sans MS" charset="0"/>
                  <a:ea typeface="ＭＳ Ｐゴシック" charset="0"/>
                  <a:cs typeface="Comic Sans MS" charset="0"/>
                  <a:sym typeface="Comic Sans MS" charset="0"/>
                </a:rPr>
                <a:t>physics</a:t>
              </a:r>
            </a:p>
          </p:txBody>
        </p:sp>
        <p:pic>
          <p:nvPicPr>
            <p:cNvPr id="64" name="Picture 6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99000" y="3530600"/>
              <a:ext cx="1524000" cy="39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chemeClr val="tx1"/>
                  </a:solidFill>
                  <a:round/>
                  <a:headEnd/>
                  <a:tailEnd/>
                </a14:hiddenLine>
              </a:ext>
            </a:extLst>
          </p:spPr>
        </p:pic>
        <p:sp>
          <p:nvSpPr>
            <p:cNvPr id="65" name="Rectangle 63"/>
            <p:cNvSpPr>
              <a:spLocks/>
            </p:cNvSpPr>
            <p:nvPr/>
          </p:nvSpPr>
          <p:spPr bwMode="auto">
            <a:xfrm>
              <a:off x="2565400" y="3225800"/>
              <a:ext cx="474942" cy="3065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100">
                  <a:solidFill>
                    <a:schemeClr val="tx1"/>
                  </a:solidFill>
                  <a:latin typeface="Times New Roman" charset="0"/>
                  <a:ea typeface="ＭＳ Ｐゴシック" charset="0"/>
                  <a:cs typeface="Apple Symbols" charset="0"/>
                  <a:sym typeface="Times New Roman" charset="0"/>
                </a:rPr>
                <a:t>⨂B</a:t>
              </a:r>
            </a:p>
          </p:txBody>
        </p:sp>
        <p:sp>
          <p:nvSpPr>
            <p:cNvPr id="66" name="Line 64"/>
            <p:cNvSpPr>
              <a:spLocks noChangeShapeType="1"/>
            </p:cNvSpPr>
            <p:nvPr/>
          </p:nvSpPr>
          <p:spPr bwMode="auto">
            <a:xfrm>
              <a:off x="2928938" y="3594100"/>
              <a:ext cx="411162" cy="0"/>
            </a:xfrm>
            <a:prstGeom prst="line">
              <a:avLst/>
            </a:prstGeom>
            <a:noFill/>
            <a:ln w="19050" cap="flat">
              <a:solidFill>
                <a:schemeClr val="tx1"/>
              </a:solidFill>
              <a:prstDash val="solid"/>
              <a:round/>
              <a:headEnd type="stealth"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grpSp>
      <p:sp>
        <p:nvSpPr>
          <p:cNvPr id="2048" name="ZoneTexte 2047"/>
          <p:cNvSpPr txBox="1"/>
          <p:nvPr/>
        </p:nvSpPr>
        <p:spPr>
          <a:xfrm>
            <a:off x="5271808" y="5142016"/>
            <a:ext cx="3567804" cy="369332"/>
          </a:xfrm>
          <a:prstGeom prst="rect">
            <a:avLst/>
          </a:prstGeom>
          <a:noFill/>
        </p:spPr>
        <p:txBody>
          <a:bodyPr wrap="none" rtlCol="0">
            <a:spAutoFit/>
          </a:bodyPr>
          <a:lstStyle/>
          <a:p>
            <a:r>
              <a:rPr lang="en-GB" dirty="0"/>
              <a:t>conventional neutrino (super) beam</a:t>
            </a:r>
          </a:p>
        </p:txBody>
      </p:sp>
    </p:spTree>
    <p:extLst>
      <p:ext uri="{BB962C8B-B14F-4D97-AF65-F5344CB8AC3E}">
        <p14:creationId xmlns:p14="http://schemas.microsoft.com/office/powerpoint/2010/main" val="2609335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2"/>
          <p:cNvSpPr>
            <a:spLocks noGrp="1" noChangeArrowheads="1"/>
          </p:cNvSpPr>
          <p:nvPr>
            <p:ph type="title"/>
          </p:nvPr>
        </p:nvSpPr>
        <p:spPr>
          <a:effectLst>
            <a:outerShdw blurRad="50800" dist="38100" dir="2700000" algn="tl" rotWithShape="0">
              <a:prstClr val="black">
                <a:alpha val="40000"/>
              </a:prstClr>
            </a:outerShdw>
          </a:effectLst>
        </p:spPr>
        <p:txBody>
          <a:bodyPr>
            <a:noAutofit/>
          </a:bodyPr>
          <a:lstStyle/>
          <a:p>
            <a:pPr defTabSz="914400" eaLnBrk="0" fontAlgn="base" hangingPunct="0">
              <a:spcAft>
                <a:spcPct val="0"/>
              </a:spcAft>
              <a:defRPr/>
            </a:pPr>
            <a:r>
              <a:rPr lang="en-GB" sz="3600" dirty="0">
                <a:solidFill>
                  <a:srgbClr val="0000FF"/>
                </a:solidFill>
              </a:rPr>
              <a:t>ESSνSB </a:t>
            </a:r>
            <a:r>
              <a:rPr lang="en-GB" sz="3600" dirty="0" err="1">
                <a:solidFill>
                  <a:srgbClr val="0000FF"/>
                </a:solidFill>
              </a:rPr>
              <a:t>ν</a:t>
            </a:r>
            <a:r>
              <a:rPr lang="en-GB" sz="3600" dirty="0">
                <a:solidFill>
                  <a:srgbClr val="0000FF"/>
                </a:solidFill>
              </a:rPr>
              <a:t> energy distribution</a:t>
            </a:r>
            <a:endParaRPr lang="en-GB" sz="2800" dirty="0">
              <a:solidFill>
                <a:srgbClr val="0000FF"/>
              </a:solidFill>
              <a:effectLst/>
            </a:endParaRPr>
          </a:p>
        </p:txBody>
      </p:sp>
      <p:sp>
        <p:nvSpPr>
          <p:cNvPr id="2" name="Espace réservé de la date 1"/>
          <p:cNvSpPr>
            <a:spLocks noGrp="1"/>
          </p:cNvSpPr>
          <p:nvPr>
            <p:ph type="dt" sz="half" idx="10"/>
          </p:nvPr>
        </p:nvSpPr>
        <p:spPr/>
        <p:txBody>
          <a:bodyPr/>
          <a:lstStyle/>
          <a:p>
            <a:pPr defTabSz="914400" fontAlgn="base">
              <a:spcBef>
                <a:spcPct val="0"/>
              </a:spcBef>
              <a:spcAft>
                <a:spcPct val="0"/>
              </a:spcAft>
            </a:pPr>
            <a:r>
              <a:rPr lang="fr-FR">
                <a:latin typeface="Times New Roman" charset="0"/>
                <a:ea typeface="ＭＳ Ｐゴシック" charset="0"/>
                <a:cs typeface="ＭＳ Ｐゴシック" charset="0"/>
              </a:rPr>
              <a:t>HEP2021, 16/06/2021</a:t>
            </a:r>
            <a:endParaRPr lang="en-GB" dirty="0">
              <a:latin typeface="Times New Roman" charset="0"/>
              <a:ea typeface="ＭＳ Ｐゴシック" charset="0"/>
              <a:cs typeface="ＭＳ Ｐゴシック" charset="0"/>
            </a:endParaRPr>
          </a:p>
        </p:txBody>
      </p:sp>
      <p:sp>
        <p:nvSpPr>
          <p:cNvPr id="11" name="Espace réservé du pied de page 10"/>
          <p:cNvSpPr>
            <a:spLocks noGrp="1"/>
          </p:cNvSpPr>
          <p:nvPr>
            <p:ph type="ftr" sz="quarter" idx="11"/>
          </p:nvPr>
        </p:nvSpPr>
        <p:spPr/>
        <p:txBody>
          <a:bodyPr/>
          <a:lstStyle/>
          <a:p>
            <a:pPr defTabSz="914400" fontAlgn="base">
              <a:spcBef>
                <a:spcPct val="0"/>
              </a:spcBef>
              <a:spcAft>
                <a:spcPct val="0"/>
              </a:spcAft>
            </a:pPr>
            <a:r>
              <a:rPr lang="en-GB">
                <a:latin typeface="Times New Roman" charset="0"/>
                <a:ea typeface="ＭＳ Ｐゴシック" charset="0"/>
                <a:cs typeface="ＭＳ Ｐゴシック" charset="0"/>
              </a:rPr>
              <a:t>M. Dracos, IPHC-IN2P3/CNRS/UNISTRA</a:t>
            </a:r>
            <a:endParaRPr lang="en-GB" dirty="0">
              <a:latin typeface="Times New Roman" charset="0"/>
              <a:ea typeface="ＭＳ Ｐゴシック" charset="0"/>
              <a:cs typeface="ＭＳ Ｐゴシック" charset="0"/>
            </a:endParaRPr>
          </a:p>
        </p:txBody>
      </p:sp>
      <p:sp>
        <p:nvSpPr>
          <p:cNvPr id="7" name="Espace réservé du numéro de diapositive 6"/>
          <p:cNvSpPr>
            <a:spLocks noGrp="1"/>
          </p:cNvSpPr>
          <p:nvPr>
            <p:ph type="sldNum" sz="quarter" idx="12"/>
          </p:nvPr>
        </p:nvSpPr>
        <p:spPr/>
        <p:txBody>
          <a:bodyPr/>
          <a:lstStyle/>
          <a:p>
            <a:pPr defTabSz="914400" fontAlgn="base">
              <a:spcBef>
                <a:spcPct val="0"/>
              </a:spcBef>
              <a:spcAft>
                <a:spcPct val="0"/>
              </a:spcAft>
            </a:pPr>
            <a:fld id="{5B75A52C-D3C1-DA4F-91BD-350C97786792}" type="slidenum">
              <a:rPr lang="en-GB" smtClean="0">
                <a:latin typeface="Times New Roman" charset="0"/>
                <a:ea typeface="ＭＳ Ｐゴシック" charset="0"/>
                <a:cs typeface="ＭＳ Ｐゴシック" charset="0"/>
              </a:rPr>
              <a:pPr defTabSz="914400" fontAlgn="base">
                <a:spcBef>
                  <a:spcPct val="0"/>
                </a:spcBef>
                <a:spcAft>
                  <a:spcPct val="0"/>
                </a:spcAft>
              </a:pPr>
              <a:t>15</a:t>
            </a:fld>
            <a:endParaRPr lang="en-GB" dirty="0">
              <a:latin typeface="Times New Roman" charset="0"/>
              <a:ea typeface="ＭＳ Ｐゴシック" charset="0"/>
              <a:cs typeface="ＭＳ Ｐゴシック" charset="0"/>
            </a:endParaRPr>
          </a:p>
        </p:txBody>
      </p:sp>
      <p:pic>
        <p:nvPicPr>
          <p:cNvPr id="14" name="Image 1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3629" y="1180829"/>
            <a:ext cx="8110670" cy="3311644"/>
          </a:xfrm>
          <a:prstGeom prst="rect">
            <a:avLst/>
          </a:prstGeom>
        </p:spPr>
      </p:pic>
      <p:sp>
        <p:nvSpPr>
          <p:cNvPr id="15" name="ZoneTexte 14"/>
          <p:cNvSpPr txBox="1"/>
          <p:nvPr/>
        </p:nvSpPr>
        <p:spPr>
          <a:xfrm>
            <a:off x="7496070" y="4615880"/>
            <a:ext cx="1567874" cy="1077218"/>
          </a:xfrm>
          <a:prstGeom prst="rect">
            <a:avLst/>
          </a:prstGeom>
          <a:noFill/>
        </p:spPr>
        <p:txBody>
          <a:bodyPr wrap="square" rtlCol="0">
            <a:spAutoFit/>
          </a:bodyPr>
          <a:lstStyle/>
          <a:p>
            <a:r>
              <a:rPr lang="en-GB" sz="1600" dirty="0">
                <a:latin typeface="Times New Roman"/>
                <a:cs typeface="Times New Roman"/>
              </a:rPr>
              <a:t>at 100 km from the target, per year (in absence of oscillations)</a:t>
            </a:r>
          </a:p>
        </p:txBody>
      </p:sp>
      <p:pic>
        <p:nvPicPr>
          <p:cNvPr id="8" name="Imag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49648" y="4578715"/>
            <a:ext cx="5058027" cy="1804664"/>
          </a:xfrm>
          <a:prstGeom prst="rect">
            <a:avLst/>
          </a:prstGeom>
        </p:spPr>
      </p:pic>
      <p:sp>
        <p:nvSpPr>
          <p:cNvPr id="3" name="ZoneTexte 2"/>
          <p:cNvSpPr txBox="1"/>
          <p:nvPr/>
        </p:nvSpPr>
        <p:spPr>
          <a:xfrm>
            <a:off x="3230899" y="1381809"/>
            <a:ext cx="1224990" cy="400110"/>
          </a:xfrm>
          <a:prstGeom prst="rect">
            <a:avLst/>
          </a:prstGeom>
          <a:solidFill>
            <a:schemeClr val="bg1"/>
          </a:solidFill>
        </p:spPr>
        <p:txBody>
          <a:bodyPr wrap="none" rtlCol="0">
            <a:spAutoFit/>
          </a:bodyPr>
          <a:lstStyle/>
          <a:p>
            <a:r>
              <a:rPr lang="en-GB" sz="2000" b="1" dirty="0">
                <a:latin typeface="Times New Roman"/>
                <a:cs typeface="Times New Roman"/>
              </a:rPr>
              <a:t>neutrinos</a:t>
            </a:r>
          </a:p>
        </p:txBody>
      </p:sp>
      <p:sp>
        <p:nvSpPr>
          <p:cNvPr id="10" name="ZoneTexte 9"/>
          <p:cNvSpPr txBox="1"/>
          <p:nvPr/>
        </p:nvSpPr>
        <p:spPr>
          <a:xfrm>
            <a:off x="6740323" y="1347924"/>
            <a:ext cx="1737951" cy="400110"/>
          </a:xfrm>
          <a:prstGeom prst="rect">
            <a:avLst/>
          </a:prstGeom>
          <a:solidFill>
            <a:srgbClr val="FFFFFF"/>
          </a:solidFill>
        </p:spPr>
        <p:txBody>
          <a:bodyPr wrap="none" rtlCol="0">
            <a:spAutoFit/>
          </a:bodyPr>
          <a:lstStyle/>
          <a:p>
            <a:r>
              <a:rPr lang="en-GB" sz="2000" b="1" dirty="0">
                <a:latin typeface="Times New Roman"/>
                <a:cs typeface="Times New Roman"/>
              </a:rPr>
              <a:t>anti-neutrinos</a:t>
            </a:r>
          </a:p>
        </p:txBody>
      </p:sp>
      <p:sp>
        <p:nvSpPr>
          <p:cNvPr id="12" name="ZoneTexte 11"/>
          <p:cNvSpPr txBox="1"/>
          <p:nvPr/>
        </p:nvSpPr>
        <p:spPr>
          <a:xfrm>
            <a:off x="31400" y="4328517"/>
            <a:ext cx="2418248" cy="2108269"/>
          </a:xfrm>
          <a:prstGeom prst="rect">
            <a:avLst/>
          </a:prstGeom>
          <a:noFill/>
        </p:spPr>
        <p:txBody>
          <a:bodyPr wrap="square" rtlCol="0">
            <a:spAutoFit/>
          </a:bodyPr>
          <a:lstStyle/>
          <a:p>
            <a:pPr marL="187325" indent="-187325">
              <a:spcBef>
                <a:spcPts val="600"/>
              </a:spcBef>
              <a:buFont typeface="Arial" charset="0"/>
              <a:buChar char="•"/>
            </a:pPr>
            <a:r>
              <a:rPr lang="en-GB" dirty="0">
                <a:solidFill>
                  <a:srgbClr val="0000FF"/>
                </a:solidFill>
                <a:latin typeface="Times New Roman"/>
                <a:cs typeface="Times New Roman"/>
              </a:rPr>
              <a:t>almost pure </a:t>
            </a:r>
            <a:r>
              <a:rPr lang="en-GB" dirty="0" err="1">
                <a:solidFill>
                  <a:srgbClr val="0000FF"/>
                </a:solidFill>
                <a:latin typeface="Times New Roman"/>
                <a:cs typeface="Times New Roman"/>
              </a:rPr>
              <a:t>ν</a:t>
            </a:r>
            <a:r>
              <a:rPr lang="en-GB" baseline="-25000" dirty="0" err="1">
                <a:solidFill>
                  <a:srgbClr val="0000FF"/>
                </a:solidFill>
                <a:latin typeface="Times New Roman"/>
                <a:cs typeface="Times New Roman"/>
              </a:rPr>
              <a:t>μ</a:t>
            </a:r>
            <a:r>
              <a:rPr lang="en-GB" dirty="0">
                <a:solidFill>
                  <a:srgbClr val="0000FF"/>
                </a:solidFill>
                <a:latin typeface="Times New Roman"/>
                <a:cs typeface="Times New Roman"/>
              </a:rPr>
              <a:t> beam</a:t>
            </a:r>
          </a:p>
          <a:p>
            <a:pPr marL="187325" indent="-187325">
              <a:spcBef>
                <a:spcPts val="600"/>
              </a:spcBef>
              <a:buFont typeface="Arial" charset="0"/>
              <a:buChar char="•"/>
            </a:pPr>
            <a:r>
              <a:rPr lang="en-GB" dirty="0">
                <a:solidFill>
                  <a:srgbClr val="0000FF"/>
                </a:solidFill>
                <a:latin typeface="Times New Roman"/>
                <a:cs typeface="Times New Roman"/>
              </a:rPr>
              <a:t>small </a:t>
            </a:r>
            <a:r>
              <a:rPr lang="en-GB" dirty="0" err="1">
                <a:solidFill>
                  <a:srgbClr val="0000FF"/>
                </a:solidFill>
                <a:latin typeface="Times New Roman"/>
                <a:cs typeface="Times New Roman"/>
              </a:rPr>
              <a:t>ν</a:t>
            </a:r>
            <a:r>
              <a:rPr lang="en-GB" baseline="-25000" dirty="0" err="1">
                <a:solidFill>
                  <a:srgbClr val="0000FF"/>
                </a:solidFill>
                <a:latin typeface="Times New Roman"/>
                <a:cs typeface="Times New Roman"/>
              </a:rPr>
              <a:t>e</a:t>
            </a:r>
            <a:r>
              <a:rPr lang="en-GB" dirty="0">
                <a:solidFill>
                  <a:srgbClr val="0000FF"/>
                </a:solidFill>
                <a:latin typeface="Times New Roman"/>
                <a:cs typeface="Times New Roman"/>
              </a:rPr>
              <a:t> contamination which could be used to measure </a:t>
            </a:r>
            <a:r>
              <a:rPr lang="en-GB" dirty="0" err="1">
                <a:solidFill>
                  <a:srgbClr val="0000FF"/>
                </a:solidFill>
                <a:latin typeface="Times New Roman"/>
                <a:cs typeface="Times New Roman"/>
              </a:rPr>
              <a:t>ν</a:t>
            </a:r>
            <a:r>
              <a:rPr lang="en-GB" baseline="-25000" dirty="0" err="1">
                <a:solidFill>
                  <a:srgbClr val="0000FF"/>
                </a:solidFill>
                <a:latin typeface="Times New Roman"/>
                <a:cs typeface="Times New Roman"/>
              </a:rPr>
              <a:t>e</a:t>
            </a:r>
            <a:r>
              <a:rPr lang="en-GB" dirty="0">
                <a:solidFill>
                  <a:srgbClr val="0000FF"/>
                </a:solidFill>
                <a:latin typeface="Times New Roman"/>
                <a:cs typeface="Times New Roman"/>
              </a:rPr>
              <a:t> cross-sections in a near detector</a:t>
            </a:r>
          </a:p>
        </p:txBody>
      </p:sp>
      <p:sp>
        <p:nvSpPr>
          <p:cNvPr id="4" name="Rectangle 3">
            <a:extLst>
              <a:ext uri="{FF2B5EF4-FFF2-40B4-BE49-F238E27FC236}">
                <a16:creationId xmlns:a16="http://schemas.microsoft.com/office/drawing/2014/main" id="{585368A8-B922-E84E-9D6B-FF2D0A2B1B60}"/>
              </a:ext>
            </a:extLst>
          </p:cNvPr>
          <p:cNvSpPr/>
          <p:nvPr/>
        </p:nvSpPr>
        <p:spPr>
          <a:xfrm>
            <a:off x="3399014" y="6343399"/>
            <a:ext cx="2497800" cy="307777"/>
          </a:xfrm>
          <a:prstGeom prst="rect">
            <a:avLst/>
          </a:prstGeom>
        </p:spPr>
        <p:txBody>
          <a:bodyPr wrap="none">
            <a:spAutoFit/>
          </a:bodyPr>
          <a:lstStyle/>
          <a:p>
            <a:r>
              <a:rPr lang="fr-FR" sz="1400" dirty="0">
                <a:solidFill>
                  <a:srgbClr val="0093BA"/>
                </a:solidFill>
                <a:latin typeface="Times" pitchFamily="2" charset="0"/>
              </a:rPr>
              <a:t>(</a:t>
            </a:r>
            <a:r>
              <a:rPr lang="fr-FR" sz="1400" dirty="0" err="1">
                <a:solidFill>
                  <a:srgbClr val="0093BA"/>
                </a:solidFill>
                <a:latin typeface="Times" pitchFamily="2" charset="0"/>
              </a:rPr>
              <a:t>Nucl</a:t>
            </a:r>
            <a:r>
              <a:rPr lang="fr-FR" sz="1400" dirty="0">
                <a:solidFill>
                  <a:srgbClr val="0093BA"/>
                </a:solidFill>
                <a:latin typeface="Times" pitchFamily="2" charset="0"/>
              </a:rPr>
              <a:t>. Phys. B 885 (2014) 127) </a:t>
            </a:r>
            <a:endParaRPr lang="fr-FR" sz="1400" dirty="0">
              <a:solidFill>
                <a:srgbClr val="0093BA"/>
              </a:solidFill>
              <a:effectLst/>
              <a:latin typeface="Times" pitchFamily="2" charset="0"/>
            </a:endParaRPr>
          </a:p>
        </p:txBody>
      </p:sp>
    </p:spTree>
    <p:extLst>
      <p:ext uri="{BB962C8B-B14F-4D97-AF65-F5344CB8AC3E}">
        <p14:creationId xmlns:p14="http://schemas.microsoft.com/office/powerpoint/2010/main" val="2790361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2"/>
          <p:cNvSpPr>
            <a:spLocks noGrp="1" noChangeArrowheads="1"/>
          </p:cNvSpPr>
          <p:nvPr>
            <p:ph type="title"/>
          </p:nvPr>
        </p:nvSpPr>
        <p:spPr>
          <a:effectLst>
            <a:outerShdw blurRad="50800" dist="38100" dir="2700000" algn="tl" rotWithShape="0">
              <a:prstClr val="black">
                <a:alpha val="40000"/>
              </a:prstClr>
            </a:outerShdw>
          </a:effectLst>
        </p:spPr>
        <p:txBody>
          <a:bodyPr>
            <a:noAutofit/>
          </a:bodyPr>
          <a:lstStyle/>
          <a:p>
            <a:pPr defTabSz="914400" eaLnBrk="0" fontAlgn="base" hangingPunct="0">
              <a:spcAft>
                <a:spcPct val="0"/>
              </a:spcAft>
              <a:defRPr/>
            </a:pPr>
            <a:r>
              <a:rPr lang="en-GB" sz="2800" dirty="0">
                <a:solidFill>
                  <a:srgbClr val="0000FF"/>
                </a:solidFill>
                <a:latin typeface="Times New Roman"/>
                <a:cs typeface="Times New Roman"/>
              </a:rPr>
              <a:t>Can we go to the 2</a:t>
            </a:r>
            <a:r>
              <a:rPr lang="en-GB" sz="2800" baseline="30000" dirty="0">
                <a:solidFill>
                  <a:srgbClr val="0000FF"/>
                </a:solidFill>
                <a:latin typeface="Times New Roman"/>
                <a:cs typeface="Times New Roman"/>
              </a:rPr>
              <a:t>nd</a:t>
            </a:r>
            <a:r>
              <a:rPr lang="en-GB" sz="2800" dirty="0">
                <a:solidFill>
                  <a:srgbClr val="0000FF"/>
                </a:solidFill>
                <a:latin typeface="Times New Roman"/>
                <a:cs typeface="Times New Roman"/>
              </a:rPr>
              <a:t> oscillation maximum using our proton beam?</a:t>
            </a:r>
            <a:endParaRPr lang="en-GB" sz="2800" baseline="-25000" dirty="0">
              <a:solidFill>
                <a:srgbClr val="0000FF"/>
              </a:solidFill>
              <a:effectLst/>
              <a:latin typeface="Times New Roman"/>
              <a:cs typeface="Times New Roman"/>
            </a:endParaRPr>
          </a:p>
        </p:txBody>
      </p:sp>
      <p:sp>
        <p:nvSpPr>
          <p:cNvPr id="2" name="Espace réservé de la date 1"/>
          <p:cNvSpPr>
            <a:spLocks noGrp="1"/>
          </p:cNvSpPr>
          <p:nvPr>
            <p:ph type="dt" sz="half" idx="10"/>
          </p:nvPr>
        </p:nvSpPr>
        <p:spPr/>
        <p:txBody>
          <a:bodyPr/>
          <a:lstStyle/>
          <a:p>
            <a:pPr defTabSz="914400" fontAlgn="base">
              <a:spcBef>
                <a:spcPct val="0"/>
              </a:spcBef>
              <a:spcAft>
                <a:spcPct val="0"/>
              </a:spcAft>
            </a:pPr>
            <a:r>
              <a:rPr lang="fr-FR">
                <a:latin typeface="Times New Roman" charset="0"/>
                <a:ea typeface="ＭＳ Ｐゴシック" charset="0"/>
                <a:cs typeface="ＭＳ Ｐゴシック" charset="0"/>
              </a:rPr>
              <a:t>HEP2021, 16/06/2021</a:t>
            </a:r>
            <a:endParaRPr lang="en-GB">
              <a:latin typeface="Times New Roman" charset="0"/>
              <a:ea typeface="ＭＳ Ｐゴシック" charset="0"/>
              <a:cs typeface="ＭＳ Ｐゴシック" charset="0"/>
            </a:endParaRPr>
          </a:p>
        </p:txBody>
      </p:sp>
      <p:sp>
        <p:nvSpPr>
          <p:cNvPr id="11" name="Espace réservé du pied de page 10"/>
          <p:cNvSpPr>
            <a:spLocks noGrp="1"/>
          </p:cNvSpPr>
          <p:nvPr>
            <p:ph type="ftr" sz="quarter" idx="11"/>
          </p:nvPr>
        </p:nvSpPr>
        <p:spPr/>
        <p:txBody>
          <a:bodyPr/>
          <a:lstStyle/>
          <a:p>
            <a:pPr defTabSz="914400" fontAlgn="base">
              <a:spcBef>
                <a:spcPct val="0"/>
              </a:spcBef>
              <a:spcAft>
                <a:spcPct val="0"/>
              </a:spcAft>
            </a:pPr>
            <a:r>
              <a:rPr lang="en-GB">
                <a:latin typeface="Times New Roman" charset="0"/>
                <a:ea typeface="ＭＳ Ｐゴシック" charset="0"/>
                <a:cs typeface="ＭＳ Ｐゴシック" charset="0"/>
              </a:rPr>
              <a:t>M. Dracos, IPHC-IN2P3/CNRS/UNISTRA</a:t>
            </a:r>
          </a:p>
        </p:txBody>
      </p:sp>
      <p:sp>
        <p:nvSpPr>
          <p:cNvPr id="7" name="Espace réservé du numéro de diapositive 6"/>
          <p:cNvSpPr>
            <a:spLocks noGrp="1"/>
          </p:cNvSpPr>
          <p:nvPr>
            <p:ph type="sldNum" sz="quarter" idx="12"/>
          </p:nvPr>
        </p:nvSpPr>
        <p:spPr/>
        <p:txBody>
          <a:bodyPr/>
          <a:lstStyle/>
          <a:p>
            <a:pPr defTabSz="914400" fontAlgn="base">
              <a:spcBef>
                <a:spcPct val="0"/>
              </a:spcBef>
              <a:spcAft>
                <a:spcPct val="0"/>
              </a:spcAft>
            </a:pPr>
            <a:fld id="{5B75A52C-D3C1-DA4F-91BD-350C97786792}" type="slidenum">
              <a:rPr lang="en-GB" smtClean="0">
                <a:latin typeface="Times New Roman" charset="0"/>
                <a:ea typeface="ＭＳ Ｐゴシック" charset="0"/>
                <a:cs typeface="ＭＳ Ｐゴシック" charset="0"/>
              </a:rPr>
              <a:pPr defTabSz="914400" fontAlgn="base">
                <a:spcBef>
                  <a:spcPct val="0"/>
                </a:spcBef>
                <a:spcAft>
                  <a:spcPct val="0"/>
                </a:spcAft>
              </a:pPr>
              <a:t>16</a:t>
            </a:fld>
            <a:endParaRPr lang="en-GB">
              <a:latin typeface="Times New Roman" charset="0"/>
              <a:ea typeface="ＭＳ Ｐゴシック" charset="0"/>
              <a:cs typeface="ＭＳ Ｐゴシック" charset="0"/>
            </a:endParaRPr>
          </a:p>
        </p:txBody>
      </p:sp>
      <p:sp>
        <p:nvSpPr>
          <p:cNvPr id="16" name="ZoneTexte 15"/>
          <p:cNvSpPr txBox="1"/>
          <p:nvPr/>
        </p:nvSpPr>
        <p:spPr>
          <a:xfrm>
            <a:off x="97136" y="1321517"/>
            <a:ext cx="9046863" cy="400110"/>
          </a:xfrm>
          <a:prstGeom prst="rect">
            <a:avLst/>
          </a:prstGeom>
          <a:noFill/>
        </p:spPr>
        <p:txBody>
          <a:bodyPr wrap="square" rtlCol="0">
            <a:spAutoFit/>
          </a:bodyPr>
          <a:lstStyle/>
          <a:p>
            <a:r>
              <a:rPr lang="en-GB" sz="2000" dirty="0">
                <a:latin typeface="Times New Roman"/>
                <a:cs typeface="Times New Roman"/>
              </a:rPr>
              <a:t>Yes, if we place our far detector at around 500 km from the neutrino source.</a:t>
            </a:r>
          </a:p>
        </p:txBody>
      </p:sp>
      <p:sp>
        <p:nvSpPr>
          <p:cNvPr id="3" name="Rectangle 2"/>
          <p:cNvSpPr/>
          <p:nvPr/>
        </p:nvSpPr>
        <p:spPr>
          <a:xfrm>
            <a:off x="207800" y="1817851"/>
            <a:ext cx="4692097" cy="646331"/>
          </a:xfrm>
          <a:prstGeom prst="rect">
            <a:avLst/>
          </a:prstGeom>
          <a:ln>
            <a:solidFill>
              <a:srgbClr val="4F81BD"/>
            </a:solidFill>
          </a:ln>
        </p:spPr>
        <p:txBody>
          <a:bodyPr wrap="none">
            <a:spAutoFit/>
          </a:bodyPr>
          <a:lstStyle/>
          <a:p>
            <a:r>
              <a:rPr lang="en-GB" dirty="0">
                <a:solidFill>
                  <a:srgbClr val="000000"/>
                </a:solidFill>
                <a:effectLst>
                  <a:outerShdw blurRad="38100" dist="38100" dir="2700000" algn="tl">
                    <a:srgbClr val="DDDDDD"/>
                  </a:outerShdw>
                </a:effectLst>
                <a:latin typeface="Times New Roman" charset="0"/>
                <a:cs typeface="Times New Roman" charset="0"/>
                <a:sym typeface="Times New Roman" charset="0"/>
              </a:rPr>
              <a:t>MEMPHYS like Cherenkov detector</a:t>
            </a:r>
          </a:p>
          <a:p>
            <a:r>
              <a:rPr lang="en-GB" dirty="0">
                <a:solidFill>
                  <a:srgbClr val="000000"/>
                </a:solidFill>
                <a:effectLst>
                  <a:outerShdw blurRad="38100" dist="38100" dir="2700000" algn="tl">
                    <a:srgbClr val="DDDDDD"/>
                  </a:outerShdw>
                </a:effectLst>
                <a:latin typeface="Times New Roman" charset="0"/>
                <a:cs typeface="Times New Roman" charset="0"/>
                <a:sym typeface="Times New Roman" charset="0"/>
              </a:rPr>
              <a:t>(</a:t>
            </a:r>
            <a:r>
              <a:rPr lang="en-GB" dirty="0" err="1">
                <a:solidFill>
                  <a:srgbClr val="000000"/>
                </a:solidFill>
                <a:effectLst>
                  <a:outerShdw blurRad="38100" dist="38100" dir="2700000" algn="tl">
                    <a:srgbClr val="DDDDDD"/>
                  </a:outerShdw>
                </a:effectLst>
                <a:latin typeface="Times New Roman" charset="0"/>
                <a:cs typeface="Times New Roman" charset="0"/>
                <a:sym typeface="Times New Roman" charset="0"/>
              </a:rPr>
              <a:t>MEgaton</a:t>
            </a:r>
            <a:r>
              <a:rPr lang="en-GB" dirty="0">
                <a:solidFill>
                  <a:srgbClr val="000000"/>
                </a:solidFill>
                <a:effectLst>
                  <a:outerShdw blurRad="38100" dist="38100" dir="2700000" algn="tl">
                    <a:srgbClr val="DDDDDD"/>
                  </a:outerShdw>
                </a:effectLst>
                <a:latin typeface="Times New Roman" charset="0"/>
                <a:cs typeface="Times New Roman" charset="0"/>
                <a:sym typeface="Times New Roman" charset="0"/>
              </a:rPr>
              <a:t> Mass </a:t>
            </a:r>
            <a:r>
              <a:rPr lang="en-GB" dirty="0" err="1">
                <a:solidFill>
                  <a:srgbClr val="000000"/>
                </a:solidFill>
                <a:effectLst>
                  <a:outerShdw blurRad="38100" dist="38100" dir="2700000" algn="tl">
                    <a:srgbClr val="DDDDDD"/>
                  </a:outerShdw>
                </a:effectLst>
                <a:latin typeface="Times New Roman" charset="0"/>
                <a:cs typeface="Times New Roman" charset="0"/>
                <a:sym typeface="Times New Roman" charset="0"/>
              </a:rPr>
              <a:t>PHYSics</a:t>
            </a:r>
            <a:r>
              <a:rPr lang="en-GB" dirty="0">
                <a:solidFill>
                  <a:srgbClr val="000000"/>
                </a:solidFill>
                <a:effectLst>
                  <a:outerShdw blurRad="38100" dist="38100" dir="2700000" algn="tl">
                    <a:srgbClr val="DDDDDD"/>
                  </a:outerShdw>
                </a:effectLst>
                <a:latin typeface="Times New Roman" charset="0"/>
                <a:cs typeface="Times New Roman" charset="0"/>
                <a:sym typeface="Times New Roman" charset="0"/>
              </a:rPr>
              <a:t> studied by LAGUNA)</a:t>
            </a:r>
            <a:endParaRPr lang="en-GB" dirty="0">
              <a:solidFill>
                <a:srgbClr val="000000"/>
              </a:solidFill>
            </a:endParaRPr>
          </a:p>
        </p:txBody>
      </p:sp>
      <p:sp>
        <p:nvSpPr>
          <p:cNvPr id="8" name="Rectangle 4"/>
          <p:cNvSpPr>
            <a:spLocks/>
          </p:cNvSpPr>
          <p:nvPr/>
        </p:nvSpPr>
        <p:spPr bwMode="auto">
          <a:xfrm>
            <a:off x="121553" y="2667671"/>
            <a:ext cx="6442420" cy="2651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215900" indent="-176213">
              <a:spcBef>
                <a:spcPts val="450"/>
              </a:spcBef>
              <a:buClr>
                <a:srgbClr val="0000FF"/>
              </a:buClr>
              <a:buSzPct val="100000"/>
              <a:buFont typeface="Times New Roman" charset="0"/>
              <a:buChar char="•"/>
            </a:pPr>
            <a:r>
              <a:rPr lang="en-GB" sz="2000" dirty="0">
                <a:solidFill>
                  <a:srgbClr val="0000FF"/>
                </a:solidFill>
                <a:latin typeface="Times New Roman Bold" charset="0"/>
                <a:ea typeface="ＭＳ Ｐゴシック" charset="0"/>
                <a:cs typeface="Times New Roman Bold" charset="0"/>
                <a:sym typeface="Times New Roman Bold" charset="0"/>
              </a:rPr>
              <a:t>Neutrino Oscillations</a:t>
            </a:r>
          </a:p>
          <a:p>
            <a:pPr marL="215900" indent="-176213">
              <a:spcBef>
                <a:spcPts val="450"/>
              </a:spcBef>
              <a:buClr>
                <a:srgbClr val="0000FF"/>
              </a:buClr>
              <a:buSzPct val="100000"/>
              <a:buFont typeface="Times New Roman" charset="0"/>
              <a:buChar char="•"/>
            </a:pPr>
            <a:r>
              <a:rPr lang="en-GB" sz="2000" dirty="0">
                <a:solidFill>
                  <a:srgbClr val="000000"/>
                </a:solidFill>
                <a:latin typeface="Times New Roman Bold" charset="0"/>
                <a:ea typeface="ＭＳ Ｐゴシック" charset="0"/>
                <a:cs typeface="Times New Roman Bold" charset="0"/>
                <a:sym typeface="Times New Roman Bold" charset="0"/>
              </a:rPr>
              <a:t>Proton decay</a:t>
            </a:r>
          </a:p>
          <a:p>
            <a:pPr marL="215900" indent="-176213">
              <a:spcBef>
                <a:spcPts val="450"/>
              </a:spcBef>
              <a:buClr>
                <a:srgbClr val="0000FF"/>
              </a:buClr>
              <a:buSzPct val="100000"/>
              <a:buFont typeface="Times New Roman" charset="0"/>
              <a:buChar char="•"/>
            </a:pPr>
            <a:r>
              <a:rPr lang="en-GB" sz="2000" dirty="0" err="1">
                <a:solidFill>
                  <a:srgbClr val="000000"/>
                </a:solidFill>
                <a:latin typeface="Times New Roman Bold" charset="0"/>
                <a:ea typeface="ＭＳ Ｐゴシック" charset="0"/>
                <a:cs typeface="Times New Roman Bold" charset="0"/>
                <a:sym typeface="Times New Roman Bold" charset="0"/>
              </a:rPr>
              <a:t>Astroparticles</a:t>
            </a:r>
            <a:endParaRPr lang="en-GB" sz="2000" dirty="0">
              <a:solidFill>
                <a:srgbClr val="000000"/>
              </a:solidFill>
              <a:latin typeface="Times New Roman Bold" charset="0"/>
              <a:ea typeface="ＭＳ Ｐゴシック" charset="0"/>
              <a:cs typeface="Times New Roman Bold" charset="0"/>
              <a:sym typeface="Times New Roman Bold" charset="0"/>
            </a:endParaRPr>
          </a:p>
          <a:p>
            <a:pPr marL="215900" indent="-176213">
              <a:spcBef>
                <a:spcPts val="450"/>
              </a:spcBef>
              <a:buClr>
                <a:srgbClr val="000000"/>
              </a:buClr>
              <a:buSzPct val="100000"/>
              <a:buFont typeface="Times New Roman" charset="0"/>
              <a:buChar char="•"/>
            </a:pPr>
            <a:r>
              <a:rPr lang="en-GB" sz="2000" dirty="0">
                <a:solidFill>
                  <a:schemeClr val="tx1"/>
                </a:solidFill>
                <a:latin typeface="Times New Roman" charset="0"/>
                <a:ea typeface="ＭＳ Ｐゴシック" charset="0"/>
                <a:cs typeface="Times New Roman" charset="0"/>
                <a:sym typeface="Times New Roman" charset="0"/>
              </a:rPr>
              <a:t>Understand the gravitational collapsing: galactic SN ν</a:t>
            </a:r>
          </a:p>
          <a:p>
            <a:pPr marL="215900" lvl="1" indent="-176213">
              <a:spcBef>
                <a:spcPts val="450"/>
              </a:spcBef>
              <a:buClr>
                <a:srgbClr val="000000"/>
              </a:buClr>
              <a:buSzPct val="100000"/>
              <a:buFont typeface="Times New Roman" charset="0"/>
              <a:buChar char="•"/>
            </a:pPr>
            <a:r>
              <a:rPr lang="en-GB" sz="2000" dirty="0">
                <a:solidFill>
                  <a:srgbClr val="000000"/>
                </a:solidFill>
                <a:latin typeface="Times New Roman"/>
                <a:cs typeface="Times New Roman"/>
              </a:rPr>
              <a:t>Supernovae "relics"</a:t>
            </a:r>
            <a:endParaRPr lang="en-GB" sz="2000" dirty="0">
              <a:solidFill>
                <a:schemeClr val="tx1"/>
              </a:solidFill>
              <a:latin typeface="Times New Roman"/>
              <a:ea typeface="ＭＳ Ｐゴシック" charset="0"/>
              <a:cs typeface="Times New Roman"/>
              <a:sym typeface="Times New Roman" charset="0"/>
            </a:endParaRPr>
          </a:p>
          <a:p>
            <a:pPr marL="215900" indent="-176213">
              <a:spcBef>
                <a:spcPts val="450"/>
              </a:spcBef>
              <a:buClr>
                <a:srgbClr val="000000"/>
              </a:buClr>
              <a:buSzPct val="100000"/>
              <a:buFont typeface="Times New Roman" charset="0"/>
              <a:buChar char="•"/>
            </a:pPr>
            <a:r>
              <a:rPr lang="en-GB" sz="2000" dirty="0">
                <a:solidFill>
                  <a:schemeClr val="tx1"/>
                </a:solidFill>
                <a:latin typeface="Times New Roman" charset="0"/>
                <a:ea typeface="ＭＳ Ｐゴシック" charset="0"/>
                <a:cs typeface="Times New Roman" charset="0"/>
                <a:sym typeface="Times New Roman" charset="0"/>
              </a:rPr>
              <a:t>Solar Neutrinos</a:t>
            </a:r>
          </a:p>
          <a:p>
            <a:pPr marL="215900" indent="-176213">
              <a:spcBef>
                <a:spcPts val="450"/>
              </a:spcBef>
              <a:buClr>
                <a:srgbClr val="000000"/>
              </a:buClr>
              <a:buSzPct val="100000"/>
              <a:buFont typeface="Times New Roman" charset="0"/>
              <a:buChar char="•"/>
            </a:pPr>
            <a:r>
              <a:rPr lang="en-GB" sz="2000" dirty="0">
                <a:latin typeface="Times New Roman" charset="0"/>
                <a:ea typeface="ＭＳ Ｐゴシック" charset="0"/>
                <a:cs typeface="Times New Roman" charset="0"/>
                <a:sym typeface="Times New Roman" charset="0"/>
              </a:rPr>
              <a:t>A</a:t>
            </a:r>
            <a:r>
              <a:rPr lang="en-GB" sz="2000" dirty="0">
                <a:solidFill>
                  <a:schemeClr val="tx1"/>
                </a:solidFill>
                <a:latin typeface="Times New Roman" charset="0"/>
                <a:ea typeface="ＭＳ Ｐゴシック" charset="0"/>
                <a:cs typeface="Times New Roman" charset="0"/>
                <a:sym typeface="Times New Roman" charset="0"/>
              </a:rPr>
              <a:t>tmospheric </a:t>
            </a:r>
            <a:r>
              <a:rPr lang="en-GB" sz="2000" dirty="0">
                <a:latin typeface="Times New Roman" charset="0"/>
                <a:ea typeface="ＭＳ Ｐゴシック" charset="0"/>
                <a:cs typeface="Times New Roman" charset="0"/>
                <a:sym typeface="Times New Roman" charset="0"/>
              </a:rPr>
              <a:t>N</a:t>
            </a:r>
            <a:r>
              <a:rPr lang="en-GB" sz="2000" dirty="0">
                <a:solidFill>
                  <a:schemeClr val="tx1"/>
                </a:solidFill>
                <a:latin typeface="Times New Roman" charset="0"/>
                <a:ea typeface="ＭＳ Ｐゴシック" charset="0"/>
                <a:cs typeface="Times New Roman" charset="0"/>
                <a:sym typeface="Times New Roman" charset="0"/>
              </a:rPr>
              <a:t>eutrinos</a:t>
            </a:r>
          </a:p>
        </p:txBody>
      </p:sp>
      <p:sp>
        <p:nvSpPr>
          <p:cNvPr id="9" name="ZoneTexte 8"/>
          <p:cNvSpPr txBox="1"/>
          <p:nvPr/>
        </p:nvSpPr>
        <p:spPr>
          <a:xfrm>
            <a:off x="207800" y="5238023"/>
            <a:ext cx="4417334" cy="1015663"/>
          </a:xfrm>
          <a:prstGeom prst="rect">
            <a:avLst/>
          </a:prstGeom>
          <a:noFill/>
          <a:ln>
            <a:solidFill>
              <a:srgbClr val="4F81BD"/>
            </a:solidFill>
          </a:ln>
        </p:spPr>
        <p:txBody>
          <a:bodyPr wrap="square" rtlCol="0">
            <a:spAutoFit/>
          </a:bodyPr>
          <a:lstStyle/>
          <a:p>
            <a:pPr marL="184150" indent="-184150">
              <a:buFont typeface="Arial"/>
              <a:buChar char="•"/>
            </a:pPr>
            <a:r>
              <a:rPr lang="en-GB" sz="2000">
                <a:latin typeface="Times New Roman"/>
                <a:cs typeface="Times New Roman"/>
              </a:rPr>
              <a:t>500 kt fiducial volume (~20xSuperK)</a:t>
            </a:r>
          </a:p>
          <a:p>
            <a:pPr marL="184150" indent="-184150" defTabSz="914400" fontAlgn="base">
              <a:spcBef>
                <a:spcPct val="0"/>
              </a:spcBef>
              <a:spcAft>
                <a:spcPct val="0"/>
              </a:spcAft>
              <a:buFont typeface="Arial"/>
              <a:buChar char="•"/>
              <a:defRPr/>
            </a:pPr>
            <a:r>
              <a:rPr lang="en-GB" sz="2000">
                <a:solidFill>
                  <a:srgbClr val="000000"/>
                </a:solidFill>
                <a:latin typeface="Times New Roman" pitchFamily="-109" charset="0"/>
                <a:ea typeface="ＭＳ Ｐゴシック" charset="0"/>
                <a:cs typeface="ＭＳ Ｐゴシック" charset="0"/>
              </a:rPr>
              <a:t>Readout: ~240k 8” PMTs</a:t>
            </a:r>
          </a:p>
          <a:p>
            <a:pPr marL="184150" indent="-184150" defTabSz="914400" fontAlgn="base">
              <a:spcBef>
                <a:spcPct val="0"/>
              </a:spcBef>
              <a:spcAft>
                <a:spcPct val="0"/>
              </a:spcAft>
              <a:buFont typeface="Arial"/>
              <a:buChar char="•"/>
              <a:defRPr/>
            </a:pPr>
            <a:r>
              <a:rPr lang="en-GB" sz="2000">
                <a:solidFill>
                  <a:srgbClr val="000000"/>
                </a:solidFill>
                <a:latin typeface="Times New Roman" pitchFamily="-109" charset="0"/>
                <a:ea typeface="ＭＳ Ｐゴシック" charset="0"/>
                <a:cs typeface="ＭＳ Ｐゴシック" charset="0"/>
              </a:rPr>
              <a:t>30% optical coverage</a:t>
            </a:r>
          </a:p>
        </p:txBody>
      </p:sp>
      <p:sp>
        <p:nvSpPr>
          <p:cNvPr id="10" name="Rectangle 246"/>
          <p:cNvSpPr>
            <a:spLocks noChangeArrowheads="1"/>
          </p:cNvSpPr>
          <p:nvPr/>
        </p:nvSpPr>
        <p:spPr bwMode="auto">
          <a:xfrm>
            <a:off x="6234257" y="1789320"/>
            <a:ext cx="2506662" cy="33972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p>
            <a:pPr defTabSz="914400" fontAlgn="base">
              <a:spcBef>
                <a:spcPct val="0"/>
              </a:spcBef>
              <a:spcAft>
                <a:spcPct val="0"/>
              </a:spcAft>
            </a:pPr>
            <a:r>
              <a:rPr lang="en-GB" sz="1600" b="1">
                <a:solidFill>
                  <a:srgbClr val="000000"/>
                </a:solidFill>
                <a:latin typeface="Times New Roman" charset="0"/>
                <a:ea typeface="ＭＳ Ｐゴシック" charset="0"/>
                <a:cs typeface="ＭＳ Ｐゴシック" charset="0"/>
              </a:rPr>
              <a:t>(arXiv: hep-ex/0607026)</a:t>
            </a:r>
          </a:p>
        </p:txBody>
      </p:sp>
      <p:pic>
        <p:nvPicPr>
          <p:cNvPr id="12" name="Image 11"/>
          <p:cNvPicPr>
            <a:picLocks noChangeAspect="1"/>
          </p:cNvPicPr>
          <p:nvPr/>
        </p:nvPicPr>
        <p:blipFill>
          <a:blip r:embed="rId3"/>
          <a:stretch>
            <a:fillRect/>
          </a:stretch>
        </p:blipFill>
        <p:spPr>
          <a:xfrm>
            <a:off x="5690658" y="2270377"/>
            <a:ext cx="3453342" cy="2702240"/>
          </a:xfrm>
          <a:prstGeom prst="rect">
            <a:avLst/>
          </a:prstGeom>
        </p:spPr>
      </p:pic>
      <p:pic>
        <p:nvPicPr>
          <p:cNvPr id="13" name="Picture 5"/>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31291" y="2569245"/>
            <a:ext cx="1609725" cy="1165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miter lim="800000"/>
                <a:headEnd/>
                <a:tailEnd/>
              </a14:hiddenLine>
            </a:ext>
          </a:extLst>
        </p:spPr>
      </p:pic>
      <p:sp>
        <p:nvSpPr>
          <p:cNvPr id="4" name="TextBox 3">
            <a:extLst>
              <a:ext uri="{FF2B5EF4-FFF2-40B4-BE49-F238E27FC236}">
                <a16:creationId xmlns:a16="http://schemas.microsoft.com/office/drawing/2014/main" id="{2C54D531-A59D-004C-9B11-E61B0D63A260}"/>
              </a:ext>
            </a:extLst>
          </p:cNvPr>
          <p:cNvSpPr txBox="1"/>
          <p:nvPr/>
        </p:nvSpPr>
        <p:spPr>
          <a:xfrm>
            <a:off x="5244345" y="5195333"/>
            <a:ext cx="3754684" cy="1477328"/>
          </a:xfrm>
          <a:prstGeom prst="rect">
            <a:avLst/>
          </a:prstGeom>
          <a:solidFill>
            <a:schemeClr val="bg1"/>
          </a:solidFill>
          <a:ln>
            <a:solidFill>
              <a:srgbClr val="FF0000"/>
            </a:solidFill>
          </a:ln>
        </p:spPr>
        <p:txBody>
          <a:bodyPr wrap="square" rtlCol="0">
            <a:spAutoFit/>
          </a:bodyPr>
          <a:lstStyle/>
          <a:p>
            <a:r>
              <a:rPr lang="en-GB" dirty="0">
                <a:latin typeface="Times New Roman" panose="02020603050405020304" pitchFamily="18" charset="0"/>
                <a:cs typeface="Times New Roman" panose="02020603050405020304" pitchFamily="18" charset="0"/>
              </a:rPr>
              <a:t>New 20" PMTs with higher QE and cheaper (see JUNO), the detection efficiency will improve the detector performance keeping the price constant, not yet taken into account.</a:t>
            </a:r>
          </a:p>
        </p:txBody>
      </p:sp>
      <p:sp>
        <p:nvSpPr>
          <p:cNvPr id="5" name="Striped Right Arrow 4">
            <a:extLst>
              <a:ext uri="{FF2B5EF4-FFF2-40B4-BE49-F238E27FC236}">
                <a16:creationId xmlns:a16="http://schemas.microsoft.com/office/drawing/2014/main" id="{79E00E24-1750-8C4F-9169-E134023CE21B}"/>
              </a:ext>
            </a:extLst>
          </p:cNvPr>
          <p:cNvSpPr/>
          <p:nvPr/>
        </p:nvSpPr>
        <p:spPr>
          <a:xfrm>
            <a:off x="4434057" y="5319234"/>
            <a:ext cx="705347" cy="374079"/>
          </a:xfrm>
          <a:prstGeom prst="stripedRightArrow">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661539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657321" y="936742"/>
            <a:ext cx="7921272" cy="2793492"/>
          </a:xfrm>
          <a:prstGeom prst="rect">
            <a:avLst/>
          </a:prstGeom>
        </p:spPr>
      </p:pic>
      <p:pic>
        <p:nvPicPr>
          <p:cNvPr id="8" name="Image 7"/>
          <p:cNvPicPr>
            <a:picLocks noChangeAspect="1"/>
          </p:cNvPicPr>
          <p:nvPr/>
        </p:nvPicPr>
        <p:blipFill>
          <a:blip r:embed="rId4"/>
          <a:stretch>
            <a:fillRect/>
          </a:stretch>
        </p:blipFill>
        <p:spPr>
          <a:xfrm>
            <a:off x="912729" y="3784358"/>
            <a:ext cx="7368407" cy="2555480"/>
          </a:xfrm>
          <a:prstGeom prst="rect">
            <a:avLst/>
          </a:prstGeom>
        </p:spPr>
      </p:pic>
      <p:sp>
        <p:nvSpPr>
          <p:cNvPr id="87044" name="Rectangle 2"/>
          <p:cNvSpPr>
            <a:spLocks noGrp="1" noChangeArrowheads="1"/>
          </p:cNvSpPr>
          <p:nvPr>
            <p:ph type="title"/>
          </p:nvPr>
        </p:nvSpPr>
        <p:spPr>
          <a:xfrm>
            <a:off x="1297459" y="14397"/>
            <a:ext cx="6862522" cy="868221"/>
          </a:xfrm>
        </p:spPr>
        <p:txBody>
          <a:bodyPr>
            <a:normAutofit/>
          </a:bodyPr>
          <a:lstStyle/>
          <a:p>
            <a:r>
              <a:rPr lang="en-GB" dirty="0">
                <a:solidFill>
                  <a:srgbClr val="FF6600"/>
                </a:solidFill>
                <a:latin typeface="Times New Roman" charset="0"/>
                <a:cs typeface="Times New Roman" charset="0"/>
              </a:rPr>
              <a:t>Neutrinos in the far detector</a:t>
            </a:r>
            <a:endParaRPr lang="en-GB" sz="1000" dirty="0">
              <a:solidFill>
                <a:srgbClr val="FF6600"/>
              </a:solidFill>
              <a:latin typeface="Times New Roman" charset="0"/>
              <a:cs typeface="Times New Roman" charset="0"/>
            </a:endParaRPr>
          </a:p>
        </p:txBody>
      </p:sp>
      <p:sp>
        <p:nvSpPr>
          <p:cNvPr id="6" name="Espace réservé de la date 5"/>
          <p:cNvSpPr>
            <a:spLocks noGrp="1"/>
          </p:cNvSpPr>
          <p:nvPr>
            <p:ph type="dt" sz="half" idx="10"/>
          </p:nvPr>
        </p:nvSpPr>
        <p:spPr/>
        <p:txBody>
          <a:bodyPr/>
          <a:lstStyle/>
          <a:p>
            <a:r>
              <a:rPr lang="fr-FR"/>
              <a:t>HEP2021, 16/06/2021</a:t>
            </a:r>
            <a:endParaRPr lang="en-GB"/>
          </a:p>
        </p:txBody>
      </p:sp>
      <p:sp>
        <p:nvSpPr>
          <p:cNvPr id="10" name="Espace réservé du pied de page 9"/>
          <p:cNvSpPr>
            <a:spLocks noGrp="1"/>
          </p:cNvSpPr>
          <p:nvPr>
            <p:ph type="ftr" sz="quarter" idx="11"/>
          </p:nvPr>
        </p:nvSpPr>
        <p:spPr/>
        <p:txBody>
          <a:bodyPr/>
          <a:lstStyle/>
          <a:p>
            <a:r>
              <a:rPr lang="fr-FR"/>
              <a:t>M. Dracos, IPHC-IN2P3/CNRS/UNISTRA</a:t>
            </a:r>
            <a:endParaRPr lang="en-GB"/>
          </a:p>
        </p:txBody>
      </p:sp>
      <p:sp>
        <p:nvSpPr>
          <p:cNvPr id="4" name="Espace réservé du numéro de diapositive 3"/>
          <p:cNvSpPr>
            <a:spLocks noGrp="1"/>
          </p:cNvSpPr>
          <p:nvPr>
            <p:ph type="sldNum" sz="quarter" idx="12"/>
          </p:nvPr>
        </p:nvSpPr>
        <p:spPr/>
        <p:txBody>
          <a:bodyPr/>
          <a:lstStyle/>
          <a:p>
            <a:fld id="{09CC56F7-6BCF-6E44-9937-5AE9275C7CAF}" type="slidenum">
              <a:rPr lang="en-GB" smtClean="0"/>
              <a:pPr/>
              <a:t>17</a:t>
            </a:fld>
            <a:endParaRPr lang="en-GB"/>
          </a:p>
        </p:txBody>
      </p:sp>
      <p:sp>
        <p:nvSpPr>
          <p:cNvPr id="2" name="ZoneTexte 1"/>
          <p:cNvSpPr txBox="1"/>
          <p:nvPr/>
        </p:nvSpPr>
        <p:spPr>
          <a:xfrm>
            <a:off x="1097090" y="699410"/>
            <a:ext cx="2595582" cy="369332"/>
          </a:xfrm>
          <a:prstGeom prst="rect">
            <a:avLst/>
          </a:prstGeom>
          <a:noFill/>
        </p:spPr>
        <p:txBody>
          <a:bodyPr wrap="none" rtlCol="0">
            <a:spAutoFit/>
          </a:bodyPr>
          <a:lstStyle/>
          <a:p>
            <a:r>
              <a:rPr lang="en-US" dirty="0">
                <a:solidFill>
                  <a:srgbClr val="00B050"/>
                </a:solidFill>
                <a:cs typeface="Times New Roman"/>
              </a:rPr>
              <a:t>540 km (2 GeV), 10 years</a:t>
            </a:r>
          </a:p>
        </p:txBody>
      </p:sp>
      <p:sp>
        <p:nvSpPr>
          <p:cNvPr id="11" name="ZoneTexte 10"/>
          <p:cNvSpPr txBox="1"/>
          <p:nvPr/>
        </p:nvSpPr>
        <p:spPr>
          <a:xfrm>
            <a:off x="442050" y="6289885"/>
            <a:ext cx="8325484" cy="369332"/>
          </a:xfrm>
          <a:prstGeom prst="rect">
            <a:avLst/>
          </a:prstGeom>
          <a:noFill/>
        </p:spPr>
        <p:txBody>
          <a:bodyPr wrap="none" rtlCol="0">
            <a:spAutoFit/>
          </a:bodyPr>
          <a:lstStyle/>
          <a:p>
            <a:r>
              <a:rPr lang="en-US" dirty="0">
                <a:solidFill>
                  <a:srgbClr val="0432FF"/>
                </a:solidFill>
                <a:cs typeface="Times New Roman"/>
              </a:rPr>
              <a:t>Below </a:t>
            </a:r>
            <a:r>
              <a:rPr lang="el-GR" dirty="0" err="1">
                <a:solidFill>
                  <a:srgbClr val="0432FF"/>
                </a:solidFill>
                <a:cs typeface="Times New Roman"/>
              </a:rPr>
              <a:t>ν</a:t>
            </a:r>
            <a:r>
              <a:rPr lang="el-GR" baseline="-25000" dirty="0" err="1">
                <a:solidFill>
                  <a:srgbClr val="0432FF"/>
                </a:solidFill>
                <a:cs typeface="Times New Roman"/>
              </a:rPr>
              <a:t>τ</a:t>
            </a:r>
            <a:r>
              <a:rPr lang="en-US" dirty="0">
                <a:solidFill>
                  <a:srgbClr val="0432FF"/>
                </a:solidFill>
                <a:cs typeface="Times New Roman"/>
              </a:rPr>
              <a:t> production, almost only QE events, not suffering too much by </a:t>
            </a:r>
            <a:r>
              <a:rPr lang="el-GR" dirty="0">
                <a:solidFill>
                  <a:srgbClr val="0432FF"/>
                </a:solidFill>
                <a:cs typeface="Times New Roman"/>
              </a:rPr>
              <a:t>π</a:t>
            </a:r>
            <a:r>
              <a:rPr lang="fr-CH" baseline="30000" dirty="0">
                <a:solidFill>
                  <a:srgbClr val="0432FF"/>
                </a:solidFill>
                <a:cs typeface="Times New Roman"/>
              </a:rPr>
              <a:t>0</a:t>
            </a:r>
            <a:r>
              <a:rPr lang="fr-CH" dirty="0">
                <a:solidFill>
                  <a:srgbClr val="0432FF"/>
                </a:solidFill>
                <a:cs typeface="Times New Roman"/>
              </a:rPr>
              <a:t> background.</a:t>
            </a:r>
            <a:r>
              <a:rPr lang="en-US" dirty="0">
                <a:solidFill>
                  <a:srgbClr val="0432FF"/>
                </a:solidFill>
                <a:cs typeface="Times New Roman"/>
              </a:rPr>
              <a:t> </a:t>
            </a:r>
          </a:p>
        </p:txBody>
      </p:sp>
      <p:sp>
        <p:nvSpPr>
          <p:cNvPr id="13" name="ZoneTexte 12"/>
          <p:cNvSpPr txBox="1"/>
          <p:nvPr/>
        </p:nvSpPr>
        <p:spPr>
          <a:xfrm>
            <a:off x="1184695" y="1089061"/>
            <a:ext cx="1120957" cy="369332"/>
          </a:xfrm>
          <a:prstGeom prst="rect">
            <a:avLst/>
          </a:prstGeom>
          <a:solidFill>
            <a:schemeClr val="bg1"/>
          </a:solidFill>
        </p:spPr>
        <p:txBody>
          <a:bodyPr wrap="none" rtlCol="0">
            <a:spAutoFit/>
          </a:bodyPr>
          <a:lstStyle/>
          <a:p>
            <a:r>
              <a:rPr lang="en-US" b="1" dirty="0">
                <a:latin typeface="Times New Roman"/>
                <a:cs typeface="Times New Roman"/>
              </a:rPr>
              <a:t>neutrinos</a:t>
            </a:r>
          </a:p>
        </p:txBody>
      </p:sp>
      <p:sp>
        <p:nvSpPr>
          <p:cNvPr id="14" name="ZoneTexte 13"/>
          <p:cNvSpPr txBox="1"/>
          <p:nvPr/>
        </p:nvSpPr>
        <p:spPr>
          <a:xfrm>
            <a:off x="5221605" y="1089061"/>
            <a:ext cx="1582622" cy="369332"/>
          </a:xfrm>
          <a:prstGeom prst="rect">
            <a:avLst/>
          </a:prstGeom>
          <a:solidFill>
            <a:schemeClr val="bg1"/>
          </a:solidFill>
        </p:spPr>
        <p:txBody>
          <a:bodyPr wrap="none" rtlCol="0">
            <a:spAutoFit/>
          </a:bodyPr>
          <a:lstStyle/>
          <a:p>
            <a:r>
              <a:rPr lang="en-US" b="1" dirty="0">
                <a:latin typeface="Times New Roman"/>
                <a:cs typeface="Times New Roman"/>
              </a:rPr>
              <a:t>anti-neutrinos</a:t>
            </a:r>
          </a:p>
        </p:txBody>
      </p:sp>
      <p:sp>
        <p:nvSpPr>
          <p:cNvPr id="12" name="ZoneTexte 11"/>
          <p:cNvSpPr txBox="1"/>
          <p:nvPr/>
        </p:nvSpPr>
        <p:spPr>
          <a:xfrm>
            <a:off x="3392270" y="2814754"/>
            <a:ext cx="883362" cy="369332"/>
          </a:xfrm>
          <a:prstGeom prst="rect">
            <a:avLst/>
          </a:prstGeom>
          <a:noFill/>
        </p:spPr>
        <p:txBody>
          <a:bodyPr wrap="none" rtlCol="0">
            <a:spAutoFit/>
          </a:bodyPr>
          <a:lstStyle/>
          <a:p>
            <a:r>
              <a:rPr lang="en-US" b="1" dirty="0">
                <a:solidFill>
                  <a:srgbClr val="0000FF"/>
                </a:solidFill>
                <a:latin typeface="Times New Roman"/>
                <a:cs typeface="Times New Roman"/>
              </a:rPr>
              <a:t>2 years</a:t>
            </a:r>
          </a:p>
        </p:txBody>
      </p:sp>
      <p:sp>
        <p:nvSpPr>
          <p:cNvPr id="15" name="ZoneTexte 14"/>
          <p:cNvSpPr txBox="1"/>
          <p:nvPr/>
        </p:nvSpPr>
        <p:spPr>
          <a:xfrm>
            <a:off x="7397774" y="2814754"/>
            <a:ext cx="883362" cy="369332"/>
          </a:xfrm>
          <a:prstGeom prst="rect">
            <a:avLst/>
          </a:prstGeom>
          <a:noFill/>
        </p:spPr>
        <p:txBody>
          <a:bodyPr wrap="none" rtlCol="0">
            <a:spAutoFit/>
          </a:bodyPr>
          <a:lstStyle/>
          <a:p>
            <a:r>
              <a:rPr lang="en-US" b="1" dirty="0">
                <a:solidFill>
                  <a:srgbClr val="0000FF"/>
                </a:solidFill>
                <a:latin typeface="Times New Roman"/>
                <a:cs typeface="Times New Roman"/>
              </a:rPr>
              <a:t>8 years</a:t>
            </a:r>
          </a:p>
        </p:txBody>
      </p:sp>
      <p:sp>
        <p:nvSpPr>
          <p:cNvPr id="5" name="ZoneTexte 4"/>
          <p:cNvSpPr txBox="1"/>
          <p:nvPr/>
        </p:nvSpPr>
        <p:spPr>
          <a:xfrm>
            <a:off x="113390" y="2355414"/>
            <a:ext cx="727257" cy="369332"/>
          </a:xfrm>
          <a:prstGeom prst="rect">
            <a:avLst/>
          </a:prstGeom>
          <a:noFill/>
        </p:spPr>
        <p:txBody>
          <a:bodyPr wrap="none" rtlCol="0">
            <a:spAutoFit/>
          </a:bodyPr>
          <a:lstStyle/>
          <a:p>
            <a:r>
              <a:rPr lang="el-GR" dirty="0">
                <a:latin typeface="Times New Roman"/>
                <a:cs typeface="Times New Roman"/>
              </a:rPr>
              <a:t>δ</a:t>
            </a:r>
            <a:r>
              <a:rPr lang="en-US" baseline="-25000" dirty="0">
                <a:latin typeface="Times New Roman"/>
                <a:cs typeface="Times New Roman"/>
              </a:rPr>
              <a:t>CP</a:t>
            </a:r>
            <a:r>
              <a:rPr lang="en-US" dirty="0">
                <a:latin typeface="Times New Roman"/>
                <a:cs typeface="Times New Roman"/>
              </a:rPr>
              <a:t>=0</a:t>
            </a:r>
            <a:endParaRPr lang="en-GB" dirty="0">
              <a:latin typeface="Times New Roman"/>
              <a:cs typeface="Times New Roman"/>
            </a:endParaRPr>
          </a:p>
        </p:txBody>
      </p:sp>
    </p:spTree>
    <p:extLst>
      <p:ext uri="{BB962C8B-B14F-4D97-AF65-F5344CB8AC3E}">
        <p14:creationId xmlns:p14="http://schemas.microsoft.com/office/powerpoint/2010/main" val="28026396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204374" y="1379759"/>
            <a:ext cx="5152614" cy="4867764"/>
          </a:xfrm>
          <a:prstGeom prst="rect">
            <a:avLst/>
          </a:prstGeom>
        </p:spPr>
      </p:pic>
      <p:sp>
        <p:nvSpPr>
          <p:cNvPr id="20484" name="Rectangle 2"/>
          <p:cNvSpPr>
            <a:spLocks noGrp="1" noChangeArrowheads="1"/>
          </p:cNvSpPr>
          <p:nvPr>
            <p:ph type="title"/>
          </p:nvPr>
        </p:nvSpPr>
        <p:spPr>
          <a:effectLst>
            <a:outerShdw blurRad="50800" dist="38100" dir="2700000" algn="tl" rotWithShape="0">
              <a:prstClr val="black">
                <a:alpha val="40000"/>
              </a:prstClr>
            </a:outerShdw>
          </a:effectLst>
        </p:spPr>
        <p:txBody>
          <a:bodyPr>
            <a:noAutofit/>
          </a:bodyPr>
          <a:lstStyle/>
          <a:p>
            <a:pPr defTabSz="914400" eaLnBrk="0" fontAlgn="base" hangingPunct="0">
              <a:spcAft>
                <a:spcPct val="0"/>
              </a:spcAft>
              <a:defRPr/>
            </a:pPr>
            <a:r>
              <a:rPr lang="en-US" sz="3600" dirty="0">
                <a:solidFill>
                  <a:srgbClr val="0000FF"/>
                </a:solidFill>
              </a:rPr>
              <a:t>2</a:t>
            </a:r>
            <a:r>
              <a:rPr lang="en-US" sz="3600" dirty="0">
                <a:solidFill>
                  <a:srgbClr val="0000FF"/>
                </a:solidFill>
                <a:latin typeface="Times New Roman"/>
                <a:cs typeface="Times New Roman"/>
              </a:rPr>
              <a:t>nd </a:t>
            </a:r>
            <a:r>
              <a:rPr lang="en-US" sz="4400" dirty="0">
                <a:solidFill>
                  <a:srgbClr val="0000FF"/>
                </a:solidFill>
                <a:latin typeface="Times New Roman"/>
                <a:cs typeface="Times New Roman"/>
              </a:rPr>
              <a:t>Oscillation</a:t>
            </a:r>
            <a:r>
              <a:rPr lang="en-US" sz="3600" dirty="0">
                <a:solidFill>
                  <a:srgbClr val="0000FF"/>
                </a:solidFill>
                <a:latin typeface="Times New Roman"/>
                <a:cs typeface="Times New Roman"/>
              </a:rPr>
              <a:t> max. coverage</a:t>
            </a:r>
            <a:endParaRPr lang="en-US" sz="3600" dirty="0">
              <a:solidFill>
                <a:srgbClr val="0000FF"/>
              </a:solidFill>
              <a:effectLst/>
              <a:latin typeface="Times New Roman"/>
              <a:cs typeface="Times New Roman"/>
            </a:endParaRPr>
          </a:p>
        </p:txBody>
      </p:sp>
      <p:sp>
        <p:nvSpPr>
          <p:cNvPr id="2" name="Espace réservé de la date 1"/>
          <p:cNvSpPr>
            <a:spLocks noGrp="1"/>
          </p:cNvSpPr>
          <p:nvPr>
            <p:ph type="dt" sz="half" idx="10"/>
          </p:nvPr>
        </p:nvSpPr>
        <p:spPr/>
        <p:txBody>
          <a:bodyPr/>
          <a:lstStyle/>
          <a:p>
            <a:pPr defTabSz="914400" fontAlgn="base">
              <a:spcBef>
                <a:spcPct val="0"/>
              </a:spcBef>
              <a:spcAft>
                <a:spcPct val="0"/>
              </a:spcAft>
            </a:pPr>
            <a:r>
              <a:rPr lang="fr-FR">
                <a:latin typeface="Times New Roman" charset="0"/>
                <a:ea typeface="ＭＳ Ｐゴシック" charset="0"/>
                <a:cs typeface="ＭＳ Ｐゴシック" charset="0"/>
              </a:rPr>
              <a:t>HEP2021, 16/06/2021</a:t>
            </a:r>
            <a:endParaRPr lang="en-GB">
              <a:latin typeface="Times New Roman" charset="0"/>
              <a:ea typeface="ＭＳ Ｐゴシック" charset="0"/>
              <a:cs typeface="ＭＳ Ｐゴシック" charset="0"/>
            </a:endParaRPr>
          </a:p>
        </p:txBody>
      </p:sp>
      <p:sp>
        <p:nvSpPr>
          <p:cNvPr id="11" name="Espace réservé du pied de page 10"/>
          <p:cNvSpPr>
            <a:spLocks noGrp="1"/>
          </p:cNvSpPr>
          <p:nvPr>
            <p:ph type="ftr" sz="quarter" idx="11"/>
          </p:nvPr>
        </p:nvSpPr>
        <p:spPr/>
        <p:txBody>
          <a:bodyPr/>
          <a:lstStyle/>
          <a:p>
            <a:pPr defTabSz="914400" fontAlgn="base">
              <a:spcBef>
                <a:spcPct val="0"/>
              </a:spcBef>
              <a:spcAft>
                <a:spcPct val="0"/>
              </a:spcAft>
            </a:pPr>
            <a:r>
              <a:rPr lang="fr-FR">
                <a:latin typeface="Times New Roman" charset="0"/>
                <a:ea typeface="ＭＳ Ｐゴシック" charset="0"/>
                <a:cs typeface="ＭＳ Ｐゴシック" charset="0"/>
              </a:rPr>
              <a:t>M. Dracos, IPHC-IN2P3/CNRS/UNISTRA</a:t>
            </a:r>
            <a:endParaRPr lang="en-GB">
              <a:latin typeface="Times New Roman" charset="0"/>
              <a:ea typeface="ＭＳ Ｐゴシック" charset="0"/>
              <a:cs typeface="ＭＳ Ｐゴシック" charset="0"/>
            </a:endParaRPr>
          </a:p>
        </p:txBody>
      </p:sp>
      <p:sp>
        <p:nvSpPr>
          <p:cNvPr id="7" name="Espace réservé du numéro de diapositive 6"/>
          <p:cNvSpPr>
            <a:spLocks noGrp="1"/>
          </p:cNvSpPr>
          <p:nvPr>
            <p:ph type="sldNum" sz="quarter" idx="12"/>
          </p:nvPr>
        </p:nvSpPr>
        <p:spPr/>
        <p:txBody>
          <a:bodyPr/>
          <a:lstStyle/>
          <a:p>
            <a:pPr defTabSz="914400" fontAlgn="base">
              <a:spcBef>
                <a:spcPct val="0"/>
              </a:spcBef>
              <a:spcAft>
                <a:spcPct val="0"/>
              </a:spcAft>
            </a:pPr>
            <a:fld id="{5B75A52C-D3C1-DA4F-91BD-350C97786792}" type="slidenum">
              <a:rPr lang="en-GB" smtClean="0">
                <a:latin typeface="Times New Roman" charset="0"/>
                <a:ea typeface="ＭＳ Ｐゴシック" charset="0"/>
                <a:cs typeface="ＭＳ Ｐゴシック" charset="0"/>
              </a:rPr>
              <a:pPr defTabSz="914400" fontAlgn="base">
                <a:spcBef>
                  <a:spcPct val="0"/>
                </a:spcBef>
                <a:spcAft>
                  <a:spcPct val="0"/>
                </a:spcAft>
              </a:pPr>
              <a:t>18</a:t>
            </a:fld>
            <a:endParaRPr lang="en-GB">
              <a:latin typeface="Times New Roman" charset="0"/>
              <a:ea typeface="ＭＳ Ｐゴシック" charset="0"/>
              <a:cs typeface="ＭＳ Ｐゴシック" charset="0"/>
            </a:endParaRPr>
          </a:p>
        </p:txBody>
      </p:sp>
      <p:cxnSp>
        <p:nvCxnSpPr>
          <p:cNvPr id="6" name="Connecteur droit avec flèche 5"/>
          <p:cNvCxnSpPr/>
          <p:nvPr/>
        </p:nvCxnSpPr>
        <p:spPr>
          <a:xfrm flipH="1">
            <a:off x="2607001" y="2784975"/>
            <a:ext cx="2985796" cy="13367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ZoneTexte 7"/>
          <p:cNvSpPr txBox="1"/>
          <p:nvPr/>
        </p:nvSpPr>
        <p:spPr>
          <a:xfrm>
            <a:off x="5592797" y="2277143"/>
            <a:ext cx="3108347" cy="1015663"/>
          </a:xfrm>
          <a:prstGeom prst="rect">
            <a:avLst/>
          </a:prstGeom>
          <a:noFill/>
        </p:spPr>
        <p:txBody>
          <a:bodyPr wrap="square" rtlCol="0">
            <a:spAutoFit/>
          </a:bodyPr>
          <a:lstStyle/>
          <a:p>
            <a:r>
              <a:rPr lang="en-GB" sz="2000" b="1" dirty="0">
                <a:solidFill>
                  <a:srgbClr val="0432FF"/>
                </a:solidFill>
                <a:latin typeface="Times New Roman"/>
                <a:cs typeface="Times New Roman"/>
              </a:rPr>
              <a:t>2</a:t>
            </a:r>
            <a:r>
              <a:rPr lang="en-GB" sz="2000" b="1" baseline="30000" dirty="0">
                <a:solidFill>
                  <a:srgbClr val="0432FF"/>
                </a:solidFill>
                <a:latin typeface="Times New Roman"/>
                <a:cs typeface="Times New Roman"/>
              </a:rPr>
              <a:t>nd</a:t>
            </a:r>
            <a:r>
              <a:rPr lang="en-GB" sz="2000" b="1" dirty="0">
                <a:solidFill>
                  <a:srgbClr val="0432FF"/>
                </a:solidFill>
                <a:latin typeface="Times New Roman"/>
                <a:cs typeface="Times New Roman"/>
              </a:rPr>
              <a:t> oscillation max.</a:t>
            </a:r>
          </a:p>
          <a:p>
            <a:r>
              <a:rPr lang="en-GB" sz="2000" b="1" dirty="0">
                <a:solidFill>
                  <a:srgbClr val="0432FF"/>
                </a:solidFill>
                <a:latin typeface="Times New Roman"/>
                <a:cs typeface="Times New Roman"/>
              </a:rPr>
              <a:t>well covered by the ESS neutrino spectrum</a:t>
            </a:r>
          </a:p>
        </p:txBody>
      </p:sp>
      <p:cxnSp>
        <p:nvCxnSpPr>
          <p:cNvPr id="10" name="Connecteur droit avec flèche 9"/>
          <p:cNvCxnSpPr/>
          <p:nvPr/>
        </p:nvCxnSpPr>
        <p:spPr>
          <a:xfrm flipH="1">
            <a:off x="4968899" y="4121762"/>
            <a:ext cx="1050901" cy="22279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ZoneTexte 12"/>
          <p:cNvSpPr txBox="1"/>
          <p:nvPr/>
        </p:nvSpPr>
        <p:spPr>
          <a:xfrm>
            <a:off x="6049552" y="3881397"/>
            <a:ext cx="2207656" cy="400110"/>
          </a:xfrm>
          <a:prstGeom prst="rect">
            <a:avLst/>
          </a:prstGeom>
          <a:noFill/>
        </p:spPr>
        <p:txBody>
          <a:bodyPr wrap="none" rtlCol="0">
            <a:spAutoFit/>
          </a:bodyPr>
          <a:lstStyle/>
          <a:p>
            <a:r>
              <a:rPr lang="en-GB" sz="2000" b="1" dirty="0">
                <a:latin typeface="Times New Roman"/>
                <a:cs typeface="Times New Roman"/>
              </a:rPr>
              <a:t>1</a:t>
            </a:r>
            <a:r>
              <a:rPr lang="en-GB" sz="2000" b="1" baseline="30000" dirty="0">
                <a:latin typeface="Times New Roman"/>
                <a:cs typeface="Times New Roman"/>
              </a:rPr>
              <a:t>st</a:t>
            </a:r>
            <a:r>
              <a:rPr lang="en-GB" sz="2000" b="1" dirty="0">
                <a:latin typeface="Times New Roman"/>
                <a:cs typeface="Times New Roman"/>
              </a:rPr>
              <a:t> oscillation max.</a:t>
            </a:r>
          </a:p>
        </p:txBody>
      </p:sp>
      <p:sp>
        <p:nvSpPr>
          <p:cNvPr id="4" name="Striped Right Arrow 3">
            <a:extLst>
              <a:ext uri="{FF2B5EF4-FFF2-40B4-BE49-F238E27FC236}">
                <a16:creationId xmlns:a16="http://schemas.microsoft.com/office/drawing/2014/main" id="{7075C5BB-895A-8C4A-9868-2257875B443D}"/>
              </a:ext>
            </a:extLst>
          </p:cNvPr>
          <p:cNvSpPr/>
          <p:nvPr/>
        </p:nvSpPr>
        <p:spPr>
          <a:xfrm>
            <a:off x="6381742" y="4559630"/>
            <a:ext cx="1204391" cy="484632"/>
          </a:xfrm>
          <a:prstGeom prst="stripedRightArrow">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ZoneTexte 7">
            <a:extLst>
              <a:ext uri="{FF2B5EF4-FFF2-40B4-BE49-F238E27FC236}">
                <a16:creationId xmlns:a16="http://schemas.microsoft.com/office/drawing/2014/main" id="{339ABAB0-4F41-5D43-99D6-15A31D29F97E}"/>
              </a:ext>
            </a:extLst>
          </p:cNvPr>
          <p:cNvSpPr txBox="1"/>
          <p:nvPr/>
        </p:nvSpPr>
        <p:spPr>
          <a:xfrm>
            <a:off x="5854911" y="5316573"/>
            <a:ext cx="2584118" cy="707886"/>
          </a:xfrm>
          <a:prstGeom prst="rect">
            <a:avLst/>
          </a:prstGeom>
          <a:noFill/>
        </p:spPr>
        <p:txBody>
          <a:bodyPr wrap="square" rtlCol="0">
            <a:spAutoFit/>
          </a:bodyPr>
          <a:lstStyle/>
          <a:p>
            <a:pPr algn="ctr"/>
            <a:r>
              <a:rPr lang="en-GB" sz="2000" b="1" dirty="0">
                <a:solidFill>
                  <a:srgbClr val="0432FF"/>
                </a:solidFill>
                <a:latin typeface="Times New Roman"/>
                <a:cs typeface="Times New Roman"/>
              </a:rPr>
              <a:t>full coverage of the 2</a:t>
            </a:r>
            <a:r>
              <a:rPr lang="en-GB" sz="2000" b="1" baseline="30000" dirty="0">
                <a:solidFill>
                  <a:srgbClr val="0432FF"/>
                </a:solidFill>
                <a:latin typeface="Times New Roman"/>
                <a:cs typeface="Times New Roman"/>
              </a:rPr>
              <a:t>nd</a:t>
            </a:r>
            <a:r>
              <a:rPr lang="en-GB" sz="2000" b="1" dirty="0">
                <a:solidFill>
                  <a:srgbClr val="0432FF"/>
                </a:solidFill>
                <a:latin typeface="Times New Roman"/>
                <a:cs typeface="Times New Roman"/>
              </a:rPr>
              <a:t> oscillation max.</a:t>
            </a:r>
          </a:p>
        </p:txBody>
      </p:sp>
    </p:spTree>
    <p:extLst>
      <p:ext uri="{BB962C8B-B14F-4D97-AF65-F5344CB8AC3E}">
        <p14:creationId xmlns:p14="http://schemas.microsoft.com/office/powerpoint/2010/main" val="28287462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ESS_Aerial_view.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9143998" cy="6858000"/>
          </a:xfrm>
          <a:prstGeom prst="rect">
            <a:avLst/>
          </a:prstGeom>
        </p:spPr>
      </p:pic>
      <p:sp>
        <p:nvSpPr>
          <p:cNvPr id="2050" name="Rectangle 2"/>
          <p:cNvSpPr>
            <a:spLocks noGrp="1" noChangeArrowheads="1"/>
          </p:cNvSpPr>
          <p:nvPr>
            <p:ph type="title"/>
          </p:nvPr>
        </p:nvSpPr>
        <p:spPr>
          <a:xfrm>
            <a:off x="1297459" y="14397"/>
            <a:ext cx="6862522" cy="2447449"/>
          </a:xfrm>
        </p:spPr>
        <p:txBody>
          <a:bodyPr>
            <a:normAutofit/>
          </a:bodyPr>
          <a:lstStyle/>
          <a:p>
            <a:r>
              <a:rPr lang="en-US" sz="4800" dirty="0"/>
              <a:t>ESS </a:t>
            </a:r>
            <a:r>
              <a:rPr lang="en-US" sz="4800" dirty="0" err="1"/>
              <a:t>Linac</a:t>
            </a:r>
            <a:r>
              <a:rPr lang="en-US" sz="4800" dirty="0"/>
              <a:t> modifications to produce a neutrino Super Beam</a:t>
            </a:r>
            <a:endParaRPr lang="en-GB" sz="4800" b="1" dirty="0">
              <a:solidFill>
                <a:srgbClr val="0000FF"/>
              </a:solidFill>
              <a:effectLst>
                <a:outerShdw blurRad="38100" dist="38100" dir="2700000" algn="tl">
                  <a:srgbClr val="DDDDDD"/>
                </a:outerShdw>
              </a:effectLst>
              <a:latin typeface="Times New Roman"/>
              <a:ea typeface="ＭＳ Ｐゴシック" charset="0"/>
              <a:cs typeface="Times New Roman"/>
            </a:endParaRPr>
          </a:p>
        </p:txBody>
      </p:sp>
      <p:sp>
        <p:nvSpPr>
          <p:cNvPr id="2" name="Espace réservé de la date 1"/>
          <p:cNvSpPr>
            <a:spLocks noGrp="1"/>
          </p:cNvSpPr>
          <p:nvPr>
            <p:ph type="dt" sz="half" idx="10"/>
          </p:nvPr>
        </p:nvSpPr>
        <p:spPr/>
        <p:txBody>
          <a:bodyPr/>
          <a:lstStyle/>
          <a:p>
            <a:r>
              <a:rPr lang="fr-FR"/>
              <a:t>HEP2021, 16/06/2021</a:t>
            </a:r>
            <a:endParaRPr lang="en-GB"/>
          </a:p>
        </p:txBody>
      </p:sp>
      <p:sp>
        <p:nvSpPr>
          <p:cNvPr id="3" name="Espace réservé du pied de page 2"/>
          <p:cNvSpPr>
            <a:spLocks noGrp="1"/>
          </p:cNvSpPr>
          <p:nvPr>
            <p:ph type="ftr" sz="quarter" idx="11"/>
          </p:nvPr>
        </p:nvSpPr>
        <p:spPr/>
        <p:txBody>
          <a:bodyPr/>
          <a:lstStyle/>
          <a:p>
            <a:r>
              <a:rPr lang="fr-FR"/>
              <a:t>M. Dracos, IPHC-IN2P3/CNRS/UNISTRA</a:t>
            </a:r>
            <a:endParaRPr lang="en-GB"/>
          </a:p>
        </p:txBody>
      </p:sp>
      <p:sp>
        <p:nvSpPr>
          <p:cNvPr id="5" name="Espace réservé du numéro de diapositive 4"/>
          <p:cNvSpPr>
            <a:spLocks noGrp="1"/>
          </p:cNvSpPr>
          <p:nvPr>
            <p:ph type="sldNum" sz="quarter" idx="12"/>
          </p:nvPr>
        </p:nvSpPr>
        <p:spPr/>
        <p:txBody>
          <a:bodyPr/>
          <a:lstStyle/>
          <a:p>
            <a:fld id="{09CC56F7-6BCF-6E44-9937-5AE9275C7CAF}" type="slidenum">
              <a:rPr lang="en-GB" smtClean="0"/>
              <a:pPr/>
              <a:t>19</a:t>
            </a:fld>
            <a:endParaRPr lang="en-GB"/>
          </a:p>
        </p:txBody>
      </p:sp>
      <p:sp>
        <p:nvSpPr>
          <p:cNvPr id="6" name="Rectangle 5"/>
          <p:cNvSpPr/>
          <p:nvPr/>
        </p:nvSpPr>
        <p:spPr>
          <a:xfrm rot="19455841">
            <a:off x="249863" y="5103715"/>
            <a:ext cx="4398109" cy="461665"/>
          </a:xfrm>
          <a:prstGeom prst="rect">
            <a:avLst/>
          </a:prstGeom>
        </p:spPr>
        <p:txBody>
          <a:bodyPr wrap="none">
            <a:spAutoFit/>
          </a:bodyPr>
          <a:lstStyle/>
          <a:p>
            <a:r>
              <a:rPr lang="en-GB" sz="2400" dirty="0">
                <a:solidFill>
                  <a:srgbClr val="FFFF00"/>
                </a:solidFill>
                <a:latin typeface="Times New Roman"/>
                <a:cs typeface="Times New Roman"/>
              </a:rPr>
              <a:t>European Spallation Source Linac</a:t>
            </a:r>
          </a:p>
        </p:txBody>
      </p:sp>
    </p:spTree>
    <p:extLst>
      <p:ext uri="{BB962C8B-B14F-4D97-AF65-F5344CB8AC3E}">
        <p14:creationId xmlns:p14="http://schemas.microsoft.com/office/powerpoint/2010/main" val="42821891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how_does_ess_work.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11241"/>
            <a:ext cx="9144000" cy="5622633"/>
          </a:xfrm>
          <a:prstGeom prst="rect">
            <a:avLst/>
          </a:prstGeom>
        </p:spPr>
      </p:pic>
      <p:sp>
        <p:nvSpPr>
          <p:cNvPr id="72707" name="Rectangle 3"/>
          <p:cNvSpPr>
            <a:spLocks noGrp="1" noChangeArrowheads="1"/>
          </p:cNvSpPr>
          <p:nvPr>
            <p:ph type="title"/>
          </p:nvPr>
        </p:nvSpPr>
        <p:spPr>
          <a:xfrm>
            <a:off x="1297459" y="14398"/>
            <a:ext cx="6862522" cy="696844"/>
          </a:xfrm>
        </p:spPr>
        <p:txBody>
          <a:bodyPr>
            <a:noAutofit/>
          </a:bodyPr>
          <a:lstStyle/>
          <a:p>
            <a:r>
              <a:rPr lang="en-US" sz="3600" dirty="0">
                <a:solidFill>
                  <a:srgbClr val="0000FF"/>
                </a:solidFill>
                <a:latin typeface="Times New Roman"/>
                <a:cs typeface="Times New Roman"/>
              </a:rPr>
              <a:t>European Spallation Source</a:t>
            </a:r>
            <a:endParaRPr lang="en-GB" dirty="0">
              <a:solidFill>
                <a:srgbClr val="FF6600"/>
              </a:solidFill>
              <a:effectLst>
                <a:outerShdw blurRad="38100" dist="38100" dir="2700000" algn="tl">
                  <a:srgbClr val="DDDDDD"/>
                </a:outerShdw>
              </a:effectLst>
              <a:latin typeface="Times New Roman" charset="0"/>
              <a:ea typeface="ＭＳ Ｐゴシック" charset="0"/>
              <a:cs typeface="ＭＳ Ｐゴシック" charset="0"/>
            </a:endParaRPr>
          </a:p>
        </p:txBody>
      </p:sp>
      <p:sp>
        <p:nvSpPr>
          <p:cNvPr id="12" name="Espace réservé de la date 11"/>
          <p:cNvSpPr>
            <a:spLocks noGrp="1"/>
          </p:cNvSpPr>
          <p:nvPr>
            <p:ph type="dt" sz="half" idx="10"/>
          </p:nvPr>
        </p:nvSpPr>
        <p:spPr/>
        <p:txBody>
          <a:bodyPr/>
          <a:lstStyle/>
          <a:p>
            <a:r>
              <a:rPr lang="fr-FR"/>
              <a:t>HEP2021, 16/06/2021</a:t>
            </a:r>
            <a:endParaRPr lang="en-GB"/>
          </a:p>
        </p:txBody>
      </p:sp>
      <p:sp>
        <p:nvSpPr>
          <p:cNvPr id="13" name="Espace réservé du pied de page 12"/>
          <p:cNvSpPr>
            <a:spLocks noGrp="1"/>
          </p:cNvSpPr>
          <p:nvPr>
            <p:ph type="ftr" sz="quarter" idx="11"/>
          </p:nvPr>
        </p:nvSpPr>
        <p:spPr/>
        <p:txBody>
          <a:bodyPr/>
          <a:lstStyle/>
          <a:p>
            <a:r>
              <a:rPr lang="fr-FR"/>
              <a:t>M. Dracos, IPHC-IN2P3/CNRS/UNISTRA</a:t>
            </a:r>
            <a:endParaRPr lang="en-GB"/>
          </a:p>
        </p:txBody>
      </p:sp>
      <p:sp>
        <p:nvSpPr>
          <p:cNvPr id="6" name="Espace réservé du numéro de diapositive 5"/>
          <p:cNvSpPr>
            <a:spLocks noGrp="1"/>
          </p:cNvSpPr>
          <p:nvPr>
            <p:ph type="sldNum" sz="quarter" idx="12"/>
          </p:nvPr>
        </p:nvSpPr>
        <p:spPr/>
        <p:txBody>
          <a:bodyPr/>
          <a:lstStyle/>
          <a:p>
            <a:fld id="{09CC56F7-6BCF-6E44-9937-5AE9275C7CAF}" type="slidenum">
              <a:rPr lang="en-GB" smtClean="0"/>
              <a:pPr/>
              <a:t>2</a:t>
            </a:fld>
            <a:endParaRPr lang="en-GB"/>
          </a:p>
        </p:txBody>
      </p:sp>
      <p:pic>
        <p:nvPicPr>
          <p:cNvPr id="7" name="Imag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35917" y="711241"/>
            <a:ext cx="1608083" cy="834464"/>
          </a:xfrm>
          <a:prstGeom prst="rect">
            <a:avLst/>
          </a:prstGeom>
        </p:spPr>
      </p:pic>
      <p:sp>
        <p:nvSpPr>
          <p:cNvPr id="11" name="ZoneTexte 10"/>
          <p:cNvSpPr txBox="1"/>
          <p:nvPr/>
        </p:nvSpPr>
        <p:spPr>
          <a:xfrm>
            <a:off x="6390279" y="6033001"/>
            <a:ext cx="2685351" cy="646331"/>
          </a:xfrm>
          <a:prstGeom prst="rect">
            <a:avLst/>
          </a:prstGeom>
          <a:solidFill>
            <a:schemeClr val="bg1"/>
          </a:solidFill>
        </p:spPr>
        <p:txBody>
          <a:bodyPr wrap="none" rtlCol="0">
            <a:spAutoFit/>
          </a:bodyPr>
          <a:lstStyle/>
          <a:p>
            <a:pPr algn="ctr"/>
            <a:r>
              <a:rPr lang="en-US" b="1" dirty="0">
                <a:solidFill>
                  <a:srgbClr val="FF0000"/>
                </a:solidFill>
                <a:latin typeface="Times New Roman"/>
                <a:cs typeface="Times New Roman"/>
              </a:rPr>
              <a:t>under construction phase</a:t>
            </a:r>
          </a:p>
          <a:p>
            <a:pPr algn="ctr"/>
            <a:r>
              <a:rPr lang="en-US" b="1" dirty="0">
                <a:solidFill>
                  <a:srgbClr val="FF0000"/>
                </a:solidFill>
                <a:latin typeface="Times New Roman"/>
                <a:cs typeface="Times New Roman"/>
              </a:rPr>
              <a:t>(~1.85 B€ facility)</a:t>
            </a:r>
          </a:p>
        </p:txBody>
      </p:sp>
      <p:pic>
        <p:nvPicPr>
          <p:cNvPr id="17" name="Picture 11">
            <a:extLst>
              <a:ext uri="{FF2B5EF4-FFF2-40B4-BE49-F238E27FC236}">
                <a16:creationId xmlns:a16="http://schemas.microsoft.com/office/drawing/2014/main" id="{BC12D9BD-CB1A-454C-8BA8-9C6D2AD66E0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4502548"/>
            <a:ext cx="2319566" cy="1995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cxnSp>
        <p:nvCxnSpPr>
          <p:cNvPr id="15" name="Connecteur droit avec flèche 14"/>
          <p:cNvCxnSpPr>
            <a:cxnSpLocks/>
          </p:cNvCxnSpPr>
          <p:nvPr/>
        </p:nvCxnSpPr>
        <p:spPr>
          <a:xfrm flipH="1">
            <a:off x="1386673" y="4207565"/>
            <a:ext cx="1826980" cy="12600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F7798DDC-0E08-134E-BD5D-2DD52A11A7D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712" y="3074635"/>
            <a:ext cx="2053993" cy="603062"/>
          </a:xfrm>
          <a:prstGeom prst="rect">
            <a:avLst/>
          </a:prstGeom>
        </p:spPr>
      </p:pic>
      <p:sp>
        <p:nvSpPr>
          <p:cNvPr id="2" name="TextBox 1">
            <a:extLst>
              <a:ext uri="{FF2B5EF4-FFF2-40B4-BE49-F238E27FC236}">
                <a16:creationId xmlns:a16="http://schemas.microsoft.com/office/drawing/2014/main" id="{B7671D4A-E771-9244-8A59-C5BF99331F08}"/>
              </a:ext>
            </a:extLst>
          </p:cNvPr>
          <p:cNvSpPr txBox="1"/>
          <p:nvPr/>
        </p:nvSpPr>
        <p:spPr>
          <a:xfrm>
            <a:off x="219012" y="791510"/>
            <a:ext cx="1635191" cy="369332"/>
          </a:xfrm>
          <a:prstGeom prst="rect">
            <a:avLst/>
          </a:prstGeom>
          <a:noFill/>
        </p:spPr>
        <p:txBody>
          <a:bodyPr wrap="none" rtlCol="0">
            <a:spAutoFit/>
          </a:bodyPr>
          <a:lstStyle/>
          <a:p>
            <a:r>
              <a:rPr lang="en-GB" dirty="0"/>
              <a:t>Neutron facility</a:t>
            </a:r>
          </a:p>
        </p:txBody>
      </p:sp>
      <p:sp>
        <p:nvSpPr>
          <p:cNvPr id="5" name="TextBox 4">
            <a:extLst>
              <a:ext uri="{FF2B5EF4-FFF2-40B4-BE49-F238E27FC236}">
                <a16:creationId xmlns:a16="http://schemas.microsoft.com/office/drawing/2014/main" id="{02E4140B-A2F4-1841-B82E-A82FF00D7748}"/>
              </a:ext>
            </a:extLst>
          </p:cNvPr>
          <p:cNvSpPr txBox="1"/>
          <p:nvPr/>
        </p:nvSpPr>
        <p:spPr>
          <a:xfrm>
            <a:off x="-61009" y="1086493"/>
            <a:ext cx="2379819" cy="307777"/>
          </a:xfrm>
          <a:prstGeom prst="rect">
            <a:avLst/>
          </a:prstGeom>
          <a:noFill/>
        </p:spPr>
        <p:txBody>
          <a:bodyPr wrap="none" rtlCol="0">
            <a:spAutoFit/>
          </a:bodyPr>
          <a:lstStyle/>
          <a:p>
            <a:r>
              <a:rPr lang="en-GB" sz="1400" dirty="0"/>
              <a:t>(equivalent to SNS in the USA)</a:t>
            </a:r>
          </a:p>
        </p:txBody>
      </p:sp>
    </p:spTree>
    <p:extLst>
      <p:ext uri="{BB962C8B-B14F-4D97-AF65-F5344CB8AC3E}">
        <p14:creationId xmlns:p14="http://schemas.microsoft.com/office/powerpoint/2010/main" val="7776825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layout_ESSnuSB_04.pn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6200000">
            <a:off x="5087077" y="2837002"/>
            <a:ext cx="4602982" cy="3439010"/>
          </a:xfrm>
          <a:prstGeom prst="rect">
            <a:avLst/>
          </a:prstGeom>
        </p:spPr>
      </p:pic>
      <p:sp>
        <p:nvSpPr>
          <p:cNvPr id="74754" name="Rectangle 2"/>
          <p:cNvSpPr>
            <a:spLocks noGrp="1" noChangeArrowheads="1"/>
          </p:cNvSpPr>
          <p:nvPr>
            <p:ph type="title"/>
          </p:nvPr>
        </p:nvSpPr>
        <p:spPr>
          <a:xfrm>
            <a:off x="1297459" y="14397"/>
            <a:ext cx="6862522" cy="796151"/>
          </a:xfrm>
        </p:spPr>
        <p:txBody>
          <a:bodyPr>
            <a:normAutofit fontScale="90000"/>
          </a:bodyPr>
          <a:lstStyle/>
          <a:p>
            <a:pPr eaLnBrk="1" hangingPunct="1"/>
            <a:r>
              <a:rPr lang="en-GB" sz="4000" dirty="0">
                <a:solidFill>
                  <a:srgbClr val="FF6600"/>
                </a:solidFill>
                <a:latin typeface="Times New Roman"/>
                <a:cs typeface="Times New Roman"/>
              </a:rPr>
              <a:t>How to add a neutrino facility?</a:t>
            </a:r>
          </a:p>
        </p:txBody>
      </p:sp>
      <p:sp>
        <p:nvSpPr>
          <p:cNvPr id="8" name="Espace réservé de la date 7"/>
          <p:cNvSpPr>
            <a:spLocks noGrp="1"/>
          </p:cNvSpPr>
          <p:nvPr>
            <p:ph type="dt" sz="half" idx="10"/>
          </p:nvPr>
        </p:nvSpPr>
        <p:spPr/>
        <p:txBody>
          <a:bodyPr/>
          <a:lstStyle/>
          <a:p>
            <a:r>
              <a:rPr lang="fr-FR"/>
              <a:t>HEP2021, 16/06/2021</a:t>
            </a:r>
            <a:endParaRPr lang="en-GB"/>
          </a:p>
        </p:txBody>
      </p:sp>
      <p:sp>
        <p:nvSpPr>
          <p:cNvPr id="9" name="Espace réservé du pied de page 8"/>
          <p:cNvSpPr>
            <a:spLocks noGrp="1"/>
          </p:cNvSpPr>
          <p:nvPr>
            <p:ph type="ftr" sz="quarter" idx="11"/>
          </p:nvPr>
        </p:nvSpPr>
        <p:spPr/>
        <p:txBody>
          <a:bodyPr/>
          <a:lstStyle/>
          <a:p>
            <a:r>
              <a:rPr lang="fr-FR"/>
              <a:t>M. Dracos, IPHC-IN2P3/CNRS/UNISTRA</a:t>
            </a:r>
            <a:endParaRPr lang="en-GB"/>
          </a:p>
        </p:txBody>
      </p:sp>
      <p:sp>
        <p:nvSpPr>
          <p:cNvPr id="7" name="Espace réservé du numéro de diapositive 6"/>
          <p:cNvSpPr>
            <a:spLocks noGrp="1"/>
          </p:cNvSpPr>
          <p:nvPr>
            <p:ph type="sldNum" sz="quarter" idx="12"/>
          </p:nvPr>
        </p:nvSpPr>
        <p:spPr/>
        <p:txBody>
          <a:bodyPr/>
          <a:lstStyle/>
          <a:p>
            <a:fld id="{09CC56F7-6BCF-6E44-9937-5AE9275C7CAF}" type="slidenum">
              <a:rPr lang="en-GB" smtClean="0"/>
              <a:pPr/>
              <a:t>20</a:t>
            </a:fld>
            <a:endParaRPr lang="en-GB"/>
          </a:p>
        </p:txBody>
      </p:sp>
      <p:sp>
        <p:nvSpPr>
          <p:cNvPr id="13" name="TextBox 8"/>
          <p:cNvSpPr txBox="1"/>
          <p:nvPr/>
        </p:nvSpPr>
        <p:spPr>
          <a:xfrm>
            <a:off x="-4841" y="1080953"/>
            <a:ext cx="5736774" cy="5632311"/>
          </a:xfrm>
          <a:prstGeom prst="rect">
            <a:avLst/>
          </a:prstGeom>
          <a:noFill/>
        </p:spPr>
        <p:txBody>
          <a:bodyPr wrap="square">
            <a:spAutoFit/>
          </a:bodyPr>
          <a:lstStyle/>
          <a:p>
            <a:pPr marL="342900" indent="-342900" defTabSz="914400" fontAlgn="base">
              <a:spcBef>
                <a:spcPct val="0"/>
              </a:spcBef>
              <a:spcAft>
                <a:spcPts val="600"/>
              </a:spcAft>
              <a:buFont typeface="Arial"/>
              <a:buChar char="•"/>
              <a:defRPr/>
            </a:pPr>
            <a:r>
              <a:rPr lang="en-GB" sz="2000" dirty="0">
                <a:solidFill>
                  <a:srgbClr val="000000"/>
                </a:solidFill>
                <a:latin typeface="Times New Roman"/>
                <a:ea typeface="ＭＳ Ｐゴシック" charset="0"/>
                <a:cs typeface="Times New Roman"/>
              </a:rPr>
              <a:t>The neutron program must not be affected and if possible synergetic modifications.</a:t>
            </a:r>
          </a:p>
          <a:p>
            <a:pPr marL="342900" indent="-342900" defTabSz="914400" fontAlgn="base">
              <a:spcBef>
                <a:spcPct val="0"/>
              </a:spcBef>
              <a:spcAft>
                <a:spcPts val="600"/>
              </a:spcAft>
              <a:buFont typeface="Arial"/>
              <a:buChar char="•"/>
              <a:defRPr/>
            </a:pPr>
            <a:r>
              <a:rPr lang="en-GB" sz="2000" dirty="0">
                <a:solidFill>
                  <a:srgbClr val="000000"/>
                </a:solidFill>
                <a:latin typeface="Times New Roman"/>
                <a:ea typeface="ＭＳ Ｐゴシック" charset="0"/>
                <a:cs typeface="Times New Roman"/>
              </a:rPr>
              <a:t>Linac modifications: double the rate (14 Hz → 28 Hz), from 4% duty cycle to 8%.</a:t>
            </a:r>
            <a:endParaRPr lang="en-GB" sz="2000" dirty="0">
              <a:solidFill>
                <a:srgbClr val="FF0000"/>
              </a:solidFill>
              <a:latin typeface="Times New Roman"/>
              <a:ea typeface="ＭＳ Ｐゴシック" charset="0"/>
              <a:cs typeface="Times New Roman"/>
            </a:endParaRPr>
          </a:p>
          <a:p>
            <a:pPr marL="342900" indent="-342900" defTabSz="914400" fontAlgn="base">
              <a:spcBef>
                <a:spcPct val="0"/>
              </a:spcBef>
              <a:spcAft>
                <a:spcPts val="600"/>
              </a:spcAft>
              <a:buFont typeface="Arial"/>
              <a:buChar char="•"/>
              <a:defRPr/>
            </a:pPr>
            <a:r>
              <a:rPr lang="en-GB" sz="2000" dirty="0">
                <a:solidFill>
                  <a:srgbClr val="000000"/>
                </a:solidFill>
                <a:latin typeface="Times New Roman"/>
                <a:ea typeface="ＭＳ Ｐゴシック" charset="0"/>
                <a:cs typeface="Times New Roman"/>
              </a:rPr>
              <a:t>Accumulator (C~400 m) needed to compress to few </a:t>
            </a:r>
            <a:r>
              <a:rPr lang="el-GR" sz="2000" dirty="0">
                <a:solidFill>
                  <a:srgbClr val="000000"/>
                </a:solidFill>
                <a:latin typeface="Times New Roman"/>
                <a:ea typeface="ＭＳ Ｐゴシック" charset="0"/>
                <a:cs typeface="Times New Roman"/>
              </a:rPr>
              <a:t>μ</a:t>
            </a:r>
            <a:r>
              <a:rPr lang="en-US" sz="2000" dirty="0">
                <a:solidFill>
                  <a:srgbClr val="000000"/>
                </a:solidFill>
                <a:latin typeface="Times New Roman"/>
                <a:ea typeface="ＭＳ Ｐゴシック" charset="0"/>
                <a:cs typeface="Times New Roman"/>
              </a:rPr>
              <a:t>s the 2.86 </a:t>
            </a:r>
            <a:r>
              <a:rPr lang="en-US" sz="2000" dirty="0" err="1">
                <a:solidFill>
                  <a:srgbClr val="000000"/>
                </a:solidFill>
                <a:latin typeface="Times New Roman"/>
                <a:ea typeface="ＭＳ Ｐゴシック" charset="0"/>
                <a:cs typeface="Times New Roman"/>
              </a:rPr>
              <a:t>ms</a:t>
            </a:r>
            <a:r>
              <a:rPr lang="en-US" sz="2000" dirty="0">
                <a:solidFill>
                  <a:srgbClr val="000000"/>
                </a:solidFill>
                <a:latin typeface="Times New Roman"/>
                <a:ea typeface="ＭＳ Ｐゴシック" charset="0"/>
                <a:cs typeface="Times New Roman"/>
              </a:rPr>
              <a:t> proton pulses, affordable by the magnetic horn (</a:t>
            </a:r>
            <a:r>
              <a:rPr lang="en-US" dirty="0">
                <a:latin typeface="Times New Roman"/>
                <a:cs typeface="Times New Roman"/>
              </a:rPr>
              <a:t>350 kA</a:t>
            </a:r>
            <a:r>
              <a:rPr lang="en-US" sz="2000" dirty="0">
                <a:solidFill>
                  <a:srgbClr val="000000"/>
                </a:solidFill>
                <a:latin typeface="Times New Roman"/>
                <a:ea typeface="ＭＳ Ｐゴシック" charset="0"/>
                <a:cs typeface="Times New Roman"/>
              </a:rPr>
              <a:t>, power consumption, Joule effect)</a:t>
            </a:r>
            <a:endParaRPr lang="en-GB" sz="2000" dirty="0">
              <a:solidFill>
                <a:srgbClr val="000000"/>
              </a:solidFill>
              <a:latin typeface="Times New Roman"/>
              <a:ea typeface="ＭＳ Ｐゴシック" charset="0"/>
              <a:cs typeface="Times New Roman"/>
            </a:endParaRPr>
          </a:p>
          <a:p>
            <a:pPr marL="800100" lvl="1" indent="-342900" defTabSz="914400" fontAlgn="base">
              <a:spcBef>
                <a:spcPct val="0"/>
              </a:spcBef>
              <a:spcAft>
                <a:spcPts val="600"/>
              </a:spcAft>
              <a:buFont typeface="Arial"/>
              <a:buChar char="•"/>
              <a:defRPr/>
            </a:pPr>
            <a:r>
              <a:rPr lang="en-GB" sz="2000" dirty="0">
                <a:solidFill>
                  <a:srgbClr val="000000"/>
                </a:solidFill>
                <a:latin typeface="Times New Roman"/>
                <a:ea typeface="ＭＳ Ｐゴシック" charset="0"/>
                <a:cs typeface="Times New Roman"/>
              </a:rPr>
              <a:t>H</a:t>
            </a:r>
            <a:r>
              <a:rPr lang="en-GB" sz="2000" baseline="30000" dirty="0">
                <a:solidFill>
                  <a:srgbClr val="000000"/>
                </a:solidFill>
                <a:latin typeface="Times New Roman"/>
                <a:ea typeface="ＭＳ Ｐゴシック" charset="0"/>
                <a:cs typeface="Times New Roman"/>
              </a:rPr>
              <a:t>-</a:t>
            </a:r>
            <a:r>
              <a:rPr lang="en-GB" sz="2000" dirty="0">
                <a:solidFill>
                  <a:srgbClr val="000000"/>
                </a:solidFill>
                <a:latin typeface="Times New Roman"/>
                <a:ea typeface="ＭＳ Ｐゴシック" charset="0"/>
                <a:cs typeface="Times New Roman"/>
              </a:rPr>
              <a:t> source (instead of protons),</a:t>
            </a:r>
          </a:p>
          <a:p>
            <a:pPr marL="800100" lvl="1" indent="-342900" defTabSz="914400" fontAlgn="base">
              <a:spcBef>
                <a:spcPct val="0"/>
              </a:spcBef>
              <a:spcAft>
                <a:spcPts val="600"/>
              </a:spcAft>
              <a:buFont typeface="Arial"/>
              <a:buChar char="•"/>
              <a:defRPr/>
            </a:pPr>
            <a:r>
              <a:rPr lang="en-GB" sz="2000" dirty="0">
                <a:solidFill>
                  <a:srgbClr val="000000"/>
                </a:solidFill>
                <a:latin typeface="Times New Roman"/>
                <a:ea typeface="ＭＳ Ｐゴシック" charset="0"/>
                <a:cs typeface="Times New Roman"/>
              </a:rPr>
              <a:t>space charge problems to be solved.</a:t>
            </a:r>
          </a:p>
          <a:p>
            <a:pPr marL="342900" indent="-342900" defTabSz="914400" fontAlgn="base">
              <a:spcBef>
                <a:spcPct val="0"/>
              </a:spcBef>
              <a:spcAft>
                <a:spcPts val="600"/>
              </a:spcAft>
              <a:buFont typeface="Arial"/>
              <a:buChar char="•"/>
              <a:defRPr/>
            </a:pPr>
            <a:r>
              <a:rPr lang="en-GB" sz="2000" dirty="0">
                <a:solidFill>
                  <a:srgbClr val="000000"/>
                </a:solidFill>
                <a:latin typeface="Times New Roman"/>
                <a:ea typeface="ＭＳ Ｐゴシック" charset="0"/>
                <a:cs typeface="Times New Roman"/>
              </a:rPr>
              <a:t>~300 MeV neutrinos.</a:t>
            </a:r>
          </a:p>
          <a:p>
            <a:pPr marL="342900" indent="-342900" defTabSz="914400" fontAlgn="base">
              <a:spcBef>
                <a:spcPct val="0"/>
              </a:spcBef>
              <a:spcAft>
                <a:spcPts val="600"/>
              </a:spcAft>
              <a:buFont typeface="Arial"/>
              <a:buChar char="•"/>
              <a:defRPr/>
            </a:pPr>
            <a:r>
              <a:rPr lang="en-GB" sz="2000" dirty="0">
                <a:solidFill>
                  <a:srgbClr val="000000"/>
                </a:solidFill>
                <a:latin typeface="Times New Roman"/>
                <a:ea typeface="ＭＳ Ｐゴシック" charset="0"/>
                <a:cs typeface="Times New Roman"/>
              </a:rPr>
              <a:t>Target station.</a:t>
            </a:r>
          </a:p>
          <a:p>
            <a:pPr marL="342900" indent="-342900" defTabSz="914400" fontAlgn="base">
              <a:spcBef>
                <a:spcPct val="0"/>
              </a:spcBef>
              <a:spcAft>
                <a:spcPts val="600"/>
              </a:spcAft>
              <a:buFont typeface="Arial"/>
              <a:buChar char="•"/>
              <a:defRPr/>
            </a:pPr>
            <a:r>
              <a:rPr lang="en-GB" sz="2000" dirty="0">
                <a:solidFill>
                  <a:srgbClr val="000000"/>
                </a:solidFill>
                <a:latin typeface="Times New Roman"/>
                <a:ea typeface="ＭＳ Ｐゴシック" charset="0"/>
                <a:cs typeface="Times New Roman"/>
              </a:rPr>
              <a:t>Underground detector.</a:t>
            </a:r>
          </a:p>
          <a:p>
            <a:pPr marL="342900" indent="-342900" defTabSz="914400" fontAlgn="base">
              <a:spcBef>
                <a:spcPct val="0"/>
              </a:spcBef>
              <a:spcAft>
                <a:spcPts val="600"/>
              </a:spcAft>
              <a:buFont typeface="Arial"/>
              <a:buChar char="•"/>
              <a:defRPr/>
            </a:pPr>
            <a:r>
              <a:rPr lang="en-GB" sz="2000" dirty="0">
                <a:solidFill>
                  <a:srgbClr val="000000"/>
                </a:solidFill>
                <a:latin typeface="Times New Roman"/>
                <a:ea typeface="ＭＳ Ｐゴシック" charset="0"/>
                <a:cs typeface="Times New Roman"/>
              </a:rPr>
              <a:t>Short pulses (~</a:t>
            </a:r>
            <a:r>
              <a:rPr lang="el-GR" sz="2000" dirty="0">
                <a:solidFill>
                  <a:srgbClr val="000000"/>
                </a:solidFill>
                <a:latin typeface="Times New Roman"/>
                <a:ea typeface="ＭＳ Ｐゴシック" charset="0"/>
                <a:cs typeface="Times New Roman"/>
              </a:rPr>
              <a:t>μ</a:t>
            </a:r>
            <a:r>
              <a:rPr lang="en-US" sz="2000" dirty="0">
                <a:solidFill>
                  <a:srgbClr val="000000"/>
                </a:solidFill>
                <a:latin typeface="Times New Roman"/>
                <a:ea typeface="ＭＳ Ｐゴシック" charset="0"/>
                <a:cs typeface="Times New Roman"/>
              </a:rPr>
              <a:t>s) will also allow DAR experiments (as those proposed for SNS) using the neutron target.</a:t>
            </a:r>
            <a:endParaRPr lang="en-GB" sz="2000" dirty="0">
              <a:solidFill>
                <a:srgbClr val="000000"/>
              </a:solidFill>
              <a:latin typeface="Times New Roman"/>
              <a:ea typeface="ＭＳ Ｐゴシック" charset="0"/>
              <a:cs typeface="Times New Roman"/>
            </a:endParaRPr>
          </a:p>
        </p:txBody>
      </p:sp>
      <p:pic>
        <p:nvPicPr>
          <p:cNvPr id="10" name="Picture 2" descr="ess_pulse_1">
            <a:extLst>
              <a:ext uri="{FF2B5EF4-FFF2-40B4-BE49-F238E27FC236}">
                <a16:creationId xmlns:a16="http://schemas.microsoft.com/office/drawing/2014/main" id="{BAFEF59C-C054-ED4C-AFE3-E3AF408944D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99414" y="810548"/>
            <a:ext cx="2683329" cy="1539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85804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2"/>
          <p:cNvSpPr>
            <a:spLocks noGrp="1" noChangeArrowheads="1"/>
          </p:cNvSpPr>
          <p:nvPr>
            <p:ph type="title"/>
          </p:nvPr>
        </p:nvSpPr>
        <p:spPr>
          <a:xfrm>
            <a:off x="1297459" y="14398"/>
            <a:ext cx="6862522" cy="942866"/>
          </a:xfrm>
        </p:spPr>
        <p:txBody>
          <a:bodyPr>
            <a:normAutofit/>
          </a:bodyPr>
          <a:lstStyle/>
          <a:p>
            <a:r>
              <a:rPr lang="en-GB" b="0" dirty="0">
                <a:solidFill>
                  <a:srgbClr val="FF6600"/>
                </a:solidFill>
                <a:latin typeface="Times New Roman" charset="0"/>
                <a:cs typeface="Times New Roman" charset="0"/>
              </a:rPr>
              <a:t>Candidate active mines</a:t>
            </a:r>
            <a:endParaRPr lang="en-GB" sz="700" b="0" dirty="0">
              <a:solidFill>
                <a:srgbClr val="FF6600"/>
              </a:solidFill>
              <a:latin typeface="Times New Roman" charset="0"/>
              <a:cs typeface="Times New Roman" charset="0"/>
            </a:endParaRPr>
          </a:p>
        </p:txBody>
      </p:sp>
      <p:sp>
        <p:nvSpPr>
          <p:cNvPr id="6" name="Espace réservé de la date 5"/>
          <p:cNvSpPr>
            <a:spLocks noGrp="1"/>
          </p:cNvSpPr>
          <p:nvPr>
            <p:ph type="dt" sz="half" idx="10"/>
          </p:nvPr>
        </p:nvSpPr>
        <p:spPr/>
        <p:txBody>
          <a:bodyPr/>
          <a:lstStyle/>
          <a:p>
            <a:r>
              <a:rPr lang="fr-FR"/>
              <a:t>HEP2021, 16/06/2021</a:t>
            </a:r>
            <a:endParaRPr lang="en-GB"/>
          </a:p>
        </p:txBody>
      </p:sp>
      <p:sp>
        <p:nvSpPr>
          <p:cNvPr id="10" name="Espace réservé du pied de page 9"/>
          <p:cNvSpPr>
            <a:spLocks noGrp="1"/>
          </p:cNvSpPr>
          <p:nvPr>
            <p:ph type="ftr" sz="quarter" idx="11"/>
          </p:nvPr>
        </p:nvSpPr>
        <p:spPr/>
        <p:txBody>
          <a:bodyPr/>
          <a:lstStyle/>
          <a:p>
            <a:r>
              <a:rPr lang="fr-FR"/>
              <a:t>M. Dracos, IPHC-IN2P3/CNRS/UNISTRA</a:t>
            </a:r>
            <a:endParaRPr lang="en-GB"/>
          </a:p>
        </p:txBody>
      </p:sp>
      <p:sp>
        <p:nvSpPr>
          <p:cNvPr id="4" name="Espace réservé du numéro de diapositive 3"/>
          <p:cNvSpPr>
            <a:spLocks noGrp="1"/>
          </p:cNvSpPr>
          <p:nvPr>
            <p:ph type="sldNum" sz="quarter" idx="12"/>
          </p:nvPr>
        </p:nvSpPr>
        <p:spPr/>
        <p:txBody>
          <a:bodyPr/>
          <a:lstStyle/>
          <a:p>
            <a:fld id="{09CC56F7-6BCF-6E44-9937-5AE9275C7CAF}" type="slidenum">
              <a:rPr lang="en-GB" smtClean="0"/>
              <a:pPr/>
              <a:t>21</a:t>
            </a:fld>
            <a:endParaRPr lang="en-GB"/>
          </a:p>
        </p:txBody>
      </p:sp>
      <p:sp>
        <p:nvSpPr>
          <p:cNvPr id="16" name="TextBox 5"/>
          <p:cNvSpPr txBox="1">
            <a:spLocks noChangeArrowheads="1"/>
          </p:cNvSpPr>
          <p:nvPr/>
        </p:nvSpPr>
        <p:spPr bwMode="auto">
          <a:xfrm>
            <a:off x="54716" y="1030159"/>
            <a:ext cx="3867450"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omic Sans MS" charset="0"/>
              </a:defRPr>
            </a:lvl1pPr>
            <a:lvl2pPr marL="742950" indent="-285750">
              <a:spcBef>
                <a:spcPct val="20000"/>
              </a:spcBef>
              <a:buFont typeface="Arial" charset="0"/>
              <a:buChar char="–"/>
              <a:defRPr sz="2800">
                <a:solidFill>
                  <a:schemeClr val="tx1"/>
                </a:solidFill>
                <a:latin typeface="Comic Sans MS" charset="0"/>
              </a:defRPr>
            </a:lvl2pPr>
            <a:lvl3pPr marL="1143000" indent="-228600">
              <a:spcBef>
                <a:spcPct val="20000"/>
              </a:spcBef>
              <a:buFont typeface="Arial" charset="0"/>
              <a:buChar char="•"/>
              <a:defRPr sz="2400">
                <a:solidFill>
                  <a:schemeClr val="tx1"/>
                </a:solidFill>
                <a:latin typeface="Comic Sans MS" charset="0"/>
              </a:defRPr>
            </a:lvl3pPr>
            <a:lvl4pPr marL="1600200" indent="-228600">
              <a:spcBef>
                <a:spcPct val="20000"/>
              </a:spcBef>
              <a:buFont typeface="Arial" charset="0"/>
              <a:buChar char="–"/>
              <a:defRPr sz="2000">
                <a:solidFill>
                  <a:schemeClr val="tx1"/>
                </a:solidFill>
                <a:latin typeface="Comic Sans MS" charset="0"/>
              </a:defRPr>
            </a:lvl4pPr>
            <a:lvl5pPr marL="2057400" indent="-228600">
              <a:spcBef>
                <a:spcPct val="20000"/>
              </a:spcBef>
              <a:buFont typeface="Arial" charset="0"/>
              <a:buChar char="»"/>
              <a:defRPr sz="2000">
                <a:solidFill>
                  <a:schemeClr val="tx1"/>
                </a:solidFill>
                <a:latin typeface="Comic Sans MS" charset="0"/>
              </a:defRPr>
            </a:lvl5pPr>
            <a:lvl6pPr marL="2514600" indent="-228600" eaLnBrk="0" fontAlgn="base" hangingPunct="0">
              <a:spcBef>
                <a:spcPct val="20000"/>
              </a:spcBef>
              <a:spcAft>
                <a:spcPct val="0"/>
              </a:spcAft>
              <a:buFont typeface="Arial" charset="0"/>
              <a:buChar char="»"/>
              <a:defRPr sz="2000">
                <a:solidFill>
                  <a:schemeClr val="tx1"/>
                </a:solidFill>
                <a:latin typeface="Comic Sans MS" charset="0"/>
              </a:defRPr>
            </a:lvl6pPr>
            <a:lvl7pPr marL="2971800" indent="-228600" eaLnBrk="0" fontAlgn="base" hangingPunct="0">
              <a:spcBef>
                <a:spcPct val="20000"/>
              </a:spcBef>
              <a:spcAft>
                <a:spcPct val="0"/>
              </a:spcAft>
              <a:buFont typeface="Arial" charset="0"/>
              <a:buChar char="»"/>
              <a:defRPr sz="2000">
                <a:solidFill>
                  <a:schemeClr val="tx1"/>
                </a:solidFill>
                <a:latin typeface="Comic Sans MS" charset="0"/>
              </a:defRPr>
            </a:lvl7pPr>
            <a:lvl8pPr marL="3429000" indent="-228600" eaLnBrk="0" fontAlgn="base" hangingPunct="0">
              <a:spcBef>
                <a:spcPct val="20000"/>
              </a:spcBef>
              <a:spcAft>
                <a:spcPct val="0"/>
              </a:spcAft>
              <a:buFont typeface="Arial" charset="0"/>
              <a:buChar char="»"/>
              <a:defRPr sz="2000">
                <a:solidFill>
                  <a:schemeClr val="tx1"/>
                </a:solidFill>
                <a:latin typeface="Comic Sans MS" charset="0"/>
              </a:defRPr>
            </a:lvl8pPr>
            <a:lvl9pPr marL="3886200" indent="-228600" eaLnBrk="0" fontAlgn="base" hangingPunct="0">
              <a:spcBef>
                <a:spcPct val="20000"/>
              </a:spcBef>
              <a:spcAft>
                <a:spcPct val="0"/>
              </a:spcAft>
              <a:buFont typeface="Arial" charset="0"/>
              <a:buChar char="»"/>
              <a:defRPr sz="2000">
                <a:solidFill>
                  <a:schemeClr val="tx1"/>
                </a:solidFill>
                <a:latin typeface="Comic Sans MS" charset="0"/>
              </a:defRPr>
            </a:lvl9pPr>
          </a:lstStyle>
          <a:p>
            <a:pPr marL="234900" indent="-234900">
              <a:spcBef>
                <a:spcPct val="0"/>
              </a:spcBef>
            </a:pPr>
            <a:r>
              <a:rPr lang="en-US" altLang="en-US" sz="2000" b="1" dirty="0">
                <a:latin typeface="+mn-lt"/>
                <a:ea typeface="Times New Roman" charset="0"/>
                <a:cs typeface="Times New Roman" charset="0"/>
              </a:rPr>
              <a:t>Garpenberg mine</a:t>
            </a:r>
          </a:p>
          <a:p>
            <a:pPr marL="269875" lvl="1" indent="271463">
              <a:spcBef>
                <a:spcPct val="0"/>
              </a:spcBef>
            </a:pPr>
            <a:r>
              <a:rPr lang="en-US" altLang="en-US" sz="1600" dirty="0">
                <a:latin typeface="+mn-lt"/>
                <a:ea typeface="Times New Roman" charset="0"/>
                <a:cs typeface="Times New Roman" charset="0"/>
              </a:rPr>
              <a:t>Distance from ESS Lund </a:t>
            </a:r>
            <a:r>
              <a:rPr lang="en-US" altLang="en-US" sz="1600" b="1" dirty="0">
                <a:latin typeface="+mn-lt"/>
                <a:ea typeface="Times New Roman" charset="0"/>
                <a:cs typeface="Times New Roman" charset="0"/>
              </a:rPr>
              <a:t>540 km</a:t>
            </a:r>
          </a:p>
          <a:p>
            <a:pPr marL="269875" lvl="1" indent="271463">
              <a:spcBef>
                <a:spcPct val="0"/>
              </a:spcBef>
            </a:pPr>
            <a:r>
              <a:rPr lang="sv-SE" altLang="en-US" sz="1600" dirty="0" err="1">
                <a:latin typeface="+mn-lt"/>
                <a:ea typeface="Times New Roman" charset="0"/>
                <a:cs typeface="Times New Roman" charset="0"/>
              </a:rPr>
              <a:t>Depth</a:t>
            </a:r>
            <a:r>
              <a:rPr lang="sv-SE" altLang="en-US" sz="1600" b="1" dirty="0">
                <a:latin typeface="+mn-lt"/>
                <a:ea typeface="Times New Roman" charset="0"/>
                <a:cs typeface="Times New Roman" charset="0"/>
              </a:rPr>
              <a:t> 1200 m </a:t>
            </a:r>
          </a:p>
          <a:p>
            <a:pPr marL="269875" lvl="1" indent="271463">
              <a:spcBef>
                <a:spcPct val="0"/>
              </a:spcBef>
            </a:pPr>
            <a:r>
              <a:rPr lang="en-US" altLang="en-US" sz="1600" dirty="0">
                <a:latin typeface="+mn-lt"/>
                <a:ea typeface="Times New Roman" charset="0"/>
                <a:cs typeface="Times New Roman" charset="0"/>
              </a:rPr>
              <a:t>Truck </a:t>
            </a:r>
            <a:r>
              <a:rPr lang="en-US" altLang="en-US" sz="1600" b="1" dirty="0">
                <a:latin typeface="+mn-lt"/>
                <a:ea typeface="Times New Roman" charset="0"/>
                <a:cs typeface="Times New Roman" charset="0"/>
              </a:rPr>
              <a:t>access tunnel</a:t>
            </a:r>
          </a:p>
          <a:p>
            <a:pPr marL="234900" indent="-234900">
              <a:spcBef>
                <a:spcPct val="0"/>
              </a:spcBef>
            </a:pPr>
            <a:r>
              <a:rPr lang="en-US" altLang="en-US" sz="2000" b="1" dirty="0">
                <a:latin typeface="+mn-lt"/>
                <a:ea typeface="Times New Roman" charset="0"/>
                <a:cs typeface="Times New Roman" charset="0"/>
              </a:rPr>
              <a:t>Zinkgruvan mine</a:t>
            </a:r>
          </a:p>
          <a:p>
            <a:pPr marL="269875" lvl="1" indent="271463">
              <a:spcBef>
                <a:spcPct val="0"/>
              </a:spcBef>
            </a:pPr>
            <a:r>
              <a:rPr lang="en-US" altLang="en-US" sz="1600" dirty="0">
                <a:latin typeface="+mn-lt"/>
                <a:ea typeface="Times New Roman" charset="0"/>
                <a:cs typeface="Times New Roman" charset="0"/>
              </a:rPr>
              <a:t>Distance from ESS Lund </a:t>
            </a:r>
            <a:r>
              <a:rPr lang="en-US" altLang="en-US" sz="1600" b="1" dirty="0">
                <a:latin typeface="+mn-lt"/>
                <a:ea typeface="Times New Roman" charset="0"/>
                <a:cs typeface="Times New Roman" charset="0"/>
              </a:rPr>
              <a:t>360 km</a:t>
            </a:r>
          </a:p>
          <a:p>
            <a:pPr marL="269875" lvl="1" indent="271463">
              <a:spcBef>
                <a:spcPct val="0"/>
              </a:spcBef>
            </a:pPr>
            <a:r>
              <a:rPr lang="sv-SE" altLang="en-US" sz="1600" dirty="0" err="1">
                <a:latin typeface="+mn-lt"/>
                <a:ea typeface="Times New Roman" charset="0"/>
                <a:cs typeface="Times New Roman" charset="0"/>
              </a:rPr>
              <a:t>Depth</a:t>
            </a:r>
            <a:r>
              <a:rPr lang="sv-SE" altLang="en-US" sz="1600" b="1" dirty="0">
                <a:latin typeface="+mn-lt"/>
                <a:ea typeface="Times New Roman" charset="0"/>
                <a:cs typeface="Times New Roman" charset="0"/>
              </a:rPr>
              <a:t> 1500 m </a:t>
            </a:r>
          </a:p>
          <a:p>
            <a:pPr marL="269875" lvl="1" indent="271463">
              <a:spcBef>
                <a:spcPct val="0"/>
              </a:spcBef>
            </a:pPr>
            <a:r>
              <a:rPr lang="en-US" altLang="en-US" sz="1600" dirty="0">
                <a:latin typeface="+mn-lt"/>
                <a:ea typeface="Times New Roman" charset="0"/>
                <a:cs typeface="Times New Roman" charset="0"/>
              </a:rPr>
              <a:t>Truck </a:t>
            </a:r>
            <a:r>
              <a:rPr lang="en-US" altLang="en-US" sz="1600" b="1" dirty="0">
                <a:latin typeface="+mn-lt"/>
                <a:ea typeface="Times New Roman" charset="0"/>
                <a:cs typeface="Times New Roman" charset="0"/>
              </a:rPr>
              <a:t>access tunnel</a:t>
            </a:r>
          </a:p>
        </p:txBody>
      </p:sp>
      <p:pic>
        <p:nvPicPr>
          <p:cNvPr id="17" name="Picture 7"/>
          <p:cNvPicPr>
            <a:picLocks noChangeAspect="1" noChangeArrowheads="1"/>
          </p:cNvPicPr>
          <p:nvPr/>
        </p:nvPicPr>
        <p:blipFill>
          <a:blip r:embed="rId3" cstate="screen">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7384" y="3899678"/>
            <a:ext cx="3577159" cy="26814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3" descr="C:\Users\tordeke\AppData\Local\Temp\GAE 2742 L175_A.jpg">
            <a:extLst>
              <a:ext uri="{FF2B5EF4-FFF2-40B4-BE49-F238E27FC236}">
                <a16:creationId xmlns:a16="http://schemas.microsoft.com/office/drawing/2014/main" id="{7C773F53-27E4-BC4B-B51E-44D8B3F7E0B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84543" y="4626560"/>
            <a:ext cx="2679602" cy="1941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F67B264D-C973-B44B-830C-888517258E69}"/>
              </a:ext>
            </a:extLst>
          </p:cNvPr>
          <p:cNvSpPr txBox="1"/>
          <p:nvPr/>
        </p:nvSpPr>
        <p:spPr>
          <a:xfrm>
            <a:off x="3584543" y="6242584"/>
            <a:ext cx="1661417" cy="338554"/>
          </a:xfrm>
          <a:prstGeom prst="rect">
            <a:avLst/>
          </a:prstGeom>
          <a:noFill/>
        </p:spPr>
        <p:txBody>
          <a:bodyPr wrap="none">
            <a:spAutoFit/>
          </a:bodyPr>
          <a:lstStyle/>
          <a:p>
            <a:pPr>
              <a:defRPr/>
            </a:pPr>
            <a:r>
              <a:rPr lang="en-GB" sz="1600" dirty="0">
                <a:latin typeface="+mn-lt"/>
                <a:cs typeface="+mn-cs"/>
              </a:rPr>
              <a:t>Granite drill cores</a:t>
            </a:r>
            <a:endParaRPr lang="sv-SE" sz="1600" dirty="0">
              <a:latin typeface="+mn-lt"/>
              <a:cs typeface="+mn-cs"/>
            </a:endParaRPr>
          </a:p>
        </p:txBody>
      </p:sp>
      <p:grpSp>
        <p:nvGrpSpPr>
          <p:cNvPr id="15" name="Group 14">
            <a:extLst>
              <a:ext uri="{FF2B5EF4-FFF2-40B4-BE49-F238E27FC236}">
                <a16:creationId xmlns:a16="http://schemas.microsoft.com/office/drawing/2014/main" id="{A67A5D26-B305-6D4E-A58B-00DCCF9981ED}"/>
              </a:ext>
            </a:extLst>
          </p:cNvPr>
          <p:cNvGrpSpPr/>
          <p:nvPr/>
        </p:nvGrpSpPr>
        <p:grpSpPr>
          <a:xfrm>
            <a:off x="3378037" y="906851"/>
            <a:ext cx="1906580" cy="2809952"/>
            <a:chOff x="2107065" y="819809"/>
            <a:chExt cx="3917789" cy="5774107"/>
          </a:xfrm>
        </p:grpSpPr>
        <p:pic>
          <p:nvPicPr>
            <p:cNvPr id="18" name="Picture 17">
              <a:extLst>
                <a:ext uri="{FF2B5EF4-FFF2-40B4-BE49-F238E27FC236}">
                  <a16:creationId xmlns:a16="http://schemas.microsoft.com/office/drawing/2014/main" id="{1C961B23-C713-5641-AC55-1893A721F5A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107065" y="905284"/>
              <a:ext cx="3857625" cy="5688632"/>
            </a:xfrm>
            <a:prstGeom prst="rect">
              <a:avLst/>
            </a:prstGeom>
          </p:spPr>
        </p:pic>
        <p:sp>
          <p:nvSpPr>
            <p:cNvPr id="19" name="TextBox 18">
              <a:extLst>
                <a:ext uri="{FF2B5EF4-FFF2-40B4-BE49-F238E27FC236}">
                  <a16:creationId xmlns:a16="http://schemas.microsoft.com/office/drawing/2014/main" id="{2B3F4351-BC73-9A49-9BF8-1E9BAAC41532}"/>
                </a:ext>
              </a:extLst>
            </p:cNvPr>
            <p:cNvSpPr txBox="1"/>
            <p:nvPr/>
          </p:nvSpPr>
          <p:spPr>
            <a:xfrm>
              <a:off x="3324882" y="6022430"/>
              <a:ext cx="1005320" cy="569199"/>
            </a:xfrm>
            <a:prstGeom prst="rect">
              <a:avLst/>
            </a:prstGeom>
            <a:noFill/>
          </p:spPr>
          <p:txBody>
            <a:bodyPr wrap="none" rtlCol="0">
              <a:spAutoFit/>
            </a:bodyPr>
            <a:lstStyle/>
            <a:p>
              <a:r>
                <a:rPr lang="en-GB" sz="1200" dirty="0">
                  <a:solidFill>
                    <a:srgbClr val="66FFFF"/>
                  </a:solidFill>
                </a:rPr>
                <a:t>Lund</a:t>
              </a:r>
            </a:p>
          </p:txBody>
        </p:sp>
        <p:sp>
          <p:nvSpPr>
            <p:cNvPr id="20" name="TextBox 19">
              <a:extLst>
                <a:ext uri="{FF2B5EF4-FFF2-40B4-BE49-F238E27FC236}">
                  <a16:creationId xmlns:a16="http://schemas.microsoft.com/office/drawing/2014/main" id="{C6FBFC0B-7FA1-B342-9EFC-AC7A5DECFF79}"/>
                </a:ext>
              </a:extLst>
            </p:cNvPr>
            <p:cNvSpPr txBox="1"/>
            <p:nvPr/>
          </p:nvSpPr>
          <p:spPr>
            <a:xfrm>
              <a:off x="4240180" y="2795752"/>
              <a:ext cx="1784674" cy="948665"/>
            </a:xfrm>
            <a:prstGeom prst="rect">
              <a:avLst/>
            </a:prstGeom>
            <a:noFill/>
          </p:spPr>
          <p:txBody>
            <a:bodyPr wrap="none" rtlCol="0">
              <a:spAutoFit/>
            </a:bodyPr>
            <a:lstStyle/>
            <a:p>
              <a:pPr algn="ctr"/>
              <a:r>
                <a:rPr lang="en-GB" sz="1200" dirty="0" err="1">
                  <a:solidFill>
                    <a:srgbClr val="66FFFF"/>
                  </a:solidFill>
                </a:rPr>
                <a:t>Zinkgruvan</a:t>
              </a:r>
              <a:endParaRPr lang="en-GB" sz="1200" dirty="0">
                <a:solidFill>
                  <a:srgbClr val="66FFFF"/>
                </a:solidFill>
              </a:endParaRPr>
            </a:p>
            <a:p>
              <a:pPr algn="ctr"/>
              <a:r>
                <a:rPr lang="en-GB" sz="1200" dirty="0">
                  <a:solidFill>
                    <a:srgbClr val="66FFFF"/>
                  </a:solidFill>
                </a:rPr>
                <a:t>(360 km)</a:t>
              </a:r>
            </a:p>
          </p:txBody>
        </p:sp>
        <p:sp>
          <p:nvSpPr>
            <p:cNvPr id="21" name="TextBox 20">
              <a:extLst>
                <a:ext uri="{FF2B5EF4-FFF2-40B4-BE49-F238E27FC236}">
                  <a16:creationId xmlns:a16="http://schemas.microsoft.com/office/drawing/2014/main" id="{D419D895-881D-A84C-B482-AF4875C02639}"/>
                </a:ext>
              </a:extLst>
            </p:cNvPr>
            <p:cNvSpPr txBox="1"/>
            <p:nvPr/>
          </p:nvSpPr>
          <p:spPr>
            <a:xfrm>
              <a:off x="3024617" y="819809"/>
              <a:ext cx="1903522" cy="948665"/>
            </a:xfrm>
            <a:prstGeom prst="rect">
              <a:avLst/>
            </a:prstGeom>
            <a:noFill/>
          </p:spPr>
          <p:txBody>
            <a:bodyPr wrap="none" rtlCol="0">
              <a:spAutoFit/>
            </a:bodyPr>
            <a:lstStyle/>
            <a:p>
              <a:pPr algn="ctr"/>
              <a:r>
                <a:rPr lang="en-GB" sz="1200" dirty="0" err="1">
                  <a:solidFill>
                    <a:srgbClr val="66FFFF"/>
                  </a:solidFill>
                </a:rPr>
                <a:t>Garpenberg</a:t>
              </a:r>
              <a:endParaRPr lang="en-GB" sz="1200" dirty="0">
                <a:solidFill>
                  <a:srgbClr val="66FFFF"/>
                </a:solidFill>
              </a:endParaRPr>
            </a:p>
            <a:p>
              <a:pPr algn="ctr"/>
              <a:r>
                <a:rPr lang="en-GB" sz="1200" dirty="0">
                  <a:solidFill>
                    <a:srgbClr val="66FFFF"/>
                  </a:solidFill>
                </a:rPr>
                <a:t>(540 km)</a:t>
              </a:r>
            </a:p>
          </p:txBody>
        </p:sp>
      </p:grpSp>
      <p:sp>
        <p:nvSpPr>
          <p:cNvPr id="2" name="TextBox 1">
            <a:extLst>
              <a:ext uri="{FF2B5EF4-FFF2-40B4-BE49-F238E27FC236}">
                <a16:creationId xmlns:a16="http://schemas.microsoft.com/office/drawing/2014/main" id="{6E619D6B-4F37-EB45-9D63-4E08CE5DEBD1}"/>
              </a:ext>
            </a:extLst>
          </p:cNvPr>
          <p:cNvSpPr txBox="1"/>
          <p:nvPr/>
        </p:nvSpPr>
        <p:spPr>
          <a:xfrm>
            <a:off x="2136970" y="6168774"/>
            <a:ext cx="1303627" cy="369332"/>
          </a:xfrm>
          <a:prstGeom prst="rect">
            <a:avLst/>
          </a:prstGeom>
          <a:noFill/>
        </p:spPr>
        <p:txBody>
          <a:bodyPr wrap="none" rtlCol="0">
            <a:spAutoFit/>
          </a:bodyPr>
          <a:lstStyle/>
          <a:p>
            <a:r>
              <a:rPr lang="en-GB" dirty="0">
                <a:solidFill>
                  <a:srgbClr val="FFFF00"/>
                </a:solidFill>
              </a:rPr>
              <a:t>Garpenberg</a:t>
            </a:r>
          </a:p>
        </p:txBody>
      </p:sp>
      <p:pic>
        <p:nvPicPr>
          <p:cNvPr id="5" name="Picture 4">
            <a:extLst>
              <a:ext uri="{FF2B5EF4-FFF2-40B4-BE49-F238E27FC236}">
                <a16:creationId xmlns:a16="http://schemas.microsoft.com/office/drawing/2014/main" id="{FA761D32-BE3C-5345-9756-0C29872B81A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400000">
            <a:off x="5046285" y="1322195"/>
            <a:ext cx="3322747" cy="2492060"/>
          </a:xfrm>
          <a:prstGeom prst="rect">
            <a:avLst/>
          </a:prstGeom>
        </p:spPr>
      </p:pic>
      <p:sp>
        <p:nvSpPr>
          <p:cNvPr id="22" name="TextBox 21">
            <a:extLst>
              <a:ext uri="{FF2B5EF4-FFF2-40B4-BE49-F238E27FC236}">
                <a16:creationId xmlns:a16="http://schemas.microsoft.com/office/drawing/2014/main" id="{1788E5DA-B63C-0A49-B452-E034A520B88B}"/>
              </a:ext>
            </a:extLst>
          </p:cNvPr>
          <p:cNvSpPr txBox="1"/>
          <p:nvPr/>
        </p:nvSpPr>
        <p:spPr>
          <a:xfrm>
            <a:off x="5590884" y="903505"/>
            <a:ext cx="1215204" cy="369332"/>
          </a:xfrm>
          <a:prstGeom prst="rect">
            <a:avLst/>
          </a:prstGeom>
          <a:noFill/>
        </p:spPr>
        <p:txBody>
          <a:bodyPr wrap="none" rtlCol="0">
            <a:spAutoFit/>
          </a:bodyPr>
          <a:lstStyle/>
          <a:p>
            <a:r>
              <a:rPr lang="en-GB" dirty="0">
                <a:solidFill>
                  <a:srgbClr val="FFFF00"/>
                </a:solidFill>
              </a:rPr>
              <a:t>Zinkgruvan</a:t>
            </a:r>
          </a:p>
        </p:txBody>
      </p:sp>
      <p:pic>
        <p:nvPicPr>
          <p:cNvPr id="8" name="Picture 7">
            <a:extLst>
              <a:ext uri="{FF2B5EF4-FFF2-40B4-BE49-F238E27FC236}">
                <a16:creationId xmlns:a16="http://schemas.microsoft.com/office/drawing/2014/main" id="{2470ED32-2BDB-5341-8A69-65849CC13EF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264145" y="4375381"/>
            <a:ext cx="2867568" cy="2150676"/>
          </a:xfrm>
          <a:prstGeom prst="rect">
            <a:avLst/>
          </a:prstGeom>
        </p:spPr>
      </p:pic>
      <p:sp>
        <p:nvSpPr>
          <p:cNvPr id="23" name="TextBox 22">
            <a:extLst>
              <a:ext uri="{FF2B5EF4-FFF2-40B4-BE49-F238E27FC236}">
                <a16:creationId xmlns:a16="http://schemas.microsoft.com/office/drawing/2014/main" id="{4E404376-2610-8341-9B1A-BCDAFA7D85FD}"/>
              </a:ext>
            </a:extLst>
          </p:cNvPr>
          <p:cNvSpPr txBox="1"/>
          <p:nvPr/>
        </p:nvSpPr>
        <p:spPr>
          <a:xfrm>
            <a:off x="6245015" y="5947750"/>
            <a:ext cx="2905829" cy="584775"/>
          </a:xfrm>
          <a:prstGeom prst="rect">
            <a:avLst/>
          </a:prstGeom>
          <a:noFill/>
        </p:spPr>
        <p:txBody>
          <a:bodyPr wrap="square" rtlCol="0">
            <a:spAutoFit/>
          </a:bodyPr>
          <a:lstStyle/>
          <a:p>
            <a:r>
              <a:rPr lang="en-GB" sz="1600" dirty="0">
                <a:solidFill>
                  <a:srgbClr val="FFFF00"/>
                </a:solidFill>
              </a:rPr>
              <a:t>possible location of MEMPHYS in</a:t>
            </a:r>
          </a:p>
          <a:p>
            <a:r>
              <a:rPr lang="en-GB" sz="1600" dirty="0">
                <a:solidFill>
                  <a:srgbClr val="FFFF00"/>
                </a:solidFill>
              </a:rPr>
              <a:t>Zinkgruvan mine</a:t>
            </a:r>
          </a:p>
        </p:txBody>
      </p:sp>
    </p:spTree>
    <p:extLst>
      <p:ext uri="{BB962C8B-B14F-4D97-AF65-F5344CB8AC3E}">
        <p14:creationId xmlns:p14="http://schemas.microsoft.com/office/powerpoint/2010/main" val="8009127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2"/>
          <p:cNvSpPr>
            <a:spLocks noGrp="1" noChangeArrowheads="1"/>
          </p:cNvSpPr>
          <p:nvPr>
            <p:ph type="title"/>
          </p:nvPr>
        </p:nvSpPr>
        <p:spPr>
          <a:xfrm>
            <a:off x="1297459" y="14397"/>
            <a:ext cx="6862522" cy="996213"/>
          </a:xfrm>
        </p:spPr>
        <p:txBody>
          <a:bodyPr>
            <a:normAutofit/>
          </a:bodyPr>
          <a:lstStyle/>
          <a:p>
            <a:r>
              <a:rPr lang="en-GB" dirty="0">
                <a:solidFill>
                  <a:srgbClr val="FF6600"/>
                </a:solidFill>
                <a:latin typeface="Times New Roman" charset="0"/>
                <a:cs typeface="Times New Roman" charset="0"/>
              </a:rPr>
              <a:t>Which baseline?</a:t>
            </a:r>
            <a:endParaRPr lang="en-GB" sz="1000" dirty="0">
              <a:solidFill>
                <a:srgbClr val="FF6600"/>
              </a:solidFill>
              <a:latin typeface="Times New Roman" charset="0"/>
              <a:cs typeface="Times New Roman" charset="0"/>
            </a:endParaRPr>
          </a:p>
        </p:txBody>
      </p:sp>
      <p:sp>
        <p:nvSpPr>
          <p:cNvPr id="6" name="Espace réservé de la date 5"/>
          <p:cNvSpPr>
            <a:spLocks noGrp="1"/>
          </p:cNvSpPr>
          <p:nvPr>
            <p:ph type="dt" sz="half" idx="10"/>
          </p:nvPr>
        </p:nvSpPr>
        <p:spPr/>
        <p:txBody>
          <a:bodyPr/>
          <a:lstStyle/>
          <a:p>
            <a:r>
              <a:rPr lang="fr-FR"/>
              <a:t>HEP2021, 16/06/2021</a:t>
            </a:r>
            <a:endParaRPr lang="en-GB"/>
          </a:p>
        </p:txBody>
      </p:sp>
      <p:sp>
        <p:nvSpPr>
          <p:cNvPr id="10" name="Espace réservé du pied de page 9"/>
          <p:cNvSpPr>
            <a:spLocks noGrp="1"/>
          </p:cNvSpPr>
          <p:nvPr>
            <p:ph type="ftr" sz="quarter" idx="11"/>
          </p:nvPr>
        </p:nvSpPr>
        <p:spPr/>
        <p:txBody>
          <a:bodyPr/>
          <a:lstStyle/>
          <a:p>
            <a:r>
              <a:rPr lang="fr-FR"/>
              <a:t>M. Dracos, IPHC-IN2P3/CNRS/UNISTRA</a:t>
            </a:r>
            <a:endParaRPr lang="en-GB"/>
          </a:p>
        </p:txBody>
      </p:sp>
      <p:sp>
        <p:nvSpPr>
          <p:cNvPr id="4" name="Espace réservé du numéro de diapositive 3"/>
          <p:cNvSpPr>
            <a:spLocks noGrp="1"/>
          </p:cNvSpPr>
          <p:nvPr>
            <p:ph type="sldNum" sz="quarter" idx="12"/>
          </p:nvPr>
        </p:nvSpPr>
        <p:spPr/>
        <p:txBody>
          <a:bodyPr/>
          <a:lstStyle/>
          <a:p>
            <a:fld id="{09CC56F7-6BCF-6E44-9937-5AE9275C7CAF}" type="slidenum">
              <a:rPr lang="en-GB" smtClean="0"/>
              <a:pPr/>
              <a:t>22</a:t>
            </a:fld>
            <a:endParaRPr lang="en-GB"/>
          </a:p>
        </p:txBody>
      </p:sp>
      <p:sp>
        <p:nvSpPr>
          <p:cNvPr id="20" name="ZoneTexte 19"/>
          <p:cNvSpPr txBox="1"/>
          <p:nvPr/>
        </p:nvSpPr>
        <p:spPr>
          <a:xfrm>
            <a:off x="63531" y="5512700"/>
            <a:ext cx="4876334" cy="1077218"/>
          </a:xfrm>
          <a:prstGeom prst="rect">
            <a:avLst/>
          </a:prstGeom>
          <a:noFill/>
        </p:spPr>
        <p:txBody>
          <a:bodyPr wrap="square" rtlCol="0">
            <a:spAutoFit/>
          </a:bodyPr>
          <a:lstStyle/>
          <a:p>
            <a:pPr marL="285750" indent="-285750">
              <a:spcBef>
                <a:spcPts val="600"/>
              </a:spcBef>
              <a:buFont typeface="Arial"/>
              <a:buChar char="•"/>
            </a:pPr>
            <a:r>
              <a:rPr lang="en-US" dirty="0">
                <a:latin typeface="Times New Roman"/>
                <a:cs typeface="Times New Roman"/>
              </a:rPr>
              <a:t>~60% </a:t>
            </a:r>
            <a:r>
              <a:rPr lang="el-GR" dirty="0">
                <a:latin typeface="Times New Roman"/>
                <a:cs typeface="Times New Roman"/>
              </a:rPr>
              <a:t>δ</a:t>
            </a:r>
            <a:r>
              <a:rPr lang="en-US" baseline="-25000" dirty="0">
                <a:latin typeface="Times New Roman"/>
                <a:cs typeface="Times New Roman"/>
              </a:rPr>
              <a:t>CP</a:t>
            </a:r>
            <a:r>
              <a:rPr lang="en-US" dirty="0">
                <a:latin typeface="Times New Roman"/>
                <a:cs typeface="Times New Roman"/>
              </a:rPr>
              <a:t> coverage at 5 </a:t>
            </a:r>
            <a:r>
              <a:rPr lang="el-GR" dirty="0">
                <a:latin typeface="Times New Roman"/>
                <a:cs typeface="Times New Roman"/>
              </a:rPr>
              <a:t>σ</a:t>
            </a:r>
            <a:r>
              <a:rPr lang="en-US" dirty="0">
                <a:latin typeface="Times New Roman"/>
                <a:cs typeface="Times New Roman"/>
              </a:rPr>
              <a:t> C.L.</a:t>
            </a:r>
          </a:p>
          <a:p>
            <a:pPr marL="285750" indent="-285750">
              <a:spcBef>
                <a:spcPts val="600"/>
              </a:spcBef>
              <a:buFont typeface="Arial"/>
              <a:buChar char="•"/>
            </a:pPr>
            <a:r>
              <a:rPr lang="en-US" dirty="0">
                <a:latin typeface="Times New Roman"/>
                <a:cs typeface="Times New Roman"/>
              </a:rPr>
              <a:t>&gt;75% </a:t>
            </a:r>
            <a:r>
              <a:rPr lang="el-GR" dirty="0">
                <a:latin typeface="Times New Roman"/>
                <a:cs typeface="Times New Roman"/>
              </a:rPr>
              <a:t>δ</a:t>
            </a:r>
            <a:r>
              <a:rPr lang="en-US" baseline="-25000" dirty="0">
                <a:latin typeface="Times New Roman"/>
                <a:cs typeface="Times New Roman"/>
              </a:rPr>
              <a:t>CP</a:t>
            </a:r>
            <a:r>
              <a:rPr lang="en-US" dirty="0">
                <a:latin typeface="Times New Roman"/>
                <a:cs typeface="Times New Roman"/>
              </a:rPr>
              <a:t> coverage at 3 </a:t>
            </a:r>
            <a:r>
              <a:rPr lang="el-GR" dirty="0">
                <a:latin typeface="Times New Roman"/>
                <a:cs typeface="Times New Roman"/>
              </a:rPr>
              <a:t>σ</a:t>
            </a:r>
            <a:r>
              <a:rPr lang="en-US" dirty="0">
                <a:latin typeface="Times New Roman"/>
                <a:cs typeface="Times New Roman"/>
              </a:rPr>
              <a:t> C.L.</a:t>
            </a:r>
          </a:p>
          <a:p>
            <a:pPr marL="285750" indent="-285750">
              <a:spcBef>
                <a:spcPts val="600"/>
              </a:spcBef>
              <a:buFont typeface="Arial"/>
              <a:buChar char="•"/>
            </a:pPr>
            <a:r>
              <a:rPr lang="en-US" b="1" dirty="0">
                <a:solidFill>
                  <a:srgbClr val="0000FF"/>
                </a:solidFill>
                <a:latin typeface="Times New Roman"/>
                <a:cs typeface="Times New Roman"/>
              </a:rPr>
              <a:t>systematic errors: 5%/10% (signal/</a:t>
            </a:r>
            <a:r>
              <a:rPr lang="en-US" b="1" dirty="0" err="1">
                <a:solidFill>
                  <a:srgbClr val="0000FF"/>
                </a:solidFill>
                <a:latin typeface="Times New Roman"/>
                <a:cs typeface="Times New Roman"/>
              </a:rPr>
              <a:t>backg</a:t>
            </a:r>
            <a:r>
              <a:rPr lang="en-US" b="1" dirty="0">
                <a:solidFill>
                  <a:srgbClr val="0000FF"/>
                </a:solidFill>
                <a:latin typeface="Times New Roman"/>
                <a:cs typeface="Times New Roman"/>
              </a:rPr>
              <a:t>.) </a:t>
            </a:r>
          </a:p>
        </p:txBody>
      </p:sp>
      <p:sp>
        <p:nvSpPr>
          <p:cNvPr id="23" name="ZoneTexte 22"/>
          <p:cNvSpPr txBox="1"/>
          <p:nvPr/>
        </p:nvSpPr>
        <p:spPr>
          <a:xfrm>
            <a:off x="663077" y="957263"/>
            <a:ext cx="3668633" cy="369332"/>
          </a:xfrm>
          <a:prstGeom prst="rect">
            <a:avLst/>
          </a:prstGeom>
          <a:noFill/>
        </p:spPr>
        <p:txBody>
          <a:bodyPr wrap="none" rtlCol="0">
            <a:spAutoFit/>
          </a:bodyPr>
          <a:lstStyle/>
          <a:p>
            <a:r>
              <a:rPr lang="en-US" b="1" dirty="0">
                <a:solidFill>
                  <a:srgbClr val="008000"/>
                </a:solidFill>
                <a:latin typeface="Times New Roman"/>
                <a:cs typeface="Times New Roman"/>
              </a:rPr>
              <a:t>CPV (</a:t>
            </a:r>
            <a:r>
              <a:rPr lang="en-US" b="1" i="1" dirty="0" err="1">
                <a:solidFill>
                  <a:srgbClr val="008000"/>
                </a:solidFill>
                <a:latin typeface="Times New Roman"/>
                <a:cs typeface="Times New Roman"/>
              </a:rPr>
              <a:t>Nucl</a:t>
            </a:r>
            <a:r>
              <a:rPr lang="en-US" b="1" i="1" dirty="0">
                <a:solidFill>
                  <a:srgbClr val="008000"/>
                </a:solidFill>
                <a:latin typeface="Times New Roman"/>
                <a:cs typeface="Times New Roman"/>
              </a:rPr>
              <a:t>. Phys. B 885 (2014) 127</a:t>
            </a:r>
            <a:r>
              <a:rPr lang="en-US" b="1" dirty="0">
                <a:solidFill>
                  <a:srgbClr val="008000"/>
                </a:solidFill>
                <a:latin typeface="Times New Roman"/>
                <a:cs typeface="Times New Roman"/>
              </a:rPr>
              <a:t>)</a:t>
            </a:r>
          </a:p>
        </p:txBody>
      </p:sp>
      <p:grpSp>
        <p:nvGrpSpPr>
          <p:cNvPr id="5" name="Group 4"/>
          <p:cNvGrpSpPr/>
          <p:nvPr/>
        </p:nvGrpSpPr>
        <p:grpSpPr>
          <a:xfrm>
            <a:off x="78814" y="1239651"/>
            <a:ext cx="4405386" cy="4213595"/>
            <a:chOff x="78814" y="1239651"/>
            <a:chExt cx="4405386" cy="4213595"/>
          </a:xfrm>
        </p:grpSpPr>
        <p:pic>
          <p:nvPicPr>
            <p:cNvPr id="9" name="Imag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814" y="1239651"/>
              <a:ext cx="4405386" cy="4213595"/>
            </a:xfrm>
            <a:prstGeom prst="rect">
              <a:avLst/>
            </a:prstGeom>
          </p:spPr>
        </p:pic>
        <p:cxnSp>
          <p:nvCxnSpPr>
            <p:cNvPr id="16" name="Connecteur droit avec flèche 15"/>
            <p:cNvCxnSpPr/>
            <p:nvPr/>
          </p:nvCxnSpPr>
          <p:spPr>
            <a:xfrm>
              <a:off x="1685789" y="1966653"/>
              <a:ext cx="0" cy="29668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Connecteur droit avec flèche 18"/>
            <p:cNvCxnSpPr/>
            <p:nvPr/>
          </p:nvCxnSpPr>
          <p:spPr>
            <a:xfrm>
              <a:off x="2405059" y="1966653"/>
              <a:ext cx="0" cy="29668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ZoneTexte 17"/>
            <p:cNvSpPr txBox="1"/>
            <p:nvPr/>
          </p:nvSpPr>
          <p:spPr>
            <a:xfrm rot="16200000">
              <a:off x="1020751" y="3832165"/>
              <a:ext cx="1022298" cy="307777"/>
            </a:xfrm>
            <a:prstGeom prst="rect">
              <a:avLst/>
            </a:prstGeom>
            <a:noFill/>
          </p:spPr>
          <p:txBody>
            <a:bodyPr wrap="none" rtlCol="0">
              <a:spAutoFit/>
            </a:bodyPr>
            <a:lstStyle/>
            <a:p>
              <a:r>
                <a:rPr lang="en-US" sz="1400" dirty="0" err="1">
                  <a:latin typeface="Times New Roman"/>
                  <a:cs typeface="Times New Roman"/>
                </a:rPr>
                <a:t>Zinkgruvan</a:t>
              </a:r>
              <a:endParaRPr lang="en-US" sz="1400" dirty="0">
                <a:latin typeface="Times New Roman"/>
                <a:cs typeface="Times New Roman"/>
              </a:endParaRPr>
            </a:p>
          </p:txBody>
        </p:sp>
        <p:sp>
          <p:nvSpPr>
            <p:cNvPr id="21" name="ZoneTexte 20"/>
            <p:cNvSpPr txBox="1"/>
            <p:nvPr/>
          </p:nvSpPr>
          <p:spPr>
            <a:xfrm rot="16200000">
              <a:off x="1735647" y="3596167"/>
              <a:ext cx="1031051" cy="307777"/>
            </a:xfrm>
            <a:prstGeom prst="rect">
              <a:avLst/>
            </a:prstGeom>
            <a:noFill/>
          </p:spPr>
          <p:txBody>
            <a:bodyPr wrap="none" rtlCol="0">
              <a:spAutoFit/>
            </a:bodyPr>
            <a:lstStyle/>
            <a:p>
              <a:r>
                <a:rPr lang="en-US" sz="1400" dirty="0" err="1">
                  <a:latin typeface="Times New Roman"/>
                  <a:cs typeface="Times New Roman"/>
                </a:rPr>
                <a:t>Garpenberg</a:t>
              </a:r>
              <a:endParaRPr lang="en-US" sz="1400" dirty="0">
                <a:latin typeface="Times New Roman"/>
                <a:cs typeface="Times New Roman"/>
              </a:endParaRPr>
            </a:p>
          </p:txBody>
        </p:sp>
        <p:cxnSp>
          <p:nvCxnSpPr>
            <p:cNvPr id="27" name="Connecteur droit 26"/>
            <p:cNvCxnSpPr/>
            <p:nvPr/>
          </p:nvCxnSpPr>
          <p:spPr>
            <a:xfrm>
              <a:off x="640599" y="2787028"/>
              <a:ext cx="3596350"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30" name="Connecteur droit 29"/>
            <p:cNvCxnSpPr/>
            <p:nvPr/>
          </p:nvCxnSpPr>
          <p:spPr>
            <a:xfrm>
              <a:off x="640599" y="2067795"/>
              <a:ext cx="3596350"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gr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95694" y="1239651"/>
            <a:ext cx="4042447" cy="4182221"/>
          </a:xfrm>
          <a:prstGeom prst="rect">
            <a:avLst/>
          </a:prstGeom>
        </p:spPr>
      </p:pic>
      <p:sp>
        <p:nvSpPr>
          <p:cNvPr id="3" name="Oval 2"/>
          <p:cNvSpPr/>
          <p:nvPr/>
        </p:nvSpPr>
        <p:spPr>
          <a:xfrm>
            <a:off x="6684578" y="3234529"/>
            <a:ext cx="164471" cy="164471"/>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30C2FE2A-B49D-B949-8B4C-6AC4880C5192}"/>
              </a:ext>
            </a:extLst>
          </p:cNvPr>
          <p:cNvSpPr/>
          <p:nvPr/>
        </p:nvSpPr>
        <p:spPr>
          <a:xfrm>
            <a:off x="5749157" y="3486777"/>
            <a:ext cx="164471" cy="164471"/>
          </a:xfrm>
          <a:prstGeom prst="ellipse">
            <a:avLst/>
          </a:prstGeom>
          <a:solidFill>
            <a:srgbClr val="FF0000"/>
          </a:solidFill>
          <a:ln>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6E12E2E-42D6-7642-827A-13DAEB558395}"/>
              </a:ext>
            </a:extLst>
          </p:cNvPr>
          <p:cNvSpPr txBox="1"/>
          <p:nvPr/>
        </p:nvSpPr>
        <p:spPr>
          <a:xfrm>
            <a:off x="5913628" y="5529042"/>
            <a:ext cx="2361096" cy="369332"/>
          </a:xfrm>
          <a:prstGeom prst="rect">
            <a:avLst/>
          </a:prstGeom>
          <a:noFill/>
        </p:spPr>
        <p:txBody>
          <a:bodyPr wrap="none" rtlCol="0">
            <a:spAutoFit/>
          </a:bodyPr>
          <a:lstStyle/>
          <a:p>
            <a:r>
              <a:rPr lang="en-GB" dirty="0"/>
              <a:t>Candidate active mines</a:t>
            </a:r>
          </a:p>
        </p:txBody>
      </p:sp>
      <p:sp>
        <p:nvSpPr>
          <p:cNvPr id="24" name="Oval 23">
            <a:extLst>
              <a:ext uri="{FF2B5EF4-FFF2-40B4-BE49-F238E27FC236}">
                <a16:creationId xmlns:a16="http://schemas.microsoft.com/office/drawing/2014/main" id="{A0A1B832-A0F8-1E49-9CA2-F4C7945E22F6}"/>
              </a:ext>
            </a:extLst>
          </p:cNvPr>
          <p:cNvSpPr/>
          <p:nvPr/>
        </p:nvSpPr>
        <p:spPr>
          <a:xfrm>
            <a:off x="6537433" y="3770557"/>
            <a:ext cx="164471" cy="164471"/>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81951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2"/>
          <p:cNvSpPr>
            <a:spLocks noGrp="1" noChangeArrowheads="1"/>
          </p:cNvSpPr>
          <p:nvPr>
            <p:ph type="title"/>
          </p:nvPr>
        </p:nvSpPr>
        <p:spPr>
          <a:xfrm>
            <a:off x="1297459" y="14397"/>
            <a:ext cx="6862522" cy="1057139"/>
          </a:xfrm>
        </p:spPr>
        <p:txBody>
          <a:bodyPr>
            <a:normAutofit fontScale="90000"/>
          </a:bodyPr>
          <a:lstStyle/>
          <a:p>
            <a:r>
              <a:rPr lang="en-GB" dirty="0">
                <a:solidFill>
                  <a:srgbClr val="FF6600"/>
                </a:solidFill>
                <a:latin typeface="Times New Roman" charset="0"/>
                <a:cs typeface="Times New Roman" charset="0"/>
              </a:rPr>
              <a:t>Physics Performance</a:t>
            </a:r>
            <a:br>
              <a:rPr lang="en-GB" dirty="0">
                <a:solidFill>
                  <a:srgbClr val="FF6600"/>
                </a:solidFill>
                <a:latin typeface="Times New Roman" charset="0"/>
                <a:cs typeface="Times New Roman" charset="0"/>
              </a:rPr>
            </a:br>
            <a:r>
              <a:rPr lang="en-GB" sz="3100" dirty="0">
                <a:solidFill>
                  <a:srgbClr val="FF6600"/>
                </a:solidFill>
                <a:latin typeface="Times New Roman" charset="0"/>
                <a:cs typeface="Times New Roman" charset="0"/>
              </a:rPr>
              <a:t>(CPV discovery)</a:t>
            </a:r>
            <a:endParaRPr lang="en-GB" sz="1000" dirty="0">
              <a:solidFill>
                <a:srgbClr val="FF6600"/>
              </a:solidFill>
              <a:latin typeface="Times New Roman" charset="0"/>
              <a:cs typeface="Times New Roman" charset="0"/>
            </a:endParaRPr>
          </a:p>
        </p:txBody>
      </p:sp>
      <p:sp>
        <p:nvSpPr>
          <p:cNvPr id="6" name="Espace réservé de la date 5"/>
          <p:cNvSpPr>
            <a:spLocks noGrp="1"/>
          </p:cNvSpPr>
          <p:nvPr>
            <p:ph type="dt" sz="half" idx="10"/>
          </p:nvPr>
        </p:nvSpPr>
        <p:spPr/>
        <p:txBody>
          <a:bodyPr/>
          <a:lstStyle/>
          <a:p>
            <a:r>
              <a:rPr lang="fr-FR"/>
              <a:t>HEP2021, 16/06/2021</a:t>
            </a:r>
            <a:endParaRPr lang="en-GB"/>
          </a:p>
        </p:txBody>
      </p:sp>
      <p:sp>
        <p:nvSpPr>
          <p:cNvPr id="10" name="Espace réservé du pied de page 9"/>
          <p:cNvSpPr>
            <a:spLocks noGrp="1"/>
          </p:cNvSpPr>
          <p:nvPr>
            <p:ph type="ftr" sz="quarter" idx="11"/>
          </p:nvPr>
        </p:nvSpPr>
        <p:spPr/>
        <p:txBody>
          <a:bodyPr/>
          <a:lstStyle/>
          <a:p>
            <a:r>
              <a:rPr lang="en-GB"/>
              <a:t>M. Dracos, IPHC-IN2P3/CNRS/UNISTRA</a:t>
            </a:r>
          </a:p>
        </p:txBody>
      </p:sp>
      <p:sp>
        <p:nvSpPr>
          <p:cNvPr id="4" name="Espace réservé du numéro de diapositive 3"/>
          <p:cNvSpPr>
            <a:spLocks noGrp="1"/>
          </p:cNvSpPr>
          <p:nvPr>
            <p:ph type="sldNum" sz="quarter" idx="12"/>
          </p:nvPr>
        </p:nvSpPr>
        <p:spPr/>
        <p:txBody>
          <a:bodyPr/>
          <a:lstStyle/>
          <a:p>
            <a:fld id="{09CC56F7-6BCF-6E44-9937-5AE9275C7CAF}" type="slidenum">
              <a:rPr lang="en-GB" smtClean="0"/>
              <a:pPr/>
              <a:t>23</a:t>
            </a:fld>
            <a:endParaRPr lang="en-GB"/>
          </a:p>
        </p:txBody>
      </p:sp>
      <p:sp>
        <p:nvSpPr>
          <p:cNvPr id="11" name="TextBox 10"/>
          <p:cNvSpPr txBox="1"/>
          <p:nvPr/>
        </p:nvSpPr>
        <p:spPr>
          <a:xfrm>
            <a:off x="745066" y="4168184"/>
            <a:ext cx="5381297" cy="2246769"/>
          </a:xfrm>
          <a:prstGeom prst="rect">
            <a:avLst/>
          </a:prstGeom>
          <a:noFill/>
        </p:spPr>
        <p:txBody>
          <a:bodyPr wrap="square" rtlCol="0">
            <a:spAutoFit/>
          </a:bodyPr>
          <a:lstStyle/>
          <a:p>
            <a:pPr marL="285750" indent="-285750">
              <a:spcBef>
                <a:spcPts val="600"/>
              </a:spcBef>
              <a:buFont typeface="Arial" charset="0"/>
              <a:buChar char="•"/>
            </a:pPr>
            <a:r>
              <a:rPr lang="en-GB" sz="2000" dirty="0">
                <a:ea typeface="Times New Roman" charset="0"/>
                <a:cs typeface="Times New Roman" charset="0"/>
              </a:rPr>
              <a:t>little dependence on mass hierarchy,</a:t>
            </a:r>
          </a:p>
          <a:p>
            <a:pPr marL="285750" indent="-285750">
              <a:spcBef>
                <a:spcPts val="600"/>
              </a:spcBef>
              <a:buFont typeface="Arial" charset="0"/>
              <a:buChar char="•"/>
            </a:pPr>
            <a:r>
              <a:rPr lang="en-GB" sz="2000" dirty="0" err="1">
                <a:ea typeface="Times New Roman" charset="0"/>
                <a:cs typeface="Times New Roman" charset="0"/>
              </a:rPr>
              <a:t>δ</a:t>
            </a:r>
            <a:r>
              <a:rPr lang="en-GB" sz="2000" baseline="-25000" dirty="0" err="1">
                <a:ea typeface="Times New Roman" charset="0"/>
                <a:cs typeface="Times New Roman" charset="0"/>
              </a:rPr>
              <a:t>CP</a:t>
            </a:r>
            <a:r>
              <a:rPr lang="en-GB" sz="2000" dirty="0">
                <a:ea typeface="Times New Roman" charset="0"/>
                <a:cs typeface="Times New Roman" charset="0"/>
              </a:rPr>
              <a:t> coverage at 5 </a:t>
            </a:r>
            <a:r>
              <a:rPr lang="en-GB" sz="2000" dirty="0" err="1">
                <a:ea typeface="Times New Roman" charset="0"/>
                <a:cs typeface="Times New Roman" charset="0"/>
              </a:rPr>
              <a:t>σ</a:t>
            </a:r>
            <a:r>
              <a:rPr lang="en-GB" sz="2000" dirty="0">
                <a:ea typeface="Times New Roman" charset="0"/>
                <a:cs typeface="Times New Roman" charset="0"/>
              </a:rPr>
              <a:t> C.L. up to </a:t>
            </a:r>
            <a:r>
              <a:rPr lang="en-GB" sz="2000" b="1" dirty="0">
                <a:ea typeface="Times New Roman" charset="0"/>
                <a:cs typeface="Times New Roman" charset="0"/>
              </a:rPr>
              <a:t>60%</a:t>
            </a:r>
            <a:r>
              <a:rPr lang="en-GB" sz="2000" dirty="0">
                <a:ea typeface="Times New Roman" charset="0"/>
                <a:cs typeface="Times New Roman" charset="0"/>
              </a:rPr>
              <a:t>,</a:t>
            </a:r>
          </a:p>
          <a:p>
            <a:pPr marL="285750" indent="-285750">
              <a:spcBef>
                <a:spcPts val="600"/>
              </a:spcBef>
              <a:buFont typeface="Arial" charset="0"/>
              <a:buChar char="•"/>
            </a:pPr>
            <a:r>
              <a:rPr lang="en-GB" sz="2000" dirty="0" err="1">
                <a:ea typeface="Times New Roman" charset="0"/>
                <a:cs typeface="Times New Roman" charset="0"/>
              </a:rPr>
              <a:t>δ</a:t>
            </a:r>
            <a:r>
              <a:rPr lang="en-GB" sz="2000" baseline="-25000" dirty="0" err="1">
                <a:ea typeface="Times New Roman" charset="0"/>
                <a:cs typeface="Times New Roman" charset="0"/>
              </a:rPr>
              <a:t>CP</a:t>
            </a:r>
            <a:r>
              <a:rPr lang="en-GB" sz="2000" dirty="0">
                <a:ea typeface="Times New Roman" charset="0"/>
                <a:cs typeface="Times New Roman" charset="0"/>
              </a:rPr>
              <a:t> accuracy down to </a:t>
            </a:r>
            <a:r>
              <a:rPr lang="en-GB" sz="2000" b="1" dirty="0">
                <a:ea typeface="Times New Roman" charset="0"/>
                <a:cs typeface="Times New Roman" charset="0"/>
              </a:rPr>
              <a:t>6°</a:t>
            </a:r>
            <a:r>
              <a:rPr lang="en-GB" sz="2000" dirty="0">
                <a:ea typeface="Times New Roman" charset="0"/>
                <a:cs typeface="Times New Roman" charset="0"/>
              </a:rPr>
              <a:t> at 0° and 180° (absence of CPV for these two values),</a:t>
            </a:r>
          </a:p>
          <a:p>
            <a:pPr marL="285750" indent="-285750">
              <a:spcBef>
                <a:spcPts val="600"/>
              </a:spcBef>
              <a:buFont typeface="Arial" charset="0"/>
              <a:buChar char="•"/>
            </a:pPr>
            <a:r>
              <a:rPr lang="en-GB" sz="2000" dirty="0">
                <a:ea typeface="Times New Roman" charset="0"/>
                <a:cs typeface="Times New Roman" charset="0"/>
              </a:rPr>
              <a:t>not yet optimized facility,</a:t>
            </a:r>
          </a:p>
          <a:p>
            <a:pPr marL="285750" indent="-285750">
              <a:spcBef>
                <a:spcPts val="600"/>
              </a:spcBef>
              <a:buFont typeface="Arial" charset="0"/>
              <a:buChar char="•"/>
            </a:pPr>
            <a:r>
              <a:rPr lang="en-GB" sz="2000" b="1" dirty="0">
                <a:solidFill>
                  <a:srgbClr val="FF0000"/>
                </a:solidFill>
                <a:ea typeface="Times New Roman" charset="0"/>
                <a:cs typeface="Times New Roman" charset="0"/>
              </a:rPr>
              <a:t>5/10%</a:t>
            </a:r>
            <a:r>
              <a:rPr lang="en-GB" sz="2000" dirty="0">
                <a:solidFill>
                  <a:srgbClr val="FF0000"/>
                </a:solidFill>
                <a:ea typeface="Times New Roman" charset="0"/>
                <a:cs typeface="Times New Roman" charset="0"/>
              </a:rPr>
              <a:t> systematic errors </a:t>
            </a:r>
            <a:r>
              <a:rPr lang="en-GB" sz="2000" dirty="0">
                <a:ea typeface="Times New Roman" charset="0"/>
                <a:cs typeface="Times New Roman" charset="0"/>
              </a:rPr>
              <a:t>on signal/background.</a:t>
            </a:r>
          </a:p>
        </p:txBody>
      </p:sp>
      <p:pic>
        <p:nvPicPr>
          <p:cNvPr id="9" name="Picture 8">
            <a:extLst>
              <a:ext uri="{FF2B5EF4-FFF2-40B4-BE49-F238E27FC236}">
                <a16:creationId xmlns:a16="http://schemas.microsoft.com/office/drawing/2014/main" id="{1A2AE7D9-53C5-F545-90FA-564C230BD5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78686"/>
            <a:ext cx="4209562" cy="3082348"/>
          </a:xfrm>
          <a:prstGeom prst="rect">
            <a:avLst/>
          </a:prstGeom>
        </p:spPr>
      </p:pic>
      <p:pic>
        <p:nvPicPr>
          <p:cNvPr id="12" name="Picture 11">
            <a:extLst>
              <a:ext uri="{FF2B5EF4-FFF2-40B4-BE49-F238E27FC236}">
                <a16:creationId xmlns:a16="http://schemas.microsoft.com/office/drawing/2014/main" id="{68484258-E705-EC45-9B24-7BA5417C45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19752" y="1078686"/>
            <a:ext cx="4327804" cy="3086284"/>
          </a:xfrm>
          <a:prstGeom prst="rect">
            <a:avLst/>
          </a:prstGeom>
        </p:spPr>
      </p:pic>
      <p:cxnSp>
        <p:nvCxnSpPr>
          <p:cNvPr id="3" name="Straight Arrow Connector 2">
            <a:extLst>
              <a:ext uri="{FF2B5EF4-FFF2-40B4-BE49-F238E27FC236}">
                <a16:creationId xmlns:a16="http://schemas.microsoft.com/office/drawing/2014/main" id="{C3386272-8358-A147-A137-66CBE91E8066}"/>
              </a:ext>
            </a:extLst>
          </p:cNvPr>
          <p:cNvCxnSpPr/>
          <p:nvPr/>
        </p:nvCxnSpPr>
        <p:spPr>
          <a:xfrm>
            <a:off x="7147034" y="2399277"/>
            <a:ext cx="0" cy="124022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161E428D-2E04-B44A-83D5-F36F9618178C}"/>
              </a:ext>
            </a:extLst>
          </p:cNvPr>
          <p:cNvCxnSpPr/>
          <p:nvPr/>
        </p:nvCxnSpPr>
        <p:spPr>
          <a:xfrm>
            <a:off x="641130" y="2680726"/>
            <a:ext cx="3520965" cy="0"/>
          </a:xfrm>
          <a:prstGeom prst="line">
            <a:avLst/>
          </a:prstGeom>
          <a:ln>
            <a:solidFill>
              <a:srgbClr val="00B050"/>
            </a:solidFill>
            <a:prstDash val="dash"/>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538D856B-3E5A-004B-BD28-99EDB75393F0}"/>
              </a:ext>
            </a:extLst>
          </p:cNvPr>
          <p:cNvSpPr txBox="1"/>
          <p:nvPr/>
        </p:nvSpPr>
        <p:spPr>
          <a:xfrm>
            <a:off x="628218" y="1454477"/>
            <a:ext cx="877163" cy="369332"/>
          </a:xfrm>
          <a:prstGeom prst="rect">
            <a:avLst/>
          </a:prstGeom>
          <a:noFill/>
        </p:spPr>
        <p:txBody>
          <a:bodyPr wrap="none" rtlCol="0">
            <a:spAutoFit/>
          </a:bodyPr>
          <a:lstStyle/>
          <a:p>
            <a:r>
              <a:rPr lang="en-GB"/>
              <a:t>540 km</a:t>
            </a:r>
          </a:p>
        </p:txBody>
      </p:sp>
    </p:spTree>
    <p:extLst>
      <p:ext uri="{BB962C8B-B14F-4D97-AF65-F5344CB8AC3E}">
        <p14:creationId xmlns:p14="http://schemas.microsoft.com/office/powerpoint/2010/main" val="29313500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16C17A6-602A-4248-84C1-2D4249564449}"/>
              </a:ext>
            </a:extLst>
          </p:cNvPr>
          <p:cNvGrpSpPr/>
          <p:nvPr/>
        </p:nvGrpSpPr>
        <p:grpSpPr>
          <a:xfrm>
            <a:off x="1854203" y="1241218"/>
            <a:ext cx="5019977" cy="3809485"/>
            <a:chOff x="5381297" y="3751248"/>
            <a:chExt cx="3703436" cy="2810408"/>
          </a:xfrm>
        </p:grpSpPr>
        <p:pic>
          <p:nvPicPr>
            <p:cNvPr id="5" name="Picture 4">
              <a:extLst>
                <a:ext uri="{FF2B5EF4-FFF2-40B4-BE49-F238E27FC236}">
                  <a16:creationId xmlns:a16="http://schemas.microsoft.com/office/drawing/2014/main" id="{FD98D04F-95DD-BB4A-92B7-BA8B8E4C25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81297" y="3751248"/>
              <a:ext cx="3703436" cy="2810408"/>
            </a:xfrm>
            <a:prstGeom prst="rect">
              <a:avLst/>
            </a:prstGeom>
          </p:spPr>
        </p:pic>
        <p:cxnSp>
          <p:nvCxnSpPr>
            <p:cNvPr id="8" name="Straight Connector 7">
              <a:extLst>
                <a:ext uri="{FF2B5EF4-FFF2-40B4-BE49-F238E27FC236}">
                  <a16:creationId xmlns:a16="http://schemas.microsoft.com/office/drawing/2014/main" id="{05F2856B-7317-9D46-A7CB-CEE26185A5A9}"/>
                </a:ext>
              </a:extLst>
            </p:cNvPr>
            <p:cNvCxnSpPr>
              <a:cxnSpLocks/>
            </p:cNvCxnSpPr>
            <p:nvPr/>
          </p:nvCxnSpPr>
          <p:spPr>
            <a:xfrm>
              <a:off x="5908274" y="5578355"/>
              <a:ext cx="3100259"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AD56495F-4DC6-654F-A49A-D69B00B0A012}"/>
                </a:ext>
              </a:extLst>
            </p:cNvPr>
            <p:cNvSpPr txBox="1"/>
            <p:nvPr/>
          </p:nvSpPr>
          <p:spPr>
            <a:xfrm>
              <a:off x="7042648" y="4150490"/>
              <a:ext cx="831510" cy="369332"/>
            </a:xfrm>
            <a:prstGeom prst="rect">
              <a:avLst/>
            </a:prstGeom>
            <a:noFill/>
          </p:spPr>
          <p:txBody>
            <a:bodyPr wrap="none" rtlCol="0">
              <a:spAutoFit/>
            </a:bodyPr>
            <a:lstStyle/>
            <a:p>
              <a:r>
                <a:rPr lang="en-GB" dirty="0"/>
                <a:t>5/5 </a:t>
              </a:r>
              <a:r>
                <a:rPr lang="en-GB" dirty="0" err="1"/>
                <a:t>yrs</a:t>
              </a:r>
              <a:endParaRPr lang="en-GB" dirty="0"/>
            </a:p>
          </p:txBody>
        </p:sp>
        <p:cxnSp>
          <p:nvCxnSpPr>
            <p:cNvPr id="16" name="Straight Connector 15">
              <a:extLst>
                <a:ext uri="{FF2B5EF4-FFF2-40B4-BE49-F238E27FC236}">
                  <a16:creationId xmlns:a16="http://schemas.microsoft.com/office/drawing/2014/main" id="{DBBE94C6-70ED-0845-B19F-AC0F24436FAC}"/>
                </a:ext>
              </a:extLst>
            </p:cNvPr>
            <p:cNvCxnSpPr>
              <a:cxnSpLocks/>
            </p:cNvCxnSpPr>
            <p:nvPr/>
          </p:nvCxnSpPr>
          <p:spPr>
            <a:xfrm>
              <a:off x="5908274" y="4753858"/>
              <a:ext cx="3100259"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grpSp>
      <p:sp>
        <p:nvSpPr>
          <p:cNvPr id="87044" name="Rectangle 2"/>
          <p:cNvSpPr>
            <a:spLocks noGrp="1" noChangeArrowheads="1"/>
          </p:cNvSpPr>
          <p:nvPr>
            <p:ph type="title"/>
          </p:nvPr>
        </p:nvSpPr>
        <p:spPr>
          <a:xfrm>
            <a:off x="1297459" y="14397"/>
            <a:ext cx="6862522" cy="1340270"/>
          </a:xfrm>
        </p:spPr>
        <p:txBody>
          <a:bodyPr>
            <a:normAutofit/>
          </a:bodyPr>
          <a:lstStyle/>
          <a:p>
            <a:r>
              <a:rPr lang="en-GB" dirty="0">
                <a:solidFill>
                  <a:srgbClr val="FF6600"/>
                </a:solidFill>
                <a:latin typeface="Times New Roman" charset="0"/>
                <a:cs typeface="Times New Roman" charset="0"/>
              </a:rPr>
              <a:t>Physics Performance</a:t>
            </a:r>
            <a:br>
              <a:rPr lang="en-GB" dirty="0">
                <a:solidFill>
                  <a:srgbClr val="FF6600"/>
                </a:solidFill>
                <a:latin typeface="Times New Roman" charset="0"/>
                <a:cs typeface="Times New Roman" charset="0"/>
              </a:rPr>
            </a:br>
            <a:r>
              <a:rPr lang="en-GB" sz="3200" dirty="0">
                <a:solidFill>
                  <a:srgbClr val="FF6600"/>
                </a:solidFill>
                <a:latin typeface="Times New Roman" charset="0"/>
                <a:cs typeface="Times New Roman" charset="0"/>
              </a:rPr>
              <a:t>(accuracy)</a:t>
            </a:r>
            <a:endParaRPr lang="en-GB" sz="1000" dirty="0">
              <a:solidFill>
                <a:srgbClr val="FF6600"/>
              </a:solidFill>
              <a:latin typeface="Times New Roman" charset="0"/>
              <a:cs typeface="Times New Roman" charset="0"/>
            </a:endParaRPr>
          </a:p>
        </p:txBody>
      </p:sp>
      <p:sp>
        <p:nvSpPr>
          <p:cNvPr id="6" name="Espace réservé de la date 5"/>
          <p:cNvSpPr>
            <a:spLocks noGrp="1"/>
          </p:cNvSpPr>
          <p:nvPr>
            <p:ph type="dt" sz="half" idx="10"/>
          </p:nvPr>
        </p:nvSpPr>
        <p:spPr/>
        <p:txBody>
          <a:bodyPr/>
          <a:lstStyle/>
          <a:p>
            <a:r>
              <a:rPr lang="fr-FR"/>
              <a:t>HEP2021, 16/06/2021</a:t>
            </a:r>
            <a:endParaRPr lang="en-GB"/>
          </a:p>
        </p:txBody>
      </p:sp>
      <p:sp>
        <p:nvSpPr>
          <p:cNvPr id="10" name="Espace réservé du pied de page 9"/>
          <p:cNvSpPr>
            <a:spLocks noGrp="1"/>
          </p:cNvSpPr>
          <p:nvPr>
            <p:ph type="ftr" sz="quarter" idx="11"/>
          </p:nvPr>
        </p:nvSpPr>
        <p:spPr/>
        <p:txBody>
          <a:bodyPr/>
          <a:lstStyle/>
          <a:p>
            <a:r>
              <a:rPr lang="en-GB"/>
              <a:t>M. Dracos, IPHC-IN2P3/CNRS/UNISTRA</a:t>
            </a:r>
          </a:p>
        </p:txBody>
      </p:sp>
      <p:sp>
        <p:nvSpPr>
          <p:cNvPr id="4" name="Espace réservé du numéro de diapositive 3"/>
          <p:cNvSpPr>
            <a:spLocks noGrp="1"/>
          </p:cNvSpPr>
          <p:nvPr>
            <p:ph type="sldNum" sz="quarter" idx="12"/>
          </p:nvPr>
        </p:nvSpPr>
        <p:spPr/>
        <p:txBody>
          <a:bodyPr/>
          <a:lstStyle/>
          <a:p>
            <a:fld id="{09CC56F7-6BCF-6E44-9937-5AE9275C7CAF}" type="slidenum">
              <a:rPr lang="en-GB" smtClean="0"/>
              <a:pPr/>
              <a:t>24</a:t>
            </a:fld>
            <a:endParaRPr lang="en-GB"/>
          </a:p>
        </p:txBody>
      </p:sp>
      <p:sp>
        <p:nvSpPr>
          <p:cNvPr id="11" name="TextBox 10"/>
          <p:cNvSpPr txBox="1"/>
          <p:nvPr/>
        </p:nvSpPr>
        <p:spPr>
          <a:xfrm>
            <a:off x="927101" y="5107973"/>
            <a:ext cx="5381297" cy="1169551"/>
          </a:xfrm>
          <a:prstGeom prst="rect">
            <a:avLst/>
          </a:prstGeom>
          <a:noFill/>
        </p:spPr>
        <p:txBody>
          <a:bodyPr wrap="square" rtlCol="0">
            <a:spAutoFit/>
          </a:bodyPr>
          <a:lstStyle/>
          <a:p>
            <a:pPr marL="285750" indent="-285750">
              <a:spcBef>
                <a:spcPts val="600"/>
              </a:spcBef>
              <a:buFont typeface="Arial" charset="0"/>
              <a:buChar char="•"/>
            </a:pPr>
            <a:r>
              <a:rPr lang="en-GB" sz="2000" dirty="0" err="1">
                <a:ea typeface="Times New Roman" charset="0"/>
                <a:cs typeface="Times New Roman" charset="0"/>
              </a:rPr>
              <a:t>δ</a:t>
            </a:r>
            <a:r>
              <a:rPr lang="en-GB" sz="2000" baseline="-25000" dirty="0" err="1">
                <a:ea typeface="Times New Roman" charset="0"/>
                <a:cs typeface="Times New Roman" charset="0"/>
              </a:rPr>
              <a:t>CP</a:t>
            </a:r>
            <a:r>
              <a:rPr lang="en-GB" sz="2000" dirty="0">
                <a:ea typeface="Times New Roman" charset="0"/>
                <a:cs typeface="Times New Roman" charset="0"/>
              </a:rPr>
              <a:t> accuracy down to </a:t>
            </a:r>
            <a:r>
              <a:rPr lang="en-GB" sz="2000" b="1" dirty="0">
                <a:ea typeface="Times New Roman" charset="0"/>
                <a:cs typeface="Times New Roman" charset="0"/>
              </a:rPr>
              <a:t>6°</a:t>
            </a:r>
            <a:r>
              <a:rPr lang="en-GB" sz="2000" dirty="0">
                <a:ea typeface="Times New Roman" charset="0"/>
                <a:cs typeface="Times New Roman" charset="0"/>
              </a:rPr>
              <a:t> at 0° and 180°</a:t>
            </a:r>
          </a:p>
          <a:p>
            <a:pPr marL="285750" indent="-285750">
              <a:spcBef>
                <a:spcPts val="600"/>
              </a:spcBef>
              <a:buFont typeface="Arial" charset="0"/>
              <a:buChar char="•"/>
            </a:pPr>
            <a:r>
              <a:rPr lang="en-GB" sz="2000" dirty="0">
                <a:solidFill>
                  <a:srgbClr val="0432FF"/>
                </a:solidFill>
                <a:ea typeface="Times New Roman" charset="0"/>
                <a:cs typeface="Times New Roman" charset="0"/>
              </a:rPr>
              <a:t>12°</a:t>
            </a:r>
            <a:r>
              <a:rPr lang="en-GB" sz="2000" dirty="0">
                <a:ea typeface="Times New Roman" charset="0"/>
                <a:cs typeface="Times New Roman" charset="0"/>
              </a:rPr>
              <a:t> accuracy at </a:t>
            </a:r>
            <a:r>
              <a:rPr lang="el-GR" sz="2000" dirty="0">
                <a:ea typeface="Times New Roman" charset="0"/>
                <a:cs typeface="Times New Roman" charset="0"/>
              </a:rPr>
              <a:t>δ</a:t>
            </a:r>
            <a:r>
              <a:rPr lang="fr-CH" sz="2000" baseline="-25000" dirty="0">
                <a:ea typeface="Times New Roman" charset="0"/>
                <a:cs typeface="Times New Roman" charset="0"/>
              </a:rPr>
              <a:t>CP</a:t>
            </a:r>
            <a:r>
              <a:rPr lang="fr-CH" sz="2000" dirty="0">
                <a:ea typeface="Times New Roman" charset="0"/>
                <a:cs typeface="Times New Roman" charset="0"/>
              </a:rPr>
              <a:t>=</a:t>
            </a:r>
            <a:r>
              <a:rPr lang="en-GB" sz="2000" dirty="0">
                <a:ea typeface="Times New Roman" charset="0"/>
                <a:cs typeface="Times New Roman" charset="0"/>
              </a:rPr>
              <a:t> -90° and </a:t>
            </a:r>
            <a:r>
              <a:rPr lang="en-GB" sz="2000" dirty="0">
                <a:solidFill>
                  <a:srgbClr val="0432FF"/>
                </a:solidFill>
                <a:ea typeface="Times New Roman" charset="0"/>
                <a:cs typeface="Times New Roman" charset="0"/>
              </a:rPr>
              <a:t>10°</a:t>
            </a:r>
            <a:r>
              <a:rPr lang="en-GB" sz="2000" dirty="0">
                <a:ea typeface="Times New Roman" charset="0"/>
                <a:cs typeface="Times New Roman" charset="0"/>
              </a:rPr>
              <a:t> at </a:t>
            </a:r>
            <a:r>
              <a:rPr lang="el-GR" sz="2000" dirty="0">
                <a:ea typeface="Times New Roman" charset="0"/>
                <a:cs typeface="Times New Roman" charset="0"/>
              </a:rPr>
              <a:t>δ</a:t>
            </a:r>
            <a:r>
              <a:rPr lang="fr-CH" sz="2000" baseline="-25000" dirty="0">
                <a:ea typeface="Times New Roman" charset="0"/>
                <a:cs typeface="Times New Roman" charset="0"/>
              </a:rPr>
              <a:t>CP</a:t>
            </a:r>
            <a:r>
              <a:rPr lang="fr-CH" sz="2000" dirty="0">
                <a:ea typeface="Times New Roman" charset="0"/>
                <a:cs typeface="Times New Roman" charset="0"/>
              </a:rPr>
              <a:t>=</a:t>
            </a:r>
            <a:r>
              <a:rPr lang="en-GB" sz="2000" dirty="0">
                <a:ea typeface="Times New Roman" charset="0"/>
                <a:cs typeface="Times New Roman" charset="0"/>
              </a:rPr>
              <a:t> 90°</a:t>
            </a:r>
          </a:p>
          <a:p>
            <a:pPr marL="285750" indent="-285750">
              <a:spcBef>
                <a:spcPts val="600"/>
              </a:spcBef>
              <a:buFont typeface="Arial" charset="0"/>
              <a:buChar char="•"/>
            </a:pPr>
            <a:r>
              <a:rPr lang="en-GB" sz="2000" b="1" dirty="0">
                <a:solidFill>
                  <a:srgbClr val="FF0000"/>
                </a:solidFill>
                <a:ea typeface="Times New Roman" charset="0"/>
                <a:cs typeface="Times New Roman" charset="0"/>
              </a:rPr>
              <a:t>5/10%</a:t>
            </a:r>
            <a:r>
              <a:rPr lang="en-GB" sz="2000" dirty="0">
                <a:solidFill>
                  <a:srgbClr val="FF0000"/>
                </a:solidFill>
                <a:ea typeface="Times New Roman" charset="0"/>
                <a:cs typeface="Times New Roman" charset="0"/>
              </a:rPr>
              <a:t> systematic errors </a:t>
            </a:r>
            <a:r>
              <a:rPr lang="en-GB" sz="2000" dirty="0">
                <a:ea typeface="Times New Roman" charset="0"/>
                <a:cs typeface="Times New Roman" charset="0"/>
              </a:rPr>
              <a:t>on signal/background.</a:t>
            </a:r>
          </a:p>
        </p:txBody>
      </p:sp>
    </p:spTree>
    <p:extLst>
      <p:ext uri="{BB962C8B-B14F-4D97-AF65-F5344CB8AC3E}">
        <p14:creationId xmlns:p14="http://schemas.microsoft.com/office/powerpoint/2010/main" val="3117667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DB6018F-B949-1E4E-95FB-4C40EC56A34D}"/>
              </a:ext>
            </a:extLst>
          </p:cNvPr>
          <p:cNvSpPr>
            <a:spLocks noGrp="1"/>
          </p:cNvSpPr>
          <p:nvPr>
            <p:ph type="title"/>
          </p:nvPr>
        </p:nvSpPr>
        <p:spPr>
          <a:xfrm>
            <a:off x="1297459" y="-1541"/>
            <a:ext cx="6862522" cy="954107"/>
          </a:xfrm>
        </p:spPr>
        <p:txBody>
          <a:bodyPr/>
          <a:lstStyle/>
          <a:p>
            <a:r>
              <a:rPr lang="en-US" sz="2800" dirty="0">
                <a:solidFill>
                  <a:schemeClr val="accent6">
                    <a:lumMod val="75000"/>
                  </a:schemeClr>
                </a:solidFill>
                <a:latin typeface="Times New Roman" charset="0"/>
                <a:ea typeface="Times New Roman" charset="0"/>
                <a:cs typeface="Times New Roman" charset="0"/>
              </a:rPr>
              <a:t>Required modifications of the ESS accelerator for ESS</a:t>
            </a:r>
            <a:r>
              <a:rPr lang="el-GR" sz="2800" dirty="0">
                <a:solidFill>
                  <a:schemeClr val="accent6">
                    <a:lumMod val="75000"/>
                  </a:schemeClr>
                </a:solidFill>
                <a:latin typeface="Times New Roman" charset="0"/>
                <a:ea typeface="Times New Roman" charset="0"/>
                <a:cs typeface="Times New Roman" charset="0"/>
              </a:rPr>
              <a:t>ν</a:t>
            </a:r>
            <a:r>
              <a:rPr lang="fr-CH" sz="2800" dirty="0">
                <a:solidFill>
                  <a:schemeClr val="accent6">
                    <a:lumMod val="75000"/>
                  </a:schemeClr>
                </a:solidFill>
                <a:latin typeface="Times New Roman" charset="0"/>
                <a:ea typeface="Times New Roman" charset="0"/>
                <a:cs typeface="Times New Roman" charset="0"/>
              </a:rPr>
              <a:t>SB</a:t>
            </a:r>
            <a:endParaRPr lang="en-GB" sz="2800" dirty="0"/>
          </a:p>
        </p:txBody>
      </p:sp>
      <p:sp>
        <p:nvSpPr>
          <p:cNvPr id="2" name="Date Placeholder 1"/>
          <p:cNvSpPr>
            <a:spLocks noGrp="1"/>
          </p:cNvSpPr>
          <p:nvPr>
            <p:ph type="dt" sz="half" idx="10"/>
          </p:nvPr>
        </p:nvSpPr>
        <p:spPr/>
        <p:txBody>
          <a:bodyPr/>
          <a:lstStyle/>
          <a:p>
            <a:pPr>
              <a:defRPr/>
            </a:pPr>
            <a:r>
              <a:rPr lang="fr-FR"/>
              <a:t>HEP2021, 16/06/2021</a:t>
            </a:r>
            <a:endParaRPr lang="fr-FR" dirty="0"/>
          </a:p>
        </p:txBody>
      </p:sp>
      <p:sp>
        <p:nvSpPr>
          <p:cNvPr id="3" name="Footer Placeholder 2"/>
          <p:cNvSpPr>
            <a:spLocks noGrp="1"/>
          </p:cNvSpPr>
          <p:nvPr>
            <p:ph type="ftr" sz="quarter" idx="11"/>
          </p:nvPr>
        </p:nvSpPr>
        <p:spPr/>
        <p:txBody>
          <a:bodyPr/>
          <a:lstStyle/>
          <a:p>
            <a:pPr>
              <a:defRPr/>
            </a:pPr>
            <a:r>
              <a:rPr lang="nn-NO"/>
              <a:t>M. Dracos, IPHC-IN2P3/CNRS/UNISTRA</a:t>
            </a:r>
            <a:endParaRPr lang="fr-FR"/>
          </a:p>
        </p:txBody>
      </p:sp>
      <p:sp>
        <p:nvSpPr>
          <p:cNvPr id="4" name="Slide Number Placeholder 3"/>
          <p:cNvSpPr>
            <a:spLocks noGrp="1"/>
          </p:cNvSpPr>
          <p:nvPr>
            <p:ph type="sldNum" sz="quarter" idx="12"/>
          </p:nvPr>
        </p:nvSpPr>
        <p:spPr/>
        <p:txBody>
          <a:bodyPr/>
          <a:lstStyle>
            <a:lvl1pPr eaLnBrk="0" hangingPunct="0">
              <a:defRPr sz="2000">
                <a:solidFill>
                  <a:schemeClr val="tx1"/>
                </a:solidFill>
                <a:latin typeface="Times New Roman" charset="0"/>
                <a:ea typeface="Arial" charset="0"/>
                <a:cs typeface="Arial" charset="0"/>
              </a:defRPr>
            </a:lvl1pPr>
            <a:lvl2pPr marL="742950" indent="-285750" eaLnBrk="0" hangingPunct="0">
              <a:defRPr sz="2000">
                <a:solidFill>
                  <a:schemeClr val="tx1"/>
                </a:solidFill>
                <a:latin typeface="Times New Roman" charset="0"/>
                <a:ea typeface="Arial" charset="0"/>
                <a:cs typeface="Arial" charset="0"/>
              </a:defRPr>
            </a:lvl2pPr>
            <a:lvl3pPr marL="1143000" indent="-228600" eaLnBrk="0" hangingPunct="0">
              <a:defRPr sz="2000">
                <a:solidFill>
                  <a:schemeClr val="tx1"/>
                </a:solidFill>
                <a:latin typeface="Times New Roman" charset="0"/>
                <a:ea typeface="Arial" charset="0"/>
                <a:cs typeface="Arial" charset="0"/>
              </a:defRPr>
            </a:lvl3pPr>
            <a:lvl4pPr marL="1600200" indent="-228600" eaLnBrk="0" hangingPunct="0">
              <a:defRPr sz="2000">
                <a:solidFill>
                  <a:schemeClr val="tx1"/>
                </a:solidFill>
                <a:latin typeface="Times New Roman" charset="0"/>
                <a:ea typeface="Arial" charset="0"/>
                <a:cs typeface="Arial" charset="0"/>
              </a:defRPr>
            </a:lvl4pPr>
            <a:lvl5pPr marL="2057400" indent="-228600" eaLnBrk="0" hangingPunct="0">
              <a:defRPr sz="20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0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0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0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000">
                <a:solidFill>
                  <a:schemeClr val="tx1"/>
                </a:solidFill>
                <a:latin typeface="Times New Roman" charset="0"/>
                <a:ea typeface="Arial" charset="0"/>
                <a:cs typeface="Arial" charset="0"/>
              </a:defRPr>
            </a:lvl9pPr>
          </a:lstStyle>
          <a:p>
            <a:pPr eaLnBrk="1" hangingPunct="1"/>
            <a:fld id="{33598306-A6E5-954D-A757-F4DDB463BDA9}" type="slidenum">
              <a:rPr lang="fr-FR" altLang="en-US" sz="1200">
                <a:solidFill>
                  <a:srgbClr val="898989"/>
                </a:solidFill>
              </a:rPr>
              <a:pPr eaLnBrk="1" hangingPunct="1"/>
              <a:t>25</a:t>
            </a:fld>
            <a:endParaRPr lang="fr-FR" altLang="en-US" sz="1200">
              <a:solidFill>
                <a:srgbClr val="898989"/>
              </a:solidFill>
            </a:endParaRPr>
          </a:p>
        </p:txBody>
      </p:sp>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4761" y="1059895"/>
            <a:ext cx="8474477" cy="4871826"/>
          </a:xfrm>
          <a:prstGeom prst="rect">
            <a:avLst/>
          </a:prstGeom>
        </p:spPr>
      </p:pic>
      <p:cxnSp>
        <p:nvCxnSpPr>
          <p:cNvPr id="7" name="Straight Connector 6"/>
          <p:cNvCxnSpPr/>
          <p:nvPr/>
        </p:nvCxnSpPr>
        <p:spPr>
          <a:xfrm>
            <a:off x="4593021" y="2249213"/>
            <a:ext cx="1702676"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F3C0FA5C-AFF3-D34F-AC53-B26B1D21F1D0}"/>
              </a:ext>
            </a:extLst>
          </p:cNvPr>
          <p:cNvSpPr txBox="1"/>
          <p:nvPr/>
        </p:nvSpPr>
        <p:spPr>
          <a:xfrm>
            <a:off x="6180666" y="4055533"/>
            <a:ext cx="2338845" cy="369332"/>
          </a:xfrm>
          <a:prstGeom prst="rect">
            <a:avLst/>
          </a:prstGeom>
          <a:noFill/>
          <a:ln>
            <a:solidFill>
              <a:srgbClr val="FF0000"/>
            </a:solidFill>
          </a:ln>
        </p:spPr>
        <p:txBody>
          <a:bodyPr wrap="none" rtlCol="0">
            <a:spAutoFit/>
          </a:bodyPr>
          <a:lstStyle/>
          <a:p>
            <a:r>
              <a:rPr lang="en-GB" dirty="0"/>
              <a:t>Better to go to 2.5 GeV</a:t>
            </a:r>
          </a:p>
        </p:txBody>
      </p:sp>
    </p:spTree>
    <p:extLst>
      <p:ext uri="{BB962C8B-B14F-4D97-AF65-F5344CB8AC3E}">
        <p14:creationId xmlns:p14="http://schemas.microsoft.com/office/powerpoint/2010/main" val="40454342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DB6018F-B949-1E4E-95FB-4C40EC56A34D}"/>
              </a:ext>
            </a:extLst>
          </p:cNvPr>
          <p:cNvSpPr>
            <a:spLocks noGrp="1"/>
          </p:cNvSpPr>
          <p:nvPr>
            <p:ph type="title"/>
          </p:nvPr>
        </p:nvSpPr>
        <p:spPr>
          <a:xfrm>
            <a:off x="1075267" y="-162294"/>
            <a:ext cx="7084714" cy="1077218"/>
          </a:xfrm>
        </p:spPr>
        <p:txBody>
          <a:bodyPr/>
          <a:lstStyle/>
          <a:p>
            <a:r>
              <a:rPr lang="en-GB" sz="3200" dirty="0">
                <a:solidFill>
                  <a:schemeClr val="accent6">
                    <a:lumMod val="75000"/>
                  </a:schemeClr>
                </a:solidFill>
                <a:latin typeface="Times New Roman" charset="0"/>
                <a:ea typeface="Times New Roman" charset="0"/>
                <a:cs typeface="Times New Roman" charset="0"/>
              </a:rPr>
              <a:t>The Linac modifications and operation</a:t>
            </a:r>
            <a:endParaRPr lang="en-GB" sz="3200" dirty="0"/>
          </a:p>
        </p:txBody>
      </p:sp>
      <p:sp>
        <p:nvSpPr>
          <p:cNvPr id="2" name="Date Placeholder 1"/>
          <p:cNvSpPr>
            <a:spLocks noGrp="1"/>
          </p:cNvSpPr>
          <p:nvPr>
            <p:ph type="dt" sz="half" idx="10"/>
          </p:nvPr>
        </p:nvSpPr>
        <p:spPr/>
        <p:txBody>
          <a:bodyPr/>
          <a:lstStyle/>
          <a:p>
            <a:pPr>
              <a:defRPr/>
            </a:pPr>
            <a:r>
              <a:rPr lang="fr-FR"/>
              <a:t>HEP2021, 16/06/2021</a:t>
            </a:r>
            <a:endParaRPr lang="en-GB"/>
          </a:p>
        </p:txBody>
      </p:sp>
      <p:sp>
        <p:nvSpPr>
          <p:cNvPr id="3" name="Footer Placeholder 2"/>
          <p:cNvSpPr>
            <a:spLocks noGrp="1"/>
          </p:cNvSpPr>
          <p:nvPr>
            <p:ph type="ftr" sz="quarter" idx="11"/>
          </p:nvPr>
        </p:nvSpPr>
        <p:spPr/>
        <p:txBody>
          <a:bodyPr/>
          <a:lstStyle/>
          <a:p>
            <a:pPr>
              <a:defRPr/>
            </a:pPr>
            <a:r>
              <a:rPr lang="en-GB"/>
              <a:t>M. Dracos, IPHC-IN2P3/CNRS/UNISTRA</a:t>
            </a:r>
          </a:p>
        </p:txBody>
      </p:sp>
      <p:sp>
        <p:nvSpPr>
          <p:cNvPr id="4" name="Slide Number Placeholder 3"/>
          <p:cNvSpPr>
            <a:spLocks noGrp="1"/>
          </p:cNvSpPr>
          <p:nvPr>
            <p:ph type="sldNum" sz="quarter" idx="12"/>
          </p:nvPr>
        </p:nvSpPr>
        <p:spPr/>
        <p:txBody>
          <a:bodyPr/>
          <a:lstStyle>
            <a:lvl1pPr eaLnBrk="0" hangingPunct="0">
              <a:defRPr sz="2000">
                <a:solidFill>
                  <a:schemeClr val="tx1"/>
                </a:solidFill>
                <a:latin typeface="Times New Roman" charset="0"/>
                <a:ea typeface="Arial" charset="0"/>
                <a:cs typeface="Arial" charset="0"/>
              </a:defRPr>
            </a:lvl1pPr>
            <a:lvl2pPr marL="742950" indent="-285750" eaLnBrk="0" hangingPunct="0">
              <a:defRPr sz="2000">
                <a:solidFill>
                  <a:schemeClr val="tx1"/>
                </a:solidFill>
                <a:latin typeface="Times New Roman" charset="0"/>
                <a:ea typeface="Arial" charset="0"/>
                <a:cs typeface="Arial" charset="0"/>
              </a:defRPr>
            </a:lvl2pPr>
            <a:lvl3pPr marL="1143000" indent="-228600" eaLnBrk="0" hangingPunct="0">
              <a:defRPr sz="2000">
                <a:solidFill>
                  <a:schemeClr val="tx1"/>
                </a:solidFill>
                <a:latin typeface="Times New Roman" charset="0"/>
                <a:ea typeface="Arial" charset="0"/>
                <a:cs typeface="Arial" charset="0"/>
              </a:defRPr>
            </a:lvl3pPr>
            <a:lvl4pPr marL="1600200" indent="-228600" eaLnBrk="0" hangingPunct="0">
              <a:defRPr sz="2000">
                <a:solidFill>
                  <a:schemeClr val="tx1"/>
                </a:solidFill>
                <a:latin typeface="Times New Roman" charset="0"/>
                <a:ea typeface="Arial" charset="0"/>
                <a:cs typeface="Arial" charset="0"/>
              </a:defRPr>
            </a:lvl4pPr>
            <a:lvl5pPr marL="2057400" indent="-228600" eaLnBrk="0" hangingPunct="0">
              <a:defRPr sz="20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0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0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0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000">
                <a:solidFill>
                  <a:schemeClr val="tx1"/>
                </a:solidFill>
                <a:latin typeface="Times New Roman" charset="0"/>
                <a:ea typeface="Arial" charset="0"/>
                <a:cs typeface="Arial" charset="0"/>
              </a:defRPr>
            </a:lvl9pPr>
          </a:lstStyle>
          <a:p>
            <a:pPr eaLnBrk="1" hangingPunct="1"/>
            <a:fld id="{33598306-A6E5-954D-A757-F4DDB463BDA9}" type="slidenum">
              <a:rPr lang="en-GB" altLang="en-US" sz="1200" smtClean="0">
                <a:solidFill>
                  <a:srgbClr val="898989"/>
                </a:solidFill>
              </a:rPr>
              <a:pPr eaLnBrk="1" hangingPunct="1"/>
              <a:t>26</a:t>
            </a:fld>
            <a:endParaRPr lang="en-GB" altLang="en-US" sz="1200">
              <a:solidFill>
                <a:srgbClr val="898989"/>
              </a:solidFill>
            </a:endParaRPr>
          </a:p>
        </p:txBody>
      </p:sp>
      <p:grpSp>
        <p:nvGrpSpPr>
          <p:cNvPr id="271" name="Group">
            <a:extLst>
              <a:ext uri="{FF2B5EF4-FFF2-40B4-BE49-F238E27FC236}">
                <a16:creationId xmlns:a16="http://schemas.microsoft.com/office/drawing/2014/main" id="{C6C01486-15F6-6F4A-BDD3-C22A3395FF6F}"/>
              </a:ext>
            </a:extLst>
          </p:cNvPr>
          <p:cNvGrpSpPr/>
          <p:nvPr/>
        </p:nvGrpSpPr>
        <p:grpSpPr>
          <a:xfrm>
            <a:off x="1557977" y="2875538"/>
            <a:ext cx="6351353" cy="3570721"/>
            <a:chOff x="-241483" y="0"/>
            <a:chExt cx="12983547" cy="7626485"/>
          </a:xfrm>
        </p:grpSpPr>
        <p:sp>
          <p:nvSpPr>
            <p:cNvPr id="272" name="Line">
              <a:extLst>
                <a:ext uri="{FF2B5EF4-FFF2-40B4-BE49-F238E27FC236}">
                  <a16:creationId xmlns:a16="http://schemas.microsoft.com/office/drawing/2014/main" id="{5C1144D2-D1BC-7A4C-8F31-F097B8D219A5}"/>
                </a:ext>
              </a:extLst>
            </p:cNvPr>
            <p:cNvSpPr/>
            <p:nvPr/>
          </p:nvSpPr>
          <p:spPr>
            <a:xfrm>
              <a:off x="1505087" y="1032843"/>
              <a:ext cx="10166704" cy="1"/>
            </a:xfrm>
            <a:prstGeom prst="line">
              <a:avLst/>
            </a:prstGeom>
            <a:noFill/>
            <a:ln w="25400" cap="flat">
              <a:solidFill>
                <a:srgbClr val="535353"/>
              </a:solidFill>
              <a:prstDash val="solid"/>
              <a:miter lim="400000"/>
            </a:ln>
            <a:effectLst/>
          </p:spPr>
          <p:txBody>
            <a:bodyPr wrap="square" lIns="0" tIns="0" rIns="0" bIns="0" numCol="1" anchor="t">
              <a:noAutofit/>
            </a:bodyPr>
            <a:lstStyle/>
            <a:p>
              <a:pPr algn="ctr" defTabSz="584200" hangingPunct="0">
                <a:defRPr sz="3600">
                  <a:solidFill>
                    <a:srgbClr val="FFFFFF"/>
                  </a:solidFill>
                </a:defRPr>
              </a:pPr>
              <a:endParaRPr lang="en-GB" kern="0">
                <a:solidFill>
                  <a:srgbClr val="FFFFFF"/>
                </a:solidFill>
                <a:latin typeface="Gill Sans Light"/>
                <a:cs typeface="Gill Sans Light"/>
                <a:sym typeface="Gill Sans Light"/>
              </a:endParaRPr>
            </a:p>
          </p:txBody>
        </p:sp>
        <p:sp>
          <p:nvSpPr>
            <p:cNvPr id="273" name="P">
              <a:extLst>
                <a:ext uri="{FF2B5EF4-FFF2-40B4-BE49-F238E27FC236}">
                  <a16:creationId xmlns:a16="http://schemas.microsoft.com/office/drawing/2014/main" id="{105EB71C-B8BB-2245-97F2-14827C874D18}"/>
                </a:ext>
              </a:extLst>
            </p:cNvPr>
            <p:cNvSpPr/>
            <p:nvPr/>
          </p:nvSpPr>
          <p:spPr>
            <a:xfrm>
              <a:off x="1859692" y="475"/>
              <a:ext cx="438525" cy="1016001"/>
            </a:xfrm>
            <a:prstGeom prst="rect">
              <a:avLst/>
            </a:prstGeom>
            <a:solidFill>
              <a:srgbClr val="0096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2400">
                  <a:solidFill>
                    <a:srgbClr val="FFFFFF"/>
                  </a:solidFill>
                </a:defRPr>
              </a:lvl1pPr>
            </a:lstStyle>
            <a:p>
              <a:pPr algn="ctr" defTabSz="584200" hangingPunct="0"/>
              <a:r>
                <a:rPr lang="en-GB" sz="1200" kern="0">
                  <a:latin typeface="Gill Sans Light"/>
                  <a:cs typeface="Gill Sans Light"/>
                  <a:sym typeface="Gill Sans Light"/>
                </a:rPr>
                <a:t>P</a:t>
              </a:r>
            </a:p>
          </p:txBody>
        </p:sp>
        <p:sp>
          <p:nvSpPr>
            <p:cNvPr id="274" name="P">
              <a:extLst>
                <a:ext uri="{FF2B5EF4-FFF2-40B4-BE49-F238E27FC236}">
                  <a16:creationId xmlns:a16="http://schemas.microsoft.com/office/drawing/2014/main" id="{9B6CEBAE-CBA1-394E-8A23-551849708FD7}"/>
                </a:ext>
              </a:extLst>
            </p:cNvPr>
            <p:cNvSpPr/>
            <p:nvPr/>
          </p:nvSpPr>
          <p:spPr>
            <a:xfrm>
              <a:off x="6780840" y="475"/>
              <a:ext cx="438524" cy="1016001"/>
            </a:xfrm>
            <a:prstGeom prst="rect">
              <a:avLst/>
            </a:prstGeom>
            <a:solidFill>
              <a:srgbClr val="0096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2400">
                  <a:solidFill>
                    <a:srgbClr val="FFFFFF"/>
                  </a:solidFill>
                </a:defRPr>
              </a:lvl1pPr>
            </a:lstStyle>
            <a:p>
              <a:pPr algn="ctr" defTabSz="584200" hangingPunct="0"/>
              <a:r>
                <a:rPr lang="en-GB" sz="1200" kern="0">
                  <a:latin typeface="Gill Sans Light"/>
                  <a:cs typeface="Gill Sans Light"/>
                  <a:sym typeface="Gill Sans Light"/>
                </a:rPr>
                <a:t>P</a:t>
              </a:r>
            </a:p>
          </p:txBody>
        </p:sp>
        <p:sp>
          <p:nvSpPr>
            <p:cNvPr id="275" name="H-">
              <a:extLst>
                <a:ext uri="{FF2B5EF4-FFF2-40B4-BE49-F238E27FC236}">
                  <a16:creationId xmlns:a16="http://schemas.microsoft.com/office/drawing/2014/main" id="{3DF5E831-63BE-E349-9D6E-54A6418126F0}"/>
                </a:ext>
              </a:extLst>
            </p:cNvPr>
            <p:cNvSpPr/>
            <p:nvPr/>
          </p:nvSpPr>
          <p:spPr>
            <a:xfrm>
              <a:off x="4339723" y="0"/>
              <a:ext cx="88901" cy="1016000"/>
            </a:xfrm>
            <a:prstGeom prst="rect">
              <a:avLst/>
            </a:prstGeom>
            <a:solidFill>
              <a:srgbClr val="4F8F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defTabSz="584200" hangingPunct="0">
                <a:lnSpc>
                  <a:spcPct val="40000"/>
                </a:lnSpc>
                <a:defRPr sz="600" baseline="-16666">
                  <a:solidFill>
                    <a:srgbClr val="FFFFFF"/>
                  </a:solidFill>
                </a:defRPr>
              </a:pPr>
              <a:r>
                <a:rPr lang="en-GB" sz="100" kern="0" baseline="-16666">
                  <a:solidFill>
                    <a:srgbClr val="FFFFFF"/>
                  </a:solidFill>
                  <a:latin typeface="Gill Sans Light"/>
                  <a:cs typeface="Gill Sans Light"/>
                  <a:sym typeface="Gill Sans Light"/>
                </a:rPr>
                <a:t>H</a:t>
              </a:r>
              <a:r>
                <a:rPr lang="en-GB" sz="100" kern="0" baseline="15333">
                  <a:solidFill>
                    <a:srgbClr val="FFFFFF"/>
                  </a:solidFill>
                  <a:latin typeface="Gill Sans Light"/>
                  <a:cs typeface="Gill Sans Light"/>
                  <a:sym typeface="Gill Sans Light"/>
                </a:rPr>
                <a:t>-</a:t>
              </a:r>
            </a:p>
          </p:txBody>
        </p:sp>
        <p:sp>
          <p:nvSpPr>
            <p:cNvPr id="276" name="H-">
              <a:extLst>
                <a:ext uri="{FF2B5EF4-FFF2-40B4-BE49-F238E27FC236}">
                  <a16:creationId xmlns:a16="http://schemas.microsoft.com/office/drawing/2014/main" id="{B8B138A5-B40C-7D45-91D3-8DAB3F24608C}"/>
                </a:ext>
              </a:extLst>
            </p:cNvPr>
            <p:cNvSpPr/>
            <p:nvPr/>
          </p:nvSpPr>
          <p:spPr>
            <a:xfrm>
              <a:off x="4454023" y="0"/>
              <a:ext cx="88901" cy="1016000"/>
            </a:xfrm>
            <a:prstGeom prst="rect">
              <a:avLst/>
            </a:prstGeom>
            <a:solidFill>
              <a:srgbClr val="4F8F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defTabSz="584200" hangingPunct="0">
                <a:lnSpc>
                  <a:spcPct val="40000"/>
                </a:lnSpc>
                <a:defRPr sz="600" baseline="-16666">
                  <a:solidFill>
                    <a:srgbClr val="FFFFFF"/>
                  </a:solidFill>
                </a:defRPr>
              </a:pPr>
              <a:r>
                <a:rPr lang="en-GB" sz="100" kern="0" baseline="-16666">
                  <a:solidFill>
                    <a:srgbClr val="FFFFFF"/>
                  </a:solidFill>
                  <a:latin typeface="Gill Sans Light"/>
                  <a:cs typeface="Gill Sans Light"/>
                  <a:sym typeface="Gill Sans Light"/>
                </a:rPr>
                <a:t>H</a:t>
              </a:r>
              <a:r>
                <a:rPr lang="en-GB" sz="100" kern="0" baseline="15333">
                  <a:solidFill>
                    <a:srgbClr val="FFFFFF"/>
                  </a:solidFill>
                  <a:latin typeface="Gill Sans Light"/>
                  <a:cs typeface="Gill Sans Light"/>
                  <a:sym typeface="Gill Sans Light"/>
                </a:rPr>
                <a:t>-</a:t>
              </a:r>
            </a:p>
          </p:txBody>
        </p:sp>
        <p:sp>
          <p:nvSpPr>
            <p:cNvPr id="277" name="H-">
              <a:extLst>
                <a:ext uri="{FF2B5EF4-FFF2-40B4-BE49-F238E27FC236}">
                  <a16:creationId xmlns:a16="http://schemas.microsoft.com/office/drawing/2014/main" id="{6BE59ADD-202E-5243-B7BB-BBA26CB02F3D}"/>
                </a:ext>
              </a:extLst>
            </p:cNvPr>
            <p:cNvSpPr/>
            <p:nvPr/>
          </p:nvSpPr>
          <p:spPr>
            <a:xfrm>
              <a:off x="4568323" y="0"/>
              <a:ext cx="88901" cy="1016000"/>
            </a:xfrm>
            <a:prstGeom prst="rect">
              <a:avLst/>
            </a:prstGeom>
            <a:solidFill>
              <a:srgbClr val="4F8F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defTabSz="584200" hangingPunct="0">
                <a:lnSpc>
                  <a:spcPct val="40000"/>
                </a:lnSpc>
                <a:defRPr sz="600" baseline="-16666">
                  <a:solidFill>
                    <a:srgbClr val="FFFFFF"/>
                  </a:solidFill>
                </a:defRPr>
              </a:pPr>
              <a:r>
                <a:rPr lang="en-GB" sz="100" kern="0" baseline="-16666">
                  <a:solidFill>
                    <a:srgbClr val="FFFFFF"/>
                  </a:solidFill>
                  <a:latin typeface="Gill Sans Light"/>
                  <a:cs typeface="Gill Sans Light"/>
                  <a:sym typeface="Gill Sans Light"/>
                </a:rPr>
                <a:t>H</a:t>
              </a:r>
              <a:r>
                <a:rPr lang="en-GB" sz="100" kern="0" baseline="15333">
                  <a:solidFill>
                    <a:srgbClr val="FFFFFF"/>
                  </a:solidFill>
                  <a:latin typeface="Gill Sans Light"/>
                  <a:cs typeface="Gill Sans Light"/>
                  <a:sym typeface="Gill Sans Light"/>
                </a:rPr>
                <a:t>-</a:t>
              </a:r>
            </a:p>
          </p:txBody>
        </p:sp>
        <p:sp>
          <p:nvSpPr>
            <p:cNvPr id="278" name="H-">
              <a:extLst>
                <a:ext uri="{FF2B5EF4-FFF2-40B4-BE49-F238E27FC236}">
                  <a16:creationId xmlns:a16="http://schemas.microsoft.com/office/drawing/2014/main" id="{62ED858B-94D3-1F44-8AE8-B3D404334113}"/>
                </a:ext>
              </a:extLst>
            </p:cNvPr>
            <p:cNvSpPr/>
            <p:nvPr/>
          </p:nvSpPr>
          <p:spPr>
            <a:xfrm>
              <a:off x="4682623" y="0"/>
              <a:ext cx="88901" cy="1016000"/>
            </a:xfrm>
            <a:prstGeom prst="rect">
              <a:avLst/>
            </a:prstGeom>
            <a:solidFill>
              <a:srgbClr val="4F8F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defTabSz="584200" hangingPunct="0">
                <a:lnSpc>
                  <a:spcPct val="40000"/>
                </a:lnSpc>
                <a:defRPr sz="600" baseline="-16666">
                  <a:solidFill>
                    <a:srgbClr val="FFFFFF"/>
                  </a:solidFill>
                </a:defRPr>
              </a:pPr>
              <a:r>
                <a:rPr lang="en-GB" sz="100" kern="0" baseline="-16666">
                  <a:solidFill>
                    <a:srgbClr val="FFFFFF"/>
                  </a:solidFill>
                  <a:latin typeface="Gill Sans Light"/>
                  <a:cs typeface="Gill Sans Light"/>
                  <a:sym typeface="Gill Sans Light"/>
                </a:rPr>
                <a:t>H</a:t>
              </a:r>
              <a:r>
                <a:rPr lang="en-GB" sz="100" kern="0" baseline="15333">
                  <a:solidFill>
                    <a:srgbClr val="FFFFFF"/>
                  </a:solidFill>
                  <a:latin typeface="Gill Sans Light"/>
                  <a:cs typeface="Gill Sans Light"/>
                  <a:sym typeface="Gill Sans Light"/>
                </a:rPr>
                <a:t>-</a:t>
              </a:r>
            </a:p>
          </p:txBody>
        </p:sp>
        <p:sp>
          <p:nvSpPr>
            <p:cNvPr id="279" name="H-">
              <a:extLst>
                <a:ext uri="{FF2B5EF4-FFF2-40B4-BE49-F238E27FC236}">
                  <a16:creationId xmlns:a16="http://schemas.microsoft.com/office/drawing/2014/main" id="{3BF49C52-1421-214C-96C7-9610730A3FF8}"/>
                </a:ext>
              </a:extLst>
            </p:cNvPr>
            <p:cNvSpPr/>
            <p:nvPr/>
          </p:nvSpPr>
          <p:spPr>
            <a:xfrm>
              <a:off x="9268138" y="272"/>
              <a:ext cx="88901" cy="1016001"/>
            </a:xfrm>
            <a:prstGeom prst="rect">
              <a:avLst/>
            </a:prstGeom>
            <a:solidFill>
              <a:srgbClr val="4F8F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defTabSz="584200" hangingPunct="0">
                <a:lnSpc>
                  <a:spcPct val="40000"/>
                </a:lnSpc>
                <a:defRPr sz="600" baseline="-16666">
                  <a:solidFill>
                    <a:srgbClr val="FFFFFF"/>
                  </a:solidFill>
                </a:defRPr>
              </a:pPr>
              <a:r>
                <a:rPr lang="en-GB" sz="100" kern="0" baseline="-16666">
                  <a:solidFill>
                    <a:srgbClr val="FFFFFF"/>
                  </a:solidFill>
                  <a:latin typeface="Gill Sans Light"/>
                  <a:cs typeface="Gill Sans Light"/>
                  <a:sym typeface="Gill Sans Light"/>
                </a:rPr>
                <a:t>H</a:t>
              </a:r>
              <a:r>
                <a:rPr lang="en-GB" sz="100" kern="0" baseline="15333">
                  <a:solidFill>
                    <a:srgbClr val="FFFFFF"/>
                  </a:solidFill>
                  <a:latin typeface="Gill Sans Light"/>
                  <a:cs typeface="Gill Sans Light"/>
                  <a:sym typeface="Gill Sans Light"/>
                </a:rPr>
                <a:t>-</a:t>
              </a:r>
            </a:p>
          </p:txBody>
        </p:sp>
        <p:sp>
          <p:nvSpPr>
            <p:cNvPr id="280" name="H-">
              <a:extLst>
                <a:ext uri="{FF2B5EF4-FFF2-40B4-BE49-F238E27FC236}">
                  <a16:creationId xmlns:a16="http://schemas.microsoft.com/office/drawing/2014/main" id="{715D49B5-2259-3844-AF4C-07EAE4240DBF}"/>
                </a:ext>
              </a:extLst>
            </p:cNvPr>
            <p:cNvSpPr/>
            <p:nvPr/>
          </p:nvSpPr>
          <p:spPr>
            <a:xfrm>
              <a:off x="9382438" y="272"/>
              <a:ext cx="88901" cy="1016001"/>
            </a:xfrm>
            <a:prstGeom prst="rect">
              <a:avLst/>
            </a:prstGeom>
            <a:solidFill>
              <a:srgbClr val="4F8F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defTabSz="584200" hangingPunct="0">
                <a:lnSpc>
                  <a:spcPct val="40000"/>
                </a:lnSpc>
                <a:defRPr sz="600" baseline="-16666">
                  <a:solidFill>
                    <a:srgbClr val="FFFFFF"/>
                  </a:solidFill>
                </a:defRPr>
              </a:pPr>
              <a:r>
                <a:rPr lang="en-GB" sz="100" kern="0" baseline="-16666">
                  <a:solidFill>
                    <a:srgbClr val="FFFFFF"/>
                  </a:solidFill>
                  <a:latin typeface="Gill Sans Light"/>
                  <a:cs typeface="Gill Sans Light"/>
                  <a:sym typeface="Gill Sans Light"/>
                </a:rPr>
                <a:t>H</a:t>
              </a:r>
              <a:r>
                <a:rPr lang="en-GB" sz="100" kern="0" baseline="15333">
                  <a:solidFill>
                    <a:srgbClr val="FFFFFF"/>
                  </a:solidFill>
                  <a:latin typeface="Gill Sans Light"/>
                  <a:cs typeface="Gill Sans Light"/>
                  <a:sym typeface="Gill Sans Light"/>
                </a:rPr>
                <a:t>-</a:t>
              </a:r>
            </a:p>
          </p:txBody>
        </p:sp>
        <p:sp>
          <p:nvSpPr>
            <p:cNvPr id="281" name="H-">
              <a:extLst>
                <a:ext uri="{FF2B5EF4-FFF2-40B4-BE49-F238E27FC236}">
                  <a16:creationId xmlns:a16="http://schemas.microsoft.com/office/drawing/2014/main" id="{E795C07B-2979-8146-B729-87377158FBAE}"/>
                </a:ext>
              </a:extLst>
            </p:cNvPr>
            <p:cNvSpPr/>
            <p:nvPr/>
          </p:nvSpPr>
          <p:spPr>
            <a:xfrm>
              <a:off x="9496738" y="272"/>
              <a:ext cx="88901" cy="1016001"/>
            </a:xfrm>
            <a:prstGeom prst="rect">
              <a:avLst/>
            </a:prstGeom>
            <a:solidFill>
              <a:srgbClr val="4F8F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defTabSz="584200" hangingPunct="0">
                <a:lnSpc>
                  <a:spcPct val="40000"/>
                </a:lnSpc>
                <a:defRPr sz="600" baseline="-16666">
                  <a:solidFill>
                    <a:srgbClr val="FFFFFF"/>
                  </a:solidFill>
                </a:defRPr>
              </a:pPr>
              <a:r>
                <a:rPr lang="en-GB" sz="100" kern="0" baseline="-16666">
                  <a:solidFill>
                    <a:srgbClr val="FFFFFF"/>
                  </a:solidFill>
                  <a:latin typeface="Gill Sans Light"/>
                  <a:cs typeface="Gill Sans Light"/>
                  <a:sym typeface="Gill Sans Light"/>
                </a:rPr>
                <a:t>H</a:t>
              </a:r>
              <a:r>
                <a:rPr lang="en-GB" sz="100" kern="0" baseline="15333">
                  <a:solidFill>
                    <a:srgbClr val="FFFFFF"/>
                  </a:solidFill>
                  <a:latin typeface="Gill Sans Light"/>
                  <a:cs typeface="Gill Sans Light"/>
                  <a:sym typeface="Gill Sans Light"/>
                </a:rPr>
                <a:t>-</a:t>
              </a:r>
            </a:p>
          </p:txBody>
        </p:sp>
        <p:sp>
          <p:nvSpPr>
            <p:cNvPr id="282" name="H-">
              <a:extLst>
                <a:ext uri="{FF2B5EF4-FFF2-40B4-BE49-F238E27FC236}">
                  <a16:creationId xmlns:a16="http://schemas.microsoft.com/office/drawing/2014/main" id="{9E959D5C-A766-0D4D-84A9-6C6555DCB97A}"/>
                </a:ext>
              </a:extLst>
            </p:cNvPr>
            <p:cNvSpPr/>
            <p:nvPr/>
          </p:nvSpPr>
          <p:spPr>
            <a:xfrm>
              <a:off x="9611038" y="272"/>
              <a:ext cx="88901" cy="1016001"/>
            </a:xfrm>
            <a:prstGeom prst="rect">
              <a:avLst/>
            </a:prstGeom>
            <a:solidFill>
              <a:srgbClr val="4F8F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defTabSz="584200" hangingPunct="0">
                <a:lnSpc>
                  <a:spcPct val="40000"/>
                </a:lnSpc>
                <a:defRPr sz="600" baseline="-16666">
                  <a:solidFill>
                    <a:srgbClr val="FFFFFF"/>
                  </a:solidFill>
                </a:defRPr>
              </a:pPr>
              <a:r>
                <a:rPr lang="en-GB" sz="100" kern="0" baseline="-16666">
                  <a:solidFill>
                    <a:srgbClr val="FFFFFF"/>
                  </a:solidFill>
                  <a:latin typeface="Gill Sans Light"/>
                  <a:cs typeface="Gill Sans Light"/>
                  <a:sym typeface="Gill Sans Light"/>
                </a:rPr>
                <a:t>H</a:t>
              </a:r>
              <a:r>
                <a:rPr lang="en-GB" sz="100" kern="0" baseline="15333">
                  <a:solidFill>
                    <a:srgbClr val="FFFFFF"/>
                  </a:solidFill>
                  <a:latin typeface="Gill Sans Light"/>
                  <a:cs typeface="Gill Sans Light"/>
                  <a:sym typeface="Gill Sans Light"/>
                </a:rPr>
                <a:t>-</a:t>
              </a:r>
            </a:p>
          </p:txBody>
        </p:sp>
        <p:sp>
          <p:nvSpPr>
            <p:cNvPr id="283" name="Line">
              <a:extLst>
                <a:ext uri="{FF2B5EF4-FFF2-40B4-BE49-F238E27FC236}">
                  <a16:creationId xmlns:a16="http://schemas.microsoft.com/office/drawing/2014/main" id="{843CEF4B-D5BA-CE41-A275-41F7ECE1C550}"/>
                </a:ext>
              </a:extLst>
            </p:cNvPr>
            <p:cNvSpPr/>
            <p:nvPr/>
          </p:nvSpPr>
          <p:spPr>
            <a:xfrm>
              <a:off x="1385236" y="3055209"/>
              <a:ext cx="4846423" cy="1"/>
            </a:xfrm>
            <a:prstGeom prst="line">
              <a:avLst/>
            </a:prstGeom>
            <a:noFill/>
            <a:ln w="25400" cap="flat">
              <a:solidFill>
                <a:srgbClr val="535353"/>
              </a:solidFill>
              <a:prstDash val="solid"/>
              <a:miter lim="400000"/>
            </a:ln>
            <a:effectLst/>
          </p:spPr>
          <p:txBody>
            <a:bodyPr wrap="square" lIns="0" tIns="0" rIns="0" bIns="0" numCol="1" anchor="t">
              <a:noAutofit/>
            </a:bodyPr>
            <a:lstStyle/>
            <a:p>
              <a:pPr algn="ctr" defTabSz="584200" hangingPunct="0">
                <a:defRPr sz="3600">
                  <a:solidFill>
                    <a:srgbClr val="FFFFFF"/>
                  </a:solidFill>
                </a:defRPr>
              </a:pPr>
              <a:endParaRPr lang="en-GB" kern="0">
                <a:solidFill>
                  <a:srgbClr val="FFFFFF"/>
                </a:solidFill>
                <a:latin typeface="Gill Sans Light"/>
                <a:cs typeface="Gill Sans Light"/>
                <a:sym typeface="Gill Sans Light"/>
              </a:endParaRPr>
            </a:p>
          </p:txBody>
        </p:sp>
        <p:sp>
          <p:nvSpPr>
            <p:cNvPr id="284" name="H-">
              <a:extLst>
                <a:ext uri="{FF2B5EF4-FFF2-40B4-BE49-F238E27FC236}">
                  <a16:creationId xmlns:a16="http://schemas.microsoft.com/office/drawing/2014/main" id="{7DF6DDBF-E64C-434D-BDF5-469B864ED602}"/>
                </a:ext>
              </a:extLst>
            </p:cNvPr>
            <p:cNvSpPr/>
            <p:nvPr/>
          </p:nvSpPr>
          <p:spPr>
            <a:xfrm>
              <a:off x="1806872" y="2022366"/>
              <a:ext cx="622301" cy="1016001"/>
            </a:xfrm>
            <a:prstGeom prst="rect">
              <a:avLst/>
            </a:prstGeom>
            <a:solidFill>
              <a:srgbClr val="4F8F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lgn="ctr" defTabSz="584200" hangingPunct="0">
                <a:lnSpc>
                  <a:spcPct val="40000"/>
                </a:lnSpc>
                <a:defRPr sz="2000" baseline="-5000">
                  <a:solidFill>
                    <a:srgbClr val="FFFFFF"/>
                  </a:solidFill>
                </a:defRPr>
              </a:pPr>
              <a:r>
                <a:rPr lang="en-GB" kern="0" baseline="-5000">
                  <a:solidFill>
                    <a:srgbClr val="FFFFFF"/>
                  </a:solidFill>
                  <a:latin typeface="Gill Sans Light"/>
                  <a:cs typeface="Gill Sans Light"/>
                  <a:sym typeface="Gill Sans Light"/>
                </a:rPr>
                <a:t>H</a:t>
              </a:r>
              <a:r>
                <a:rPr lang="en-GB" kern="0" baseline="26999">
                  <a:solidFill>
                    <a:srgbClr val="FFFFFF"/>
                  </a:solidFill>
                  <a:latin typeface="Gill Sans Light"/>
                  <a:cs typeface="Gill Sans Light"/>
                  <a:sym typeface="Gill Sans Light"/>
                </a:rPr>
                <a:t>-</a:t>
              </a:r>
            </a:p>
          </p:txBody>
        </p:sp>
        <p:sp>
          <p:nvSpPr>
            <p:cNvPr id="285" name="H-">
              <a:extLst>
                <a:ext uri="{FF2B5EF4-FFF2-40B4-BE49-F238E27FC236}">
                  <a16:creationId xmlns:a16="http://schemas.microsoft.com/office/drawing/2014/main" id="{3185D47C-CEEC-F440-9751-2B673101B736}"/>
                </a:ext>
              </a:extLst>
            </p:cNvPr>
            <p:cNvSpPr/>
            <p:nvPr/>
          </p:nvSpPr>
          <p:spPr>
            <a:xfrm>
              <a:off x="2556172" y="2022366"/>
              <a:ext cx="622301" cy="1016001"/>
            </a:xfrm>
            <a:prstGeom prst="rect">
              <a:avLst/>
            </a:prstGeom>
            <a:solidFill>
              <a:srgbClr val="4F8F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lgn="ctr" defTabSz="584200" hangingPunct="0">
                <a:lnSpc>
                  <a:spcPct val="40000"/>
                </a:lnSpc>
                <a:defRPr sz="2000" baseline="-5000">
                  <a:solidFill>
                    <a:srgbClr val="FFFFFF"/>
                  </a:solidFill>
                </a:defRPr>
              </a:pPr>
              <a:r>
                <a:rPr lang="en-GB" kern="0" baseline="-5000">
                  <a:solidFill>
                    <a:srgbClr val="FFFFFF"/>
                  </a:solidFill>
                  <a:latin typeface="Gill Sans Light"/>
                  <a:cs typeface="Gill Sans Light"/>
                  <a:sym typeface="Gill Sans Light"/>
                </a:rPr>
                <a:t>H</a:t>
              </a:r>
              <a:r>
                <a:rPr lang="en-GB" kern="0" baseline="26999">
                  <a:solidFill>
                    <a:srgbClr val="FFFFFF"/>
                  </a:solidFill>
                  <a:latin typeface="Gill Sans Light"/>
                  <a:cs typeface="Gill Sans Light"/>
                  <a:sym typeface="Gill Sans Light"/>
                </a:rPr>
                <a:t>-</a:t>
              </a:r>
            </a:p>
          </p:txBody>
        </p:sp>
        <p:sp>
          <p:nvSpPr>
            <p:cNvPr id="286" name="H-">
              <a:extLst>
                <a:ext uri="{FF2B5EF4-FFF2-40B4-BE49-F238E27FC236}">
                  <a16:creationId xmlns:a16="http://schemas.microsoft.com/office/drawing/2014/main" id="{C1DFA5DD-310A-5D49-A5B0-45AB9733D889}"/>
                </a:ext>
              </a:extLst>
            </p:cNvPr>
            <p:cNvSpPr/>
            <p:nvPr/>
          </p:nvSpPr>
          <p:spPr>
            <a:xfrm>
              <a:off x="3305472" y="2022366"/>
              <a:ext cx="622301" cy="1016001"/>
            </a:xfrm>
            <a:prstGeom prst="rect">
              <a:avLst/>
            </a:prstGeom>
            <a:solidFill>
              <a:srgbClr val="4F8F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lgn="ctr" defTabSz="584200" hangingPunct="0">
                <a:lnSpc>
                  <a:spcPct val="40000"/>
                </a:lnSpc>
                <a:defRPr sz="2000" baseline="-5000">
                  <a:solidFill>
                    <a:srgbClr val="FFFFFF"/>
                  </a:solidFill>
                </a:defRPr>
              </a:pPr>
              <a:r>
                <a:rPr lang="en-GB" kern="0" baseline="-5000">
                  <a:solidFill>
                    <a:srgbClr val="FFFFFF"/>
                  </a:solidFill>
                  <a:latin typeface="Gill Sans Light"/>
                  <a:cs typeface="Gill Sans Light"/>
                  <a:sym typeface="Gill Sans Light"/>
                </a:rPr>
                <a:t>H</a:t>
              </a:r>
              <a:r>
                <a:rPr lang="en-GB" kern="0" baseline="26999">
                  <a:solidFill>
                    <a:srgbClr val="FFFFFF"/>
                  </a:solidFill>
                  <a:latin typeface="Gill Sans Light"/>
                  <a:cs typeface="Gill Sans Light"/>
                  <a:sym typeface="Gill Sans Light"/>
                </a:rPr>
                <a:t>-</a:t>
              </a:r>
            </a:p>
          </p:txBody>
        </p:sp>
        <p:sp>
          <p:nvSpPr>
            <p:cNvPr id="287" name="H-">
              <a:extLst>
                <a:ext uri="{FF2B5EF4-FFF2-40B4-BE49-F238E27FC236}">
                  <a16:creationId xmlns:a16="http://schemas.microsoft.com/office/drawing/2014/main" id="{E9CAB6FC-2849-7440-B8EE-8D7EA94413E9}"/>
                </a:ext>
              </a:extLst>
            </p:cNvPr>
            <p:cNvSpPr/>
            <p:nvPr/>
          </p:nvSpPr>
          <p:spPr>
            <a:xfrm>
              <a:off x="4054772" y="2022366"/>
              <a:ext cx="622301" cy="1016001"/>
            </a:xfrm>
            <a:prstGeom prst="rect">
              <a:avLst/>
            </a:prstGeom>
            <a:solidFill>
              <a:srgbClr val="4F8F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lgn="ctr" defTabSz="584200" hangingPunct="0">
                <a:lnSpc>
                  <a:spcPct val="40000"/>
                </a:lnSpc>
                <a:defRPr sz="2000" baseline="-5000">
                  <a:solidFill>
                    <a:srgbClr val="FFFFFF"/>
                  </a:solidFill>
                </a:defRPr>
              </a:pPr>
              <a:r>
                <a:rPr lang="en-GB" kern="0" baseline="-5000">
                  <a:solidFill>
                    <a:srgbClr val="FFFFFF"/>
                  </a:solidFill>
                  <a:latin typeface="Gill Sans Light"/>
                  <a:cs typeface="Gill Sans Light"/>
                  <a:sym typeface="Gill Sans Light"/>
                </a:rPr>
                <a:t>H</a:t>
              </a:r>
              <a:r>
                <a:rPr lang="en-GB" kern="0" baseline="26999">
                  <a:solidFill>
                    <a:srgbClr val="FFFFFF"/>
                  </a:solidFill>
                  <a:latin typeface="Gill Sans Light"/>
                  <a:cs typeface="Gill Sans Light"/>
                  <a:sym typeface="Gill Sans Light"/>
                </a:rPr>
                <a:t>-</a:t>
              </a:r>
            </a:p>
          </p:txBody>
        </p:sp>
        <p:sp>
          <p:nvSpPr>
            <p:cNvPr id="288" name="H-">
              <a:extLst>
                <a:ext uri="{FF2B5EF4-FFF2-40B4-BE49-F238E27FC236}">
                  <a16:creationId xmlns:a16="http://schemas.microsoft.com/office/drawing/2014/main" id="{FBCEBCB4-6A90-F04C-9D5B-CACC33145616}"/>
                </a:ext>
              </a:extLst>
            </p:cNvPr>
            <p:cNvSpPr/>
            <p:nvPr/>
          </p:nvSpPr>
          <p:spPr>
            <a:xfrm>
              <a:off x="8664872" y="2022366"/>
              <a:ext cx="622301" cy="1016001"/>
            </a:xfrm>
            <a:prstGeom prst="rect">
              <a:avLst/>
            </a:prstGeom>
            <a:solidFill>
              <a:srgbClr val="4F8F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lgn="ctr" defTabSz="584200" hangingPunct="0">
                <a:lnSpc>
                  <a:spcPct val="40000"/>
                </a:lnSpc>
                <a:defRPr sz="2000" baseline="-5000">
                  <a:solidFill>
                    <a:srgbClr val="FFFFFF"/>
                  </a:solidFill>
                </a:defRPr>
              </a:pPr>
              <a:r>
                <a:rPr lang="en-GB" kern="0" baseline="-5000">
                  <a:solidFill>
                    <a:srgbClr val="FFFFFF"/>
                  </a:solidFill>
                  <a:latin typeface="Gill Sans Light"/>
                  <a:cs typeface="Gill Sans Light"/>
                  <a:sym typeface="Gill Sans Light"/>
                </a:rPr>
                <a:t>H</a:t>
              </a:r>
              <a:r>
                <a:rPr lang="en-GB" kern="0" baseline="26999">
                  <a:solidFill>
                    <a:srgbClr val="FFFFFF"/>
                  </a:solidFill>
                  <a:latin typeface="Gill Sans Light"/>
                  <a:cs typeface="Gill Sans Light"/>
                  <a:sym typeface="Gill Sans Light"/>
                </a:rPr>
                <a:t>-</a:t>
              </a:r>
            </a:p>
          </p:txBody>
        </p:sp>
        <p:sp>
          <p:nvSpPr>
            <p:cNvPr id="289" name="H-">
              <a:extLst>
                <a:ext uri="{FF2B5EF4-FFF2-40B4-BE49-F238E27FC236}">
                  <a16:creationId xmlns:a16="http://schemas.microsoft.com/office/drawing/2014/main" id="{3276E5E0-AB92-1645-8113-6C8B8F64CDF1}"/>
                </a:ext>
              </a:extLst>
            </p:cNvPr>
            <p:cNvSpPr/>
            <p:nvPr/>
          </p:nvSpPr>
          <p:spPr>
            <a:xfrm>
              <a:off x="9414172" y="2022366"/>
              <a:ext cx="622301" cy="1016001"/>
            </a:xfrm>
            <a:prstGeom prst="rect">
              <a:avLst/>
            </a:prstGeom>
            <a:solidFill>
              <a:srgbClr val="4F8F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lgn="ctr" defTabSz="584200" hangingPunct="0">
                <a:lnSpc>
                  <a:spcPct val="40000"/>
                </a:lnSpc>
                <a:defRPr sz="2000" baseline="-5000">
                  <a:solidFill>
                    <a:srgbClr val="FFFFFF"/>
                  </a:solidFill>
                </a:defRPr>
              </a:pPr>
              <a:r>
                <a:rPr lang="en-GB" kern="0" baseline="-5000">
                  <a:solidFill>
                    <a:srgbClr val="FFFFFF"/>
                  </a:solidFill>
                  <a:latin typeface="Gill Sans Light"/>
                  <a:cs typeface="Gill Sans Light"/>
                  <a:sym typeface="Gill Sans Light"/>
                </a:rPr>
                <a:t>H</a:t>
              </a:r>
              <a:r>
                <a:rPr lang="en-GB" kern="0" baseline="26999">
                  <a:solidFill>
                    <a:srgbClr val="FFFFFF"/>
                  </a:solidFill>
                  <a:latin typeface="Gill Sans Light"/>
                  <a:cs typeface="Gill Sans Light"/>
                  <a:sym typeface="Gill Sans Light"/>
                </a:rPr>
                <a:t>-</a:t>
              </a:r>
            </a:p>
          </p:txBody>
        </p:sp>
        <p:sp>
          <p:nvSpPr>
            <p:cNvPr id="290" name="H-">
              <a:extLst>
                <a:ext uri="{FF2B5EF4-FFF2-40B4-BE49-F238E27FC236}">
                  <a16:creationId xmlns:a16="http://schemas.microsoft.com/office/drawing/2014/main" id="{4908EC9B-FE54-4240-ADF1-81B1BB1D96E5}"/>
                </a:ext>
              </a:extLst>
            </p:cNvPr>
            <p:cNvSpPr/>
            <p:nvPr/>
          </p:nvSpPr>
          <p:spPr>
            <a:xfrm>
              <a:off x="10163472" y="2022366"/>
              <a:ext cx="622301" cy="1016001"/>
            </a:xfrm>
            <a:prstGeom prst="rect">
              <a:avLst/>
            </a:prstGeom>
            <a:solidFill>
              <a:srgbClr val="4F8F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lgn="ctr" defTabSz="584200" hangingPunct="0">
                <a:lnSpc>
                  <a:spcPct val="40000"/>
                </a:lnSpc>
                <a:defRPr sz="2000" baseline="-5000">
                  <a:solidFill>
                    <a:srgbClr val="FFFFFF"/>
                  </a:solidFill>
                </a:defRPr>
              </a:pPr>
              <a:r>
                <a:rPr lang="en-GB" kern="0" baseline="-5000">
                  <a:solidFill>
                    <a:srgbClr val="FFFFFF"/>
                  </a:solidFill>
                  <a:latin typeface="Gill Sans Light"/>
                  <a:cs typeface="Gill Sans Light"/>
                  <a:sym typeface="Gill Sans Light"/>
                </a:rPr>
                <a:t>H</a:t>
              </a:r>
              <a:r>
                <a:rPr lang="en-GB" kern="0" baseline="26999">
                  <a:solidFill>
                    <a:srgbClr val="FFFFFF"/>
                  </a:solidFill>
                  <a:latin typeface="Gill Sans Light"/>
                  <a:cs typeface="Gill Sans Light"/>
                  <a:sym typeface="Gill Sans Light"/>
                </a:rPr>
                <a:t>-</a:t>
              </a:r>
            </a:p>
          </p:txBody>
        </p:sp>
        <p:sp>
          <p:nvSpPr>
            <p:cNvPr id="291" name="H-">
              <a:extLst>
                <a:ext uri="{FF2B5EF4-FFF2-40B4-BE49-F238E27FC236}">
                  <a16:creationId xmlns:a16="http://schemas.microsoft.com/office/drawing/2014/main" id="{0B1EA7C8-589A-FA49-8FB4-BFFBAEA19D81}"/>
                </a:ext>
              </a:extLst>
            </p:cNvPr>
            <p:cNvSpPr/>
            <p:nvPr/>
          </p:nvSpPr>
          <p:spPr>
            <a:xfrm>
              <a:off x="10912772" y="2022366"/>
              <a:ext cx="622301" cy="1016001"/>
            </a:xfrm>
            <a:prstGeom prst="rect">
              <a:avLst/>
            </a:prstGeom>
            <a:solidFill>
              <a:srgbClr val="4F8F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lgn="ctr" defTabSz="584200" hangingPunct="0">
                <a:lnSpc>
                  <a:spcPct val="40000"/>
                </a:lnSpc>
                <a:defRPr sz="2000" baseline="-5000">
                  <a:solidFill>
                    <a:srgbClr val="FFFFFF"/>
                  </a:solidFill>
                </a:defRPr>
              </a:pPr>
              <a:r>
                <a:rPr lang="en-GB" kern="0" baseline="-5000">
                  <a:solidFill>
                    <a:srgbClr val="FFFFFF"/>
                  </a:solidFill>
                  <a:latin typeface="Gill Sans Light"/>
                  <a:cs typeface="Gill Sans Light"/>
                  <a:sym typeface="Gill Sans Light"/>
                </a:rPr>
                <a:t>H</a:t>
              </a:r>
              <a:r>
                <a:rPr lang="en-GB" kern="0" baseline="26999">
                  <a:solidFill>
                    <a:srgbClr val="FFFFFF"/>
                  </a:solidFill>
                  <a:latin typeface="Gill Sans Light"/>
                  <a:cs typeface="Gill Sans Light"/>
                  <a:sym typeface="Gill Sans Light"/>
                </a:rPr>
                <a:t>-</a:t>
              </a:r>
            </a:p>
          </p:txBody>
        </p:sp>
        <p:sp>
          <p:nvSpPr>
            <p:cNvPr id="292" name="Line">
              <a:extLst>
                <a:ext uri="{FF2B5EF4-FFF2-40B4-BE49-F238E27FC236}">
                  <a16:creationId xmlns:a16="http://schemas.microsoft.com/office/drawing/2014/main" id="{94D28924-CE5C-9242-BD35-3DD13D66B904}"/>
                </a:ext>
              </a:extLst>
            </p:cNvPr>
            <p:cNvSpPr/>
            <p:nvPr/>
          </p:nvSpPr>
          <p:spPr>
            <a:xfrm>
              <a:off x="6360741" y="3055209"/>
              <a:ext cx="5430901" cy="1"/>
            </a:xfrm>
            <a:prstGeom prst="line">
              <a:avLst/>
            </a:prstGeom>
            <a:noFill/>
            <a:ln w="25400" cap="flat">
              <a:solidFill>
                <a:srgbClr val="535353"/>
              </a:solidFill>
              <a:prstDash val="solid"/>
              <a:miter lim="400000"/>
            </a:ln>
            <a:effectLst/>
          </p:spPr>
          <p:txBody>
            <a:bodyPr wrap="square" lIns="0" tIns="0" rIns="0" bIns="0" numCol="1" anchor="t">
              <a:noAutofit/>
            </a:bodyPr>
            <a:lstStyle/>
            <a:p>
              <a:pPr algn="ctr" defTabSz="584200" hangingPunct="0">
                <a:defRPr sz="3600">
                  <a:solidFill>
                    <a:srgbClr val="FFFFFF"/>
                  </a:solidFill>
                </a:defRPr>
              </a:pPr>
              <a:endParaRPr lang="en-GB" kern="0">
                <a:solidFill>
                  <a:srgbClr val="FFFFFF"/>
                </a:solidFill>
                <a:latin typeface="Gill Sans Light"/>
                <a:cs typeface="Gill Sans Light"/>
                <a:sym typeface="Gill Sans Light"/>
              </a:endParaRPr>
            </a:p>
          </p:txBody>
        </p:sp>
        <p:sp>
          <p:nvSpPr>
            <p:cNvPr id="293" name="Line">
              <a:extLst>
                <a:ext uri="{FF2B5EF4-FFF2-40B4-BE49-F238E27FC236}">
                  <a16:creationId xmlns:a16="http://schemas.microsoft.com/office/drawing/2014/main" id="{9B5F97C6-B131-7444-BD6D-BC7DC4EB0269}"/>
                </a:ext>
              </a:extLst>
            </p:cNvPr>
            <p:cNvSpPr/>
            <p:nvPr/>
          </p:nvSpPr>
          <p:spPr>
            <a:xfrm flipV="1">
              <a:off x="6160104" y="2896305"/>
              <a:ext cx="167154" cy="297187"/>
            </a:xfrm>
            <a:prstGeom prst="line">
              <a:avLst/>
            </a:prstGeom>
            <a:noFill/>
            <a:ln w="25400" cap="flat">
              <a:solidFill>
                <a:srgbClr val="535353"/>
              </a:solidFill>
              <a:prstDash val="solid"/>
              <a:miter lim="400000"/>
            </a:ln>
            <a:effectLst/>
          </p:spPr>
          <p:txBody>
            <a:bodyPr wrap="square" lIns="0" tIns="0" rIns="0" bIns="0" numCol="1" anchor="t">
              <a:noAutofit/>
            </a:bodyPr>
            <a:lstStyle/>
            <a:p>
              <a:pPr algn="ctr" defTabSz="584200" hangingPunct="0">
                <a:defRPr sz="3600">
                  <a:solidFill>
                    <a:srgbClr val="FFFFFF"/>
                  </a:solidFill>
                </a:defRPr>
              </a:pPr>
              <a:endParaRPr lang="en-GB" kern="0">
                <a:solidFill>
                  <a:srgbClr val="FFFFFF"/>
                </a:solidFill>
                <a:latin typeface="Gill Sans Light"/>
                <a:cs typeface="Gill Sans Light"/>
                <a:sym typeface="Gill Sans Light"/>
              </a:endParaRPr>
            </a:p>
          </p:txBody>
        </p:sp>
        <p:sp>
          <p:nvSpPr>
            <p:cNvPr id="294" name="Line">
              <a:extLst>
                <a:ext uri="{FF2B5EF4-FFF2-40B4-BE49-F238E27FC236}">
                  <a16:creationId xmlns:a16="http://schemas.microsoft.com/office/drawing/2014/main" id="{D7E5DF8A-004D-514C-B778-05C130C68F02}"/>
                </a:ext>
              </a:extLst>
            </p:cNvPr>
            <p:cNvSpPr/>
            <p:nvPr/>
          </p:nvSpPr>
          <p:spPr>
            <a:xfrm flipV="1">
              <a:off x="6287104" y="2896305"/>
              <a:ext cx="167154" cy="297187"/>
            </a:xfrm>
            <a:prstGeom prst="line">
              <a:avLst/>
            </a:prstGeom>
            <a:noFill/>
            <a:ln w="25400" cap="flat">
              <a:solidFill>
                <a:srgbClr val="535353"/>
              </a:solidFill>
              <a:prstDash val="solid"/>
              <a:miter lim="400000"/>
            </a:ln>
            <a:effectLst/>
          </p:spPr>
          <p:txBody>
            <a:bodyPr wrap="square" lIns="0" tIns="0" rIns="0" bIns="0" numCol="1" anchor="t">
              <a:noAutofit/>
            </a:bodyPr>
            <a:lstStyle/>
            <a:p>
              <a:pPr algn="ctr" defTabSz="584200" hangingPunct="0">
                <a:defRPr sz="3600">
                  <a:solidFill>
                    <a:srgbClr val="FFFFFF"/>
                  </a:solidFill>
                </a:defRPr>
              </a:pPr>
              <a:endParaRPr lang="en-GB" kern="0">
                <a:solidFill>
                  <a:srgbClr val="FFFFFF"/>
                </a:solidFill>
                <a:latin typeface="Gill Sans Light"/>
                <a:cs typeface="Gill Sans Light"/>
                <a:sym typeface="Gill Sans Light"/>
              </a:endParaRPr>
            </a:p>
          </p:txBody>
        </p:sp>
        <p:sp>
          <p:nvSpPr>
            <p:cNvPr id="295" name="Line">
              <a:extLst>
                <a:ext uri="{FF2B5EF4-FFF2-40B4-BE49-F238E27FC236}">
                  <a16:creationId xmlns:a16="http://schemas.microsoft.com/office/drawing/2014/main" id="{0C50CDD4-046D-C94A-A2BB-3405230DA26D}"/>
                </a:ext>
              </a:extLst>
            </p:cNvPr>
            <p:cNvSpPr/>
            <p:nvPr/>
          </p:nvSpPr>
          <p:spPr>
            <a:xfrm>
              <a:off x="1505087" y="5477843"/>
              <a:ext cx="4846423" cy="1"/>
            </a:xfrm>
            <a:prstGeom prst="line">
              <a:avLst/>
            </a:prstGeom>
            <a:noFill/>
            <a:ln w="25400" cap="flat">
              <a:solidFill>
                <a:srgbClr val="535353"/>
              </a:solidFill>
              <a:prstDash val="solid"/>
              <a:miter lim="400000"/>
            </a:ln>
            <a:effectLst/>
          </p:spPr>
          <p:txBody>
            <a:bodyPr wrap="square" lIns="0" tIns="0" rIns="0" bIns="0" numCol="1" anchor="t">
              <a:noAutofit/>
            </a:bodyPr>
            <a:lstStyle/>
            <a:p>
              <a:pPr algn="ctr" defTabSz="584200" hangingPunct="0">
                <a:defRPr sz="3600">
                  <a:solidFill>
                    <a:srgbClr val="FFFFFF"/>
                  </a:solidFill>
                </a:defRPr>
              </a:pPr>
              <a:endParaRPr lang="en-GB" kern="0">
                <a:solidFill>
                  <a:srgbClr val="FFFFFF"/>
                </a:solidFill>
                <a:latin typeface="Gill Sans Light"/>
                <a:cs typeface="Gill Sans Light"/>
                <a:sym typeface="Gill Sans Light"/>
              </a:endParaRPr>
            </a:p>
          </p:txBody>
        </p:sp>
        <p:sp>
          <p:nvSpPr>
            <p:cNvPr id="296" name="H-">
              <a:extLst>
                <a:ext uri="{FF2B5EF4-FFF2-40B4-BE49-F238E27FC236}">
                  <a16:creationId xmlns:a16="http://schemas.microsoft.com/office/drawing/2014/main" id="{D22D9FEA-A71D-9F40-B0F1-BAD13FC45B58}"/>
                </a:ext>
              </a:extLst>
            </p:cNvPr>
            <p:cNvSpPr/>
            <p:nvPr/>
          </p:nvSpPr>
          <p:spPr>
            <a:xfrm>
              <a:off x="1888624" y="4445000"/>
              <a:ext cx="88901" cy="1016000"/>
            </a:xfrm>
            <a:prstGeom prst="rect">
              <a:avLst/>
            </a:prstGeom>
            <a:solidFill>
              <a:srgbClr val="4F8F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defTabSz="584200" hangingPunct="0">
                <a:lnSpc>
                  <a:spcPct val="40000"/>
                </a:lnSpc>
                <a:defRPr sz="600" baseline="-16666">
                  <a:solidFill>
                    <a:srgbClr val="FFFFFF"/>
                  </a:solidFill>
                </a:defRPr>
              </a:pPr>
              <a:r>
                <a:rPr lang="en-GB" sz="100" kern="0" baseline="-16666">
                  <a:solidFill>
                    <a:srgbClr val="FFFFFF"/>
                  </a:solidFill>
                  <a:latin typeface="Gill Sans Light"/>
                  <a:cs typeface="Gill Sans Light"/>
                  <a:sym typeface="Gill Sans Light"/>
                </a:rPr>
                <a:t>H</a:t>
              </a:r>
              <a:r>
                <a:rPr lang="en-GB" sz="100" kern="0" baseline="15333">
                  <a:solidFill>
                    <a:srgbClr val="FFFFFF"/>
                  </a:solidFill>
                  <a:latin typeface="Gill Sans Light"/>
                  <a:cs typeface="Gill Sans Light"/>
                  <a:sym typeface="Gill Sans Light"/>
                </a:rPr>
                <a:t>-</a:t>
              </a:r>
            </a:p>
          </p:txBody>
        </p:sp>
        <p:sp>
          <p:nvSpPr>
            <p:cNvPr id="297" name="H-">
              <a:extLst>
                <a:ext uri="{FF2B5EF4-FFF2-40B4-BE49-F238E27FC236}">
                  <a16:creationId xmlns:a16="http://schemas.microsoft.com/office/drawing/2014/main" id="{84C6097B-FD41-0344-A82B-1D889A11DDC6}"/>
                </a:ext>
              </a:extLst>
            </p:cNvPr>
            <p:cNvSpPr/>
            <p:nvPr/>
          </p:nvSpPr>
          <p:spPr>
            <a:xfrm>
              <a:off x="2637924" y="4445000"/>
              <a:ext cx="88901" cy="1016000"/>
            </a:xfrm>
            <a:prstGeom prst="rect">
              <a:avLst/>
            </a:prstGeom>
            <a:solidFill>
              <a:srgbClr val="4F8F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defTabSz="584200" hangingPunct="0">
                <a:lnSpc>
                  <a:spcPct val="40000"/>
                </a:lnSpc>
                <a:defRPr sz="600" baseline="-16666">
                  <a:solidFill>
                    <a:srgbClr val="FFFFFF"/>
                  </a:solidFill>
                </a:defRPr>
              </a:pPr>
              <a:r>
                <a:rPr lang="en-GB" sz="100" kern="0" baseline="-16666">
                  <a:solidFill>
                    <a:srgbClr val="FFFFFF"/>
                  </a:solidFill>
                  <a:latin typeface="Gill Sans Light"/>
                  <a:cs typeface="Gill Sans Light"/>
                  <a:sym typeface="Gill Sans Light"/>
                </a:rPr>
                <a:t>H</a:t>
              </a:r>
              <a:r>
                <a:rPr lang="en-GB" sz="100" kern="0" baseline="15333">
                  <a:solidFill>
                    <a:srgbClr val="FFFFFF"/>
                  </a:solidFill>
                  <a:latin typeface="Gill Sans Light"/>
                  <a:cs typeface="Gill Sans Light"/>
                  <a:sym typeface="Gill Sans Light"/>
                </a:rPr>
                <a:t>-</a:t>
              </a:r>
            </a:p>
          </p:txBody>
        </p:sp>
        <p:sp>
          <p:nvSpPr>
            <p:cNvPr id="298" name="H-">
              <a:extLst>
                <a:ext uri="{FF2B5EF4-FFF2-40B4-BE49-F238E27FC236}">
                  <a16:creationId xmlns:a16="http://schemas.microsoft.com/office/drawing/2014/main" id="{72A749CF-72AD-6B42-9EED-7EA4A702333E}"/>
                </a:ext>
              </a:extLst>
            </p:cNvPr>
            <p:cNvSpPr/>
            <p:nvPr/>
          </p:nvSpPr>
          <p:spPr>
            <a:xfrm>
              <a:off x="3387223" y="4445000"/>
              <a:ext cx="88901" cy="1016000"/>
            </a:xfrm>
            <a:prstGeom prst="rect">
              <a:avLst/>
            </a:prstGeom>
            <a:solidFill>
              <a:srgbClr val="4F8F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defTabSz="584200" hangingPunct="0">
                <a:lnSpc>
                  <a:spcPct val="40000"/>
                </a:lnSpc>
                <a:defRPr sz="600" baseline="-16666">
                  <a:solidFill>
                    <a:srgbClr val="FFFFFF"/>
                  </a:solidFill>
                </a:defRPr>
              </a:pPr>
              <a:r>
                <a:rPr lang="en-GB" sz="100" kern="0" baseline="-16666">
                  <a:solidFill>
                    <a:srgbClr val="FFFFFF"/>
                  </a:solidFill>
                  <a:latin typeface="Gill Sans Light"/>
                  <a:cs typeface="Gill Sans Light"/>
                  <a:sym typeface="Gill Sans Light"/>
                </a:rPr>
                <a:t>H</a:t>
              </a:r>
              <a:r>
                <a:rPr lang="en-GB" sz="100" kern="0" baseline="15333">
                  <a:solidFill>
                    <a:srgbClr val="FFFFFF"/>
                  </a:solidFill>
                  <a:latin typeface="Gill Sans Light"/>
                  <a:cs typeface="Gill Sans Light"/>
                  <a:sym typeface="Gill Sans Light"/>
                </a:rPr>
                <a:t>-</a:t>
              </a:r>
            </a:p>
          </p:txBody>
        </p:sp>
        <p:sp>
          <p:nvSpPr>
            <p:cNvPr id="299" name="H-">
              <a:extLst>
                <a:ext uri="{FF2B5EF4-FFF2-40B4-BE49-F238E27FC236}">
                  <a16:creationId xmlns:a16="http://schemas.microsoft.com/office/drawing/2014/main" id="{85DB0114-A930-2044-BB9D-ADDC65ACB51E}"/>
                </a:ext>
              </a:extLst>
            </p:cNvPr>
            <p:cNvSpPr/>
            <p:nvPr/>
          </p:nvSpPr>
          <p:spPr>
            <a:xfrm>
              <a:off x="4136523" y="4445000"/>
              <a:ext cx="88901" cy="1016000"/>
            </a:xfrm>
            <a:prstGeom prst="rect">
              <a:avLst/>
            </a:prstGeom>
            <a:solidFill>
              <a:srgbClr val="4F8F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defTabSz="584200" hangingPunct="0">
                <a:lnSpc>
                  <a:spcPct val="40000"/>
                </a:lnSpc>
                <a:defRPr sz="600" baseline="-16666">
                  <a:solidFill>
                    <a:srgbClr val="FFFFFF"/>
                  </a:solidFill>
                </a:defRPr>
              </a:pPr>
              <a:r>
                <a:rPr lang="en-GB" sz="100" kern="0" baseline="-16666">
                  <a:solidFill>
                    <a:srgbClr val="FFFFFF"/>
                  </a:solidFill>
                  <a:latin typeface="Gill Sans Light"/>
                  <a:cs typeface="Gill Sans Light"/>
                  <a:sym typeface="Gill Sans Light"/>
                </a:rPr>
                <a:t>H</a:t>
              </a:r>
              <a:r>
                <a:rPr lang="en-GB" sz="100" kern="0" baseline="15333">
                  <a:solidFill>
                    <a:srgbClr val="FFFFFF"/>
                  </a:solidFill>
                  <a:latin typeface="Gill Sans Light"/>
                  <a:cs typeface="Gill Sans Light"/>
                  <a:sym typeface="Gill Sans Light"/>
                </a:rPr>
                <a:t>-</a:t>
              </a:r>
            </a:p>
          </p:txBody>
        </p:sp>
        <p:sp>
          <p:nvSpPr>
            <p:cNvPr id="300" name="H-">
              <a:extLst>
                <a:ext uri="{FF2B5EF4-FFF2-40B4-BE49-F238E27FC236}">
                  <a16:creationId xmlns:a16="http://schemas.microsoft.com/office/drawing/2014/main" id="{B9B90209-1250-9D4F-AA11-32B29F077544}"/>
                </a:ext>
              </a:extLst>
            </p:cNvPr>
            <p:cNvSpPr/>
            <p:nvPr/>
          </p:nvSpPr>
          <p:spPr>
            <a:xfrm>
              <a:off x="8746623" y="4445000"/>
              <a:ext cx="88901" cy="1016000"/>
            </a:xfrm>
            <a:prstGeom prst="rect">
              <a:avLst/>
            </a:prstGeom>
            <a:solidFill>
              <a:srgbClr val="4F8F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defTabSz="584200" hangingPunct="0">
                <a:lnSpc>
                  <a:spcPct val="40000"/>
                </a:lnSpc>
                <a:defRPr sz="600" baseline="-16666">
                  <a:solidFill>
                    <a:srgbClr val="FFFFFF"/>
                  </a:solidFill>
                </a:defRPr>
              </a:pPr>
              <a:r>
                <a:rPr lang="en-GB" sz="100" kern="0" baseline="-16666">
                  <a:solidFill>
                    <a:srgbClr val="FFFFFF"/>
                  </a:solidFill>
                  <a:latin typeface="Gill Sans Light"/>
                  <a:cs typeface="Gill Sans Light"/>
                  <a:sym typeface="Gill Sans Light"/>
                </a:rPr>
                <a:t>H</a:t>
              </a:r>
              <a:r>
                <a:rPr lang="en-GB" sz="100" kern="0" baseline="15333">
                  <a:solidFill>
                    <a:srgbClr val="FFFFFF"/>
                  </a:solidFill>
                  <a:latin typeface="Gill Sans Light"/>
                  <a:cs typeface="Gill Sans Light"/>
                  <a:sym typeface="Gill Sans Light"/>
                </a:rPr>
                <a:t>-</a:t>
              </a:r>
            </a:p>
          </p:txBody>
        </p:sp>
        <p:sp>
          <p:nvSpPr>
            <p:cNvPr id="301" name="H-">
              <a:extLst>
                <a:ext uri="{FF2B5EF4-FFF2-40B4-BE49-F238E27FC236}">
                  <a16:creationId xmlns:a16="http://schemas.microsoft.com/office/drawing/2014/main" id="{6E868A44-282F-3446-99AA-5F8C0E3EA0F0}"/>
                </a:ext>
              </a:extLst>
            </p:cNvPr>
            <p:cNvSpPr/>
            <p:nvPr/>
          </p:nvSpPr>
          <p:spPr>
            <a:xfrm>
              <a:off x="9495923" y="4445000"/>
              <a:ext cx="88901" cy="1016000"/>
            </a:xfrm>
            <a:prstGeom prst="rect">
              <a:avLst/>
            </a:prstGeom>
            <a:solidFill>
              <a:srgbClr val="4F8F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defTabSz="584200" hangingPunct="0">
                <a:lnSpc>
                  <a:spcPct val="40000"/>
                </a:lnSpc>
                <a:defRPr sz="600" baseline="-16666">
                  <a:solidFill>
                    <a:srgbClr val="FFFFFF"/>
                  </a:solidFill>
                </a:defRPr>
              </a:pPr>
              <a:r>
                <a:rPr lang="en-GB" sz="100" kern="0" baseline="-16666">
                  <a:solidFill>
                    <a:srgbClr val="FFFFFF"/>
                  </a:solidFill>
                  <a:latin typeface="Gill Sans Light"/>
                  <a:cs typeface="Gill Sans Light"/>
                  <a:sym typeface="Gill Sans Light"/>
                </a:rPr>
                <a:t>H</a:t>
              </a:r>
              <a:r>
                <a:rPr lang="en-GB" sz="100" kern="0" baseline="15333">
                  <a:solidFill>
                    <a:srgbClr val="FFFFFF"/>
                  </a:solidFill>
                  <a:latin typeface="Gill Sans Light"/>
                  <a:cs typeface="Gill Sans Light"/>
                  <a:sym typeface="Gill Sans Light"/>
                </a:rPr>
                <a:t>-</a:t>
              </a:r>
            </a:p>
          </p:txBody>
        </p:sp>
        <p:sp>
          <p:nvSpPr>
            <p:cNvPr id="302" name="H-">
              <a:extLst>
                <a:ext uri="{FF2B5EF4-FFF2-40B4-BE49-F238E27FC236}">
                  <a16:creationId xmlns:a16="http://schemas.microsoft.com/office/drawing/2014/main" id="{9230C916-765B-8D4F-B5A8-32C29A08955C}"/>
                </a:ext>
              </a:extLst>
            </p:cNvPr>
            <p:cNvSpPr/>
            <p:nvPr/>
          </p:nvSpPr>
          <p:spPr>
            <a:xfrm>
              <a:off x="10245223" y="4445000"/>
              <a:ext cx="88901" cy="1016000"/>
            </a:xfrm>
            <a:prstGeom prst="rect">
              <a:avLst/>
            </a:prstGeom>
            <a:solidFill>
              <a:srgbClr val="4F8F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defTabSz="584200" hangingPunct="0">
                <a:lnSpc>
                  <a:spcPct val="40000"/>
                </a:lnSpc>
                <a:defRPr sz="600" baseline="-16666">
                  <a:solidFill>
                    <a:srgbClr val="FFFFFF"/>
                  </a:solidFill>
                </a:defRPr>
              </a:pPr>
              <a:r>
                <a:rPr lang="en-GB" sz="100" kern="0" baseline="-16666">
                  <a:solidFill>
                    <a:srgbClr val="FFFFFF"/>
                  </a:solidFill>
                  <a:latin typeface="Gill Sans Light"/>
                  <a:cs typeface="Gill Sans Light"/>
                  <a:sym typeface="Gill Sans Light"/>
                </a:rPr>
                <a:t>H</a:t>
              </a:r>
              <a:r>
                <a:rPr lang="en-GB" sz="100" kern="0" baseline="15333">
                  <a:solidFill>
                    <a:srgbClr val="FFFFFF"/>
                  </a:solidFill>
                  <a:latin typeface="Gill Sans Light"/>
                  <a:cs typeface="Gill Sans Light"/>
                  <a:sym typeface="Gill Sans Light"/>
                </a:rPr>
                <a:t>-</a:t>
              </a:r>
            </a:p>
          </p:txBody>
        </p:sp>
        <p:sp>
          <p:nvSpPr>
            <p:cNvPr id="303" name="H-">
              <a:extLst>
                <a:ext uri="{FF2B5EF4-FFF2-40B4-BE49-F238E27FC236}">
                  <a16:creationId xmlns:a16="http://schemas.microsoft.com/office/drawing/2014/main" id="{2FE91767-00ED-004A-8193-049AFE7B6580}"/>
                </a:ext>
              </a:extLst>
            </p:cNvPr>
            <p:cNvSpPr/>
            <p:nvPr/>
          </p:nvSpPr>
          <p:spPr>
            <a:xfrm>
              <a:off x="10994523" y="4445000"/>
              <a:ext cx="88901" cy="1016000"/>
            </a:xfrm>
            <a:prstGeom prst="rect">
              <a:avLst/>
            </a:prstGeom>
            <a:solidFill>
              <a:srgbClr val="4F8F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defTabSz="584200" hangingPunct="0">
                <a:lnSpc>
                  <a:spcPct val="40000"/>
                </a:lnSpc>
                <a:defRPr sz="600" baseline="-16666">
                  <a:solidFill>
                    <a:srgbClr val="FFFFFF"/>
                  </a:solidFill>
                </a:defRPr>
              </a:pPr>
              <a:r>
                <a:rPr lang="en-GB" sz="100" kern="0" baseline="-16666">
                  <a:solidFill>
                    <a:srgbClr val="FFFFFF"/>
                  </a:solidFill>
                  <a:latin typeface="Gill Sans Light"/>
                  <a:cs typeface="Gill Sans Light"/>
                  <a:sym typeface="Gill Sans Light"/>
                </a:rPr>
                <a:t>H</a:t>
              </a:r>
              <a:r>
                <a:rPr lang="en-GB" sz="100" kern="0" baseline="15333">
                  <a:solidFill>
                    <a:srgbClr val="FFFFFF"/>
                  </a:solidFill>
                  <a:latin typeface="Gill Sans Light"/>
                  <a:cs typeface="Gill Sans Light"/>
                  <a:sym typeface="Gill Sans Light"/>
                </a:rPr>
                <a:t>-</a:t>
              </a:r>
            </a:p>
          </p:txBody>
        </p:sp>
        <p:sp>
          <p:nvSpPr>
            <p:cNvPr id="304" name="Line">
              <a:extLst>
                <a:ext uri="{FF2B5EF4-FFF2-40B4-BE49-F238E27FC236}">
                  <a16:creationId xmlns:a16="http://schemas.microsoft.com/office/drawing/2014/main" id="{C49E0A0D-E956-DA45-BA05-81D6BED02473}"/>
                </a:ext>
              </a:extLst>
            </p:cNvPr>
            <p:cNvSpPr/>
            <p:nvPr/>
          </p:nvSpPr>
          <p:spPr>
            <a:xfrm>
              <a:off x="6480592" y="5477843"/>
              <a:ext cx="5430901" cy="1"/>
            </a:xfrm>
            <a:prstGeom prst="line">
              <a:avLst/>
            </a:prstGeom>
            <a:noFill/>
            <a:ln w="25400" cap="flat">
              <a:solidFill>
                <a:srgbClr val="535353"/>
              </a:solidFill>
              <a:prstDash val="solid"/>
              <a:miter lim="400000"/>
            </a:ln>
            <a:effectLst/>
          </p:spPr>
          <p:txBody>
            <a:bodyPr wrap="square" lIns="0" tIns="0" rIns="0" bIns="0" numCol="1" anchor="t">
              <a:noAutofit/>
            </a:bodyPr>
            <a:lstStyle/>
            <a:p>
              <a:pPr algn="ctr" defTabSz="584200" hangingPunct="0">
                <a:defRPr sz="3600">
                  <a:solidFill>
                    <a:srgbClr val="FFFFFF"/>
                  </a:solidFill>
                </a:defRPr>
              </a:pPr>
              <a:endParaRPr lang="en-GB" kern="0">
                <a:solidFill>
                  <a:srgbClr val="FFFFFF"/>
                </a:solidFill>
                <a:latin typeface="Gill Sans Light"/>
                <a:cs typeface="Gill Sans Light"/>
                <a:sym typeface="Gill Sans Light"/>
              </a:endParaRPr>
            </a:p>
          </p:txBody>
        </p:sp>
        <p:sp>
          <p:nvSpPr>
            <p:cNvPr id="305" name="Into linac">
              <a:extLst>
                <a:ext uri="{FF2B5EF4-FFF2-40B4-BE49-F238E27FC236}">
                  <a16:creationId xmlns:a16="http://schemas.microsoft.com/office/drawing/2014/main" id="{592A2B03-904E-ED45-8B9D-3FA4E20DFAF4}"/>
                </a:ext>
              </a:extLst>
            </p:cNvPr>
            <p:cNvSpPr txBox="1"/>
            <p:nvPr/>
          </p:nvSpPr>
          <p:spPr>
            <a:xfrm>
              <a:off x="-226118" y="57347"/>
              <a:ext cx="2110315" cy="67927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2800"/>
              </a:lvl1pPr>
            </a:lstStyle>
            <a:p>
              <a:pPr algn="ctr" defTabSz="584200" hangingPunct="0"/>
              <a:r>
                <a:rPr lang="en-GB" sz="1400" kern="0">
                  <a:solidFill>
                    <a:srgbClr val="535353"/>
                  </a:solidFill>
                  <a:latin typeface="Arial Black" panose="020B0A04020102020204" pitchFamily="34" charset="0"/>
                  <a:cs typeface="Gill Sans Light"/>
                  <a:sym typeface="Gill Sans Light"/>
                </a:rPr>
                <a:t>Into linac</a:t>
              </a:r>
            </a:p>
          </p:txBody>
        </p:sp>
        <p:sp>
          <p:nvSpPr>
            <p:cNvPr id="306" name="Into ring">
              <a:extLst>
                <a:ext uri="{FF2B5EF4-FFF2-40B4-BE49-F238E27FC236}">
                  <a16:creationId xmlns:a16="http://schemas.microsoft.com/office/drawing/2014/main" id="{BC91BC4C-84F4-AB42-B2DD-B1129332E75E}"/>
                </a:ext>
              </a:extLst>
            </p:cNvPr>
            <p:cNvSpPr txBox="1"/>
            <p:nvPr/>
          </p:nvSpPr>
          <p:spPr>
            <a:xfrm>
              <a:off x="-179220" y="2216347"/>
              <a:ext cx="1907149" cy="67927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2800"/>
              </a:lvl1pPr>
            </a:lstStyle>
            <a:p>
              <a:pPr algn="ctr" defTabSz="584200" hangingPunct="0"/>
              <a:r>
                <a:rPr lang="en-GB" sz="1400" kern="0">
                  <a:solidFill>
                    <a:srgbClr val="535353"/>
                  </a:solidFill>
                  <a:latin typeface="Arial Black" panose="020B0A04020102020204" pitchFamily="34" charset="0"/>
                  <a:cs typeface="Gill Sans Light"/>
                  <a:sym typeface="Gill Sans Light"/>
                </a:rPr>
                <a:t>Into ring</a:t>
              </a:r>
            </a:p>
          </p:txBody>
        </p:sp>
        <p:sp>
          <p:nvSpPr>
            <p:cNvPr id="307" name="Into horn">
              <a:extLst>
                <a:ext uri="{FF2B5EF4-FFF2-40B4-BE49-F238E27FC236}">
                  <a16:creationId xmlns:a16="http://schemas.microsoft.com/office/drawing/2014/main" id="{5C5D9342-32A4-2A43-979C-16428B294890}"/>
                </a:ext>
              </a:extLst>
            </p:cNvPr>
            <p:cNvSpPr txBox="1"/>
            <p:nvPr/>
          </p:nvSpPr>
          <p:spPr>
            <a:xfrm>
              <a:off x="-241483" y="4629348"/>
              <a:ext cx="2031670" cy="67927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2800"/>
              </a:lvl1pPr>
            </a:lstStyle>
            <a:p>
              <a:pPr algn="ctr" defTabSz="584200" hangingPunct="0"/>
              <a:r>
                <a:rPr lang="en-GB" sz="1400" kern="0">
                  <a:solidFill>
                    <a:srgbClr val="535353"/>
                  </a:solidFill>
                  <a:latin typeface="Arial Black" panose="020B0A04020102020204" pitchFamily="34" charset="0"/>
                  <a:cs typeface="Gill Sans Light"/>
                  <a:sym typeface="Gill Sans Light"/>
                </a:rPr>
                <a:t>Into horn</a:t>
              </a:r>
            </a:p>
          </p:txBody>
        </p:sp>
        <p:sp>
          <p:nvSpPr>
            <p:cNvPr id="308" name="Line">
              <a:extLst>
                <a:ext uri="{FF2B5EF4-FFF2-40B4-BE49-F238E27FC236}">
                  <a16:creationId xmlns:a16="http://schemas.microsoft.com/office/drawing/2014/main" id="{6C92B57A-D76C-BA4E-9125-4026F81B05D2}"/>
                </a:ext>
              </a:extLst>
            </p:cNvPr>
            <p:cNvSpPr/>
            <p:nvPr/>
          </p:nvSpPr>
          <p:spPr>
            <a:xfrm>
              <a:off x="4315640" y="1339638"/>
              <a:ext cx="4937124" cy="1"/>
            </a:xfrm>
            <a:prstGeom prst="line">
              <a:avLst/>
            </a:prstGeom>
            <a:noFill/>
            <a:ln w="25400" cap="flat">
              <a:solidFill>
                <a:srgbClr val="535353"/>
              </a:solidFill>
              <a:prstDash val="solid"/>
              <a:miter lim="400000"/>
              <a:headEnd type="triangle" w="med" len="med"/>
              <a:tailEnd type="triangle" w="med" len="med"/>
            </a:ln>
            <a:effectLst/>
          </p:spPr>
          <p:txBody>
            <a:bodyPr wrap="square" lIns="0" tIns="0" rIns="0" bIns="0" numCol="1" anchor="t">
              <a:noAutofit/>
            </a:bodyPr>
            <a:lstStyle/>
            <a:p>
              <a:pPr algn="ctr" defTabSz="584200" hangingPunct="0">
                <a:defRPr sz="3600">
                  <a:solidFill>
                    <a:srgbClr val="FFFFFF"/>
                  </a:solidFill>
                </a:defRPr>
              </a:pPr>
              <a:endParaRPr lang="en-GB" kern="0">
                <a:solidFill>
                  <a:srgbClr val="FFFFFF"/>
                </a:solidFill>
                <a:latin typeface="Gill Sans Light"/>
                <a:cs typeface="Gill Sans Light"/>
                <a:sym typeface="Gill Sans Light"/>
              </a:endParaRPr>
            </a:p>
          </p:txBody>
        </p:sp>
        <p:sp>
          <p:nvSpPr>
            <p:cNvPr id="309" name="14 Hz">
              <a:extLst>
                <a:ext uri="{FF2B5EF4-FFF2-40B4-BE49-F238E27FC236}">
                  <a16:creationId xmlns:a16="http://schemas.microsoft.com/office/drawing/2014/main" id="{20CCA424-4FF9-9E41-877E-8A1D13CB3E50}"/>
                </a:ext>
              </a:extLst>
            </p:cNvPr>
            <p:cNvSpPr txBox="1"/>
            <p:nvPr/>
          </p:nvSpPr>
          <p:spPr>
            <a:xfrm>
              <a:off x="6240240" y="1198780"/>
              <a:ext cx="1087926" cy="67927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2800"/>
              </a:lvl1pPr>
            </a:lstStyle>
            <a:p>
              <a:pPr algn="ctr" defTabSz="584200" hangingPunct="0"/>
              <a:r>
                <a:rPr lang="en-GB" sz="1400" kern="0">
                  <a:solidFill>
                    <a:srgbClr val="535353"/>
                  </a:solidFill>
                  <a:latin typeface="Gill Sans Light"/>
                  <a:cs typeface="Gill Sans Light"/>
                  <a:sym typeface="Gill Sans Light"/>
                </a:rPr>
                <a:t>14 Hz</a:t>
              </a:r>
            </a:p>
          </p:txBody>
        </p:sp>
        <p:sp>
          <p:nvSpPr>
            <p:cNvPr id="310" name="Line">
              <a:extLst>
                <a:ext uri="{FF2B5EF4-FFF2-40B4-BE49-F238E27FC236}">
                  <a16:creationId xmlns:a16="http://schemas.microsoft.com/office/drawing/2014/main" id="{1892CDF2-FC70-204F-8FFB-BAC2DDA89C58}"/>
                </a:ext>
              </a:extLst>
            </p:cNvPr>
            <p:cNvSpPr/>
            <p:nvPr/>
          </p:nvSpPr>
          <p:spPr>
            <a:xfrm>
              <a:off x="4061640" y="3371638"/>
              <a:ext cx="6785991" cy="1"/>
            </a:xfrm>
            <a:prstGeom prst="line">
              <a:avLst/>
            </a:prstGeom>
            <a:noFill/>
            <a:ln w="25400" cap="flat">
              <a:solidFill>
                <a:srgbClr val="535353"/>
              </a:solidFill>
              <a:prstDash val="solid"/>
              <a:miter lim="400000"/>
              <a:headEnd type="triangle" w="med" len="med"/>
              <a:tailEnd type="triangle" w="med" len="med"/>
            </a:ln>
            <a:effectLst/>
          </p:spPr>
          <p:txBody>
            <a:bodyPr wrap="square" lIns="0" tIns="0" rIns="0" bIns="0" numCol="1" anchor="t">
              <a:noAutofit/>
            </a:bodyPr>
            <a:lstStyle/>
            <a:p>
              <a:pPr algn="ctr" defTabSz="584200" hangingPunct="0">
                <a:defRPr sz="3600">
                  <a:solidFill>
                    <a:srgbClr val="FFFFFF"/>
                  </a:solidFill>
                </a:defRPr>
              </a:pPr>
              <a:endParaRPr lang="en-GB" kern="0">
                <a:solidFill>
                  <a:srgbClr val="FFFFFF"/>
                </a:solidFill>
                <a:latin typeface="Gill Sans Light"/>
                <a:cs typeface="Gill Sans Light"/>
                <a:sym typeface="Gill Sans Light"/>
              </a:endParaRPr>
            </a:p>
          </p:txBody>
        </p:sp>
        <p:sp>
          <p:nvSpPr>
            <p:cNvPr id="311" name="14 Hz">
              <a:extLst>
                <a:ext uri="{FF2B5EF4-FFF2-40B4-BE49-F238E27FC236}">
                  <a16:creationId xmlns:a16="http://schemas.microsoft.com/office/drawing/2014/main" id="{CD036F32-945E-BD43-9C62-6414A58ED989}"/>
                </a:ext>
              </a:extLst>
            </p:cNvPr>
            <p:cNvSpPr txBox="1"/>
            <p:nvPr/>
          </p:nvSpPr>
          <p:spPr>
            <a:xfrm>
              <a:off x="6910674" y="3225640"/>
              <a:ext cx="1087926" cy="67927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2800"/>
              </a:lvl1pPr>
            </a:lstStyle>
            <a:p>
              <a:pPr algn="ctr" defTabSz="584200" hangingPunct="0"/>
              <a:r>
                <a:rPr lang="en-GB" sz="1400" kern="0">
                  <a:solidFill>
                    <a:srgbClr val="535353"/>
                  </a:solidFill>
                  <a:latin typeface="Gill Sans Light"/>
                  <a:cs typeface="Gill Sans Light"/>
                  <a:sym typeface="Gill Sans Light"/>
                </a:rPr>
                <a:t>14 Hz</a:t>
              </a:r>
            </a:p>
          </p:txBody>
        </p:sp>
        <p:sp>
          <p:nvSpPr>
            <p:cNvPr id="312" name="Line">
              <a:extLst>
                <a:ext uri="{FF2B5EF4-FFF2-40B4-BE49-F238E27FC236}">
                  <a16:creationId xmlns:a16="http://schemas.microsoft.com/office/drawing/2014/main" id="{E2EB94E9-00BF-6A44-A6B6-E7D365FB5B54}"/>
                </a:ext>
              </a:extLst>
            </p:cNvPr>
            <p:cNvSpPr/>
            <p:nvPr/>
          </p:nvSpPr>
          <p:spPr>
            <a:xfrm>
              <a:off x="1877241" y="5784639"/>
              <a:ext cx="6785990" cy="1"/>
            </a:xfrm>
            <a:prstGeom prst="line">
              <a:avLst/>
            </a:prstGeom>
            <a:noFill/>
            <a:ln w="25400" cap="flat">
              <a:solidFill>
                <a:srgbClr val="535353"/>
              </a:solidFill>
              <a:prstDash val="solid"/>
              <a:miter lim="400000"/>
              <a:headEnd type="triangle" w="med" len="med"/>
              <a:tailEnd type="triangle" w="med" len="med"/>
            </a:ln>
            <a:effectLst/>
          </p:spPr>
          <p:txBody>
            <a:bodyPr wrap="square" lIns="0" tIns="0" rIns="0" bIns="0" numCol="1" anchor="t">
              <a:noAutofit/>
            </a:bodyPr>
            <a:lstStyle/>
            <a:p>
              <a:pPr algn="ctr" defTabSz="584200" hangingPunct="0">
                <a:defRPr sz="3600">
                  <a:solidFill>
                    <a:srgbClr val="FFFFFF"/>
                  </a:solidFill>
                </a:defRPr>
              </a:pPr>
              <a:endParaRPr lang="en-GB" kern="0">
                <a:solidFill>
                  <a:srgbClr val="FFFFFF"/>
                </a:solidFill>
                <a:latin typeface="Gill Sans Light"/>
                <a:cs typeface="Gill Sans Light"/>
                <a:sym typeface="Gill Sans Light"/>
              </a:endParaRPr>
            </a:p>
          </p:txBody>
        </p:sp>
        <p:sp>
          <p:nvSpPr>
            <p:cNvPr id="313" name="14 Hz">
              <a:extLst>
                <a:ext uri="{FF2B5EF4-FFF2-40B4-BE49-F238E27FC236}">
                  <a16:creationId xmlns:a16="http://schemas.microsoft.com/office/drawing/2014/main" id="{EE015791-B2F3-4D41-9A54-192C9EAF429E}"/>
                </a:ext>
              </a:extLst>
            </p:cNvPr>
            <p:cNvSpPr txBox="1"/>
            <p:nvPr/>
          </p:nvSpPr>
          <p:spPr>
            <a:xfrm>
              <a:off x="4726272" y="5638641"/>
              <a:ext cx="1087926" cy="67927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2800"/>
              </a:lvl1pPr>
            </a:lstStyle>
            <a:p>
              <a:pPr algn="ctr" defTabSz="584200" hangingPunct="0"/>
              <a:r>
                <a:rPr lang="en-GB" sz="1400" kern="0">
                  <a:solidFill>
                    <a:srgbClr val="535353"/>
                  </a:solidFill>
                  <a:latin typeface="Gill Sans Light"/>
                  <a:cs typeface="Gill Sans Light"/>
                  <a:sym typeface="Gill Sans Light"/>
                </a:rPr>
                <a:t>14 Hz</a:t>
              </a:r>
            </a:p>
          </p:txBody>
        </p:sp>
        <p:sp>
          <p:nvSpPr>
            <p:cNvPr id="314" name="Line">
              <a:extLst>
                <a:ext uri="{FF2B5EF4-FFF2-40B4-BE49-F238E27FC236}">
                  <a16:creationId xmlns:a16="http://schemas.microsoft.com/office/drawing/2014/main" id="{F38867BF-7356-0341-99D5-7A28F44468E1}"/>
                </a:ext>
              </a:extLst>
            </p:cNvPr>
            <p:cNvSpPr/>
            <p:nvPr/>
          </p:nvSpPr>
          <p:spPr>
            <a:xfrm>
              <a:off x="1889941" y="4324139"/>
              <a:ext cx="761250" cy="1"/>
            </a:xfrm>
            <a:prstGeom prst="line">
              <a:avLst/>
            </a:prstGeom>
            <a:noFill/>
            <a:ln w="25400" cap="flat">
              <a:solidFill>
                <a:srgbClr val="535353"/>
              </a:solidFill>
              <a:prstDash val="solid"/>
              <a:miter lim="400000"/>
              <a:headEnd type="triangle" w="med" len="med"/>
              <a:tailEnd type="triangle" w="med" len="med"/>
            </a:ln>
            <a:effectLst/>
          </p:spPr>
          <p:txBody>
            <a:bodyPr wrap="square" lIns="0" tIns="0" rIns="0" bIns="0" numCol="1" anchor="t">
              <a:noAutofit/>
            </a:bodyPr>
            <a:lstStyle/>
            <a:p>
              <a:pPr algn="ctr" defTabSz="584200" hangingPunct="0">
                <a:defRPr sz="3600">
                  <a:solidFill>
                    <a:srgbClr val="FFFFFF"/>
                  </a:solidFill>
                </a:defRPr>
              </a:pPr>
              <a:endParaRPr lang="en-GB" kern="0">
                <a:solidFill>
                  <a:srgbClr val="FFFFFF"/>
                </a:solidFill>
                <a:latin typeface="Gill Sans Light"/>
                <a:cs typeface="Gill Sans Light"/>
                <a:sym typeface="Gill Sans Light"/>
              </a:endParaRPr>
            </a:p>
          </p:txBody>
        </p:sp>
        <p:sp>
          <p:nvSpPr>
            <p:cNvPr id="315" name="~1.4 kHz">
              <a:extLst>
                <a:ext uri="{FF2B5EF4-FFF2-40B4-BE49-F238E27FC236}">
                  <a16:creationId xmlns:a16="http://schemas.microsoft.com/office/drawing/2014/main" id="{C18C42B4-A295-9845-8600-D234C443BF51}"/>
                </a:ext>
              </a:extLst>
            </p:cNvPr>
            <p:cNvSpPr txBox="1"/>
            <p:nvPr/>
          </p:nvSpPr>
          <p:spPr>
            <a:xfrm>
              <a:off x="1493943" y="3608229"/>
              <a:ext cx="1553244" cy="67927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2800"/>
              </a:lvl1pPr>
            </a:lstStyle>
            <a:p>
              <a:pPr algn="ctr" defTabSz="584200" hangingPunct="0"/>
              <a:r>
                <a:rPr lang="en-GB" sz="1400" kern="0">
                  <a:solidFill>
                    <a:srgbClr val="535353"/>
                  </a:solidFill>
                  <a:latin typeface="Gill Sans Light"/>
                  <a:cs typeface="Gill Sans Light"/>
                  <a:sym typeface="Gill Sans Light"/>
                </a:rPr>
                <a:t>~1.4 kHz</a:t>
              </a:r>
            </a:p>
          </p:txBody>
        </p:sp>
        <p:sp>
          <p:nvSpPr>
            <p:cNvPr id="316" name="Line">
              <a:extLst>
                <a:ext uri="{FF2B5EF4-FFF2-40B4-BE49-F238E27FC236}">
                  <a16:creationId xmlns:a16="http://schemas.microsoft.com/office/drawing/2014/main" id="{629E8225-1BF5-3D4B-A6E4-64BD277D3278}"/>
                </a:ext>
              </a:extLst>
            </p:cNvPr>
            <p:cNvSpPr/>
            <p:nvPr/>
          </p:nvSpPr>
          <p:spPr>
            <a:xfrm flipV="1">
              <a:off x="6287104" y="5309304"/>
              <a:ext cx="167154" cy="297187"/>
            </a:xfrm>
            <a:prstGeom prst="line">
              <a:avLst/>
            </a:prstGeom>
            <a:noFill/>
            <a:ln w="25400" cap="flat">
              <a:solidFill>
                <a:srgbClr val="535353"/>
              </a:solidFill>
              <a:prstDash val="solid"/>
              <a:miter lim="400000"/>
            </a:ln>
            <a:effectLst/>
          </p:spPr>
          <p:txBody>
            <a:bodyPr wrap="square" lIns="0" tIns="0" rIns="0" bIns="0" numCol="1" anchor="t">
              <a:noAutofit/>
            </a:bodyPr>
            <a:lstStyle/>
            <a:p>
              <a:pPr algn="ctr" defTabSz="584200" hangingPunct="0">
                <a:defRPr sz="3600">
                  <a:solidFill>
                    <a:srgbClr val="FFFFFF"/>
                  </a:solidFill>
                </a:defRPr>
              </a:pPr>
              <a:endParaRPr lang="en-GB" kern="0">
                <a:solidFill>
                  <a:srgbClr val="FFFFFF"/>
                </a:solidFill>
                <a:latin typeface="Gill Sans Light"/>
                <a:cs typeface="Gill Sans Light"/>
                <a:sym typeface="Gill Sans Light"/>
              </a:endParaRPr>
            </a:p>
          </p:txBody>
        </p:sp>
        <p:sp>
          <p:nvSpPr>
            <p:cNvPr id="317" name="Line">
              <a:extLst>
                <a:ext uri="{FF2B5EF4-FFF2-40B4-BE49-F238E27FC236}">
                  <a16:creationId xmlns:a16="http://schemas.microsoft.com/office/drawing/2014/main" id="{3774CC0D-28E4-5843-9400-B369A35BBD0A}"/>
                </a:ext>
              </a:extLst>
            </p:cNvPr>
            <p:cNvSpPr/>
            <p:nvPr/>
          </p:nvSpPr>
          <p:spPr>
            <a:xfrm flipV="1">
              <a:off x="6414104" y="5309304"/>
              <a:ext cx="167154" cy="297187"/>
            </a:xfrm>
            <a:prstGeom prst="line">
              <a:avLst/>
            </a:prstGeom>
            <a:noFill/>
            <a:ln w="25400" cap="flat">
              <a:solidFill>
                <a:srgbClr val="535353"/>
              </a:solidFill>
              <a:prstDash val="solid"/>
              <a:miter lim="400000"/>
            </a:ln>
            <a:effectLst/>
          </p:spPr>
          <p:txBody>
            <a:bodyPr wrap="square" lIns="0" tIns="0" rIns="0" bIns="0" numCol="1" anchor="t">
              <a:noAutofit/>
            </a:bodyPr>
            <a:lstStyle/>
            <a:p>
              <a:pPr algn="ctr" defTabSz="584200" hangingPunct="0">
                <a:defRPr sz="3600">
                  <a:solidFill>
                    <a:srgbClr val="FFFFFF"/>
                  </a:solidFill>
                </a:defRPr>
              </a:pPr>
              <a:endParaRPr lang="en-GB" kern="0">
                <a:solidFill>
                  <a:srgbClr val="FFFFFF"/>
                </a:solidFill>
                <a:latin typeface="Gill Sans Light"/>
                <a:cs typeface="Gill Sans Light"/>
                <a:sym typeface="Gill Sans Light"/>
              </a:endParaRPr>
            </a:p>
          </p:txBody>
        </p:sp>
        <p:sp>
          <p:nvSpPr>
            <p:cNvPr id="318" name="Line">
              <a:extLst>
                <a:ext uri="{FF2B5EF4-FFF2-40B4-BE49-F238E27FC236}">
                  <a16:creationId xmlns:a16="http://schemas.microsoft.com/office/drawing/2014/main" id="{48E84A0F-EBC7-E849-83A8-FCB90E59A022}"/>
                </a:ext>
              </a:extLst>
            </p:cNvPr>
            <p:cNvSpPr/>
            <p:nvPr/>
          </p:nvSpPr>
          <p:spPr>
            <a:xfrm rot="8793377">
              <a:off x="7890461" y="5934308"/>
              <a:ext cx="1052911" cy="37264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030" y="0"/>
                  </a:lnTo>
                  <a:lnTo>
                    <a:pt x="21600" y="6050"/>
                  </a:lnTo>
                </a:path>
              </a:pathLst>
            </a:custGeom>
            <a:noFill/>
            <a:ln w="25400" cap="flat">
              <a:solidFill>
                <a:srgbClr val="A6AAA9"/>
              </a:solidFill>
              <a:prstDash val="solid"/>
              <a:miter lim="400000"/>
              <a:headEnd type="stealth" w="med" len="med"/>
            </a:ln>
            <a:effectLst/>
          </p:spPr>
          <p:txBody>
            <a:bodyPr wrap="square" lIns="0" tIns="0" rIns="0" bIns="0" numCol="1" anchor="t">
              <a:noAutofit/>
            </a:bodyPr>
            <a:lstStyle/>
            <a:p>
              <a:pPr algn="ctr" defTabSz="584200" hangingPunct="0">
                <a:defRPr sz="3600">
                  <a:solidFill>
                    <a:srgbClr val="FFFFFF"/>
                  </a:solidFill>
                </a:defRPr>
              </a:pPr>
              <a:endParaRPr lang="en-GB" kern="0">
                <a:solidFill>
                  <a:srgbClr val="FFFFFF"/>
                </a:solidFill>
                <a:latin typeface="Gill Sans Light"/>
                <a:cs typeface="Gill Sans Light"/>
                <a:sym typeface="Gill Sans Light"/>
              </a:endParaRPr>
            </a:p>
          </p:txBody>
        </p:sp>
        <p:sp>
          <p:nvSpPr>
            <p:cNvPr id="319" name="Line">
              <a:extLst>
                <a:ext uri="{FF2B5EF4-FFF2-40B4-BE49-F238E27FC236}">
                  <a16:creationId xmlns:a16="http://schemas.microsoft.com/office/drawing/2014/main" id="{E2FC1FF6-E72A-7446-AC9E-D8CB70F94C39}"/>
                </a:ext>
              </a:extLst>
            </p:cNvPr>
            <p:cNvSpPr/>
            <p:nvPr/>
          </p:nvSpPr>
          <p:spPr>
            <a:xfrm rot="8793377">
              <a:off x="7796297" y="6191525"/>
              <a:ext cx="2072717" cy="66012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014" y="2471"/>
                  </a:lnTo>
                  <a:lnTo>
                    <a:pt x="21600" y="0"/>
                  </a:lnTo>
                </a:path>
              </a:pathLst>
            </a:custGeom>
            <a:noFill/>
            <a:ln w="25400" cap="flat">
              <a:solidFill>
                <a:srgbClr val="A6AAA9"/>
              </a:solidFill>
              <a:prstDash val="solid"/>
              <a:miter lim="400000"/>
              <a:headEnd type="stealth" w="med" len="med"/>
            </a:ln>
            <a:effectLst/>
          </p:spPr>
          <p:txBody>
            <a:bodyPr wrap="square" lIns="0" tIns="0" rIns="0" bIns="0" numCol="1" anchor="t">
              <a:noAutofit/>
            </a:bodyPr>
            <a:lstStyle/>
            <a:p>
              <a:pPr algn="ctr" defTabSz="584200" hangingPunct="0">
                <a:defRPr sz="3600">
                  <a:solidFill>
                    <a:srgbClr val="FFFFFF"/>
                  </a:solidFill>
                </a:defRPr>
              </a:pPr>
              <a:endParaRPr lang="en-GB" kern="0">
                <a:solidFill>
                  <a:srgbClr val="FFFFFF"/>
                </a:solidFill>
                <a:latin typeface="Gill Sans Light"/>
                <a:cs typeface="Gill Sans Light"/>
                <a:sym typeface="Gill Sans Light"/>
              </a:endParaRPr>
            </a:p>
          </p:txBody>
        </p:sp>
        <p:sp>
          <p:nvSpPr>
            <p:cNvPr id="320" name="Line">
              <a:extLst>
                <a:ext uri="{FF2B5EF4-FFF2-40B4-BE49-F238E27FC236}">
                  <a16:creationId xmlns:a16="http://schemas.microsoft.com/office/drawing/2014/main" id="{86E07FB9-E8EA-1A49-9FDF-3DF0BF5317F8}"/>
                </a:ext>
              </a:extLst>
            </p:cNvPr>
            <p:cNvSpPr/>
            <p:nvPr/>
          </p:nvSpPr>
          <p:spPr>
            <a:xfrm rot="12774410" flipH="1">
              <a:off x="10925761" y="5934308"/>
              <a:ext cx="1052911" cy="37264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030" y="0"/>
                  </a:lnTo>
                  <a:lnTo>
                    <a:pt x="21600" y="6050"/>
                  </a:lnTo>
                </a:path>
              </a:pathLst>
            </a:custGeom>
            <a:noFill/>
            <a:ln w="25400" cap="flat">
              <a:solidFill>
                <a:srgbClr val="A6AAA9"/>
              </a:solidFill>
              <a:prstDash val="solid"/>
              <a:miter lim="400000"/>
              <a:headEnd type="stealth" w="med" len="med"/>
            </a:ln>
            <a:effectLst/>
          </p:spPr>
          <p:txBody>
            <a:bodyPr wrap="square" lIns="0" tIns="0" rIns="0" bIns="0" numCol="1" anchor="t">
              <a:noAutofit/>
            </a:bodyPr>
            <a:lstStyle/>
            <a:p>
              <a:pPr algn="ctr" defTabSz="584200" hangingPunct="0">
                <a:defRPr sz="3600">
                  <a:solidFill>
                    <a:srgbClr val="FFFFFF"/>
                  </a:solidFill>
                </a:defRPr>
              </a:pPr>
              <a:endParaRPr lang="en-GB" kern="0">
                <a:solidFill>
                  <a:srgbClr val="FFFFFF"/>
                </a:solidFill>
                <a:latin typeface="Gill Sans Light"/>
                <a:cs typeface="Gill Sans Light"/>
                <a:sym typeface="Gill Sans Light"/>
              </a:endParaRPr>
            </a:p>
          </p:txBody>
        </p:sp>
        <p:sp>
          <p:nvSpPr>
            <p:cNvPr id="321" name="Line">
              <a:extLst>
                <a:ext uri="{FF2B5EF4-FFF2-40B4-BE49-F238E27FC236}">
                  <a16:creationId xmlns:a16="http://schemas.microsoft.com/office/drawing/2014/main" id="{54959404-5868-8448-9846-61AEC5CA5E07}"/>
                </a:ext>
              </a:extLst>
            </p:cNvPr>
            <p:cNvSpPr/>
            <p:nvPr/>
          </p:nvSpPr>
          <p:spPr>
            <a:xfrm rot="12774410" flipH="1">
              <a:off x="9942597" y="6191525"/>
              <a:ext cx="2072717" cy="66012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014" y="2471"/>
                  </a:lnTo>
                  <a:lnTo>
                    <a:pt x="21600" y="0"/>
                  </a:lnTo>
                </a:path>
              </a:pathLst>
            </a:custGeom>
            <a:noFill/>
            <a:ln w="25400" cap="flat">
              <a:solidFill>
                <a:srgbClr val="A6AAA9"/>
              </a:solidFill>
              <a:prstDash val="solid"/>
              <a:miter lim="400000"/>
              <a:headEnd type="stealth" w="med" len="med"/>
            </a:ln>
            <a:effectLst/>
          </p:spPr>
          <p:txBody>
            <a:bodyPr wrap="square" lIns="0" tIns="0" rIns="0" bIns="0" numCol="1" anchor="t">
              <a:noAutofit/>
            </a:bodyPr>
            <a:lstStyle/>
            <a:p>
              <a:pPr algn="ctr" defTabSz="584200" hangingPunct="0">
                <a:defRPr sz="3600">
                  <a:solidFill>
                    <a:srgbClr val="FFFFFF"/>
                  </a:solidFill>
                </a:defRPr>
              </a:pPr>
              <a:endParaRPr lang="en-GB" kern="0">
                <a:solidFill>
                  <a:srgbClr val="FFFFFF"/>
                </a:solidFill>
                <a:latin typeface="Gill Sans Light"/>
                <a:cs typeface="Gill Sans Light"/>
                <a:sym typeface="Gill Sans Light"/>
              </a:endParaRPr>
            </a:p>
          </p:txBody>
        </p:sp>
        <p:sp>
          <p:nvSpPr>
            <p:cNvPr id="322" name="Horn 1">
              <a:extLst>
                <a:ext uri="{FF2B5EF4-FFF2-40B4-BE49-F238E27FC236}">
                  <a16:creationId xmlns:a16="http://schemas.microsoft.com/office/drawing/2014/main" id="{704D8784-A5B3-424C-A5B4-4149DE576A05}"/>
                </a:ext>
              </a:extLst>
            </p:cNvPr>
            <p:cNvSpPr txBox="1"/>
            <p:nvPr/>
          </p:nvSpPr>
          <p:spPr>
            <a:xfrm>
              <a:off x="7127807" y="6156819"/>
              <a:ext cx="1032217" cy="5806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2000"/>
              </a:lvl1pPr>
            </a:lstStyle>
            <a:p>
              <a:pPr algn="ctr" defTabSz="584200" hangingPunct="0"/>
              <a:r>
                <a:rPr lang="en-GB" sz="1100" kern="0">
                  <a:solidFill>
                    <a:srgbClr val="535353"/>
                  </a:solidFill>
                  <a:latin typeface="Gill Sans Light"/>
                  <a:cs typeface="Gill Sans Light"/>
                  <a:sym typeface="Gill Sans Light"/>
                </a:rPr>
                <a:t>Horn 1</a:t>
              </a:r>
            </a:p>
          </p:txBody>
        </p:sp>
        <p:sp>
          <p:nvSpPr>
            <p:cNvPr id="323" name="Horn 2">
              <a:extLst>
                <a:ext uri="{FF2B5EF4-FFF2-40B4-BE49-F238E27FC236}">
                  <a16:creationId xmlns:a16="http://schemas.microsoft.com/office/drawing/2014/main" id="{514256FC-A623-F34A-BC56-B9950B91D9DB}"/>
                </a:ext>
              </a:extLst>
            </p:cNvPr>
            <p:cNvSpPr txBox="1"/>
            <p:nvPr/>
          </p:nvSpPr>
          <p:spPr>
            <a:xfrm>
              <a:off x="7243326" y="7037784"/>
              <a:ext cx="1032217" cy="5806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2000"/>
              </a:lvl1pPr>
            </a:lstStyle>
            <a:p>
              <a:pPr algn="ctr" defTabSz="584200" hangingPunct="0"/>
              <a:r>
                <a:rPr lang="en-GB" sz="1100" kern="0">
                  <a:solidFill>
                    <a:srgbClr val="535353"/>
                  </a:solidFill>
                  <a:latin typeface="Gill Sans Light"/>
                  <a:cs typeface="Gill Sans Light"/>
                  <a:sym typeface="Gill Sans Light"/>
                </a:rPr>
                <a:t>Horn 2</a:t>
              </a:r>
            </a:p>
          </p:txBody>
        </p:sp>
        <p:sp>
          <p:nvSpPr>
            <p:cNvPr id="324" name="Horn 4">
              <a:extLst>
                <a:ext uri="{FF2B5EF4-FFF2-40B4-BE49-F238E27FC236}">
                  <a16:creationId xmlns:a16="http://schemas.microsoft.com/office/drawing/2014/main" id="{44D37D4E-6A77-8D4B-B796-7B3774D26C80}"/>
                </a:ext>
              </a:extLst>
            </p:cNvPr>
            <p:cNvSpPr txBox="1"/>
            <p:nvPr/>
          </p:nvSpPr>
          <p:spPr>
            <a:xfrm>
              <a:off x="11709847" y="6156817"/>
              <a:ext cx="1032217" cy="5806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2000"/>
              </a:lvl1pPr>
            </a:lstStyle>
            <a:p>
              <a:pPr algn="ctr" defTabSz="584200" hangingPunct="0"/>
              <a:r>
                <a:rPr lang="en-GB" sz="1100" kern="0">
                  <a:solidFill>
                    <a:srgbClr val="535353"/>
                  </a:solidFill>
                  <a:latin typeface="Gill Sans Light"/>
                  <a:cs typeface="Gill Sans Light"/>
                  <a:sym typeface="Gill Sans Light"/>
                </a:rPr>
                <a:t>Horn 4</a:t>
              </a:r>
            </a:p>
          </p:txBody>
        </p:sp>
        <p:sp>
          <p:nvSpPr>
            <p:cNvPr id="325" name="Horn 3">
              <a:extLst>
                <a:ext uri="{FF2B5EF4-FFF2-40B4-BE49-F238E27FC236}">
                  <a16:creationId xmlns:a16="http://schemas.microsoft.com/office/drawing/2014/main" id="{C3CADCCC-71A2-E446-8A3C-F769CD045C88}"/>
                </a:ext>
              </a:extLst>
            </p:cNvPr>
            <p:cNvSpPr txBox="1"/>
            <p:nvPr/>
          </p:nvSpPr>
          <p:spPr>
            <a:xfrm>
              <a:off x="11532049" y="7045817"/>
              <a:ext cx="1032217" cy="5806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2000"/>
              </a:lvl1pPr>
            </a:lstStyle>
            <a:p>
              <a:pPr algn="ctr" defTabSz="584200" hangingPunct="0"/>
              <a:r>
                <a:rPr lang="en-GB" sz="1100" kern="0">
                  <a:solidFill>
                    <a:srgbClr val="535353"/>
                  </a:solidFill>
                  <a:latin typeface="Gill Sans Light"/>
                  <a:cs typeface="Gill Sans Light"/>
                  <a:sym typeface="Gill Sans Light"/>
                </a:rPr>
                <a:t>Horn 3</a:t>
              </a:r>
            </a:p>
          </p:txBody>
        </p:sp>
        <p:sp>
          <p:nvSpPr>
            <p:cNvPr id="326" name="Line">
              <a:extLst>
                <a:ext uri="{FF2B5EF4-FFF2-40B4-BE49-F238E27FC236}">
                  <a16:creationId xmlns:a16="http://schemas.microsoft.com/office/drawing/2014/main" id="{7A0DD261-7EAC-4540-92B9-62A94BFC378C}"/>
                </a:ext>
              </a:extLst>
            </p:cNvPr>
            <p:cNvSpPr/>
            <p:nvPr/>
          </p:nvSpPr>
          <p:spPr>
            <a:xfrm>
              <a:off x="9731113" y="1925910"/>
              <a:ext cx="305360" cy="1"/>
            </a:xfrm>
            <a:prstGeom prst="line">
              <a:avLst/>
            </a:prstGeom>
            <a:noFill/>
            <a:ln w="25400" cap="flat">
              <a:solidFill>
                <a:srgbClr val="535353"/>
              </a:solidFill>
              <a:prstDash val="solid"/>
              <a:miter lim="400000"/>
              <a:tailEnd type="triangle" w="med" len="med"/>
            </a:ln>
            <a:effectLst/>
          </p:spPr>
          <p:txBody>
            <a:bodyPr wrap="square" lIns="0" tIns="0" rIns="0" bIns="0" numCol="1" anchor="t">
              <a:noAutofit/>
            </a:bodyPr>
            <a:lstStyle/>
            <a:p>
              <a:pPr algn="ctr" defTabSz="584200" hangingPunct="0">
                <a:defRPr sz="3600">
                  <a:solidFill>
                    <a:srgbClr val="FFFFFF"/>
                  </a:solidFill>
                </a:defRPr>
              </a:pPr>
              <a:endParaRPr lang="en-GB" kern="0">
                <a:solidFill>
                  <a:srgbClr val="FFFFFF"/>
                </a:solidFill>
                <a:latin typeface="Gill Sans Light"/>
                <a:cs typeface="Gill Sans Light"/>
                <a:sym typeface="Gill Sans Light"/>
              </a:endParaRPr>
            </a:p>
          </p:txBody>
        </p:sp>
        <p:sp>
          <p:nvSpPr>
            <p:cNvPr id="327" name="Line">
              <a:extLst>
                <a:ext uri="{FF2B5EF4-FFF2-40B4-BE49-F238E27FC236}">
                  <a16:creationId xmlns:a16="http://schemas.microsoft.com/office/drawing/2014/main" id="{0BC31653-E558-4F45-942D-1F5251EB52C3}"/>
                </a:ext>
              </a:extLst>
            </p:cNvPr>
            <p:cNvSpPr/>
            <p:nvPr/>
          </p:nvSpPr>
          <p:spPr>
            <a:xfrm flipH="1">
              <a:off x="10150213" y="1925910"/>
              <a:ext cx="305360" cy="1"/>
            </a:xfrm>
            <a:prstGeom prst="line">
              <a:avLst/>
            </a:prstGeom>
            <a:noFill/>
            <a:ln w="25400" cap="flat">
              <a:solidFill>
                <a:srgbClr val="535353"/>
              </a:solidFill>
              <a:prstDash val="solid"/>
              <a:miter lim="400000"/>
              <a:tailEnd type="triangle" w="med" len="med"/>
            </a:ln>
            <a:effectLst/>
          </p:spPr>
          <p:txBody>
            <a:bodyPr wrap="square" lIns="0" tIns="0" rIns="0" bIns="0" numCol="1" anchor="t">
              <a:noAutofit/>
            </a:bodyPr>
            <a:lstStyle/>
            <a:p>
              <a:pPr algn="ctr" defTabSz="584200" hangingPunct="0">
                <a:defRPr sz="3600">
                  <a:solidFill>
                    <a:srgbClr val="FFFFFF"/>
                  </a:solidFill>
                </a:defRPr>
              </a:pPr>
              <a:endParaRPr lang="en-GB" kern="0">
                <a:solidFill>
                  <a:srgbClr val="FFFFFF"/>
                </a:solidFill>
                <a:latin typeface="Gill Sans Light"/>
                <a:cs typeface="Gill Sans Light"/>
                <a:sym typeface="Gill Sans Light"/>
              </a:endParaRPr>
            </a:p>
          </p:txBody>
        </p:sp>
        <p:sp>
          <p:nvSpPr>
            <p:cNvPr id="328" name="100 µs">
              <a:extLst>
                <a:ext uri="{FF2B5EF4-FFF2-40B4-BE49-F238E27FC236}">
                  <a16:creationId xmlns:a16="http://schemas.microsoft.com/office/drawing/2014/main" id="{2B714144-4684-FD40-A409-B714E00E47FB}"/>
                </a:ext>
              </a:extLst>
            </p:cNvPr>
            <p:cNvSpPr txBox="1"/>
            <p:nvPr/>
          </p:nvSpPr>
          <p:spPr>
            <a:xfrm>
              <a:off x="9602710" y="1409528"/>
              <a:ext cx="983066" cy="5806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2000"/>
              </a:lvl1pPr>
            </a:lstStyle>
            <a:p>
              <a:pPr algn="ctr" defTabSz="584200" hangingPunct="0"/>
              <a:r>
                <a:rPr lang="en-GB" sz="1100" kern="0">
                  <a:solidFill>
                    <a:srgbClr val="535353"/>
                  </a:solidFill>
                  <a:latin typeface="Gill Sans Light"/>
                  <a:cs typeface="Gill Sans Light"/>
                  <a:sym typeface="Gill Sans Light"/>
                </a:rPr>
                <a:t>100 µs</a:t>
              </a:r>
            </a:p>
          </p:txBody>
        </p:sp>
        <p:sp>
          <p:nvSpPr>
            <p:cNvPr id="329" name="Line">
              <a:extLst>
                <a:ext uri="{FF2B5EF4-FFF2-40B4-BE49-F238E27FC236}">
                  <a16:creationId xmlns:a16="http://schemas.microsoft.com/office/drawing/2014/main" id="{3A9B7869-6385-DB47-81E8-4D290D7348C7}"/>
                </a:ext>
              </a:extLst>
            </p:cNvPr>
            <p:cNvSpPr/>
            <p:nvPr/>
          </p:nvSpPr>
          <p:spPr>
            <a:xfrm flipH="1">
              <a:off x="10912212" y="1925910"/>
              <a:ext cx="623421" cy="1"/>
            </a:xfrm>
            <a:prstGeom prst="line">
              <a:avLst/>
            </a:prstGeom>
            <a:noFill/>
            <a:ln w="25400" cap="flat">
              <a:solidFill>
                <a:srgbClr val="535353"/>
              </a:solidFill>
              <a:prstDash val="solid"/>
              <a:miter lim="400000"/>
              <a:headEnd type="triangle" w="med" len="med"/>
              <a:tailEnd type="triangle" w="med" len="med"/>
            </a:ln>
            <a:effectLst/>
          </p:spPr>
          <p:txBody>
            <a:bodyPr wrap="square" lIns="0" tIns="0" rIns="0" bIns="0" numCol="1" anchor="t">
              <a:noAutofit/>
            </a:bodyPr>
            <a:lstStyle/>
            <a:p>
              <a:pPr algn="ctr" defTabSz="584200" hangingPunct="0">
                <a:defRPr sz="3600">
                  <a:solidFill>
                    <a:srgbClr val="FFFFFF"/>
                  </a:solidFill>
                </a:defRPr>
              </a:pPr>
              <a:endParaRPr lang="en-GB" kern="0">
                <a:solidFill>
                  <a:srgbClr val="FFFFFF"/>
                </a:solidFill>
                <a:latin typeface="Gill Sans Light"/>
                <a:cs typeface="Gill Sans Light"/>
                <a:sym typeface="Gill Sans Light"/>
              </a:endParaRPr>
            </a:p>
          </p:txBody>
        </p:sp>
        <p:sp>
          <p:nvSpPr>
            <p:cNvPr id="330" name="0.65 ms">
              <a:extLst>
                <a:ext uri="{FF2B5EF4-FFF2-40B4-BE49-F238E27FC236}">
                  <a16:creationId xmlns:a16="http://schemas.microsoft.com/office/drawing/2014/main" id="{E204D973-3D68-A444-B625-4ACC4C2B2D05}"/>
                </a:ext>
              </a:extLst>
            </p:cNvPr>
            <p:cNvSpPr txBox="1"/>
            <p:nvPr/>
          </p:nvSpPr>
          <p:spPr>
            <a:xfrm>
              <a:off x="10675043" y="1411567"/>
              <a:ext cx="1097757" cy="5806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2000"/>
              </a:lvl1pPr>
            </a:lstStyle>
            <a:p>
              <a:pPr algn="ctr" defTabSz="584200" hangingPunct="0"/>
              <a:r>
                <a:rPr lang="en-GB" sz="1100" kern="0">
                  <a:solidFill>
                    <a:srgbClr val="535353"/>
                  </a:solidFill>
                  <a:latin typeface="Gill Sans Light"/>
                  <a:cs typeface="Gill Sans Light"/>
                  <a:sym typeface="Gill Sans Light"/>
                </a:rPr>
                <a:t>0.65 ms</a:t>
              </a:r>
            </a:p>
          </p:txBody>
        </p:sp>
        <p:sp>
          <p:nvSpPr>
            <p:cNvPr id="331" name="Line">
              <a:extLst>
                <a:ext uri="{FF2B5EF4-FFF2-40B4-BE49-F238E27FC236}">
                  <a16:creationId xmlns:a16="http://schemas.microsoft.com/office/drawing/2014/main" id="{EB112C22-7DD0-5941-9624-44EDD44DAA4E}"/>
                </a:ext>
              </a:extLst>
            </p:cNvPr>
            <p:cNvSpPr/>
            <p:nvPr/>
          </p:nvSpPr>
          <p:spPr>
            <a:xfrm>
              <a:off x="9185013" y="4465910"/>
              <a:ext cx="305360" cy="1"/>
            </a:xfrm>
            <a:prstGeom prst="line">
              <a:avLst/>
            </a:prstGeom>
            <a:noFill/>
            <a:ln w="25400" cap="flat">
              <a:solidFill>
                <a:srgbClr val="535353"/>
              </a:solidFill>
              <a:prstDash val="solid"/>
              <a:miter lim="400000"/>
              <a:tailEnd type="triangle" w="med" len="med"/>
            </a:ln>
            <a:effectLst/>
          </p:spPr>
          <p:txBody>
            <a:bodyPr wrap="square" lIns="0" tIns="0" rIns="0" bIns="0" numCol="1" anchor="t">
              <a:noAutofit/>
            </a:bodyPr>
            <a:lstStyle/>
            <a:p>
              <a:pPr algn="ctr" defTabSz="584200" hangingPunct="0">
                <a:defRPr sz="3600">
                  <a:solidFill>
                    <a:srgbClr val="FFFFFF"/>
                  </a:solidFill>
                </a:defRPr>
              </a:pPr>
              <a:endParaRPr lang="en-GB" kern="0">
                <a:solidFill>
                  <a:srgbClr val="FFFFFF"/>
                </a:solidFill>
                <a:latin typeface="Gill Sans Light"/>
                <a:cs typeface="Gill Sans Light"/>
                <a:sym typeface="Gill Sans Light"/>
              </a:endParaRPr>
            </a:p>
          </p:txBody>
        </p:sp>
        <p:sp>
          <p:nvSpPr>
            <p:cNvPr id="332" name="Line">
              <a:extLst>
                <a:ext uri="{FF2B5EF4-FFF2-40B4-BE49-F238E27FC236}">
                  <a16:creationId xmlns:a16="http://schemas.microsoft.com/office/drawing/2014/main" id="{7A66147E-7F06-F746-9451-4D16B3D445CF}"/>
                </a:ext>
              </a:extLst>
            </p:cNvPr>
            <p:cNvSpPr/>
            <p:nvPr/>
          </p:nvSpPr>
          <p:spPr>
            <a:xfrm flipH="1">
              <a:off x="9604113" y="4465910"/>
              <a:ext cx="305360" cy="1"/>
            </a:xfrm>
            <a:prstGeom prst="line">
              <a:avLst/>
            </a:prstGeom>
            <a:noFill/>
            <a:ln w="25400" cap="flat">
              <a:solidFill>
                <a:srgbClr val="535353"/>
              </a:solidFill>
              <a:prstDash val="solid"/>
              <a:miter lim="400000"/>
              <a:tailEnd type="triangle" w="med" len="med"/>
            </a:ln>
            <a:effectLst/>
          </p:spPr>
          <p:txBody>
            <a:bodyPr wrap="square" lIns="0" tIns="0" rIns="0" bIns="0" numCol="1" anchor="t">
              <a:noAutofit/>
            </a:bodyPr>
            <a:lstStyle/>
            <a:p>
              <a:pPr algn="ctr" defTabSz="584200" hangingPunct="0">
                <a:defRPr sz="3600">
                  <a:solidFill>
                    <a:srgbClr val="FFFFFF"/>
                  </a:solidFill>
                </a:defRPr>
              </a:pPr>
              <a:endParaRPr lang="en-GB" kern="0">
                <a:solidFill>
                  <a:srgbClr val="FFFFFF"/>
                </a:solidFill>
                <a:latin typeface="Gill Sans Light"/>
                <a:cs typeface="Gill Sans Light"/>
                <a:sym typeface="Gill Sans Light"/>
              </a:endParaRPr>
            </a:p>
          </p:txBody>
        </p:sp>
        <p:sp>
          <p:nvSpPr>
            <p:cNvPr id="333" name="~1 µs">
              <a:extLst>
                <a:ext uri="{FF2B5EF4-FFF2-40B4-BE49-F238E27FC236}">
                  <a16:creationId xmlns:a16="http://schemas.microsoft.com/office/drawing/2014/main" id="{99D788BA-EF60-9945-80D8-8235515A822D}"/>
                </a:ext>
              </a:extLst>
            </p:cNvPr>
            <p:cNvSpPr txBox="1"/>
            <p:nvPr/>
          </p:nvSpPr>
          <p:spPr>
            <a:xfrm>
              <a:off x="9105761" y="3949529"/>
              <a:ext cx="884760" cy="5806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2000"/>
              </a:lvl1pPr>
            </a:lstStyle>
            <a:p>
              <a:pPr algn="ctr" defTabSz="584200" hangingPunct="0"/>
              <a:r>
                <a:rPr lang="en-GB" sz="1100" kern="0">
                  <a:solidFill>
                    <a:srgbClr val="535353"/>
                  </a:solidFill>
                  <a:latin typeface="Gill Sans Light"/>
                  <a:cs typeface="Gill Sans Light"/>
                  <a:sym typeface="Gill Sans Light"/>
                </a:rPr>
                <a:t>~1 µs</a:t>
              </a:r>
            </a:p>
          </p:txBody>
        </p:sp>
        <p:sp>
          <p:nvSpPr>
            <p:cNvPr id="334" name="Line">
              <a:extLst>
                <a:ext uri="{FF2B5EF4-FFF2-40B4-BE49-F238E27FC236}">
                  <a16:creationId xmlns:a16="http://schemas.microsoft.com/office/drawing/2014/main" id="{8A7EBCAF-E820-5B4F-BC70-99DE73A7BBA7}"/>
                </a:ext>
              </a:extLst>
            </p:cNvPr>
            <p:cNvSpPr/>
            <p:nvPr/>
          </p:nvSpPr>
          <p:spPr>
            <a:xfrm flipH="1">
              <a:off x="10366112" y="4465910"/>
              <a:ext cx="623421" cy="1"/>
            </a:xfrm>
            <a:prstGeom prst="line">
              <a:avLst/>
            </a:prstGeom>
            <a:noFill/>
            <a:ln w="25400" cap="flat">
              <a:solidFill>
                <a:srgbClr val="535353"/>
              </a:solidFill>
              <a:prstDash val="solid"/>
              <a:miter lim="400000"/>
              <a:headEnd type="triangle" w="med" len="med"/>
              <a:tailEnd type="triangle" w="med" len="med"/>
            </a:ln>
            <a:effectLst/>
          </p:spPr>
          <p:txBody>
            <a:bodyPr wrap="square" lIns="0" tIns="0" rIns="0" bIns="0" numCol="1" anchor="t">
              <a:noAutofit/>
            </a:bodyPr>
            <a:lstStyle/>
            <a:p>
              <a:pPr algn="ctr" defTabSz="584200" hangingPunct="0">
                <a:defRPr sz="3600">
                  <a:solidFill>
                    <a:srgbClr val="FFFFFF"/>
                  </a:solidFill>
                </a:defRPr>
              </a:pPr>
              <a:endParaRPr lang="en-GB" kern="0">
                <a:solidFill>
                  <a:srgbClr val="FFFFFF"/>
                </a:solidFill>
                <a:latin typeface="Gill Sans Light"/>
                <a:cs typeface="Gill Sans Light"/>
                <a:sym typeface="Gill Sans Light"/>
              </a:endParaRPr>
            </a:p>
          </p:txBody>
        </p:sp>
        <p:sp>
          <p:nvSpPr>
            <p:cNvPr id="335" name="~0.75 ms">
              <a:extLst>
                <a:ext uri="{FF2B5EF4-FFF2-40B4-BE49-F238E27FC236}">
                  <a16:creationId xmlns:a16="http://schemas.microsoft.com/office/drawing/2014/main" id="{CCFC9A41-0059-D44D-8DFC-B439E8AF75DF}"/>
                </a:ext>
              </a:extLst>
            </p:cNvPr>
            <p:cNvSpPr txBox="1"/>
            <p:nvPr/>
          </p:nvSpPr>
          <p:spPr>
            <a:xfrm>
              <a:off x="10021215" y="3951569"/>
              <a:ext cx="1287816" cy="5806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2000"/>
              </a:lvl1pPr>
            </a:lstStyle>
            <a:p>
              <a:pPr algn="ctr" defTabSz="584200" hangingPunct="0"/>
              <a:r>
                <a:rPr lang="en-GB" sz="1100" kern="0">
                  <a:solidFill>
                    <a:srgbClr val="535353"/>
                  </a:solidFill>
                  <a:latin typeface="Gill Sans Light"/>
                  <a:cs typeface="Gill Sans Light"/>
                  <a:sym typeface="Gill Sans Light"/>
                </a:rPr>
                <a:t>~0.75 ms</a:t>
              </a:r>
            </a:p>
          </p:txBody>
        </p:sp>
      </p:grpSp>
      <p:pic>
        <p:nvPicPr>
          <p:cNvPr id="8" name="Picture 7">
            <a:extLst>
              <a:ext uri="{FF2B5EF4-FFF2-40B4-BE49-F238E27FC236}">
                <a16:creationId xmlns:a16="http://schemas.microsoft.com/office/drawing/2014/main" id="{F1C3247D-D075-8045-9E60-667B890136A8}"/>
              </a:ext>
            </a:extLst>
          </p:cNvPr>
          <p:cNvPicPr>
            <a:picLocks noChangeAspect="1"/>
          </p:cNvPicPr>
          <p:nvPr/>
        </p:nvPicPr>
        <p:blipFill>
          <a:blip r:embed="rId2"/>
          <a:stretch>
            <a:fillRect/>
          </a:stretch>
        </p:blipFill>
        <p:spPr>
          <a:xfrm>
            <a:off x="3108275" y="852261"/>
            <a:ext cx="2413000" cy="1778000"/>
          </a:xfrm>
          <a:prstGeom prst="rect">
            <a:avLst/>
          </a:prstGeom>
        </p:spPr>
      </p:pic>
      <p:pic>
        <p:nvPicPr>
          <p:cNvPr id="336" name="Picture 335">
            <a:extLst>
              <a:ext uri="{FF2B5EF4-FFF2-40B4-BE49-F238E27FC236}">
                <a16:creationId xmlns:a16="http://schemas.microsoft.com/office/drawing/2014/main" id="{A2DD9F26-3D5B-E54A-AAC8-AA3F5E15E5E7}"/>
              </a:ext>
            </a:extLst>
          </p:cNvPr>
          <p:cNvPicPr>
            <a:picLocks noChangeAspect="1"/>
          </p:cNvPicPr>
          <p:nvPr/>
        </p:nvPicPr>
        <p:blipFill>
          <a:blip r:embed="rId3"/>
          <a:stretch>
            <a:fillRect/>
          </a:stretch>
        </p:blipFill>
        <p:spPr>
          <a:xfrm>
            <a:off x="5731807" y="879148"/>
            <a:ext cx="2501900" cy="1765300"/>
          </a:xfrm>
          <a:prstGeom prst="rect">
            <a:avLst/>
          </a:prstGeom>
        </p:spPr>
      </p:pic>
      <p:sp>
        <p:nvSpPr>
          <p:cNvPr id="337" name="TextBox 336">
            <a:extLst>
              <a:ext uri="{FF2B5EF4-FFF2-40B4-BE49-F238E27FC236}">
                <a16:creationId xmlns:a16="http://schemas.microsoft.com/office/drawing/2014/main" id="{2C35B6AD-9A0A-AA46-A5E0-646E5082E614}"/>
              </a:ext>
            </a:extLst>
          </p:cNvPr>
          <p:cNvSpPr txBox="1"/>
          <p:nvPr/>
        </p:nvSpPr>
        <p:spPr>
          <a:xfrm>
            <a:off x="263728" y="1001632"/>
            <a:ext cx="2379754" cy="461665"/>
          </a:xfrm>
          <a:prstGeom prst="rect">
            <a:avLst/>
          </a:prstGeom>
          <a:noFill/>
        </p:spPr>
        <p:txBody>
          <a:bodyPr wrap="none" rtlCol="0">
            <a:spAutoFit/>
          </a:bodyPr>
          <a:lstStyle/>
          <a:p>
            <a:r>
              <a:rPr lang="en-GB" sz="2400" dirty="0"/>
              <a:t>H</a:t>
            </a:r>
            <a:r>
              <a:rPr lang="en-GB" sz="2400" baseline="30000" dirty="0"/>
              <a:t>-</a:t>
            </a:r>
            <a:r>
              <a:rPr lang="en-GB" sz="2400" dirty="0"/>
              <a:t> source options</a:t>
            </a:r>
          </a:p>
        </p:txBody>
      </p:sp>
      <p:sp>
        <p:nvSpPr>
          <p:cNvPr id="75" name="TextBox 74">
            <a:extLst>
              <a:ext uri="{FF2B5EF4-FFF2-40B4-BE49-F238E27FC236}">
                <a16:creationId xmlns:a16="http://schemas.microsoft.com/office/drawing/2014/main" id="{66DD07BB-6E86-2842-84E3-9754934DDD05}"/>
              </a:ext>
            </a:extLst>
          </p:cNvPr>
          <p:cNvSpPr txBox="1"/>
          <p:nvPr/>
        </p:nvSpPr>
        <p:spPr>
          <a:xfrm>
            <a:off x="158072" y="5733587"/>
            <a:ext cx="2934521" cy="461665"/>
          </a:xfrm>
          <a:prstGeom prst="rect">
            <a:avLst/>
          </a:prstGeom>
          <a:noFill/>
        </p:spPr>
        <p:txBody>
          <a:bodyPr wrap="none" rtlCol="0">
            <a:spAutoFit/>
          </a:bodyPr>
          <a:lstStyle/>
          <a:p>
            <a:r>
              <a:rPr lang="en-GB" sz="2400" dirty="0"/>
              <a:t>time operation option</a:t>
            </a:r>
          </a:p>
        </p:txBody>
      </p:sp>
    </p:spTree>
    <p:extLst>
      <p:ext uri="{BB962C8B-B14F-4D97-AF65-F5344CB8AC3E}">
        <p14:creationId xmlns:p14="http://schemas.microsoft.com/office/powerpoint/2010/main" val="7584796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Picture 129">
            <a:extLst>
              <a:ext uri="{FF2B5EF4-FFF2-40B4-BE49-F238E27FC236}">
                <a16:creationId xmlns:a16="http://schemas.microsoft.com/office/drawing/2014/main" id="{23A485B1-5E42-7045-A64D-1B9AFC53C20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22074" y="4599953"/>
            <a:ext cx="3821926" cy="1290650"/>
          </a:xfrm>
          <a:prstGeom prst="rect">
            <a:avLst/>
          </a:prstGeom>
        </p:spPr>
      </p:pic>
      <p:pic>
        <p:nvPicPr>
          <p:cNvPr id="128" name="Picture 127">
            <a:extLst>
              <a:ext uri="{FF2B5EF4-FFF2-40B4-BE49-F238E27FC236}">
                <a16:creationId xmlns:a16="http://schemas.microsoft.com/office/drawing/2014/main" id="{883C30E3-C466-D940-9AAC-401BBCA458C0}"/>
              </a:ext>
            </a:extLst>
          </p:cNvPr>
          <p:cNvPicPr/>
          <p:nvPr/>
        </p:nvPicPr>
        <p:blipFill>
          <a:blip r:embed="rId3" cstate="screen">
            <a:extLst>
              <a:ext uri="{28A0092B-C50C-407E-A947-70E740481C1C}">
                <a14:useLocalDpi xmlns:a14="http://schemas.microsoft.com/office/drawing/2010/main"/>
              </a:ext>
            </a:extLst>
          </a:blip>
          <a:stretch/>
        </p:blipFill>
        <p:spPr>
          <a:xfrm rot="2204389">
            <a:off x="1021588" y="4242806"/>
            <a:ext cx="3459379" cy="3253639"/>
          </a:xfrm>
          <a:prstGeom prst="rect">
            <a:avLst/>
          </a:prstGeom>
          <a:ln>
            <a:noFill/>
          </a:ln>
        </p:spPr>
      </p:pic>
      <p:sp>
        <p:nvSpPr>
          <p:cNvPr id="6" name="Title 5">
            <a:extLst>
              <a:ext uri="{FF2B5EF4-FFF2-40B4-BE49-F238E27FC236}">
                <a16:creationId xmlns:a16="http://schemas.microsoft.com/office/drawing/2014/main" id="{3DB6018F-B949-1E4E-95FB-4C40EC56A34D}"/>
              </a:ext>
            </a:extLst>
          </p:cNvPr>
          <p:cNvSpPr>
            <a:spLocks noGrp="1"/>
          </p:cNvSpPr>
          <p:nvPr>
            <p:ph type="title"/>
          </p:nvPr>
        </p:nvSpPr>
        <p:spPr>
          <a:xfrm>
            <a:off x="1297459" y="213902"/>
            <a:ext cx="6862522" cy="523220"/>
          </a:xfrm>
        </p:spPr>
        <p:txBody>
          <a:bodyPr/>
          <a:lstStyle/>
          <a:p>
            <a:r>
              <a:rPr lang="fr-CH" sz="2800" dirty="0">
                <a:solidFill>
                  <a:schemeClr val="accent6">
                    <a:lumMod val="75000"/>
                  </a:schemeClr>
                </a:solidFill>
                <a:latin typeface="Times New Roman" charset="0"/>
                <a:ea typeface="Times New Roman" charset="0"/>
                <a:cs typeface="Times New Roman" charset="0"/>
              </a:rPr>
              <a:t>The </a:t>
            </a:r>
            <a:r>
              <a:rPr lang="fr-CH" sz="2800" dirty="0" err="1">
                <a:solidFill>
                  <a:schemeClr val="accent6">
                    <a:lumMod val="75000"/>
                  </a:schemeClr>
                </a:solidFill>
                <a:latin typeface="Times New Roman" charset="0"/>
                <a:ea typeface="Times New Roman" charset="0"/>
                <a:cs typeface="Times New Roman" charset="0"/>
              </a:rPr>
              <a:t>Accumulator</a:t>
            </a:r>
            <a:endParaRPr lang="en-GB" sz="2800" dirty="0"/>
          </a:p>
        </p:txBody>
      </p:sp>
      <p:sp>
        <p:nvSpPr>
          <p:cNvPr id="2" name="Date Placeholder 1"/>
          <p:cNvSpPr>
            <a:spLocks noGrp="1"/>
          </p:cNvSpPr>
          <p:nvPr>
            <p:ph type="dt" sz="half" idx="10"/>
          </p:nvPr>
        </p:nvSpPr>
        <p:spPr/>
        <p:txBody>
          <a:bodyPr/>
          <a:lstStyle/>
          <a:p>
            <a:pPr>
              <a:defRPr/>
            </a:pPr>
            <a:r>
              <a:rPr lang="fr-FR"/>
              <a:t>HEP2021, 16/06/2021</a:t>
            </a:r>
            <a:endParaRPr lang="fr-FR" dirty="0"/>
          </a:p>
        </p:txBody>
      </p:sp>
      <p:sp>
        <p:nvSpPr>
          <p:cNvPr id="3" name="Footer Placeholder 2"/>
          <p:cNvSpPr>
            <a:spLocks noGrp="1"/>
          </p:cNvSpPr>
          <p:nvPr>
            <p:ph type="ftr" sz="quarter" idx="11"/>
          </p:nvPr>
        </p:nvSpPr>
        <p:spPr/>
        <p:txBody>
          <a:bodyPr/>
          <a:lstStyle/>
          <a:p>
            <a:pPr>
              <a:defRPr/>
            </a:pPr>
            <a:r>
              <a:rPr lang="nn-NO"/>
              <a:t>M. Dracos, IPHC-IN2P3/CNRS/UNISTRA</a:t>
            </a:r>
            <a:endParaRPr lang="fr-FR"/>
          </a:p>
        </p:txBody>
      </p:sp>
      <p:sp>
        <p:nvSpPr>
          <p:cNvPr id="4" name="Slide Number Placeholder 3"/>
          <p:cNvSpPr>
            <a:spLocks noGrp="1"/>
          </p:cNvSpPr>
          <p:nvPr>
            <p:ph type="sldNum" sz="quarter" idx="12"/>
          </p:nvPr>
        </p:nvSpPr>
        <p:spPr/>
        <p:txBody>
          <a:bodyPr/>
          <a:lstStyle>
            <a:lvl1pPr eaLnBrk="0" hangingPunct="0">
              <a:defRPr sz="2000">
                <a:solidFill>
                  <a:schemeClr val="tx1"/>
                </a:solidFill>
                <a:latin typeface="Times New Roman" charset="0"/>
                <a:ea typeface="Arial" charset="0"/>
                <a:cs typeface="Arial" charset="0"/>
              </a:defRPr>
            </a:lvl1pPr>
            <a:lvl2pPr marL="742950" indent="-285750" eaLnBrk="0" hangingPunct="0">
              <a:defRPr sz="2000">
                <a:solidFill>
                  <a:schemeClr val="tx1"/>
                </a:solidFill>
                <a:latin typeface="Times New Roman" charset="0"/>
                <a:ea typeface="Arial" charset="0"/>
                <a:cs typeface="Arial" charset="0"/>
              </a:defRPr>
            </a:lvl2pPr>
            <a:lvl3pPr marL="1143000" indent="-228600" eaLnBrk="0" hangingPunct="0">
              <a:defRPr sz="2000">
                <a:solidFill>
                  <a:schemeClr val="tx1"/>
                </a:solidFill>
                <a:latin typeface="Times New Roman" charset="0"/>
                <a:ea typeface="Arial" charset="0"/>
                <a:cs typeface="Arial" charset="0"/>
              </a:defRPr>
            </a:lvl3pPr>
            <a:lvl4pPr marL="1600200" indent="-228600" eaLnBrk="0" hangingPunct="0">
              <a:defRPr sz="2000">
                <a:solidFill>
                  <a:schemeClr val="tx1"/>
                </a:solidFill>
                <a:latin typeface="Times New Roman" charset="0"/>
                <a:ea typeface="Arial" charset="0"/>
                <a:cs typeface="Arial" charset="0"/>
              </a:defRPr>
            </a:lvl4pPr>
            <a:lvl5pPr marL="2057400" indent="-228600" eaLnBrk="0" hangingPunct="0">
              <a:defRPr sz="20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0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0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0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000">
                <a:solidFill>
                  <a:schemeClr val="tx1"/>
                </a:solidFill>
                <a:latin typeface="Times New Roman" charset="0"/>
                <a:ea typeface="Arial" charset="0"/>
                <a:cs typeface="Arial" charset="0"/>
              </a:defRPr>
            </a:lvl9pPr>
          </a:lstStyle>
          <a:p>
            <a:pPr eaLnBrk="1" hangingPunct="1"/>
            <a:fld id="{33598306-A6E5-954D-A757-F4DDB463BDA9}" type="slidenum">
              <a:rPr lang="fr-FR" altLang="en-US" sz="1200">
                <a:solidFill>
                  <a:srgbClr val="898989"/>
                </a:solidFill>
              </a:rPr>
              <a:pPr eaLnBrk="1" hangingPunct="1"/>
              <a:t>27</a:t>
            </a:fld>
            <a:endParaRPr lang="fr-FR" altLang="en-US" sz="1200">
              <a:solidFill>
                <a:srgbClr val="898989"/>
              </a:solidFill>
            </a:endParaRPr>
          </a:p>
        </p:txBody>
      </p:sp>
      <p:grpSp>
        <p:nvGrpSpPr>
          <p:cNvPr id="8" name="Group 7">
            <a:extLst>
              <a:ext uri="{FF2B5EF4-FFF2-40B4-BE49-F238E27FC236}">
                <a16:creationId xmlns:a16="http://schemas.microsoft.com/office/drawing/2014/main" id="{A0F664A4-4FF6-FB4E-BAEB-1B8730A14A20}"/>
              </a:ext>
            </a:extLst>
          </p:cNvPr>
          <p:cNvGrpSpPr/>
          <p:nvPr/>
        </p:nvGrpSpPr>
        <p:grpSpPr>
          <a:xfrm>
            <a:off x="182880" y="867708"/>
            <a:ext cx="8961120" cy="4222541"/>
            <a:chOff x="182880" y="1172520"/>
            <a:chExt cx="8961120" cy="4222541"/>
          </a:xfrm>
        </p:grpSpPr>
        <p:pic>
          <p:nvPicPr>
            <p:cNvPr id="89" name="Picture 17">
              <a:extLst>
                <a:ext uri="{FF2B5EF4-FFF2-40B4-BE49-F238E27FC236}">
                  <a16:creationId xmlns:a16="http://schemas.microsoft.com/office/drawing/2014/main" id="{111090AF-3709-FC4F-851A-73158D0232E2}"/>
                </a:ext>
              </a:extLst>
            </p:cNvPr>
            <p:cNvPicPr/>
            <p:nvPr/>
          </p:nvPicPr>
          <p:blipFill>
            <a:blip r:embed="rId4"/>
            <a:stretch/>
          </p:blipFill>
          <p:spPr>
            <a:xfrm>
              <a:off x="493200" y="1280160"/>
              <a:ext cx="3657600" cy="3657600"/>
            </a:xfrm>
            <a:prstGeom prst="rect">
              <a:avLst/>
            </a:prstGeom>
            <a:ln>
              <a:noFill/>
            </a:ln>
          </p:spPr>
        </p:pic>
        <p:sp>
          <p:nvSpPr>
            <p:cNvPr id="90" name="CustomShape 1">
              <a:extLst>
                <a:ext uri="{FF2B5EF4-FFF2-40B4-BE49-F238E27FC236}">
                  <a16:creationId xmlns:a16="http://schemas.microsoft.com/office/drawing/2014/main" id="{DF9E4E29-30CB-814F-B47C-4B34E9D70AF2}"/>
                </a:ext>
              </a:extLst>
            </p:cNvPr>
            <p:cNvSpPr/>
            <p:nvPr/>
          </p:nvSpPr>
          <p:spPr>
            <a:xfrm>
              <a:off x="1426320" y="2194560"/>
              <a:ext cx="1828800" cy="18288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sp>
        <p:pic>
          <p:nvPicPr>
            <p:cNvPr id="91" name="Picture 18">
              <a:extLst>
                <a:ext uri="{FF2B5EF4-FFF2-40B4-BE49-F238E27FC236}">
                  <a16:creationId xmlns:a16="http://schemas.microsoft.com/office/drawing/2014/main" id="{9B9C96BE-B9C2-CC48-9C2E-96E54BDC2A01}"/>
                </a:ext>
              </a:extLst>
            </p:cNvPr>
            <p:cNvPicPr/>
            <p:nvPr/>
          </p:nvPicPr>
          <p:blipFill>
            <a:blip r:embed="rId5" cstate="screen">
              <a:extLst>
                <a:ext uri="{28A0092B-C50C-407E-A947-70E740481C1C}">
                  <a14:useLocalDpi xmlns:a14="http://schemas.microsoft.com/office/drawing/2010/main"/>
                </a:ext>
              </a:extLst>
            </a:blip>
            <a:stretch/>
          </p:blipFill>
          <p:spPr>
            <a:xfrm>
              <a:off x="4251960" y="1280160"/>
              <a:ext cx="3200400" cy="2724840"/>
            </a:xfrm>
            <a:prstGeom prst="rect">
              <a:avLst/>
            </a:prstGeom>
            <a:ln>
              <a:noFill/>
            </a:ln>
          </p:spPr>
        </p:pic>
        <p:sp>
          <p:nvSpPr>
            <p:cNvPr id="92" name="CustomShape 3">
              <a:extLst>
                <a:ext uri="{FF2B5EF4-FFF2-40B4-BE49-F238E27FC236}">
                  <a16:creationId xmlns:a16="http://schemas.microsoft.com/office/drawing/2014/main" id="{537F49AE-2A35-D641-927C-7FC765C35112}"/>
                </a:ext>
              </a:extLst>
            </p:cNvPr>
            <p:cNvSpPr/>
            <p:nvPr/>
          </p:nvSpPr>
          <p:spPr>
            <a:xfrm>
              <a:off x="7406640" y="1172520"/>
              <a:ext cx="1737360" cy="548640"/>
            </a:xfrm>
            <a:prstGeom prst="wedgeRoundRectCallout">
              <a:avLst>
                <a:gd name="adj1" fmla="val -69402"/>
                <a:gd name="adj2" fmla="val 151898"/>
                <a:gd name="adj3" fmla="val 16667"/>
              </a:avLst>
            </a:prstGeom>
            <a:solidFill>
              <a:srgbClr val="FFF8DC"/>
            </a:solidFill>
            <a:ln>
              <a:solidFill>
                <a:srgbClr val="C2BE8E"/>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1400" b="0" strike="noStrike" spc="-1" dirty="0">
                  <a:latin typeface="Arial Black" panose="020B0A04020102020204" pitchFamily="34" charset="0"/>
                </a:rPr>
                <a:t>4 </a:t>
              </a:r>
              <a:r>
                <a:rPr lang="en-US" sz="1400" b="0" strike="noStrike" spc="-1" dirty="0" err="1">
                  <a:latin typeface="Arial Black" panose="020B0A04020102020204" pitchFamily="34" charset="0"/>
                </a:rPr>
                <a:t>superperiods</a:t>
              </a:r>
              <a:endParaRPr lang="en-US" sz="1400" b="0" strike="noStrike" spc="-1" dirty="0">
                <a:latin typeface="Arial Black" panose="020B0A04020102020204" pitchFamily="34" charset="0"/>
              </a:endParaRPr>
            </a:p>
          </p:txBody>
        </p:sp>
        <p:sp>
          <p:nvSpPr>
            <p:cNvPr id="94" name="CustomShape 4">
              <a:extLst>
                <a:ext uri="{FF2B5EF4-FFF2-40B4-BE49-F238E27FC236}">
                  <a16:creationId xmlns:a16="http://schemas.microsoft.com/office/drawing/2014/main" id="{F3E7A08C-C3B2-5142-9465-63A6C4E74629}"/>
                </a:ext>
              </a:extLst>
            </p:cNvPr>
            <p:cNvSpPr/>
            <p:nvPr/>
          </p:nvSpPr>
          <p:spPr>
            <a:xfrm>
              <a:off x="4389120" y="4297680"/>
              <a:ext cx="1463040" cy="548640"/>
            </a:xfrm>
            <a:prstGeom prst="wedgeRoundRectCallout">
              <a:avLst>
                <a:gd name="adj1" fmla="val -106699"/>
                <a:gd name="adj2" fmla="val -73407"/>
                <a:gd name="adj3" fmla="val 16667"/>
              </a:avLst>
            </a:prstGeom>
            <a:solidFill>
              <a:srgbClr val="FFF8DC"/>
            </a:solidFill>
            <a:ln>
              <a:solidFill>
                <a:srgbClr val="C2BE8E"/>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1400" b="0" strike="noStrike" spc="-1" dirty="0">
                  <a:latin typeface="Arial Black" panose="020B0A04020102020204" pitchFamily="34" charset="0"/>
                </a:rPr>
                <a:t>FODO cells</a:t>
              </a:r>
            </a:p>
          </p:txBody>
        </p:sp>
        <p:grpSp>
          <p:nvGrpSpPr>
            <p:cNvPr id="96" name="Group 6">
              <a:extLst>
                <a:ext uri="{FF2B5EF4-FFF2-40B4-BE49-F238E27FC236}">
                  <a16:creationId xmlns:a16="http://schemas.microsoft.com/office/drawing/2014/main" id="{99CD3EA0-D156-554E-BBE6-A4B7D76C033F}"/>
                </a:ext>
              </a:extLst>
            </p:cNvPr>
            <p:cNvGrpSpPr/>
            <p:nvPr/>
          </p:nvGrpSpPr>
          <p:grpSpPr>
            <a:xfrm>
              <a:off x="1734480" y="2424600"/>
              <a:ext cx="1142640" cy="179280"/>
              <a:chOff x="1734480" y="2424600"/>
              <a:chExt cx="1142640" cy="179280"/>
            </a:xfrm>
          </p:grpSpPr>
          <p:sp>
            <p:nvSpPr>
              <p:cNvPr id="97" name="Freeform 7">
                <a:extLst>
                  <a:ext uri="{FF2B5EF4-FFF2-40B4-BE49-F238E27FC236}">
                    <a16:creationId xmlns:a16="http://schemas.microsoft.com/office/drawing/2014/main" id="{7EB5927E-E599-9944-A4DD-0FFBABC2FA95}"/>
                  </a:ext>
                </a:extLst>
              </p:cNvPr>
              <p:cNvSpPr/>
              <p:nvPr/>
            </p:nvSpPr>
            <p:spPr>
              <a:xfrm>
                <a:off x="1734480" y="2424600"/>
                <a:ext cx="1143000" cy="173880"/>
              </a:xfrm>
              <a:custGeom>
                <a:avLst/>
                <a:gdLst/>
                <a:ahLst/>
                <a:cxnLst/>
                <a:rect l="0" t="0" r="r" b="b"/>
                <a:pathLst>
                  <a:path w="3175" h="483">
                    <a:moveTo>
                      <a:pt x="1587" y="482"/>
                    </a:moveTo>
                    <a:lnTo>
                      <a:pt x="0" y="482"/>
                    </a:lnTo>
                    <a:lnTo>
                      <a:pt x="0" y="0"/>
                    </a:lnTo>
                    <a:lnTo>
                      <a:pt x="3174" y="0"/>
                    </a:lnTo>
                    <a:lnTo>
                      <a:pt x="3174" y="482"/>
                    </a:lnTo>
                    <a:lnTo>
                      <a:pt x="1587" y="482"/>
                    </a:lnTo>
                  </a:path>
                </a:pathLst>
              </a:custGeom>
              <a:solidFill>
                <a:srgbClr val="FFFFFF"/>
              </a:solidFill>
              <a:ln w="15840">
                <a:noFill/>
              </a:ln>
            </p:spPr>
          </p:sp>
          <p:sp>
            <p:nvSpPr>
              <p:cNvPr id="98" name="Freeform 8">
                <a:extLst>
                  <a:ext uri="{FF2B5EF4-FFF2-40B4-BE49-F238E27FC236}">
                    <a16:creationId xmlns:a16="http://schemas.microsoft.com/office/drawing/2014/main" id="{2D1E7D20-347F-714C-A8EB-4D36E2CDAB8E}"/>
                  </a:ext>
                </a:extLst>
              </p:cNvPr>
              <p:cNvSpPr/>
              <p:nvPr/>
            </p:nvSpPr>
            <p:spPr>
              <a:xfrm>
                <a:off x="1744200" y="2424600"/>
                <a:ext cx="153720" cy="173880"/>
              </a:xfrm>
              <a:custGeom>
                <a:avLst/>
                <a:gdLst/>
                <a:ahLst/>
                <a:cxnLst/>
                <a:rect l="0" t="0" r="r" b="b"/>
                <a:pathLst>
                  <a:path w="427" h="483">
                    <a:moveTo>
                      <a:pt x="237" y="54"/>
                    </a:moveTo>
                    <a:cubicBezTo>
                      <a:pt x="243" y="30"/>
                      <a:pt x="245" y="22"/>
                      <a:pt x="310" y="22"/>
                    </a:cubicBezTo>
                    <a:cubicBezTo>
                      <a:pt x="333" y="22"/>
                      <a:pt x="338" y="22"/>
                      <a:pt x="338" y="8"/>
                    </a:cubicBezTo>
                    <a:cubicBezTo>
                      <a:pt x="338" y="0"/>
                      <a:pt x="330" y="0"/>
                      <a:pt x="326" y="0"/>
                    </a:cubicBezTo>
                    <a:cubicBezTo>
                      <a:pt x="304" y="0"/>
                      <a:pt x="245" y="2"/>
                      <a:pt x="222" y="2"/>
                    </a:cubicBezTo>
                    <a:cubicBezTo>
                      <a:pt x="202" y="2"/>
                      <a:pt x="149" y="0"/>
                      <a:pt x="128" y="0"/>
                    </a:cubicBezTo>
                    <a:cubicBezTo>
                      <a:pt x="123" y="0"/>
                      <a:pt x="115" y="0"/>
                      <a:pt x="115" y="14"/>
                    </a:cubicBezTo>
                    <a:cubicBezTo>
                      <a:pt x="115" y="22"/>
                      <a:pt x="122" y="22"/>
                      <a:pt x="134" y="22"/>
                    </a:cubicBezTo>
                    <a:cubicBezTo>
                      <a:pt x="136" y="22"/>
                      <a:pt x="149" y="22"/>
                      <a:pt x="162" y="24"/>
                    </a:cubicBezTo>
                    <a:cubicBezTo>
                      <a:pt x="174" y="24"/>
                      <a:pt x="181" y="26"/>
                      <a:pt x="181" y="35"/>
                    </a:cubicBezTo>
                    <a:cubicBezTo>
                      <a:pt x="181" y="37"/>
                      <a:pt x="179" y="40"/>
                      <a:pt x="178" y="48"/>
                    </a:cubicBezTo>
                    <a:lnTo>
                      <a:pt x="83" y="428"/>
                    </a:lnTo>
                    <a:cubicBezTo>
                      <a:pt x="77" y="455"/>
                      <a:pt x="75" y="460"/>
                      <a:pt x="19" y="460"/>
                    </a:cubicBezTo>
                    <a:cubicBezTo>
                      <a:pt x="6" y="460"/>
                      <a:pt x="0" y="460"/>
                      <a:pt x="0" y="474"/>
                    </a:cubicBezTo>
                    <a:cubicBezTo>
                      <a:pt x="0" y="482"/>
                      <a:pt x="6" y="482"/>
                      <a:pt x="19" y="482"/>
                    </a:cubicBezTo>
                    <a:lnTo>
                      <a:pt x="346" y="482"/>
                    </a:lnTo>
                    <a:cubicBezTo>
                      <a:pt x="363" y="482"/>
                      <a:pt x="363" y="482"/>
                      <a:pt x="368" y="471"/>
                    </a:cubicBezTo>
                    <a:lnTo>
                      <a:pt x="424" y="317"/>
                    </a:lnTo>
                    <a:cubicBezTo>
                      <a:pt x="426" y="311"/>
                      <a:pt x="426" y="309"/>
                      <a:pt x="426" y="307"/>
                    </a:cubicBezTo>
                    <a:cubicBezTo>
                      <a:pt x="426" y="304"/>
                      <a:pt x="424" y="299"/>
                      <a:pt x="418" y="299"/>
                    </a:cubicBezTo>
                    <a:cubicBezTo>
                      <a:pt x="411" y="299"/>
                      <a:pt x="411" y="304"/>
                      <a:pt x="406" y="315"/>
                    </a:cubicBezTo>
                    <a:cubicBezTo>
                      <a:pt x="382" y="380"/>
                      <a:pt x="350" y="460"/>
                      <a:pt x="229" y="460"/>
                    </a:cubicBezTo>
                    <a:lnTo>
                      <a:pt x="162" y="460"/>
                    </a:lnTo>
                    <a:cubicBezTo>
                      <a:pt x="152" y="460"/>
                      <a:pt x="150" y="460"/>
                      <a:pt x="147" y="460"/>
                    </a:cubicBezTo>
                    <a:cubicBezTo>
                      <a:pt x="139" y="460"/>
                      <a:pt x="138" y="458"/>
                      <a:pt x="138" y="453"/>
                    </a:cubicBezTo>
                    <a:cubicBezTo>
                      <a:pt x="138" y="450"/>
                      <a:pt x="138" y="448"/>
                      <a:pt x="141" y="436"/>
                    </a:cubicBezTo>
                    <a:lnTo>
                      <a:pt x="237" y="54"/>
                    </a:lnTo>
                  </a:path>
                </a:pathLst>
              </a:custGeom>
              <a:solidFill>
                <a:srgbClr val="000000"/>
              </a:solidFill>
              <a:ln w="15840">
                <a:noFill/>
              </a:ln>
            </p:spPr>
          </p:sp>
          <p:sp>
            <p:nvSpPr>
              <p:cNvPr id="99" name="Freeform 9">
                <a:extLst>
                  <a:ext uri="{FF2B5EF4-FFF2-40B4-BE49-F238E27FC236}">
                    <a16:creationId xmlns:a16="http://schemas.microsoft.com/office/drawing/2014/main" id="{CF8313CE-32F8-354C-AB44-971801F5B0F4}"/>
                  </a:ext>
                </a:extLst>
              </p:cNvPr>
              <p:cNvSpPr/>
              <p:nvPr/>
            </p:nvSpPr>
            <p:spPr>
              <a:xfrm>
                <a:off x="1991520" y="2504880"/>
                <a:ext cx="169200" cy="60480"/>
              </a:xfrm>
              <a:custGeom>
                <a:avLst/>
                <a:gdLst/>
                <a:ahLst/>
                <a:cxnLst/>
                <a:rect l="0" t="0" r="r" b="b"/>
                <a:pathLst>
                  <a:path w="470" h="168">
                    <a:moveTo>
                      <a:pt x="445" y="29"/>
                    </a:moveTo>
                    <a:cubicBezTo>
                      <a:pt x="456" y="29"/>
                      <a:pt x="469" y="29"/>
                      <a:pt x="469" y="14"/>
                    </a:cubicBezTo>
                    <a:cubicBezTo>
                      <a:pt x="469" y="0"/>
                      <a:pt x="456" y="0"/>
                      <a:pt x="446" y="0"/>
                    </a:cubicBezTo>
                    <a:lnTo>
                      <a:pt x="24" y="0"/>
                    </a:lnTo>
                    <a:cubicBezTo>
                      <a:pt x="13" y="0"/>
                      <a:pt x="0" y="0"/>
                      <a:pt x="0" y="14"/>
                    </a:cubicBezTo>
                    <a:cubicBezTo>
                      <a:pt x="0" y="29"/>
                      <a:pt x="13" y="29"/>
                      <a:pt x="24" y="29"/>
                    </a:cubicBezTo>
                    <a:lnTo>
                      <a:pt x="445" y="29"/>
                    </a:lnTo>
                    <a:moveTo>
                      <a:pt x="446" y="167"/>
                    </a:moveTo>
                    <a:cubicBezTo>
                      <a:pt x="456" y="167"/>
                      <a:pt x="469" y="167"/>
                      <a:pt x="469" y="152"/>
                    </a:cubicBezTo>
                    <a:cubicBezTo>
                      <a:pt x="469" y="138"/>
                      <a:pt x="456" y="138"/>
                      <a:pt x="445" y="138"/>
                    </a:cubicBezTo>
                    <a:lnTo>
                      <a:pt x="24" y="138"/>
                    </a:lnTo>
                    <a:cubicBezTo>
                      <a:pt x="13" y="138"/>
                      <a:pt x="0" y="138"/>
                      <a:pt x="0" y="152"/>
                    </a:cubicBezTo>
                    <a:cubicBezTo>
                      <a:pt x="0" y="167"/>
                      <a:pt x="13" y="167"/>
                      <a:pt x="24" y="167"/>
                    </a:cubicBezTo>
                    <a:lnTo>
                      <a:pt x="446" y="167"/>
                    </a:lnTo>
                  </a:path>
                </a:pathLst>
              </a:custGeom>
              <a:solidFill>
                <a:srgbClr val="000000"/>
              </a:solidFill>
              <a:ln w="15840">
                <a:noFill/>
              </a:ln>
            </p:spPr>
          </p:sp>
          <p:sp>
            <p:nvSpPr>
              <p:cNvPr id="100" name="Freeform 10">
                <a:extLst>
                  <a:ext uri="{FF2B5EF4-FFF2-40B4-BE49-F238E27FC236}">
                    <a16:creationId xmlns:a16="http://schemas.microsoft.com/office/drawing/2014/main" id="{19C76CA9-405F-4C49-9B6E-805E9CF4AEC0}"/>
                  </a:ext>
                </a:extLst>
              </p:cNvPr>
              <p:cNvSpPr/>
              <p:nvPr/>
            </p:nvSpPr>
            <p:spPr>
              <a:xfrm>
                <a:off x="2254680" y="2429280"/>
                <a:ext cx="105840" cy="174960"/>
              </a:xfrm>
              <a:custGeom>
                <a:avLst/>
                <a:gdLst/>
                <a:ahLst/>
                <a:cxnLst/>
                <a:rect l="0" t="0" r="r" b="b"/>
                <a:pathLst>
                  <a:path w="294" h="486">
                    <a:moveTo>
                      <a:pt x="176" y="221"/>
                    </a:moveTo>
                    <a:cubicBezTo>
                      <a:pt x="234" y="203"/>
                      <a:pt x="274" y="154"/>
                      <a:pt x="274" y="98"/>
                    </a:cubicBezTo>
                    <a:cubicBezTo>
                      <a:pt x="274" y="40"/>
                      <a:pt x="213" y="0"/>
                      <a:pt x="144" y="0"/>
                    </a:cubicBezTo>
                    <a:cubicBezTo>
                      <a:pt x="74" y="0"/>
                      <a:pt x="19" y="42"/>
                      <a:pt x="19" y="96"/>
                    </a:cubicBezTo>
                    <a:cubicBezTo>
                      <a:pt x="19" y="118"/>
                      <a:pt x="35" y="133"/>
                      <a:pt x="54" y="133"/>
                    </a:cubicBezTo>
                    <a:cubicBezTo>
                      <a:pt x="77" y="133"/>
                      <a:pt x="91" y="117"/>
                      <a:pt x="91" y="96"/>
                    </a:cubicBezTo>
                    <a:cubicBezTo>
                      <a:pt x="91" y="61"/>
                      <a:pt x="58" y="61"/>
                      <a:pt x="48" y="61"/>
                    </a:cubicBezTo>
                    <a:cubicBezTo>
                      <a:pt x="69" y="27"/>
                      <a:pt x="115" y="18"/>
                      <a:pt x="141" y="18"/>
                    </a:cubicBezTo>
                    <a:cubicBezTo>
                      <a:pt x="170" y="18"/>
                      <a:pt x="210" y="34"/>
                      <a:pt x="210" y="96"/>
                    </a:cubicBezTo>
                    <a:cubicBezTo>
                      <a:pt x="210" y="106"/>
                      <a:pt x="208" y="146"/>
                      <a:pt x="189" y="178"/>
                    </a:cubicBezTo>
                    <a:cubicBezTo>
                      <a:pt x="168" y="211"/>
                      <a:pt x="144" y="213"/>
                      <a:pt x="126" y="215"/>
                    </a:cubicBezTo>
                    <a:cubicBezTo>
                      <a:pt x="122" y="215"/>
                      <a:pt x="104" y="216"/>
                      <a:pt x="99" y="216"/>
                    </a:cubicBezTo>
                    <a:cubicBezTo>
                      <a:pt x="93" y="216"/>
                      <a:pt x="88" y="218"/>
                      <a:pt x="88" y="224"/>
                    </a:cubicBezTo>
                    <a:cubicBezTo>
                      <a:pt x="88" y="232"/>
                      <a:pt x="93" y="232"/>
                      <a:pt x="106" y="232"/>
                    </a:cubicBezTo>
                    <a:lnTo>
                      <a:pt x="136" y="232"/>
                    </a:lnTo>
                    <a:cubicBezTo>
                      <a:pt x="194" y="232"/>
                      <a:pt x="221" y="280"/>
                      <a:pt x="221" y="349"/>
                    </a:cubicBezTo>
                    <a:cubicBezTo>
                      <a:pt x="221" y="445"/>
                      <a:pt x="171" y="466"/>
                      <a:pt x="141" y="466"/>
                    </a:cubicBezTo>
                    <a:cubicBezTo>
                      <a:pt x="110" y="466"/>
                      <a:pt x="58" y="453"/>
                      <a:pt x="32" y="412"/>
                    </a:cubicBezTo>
                    <a:cubicBezTo>
                      <a:pt x="58" y="416"/>
                      <a:pt x="78" y="400"/>
                      <a:pt x="78" y="373"/>
                    </a:cubicBezTo>
                    <a:cubicBezTo>
                      <a:pt x="78" y="347"/>
                      <a:pt x="61" y="333"/>
                      <a:pt x="40" y="333"/>
                    </a:cubicBezTo>
                    <a:cubicBezTo>
                      <a:pt x="22" y="333"/>
                      <a:pt x="0" y="344"/>
                      <a:pt x="0" y="375"/>
                    </a:cubicBezTo>
                    <a:cubicBezTo>
                      <a:pt x="0" y="439"/>
                      <a:pt x="66" y="485"/>
                      <a:pt x="142" y="485"/>
                    </a:cubicBezTo>
                    <a:cubicBezTo>
                      <a:pt x="229" y="485"/>
                      <a:pt x="293" y="421"/>
                      <a:pt x="293" y="349"/>
                    </a:cubicBezTo>
                    <a:cubicBezTo>
                      <a:pt x="293" y="291"/>
                      <a:pt x="248" y="237"/>
                      <a:pt x="176" y="221"/>
                    </a:cubicBezTo>
                  </a:path>
                </a:pathLst>
              </a:custGeom>
              <a:solidFill>
                <a:srgbClr val="000000"/>
              </a:solidFill>
              <a:ln w="15840">
                <a:noFill/>
              </a:ln>
            </p:spPr>
          </p:sp>
          <p:sp>
            <p:nvSpPr>
              <p:cNvPr id="101" name="Freeform 11">
                <a:extLst>
                  <a:ext uri="{FF2B5EF4-FFF2-40B4-BE49-F238E27FC236}">
                    <a16:creationId xmlns:a16="http://schemas.microsoft.com/office/drawing/2014/main" id="{EEBC6CBC-F6D0-2843-AD6D-5FDA616FBA3B}"/>
                  </a:ext>
                </a:extLst>
              </p:cNvPr>
              <p:cNvSpPr/>
              <p:nvPr/>
            </p:nvSpPr>
            <p:spPr>
              <a:xfrm>
                <a:off x="2381400" y="2429280"/>
                <a:ext cx="105840" cy="174960"/>
              </a:xfrm>
              <a:custGeom>
                <a:avLst/>
                <a:gdLst/>
                <a:ahLst/>
                <a:cxnLst/>
                <a:rect l="0" t="0" r="r" b="b"/>
                <a:pathLst>
                  <a:path w="294" h="486">
                    <a:moveTo>
                      <a:pt x="85" y="147"/>
                    </a:moveTo>
                    <a:cubicBezTo>
                      <a:pt x="53" y="127"/>
                      <a:pt x="50" y="102"/>
                      <a:pt x="50" y="90"/>
                    </a:cubicBezTo>
                    <a:cubicBezTo>
                      <a:pt x="50" y="48"/>
                      <a:pt x="96" y="18"/>
                      <a:pt x="146" y="18"/>
                    </a:cubicBezTo>
                    <a:cubicBezTo>
                      <a:pt x="198" y="18"/>
                      <a:pt x="243" y="54"/>
                      <a:pt x="243" y="106"/>
                    </a:cubicBezTo>
                    <a:cubicBezTo>
                      <a:pt x="243" y="146"/>
                      <a:pt x="216" y="179"/>
                      <a:pt x="173" y="203"/>
                    </a:cubicBezTo>
                    <a:lnTo>
                      <a:pt x="85" y="147"/>
                    </a:lnTo>
                    <a:moveTo>
                      <a:pt x="189" y="215"/>
                    </a:moveTo>
                    <a:cubicBezTo>
                      <a:pt x="240" y="189"/>
                      <a:pt x="274" y="152"/>
                      <a:pt x="274" y="106"/>
                    </a:cubicBezTo>
                    <a:cubicBezTo>
                      <a:pt x="274" y="40"/>
                      <a:pt x="211" y="0"/>
                      <a:pt x="147" y="0"/>
                    </a:cubicBezTo>
                    <a:cubicBezTo>
                      <a:pt x="77" y="0"/>
                      <a:pt x="19" y="53"/>
                      <a:pt x="19" y="118"/>
                    </a:cubicBezTo>
                    <a:cubicBezTo>
                      <a:pt x="19" y="131"/>
                      <a:pt x="21" y="162"/>
                      <a:pt x="50" y="195"/>
                    </a:cubicBezTo>
                    <a:cubicBezTo>
                      <a:pt x="58" y="203"/>
                      <a:pt x="85" y="221"/>
                      <a:pt x="102" y="234"/>
                    </a:cubicBezTo>
                    <a:cubicBezTo>
                      <a:pt x="61" y="255"/>
                      <a:pt x="0" y="293"/>
                      <a:pt x="0" y="363"/>
                    </a:cubicBezTo>
                    <a:cubicBezTo>
                      <a:pt x="0" y="439"/>
                      <a:pt x="72" y="485"/>
                      <a:pt x="146" y="485"/>
                    </a:cubicBezTo>
                    <a:cubicBezTo>
                      <a:pt x="226" y="485"/>
                      <a:pt x="293" y="428"/>
                      <a:pt x="293" y="352"/>
                    </a:cubicBezTo>
                    <a:cubicBezTo>
                      <a:pt x="293" y="327"/>
                      <a:pt x="285" y="295"/>
                      <a:pt x="259" y="264"/>
                    </a:cubicBezTo>
                    <a:cubicBezTo>
                      <a:pt x="245" y="250"/>
                      <a:pt x="234" y="243"/>
                      <a:pt x="189" y="215"/>
                    </a:cubicBezTo>
                    <a:moveTo>
                      <a:pt x="118" y="245"/>
                    </a:moveTo>
                    <a:lnTo>
                      <a:pt x="205" y="299"/>
                    </a:lnTo>
                    <a:cubicBezTo>
                      <a:pt x="224" y="312"/>
                      <a:pt x="258" y="333"/>
                      <a:pt x="258" y="376"/>
                    </a:cubicBezTo>
                    <a:cubicBezTo>
                      <a:pt x="258" y="429"/>
                      <a:pt x="205" y="466"/>
                      <a:pt x="147" y="466"/>
                    </a:cubicBezTo>
                    <a:cubicBezTo>
                      <a:pt x="86" y="466"/>
                      <a:pt x="35" y="423"/>
                      <a:pt x="35" y="363"/>
                    </a:cubicBezTo>
                    <a:cubicBezTo>
                      <a:pt x="35" y="322"/>
                      <a:pt x="58" y="277"/>
                      <a:pt x="118" y="245"/>
                    </a:cubicBezTo>
                  </a:path>
                </a:pathLst>
              </a:custGeom>
              <a:solidFill>
                <a:srgbClr val="000000"/>
              </a:solidFill>
              <a:ln w="15840">
                <a:noFill/>
              </a:ln>
            </p:spPr>
          </p:sp>
          <p:sp>
            <p:nvSpPr>
              <p:cNvPr id="102" name="Freeform 12">
                <a:extLst>
                  <a:ext uri="{FF2B5EF4-FFF2-40B4-BE49-F238E27FC236}">
                    <a16:creationId xmlns:a16="http://schemas.microsoft.com/office/drawing/2014/main" id="{B9248B0E-0892-5947-AE88-A6EE041757ED}"/>
                  </a:ext>
                </a:extLst>
              </p:cNvPr>
              <p:cNvSpPr/>
              <p:nvPr/>
            </p:nvSpPr>
            <p:spPr>
              <a:xfrm>
                <a:off x="2503800" y="2426400"/>
                <a:ext cx="113400" cy="172080"/>
              </a:xfrm>
              <a:custGeom>
                <a:avLst/>
                <a:gdLst/>
                <a:ahLst/>
                <a:cxnLst/>
                <a:rect l="0" t="0" r="r" b="b"/>
                <a:pathLst>
                  <a:path w="315" h="478">
                    <a:moveTo>
                      <a:pt x="187" y="362"/>
                    </a:moveTo>
                    <a:lnTo>
                      <a:pt x="187" y="423"/>
                    </a:lnTo>
                    <a:cubicBezTo>
                      <a:pt x="187" y="448"/>
                      <a:pt x="187" y="456"/>
                      <a:pt x="134" y="456"/>
                    </a:cubicBezTo>
                    <a:lnTo>
                      <a:pt x="120" y="456"/>
                    </a:lnTo>
                    <a:lnTo>
                      <a:pt x="120" y="477"/>
                    </a:lnTo>
                    <a:cubicBezTo>
                      <a:pt x="149" y="476"/>
                      <a:pt x="186" y="476"/>
                      <a:pt x="214" y="476"/>
                    </a:cubicBezTo>
                    <a:cubicBezTo>
                      <a:pt x="245" y="476"/>
                      <a:pt x="282" y="476"/>
                      <a:pt x="310" y="477"/>
                    </a:cubicBezTo>
                    <a:lnTo>
                      <a:pt x="310" y="456"/>
                    </a:lnTo>
                    <a:lnTo>
                      <a:pt x="296" y="456"/>
                    </a:lnTo>
                    <a:cubicBezTo>
                      <a:pt x="243" y="456"/>
                      <a:pt x="242" y="448"/>
                      <a:pt x="242" y="423"/>
                    </a:cubicBezTo>
                    <a:lnTo>
                      <a:pt x="242" y="362"/>
                    </a:lnTo>
                    <a:lnTo>
                      <a:pt x="314" y="362"/>
                    </a:lnTo>
                    <a:lnTo>
                      <a:pt x="314" y="339"/>
                    </a:lnTo>
                    <a:lnTo>
                      <a:pt x="242" y="339"/>
                    </a:lnTo>
                    <a:lnTo>
                      <a:pt x="242" y="18"/>
                    </a:lnTo>
                    <a:cubicBezTo>
                      <a:pt x="242" y="5"/>
                      <a:pt x="242" y="0"/>
                      <a:pt x="230" y="0"/>
                    </a:cubicBezTo>
                    <a:cubicBezTo>
                      <a:pt x="224" y="0"/>
                      <a:pt x="222" y="0"/>
                      <a:pt x="218" y="8"/>
                    </a:cubicBezTo>
                    <a:lnTo>
                      <a:pt x="0" y="339"/>
                    </a:lnTo>
                    <a:lnTo>
                      <a:pt x="0" y="362"/>
                    </a:lnTo>
                    <a:lnTo>
                      <a:pt x="187" y="362"/>
                    </a:lnTo>
                    <a:moveTo>
                      <a:pt x="192" y="339"/>
                    </a:moveTo>
                    <a:lnTo>
                      <a:pt x="19" y="339"/>
                    </a:lnTo>
                    <a:lnTo>
                      <a:pt x="192" y="77"/>
                    </a:lnTo>
                    <a:lnTo>
                      <a:pt x="192" y="339"/>
                    </a:lnTo>
                  </a:path>
                </a:pathLst>
              </a:custGeom>
              <a:solidFill>
                <a:srgbClr val="000000"/>
              </a:solidFill>
              <a:ln w="15840">
                <a:noFill/>
              </a:ln>
            </p:spPr>
          </p:sp>
          <p:sp>
            <p:nvSpPr>
              <p:cNvPr id="103" name="Freeform 13">
                <a:extLst>
                  <a:ext uri="{FF2B5EF4-FFF2-40B4-BE49-F238E27FC236}">
                    <a16:creationId xmlns:a16="http://schemas.microsoft.com/office/drawing/2014/main" id="{6A32B1CC-59C0-774D-8E4F-10A8E761FE43}"/>
                  </a:ext>
                </a:extLst>
              </p:cNvPr>
              <p:cNvSpPr/>
              <p:nvPr/>
            </p:nvSpPr>
            <p:spPr>
              <a:xfrm>
                <a:off x="2673720" y="2485800"/>
                <a:ext cx="198360" cy="112680"/>
              </a:xfrm>
              <a:custGeom>
                <a:avLst/>
                <a:gdLst/>
                <a:ahLst/>
                <a:cxnLst/>
                <a:rect l="0" t="0" r="r" b="b"/>
                <a:pathLst>
                  <a:path w="551" h="313">
                    <a:moveTo>
                      <a:pt x="54" y="69"/>
                    </a:moveTo>
                    <a:lnTo>
                      <a:pt x="54" y="259"/>
                    </a:lnTo>
                    <a:cubicBezTo>
                      <a:pt x="54" y="290"/>
                      <a:pt x="48" y="290"/>
                      <a:pt x="0" y="290"/>
                    </a:cubicBezTo>
                    <a:lnTo>
                      <a:pt x="0" y="312"/>
                    </a:lnTo>
                    <a:cubicBezTo>
                      <a:pt x="24" y="312"/>
                      <a:pt x="61" y="311"/>
                      <a:pt x="80" y="311"/>
                    </a:cubicBezTo>
                    <a:cubicBezTo>
                      <a:pt x="98" y="311"/>
                      <a:pt x="134" y="312"/>
                      <a:pt x="158" y="312"/>
                    </a:cubicBezTo>
                    <a:lnTo>
                      <a:pt x="158" y="290"/>
                    </a:lnTo>
                    <a:cubicBezTo>
                      <a:pt x="112" y="290"/>
                      <a:pt x="104" y="290"/>
                      <a:pt x="104" y="259"/>
                    </a:cubicBezTo>
                    <a:lnTo>
                      <a:pt x="104" y="128"/>
                    </a:lnTo>
                    <a:cubicBezTo>
                      <a:pt x="104" y="54"/>
                      <a:pt x="154" y="16"/>
                      <a:pt x="198" y="16"/>
                    </a:cubicBezTo>
                    <a:cubicBezTo>
                      <a:pt x="243" y="16"/>
                      <a:pt x="251" y="54"/>
                      <a:pt x="251" y="94"/>
                    </a:cubicBezTo>
                    <a:lnTo>
                      <a:pt x="251" y="259"/>
                    </a:lnTo>
                    <a:cubicBezTo>
                      <a:pt x="251" y="290"/>
                      <a:pt x="243" y="290"/>
                      <a:pt x="197" y="290"/>
                    </a:cubicBezTo>
                    <a:lnTo>
                      <a:pt x="197" y="312"/>
                    </a:lnTo>
                    <a:cubicBezTo>
                      <a:pt x="221" y="312"/>
                      <a:pt x="256" y="311"/>
                      <a:pt x="275" y="311"/>
                    </a:cubicBezTo>
                    <a:cubicBezTo>
                      <a:pt x="294" y="311"/>
                      <a:pt x="331" y="312"/>
                      <a:pt x="355" y="312"/>
                    </a:cubicBezTo>
                    <a:lnTo>
                      <a:pt x="355" y="290"/>
                    </a:lnTo>
                    <a:cubicBezTo>
                      <a:pt x="307" y="290"/>
                      <a:pt x="299" y="290"/>
                      <a:pt x="299" y="259"/>
                    </a:cubicBezTo>
                    <a:lnTo>
                      <a:pt x="299" y="128"/>
                    </a:lnTo>
                    <a:cubicBezTo>
                      <a:pt x="299" y="54"/>
                      <a:pt x="350" y="16"/>
                      <a:pt x="395" y="16"/>
                    </a:cubicBezTo>
                    <a:cubicBezTo>
                      <a:pt x="440" y="16"/>
                      <a:pt x="446" y="54"/>
                      <a:pt x="446" y="94"/>
                    </a:cubicBezTo>
                    <a:lnTo>
                      <a:pt x="446" y="259"/>
                    </a:lnTo>
                    <a:cubicBezTo>
                      <a:pt x="446" y="290"/>
                      <a:pt x="440" y="290"/>
                      <a:pt x="392" y="290"/>
                    </a:cubicBezTo>
                    <a:lnTo>
                      <a:pt x="392" y="312"/>
                    </a:lnTo>
                    <a:cubicBezTo>
                      <a:pt x="416" y="312"/>
                      <a:pt x="453" y="311"/>
                      <a:pt x="472" y="311"/>
                    </a:cubicBezTo>
                    <a:cubicBezTo>
                      <a:pt x="490" y="311"/>
                      <a:pt x="526" y="312"/>
                      <a:pt x="550" y="312"/>
                    </a:cubicBezTo>
                    <a:lnTo>
                      <a:pt x="550" y="290"/>
                    </a:lnTo>
                    <a:cubicBezTo>
                      <a:pt x="514" y="290"/>
                      <a:pt x="496" y="290"/>
                      <a:pt x="496" y="269"/>
                    </a:cubicBezTo>
                    <a:lnTo>
                      <a:pt x="496" y="135"/>
                    </a:lnTo>
                    <a:cubicBezTo>
                      <a:pt x="496" y="74"/>
                      <a:pt x="496" y="51"/>
                      <a:pt x="474" y="26"/>
                    </a:cubicBezTo>
                    <a:cubicBezTo>
                      <a:pt x="464" y="14"/>
                      <a:pt x="440" y="0"/>
                      <a:pt x="400" y="0"/>
                    </a:cubicBezTo>
                    <a:cubicBezTo>
                      <a:pt x="341" y="0"/>
                      <a:pt x="309" y="42"/>
                      <a:pt x="298" y="69"/>
                    </a:cubicBezTo>
                    <a:cubicBezTo>
                      <a:pt x="288" y="8"/>
                      <a:pt x="235" y="0"/>
                      <a:pt x="203" y="0"/>
                    </a:cubicBezTo>
                    <a:cubicBezTo>
                      <a:pt x="152" y="0"/>
                      <a:pt x="118" y="30"/>
                      <a:pt x="99" y="74"/>
                    </a:cubicBezTo>
                    <a:lnTo>
                      <a:pt x="99" y="0"/>
                    </a:lnTo>
                    <a:lnTo>
                      <a:pt x="0" y="8"/>
                    </a:lnTo>
                    <a:lnTo>
                      <a:pt x="0" y="30"/>
                    </a:lnTo>
                    <a:cubicBezTo>
                      <a:pt x="50" y="30"/>
                      <a:pt x="54" y="35"/>
                      <a:pt x="54" y="69"/>
                    </a:cubicBezTo>
                  </a:path>
                </a:pathLst>
              </a:custGeom>
              <a:solidFill>
                <a:srgbClr val="000000"/>
              </a:solidFill>
              <a:ln w="15840">
                <a:noFill/>
              </a:ln>
            </p:spPr>
          </p:sp>
        </p:grpSp>
        <p:grpSp>
          <p:nvGrpSpPr>
            <p:cNvPr id="104" name="Group 14">
              <a:extLst>
                <a:ext uri="{FF2B5EF4-FFF2-40B4-BE49-F238E27FC236}">
                  <a16:creationId xmlns:a16="http://schemas.microsoft.com/office/drawing/2014/main" id="{F402D0F9-09A9-0E46-99D0-7128C8EE3646}"/>
                </a:ext>
              </a:extLst>
            </p:cNvPr>
            <p:cNvGrpSpPr/>
            <p:nvPr/>
          </p:nvGrpSpPr>
          <p:grpSpPr>
            <a:xfrm>
              <a:off x="1734480" y="2827080"/>
              <a:ext cx="1115280" cy="228960"/>
              <a:chOff x="1734480" y="2827080"/>
              <a:chExt cx="1115280" cy="228960"/>
            </a:xfrm>
          </p:grpSpPr>
          <p:sp>
            <p:nvSpPr>
              <p:cNvPr id="105" name="Freeform 15">
                <a:extLst>
                  <a:ext uri="{FF2B5EF4-FFF2-40B4-BE49-F238E27FC236}">
                    <a16:creationId xmlns:a16="http://schemas.microsoft.com/office/drawing/2014/main" id="{CA36C1A9-5EB4-6B4F-94CA-C0E3E2581AC0}"/>
                  </a:ext>
                </a:extLst>
              </p:cNvPr>
              <p:cNvSpPr/>
              <p:nvPr/>
            </p:nvSpPr>
            <p:spPr>
              <a:xfrm>
                <a:off x="1734480" y="2832840"/>
                <a:ext cx="1115640" cy="223560"/>
              </a:xfrm>
              <a:custGeom>
                <a:avLst/>
                <a:gdLst/>
                <a:ahLst/>
                <a:cxnLst/>
                <a:rect l="0" t="0" r="r" b="b"/>
                <a:pathLst>
                  <a:path w="3099" h="621">
                    <a:moveTo>
                      <a:pt x="1549" y="620"/>
                    </a:moveTo>
                    <a:lnTo>
                      <a:pt x="0" y="620"/>
                    </a:lnTo>
                    <a:lnTo>
                      <a:pt x="0" y="0"/>
                    </a:lnTo>
                    <a:lnTo>
                      <a:pt x="3098" y="0"/>
                    </a:lnTo>
                    <a:lnTo>
                      <a:pt x="3098" y="620"/>
                    </a:lnTo>
                    <a:lnTo>
                      <a:pt x="1549" y="620"/>
                    </a:lnTo>
                  </a:path>
                </a:pathLst>
              </a:custGeom>
              <a:solidFill>
                <a:srgbClr val="FFFFFF"/>
              </a:solidFill>
              <a:ln w="15840">
                <a:noFill/>
              </a:ln>
            </p:spPr>
          </p:sp>
          <p:sp>
            <p:nvSpPr>
              <p:cNvPr id="106" name="Freeform 16">
                <a:extLst>
                  <a:ext uri="{FF2B5EF4-FFF2-40B4-BE49-F238E27FC236}">
                    <a16:creationId xmlns:a16="http://schemas.microsoft.com/office/drawing/2014/main" id="{5EA63083-B409-3F49-980B-56A0BAAC5D71}"/>
                  </a:ext>
                </a:extLst>
              </p:cNvPr>
              <p:cNvSpPr/>
              <p:nvPr/>
            </p:nvSpPr>
            <p:spPr>
              <a:xfrm>
                <a:off x="1747080" y="2827080"/>
                <a:ext cx="176040" cy="228600"/>
              </a:xfrm>
              <a:custGeom>
                <a:avLst/>
                <a:gdLst/>
                <a:ahLst/>
                <a:cxnLst/>
                <a:rect l="0" t="0" r="r" b="b"/>
                <a:pathLst>
                  <a:path w="489" h="635">
                    <a:moveTo>
                      <a:pt x="274" y="493"/>
                    </a:moveTo>
                    <a:cubicBezTo>
                      <a:pt x="384" y="452"/>
                      <a:pt x="488" y="325"/>
                      <a:pt x="488" y="189"/>
                    </a:cubicBezTo>
                    <a:cubicBezTo>
                      <a:pt x="488" y="77"/>
                      <a:pt x="413" y="0"/>
                      <a:pt x="307" y="0"/>
                    </a:cubicBezTo>
                    <a:cubicBezTo>
                      <a:pt x="155" y="0"/>
                      <a:pt x="0" y="160"/>
                      <a:pt x="0" y="325"/>
                    </a:cubicBezTo>
                    <a:cubicBezTo>
                      <a:pt x="0" y="442"/>
                      <a:pt x="78" y="513"/>
                      <a:pt x="181" y="513"/>
                    </a:cubicBezTo>
                    <a:cubicBezTo>
                      <a:pt x="198" y="513"/>
                      <a:pt x="222" y="509"/>
                      <a:pt x="250" y="503"/>
                    </a:cubicBezTo>
                    <a:cubicBezTo>
                      <a:pt x="246" y="546"/>
                      <a:pt x="246" y="548"/>
                      <a:pt x="246" y="558"/>
                    </a:cubicBezTo>
                    <a:cubicBezTo>
                      <a:pt x="246" y="580"/>
                      <a:pt x="246" y="634"/>
                      <a:pt x="306" y="634"/>
                    </a:cubicBezTo>
                    <a:cubicBezTo>
                      <a:pt x="389" y="634"/>
                      <a:pt x="422" y="505"/>
                      <a:pt x="422" y="498"/>
                    </a:cubicBezTo>
                    <a:cubicBezTo>
                      <a:pt x="422" y="492"/>
                      <a:pt x="418" y="490"/>
                      <a:pt x="416" y="490"/>
                    </a:cubicBezTo>
                    <a:cubicBezTo>
                      <a:pt x="410" y="490"/>
                      <a:pt x="408" y="493"/>
                      <a:pt x="406" y="498"/>
                    </a:cubicBezTo>
                    <a:cubicBezTo>
                      <a:pt x="390" y="548"/>
                      <a:pt x="349" y="566"/>
                      <a:pt x="325" y="566"/>
                    </a:cubicBezTo>
                    <a:cubicBezTo>
                      <a:pt x="291" y="566"/>
                      <a:pt x="282" y="546"/>
                      <a:pt x="274" y="493"/>
                    </a:cubicBezTo>
                    <a:moveTo>
                      <a:pt x="141" y="487"/>
                    </a:moveTo>
                    <a:cubicBezTo>
                      <a:pt x="86" y="466"/>
                      <a:pt x="62" y="410"/>
                      <a:pt x="62" y="348"/>
                    </a:cubicBezTo>
                    <a:cubicBezTo>
                      <a:pt x="62" y="298"/>
                      <a:pt x="80" y="199"/>
                      <a:pt x="134" y="122"/>
                    </a:cubicBezTo>
                    <a:cubicBezTo>
                      <a:pt x="186" y="50"/>
                      <a:pt x="251" y="18"/>
                      <a:pt x="304" y="18"/>
                    </a:cubicBezTo>
                    <a:cubicBezTo>
                      <a:pt x="374" y="18"/>
                      <a:pt x="426" y="72"/>
                      <a:pt x="426" y="167"/>
                    </a:cubicBezTo>
                    <a:cubicBezTo>
                      <a:pt x="426" y="237"/>
                      <a:pt x="389" y="402"/>
                      <a:pt x="270" y="469"/>
                    </a:cubicBezTo>
                    <a:cubicBezTo>
                      <a:pt x="267" y="444"/>
                      <a:pt x="261" y="392"/>
                      <a:pt x="208" y="392"/>
                    </a:cubicBezTo>
                    <a:cubicBezTo>
                      <a:pt x="171" y="392"/>
                      <a:pt x="138" y="428"/>
                      <a:pt x="138" y="465"/>
                    </a:cubicBezTo>
                    <a:cubicBezTo>
                      <a:pt x="138" y="479"/>
                      <a:pt x="141" y="487"/>
                      <a:pt x="141" y="487"/>
                    </a:cubicBezTo>
                    <a:moveTo>
                      <a:pt x="184" y="495"/>
                    </a:moveTo>
                    <a:cubicBezTo>
                      <a:pt x="174" y="495"/>
                      <a:pt x="152" y="495"/>
                      <a:pt x="152" y="465"/>
                    </a:cubicBezTo>
                    <a:cubicBezTo>
                      <a:pt x="152" y="437"/>
                      <a:pt x="179" y="409"/>
                      <a:pt x="208" y="409"/>
                    </a:cubicBezTo>
                    <a:cubicBezTo>
                      <a:pt x="238" y="409"/>
                      <a:pt x="251" y="426"/>
                      <a:pt x="251" y="468"/>
                    </a:cubicBezTo>
                    <a:cubicBezTo>
                      <a:pt x="251" y="479"/>
                      <a:pt x="251" y="479"/>
                      <a:pt x="245" y="482"/>
                    </a:cubicBezTo>
                    <a:cubicBezTo>
                      <a:pt x="226" y="490"/>
                      <a:pt x="205" y="495"/>
                      <a:pt x="184" y="495"/>
                    </a:cubicBezTo>
                  </a:path>
                </a:pathLst>
              </a:custGeom>
              <a:solidFill>
                <a:srgbClr val="000000"/>
              </a:solidFill>
              <a:ln w="15840">
                <a:noFill/>
              </a:ln>
            </p:spPr>
          </p:sp>
          <p:sp>
            <p:nvSpPr>
              <p:cNvPr id="107" name="Freeform 17">
                <a:extLst>
                  <a:ext uri="{FF2B5EF4-FFF2-40B4-BE49-F238E27FC236}">
                    <a16:creationId xmlns:a16="http://schemas.microsoft.com/office/drawing/2014/main" id="{D4EA4316-D239-6F46-B930-7B11EFECD821}"/>
                  </a:ext>
                </a:extLst>
              </p:cNvPr>
              <p:cNvSpPr/>
              <p:nvPr/>
            </p:nvSpPr>
            <p:spPr>
              <a:xfrm>
                <a:off x="1942920" y="2965320"/>
                <a:ext cx="96120" cy="81000"/>
              </a:xfrm>
              <a:custGeom>
                <a:avLst/>
                <a:gdLst/>
                <a:ahLst/>
                <a:cxnLst/>
                <a:rect l="0" t="0" r="r" b="b"/>
                <a:pathLst>
                  <a:path w="267" h="225">
                    <a:moveTo>
                      <a:pt x="99" y="167"/>
                    </a:moveTo>
                    <a:cubicBezTo>
                      <a:pt x="94" y="183"/>
                      <a:pt x="78" y="210"/>
                      <a:pt x="53" y="210"/>
                    </a:cubicBezTo>
                    <a:cubicBezTo>
                      <a:pt x="51" y="210"/>
                      <a:pt x="37" y="210"/>
                      <a:pt x="26" y="203"/>
                    </a:cubicBezTo>
                    <a:cubicBezTo>
                      <a:pt x="46" y="197"/>
                      <a:pt x="48" y="179"/>
                      <a:pt x="48" y="176"/>
                    </a:cubicBezTo>
                    <a:cubicBezTo>
                      <a:pt x="48" y="165"/>
                      <a:pt x="40" y="157"/>
                      <a:pt x="29" y="157"/>
                    </a:cubicBezTo>
                    <a:cubicBezTo>
                      <a:pt x="14" y="157"/>
                      <a:pt x="0" y="170"/>
                      <a:pt x="0" y="187"/>
                    </a:cubicBezTo>
                    <a:cubicBezTo>
                      <a:pt x="0" y="213"/>
                      <a:pt x="27" y="224"/>
                      <a:pt x="51" y="224"/>
                    </a:cubicBezTo>
                    <a:cubicBezTo>
                      <a:pt x="75" y="224"/>
                      <a:pt x="94" y="210"/>
                      <a:pt x="107" y="189"/>
                    </a:cubicBezTo>
                    <a:cubicBezTo>
                      <a:pt x="120" y="215"/>
                      <a:pt x="147" y="224"/>
                      <a:pt x="166" y="224"/>
                    </a:cubicBezTo>
                    <a:cubicBezTo>
                      <a:pt x="224" y="224"/>
                      <a:pt x="253" y="162"/>
                      <a:pt x="253" y="147"/>
                    </a:cubicBezTo>
                    <a:cubicBezTo>
                      <a:pt x="253" y="141"/>
                      <a:pt x="246" y="141"/>
                      <a:pt x="245" y="141"/>
                    </a:cubicBezTo>
                    <a:cubicBezTo>
                      <a:pt x="238" y="141"/>
                      <a:pt x="238" y="144"/>
                      <a:pt x="237" y="151"/>
                    </a:cubicBezTo>
                    <a:cubicBezTo>
                      <a:pt x="226" y="184"/>
                      <a:pt x="197" y="210"/>
                      <a:pt x="168" y="210"/>
                    </a:cubicBezTo>
                    <a:cubicBezTo>
                      <a:pt x="149" y="210"/>
                      <a:pt x="138" y="197"/>
                      <a:pt x="138" y="178"/>
                    </a:cubicBezTo>
                    <a:cubicBezTo>
                      <a:pt x="138" y="165"/>
                      <a:pt x="150" y="120"/>
                      <a:pt x="163" y="64"/>
                    </a:cubicBezTo>
                    <a:cubicBezTo>
                      <a:pt x="174" y="26"/>
                      <a:pt x="197" y="14"/>
                      <a:pt x="213" y="14"/>
                    </a:cubicBezTo>
                    <a:cubicBezTo>
                      <a:pt x="213" y="14"/>
                      <a:pt x="229" y="14"/>
                      <a:pt x="238" y="21"/>
                    </a:cubicBezTo>
                    <a:cubicBezTo>
                      <a:pt x="224" y="26"/>
                      <a:pt x="218" y="38"/>
                      <a:pt x="218" y="48"/>
                    </a:cubicBezTo>
                    <a:cubicBezTo>
                      <a:pt x="218" y="59"/>
                      <a:pt x="226" y="67"/>
                      <a:pt x="237" y="67"/>
                    </a:cubicBezTo>
                    <a:cubicBezTo>
                      <a:pt x="248" y="67"/>
                      <a:pt x="266" y="58"/>
                      <a:pt x="266" y="37"/>
                    </a:cubicBezTo>
                    <a:cubicBezTo>
                      <a:pt x="266" y="8"/>
                      <a:pt x="234" y="0"/>
                      <a:pt x="213" y="0"/>
                    </a:cubicBezTo>
                    <a:cubicBezTo>
                      <a:pt x="189" y="0"/>
                      <a:pt x="170" y="16"/>
                      <a:pt x="158" y="35"/>
                    </a:cubicBezTo>
                    <a:cubicBezTo>
                      <a:pt x="149" y="14"/>
                      <a:pt x="126" y="0"/>
                      <a:pt x="99" y="0"/>
                    </a:cubicBezTo>
                    <a:cubicBezTo>
                      <a:pt x="43" y="0"/>
                      <a:pt x="11" y="61"/>
                      <a:pt x="11" y="75"/>
                    </a:cubicBezTo>
                    <a:cubicBezTo>
                      <a:pt x="11" y="82"/>
                      <a:pt x="18" y="82"/>
                      <a:pt x="19" y="82"/>
                    </a:cubicBezTo>
                    <a:cubicBezTo>
                      <a:pt x="26" y="82"/>
                      <a:pt x="27" y="80"/>
                      <a:pt x="29" y="74"/>
                    </a:cubicBezTo>
                    <a:cubicBezTo>
                      <a:pt x="42" y="35"/>
                      <a:pt x="72" y="14"/>
                      <a:pt x="98" y="14"/>
                    </a:cubicBezTo>
                    <a:cubicBezTo>
                      <a:pt x="114" y="14"/>
                      <a:pt x="126" y="22"/>
                      <a:pt x="126" y="46"/>
                    </a:cubicBezTo>
                    <a:cubicBezTo>
                      <a:pt x="126" y="56"/>
                      <a:pt x="120" y="82"/>
                      <a:pt x="117" y="98"/>
                    </a:cubicBezTo>
                    <a:lnTo>
                      <a:pt x="99" y="167"/>
                    </a:lnTo>
                  </a:path>
                </a:pathLst>
              </a:custGeom>
              <a:solidFill>
                <a:srgbClr val="000000"/>
              </a:solidFill>
              <a:ln w="15840">
                <a:noFill/>
              </a:ln>
            </p:spPr>
          </p:sp>
          <p:sp>
            <p:nvSpPr>
              <p:cNvPr id="108" name="Freeform 18">
                <a:extLst>
                  <a:ext uri="{FF2B5EF4-FFF2-40B4-BE49-F238E27FC236}">
                    <a16:creationId xmlns:a16="http://schemas.microsoft.com/office/drawing/2014/main" id="{BDBCF5DE-3CF3-074B-99DE-9E4233CCABEE}"/>
                  </a:ext>
                </a:extLst>
              </p:cNvPr>
              <p:cNvSpPr/>
              <p:nvPr/>
            </p:nvSpPr>
            <p:spPr>
              <a:xfrm>
                <a:off x="2146320" y="2913120"/>
                <a:ext cx="169200" cy="60480"/>
              </a:xfrm>
              <a:custGeom>
                <a:avLst/>
                <a:gdLst/>
                <a:ahLst/>
                <a:cxnLst/>
                <a:rect l="0" t="0" r="r" b="b"/>
                <a:pathLst>
                  <a:path w="470" h="168">
                    <a:moveTo>
                      <a:pt x="445" y="29"/>
                    </a:moveTo>
                    <a:cubicBezTo>
                      <a:pt x="456" y="29"/>
                      <a:pt x="469" y="29"/>
                      <a:pt x="469" y="14"/>
                    </a:cubicBezTo>
                    <a:cubicBezTo>
                      <a:pt x="469" y="0"/>
                      <a:pt x="456" y="0"/>
                      <a:pt x="446" y="0"/>
                    </a:cubicBezTo>
                    <a:lnTo>
                      <a:pt x="24" y="0"/>
                    </a:lnTo>
                    <a:cubicBezTo>
                      <a:pt x="13" y="0"/>
                      <a:pt x="0" y="0"/>
                      <a:pt x="0" y="14"/>
                    </a:cubicBezTo>
                    <a:cubicBezTo>
                      <a:pt x="0" y="29"/>
                      <a:pt x="13" y="29"/>
                      <a:pt x="24" y="29"/>
                    </a:cubicBezTo>
                    <a:lnTo>
                      <a:pt x="445" y="29"/>
                    </a:lnTo>
                    <a:moveTo>
                      <a:pt x="446" y="167"/>
                    </a:moveTo>
                    <a:cubicBezTo>
                      <a:pt x="456" y="167"/>
                      <a:pt x="469" y="167"/>
                      <a:pt x="469" y="152"/>
                    </a:cubicBezTo>
                    <a:cubicBezTo>
                      <a:pt x="469" y="138"/>
                      <a:pt x="456" y="138"/>
                      <a:pt x="445" y="138"/>
                    </a:cubicBezTo>
                    <a:lnTo>
                      <a:pt x="24" y="138"/>
                    </a:lnTo>
                    <a:cubicBezTo>
                      <a:pt x="13" y="138"/>
                      <a:pt x="0" y="138"/>
                      <a:pt x="0" y="152"/>
                    </a:cubicBezTo>
                    <a:cubicBezTo>
                      <a:pt x="0" y="167"/>
                      <a:pt x="13" y="167"/>
                      <a:pt x="24" y="167"/>
                    </a:cubicBezTo>
                    <a:lnTo>
                      <a:pt x="446" y="167"/>
                    </a:lnTo>
                  </a:path>
                </a:pathLst>
              </a:custGeom>
              <a:solidFill>
                <a:srgbClr val="000000"/>
              </a:solidFill>
              <a:ln w="15840">
                <a:noFill/>
              </a:ln>
            </p:spPr>
          </p:sp>
          <p:sp>
            <p:nvSpPr>
              <p:cNvPr id="109" name="Freeform 19">
                <a:extLst>
                  <a:ext uri="{FF2B5EF4-FFF2-40B4-BE49-F238E27FC236}">
                    <a16:creationId xmlns:a16="http://schemas.microsoft.com/office/drawing/2014/main" id="{BAFF5A70-D6E2-C848-9DAB-FFBFB18F8644}"/>
                  </a:ext>
                </a:extLst>
              </p:cNvPr>
              <p:cNvSpPr/>
              <p:nvPr/>
            </p:nvSpPr>
            <p:spPr>
              <a:xfrm>
                <a:off x="2410200" y="2837520"/>
                <a:ext cx="105840" cy="174960"/>
              </a:xfrm>
              <a:custGeom>
                <a:avLst/>
                <a:gdLst/>
                <a:ahLst/>
                <a:cxnLst/>
                <a:rect l="0" t="0" r="r" b="b"/>
                <a:pathLst>
                  <a:path w="294" h="486">
                    <a:moveTo>
                      <a:pt x="85" y="147"/>
                    </a:moveTo>
                    <a:cubicBezTo>
                      <a:pt x="53" y="127"/>
                      <a:pt x="50" y="103"/>
                      <a:pt x="50" y="90"/>
                    </a:cubicBezTo>
                    <a:cubicBezTo>
                      <a:pt x="50" y="48"/>
                      <a:pt x="96" y="18"/>
                      <a:pt x="146" y="18"/>
                    </a:cubicBezTo>
                    <a:cubicBezTo>
                      <a:pt x="198" y="18"/>
                      <a:pt x="243" y="54"/>
                      <a:pt x="243" y="106"/>
                    </a:cubicBezTo>
                    <a:cubicBezTo>
                      <a:pt x="243" y="146"/>
                      <a:pt x="216" y="179"/>
                      <a:pt x="173" y="203"/>
                    </a:cubicBezTo>
                    <a:lnTo>
                      <a:pt x="85" y="147"/>
                    </a:lnTo>
                    <a:moveTo>
                      <a:pt x="189" y="215"/>
                    </a:moveTo>
                    <a:cubicBezTo>
                      <a:pt x="240" y="189"/>
                      <a:pt x="274" y="152"/>
                      <a:pt x="274" y="106"/>
                    </a:cubicBezTo>
                    <a:cubicBezTo>
                      <a:pt x="274" y="40"/>
                      <a:pt x="211" y="0"/>
                      <a:pt x="147" y="0"/>
                    </a:cubicBezTo>
                    <a:cubicBezTo>
                      <a:pt x="77" y="0"/>
                      <a:pt x="19" y="53"/>
                      <a:pt x="19" y="119"/>
                    </a:cubicBezTo>
                    <a:cubicBezTo>
                      <a:pt x="19" y="131"/>
                      <a:pt x="21" y="162"/>
                      <a:pt x="50" y="195"/>
                    </a:cubicBezTo>
                    <a:cubicBezTo>
                      <a:pt x="58" y="203"/>
                      <a:pt x="85" y="221"/>
                      <a:pt x="102" y="234"/>
                    </a:cubicBezTo>
                    <a:cubicBezTo>
                      <a:pt x="61" y="255"/>
                      <a:pt x="0" y="293"/>
                      <a:pt x="0" y="364"/>
                    </a:cubicBezTo>
                    <a:cubicBezTo>
                      <a:pt x="0" y="439"/>
                      <a:pt x="72" y="485"/>
                      <a:pt x="146" y="485"/>
                    </a:cubicBezTo>
                    <a:cubicBezTo>
                      <a:pt x="226" y="485"/>
                      <a:pt x="293" y="428"/>
                      <a:pt x="293" y="352"/>
                    </a:cubicBezTo>
                    <a:cubicBezTo>
                      <a:pt x="293" y="327"/>
                      <a:pt x="285" y="295"/>
                      <a:pt x="259" y="264"/>
                    </a:cubicBezTo>
                    <a:cubicBezTo>
                      <a:pt x="245" y="250"/>
                      <a:pt x="234" y="244"/>
                      <a:pt x="189" y="215"/>
                    </a:cubicBezTo>
                    <a:moveTo>
                      <a:pt x="118" y="245"/>
                    </a:moveTo>
                    <a:lnTo>
                      <a:pt x="205" y="300"/>
                    </a:lnTo>
                    <a:cubicBezTo>
                      <a:pt x="224" y="312"/>
                      <a:pt x="258" y="333"/>
                      <a:pt x="258" y="376"/>
                    </a:cubicBezTo>
                    <a:cubicBezTo>
                      <a:pt x="258" y="429"/>
                      <a:pt x="205" y="466"/>
                      <a:pt x="147" y="466"/>
                    </a:cubicBezTo>
                    <a:cubicBezTo>
                      <a:pt x="86" y="466"/>
                      <a:pt x="35" y="423"/>
                      <a:pt x="35" y="364"/>
                    </a:cubicBezTo>
                    <a:cubicBezTo>
                      <a:pt x="35" y="322"/>
                      <a:pt x="58" y="277"/>
                      <a:pt x="118" y="245"/>
                    </a:cubicBezTo>
                  </a:path>
                </a:pathLst>
              </a:custGeom>
              <a:solidFill>
                <a:srgbClr val="000000"/>
              </a:solidFill>
              <a:ln w="15840">
                <a:noFill/>
              </a:ln>
            </p:spPr>
          </p:sp>
          <p:sp>
            <p:nvSpPr>
              <p:cNvPr id="110" name="Freeform 20">
                <a:extLst>
                  <a:ext uri="{FF2B5EF4-FFF2-40B4-BE49-F238E27FC236}">
                    <a16:creationId xmlns:a16="http://schemas.microsoft.com/office/drawing/2014/main" id="{4BAC5775-A8D0-8247-AD58-7916BAD32127}"/>
                  </a:ext>
                </a:extLst>
              </p:cNvPr>
              <p:cNvSpPr/>
              <p:nvPr/>
            </p:nvSpPr>
            <p:spPr>
              <a:xfrm>
                <a:off x="2547720" y="2979360"/>
                <a:ext cx="28080" cy="28080"/>
              </a:xfrm>
              <a:custGeom>
                <a:avLst/>
                <a:gdLst/>
                <a:ahLst/>
                <a:cxnLst/>
                <a:rect l="0" t="0" r="r" b="b"/>
                <a:pathLst>
                  <a:path w="78" h="78">
                    <a:moveTo>
                      <a:pt x="77" y="38"/>
                    </a:moveTo>
                    <a:cubicBezTo>
                      <a:pt x="77" y="18"/>
                      <a:pt x="59" y="0"/>
                      <a:pt x="38" y="0"/>
                    </a:cubicBezTo>
                    <a:cubicBezTo>
                      <a:pt x="18" y="0"/>
                      <a:pt x="0" y="18"/>
                      <a:pt x="0" y="38"/>
                    </a:cubicBezTo>
                    <a:cubicBezTo>
                      <a:pt x="0" y="59"/>
                      <a:pt x="18" y="77"/>
                      <a:pt x="38" y="77"/>
                    </a:cubicBezTo>
                    <a:cubicBezTo>
                      <a:pt x="59" y="77"/>
                      <a:pt x="77" y="59"/>
                      <a:pt x="77" y="38"/>
                    </a:cubicBezTo>
                  </a:path>
                </a:pathLst>
              </a:custGeom>
              <a:solidFill>
                <a:srgbClr val="000000"/>
              </a:solidFill>
              <a:ln w="15840">
                <a:noFill/>
              </a:ln>
            </p:spPr>
          </p:sp>
          <p:sp>
            <p:nvSpPr>
              <p:cNvPr id="111" name="Freeform 21">
                <a:extLst>
                  <a:ext uri="{FF2B5EF4-FFF2-40B4-BE49-F238E27FC236}">
                    <a16:creationId xmlns:a16="http://schemas.microsoft.com/office/drawing/2014/main" id="{66EC0DC2-5183-8745-A938-922419A1CE1C}"/>
                  </a:ext>
                </a:extLst>
              </p:cNvPr>
              <p:cNvSpPr/>
              <p:nvPr/>
            </p:nvSpPr>
            <p:spPr>
              <a:xfrm>
                <a:off x="2608920" y="2837520"/>
                <a:ext cx="101880" cy="169920"/>
              </a:xfrm>
              <a:custGeom>
                <a:avLst/>
                <a:gdLst/>
                <a:ahLst/>
                <a:cxnLst/>
                <a:rect l="0" t="0" r="r" b="b"/>
                <a:pathLst>
                  <a:path w="283" h="472">
                    <a:moveTo>
                      <a:pt x="54" y="417"/>
                    </a:moveTo>
                    <a:lnTo>
                      <a:pt x="130" y="343"/>
                    </a:lnTo>
                    <a:cubicBezTo>
                      <a:pt x="240" y="245"/>
                      <a:pt x="282" y="208"/>
                      <a:pt x="282" y="138"/>
                    </a:cubicBezTo>
                    <a:cubicBezTo>
                      <a:pt x="282" y="56"/>
                      <a:pt x="219" y="0"/>
                      <a:pt x="133" y="0"/>
                    </a:cubicBezTo>
                    <a:cubicBezTo>
                      <a:pt x="53" y="0"/>
                      <a:pt x="0" y="66"/>
                      <a:pt x="0" y="128"/>
                    </a:cubicBezTo>
                    <a:cubicBezTo>
                      <a:pt x="0" y="167"/>
                      <a:pt x="35" y="167"/>
                      <a:pt x="37" y="167"/>
                    </a:cubicBezTo>
                    <a:cubicBezTo>
                      <a:pt x="50" y="167"/>
                      <a:pt x="74" y="159"/>
                      <a:pt x="74" y="130"/>
                    </a:cubicBezTo>
                    <a:cubicBezTo>
                      <a:pt x="74" y="112"/>
                      <a:pt x="61" y="93"/>
                      <a:pt x="37" y="93"/>
                    </a:cubicBezTo>
                    <a:cubicBezTo>
                      <a:pt x="30" y="93"/>
                      <a:pt x="30" y="93"/>
                      <a:pt x="27" y="95"/>
                    </a:cubicBezTo>
                    <a:cubicBezTo>
                      <a:pt x="43" y="48"/>
                      <a:pt x="82" y="22"/>
                      <a:pt x="123" y="22"/>
                    </a:cubicBezTo>
                    <a:cubicBezTo>
                      <a:pt x="187" y="22"/>
                      <a:pt x="218" y="78"/>
                      <a:pt x="218" y="138"/>
                    </a:cubicBezTo>
                    <a:cubicBezTo>
                      <a:pt x="218" y="194"/>
                      <a:pt x="182" y="250"/>
                      <a:pt x="144" y="293"/>
                    </a:cubicBezTo>
                    <a:lnTo>
                      <a:pt x="8" y="444"/>
                    </a:lnTo>
                    <a:cubicBezTo>
                      <a:pt x="0" y="452"/>
                      <a:pt x="0" y="453"/>
                      <a:pt x="0" y="471"/>
                    </a:cubicBezTo>
                    <a:lnTo>
                      <a:pt x="262" y="471"/>
                    </a:lnTo>
                    <a:lnTo>
                      <a:pt x="282" y="348"/>
                    </a:lnTo>
                    <a:lnTo>
                      <a:pt x="264" y="348"/>
                    </a:lnTo>
                    <a:cubicBezTo>
                      <a:pt x="261" y="368"/>
                      <a:pt x="256" y="401"/>
                      <a:pt x="248" y="410"/>
                    </a:cubicBezTo>
                    <a:cubicBezTo>
                      <a:pt x="243" y="417"/>
                      <a:pt x="197" y="417"/>
                      <a:pt x="182" y="417"/>
                    </a:cubicBezTo>
                    <a:lnTo>
                      <a:pt x="54" y="417"/>
                    </a:lnTo>
                  </a:path>
                </a:pathLst>
              </a:custGeom>
              <a:solidFill>
                <a:srgbClr val="000000"/>
              </a:solidFill>
              <a:ln w="15840">
                <a:noFill/>
              </a:ln>
            </p:spPr>
          </p:sp>
          <p:sp>
            <p:nvSpPr>
              <p:cNvPr id="112" name="Freeform 22">
                <a:extLst>
                  <a:ext uri="{FF2B5EF4-FFF2-40B4-BE49-F238E27FC236}">
                    <a16:creationId xmlns:a16="http://schemas.microsoft.com/office/drawing/2014/main" id="{2E4B76D4-FB7D-244D-AEA3-52BBFE795A43}"/>
                  </a:ext>
                </a:extLst>
              </p:cNvPr>
              <p:cNvSpPr/>
              <p:nvPr/>
            </p:nvSpPr>
            <p:spPr>
              <a:xfrm>
                <a:off x="2729880" y="2834640"/>
                <a:ext cx="113400" cy="172080"/>
              </a:xfrm>
              <a:custGeom>
                <a:avLst/>
                <a:gdLst/>
                <a:ahLst/>
                <a:cxnLst/>
                <a:rect l="0" t="0" r="r" b="b"/>
                <a:pathLst>
                  <a:path w="315" h="478">
                    <a:moveTo>
                      <a:pt x="187" y="362"/>
                    </a:moveTo>
                    <a:lnTo>
                      <a:pt x="187" y="423"/>
                    </a:lnTo>
                    <a:cubicBezTo>
                      <a:pt x="187" y="449"/>
                      <a:pt x="187" y="457"/>
                      <a:pt x="134" y="457"/>
                    </a:cubicBezTo>
                    <a:lnTo>
                      <a:pt x="120" y="457"/>
                    </a:lnTo>
                    <a:lnTo>
                      <a:pt x="120" y="477"/>
                    </a:lnTo>
                    <a:cubicBezTo>
                      <a:pt x="149" y="476"/>
                      <a:pt x="186" y="476"/>
                      <a:pt x="214" y="476"/>
                    </a:cubicBezTo>
                    <a:cubicBezTo>
                      <a:pt x="245" y="476"/>
                      <a:pt x="282" y="476"/>
                      <a:pt x="310" y="477"/>
                    </a:cubicBezTo>
                    <a:lnTo>
                      <a:pt x="310" y="457"/>
                    </a:lnTo>
                    <a:lnTo>
                      <a:pt x="296" y="457"/>
                    </a:lnTo>
                    <a:cubicBezTo>
                      <a:pt x="243" y="457"/>
                      <a:pt x="242" y="449"/>
                      <a:pt x="242" y="423"/>
                    </a:cubicBezTo>
                    <a:lnTo>
                      <a:pt x="242" y="362"/>
                    </a:lnTo>
                    <a:lnTo>
                      <a:pt x="314" y="362"/>
                    </a:lnTo>
                    <a:lnTo>
                      <a:pt x="314" y="340"/>
                    </a:lnTo>
                    <a:lnTo>
                      <a:pt x="242" y="340"/>
                    </a:lnTo>
                    <a:lnTo>
                      <a:pt x="242" y="18"/>
                    </a:lnTo>
                    <a:cubicBezTo>
                      <a:pt x="242" y="5"/>
                      <a:pt x="242" y="0"/>
                      <a:pt x="230" y="0"/>
                    </a:cubicBezTo>
                    <a:cubicBezTo>
                      <a:pt x="224" y="0"/>
                      <a:pt x="222" y="0"/>
                      <a:pt x="218" y="8"/>
                    </a:cubicBezTo>
                    <a:lnTo>
                      <a:pt x="0" y="340"/>
                    </a:lnTo>
                    <a:lnTo>
                      <a:pt x="0" y="362"/>
                    </a:lnTo>
                    <a:lnTo>
                      <a:pt x="187" y="362"/>
                    </a:lnTo>
                    <a:moveTo>
                      <a:pt x="192" y="340"/>
                    </a:moveTo>
                    <a:lnTo>
                      <a:pt x="19" y="340"/>
                    </a:lnTo>
                    <a:lnTo>
                      <a:pt x="192" y="77"/>
                    </a:lnTo>
                    <a:lnTo>
                      <a:pt x="192" y="340"/>
                    </a:lnTo>
                  </a:path>
                </a:pathLst>
              </a:custGeom>
              <a:solidFill>
                <a:srgbClr val="000000"/>
              </a:solidFill>
              <a:ln w="15840">
                <a:noFill/>
              </a:ln>
            </p:spPr>
          </p:sp>
        </p:grpSp>
        <p:grpSp>
          <p:nvGrpSpPr>
            <p:cNvPr id="113" name="Group 23">
              <a:extLst>
                <a:ext uri="{FF2B5EF4-FFF2-40B4-BE49-F238E27FC236}">
                  <a16:creationId xmlns:a16="http://schemas.microsoft.com/office/drawing/2014/main" id="{879487AC-7644-8B48-A186-205BAB58CFFB}"/>
                </a:ext>
              </a:extLst>
            </p:cNvPr>
            <p:cNvGrpSpPr/>
            <p:nvPr/>
          </p:nvGrpSpPr>
          <p:grpSpPr>
            <a:xfrm>
              <a:off x="1734480" y="3187080"/>
              <a:ext cx="1109520" cy="252720"/>
              <a:chOff x="1734480" y="3187080"/>
              <a:chExt cx="1109520" cy="252720"/>
            </a:xfrm>
          </p:grpSpPr>
          <p:sp>
            <p:nvSpPr>
              <p:cNvPr id="114" name="Freeform 24">
                <a:extLst>
                  <a:ext uri="{FF2B5EF4-FFF2-40B4-BE49-F238E27FC236}">
                    <a16:creationId xmlns:a16="http://schemas.microsoft.com/office/drawing/2014/main" id="{D271B8C4-4FF6-5E47-8BB8-87BEBD591457}"/>
                  </a:ext>
                </a:extLst>
              </p:cNvPr>
              <p:cNvSpPr/>
              <p:nvPr/>
            </p:nvSpPr>
            <p:spPr>
              <a:xfrm>
                <a:off x="1734480" y="3192840"/>
                <a:ext cx="1109880" cy="246240"/>
              </a:xfrm>
              <a:custGeom>
                <a:avLst/>
                <a:gdLst/>
                <a:ahLst/>
                <a:cxnLst/>
                <a:rect l="0" t="0" r="r" b="b"/>
                <a:pathLst>
                  <a:path w="3083" h="684">
                    <a:moveTo>
                      <a:pt x="1541" y="683"/>
                    </a:moveTo>
                    <a:lnTo>
                      <a:pt x="0" y="683"/>
                    </a:lnTo>
                    <a:lnTo>
                      <a:pt x="0" y="0"/>
                    </a:lnTo>
                    <a:lnTo>
                      <a:pt x="3082" y="0"/>
                    </a:lnTo>
                    <a:lnTo>
                      <a:pt x="3082" y="683"/>
                    </a:lnTo>
                    <a:lnTo>
                      <a:pt x="1541" y="683"/>
                    </a:lnTo>
                  </a:path>
                </a:pathLst>
              </a:custGeom>
              <a:solidFill>
                <a:srgbClr val="FFFFFF"/>
              </a:solidFill>
              <a:ln w="15840">
                <a:noFill/>
              </a:ln>
            </p:spPr>
          </p:sp>
          <p:sp>
            <p:nvSpPr>
              <p:cNvPr id="115" name="Freeform 25">
                <a:extLst>
                  <a:ext uri="{FF2B5EF4-FFF2-40B4-BE49-F238E27FC236}">
                    <a16:creationId xmlns:a16="http://schemas.microsoft.com/office/drawing/2014/main" id="{07A1A379-5CB4-B243-9B53-BAF75227C1B2}"/>
                  </a:ext>
                </a:extLst>
              </p:cNvPr>
              <p:cNvSpPr/>
              <p:nvPr/>
            </p:nvSpPr>
            <p:spPr>
              <a:xfrm>
                <a:off x="1747080" y="3187080"/>
                <a:ext cx="176040" cy="228240"/>
              </a:xfrm>
              <a:custGeom>
                <a:avLst/>
                <a:gdLst/>
                <a:ahLst/>
                <a:cxnLst/>
                <a:rect l="0" t="0" r="r" b="b"/>
                <a:pathLst>
                  <a:path w="489" h="634">
                    <a:moveTo>
                      <a:pt x="274" y="493"/>
                    </a:moveTo>
                    <a:cubicBezTo>
                      <a:pt x="384" y="451"/>
                      <a:pt x="488" y="325"/>
                      <a:pt x="488" y="189"/>
                    </a:cubicBezTo>
                    <a:cubicBezTo>
                      <a:pt x="488" y="77"/>
                      <a:pt x="413" y="0"/>
                      <a:pt x="307" y="0"/>
                    </a:cubicBezTo>
                    <a:cubicBezTo>
                      <a:pt x="155" y="0"/>
                      <a:pt x="0" y="160"/>
                      <a:pt x="0" y="325"/>
                    </a:cubicBezTo>
                    <a:cubicBezTo>
                      <a:pt x="0" y="441"/>
                      <a:pt x="78" y="512"/>
                      <a:pt x="181" y="512"/>
                    </a:cubicBezTo>
                    <a:cubicBezTo>
                      <a:pt x="198" y="512"/>
                      <a:pt x="222" y="509"/>
                      <a:pt x="250" y="502"/>
                    </a:cubicBezTo>
                    <a:cubicBezTo>
                      <a:pt x="246" y="545"/>
                      <a:pt x="246" y="547"/>
                      <a:pt x="246" y="556"/>
                    </a:cubicBezTo>
                    <a:cubicBezTo>
                      <a:pt x="246" y="579"/>
                      <a:pt x="246" y="633"/>
                      <a:pt x="306" y="633"/>
                    </a:cubicBezTo>
                    <a:cubicBezTo>
                      <a:pt x="389" y="633"/>
                      <a:pt x="422" y="504"/>
                      <a:pt x="422" y="497"/>
                    </a:cubicBezTo>
                    <a:cubicBezTo>
                      <a:pt x="422" y="491"/>
                      <a:pt x="418" y="489"/>
                      <a:pt x="416" y="489"/>
                    </a:cubicBezTo>
                    <a:cubicBezTo>
                      <a:pt x="410" y="489"/>
                      <a:pt x="408" y="493"/>
                      <a:pt x="406" y="497"/>
                    </a:cubicBezTo>
                    <a:cubicBezTo>
                      <a:pt x="390" y="547"/>
                      <a:pt x="349" y="564"/>
                      <a:pt x="325" y="564"/>
                    </a:cubicBezTo>
                    <a:cubicBezTo>
                      <a:pt x="291" y="564"/>
                      <a:pt x="282" y="545"/>
                      <a:pt x="274" y="493"/>
                    </a:cubicBezTo>
                    <a:moveTo>
                      <a:pt x="141" y="486"/>
                    </a:moveTo>
                    <a:cubicBezTo>
                      <a:pt x="86" y="465"/>
                      <a:pt x="62" y="409"/>
                      <a:pt x="62" y="347"/>
                    </a:cubicBezTo>
                    <a:cubicBezTo>
                      <a:pt x="62" y="297"/>
                      <a:pt x="80" y="198"/>
                      <a:pt x="134" y="122"/>
                    </a:cubicBezTo>
                    <a:cubicBezTo>
                      <a:pt x="186" y="50"/>
                      <a:pt x="251" y="18"/>
                      <a:pt x="304" y="18"/>
                    </a:cubicBezTo>
                    <a:cubicBezTo>
                      <a:pt x="374" y="18"/>
                      <a:pt x="426" y="72"/>
                      <a:pt x="426" y="166"/>
                    </a:cubicBezTo>
                    <a:cubicBezTo>
                      <a:pt x="426" y="237"/>
                      <a:pt x="389" y="401"/>
                      <a:pt x="270" y="469"/>
                    </a:cubicBezTo>
                    <a:cubicBezTo>
                      <a:pt x="267" y="443"/>
                      <a:pt x="261" y="392"/>
                      <a:pt x="208" y="392"/>
                    </a:cubicBezTo>
                    <a:cubicBezTo>
                      <a:pt x="171" y="392"/>
                      <a:pt x="138" y="427"/>
                      <a:pt x="138" y="464"/>
                    </a:cubicBezTo>
                    <a:cubicBezTo>
                      <a:pt x="138" y="478"/>
                      <a:pt x="141" y="486"/>
                      <a:pt x="141" y="486"/>
                    </a:cubicBezTo>
                    <a:moveTo>
                      <a:pt x="184" y="494"/>
                    </a:moveTo>
                    <a:cubicBezTo>
                      <a:pt x="174" y="494"/>
                      <a:pt x="152" y="494"/>
                      <a:pt x="152" y="464"/>
                    </a:cubicBezTo>
                    <a:cubicBezTo>
                      <a:pt x="152" y="437"/>
                      <a:pt x="179" y="408"/>
                      <a:pt x="208" y="408"/>
                    </a:cubicBezTo>
                    <a:cubicBezTo>
                      <a:pt x="238" y="408"/>
                      <a:pt x="251" y="425"/>
                      <a:pt x="251" y="467"/>
                    </a:cubicBezTo>
                    <a:cubicBezTo>
                      <a:pt x="251" y="478"/>
                      <a:pt x="251" y="478"/>
                      <a:pt x="245" y="481"/>
                    </a:cubicBezTo>
                    <a:cubicBezTo>
                      <a:pt x="226" y="489"/>
                      <a:pt x="205" y="494"/>
                      <a:pt x="184" y="494"/>
                    </a:cubicBezTo>
                  </a:path>
                </a:pathLst>
              </a:custGeom>
              <a:solidFill>
                <a:srgbClr val="000000"/>
              </a:solidFill>
              <a:ln w="15840">
                <a:noFill/>
              </a:ln>
            </p:spPr>
          </p:sp>
          <p:sp>
            <p:nvSpPr>
              <p:cNvPr id="116" name="Freeform 26">
                <a:extLst>
                  <a:ext uri="{FF2B5EF4-FFF2-40B4-BE49-F238E27FC236}">
                    <a16:creationId xmlns:a16="http://schemas.microsoft.com/office/drawing/2014/main" id="{48EFC884-9D48-0349-9926-012FC061FF06}"/>
                  </a:ext>
                </a:extLst>
              </p:cNvPr>
              <p:cNvSpPr/>
              <p:nvPr/>
            </p:nvSpPr>
            <p:spPr>
              <a:xfrm>
                <a:off x="1942920" y="3325320"/>
                <a:ext cx="91800" cy="114840"/>
              </a:xfrm>
              <a:custGeom>
                <a:avLst/>
                <a:gdLst/>
                <a:ahLst/>
                <a:cxnLst/>
                <a:rect l="0" t="0" r="r" b="b"/>
                <a:pathLst>
                  <a:path w="255" h="319">
                    <a:moveTo>
                      <a:pt x="253" y="32"/>
                    </a:moveTo>
                    <a:cubicBezTo>
                      <a:pt x="254" y="24"/>
                      <a:pt x="254" y="24"/>
                      <a:pt x="254" y="21"/>
                    </a:cubicBezTo>
                    <a:cubicBezTo>
                      <a:pt x="254" y="11"/>
                      <a:pt x="246" y="5"/>
                      <a:pt x="238" y="5"/>
                    </a:cubicBezTo>
                    <a:cubicBezTo>
                      <a:pt x="232" y="5"/>
                      <a:pt x="222" y="8"/>
                      <a:pt x="218" y="18"/>
                    </a:cubicBezTo>
                    <a:cubicBezTo>
                      <a:pt x="216" y="19"/>
                      <a:pt x="211" y="35"/>
                      <a:pt x="210" y="45"/>
                    </a:cubicBezTo>
                    <a:lnTo>
                      <a:pt x="198" y="86"/>
                    </a:lnTo>
                    <a:cubicBezTo>
                      <a:pt x="197" y="99"/>
                      <a:pt x="181" y="160"/>
                      <a:pt x="179" y="166"/>
                    </a:cubicBezTo>
                    <a:cubicBezTo>
                      <a:pt x="179" y="166"/>
                      <a:pt x="157" y="209"/>
                      <a:pt x="118" y="209"/>
                    </a:cubicBezTo>
                    <a:cubicBezTo>
                      <a:pt x="85" y="209"/>
                      <a:pt x="85" y="177"/>
                      <a:pt x="85" y="168"/>
                    </a:cubicBezTo>
                    <a:cubicBezTo>
                      <a:pt x="85" y="141"/>
                      <a:pt x="96" y="110"/>
                      <a:pt x="110" y="72"/>
                    </a:cubicBezTo>
                    <a:cubicBezTo>
                      <a:pt x="117" y="56"/>
                      <a:pt x="120" y="51"/>
                      <a:pt x="120" y="42"/>
                    </a:cubicBezTo>
                    <a:cubicBezTo>
                      <a:pt x="120" y="18"/>
                      <a:pt x="99" y="0"/>
                      <a:pt x="72" y="0"/>
                    </a:cubicBezTo>
                    <a:cubicBezTo>
                      <a:pt x="22" y="0"/>
                      <a:pt x="0" y="67"/>
                      <a:pt x="0" y="75"/>
                    </a:cubicBezTo>
                    <a:cubicBezTo>
                      <a:pt x="0" y="82"/>
                      <a:pt x="6" y="82"/>
                      <a:pt x="8" y="82"/>
                    </a:cubicBezTo>
                    <a:cubicBezTo>
                      <a:pt x="16" y="82"/>
                      <a:pt x="16" y="80"/>
                      <a:pt x="18" y="74"/>
                    </a:cubicBezTo>
                    <a:cubicBezTo>
                      <a:pt x="30" y="34"/>
                      <a:pt x="51" y="14"/>
                      <a:pt x="70" y="14"/>
                    </a:cubicBezTo>
                    <a:cubicBezTo>
                      <a:pt x="80" y="14"/>
                      <a:pt x="83" y="19"/>
                      <a:pt x="83" y="30"/>
                    </a:cubicBezTo>
                    <a:cubicBezTo>
                      <a:pt x="83" y="43"/>
                      <a:pt x="78" y="53"/>
                      <a:pt x="77" y="59"/>
                    </a:cubicBezTo>
                    <a:cubicBezTo>
                      <a:pt x="53" y="120"/>
                      <a:pt x="48" y="139"/>
                      <a:pt x="48" y="160"/>
                    </a:cubicBezTo>
                    <a:cubicBezTo>
                      <a:pt x="48" y="168"/>
                      <a:pt x="48" y="192"/>
                      <a:pt x="67" y="208"/>
                    </a:cubicBezTo>
                    <a:cubicBezTo>
                      <a:pt x="82" y="221"/>
                      <a:pt x="102" y="222"/>
                      <a:pt x="117" y="222"/>
                    </a:cubicBezTo>
                    <a:cubicBezTo>
                      <a:pt x="136" y="222"/>
                      <a:pt x="154" y="216"/>
                      <a:pt x="170" y="200"/>
                    </a:cubicBezTo>
                    <a:cubicBezTo>
                      <a:pt x="163" y="227"/>
                      <a:pt x="158" y="248"/>
                      <a:pt x="138" y="273"/>
                    </a:cubicBezTo>
                    <a:cubicBezTo>
                      <a:pt x="125" y="289"/>
                      <a:pt x="104" y="305"/>
                      <a:pt x="78" y="305"/>
                    </a:cubicBezTo>
                    <a:cubicBezTo>
                      <a:pt x="75" y="305"/>
                      <a:pt x="51" y="305"/>
                      <a:pt x="42" y="289"/>
                    </a:cubicBezTo>
                    <a:cubicBezTo>
                      <a:pt x="67" y="286"/>
                      <a:pt x="67" y="262"/>
                      <a:pt x="67" y="262"/>
                    </a:cubicBezTo>
                    <a:cubicBezTo>
                      <a:pt x="67" y="246"/>
                      <a:pt x="53" y="243"/>
                      <a:pt x="48" y="243"/>
                    </a:cubicBezTo>
                    <a:cubicBezTo>
                      <a:pt x="37" y="243"/>
                      <a:pt x="19" y="253"/>
                      <a:pt x="19" y="275"/>
                    </a:cubicBezTo>
                    <a:cubicBezTo>
                      <a:pt x="19" y="301"/>
                      <a:pt x="43" y="318"/>
                      <a:pt x="78" y="318"/>
                    </a:cubicBezTo>
                    <a:cubicBezTo>
                      <a:pt x="128" y="318"/>
                      <a:pt x="190" y="280"/>
                      <a:pt x="205" y="219"/>
                    </a:cubicBezTo>
                    <a:lnTo>
                      <a:pt x="253" y="32"/>
                    </a:lnTo>
                  </a:path>
                </a:pathLst>
              </a:custGeom>
              <a:solidFill>
                <a:srgbClr val="000000"/>
              </a:solidFill>
              <a:ln w="15840">
                <a:noFill/>
              </a:ln>
            </p:spPr>
          </p:sp>
          <p:sp>
            <p:nvSpPr>
              <p:cNvPr id="117" name="Freeform 27">
                <a:extLst>
                  <a:ext uri="{FF2B5EF4-FFF2-40B4-BE49-F238E27FC236}">
                    <a16:creationId xmlns:a16="http://schemas.microsoft.com/office/drawing/2014/main" id="{A8DBA225-6605-754D-99FC-B45462BBEB8E}"/>
                  </a:ext>
                </a:extLst>
              </p:cNvPr>
              <p:cNvSpPr/>
              <p:nvPr/>
            </p:nvSpPr>
            <p:spPr>
              <a:xfrm>
                <a:off x="2140560" y="3272760"/>
                <a:ext cx="169200" cy="60120"/>
              </a:xfrm>
              <a:custGeom>
                <a:avLst/>
                <a:gdLst/>
                <a:ahLst/>
                <a:cxnLst/>
                <a:rect l="0" t="0" r="r" b="b"/>
                <a:pathLst>
                  <a:path w="470" h="167">
                    <a:moveTo>
                      <a:pt x="445" y="29"/>
                    </a:moveTo>
                    <a:cubicBezTo>
                      <a:pt x="456" y="29"/>
                      <a:pt x="469" y="29"/>
                      <a:pt x="469" y="14"/>
                    </a:cubicBezTo>
                    <a:cubicBezTo>
                      <a:pt x="469" y="0"/>
                      <a:pt x="456" y="0"/>
                      <a:pt x="446" y="0"/>
                    </a:cubicBezTo>
                    <a:lnTo>
                      <a:pt x="24" y="0"/>
                    </a:lnTo>
                    <a:cubicBezTo>
                      <a:pt x="13" y="0"/>
                      <a:pt x="0" y="0"/>
                      <a:pt x="0" y="14"/>
                    </a:cubicBezTo>
                    <a:cubicBezTo>
                      <a:pt x="0" y="29"/>
                      <a:pt x="13" y="29"/>
                      <a:pt x="24" y="29"/>
                    </a:cubicBezTo>
                    <a:lnTo>
                      <a:pt x="445" y="29"/>
                    </a:lnTo>
                    <a:moveTo>
                      <a:pt x="446" y="166"/>
                    </a:moveTo>
                    <a:cubicBezTo>
                      <a:pt x="456" y="166"/>
                      <a:pt x="469" y="166"/>
                      <a:pt x="469" y="152"/>
                    </a:cubicBezTo>
                    <a:cubicBezTo>
                      <a:pt x="469" y="138"/>
                      <a:pt x="456" y="138"/>
                      <a:pt x="445" y="138"/>
                    </a:cubicBezTo>
                    <a:lnTo>
                      <a:pt x="24" y="138"/>
                    </a:lnTo>
                    <a:cubicBezTo>
                      <a:pt x="13" y="138"/>
                      <a:pt x="0" y="138"/>
                      <a:pt x="0" y="152"/>
                    </a:cubicBezTo>
                    <a:cubicBezTo>
                      <a:pt x="0" y="166"/>
                      <a:pt x="13" y="166"/>
                      <a:pt x="24" y="166"/>
                    </a:cubicBezTo>
                    <a:lnTo>
                      <a:pt x="446" y="166"/>
                    </a:lnTo>
                  </a:path>
                </a:pathLst>
              </a:custGeom>
              <a:solidFill>
                <a:srgbClr val="000000"/>
              </a:solidFill>
              <a:ln w="15840">
                <a:noFill/>
              </a:ln>
            </p:spPr>
          </p:sp>
          <p:sp>
            <p:nvSpPr>
              <p:cNvPr id="118" name="Freeform 28">
                <a:extLst>
                  <a:ext uri="{FF2B5EF4-FFF2-40B4-BE49-F238E27FC236}">
                    <a16:creationId xmlns:a16="http://schemas.microsoft.com/office/drawing/2014/main" id="{853E3327-9334-464C-8113-0249D0FD2F5E}"/>
                  </a:ext>
                </a:extLst>
              </p:cNvPr>
              <p:cNvSpPr/>
              <p:nvPr/>
            </p:nvSpPr>
            <p:spPr>
              <a:xfrm>
                <a:off x="2404440" y="3197520"/>
                <a:ext cx="105840" cy="174960"/>
              </a:xfrm>
              <a:custGeom>
                <a:avLst/>
                <a:gdLst/>
                <a:ahLst/>
                <a:cxnLst/>
                <a:rect l="0" t="0" r="r" b="b"/>
                <a:pathLst>
                  <a:path w="294" h="486">
                    <a:moveTo>
                      <a:pt x="85" y="147"/>
                    </a:moveTo>
                    <a:cubicBezTo>
                      <a:pt x="53" y="126"/>
                      <a:pt x="50" y="102"/>
                      <a:pt x="50" y="90"/>
                    </a:cubicBezTo>
                    <a:cubicBezTo>
                      <a:pt x="50" y="48"/>
                      <a:pt x="96" y="18"/>
                      <a:pt x="146" y="18"/>
                    </a:cubicBezTo>
                    <a:cubicBezTo>
                      <a:pt x="198" y="18"/>
                      <a:pt x="243" y="54"/>
                      <a:pt x="243" y="106"/>
                    </a:cubicBezTo>
                    <a:cubicBezTo>
                      <a:pt x="243" y="146"/>
                      <a:pt x="216" y="179"/>
                      <a:pt x="173" y="203"/>
                    </a:cubicBezTo>
                    <a:lnTo>
                      <a:pt x="85" y="147"/>
                    </a:lnTo>
                    <a:moveTo>
                      <a:pt x="189" y="214"/>
                    </a:moveTo>
                    <a:cubicBezTo>
                      <a:pt x="240" y="189"/>
                      <a:pt x="274" y="152"/>
                      <a:pt x="274" y="106"/>
                    </a:cubicBezTo>
                    <a:cubicBezTo>
                      <a:pt x="274" y="40"/>
                      <a:pt x="211" y="0"/>
                      <a:pt x="147" y="0"/>
                    </a:cubicBezTo>
                    <a:cubicBezTo>
                      <a:pt x="77" y="0"/>
                      <a:pt x="19" y="53"/>
                      <a:pt x="19" y="118"/>
                    </a:cubicBezTo>
                    <a:cubicBezTo>
                      <a:pt x="19" y="131"/>
                      <a:pt x="21" y="162"/>
                      <a:pt x="50" y="195"/>
                    </a:cubicBezTo>
                    <a:cubicBezTo>
                      <a:pt x="58" y="203"/>
                      <a:pt x="85" y="221"/>
                      <a:pt x="102" y="233"/>
                    </a:cubicBezTo>
                    <a:cubicBezTo>
                      <a:pt x="61" y="254"/>
                      <a:pt x="0" y="293"/>
                      <a:pt x="0" y="363"/>
                    </a:cubicBezTo>
                    <a:cubicBezTo>
                      <a:pt x="0" y="438"/>
                      <a:pt x="72" y="485"/>
                      <a:pt x="146" y="485"/>
                    </a:cubicBezTo>
                    <a:cubicBezTo>
                      <a:pt x="226" y="485"/>
                      <a:pt x="293" y="427"/>
                      <a:pt x="293" y="352"/>
                    </a:cubicBezTo>
                    <a:cubicBezTo>
                      <a:pt x="293" y="326"/>
                      <a:pt x="285" y="294"/>
                      <a:pt x="259" y="264"/>
                    </a:cubicBezTo>
                    <a:cubicBezTo>
                      <a:pt x="245" y="249"/>
                      <a:pt x="234" y="243"/>
                      <a:pt x="189" y="214"/>
                    </a:cubicBezTo>
                    <a:moveTo>
                      <a:pt x="118" y="245"/>
                    </a:moveTo>
                    <a:lnTo>
                      <a:pt x="205" y="299"/>
                    </a:lnTo>
                    <a:cubicBezTo>
                      <a:pt x="224" y="312"/>
                      <a:pt x="258" y="333"/>
                      <a:pt x="258" y="376"/>
                    </a:cubicBezTo>
                    <a:cubicBezTo>
                      <a:pt x="258" y="429"/>
                      <a:pt x="205" y="465"/>
                      <a:pt x="147" y="465"/>
                    </a:cubicBezTo>
                    <a:cubicBezTo>
                      <a:pt x="86" y="465"/>
                      <a:pt x="35" y="422"/>
                      <a:pt x="35" y="363"/>
                    </a:cubicBezTo>
                    <a:cubicBezTo>
                      <a:pt x="35" y="321"/>
                      <a:pt x="58" y="277"/>
                      <a:pt x="118" y="245"/>
                    </a:cubicBezTo>
                  </a:path>
                </a:pathLst>
              </a:custGeom>
              <a:solidFill>
                <a:srgbClr val="000000"/>
              </a:solidFill>
              <a:ln w="15840">
                <a:noFill/>
              </a:ln>
            </p:spPr>
          </p:sp>
          <p:sp>
            <p:nvSpPr>
              <p:cNvPr id="119" name="Freeform 29">
                <a:extLst>
                  <a:ext uri="{FF2B5EF4-FFF2-40B4-BE49-F238E27FC236}">
                    <a16:creationId xmlns:a16="http://schemas.microsoft.com/office/drawing/2014/main" id="{F9021389-14FF-DA45-81E0-4CBBD05EC345}"/>
                  </a:ext>
                </a:extLst>
              </p:cNvPr>
              <p:cNvSpPr/>
              <p:nvPr/>
            </p:nvSpPr>
            <p:spPr>
              <a:xfrm>
                <a:off x="2541960" y="3339000"/>
                <a:ext cx="28080" cy="28080"/>
              </a:xfrm>
              <a:custGeom>
                <a:avLst/>
                <a:gdLst/>
                <a:ahLst/>
                <a:cxnLst/>
                <a:rect l="0" t="0" r="r" b="b"/>
                <a:pathLst>
                  <a:path w="78" h="78">
                    <a:moveTo>
                      <a:pt x="77" y="38"/>
                    </a:moveTo>
                    <a:cubicBezTo>
                      <a:pt x="77" y="18"/>
                      <a:pt x="59" y="0"/>
                      <a:pt x="38" y="0"/>
                    </a:cubicBezTo>
                    <a:cubicBezTo>
                      <a:pt x="18" y="0"/>
                      <a:pt x="0" y="18"/>
                      <a:pt x="0" y="38"/>
                    </a:cubicBezTo>
                    <a:cubicBezTo>
                      <a:pt x="0" y="59"/>
                      <a:pt x="18" y="77"/>
                      <a:pt x="38" y="77"/>
                    </a:cubicBezTo>
                    <a:cubicBezTo>
                      <a:pt x="59" y="77"/>
                      <a:pt x="77" y="59"/>
                      <a:pt x="77" y="38"/>
                    </a:cubicBezTo>
                  </a:path>
                </a:pathLst>
              </a:custGeom>
              <a:solidFill>
                <a:srgbClr val="000000"/>
              </a:solidFill>
              <a:ln w="15840">
                <a:noFill/>
              </a:ln>
            </p:spPr>
          </p:sp>
          <p:sp>
            <p:nvSpPr>
              <p:cNvPr id="120" name="Freeform 30">
                <a:extLst>
                  <a:ext uri="{FF2B5EF4-FFF2-40B4-BE49-F238E27FC236}">
                    <a16:creationId xmlns:a16="http://schemas.microsoft.com/office/drawing/2014/main" id="{C569E414-6EAE-6C4C-B1E9-022E1FA47A9B}"/>
                  </a:ext>
                </a:extLst>
              </p:cNvPr>
              <p:cNvSpPr/>
              <p:nvPr/>
            </p:nvSpPr>
            <p:spPr>
              <a:xfrm>
                <a:off x="2601000" y="3197520"/>
                <a:ext cx="105840" cy="174960"/>
              </a:xfrm>
              <a:custGeom>
                <a:avLst/>
                <a:gdLst/>
                <a:ahLst/>
                <a:cxnLst/>
                <a:rect l="0" t="0" r="r" b="b"/>
                <a:pathLst>
                  <a:path w="294" h="486">
                    <a:moveTo>
                      <a:pt x="176" y="221"/>
                    </a:moveTo>
                    <a:cubicBezTo>
                      <a:pt x="234" y="203"/>
                      <a:pt x="274" y="154"/>
                      <a:pt x="274" y="98"/>
                    </a:cubicBezTo>
                    <a:cubicBezTo>
                      <a:pt x="274" y="40"/>
                      <a:pt x="213" y="0"/>
                      <a:pt x="144" y="0"/>
                    </a:cubicBezTo>
                    <a:cubicBezTo>
                      <a:pt x="72" y="0"/>
                      <a:pt x="19" y="42"/>
                      <a:pt x="19" y="96"/>
                    </a:cubicBezTo>
                    <a:cubicBezTo>
                      <a:pt x="19" y="118"/>
                      <a:pt x="35" y="133"/>
                      <a:pt x="54" y="133"/>
                    </a:cubicBezTo>
                    <a:cubicBezTo>
                      <a:pt x="77" y="133"/>
                      <a:pt x="91" y="117"/>
                      <a:pt x="91" y="96"/>
                    </a:cubicBezTo>
                    <a:cubicBezTo>
                      <a:pt x="91" y="61"/>
                      <a:pt x="58" y="61"/>
                      <a:pt x="48" y="61"/>
                    </a:cubicBezTo>
                    <a:cubicBezTo>
                      <a:pt x="69" y="27"/>
                      <a:pt x="115" y="18"/>
                      <a:pt x="141" y="18"/>
                    </a:cubicBezTo>
                    <a:cubicBezTo>
                      <a:pt x="170" y="18"/>
                      <a:pt x="210" y="34"/>
                      <a:pt x="210" y="96"/>
                    </a:cubicBezTo>
                    <a:cubicBezTo>
                      <a:pt x="210" y="106"/>
                      <a:pt x="208" y="146"/>
                      <a:pt x="189" y="177"/>
                    </a:cubicBezTo>
                    <a:cubicBezTo>
                      <a:pt x="168" y="211"/>
                      <a:pt x="144" y="213"/>
                      <a:pt x="126" y="214"/>
                    </a:cubicBezTo>
                    <a:cubicBezTo>
                      <a:pt x="122" y="214"/>
                      <a:pt x="104" y="216"/>
                      <a:pt x="99" y="216"/>
                    </a:cubicBezTo>
                    <a:cubicBezTo>
                      <a:pt x="93" y="216"/>
                      <a:pt x="88" y="217"/>
                      <a:pt x="88" y="224"/>
                    </a:cubicBezTo>
                    <a:cubicBezTo>
                      <a:pt x="88" y="232"/>
                      <a:pt x="93" y="232"/>
                      <a:pt x="106" y="232"/>
                    </a:cubicBezTo>
                    <a:lnTo>
                      <a:pt x="136" y="232"/>
                    </a:lnTo>
                    <a:cubicBezTo>
                      <a:pt x="194" y="232"/>
                      <a:pt x="221" y="280"/>
                      <a:pt x="221" y="349"/>
                    </a:cubicBezTo>
                    <a:cubicBezTo>
                      <a:pt x="221" y="445"/>
                      <a:pt x="171" y="465"/>
                      <a:pt x="141" y="465"/>
                    </a:cubicBezTo>
                    <a:cubicBezTo>
                      <a:pt x="110" y="465"/>
                      <a:pt x="58" y="453"/>
                      <a:pt x="32" y="411"/>
                    </a:cubicBezTo>
                    <a:cubicBezTo>
                      <a:pt x="58" y="416"/>
                      <a:pt x="78" y="400"/>
                      <a:pt x="78" y="373"/>
                    </a:cubicBezTo>
                    <a:cubicBezTo>
                      <a:pt x="78" y="347"/>
                      <a:pt x="61" y="333"/>
                      <a:pt x="40" y="333"/>
                    </a:cubicBezTo>
                    <a:cubicBezTo>
                      <a:pt x="22" y="333"/>
                      <a:pt x="0" y="344"/>
                      <a:pt x="0" y="374"/>
                    </a:cubicBezTo>
                    <a:cubicBezTo>
                      <a:pt x="0" y="438"/>
                      <a:pt x="66" y="485"/>
                      <a:pt x="142" y="485"/>
                    </a:cubicBezTo>
                    <a:cubicBezTo>
                      <a:pt x="229" y="485"/>
                      <a:pt x="293" y="421"/>
                      <a:pt x="293" y="349"/>
                    </a:cubicBezTo>
                    <a:cubicBezTo>
                      <a:pt x="293" y="291"/>
                      <a:pt x="248" y="237"/>
                      <a:pt x="176" y="221"/>
                    </a:cubicBezTo>
                  </a:path>
                </a:pathLst>
              </a:custGeom>
              <a:solidFill>
                <a:srgbClr val="000000"/>
              </a:solidFill>
              <a:ln w="15840">
                <a:noFill/>
              </a:ln>
            </p:spPr>
          </p:sp>
          <p:sp>
            <p:nvSpPr>
              <p:cNvPr id="121" name="Freeform 31">
                <a:extLst>
                  <a:ext uri="{FF2B5EF4-FFF2-40B4-BE49-F238E27FC236}">
                    <a16:creationId xmlns:a16="http://schemas.microsoft.com/office/drawing/2014/main" id="{3F92A576-4301-754C-A039-6DD2C23D1768}"/>
                  </a:ext>
                </a:extLst>
              </p:cNvPr>
              <p:cNvSpPr/>
              <p:nvPr/>
            </p:nvSpPr>
            <p:spPr>
              <a:xfrm>
                <a:off x="2727720" y="3197520"/>
                <a:ext cx="105840" cy="174960"/>
              </a:xfrm>
              <a:custGeom>
                <a:avLst/>
                <a:gdLst/>
                <a:ahLst/>
                <a:cxnLst/>
                <a:rect l="0" t="0" r="r" b="b"/>
                <a:pathLst>
                  <a:path w="294" h="486">
                    <a:moveTo>
                      <a:pt x="85" y="147"/>
                    </a:moveTo>
                    <a:cubicBezTo>
                      <a:pt x="53" y="126"/>
                      <a:pt x="50" y="102"/>
                      <a:pt x="50" y="90"/>
                    </a:cubicBezTo>
                    <a:cubicBezTo>
                      <a:pt x="50" y="48"/>
                      <a:pt x="96" y="18"/>
                      <a:pt x="146" y="18"/>
                    </a:cubicBezTo>
                    <a:cubicBezTo>
                      <a:pt x="198" y="18"/>
                      <a:pt x="243" y="54"/>
                      <a:pt x="243" y="106"/>
                    </a:cubicBezTo>
                    <a:cubicBezTo>
                      <a:pt x="243" y="146"/>
                      <a:pt x="216" y="179"/>
                      <a:pt x="173" y="203"/>
                    </a:cubicBezTo>
                    <a:lnTo>
                      <a:pt x="85" y="147"/>
                    </a:lnTo>
                    <a:moveTo>
                      <a:pt x="189" y="214"/>
                    </a:moveTo>
                    <a:cubicBezTo>
                      <a:pt x="240" y="189"/>
                      <a:pt x="274" y="152"/>
                      <a:pt x="274" y="106"/>
                    </a:cubicBezTo>
                    <a:cubicBezTo>
                      <a:pt x="274" y="40"/>
                      <a:pt x="211" y="0"/>
                      <a:pt x="147" y="0"/>
                    </a:cubicBezTo>
                    <a:cubicBezTo>
                      <a:pt x="77" y="0"/>
                      <a:pt x="19" y="53"/>
                      <a:pt x="19" y="118"/>
                    </a:cubicBezTo>
                    <a:cubicBezTo>
                      <a:pt x="19" y="131"/>
                      <a:pt x="21" y="162"/>
                      <a:pt x="50" y="195"/>
                    </a:cubicBezTo>
                    <a:cubicBezTo>
                      <a:pt x="58" y="203"/>
                      <a:pt x="85" y="221"/>
                      <a:pt x="102" y="233"/>
                    </a:cubicBezTo>
                    <a:cubicBezTo>
                      <a:pt x="61" y="254"/>
                      <a:pt x="0" y="293"/>
                      <a:pt x="0" y="363"/>
                    </a:cubicBezTo>
                    <a:cubicBezTo>
                      <a:pt x="0" y="438"/>
                      <a:pt x="72" y="485"/>
                      <a:pt x="146" y="485"/>
                    </a:cubicBezTo>
                    <a:cubicBezTo>
                      <a:pt x="226" y="485"/>
                      <a:pt x="293" y="427"/>
                      <a:pt x="293" y="352"/>
                    </a:cubicBezTo>
                    <a:cubicBezTo>
                      <a:pt x="293" y="326"/>
                      <a:pt x="285" y="294"/>
                      <a:pt x="259" y="264"/>
                    </a:cubicBezTo>
                    <a:cubicBezTo>
                      <a:pt x="245" y="249"/>
                      <a:pt x="234" y="243"/>
                      <a:pt x="189" y="214"/>
                    </a:cubicBezTo>
                    <a:moveTo>
                      <a:pt x="118" y="245"/>
                    </a:moveTo>
                    <a:lnTo>
                      <a:pt x="205" y="299"/>
                    </a:lnTo>
                    <a:cubicBezTo>
                      <a:pt x="224" y="312"/>
                      <a:pt x="258" y="333"/>
                      <a:pt x="258" y="376"/>
                    </a:cubicBezTo>
                    <a:cubicBezTo>
                      <a:pt x="258" y="429"/>
                      <a:pt x="205" y="465"/>
                      <a:pt x="147" y="465"/>
                    </a:cubicBezTo>
                    <a:cubicBezTo>
                      <a:pt x="86" y="465"/>
                      <a:pt x="35" y="422"/>
                      <a:pt x="35" y="363"/>
                    </a:cubicBezTo>
                    <a:cubicBezTo>
                      <a:pt x="35" y="321"/>
                      <a:pt x="58" y="277"/>
                      <a:pt x="118" y="245"/>
                    </a:cubicBezTo>
                  </a:path>
                </a:pathLst>
              </a:custGeom>
              <a:solidFill>
                <a:srgbClr val="000000"/>
              </a:solidFill>
              <a:ln w="15840">
                <a:noFill/>
              </a:ln>
            </p:spPr>
          </p:sp>
        </p:grpSp>
        <p:sp>
          <p:nvSpPr>
            <p:cNvPr id="122" name="CustomShape 32">
              <a:extLst>
                <a:ext uri="{FF2B5EF4-FFF2-40B4-BE49-F238E27FC236}">
                  <a16:creationId xmlns:a16="http://schemas.microsoft.com/office/drawing/2014/main" id="{94F4320F-B12F-094A-8DE9-BD723F3F83B9}"/>
                </a:ext>
              </a:extLst>
            </p:cNvPr>
            <p:cNvSpPr/>
            <p:nvPr/>
          </p:nvSpPr>
          <p:spPr>
            <a:xfrm>
              <a:off x="1097280" y="1172520"/>
              <a:ext cx="1188720" cy="381960"/>
            </a:xfrm>
            <a:prstGeom prst="wedgeRoundRectCallout">
              <a:avLst>
                <a:gd name="adj1" fmla="val 53750"/>
                <a:gd name="adj2" fmla="val 117606"/>
                <a:gd name="adj3" fmla="val 16667"/>
              </a:avLst>
            </a:prstGeom>
            <a:solidFill>
              <a:srgbClr val="FFF8DC"/>
            </a:solidFill>
            <a:ln>
              <a:solidFill>
                <a:srgbClr val="C2BE8E"/>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1400" b="0" strike="noStrike" spc="-1" dirty="0">
                  <a:latin typeface="Arial Black" panose="020B0A04020102020204" pitchFamily="34" charset="0"/>
                </a:rPr>
                <a:t>injection</a:t>
              </a:r>
              <a:endParaRPr lang="en-US" sz="1800" b="0" strike="noStrike" spc="-1" dirty="0">
                <a:latin typeface="Arial Black" panose="020B0A04020102020204" pitchFamily="34" charset="0"/>
              </a:endParaRPr>
            </a:p>
          </p:txBody>
        </p:sp>
        <p:sp>
          <p:nvSpPr>
            <p:cNvPr id="123" name="CustomShape 33">
              <a:extLst>
                <a:ext uri="{FF2B5EF4-FFF2-40B4-BE49-F238E27FC236}">
                  <a16:creationId xmlns:a16="http://schemas.microsoft.com/office/drawing/2014/main" id="{E343F36F-C717-704B-91D1-B99645493304}"/>
                </a:ext>
              </a:extLst>
            </p:cNvPr>
            <p:cNvSpPr/>
            <p:nvPr/>
          </p:nvSpPr>
          <p:spPr>
            <a:xfrm>
              <a:off x="182880" y="2086920"/>
              <a:ext cx="548640" cy="381960"/>
            </a:xfrm>
            <a:prstGeom prst="wedgeRoundRectCallout">
              <a:avLst>
                <a:gd name="adj1" fmla="val 97800"/>
                <a:gd name="adj2" fmla="val 166949"/>
                <a:gd name="adj3" fmla="val 16667"/>
              </a:avLst>
            </a:prstGeom>
            <a:solidFill>
              <a:srgbClr val="FFF8DC"/>
            </a:solidFill>
            <a:ln>
              <a:solidFill>
                <a:srgbClr val="C2BE8E"/>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1400" b="0" strike="noStrike" spc="-1" dirty="0">
                  <a:latin typeface="Arial Black" panose="020B0A04020102020204" pitchFamily="34" charset="0"/>
                </a:rPr>
                <a:t>RF</a:t>
              </a:r>
              <a:endParaRPr lang="en-US" sz="1800" b="0" strike="noStrike" spc="-1" dirty="0">
                <a:latin typeface="Arial Black" panose="020B0A04020102020204" pitchFamily="34" charset="0"/>
              </a:endParaRPr>
            </a:p>
          </p:txBody>
        </p:sp>
        <p:sp>
          <p:nvSpPr>
            <p:cNvPr id="124" name="CustomShape 34">
              <a:extLst>
                <a:ext uri="{FF2B5EF4-FFF2-40B4-BE49-F238E27FC236}">
                  <a16:creationId xmlns:a16="http://schemas.microsoft.com/office/drawing/2014/main" id="{DB11C9CF-E7F7-C540-B167-4DA30950106D}"/>
                </a:ext>
              </a:extLst>
            </p:cNvPr>
            <p:cNvSpPr/>
            <p:nvPr/>
          </p:nvSpPr>
          <p:spPr>
            <a:xfrm>
              <a:off x="4718880" y="3566160"/>
              <a:ext cx="218880" cy="731520"/>
            </a:xfrm>
            <a:custGeom>
              <a:avLst/>
              <a:gdLst/>
              <a:ahLst/>
              <a:cxnLst/>
              <a:rect l="0" t="0" r="r" b="b"/>
              <a:pathLst>
                <a:path w="610" h="2034">
                  <a:moveTo>
                    <a:pt x="304" y="0"/>
                  </a:moveTo>
                  <a:lnTo>
                    <a:pt x="609" y="2033"/>
                  </a:lnTo>
                  <a:lnTo>
                    <a:pt x="0" y="2033"/>
                  </a:lnTo>
                  <a:lnTo>
                    <a:pt x="304" y="0"/>
                  </a:lnTo>
                </a:path>
              </a:pathLst>
            </a:custGeom>
            <a:solidFill>
              <a:srgbClr val="FFF8DC"/>
            </a:solidFill>
            <a:ln>
              <a:solidFill>
                <a:srgbClr val="C2BE8E"/>
              </a:solidFill>
            </a:ln>
          </p:spPr>
          <p:style>
            <a:lnRef idx="0">
              <a:scrgbClr r="0" g="0" b="0"/>
            </a:lnRef>
            <a:fillRef idx="0">
              <a:scrgbClr r="0" g="0" b="0"/>
            </a:fillRef>
            <a:effectRef idx="0">
              <a:scrgbClr r="0" g="0" b="0"/>
            </a:effectRef>
            <a:fontRef idx="minor"/>
          </p:style>
        </p:sp>
        <p:sp>
          <p:nvSpPr>
            <p:cNvPr id="125" name="CustomShape 35">
              <a:extLst>
                <a:ext uri="{FF2B5EF4-FFF2-40B4-BE49-F238E27FC236}">
                  <a16:creationId xmlns:a16="http://schemas.microsoft.com/office/drawing/2014/main" id="{DD867804-78AB-C942-930B-9183A974D235}"/>
                </a:ext>
              </a:extLst>
            </p:cNvPr>
            <p:cNvSpPr/>
            <p:nvPr/>
          </p:nvSpPr>
          <p:spPr>
            <a:xfrm>
              <a:off x="2194560" y="3566160"/>
              <a:ext cx="1188720" cy="381960"/>
            </a:xfrm>
            <a:prstGeom prst="wedgeRoundRectCallout">
              <a:avLst>
                <a:gd name="adj1" fmla="val 67254"/>
                <a:gd name="adj2" fmla="val -168546"/>
                <a:gd name="adj3" fmla="val 16667"/>
              </a:avLst>
            </a:prstGeom>
            <a:solidFill>
              <a:srgbClr val="FFF8DC"/>
            </a:solidFill>
            <a:ln>
              <a:solidFill>
                <a:srgbClr val="C2BE8E"/>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1400" b="0" strike="noStrike" spc="-1" dirty="0">
                  <a:latin typeface="Arial Black" panose="020B0A04020102020204" pitchFamily="34" charset="0"/>
                </a:rPr>
                <a:t>extraction</a:t>
              </a:r>
            </a:p>
          </p:txBody>
        </p:sp>
        <p:sp>
          <p:nvSpPr>
            <p:cNvPr id="126" name="CustomShape 36">
              <a:extLst>
                <a:ext uri="{FF2B5EF4-FFF2-40B4-BE49-F238E27FC236}">
                  <a16:creationId xmlns:a16="http://schemas.microsoft.com/office/drawing/2014/main" id="{7450B534-D1DE-0349-A87B-3F091C4D221D}"/>
                </a:ext>
              </a:extLst>
            </p:cNvPr>
            <p:cNvSpPr/>
            <p:nvPr/>
          </p:nvSpPr>
          <p:spPr>
            <a:xfrm>
              <a:off x="457200" y="4754880"/>
              <a:ext cx="1463040" cy="381960"/>
            </a:xfrm>
            <a:prstGeom prst="wedgeRoundRectCallout">
              <a:avLst>
                <a:gd name="adj1" fmla="val 75680"/>
                <a:gd name="adj2" fmla="val -141333"/>
                <a:gd name="adj3" fmla="val 16667"/>
              </a:avLst>
            </a:prstGeom>
            <a:solidFill>
              <a:srgbClr val="FFF8DC"/>
            </a:solidFill>
            <a:ln>
              <a:solidFill>
                <a:srgbClr val="C2BE8E"/>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1400" b="0" strike="noStrike" spc="-1" dirty="0">
                  <a:latin typeface="Arial Black" panose="020B0A04020102020204" pitchFamily="34" charset="0"/>
                </a:rPr>
                <a:t>collimation</a:t>
              </a:r>
            </a:p>
          </p:txBody>
        </p:sp>
        <p:sp>
          <p:nvSpPr>
            <p:cNvPr id="127" name="CustomShape 37">
              <a:extLst>
                <a:ext uri="{FF2B5EF4-FFF2-40B4-BE49-F238E27FC236}">
                  <a16:creationId xmlns:a16="http://schemas.microsoft.com/office/drawing/2014/main" id="{3EB55456-1393-2A41-8582-7C731C653A41}"/>
                </a:ext>
              </a:extLst>
            </p:cNvPr>
            <p:cNvSpPr/>
            <p:nvPr/>
          </p:nvSpPr>
          <p:spPr>
            <a:xfrm>
              <a:off x="2076120" y="5120741"/>
              <a:ext cx="3331421" cy="274320"/>
            </a:xfrm>
            <a:prstGeom prst="wedgeRoundRectCallout">
              <a:avLst>
                <a:gd name="adj1" fmla="val -36804"/>
                <a:gd name="adj2" fmla="val -298025"/>
                <a:gd name="adj3" fmla="val 16667"/>
              </a:avLst>
            </a:prstGeom>
            <a:solidFill>
              <a:srgbClr val="EEEEEE"/>
            </a:solidFill>
            <a:ln>
              <a:solidFill>
                <a:srgbClr val="999999"/>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lnSpc>
                  <a:spcPct val="100000"/>
                </a:lnSpc>
              </a:pPr>
              <a:r>
                <a:rPr lang="en-US" sz="1400" b="0" strike="noStrike" spc="-1" dirty="0">
                  <a:latin typeface="Arial Black" panose="020B0A04020102020204" pitchFamily="34" charset="0"/>
                </a:rPr>
                <a:t>Dispersion-free straight sections</a:t>
              </a:r>
            </a:p>
          </p:txBody>
        </p:sp>
      </p:grpSp>
      <p:sp>
        <p:nvSpPr>
          <p:cNvPr id="129" name="TextShape 51">
            <a:extLst>
              <a:ext uri="{FF2B5EF4-FFF2-40B4-BE49-F238E27FC236}">
                <a16:creationId xmlns:a16="http://schemas.microsoft.com/office/drawing/2014/main" id="{44FC9685-5818-5B47-A08E-F88E87A70606}"/>
              </a:ext>
            </a:extLst>
          </p:cNvPr>
          <p:cNvSpPr txBox="1"/>
          <p:nvPr/>
        </p:nvSpPr>
        <p:spPr>
          <a:xfrm>
            <a:off x="1026000" y="5424746"/>
            <a:ext cx="1008720" cy="434520"/>
          </a:xfrm>
          <a:prstGeom prst="rect">
            <a:avLst/>
          </a:prstGeom>
          <a:noFill/>
          <a:ln>
            <a:noFill/>
          </a:ln>
        </p:spPr>
        <p:txBody>
          <a:bodyPr lIns="90000" tIns="45000" rIns="90000" bIns="45000"/>
          <a:lstStyle/>
          <a:p>
            <a:r>
              <a:rPr lang="en-US" sz="1200" b="0" strike="noStrike" spc="-1" dirty="0">
                <a:latin typeface="Arial"/>
              </a:rPr>
              <a:t>Switchyard</a:t>
            </a:r>
          </a:p>
        </p:txBody>
      </p:sp>
      <p:sp>
        <p:nvSpPr>
          <p:cNvPr id="131" name="TextBox 130">
            <a:extLst>
              <a:ext uri="{FF2B5EF4-FFF2-40B4-BE49-F238E27FC236}">
                <a16:creationId xmlns:a16="http://schemas.microsoft.com/office/drawing/2014/main" id="{546217F8-220E-CC46-B006-9609E3F7D369}"/>
              </a:ext>
            </a:extLst>
          </p:cNvPr>
          <p:cNvSpPr txBox="1"/>
          <p:nvPr/>
        </p:nvSpPr>
        <p:spPr>
          <a:xfrm>
            <a:off x="7636843" y="4263616"/>
            <a:ext cx="1276953" cy="369332"/>
          </a:xfrm>
          <a:prstGeom prst="rect">
            <a:avLst/>
          </a:prstGeom>
          <a:noFill/>
        </p:spPr>
        <p:txBody>
          <a:bodyPr wrap="none" rtlCol="0">
            <a:spAutoFit/>
          </a:bodyPr>
          <a:lstStyle/>
          <a:p>
            <a:r>
              <a:rPr lang="en-GB" dirty="0"/>
              <a:t>H</a:t>
            </a:r>
            <a:r>
              <a:rPr lang="en-GB" baseline="30000" dirty="0"/>
              <a:t>-</a:t>
            </a:r>
            <a:r>
              <a:rPr lang="en-GB" dirty="0"/>
              <a:t> stripping</a:t>
            </a:r>
          </a:p>
        </p:txBody>
      </p:sp>
      <p:sp>
        <p:nvSpPr>
          <p:cNvPr id="132" name="TextBox 131">
            <a:extLst>
              <a:ext uri="{FF2B5EF4-FFF2-40B4-BE49-F238E27FC236}">
                <a16:creationId xmlns:a16="http://schemas.microsoft.com/office/drawing/2014/main" id="{6B940382-28AB-C945-A2CD-A43C938377D3}"/>
              </a:ext>
            </a:extLst>
          </p:cNvPr>
          <p:cNvSpPr txBox="1"/>
          <p:nvPr/>
        </p:nvSpPr>
        <p:spPr>
          <a:xfrm>
            <a:off x="372217" y="438004"/>
            <a:ext cx="2062103" cy="369332"/>
          </a:xfrm>
          <a:prstGeom prst="rect">
            <a:avLst/>
          </a:prstGeom>
          <a:noFill/>
          <a:ln>
            <a:solidFill>
              <a:srgbClr val="0432FF"/>
            </a:solidFill>
          </a:ln>
        </p:spPr>
        <p:txBody>
          <a:bodyPr wrap="none" rtlCol="0">
            <a:spAutoFit/>
          </a:bodyPr>
          <a:lstStyle/>
          <a:p>
            <a:r>
              <a:rPr lang="en-GB" dirty="0"/>
              <a:t>lattice development</a:t>
            </a:r>
          </a:p>
        </p:txBody>
      </p:sp>
    </p:spTree>
    <p:extLst>
      <p:ext uri="{BB962C8B-B14F-4D97-AF65-F5344CB8AC3E}">
        <p14:creationId xmlns:p14="http://schemas.microsoft.com/office/powerpoint/2010/main" val="4456786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7" name="Group 34"/>
          <p:cNvGrpSpPr>
            <a:grpSpLocks/>
          </p:cNvGrpSpPr>
          <p:nvPr/>
        </p:nvGrpSpPr>
        <p:grpSpPr bwMode="auto">
          <a:xfrm>
            <a:off x="-171934" y="1337335"/>
            <a:ext cx="8891588" cy="3805238"/>
            <a:chOff x="251520" y="2060848"/>
            <a:chExt cx="8892480" cy="3804617"/>
          </a:xfrm>
        </p:grpSpPr>
        <p:pic>
          <p:nvPicPr>
            <p:cNvPr id="44052" name="Picture 2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7544" y="2060848"/>
              <a:ext cx="8496944" cy="3414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45" name="Straight Arrow Connector 4"/>
            <p:cNvCxnSpPr/>
            <p:nvPr/>
          </p:nvCxnSpPr>
          <p:spPr bwMode="auto">
            <a:xfrm>
              <a:off x="1043762" y="3644914"/>
              <a:ext cx="576320" cy="71426"/>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44054" name="TextBox 28"/>
            <p:cNvSpPr txBox="1">
              <a:spLocks noChangeArrowheads="1"/>
            </p:cNvSpPr>
            <p:nvPr/>
          </p:nvSpPr>
          <p:spPr bwMode="auto">
            <a:xfrm>
              <a:off x="251520" y="3501008"/>
              <a:ext cx="1008062"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GB" sz="1200" b="1">
                  <a:solidFill>
                    <a:srgbClr val="000000"/>
                  </a:solidFill>
                  <a:latin typeface="Arial" charset="0"/>
                </a:rPr>
                <a:t>Split Proton Beam</a:t>
              </a:r>
            </a:p>
          </p:txBody>
        </p:sp>
        <p:cxnSp>
          <p:nvCxnSpPr>
            <p:cNvPr id="47" name="Straight Arrow Connector 7"/>
            <p:cNvCxnSpPr/>
            <p:nvPr/>
          </p:nvCxnSpPr>
          <p:spPr bwMode="auto">
            <a:xfrm>
              <a:off x="1043762" y="4005219"/>
              <a:ext cx="576320" cy="71425"/>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14"/>
            <p:cNvCxnSpPr/>
            <p:nvPr/>
          </p:nvCxnSpPr>
          <p:spPr bwMode="auto">
            <a:xfrm>
              <a:off x="3347456" y="4148070"/>
              <a:ext cx="5545694" cy="865046"/>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44057" name="TextBox 28"/>
            <p:cNvSpPr txBox="1">
              <a:spLocks noChangeArrowheads="1"/>
            </p:cNvSpPr>
            <p:nvPr/>
          </p:nvSpPr>
          <p:spPr bwMode="auto">
            <a:xfrm>
              <a:off x="8135938" y="5157192"/>
              <a:ext cx="1008062"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GB" sz="1200" b="1">
                  <a:solidFill>
                    <a:srgbClr val="000000"/>
                  </a:solidFill>
                  <a:latin typeface="Arial" charset="0"/>
                </a:rPr>
                <a:t>Neutrino Beam Direction</a:t>
              </a:r>
            </a:p>
          </p:txBody>
        </p:sp>
        <p:cxnSp>
          <p:nvCxnSpPr>
            <p:cNvPr id="50" name="Straight Arrow Connector 18"/>
            <p:cNvCxnSpPr>
              <a:stCxn id="44059" idx="0"/>
            </p:cNvCxnSpPr>
            <p:nvPr/>
          </p:nvCxnSpPr>
          <p:spPr bwMode="auto">
            <a:xfrm flipV="1">
              <a:off x="1893160" y="4148070"/>
              <a:ext cx="301655" cy="863459"/>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44059" name="TextBox 28"/>
            <p:cNvSpPr txBox="1">
              <a:spLocks noChangeArrowheads="1"/>
            </p:cNvSpPr>
            <p:nvPr/>
          </p:nvSpPr>
          <p:spPr bwMode="auto">
            <a:xfrm>
              <a:off x="1258888" y="5011738"/>
              <a:ext cx="12700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GB" sz="1200">
                  <a:solidFill>
                    <a:srgbClr val="333399"/>
                  </a:solidFill>
                  <a:latin typeface="Arial" charset="0"/>
                </a:rPr>
                <a:t>Collimators</a:t>
              </a:r>
            </a:p>
          </p:txBody>
        </p:sp>
        <p:cxnSp>
          <p:nvCxnSpPr>
            <p:cNvPr id="52" name="Straight Arrow Connector 21"/>
            <p:cNvCxnSpPr>
              <a:stCxn id="44061" idx="0"/>
            </p:cNvCxnSpPr>
            <p:nvPr/>
          </p:nvCxnSpPr>
          <p:spPr bwMode="auto">
            <a:xfrm flipH="1" flipV="1">
              <a:off x="2771136" y="4219496"/>
              <a:ext cx="274665" cy="649182"/>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44061" name="TextBox 28"/>
            <p:cNvSpPr txBox="1">
              <a:spLocks noChangeArrowheads="1"/>
            </p:cNvSpPr>
            <p:nvPr/>
          </p:nvSpPr>
          <p:spPr bwMode="auto">
            <a:xfrm>
              <a:off x="2411413" y="4868863"/>
              <a:ext cx="1270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GB" sz="1200">
                  <a:solidFill>
                    <a:srgbClr val="333399"/>
                  </a:solidFill>
                  <a:latin typeface="Arial" charset="0"/>
                </a:rPr>
                <a:t>Horns and Targets</a:t>
              </a:r>
            </a:p>
          </p:txBody>
        </p:sp>
        <p:sp>
          <p:nvSpPr>
            <p:cNvPr id="44062" name="TextBox 28"/>
            <p:cNvSpPr txBox="1">
              <a:spLocks noChangeArrowheads="1"/>
            </p:cNvSpPr>
            <p:nvPr/>
          </p:nvSpPr>
          <p:spPr bwMode="auto">
            <a:xfrm>
              <a:off x="3635896" y="5059504"/>
              <a:ext cx="1620292" cy="4615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GB" sz="1200" dirty="0">
                  <a:solidFill>
                    <a:srgbClr val="333399"/>
                  </a:solidFill>
                  <a:latin typeface="Arial" charset="0"/>
                </a:rPr>
                <a:t>Decay Volume</a:t>
              </a:r>
            </a:p>
            <a:p>
              <a:pPr algn="ctr" defTabSz="914400" eaLnBrk="1" fontAlgn="base" hangingPunct="1">
                <a:spcBef>
                  <a:spcPct val="0"/>
                </a:spcBef>
                <a:spcAft>
                  <a:spcPct val="0"/>
                </a:spcAft>
              </a:pPr>
              <a:r>
                <a:rPr lang="en-GB" sz="1200" dirty="0">
                  <a:solidFill>
                    <a:srgbClr val="333399"/>
                  </a:solidFill>
                  <a:latin typeface="Arial" charset="0"/>
                </a:rPr>
                <a:t>(He, 4x4x25 m</a:t>
              </a:r>
              <a:r>
                <a:rPr lang="en-GB" sz="1200" baseline="30000" dirty="0">
                  <a:solidFill>
                    <a:srgbClr val="333399"/>
                  </a:solidFill>
                  <a:latin typeface="Arial" charset="0"/>
                </a:rPr>
                <a:t>3</a:t>
              </a:r>
              <a:r>
                <a:rPr lang="en-GB" sz="1200" dirty="0">
                  <a:solidFill>
                    <a:srgbClr val="333399"/>
                  </a:solidFill>
                  <a:latin typeface="Arial" charset="0"/>
                </a:rPr>
                <a:t>)</a:t>
              </a:r>
            </a:p>
          </p:txBody>
        </p:sp>
        <p:cxnSp>
          <p:nvCxnSpPr>
            <p:cNvPr id="55" name="Straight Arrow Connector 24"/>
            <p:cNvCxnSpPr/>
            <p:nvPr/>
          </p:nvCxnSpPr>
          <p:spPr bwMode="auto">
            <a:xfrm flipV="1">
              <a:off x="4355620" y="4724238"/>
              <a:ext cx="287366" cy="431730"/>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26"/>
            <p:cNvCxnSpPr>
              <a:stCxn id="44065" idx="0"/>
            </p:cNvCxnSpPr>
            <p:nvPr/>
          </p:nvCxnSpPr>
          <p:spPr bwMode="auto">
            <a:xfrm flipV="1">
              <a:off x="6984783" y="5084542"/>
              <a:ext cx="325470" cy="504743"/>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44065" name="TextBox 28"/>
            <p:cNvSpPr txBox="1">
              <a:spLocks noChangeArrowheads="1"/>
            </p:cNvSpPr>
            <p:nvPr/>
          </p:nvSpPr>
          <p:spPr bwMode="auto">
            <a:xfrm>
              <a:off x="6444208" y="5589240"/>
              <a:ext cx="107982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GB" sz="1200" dirty="0">
                  <a:solidFill>
                    <a:srgbClr val="333399"/>
                  </a:solidFill>
                  <a:latin typeface="Arial" charset="0"/>
                </a:rPr>
                <a:t>Beam Dump</a:t>
              </a:r>
            </a:p>
          </p:txBody>
        </p:sp>
        <p:sp>
          <p:nvSpPr>
            <p:cNvPr id="30" name="TextBox 28"/>
            <p:cNvSpPr txBox="1">
              <a:spLocks noChangeArrowheads="1"/>
            </p:cNvSpPr>
            <p:nvPr/>
          </p:nvSpPr>
          <p:spPr bwMode="auto">
            <a:xfrm>
              <a:off x="4449600" y="3297437"/>
              <a:ext cx="1079823" cy="261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GB" sz="1050" dirty="0">
                  <a:solidFill>
                    <a:srgbClr val="333399"/>
                  </a:solidFill>
                  <a:latin typeface="Arial" charset="0"/>
                </a:rPr>
                <a:t>8 m concrete</a:t>
              </a:r>
            </a:p>
          </p:txBody>
        </p:sp>
      </p:grpSp>
      <p:pic>
        <p:nvPicPr>
          <p:cNvPr id="35" name="Imag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94180" y="4760148"/>
            <a:ext cx="3962483" cy="20978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Image 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74220" y="5461777"/>
            <a:ext cx="1255981" cy="955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Image 57"/>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412534" y="5348493"/>
            <a:ext cx="1185446" cy="11808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3" name="Rectangle 2"/>
          <p:cNvSpPr>
            <a:spLocks noGrp="1" noChangeArrowheads="1"/>
          </p:cNvSpPr>
          <p:nvPr>
            <p:ph type="title"/>
          </p:nvPr>
        </p:nvSpPr>
        <p:spPr>
          <a:xfrm>
            <a:off x="1297459" y="14398"/>
            <a:ext cx="6862522" cy="821527"/>
          </a:xfrm>
        </p:spPr>
        <p:txBody>
          <a:bodyPr>
            <a:normAutofit fontScale="90000"/>
          </a:bodyPr>
          <a:lstStyle/>
          <a:p>
            <a:r>
              <a:rPr lang="en-GB" sz="4000" b="0" dirty="0">
                <a:solidFill>
                  <a:srgbClr val="FF6600"/>
                </a:solidFill>
                <a:latin typeface="Times New Roman" charset="0"/>
                <a:cs typeface="Times New Roman" charset="0"/>
              </a:rPr>
              <a:t>General Layout of the target station</a:t>
            </a:r>
            <a:endParaRPr lang="en-GB" sz="2200" b="0" dirty="0">
              <a:solidFill>
                <a:srgbClr val="FF6600"/>
              </a:solidFill>
              <a:latin typeface="Times New Roman" charset="0"/>
              <a:cs typeface="Times New Roman" charset="0"/>
            </a:endParaRPr>
          </a:p>
        </p:txBody>
      </p:sp>
      <p:sp>
        <p:nvSpPr>
          <p:cNvPr id="2" name="Espace réservé de la date 1"/>
          <p:cNvSpPr>
            <a:spLocks noGrp="1"/>
          </p:cNvSpPr>
          <p:nvPr>
            <p:ph type="dt" sz="half" idx="10"/>
          </p:nvPr>
        </p:nvSpPr>
        <p:spPr/>
        <p:txBody>
          <a:bodyPr/>
          <a:lstStyle/>
          <a:p>
            <a:pPr>
              <a:defRPr/>
            </a:pPr>
            <a:r>
              <a:rPr lang="fr-FR" noProof="0"/>
              <a:t>HEP2021, 16/06/2021</a:t>
            </a:r>
            <a:endParaRPr lang="en-GB" noProof="0"/>
          </a:p>
        </p:txBody>
      </p:sp>
      <p:sp>
        <p:nvSpPr>
          <p:cNvPr id="3" name="Espace réservé du pied de page 2"/>
          <p:cNvSpPr>
            <a:spLocks noGrp="1"/>
          </p:cNvSpPr>
          <p:nvPr>
            <p:ph type="ftr" sz="quarter" idx="11"/>
          </p:nvPr>
        </p:nvSpPr>
        <p:spPr/>
        <p:txBody>
          <a:bodyPr/>
          <a:lstStyle/>
          <a:p>
            <a:pPr>
              <a:defRPr/>
            </a:pPr>
            <a:r>
              <a:rPr lang="en-GB" noProof="0"/>
              <a:t>M. Dracos, IPHC-IN2P3/CNRS/UNISTRA</a:t>
            </a:r>
          </a:p>
        </p:txBody>
      </p:sp>
      <p:sp>
        <p:nvSpPr>
          <p:cNvPr id="4" name="Espace réservé du numéro de diapositive 3"/>
          <p:cNvSpPr>
            <a:spLocks noGrp="1"/>
          </p:cNvSpPr>
          <p:nvPr>
            <p:ph type="sldNum" sz="quarter" idx="12"/>
          </p:nvPr>
        </p:nvSpPr>
        <p:spPr/>
        <p:txBody>
          <a:bodyPr/>
          <a:lstStyle/>
          <a:p>
            <a:pPr>
              <a:defRPr/>
            </a:pPr>
            <a:fld id="{48550CC0-2D5F-6D4A-9D75-2980E64365EE}" type="slidenum">
              <a:rPr lang="en-GB" noProof="0" smtClean="0"/>
              <a:pPr>
                <a:defRPr/>
              </a:pPr>
              <a:t>28</a:t>
            </a:fld>
            <a:endParaRPr lang="en-GB" noProof="0"/>
          </a:p>
        </p:txBody>
      </p:sp>
      <p:grpSp>
        <p:nvGrpSpPr>
          <p:cNvPr id="44038" name="Group 25"/>
          <p:cNvGrpSpPr>
            <a:grpSpLocks/>
          </p:cNvGrpSpPr>
          <p:nvPr/>
        </p:nvGrpSpPr>
        <p:grpSpPr bwMode="auto">
          <a:xfrm>
            <a:off x="7515299" y="666828"/>
            <a:ext cx="1614258" cy="3216820"/>
            <a:chOff x="6732240" y="2204864"/>
            <a:chExt cx="2165281" cy="4104456"/>
          </a:xfrm>
        </p:grpSpPr>
        <p:pic>
          <p:nvPicPr>
            <p:cNvPr id="44049"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804248" y="2204864"/>
              <a:ext cx="2093273" cy="4104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50" name="TextBox 28"/>
            <p:cNvSpPr txBox="1">
              <a:spLocks noChangeArrowheads="1"/>
            </p:cNvSpPr>
            <p:nvPr/>
          </p:nvSpPr>
          <p:spPr bwMode="auto">
            <a:xfrm>
              <a:off x="6732240" y="3428999"/>
              <a:ext cx="976529" cy="8246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GB" sz="1200" dirty="0">
                  <a:solidFill>
                    <a:srgbClr val="333399"/>
                  </a:solidFill>
                  <a:latin typeface="Arial" charset="0"/>
                </a:rPr>
                <a:t>Horn Support Module</a:t>
              </a:r>
            </a:p>
          </p:txBody>
        </p:sp>
        <p:sp>
          <p:nvSpPr>
            <p:cNvPr id="44051" name="TextBox 28"/>
            <p:cNvSpPr txBox="1">
              <a:spLocks noChangeArrowheads="1"/>
            </p:cNvSpPr>
            <p:nvPr/>
          </p:nvSpPr>
          <p:spPr bwMode="auto">
            <a:xfrm>
              <a:off x="6732240" y="2420888"/>
              <a:ext cx="86409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GB" sz="1200">
                  <a:solidFill>
                    <a:srgbClr val="333399"/>
                  </a:solidFill>
                  <a:latin typeface="Arial" charset="0"/>
                </a:rPr>
                <a:t>Shield Blocks</a:t>
              </a:r>
            </a:p>
          </p:txBody>
        </p:sp>
      </p:grpSp>
      <p:pic>
        <p:nvPicPr>
          <p:cNvPr id="32" name="Image 2">
            <a:extLst>
              <a:ext uri="{FF2B5EF4-FFF2-40B4-BE49-F238E27FC236}">
                <a16:creationId xmlns:a16="http://schemas.microsoft.com/office/drawing/2014/main" id="{695C2A55-1679-E74F-BB5E-4F0F8171E2D4}"/>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4828745"/>
            <a:ext cx="2105206" cy="1843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773241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1297459" y="14398"/>
            <a:ext cx="6862522" cy="821527"/>
          </a:xfrm>
        </p:spPr>
        <p:txBody>
          <a:bodyPr>
            <a:normAutofit/>
          </a:bodyPr>
          <a:lstStyle/>
          <a:p>
            <a:r>
              <a:rPr lang="en-GB" sz="4000" b="0" dirty="0">
                <a:solidFill>
                  <a:srgbClr val="FF6600"/>
                </a:solidFill>
                <a:latin typeface="Times New Roman" charset="0"/>
                <a:cs typeface="Times New Roman" charset="0"/>
              </a:rPr>
              <a:t>Latest Improvements</a:t>
            </a:r>
            <a:endParaRPr lang="en-GB" sz="2200" b="0" dirty="0">
              <a:solidFill>
                <a:srgbClr val="FF6600"/>
              </a:solidFill>
              <a:latin typeface="Times New Roman" charset="0"/>
              <a:cs typeface="Times New Roman" charset="0"/>
            </a:endParaRPr>
          </a:p>
        </p:txBody>
      </p:sp>
      <p:sp>
        <p:nvSpPr>
          <p:cNvPr id="2" name="Espace réservé de la date 1"/>
          <p:cNvSpPr>
            <a:spLocks noGrp="1"/>
          </p:cNvSpPr>
          <p:nvPr>
            <p:ph type="dt" sz="half" idx="10"/>
          </p:nvPr>
        </p:nvSpPr>
        <p:spPr/>
        <p:txBody>
          <a:bodyPr/>
          <a:lstStyle/>
          <a:p>
            <a:pPr>
              <a:defRPr/>
            </a:pPr>
            <a:r>
              <a:rPr lang="fr-FR" noProof="0"/>
              <a:t>HEP2021, 16/06/2021</a:t>
            </a:r>
            <a:endParaRPr lang="en-GB" noProof="0"/>
          </a:p>
        </p:txBody>
      </p:sp>
      <p:sp>
        <p:nvSpPr>
          <p:cNvPr id="3" name="Espace réservé du pied de page 2"/>
          <p:cNvSpPr>
            <a:spLocks noGrp="1"/>
          </p:cNvSpPr>
          <p:nvPr>
            <p:ph type="ftr" sz="quarter" idx="11"/>
          </p:nvPr>
        </p:nvSpPr>
        <p:spPr/>
        <p:txBody>
          <a:bodyPr/>
          <a:lstStyle/>
          <a:p>
            <a:pPr>
              <a:defRPr/>
            </a:pPr>
            <a:r>
              <a:rPr lang="en-GB" noProof="0"/>
              <a:t>M. Dracos, IPHC-IN2P3/CNRS/UNISTRA</a:t>
            </a:r>
          </a:p>
        </p:txBody>
      </p:sp>
      <p:sp>
        <p:nvSpPr>
          <p:cNvPr id="4" name="Espace réservé du numéro de diapositive 3"/>
          <p:cNvSpPr>
            <a:spLocks noGrp="1"/>
          </p:cNvSpPr>
          <p:nvPr>
            <p:ph type="sldNum" sz="quarter" idx="12"/>
          </p:nvPr>
        </p:nvSpPr>
        <p:spPr/>
        <p:txBody>
          <a:bodyPr/>
          <a:lstStyle/>
          <a:p>
            <a:pPr>
              <a:defRPr/>
            </a:pPr>
            <a:fld id="{48550CC0-2D5F-6D4A-9D75-2980E64365EE}" type="slidenum">
              <a:rPr lang="en-GB" noProof="0" smtClean="0"/>
              <a:pPr>
                <a:defRPr/>
              </a:pPr>
              <a:t>29</a:t>
            </a:fld>
            <a:endParaRPr lang="en-GB" noProof="0"/>
          </a:p>
        </p:txBody>
      </p:sp>
      <p:sp>
        <p:nvSpPr>
          <p:cNvPr id="5" name="TextBox 4">
            <a:extLst>
              <a:ext uri="{FF2B5EF4-FFF2-40B4-BE49-F238E27FC236}">
                <a16:creationId xmlns:a16="http://schemas.microsoft.com/office/drawing/2014/main" id="{4DAAAFCC-CBD9-6945-860C-56AD12D00839}"/>
              </a:ext>
            </a:extLst>
          </p:cNvPr>
          <p:cNvSpPr txBox="1"/>
          <p:nvPr/>
        </p:nvSpPr>
        <p:spPr>
          <a:xfrm>
            <a:off x="242761" y="835925"/>
            <a:ext cx="5971443" cy="646331"/>
          </a:xfrm>
          <a:prstGeom prst="rect">
            <a:avLst/>
          </a:prstGeom>
          <a:noFill/>
        </p:spPr>
        <p:txBody>
          <a:bodyPr wrap="none" rtlCol="0">
            <a:spAutoFit/>
          </a:bodyPr>
          <a:lstStyle/>
          <a:p>
            <a:pPr marL="285750" indent="-285750">
              <a:buFont typeface="Arial" panose="020B0604020202020204" pitchFamily="34" charset="0"/>
              <a:buChar char="•"/>
            </a:pPr>
            <a:r>
              <a:rPr lang="en-FR" dirty="0"/>
              <a:t>Genetic Algorithm for Target Station optimisation</a:t>
            </a:r>
          </a:p>
          <a:p>
            <a:pPr marL="285750" indent="-285750">
              <a:buFont typeface="Arial" panose="020B0604020202020204" pitchFamily="34" charset="0"/>
              <a:buChar char="•"/>
            </a:pPr>
            <a:r>
              <a:rPr lang="en-FR" dirty="0"/>
              <a:t>New Magriation Matrices compared to those of MEMPHYS</a:t>
            </a:r>
          </a:p>
        </p:txBody>
      </p:sp>
      <p:pic>
        <p:nvPicPr>
          <p:cNvPr id="7" name="Picture 6">
            <a:extLst>
              <a:ext uri="{FF2B5EF4-FFF2-40B4-BE49-F238E27FC236}">
                <a16:creationId xmlns:a16="http://schemas.microsoft.com/office/drawing/2014/main" id="{46C76F00-B390-1C43-90AE-598DA9C3122C}"/>
              </a:ext>
            </a:extLst>
          </p:cNvPr>
          <p:cNvPicPr>
            <a:picLocks noChangeAspect="1"/>
          </p:cNvPicPr>
          <p:nvPr/>
        </p:nvPicPr>
        <p:blipFill>
          <a:blip r:embed="rId3"/>
          <a:stretch>
            <a:fillRect/>
          </a:stretch>
        </p:blipFill>
        <p:spPr>
          <a:xfrm>
            <a:off x="4728720" y="1431401"/>
            <a:ext cx="4432300" cy="3009900"/>
          </a:xfrm>
          <a:prstGeom prst="rect">
            <a:avLst/>
          </a:prstGeom>
        </p:spPr>
      </p:pic>
      <p:pic>
        <p:nvPicPr>
          <p:cNvPr id="10" name="Picture 9">
            <a:extLst>
              <a:ext uri="{FF2B5EF4-FFF2-40B4-BE49-F238E27FC236}">
                <a16:creationId xmlns:a16="http://schemas.microsoft.com/office/drawing/2014/main" id="{A17A1E44-A900-BF4B-9A69-E5358EC3BA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86877" y="4809579"/>
            <a:ext cx="5254653" cy="1849638"/>
          </a:xfrm>
          <a:prstGeom prst="rect">
            <a:avLst/>
          </a:prstGeom>
        </p:spPr>
      </p:pic>
      <p:pic>
        <p:nvPicPr>
          <p:cNvPr id="12" name="Picture 11">
            <a:extLst>
              <a:ext uri="{FF2B5EF4-FFF2-40B4-BE49-F238E27FC236}">
                <a16:creationId xmlns:a16="http://schemas.microsoft.com/office/drawing/2014/main" id="{C3E8D885-C4D0-BC45-B6D2-A0698C9A9219}"/>
              </a:ext>
            </a:extLst>
          </p:cNvPr>
          <p:cNvPicPr>
            <a:picLocks noChangeAspect="1"/>
          </p:cNvPicPr>
          <p:nvPr/>
        </p:nvPicPr>
        <p:blipFill>
          <a:blip r:embed="rId5"/>
          <a:stretch>
            <a:fillRect/>
          </a:stretch>
        </p:blipFill>
        <p:spPr>
          <a:xfrm>
            <a:off x="376619" y="1380601"/>
            <a:ext cx="4102100" cy="3060700"/>
          </a:xfrm>
          <a:prstGeom prst="rect">
            <a:avLst/>
          </a:prstGeom>
        </p:spPr>
      </p:pic>
      <p:sp>
        <p:nvSpPr>
          <p:cNvPr id="13" name="TextBox 12">
            <a:extLst>
              <a:ext uri="{FF2B5EF4-FFF2-40B4-BE49-F238E27FC236}">
                <a16:creationId xmlns:a16="http://schemas.microsoft.com/office/drawing/2014/main" id="{D22D7864-60B8-BA42-9779-0C90A0288EC5}"/>
              </a:ext>
            </a:extLst>
          </p:cNvPr>
          <p:cNvSpPr txBox="1"/>
          <p:nvPr/>
        </p:nvSpPr>
        <p:spPr>
          <a:xfrm>
            <a:off x="1375646" y="3162402"/>
            <a:ext cx="2402453" cy="369332"/>
          </a:xfrm>
          <a:prstGeom prst="rect">
            <a:avLst/>
          </a:prstGeom>
          <a:noFill/>
        </p:spPr>
        <p:txBody>
          <a:bodyPr wrap="none" rtlCol="0">
            <a:spAutoFit/>
          </a:bodyPr>
          <a:lstStyle/>
          <a:p>
            <a:r>
              <a:rPr lang="en-FR" dirty="0"/>
              <a:t>MEMPHYS WC detector</a:t>
            </a:r>
          </a:p>
        </p:txBody>
      </p:sp>
      <p:sp>
        <p:nvSpPr>
          <p:cNvPr id="14" name="Rectangle 13">
            <a:extLst>
              <a:ext uri="{FF2B5EF4-FFF2-40B4-BE49-F238E27FC236}">
                <a16:creationId xmlns:a16="http://schemas.microsoft.com/office/drawing/2014/main" id="{E2E47C16-53C3-E343-9256-4C2D6C5813B9}"/>
              </a:ext>
            </a:extLst>
          </p:cNvPr>
          <p:cNvSpPr/>
          <p:nvPr/>
        </p:nvSpPr>
        <p:spPr>
          <a:xfrm>
            <a:off x="1017118" y="3700172"/>
            <a:ext cx="3119508" cy="276999"/>
          </a:xfrm>
          <a:prstGeom prst="rect">
            <a:avLst/>
          </a:prstGeom>
        </p:spPr>
        <p:txBody>
          <a:bodyPr wrap="none">
            <a:spAutoFit/>
          </a:bodyPr>
          <a:lstStyle/>
          <a:p>
            <a:r>
              <a:rPr lang="en-GB" sz="1200" dirty="0">
                <a:latin typeface="Times" pitchFamily="2" charset="0"/>
              </a:rPr>
              <a:t>Phys. Rev. ST Accel. Beams 16, 061001 (2013)</a:t>
            </a:r>
            <a:endParaRPr lang="en-GB" sz="1200" dirty="0">
              <a:effectLst/>
              <a:latin typeface="Times" pitchFamily="2" charset="0"/>
            </a:endParaRPr>
          </a:p>
        </p:txBody>
      </p:sp>
      <p:pic>
        <p:nvPicPr>
          <p:cNvPr id="15" name="Picture 14">
            <a:extLst>
              <a:ext uri="{FF2B5EF4-FFF2-40B4-BE49-F238E27FC236}">
                <a16:creationId xmlns:a16="http://schemas.microsoft.com/office/drawing/2014/main" id="{C7683F70-1815-AD4B-B17E-174DBD87DA7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2761" y="4653121"/>
            <a:ext cx="2921225" cy="1851350"/>
          </a:xfrm>
          <a:prstGeom prst="rect">
            <a:avLst/>
          </a:prstGeom>
        </p:spPr>
      </p:pic>
      <p:sp>
        <p:nvSpPr>
          <p:cNvPr id="16" name="TextBox 15">
            <a:extLst>
              <a:ext uri="{FF2B5EF4-FFF2-40B4-BE49-F238E27FC236}">
                <a16:creationId xmlns:a16="http://schemas.microsoft.com/office/drawing/2014/main" id="{DC830556-66AE-DC4C-A9D2-BD045F9255E9}"/>
              </a:ext>
            </a:extLst>
          </p:cNvPr>
          <p:cNvSpPr txBox="1"/>
          <p:nvPr/>
        </p:nvSpPr>
        <p:spPr>
          <a:xfrm>
            <a:off x="8054569" y="4996261"/>
            <a:ext cx="884025" cy="369332"/>
          </a:xfrm>
          <a:prstGeom prst="rect">
            <a:avLst/>
          </a:prstGeom>
          <a:noFill/>
        </p:spPr>
        <p:txBody>
          <a:bodyPr wrap="none" rtlCol="0">
            <a:spAutoFit/>
          </a:bodyPr>
          <a:lstStyle/>
          <a:p>
            <a:r>
              <a:rPr lang="en-FR" dirty="0"/>
              <a:t>~500 kt</a:t>
            </a:r>
          </a:p>
        </p:txBody>
      </p:sp>
      <p:sp>
        <p:nvSpPr>
          <p:cNvPr id="6" name="TextBox 5">
            <a:extLst>
              <a:ext uri="{FF2B5EF4-FFF2-40B4-BE49-F238E27FC236}">
                <a16:creationId xmlns:a16="http://schemas.microsoft.com/office/drawing/2014/main" id="{E76D172C-E039-C74F-9814-2B2E49B57CC9}"/>
              </a:ext>
            </a:extLst>
          </p:cNvPr>
          <p:cNvSpPr txBox="1"/>
          <p:nvPr/>
        </p:nvSpPr>
        <p:spPr>
          <a:xfrm>
            <a:off x="6381742" y="3059668"/>
            <a:ext cx="2053474" cy="738664"/>
          </a:xfrm>
          <a:prstGeom prst="rect">
            <a:avLst/>
          </a:prstGeom>
          <a:noFill/>
        </p:spPr>
        <p:txBody>
          <a:bodyPr wrap="square" rtlCol="0">
            <a:spAutoFit/>
          </a:bodyPr>
          <a:lstStyle/>
          <a:p>
            <a:r>
              <a:rPr lang="en-FR" sz="1400" dirty="0"/>
              <a:t>new far detector reconstruction algorithm</a:t>
            </a:r>
          </a:p>
          <a:p>
            <a:r>
              <a:rPr lang="en-FR" sz="1400" dirty="0"/>
              <a:t>(publication is coming)</a:t>
            </a:r>
          </a:p>
        </p:txBody>
      </p:sp>
      <p:sp>
        <p:nvSpPr>
          <p:cNvPr id="8" name="TextBox 7">
            <a:extLst>
              <a:ext uri="{FF2B5EF4-FFF2-40B4-BE49-F238E27FC236}">
                <a16:creationId xmlns:a16="http://schemas.microsoft.com/office/drawing/2014/main" id="{1FFEC88B-8A10-D94D-A1C8-201574EA3AFE}"/>
              </a:ext>
            </a:extLst>
          </p:cNvPr>
          <p:cNvSpPr txBox="1"/>
          <p:nvPr/>
        </p:nvSpPr>
        <p:spPr>
          <a:xfrm>
            <a:off x="578415" y="4362545"/>
            <a:ext cx="1864678" cy="369332"/>
          </a:xfrm>
          <a:prstGeom prst="rect">
            <a:avLst/>
          </a:prstGeom>
          <a:noFill/>
        </p:spPr>
        <p:txBody>
          <a:bodyPr wrap="none" rtlCol="0">
            <a:spAutoFit/>
          </a:bodyPr>
          <a:lstStyle/>
          <a:p>
            <a:r>
              <a:rPr lang="en-FR" dirty="0"/>
              <a:t>horn optimisation</a:t>
            </a:r>
          </a:p>
        </p:txBody>
      </p:sp>
      <p:sp>
        <p:nvSpPr>
          <p:cNvPr id="9" name="TextBox 8">
            <a:extLst>
              <a:ext uri="{FF2B5EF4-FFF2-40B4-BE49-F238E27FC236}">
                <a16:creationId xmlns:a16="http://schemas.microsoft.com/office/drawing/2014/main" id="{CB412F8F-ACD1-E948-A26C-3CDB5574127D}"/>
              </a:ext>
            </a:extLst>
          </p:cNvPr>
          <p:cNvSpPr txBox="1"/>
          <p:nvPr/>
        </p:nvSpPr>
        <p:spPr>
          <a:xfrm>
            <a:off x="6098039" y="3732888"/>
            <a:ext cx="2398542" cy="338554"/>
          </a:xfrm>
          <a:prstGeom prst="rect">
            <a:avLst/>
          </a:prstGeom>
          <a:noFill/>
        </p:spPr>
        <p:txBody>
          <a:bodyPr wrap="none" rtlCol="0">
            <a:spAutoFit/>
          </a:bodyPr>
          <a:lstStyle/>
          <a:p>
            <a:r>
              <a:rPr lang="en-FR" sz="1600" dirty="0">
                <a:solidFill>
                  <a:srgbClr val="00B050"/>
                </a:solidFill>
              </a:rPr>
              <a:t>DEMOKRITOS contribution</a:t>
            </a:r>
          </a:p>
        </p:txBody>
      </p:sp>
    </p:spTree>
    <p:extLst>
      <p:ext uri="{BB962C8B-B14F-4D97-AF65-F5344CB8AC3E}">
        <p14:creationId xmlns:p14="http://schemas.microsoft.com/office/powerpoint/2010/main" val="3973808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creen Shot 2015-10-20 at 07.42.47.png">
            <a:extLst>
              <a:ext uri="{FF2B5EF4-FFF2-40B4-BE49-F238E27FC236}">
                <a16:creationId xmlns:a16="http://schemas.microsoft.com/office/drawing/2014/main" id="{C33FF536-0458-D748-B00D-F73B4EEDFDDC}"/>
              </a:ext>
            </a:extLst>
          </p:cNvPr>
          <p:cNvPicPr>
            <a:picLocks noChangeAspect="1"/>
          </p:cNvPicPr>
          <p:nvPr/>
        </p:nvPicPr>
        <p:blipFill>
          <a:blip r:embed="rId2">
            <a:alphaModFix amt="35000"/>
            <a:extLst>
              <a:ext uri="{28A0092B-C50C-407E-A947-70E740481C1C}">
                <a14:useLocalDpi xmlns:a14="http://schemas.microsoft.com/office/drawing/2010/main"/>
              </a:ext>
            </a:extLst>
          </a:blip>
          <a:stretch>
            <a:fillRect/>
          </a:stretch>
        </p:blipFill>
        <p:spPr>
          <a:xfrm>
            <a:off x="17354" y="893381"/>
            <a:ext cx="9126646" cy="5773804"/>
          </a:xfrm>
          <a:prstGeom prst="rect">
            <a:avLst/>
          </a:prstGeom>
        </p:spPr>
      </p:pic>
      <p:sp>
        <p:nvSpPr>
          <p:cNvPr id="2" name="Title 1"/>
          <p:cNvSpPr>
            <a:spLocks noGrp="1"/>
          </p:cNvSpPr>
          <p:nvPr>
            <p:ph type="title"/>
          </p:nvPr>
        </p:nvSpPr>
        <p:spPr>
          <a:xfrm>
            <a:off x="1297459" y="14397"/>
            <a:ext cx="6862522" cy="1096843"/>
          </a:xfrm>
        </p:spPr>
        <p:txBody>
          <a:bodyPr/>
          <a:lstStyle/>
          <a:p>
            <a:r>
              <a:rPr lang="en-US" dirty="0"/>
              <a:t>Applications of neutrons</a:t>
            </a:r>
          </a:p>
        </p:txBody>
      </p:sp>
      <p:sp>
        <p:nvSpPr>
          <p:cNvPr id="4" name="Slide Number Placeholder 3"/>
          <p:cNvSpPr>
            <a:spLocks noGrp="1"/>
          </p:cNvSpPr>
          <p:nvPr>
            <p:ph type="sldNum" sz="quarter" idx="12"/>
          </p:nvPr>
        </p:nvSpPr>
        <p:spPr/>
        <p:txBody>
          <a:bodyPr/>
          <a:lstStyle/>
          <a:p>
            <a:fld id="{551115BC-487E-4422-894C-CB7CD3E79223}" type="slidenum">
              <a:rPr lang="en-GB" noProof="0" smtClean="0"/>
              <a:t>3</a:t>
            </a:fld>
            <a:endParaRPr lang="en-GB" noProof="0"/>
          </a:p>
        </p:txBody>
      </p:sp>
      <p:sp>
        <p:nvSpPr>
          <p:cNvPr id="5" name="Rectangle 4">
            <a:extLst>
              <a:ext uri="{FF2B5EF4-FFF2-40B4-BE49-F238E27FC236}">
                <a16:creationId xmlns:a16="http://schemas.microsoft.com/office/drawing/2014/main" id="{513EBE4D-82E1-4149-AD78-F499DD5445D8}"/>
              </a:ext>
            </a:extLst>
          </p:cNvPr>
          <p:cNvSpPr/>
          <p:nvPr/>
        </p:nvSpPr>
        <p:spPr>
          <a:xfrm>
            <a:off x="142122" y="920621"/>
            <a:ext cx="5595131" cy="5755422"/>
          </a:xfrm>
          <a:prstGeom prst="rect">
            <a:avLst/>
          </a:prstGeom>
        </p:spPr>
        <p:txBody>
          <a:bodyPr wrap="square">
            <a:spAutoFit/>
          </a:bodyPr>
          <a:lstStyle/>
          <a:p>
            <a:pPr marL="285750" indent="-285750">
              <a:spcBef>
                <a:spcPts val="600"/>
              </a:spcBef>
              <a:spcAft>
                <a:spcPts val="600"/>
              </a:spcAft>
              <a:buFont typeface="Arial" panose="020B0604020202020204" pitchFamily="34" charset="0"/>
              <a:buChar char="•"/>
            </a:pPr>
            <a:r>
              <a:rPr lang="en-US" sz="2400" dirty="0"/>
              <a:t>Multi-disciplinary science applications</a:t>
            </a:r>
          </a:p>
          <a:p>
            <a:pPr marL="285750" indent="-285750">
              <a:spcBef>
                <a:spcPts val="600"/>
              </a:spcBef>
              <a:spcAft>
                <a:spcPts val="600"/>
              </a:spcAft>
              <a:buFont typeface="Arial" panose="020B0604020202020204" pitchFamily="34" charset="0"/>
              <a:buChar char="•"/>
            </a:pPr>
            <a:r>
              <a:rPr lang="en-US" sz="2400" dirty="0"/>
              <a:t>Transmutation of radioactive (waste) material</a:t>
            </a:r>
          </a:p>
          <a:p>
            <a:pPr marL="742950" lvl="1" indent="-285750">
              <a:spcBef>
                <a:spcPts val="600"/>
              </a:spcBef>
              <a:spcAft>
                <a:spcPts val="600"/>
              </a:spcAft>
              <a:buFont typeface="Arial" panose="020B0604020202020204" pitchFamily="34" charset="0"/>
              <a:buChar char="•"/>
            </a:pPr>
            <a:r>
              <a:rPr lang="en-US" sz="2400" dirty="0"/>
              <a:t>Accelerator-driven Systems</a:t>
            </a:r>
          </a:p>
          <a:p>
            <a:pPr marL="285750" indent="-285750">
              <a:spcBef>
                <a:spcPts val="600"/>
              </a:spcBef>
              <a:spcAft>
                <a:spcPts val="600"/>
              </a:spcAft>
              <a:buFont typeface="Arial" panose="020B0604020202020204" pitchFamily="34" charset="0"/>
              <a:buChar char="•"/>
            </a:pPr>
            <a:r>
              <a:rPr lang="en-US" sz="2400" dirty="0"/>
              <a:t>Industrial applications: </a:t>
            </a:r>
          </a:p>
          <a:p>
            <a:pPr marL="742950" lvl="1" indent="-285750">
              <a:spcBef>
                <a:spcPts val="600"/>
              </a:spcBef>
              <a:spcAft>
                <a:spcPts val="600"/>
              </a:spcAft>
              <a:buFont typeface="Arial" panose="020B0604020202020204" pitchFamily="34" charset="0"/>
              <a:buChar char="•"/>
            </a:pPr>
            <a:r>
              <a:rPr lang="en-US" sz="2400" dirty="0"/>
              <a:t>materials analysis and non-destructive testing tools in many industries</a:t>
            </a:r>
          </a:p>
          <a:p>
            <a:pPr marL="1200150" lvl="2" indent="-285750">
              <a:spcBef>
                <a:spcPts val="600"/>
              </a:spcBef>
              <a:spcAft>
                <a:spcPts val="600"/>
              </a:spcAft>
              <a:buFont typeface="Arial" panose="020B0604020202020204" pitchFamily="34" charset="0"/>
              <a:buChar char="•"/>
            </a:pPr>
            <a:r>
              <a:rPr lang="en-US" sz="2400" dirty="0"/>
              <a:t>heavy mechanical production</a:t>
            </a:r>
          </a:p>
          <a:p>
            <a:pPr marL="1200150" lvl="2" indent="-285750">
              <a:spcBef>
                <a:spcPts val="600"/>
              </a:spcBef>
              <a:spcAft>
                <a:spcPts val="600"/>
              </a:spcAft>
              <a:buFont typeface="Arial" panose="020B0604020202020204" pitchFamily="34" charset="0"/>
              <a:buChar char="•"/>
            </a:pPr>
            <a:r>
              <a:rPr lang="en-US" sz="2400" dirty="0"/>
              <a:t>art conservancy</a:t>
            </a:r>
          </a:p>
          <a:p>
            <a:pPr marL="1200150" lvl="2" indent="-285750">
              <a:spcBef>
                <a:spcPts val="600"/>
              </a:spcBef>
              <a:spcAft>
                <a:spcPts val="600"/>
              </a:spcAft>
              <a:buFont typeface="Arial" panose="020B0604020202020204" pitchFamily="34" charset="0"/>
              <a:buChar char="•"/>
            </a:pPr>
            <a:r>
              <a:rPr lang="en-US" sz="2400" dirty="0"/>
              <a:t>Medicine</a:t>
            </a:r>
          </a:p>
          <a:p>
            <a:pPr marL="1200150" lvl="2" indent="-285750">
              <a:spcBef>
                <a:spcPts val="600"/>
              </a:spcBef>
              <a:spcAft>
                <a:spcPts val="600"/>
              </a:spcAft>
              <a:buFont typeface="Arial" panose="020B0604020202020204" pitchFamily="34" charset="0"/>
              <a:buChar char="•"/>
            </a:pPr>
            <a:r>
              <a:rPr lang="en-US" sz="2400" dirty="0"/>
              <a:t>…</a:t>
            </a:r>
          </a:p>
        </p:txBody>
      </p:sp>
      <p:sp>
        <p:nvSpPr>
          <p:cNvPr id="7" name="Date Placeholder 6">
            <a:extLst>
              <a:ext uri="{FF2B5EF4-FFF2-40B4-BE49-F238E27FC236}">
                <a16:creationId xmlns:a16="http://schemas.microsoft.com/office/drawing/2014/main" id="{37136638-24CC-2B4B-BC29-7F31E1A87B0A}"/>
              </a:ext>
            </a:extLst>
          </p:cNvPr>
          <p:cNvSpPr>
            <a:spLocks noGrp="1"/>
          </p:cNvSpPr>
          <p:nvPr>
            <p:ph type="dt" sz="half" idx="10"/>
          </p:nvPr>
        </p:nvSpPr>
        <p:spPr/>
        <p:txBody>
          <a:bodyPr/>
          <a:lstStyle/>
          <a:p>
            <a:r>
              <a:rPr lang="fr-FR"/>
              <a:t>HEP2021, 16/06/2021</a:t>
            </a:r>
            <a:endParaRPr lang="en-US" dirty="0"/>
          </a:p>
        </p:txBody>
      </p:sp>
      <p:sp>
        <p:nvSpPr>
          <p:cNvPr id="8" name="Footer Placeholder 7">
            <a:extLst>
              <a:ext uri="{FF2B5EF4-FFF2-40B4-BE49-F238E27FC236}">
                <a16:creationId xmlns:a16="http://schemas.microsoft.com/office/drawing/2014/main" id="{CE3381E4-216B-D04B-951E-C0BF9AA6E642}"/>
              </a:ext>
            </a:extLst>
          </p:cNvPr>
          <p:cNvSpPr>
            <a:spLocks noGrp="1"/>
          </p:cNvSpPr>
          <p:nvPr>
            <p:ph type="ftr" sz="quarter" idx="11"/>
          </p:nvPr>
        </p:nvSpPr>
        <p:spPr/>
        <p:txBody>
          <a:bodyPr/>
          <a:lstStyle/>
          <a:p>
            <a:r>
              <a:rPr lang="en-US"/>
              <a:t>M. Dracos, IPHC-IN2P3/CNRS/UNISTRA</a:t>
            </a:r>
            <a:endParaRPr lang="en-US" dirty="0"/>
          </a:p>
        </p:txBody>
      </p:sp>
      <p:grpSp>
        <p:nvGrpSpPr>
          <p:cNvPr id="3" name="Group 2">
            <a:extLst>
              <a:ext uri="{FF2B5EF4-FFF2-40B4-BE49-F238E27FC236}">
                <a16:creationId xmlns:a16="http://schemas.microsoft.com/office/drawing/2014/main" id="{A01B5DB9-155F-904C-BEC4-A7867BB5BF7F}"/>
              </a:ext>
            </a:extLst>
          </p:cNvPr>
          <p:cNvGrpSpPr/>
          <p:nvPr/>
        </p:nvGrpSpPr>
        <p:grpSpPr>
          <a:xfrm>
            <a:off x="6381742" y="2779974"/>
            <a:ext cx="2469067" cy="3810577"/>
            <a:chOff x="6487569" y="2957999"/>
            <a:chExt cx="2469067" cy="3810577"/>
          </a:xfrm>
        </p:grpSpPr>
        <p:pic>
          <p:nvPicPr>
            <p:cNvPr id="9" name="Picture 2" descr="http://www.ati.ac.at/~neutropt/experiments/Radiography/fig5.gif">
              <a:extLst>
                <a:ext uri="{FF2B5EF4-FFF2-40B4-BE49-F238E27FC236}">
                  <a16:creationId xmlns:a16="http://schemas.microsoft.com/office/drawing/2014/main" id="{8D9CC5D7-5C10-0E4E-9C71-E81550DF989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87569" y="4892242"/>
              <a:ext cx="2469067" cy="1529434"/>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9" descr="http://www.ati.ac.at/~neutropt/experiments/Radiography/fig6.gif">
              <a:extLst>
                <a:ext uri="{FF2B5EF4-FFF2-40B4-BE49-F238E27FC236}">
                  <a16:creationId xmlns:a16="http://schemas.microsoft.com/office/drawing/2014/main" id="{D5BBDCD9-0304-8E4D-A275-A4BA0AF85D7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87569" y="2957999"/>
              <a:ext cx="2464420" cy="1511473"/>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CC9218C-9949-7B40-B645-1016C03D8CA4}"/>
                </a:ext>
              </a:extLst>
            </p:cNvPr>
            <p:cNvSpPr txBox="1"/>
            <p:nvPr/>
          </p:nvSpPr>
          <p:spPr>
            <a:xfrm>
              <a:off x="6705600" y="4469472"/>
              <a:ext cx="2165389" cy="338554"/>
            </a:xfrm>
            <a:prstGeom prst="rect">
              <a:avLst/>
            </a:prstGeom>
            <a:noFill/>
          </p:spPr>
          <p:txBody>
            <a:bodyPr wrap="square" rtlCol="0">
              <a:spAutoFit/>
            </a:bodyPr>
            <a:lstStyle/>
            <a:p>
              <a:pPr algn="ctr"/>
              <a:r>
                <a:rPr lang="en-US" sz="1600" b="1" dirty="0">
                  <a:solidFill>
                    <a:srgbClr val="FF0000"/>
                  </a:solidFill>
                </a:rPr>
                <a:t>X-Ray Image</a:t>
              </a:r>
            </a:p>
          </p:txBody>
        </p:sp>
        <p:sp>
          <p:nvSpPr>
            <p:cNvPr id="12" name="TextBox 11">
              <a:extLst>
                <a:ext uri="{FF2B5EF4-FFF2-40B4-BE49-F238E27FC236}">
                  <a16:creationId xmlns:a16="http://schemas.microsoft.com/office/drawing/2014/main" id="{79A5837E-79D2-4245-A2D0-703A4383F0CE}"/>
                </a:ext>
              </a:extLst>
            </p:cNvPr>
            <p:cNvSpPr txBox="1"/>
            <p:nvPr/>
          </p:nvSpPr>
          <p:spPr>
            <a:xfrm>
              <a:off x="6487569" y="6430022"/>
              <a:ext cx="2438400" cy="338554"/>
            </a:xfrm>
            <a:prstGeom prst="rect">
              <a:avLst/>
            </a:prstGeom>
            <a:noFill/>
          </p:spPr>
          <p:txBody>
            <a:bodyPr wrap="square" rtlCol="0">
              <a:spAutoFit/>
            </a:bodyPr>
            <a:lstStyle/>
            <a:p>
              <a:pPr algn="ctr"/>
              <a:r>
                <a:rPr lang="en-US" sz="1600" b="1" dirty="0">
                  <a:solidFill>
                    <a:schemeClr val="tx2"/>
                  </a:solidFill>
                </a:rPr>
                <a:t>Neutron radiograph</a:t>
              </a:r>
            </a:p>
          </p:txBody>
        </p:sp>
      </p:grpSp>
    </p:spTree>
    <p:extLst>
      <p:ext uri="{BB962C8B-B14F-4D97-AF65-F5344CB8AC3E}">
        <p14:creationId xmlns:p14="http://schemas.microsoft.com/office/powerpoint/2010/main" val="17855543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1297459" y="14398"/>
            <a:ext cx="6862522" cy="821527"/>
          </a:xfrm>
        </p:spPr>
        <p:txBody>
          <a:bodyPr>
            <a:normAutofit/>
          </a:bodyPr>
          <a:lstStyle/>
          <a:p>
            <a:r>
              <a:rPr lang="en-GB" sz="4000" b="0" dirty="0">
                <a:solidFill>
                  <a:srgbClr val="FF6600"/>
                </a:solidFill>
                <a:latin typeface="Times New Roman" charset="0"/>
                <a:cs typeface="Times New Roman" charset="0"/>
              </a:rPr>
              <a:t>Improvements</a:t>
            </a:r>
            <a:endParaRPr lang="en-GB" sz="2200" b="0" dirty="0">
              <a:solidFill>
                <a:srgbClr val="FF6600"/>
              </a:solidFill>
              <a:latin typeface="Times New Roman" charset="0"/>
              <a:cs typeface="Times New Roman" charset="0"/>
            </a:endParaRPr>
          </a:p>
        </p:txBody>
      </p:sp>
      <p:sp>
        <p:nvSpPr>
          <p:cNvPr id="2" name="Espace réservé de la date 1"/>
          <p:cNvSpPr>
            <a:spLocks noGrp="1"/>
          </p:cNvSpPr>
          <p:nvPr>
            <p:ph type="dt" sz="half" idx="10"/>
          </p:nvPr>
        </p:nvSpPr>
        <p:spPr/>
        <p:txBody>
          <a:bodyPr/>
          <a:lstStyle/>
          <a:p>
            <a:pPr>
              <a:defRPr/>
            </a:pPr>
            <a:r>
              <a:rPr lang="fr-FR" noProof="0"/>
              <a:t>HEP2021, 16/06/2021</a:t>
            </a:r>
            <a:endParaRPr lang="en-GB" noProof="0"/>
          </a:p>
        </p:txBody>
      </p:sp>
      <p:sp>
        <p:nvSpPr>
          <p:cNvPr id="3" name="Espace réservé du pied de page 2"/>
          <p:cNvSpPr>
            <a:spLocks noGrp="1"/>
          </p:cNvSpPr>
          <p:nvPr>
            <p:ph type="ftr" sz="quarter" idx="11"/>
          </p:nvPr>
        </p:nvSpPr>
        <p:spPr/>
        <p:txBody>
          <a:bodyPr/>
          <a:lstStyle/>
          <a:p>
            <a:pPr>
              <a:defRPr/>
            </a:pPr>
            <a:r>
              <a:rPr lang="en-GB" noProof="0"/>
              <a:t>M. Dracos, IPHC-IN2P3/CNRS/UNISTRA</a:t>
            </a:r>
          </a:p>
        </p:txBody>
      </p:sp>
      <p:sp>
        <p:nvSpPr>
          <p:cNvPr id="4" name="Espace réservé du numéro de diapositive 3"/>
          <p:cNvSpPr>
            <a:spLocks noGrp="1"/>
          </p:cNvSpPr>
          <p:nvPr>
            <p:ph type="sldNum" sz="quarter" idx="12"/>
          </p:nvPr>
        </p:nvSpPr>
        <p:spPr/>
        <p:txBody>
          <a:bodyPr/>
          <a:lstStyle/>
          <a:p>
            <a:pPr>
              <a:defRPr/>
            </a:pPr>
            <a:fld id="{48550CC0-2D5F-6D4A-9D75-2980E64365EE}" type="slidenum">
              <a:rPr lang="en-GB" noProof="0" smtClean="0"/>
              <a:pPr>
                <a:defRPr/>
              </a:pPr>
              <a:t>30</a:t>
            </a:fld>
            <a:endParaRPr lang="en-GB" noProof="0"/>
          </a:p>
        </p:txBody>
      </p:sp>
      <p:grpSp>
        <p:nvGrpSpPr>
          <p:cNvPr id="17" name="Group 16">
            <a:extLst>
              <a:ext uri="{FF2B5EF4-FFF2-40B4-BE49-F238E27FC236}">
                <a16:creationId xmlns:a16="http://schemas.microsoft.com/office/drawing/2014/main" id="{7C56C202-0B8B-4F4F-9911-62917BFFE32C}"/>
              </a:ext>
            </a:extLst>
          </p:cNvPr>
          <p:cNvGrpSpPr/>
          <p:nvPr/>
        </p:nvGrpSpPr>
        <p:grpSpPr>
          <a:xfrm>
            <a:off x="4834991" y="998306"/>
            <a:ext cx="3827533" cy="2430694"/>
            <a:chOff x="4859267" y="1477645"/>
            <a:chExt cx="3827533" cy="2430694"/>
          </a:xfrm>
        </p:grpSpPr>
        <p:pic>
          <p:nvPicPr>
            <p:cNvPr id="18" name="Picture 17">
              <a:extLst>
                <a:ext uri="{FF2B5EF4-FFF2-40B4-BE49-F238E27FC236}">
                  <a16:creationId xmlns:a16="http://schemas.microsoft.com/office/drawing/2014/main" id="{08D4293E-762B-9344-AB20-A4E54786D3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59267" y="1477645"/>
              <a:ext cx="3827533" cy="2430694"/>
            </a:xfrm>
            <a:prstGeom prst="rect">
              <a:avLst/>
            </a:prstGeom>
          </p:spPr>
        </p:pic>
        <p:sp>
          <p:nvSpPr>
            <p:cNvPr id="19" name="TextBox 18">
              <a:extLst>
                <a:ext uri="{FF2B5EF4-FFF2-40B4-BE49-F238E27FC236}">
                  <a16:creationId xmlns:a16="http://schemas.microsoft.com/office/drawing/2014/main" id="{DA10BF48-D7AE-0748-8D46-42837F0FA1C0}"/>
                </a:ext>
              </a:extLst>
            </p:cNvPr>
            <p:cNvSpPr txBox="1"/>
            <p:nvPr/>
          </p:nvSpPr>
          <p:spPr>
            <a:xfrm>
              <a:off x="5348835" y="1691235"/>
              <a:ext cx="877163" cy="369332"/>
            </a:xfrm>
            <a:prstGeom prst="rect">
              <a:avLst/>
            </a:prstGeom>
            <a:noFill/>
          </p:spPr>
          <p:txBody>
            <a:bodyPr wrap="none" rtlCol="0">
              <a:spAutoFit/>
            </a:bodyPr>
            <a:lstStyle/>
            <a:p>
              <a:r>
                <a:rPr lang="en-FR" dirty="0"/>
                <a:t>360 km</a:t>
              </a:r>
            </a:p>
          </p:txBody>
        </p:sp>
      </p:grpSp>
      <p:grpSp>
        <p:nvGrpSpPr>
          <p:cNvPr id="20" name="Group 19">
            <a:extLst>
              <a:ext uri="{FF2B5EF4-FFF2-40B4-BE49-F238E27FC236}">
                <a16:creationId xmlns:a16="http://schemas.microsoft.com/office/drawing/2014/main" id="{0090DFFD-947B-1742-9900-B9160E652210}"/>
              </a:ext>
            </a:extLst>
          </p:cNvPr>
          <p:cNvGrpSpPr/>
          <p:nvPr/>
        </p:nvGrpSpPr>
        <p:grpSpPr>
          <a:xfrm>
            <a:off x="485522" y="1118220"/>
            <a:ext cx="3827533" cy="2310780"/>
            <a:chOff x="509798" y="1597559"/>
            <a:chExt cx="3827533" cy="2310780"/>
          </a:xfrm>
        </p:grpSpPr>
        <p:pic>
          <p:nvPicPr>
            <p:cNvPr id="21" name="Picture 20">
              <a:extLst>
                <a:ext uri="{FF2B5EF4-FFF2-40B4-BE49-F238E27FC236}">
                  <a16:creationId xmlns:a16="http://schemas.microsoft.com/office/drawing/2014/main" id="{AAE6DD0D-2B99-034D-9A24-503252CF6CA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9798" y="1597559"/>
              <a:ext cx="3827533" cy="2310780"/>
            </a:xfrm>
            <a:prstGeom prst="rect">
              <a:avLst/>
            </a:prstGeom>
          </p:spPr>
        </p:pic>
        <p:sp>
          <p:nvSpPr>
            <p:cNvPr id="22" name="TextBox 21">
              <a:extLst>
                <a:ext uri="{FF2B5EF4-FFF2-40B4-BE49-F238E27FC236}">
                  <a16:creationId xmlns:a16="http://schemas.microsoft.com/office/drawing/2014/main" id="{55AAB213-DB52-2045-9813-02D8D75F1898}"/>
                </a:ext>
              </a:extLst>
            </p:cNvPr>
            <p:cNvSpPr txBox="1"/>
            <p:nvPr/>
          </p:nvSpPr>
          <p:spPr>
            <a:xfrm>
              <a:off x="979135" y="1691235"/>
              <a:ext cx="877163" cy="369332"/>
            </a:xfrm>
            <a:prstGeom prst="rect">
              <a:avLst/>
            </a:prstGeom>
            <a:noFill/>
          </p:spPr>
          <p:txBody>
            <a:bodyPr wrap="none" rtlCol="0">
              <a:spAutoFit/>
            </a:bodyPr>
            <a:lstStyle/>
            <a:p>
              <a:r>
                <a:rPr lang="en-FR" dirty="0"/>
                <a:t>540 km</a:t>
              </a:r>
            </a:p>
          </p:txBody>
        </p:sp>
      </p:grpSp>
      <p:pic>
        <p:nvPicPr>
          <p:cNvPr id="23" name="Picture 22">
            <a:extLst>
              <a:ext uri="{FF2B5EF4-FFF2-40B4-BE49-F238E27FC236}">
                <a16:creationId xmlns:a16="http://schemas.microsoft.com/office/drawing/2014/main" id="{A545AC4F-2976-964A-A1F5-D81F13E4AD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02028" y="3429000"/>
            <a:ext cx="3560496" cy="2593194"/>
          </a:xfrm>
          <a:prstGeom prst="rect">
            <a:avLst/>
          </a:prstGeom>
        </p:spPr>
      </p:pic>
      <p:pic>
        <p:nvPicPr>
          <p:cNvPr id="24" name="Picture 23">
            <a:extLst>
              <a:ext uri="{FF2B5EF4-FFF2-40B4-BE49-F238E27FC236}">
                <a16:creationId xmlns:a16="http://schemas.microsoft.com/office/drawing/2014/main" id="{8CE4DBC3-2B42-C142-9B72-FD195665816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45702" y="4022534"/>
            <a:ext cx="923591" cy="852546"/>
          </a:xfrm>
          <a:prstGeom prst="rect">
            <a:avLst/>
          </a:prstGeom>
        </p:spPr>
      </p:pic>
      <p:sp>
        <p:nvSpPr>
          <p:cNvPr id="25" name="TextBox 24">
            <a:extLst>
              <a:ext uri="{FF2B5EF4-FFF2-40B4-BE49-F238E27FC236}">
                <a16:creationId xmlns:a16="http://schemas.microsoft.com/office/drawing/2014/main" id="{0685D8FE-8642-7944-AFFD-BE1121102A28}"/>
              </a:ext>
            </a:extLst>
          </p:cNvPr>
          <p:cNvSpPr txBox="1"/>
          <p:nvPr/>
        </p:nvSpPr>
        <p:spPr>
          <a:xfrm>
            <a:off x="3799955" y="3711825"/>
            <a:ext cx="1495538" cy="307777"/>
          </a:xfrm>
          <a:prstGeom prst="rect">
            <a:avLst/>
          </a:prstGeom>
          <a:noFill/>
        </p:spPr>
        <p:txBody>
          <a:bodyPr wrap="none" rtlCol="0">
            <a:spAutoFit/>
          </a:bodyPr>
          <a:lstStyle/>
          <a:p>
            <a:r>
              <a:rPr lang="en-FR" sz="1400" dirty="0">
                <a:solidFill>
                  <a:schemeClr val="accent1"/>
                </a:solidFill>
              </a:rPr>
              <a:t>best version of NF</a:t>
            </a:r>
          </a:p>
        </p:txBody>
      </p:sp>
      <p:sp>
        <p:nvSpPr>
          <p:cNvPr id="26" name="Rectangle 25">
            <a:extLst>
              <a:ext uri="{FF2B5EF4-FFF2-40B4-BE49-F238E27FC236}">
                <a16:creationId xmlns:a16="http://schemas.microsoft.com/office/drawing/2014/main" id="{F98383A5-B441-A44C-8546-9E1BE7A09758}"/>
              </a:ext>
            </a:extLst>
          </p:cNvPr>
          <p:cNvSpPr/>
          <p:nvPr/>
        </p:nvSpPr>
        <p:spPr>
          <a:xfrm>
            <a:off x="199595" y="3378968"/>
            <a:ext cx="2230994" cy="1569660"/>
          </a:xfrm>
          <a:prstGeom prst="rect">
            <a:avLst/>
          </a:prstGeom>
          <a:ln>
            <a:solidFill>
              <a:schemeClr val="accent1"/>
            </a:solidFill>
          </a:ln>
        </p:spPr>
        <p:txBody>
          <a:bodyPr wrap="square">
            <a:spAutoFit/>
          </a:bodyPr>
          <a:lstStyle/>
          <a:p>
            <a:r>
              <a:rPr lang="en-GB" sz="1200" u="sng" dirty="0">
                <a:solidFill>
                  <a:srgbClr val="000000"/>
                </a:solidFill>
                <a:latin typeface="arial" panose="020B0604020202020204" pitchFamily="34" charset="0"/>
              </a:rPr>
              <a:t>ESSnuSB</a:t>
            </a:r>
            <a:r>
              <a:rPr lang="en-GB" sz="1200" dirty="0">
                <a:solidFill>
                  <a:srgbClr val="000000"/>
                </a:solidFill>
                <a:latin typeface="arial" panose="020B0604020202020204" pitchFamily="34" charset="0"/>
              </a:rPr>
              <a:t> </a:t>
            </a:r>
          </a:p>
          <a:p>
            <a:pPr marL="285750" indent="-285750">
              <a:buFont typeface="Arial" panose="020B0604020202020204" pitchFamily="34" charset="0"/>
              <a:buChar char="•"/>
            </a:pPr>
            <a:r>
              <a:rPr lang="el-GR" sz="1200" dirty="0">
                <a:solidFill>
                  <a:srgbClr val="000000"/>
                </a:solidFill>
                <a:latin typeface="arial" panose="020B0604020202020204" pitchFamily="34" charset="0"/>
              </a:rPr>
              <a:t>θ</a:t>
            </a:r>
            <a:r>
              <a:rPr lang="en-GB" sz="1200" baseline="-25000" dirty="0">
                <a:solidFill>
                  <a:srgbClr val="000000"/>
                </a:solidFill>
                <a:latin typeface="arial" panose="020B0604020202020204" pitchFamily="34" charset="0"/>
              </a:rPr>
              <a:t>12</a:t>
            </a:r>
            <a:r>
              <a:rPr lang="en-GB" sz="1200" dirty="0">
                <a:solidFill>
                  <a:srgbClr val="000000"/>
                </a:solidFill>
                <a:latin typeface="arial" panose="020B0604020202020204" pitchFamily="34" charset="0"/>
              </a:rPr>
              <a:t> = 33.44°</a:t>
            </a:r>
          </a:p>
          <a:p>
            <a:pPr marL="285750" indent="-285750">
              <a:buFont typeface="Arial" panose="020B0604020202020204" pitchFamily="34" charset="0"/>
              <a:buChar char="•"/>
            </a:pPr>
            <a:r>
              <a:rPr lang="el-GR" sz="1200" dirty="0">
                <a:solidFill>
                  <a:srgbClr val="000000"/>
                </a:solidFill>
                <a:latin typeface="arial" panose="020B0604020202020204" pitchFamily="34" charset="0"/>
              </a:rPr>
              <a:t>θ</a:t>
            </a:r>
            <a:r>
              <a:rPr lang="en-GB" sz="1200" baseline="-25000" dirty="0">
                <a:solidFill>
                  <a:srgbClr val="000000"/>
                </a:solidFill>
                <a:latin typeface="arial" panose="020B0604020202020204" pitchFamily="34" charset="0"/>
              </a:rPr>
              <a:t>13</a:t>
            </a:r>
            <a:r>
              <a:rPr lang="en-GB" sz="1200" dirty="0">
                <a:solidFill>
                  <a:srgbClr val="000000"/>
                </a:solidFill>
                <a:latin typeface="arial" panose="020B0604020202020204" pitchFamily="34" charset="0"/>
              </a:rPr>
              <a:t> = 8.57°</a:t>
            </a:r>
          </a:p>
          <a:p>
            <a:pPr marL="285750" indent="-285750">
              <a:buFont typeface="Arial" panose="020B0604020202020204" pitchFamily="34" charset="0"/>
              <a:buChar char="•"/>
            </a:pPr>
            <a:r>
              <a:rPr lang="el-GR" sz="1200" dirty="0">
                <a:solidFill>
                  <a:srgbClr val="000000"/>
                </a:solidFill>
                <a:latin typeface="arial" panose="020B0604020202020204" pitchFamily="34" charset="0"/>
              </a:rPr>
              <a:t>θ</a:t>
            </a:r>
            <a:r>
              <a:rPr lang="en-GB" sz="1200" baseline="-25000" dirty="0">
                <a:solidFill>
                  <a:srgbClr val="000000"/>
                </a:solidFill>
                <a:latin typeface="arial" panose="020B0604020202020204" pitchFamily="34" charset="0"/>
              </a:rPr>
              <a:t>23</a:t>
            </a:r>
            <a:r>
              <a:rPr lang="en-GB" sz="1200" dirty="0">
                <a:solidFill>
                  <a:srgbClr val="000000"/>
                </a:solidFill>
                <a:latin typeface="arial" panose="020B0604020202020204" pitchFamily="34" charset="0"/>
              </a:rPr>
              <a:t> = 49.2°</a:t>
            </a:r>
          </a:p>
          <a:p>
            <a:pPr marL="285750" indent="-285750">
              <a:buFont typeface="Arial" panose="020B0604020202020204" pitchFamily="34" charset="0"/>
              <a:buChar char="•"/>
            </a:pPr>
            <a:r>
              <a:rPr lang="el-GR" sz="1200" dirty="0">
                <a:solidFill>
                  <a:srgbClr val="000000"/>
                </a:solidFill>
                <a:latin typeface="arial" panose="020B0604020202020204" pitchFamily="34" charset="0"/>
              </a:rPr>
              <a:t>Δ</a:t>
            </a:r>
            <a:r>
              <a:rPr lang="en-GB" sz="1200" dirty="0">
                <a:solidFill>
                  <a:srgbClr val="000000"/>
                </a:solidFill>
                <a:latin typeface="arial" panose="020B0604020202020204" pitchFamily="34" charset="0"/>
              </a:rPr>
              <a:t>m</a:t>
            </a:r>
            <a:r>
              <a:rPr lang="en-GB" sz="1200" baseline="30000" dirty="0">
                <a:solidFill>
                  <a:srgbClr val="000000"/>
                </a:solidFill>
                <a:latin typeface="arial" panose="020B0604020202020204" pitchFamily="34" charset="0"/>
              </a:rPr>
              <a:t>2</a:t>
            </a:r>
            <a:r>
              <a:rPr lang="en-GB" sz="1200" baseline="-25000" dirty="0">
                <a:solidFill>
                  <a:srgbClr val="000000"/>
                </a:solidFill>
                <a:latin typeface="arial" panose="020B0604020202020204" pitchFamily="34" charset="0"/>
              </a:rPr>
              <a:t>21</a:t>
            </a:r>
            <a:r>
              <a:rPr lang="en-GB" sz="1200" dirty="0">
                <a:solidFill>
                  <a:srgbClr val="000000"/>
                </a:solidFill>
                <a:latin typeface="arial" panose="020B0604020202020204" pitchFamily="34" charset="0"/>
              </a:rPr>
              <a:t> = 7.42e-5</a:t>
            </a:r>
          </a:p>
          <a:p>
            <a:pPr marL="285750" indent="-285750">
              <a:buFont typeface="Arial" panose="020B0604020202020204" pitchFamily="34" charset="0"/>
              <a:buChar char="•"/>
            </a:pPr>
            <a:r>
              <a:rPr lang="el-GR" sz="1200" dirty="0">
                <a:solidFill>
                  <a:srgbClr val="000000"/>
                </a:solidFill>
                <a:latin typeface="arial" panose="020B0604020202020204" pitchFamily="34" charset="0"/>
              </a:rPr>
              <a:t>Δ</a:t>
            </a:r>
            <a:r>
              <a:rPr lang="en-GB" sz="1200" dirty="0">
                <a:solidFill>
                  <a:srgbClr val="000000"/>
                </a:solidFill>
                <a:latin typeface="arial" panose="020B0604020202020204" pitchFamily="34" charset="0"/>
              </a:rPr>
              <a:t>m</a:t>
            </a:r>
            <a:r>
              <a:rPr lang="en-GB" sz="1200" baseline="30000" dirty="0">
                <a:solidFill>
                  <a:srgbClr val="000000"/>
                </a:solidFill>
                <a:latin typeface="arial" panose="020B0604020202020204" pitchFamily="34" charset="0"/>
              </a:rPr>
              <a:t>2</a:t>
            </a:r>
            <a:r>
              <a:rPr lang="en-GB" sz="1200" baseline="-25000" dirty="0">
                <a:solidFill>
                  <a:srgbClr val="000000"/>
                </a:solidFill>
                <a:latin typeface="arial" panose="020B0604020202020204" pitchFamily="34" charset="0"/>
              </a:rPr>
              <a:t>31</a:t>
            </a:r>
            <a:r>
              <a:rPr lang="en-GB" sz="1200" dirty="0">
                <a:solidFill>
                  <a:srgbClr val="000000"/>
                </a:solidFill>
                <a:latin typeface="arial" panose="020B0604020202020204" pitchFamily="34" charset="0"/>
              </a:rPr>
              <a:t> = +2.517e-3</a:t>
            </a:r>
          </a:p>
          <a:p>
            <a:pPr marL="285750" indent="-285750">
              <a:buFont typeface="Arial" panose="020B0604020202020204" pitchFamily="34" charset="0"/>
              <a:buChar char="•"/>
            </a:pPr>
            <a:r>
              <a:rPr lang="en-GB" sz="1200" dirty="0">
                <a:solidFill>
                  <a:srgbClr val="000000"/>
                </a:solidFill>
                <a:latin typeface="arial" panose="020B0604020202020204" pitchFamily="34" charset="0"/>
              </a:rPr>
              <a:t>2</a:t>
            </a:r>
            <a:r>
              <a:rPr lang="en-GB" sz="1200" baseline="30000" dirty="0">
                <a:solidFill>
                  <a:srgbClr val="000000"/>
                </a:solidFill>
                <a:latin typeface="arial" panose="020B0604020202020204" pitchFamily="34" charset="0"/>
              </a:rPr>
              <a:t>nd</a:t>
            </a:r>
            <a:r>
              <a:rPr lang="en-GB" sz="1200" dirty="0">
                <a:solidFill>
                  <a:srgbClr val="000000"/>
                </a:solidFill>
                <a:latin typeface="arial" panose="020B0604020202020204" pitchFamily="34" charset="0"/>
              </a:rPr>
              <a:t> </a:t>
            </a:r>
            <a:r>
              <a:rPr lang="en-GB" sz="1200" dirty="0" err="1">
                <a:solidFill>
                  <a:srgbClr val="000000"/>
                </a:solidFill>
                <a:latin typeface="arial" panose="020B0604020202020204" pitchFamily="34" charset="0"/>
              </a:rPr>
              <a:t>osc</a:t>
            </a:r>
            <a:r>
              <a:rPr lang="en-GB" sz="1200" dirty="0">
                <a:solidFill>
                  <a:srgbClr val="000000"/>
                </a:solidFill>
                <a:latin typeface="arial" panose="020B0604020202020204" pitchFamily="34" charset="0"/>
              </a:rPr>
              <a:t>. max.</a:t>
            </a:r>
          </a:p>
          <a:p>
            <a:pPr marL="285750" indent="-285750">
              <a:buFont typeface="Arial" panose="020B0604020202020204" pitchFamily="34" charset="0"/>
              <a:buChar char="•"/>
            </a:pPr>
            <a:r>
              <a:rPr lang="en-GB" sz="1200" b="0" i="0" u="none" strike="noStrike" dirty="0">
                <a:solidFill>
                  <a:srgbClr val="000000"/>
                </a:solidFill>
                <a:effectLst/>
                <a:latin typeface="arial" panose="020B0604020202020204" pitchFamily="34" charset="0"/>
              </a:rPr>
              <a:t>507 </a:t>
            </a:r>
            <a:r>
              <a:rPr lang="en-GB" sz="1200" b="0" i="0" u="none" strike="noStrike" dirty="0" err="1">
                <a:solidFill>
                  <a:srgbClr val="000000"/>
                </a:solidFill>
                <a:effectLst/>
                <a:latin typeface="arial" panose="020B0604020202020204" pitchFamily="34" charset="0"/>
              </a:rPr>
              <a:t>ktons</a:t>
            </a:r>
            <a:r>
              <a:rPr lang="en-GB" sz="1200" b="0" i="0" u="none" strike="noStrike" dirty="0">
                <a:solidFill>
                  <a:srgbClr val="000000"/>
                </a:solidFill>
                <a:effectLst/>
                <a:latin typeface="arial" panose="020B0604020202020204" pitchFamily="34" charset="0"/>
              </a:rPr>
              <a:t> far detector</a:t>
            </a:r>
          </a:p>
        </p:txBody>
      </p:sp>
      <p:sp>
        <p:nvSpPr>
          <p:cNvPr id="27" name="TextBox 26">
            <a:extLst>
              <a:ext uri="{FF2B5EF4-FFF2-40B4-BE49-F238E27FC236}">
                <a16:creationId xmlns:a16="http://schemas.microsoft.com/office/drawing/2014/main" id="{09059193-0FFB-A141-A8CA-1C6F13894762}"/>
              </a:ext>
            </a:extLst>
          </p:cNvPr>
          <p:cNvSpPr txBox="1"/>
          <p:nvPr/>
        </p:nvSpPr>
        <p:spPr>
          <a:xfrm>
            <a:off x="5917332" y="5279828"/>
            <a:ext cx="964944" cy="369332"/>
          </a:xfrm>
          <a:prstGeom prst="rect">
            <a:avLst/>
          </a:prstGeom>
          <a:noFill/>
        </p:spPr>
        <p:txBody>
          <a:bodyPr wrap="none" rtlCol="0">
            <a:spAutoFit/>
          </a:bodyPr>
          <a:lstStyle/>
          <a:p>
            <a:r>
              <a:rPr lang="en-FR" dirty="0"/>
              <a:t>10 years</a:t>
            </a:r>
          </a:p>
        </p:txBody>
      </p:sp>
      <p:sp>
        <p:nvSpPr>
          <p:cNvPr id="28" name="Rectangle 27">
            <a:extLst>
              <a:ext uri="{FF2B5EF4-FFF2-40B4-BE49-F238E27FC236}">
                <a16:creationId xmlns:a16="http://schemas.microsoft.com/office/drawing/2014/main" id="{090662E8-3A1B-DB44-9775-9036DD7C890E}"/>
              </a:ext>
            </a:extLst>
          </p:cNvPr>
          <p:cNvSpPr/>
          <p:nvPr/>
        </p:nvSpPr>
        <p:spPr>
          <a:xfrm>
            <a:off x="3093565" y="4953606"/>
            <a:ext cx="2230994" cy="1384995"/>
          </a:xfrm>
          <a:prstGeom prst="rect">
            <a:avLst/>
          </a:prstGeom>
          <a:ln>
            <a:solidFill>
              <a:schemeClr val="accent1"/>
            </a:solidFill>
          </a:ln>
        </p:spPr>
        <p:txBody>
          <a:bodyPr wrap="square">
            <a:spAutoFit/>
          </a:bodyPr>
          <a:lstStyle/>
          <a:p>
            <a:r>
              <a:rPr lang="en-GB" sz="1200" u="sng" dirty="0" err="1">
                <a:solidFill>
                  <a:srgbClr val="000000"/>
                </a:solidFill>
                <a:latin typeface="arial" panose="020B0604020202020204" pitchFamily="34" charset="0"/>
              </a:rPr>
              <a:t>EUROnu</a:t>
            </a:r>
            <a:r>
              <a:rPr lang="en-GB" sz="1200" dirty="0">
                <a:solidFill>
                  <a:srgbClr val="000000"/>
                </a:solidFill>
                <a:latin typeface="arial" panose="020B0604020202020204" pitchFamily="34" charset="0"/>
              </a:rPr>
              <a:t> </a:t>
            </a:r>
          </a:p>
          <a:p>
            <a:pPr marL="285750" indent="-285750">
              <a:buFont typeface="Arial" panose="020B0604020202020204" pitchFamily="34" charset="0"/>
              <a:buChar char="•"/>
            </a:pPr>
            <a:r>
              <a:rPr lang="el-GR" sz="1200" dirty="0">
                <a:solidFill>
                  <a:srgbClr val="000000"/>
                </a:solidFill>
                <a:latin typeface="arial" panose="020B0604020202020204" pitchFamily="34" charset="0"/>
              </a:rPr>
              <a:t>θ</a:t>
            </a:r>
            <a:r>
              <a:rPr lang="en-GB" sz="1200" baseline="-25000" dirty="0">
                <a:solidFill>
                  <a:srgbClr val="000000"/>
                </a:solidFill>
                <a:latin typeface="arial" panose="020B0604020202020204" pitchFamily="34" charset="0"/>
              </a:rPr>
              <a:t>12</a:t>
            </a:r>
            <a:r>
              <a:rPr lang="en-GB" sz="1200" dirty="0">
                <a:solidFill>
                  <a:srgbClr val="000000"/>
                </a:solidFill>
                <a:latin typeface="arial" panose="020B0604020202020204" pitchFamily="34" charset="0"/>
              </a:rPr>
              <a:t> = 33.2°</a:t>
            </a:r>
          </a:p>
          <a:p>
            <a:pPr marL="285750" indent="-285750">
              <a:buFont typeface="Arial" panose="020B0604020202020204" pitchFamily="34" charset="0"/>
              <a:buChar char="•"/>
            </a:pPr>
            <a:r>
              <a:rPr lang="el-GR" sz="1200" dirty="0">
                <a:solidFill>
                  <a:srgbClr val="000000"/>
                </a:solidFill>
                <a:latin typeface="arial" panose="020B0604020202020204" pitchFamily="34" charset="0"/>
              </a:rPr>
              <a:t>θ</a:t>
            </a:r>
            <a:r>
              <a:rPr lang="en-GB" sz="1200" baseline="-25000" dirty="0">
                <a:solidFill>
                  <a:srgbClr val="000000"/>
                </a:solidFill>
                <a:latin typeface="arial" panose="020B0604020202020204" pitchFamily="34" charset="0"/>
              </a:rPr>
              <a:t>13</a:t>
            </a:r>
            <a:r>
              <a:rPr lang="en-GB" sz="1200" dirty="0">
                <a:solidFill>
                  <a:srgbClr val="000000"/>
                </a:solidFill>
                <a:latin typeface="arial" panose="020B0604020202020204" pitchFamily="34" charset="0"/>
              </a:rPr>
              <a:t> = 9.2°</a:t>
            </a:r>
          </a:p>
          <a:p>
            <a:pPr marL="285750" indent="-285750">
              <a:buFont typeface="Arial" panose="020B0604020202020204" pitchFamily="34" charset="0"/>
              <a:buChar char="•"/>
            </a:pPr>
            <a:r>
              <a:rPr lang="el-GR" sz="1200" dirty="0">
                <a:solidFill>
                  <a:srgbClr val="000000"/>
                </a:solidFill>
                <a:latin typeface="arial" panose="020B0604020202020204" pitchFamily="34" charset="0"/>
              </a:rPr>
              <a:t>θ</a:t>
            </a:r>
            <a:r>
              <a:rPr lang="en-GB" sz="1200" baseline="-25000" dirty="0">
                <a:solidFill>
                  <a:srgbClr val="000000"/>
                </a:solidFill>
                <a:latin typeface="arial" panose="020B0604020202020204" pitchFamily="34" charset="0"/>
              </a:rPr>
              <a:t>23</a:t>
            </a:r>
            <a:r>
              <a:rPr lang="en-GB" sz="1200" dirty="0">
                <a:solidFill>
                  <a:srgbClr val="000000"/>
                </a:solidFill>
                <a:latin typeface="arial" panose="020B0604020202020204" pitchFamily="34" charset="0"/>
              </a:rPr>
              <a:t> = 45°</a:t>
            </a:r>
          </a:p>
          <a:p>
            <a:pPr marL="285750" indent="-285750">
              <a:buFont typeface="Arial" panose="020B0604020202020204" pitchFamily="34" charset="0"/>
              <a:buChar char="•"/>
            </a:pPr>
            <a:r>
              <a:rPr lang="el-GR" sz="1200" dirty="0">
                <a:solidFill>
                  <a:srgbClr val="000000"/>
                </a:solidFill>
                <a:latin typeface="arial" panose="020B0604020202020204" pitchFamily="34" charset="0"/>
              </a:rPr>
              <a:t>Δ</a:t>
            </a:r>
            <a:r>
              <a:rPr lang="en-GB" sz="1200" dirty="0">
                <a:solidFill>
                  <a:srgbClr val="000000"/>
                </a:solidFill>
                <a:latin typeface="arial" panose="020B0604020202020204" pitchFamily="34" charset="0"/>
              </a:rPr>
              <a:t>m</a:t>
            </a:r>
            <a:r>
              <a:rPr lang="en-GB" sz="1200" baseline="30000" dirty="0">
                <a:solidFill>
                  <a:srgbClr val="000000"/>
                </a:solidFill>
                <a:latin typeface="arial" panose="020B0604020202020204" pitchFamily="34" charset="0"/>
              </a:rPr>
              <a:t>2</a:t>
            </a:r>
            <a:r>
              <a:rPr lang="en-GB" sz="1200" baseline="-25000" dirty="0">
                <a:solidFill>
                  <a:srgbClr val="000000"/>
                </a:solidFill>
                <a:latin typeface="arial" panose="020B0604020202020204" pitchFamily="34" charset="0"/>
              </a:rPr>
              <a:t>21</a:t>
            </a:r>
            <a:r>
              <a:rPr lang="en-GB" sz="1200" dirty="0">
                <a:solidFill>
                  <a:srgbClr val="000000"/>
                </a:solidFill>
                <a:latin typeface="arial" panose="020B0604020202020204" pitchFamily="34" charset="0"/>
              </a:rPr>
              <a:t> = 7.64e-5</a:t>
            </a:r>
          </a:p>
          <a:p>
            <a:pPr marL="285750" indent="-285750">
              <a:buFont typeface="Arial" panose="020B0604020202020204" pitchFamily="34" charset="0"/>
              <a:buChar char="•"/>
            </a:pPr>
            <a:r>
              <a:rPr lang="el-GR" sz="1200" dirty="0">
                <a:solidFill>
                  <a:srgbClr val="000000"/>
                </a:solidFill>
                <a:latin typeface="arial" panose="020B0604020202020204" pitchFamily="34" charset="0"/>
              </a:rPr>
              <a:t>Δ</a:t>
            </a:r>
            <a:r>
              <a:rPr lang="en-GB" sz="1200" dirty="0">
                <a:solidFill>
                  <a:srgbClr val="000000"/>
                </a:solidFill>
                <a:latin typeface="arial" panose="020B0604020202020204" pitchFamily="34" charset="0"/>
              </a:rPr>
              <a:t>m</a:t>
            </a:r>
            <a:r>
              <a:rPr lang="en-GB" sz="1200" baseline="30000" dirty="0">
                <a:solidFill>
                  <a:srgbClr val="000000"/>
                </a:solidFill>
                <a:latin typeface="arial" panose="020B0604020202020204" pitchFamily="34" charset="0"/>
              </a:rPr>
              <a:t>2</a:t>
            </a:r>
            <a:r>
              <a:rPr lang="en-GB" sz="1200" baseline="-25000" dirty="0">
                <a:solidFill>
                  <a:srgbClr val="000000"/>
                </a:solidFill>
                <a:latin typeface="arial" panose="020B0604020202020204" pitchFamily="34" charset="0"/>
              </a:rPr>
              <a:t>31</a:t>
            </a:r>
            <a:r>
              <a:rPr lang="en-GB" sz="1200" dirty="0">
                <a:solidFill>
                  <a:srgbClr val="000000"/>
                </a:solidFill>
                <a:latin typeface="arial" panose="020B0604020202020204" pitchFamily="34" charset="0"/>
              </a:rPr>
              <a:t> = +2.45e-3</a:t>
            </a:r>
          </a:p>
          <a:p>
            <a:pPr marL="285750" indent="-285750">
              <a:buFont typeface="Arial" panose="020B0604020202020204" pitchFamily="34" charset="0"/>
              <a:buChar char="•"/>
            </a:pPr>
            <a:r>
              <a:rPr lang="en-GB" sz="1200" dirty="0">
                <a:solidFill>
                  <a:srgbClr val="000000"/>
                </a:solidFill>
                <a:latin typeface="arial" panose="020B0604020202020204" pitchFamily="34" charset="0"/>
              </a:rPr>
              <a:t>1</a:t>
            </a:r>
            <a:r>
              <a:rPr lang="en-GB" sz="1200" baseline="30000" dirty="0">
                <a:solidFill>
                  <a:srgbClr val="000000"/>
                </a:solidFill>
                <a:latin typeface="arial" panose="020B0604020202020204" pitchFamily="34" charset="0"/>
              </a:rPr>
              <a:t>st</a:t>
            </a:r>
            <a:r>
              <a:rPr lang="en-GB" sz="1200" dirty="0">
                <a:solidFill>
                  <a:srgbClr val="000000"/>
                </a:solidFill>
                <a:latin typeface="arial" panose="020B0604020202020204" pitchFamily="34" charset="0"/>
              </a:rPr>
              <a:t> </a:t>
            </a:r>
            <a:r>
              <a:rPr lang="en-GB" sz="1200" dirty="0" err="1">
                <a:solidFill>
                  <a:srgbClr val="000000"/>
                </a:solidFill>
                <a:latin typeface="arial" panose="020B0604020202020204" pitchFamily="34" charset="0"/>
              </a:rPr>
              <a:t>osc</a:t>
            </a:r>
            <a:r>
              <a:rPr lang="en-GB" sz="1200" dirty="0">
                <a:solidFill>
                  <a:srgbClr val="000000"/>
                </a:solidFill>
                <a:latin typeface="arial" panose="020B0604020202020204" pitchFamily="34" charset="0"/>
              </a:rPr>
              <a:t>. max.</a:t>
            </a:r>
          </a:p>
        </p:txBody>
      </p:sp>
      <p:sp>
        <p:nvSpPr>
          <p:cNvPr id="6" name="TextBox 5">
            <a:extLst>
              <a:ext uri="{FF2B5EF4-FFF2-40B4-BE49-F238E27FC236}">
                <a16:creationId xmlns:a16="http://schemas.microsoft.com/office/drawing/2014/main" id="{F94A197C-9E1B-BB45-A168-9A09ABD4B6CF}"/>
              </a:ext>
            </a:extLst>
          </p:cNvPr>
          <p:cNvSpPr txBox="1"/>
          <p:nvPr/>
        </p:nvSpPr>
        <p:spPr>
          <a:xfrm>
            <a:off x="796101" y="565565"/>
            <a:ext cx="1828642" cy="646331"/>
          </a:xfrm>
          <a:prstGeom prst="rect">
            <a:avLst/>
          </a:prstGeom>
          <a:noFill/>
        </p:spPr>
        <p:txBody>
          <a:bodyPr wrap="none" rtlCol="0">
            <a:spAutoFit/>
          </a:bodyPr>
          <a:lstStyle/>
          <a:p>
            <a:r>
              <a:rPr lang="en-FR" dirty="0"/>
              <a:t>very preliminary</a:t>
            </a:r>
          </a:p>
          <a:p>
            <a:r>
              <a:rPr lang="en-FR" dirty="0"/>
              <a:t>(to be confirmed)</a:t>
            </a:r>
          </a:p>
        </p:txBody>
      </p:sp>
      <p:sp>
        <p:nvSpPr>
          <p:cNvPr id="30" name="TextBox 29">
            <a:extLst>
              <a:ext uri="{FF2B5EF4-FFF2-40B4-BE49-F238E27FC236}">
                <a16:creationId xmlns:a16="http://schemas.microsoft.com/office/drawing/2014/main" id="{8C0AB136-6641-C048-B98B-0036184486D1}"/>
              </a:ext>
            </a:extLst>
          </p:cNvPr>
          <p:cNvSpPr txBox="1"/>
          <p:nvPr/>
        </p:nvSpPr>
        <p:spPr>
          <a:xfrm>
            <a:off x="6824668" y="565565"/>
            <a:ext cx="1828642" cy="646331"/>
          </a:xfrm>
          <a:prstGeom prst="rect">
            <a:avLst/>
          </a:prstGeom>
          <a:noFill/>
        </p:spPr>
        <p:txBody>
          <a:bodyPr wrap="none" rtlCol="0">
            <a:spAutoFit/>
          </a:bodyPr>
          <a:lstStyle/>
          <a:p>
            <a:r>
              <a:rPr lang="en-FR" dirty="0"/>
              <a:t>very preliminary</a:t>
            </a:r>
          </a:p>
          <a:p>
            <a:r>
              <a:rPr lang="en-FR" dirty="0"/>
              <a:t>(to be confirmed)</a:t>
            </a:r>
          </a:p>
        </p:txBody>
      </p:sp>
      <p:cxnSp>
        <p:nvCxnSpPr>
          <p:cNvPr id="7" name="Straight Arrow Connector 6">
            <a:extLst>
              <a:ext uri="{FF2B5EF4-FFF2-40B4-BE49-F238E27FC236}">
                <a16:creationId xmlns:a16="http://schemas.microsoft.com/office/drawing/2014/main" id="{5AF07013-5B64-C84F-8916-F3CC5F61EBC3}"/>
              </a:ext>
            </a:extLst>
          </p:cNvPr>
          <p:cNvCxnSpPr>
            <a:cxnSpLocks/>
          </p:cNvCxnSpPr>
          <p:nvPr/>
        </p:nvCxnSpPr>
        <p:spPr>
          <a:xfrm flipV="1">
            <a:off x="1917812" y="1456566"/>
            <a:ext cx="0" cy="642552"/>
          </a:xfrm>
          <a:prstGeom prst="straightConnector1">
            <a:avLst/>
          </a:prstGeom>
          <a:ln w="57150">
            <a:solidFill>
              <a:srgbClr val="FFFF00">
                <a:alpha val="63000"/>
              </a:srgbClr>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C0735154-BB9E-194E-8368-7E74B784B819}"/>
              </a:ext>
            </a:extLst>
          </p:cNvPr>
          <p:cNvCxnSpPr>
            <a:cxnSpLocks/>
          </p:cNvCxnSpPr>
          <p:nvPr/>
        </p:nvCxnSpPr>
        <p:spPr>
          <a:xfrm flipV="1">
            <a:off x="6303545" y="1346495"/>
            <a:ext cx="0" cy="642552"/>
          </a:xfrm>
          <a:prstGeom prst="straightConnector1">
            <a:avLst/>
          </a:prstGeom>
          <a:ln w="57150">
            <a:solidFill>
              <a:srgbClr val="FFFF00">
                <a:alpha val="63000"/>
              </a:srgbClr>
            </a:solidFill>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3E0C2128-9B96-B842-AF23-A3A3FC4D355A}"/>
              </a:ext>
            </a:extLst>
          </p:cNvPr>
          <p:cNvSpPr txBox="1"/>
          <p:nvPr/>
        </p:nvSpPr>
        <p:spPr>
          <a:xfrm>
            <a:off x="13738" y="6072109"/>
            <a:ext cx="2759602" cy="369332"/>
          </a:xfrm>
          <a:prstGeom prst="rect">
            <a:avLst/>
          </a:prstGeom>
          <a:noFill/>
        </p:spPr>
        <p:txBody>
          <a:bodyPr wrap="none" rtlCol="0">
            <a:spAutoFit/>
          </a:bodyPr>
          <a:lstStyle/>
          <a:p>
            <a:r>
              <a:rPr lang="en-FR" dirty="0"/>
              <a:t>(publication in preparation)</a:t>
            </a:r>
          </a:p>
        </p:txBody>
      </p:sp>
    </p:spTree>
    <p:extLst>
      <p:ext uri="{BB962C8B-B14F-4D97-AF65-F5344CB8AC3E}">
        <p14:creationId xmlns:p14="http://schemas.microsoft.com/office/powerpoint/2010/main" val="36192851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1297459" y="-2536"/>
            <a:ext cx="6862522" cy="821527"/>
          </a:xfrm>
        </p:spPr>
        <p:txBody>
          <a:bodyPr>
            <a:normAutofit fontScale="90000"/>
          </a:bodyPr>
          <a:lstStyle/>
          <a:p>
            <a:r>
              <a:rPr lang="en-GB" sz="4000" b="0" dirty="0">
                <a:solidFill>
                  <a:srgbClr val="FF6600"/>
                </a:solidFill>
                <a:latin typeface="Times New Roman" charset="0"/>
                <a:cs typeface="Times New Roman" charset="0"/>
              </a:rPr>
              <a:t>Improvements (discovery potential)</a:t>
            </a:r>
            <a:endParaRPr lang="en-GB" sz="2200" b="0" dirty="0">
              <a:solidFill>
                <a:srgbClr val="FF6600"/>
              </a:solidFill>
              <a:latin typeface="Times New Roman" charset="0"/>
              <a:cs typeface="Times New Roman" charset="0"/>
            </a:endParaRPr>
          </a:p>
        </p:txBody>
      </p:sp>
      <p:sp>
        <p:nvSpPr>
          <p:cNvPr id="2" name="Espace réservé de la date 1"/>
          <p:cNvSpPr>
            <a:spLocks noGrp="1"/>
          </p:cNvSpPr>
          <p:nvPr>
            <p:ph type="dt" sz="half" idx="10"/>
          </p:nvPr>
        </p:nvSpPr>
        <p:spPr/>
        <p:txBody>
          <a:bodyPr/>
          <a:lstStyle/>
          <a:p>
            <a:pPr>
              <a:defRPr/>
            </a:pPr>
            <a:r>
              <a:rPr lang="fr-FR" noProof="0"/>
              <a:t>HEP2021, 16/06/2021</a:t>
            </a:r>
            <a:endParaRPr lang="en-GB" noProof="0"/>
          </a:p>
        </p:txBody>
      </p:sp>
      <p:sp>
        <p:nvSpPr>
          <p:cNvPr id="3" name="Espace réservé du pied de page 2"/>
          <p:cNvSpPr>
            <a:spLocks noGrp="1"/>
          </p:cNvSpPr>
          <p:nvPr>
            <p:ph type="ftr" sz="quarter" idx="11"/>
          </p:nvPr>
        </p:nvSpPr>
        <p:spPr/>
        <p:txBody>
          <a:bodyPr/>
          <a:lstStyle/>
          <a:p>
            <a:pPr>
              <a:defRPr/>
            </a:pPr>
            <a:r>
              <a:rPr lang="en-GB" noProof="0"/>
              <a:t>M. Dracos, IPHC-IN2P3/CNRS/UNISTRA</a:t>
            </a:r>
          </a:p>
        </p:txBody>
      </p:sp>
      <p:sp>
        <p:nvSpPr>
          <p:cNvPr id="4" name="Espace réservé du numéro de diapositive 3"/>
          <p:cNvSpPr>
            <a:spLocks noGrp="1"/>
          </p:cNvSpPr>
          <p:nvPr>
            <p:ph type="sldNum" sz="quarter" idx="12"/>
          </p:nvPr>
        </p:nvSpPr>
        <p:spPr/>
        <p:txBody>
          <a:bodyPr/>
          <a:lstStyle/>
          <a:p>
            <a:pPr>
              <a:defRPr/>
            </a:pPr>
            <a:fld id="{48550CC0-2D5F-6D4A-9D75-2980E64365EE}" type="slidenum">
              <a:rPr lang="en-GB" noProof="0" smtClean="0"/>
              <a:pPr>
                <a:defRPr/>
              </a:pPr>
              <a:t>31</a:t>
            </a:fld>
            <a:endParaRPr lang="en-GB" noProof="0"/>
          </a:p>
        </p:txBody>
      </p:sp>
      <p:pic>
        <p:nvPicPr>
          <p:cNvPr id="30" name="Picture 29">
            <a:extLst>
              <a:ext uri="{FF2B5EF4-FFF2-40B4-BE49-F238E27FC236}">
                <a16:creationId xmlns:a16="http://schemas.microsoft.com/office/drawing/2014/main" id="{5516F97A-611E-3144-AF48-6E42863187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4669" y="960054"/>
            <a:ext cx="4102662" cy="2605416"/>
          </a:xfrm>
          <a:prstGeom prst="rect">
            <a:avLst/>
          </a:prstGeom>
        </p:spPr>
      </p:pic>
      <p:pic>
        <p:nvPicPr>
          <p:cNvPr id="31" name="Picture 30">
            <a:extLst>
              <a:ext uri="{FF2B5EF4-FFF2-40B4-BE49-F238E27FC236}">
                <a16:creationId xmlns:a16="http://schemas.microsoft.com/office/drawing/2014/main" id="{E9151AA3-FEAA-104C-8433-E4C2F1956A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84138" y="1004336"/>
            <a:ext cx="4102662" cy="2605416"/>
          </a:xfrm>
          <a:prstGeom prst="rect">
            <a:avLst/>
          </a:prstGeom>
        </p:spPr>
      </p:pic>
      <p:sp>
        <p:nvSpPr>
          <p:cNvPr id="32" name="TextBox 31">
            <a:extLst>
              <a:ext uri="{FF2B5EF4-FFF2-40B4-BE49-F238E27FC236}">
                <a16:creationId xmlns:a16="http://schemas.microsoft.com/office/drawing/2014/main" id="{6431E8E6-A795-3949-82B7-3FB0CE30FD28}"/>
              </a:ext>
            </a:extLst>
          </p:cNvPr>
          <p:cNvSpPr txBox="1"/>
          <p:nvPr/>
        </p:nvSpPr>
        <p:spPr>
          <a:xfrm>
            <a:off x="5348835" y="864178"/>
            <a:ext cx="877163" cy="369332"/>
          </a:xfrm>
          <a:prstGeom prst="rect">
            <a:avLst/>
          </a:prstGeom>
          <a:noFill/>
        </p:spPr>
        <p:txBody>
          <a:bodyPr wrap="none" rtlCol="0">
            <a:spAutoFit/>
          </a:bodyPr>
          <a:lstStyle/>
          <a:p>
            <a:r>
              <a:rPr lang="en-FR" dirty="0"/>
              <a:t>360 km</a:t>
            </a:r>
          </a:p>
        </p:txBody>
      </p:sp>
      <p:sp>
        <p:nvSpPr>
          <p:cNvPr id="33" name="TextBox 32">
            <a:extLst>
              <a:ext uri="{FF2B5EF4-FFF2-40B4-BE49-F238E27FC236}">
                <a16:creationId xmlns:a16="http://schemas.microsoft.com/office/drawing/2014/main" id="{35526520-EA8B-474F-B9B0-A11D51768D98}"/>
              </a:ext>
            </a:extLst>
          </p:cNvPr>
          <p:cNvSpPr txBox="1"/>
          <p:nvPr/>
        </p:nvSpPr>
        <p:spPr>
          <a:xfrm>
            <a:off x="979135" y="864178"/>
            <a:ext cx="877163" cy="369332"/>
          </a:xfrm>
          <a:prstGeom prst="rect">
            <a:avLst/>
          </a:prstGeom>
          <a:noFill/>
        </p:spPr>
        <p:txBody>
          <a:bodyPr wrap="none" rtlCol="0">
            <a:spAutoFit/>
          </a:bodyPr>
          <a:lstStyle/>
          <a:p>
            <a:r>
              <a:rPr lang="en-FR" dirty="0"/>
              <a:t>540 km</a:t>
            </a:r>
          </a:p>
        </p:txBody>
      </p:sp>
      <p:pic>
        <p:nvPicPr>
          <p:cNvPr id="34" name="Picture 33">
            <a:extLst>
              <a:ext uri="{FF2B5EF4-FFF2-40B4-BE49-F238E27FC236}">
                <a16:creationId xmlns:a16="http://schemas.microsoft.com/office/drawing/2014/main" id="{FA0E5C14-B4CB-6B47-A0F0-235FC6FF149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00931" y="3565470"/>
            <a:ext cx="3357296" cy="2805412"/>
          </a:xfrm>
          <a:prstGeom prst="rect">
            <a:avLst/>
          </a:prstGeom>
        </p:spPr>
      </p:pic>
      <p:sp>
        <p:nvSpPr>
          <p:cNvPr id="35" name="TextBox 34">
            <a:extLst>
              <a:ext uri="{FF2B5EF4-FFF2-40B4-BE49-F238E27FC236}">
                <a16:creationId xmlns:a16="http://schemas.microsoft.com/office/drawing/2014/main" id="{A59FC081-51CD-C644-87E7-A58448F56FA1}"/>
              </a:ext>
            </a:extLst>
          </p:cNvPr>
          <p:cNvSpPr txBox="1"/>
          <p:nvPr/>
        </p:nvSpPr>
        <p:spPr>
          <a:xfrm>
            <a:off x="3221833" y="5244124"/>
            <a:ext cx="2230995" cy="369332"/>
          </a:xfrm>
          <a:prstGeom prst="rect">
            <a:avLst/>
          </a:prstGeom>
          <a:noFill/>
        </p:spPr>
        <p:txBody>
          <a:bodyPr wrap="none" rtlCol="0">
            <a:spAutoFit/>
          </a:bodyPr>
          <a:lstStyle/>
          <a:p>
            <a:r>
              <a:rPr lang="en-FR" dirty="0"/>
              <a:t>EUROnu performance</a:t>
            </a:r>
          </a:p>
        </p:txBody>
      </p:sp>
      <p:pic>
        <p:nvPicPr>
          <p:cNvPr id="36" name="Picture 35">
            <a:extLst>
              <a:ext uri="{FF2B5EF4-FFF2-40B4-BE49-F238E27FC236}">
                <a16:creationId xmlns:a16="http://schemas.microsoft.com/office/drawing/2014/main" id="{BBFDE50A-F9F4-304E-B569-A897563ED19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27394" y="4290175"/>
            <a:ext cx="1022455" cy="943805"/>
          </a:xfrm>
          <a:prstGeom prst="rect">
            <a:avLst/>
          </a:prstGeom>
        </p:spPr>
      </p:pic>
      <p:cxnSp>
        <p:nvCxnSpPr>
          <p:cNvPr id="37" name="Straight Arrow Connector 36">
            <a:extLst>
              <a:ext uri="{FF2B5EF4-FFF2-40B4-BE49-F238E27FC236}">
                <a16:creationId xmlns:a16="http://schemas.microsoft.com/office/drawing/2014/main" id="{E9720AD1-8846-FB46-8E5D-9FD201479D5E}"/>
              </a:ext>
            </a:extLst>
          </p:cNvPr>
          <p:cNvCxnSpPr>
            <a:cxnSpLocks/>
          </p:cNvCxnSpPr>
          <p:nvPr/>
        </p:nvCxnSpPr>
        <p:spPr>
          <a:xfrm>
            <a:off x="7703618" y="4078388"/>
            <a:ext cx="0" cy="19097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C33018A-9004-A048-A499-0CD719C7BD4B}"/>
              </a:ext>
            </a:extLst>
          </p:cNvPr>
          <p:cNvCxnSpPr>
            <a:cxnSpLocks/>
          </p:cNvCxnSpPr>
          <p:nvPr/>
        </p:nvCxnSpPr>
        <p:spPr>
          <a:xfrm>
            <a:off x="6675929" y="1343280"/>
            <a:ext cx="0" cy="19097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FFBC151-C6BA-7342-9E97-EEB39A52BB60}"/>
              </a:ext>
            </a:extLst>
          </p:cNvPr>
          <p:cNvCxnSpPr>
            <a:cxnSpLocks/>
          </p:cNvCxnSpPr>
          <p:nvPr/>
        </p:nvCxnSpPr>
        <p:spPr>
          <a:xfrm flipH="1">
            <a:off x="5130351" y="1561765"/>
            <a:ext cx="181261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FA29CC81-241D-8043-94E1-E0FA2DBB7385}"/>
              </a:ext>
            </a:extLst>
          </p:cNvPr>
          <p:cNvCxnSpPr>
            <a:cxnSpLocks/>
          </p:cNvCxnSpPr>
          <p:nvPr/>
        </p:nvCxnSpPr>
        <p:spPr>
          <a:xfrm>
            <a:off x="2330506" y="1319286"/>
            <a:ext cx="0" cy="19097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C11350F5-6B74-6141-8D7E-C75E294ED7A2}"/>
              </a:ext>
            </a:extLst>
          </p:cNvPr>
          <p:cNvCxnSpPr>
            <a:cxnSpLocks/>
          </p:cNvCxnSpPr>
          <p:nvPr/>
        </p:nvCxnSpPr>
        <p:spPr>
          <a:xfrm flipH="1">
            <a:off x="784928" y="1480845"/>
            <a:ext cx="181261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Striped Right Arrow 41">
            <a:extLst>
              <a:ext uri="{FF2B5EF4-FFF2-40B4-BE49-F238E27FC236}">
                <a16:creationId xmlns:a16="http://schemas.microsoft.com/office/drawing/2014/main" id="{72EB13EB-91E8-D04F-98D1-B39758AF855C}"/>
              </a:ext>
            </a:extLst>
          </p:cNvPr>
          <p:cNvSpPr/>
          <p:nvPr/>
        </p:nvSpPr>
        <p:spPr>
          <a:xfrm>
            <a:off x="448091" y="3724410"/>
            <a:ext cx="647363" cy="369494"/>
          </a:xfrm>
          <a:prstGeom prst="striped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43" name="TextBox 42">
            <a:extLst>
              <a:ext uri="{FF2B5EF4-FFF2-40B4-BE49-F238E27FC236}">
                <a16:creationId xmlns:a16="http://schemas.microsoft.com/office/drawing/2014/main" id="{2E98A419-A7FB-E447-BFCE-F5E580357686}"/>
              </a:ext>
            </a:extLst>
          </p:cNvPr>
          <p:cNvSpPr txBox="1"/>
          <p:nvPr/>
        </p:nvSpPr>
        <p:spPr>
          <a:xfrm>
            <a:off x="267617" y="4553511"/>
            <a:ext cx="3014791" cy="646331"/>
          </a:xfrm>
          <a:prstGeom prst="rect">
            <a:avLst/>
          </a:prstGeom>
          <a:noFill/>
          <a:ln w="28575">
            <a:solidFill>
              <a:srgbClr val="00B050"/>
            </a:solidFill>
          </a:ln>
        </p:spPr>
        <p:txBody>
          <a:bodyPr wrap="square" rtlCol="0">
            <a:spAutoFit/>
          </a:bodyPr>
          <a:lstStyle/>
          <a:p>
            <a:r>
              <a:rPr lang="en-FR" dirty="0"/>
              <a:t>discovery potential at the level of the Neutrino Factory!</a:t>
            </a:r>
          </a:p>
        </p:txBody>
      </p:sp>
      <p:sp>
        <p:nvSpPr>
          <p:cNvPr id="44" name="TextBox 43">
            <a:extLst>
              <a:ext uri="{FF2B5EF4-FFF2-40B4-BE49-F238E27FC236}">
                <a16:creationId xmlns:a16="http://schemas.microsoft.com/office/drawing/2014/main" id="{318C6D22-3D9D-7748-A996-FB0C1A44F877}"/>
              </a:ext>
            </a:extLst>
          </p:cNvPr>
          <p:cNvSpPr txBox="1"/>
          <p:nvPr/>
        </p:nvSpPr>
        <p:spPr>
          <a:xfrm>
            <a:off x="1326153" y="3691203"/>
            <a:ext cx="1946559" cy="369332"/>
          </a:xfrm>
          <a:prstGeom prst="rect">
            <a:avLst/>
          </a:prstGeom>
          <a:noFill/>
        </p:spPr>
        <p:txBody>
          <a:bodyPr wrap="none" rtlCol="0">
            <a:spAutoFit/>
          </a:bodyPr>
          <a:lstStyle/>
          <a:p>
            <a:r>
              <a:rPr lang="en-FR" b="1" dirty="0">
                <a:solidFill>
                  <a:srgbClr val="FF0000"/>
                </a:solidFill>
              </a:rPr>
              <a:t>75% after 10 years</a:t>
            </a:r>
          </a:p>
        </p:txBody>
      </p:sp>
      <p:cxnSp>
        <p:nvCxnSpPr>
          <p:cNvPr id="45" name="Straight Arrow Connector 44">
            <a:extLst>
              <a:ext uri="{FF2B5EF4-FFF2-40B4-BE49-F238E27FC236}">
                <a16:creationId xmlns:a16="http://schemas.microsoft.com/office/drawing/2014/main" id="{8DB72B26-82D4-9243-8798-DC9C286A2D90}"/>
              </a:ext>
            </a:extLst>
          </p:cNvPr>
          <p:cNvCxnSpPr>
            <a:cxnSpLocks/>
          </p:cNvCxnSpPr>
          <p:nvPr/>
        </p:nvCxnSpPr>
        <p:spPr>
          <a:xfrm>
            <a:off x="1241177" y="1319286"/>
            <a:ext cx="0" cy="19097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F216EAC7-E022-B74D-8E18-7F6236B86065}"/>
              </a:ext>
            </a:extLst>
          </p:cNvPr>
          <p:cNvCxnSpPr>
            <a:cxnSpLocks/>
          </p:cNvCxnSpPr>
          <p:nvPr/>
        </p:nvCxnSpPr>
        <p:spPr>
          <a:xfrm>
            <a:off x="5626357" y="1343280"/>
            <a:ext cx="0" cy="19097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E7F4836D-9F91-B844-89FE-26211550C0CF}"/>
              </a:ext>
            </a:extLst>
          </p:cNvPr>
          <p:cNvSpPr txBox="1"/>
          <p:nvPr/>
        </p:nvSpPr>
        <p:spPr>
          <a:xfrm>
            <a:off x="5916419" y="5604400"/>
            <a:ext cx="964944" cy="369332"/>
          </a:xfrm>
          <a:prstGeom prst="rect">
            <a:avLst/>
          </a:prstGeom>
          <a:noFill/>
        </p:spPr>
        <p:txBody>
          <a:bodyPr wrap="none" rtlCol="0">
            <a:spAutoFit/>
          </a:bodyPr>
          <a:lstStyle/>
          <a:p>
            <a:r>
              <a:rPr lang="en-FR" dirty="0"/>
              <a:t>10 years</a:t>
            </a:r>
          </a:p>
        </p:txBody>
      </p:sp>
      <p:sp>
        <p:nvSpPr>
          <p:cNvPr id="48" name="TextBox 47">
            <a:extLst>
              <a:ext uri="{FF2B5EF4-FFF2-40B4-BE49-F238E27FC236}">
                <a16:creationId xmlns:a16="http://schemas.microsoft.com/office/drawing/2014/main" id="{4A9F349D-AA08-604C-AA9D-5B0D6D71D5ED}"/>
              </a:ext>
            </a:extLst>
          </p:cNvPr>
          <p:cNvSpPr txBox="1"/>
          <p:nvPr/>
        </p:nvSpPr>
        <p:spPr>
          <a:xfrm>
            <a:off x="234669" y="572595"/>
            <a:ext cx="1715791" cy="369332"/>
          </a:xfrm>
          <a:prstGeom prst="rect">
            <a:avLst/>
          </a:prstGeom>
          <a:noFill/>
        </p:spPr>
        <p:txBody>
          <a:bodyPr wrap="none" rtlCol="0">
            <a:spAutoFit/>
          </a:bodyPr>
          <a:lstStyle/>
          <a:p>
            <a:r>
              <a:rPr lang="en-FR" dirty="0"/>
              <a:t>very preliminary</a:t>
            </a:r>
          </a:p>
        </p:txBody>
      </p:sp>
      <p:cxnSp>
        <p:nvCxnSpPr>
          <p:cNvPr id="25" name="Straight Arrow Connector 24">
            <a:extLst>
              <a:ext uri="{FF2B5EF4-FFF2-40B4-BE49-F238E27FC236}">
                <a16:creationId xmlns:a16="http://schemas.microsoft.com/office/drawing/2014/main" id="{E2D0F48F-4652-E340-AEFC-8303DCBC439C}"/>
              </a:ext>
            </a:extLst>
          </p:cNvPr>
          <p:cNvCxnSpPr>
            <a:cxnSpLocks/>
          </p:cNvCxnSpPr>
          <p:nvPr/>
        </p:nvCxnSpPr>
        <p:spPr>
          <a:xfrm flipV="1">
            <a:off x="2188746" y="1480845"/>
            <a:ext cx="0" cy="415688"/>
          </a:xfrm>
          <a:prstGeom prst="straightConnector1">
            <a:avLst/>
          </a:prstGeom>
          <a:ln w="57150">
            <a:solidFill>
              <a:srgbClr val="FFFF00">
                <a:alpha val="63000"/>
              </a:srgbClr>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2E7D3694-3280-2947-A388-E467C0D0B0C9}"/>
              </a:ext>
            </a:extLst>
          </p:cNvPr>
          <p:cNvCxnSpPr>
            <a:cxnSpLocks/>
          </p:cNvCxnSpPr>
          <p:nvPr/>
        </p:nvCxnSpPr>
        <p:spPr>
          <a:xfrm flipV="1">
            <a:off x="6820013" y="1480845"/>
            <a:ext cx="0" cy="415688"/>
          </a:xfrm>
          <a:prstGeom prst="straightConnector1">
            <a:avLst/>
          </a:prstGeom>
          <a:ln w="57150">
            <a:solidFill>
              <a:srgbClr val="FFFF00">
                <a:alpha val="63000"/>
              </a:srgb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20519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1297459" y="14398"/>
            <a:ext cx="6862522" cy="973776"/>
          </a:xfrm>
        </p:spPr>
        <p:txBody>
          <a:bodyPr>
            <a:normAutofit fontScale="90000"/>
          </a:bodyPr>
          <a:lstStyle/>
          <a:p>
            <a:r>
              <a:rPr lang="en-GB" sz="4000" b="0" dirty="0">
                <a:solidFill>
                  <a:srgbClr val="FF6600"/>
                </a:solidFill>
                <a:latin typeface="Times New Roman" charset="0"/>
                <a:cs typeface="Times New Roman" charset="0"/>
              </a:rPr>
              <a:t>Improvements</a:t>
            </a:r>
            <a:br>
              <a:rPr lang="en-GB" sz="4000" b="0" dirty="0">
                <a:solidFill>
                  <a:srgbClr val="FF6600"/>
                </a:solidFill>
                <a:latin typeface="Times New Roman" charset="0"/>
                <a:cs typeface="Times New Roman" charset="0"/>
              </a:rPr>
            </a:br>
            <a:r>
              <a:rPr lang="en-GB" sz="4000" b="0" dirty="0">
                <a:solidFill>
                  <a:srgbClr val="FF6600"/>
                </a:solidFill>
                <a:latin typeface="Times New Roman" charset="0"/>
                <a:cs typeface="Times New Roman" charset="0"/>
              </a:rPr>
              <a:t>(precision measurements)</a:t>
            </a:r>
            <a:endParaRPr lang="en-GB" sz="2200" b="0" dirty="0">
              <a:solidFill>
                <a:srgbClr val="FF6600"/>
              </a:solidFill>
              <a:latin typeface="Times New Roman" charset="0"/>
              <a:cs typeface="Times New Roman" charset="0"/>
            </a:endParaRPr>
          </a:p>
        </p:txBody>
      </p:sp>
      <p:sp>
        <p:nvSpPr>
          <p:cNvPr id="2" name="Espace réservé de la date 1"/>
          <p:cNvSpPr>
            <a:spLocks noGrp="1"/>
          </p:cNvSpPr>
          <p:nvPr>
            <p:ph type="dt" sz="half" idx="10"/>
          </p:nvPr>
        </p:nvSpPr>
        <p:spPr/>
        <p:txBody>
          <a:bodyPr/>
          <a:lstStyle/>
          <a:p>
            <a:pPr>
              <a:defRPr/>
            </a:pPr>
            <a:r>
              <a:rPr lang="fr-FR" noProof="0"/>
              <a:t>HEP2021, 16/06/2021</a:t>
            </a:r>
            <a:endParaRPr lang="en-GB" noProof="0"/>
          </a:p>
        </p:txBody>
      </p:sp>
      <p:sp>
        <p:nvSpPr>
          <p:cNvPr id="3" name="Espace réservé du pied de page 2"/>
          <p:cNvSpPr>
            <a:spLocks noGrp="1"/>
          </p:cNvSpPr>
          <p:nvPr>
            <p:ph type="ftr" sz="quarter" idx="11"/>
          </p:nvPr>
        </p:nvSpPr>
        <p:spPr/>
        <p:txBody>
          <a:bodyPr/>
          <a:lstStyle/>
          <a:p>
            <a:pPr>
              <a:defRPr/>
            </a:pPr>
            <a:r>
              <a:rPr lang="en-GB" noProof="0"/>
              <a:t>M. Dracos, IPHC-IN2P3/CNRS/UNISTRA</a:t>
            </a:r>
          </a:p>
        </p:txBody>
      </p:sp>
      <p:sp>
        <p:nvSpPr>
          <p:cNvPr id="4" name="Espace réservé du numéro de diapositive 3"/>
          <p:cNvSpPr>
            <a:spLocks noGrp="1"/>
          </p:cNvSpPr>
          <p:nvPr>
            <p:ph type="sldNum" sz="quarter" idx="12"/>
          </p:nvPr>
        </p:nvSpPr>
        <p:spPr/>
        <p:txBody>
          <a:bodyPr/>
          <a:lstStyle/>
          <a:p>
            <a:pPr>
              <a:defRPr/>
            </a:pPr>
            <a:fld id="{48550CC0-2D5F-6D4A-9D75-2980E64365EE}" type="slidenum">
              <a:rPr lang="en-GB" noProof="0" smtClean="0"/>
              <a:pPr>
                <a:defRPr/>
              </a:pPr>
              <a:t>32</a:t>
            </a:fld>
            <a:endParaRPr lang="en-GB" noProof="0"/>
          </a:p>
        </p:txBody>
      </p:sp>
      <p:sp>
        <p:nvSpPr>
          <p:cNvPr id="48" name="TextBox 47">
            <a:extLst>
              <a:ext uri="{FF2B5EF4-FFF2-40B4-BE49-F238E27FC236}">
                <a16:creationId xmlns:a16="http://schemas.microsoft.com/office/drawing/2014/main" id="{4A9F349D-AA08-604C-AA9D-5B0D6D71D5ED}"/>
              </a:ext>
            </a:extLst>
          </p:cNvPr>
          <p:cNvSpPr txBox="1"/>
          <p:nvPr/>
        </p:nvSpPr>
        <p:spPr>
          <a:xfrm>
            <a:off x="409903" y="802922"/>
            <a:ext cx="1715791" cy="369332"/>
          </a:xfrm>
          <a:prstGeom prst="rect">
            <a:avLst/>
          </a:prstGeom>
          <a:noFill/>
        </p:spPr>
        <p:txBody>
          <a:bodyPr wrap="none" rtlCol="0">
            <a:spAutoFit/>
          </a:bodyPr>
          <a:lstStyle/>
          <a:p>
            <a:r>
              <a:rPr lang="en-FR" dirty="0"/>
              <a:t>very preliminary</a:t>
            </a:r>
          </a:p>
        </p:txBody>
      </p:sp>
      <p:pic>
        <p:nvPicPr>
          <p:cNvPr id="25" name="Picture 24">
            <a:extLst>
              <a:ext uri="{FF2B5EF4-FFF2-40B4-BE49-F238E27FC236}">
                <a16:creationId xmlns:a16="http://schemas.microsoft.com/office/drawing/2014/main" id="{83519124-93DD-D34E-8C99-E700409D4C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8091" y="1397020"/>
            <a:ext cx="3770888" cy="2394721"/>
          </a:xfrm>
          <a:prstGeom prst="rect">
            <a:avLst/>
          </a:prstGeom>
        </p:spPr>
      </p:pic>
      <p:pic>
        <p:nvPicPr>
          <p:cNvPr id="26" name="Picture 25">
            <a:extLst>
              <a:ext uri="{FF2B5EF4-FFF2-40B4-BE49-F238E27FC236}">
                <a16:creationId xmlns:a16="http://schemas.microsoft.com/office/drawing/2014/main" id="{74333E2C-1948-584D-9357-11856B8D2C4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85291" y="1397021"/>
            <a:ext cx="3770888" cy="2394721"/>
          </a:xfrm>
          <a:prstGeom prst="rect">
            <a:avLst/>
          </a:prstGeom>
        </p:spPr>
      </p:pic>
      <p:pic>
        <p:nvPicPr>
          <p:cNvPr id="27" name="Picture 26">
            <a:extLst>
              <a:ext uri="{FF2B5EF4-FFF2-40B4-BE49-F238E27FC236}">
                <a16:creationId xmlns:a16="http://schemas.microsoft.com/office/drawing/2014/main" id="{EC4696EF-63FD-894C-A6F0-6E7DC808BF2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42800" y="3655550"/>
            <a:ext cx="4086843" cy="2594821"/>
          </a:xfrm>
          <a:prstGeom prst="rect">
            <a:avLst/>
          </a:prstGeom>
          <a:solidFill>
            <a:schemeClr val="bg1"/>
          </a:solidFill>
        </p:spPr>
      </p:pic>
      <p:sp>
        <p:nvSpPr>
          <p:cNvPr id="28" name="TextBox 27">
            <a:extLst>
              <a:ext uri="{FF2B5EF4-FFF2-40B4-BE49-F238E27FC236}">
                <a16:creationId xmlns:a16="http://schemas.microsoft.com/office/drawing/2014/main" id="{B190036A-A03B-CE4C-9620-1B383C5CF9C9}"/>
              </a:ext>
            </a:extLst>
          </p:cNvPr>
          <p:cNvSpPr txBox="1"/>
          <p:nvPr/>
        </p:nvSpPr>
        <p:spPr>
          <a:xfrm>
            <a:off x="2783660" y="5536369"/>
            <a:ext cx="2230995" cy="369332"/>
          </a:xfrm>
          <a:prstGeom prst="rect">
            <a:avLst/>
          </a:prstGeom>
          <a:noFill/>
        </p:spPr>
        <p:txBody>
          <a:bodyPr wrap="none" rtlCol="0">
            <a:spAutoFit/>
          </a:bodyPr>
          <a:lstStyle/>
          <a:p>
            <a:r>
              <a:rPr lang="en-FR" dirty="0"/>
              <a:t>EUROnu performance</a:t>
            </a:r>
          </a:p>
        </p:txBody>
      </p:sp>
      <p:sp>
        <p:nvSpPr>
          <p:cNvPr id="29" name="TextBox 28">
            <a:extLst>
              <a:ext uri="{FF2B5EF4-FFF2-40B4-BE49-F238E27FC236}">
                <a16:creationId xmlns:a16="http://schemas.microsoft.com/office/drawing/2014/main" id="{F2554426-2E83-054F-9337-06D4BAA490AC}"/>
              </a:ext>
            </a:extLst>
          </p:cNvPr>
          <p:cNvSpPr txBox="1"/>
          <p:nvPr/>
        </p:nvSpPr>
        <p:spPr>
          <a:xfrm>
            <a:off x="7491235" y="4651724"/>
            <a:ext cx="964944" cy="369332"/>
          </a:xfrm>
          <a:prstGeom prst="rect">
            <a:avLst/>
          </a:prstGeom>
          <a:noFill/>
        </p:spPr>
        <p:txBody>
          <a:bodyPr wrap="none" rtlCol="0">
            <a:spAutoFit/>
          </a:bodyPr>
          <a:lstStyle/>
          <a:p>
            <a:r>
              <a:rPr lang="en-FR" dirty="0"/>
              <a:t>10 years</a:t>
            </a:r>
          </a:p>
        </p:txBody>
      </p:sp>
      <p:sp>
        <p:nvSpPr>
          <p:cNvPr id="49" name="TextBox 48">
            <a:extLst>
              <a:ext uri="{FF2B5EF4-FFF2-40B4-BE49-F238E27FC236}">
                <a16:creationId xmlns:a16="http://schemas.microsoft.com/office/drawing/2014/main" id="{DEF0C454-79A7-BB4C-9818-2F7094D1EA02}"/>
              </a:ext>
            </a:extLst>
          </p:cNvPr>
          <p:cNvSpPr txBox="1"/>
          <p:nvPr/>
        </p:nvSpPr>
        <p:spPr>
          <a:xfrm>
            <a:off x="5340952" y="1132962"/>
            <a:ext cx="877163" cy="369332"/>
          </a:xfrm>
          <a:prstGeom prst="rect">
            <a:avLst/>
          </a:prstGeom>
          <a:noFill/>
        </p:spPr>
        <p:txBody>
          <a:bodyPr wrap="none" rtlCol="0">
            <a:spAutoFit/>
          </a:bodyPr>
          <a:lstStyle/>
          <a:p>
            <a:r>
              <a:rPr lang="en-FR" dirty="0"/>
              <a:t>360 km</a:t>
            </a:r>
          </a:p>
        </p:txBody>
      </p:sp>
      <p:sp>
        <p:nvSpPr>
          <p:cNvPr id="50" name="TextBox 49">
            <a:extLst>
              <a:ext uri="{FF2B5EF4-FFF2-40B4-BE49-F238E27FC236}">
                <a16:creationId xmlns:a16="http://schemas.microsoft.com/office/drawing/2014/main" id="{80B01943-1FB6-C243-BB03-7FA9D08B4185}"/>
              </a:ext>
            </a:extLst>
          </p:cNvPr>
          <p:cNvSpPr txBox="1"/>
          <p:nvPr/>
        </p:nvSpPr>
        <p:spPr>
          <a:xfrm>
            <a:off x="971252" y="1132962"/>
            <a:ext cx="877163" cy="369332"/>
          </a:xfrm>
          <a:prstGeom prst="rect">
            <a:avLst/>
          </a:prstGeom>
          <a:noFill/>
        </p:spPr>
        <p:txBody>
          <a:bodyPr wrap="none" rtlCol="0">
            <a:spAutoFit/>
          </a:bodyPr>
          <a:lstStyle/>
          <a:p>
            <a:r>
              <a:rPr lang="en-FR" dirty="0"/>
              <a:t>540 km</a:t>
            </a:r>
          </a:p>
        </p:txBody>
      </p:sp>
      <p:sp>
        <p:nvSpPr>
          <p:cNvPr id="51" name="TextBox 50">
            <a:extLst>
              <a:ext uri="{FF2B5EF4-FFF2-40B4-BE49-F238E27FC236}">
                <a16:creationId xmlns:a16="http://schemas.microsoft.com/office/drawing/2014/main" id="{B5E82608-EB73-FC46-94A5-FD5DD32154AC}"/>
              </a:ext>
            </a:extLst>
          </p:cNvPr>
          <p:cNvSpPr txBox="1"/>
          <p:nvPr/>
        </p:nvSpPr>
        <p:spPr>
          <a:xfrm>
            <a:off x="409903" y="4241274"/>
            <a:ext cx="2748316" cy="400110"/>
          </a:xfrm>
          <a:prstGeom prst="rect">
            <a:avLst/>
          </a:prstGeom>
          <a:noFill/>
        </p:spPr>
        <p:txBody>
          <a:bodyPr wrap="none" rtlCol="0">
            <a:spAutoFit/>
          </a:bodyPr>
          <a:lstStyle/>
          <a:p>
            <a:r>
              <a:rPr lang="en-FR" sz="2000" dirty="0">
                <a:solidFill>
                  <a:schemeClr val="accent1"/>
                </a:solidFill>
              </a:rPr>
              <a:t>Precision measurements</a:t>
            </a:r>
          </a:p>
        </p:txBody>
      </p:sp>
      <p:cxnSp>
        <p:nvCxnSpPr>
          <p:cNvPr id="15" name="Straight Arrow Connector 14">
            <a:extLst>
              <a:ext uri="{FF2B5EF4-FFF2-40B4-BE49-F238E27FC236}">
                <a16:creationId xmlns:a16="http://schemas.microsoft.com/office/drawing/2014/main" id="{2764BD3B-3526-E947-8FB2-4ADC5DCAEC9D}"/>
              </a:ext>
            </a:extLst>
          </p:cNvPr>
          <p:cNvCxnSpPr>
            <a:cxnSpLocks/>
          </p:cNvCxnSpPr>
          <p:nvPr/>
        </p:nvCxnSpPr>
        <p:spPr>
          <a:xfrm>
            <a:off x="5863279" y="2429934"/>
            <a:ext cx="0" cy="465667"/>
          </a:xfrm>
          <a:prstGeom prst="straightConnector1">
            <a:avLst/>
          </a:prstGeom>
          <a:ln w="57150">
            <a:solidFill>
              <a:srgbClr val="FFFF00">
                <a:alpha val="63000"/>
              </a:srgbClr>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254E8A0E-C607-9649-A5F3-FD2DCB23442D}"/>
              </a:ext>
            </a:extLst>
          </p:cNvPr>
          <p:cNvCxnSpPr/>
          <p:nvPr/>
        </p:nvCxnSpPr>
        <p:spPr>
          <a:xfrm flipH="1">
            <a:off x="6096000" y="4792133"/>
            <a:ext cx="355600" cy="52493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C7837C5E-3F6D-5A42-B49B-AE7201CD9939}"/>
              </a:ext>
            </a:extLst>
          </p:cNvPr>
          <p:cNvSpPr txBox="1"/>
          <p:nvPr/>
        </p:nvSpPr>
        <p:spPr>
          <a:xfrm>
            <a:off x="6280468" y="4514480"/>
            <a:ext cx="980718" cy="369332"/>
          </a:xfrm>
          <a:prstGeom prst="rect">
            <a:avLst/>
          </a:prstGeom>
          <a:noFill/>
        </p:spPr>
        <p:txBody>
          <a:bodyPr wrap="none" rtlCol="0">
            <a:spAutoFit/>
          </a:bodyPr>
          <a:lstStyle/>
          <a:p>
            <a:r>
              <a:rPr lang="en-FR" dirty="0"/>
              <a:t>ESSnuSB</a:t>
            </a:r>
          </a:p>
        </p:txBody>
      </p:sp>
      <p:cxnSp>
        <p:nvCxnSpPr>
          <p:cNvPr id="21" name="Straight Arrow Connector 20">
            <a:extLst>
              <a:ext uri="{FF2B5EF4-FFF2-40B4-BE49-F238E27FC236}">
                <a16:creationId xmlns:a16="http://schemas.microsoft.com/office/drawing/2014/main" id="{3EA70F75-5EC5-7F48-A87F-AAA144DEF055}"/>
              </a:ext>
            </a:extLst>
          </p:cNvPr>
          <p:cNvCxnSpPr>
            <a:cxnSpLocks/>
          </p:cNvCxnSpPr>
          <p:nvPr/>
        </p:nvCxnSpPr>
        <p:spPr>
          <a:xfrm flipH="1" flipV="1">
            <a:off x="5951837" y="5606550"/>
            <a:ext cx="321963" cy="54871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D6ED21C6-25DE-7948-872F-C6BD1B43532C}"/>
              </a:ext>
            </a:extLst>
          </p:cNvPr>
          <p:cNvSpPr txBox="1"/>
          <p:nvPr/>
        </p:nvSpPr>
        <p:spPr>
          <a:xfrm>
            <a:off x="5779533" y="6132792"/>
            <a:ext cx="1767535" cy="369332"/>
          </a:xfrm>
          <a:prstGeom prst="rect">
            <a:avLst/>
          </a:prstGeom>
          <a:noFill/>
        </p:spPr>
        <p:txBody>
          <a:bodyPr wrap="none" rtlCol="0">
            <a:spAutoFit/>
          </a:bodyPr>
          <a:lstStyle/>
          <a:p>
            <a:r>
              <a:rPr lang="en-FR" dirty="0"/>
              <a:t>Neutrino Factory</a:t>
            </a:r>
          </a:p>
        </p:txBody>
      </p:sp>
      <p:cxnSp>
        <p:nvCxnSpPr>
          <p:cNvPr id="30" name="Straight Arrow Connector 29">
            <a:extLst>
              <a:ext uri="{FF2B5EF4-FFF2-40B4-BE49-F238E27FC236}">
                <a16:creationId xmlns:a16="http://schemas.microsoft.com/office/drawing/2014/main" id="{CFEEFFD4-9980-7742-B40A-FFC22A7E8664}"/>
              </a:ext>
            </a:extLst>
          </p:cNvPr>
          <p:cNvCxnSpPr>
            <a:cxnSpLocks/>
          </p:cNvCxnSpPr>
          <p:nvPr/>
        </p:nvCxnSpPr>
        <p:spPr>
          <a:xfrm>
            <a:off x="1469303" y="1814939"/>
            <a:ext cx="0" cy="766420"/>
          </a:xfrm>
          <a:prstGeom prst="straightConnector1">
            <a:avLst/>
          </a:prstGeom>
          <a:ln w="57150">
            <a:solidFill>
              <a:srgbClr val="FFFF00">
                <a:alpha val="63000"/>
              </a:srgb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760756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r 2"/>
          <p:cNvGrpSpPr/>
          <p:nvPr/>
        </p:nvGrpSpPr>
        <p:grpSpPr>
          <a:xfrm>
            <a:off x="242172" y="1036812"/>
            <a:ext cx="4613575" cy="2948571"/>
            <a:chOff x="4453481" y="592714"/>
            <a:chExt cx="4613575" cy="2948571"/>
          </a:xfrm>
        </p:grpSpPr>
        <p:pic>
          <p:nvPicPr>
            <p:cNvPr id="67" name="Image 6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80996" y="592714"/>
              <a:ext cx="2964961" cy="2556115"/>
            </a:xfrm>
            <a:prstGeom prst="rect">
              <a:avLst/>
            </a:prstGeom>
          </p:spPr>
        </p:pic>
        <p:grpSp>
          <p:nvGrpSpPr>
            <p:cNvPr id="2" name="Grouper 1"/>
            <p:cNvGrpSpPr/>
            <p:nvPr/>
          </p:nvGrpSpPr>
          <p:grpSpPr>
            <a:xfrm>
              <a:off x="4453481" y="922433"/>
              <a:ext cx="4613575" cy="2618852"/>
              <a:chOff x="4453481" y="922433"/>
              <a:chExt cx="4613575" cy="2618852"/>
            </a:xfrm>
          </p:grpSpPr>
          <p:sp>
            <p:nvSpPr>
              <p:cNvPr id="33" name="ZoneTexte 32"/>
              <p:cNvSpPr txBox="1"/>
              <p:nvPr/>
            </p:nvSpPr>
            <p:spPr>
              <a:xfrm>
                <a:off x="7586803" y="957001"/>
                <a:ext cx="1468849" cy="1200329"/>
              </a:xfrm>
              <a:prstGeom prst="rect">
                <a:avLst/>
              </a:prstGeom>
              <a:noFill/>
            </p:spPr>
            <p:txBody>
              <a:bodyPr wrap="square" rtlCol="0">
                <a:spAutoFit/>
              </a:bodyPr>
              <a:lstStyle/>
              <a:p>
                <a:r>
                  <a:rPr lang="en-US" b="1" dirty="0">
                    <a:solidFill>
                      <a:srgbClr val="0000FF"/>
                    </a:solidFill>
                  </a:rPr>
                  <a:t>muons</a:t>
                </a:r>
                <a:r>
                  <a:rPr lang="en-US" dirty="0"/>
                  <a:t> at the level of the beam dump</a:t>
                </a:r>
              </a:p>
              <a:p>
                <a:r>
                  <a:rPr lang="en-US" dirty="0"/>
                  <a:t>(per proton)</a:t>
                </a:r>
              </a:p>
            </p:txBody>
          </p:sp>
          <p:sp>
            <p:nvSpPr>
              <p:cNvPr id="38" name="ZoneTexte 37"/>
              <p:cNvSpPr txBox="1"/>
              <p:nvPr/>
            </p:nvSpPr>
            <p:spPr>
              <a:xfrm rot="16200000">
                <a:off x="4290003" y="1085911"/>
                <a:ext cx="634734" cy="307777"/>
              </a:xfrm>
              <a:prstGeom prst="rect">
                <a:avLst/>
              </a:prstGeom>
              <a:noFill/>
            </p:spPr>
            <p:txBody>
              <a:bodyPr wrap="none" rtlCol="0">
                <a:spAutoFit/>
              </a:bodyPr>
              <a:lstStyle/>
              <a:p>
                <a:r>
                  <a:rPr lang="en-US" sz="1400" dirty="0"/>
                  <a:t>y (cm)</a:t>
                </a:r>
              </a:p>
            </p:txBody>
          </p:sp>
          <p:sp>
            <p:nvSpPr>
              <p:cNvPr id="46" name="ZoneTexte 45"/>
              <p:cNvSpPr txBox="1"/>
              <p:nvPr/>
            </p:nvSpPr>
            <p:spPr>
              <a:xfrm>
                <a:off x="6732549" y="2939012"/>
                <a:ext cx="631227" cy="307777"/>
              </a:xfrm>
              <a:prstGeom prst="rect">
                <a:avLst/>
              </a:prstGeom>
              <a:noFill/>
            </p:spPr>
            <p:txBody>
              <a:bodyPr wrap="none" rtlCol="0">
                <a:spAutoFit/>
              </a:bodyPr>
              <a:lstStyle/>
              <a:p>
                <a:r>
                  <a:rPr lang="en-US" sz="1400" dirty="0"/>
                  <a:t>x (cm)</a:t>
                </a:r>
              </a:p>
            </p:txBody>
          </p:sp>
          <p:sp>
            <p:nvSpPr>
              <p:cNvPr id="28" name="Rectangle 27"/>
              <p:cNvSpPr/>
              <p:nvPr/>
            </p:nvSpPr>
            <p:spPr>
              <a:xfrm>
                <a:off x="5630160" y="1479826"/>
                <a:ext cx="897339" cy="78408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Connecteur droit avec flèche 30"/>
              <p:cNvCxnSpPr/>
              <p:nvPr/>
            </p:nvCxnSpPr>
            <p:spPr>
              <a:xfrm flipH="1" flipV="1">
                <a:off x="6350000" y="2157330"/>
                <a:ext cx="1490854" cy="62562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ZoneTexte 31"/>
              <p:cNvSpPr txBox="1"/>
              <p:nvPr/>
            </p:nvSpPr>
            <p:spPr>
              <a:xfrm>
                <a:off x="7420451" y="2733898"/>
                <a:ext cx="1646605" cy="584776"/>
              </a:xfrm>
              <a:prstGeom prst="rect">
                <a:avLst/>
              </a:prstGeom>
              <a:noFill/>
            </p:spPr>
            <p:txBody>
              <a:bodyPr wrap="none" rtlCol="0">
                <a:spAutoFit/>
              </a:bodyPr>
              <a:lstStyle/>
              <a:p>
                <a:r>
                  <a:rPr lang="en-US" dirty="0"/>
                  <a:t>4.2x10</a:t>
                </a:r>
                <a:r>
                  <a:rPr lang="en-US" baseline="30000" dirty="0"/>
                  <a:t>20</a:t>
                </a:r>
                <a:r>
                  <a:rPr lang="en-US" dirty="0"/>
                  <a:t> </a:t>
                </a:r>
                <a:r>
                  <a:rPr lang="el-GR" dirty="0"/>
                  <a:t>μ</a:t>
                </a:r>
                <a:r>
                  <a:rPr lang="en-US" dirty="0"/>
                  <a:t>/year</a:t>
                </a:r>
              </a:p>
              <a:p>
                <a:r>
                  <a:rPr lang="en-US" sz="1400" dirty="0"/>
                  <a:t>(16.3x10</a:t>
                </a:r>
                <a:r>
                  <a:rPr lang="en-US" sz="1400" baseline="30000" dirty="0"/>
                  <a:t>20</a:t>
                </a:r>
                <a:r>
                  <a:rPr lang="en-US" sz="1400" dirty="0"/>
                  <a:t> for 4 m</a:t>
                </a:r>
                <a:r>
                  <a:rPr lang="en-US" sz="1400" baseline="30000" dirty="0"/>
                  <a:t>2</a:t>
                </a:r>
                <a:r>
                  <a:rPr lang="en-US" sz="1400" dirty="0"/>
                  <a:t>)</a:t>
                </a:r>
              </a:p>
            </p:txBody>
          </p:sp>
          <p:sp>
            <p:nvSpPr>
              <p:cNvPr id="77" name="Rectangle 76"/>
              <p:cNvSpPr/>
              <p:nvPr/>
            </p:nvSpPr>
            <p:spPr>
              <a:xfrm>
                <a:off x="5181490" y="1882912"/>
                <a:ext cx="897339" cy="78408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8" name="Connecteur droit avec flèche 77"/>
              <p:cNvCxnSpPr/>
              <p:nvPr/>
            </p:nvCxnSpPr>
            <p:spPr>
              <a:xfrm flipH="1" flipV="1">
                <a:off x="5370065" y="2477604"/>
                <a:ext cx="803239" cy="7691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9" name="ZoneTexte 78"/>
              <p:cNvSpPr txBox="1"/>
              <p:nvPr/>
            </p:nvSpPr>
            <p:spPr>
              <a:xfrm>
                <a:off x="6019800" y="3171953"/>
                <a:ext cx="1646605" cy="369332"/>
              </a:xfrm>
              <a:prstGeom prst="rect">
                <a:avLst/>
              </a:prstGeom>
              <a:noFill/>
            </p:spPr>
            <p:txBody>
              <a:bodyPr wrap="none" rtlCol="0">
                <a:spAutoFit/>
              </a:bodyPr>
              <a:lstStyle/>
              <a:p>
                <a:r>
                  <a:rPr lang="en-US" dirty="0"/>
                  <a:t>4.1x10</a:t>
                </a:r>
                <a:r>
                  <a:rPr lang="en-US" baseline="30000" dirty="0"/>
                  <a:t>20</a:t>
                </a:r>
                <a:r>
                  <a:rPr lang="en-US" dirty="0"/>
                  <a:t> </a:t>
                </a:r>
                <a:r>
                  <a:rPr lang="el-GR" dirty="0"/>
                  <a:t>μ</a:t>
                </a:r>
                <a:r>
                  <a:rPr lang="en-US" dirty="0"/>
                  <a:t>/year</a:t>
                </a:r>
              </a:p>
            </p:txBody>
          </p:sp>
        </p:grpSp>
      </p:grpSp>
      <p:sp>
        <p:nvSpPr>
          <p:cNvPr id="44033" name="Rectangle 2"/>
          <p:cNvSpPr>
            <a:spLocks noGrp="1" noChangeArrowheads="1"/>
          </p:cNvSpPr>
          <p:nvPr>
            <p:ph type="title"/>
          </p:nvPr>
        </p:nvSpPr>
        <p:spPr>
          <a:xfrm>
            <a:off x="728118" y="14398"/>
            <a:ext cx="7932405" cy="1100644"/>
          </a:xfrm>
        </p:spPr>
        <p:txBody>
          <a:bodyPr>
            <a:normAutofit/>
          </a:bodyPr>
          <a:lstStyle/>
          <a:p>
            <a:r>
              <a:rPr lang="en-GB" sz="3600" dirty="0">
                <a:solidFill>
                  <a:srgbClr val="FF6600"/>
                </a:solidFill>
                <a:latin typeface="Times New Roman" charset="0"/>
                <a:cs typeface="Times New Roman" charset="0"/>
              </a:rPr>
              <a:t>Muons at the level of the beam dump</a:t>
            </a:r>
          </a:p>
        </p:txBody>
      </p:sp>
      <p:sp>
        <p:nvSpPr>
          <p:cNvPr id="44034" name="Espace réservé de la date 8"/>
          <p:cNvSpPr>
            <a:spLocks noGrp="1"/>
          </p:cNvSpPr>
          <p:nvPr>
            <p:ph type="dt" sz="half"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FR" sz="1200">
                <a:solidFill>
                  <a:srgbClr val="000090"/>
                </a:solidFill>
                <a:cs typeface="Times New Roman" charset="0"/>
              </a:rPr>
              <a:t>HEP2021, 16/06/2021</a:t>
            </a:r>
            <a:endParaRPr lang="en-GB" sz="1200">
              <a:solidFill>
                <a:srgbClr val="000090"/>
              </a:solidFill>
              <a:cs typeface="Times New Roman" charset="0"/>
            </a:endParaRPr>
          </a:p>
        </p:txBody>
      </p:sp>
      <p:sp>
        <p:nvSpPr>
          <p:cNvPr id="44036" name="Espace réservé du pied de page 10"/>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FR" sz="1200">
                <a:solidFill>
                  <a:srgbClr val="000090"/>
                </a:solidFill>
                <a:cs typeface="Times New Roman" charset="0"/>
              </a:rPr>
              <a:t>M. Dracos, IPHC-IN2P3/CNRS/UNISTRA</a:t>
            </a:r>
            <a:endParaRPr lang="en-GB" sz="1200">
              <a:solidFill>
                <a:srgbClr val="000090"/>
              </a:solidFill>
              <a:cs typeface="Times New Roman" charset="0"/>
            </a:endParaRPr>
          </a:p>
        </p:txBody>
      </p:sp>
      <p:sp>
        <p:nvSpPr>
          <p:cNvPr id="44035" name="Espace réservé du numéro de diapositive 9"/>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39DFEB2-B0EC-5242-8B5C-F9A9DF6C903E}" type="slidenum">
              <a:rPr lang="en-GB" sz="1200">
                <a:solidFill>
                  <a:srgbClr val="000090"/>
                </a:solidFill>
                <a:cs typeface="Times New Roman" charset="0"/>
              </a:rPr>
              <a:pPr eaLnBrk="1" hangingPunct="1"/>
              <a:t>33</a:t>
            </a:fld>
            <a:endParaRPr lang="en-GB" sz="1200">
              <a:solidFill>
                <a:srgbClr val="000090"/>
              </a:solidFill>
              <a:cs typeface="Times New Roman" charset="0"/>
            </a:endParaRPr>
          </a:p>
        </p:txBody>
      </p:sp>
      <p:sp>
        <p:nvSpPr>
          <p:cNvPr id="9" name="Rectangle 8"/>
          <p:cNvSpPr/>
          <p:nvPr/>
        </p:nvSpPr>
        <p:spPr>
          <a:xfrm>
            <a:off x="647856" y="937094"/>
            <a:ext cx="1962835" cy="369332"/>
          </a:xfrm>
          <a:prstGeom prst="rect">
            <a:avLst/>
          </a:prstGeom>
        </p:spPr>
        <p:txBody>
          <a:bodyPr wrap="none">
            <a:spAutoFit/>
          </a:bodyPr>
          <a:lstStyle/>
          <a:p>
            <a:pPr defTabSz="914400" fontAlgn="base">
              <a:spcBef>
                <a:spcPct val="0"/>
              </a:spcBef>
              <a:spcAft>
                <a:spcPts val="600"/>
              </a:spcAft>
              <a:defRPr/>
            </a:pPr>
            <a:r>
              <a:rPr lang="en-GB" b="1" dirty="0">
                <a:solidFill>
                  <a:srgbClr val="FF0000"/>
                </a:solidFill>
                <a:latin typeface="Times New Roman"/>
                <a:ea typeface="ＭＳ Ｐゴシック" charset="0"/>
                <a:cs typeface="Times New Roman"/>
              </a:rPr>
              <a:t>2.7x10</a:t>
            </a:r>
            <a:r>
              <a:rPr lang="en-GB" b="1" baseline="30000" dirty="0">
                <a:solidFill>
                  <a:srgbClr val="FF0000"/>
                </a:solidFill>
                <a:latin typeface="Times New Roman"/>
                <a:ea typeface="ＭＳ Ｐゴシック" charset="0"/>
                <a:cs typeface="Times New Roman"/>
              </a:rPr>
              <a:t>23</a:t>
            </a:r>
            <a:r>
              <a:rPr lang="en-GB" b="1" dirty="0">
                <a:solidFill>
                  <a:srgbClr val="FF0000"/>
                </a:solidFill>
                <a:latin typeface="Times New Roman"/>
                <a:ea typeface="ＭＳ Ｐゴシック" charset="0"/>
                <a:cs typeface="Times New Roman"/>
              </a:rPr>
              <a:t> </a:t>
            </a:r>
            <a:r>
              <a:rPr lang="en-GB" b="1" dirty="0" err="1">
                <a:solidFill>
                  <a:srgbClr val="FF0000"/>
                </a:solidFill>
                <a:latin typeface="Times New Roman"/>
                <a:ea typeface="ＭＳ Ｐゴシック" charset="0"/>
                <a:cs typeface="Times New Roman"/>
              </a:rPr>
              <a:t>p.o.t</a:t>
            </a:r>
            <a:r>
              <a:rPr lang="en-GB" b="1" dirty="0">
                <a:solidFill>
                  <a:srgbClr val="FF0000"/>
                </a:solidFill>
                <a:latin typeface="Times New Roman"/>
                <a:ea typeface="ＭＳ Ｐゴシック" charset="0"/>
                <a:cs typeface="Times New Roman"/>
              </a:rPr>
              <a:t>/year</a:t>
            </a:r>
          </a:p>
        </p:txBody>
      </p:sp>
      <p:pic>
        <p:nvPicPr>
          <p:cNvPr id="37" name="Image 36"/>
          <p:cNvPicPr>
            <a:picLocks noChangeAspect="1"/>
          </p:cNvPicPr>
          <p:nvPr/>
        </p:nvPicPr>
        <p:blipFill rotWithShape="1">
          <a:blip r:embed="rId4" cstate="screen">
            <a:extLst>
              <a:ext uri="{28A0092B-C50C-407E-A947-70E740481C1C}">
                <a14:useLocalDpi xmlns:a14="http://schemas.microsoft.com/office/drawing/2010/main"/>
              </a:ext>
            </a:extLst>
          </a:blip>
          <a:srcRect t="8701"/>
          <a:stretch/>
        </p:blipFill>
        <p:spPr>
          <a:xfrm>
            <a:off x="97339" y="3976945"/>
            <a:ext cx="3646047" cy="2869788"/>
          </a:xfrm>
          <a:prstGeom prst="rect">
            <a:avLst/>
          </a:prstGeom>
        </p:spPr>
      </p:pic>
      <p:sp>
        <p:nvSpPr>
          <p:cNvPr id="39" name="ZoneTexte 38"/>
          <p:cNvSpPr txBox="1"/>
          <p:nvPr/>
        </p:nvSpPr>
        <p:spPr>
          <a:xfrm>
            <a:off x="1624992" y="4926414"/>
            <a:ext cx="1469534" cy="348677"/>
          </a:xfrm>
          <a:prstGeom prst="rect">
            <a:avLst/>
          </a:prstGeom>
          <a:noFill/>
        </p:spPr>
        <p:txBody>
          <a:bodyPr wrap="none" rtlCol="0">
            <a:spAutoFit/>
          </a:bodyPr>
          <a:lstStyle/>
          <a:p>
            <a:r>
              <a:rPr lang="en-US" dirty="0"/>
              <a:t>muons/proton</a:t>
            </a:r>
          </a:p>
        </p:txBody>
      </p:sp>
      <p:sp>
        <p:nvSpPr>
          <p:cNvPr id="45" name="ZoneTexte 44"/>
          <p:cNvSpPr txBox="1"/>
          <p:nvPr/>
        </p:nvSpPr>
        <p:spPr>
          <a:xfrm>
            <a:off x="1586951" y="5306377"/>
            <a:ext cx="1493983" cy="610185"/>
          </a:xfrm>
          <a:prstGeom prst="rect">
            <a:avLst/>
          </a:prstGeom>
          <a:noFill/>
        </p:spPr>
        <p:txBody>
          <a:bodyPr wrap="none" rtlCol="0">
            <a:spAutoFit/>
          </a:bodyPr>
          <a:lstStyle/>
          <a:p>
            <a:r>
              <a:rPr lang="en-US" dirty="0">
                <a:solidFill>
                  <a:srgbClr val="0000FF"/>
                </a:solidFill>
              </a:rPr>
              <a:t>&lt;E</a:t>
            </a:r>
            <a:r>
              <a:rPr lang="el-GR" baseline="-25000" dirty="0">
                <a:solidFill>
                  <a:srgbClr val="0000FF"/>
                </a:solidFill>
              </a:rPr>
              <a:t>μ</a:t>
            </a:r>
            <a:r>
              <a:rPr lang="en-US" dirty="0">
                <a:solidFill>
                  <a:srgbClr val="0000FF"/>
                </a:solidFill>
              </a:rPr>
              <a:t>&gt;~0.46 GeV</a:t>
            </a:r>
          </a:p>
          <a:p>
            <a:r>
              <a:rPr lang="en-US" dirty="0">
                <a:solidFill>
                  <a:srgbClr val="0000FF"/>
                </a:solidFill>
              </a:rPr>
              <a:t>&lt;L</a:t>
            </a:r>
            <a:r>
              <a:rPr lang="el-GR" baseline="-25000" dirty="0">
                <a:solidFill>
                  <a:srgbClr val="0000FF"/>
                </a:solidFill>
              </a:rPr>
              <a:t>μ</a:t>
            </a:r>
            <a:r>
              <a:rPr lang="en-US" dirty="0">
                <a:solidFill>
                  <a:srgbClr val="0000FF"/>
                </a:solidFill>
              </a:rPr>
              <a:t>&gt;~2.9 km</a:t>
            </a:r>
          </a:p>
        </p:txBody>
      </p:sp>
      <p:sp>
        <p:nvSpPr>
          <p:cNvPr id="6" name="ZoneTexte 5"/>
          <p:cNvSpPr txBox="1"/>
          <p:nvPr/>
        </p:nvSpPr>
        <p:spPr>
          <a:xfrm>
            <a:off x="298018" y="3691124"/>
            <a:ext cx="503864" cy="338554"/>
          </a:xfrm>
          <a:prstGeom prst="rect">
            <a:avLst/>
          </a:prstGeom>
          <a:noFill/>
        </p:spPr>
        <p:txBody>
          <a:bodyPr wrap="none" rtlCol="0">
            <a:spAutoFit/>
          </a:bodyPr>
          <a:lstStyle/>
          <a:p>
            <a:r>
              <a:rPr lang="en-GB" sz="1600" dirty="0"/>
              <a:t>10</a:t>
            </a:r>
            <a:r>
              <a:rPr lang="en-GB" sz="1600" baseline="30000" dirty="0"/>
              <a:t>-3</a:t>
            </a:r>
          </a:p>
        </p:txBody>
      </p:sp>
      <p:sp>
        <p:nvSpPr>
          <p:cNvPr id="47" name="ZoneTexte 46"/>
          <p:cNvSpPr txBox="1"/>
          <p:nvPr/>
        </p:nvSpPr>
        <p:spPr>
          <a:xfrm>
            <a:off x="4188715" y="4227436"/>
            <a:ext cx="4471809" cy="1977464"/>
          </a:xfrm>
          <a:prstGeom prst="rect">
            <a:avLst/>
          </a:prstGeom>
          <a:noFill/>
        </p:spPr>
        <p:txBody>
          <a:bodyPr wrap="square" rtlCol="0">
            <a:spAutoFit/>
          </a:bodyPr>
          <a:lstStyle/>
          <a:p>
            <a:pPr marL="285750" indent="-285750">
              <a:spcBef>
                <a:spcPts val="900"/>
              </a:spcBef>
              <a:buFont typeface="Arial"/>
              <a:buChar char="•"/>
            </a:pPr>
            <a:r>
              <a:rPr lang="en-US" sz="2000" dirty="0"/>
              <a:t>input beam for future 6D </a:t>
            </a:r>
            <a:r>
              <a:rPr lang="en-US" sz="2000" dirty="0">
                <a:latin typeface="Symbol" pitchFamily="18" charset="2"/>
              </a:rPr>
              <a:t>m </a:t>
            </a:r>
            <a:r>
              <a:rPr lang="en-US" sz="2000" dirty="0"/>
              <a:t>cooling experiments (for muon collider),</a:t>
            </a:r>
          </a:p>
          <a:p>
            <a:pPr marL="285750" indent="-285750">
              <a:spcBef>
                <a:spcPts val="900"/>
              </a:spcBef>
              <a:buFont typeface="Arial"/>
              <a:buChar char="•"/>
            </a:pPr>
            <a:r>
              <a:rPr lang="en-US" sz="2000" dirty="0"/>
              <a:t>low energy </a:t>
            </a:r>
            <a:r>
              <a:rPr lang="en-US" sz="2000" dirty="0" err="1"/>
              <a:t>nuSTORM</a:t>
            </a:r>
            <a:r>
              <a:rPr lang="en-US" sz="2000" dirty="0"/>
              <a:t>,</a:t>
            </a:r>
          </a:p>
          <a:p>
            <a:pPr marL="285750" indent="-285750">
              <a:spcBef>
                <a:spcPts val="900"/>
              </a:spcBef>
              <a:buFont typeface="Arial"/>
              <a:buChar char="•"/>
            </a:pPr>
            <a:r>
              <a:rPr lang="en-US" sz="2000" dirty="0"/>
              <a:t>Neutrino Factory,</a:t>
            </a:r>
          </a:p>
          <a:p>
            <a:pPr marL="285750" indent="-285750">
              <a:spcBef>
                <a:spcPts val="900"/>
              </a:spcBef>
              <a:buFont typeface="Arial"/>
              <a:buChar char="•"/>
            </a:pPr>
            <a:r>
              <a:rPr lang="en-US" sz="2000" b="1" dirty="0"/>
              <a:t>Muon Collider</a:t>
            </a:r>
            <a:r>
              <a:rPr lang="en-US" sz="2000" dirty="0"/>
              <a:t>.</a:t>
            </a:r>
          </a:p>
        </p:txBody>
      </p:sp>
      <p:sp>
        <p:nvSpPr>
          <p:cNvPr id="29" name="TextBox 28"/>
          <p:cNvSpPr txBox="1"/>
          <p:nvPr/>
        </p:nvSpPr>
        <p:spPr>
          <a:xfrm>
            <a:off x="4992416" y="1462259"/>
            <a:ext cx="4056992" cy="1323439"/>
          </a:xfrm>
          <a:prstGeom prst="rect">
            <a:avLst/>
          </a:prstGeom>
          <a:noFill/>
          <a:ln>
            <a:solidFill>
              <a:srgbClr val="0070C0"/>
            </a:solidFill>
          </a:ln>
        </p:spPr>
        <p:txBody>
          <a:bodyPr wrap="square" rtlCol="0">
            <a:spAutoFit/>
          </a:bodyPr>
          <a:lstStyle/>
          <a:p>
            <a:r>
              <a:rPr lang="en-GB" sz="2000" dirty="0"/>
              <a:t>more than 4x10</a:t>
            </a:r>
            <a:r>
              <a:rPr lang="en-GB" sz="2000" baseline="30000" dirty="0"/>
              <a:t>20</a:t>
            </a:r>
            <a:r>
              <a:rPr lang="en-GB" sz="2000" dirty="0"/>
              <a:t> </a:t>
            </a:r>
            <a:r>
              <a:rPr lang="en-GB" sz="2000" dirty="0" err="1"/>
              <a:t>μ</a:t>
            </a:r>
            <a:r>
              <a:rPr lang="en-GB" sz="2000" dirty="0"/>
              <a:t>/year from ESS compared to 10</a:t>
            </a:r>
            <a:r>
              <a:rPr lang="en-GB" sz="2000" baseline="30000" dirty="0"/>
              <a:t>14</a:t>
            </a:r>
            <a:r>
              <a:rPr lang="en-GB" sz="2000" dirty="0"/>
              <a:t> </a:t>
            </a:r>
            <a:r>
              <a:rPr lang="en-GB" sz="2000" dirty="0" err="1"/>
              <a:t>μ</a:t>
            </a:r>
            <a:r>
              <a:rPr lang="en-GB" sz="2000" dirty="0"/>
              <a:t> used by all experiments up to now (10</a:t>
            </a:r>
            <a:r>
              <a:rPr lang="en-GB" sz="2000" baseline="30000" dirty="0"/>
              <a:t>18</a:t>
            </a:r>
            <a:r>
              <a:rPr lang="en-GB" sz="2000" dirty="0"/>
              <a:t> </a:t>
            </a:r>
            <a:r>
              <a:rPr lang="en-GB" sz="2000" dirty="0" err="1"/>
              <a:t>μ</a:t>
            </a:r>
            <a:r>
              <a:rPr lang="en-GB" sz="2000" dirty="0"/>
              <a:t> for COMET in the future).</a:t>
            </a:r>
          </a:p>
        </p:txBody>
      </p:sp>
    </p:spTree>
    <p:extLst>
      <p:ext uri="{BB962C8B-B14F-4D97-AF65-F5344CB8AC3E}">
        <p14:creationId xmlns:p14="http://schemas.microsoft.com/office/powerpoint/2010/main" val="104842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728118" y="14398"/>
            <a:ext cx="7932405" cy="1100644"/>
          </a:xfrm>
        </p:spPr>
        <p:txBody>
          <a:bodyPr>
            <a:normAutofit/>
          </a:bodyPr>
          <a:lstStyle/>
          <a:p>
            <a:r>
              <a:rPr lang="en-GB" sz="3600" dirty="0">
                <a:solidFill>
                  <a:srgbClr val="FF6600"/>
                </a:solidFill>
                <a:latin typeface="Times New Roman" charset="0"/>
                <a:cs typeface="Times New Roman" charset="0"/>
              </a:rPr>
              <a:t>Muons at the level of the beam dump</a:t>
            </a:r>
          </a:p>
        </p:txBody>
      </p:sp>
      <p:sp>
        <p:nvSpPr>
          <p:cNvPr id="44034" name="Espace réservé de la date 8"/>
          <p:cNvSpPr>
            <a:spLocks noGrp="1"/>
          </p:cNvSpPr>
          <p:nvPr>
            <p:ph type="dt" sz="half"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FR" sz="1200">
                <a:solidFill>
                  <a:srgbClr val="000090"/>
                </a:solidFill>
                <a:cs typeface="Times New Roman" charset="0"/>
              </a:rPr>
              <a:t>HEP2021, 16/06/2021</a:t>
            </a:r>
            <a:endParaRPr lang="en-GB" sz="1200">
              <a:solidFill>
                <a:srgbClr val="000090"/>
              </a:solidFill>
              <a:cs typeface="Times New Roman" charset="0"/>
            </a:endParaRPr>
          </a:p>
        </p:txBody>
      </p:sp>
      <p:sp>
        <p:nvSpPr>
          <p:cNvPr id="44036" name="Espace réservé du pied de page 10"/>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FR" sz="1200">
                <a:solidFill>
                  <a:srgbClr val="000090"/>
                </a:solidFill>
                <a:cs typeface="Times New Roman" charset="0"/>
              </a:rPr>
              <a:t>M. Dracos, IPHC-IN2P3/CNRS/UNISTRA</a:t>
            </a:r>
            <a:endParaRPr lang="en-GB" sz="1200">
              <a:solidFill>
                <a:srgbClr val="000090"/>
              </a:solidFill>
              <a:cs typeface="Times New Roman" charset="0"/>
            </a:endParaRPr>
          </a:p>
        </p:txBody>
      </p:sp>
      <p:sp>
        <p:nvSpPr>
          <p:cNvPr id="44035" name="Espace réservé du numéro de diapositive 9"/>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39DFEB2-B0EC-5242-8B5C-F9A9DF6C903E}" type="slidenum">
              <a:rPr lang="en-GB" sz="1200">
                <a:solidFill>
                  <a:srgbClr val="000090"/>
                </a:solidFill>
                <a:cs typeface="Times New Roman" charset="0"/>
              </a:rPr>
              <a:pPr eaLnBrk="1" hangingPunct="1"/>
              <a:t>34</a:t>
            </a:fld>
            <a:endParaRPr lang="en-GB" sz="1200">
              <a:solidFill>
                <a:srgbClr val="000090"/>
              </a:solidFill>
              <a:cs typeface="Times New Roman" charset="0"/>
            </a:endParaRPr>
          </a:p>
        </p:txBody>
      </p:sp>
      <p:sp>
        <p:nvSpPr>
          <p:cNvPr id="45" name="ZoneTexte 44"/>
          <p:cNvSpPr txBox="1"/>
          <p:nvPr/>
        </p:nvSpPr>
        <p:spPr>
          <a:xfrm>
            <a:off x="7024799" y="960954"/>
            <a:ext cx="1465466" cy="646331"/>
          </a:xfrm>
          <a:prstGeom prst="rect">
            <a:avLst/>
          </a:prstGeom>
          <a:noFill/>
        </p:spPr>
        <p:txBody>
          <a:bodyPr wrap="none" rtlCol="0">
            <a:spAutoFit/>
          </a:bodyPr>
          <a:lstStyle/>
          <a:p>
            <a:r>
              <a:rPr lang="en-US" dirty="0">
                <a:solidFill>
                  <a:srgbClr val="0000FF"/>
                </a:solidFill>
              </a:rPr>
              <a:t>&lt;E</a:t>
            </a:r>
            <a:r>
              <a:rPr lang="el-GR" baseline="-25000" dirty="0">
                <a:solidFill>
                  <a:srgbClr val="0000FF"/>
                </a:solidFill>
              </a:rPr>
              <a:t>μ</a:t>
            </a:r>
            <a:r>
              <a:rPr lang="en-US" dirty="0">
                <a:solidFill>
                  <a:srgbClr val="0000FF"/>
                </a:solidFill>
              </a:rPr>
              <a:t>&gt;~0.5 GeV</a:t>
            </a:r>
          </a:p>
          <a:p>
            <a:r>
              <a:rPr lang="en-US" dirty="0">
                <a:solidFill>
                  <a:srgbClr val="0000FF"/>
                </a:solidFill>
              </a:rPr>
              <a:t>&lt;L</a:t>
            </a:r>
            <a:r>
              <a:rPr lang="el-GR" baseline="-25000" dirty="0">
                <a:solidFill>
                  <a:srgbClr val="0000FF"/>
                </a:solidFill>
              </a:rPr>
              <a:t>μ</a:t>
            </a:r>
            <a:r>
              <a:rPr lang="en-US" dirty="0">
                <a:solidFill>
                  <a:srgbClr val="0000FF"/>
                </a:solidFill>
              </a:rPr>
              <a:t>&gt;~3 km</a:t>
            </a:r>
          </a:p>
        </p:txBody>
      </p:sp>
      <p:pic>
        <p:nvPicPr>
          <p:cNvPr id="25" name="Image 9">
            <a:extLst>
              <a:ext uri="{FF2B5EF4-FFF2-40B4-BE49-F238E27FC236}">
                <a16:creationId xmlns:a16="http://schemas.microsoft.com/office/drawing/2014/main" id="{8348609D-964C-9D4F-A988-D7BD6CAE61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5076" y="1624689"/>
            <a:ext cx="3963155" cy="2520000"/>
          </a:xfrm>
          <a:prstGeom prst="rect">
            <a:avLst/>
          </a:prstGeom>
        </p:spPr>
      </p:pic>
      <p:pic>
        <p:nvPicPr>
          <p:cNvPr id="26" name="Image 10">
            <a:extLst>
              <a:ext uri="{FF2B5EF4-FFF2-40B4-BE49-F238E27FC236}">
                <a16:creationId xmlns:a16="http://schemas.microsoft.com/office/drawing/2014/main" id="{E901C8AA-3B2C-1340-8643-375E563118B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88838" y="1645859"/>
            <a:ext cx="3963152" cy="2520000"/>
          </a:xfrm>
          <a:prstGeom prst="rect">
            <a:avLst/>
          </a:prstGeom>
        </p:spPr>
      </p:pic>
      <mc:AlternateContent xmlns:mc="http://schemas.openxmlformats.org/markup-compatibility/2006" xmlns:a14="http://schemas.microsoft.com/office/drawing/2010/main">
        <mc:Choice Requires="a14">
          <p:graphicFrame>
            <p:nvGraphicFramePr>
              <p:cNvPr id="27" name="Tableau 11">
                <a:extLst>
                  <a:ext uri="{FF2B5EF4-FFF2-40B4-BE49-F238E27FC236}">
                    <a16:creationId xmlns:a16="http://schemas.microsoft.com/office/drawing/2014/main" id="{B50A82C6-BBC6-BA40-9E9A-39D78C866D36}"/>
                  </a:ext>
                </a:extLst>
              </p:cNvPr>
              <p:cNvGraphicFramePr>
                <a:graphicFrameLocks noGrp="1"/>
              </p:cNvGraphicFramePr>
              <p:nvPr>
                <p:extLst>
                  <p:ext uri="{D42A27DB-BD31-4B8C-83A1-F6EECF244321}">
                    <p14:modId xmlns:p14="http://schemas.microsoft.com/office/powerpoint/2010/main" val="1296157333"/>
                  </p:ext>
                </p:extLst>
              </p:nvPr>
            </p:nvGraphicFramePr>
            <p:xfrm>
              <a:off x="880620" y="4630712"/>
              <a:ext cx="7359968" cy="1518857"/>
            </p:xfrm>
            <a:graphic>
              <a:graphicData uri="http://schemas.openxmlformats.org/drawingml/2006/table">
                <a:tbl>
                  <a:tblPr firstRow="1" bandRow="1">
                    <a:tableStyleId>{5C22544A-7EE6-4342-B048-85BDC9FD1C3A}</a:tableStyleId>
                  </a:tblPr>
                  <a:tblGrid>
                    <a:gridCol w="1016000">
                      <a:extLst>
                        <a:ext uri="{9D8B030D-6E8A-4147-A177-3AD203B41FA5}">
                          <a16:colId xmlns:a16="http://schemas.microsoft.com/office/drawing/2014/main" val="3043947313"/>
                        </a:ext>
                      </a:extLst>
                    </a:gridCol>
                    <a:gridCol w="1645984">
                      <a:extLst>
                        <a:ext uri="{9D8B030D-6E8A-4147-A177-3AD203B41FA5}">
                          <a16:colId xmlns:a16="http://schemas.microsoft.com/office/drawing/2014/main" val="2891468437"/>
                        </a:ext>
                      </a:extLst>
                    </a:gridCol>
                    <a:gridCol w="1391984">
                      <a:extLst>
                        <a:ext uri="{9D8B030D-6E8A-4147-A177-3AD203B41FA5}">
                          <a16:colId xmlns:a16="http://schemas.microsoft.com/office/drawing/2014/main" val="3792344565"/>
                        </a:ext>
                      </a:extLst>
                    </a:gridCol>
                    <a:gridCol w="1782508">
                      <a:extLst>
                        <a:ext uri="{9D8B030D-6E8A-4147-A177-3AD203B41FA5}">
                          <a16:colId xmlns:a16="http://schemas.microsoft.com/office/drawing/2014/main" val="4051916011"/>
                        </a:ext>
                      </a:extLst>
                    </a:gridCol>
                    <a:gridCol w="1523492">
                      <a:extLst>
                        <a:ext uri="{9D8B030D-6E8A-4147-A177-3AD203B41FA5}">
                          <a16:colId xmlns:a16="http://schemas.microsoft.com/office/drawing/2014/main" val="109991772"/>
                        </a:ext>
                      </a:extLst>
                    </a:gridCol>
                  </a:tblGrid>
                  <a:tr h="370840">
                    <a:tc>
                      <a:txBody>
                        <a:bodyPr/>
                        <a:lstStyle/>
                        <a:p>
                          <a:pPr algn="ctr"/>
                          <a14:m>
                            <m:oMath xmlns:m="http://schemas.openxmlformats.org/officeDocument/2006/math">
                              <m:sSub>
                                <m:sSubPr>
                                  <m:ctrlPr>
                                    <a:rPr lang="fr-FR" b="1" i="1" smtClean="0">
                                      <a:latin typeface="Cambria Math" panose="02040503050406030204" pitchFamily="18" charset="0"/>
                                    </a:rPr>
                                  </m:ctrlPr>
                                </m:sSubPr>
                                <m:e>
                                  <m:r>
                                    <a:rPr lang="fr-FR" b="1" i="1" smtClean="0">
                                      <a:latin typeface="Cambria Math" panose="02040503050406030204" pitchFamily="18" charset="0"/>
                                    </a:rPr>
                                    <m:t>𝑳</m:t>
                                  </m:r>
                                </m:e>
                                <m:sub>
                                  <m:r>
                                    <a:rPr lang="fr-FR" b="1" i="1" smtClean="0">
                                      <a:latin typeface="Cambria Math" panose="02040503050406030204" pitchFamily="18" charset="0"/>
                                    </a:rPr>
                                    <m:t>𝒅𝒕</m:t>
                                  </m:r>
                                </m:sub>
                              </m:sSub>
                            </m:oMath>
                          </a14:m>
                          <a:r>
                            <a:rPr lang="fr-FR" dirty="0"/>
                            <a:t> (</a:t>
                          </a:r>
                          <a14:m>
                            <m:oMath xmlns:m="http://schemas.openxmlformats.org/officeDocument/2006/math">
                              <m:r>
                                <a:rPr lang="fr-FR" b="1" i="1" smtClean="0">
                                  <a:latin typeface="Cambria Math" panose="02040503050406030204" pitchFamily="18" charset="0"/>
                                </a:rPr>
                                <m:t>𝒎</m:t>
                              </m:r>
                            </m:oMath>
                          </a14:m>
                          <a:r>
                            <a:rPr lang="fr-FR" dirty="0"/>
                            <a:t>)</a:t>
                          </a:r>
                        </a:p>
                      </a:txBody>
                      <a:tcPr anchor="ctr"/>
                    </a:tc>
                    <a:tc>
                      <a:txBody>
                        <a:bodyPr/>
                        <a:lstStyle/>
                        <a:p>
                          <a:pPr algn="ctr"/>
                          <a14:m>
                            <m:oMath xmlns:m="http://schemas.openxmlformats.org/officeDocument/2006/math">
                              <m:sSub>
                                <m:sSubPr>
                                  <m:ctrlPr>
                                    <a:rPr lang="fr-FR" b="1" i="1" smtClean="0">
                                      <a:latin typeface="Cambria Math" panose="02040503050406030204" pitchFamily="18" charset="0"/>
                                    </a:rPr>
                                  </m:ctrlPr>
                                </m:sSubPr>
                                <m:e>
                                  <m:r>
                                    <a:rPr lang="fr-FR" b="1" i="1" smtClean="0">
                                      <a:latin typeface="Cambria Math" panose="02040503050406030204" pitchFamily="18" charset="0"/>
                                    </a:rPr>
                                    <m:t>𝑵</m:t>
                                  </m:r>
                                </m:e>
                                <m:sub>
                                  <m:r>
                                    <a:rPr lang="fr-FR" b="1" i="1" smtClean="0">
                                      <a:latin typeface="Cambria Math" panose="02040503050406030204" pitchFamily="18" charset="0"/>
                                      <a:ea typeface="Cambria Math" panose="02040503050406030204" pitchFamily="18" charset="0"/>
                                    </a:rPr>
                                    <m:t>𝝁</m:t>
                                  </m:r>
                                </m:sub>
                              </m:sSub>
                              <m:r>
                                <a:rPr lang="fr-FR" b="1" i="1" smtClean="0">
                                  <a:latin typeface="Cambria Math" panose="02040503050406030204" pitchFamily="18" charset="0"/>
                                </a:rPr>
                                <m:t> </m:t>
                              </m:r>
                            </m:oMath>
                          </a14:m>
                          <a:r>
                            <a:rPr lang="fr-FR" dirty="0"/>
                            <a:t> (</a:t>
                          </a:r>
                          <a:r>
                            <a:rPr lang="fr-FR" baseline="0" dirty="0"/>
                            <a:t> </a:t>
                          </a:r>
                          <a14:m>
                            <m:oMath xmlns:m="http://schemas.openxmlformats.org/officeDocument/2006/math">
                              <m:f>
                                <m:fPr>
                                  <m:type m:val="lin"/>
                                  <m:ctrlPr>
                                    <a:rPr lang="fr-FR" i="1" baseline="0" smtClean="0">
                                      <a:latin typeface="Cambria Math" panose="02040503050406030204" pitchFamily="18" charset="0"/>
                                    </a:rPr>
                                  </m:ctrlPr>
                                </m:fPr>
                                <m:num>
                                  <m:sSup>
                                    <m:sSupPr>
                                      <m:ctrlPr>
                                        <a:rPr lang="fr-FR" i="1" baseline="0" smtClean="0">
                                          <a:latin typeface="Cambria Math" panose="02040503050406030204" pitchFamily="18" charset="0"/>
                                        </a:rPr>
                                      </m:ctrlPr>
                                    </m:sSupPr>
                                    <m:e>
                                      <m:r>
                                        <a:rPr lang="fr-FR" i="1" baseline="0" smtClean="0">
                                          <a:latin typeface="Cambria Math" panose="02040503050406030204" pitchFamily="18" charset="0"/>
                                          <a:ea typeface="Cambria Math" panose="02040503050406030204" pitchFamily="18" charset="0"/>
                                        </a:rPr>
                                        <m:t>𝝁</m:t>
                                      </m:r>
                                    </m:e>
                                    <m:sup>
                                      <m:r>
                                        <a:rPr lang="fr-FR" b="1" i="1" baseline="0" smtClean="0">
                                          <a:latin typeface="Cambria Math" panose="02040503050406030204" pitchFamily="18" charset="0"/>
                                        </a:rPr>
                                        <m:t>+</m:t>
                                      </m:r>
                                    </m:sup>
                                  </m:sSup>
                                </m:num>
                                <m:den>
                                  <m:r>
                                    <a:rPr lang="fr-FR" b="1" i="1" baseline="0" smtClean="0">
                                      <a:latin typeface="Cambria Math" panose="02040503050406030204" pitchFamily="18" charset="0"/>
                                    </a:rPr>
                                    <m:t>𝒑𝒐𝒕</m:t>
                                  </m:r>
                                </m:den>
                              </m:f>
                            </m:oMath>
                          </a14:m>
                          <a:r>
                            <a:rPr lang="fr-FR" baseline="0" dirty="0"/>
                            <a:t> </a:t>
                          </a:r>
                          <a:r>
                            <a:rPr lang="fr-FR"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fr-FR" b="1" i="1" smtClean="0">
                                      <a:latin typeface="Cambria Math" panose="02040503050406030204" pitchFamily="18" charset="0"/>
                                    </a:rPr>
                                  </m:ctrlPr>
                                </m:sSubPr>
                                <m:e>
                                  <m:r>
                                    <a:rPr lang="fr-FR" b="1" i="1" smtClean="0">
                                      <a:latin typeface="Cambria Math" panose="02040503050406030204" pitchFamily="18" charset="0"/>
                                    </a:rPr>
                                    <m:t>𝑵</m:t>
                                  </m:r>
                                </m:e>
                                <m:sub>
                                  <m:r>
                                    <a:rPr lang="fr-FR" b="1" i="1" smtClean="0">
                                      <a:latin typeface="Cambria Math" panose="02040503050406030204" pitchFamily="18" charset="0"/>
                                      <a:ea typeface="Cambria Math" panose="02040503050406030204" pitchFamily="18" charset="0"/>
                                    </a:rPr>
                                    <m:t>𝝁</m:t>
                                  </m:r>
                                </m:sub>
                              </m:sSub>
                              <m:r>
                                <a:rPr lang="fr-FR" b="1" i="1" smtClean="0">
                                  <a:latin typeface="Cambria Math" panose="02040503050406030204" pitchFamily="18" charset="0"/>
                                </a:rPr>
                                <m:t> </m:t>
                              </m:r>
                            </m:oMath>
                          </a14:m>
                          <a:r>
                            <a:rPr lang="fr-FR" dirty="0"/>
                            <a:t> (</a:t>
                          </a:r>
                          <a:r>
                            <a:rPr lang="fr-FR" baseline="0" dirty="0"/>
                            <a:t> </a:t>
                          </a:r>
                          <a14:m>
                            <m:oMath xmlns:m="http://schemas.openxmlformats.org/officeDocument/2006/math">
                              <m:f>
                                <m:fPr>
                                  <m:type m:val="lin"/>
                                  <m:ctrlPr>
                                    <a:rPr lang="fr-FR" i="1" baseline="0" smtClean="0">
                                      <a:latin typeface="Cambria Math" panose="02040503050406030204" pitchFamily="18" charset="0"/>
                                    </a:rPr>
                                  </m:ctrlPr>
                                </m:fPr>
                                <m:num>
                                  <m:sSup>
                                    <m:sSupPr>
                                      <m:ctrlPr>
                                        <a:rPr lang="fr-FR" i="1" baseline="0" smtClean="0">
                                          <a:latin typeface="Cambria Math" panose="02040503050406030204" pitchFamily="18" charset="0"/>
                                        </a:rPr>
                                      </m:ctrlPr>
                                    </m:sSupPr>
                                    <m:e>
                                      <m:r>
                                        <a:rPr lang="fr-FR" i="1" baseline="0" smtClean="0">
                                          <a:latin typeface="Cambria Math" panose="02040503050406030204" pitchFamily="18" charset="0"/>
                                          <a:ea typeface="Cambria Math" panose="02040503050406030204" pitchFamily="18" charset="0"/>
                                        </a:rPr>
                                        <m:t>𝝁</m:t>
                                      </m:r>
                                    </m:e>
                                    <m:sup>
                                      <m:r>
                                        <a:rPr lang="fr-FR" b="1" i="1" baseline="0" smtClean="0">
                                          <a:latin typeface="Cambria Math" panose="02040503050406030204" pitchFamily="18" charset="0"/>
                                        </a:rPr>
                                        <m:t>+</m:t>
                                      </m:r>
                                    </m:sup>
                                  </m:sSup>
                                </m:num>
                                <m:den>
                                  <m:r>
                                    <a:rPr lang="fr-FR" b="1" i="1" baseline="0" smtClean="0">
                                      <a:latin typeface="Cambria Math" panose="02040503050406030204" pitchFamily="18" charset="0"/>
                                    </a:rPr>
                                    <m:t>𝒔</m:t>
                                  </m:r>
                                </m:den>
                              </m:f>
                            </m:oMath>
                          </a14:m>
                          <a:r>
                            <a:rPr lang="fr-FR" baseline="0" dirty="0"/>
                            <a:t> </a:t>
                          </a:r>
                          <a:r>
                            <a:rPr lang="fr-FR"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fr-FR" b="1" i="1" smtClean="0">
                                      <a:latin typeface="Cambria Math" panose="02040503050406030204" pitchFamily="18" charset="0"/>
                                    </a:rPr>
                                  </m:ctrlPr>
                                </m:sSubPr>
                                <m:e>
                                  <m:r>
                                    <a:rPr lang="fr-FR" b="1" i="1" smtClean="0">
                                      <a:latin typeface="Cambria Math" panose="02040503050406030204" pitchFamily="18" charset="0"/>
                                    </a:rPr>
                                    <m:t>𝑵</m:t>
                                  </m:r>
                                </m:e>
                                <m:sub>
                                  <m:r>
                                    <a:rPr lang="fr-FR" b="1" i="1" smtClean="0">
                                      <a:latin typeface="Cambria Math" panose="02040503050406030204" pitchFamily="18" charset="0"/>
                                      <a:ea typeface="Cambria Math" panose="02040503050406030204" pitchFamily="18" charset="0"/>
                                    </a:rPr>
                                    <m:t>𝝁</m:t>
                                  </m:r>
                                </m:sub>
                              </m:sSub>
                              <m:r>
                                <a:rPr lang="fr-FR" b="1" i="1" smtClean="0">
                                  <a:latin typeface="Cambria Math" panose="02040503050406030204" pitchFamily="18" charset="0"/>
                                </a:rPr>
                                <m:t> </m:t>
                              </m:r>
                            </m:oMath>
                          </a14:m>
                          <a:r>
                            <a:rPr lang="fr-FR" dirty="0"/>
                            <a:t> (</a:t>
                          </a:r>
                          <a:r>
                            <a:rPr lang="fr-FR" baseline="0" dirty="0"/>
                            <a:t> </a:t>
                          </a:r>
                          <a14:m>
                            <m:oMath xmlns:m="http://schemas.openxmlformats.org/officeDocument/2006/math">
                              <m:f>
                                <m:fPr>
                                  <m:type m:val="lin"/>
                                  <m:ctrlPr>
                                    <a:rPr lang="fr-FR" i="1" baseline="0" smtClean="0">
                                      <a:latin typeface="Cambria Math" panose="02040503050406030204" pitchFamily="18" charset="0"/>
                                    </a:rPr>
                                  </m:ctrlPr>
                                </m:fPr>
                                <m:num>
                                  <m:sSup>
                                    <m:sSupPr>
                                      <m:ctrlPr>
                                        <a:rPr lang="fr-FR" i="1" baseline="0" smtClean="0">
                                          <a:latin typeface="Cambria Math" panose="02040503050406030204" pitchFamily="18" charset="0"/>
                                        </a:rPr>
                                      </m:ctrlPr>
                                    </m:sSupPr>
                                    <m:e>
                                      <m:r>
                                        <a:rPr lang="fr-FR" i="1" baseline="0" smtClean="0">
                                          <a:latin typeface="Cambria Math" panose="02040503050406030204" pitchFamily="18" charset="0"/>
                                          <a:ea typeface="Cambria Math" panose="02040503050406030204" pitchFamily="18" charset="0"/>
                                        </a:rPr>
                                        <m:t>𝝁</m:t>
                                      </m:r>
                                    </m:e>
                                    <m:sup>
                                      <m:r>
                                        <a:rPr lang="fr-FR" b="1" i="1" baseline="0" smtClean="0">
                                          <a:latin typeface="Cambria Math" panose="02040503050406030204" pitchFamily="18" charset="0"/>
                                        </a:rPr>
                                        <m:t>+</m:t>
                                      </m:r>
                                    </m:sup>
                                  </m:sSup>
                                </m:num>
                                <m:den>
                                  <m:r>
                                    <a:rPr lang="fr-FR" b="1" i="1" baseline="0" smtClean="0">
                                      <a:latin typeface="Cambria Math" panose="02040503050406030204" pitchFamily="18" charset="0"/>
                                    </a:rPr>
                                    <m:t>𝟐𝟎𝟎</m:t>
                                  </m:r>
                                  <m:r>
                                    <a:rPr lang="fr-FR" b="1" i="1" baseline="0" smtClean="0">
                                      <a:latin typeface="Cambria Math" panose="02040503050406030204" pitchFamily="18" charset="0"/>
                                    </a:rPr>
                                    <m:t>𝒅</m:t>
                                  </m:r>
                                </m:den>
                              </m:f>
                            </m:oMath>
                          </a14:m>
                          <a:r>
                            <a:rPr lang="fr-FR" dirty="0"/>
                            <a:t>)</a:t>
                          </a:r>
                        </a:p>
                      </a:txBody>
                      <a:tcPr anchor="ctr"/>
                    </a:tc>
                    <a:tc>
                      <a:txBody>
                        <a:bodyPr/>
                        <a:lstStyle/>
                        <a:p>
                          <a:pPr algn="ctr"/>
                          <a14:m>
                            <m:oMath xmlns:m="http://schemas.openxmlformats.org/officeDocument/2006/math">
                              <m:d>
                                <m:dPr>
                                  <m:begChr m:val="⟨"/>
                                  <m:endChr m:val="⟩"/>
                                  <m:ctrlPr>
                                    <a:rPr lang="fr-FR" i="1" smtClean="0">
                                      <a:latin typeface="Cambria Math" panose="02040503050406030204" pitchFamily="18" charset="0"/>
                                    </a:rPr>
                                  </m:ctrlPr>
                                </m:dPr>
                                <m:e>
                                  <m:sSub>
                                    <m:sSubPr>
                                      <m:ctrlPr>
                                        <a:rPr lang="fr-FR" i="1" smtClean="0">
                                          <a:latin typeface="Cambria Math" panose="02040503050406030204" pitchFamily="18" charset="0"/>
                                        </a:rPr>
                                      </m:ctrlPr>
                                    </m:sSubPr>
                                    <m:e>
                                      <m:r>
                                        <a:rPr lang="fr-FR" b="1" i="1" smtClean="0">
                                          <a:latin typeface="Cambria Math" panose="02040503050406030204" pitchFamily="18" charset="0"/>
                                        </a:rPr>
                                        <m:t>𝑷</m:t>
                                      </m:r>
                                    </m:e>
                                    <m:sub>
                                      <m:r>
                                        <a:rPr lang="fr-FR" i="1" smtClean="0">
                                          <a:latin typeface="Cambria Math" panose="02040503050406030204" pitchFamily="18" charset="0"/>
                                          <a:ea typeface="Cambria Math" panose="02040503050406030204" pitchFamily="18" charset="0"/>
                                        </a:rPr>
                                        <m:t>𝝁</m:t>
                                      </m:r>
                                    </m:sub>
                                  </m:sSub>
                                </m:e>
                              </m:d>
                            </m:oMath>
                          </a14:m>
                          <a:r>
                            <a:rPr lang="fr-FR" dirty="0"/>
                            <a:t> (</a:t>
                          </a:r>
                          <a14:m>
                            <m:oMath xmlns:m="http://schemas.openxmlformats.org/officeDocument/2006/math">
                              <m:r>
                                <a:rPr lang="fr-FR" b="1" i="1" dirty="0" smtClean="0">
                                  <a:latin typeface="Cambria Math" panose="02040503050406030204" pitchFamily="18" charset="0"/>
                                </a:rPr>
                                <m:t>𝑮𝒆𝑽</m:t>
                              </m:r>
                              <m:r>
                                <a:rPr lang="fr-FR" b="1" i="1" dirty="0" smtClean="0">
                                  <a:latin typeface="Cambria Math" panose="02040503050406030204" pitchFamily="18" charset="0"/>
                                </a:rPr>
                                <m:t>/</m:t>
                              </m:r>
                              <m:r>
                                <a:rPr lang="fr-FR" b="1" i="1" dirty="0" smtClean="0">
                                  <a:latin typeface="Cambria Math" panose="02040503050406030204" pitchFamily="18" charset="0"/>
                                </a:rPr>
                                <m:t>𝒄</m:t>
                              </m:r>
                            </m:oMath>
                          </a14:m>
                          <a:r>
                            <a:rPr lang="fr-FR" dirty="0"/>
                            <a:t>)</a:t>
                          </a:r>
                        </a:p>
                      </a:txBody>
                      <a:tcPr anchor="ctr"/>
                    </a:tc>
                    <a:extLst>
                      <a:ext uri="{0D108BD9-81ED-4DB2-BD59-A6C34878D82A}">
                        <a16:rowId xmlns:a16="http://schemas.microsoft.com/office/drawing/2014/main" val="1762152822"/>
                      </a:ext>
                    </a:extLst>
                  </a:tr>
                  <a:tr h="370840">
                    <a:tc>
                      <a:txBody>
                        <a:bodyPr/>
                        <a:lstStyle/>
                        <a:p>
                          <a:pPr algn="ct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25</m:t>
                                </m:r>
                              </m:oMath>
                            </m:oMathPara>
                          </a14:m>
                          <a:endParaRPr lang="fr-FR"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0.02</m:t>
                                </m:r>
                              </m:oMath>
                            </m:oMathPara>
                          </a14:m>
                          <a:endParaRPr lang="fr-FR"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2.5</m:t>
                                </m:r>
                                <m:r>
                                  <a:rPr lang="fr-FR" b="0" i="1" smtClean="0">
                                    <a:latin typeface="Cambria Math" panose="02040503050406030204" pitchFamily="18" charset="0"/>
                                    <a:ea typeface="Cambria Math" panose="02040503050406030204" pitchFamily="18" charset="0"/>
                                  </a:rPr>
                                  <m:t>×</m:t>
                                </m:r>
                                <m:sSup>
                                  <m:sSupPr>
                                    <m:ctrlPr>
                                      <a:rPr lang="fr-FR" b="0" i="1" smtClean="0">
                                        <a:latin typeface="Cambria Math" panose="02040503050406030204" pitchFamily="18" charset="0"/>
                                        <a:ea typeface="Cambria Math" panose="02040503050406030204" pitchFamily="18" charset="0"/>
                                      </a:rPr>
                                    </m:ctrlPr>
                                  </m:sSupPr>
                                  <m:e>
                                    <m:r>
                                      <a:rPr lang="fr-FR" b="0" i="1" smtClean="0">
                                        <a:latin typeface="Cambria Math" panose="02040503050406030204" pitchFamily="18" charset="0"/>
                                        <a:ea typeface="Cambria Math" panose="02040503050406030204" pitchFamily="18" charset="0"/>
                                      </a:rPr>
                                      <m:t>10</m:t>
                                    </m:r>
                                  </m:e>
                                  <m:sup>
                                    <m:r>
                                      <a:rPr lang="fr-FR" b="0" i="1" smtClean="0">
                                        <a:latin typeface="Cambria Math" panose="02040503050406030204" pitchFamily="18" charset="0"/>
                                        <a:ea typeface="Cambria Math" panose="02040503050406030204" pitchFamily="18" charset="0"/>
                                      </a:rPr>
                                      <m:t>14</m:t>
                                    </m:r>
                                  </m:sup>
                                </m:sSup>
                              </m:oMath>
                            </m:oMathPara>
                          </a14:m>
                          <a:endParaRPr lang="fr-FR"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4.3</m:t>
                                </m:r>
                                <m:r>
                                  <a:rPr lang="fr-FR" b="0" i="1" smtClean="0">
                                    <a:latin typeface="Cambria Math" panose="02040503050406030204" pitchFamily="18" charset="0"/>
                                    <a:ea typeface="Cambria Math" panose="02040503050406030204" pitchFamily="18" charset="0"/>
                                  </a:rPr>
                                  <m:t>×</m:t>
                                </m:r>
                                <m:sSup>
                                  <m:sSupPr>
                                    <m:ctrlPr>
                                      <a:rPr lang="fr-FR" b="0" i="1" smtClean="0">
                                        <a:latin typeface="Cambria Math" panose="02040503050406030204" pitchFamily="18" charset="0"/>
                                        <a:ea typeface="Cambria Math" panose="02040503050406030204" pitchFamily="18" charset="0"/>
                                      </a:rPr>
                                    </m:ctrlPr>
                                  </m:sSupPr>
                                  <m:e>
                                    <m:r>
                                      <a:rPr lang="fr-FR" b="0" i="1" smtClean="0">
                                        <a:latin typeface="Cambria Math" panose="02040503050406030204" pitchFamily="18" charset="0"/>
                                        <a:ea typeface="Cambria Math" panose="02040503050406030204" pitchFamily="18" charset="0"/>
                                      </a:rPr>
                                      <m:t>10</m:t>
                                    </m:r>
                                  </m:e>
                                  <m:sup>
                                    <m:r>
                                      <a:rPr lang="fr-FR" b="0" i="1" smtClean="0">
                                        <a:latin typeface="Cambria Math" panose="02040503050406030204" pitchFamily="18" charset="0"/>
                                        <a:ea typeface="Cambria Math" panose="02040503050406030204" pitchFamily="18" charset="0"/>
                                      </a:rPr>
                                      <m:t>21</m:t>
                                    </m:r>
                                  </m:sup>
                                </m:sSup>
                              </m:oMath>
                            </m:oMathPara>
                          </a14:m>
                          <a:endParaRPr lang="fr-FR"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0.48</m:t>
                                </m:r>
                              </m:oMath>
                            </m:oMathPara>
                          </a14:m>
                          <a:endParaRPr lang="fr-FR" dirty="0"/>
                        </a:p>
                      </a:txBody>
                      <a:tcPr anchor="ctr"/>
                    </a:tc>
                    <a:extLst>
                      <a:ext uri="{0D108BD9-81ED-4DB2-BD59-A6C34878D82A}">
                        <a16:rowId xmlns:a16="http://schemas.microsoft.com/office/drawing/2014/main" val="1814397487"/>
                      </a:ext>
                    </a:extLst>
                  </a:tr>
                  <a:tr h="370840">
                    <a:tc>
                      <a:txBody>
                        <a:bodyPr/>
                        <a:lstStyle/>
                        <a:p>
                          <a:pPr algn="ct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50</m:t>
                                </m:r>
                              </m:oMath>
                            </m:oMathPara>
                          </a14:m>
                          <a:endParaRPr lang="fr-FR"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0.01</m:t>
                                </m:r>
                              </m:oMath>
                            </m:oMathPara>
                          </a14:m>
                          <a:endParaRPr lang="fr-FR"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1.2</m:t>
                                </m:r>
                                <m:r>
                                  <a:rPr lang="fr-FR" b="0" i="1" smtClean="0">
                                    <a:latin typeface="Cambria Math" panose="02040503050406030204" pitchFamily="18" charset="0"/>
                                    <a:ea typeface="Cambria Math" panose="02040503050406030204" pitchFamily="18" charset="0"/>
                                  </a:rPr>
                                  <m:t>×</m:t>
                                </m:r>
                                <m:sSup>
                                  <m:sSupPr>
                                    <m:ctrlPr>
                                      <a:rPr lang="fr-FR" b="0" i="1" smtClean="0">
                                        <a:latin typeface="Cambria Math" panose="02040503050406030204" pitchFamily="18" charset="0"/>
                                        <a:ea typeface="Cambria Math" panose="02040503050406030204" pitchFamily="18" charset="0"/>
                                      </a:rPr>
                                    </m:ctrlPr>
                                  </m:sSupPr>
                                  <m:e>
                                    <m:r>
                                      <a:rPr lang="fr-FR" b="0" i="1" smtClean="0">
                                        <a:latin typeface="Cambria Math" panose="02040503050406030204" pitchFamily="18" charset="0"/>
                                        <a:ea typeface="Cambria Math" panose="02040503050406030204" pitchFamily="18" charset="0"/>
                                      </a:rPr>
                                      <m:t>10</m:t>
                                    </m:r>
                                  </m:e>
                                  <m:sup>
                                    <m:r>
                                      <a:rPr lang="fr-FR" b="0" i="1" smtClean="0">
                                        <a:latin typeface="Cambria Math" panose="02040503050406030204" pitchFamily="18" charset="0"/>
                                        <a:ea typeface="Cambria Math" panose="02040503050406030204" pitchFamily="18" charset="0"/>
                                      </a:rPr>
                                      <m:t>14</m:t>
                                    </m:r>
                                  </m:sup>
                                </m:sSup>
                              </m:oMath>
                            </m:oMathPara>
                          </a14:m>
                          <a:endParaRPr lang="fr-FR"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ea typeface="+mn-ea"/>
                                  </a:rPr>
                                  <m:t>2.1</m:t>
                                </m:r>
                                <m:r>
                                  <a:rPr lang="fr-FR" b="0" i="1" smtClean="0">
                                    <a:latin typeface="Cambria Math" panose="02040503050406030204" pitchFamily="18" charset="0"/>
                                    <a:ea typeface="Cambria Math" panose="02040503050406030204" pitchFamily="18" charset="0"/>
                                  </a:rPr>
                                  <m:t>×</m:t>
                                </m:r>
                                <m:sSup>
                                  <m:sSupPr>
                                    <m:ctrlPr>
                                      <a:rPr lang="fr-FR" b="0" i="1" smtClean="0">
                                        <a:latin typeface="Cambria Math" panose="02040503050406030204" pitchFamily="18" charset="0"/>
                                        <a:ea typeface="Cambria Math" panose="02040503050406030204" pitchFamily="18" charset="0"/>
                                      </a:rPr>
                                    </m:ctrlPr>
                                  </m:sSupPr>
                                  <m:e>
                                    <m:r>
                                      <a:rPr lang="fr-FR" b="0" i="1" smtClean="0">
                                        <a:latin typeface="Cambria Math" panose="02040503050406030204" pitchFamily="18" charset="0"/>
                                        <a:ea typeface="Cambria Math" panose="02040503050406030204" pitchFamily="18" charset="0"/>
                                      </a:rPr>
                                      <m:t>10</m:t>
                                    </m:r>
                                  </m:e>
                                  <m:sup>
                                    <m:r>
                                      <a:rPr lang="fr-FR" b="0" i="1" smtClean="0">
                                        <a:latin typeface="Cambria Math" panose="02040503050406030204" pitchFamily="18" charset="0"/>
                                        <a:ea typeface="Cambria Math" panose="02040503050406030204" pitchFamily="18" charset="0"/>
                                      </a:rPr>
                                      <m:t>21</m:t>
                                    </m:r>
                                  </m:sup>
                                </m:sSup>
                              </m:oMath>
                            </m:oMathPara>
                          </a14:m>
                          <a:endParaRPr lang="fr-FR"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0.56</m:t>
                                </m:r>
                              </m:oMath>
                            </m:oMathPara>
                          </a14:m>
                          <a:endParaRPr lang="fr-FR" dirty="0"/>
                        </a:p>
                      </a:txBody>
                      <a:tcPr anchor="ctr"/>
                    </a:tc>
                    <a:extLst>
                      <a:ext uri="{0D108BD9-81ED-4DB2-BD59-A6C34878D82A}">
                        <a16:rowId xmlns:a16="http://schemas.microsoft.com/office/drawing/2014/main" val="1584149583"/>
                      </a:ext>
                    </a:extLst>
                  </a:tr>
                  <a:tr h="370840">
                    <a:tc>
                      <a:txBody>
                        <a:bodyPr/>
                        <a:lstStyle/>
                        <a:p>
                          <a:pPr algn="ct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100</m:t>
                                </m:r>
                              </m:oMath>
                            </m:oMathPara>
                          </a14:m>
                          <a:endParaRPr lang="fr-FR"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4.5</m:t>
                                </m:r>
                                <m:r>
                                  <a:rPr lang="fr-FR" b="0" i="1" smtClean="0">
                                    <a:latin typeface="Cambria Math" panose="02040503050406030204" pitchFamily="18" charset="0"/>
                                    <a:ea typeface="Cambria Math" panose="02040503050406030204" pitchFamily="18" charset="0"/>
                                  </a:rPr>
                                  <m:t>×</m:t>
                                </m:r>
                                <m:sSup>
                                  <m:sSupPr>
                                    <m:ctrlPr>
                                      <a:rPr lang="fr-FR" b="0" i="1" smtClean="0">
                                        <a:latin typeface="Cambria Math" panose="02040503050406030204" pitchFamily="18" charset="0"/>
                                        <a:ea typeface="Cambria Math" panose="02040503050406030204" pitchFamily="18" charset="0"/>
                                      </a:rPr>
                                    </m:ctrlPr>
                                  </m:sSupPr>
                                  <m:e>
                                    <m:r>
                                      <a:rPr lang="fr-FR" b="0" i="1" smtClean="0">
                                        <a:latin typeface="Cambria Math" panose="02040503050406030204" pitchFamily="18" charset="0"/>
                                        <a:ea typeface="Cambria Math" panose="02040503050406030204" pitchFamily="18" charset="0"/>
                                      </a:rPr>
                                      <m:t>10</m:t>
                                    </m:r>
                                  </m:e>
                                  <m:sup>
                                    <m:r>
                                      <a:rPr lang="fr-FR" b="0" i="1" smtClean="0">
                                        <a:latin typeface="Cambria Math" panose="02040503050406030204" pitchFamily="18" charset="0"/>
                                        <a:ea typeface="Cambria Math" panose="02040503050406030204" pitchFamily="18" charset="0"/>
                                      </a:rPr>
                                      <m:t>−3</m:t>
                                    </m:r>
                                  </m:sup>
                                </m:sSup>
                              </m:oMath>
                            </m:oMathPara>
                          </a14:m>
                          <a:endParaRPr lang="fr-FR"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0.6</m:t>
                                </m:r>
                                <m:r>
                                  <a:rPr lang="fr-FR" b="0" i="1" smtClean="0">
                                    <a:latin typeface="Cambria Math" panose="02040503050406030204" pitchFamily="18" charset="0"/>
                                    <a:ea typeface="Cambria Math" panose="02040503050406030204" pitchFamily="18" charset="0"/>
                                  </a:rPr>
                                  <m:t>×</m:t>
                                </m:r>
                                <m:sSup>
                                  <m:sSupPr>
                                    <m:ctrlPr>
                                      <a:rPr lang="fr-FR" b="0" i="1" smtClean="0">
                                        <a:latin typeface="Cambria Math" panose="02040503050406030204" pitchFamily="18" charset="0"/>
                                        <a:ea typeface="Cambria Math" panose="02040503050406030204" pitchFamily="18" charset="0"/>
                                      </a:rPr>
                                    </m:ctrlPr>
                                  </m:sSupPr>
                                  <m:e>
                                    <m:r>
                                      <a:rPr lang="fr-FR" b="0" i="1" smtClean="0">
                                        <a:latin typeface="Cambria Math" panose="02040503050406030204" pitchFamily="18" charset="0"/>
                                        <a:ea typeface="Cambria Math" panose="02040503050406030204" pitchFamily="18" charset="0"/>
                                      </a:rPr>
                                      <m:t>10</m:t>
                                    </m:r>
                                  </m:e>
                                  <m:sup>
                                    <m:r>
                                      <a:rPr lang="fr-FR" b="0" i="1" smtClean="0">
                                        <a:latin typeface="Cambria Math" panose="02040503050406030204" pitchFamily="18" charset="0"/>
                                        <a:ea typeface="Cambria Math" panose="02040503050406030204" pitchFamily="18" charset="0"/>
                                      </a:rPr>
                                      <m:t>14</m:t>
                                    </m:r>
                                  </m:sup>
                                </m:sSup>
                              </m:oMath>
                            </m:oMathPara>
                          </a14:m>
                          <a:endParaRPr lang="fr-FR"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ea typeface="+mn-ea"/>
                                  </a:rPr>
                                  <m:t>1.0</m:t>
                                </m:r>
                                <m:r>
                                  <a:rPr lang="fr-FR" b="0" i="1" smtClean="0">
                                    <a:latin typeface="Cambria Math" panose="02040503050406030204" pitchFamily="18" charset="0"/>
                                    <a:ea typeface="Cambria Math" panose="02040503050406030204" pitchFamily="18" charset="0"/>
                                  </a:rPr>
                                  <m:t>×</m:t>
                                </m:r>
                                <m:sSup>
                                  <m:sSupPr>
                                    <m:ctrlPr>
                                      <a:rPr lang="fr-FR" b="0" i="1" smtClean="0">
                                        <a:latin typeface="Cambria Math" panose="02040503050406030204" pitchFamily="18" charset="0"/>
                                        <a:ea typeface="Cambria Math" panose="02040503050406030204" pitchFamily="18" charset="0"/>
                                      </a:rPr>
                                    </m:ctrlPr>
                                  </m:sSupPr>
                                  <m:e>
                                    <m:r>
                                      <a:rPr lang="fr-FR" b="0" i="1" smtClean="0">
                                        <a:latin typeface="Cambria Math" panose="02040503050406030204" pitchFamily="18" charset="0"/>
                                        <a:ea typeface="Cambria Math" panose="02040503050406030204" pitchFamily="18" charset="0"/>
                                      </a:rPr>
                                      <m:t>10</m:t>
                                    </m:r>
                                  </m:e>
                                  <m:sup>
                                    <m:r>
                                      <a:rPr lang="fr-FR" b="0" i="1" smtClean="0">
                                        <a:latin typeface="Cambria Math" panose="02040503050406030204" pitchFamily="18" charset="0"/>
                                        <a:ea typeface="Cambria Math" panose="02040503050406030204" pitchFamily="18" charset="0"/>
                                      </a:rPr>
                                      <m:t>21</m:t>
                                    </m:r>
                                  </m:sup>
                                </m:sSup>
                              </m:oMath>
                            </m:oMathPara>
                          </a14:m>
                          <a:endParaRPr lang="fr-FR"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0.64</m:t>
                                </m:r>
                              </m:oMath>
                            </m:oMathPara>
                          </a14:m>
                          <a:endParaRPr lang="fr-FR" dirty="0"/>
                        </a:p>
                      </a:txBody>
                      <a:tcPr anchor="ctr"/>
                    </a:tc>
                    <a:extLst>
                      <a:ext uri="{0D108BD9-81ED-4DB2-BD59-A6C34878D82A}">
                        <a16:rowId xmlns:a16="http://schemas.microsoft.com/office/drawing/2014/main" val="3610528924"/>
                      </a:ext>
                    </a:extLst>
                  </a:tr>
                </a:tbl>
              </a:graphicData>
            </a:graphic>
          </p:graphicFrame>
        </mc:Choice>
        <mc:Fallback xmlns="">
          <p:graphicFrame>
            <p:nvGraphicFramePr>
              <p:cNvPr id="27" name="Tableau 11">
                <a:extLst>
                  <a:ext uri="{FF2B5EF4-FFF2-40B4-BE49-F238E27FC236}">
                    <a16:creationId xmlns:a16="http://schemas.microsoft.com/office/drawing/2014/main" id="{B50A82C6-BBC6-BA40-9E9A-39D78C866D36}"/>
                  </a:ext>
                </a:extLst>
              </p:cNvPr>
              <p:cNvGraphicFramePr>
                <a:graphicFrameLocks noGrp="1"/>
              </p:cNvGraphicFramePr>
              <p:nvPr>
                <p:extLst>
                  <p:ext uri="{D42A27DB-BD31-4B8C-83A1-F6EECF244321}">
                    <p14:modId xmlns:p14="http://schemas.microsoft.com/office/powerpoint/2010/main" val="1296157333"/>
                  </p:ext>
                </p:extLst>
              </p:nvPr>
            </p:nvGraphicFramePr>
            <p:xfrm>
              <a:off x="880620" y="4630712"/>
              <a:ext cx="7359968" cy="1518857"/>
            </p:xfrm>
            <a:graphic>
              <a:graphicData uri="http://schemas.openxmlformats.org/drawingml/2006/table">
                <a:tbl>
                  <a:tblPr firstRow="1" bandRow="1">
                    <a:tableStyleId>{5C22544A-7EE6-4342-B048-85BDC9FD1C3A}</a:tableStyleId>
                  </a:tblPr>
                  <a:tblGrid>
                    <a:gridCol w="1016000">
                      <a:extLst>
                        <a:ext uri="{9D8B030D-6E8A-4147-A177-3AD203B41FA5}">
                          <a16:colId xmlns:a16="http://schemas.microsoft.com/office/drawing/2014/main" val="3043947313"/>
                        </a:ext>
                      </a:extLst>
                    </a:gridCol>
                    <a:gridCol w="1645984">
                      <a:extLst>
                        <a:ext uri="{9D8B030D-6E8A-4147-A177-3AD203B41FA5}">
                          <a16:colId xmlns:a16="http://schemas.microsoft.com/office/drawing/2014/main" val="2891468437"/>
                        </a:ext>
                      </a:extLst>
                    </a:gridCol>
                    <a:gridCol w="1391984">
                      <a:extLst>
                        <a:ext uri="{9D8B030D-6E8A-4147-A177-3AD203B41FA5}">
                          <a16:colId xmlns:a16="http://schemas.microsoft.com/office/drawing/2014/main" val="3792344565"/>
                        </a:ext>
                      </a:extLst>
                    </a:gridCol>
                    <a:gridCol w="1782508">
                      <a:extLst>
                        <a:ext uri="{9D8B030D-6E8A-4147-A177-3AD203B41FA5}">
                          <a16:colId xmlns:a16="http://schemas.microsoft.com/office/drawing/2014/main" val="4051916011"/>
                        </a:ext>
                      </a:extLst>
                    </a:gridCol>
                    <a:gridCol w="1523492">
                      <a:extLst>
                        <a:ext uri="{9D8B030D-6E8A-4147-A177-3AD203B41FA5}">
                          <a16:colId xmlns:a16="http://schemas.microsoft.com/office/drawing/2014/main" val="109991772"/>
                        </a:ext>
                      </a:extLst>
                    </a:gridCol>
                  </a:tblGrid>
                  <a:tr h="406337">
                    <a:tc>
                      <a:txBody>
                        <a:bodyPr/>
                        <a:lstStyle/>
                        <a:p>
                          <a:endParaRPr lang="en-FR"/>
                        </a:p>
                      </a:txBody>
                      <a:tcPr anchor="ctr">
                        <a:blipFill>
                          <a:blip r:embed="rId5"/>
                          <a:stretch>
                            <a:fillRect l="-1250" t="-100000" r="-627500" b="-281250"/>
                          </a:stretch>
                        </a:blipFill>
                      </a:tcPr>
                    </a:tc>
                    <a:tc>
                      <a:txBody>
                        <a:bodyPr/>
                        <a:lstStyle/>
                        <a:p>
                          <a:endParaRPr lang="en-FR"/>
                        </a:p>
                      </a:txBody>
                      <a:tcPr anchor="ctr">
                        <a:blipFill>
                          <a:blip r:embed="rId5"/>
                          <a:stretch>
                            <a:fillRect l="-62308" t="-100000" r="-286154" b="-281250"/>
                          </a:stretch>
                        </a:blipFill>
                      </a:tcPr>
                    </a:tc>
                    <a:tc>
                      <a:txBody>
                        <a:bodyPr/>
                        <a:lstStyle/>
                        <a:p>
                          <a:endParaRPr lang="en-FR"/>
                        </a:p>
                      </a:txBody>
                      <a:tcPr anchor="ctr">
                        <a:blipFill>
                          <a:blip r:embed="rId5"/>
                          <a:stretch>
                            <a:fillRect l="-193578" t="-100000" r="-241284" b="-281250"/>
                          </a:stretch>
                        </a:blipFill>
                      </a:tcPr>
                    </a:tc>
                    <a:tc>
                      <a:txBody>
                        <a:bodyPr/>
                        <a:lstStyle/>
                        <a:p>
                          <a:endParaRPr lang="en-FR"/>
                        </a:p>
                      </a:txBody>
                      <a:tcPr anchor="ctr">
                        <a:blipFill>
                          <a:blip r:embed="rId5"/>
                          <a:stretch>
                            <a:fillRect l="-226950" t="-100000" r="-86525" b="-281250"/>
                          </a:stretch>
                        </a:blipFill>
                      </a:tcPr>
                    </a:tc>
                    <a:tc>
                      <a:txBody>
                        <a:bodyPr/>
                        <a:lstStyle/>
                        <a:p>
                          <a:endParaRPr lang="en-FR"/>
                        </a:p>
                      </a:txBody>
                      <a:tcPr anchor="ctr">
                        <a:blipFill>
                          <a:blip r:embed="rId5"/>
                          <a:stretch>
                            <a:fillRect l="-384167" t="-100000" r="-1667" b="-281250"/>
                          </a:stretch>
                        </a:blipFill>
                      </a:tcPr>
                    </a:tc>
                    <a:extLst>
                      <a:ext uri="{0D108BD9-81ED-4DB2-BD59-A6C34878D82A}">
                        <a16:rowId xmlns:a16="http://schemas.microsoft.com/office/drawing/2014/main" val="1762152822"/>
                      </a:ext>
                    </a:extLst>
                  </a:tr>
                  <a:tr h="370840">
                    <a:tc>
                      <a:txBody>
                        <a:bodyPr/>
                        <a:lstStyle/>
                        <a:p>
                          <a:endParaRPr lang="en-FR"/>
                        </a:p>
                      </a:txBody>
                      <a:tcPr anchor="ctr">
                        <a:blipFill>
                          <a:blip r:embed="rId5"/>
                          <a:stretch>
                            <a:fillRect l="-1250" t="-213333" r="-627500" b="-200000"/>
                          </a:stretch>
                        </a:blipFill>
                      </a:tcPr>
                    </a:tc>
                    <a:tc>
                      <a:txBody>
                        <a:bodyPr/>
                        <a:lstStyle/>
                        <a:p>
                          <a:endParaRPr lang="en-FR"/>
                        </a:p>
                      </a:txBody>
                      <a:tcPr anchor="ctr">
                        <a:blipFill>
                          <a:blip r:embed="rId5"/>
                          <a:stretch>
                            <a:fillRect l="-62308" t="-213333" r="-286154" b="-200000"/>
                          </a:stretch>
                        </a:blipFill>
                      </a:tcPr>
                    </a:tc>
                    <a:tc>
                      <a:txBody>
                        <a:bodyPr/>
                        <a:lstStyle/>
                        <a:p>
                          <a:endParaRPr lang="en-FR"/>
                        </a:p>
                      </a:txBody>
                      <a:tcPr anchor="ctr">
                        <a:blipFill>
                          <a:blip r:embed="rId5"/>
                          <a:stretch>
                            <a:fillRect l="-193578" t="-213333" r="-241284" b="-200000"/>
                          </a:stretch>
                        </a:blipFill>
                      </a:tcPr>
                    </a:tc>
                    <a:tc>
                      <a:txBody>
                        <a:bodyPr/>
                        <a:lstStyle/>
                        <a:p>
                          <a:endParaRPr lang="en-FR"/>
                        </a:p>
                      </a:txBody>
                      <a:tcPr anchor="ctr">
                        <a:blipFill>
                          <a:blip r:embed="rId5"/>
                          <a:stretch>
                            <a:fillRect l="-226950" t="-213333" r="-86525" b="-200000"/>
                          </a:stretch>
                        </a:blipFill>
                      </a:tcPr>
                    </a:tc>
                    <a:tc>
                      <a:txBody>
                        <a:bodyPr/>
                        <a:lstStyle/>
                        <a:p>
                          <a:endParaRPr lang="en-FR"/>
                        </a:p>
                      </a:txBody>
                      <a:tcPr anchor="ctr">
                        <a:blipFill>
                          <a:blip r:embed="rId5"/>
                          <a:stretch>
                            <a:fillRect l="-384167" t="-213333" r="-1667" b="-200000"/>
                          </a:stretch>
                        </a:blipFill>
                      </a:tcPr>
                    </a:tc>
                    <a:extLst>
                      <a:ext uri="{0D108BD9-81ED-4DB2-BD59-A6C34878D82A}">
                        <a16:rowId xmlns:a16="http://schemas.microsoft.com/office/drawing/2014/main" val="1814397487"/>
                      </a:ext>
                    </a:extLst>
                  </a:tr>
                  <a:tr h="370840">
                    <a:tc>
                      <a:txBody>
                        <a:bodyPr/>
                        <a:lstStyle/>
                        <a:p>
                          <a:endParaRPr lang="en-FR"/>
                        </a:p>
                      </a:txBody>
                      <a:tcPr anchor="ctr">
                        <a:blipFill>
                          <a:blip r:embed="rId5"/>
                          <a:stretch>
                            <a:fillRect l="-1250" t="-324138" r="-627500" b="-106897"/>
                          </a:stretch>
                        </a:blipFill>
                      </a:tcPr>
                    </a:tc>
                    <a:tc>
                      <a:txBody>
                        <a:bodyPr/>
                        <a:lstStyle/>
                        <a:p>
                          <a:endParaRPr lang="en-FR"/>
                        </a:p>
                      </a:txBody>
                      <a:tcPr anchor="ctr">
                        <a:blipFill>
                          <a:blip r:embed="rId5"/>
                          <a:stretch>
                            <a:fillRect l="-62308" t="-324138" r="-286154" b="-106897"/>
                          </a:stretch>
                        </a:blipFill>
                      </a:tcPr>
                    </a:tc>
                    <a:tc>
                      <a:txBody>
                        <a:bodyPr/>
                        <a:lstStyle/>
                        <a:p>
                          <a:endParaRPr lang="en-FR"/>
                        </a:p>
                      </a:txBody>
                      <a:tcPr anchor="ctr">
                        <a:blipFill>
                          <a:blip r:embed="rId5"/>
                          <a:stretch>
                            <a:fillRect l="-193578" t="-324138" r="-241284" b="-106897"/>
                          </a:stretch>
                        </a:blipFill>
                      </a:tcPr>
                    </a:tc>
                    <a:tc>
                      <a:txBody>
                        <a:bodyPr/>
                        <a:lstStyle/>
                        <a:p>
                          <a:endParaRPr lang="en-FR"/>
                        </a:p>
                      </a:txBody>
                      <a:tcPr anchor="ctr">
                        <a:blipFill>
                          <a:blip r:embed="rId5"/>
                          <a:stretch>
                            <a:fillRect l="-226950" t="-324138" r="-86525" b="-106897"/>
                          </a:stretch>
                        </a:blipFill>
                      </a:tcPr>
                    </a:tc>
                    <a:tc>
                      <a:txBody>
                        <a:bodyPr/>
                        <a:lstStyle/>
                        <a:p>
                          <a:endParaRPr lang="en-FR"/>
                        </a:p>
                      </a:txBody>
                      <a:tcPr anchor="ctr">
                        <a:blipFill>
                          <a:blip r:embed="rId5"/>
                          <a:stretch>
                            <a:fillRect l="-384167" t="-324138" r="-1667" b="-106897"/>
                          </a:stretch>
                        </a:blipFill>
                      </a:tcPr>
                    </a:tc>
                    <a:extLst>
                      <a:ext uri="{0D108BD9-81ED-4DB2-BD59-A6C34878D82A}">
                        <a16:rowId xmlns:a16="http://schemas.microsoft.com/office/drawing/2014/main" val="1584149583"/>
                      </a:ext>
                    </a:extLst>
                  </a:tr>
                  <a:tr h="370840">
                    <a:tc>
                      <a:txBody>
                        <a:bodyPr/>
                        <a:lstStyle/>
                        <a:p>
                          <a:endParaRPr lang="en-FR"/>
                        </a:p>
                      </a:txBody>
                      <a:tcPr anchor="ctr">
                        <a:blipFill>
                          <a:blip r:embed="rId5"/>
                          <a:stretch>
                            <a:fillRect l="-1250" t="-410000" r="-627500" b="-3333"/>
                          </a:stretch>
                        </a:blipFill>
                      </a:tcPr>
                    </a:tc>
                    <a:tc>
                      <a:txBody>
                        <a:bodyPr/>
                        <a:lstStyle/>
                        <a:p>
                          <a:endParaRPr lang="en-FR"/>
                        </a:p>
                      </a:txBody>
                      <a:tcPr anchor="ctr">
                        <a:blipFill>
                          <a:blip r:embed="rId5"/>
                          <a:stretch>
                            <a:fillRect l="-62308" t="-410000" r="-286154" b="-3333"/>
                          </a:stretch>
                        </a:blipFill>
                      </a:tcPr>
                    </a:tc>
                    <a:tc>
                      <a:txBody>
                        <a:bodyPr/>
                        <a:lstStyle/>
                        <a:p>
                          <a:endParaRPr lang="en-FR"/>
                        </a:p>
                      </a:txBody>
                      <a:tcPr anchor="ctr">
                        <a:blipFill>
                          <a:blip r:embed="rId5"/>
                          <a:stretch>
                            <a:fillRect l="-193578" t="-410000" r="-241284" b="-3333"/>
                          </a:stretch>
                        </a:blipFill>
                      </a:tcPr>
                    </a:tc>
                    <a:tc>
                      <a:txBody>
                        <a:bodyPr/>
                        <a:lstStyle/>
                        <a:p>
                          <a:endParaRPr lang="en-FR"/>
                        </a:p>
                      </a:txBody>
                      <a:tcPr anchor="ctr">
                        <a:blipFill>
                          <a:blip r:embed="rId5"/>
                          <a:stretch>
                            <a:fillRect l="-226950" t="-410000" r="-86525" b="-3333"/>
                          </a:stretch>
                        </a:blipFill>
                      </a:tcPr>
                    </a:tc>
                    <a:tc>
                      <a:txBody>
                        <a:bodyPr/>
                        <a:lstStyle/>
                        <a:p>
                          <a:endParaRPr lang="en-FR"/>
                        </a:p>
                      </a:txBody>
                      <a:tcPr anchor="ctr">
                        <a:blipFill>
                          <a:blip r:embed="rId5"/>
                          <a:stretch>
                            <a:fillRect l="-384167" t="-410000" r="-1667" b="-3333"/>
                          </a:stretch>
                        </a:blipFill>
                      </a:tcPr>
                    </a:tc>
                    <a:extLst>
                      <a:ext uri="{0D108BD9-81ED-4DB2-BD59-A6C34878D82A}">
                        <a16:rowId xmlns:a16="http://schemas.microsoft.com/office/drawing/2014/main" val="3610528924"/>
                      </a:ext>
                    </a:extLst>
                  </a:tr>
                </a:tbl>
              </a:graphicData>
            </a:graphic>
          </p:graphicFrame>
        </mc:Fallback>
      </mc:AlternateContent>
      <p:sp>
        <p:nvSpPr>
          <p:cNvPr id="4" name="TextBox 3">
            <a:extLst>
              <a:ext uri="{FF2B5EF4-FFF2-40B4-BE49-F238E27FC236}">
                <a16:creationId xmlns:a16="http://schemas.microsoft.com/office/drawing/2014/main" id="{915C5085-9D9C-C948-A4AC-692B8A87B889}"/>
              </a:ext>
            </a:extLst>
          </p:cNvPr>
          <p:cNvSpPr txBox="1"/>
          <p:nvPr/>
        </p:nvSpPr>
        <p:spPr>
          <a:xfrm>
            <a:off x="606902" y="6149569"/>
            <a:ext cx="1414105" cy="276999"/>
          </a:xfrm>
          <a:prstGeom prst="rect">
            <a:avLst/>
          </a:prstGeom>
          <a:noFill/>
        </p:spPr>
        <p:txBody>
          <a:bodyPr wrap="none" rtlCol="0">
            <a:spAutoFit/>
          </a:bodyPr>
          <a:lstStyle/>
          <a:p>
            <a:r>
              <a:rPr lang="en-FR" sz="1200" dirty="0"/>
              <a:t>decay tunnel length</a:t>
            </a:r>
          </a:p>
        </p:txBody>
      </p:sp>
    </p:spTree>
    <p:extLst>
      <p:ext uri="{BB962C8B-B14F-4D97-AF65-F5344CB8AC3E}">
        <p14:creationId xmlns:p14="http://schemas.microsoft.com/office/powerpoint/2010/main" val="42881799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2"/>
          <p:cNvSpPr>
            <a:spLocks noGrp="1" noChangeArrowheads="1"/>
          </p:cNvSpPr>
          <p:nvPr>
            <p:ph type="title"/>
          </p:nvPr>
        </p:nvSpPr>
        <p:spPr>
          <a:xfrm>
            <a:off x="1297459" y="14398"/>
            <a:ext cx="6862522" cy="644630"/>
          </a:xfrm>
        </p:spPr>
        <p:txBody>
          <a:bodyPr>
            <a:normAutofit/>
          </a:bodyPr>
          <a:lstStyle/>
          <a:p>
            <a:r>
              <a:rPr lang="en-GB" sz="3600" b="0" dirty="0">
                <a:solidFill>
                  <a:srgbClr val="FF6600"/>
                </a:solidFill>
                <a:latin typeface="Times New Roman" charset="0"/>
                <a:cs typeface="Times New Roman" charset="0"/>
              </a:rPr>
              <a:t>ESSνSB and (R&amp;D) synergies</a:t>
            </a:r>
            <a:endParaRPr lang="en-GB" sz="700" b="0" dirty="0">
              <a:solidFill>
                <a:srgbClr val="FF6600"/>
              </a:solidFill>
              <a:latin typeface="Times New Roman" charset="0"/>
              <a:cs typeface="Times New Roman" charset="0"/>
            </a:endParaRPr>
          </a:p>
        </p:txBody>
      </p:sp>
      <p:sp>
        <p:nvSpPr>
          <p:cNvPr id="6" name="Espace réservé de la date 5"/>
          <p:cNvSpPr>
            <a:spLocks noGrp="1"/>
          </p:cNvSpPr>
          <p:nvPr>
            <p:ph type="dt" sz="half" idx="10"/>
          </p:nvPr>
        </p:nvSpPr>
        <p:spPr/>
        <p:txBody>
          <a:bodyPr/>
          <a:lstStyle/>
          <a:p>
            <a:r>
              <a:rPr lang="fr-FR"/>
              <a:t>HEP2021, 16/06/2021</a:t>
            </a:r>
            <a:endParaRPr lang="en-GB"/>
          </a:p>
        </p:txBody>
      </p:sp>
      <p:sp>
        <p:nvSpPr>
          <p:cNvPr id="10" name="Espace réservé du pied de page 9"/>
          <p:cNvSpPr>
            <a:spLocks noGrp="1"/>
          </p:cNvSpPr>
          <p:nvPr>
            <p:ph type="ftr" sz="quarter" idx="11"/>
          </p:nvPr>
        </p:nvSpPr>
        <p:spPr/>
        <p:txBody>
          <a:bodyPr/>
          <a:lstStyle/>
          <a:p>
            <a:r>
              <a:rPr lang="en-GB"/>
              <a:t>M. Dracos, IPHC-IN2P3/CNRS/UNISTRA</a:t>
            </a:r>
          </a:p>
        </p:txBody>
      </p:sp>
      <p:sp>
        <p:nvSpPr>
          <p:cNvPr id="4" name="Espace réservé du numéro de diapositive 3"/>
          <p:cNvSpPr>
            <a:spLocks noGrp="1"/>
          </p:cNvSpPr>
          <p:nvPr>
            <p:ph type="sldNum" sz="quarter" idx="12"/>
          </p:nvPr>
        </p:nvSpPr>
        <p:spPr/>
        <p:txBody>
          <a:bodyPr/>
          <a:lstStyle/>
          <a:p>
            <a:fld id="{09CC56F7-6BCF-6E44-9937-5AE9275C7CAF}" type="slidenum">
              <a:rPr lang="en-GB" smtClean="0"/>
              <a:pPr/>
              <a:t>35</a:t>
            </a:fld>
            <a:endParaRPr lang="en-GB"/>
          </a:p>
        </p:txBody>
      </p:sp>
      <p:pic>
        <p:nvPicPr>
          <p:cNvPr id="5" name="Picture 4">
            <a:extLst>
              <a:ext uri="{FF2B5EF4-FFF2-40B4-BE49-F238E27FC236}">
                <a16:creationId xmlns:a16="http://schemas.microsoft.com/office/drawing/2014/main" id="{AA3B0C87-2014-224D-8AF3-40871D832C44}"/>
              </a:ext>
            </a:extLst>
          </p:cNvPr>
          <p:cNvPicPr>
            <a:picLocks noChangeAspect="1"/>
          </p:cNvPicPr>
          <p:nvPr/>
        </p:nvPicPr>
        <p:blipFill>
          <a:blip r:embed="rId3"/>
          <a:stretch>
            <a:fillRect/>
          </a:stretch>
        </p:blipFill>
        <p:spPr>
          <a:xfrm>
            <a:off x="1374070" y="4864611"/>
            <a:ext cx="7280188" cy="1820047"/>
          </a:xfrm>
          <a:prstGeom prst="rect">
            <a:avLst/>
          </a:prstGeom>
        </p:spPr>
      </p:pic>
      <p:pic>
        <p:nvPicPr>
          <p:cNvPr id="9" name="Picture 8">
            <a:extLst>
              <a:ext uri="{FF2B5EF4-FFF2-40B4-BE49-F238E27FC236}">
                <a16:creationId xmlns:a16="http://schemas.microsoft.com/office/drawing/2014/main" id="{132BA5A1-0C7E-454B-8084-E0254A909D77}"/>
              </a:ext>
            </a:extLst>
          </p:cNvPr>
          <p:cNvPicPr>
            <a:picLocks noChangeAspect="1"/>
          </p:cNvPicPr>
          <p:nvPr/>
        </p:nvPicPr>
        <p:blipFill>
          <a:blip r:embed="rId4"/>
          <a:stretch>
            <a:fillRect/>
          </a:stretch>
        </p:blipFill>
        <p:spPr>
          <a:xfrm>
            <a:off x="4478502" y="1170423"/>
            <a:ext cx="4651289" cy="892672"/>
          </a:xfrm>
          <a:prstGeom prst="rect">
            <a:avLst/>
          </a:prstGeom>
        </p:spPr>
      </p:pic>
      <p:pic>
        <p:nvPicPr>
          <p:cNvPr id="13" name="Picture 12">
            <a:extLst>
              <a:ext uri="{FF2B5EF4-FFF2-40B4-BE49-F238E27FC236}">
                <a16:creationId xmlns:a16="http://schemas.microsoft.com/office/drawing/2014/main" id="{CA43AFAE-237D-824A-A557-DB285CCB929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74070" y="2800865"/>
            <a:ext cx="6896720" cy="2073154"/>
          </a:xfrm>
          <a:prstGeom prst="rect">
            <a:avLst/>
          </a:prstGeom>
        </p:spPr>
      </p:pic>
      <p:pic>
        <p:nvPicPr>
          <p:cNvPr id="14" name="Picture 13">
            <a:extLst>
              <a:ext uri="{FF2B5EF4-FFF2-40B4-BE49-F238E27FC236}">
                <a16:creationId xmlns:a16="http://schemas.microsoft.com/office/drawing/2014/main" id="{3138BBF2-DBCE-6A4D-9E41-A72B6020DB3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65830" y="675504"/>
            <a:ext cx="2967273" cy="2141837"/>
          </a:xfrm>
          <a:prstGeom prst="rect">
            <a:avLst/>
          </a:prstGeom>
        </p:spPr>
      </p:pic>
      <p:sp>
        <p:nvSpPr>
          <p:cNvPr id="15" name="TextBox 14">
            <a:extLst>
              <a:ext uri="{FF2B5EF4-FFF2-40B4-BE49-F238E27FC236}">
                <a16:creationId xmlns:a16="http://schemas.microsoft.com/office/drawing/2014/main" id="{EDAD2458-4FAF-3C4E-AE96-9C4687452157}"/>
              </a:ext>
            </a:extLst>
          </p:cNvPr>
          <p:cNvSpPr txBox="1"/>
          <p:nvPr/>
        </p:nvSpPr>
        <p:spPr>
          <a:xfrm rot="16200000">
            <a:off x="48954" y="1546367"/>
            <a:ext cx="1444626" cy="400110"/>
          </a:xfrm>
          <a:prstGeom prst="rect">
            <a:avLst/>
          </a:prstGeom>
          <a:noFill/>
        </p:spPr>
        <p:txBody>
          <a:bodyPr wrap="none" rtlCol="0">
            <a:spAutoFit/>
          </a:bodyPr>
          <a:lstStyle/>
          <a:p>
            <a:r>
              <a:rPr lang="en-GB" sz="2000" dirty="0">
                <a:solidFill>
                  <a:srgbClr val="00B050"/>
                </a:solidFill>
              </a:rPr>
              <a:t>Super Beam</a:t>
            </a:r>
          </a:p>
        </p:txBody>
      </p:sp>
      <p:sp>
        <p:nvSpPr>
          <p:cNvPr id="17" name="TextBox 16">
            <a:extLst>
              <a:ext uri="{FF2B5EF4-FFF2-40B4-BE49-F238E27FC236}">
                <a16:creationId xmlns:a16="http://schemas.microsoft.com/office/drawing/2014/main" id="{C1B39312-E48B-8245-B32C-D51A248656BD}"/>
              </a:ext>
            </a:extLst>
          </p:cNvPr>
          <p:cNvSpPr txBox="1"/>
          <p:nvPr/>
        </p:nvSpPr>
        <p:spPr>
          <a:xfrm rot="16200000">
            <a:off x="-201081" y="3671729"/>
            <a:ext cx="1944700" cy="400110"/>
          </a:xfrm>
          <a:prstGeom prst="rect">
            <a:avLst/>
          </a:prstGeom>
          <a:noFill/>
        </p:spPr>
        <p:txBody>
          <a:bodyPr wrap="none" rtlCol="0">
            <a:spAutoFit/>
          </a:bodyPr>
          <a:lstStyle/>
          <a:p>
            <a:r>
              <a:rPr lang="en-GB" sz="2000" dirty="0">
                <a:solidFill>
                  <a:srgbClr val="0432FF"/>
                </a:solidFill>
              </a:rPr>
              <a:t>Neutrino Factory</a:t>
            </a:r>
          </a:p>
        </p:txBody>
      </p:sp>
      <p:sp>
        <p:nvSpPr>
          <p:cNvPr id="18" name="TextBox 17">
            <a:extLst>
              <a:ext uri="{FF2B5EF4-FFF2-40B4-BE49-F238E27FC236}">
                <a16:creationId xmlns:a16="http://schemas.microsoft.com/office/drawing/2014/main" id="{FF7FC7B7-2D2A-8646-933B-6E4F89CC4B50}"/>
              </a:ext>
            </a:extLst>
          </p:cNvPr>
          <p:cNvSpPr txBox="1"/>
          <p:nvPr/>
        </p:nvSpPr>
        <p:spPr>
          <a:xfrm rot="16200000">
            <a:off x="-62452" y="5541718"/>
            <a:ext cx="1667444" cy="400110"/>
          </a:xfrm>
          <a:prstGeom prst="rect">
            <a:avLst/>
          </a:prstGeom>
          <a:noFill/>
        </p:spPr>
        <p:txBody>
          <a:bodyPr wrap="none" rtlCol="0">
            <a:spAutoFit/>
          </a:bodyPr>
          <a:lstStyle/>
          <a:p>
            <a:r>
              <a:rPr lang="en-GB" sz="2000" dirty="0">
                <a:solidFill>
                  <a:srgbClr val="FF0000"/>
                </a:solidFill>
              </a:rPr>
              <a:t>Muon Collider</a:t>
            </a:r>
          </a:p>
        </p:txBody>
      </p:sp>
      <p:sp>
        <p:nvSpPr>
          <p:cNvPr id="16" name="TextBox 15">
            <a:extLst>
              <a:ext uri="{FF2B5EF4-FFF2-40B4-BE49-F238E27FC236}">
                <a16:creationId xmlns:a16="http://schemas.microsoft.com/office/drawing/2014/main" id="{1F430D1E-A4BD-3243-9307-8344B56A2381}"/>
              </a:ext>
            </a:extLst>
          </p:cNvPr>
          <p:cNvSpPr txBox="1"/>
          <p:nvPr/>
        </p:nvSpPr>
        <p:spPr>
          <a:xfrm>
            <a:off x="5063585" y="2074894"/>
            <a:ext cx="3388492" cy="646331"/>
          </a:xfrm>
          <a:prstGeom prst="rect">
            <a:avLst/>
          </a:prstGeom>
          <a:noFill/>
          <a:ln>
            <a:solidFill>
              <a:schemeClr val="accent1"/>
            </a:solidFill>
          </a:ln>
        </p:spPr>
        <p:txBody>
          <a:bodyPr wrap="none" rtlCol="0">
            <a:spAutoFit/>
          </a:bodyPr>
          <a:lstStyle/>
          <a:p>
            <a:pPr algn="ctr"/>
            <a:r>
              <a:rPr lang="en-GB" dirty="0"/>
              <a:t>+Decay At Rest and Coherent scat.</a:t>
            </a:r>
          </a:p>
          <a:p>
            <a:pPr algn="ctr"/>
            <a:r>
              <a:rPr lang="en-GB" dirty="0"/>
              <a:t>(with short pulses)</a:t>
            </a:r>
          </a:p>
        </p:txBody>
      </p:sp>
      <p:sp>
        <p:nvSpPr>
          <p:cNvPr id="19" name="TextBox 18">
            <a:extLst>
              <a:ext uri="{FF2B5EF4-FFF2-40B4-BE49-F238E27FC236}">
                <a16:creationId xmlns:a16="http://schemas.microsoft.com/office/drawing/2014/main" id="{F8684A9C-D1DA-0448-9C40-389BF917B28E}"/>
              </a:ext>
            </a:extLst>
          </p:cNvPr>
          <p:cNvSpPr txBox="1"/>
          <p:nvPr/>
        </p:nvSpPr>
        <p:spPr>
          <a:xfrm>
            <a:off x="6247807" y="1553519"/>
            <a:ext cx="1112677" cy="369332"/>
          </a:xfrm>
          <a:prstGeom prst="rect">
            <a:avLst/>
          </a:prstGeom>
          <a:noFill/>
        </p:spPr>
        <p:txBody>
          <a:bodyPr wrap="none" rtlCol="0">
            <a:spAutoFit/>
          </a:bodyPr>
          <a:lstStyle/>
          <a:p>
            <a:r>
              <a:rPr lang="fr-FR" dirty="0" err="1">
                <a:solidFill>
                  <a:srgbClr val="0432FF"/>
                </a:solidFill>
              </a:rPr>
              <a:t>nuSTORM</a:t>
            </a:r>
            <a:endParaRPr lang="fr-FR" dirty="0">
              <a:solidFill>
                <a:srgbClr val="0432FF"/>
              </a:solidFill>
            </a:endParaRPr>
          </a:p>
        </p:txBody>
      </p:sp>
      <p:sp>
        <p:nvSpPr>
          <p:cNvPr id="20" name="TextBox 28">
            <a:extLst>
              <a:ext uri="{FF2B5EF4-FFF2-40B4-BE49-F238E27FC236}">
                <a16:creationId xmlns:a16="http://schemas.microsoft.com/office/drawing/2014/main" id="{0F8C8C63-9486-1A48-82A4-0A7D82EADE3A}"/>
              </a:ext>
            </a:extLst>
          </p:cNvPr>
          <p:cNvSpPr txBox="1">
            <a:spLocks noChangeArrowheads="1"/>
          </p:cNvSpPr>
          <p:nvPr/>
        </p:nvSpPr>
        <p:spPr bwMode="auto">
          <a:xfrm>
            <a:off x="5127196" y="782245"/>
            <a:ext cx="1174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charset="0"/>
                <a:ea typeface="Arial" charset="0"/>
                <a:cs typeface="Arial" charset="0"/>
              </a:defRPr>
            </a:lvl1pPr>
            <a:lvl2pPr marL="742950" indent="-285750" eaLnBrk="0" hangingPunct="0">
              <a:defRPr sz="2000">
                <a:solidFill>
                  <a:schemeClr val="tx1"/>
                </a:solidFill>
                <a:latin typeface="Times New Roman" charset="0"/>
                <a:ea typeface="Arial" charset="0"/>
                <a:cs typeface="Arial" charset="0"/>
              </a:defRPr>
            </a:lvl2pPr>
            <a:lvl3pPr marL="1143000" indent="-228600" eaLnBrk="0" hangingPunct="0">
              <a:defRPr sz="2000">
                <a:solidFill>
                  <a:schemeClr val="tx1"/>
                </a:solidFill>
                <a:latin typeface="Times New Roman" charset="0"/>
                <a:ea typeface="Arial" charset="0"/>
                <a:cs typeface="Arial" charset="0"/>
              </a:defRPr>
            </a:lvl3pPr>
            <a:lvl4pPr marL="1600200" indent="-228600" eaLnBrk="0" hangingPunct="0">
              <a:defRPr sz="2000">
                <a:solidFill>
                  <a:schemeClr val="tx1"/>
                </a:solidFill>
                <a:latin typeface="Times New Roman" charset="0"/>
                <a:ea typeface="Arial" charset="0"/>
                <a:cs typeface="Arial" charset="0"/>
              </a:defRPr>
            </a:lvl4pPr>
            <a:lvl5pPr marL="2057400" indent="-228600" eaLnBrk="0" hangingPunct="0">
              <a:defRPr sz="20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0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0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0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000">
                <a:solidFill>
                  <a:schemeClr val="tx1"/>
                </a:solidFill>
                <a:latin typeface="Times New Roman" charset="0"/>
                <a:ea typeface="Arial" charset="0"/>
                <a:cs typeface="Arial" charset="0"/>
              </a:defRPr>
            </a:lvl9pPr>
          </a:lstStyle>
          <a:p>
            <a:pPr algn="ctr" eaLnBrk="1" hangingPunct="1"/>
            <a:r>
              <a:rPr lang="en-GB" altLang="en-US" b="1" dirty="0">
                <a:solidFill>
                  <a:srgbClr val="00B050"/>
                </a:solidFill>
                <a:latin typeface="Symbol" charset="2"/>
              </a:rPr>
              <a:t>n</a:t>
            </a:r>
            <a:r>
              <a:rPr lang="en-GB" altLang="en-US" b="1" i="1" baseline="-25000" dirty="0">
                <a:solidFill>
                  <a:srgbClr val="00B050"/>
                </a:solidFill>
                <a:latin typeface="Symbol" charset="2"/>
                <a:sym typeface="Symbol" charset="2"/>
              </a:rPr>
              <a:t>m</a:t>
            </a:r>
            <a:r>
              <a:rPr lang="en-GB" altLang="en-US" b="1" dirty="0">
                <a:solidFill>
                  <a:srgbClr val="00B050"/>
                </a:solidFill>
              </a:rPr>
              <a:t> or </a:t>
            </a:r>
            <a:r>
              <a:rPr lang="en-GB" altLang="en-US" b="1" dirty="0">
                <a:solidFill>
                  <a:srgbClr val="00B050"/>
                </a:solidFill>
                <a:sym typeface="Symbol" charset="2"/>
              </a:rPr>
              <a:t></a:t>
            </a:r>
            <a:r>
              <a:rPr lang="en-GB" altLang="en-US" b="1" dirty="0">
                <a:solidFill>
                  <a:srgbClr val="00B050"/>
                </a:solidFill>
                <a:latin typeface="Symbol" charset="2"/>
              </a:rPr>
              <a:t>n</a:t>
            </a:r>
            <a:r>
              <a:rPr lang="en-GB" altLang="en-US" b="1" i="1" baseline="-25000" dirty="0">
                <a:solidFill>
                  <a:srgbClr val="00B050"/>
                </a:solidFill>
                <a:latin typeface="Symbol" charset="2"/>
                <a:sym typeface="Symbol" charset="2"/>
              </a:rPr>
              <a:t>m</a:t>
            </a:r>
            <a:endParaRPr lang="en-GB" altLang="en-US" b="1" dirty="0">
              <a:solidFill>
                <a:srgbClr val="00B050"/>
              </a:solidFill>
            </a:endParaRPr>
          </a:p>
        </p:txBody>
      </p:sp>
      <p:sp>
        <p:nvSpPr>
          <p:cNvPr id="21" name="Rectangle 20">
            <a:extLst>
              <a:ext uri="{FF2B5EF4-FFF2-40B4-BE49-F238E27FC236}">
                <a16:creationId xmlns:a16="http://schemas.microsoft.com/office/drawing/2014/main" id="{386C3C92-88C4-5949-92B8-DBACD0340AA4}"/>
              </a:ext>
            </a:extLst>
          </p:cNvPr>
          <p:cNvSpPr/>
          <p:nvPr/>
        </p:nvSpPr>
        <p:spPr>
          <a:xfrm>
            <a:off x="7922645" y="597172"/>
            <a:ext cx="1084263" cy="368300"/>
          </a:xfrm>
          <a:prstGeom prst="rect">
            <a:avLst/>
          </a:prstGeom>
        </p:spPr>
        <p:txBody>
          <a:bodyPr wrap="none">
            <a:spAutoFit/>
          </a:bodyPr>
          <a:lstStyle/>
          <a:p>
            <a:pPr>
              <a:defRPr/>
            </a:pPr>
            <a:r>
              <a:rPr lang="en-GB" b="1" dirty="0">
                <a:solidFill>
                  <a:srgbClr val="FF0000"/>
                </a:solidFill>
                <a:latin typeface="Symbol" panose="05050102010706020507" pitchFamily="18" charset="2"/>
                <a:ea typeface="+mn-ea"/>
                <a:cs typeface="Arial" pitchFamily="34" charset="0"/>
              </a:rPr>
              <a:t>n</a:t>
            </a:r>
            <a:r>
              <a:rPr lang="en-GB" b="1" i="1" baseline="-25000" dirty="0">
                <a:solidFill>
                  <a:srgbClr val="FF0000"/>
                </a:solidFill>
                <a:latin typeface="Symbol" panose="05050102010706020507" pitchFamily="18" charset="2"/>
                <a:ea typeface="+mn-ea"/>
                <a:cs typeface="Arial" pitchFamily="34" charset="0"/>
                <a:sym typeface="Symbol"/>
              </a:rPr>
              <a:t>m</a:t>
            </a:r>
            <a:r>
              <a:rPr lang="en-GB" b="1" dirty="0">
                <a:solidFill>
                  <a:srgbClr val="FF0000"/>
                </a:solidFill>
                <a:latin typeface="Times New Roman" pitchFamily="18" charset="0"/>
                <a:ea typeface="+mn-ea"/>
                <a:cs typeface="Arial" pitchFamily="34" charset="0"/>
              </a:rPr>
              <a:t>  + </a:t>
            </a:r>
            <a:r>
              <a:rPr lang="en-GB" b="1" dirty="0">
                <a:solidFill>
                  <a:srgbClr val="FF0000"/>
                </a:solidFill>
                <a:latin typeface="Times New Roman" pitchFamily="18" charset="0"/>
                <a:ea typeface="+mn-ea"/>
                <a:cs typeface="Arial" pitchFamily="34" charset="0"/>
                <a:sym typeface="Symbol"/>
              </a:rPr>
              <a:t></a:t>
            </a:r>
            <a:r>
              <a:rPr lang="en-GB" b="1" dirty="0">
                <a:solidFill>
                  <a:srgbClr val="FF0000"/>
                </a:solidFill>
                <a:latin typeface="Symbol" panose="05050102010706020507" pitchFamily="18" charset="2"/>
                <a:ea typeface="+mn-ea"/>
                <a:cs typeface="Arial" pitchFamily="34" charset="0"/>
              </a:rPr>
              <a:t>n</a:t>
            </a:r>
            <a:r>
              <a:rPr lang="en-GB" b="1" i="1" baseline="-25000" dirty="0">
                <a:solidFill>
                  <a:srgbClr val="FF0000"/>
                </a:solidFill>
                <a:latin typeface="+mj-lt"/>
                <a:ea typeface="+mn-ea"/>
                <a:cs typeface="Arial" pitchFamily="34" charset="0"/>
                <a:sym typeface="Symbol"/>
              </a:rPr>
              <a:t>e</a:t>
            </a:r>
            <a:r>
              <a:rPr lang="en-GB" b="1" baseline="-25000" dirty="0">
                <a:solidFill>
                  <a:srgbClr val="FF0000"/>
                </a:solidFill>
                <a:latin typeface="Times New Roman" pitchFamily="18" charset="0"/>
                <a:ea typeface="+mn-ea"/>
                <a:cs typeface="Arial" pitchFamily="34" charset="0"/>
              </a:rPr>
              <a:t> </a:t>
            </a:r>
            <a:endParaRPr lang="en-GB" dirty="0">
              <a:latin typeface="Times New Roman" pitchFamily="18" charset="0"/>
              <a:ea typeface="+mn-ea"/>
              <a:cs typeface="Arial" pitchFamily="34" charset="0"/>
            </a:endParaRPr>
          </a:p>
        </p:txBody>
      </p:sp>
      <p:sp>
        <p:nvSpPr>
          <p:cNvPr id="22" name="Rectangle 21">
            <a:extLst>
              <a:ext uri="{FF2B5EF4-FFF2-40B4-BE49-F238E27FC236}">
                <a16:creationId xmlns:a16="http://schemas.microsoft.com/office/drawing/2014/main" id="{888F14F3-1412-5F40-85AA-4E501F1A645F}"/>
              </a:ext>
            </a:extLst>
          </p:cNvPr>
          <p:cNvSpPr/>
          <p:nvPr/>
        </p:nvSpPr>
        <p:spPr>
          <a:xfrm>
            <a:off x="7909945" y="941659"/>
            <a:ext cx="1084263" cy="369888"/>
          </a:xfrm>
          <a:prstGeom prst="rect">
            <a:avLst/>
          </a:prstGeom>
        </p:spPr>
        <p:txBody>
          <a:bodyPr wrap="none">
            <a:spAutoFit/>
          </a:bodyPr>
          <a:lstStyle/>
          <a:p>
            <a:pPr>
              <a:defRPr/>
            </a:pPr>
            <a:r>
              <a:rPr lang="en-GB" b="1" dirty="0">
                <a:solidFill>
                  <a:srgbClr val="FF0000"/>
                </a:solidFill>
                <a:latin typeface="Symbol" panose="05050102010706020507" pitchFamily="18" charset="2"/>
                <a:ea typeface="+mn-ea"/>
                <a:cs typeface="Arial" pitchFamily="34" charset="0"/>
              </a:rPr>
              <a:t>n</a:t>
            </a:r>
            <a:r>
              <a:rPr lang="en-GB" b="1" i="1" baseline="-25000" dirty="0">
                <a:solidFill>
                  <a:srgbClr val="FF0000"/>
                </a:solidFill>
                <a:latin typeface="+mj-lt"/>
                <a:ea typeface="+mn-ea"/>
                <a:cs typeface="Arial" pitchFamily="34" charset="0"/>
                <a:sym typeface="Symbol"/>
              </a:rPr>
              <a:t>e</a:t>
            </a:r>
            <a:r>
              <a:rPr lang="en-GB" b="1" dirty="0">
                <a:solidFill>
                  <a:srgbClr val="FF0000"/>
                </a:solidFill>
                <a:latin typeface="Times New Roman" pitchFamily="18" charset="0"/>
                <a:ea typeface="+mn-ea"/>
                <a:cs typeface="Arial" pitchFamily="34" charset="0"/>
              </a:rPr>
              <a:t>  + </a:t>
            </a:r>
            <a:r>
              <a:rPr lang="en-GB" b="1" dirty="0">
                <a:solidFill>
                  <a:srgbClr val="FF0000"/>
                </a:solidFill>
                <a:latin typeface="Times New Roman" pitchFamily="18" charset="0"/>
                <a:ea typeface="+mn-ea"/>
                <a:cs typeface="Arial" pitchFamily="34" charset="0"/>
                <a:sym typeface="Symbol"/>
              </a:rPr>
              <a:t></a:t>
            </a:r>
            <a:r>
              <a:rPr lang="en-GB" b="1" dirty="0">
                <a:solidFill>
                  <a:srgbClr val="FF0000"/>
                </a:solidFill>
                <a:latin typeface="Symbol" panose="05050102010706020507" pitchFamily="18" charset="2"/>
                <a:ea typeface="+mn-ea"/>
                <a:cs typeface="Arial" pitchFamily="34" charset="0"/>
              </a:rPr>
              <a:t>n</a:t>
            </a:r>
            <a:r>
              <a:rPr lang="en-GB" b="1" i="1" baseline="-25000" dirty="0">
                <a:solidFill>
                  <a:srgbClr val="FF0000"/>
                </a:solidFill>
                <a:latin typeface="Symbol" panose="05050102010706020507" pitchFamily="18" charset="2"/>
                <a:ea typeface="+mn-ea"/>
                <a:cs typeface="Arial" pitchFamily="34" charset="0"/>
                <a:sym typeface="Symbol"/>
              </a:rPr>
              <a:t>m</a:t>
            </a:r>
            <a:r>
              <a:rPr lang="en-GB" b="1" baseline="-25000" dirty="0">
                <a:solidFill>
                  <a:srgbClr val="FF0000"/>
                </a:solidFill>
                <a:latin typeface="Times New Roman" pitchFamily="18" charset="0"/>
                <a:ea typeface="+mn-ea"/>
                <a:cs typeface="Arial" pitchFamily="34" charset="0"/>
              </a:rPr>
              <a:t> </a:t>
            </a:r>
            <a:endParaRPr lang="en-GB" dirty="0">
              <a:latin typeface="Times New Roman" pitchFamily="18" charset="0"/>
              <a:ea typeface="+mn-ea"/>
              <a:cs typeface="Arial" pitchFamily="34" charset="0"/>
            </a:endParaRPr>
          </a:p>
        </p:txBody>
      </p:sp>
      <p:sp>
        <p:nvSpPr>
          <p:cNvPr id="23" name="Rectangle 16">
            <a:extLst>
              <a:ext uri="{FF2B5EF4-FFF2-40B4-BE49-F238E27FC236}">
                <a16:creationId xmlns:a16="http://schemas.microsoft.com/office/drawing/2014/main" id="{B1841AEA-9CD3-B54F-96DF-F610092B23FA}"/>
              </a:ext>
            </a:extLst>
          </p:cNvPr>
          <p:cNvSpPr>
            <a:spLocks noChangeArrowheads="1"/>
          </p:cNvSpPr>
          <p:nvPr/>
        </p:nvSpPr>
        <p:spPr bwMode="auto">
          <a:xfrm>
            <a:off x="87191" y="378331"/>
            <a:ext cx="21627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charset="0"/>
                <a:ea typeface="Arial" charset="0"/>
                <a:cs typeface="Arial" charset="0"/>
              </a:defRPr>
            </a:lvl1pPr>
            <a:lvl2pPr marL="742950" indent="-285750" eaLnBrk="0" hangingPunct="0">
              <a:defRPr sz="2000">
                <a:solidFill>
                  <a:schemeClr val="tx1"/>
                </a:solidFill>
                <a:latin typeface="Times New Roman" charset="0"/>
                <a:ea typeface="Arial" charset="0"/>
                <a:cs typeface="Arial" charset="0"/>
              </a:defRPr>
            </a:lvl2pPr>
            <a:lvl3pPr marL="1143000" indent="-228600" eaLnBrk="0" hangingPunct="0">
              <a:defRPr sz="2000">
                <a:solidFill>
                  <a:schemeClr val="tx1"/>
                </a:solidFill>
                <a:latin typeface="Times New Roman" charset="0"/>
                <a:ea typeface="Arial" charset="0"/>
                <a:cs typeface="Arial" charset="0"/>
              </a:defRPr>
            </a:lvl3pPr>
            <a:lvl4pPr marL="1600200" indent="-228600" eaLnBrk="0" hangingPunct="0">
              <a:defRPr sz="2000">
                <a:solidFill>
                  <a:schemeClr val="tx1"/>
                </a:solidFill>
                <a:latin typeface="Times New Roman" charset="0"/>
                <a:ea typeface="Arial" charset="0"/>
                <a:cs typeface="Arial" charset="0"/>
              </a:defRPr>
            </a:lvl4pPr>
            <a:lvl5pPr marL="2057400" indent="-228600" eaLnBrk="0" hangingPunct="0">
              <a:defRPr sz="20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0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0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0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000">
                <a:solidFill>
                  <a:schemeClr val="tx1"/>
                </a:solidFill>
                <a:latin typeface="Times New Roman" charset="0"/>
                <a:ea typeface="Arial" charset="0"/>
                <a:cs typeface="Arial" charset="0"/>
              </a:defRPr>
            </a:lvl9pPr>
          </a:lstStyle>
          <a:p>
            <a:pPr eaLnBrk="1" hangingPunct="1">
              <a:spcAft>
                <a:spcPts val="600"/>
              </a:spcAft>
            </a:pPr>
            <a:r>
              <a:rPr lang="en-GB" altLang="en-US" b="1" dirty="0">
                <a:solidFill>
                  <a:srgbClr val="FF0000"/>
                </a:solidFill>
                <a:ea typeface="MS PGothic" charset="-128"/>
                <a:cs typeface="Times New Roman" charset="0"/>
              </a:rPr>
              <a:t>2.7x10</a:t>
            </a:r>
            <a:r>
              <a:rPr lang="en-GB" altLang="en-US" b="1" baseline="30000" dirty="0">
                <a:solidFill>
                  <a:srgbClr val="FF0000"/>
                </a:solidFill>
                <a:ea typeface="MS PGothic" charset="-128"/>
                <a:cs typeface="Times New Roman" charset="0"/>
              </a:rPr>
              <a:t>23</a:t>
            </a:r>
            <a:r>
              <a:rPr lang="en-GB" altLang="en-US" b="1" dirty="0">
                <a:solidFill>
                  <a:srgbClr val="FF0000"/>
                </a:solidFill>
                <a:ea typeface="MS PGothic" charset="-128"/>
                <a:cs typeface="Times New Roman" charset="0"/>
              </a:rPr>
              <a:t> </a:t>
            </a:r>
            <a:r>
              <a:rPr lang="en-GB" altLang="en-US" b="1" dirty="0" err="1">
                <a:solidFill>
                  <a:srgbClr val="FF0000"/>
                </a:solidFill>
                <a:ea typeface="MS PGothic" charset="-128"/>
                <a:cs typeface="Times New Roman" charset="0"/>
              </a:rPr>
              <a:t>p.o.t</a:t>
            </a:r>
            <a:r>
              <a:rPr lang="en-GB" altLang="en-US" b="1" dirty="0">
                <a:solidFill>
                  <a:srgbClr val="FF0000"/>
                </a:solidFill>
                <a:ea typeface="MS PGothic" charset="-128"/>
                <a:cs typeface="Times New Roman" charset="0"/>
              </a:rPr>
              <a:t>/year</a:t>
            </a:r>
          </a:p>
        </p:txBody>
      </p:sp>
    </p:spTree>
    <p:extLst>
      <p:ext uri="{BB962C8B-B14F-4D97-AF65-F5344CB8AC3E}">
        <p14:creationId xmlns:p14="http://schemas.microsoft.com/office/powerpoint/2010/main" val="14239723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1297459" y="14398"/>
            <a:ext cx="6862522" cy="880346"/>
          </a:xfrm>
        </p:spPr>
        <p:txBody>
          <a:bodyPr>
            <a:normAutofit/>
          </a:bodyPr>
          <a:lstStyle/>
          <a:p>
            <a:r>
              <a:rPr lang="en-GB" sz="3600" dirty="0">
                <a:solidFill>
                  <a:srgbClr val="FF6600"/>
                </a:solidFill>
                <a:latin typeface="Times New Roman" charset="0"/>
                <a:cs typeface="Times New Roman" charset="0"/>
              </a:rPr>
              <a:t>Muon Collider as Higgs Factory</a:t>
            </a:r>
          </a:p>
        </p:txBody>
      </p:sp>
      <p:sp>
        <p:nvSpPr>
          <p:cNvPr id="44034" name="Espace réservé de la date 8"/>
          <p:cNvSpPr>
            <a:spLocks noGrp="1"/>
          </p:cNvSpPr>
          <p:nvPr>
            <p:ph type="dt" sz="half"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FR" sz="1200">
                <a:solidFill>
                  <a:srgbClr val="000090"/>
                </a:solidFill>
                <a:cs typeface="Times New Roman" charset="0"/>
              </a:rPr>
              <a:t>HEP2021, 16/06/2021</a:t>
            </a:r>
            <a:endParaRPr lang="en-GB" sz="1200">
              <a:solidFill>
                <a:srgbClr val="000090"/>
              </a:solidFill>
              <a:cs typeface="Times New Roman" charset="0"/>
            </a:endParaRPr>
          </a:p>
        </p:txBody>
      </p:sp>
      <p:sp>
        <p:nvSpPr>
          <p:cNvPr id="44036" name="Espace réservé du pied de page 10"/>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sz="1200">
                <a:solidFill>
                  <a:srgbClr val="000090"/>
                </a:solidFill>
                <a:cs typeface="Times New Roman" charset="0"/>
              </a:rPr>
              <a:t>M. Dracos, IPHC-IN2P3/CNRS/UNISTRA</a:t>
            </a:r>
          </a:p>
        </p:txBody>
      </p:sp>
      <p:sp>
        <p:nvSpPr>
          <p:cNvPr id="44035" name="Espace réservé du numéro de diapositive 9"/>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39DFEB2-B0EC-5242-8B5C-F9A9DF6C903E}" type="slidenum">
              <a:rPr lang="en-GB" sz="1200">
                <a:solidFill>
                  <a:srgbClr val="000090"/>
                </a:solidFill>
                <a:cs typeface="Times New Roman" charset="0"/>
              </a:rPr>
              <a:pPr eaLnBrk="1" hangingPunct="1"/>
              <a:t>36</a:t>
            </a:fld>
            <a:endParaRPr lang="en-GB" sz="1200">
              <a:solidFill>
                <a:srgbClr val="000090"/>
              </a:solidFill>
              <a:cs typeface="Times New Roman" charset="0"/>
            </a:endParaRPr>
          </a:p>
        </p:txBody>
      </p:sp>
      <p:grpSp>
        <p:nvGrpSpPr>
          <p:cNvPr id="2" name="Group 1">
            <a:extLst>
              <a:ext uri="{FF2B5EF4-FFF2-40B4-BE49-F238E27FC236}">
                <a16:creationId xmlns:a16="http://schemas.microsoft.com/office/drawing/2014/main" id="{5464D22B-F2F9-9341-963F-EB8FA5335037}"/>
              </a:ext>
            </a:extLst>
          </p:cNvPr>
          <p:cNvGrpSpPr/>
          <p:nvPr/>
        </p:nvGrpSpPr>
        <p:grpSpPr>
          <a:xfrm>
            <a:off x="194209" y="987258"/>
            <a:ext cx="2063470" cy="1979554"/>
            <a:chOff x="509798" y="1362456"/>
            <a:chExt cx="2063470" cy="1979554"/>
          </a:xfrm>
        </p:grpSpPr>
        <p:pic>
          <p:nvPicPr>
            <p:cNvPr id="3" name="Picture 2">
              <a:extLst>
                <a:ext uri="{FF2B5EF4-FFF2-40B4-BE49-F238E27FC236}">
                  <a16:creationId xmlns:a16="http://schemas.microsoft.com/office/drawing/2014/main" id="{CD595188-4036-3A4E-A405-40782CE089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9798" y="1362457"/>
              <a:ext cx="2063470" cy="1979553"/>
            </a:xfrm>
            <a:prstGeom prst="rect">
              <a:avLst/>
            </a:prstGeom>
          </p:spPr>
        </p:pic>
        <p:sp>
          <p:nvSpPr>
            <p:cNvPr id="7" name="TextBox 6"/>
            <p:cNvSpPr txBox="1"/>
            <p:nvPr/>
          </p:nvSpPr>
          <p:spPr>
            <a:xfrm>
              <a:off x="509798" y="1362456"/>
              <a:ext cx="1244251" cy="338554"/>
            </a:xfrm>
            <a:prstGeom prst="rect">
              <a:avLst/>
            </a:prstGeom>
            <a:noFill/>
          </p:spPr>
          <p:txBody>
            <a:bodyPr wrap="none" rtlCol="0">
              <a:spAutoFit/>
            </a:bodyPr>
            <a:lstStyle/>
            <a:p>
              <a:r>
                <a:rPr lang="en-GB" sz="1600" dirty="0">
                  <a:solidFill>
                    <a:srgbClr val="FFFF00"/>
                  </a:solidFill>
                </a:rPr>
                <a:t>Carlo Rubbia</a:t>
              </a:r>
            </a:p>
          </p:txBody>
        </p:sp>
      </p:grpSp>
      <p:sp>
        <p:nvSpPr>
          <p:cNvPr id="4" name="Rectangle 3">
            <a:extLst>
              <a:ext uri="{FF2B5EF4-FFF2-40B4-BE49-F238E27FC236}">
                <a16:creationId xmlns:a16="http://schemas.microsoft.com/office/drawing/2014/main" id="{9614C800-A938-C242-BA76-9BFCD6A64E99}"/>
              </a:ext>
            </a:extLst>
          </p:cNvPr>
          <p:cNvSpPr/>
          <p:nvPr/>
        </p:nvSpPr>
        <p:spPr>
          <a:xfrm>
            <a:off x="194209" y="3033390"/>
            <a:ext cx="1529586" cy="276999"/>
          </a:xfrm>
          <a:prstGeom prst="rect">
            <a:avLst/>
          </a:prstGeom>
        </p:spPr>
        <p:txBody>
          <a:bodyPr wrap="none">
            <a:spAutoFit/>
          </a:bodyPr>
          <a:lstStyle/>
          <a:p>
            <a:r>
              <a:rPr lang="en-GB" sz="1200" dirty="0">
                <a:latin typeface="Lucida Grande" panose="020B0600040502020204" pitchFamily="34" charset="0"/>
                <a:hlinkClick r:id="rId4"/>
              </a:rPr>
              <a:t>arXiv:1908.05664</a:t>
            </a:r>
            <a:endParaRPr lang="en-FR" sz="1200" dirty="0"/>
          </a:p>
        </p:txBody>
      </p:sp>
      <p:pic>
        <p:nvPicPr>
          <p:cNvPr id="9" name="Picture 8">
            <a:extLst>
              <a:ext uri="{FF2B5EF4-FFF2-40B4-BE49-F238E27FC236}">
                <a16:creationId xmlns:a16="http://schemas.microsoft.com/office/drawing/2014/main" id="{DB720E81-5CB3-E843-8356-452F333D630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64479" y="1295012"/>
            <a:ext cx="6200065" cy="4267975"/>
          </a:xfrm>
          <a:prstGeom prst="rect">
            <a:avLst/>
          </a:prstGeom>
        </p:spPr>
      </p:pic>
      <p:pic>
        <p:nvPicPr>
          <p:cNvPr id="17" name="Picture 16" descr="IMG_7369">
            <a:extLst>
              <a:ext uri="{FF2B5EF4-FFF2-40B4-BE49-F238E27FC236}">
                <a16:creationId xmlns:a16="http://schemas.microsoft.com/office/drawing/2014/main" id="{EEDE8795-990C-4B40-BF8A-98D94597086B}"/>
              </a:ext>
            </a:extLst>
          </p:cNvPr>
          <p:cNvPicPr/>
          <p:nvPr/>
        </p:nvPicPr>
        <p:blipFill rotWithShape="1">
          <a:blip r:embed="rId6" cstate="screen">
            <a:extLst>
              <a:ext uri="{28A0092B-C50C-407E-A947-70E740481C1C}">
                <a14:useLocalDpi xmlns:a14="http://schemas.microsoft.com/office/drawing/2010/main"/>
              </a:ext>
            </a:extLst>
          </a:blip>
          <a:srcRect/>
          <a:stretch/>
        </p:blipFill>
        <p:spPr bwMode="auto">
          <a:xfrm>
            <a:off x="59377" y="5312738"/>
            <a:ext cx="2886124" cy="1298572"/>
          </a:xfrm>
          <a:prstGeom prst="rect">
            <a:avLst/>
          </a:prstGeom>
          <a:noFill/>
          <a:ln>
            <a:noFill/>
          </a:ln>
        </p:spPr>
      </p:pic>
      <p:sp>
        <p:nvSpPr>
          <p:cNvPr id="10" name="Rectangle 9">
            <a:extLst>
              <a:ext uri="{FF2B5EF4-FFF2-40B4-BE49-F238E27FC236}">
                <a16:creationId xmlns:a16="http://schemas.microsoft.com/office/drawing/2014/main" id="{6EEBC2CD-CCAC-A947-B7BC-45041FF62A3D}"/>
              </a:ext>
            </a:extLst>
          </p:cNvPr>
          <p:cNvSpPr/>
          <p:nvPr/>
        </p:nvSpPr>
        <p:spPr>
          <a:xfrm>
            <a:off x="39040" y="4724107"/>
            <a:ext cx="2137718" cy="584775"/>
          </a:xfrm>
          <a:prstGeom prst="rect">
            <a:avLst/>
          </a:prstGeom>
        </p:spPr>
        <p:txBody>
          <a:bodyPr wrap="square">
            <a:spAutoFit/>
          </a:bodyPr>
          <a:lstStyle/>
          <a:p>
            <a:r>
              <a:rPr lang="en-GB" sz="1600" dirty="0"/>
              <a:t>HIFI Uppsala Workshop 2-3 March 2020 </a:t>
            </a:r>
            <a:endParaRPr lang="en-FR" sz="1600" dirty="0"/>
          </a:p>
        </p:txBody>
      </p:sp>
    </p:spTree>
    <p:extLst>
      <p:ext uri="{BB962C8B-B14F-4D97-AF65-F5344CB8AC3E}">
        <p14:creationId xmlns:p14="http://schemas.microsoft.com/office/powerpoint/2010/main" val="16126113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p:txBody>
          <a:bodyPr>
            <a:normAutofit/>
          </a:bodyPr>
          <a:lstStyle/>
          <a:p>
            <a:r>
              <a:rPr lang="en-GB" sz="3600">
                <a:solidFill>
                  <a:srgbClr val="FF6600"/>
                </a:solidFill>
                <a:latin typeface="Times New Roman" charset="0"/>
                <a:cs typeface="Times New Roman" charset="0"/>
              </a:rPr>
              <a:t>Muons at ESS (ESS</a:t>
            </a:r>
            <a:r>
              <a:rPr lang="en-GB" sz="3600">
                <a:solidFill>
                  <a:srgbClr val="0432FF"/>
                </a:solidFill>
                <a:latin typeface="Times New Roman" charset="0"/>
                <a:cs typeface="Times New Roman" charset="0"/>
              </a:rPr>
              <a:t>μ</a:t>
            </a:r>
            <a:r>
              <a:rPr lang="en-GB" sz="3600">
                <a:solidFill>
                  <a:srgbClr val="FF6600"/>
                </a:solidFill>
                <a:latin typeface="Times New Roman" charset="0"/>
                <a:cs typeface="Times New Roman" charset="0"/>
              </a:rPr>
              <a:t>SB)</a:t>
            </a:r>
          </a:p>
        </p:txBody>
      </p:sp>
      <p:sp>
        <p:nvSpPr>
          <p:cNvPr id="44034" name="Espace réservé de la date 8"/>
          <p:cNvSpPr>
            <a:spLocks noGrp="1"/>
          </p:cNvSpPr>
          <p:nvPr>
            <p:ph type="dt" sz="half"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FR" sz="1200">
                <a:solidFill>
                  <a:srgbClr val="000090"/>
                </a:solidFill>
                <a:cs typeface="Times New Roman" charset="0"/>
              </a:rPr>
              <a:t>HEP2021, 16/06/2021</a:t>
            </a:r>
            <a:endParaRPr lang="en-GB" sz="1200">
              <a:solidFill>
                <a:srgbClr val="000090"/>
              </a:solidFill>
              <a:cs typeface="Times New Roman" charset="0"/>
            </a:endParaRPr>
          </a:p>
        </p:txBody>
      </p:sp>
      <p:sp>
        <p:nvSpPr>
          <p:cNvPr id="44036" name="Espace réservé du pied de page 10"/>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sz="1200">
                <a:solidFill>
                  <a:srgbClr val="000090"/>
                </a:solidFill>
                <a:cs typeface="Times New Roman" charset="0"/>
              </a:rPr>
              <a:t>M. Dracos, IPHC-IN2P3/CNRS/UNISTRA</a:t>
            </a:r>
          </a:p>
        </p:txBody>
      </p:sp>
      <p:sp>
        <p:nvSpPr>
          <p:cNvPr id="44035" name="Espace réservé du numéro de diapositive 9"/>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39DFEB2-B0EC-5242-8B5C-F9A9DF6C903E}" type="slidenum">
              <a:rPr lang="en-GB" sz="1200">
                <a:solidFill>
                  <a:srgbClr val="000090"/>
                </a:solidFill>
                <a:cs typeface="Times New Roman" charset="0"/>
              </a:rPr>
              <a:pPr eaLnBrk="1" hangingPunct="1"/>
              <a:t>37</a:t>
            </a:fld>
            <a:endParaRPr lang="en-GB" sz="1200">
              <a:solidFill>
                <a:srgbClr val="000090"/>
              </a:solidFill>
              <a:cs typeface="Times New Roman" charset="0"/>
            </a:endParaRPr>
          </a:p>
        </p:txBody>
      </p:sp>
      <p:pic>
        <p:nvPicPr>
          <p:cNvPr id="8" name="Picture 7">
            <a:extLst>
              <a:ext uri="{FF2B5EF4-FFF2-40B4-BE49-F238E27FC236}">
                <a16:creationId xmlns:a16="http://schemas.microsoft.com/office/drawing/2014/main" id="{ECE52289-9974-B541-9F3C-EADADA52D0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4601" y="1052581"/>
            <a:ext cx="8043483" cy="5524950"/>
          </a:xfrm>
          <a:prstGeom prst="rect">
            <a:avLst/>
          </a:prstGeom>
        </p:spPr>
      </p:pic>
    </p:spTree>
    <p:extLst>
      <p:ext uri="{BB962C8B-B14F-4D97-AF65-F5344CB8AC3E}">
        <p14:creationId xmlns:p14="http://schemas.microsoft.com/office/powerpoint/2010/main" val="13618682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1297459" y="14397"/>
            <a:ext cx="6862522" cy="847911"/>
          </a:xfrm>
        </p:spPr>
        <p:txBody>
          <a:bodyPr>
            <a:normAutofit/>
          </a:bodyPr>
          <a:lstStyle/>
          <a:p>
            <a:r>
              <a:rPr lang="en-GB" sz="3600" dirty="0">
                <a:solidFill>
                  <a:srgbClr val="FF6600"/>
                </a:solidFill>
                <a:latin typeface="Times New Roman" charset="0"/>
                <a:cs typeface="Times New Roman" charset="0"/>
              </a:rPr>
              <a:t>Muons at ESS (</a:t>
            </a:r>
            <a:r>
              <a:rPr lang="en-GB" sz="3600" dirty="0" err="1">
                <a:solidFill>
                  <a:srgbClr val="FF6600"/>
                </a:solidFill>
                <a:latin typeface="Times New Roman" charset="0"/>
                <a:cs typeface="Times New Roman" charset="0"/>
              </a:rPr>
              <a:t>ESS</a:t>
            </a:r>
            <a:r>
              <a:rPr lang="en-GB" sz="3600" dirty="0" err="1">
                <a:solidFill>
                  <a:srgbClr val="0432FF"/>
                </a:solidFill>
                <a:latin typeface="Times New Roman" charset="0"/>
                <a:cs typeface="Times New Roman" charset="0"/>
              </a:rPr>
              <a:t>μ</a:t>
            </a:r>
            <a:r>
              <a:rPr lang="en-GB" sz="3600" dirty="0" err="1">
                <a:solidFill>
                  <a:srgbClr val="FF6600"/>
                </a:solidFill>
                <a:latin typeface="Times New Roman" charset="0"/>
                <a:cs typeface="Times New Roman" charset="0"/>
              </a:rPr>
              <a:t>SB</a:t>
            </a:r>
            <a:r>
              <a:rPr lang="en-GB" sz="3600" dirty="0">
                <a:solidFill>
                  <a:srgbClr val="FF6600"/>
                </a:solidFill>
                <a:latin typeface="Times New Roman" charset="0"/>
                <a:cs typeface="Times New Roman" charset="0"/>
              </a:rPr>
              <a:t>)</a:t>
            </a:r>
          </a:p>
        </p:txBody>
      </p:sp>
      <p:sp>
        <p:nvSpPr>
          <p:cNvPr id="44034" name="Espace réservé de la date 8"/>
          <p:cNvSpPr>
            <a:spLocks noGrp="1"/>
          </p:cNvSpPr>
          <p:nvPr>
            <p:ph type="dt" sz="half"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FR" sz="1200">
                <a:solidFill>
                  <a:srgbClr val="000090"/>
                </a:solidFill>
                <a:cs typeface="Times New Roman" charset="0"/>
              </a:rPr>
              <a:t>HEP2021, 16/06/2021</a:t>
            </a:r>
            <a:endParaRPr lang="en-GB" sz="1200">
              <a:solidFill>
                <a:srgbClr val="000090"/>
              </a:solidFill>
              <a:cs typeface="Times New Roman" charset="0"/>
            </a:endParaRPr>
          </a:p>
        </p:txBody>
      </p:sp>
      <p:sp>
        <p:nvSpPr>
          <p:cNvPr id="44036" name="Espace réservé du pied de page 10"/>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sz="1200">
                <a:solidFill>
                  <a:srgbClr val="000090"/>
                </a:solidFill>
                <a:cs typeface="Times New Roman" charset="0"/>
              </a:rPr>
              <a:t>M. Dracos, IPHC-IN2P3/CNRS/UNISTRA</a:t>
            </a:r>
          </a:p>
        </p:txBody>
      </p:sp>
      <p:sp>
        <p:nvSpPr>
          <p:cNvPr id="44035" name="Espace réservé du numéro de diapositive 9"/>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39DFEB2-B0EC-5242-8B5C-F9A9DF6C903E}" type="slidenum">
              <a:rPr lang="en-GB" sz="1200">
                <a:solidFill>
                  <a:srgbClr val="000090"/>
                </a:solidFill>
                <a:cs typeface="Times New Roman" charset="0"/>
              </a:rPr>
              <a:pPr eaLnBrk="1" hangingPunct="1"/>
              <a:t>38</a:t>
            </a:fld>
            <a:endParaRPr lang="en-GB" sz="1200">
              <a:solidFill>
                <a:srgbClr val="000090"/>
              </a:solidFill>
              <a:cs typeface="Times New Roman" charset="0"/>
            </a:endParaRPr>
          </a:p>
        </p:txBody>
      </p:sp>
      <p:pic>
        <p:nvPicPr>
          <p:cNvPr id="4" name="Picture 3">
            <a:extLst>
              <a:ext uri="{FF2B5EF4-FFF2-40B4-BE49-F238E27FC236}">
                <a16:creationId xmlns:a16="http://schemas.microsoft.com/office/drawing/2014/main" id="{037D3145-EFCD-E245-B480-C33FE7E53D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4074" y="862308"/>
            <a:ext cx="8075851" cy="5756050"/>
          </a:xfrm>
          <a:prstGeom prst="rect">
            <a:avLst/>
          </a:prstGeom>
        </p:spPr>
      </p:pic>
    </p:spTree>
    <p:extLst>
      <p:ext uri="{BB962C8B-B14F-4D97-AF65-F5344CB8AC3E}">
        <p14:creationId xmlns:p14="http://schemas.microsoft.com/office/powerpoint/2010/main" val="20036865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1297459" y="14397"/>
            <a:ext cx="6862522" cy="847911"/>
          </a:xfrm>
        </p:spPr>
        <p:txBody>
          <a:bodyPr>
            <a:normAutofit/>
          </a:bodyPr>
          <a:lstStyle/>
          <a:p>
            <a:r>
              <a:rPr lang="en-GB" sz="3600" dirty="0">
                <a:solidFill>
                  <a:srgbClr val="FF6600"/>
                </a:solidFill>
                <a:latin typeface="Times New Roman" charset="0"/>
                <a:cs typeface="Times New Roman" charset="0"/>
              </a:rPr>
              <a:t>Muons at ESS (</a:t>
            </a:r>
            <a:r>
              <a:rPr lang="en-GB" sz="3600" dirty="0" err="1">
                <a:solidFill>
                  <a:srgbClr val="FF6600"/>
                </a:solidFill>
                <a:latin typeface="Times New Roman" charset="0"/>
                <a:cs typeface="Times New Roman" charset="0"/>
              </a:rPr>
              <a:t>ESS</a:t>
            </a:r>
            <a:r>
              <a:rPr lang="en-GB" sz="3600" dirty="0" err="1">
                <a:solidFill>
                  <a:srgbClr val="0432FF"/>
                </a:solidFill>
                <a:latin typeface="Times New Roman" charset="0"/>
                <a:cs typeface="Times New Roman" charset="0"/>
              </a:rPr>
              <a:t>μ</a:t>
            </a:r>
            <a:r>
              <a:rPr lang="en-GB" sz="3600" dirty="0" err="1">
                <a:solidFill>
                  <a:srgbClr val="FF6600"/>
                </a:solidFill>
                <a:latin typeface="Times New Roman" charset="0"/>
                <a:cs typeface="Times New Roman" charset="0"/>
              </a:rPr>
              <a:t>SB</a:t>
            </a:r>
            <a:r>
              <a:rPr lang="en-GB" sz="3600" dirty="0">
                <a:solidFill>
                  <a:srgbClr val="FF6600"/>
                </a:solidFill>
                <a:latin typeface="Times New Roman" charset="0"/>
                <a:cs typeface="Times New Roman" charset="0"/>
              </a:rPr>
              <a:t>)</a:t>
            </a:r>
          </a:p>
        </p:txBody>
      </p:sp>
      <p:sp>
        <p:nvSpPr>
          <p:cNvPr id="44034" name="Espace réservé de la date 8"/>
          <p:cNvSpPr>
            <a:spLocks noGrp="1"/>
          </p:cNvSpPr>
          <p:nvPr>
            <p:ph type="dt" sz="half"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FR" sz="1200">
                <a:solidFill>
                  <a:srgbClr val="000090"/>
                </a:solidFill>
                <a:cs typeface="Times New Roman" charset="0"/>
              </a:rPr>
              <a:t>HEP2021, 16/06/2021</a:t>
            </a:r>
            <a:endParaRPr lang="en-GB" sz="1200">
              <a:solidFill>
                <a:srgbClr val="000090"/>
              </a:solidFill>
              <a:cs typeface="Times New Roman" charset="0"/>
            </a:endParaRPr>
          </a:p>
        </p:txBody>
      </p:sp>
      <p:sp>
        <p:nvSpPr>
          <p:cNvPr id="44036" name="Espace réservé du pied de page 10"/>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sz="1200">
                <a:solidFill>
                  <a:srgbClr val="000090"/>
                </a:solidFill>
                <a:cs typeface="Times New Roman" charset="0"/>
              </a:rPr>
              <a:t>M. Dracos, IPHC-IN2P3/CNRS/UNISTRA</a:t>
            </a:r>
          </a:p>
        </p:txBody>
      </p:sp>
      <p:sp>
        <p:nvSpPr>
          <p:cNvPr id="44035" name="Espace réservé du numéro de diapositive 9"/>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39DFEB2-B0EC-5242-8B5C-F9A9DF6C903E}" type="slidenum">
              <a:rPr lang="en-GB" sz="1200">
                <a:solidFill>
                  <a:srgbClr val="000090"/>
                </a:solidFill>
                <a:cs typeface="Times New Roman" charset="0"/>
              </a:rPr>
              <a:pPr eaLnBrk="1" hangingPunct="1"/>
              <a:t>39</a:t>
            </a:fld>
            <a:endParaRPr lang="en-GB" sz="1200">
              <a:solidFill>
                <a:srgbClr val="000090"/>
              </a:solidFill>
              <a:cs typeface="Times New Roman" charset="0"/>
            </a:endParaRPr>
          </a:p>
        </p:txBody>
      </p:sp>
      <p:pic>
        <p:nvPicPr>
          <p:cNvPr id="3" name="Picture 2">
            <a:extLst>
              <a:ext uri="{FF2B5EF4-FFF2-40B4-BE49-F238E27FC236}">
                <a16:creationId xmlns:a16="http://schemas.microsoft.com/office/drawing/2014/main" id="{01814A44-913A-C149-9D04-16C618E78F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7576" y="1061091"/>
            <a:ext cx="8159981" cy="5598126"/>
          </a:xfrm>
          <a:prstGeom prst="rect">
            <a:avLst/>
          </a:prstGeom>
        </p:spPr>
      </p:pic>
    </p:spTree>
    <p:extLst>
      <p:ext uri="{BB962C8B-B14F-4D97-AF65-F5344CB8AC3E}">
        <p14:creationId xmlns:p14="http://schemas.microsoft.com/office/powerpoint/2010/main" val="3475919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1297459" y="14398"/>
            <a:ext cx="6862522" cy="746076"/>
          </a:xfrm>
        </p:spPr>
        <p:txBody>
          <a:bodyPr>
            <a:normAutofit fontScale="90000"/>
          </a:bodyPr>
          <a:lstStyle/>
          <a:p>
            <a:pPr eaLnBrk="1" hangingPunct="1"/>
            <a:r>
              <a:rPr lang="en-GB" sz="4400" dirty="0">
                <a:solidFill>
                  <a:srgbClr val="FF6600"/>
                </a:solidFill>
                <a:latin typeface="Times New Roman"/>
                <a:cs typeface="Times New Roman"/>
              </a:rPr>
              <a:t>ESS proton </a:t>
            </a:r>
            <a:r>
              <a:rPr lang="en-GB" sz="4400" dirty="0" err="1">
                <a:solidFill>
                  <a:srgbClr val="FF6600"/>
                </a:solidFill>
                <a:latin typeface="Times New Roman"/>
                <a:cs typeface="Times New Roman"/>
              </a:rPr>
              <a:t>linac</a:t>
            </a:r>
            <a:endParaRPr lang="en-GB" sz="4400" dirty="0">
              <a:solidFill>
                <a:srgbClr val="FF6600"/>
              </a:solidFill>
              <a:latin typeface="Times New Roman"/>
              <a:cs typeface="Times New Roman"/>
            </a:endParaRPr>
          </a:p>
        </p:txBody>
      </p:sp>
      <p:sp>
        <p:nvSpPr>
          <p:cNvPr id="8" name="Espace réservé de la date 7"/>
          <p:cNvSpPr>
            <a:spLocks noGrp="1"/>
          </p:cNvSpPr>
          <p:nvPr>
            <p:ph type="dt" sz="half" idx="10"/>
          </p:nvPr>
        </p:nvSpPr>
        <p:spPr/>
        <p:txBody>
          <a:bodyPr/>
          <a:lstStyle/>
          <a:p>
            <a:r>
              <a:rPr lang="fr-FR"/>
              <a:t>HEP2021, 16/06/2021</a:t>
            </a:r>
            <a:endParaRPr lang="en-GB" dirty="0"/>
          </a:p>
        </p:txBody>
      </p:sp>
      <p:sp>
        <p:nvSpPr>
          <p:cNvPr id="9" name="Espace réservé du pied de page 8"/>
          <p:cNvSpPr>
            <a:spLocks noGrp="1"/>
          </p:cNvSpPr>
          <p:nvPr>
            <p:ph type="ftr" sz="quarter" idx="11"/>
          </p:nvPr>
        </p:nvSpPr>
        <p:spPr/>
        <p:txBody>
          <a:bodyPr/>
          <a:lstStyle/>
          <a:p>
            <a:r>
              <a:rPr lang="en-GB"/>
              <a:t>M. Dracos, IPHC-IN2P3/CNRS/UNISTRA</a:t>
            </a:r>
            <a:endParaRPr lang="en-GB" dirty="0"/>
          </a:p>
        </p:txBody>
      </p:sp>
      <p:sp>
        <p:nvSpPr>
          <p:cNvPr id="7" name="Espace réservé du numéro de diapositive 6"/>
          <p:cNvSpPr>
            <a:spLocks noGrp="1"/>
          </p:cNvSpPr>
          <p:nvPr>
            <p:ph type="sldNum" sz="quarter" idx="12"/>
          </p:nvPr>
        </p:nvSpPr>
        <p:spPr/>
        <p:txBody>
          <a:bodyPr/>
          <a:lstStyle/>
          <a:p>
            <a:fld id="{09CC56F7-6BCF-6E44-9937-5AE9275C7CAF}" type="slidenum">
              <a:rPr lang="en-GB" smtClean="0"/>
              <a:pPr/>
              <a:t>4</a:t>
            </a:fld>
            <a:endParaRPr lang="en-GB" dirty="0"/>
          </a:p>
        </p:txBody>
      </p:sp>
      <p:sp>
        <p:nvSpPr>
          <p:cNvPr id="13" name="TextBox 8"/>
          <p:cNvSpPr txBox="1"/>
          <p:nvPr/>
        </p:nvSpPr>
        <p:spPr>
          <a:xfrm>
            <a:off x="0" y="2247433"/>
            <a:ext cx="4615271" cy="3708708"/>
          </a:xfrm>
          <a:prstGeom prst="rect">
            <a:avLst/>
          </a:prstGeom>
          <a:noFill/>
        </p:spPr>
        <p:txBody>
          <a:bodyPr wrap="square">
            <a:spAutoFit/>
          </a:bodyPr>
          <a:lstStyle/>
          <a:p>
            <a:pPr marL="342900" indent="-342900" defTabSz="914400" fontAlgn="base">
              <a:spcBef>
                <a:spcPct val="0"/>
              </a:spcBef>
              <a:spcAft>
                <a:spcPts val="600"/>
              </a:spcAft>
              <a:buFont typeface="Arial"/>
              <a:buChar char="•"/>
              <a:defRPr/>
            </a:pPr>
            <a:r>
              <a:rPr lang="en-GB" sz="2000" dirty="0">
                <a:solidFill>
                  <a:srgbClr val="000000"/>
                </a:solidFill>
                <a:ea typeface="ＭＳ Ｐゴシック" charset="0"/>
                <a:cs typeface="Times New Roman"/>
              </a:rPr>
              <a:t>The ESS will be a copious source of spallation neutrons.</a:t>
            </a:r>
            <a:endParaRPr lang="en-GB" sz="2000" b="1" dirty="0">
              <a:solidFill>
                <a:srgbClr val="FF0000"/>
              </a:solidFill>
              <a:ea typeface="ＭＳ Ｐゴシック" charset="0"/>
              <a:cs typeface="Times New Roman"/>
            </a:endParaRPr>
          </a:p>
          <a:p>
            <a:pPr marL="342900" indent="-342900" defTabSz="914400" fontAlgn="base">
              <a:spcBef>
                <a:spcPct val="0"/>
              </a:spcBef>
              <a:spcAft>
                <a:spcPts val="600"/>
              </a:spcAft>
              <a:buFont typeface="Arial"/>
              <a:buChar char="•"/>
              <a:defRPr/>
            </a:pPr>
            <a:r>
              <a:rPr lang="en-GB" sz="2000" dirty="0">
                <a:solidFill>
                  <a:srgbClr val="000000"/>
                </a:solidFill>
                <a:ea typeface="ＭＳ Ｐゴシック" charset="0"/>
                <a:cs typeface="Times New Roman"/>
              </a:rPr>
              <a:t>5 MW average beam power.</a:t>
            </a:r>
          </a:p>
          <a:p>
            <a:pPr marL="342900" indent="-342900" defTabSz="914400" fontAlgn="base">
              <a:spcBef>
                <a:spcPct val="0"/>
              </a:spcBef>
              <a:spcAft>
                <a:spcPts val="600"/>
              </a:spcAft>
              <a:buFont typeface="Arial"/>
              <a:buChar char="•"/>
              <a:defRPr/>
            </a:pPr>
            <a:r>
              <a:rPr lang="en-GB" sz="2000" dirty="0">
                <a:solidFill>
                  <a:srgbClr val="000000"/>
                </a:solidFill>
                <a:ea typeface="ＭＳ Ｐゴシック" charset="0"/>
                <a:cs typeface="Times New Roman"/>
              </a:rPr>
              <a:t>125 MW peak power.</a:t>
            </a:r>
          </a:p>
          <a:p>
            <a:pPr marL="342900" indent="-342900" defTabSz="914400" fontAlgn="base">
              <a:spcBef>
                <a:spcPct val="0"/>
              </a:spcBef>
              <a:spcAft>
                <a:spcPts val="600"/>
              </a:spcAft>
              <a:buFont typeface="Arial"/>
              <a:buChar char="•"/>
              <a:defRPr/>
            </a:pPr>
            <a:r>
              <a:rPr lang="en-GB" sz="2000" dirty="0">
                <a:solidFill>
                  <a:srgbClr val="000000"/>
                </a:solidFill>
                <a:ea typeface="ＭＳ Ｐゴシック" charset="0"/>
                <a:cs typeface="Times New Roman"/>
              </a:rPr>
              <a:t>14 Hz repetition rate (2.86 </a:t>
            </a:r>
            <a:r>
              <a:rPr lang="en-GB" sz="2000" dirty="0" err="1">
                <a:solidFill>
                  <a:srgbClr val="000000"/>
                </a:solidFill>
                <a:ea typeface="ＭＳ Ｐゴシック" charset="0"/>
                <a:cs typeface="Times New Roman"/>
              </a:rPr>
              <a:t>ms</a:t>
            </a:r>
            <a:r>
              <a:rPr lang="en-GB" sz="2000" dirty="0">
                <a:solidFill>
                  <a:srgbClr val="000000"/>
                </a:solidFill>
                <a:ea typeface="ＭＳ Ｐゴシック" charset="0"/>
                <a:cs typeface="Times New Roman"/>
              </a:rPr>
              <a:t> pulse duration, 10</a:t>
            </a:r>
            <a:r>
              <a:rPr lang="en-GB" sz="2000" baseline="30000" dirty="0">
                <a:solidFill>
                  <a:srgbClr val="000000"/>
                </a:solidFill>
                <a:ea typeface="ＭＳ Ｐゴシック" charset="0"/>
                <a:cs typeface="Times New Roman"/>
              </a:rPr>
              <a:t>15</a:t>
            </a:r>
            <a:r>
              <a:rPr lang="en-GB" sz="2000" dirty="0">
                <a:solidFill>
                  <a:srgbClr val="000000"/>
                </a:solidFill>
                <a:ea typeface="ＭＳ Ｐゴシック" charset="0"/>
                <a:cs typeface="Times New Roman"/>
              </a:rPr>
              <a:t> protons).</a:t>
            </a:r>
          </a:p>
          <a:p>
            <a:pPr marL="342900" indent="-342900" defTabSz="914400" fontAlgn="base">
              <a:spcBef>
                <a:spcPct val="0"/>
              </a:spcBef>
              <a:spcAft>
                <a:spcPts val="600"/>
              </a:spcAft>
              <a:buFont typeface="Arial"/>
              <a:buChar char="•"/>
              <a:defRPr/>
            </a:pPr>
            <a:r>
              <a:rPr lang="en-GB" sz="2000" dirty="0">
                <a:solidFill>
                  <a:srgbClr val="000000"/>
                </a:solidFill>
                <a:ea typeface="ＭＳ Ｐゴシック" charset="0"/>
                <a:cs typeface="Times New Roman"/>
              </a:rPr>
              <a:t>Duty cycle 4%.</a:t>
            </a:r>
          </a:p>
          <a:p>
            <a:pPr marL="342900" indent="-342900" defTabSz="914400" fontAlgn="base">
              <a:spcBef>
                <a:spcPct val="0"/>
              </a:spcBef>
              <a:spcAft>
                <a:spcPts val="600"/>
              </a:spcAft>
              <a:buFont typeface="Arial"/>
              <a:buChar char="•"/>
              <a:defRPr/>
            </a:pPr>
            <a:r>
              <a:rPr lang="en-GB" sz="2000" dirty="0">
                <a:solidFill>
                  <a:srgbClr val="000000"/>
                </a:solidFill>
                <a:ea typeface="ＭＳ Ｐゴシック" charset="0"/>
                <a:cs typeface="Times New Roman"/>
              </a:rPr>
              <a:t>2.0 GeV protons</a:t>
            </a:r>
          </a:p>
          <a:p>
            <a:pPr marL="800100" lvl="1" indent="-342900" defTabSz="914400" fontAlgn="base">
              <a:spcBef>
                <a:spcPct val="0"/>
              </a:spcBef>
              <a:spcAft>
                <a:spcPts val="600"/>
              </a:spcAft>
              <a:buFont typeface="Courier New" charset="0"/>
              <a:buChar char="o"/>
              <a:defRPr/>
            </a:pPr>
            <a:r>
              <a:rPr lang="en-GB" sz="2000" dirty="0">
                <a:solidFill>
                  <a:srgbClr val="000000"/>
                </a:solidFill>
                <a:ea typeface="ＭＳ Ｐゴシック" charset="0"/>
                <a:cs typeface="Times New Roman"/>
              </a:rPr>
              <a:t>up to 3.5 GeV with </a:t>
            </a:r>
            <a:r>
              <a:rPr lang="en-GB" sz="2000" dirty="0" err="1">
                <a:solidFill>
                  <a:srgbClr val="000000"/>
                </a:solidFill>
                <a:ea typeface="ＭＳ Ｐゴシック" charset="0"/>
                <a:cs typeface="Times New Roman"/>
              </a:rPr>
              <a:t>linac</a:t>
            </a:r>
            <a:r>
              <a:rPr lang="en-GB" sz="2000" dirty="0">
                <a:solidFill>
                  <a:srgbClr val="000000"/>
                </a:solidFill>
                <a:ea typeface="ＭＳ Ｐゴシック" charset="0"/>
                <a:cs typeface="Times New Roman"/>
              </a:rPr>
              <a:t> upgrades</a:t>
            </a:r>
          </a:p>
          <a:p>
            <a:pPr marL="342900" indent="-342900" defTabSz="914400" fontAlgn="base">
              <a:spcBef>
                <a:spcPct val="0"/>
              </a:spcBef>
              <a:spcAft>
                <a:spcPts val="600"/>
              </a:spcAft>
              <a:buFont typeface="Arial"/>
              <a:buChar char="•"/>
              <a:defRPr/>
            </a:pPr>
            <a:r>
              <a:rPr lang="en-GB" sz="2000" b="1" dirty="0">
                <a:solidFill>
                  <a:srgbClr val="FF0000"/>
                </a:solidFill>
                <a:ea typeface="ＭＳ Ｐゴシック" charset="0"/>
                <a:cs typeface="Times New Roman"/>
              </a:rPr>
              <a:t>&gt;2.7x10</a:t>
            </a:r>
            <a:r>
              <a:rPr lang="en-GB" sz="2000" b="1" baseline="30000" dirty="0">
                <a:solidFill>
                  <a:srgbClr val="FF0000"/>
                </a:solidFill>
                <a:ea typeface="ＭＳ Ｐゴシック" charset="0"/>
                <a:cs typeface="Times New Roman"/>
              </a:rPr>
              <a:t>23</a:t>
            </a:r>
            <a:r>
              <a:rPr lang="en-GB" sz="2000" b="1" dirty="0">
                <a:solidFill>
                  <a:srgbClr val="FF0000"/>
                </a:solidFill>
                <a:ea typeface="ＭＳ Ｐゴシック" charset="0"/>
                <a:cs typeface="Times New Roman"/>
              </a:rPr>
              <a:t> </a:t>
            </a:r>
            <a:r>
              <a:rPr lang="en-GB" sz="2000" b="1" dirty="0" err="1">
                <a:solidFill>
                  <a:srgbClr val="FF0000"/>
                </a:solidFill>
                <a:ea typeface="ＭＳ Ｐゴシック" charset="0"/>
                <a:cs typeface="Times New Roman"/>
              </a:rPr>
              <a:t>p.o.t</a:t>
            </a:r>
            <a:r>
              <a:rPr lang="en-GB" sz="2000" b="1" dirty="0">
                <a:solidFill>
                  <a:srgbClr val="FF0000"/>
                </a:solidFill>
                <a:ea typeface="ＭＳ Ｐゴシック" charset="0"/>
                <a:cs typeface="Times New Roman"/>
              </a:rPr>
              <a:t>/year.</a:t>
            </a:r>
          </a:p>
        </p:txBody>
      </p:sp>
      <p:pic>
        <p:nvPicPr>
          <p:cNvPr id="5" name="medium.m4v">
            <a:hlinkClick r:id="" action="ppaction://media"/>
            <a:hlinkHover r:id="" action="ppaction://ole?verb=0"/>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15272" y="2114384"/>
            <a:ext cx="4362018" cy="2453635"/>
          </a:xfrm>
          <a:prstGeom prst="rect">
            <a:avLst/>
          </a:prstGeom>
        </p:spPr>
      </p:pic>
      <p:pic>
        <p:nvPicPr>
          <p:cNvPr id="2" name="Image 1"/>
          <p:cNvPicPr>
            <a:picLocks noChangeAspect="1"/>
          </p:cNvPicPr>
          <p:nvPr/>
        </p:nvPicPr>
        <p:blipFill>
          <a:blip r:embed="rId6"/>
          <a:stretch>
            <a:fillRect/>
          </a:stretch>
        </p:blipFill>
        <p:spPr>
          <a:xfrm>
            <a:off x="0" y="760473"/>
            <a:ext cx="9144000" cy="1353911"/>
          </a:xfrm>
          <a:prstGeom prst="rect">
            <a:avLst/>
          </a:prstGeom>
        </p:spPr>
      </p:pic>
      <p:sp>
        <p:nvSpPr>
          <p:cNvPr id="4" name="ZoneTexte 3"/>
          <p:cNvSpPr txBox="1"/>
          <p:nvPr/>
        </p:nvSpPr>
        <p:spPr>
          <a:xfrm>
            <a:off x="153776" y="6089190"/>
            <a:ext cx="3589124" cy="400110"/>
          </a:xfrm>
          <a:prstGeom prst="rect">
            <a:avLst/>
          </a:prstGeom>
          <a:noFill/>
          <a:ln>
            <a:solidFill>
              <a:srgbClr val="0432FF"/>
            </a:solidFill>
          </a:ln>
        </p:spPr>
        <p:txBody>
          <a:bodyPr wrap="none" rtlCol="0">
            <a:spAutoFit/>
          </a:bodyPr>
          <a:lstStyle/>
          <a:p>
            <a:r>
              <a:rPr lang="en-GB" sz="2000" b="1" dirty="0">
                <a:solidFill>
                  <a:srgbClr val="FF0000"/>
                </a:solidFill>
                <a:cs typeface="Times New Roman"/>
              </a:rPr>
              <a:t>Linac ready by 2025 (full power)</a:t>
            </a:r>
          </a:p>
        </p:txBody>
      </p:sp>
      <p:grpSp>
        <p:nvGrpSpPr>
          <p:cNvPr id="27" name="Group 26">
            <a:extLst>
              <a:ext uri="{FF2B5EF4-FFF2-40B4-BE49-F238E27FC236}">
                <a16:creationId xmlns:a16="http://schemas.microsoft.com/office/drawing/2014/main" id="{4CA1F4BB-EEE5-AE4D-827C-26CC998C42B4}"/>
              </a:ext>
            </a:extLst>
          </p:cNvPr>
          <p:cNvGrpSpPr/>
          <p:nvPr/>
        </p:nvGrpSpPr>
        <p:grpSpPr>
          <a:xfrm>
            <a:off x="5213130" y="4646796"/>
            <a:ext cx="3930869" cy="2100827"/>
            <a:chOff x="251520" y="1700809"/>
            <a:chExt cx="8892480" cy="4752528"/>
          </a:xfrm>
        </p:grpSpPr>
        <p:grpSp>
          <p:nvGrpSpPr>
            <p:cNvPr id="28" name="Group 27">
              <a:extLst>
                <a:ext uri="{FF2B5EF4-FFF2-40B4-BE49-F238E27FC236}">
                  <a16:creationId xmlns:a16="http://schemas.microsoft.com/office/drawing/2014/main" id="{B30FC52C-F5E0-514D-B0A9-BC5D1ADFCD19}"/>
                </a:ext>
              </a:extLst>
            </p:cNvPr>
            <p:cNvGrpSpPr/>
            <p:nvPr/>
          </p:nvGrpSpPr>
          <p:grpSpPr>
            <a:xfrm>
              <a:off x="676599" y="1948886"/>
              <a:ext cx="7875253" cy="4493186"/>
              <a:chOff x="676599" y="1948886"/>
              <a:chExt cx="7875253" cy="4493186"/>
            </a:xfrm>
          </p:grpSpPr>
          <p:sp>
            <p:nvSpPr>
              <p:cNvPr id="65" name="Freeform 64">
                <a:extLst>
                  <a:ext uri="{FF2B5EF4-FFF2-40B4-BE49-F238E27FC236}">
                    <a16:creationId xmlns:a16="http://schemas.microsoft.com/office/drawing/2014/main" id="{837CB315-0EAE-2041-AB6C-0E233D0CC2F6}"/>
                  </a:ext>
                </a:extLst>
              </p:cNvPr>
              <p:cNvSpPr/>
              <p:nvPr/>
            </p:nvSpPr>
            <p:spPr>
              <a:xfrm>
                <a:off x="1159334" y="4737700"/>
                <a:ext cx="7392056" cy="1306163"/>
              </a:xfrm>
              <a:custGeom>
                <a:avLst/>
                <a:gdLst>
                  <a:gd name="connsiteX0" fmla="*/ 0 w 5448300"/>
                  <a:gd name="connsiteY0" fmla="*/ 3632200 h 3632200"/>
                  <a:gd name="connsiteX1" fmla="*/ 38100 w 5448300"/>
                  <a:gd name="connsiteY1" fmla="*/ 2870200 h 3632200"/>
                  <a:gd name="connsiteX2" fmla="*/ 88900 w 5448300"/>
                  <a:gd name="connsiteY2" fmla="*/ 2108200 h 3632200"/>
                  <a:gd name="connsiteX3" fmla="*/ 127000 w 5448300"/>
                  <a:gd name="connsiteY3" fmla="*/ 1638300 h 3632200"/>
                  <a:gd name="connsiteX4" fmla="*/ 203200 w 5448300"/>
                  <a:gd name="connsiteY4" fmla="*/ 1244600 h 3632200"/>
                  <a:gd name="connsiteX5" fmla="*/ 292100 w 5448300"/>
                  <a:gd name="connsiteY5" fmla="*/ 927100 h 3632200"/>
                  <a:gd name="connsiteX6" fmla="*/ 457200 w 5448300"/>
                  <a:gd name="connsiteY6" fmla="*/ 609600 h 3632200"/>
                  <a:gd name="connsiteX7" fmla="*/ 622300 w 5448300"/>
                  <a:gd name="connsiteY7" fmla="*/ 419100 h 3632200"/>
                  <a:gd name="connsiteX8" fmla="*/ 812800 w 5448300"/>
                  <a:gd name="connsiteY8" fmla="*/ 266700 h 3632200"/>
                  <a:gd name="connsiteX9" fmla="*/ 1117600 w 5448300"/>
                  <a:gd name="connsiteY9" fmla="*/ 127000 h 3632200"/>
                  <a:gd name="connsiteX10" fmla="*/ 1511300 w 5448300"/>
                  <a:gd name="connsiteY10" fmla="*/ 50800 h 3632200"/>
                  <a:gd name="connsiteX11" fmla="*/ 2006600 w 5448300"/>
                  <a:gd name="connsiteY11" fmla="*/ 12700 h 3632200"/>
                  <a:gd name="connsiteX12" fmla="*/ 2603500 w 5448300"/>
                  <a:gd name="connsiteY12" fmla="*/ 0 h 3632200"/>
                  <a:gd name="connsiteX13" fmla="*/ 3340100 w 5448300"/>
                  <a:gd name="connsiteY13" fmla="*/ 12700 h 3632200"/>
                  <a:gd name="connsiteX14" fmla="*/ 3365500 w 5448300"/>
                  <a:gd name="connsiteY14" fmla="*/ 571500 h 3632200"/>
                  <a:gd name="connsiteX15" fmla="*/ 3390900 w 5448300"/>
                  <a:gd name="connsiteY15" fmla="*/ 1143000 h 3632200"/>
                  <a:gd name="connsiteX16" fmla="*/ 3429000 w 5448300"/>
                  <a:gd name="connsiteY16" fmla="*/ 1689100 h 3632200"/>
                  <a:gd name="connsiteX17" fmla="*/ 3479800 w 5448300"/>
                  <a:gd name="connsiteY17" fmla="*/ 2044700 h 3632200"/>
                  <a:gd name="connsiteX18" fmla="*/ 3543300 w 5448300"/>
                  <a:gd name="connsiteY18" fmla="*/ 2387600 h 3632200"/>
                  <a:gd name="connsiteX19" fmla="*/ 3619500 w 5448300"/>
                  <a:gd name="connsiteY19" fmla="*/ 2654300 h 3632200"/>
                  <a:gd name="connsiteX20" fmla="*/ 3695700 w 5448300"/>
                  <a:gd name="connsiteY20" fmla="*/ 2857500 h 3632200"/>
                  <a:gd name="connsiteX21" fmla="*/ 3810000 w 5448300"/>
                  <a:gd name="connsiteY21" fmla="*/ 3035300 h 3632200"/>
                  <a:gd name="connsiteX22" fmla="*/ 3975100 w 5448300"/>
                  <a:gd name="connsiteY22" fmla="*/ 3238500 h 3632200"/>
                  <a:gd name="connsiteX23" fmla="*/ 4178300 w 5448300"/>
                  <a:gd name="connsiteY23" fmla="*/ 3390900 h 3632200"/>
                  <a:gd name="connsiteX24" fmla="*/ 4457700 w 5448300"/>
                  <a:gd name="connsiteY24" fmla="*/ 3492500 h 3632200"/>
                  <a:gd name="connsiteX25" fmla="*/ 4775200 w 5448300"/>
                  <a:gd name="connsiteY25" fmla="*/ 3568700 h 3632200"/>
                  <a:gd name="connsiteX26" fmla="*/ 5080000 w 5448300"/>
                  <a:gd name="connsiteY26" fmla="*/ 3606800 h 3632200"/>
                  <a:gd name="connsiteX27" fmla="*/ 5448300 w 5448300"/>
                  <a:gd name="connsiteY27" fmla="*/ 3632200 h 363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48300" h="3632200">
                    <a:moveTo>
                      <a:pt x="0" y="3632200"/>
                    </a:moveTo>
                    <a:lnTo>
                      <a:pt x="38100" y="2870200"/>
                    </a:lnTo>
                    <a:lnTo>
                      <a:pt x="88900" y="2108200"/>
                    </a:lnTo>
                    <a:lnTo>
                      <a:pt x="127000" y="1638300"/>
                    </a:lnTo>
                    <a:lnTo>
                      <a:pt x="203200" y="1244600"/>
                    </a:lnTo>
                    <a:lnTo>
                      <a:pt x="292100" y="927100"/>
                    </a:lnTo>
                    <a:lnTo>
                      <a:pt x="457200" y="609600"/>
                    </a:lnTo>
                    <a:lnTo>
                      <a:pt x="622300" y="419100"/>
                    </a:lnTo>
                    <a:lnTo>
                      <a:pt x="812800" y="266700"/>
                    </a:lnTo>
                    <a:lnTo>
                      <a:pt x="1117600" y="127000"/>
                    </a:lnTo>
                    <a:lnTo>
                      <a:pt x="1511300" y="50800"/>
                    </a:lnTo>
                    <a:lnTo>
                      <a:pt x="2006600" y="12700"/>
                    </a:lnTo>
                    <a:lnTo>
                      <a:pt x="2603500" y="0"/>
                    </a:lnTo>
                    <a:lnTo>
                      <a:pt x="3340100" y="12700"/>
                    </a:lnTo>
                    <a:lnTo>
                      <a:pt x="3365500" y="571500"/>
                    </a:lnTo>
                    <a:lnTo>
                      <a:pt x="3390900" y="1143000"/>
                    </a:lnTo>
                    <a:lnTo>
                      <a:pt x="3429000" y="1689100"/>
                    </a:lnTo>
                    <a:lnTo>
                      <a:pt x="3479800" y="2044700"/>
                    </a:lnTo>
                    <a:lnTo>
                      <a:pt x="3543300" y="2387600"/>
                    </a:lnTo>
                    <a:lnTo>
                      <a:pt x="3619500" y="2654300"/>
                    </a:lnTo>
                    <a:lnTo>
                      <a:pt x="3695700" y="2857500"/>
                    </a:lnTo>
                    <a:lnTo>
                      <a:pt x="3810000" y="3035300"/>
                    </a:lnTo>
                    <a:lnTo>
                      <a:pt x="3975100" y="3238500"/>
                    </a:lnTo>
                    <a:lnTo>
                      <a:pt x="4178300" y="3390900"/>
                    </a:lnTo>
                    <a:lnTo>
                      <a:pt x="4457700" y="3492500"/>
                    </a:lnTo>
                    <a:lnTo>
                      <a:pt x="4775200" y="3568700"/>
                    </a:lnTo>
                    <a:lnTo>
                      <a:pt x="5080000" y="3606800"/>
                    </a:lnTo>
                    <a:lnTo>
                      <a:pt x="5448300" y="3632200"/>
                    </a:lnTo>
                  </a:path>
                </a:pathLst>
              </a:custGeom>
              <a:solidFill>
                <a:srgbClr val="0094CA"/>
              </a:solidFill>
              <a:ln w="38100" cmpd="sng">
                <a:solidFill>
                  <a:srgbClr val="0094CA"/>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913360"/>
                <a:endParaRPr lang="en-US" sz="800">
                  <a:solidFill>
                    <a:prstClr val="black"/>
                  </a:solidFill>
                  <a:latin typeface="Calibri"/>
                </a:endParaRPr>
              </a:p>
            </p:txBody>
          </p:sp>
          <p:sp>
            <p:nvSpPr>
              <p:cNvPr id="66" name="AutoShape 38">
                <a:extLst>
                  <a:ext uri="{FF2B5EF4-FFF2-40B4-BE49-F238E27FC236}">
                    <a16:creationId xmlns:a16="http://schemas.microsoft.com/office/drawing/2014/main" id="{B69224B5-DDEB-7A45-B609-7A8BEA99E0FF}"/>
                  </a:ext>
                </a:extLst>
              </p:cNvPr>
              <p:cNvSpPr>
                <a:spLocks/>
              </p:cNvSpPr>
              <p:nvPr/>
            </p:nvSpPr>
            <p:spPr bwMode="auto">
              <a:xfrm>
                <a:off x="7421701" y="6081421"/>
                <a:ext cx="244470" cy="3606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r>
                  <a:rPr lang="en-US" sz="900" dirty="0">
                    <a:solidFill>
                      <a:prstClr val="black"/>
                    </a:solidFill>
                    <a:latin typeface="Helvetica Light" charset="0"/>
                    <a:cs typeface="Helvetica Light" charset="0"/>
                    <a:sym typeface="Helvetica Light" charset="0"/>
                  </a:rPr>
                  <a:t>4</a:t>
                </a:r>
                <a:endParaRPr lang="en-US" sz="900" dirty="0">
                  <a:solidFill>
                    <a:prstClr val="black"/>
                  </a:solidFill>
                  <a:latin typeface="Calibri"/>
                  <a:cs typeface="Helvetica" charset="0"/>
                </a:endParaRPr>
              </a:p>
            </p:txBody>
          </p:sp>
          <p:sp>
            <p:nvSpPr>
              <p:cNvPr id="67" name="Line 8">
                <a:extLst>
                  <a:ext uri="{FF2B5EF4-FFF2-40B4-BE49-F238E27FC236}">
                    <a16:creationId xmlns:a16="http://schemas.microsoft.com/office/drawing/2014/main" id="{C9C9A4FE-B7FE-1041-892C-75A9A9B90730}"/>
                  </a:ext>
                </a:extLst>
              </p:cNvPr>
              <p:cNvSpPr>
                <a:spLocks noChangeShapeType="1"/>
              </p:cNvSpPr>
              <p:nvPr/>
            </p:nvSpPr>
            <p:spPr bwMode="auto">
              <a:xfrm flipH="1">
                <a:off x="7563264" y="6041997"/>
                <a:ext cx="0" cy="112612"/>
              </a:xfrm>
              <a:prstGeom prst="line">
                <a:avLst/>
              </a:prstGeom>
              <a:noFill/>
              <a:ln w="19050"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254048" indent="-205521">
                  <a:spcBef>
                    <a:spcPts val="1620"/>
                  </a:spcBef>
                  <a:buSzPct val="100000"/>
                  <a:buFont typeface="Arial" charset="0"/>
                  <a:buChar char="•"/>
                  <a:defRPr/>
                </a:pPr>
                <a:endParaRPr lang="en-US" sz="500">
                  <a:solidFill>
                    <a:srgbClr val="006D8F"/>
                  </a:solidFill>
                  <a:latin typeface="Calibri" charset="0"/>
                  <a:cs typeface="Calibri" charset="0"/>
                  <a:sym typeface="Calibri" charset="0"/>
                </a:endParaRPr>
              </a:p>
            </p:txBody>
          </p:sp>
          <p:sp>
            <p:nvSpPr>
              <p:cNvPr id="68" name="Rectangle 67">
                <a:extLst>
                  <a:ext uri="{FF2B5EF4-FFF2-40B4-BE49-F238E27FC236}">
                    <a16:creationId xmlns:a16="http://schemas.microsoft.com/office/drawing/2014/main" id="{BDF5296B-69F5-F945-9296-23E2261178B2}"/>
                  </a:ext>
                </a:extLst>
              </p:cNvPr>
              <p:cNvSpPr/>
              <p:nvPr/>
            </p:nvSpPr>
            <p:spPr>
              <a:xfrm>
                <a:off x="5754916" y="1979856"/>
                <a:ext cx="69077" cy="90484"/>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360"/>
                <a:endParaRPr lang="en-US" sz="800">
                  <a:solidFill>
                    <a:prstClr val="white"/>
                  </a:solidFill>
                  <a:latin typeface="Calibri"/>
                </a:endParaRPr>
              </a:p>
            </p:txBody>
          </p:sp>
          <p:sp>
            <p:nvSpPr>
              <p:cNvPr id="69" name="Line 15">
                <a:extLst>
                  <a:ext uri="{FF2B5EF4-FFF2-40B4-BE49-F238E27FC236}">
                    <a16:creationId xmlns:a16="http://schemas.microsoft.com/office/drawing/2014/main" id="{8642F461-A3A4-3C47-99CC-FB79FB107712}"/>
                  </a:ext>
                </a:extLst>
              </p:cNvPr>
              <p:cNvSpPr>
                <a:spLocks noChangeShapeType="1"/>
              </p:cNvSpPr>
              <p:nvPr/>
            </p:nvSpPr>
            <p:spPr bwMode="auto">
              <a:xfrm>
                <a:off x="1013420" y="2170352"/>
                <a:ext cx="142278"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endParaRPr lang="en-US" sz="1000">
                  <a:solidFill>
                    <a:prstClr val="black"/>
                  </a:solidFill>
                  <a:latin typeface="Helvetica Light" charset="0"/>
                  <a:cs typeface="Helvetica Light" charset="0"/>
                  <a:sym typeface="Helvetica Light" charset="0"/>
                </a:endParaRPr>
              </a:p>
            </p:txBody>
          </p:sp>
          <p:sp>
            <p:nvSpPr>
              <p:cNvPr id="70" name="AutoShape 25">
                <a:extLst>
                  <a:ext uri="{FF2B5EF4-FFF2-40B4-BE49-F238E27FC236}">
                    <a16:creationId xmlns:a16="http://schemas.microsoft.com/office/drawing/2014/main" id="{3F896175-07AC-A84E-AA17-F1C326ACDEB9}"/>
                  </a:ext>
                </a:extLst>
              </p:cNvPr>
              <p:cNvSpPr>
                <a:spLocks/>
              </p:cNvSpPr>
              <p:nvPr/>
            </p:nvSpPr>
            <p:spPr bwMode="auto">
              <a:xfrm>
                <a:off x="676599" y="1988955"/>
                <a:ext cx="415601" cy="3606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r>
                  <a:rPr lang="en-US" sz="900" dirty="0">
                    <a:solidFill>
                      <a:prstClr val="black"/>
                    </a:solidFill>
                    <a:latin typeface="Helvetica Light" charset="0"/>
                    <a:cs typeface="Helvetica Light" charset="0"/>
                    <a:sym typeface="Helvetica Light" charset="0"/>
                  </a:rPr>
                  <a:t>8</a:t>
                </a:r>
                <a:endParaRPr lang="en-US" sz="900" dirty="0">
                  <a:solidFill>
                    <a:prstClr val="black"/>
                  </a:solidFill>
                  <a:latin typeface="Calibri"/>
                  <a:cs typeface="Helvetica" charset="0"/>
                </a:endParaRPr>
              </a:p>
            </p:txBody>
          </p:sp>
          <p:sp>
            <p:nvSpPr>
              <p:cNvPr id="71" name="Rectangle 70">
                <a:extLst>
                  <a:ext uri="{FF2B5EF4-FFF2-40B4-BE49-F238E27FC236}">
                    <a16:creationId xmlns:a16="http://schemas.microsoft.com/office/drawing/2014/main" id="{D29A4835-C42B-F645-ADEA-39C39041DB92}"/>
                  </a:ext>
                </a:extLst>
              </p:cNvPr>
              <p:cNvSpPr/>
              <p:nvPr/>
            </p:nvSpPr>
            <p:spPr>
              <a:xfrm>
                <a:off x="5685839" y="1948886"/>
                <a:ext cx="69077" cy="90484"/>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360"/>
                <a:endParaRPr lang="en-US" sz="800">
                  <a:solidFill>
                    <a:prstClr val="white"/>
                  </a:solidFill>
                  <a:latin typeface="Calibri"/>
                </a:endParaRPr>
              </a:p>
            </p:txBody>
          </p:sp>
          <p:sp>
            <p:nvSpPr>
              <p:cNvPr id="72" name="Freeform 71">
                <a:extLst>
                  <a:ext uri="{FF2B5EF4-FFF2-40B4-BE49-F238E27FC236}">
                    <a16:creationId xmlns:a16="http://schemas.microsoft.com/office/drawing/2014/main" id="{9C8B171B-13C8-3241-BDEF-FE75D5E52AAF}"/>
                  </a:ext>
                </a:extLst>
              </p:cNvPr>
              <p:cNvSpPr/>
              <p:nvPr/>
            </p:nvSpPr>
            <p:spPr>
              <a:xfrm>
                <a:off x="1159796" y="2263331"/>
                <a:ext cx="7392056" cy="3775555"/>
              </a:xfrm>
              <a:custGeom>
                <a:avLst/>
                <a:gdLst>
                  <a:gd name="connsiteX0" fmla="*/ 0 w 5448300"/>
                  <a:gd name="connsiteY0" fmla="*/ 3632200 h 3632200"/>
                  <a:gd name="connsiteX1" fmla="*/ 38100 w 5448300"/>
                  <a:gd name="connsiteY1" fmla="*/ 2870200 h 3632200"/>
                  <a:gd name="connsiteX2" fmla="*/ 88900 w 5448300"/>
                  <a:gd name="connsiteY2" fmla="*/ 2108200 h 3632200"/>
                  <a:gd name="connsiteX3" fmla="*/ 127000 w 5448300"/>
                  <a:gd name="connsiteY3" fmla="*/ 1638300 h 3632200"/>
                  <a:gd name="connsiteX4" fmla="*/ 203200 w 5448300"/>
                  <a:gd name="connsiteY4" fmla="*/ 1244600 h 3632200"/>
                  <a:gd name="connsiteX5" fmla="*/ 292100 w 5448300"/>
                  <a:gd name="connsiteY5" fmla="*/ 927100 h 3632200"/>
                  <a:gd name="connsiteX6" fmla="*/ 457200 w 5448300"/>
                  <a:gd name="connsiteY6" fmla="*/ 609600 h 3632200"/>
                  <a:gd name="connsiteX7" fmla="*/ 622300 w 5448300"/>
                  <a:gd name="connsiteY7" fmla="*/ 419100 h 3632200"/>
                  <a:gd name="connsiteX8" fmla="*/ 812800 w 5448300"/>
                  <a:gd name="connsiteY8" fmla="*/ 266700 h 3632200"/>
                  <a:gd name="connsiteX9" fmla="*/ 1117600 w 5448300"/>
                  <a:gd name="connsiteY9" fmla="*/ 127000 h 3632200"/>
                  <a:gd name="connsiteX10" fmla="*/ 1511300 w 5448300"/>
                  <a:gd name="connsiteY10" fmla="*/ 50800 h 3632200"/>
                  <a:gd name="connsiteX11" fmla="*/ 2006600 w 5448300"/>
                  <a:gd name="connsiteY11" fmla="*/ 12700 h 3632200"/>
                  <a:gd name="connsiteX12" fmla="*/ 2603500 w 5448300"/>
                  <a:gd name="connsiteY12" fmla="*/ 0 h 3632200"/>
                  <a:gd name="connsiteX13" fmla="*/ 3340100 w 5448300"/>
                  <a:gd name="connsiteY13" fmla="*/ 12700 h 3632200"/>
                  <a:gd name="connsiteX14" fmla="*/ 3365500 w 5448300"/>
                  <a:gd name="connsiteY14" fmla="*/ 571500 h 3632200"/>
                  <a:gd name="connsiteX15" fmla="*/ 3390900 w 5448300"/>
                  <a:gd name="connsiteY15" fmla="*/ 1143000 h 3632200"/>
                  <a:gd name="connsiteX16" fmla="*/ 3429000 w 5448300"/>
                  <a:gd name="connsiteY16" fmla="*/ 1689100 h 3632200"/>
                  <a:gd name="connsiteX17" fmla="*/ 3479800 w 5448300"/>
                  <a:gd name="connsiteY17" fmla="*/ 2044700 h 3632200"/>
                  <a:gd name="connsiteX18" fmla="*/ 3543300 w 5448300"/>
                  <a:gd name="connsiteY18" fmla="*/ 2387600 h 3632200"/>
                  <a:gd name="connsiteX19" fmla="*/ 3619500 w 5448300"/>
                  <a:gd name="connsiteY19" fmla="*/ 2654300 h 3632200"/>
                  <a:gd name="connsiteX20" fmla="*/ 3695700 w 5448300"/>
                  <a:gd name="connsiteY20" fmla="*/ 2857500 h 3632200"/>
                  <a:gd name="connsiteX21" fmla="*/ 3810000 w 5448300"/>
                  <a:gd name="connsiteY21" fmla="*/ 3035300 h 3632200"/>
                  <a:gd name="connsiteX22" fmla="*/ 3975100 w 5448300"/>
                  <a:gd name="connsiteY22" fmla="*/ 3238500 h 3632200"/>
                  <a:gd name="connsiteX23" fmla="*/ 4178300 w 5448300"/>
                  <a:gd name="connsiteY23" fmla="*/ 3390900 h 3632200"/>
                  <a:gd name="connsiteX24" fmla="*/ 4457700 w 5448300"/>
                  <a:gd name="connsiteY24" fmla="*/ 3492500 h 3632200"/>
                  <a:gd name="connsiteX25" fmla="*/ 4775200 w 5448300"/>
                  <a:gd name="connsiteY25" fmla="*/ 3568700 h 3632200"/>
                  <a:gd name="connsiteX26" fmla="*/ 5080000 w 5448300"/>
                  <a:gd name="connsiteY26" fmla="*/ 3606800 h 3632200"/>
                  <a:gd name="connsiteX27" fmla="*/ 5448300 w 5448300"/>
                  <a:gd name="connsiteY27" fmla="*/ 3632200 h 363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48300" h="3632200">
                    <a:moveTo>
                      <a:pt x="0" y="3632200"/>
                    </a:moveTo>
                    <a:lnTo>
                      <a:pt x="38100" y="2870200"/>
                    </a:lnTo>
                    <a:lnTo>
                      <a:pt x="88900" y="2108200"/>
                    </a:lnTo>
                    <a:lnTo>
                      <a:pt x="127000" y="1638300"/>
                    </a:lnTo>
                    <a:lnTo>
                      <a:pt x="203200" y="1244600"/>
                    </a:lnTo>
                    <a:lnTo>
                      <a:pt x="292100" y="927100"/>
                    </a:lnTo>
                    <a:lnTo>
                      <a:pt x="457200" y="609600"/>
                    </a:lnTo>
                    <a:lnTo>
                      <a:pt x="622300" y="419100"/>
                    </a:lnTo>
                    <a:lnTo>
                      <a:pt x="812800" y="266700"/>
                    </a:lnTo>
                    <a:lnTo>
                      <a:pt x="1117600" y="127000"/>
                    </a:lnTo>
                    <a:lnTo>
                      <a:pt x="1511300" y="50800"/>
                    </a:lnTo>
                    <a:lnTo>
                      <a:pt x="2006600" y="12700"/>
                    </a:lnTo>
                    <a:lnTo>
                      <a:pt x="2603500" y="0"/>
                    </a:lnTo>
                    <a:lnTo>
                      <a:pt x="3340100" y="12700"/>
                    </a:lnTo>
                    <a:lnTo>
                      <a:pt x="3365500" y="571500"/>
                    </a:lnTo>
                    <a:lnTo>
                      <a:pt x="3390900" y="1143000"/>
                    </a:lnTo>
                    <a:lnTo>
                      <a:pt x="3429000" y="1689100"/>
                    </a:lnTo>
                    <a:lnTo>
                      <a:pt x="3479800" y="2044700"/>
                    </a:lnTo>
                    <a:lnTo>
                      <a:pt x="3543300" y="2387600"/>
                    </a:lnTo>
                    <a:lnTo>
                      <a:pt x="3619500" y="2654300"/>
                    </a:lnTo>
                    <a:lnTo>
                      <a:pt x="3695700" y="2857500"/>
                    </a:lnTo>
                    <a:lnTo>
                      <a:pt x="3810000" y="3035300"/>
                    </a:lnTo>
                    <a:lnTo>
                      <a:pt x="3975100" y="3238500"/>
                    </a:lnTo>
                    <a:lnTo>
                      <a:pt x="4178300" y="3390900"/>
                    </a:lnTo>
                    <a:lnTo>
                      <a:pt x="4457700" y="3492500"/>
                    </a:lnTo>
                    <a:lnTo>
                      <a:pt x="4775200" y="3568700"/>
                    </a:lnTo>
                    <a:lnTo>
                      <a:pt x="5080000" y="3606800"/>
                    </a:lnTo>
                    <a:lnTo>
                      <a:pt x="5448300" y="3632200"/>
                    </a:lnTo>
                  </a:path>
                </a:pathLst>
              </a:custGeom>
              <a:ln w="38100" cmpd="sng">
                <a:solidFill>
                  <a:srgbClr val="0094CA"/>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913360"/>
                <a:endParaRPr lang="en-US" sz="800">
                  <a:solidFill>
                    <a:prstClr val="black"/>
                  </a:solidFill>
                  <a:latin typeface="Calibri"/>
                </a:endParaRPr>
              </a:p>
            </p:txBody>
          </p:sp>
          <p:sp>
            <p:nvSpPr>
              <p:cNvPr id="73" name="Freeform 72">
                <a:extLst>
                  <a:ext uri="{FF2B5EF4-FFF2-40B4-BE49-F238E27FC236}">
                    <a16:creationId xmlns:a16="http://schemas.microsoft.com/office/drawing/2014/main" id="{1895CC27-AC3E-C34B-9875-E36C17C7AFE4}"/>
                  </a:ext>
                </a:extLst>
              </p:cNvPr>
              <p:cNvSpPr/>
              <p:nvPr/>
            </p:nvSpPr>
            <p:spPr>
              <a:xfrm>
                <a:off x="1574682" y="5805998"/>
                <a:ext cx="143459" cy="240763"/>
              </a:xfrm>
              <a:custGeom>
                <a:avLst/>
                <a:gdLst>
                  <a:gd name="connsiteX0" fmla="*/ 0 w 3952411"/>
                  <a:gd name="connsiteY0" fmla="*/ 2604550 h 2604550"/>
                  <a:gd name="connsiteX1" fmla="*/ 103670 w 3952411"/>
                  <a:gd name="connsiteY1" fmla="*/ 2526802 h 2604550"/>
                  <a:gd name="connsiteX2" fmla="*/ 194381 w 3952411"/>
                  <a:gd name="connsiteY2" fmla="*/ 2099189 h 2604550"/>
                  <a:gd name="connsiteX3" fmla="*/ 272134 w 3952411"/>
                  <a:gd name="connsiteY3" fmla="*/ 1321712 h 2604550"/>
                  <a:gd name="connsiteX4" fmla="*/ 323968 w 3952411"/>
                  <a:gd name="connsiteY4" fmla="*/ 596066 h 2604550"/>
                  <a:gd name="connsiteX5" fmla="*/ 362845 w 3952411"/>
                  <a:gd name="connsiteY5" fmla="*/ 246201 h 2604550"/>
                  <a:gd name="connsiteX6" fmla="*/ 453556 w 3952411"/>
                  <a:gd name="connsiteY6" fmla="*/ 0 h 2604550"/>
                  <a:gd name="connsiteX7" fmla="*/ 596102 w 3952411"/>
                  <a:gd name="connsiteY7" fmla="*/ 12958 h 2604550"/>
                  <a:gd name="connsiteX8" fmla="*/ 764565 w 3952411"/>
                  <a:gd name="connsiteY8" fmla="*/ 310991 h 2604550"/>
                  <a:gd name="connsiteX9" fmla="*/ 933028 w 3952411"/>
                  <a:gd name="connsiteY9" fmla="*/ 816351 h 2604550"/>
                  <a:gd name="connsiteX10" fmla="*/ 1088533 w 3952411"/>
                  <a:gd name="connsiteY10" fmla="*/ 1218048 h 2604550"/>
                  <a:gd name="connsiteX11" fmla="*/ 1244038 w 3952411"/>
                  <a:gd name="connsiteY11" fmla="*/ 1529039 h 2604550"/>
                  <a:gd name="connsiteX12" fmla="*/ 1399543 w 3952411"/>
                  <a:gd name="connsiteY12" fmla="*/ 1814114 h 2604550"/>
                  <a:gd name="connsiteX13" fmla="*/ 1593923 w 3952411"/>
                  <a:gd name="connsiteY13" fmla="*/ 2034400 h 2604550"/>
                  <a:gd name="connsiteX14" fmla="*/ 1853098 w 3952411"/>
                  <a:gd name="connsiteY14" fmla="*/ 2202853 h 2604550"/>
                  <a:gd name="connsiteX15" fmla="*/ 2254818 w 3952411"/>
                  <a:gd name="connsiteY15" fmla="*/ 2358349 h 2604550"/>
                  <a:gd name="connsiteX16" fmla="*/ 2539910 w 3952411"/>
                  <a:gd name="connsiteY16" fmla="*/ 2423138 h 2604550"/>
                  <a:gd name="connsiteX17" fmla="*/ 2902755 w 3952411"/>
                  <a:gd name="connsiteY17" fmla="*/ 2487928 h 2604550"/>
                  <a:gd name="connsiteX18" fmla="*/ 3356310 w 3952411"/>
                  <a:gd name="connsiteY18" fmla="*/ 2526802 h 2604550"/>
                  <a:gd name="connsiteX19" fmla="*/ 3952411 w 3952411"/>
                  <a:gd name="connsiteY19" fmla="*/ 2591592 h 260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52411" h="2604550">
                    <a:moveTo>
                      <a:pt x="0" y="2604550"/>
                    </a:moveTo>
                    <a:lnTo>
                      <a:pt x="103670" y="2526802"/>
                    </a:lnTo>
                    <a:lnTo>
                      <a:pt x="194381" y="2099189"/>
                    </a:lnTo>
                    <a:lnTo>
                      <a:pt x="272134" y="1321712"/>
                    </a:lnTo>
                    <a:lnTo>
                      <a:pt x="323968" y="596066"/>
                    </a:lnTo>
                    <a:lnTo>
                      <a:pt x="362845" y="246201"/>
                    </a:lnTo>
                    <a:lnTo>
                      <a:pt x="453556" y="0"/>
                    </a:lnTo>
                    <a:lnTo>
                      <a:pt x="596102" y="12958"/>
                    </a:lnTo>
                    <a:lnTo>
                      <a:pt x="764565" y="310991"/>
                    </a:lnTo>
                    <a:lnTo>
                      <a:pt x="933028" y="816351"/>
                    </a:lnTo>
                    <a:lnTo>
                      <a:pt x="1088533" y="1218048"/>
                    </a:lnTo>
                    <a:lnTo>
                      <a:pt x="1244038" y="1529039"/>
                    </a:lnTo>
                    <a:lnTo>
                      <a:pt x="1399543" y="1814114"/>
                    </a:lnTo>
                    <a:lnTo>
                      <a:pt x="1593923" y="2034400"/>
                    </a:lnTo>
                    <a:lnTo>
                      <a:pt x="1853098" y="2202853"/>
                    </a:lnTo>
                    <a:lnTo>
                      <a:pt x="2254818" y="2358349"/>
                    </a:lnTo>
                    <a:lnTo>
                      <a:pt x="2539910" y="2423138"/>
                    </a:lnTo>
                    <a:lnTo>
                      <a:pt x="2902755" y="2487928"/>
                    </a:lnTo>
                    <a:lnTo>
                      <a:pt x="3356310" y="2526802"/>
                    </a:lnTo>
                    <a:lnTo>
                      <a:pt x="3952411" y="2591592"/>
                    </a:lnTo>
                  </a:path>
                </a:pathLst>
              </a:custGeom>
              <a:solidFill>
                <a:srgbClr val="FF0000"/>
              </a:solidFill>
              <a:ln w="635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913360"/>
                <a:endParaRPr lang="en-US" sz="800">
                  <a:solidFill>
                    <a:prstClr val="black"/>
                  </a:solidFill>
                  <a:latin typeface="Calibri"/>
                </a:endParaRPr>
              </a:p>
            </p:txBody>
          </p:sp>
          <p:sp>
            <p:nvSpPr>
              <p:cNvPr id="74" name="Freeform 73">
                <a:extLst>
                  <a:ext uri="{FF2B5EF4-FFF2-40B4-BE49-F238E27FC236}">
                    <a16:creationId xmlns:a16="http://schemas.microsoft.com/office/drawing/2014/main" id="{52133113-E4B1-994A-953C-ED8773106322}"/>
                  </a:ext>
                </a:extLst>
              </p:cNvPr>
              <p:cNvSpPr/>
              <p:nvPr/>
            </p:nvSpPr>
            <p:spPr>
              <a:xfrm>
                <a:off x="2624363" y="5391291"/>
                <a:ext cx="143460" cy="655468"/>
              </a:xfrm>
              <a:custGeom>
                <a:avLst/>
                <a:gdLst>
                  <a:gd name="connsiteX0" fmla="*/ 0 w 3952411"/>
                  <a:gd name="connsiteY0" fmla="*/ 2604550 h 2604550"/>
                  <a:gd name="connsiteX1" fmla="*/ 103670 w 3952411"/>
                  <a:gd name="connsiteY1" fmla="*/ 2526802 h 2604550"/>
                  <a:gd name="connsiteX2" fmla="*/ 194381 w 3952411"/>
                  <a:gd name="connsiteY2" fmla="*/ 2099189 h 2604550"/>
                  <a:gd name="connsiteX3" fmla="*/ 272134 w 3952411"/>
                  <a:gd name="connsiteY3" fmla="*/ 1321712 h 2604550"/>
                  <a:gd name="connsiteX4" fmla="*/ 323968 w 3952411"/>
                  <a:gd name="connsiteY4" fmla="*/ 596066 h 2604550"/>
                  <a:gd name="connsiteX5" fmla="*/ 362845 w 3952411"/>
                  <a:gd name="connsiteY5" fmla="*/ 246201 h 2604550"/>
                  <a:gd name="connsiteX6" fmla="*/ 453556 w 3952411"/>
                  <a:gd name="connsiteY6" fmla="*/ 0 h 2604550"/>
                  <a:gd name="connsiteX7" fmla="*/ 596102 w 3952411"/>
                  <a:gd name="connsiteY7" fmla="*/ 12958 h 2604550"/>
                  <a:gd name="connsiteX8" fmla="*/ 764565 w 3952411"/>
                  <a:gd name="connsiteY8" fmla="*/ 310991 h 2604550"/>
                  <a:gd name="connsiteX9" fmla="*/ 933028 w 3952411"/>
                  <a:gd name="connsiteY9" fmla="*/ 816351 h 2604550"/>
                  <a:gd name="connsiteX10" fmla="*/ 1088533 w 3952411"/>
                  <a:gd name="connsiteY10" fmla="*/ 1218048 h 2604550"/>
                  <a:gd name="connsiteX11" fmla="*/ 1244038 w 3952411"/>
                  <a:gd name="connsiteY11" fmla="*/ 1529039 h 2604550"/>
                  <a:gd name="connsiteX12" fmla="*/ 1399543 w 3952411"/>
                  <a:gd name="connsiteY12" fmla="*/ 1814114 h 2604550"/>
                  <a:gd name="connsiteX13" fmla="*/ 1593923 w 3952411"/>
                  <a:gd name="connsiteY13" fmla="*/ 2034400 h 2604550"/>
                  <a:gd name="connsiteX14" fmla="*/ 1853098 w 3952411"/>
                  <a:gd name="connsiteY14" fmla="*/ 2202853 h 2604550"/>
                  <a:gd name="connsiteX15" fmla="*/ 2254818 w 3952411"/>
                  <a:gd name="connsiteY15" fmla="*/ 2358349 h 2604550"/>
                  <a:gd name="connsiteX16" fmla="*/ 2539910 w 3952411"/>
                  <a:gd name="connsiteY16" fmla="*/ 2423138 h 2604550"/>
                  <a:gd name="connsiteX17" fmla="*/ 2902755 w 3952411"/>
                  <a:gd name="connsiteY17" fmla="*/ 2487928 h 2604550"/>
                  <a:gd name="connsiteX18" fmla="*/ 3356310 w 3952411"/>
                  <a:gd name="connsiteY18" fmla="*/ 2526802 h 2604550"/>
                  <a:gd name="connsiteX19" fmla="*/ 3952411 w 3952411"/>
                  <a:gd name="connsiteY19" fmla="*/ 2591592 h 260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52411" h="2604550">
                    <a:moveTo>
                      <a:pt x="0" y="2604550"/>
                    </a:moveTo>
                    <a:lnTo>
                      <a:pt x="103670" y="2526802"/>
                    </a:lnTo>
                    <a:lnTo>
                      <a:pt x="194381" y="2099189"/>
                    </a:lnTo>
                    <a:lnTo>
                      <a:pt x="272134" y="1321712"/>
                    </a:lnTo>
                    <a:lnTo>
                      <a:pt x="323968" y="596066"/>
                    </a:lnTo>
                    <a:lnTo>
                      <a:pt x="362845" y="246201"/>
                    </a:lnTo>
                    <a:lnTo>
                      <a:pt x="453556" y="0"/>
                    </a:lnTo>
                    <a:lnTo>
                      <a:pt x="596102" y="12958"/>
                    </a:lnTo>
                    <a:lnTo>
                      <a:pt x="764565" y="310991"/>
                    </a:lnTo>
                    <a:lnTo>
                      <a:pt x="933028" y="816351"/>
                    </a:lnTo>
                    <a:lnTo>
                      <a:pt x="1088533" y="1218048"/>
                    </a:lnTo>
                    <a:lnTo>
                      <a:pt x="1244038" y="1529039"/>
                    </a:lnTo>
                    <a:lnTo>
                      <a:pt x="1399543" y="1814114"/>
                    </a:lnTo>
                    <a:lnTo>
                      <a:pt x="1593923" y="2034400"/>
                    </a:lnTo>
                    <a:lnTo>
                      <a:pt x="1853098" y="2202853"/>
                    </a:lnTo>
                    <a:lnTo>
                      <a:pt x="2254818" y="2358349"/>
                    </a:lnTo>
                    <a:lnTo>
                      <a:pt x="2539910" y="2423138"/>
                    </a:lnTo>
                    <a:lnTo>
                      <a:pt x="2902755" y="2487928"/>
                    </a:lnTo>
                    <a:lnTo>
                      <a:pt x="3356310" y="2526802"/>
                    </a:lnTo>
                    <a:lnTo>
                      <a:pt x="3952411" y="2591592"/>
                    </a:lnTo>
                  </a:path>
                </a:pathLst>
              </a:custGeom>
              <a:solidFill>
                <a:srgbClr val="660066"/>
              </a:solidFill>
              <a:ln w="6350" cmpd="sng">
                <a:solidFill>
                  <a:srgbClr val="660066"/>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913360"/>
                <a:endParaRPr lang="en-US" sz="800">
                  <a:solidFill>
                    <a:prstClr val="black"/>
                  </a:solidFill>
                  <a:latin typeface="Calibri"/>
                </a:endParaRPr>
              </a:p>
            </p:txBody>
          </p:sp>
          <p:sp>
            <p:nvSpPr>
              <p:cNvPr id="75" name="Freeform 74">
                <a:extLst>
                  <a:ext uri="{FF2B5EF4-FFF2-40B4-BE49-F238E27FC236}">
                    <a16:creationId xmlns:a16="http://schemas.microsoft.com/office/drawing/2014/main" id="{64A65FE6-94FB-8D46-8C30-8F4DF09B3144}"/>
                  </a:ext>
                </a:extLst>
              </p:cNvPr>
              <p:cNvSpPr/>
              <p:nvPr/>
            </p:nvSpPr>
            <p:spPr>
              <a:xfrm>
                <a:off x="3626247" y="4358369"/>
                <a:ext cx="143460" cy="1698011"/>
              </a:xfrm>
              <a:custGeom>
                <a:avLst/>
                <a:gdLst>
                  <a:gd name="connsiteX0" fmla="*/ 0 w 3952411"/>
                  <a:gd name="connsiteY0" fmla="*/ 2604550 h 2604550"/>
                  <a:gd name="connsiteX1" fmla="*/ 103670 w 3952411"/>
                  <a:gd name="connsiteY1" fmla="*/ 2526802 h 2604550"/>
                  <a:gd name="connsiteX2" fmla="*/ 194381 w 3952411"/>
                  <a:gd name="connsiteY2" fmla="*/ 2099189 h 2604550"/>
                  <a:gd name="connsiteX3" fmla="*/ 272134 w 3952411"/>
                  <a:gd name="connsiteY3" fmla="*/ 1321712 h 2604550"/>
                  <a:gd name="connsiteX4" fmla="*/ 323968 w 3952411"/>
                  <a:gd name="connsiteY4" fmla="*/ 596066 h 2604550"/>
                  <a:gd name="connsiteX5" fmla="*/ 362845 w 3952411"/>
                  <a:gd name="connsiteY5" fmla="*/ 246201 h 2604550"/>
                  <a:gd name="connsiteX6" fmla="*/ 453556 w 3952411"/>
                  <a:gd name="connsiteY6" fmla="*/ 0 h 2604550"/>
                  <a:gd name="connsiteX7" fmla="*/ 596102 w 3952411"/>
                  <a:gd name="connsiteY7" fmla="*/ 12958 h 2604550"/>
                  <a:gd name="connsiteX8" fmla="*/ 764565 w 3952411"/>
                  <a:gd name="connsiteY8" fmla="*/ 310991 h 2604550"/>
                  <a:gd name="connsiteX9" fmla="*/ 933028 w 3952411"/>
                  <a:gd name="connsiteY9" fmla="*/ 816351 h 2604550"/>
                  <a:gd name="connsiteX10" fmla="*/ 1088533 w 3952411"/>
                  <a:gd name="connsiteY10" fmla="*/ 1218048 h 2604550"/>
                  <a:gd name="connsiteX11" fmla="*/ 1244038 w 3952411"/>
                  <a:gd name="connsiteY11" fmla="*/ 1529039 h 2604550"/>
                  <a:gd name="connsiteX12" fmla="*/ 1399543 w 3952411"/>
                  <a:gd name="connsiteY12" fmla="*/ 1814114 h 2604550"/>
                  <a:gd name="connsiteX13" fmla="*/ 1593923 w 3952411"/>
                  <a:gd name="connsiteY13" fmla="*/ 2034400 h 2604550"/>
                  <a:gd name="connsiteX14" fmla="*/ 1853098 w 3952411"/>
                  <a:gd name="connsiteY14" fmla="*/ 2202853 h 2604550"/>
                  <a:gd name="connsiteX15" fmla="*/ 2254818 w 3952411"/>
                  <a:gd name="connsiteY15" fmla="*/ 2358349 h 2604550"/>
                  <a:gd name="connsiteX16" fmla="*/ 2539910 w 3952411"/>
                  <a:gd name="connsiteY16" fmla="*/ 2423138 h 2604550"/>
                  <a:gd name="connsiteX17" fmla="*/ 2902755 w 3952411"/>
                  <a:gd name="connsiteY17" fmla="*/ 2487928 h 2604550"/>
                  <a:gd name="connsiteX18" fmla="*/ 3356310 w 3952411"/>
                  <a:gd name="connsiteY18" fmla="*/ 2526802 h 2604550"/>
                  <a:gd name="connsiteX19" fmla="*/ 3952411 w 3952411"/>
                  <a:gd name="connsiteY19" fmla="*/ 2591592 h 260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52411" h="2604550">
                    <a:moveTo>
                      <a:pt x="0" y="2604550"/>
                    </a:moveTo>
                    <a:lnTo>
                      <a:pt x="103670" y="2526802"/>
                    </a:lnTo>
                    <a:lnTo>
                      <a:pt x="194381" y="2099189"/>
                    </a:lnTo>
                    <a:lnTo>
                      <a:pt x="272134" y="1321712"/>
                    </a:lnTo>
                    <a:lnTo>
                      <a:pt x="323968" y="596066"/>
                    </a:lnTo>
                    <a:lnTo>
                      <a:pt x="362845" y="246201"/>
                    </a:lnTo>
                    <a:lnTo>
                      <a:pt x="453556" y="0"/>
                    </a:lnTo>
                    <a:lnTo>
                      <a:pt x="596102" y="12958"/>
                    </a:lnTo>
                    <a:lnTo>
                      <a:pt x="764565" y="310991"/>
                    </a:lnTo>
                    <a:lnTo>
                      <a:pt x="933028" y="816351"/>
                    </a:lnTo>
                    <a:lnTo>
                      <a:pt x="1088533" y="1218048"/>
                    </a:lnTo>
                    <a:lnTo>
                      <a:pt x="1244038" y="1529039"/>
                    </a:lnTo>
                    <a:lnTo>
                      <a:pt x="1399543" y="1814114"/>
                    </a:lnTo>
                    <a:lnTo>
                      <a:pt x="1593923" y="2034400"/>
                    </a:lnTo>
                    <a:lnTo>
                      <a:pt x="1853098" y="2202853"/>
                    </a:lnTo>
                    <a:lnTo>
                      <a:pt x="2254818" y="2358349"/>
                    </a:lnTo>
                    <a:lnTo>
                      <a:pt x="2539910" y="2423138"/>
                    </a:lnTo>
                    <a:lnTo>
                      <a:pt x="2902755" y="2487928"/>
                    </a:lnTo>
                    <a:lnTo>
                      <a:pt x="3356310" y="2526802"/>
                    </a:lnTo>
                    <a:lnTo>
                      <a:pt x="3952411" y="2591592"/>
                    </a:lnTo>
                  </a:path>
                </a:pathLst>
              </a:custGeom>
              <a:solidFill>
                <a:schemeClr val="bg1"/>
              </a:solidFill>
              <a:ln w="6350" cmpd="sng">
                <a:solidFill>
                  <a:schemeClr val="accent3">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913360"/>
                <a:endParaRPr lang="en-US" sz="800">
                  <a:solidFill>
                    <a:prstClr val="black"/>
                  </a:solidFill>
                  <a:latin typeface="Calibri"/>
                </a:endParaRPr>
              </a:p>
            </p:txBody>
          </p:sp>
          <p:sp>
            <p:nvSpPr>
              <p:cNvPr id="76" name="Freeform 75">
                <a:extLst>
                  <a:ext uri="{FF2B5EF4-FFF2-40B4-BE49-F238E27FC236}">
                    <a16:creationId xmlns:a16="http://schemas.microsoft.com/office/drawing/2014/main" id="{83281366-0C31-D144-8268-A04D5655EFE2}"/>
                  </a:ext>
                </a:extLst>
              </p:cNvPr>
              <p:cNvSpPr/>
              <p:nvPr/>
            </p:nvSpPr>
            <p:spPr>
              <a:xfrm>
                <a:off x="3626247" y="5203142"/>
                <a:ext cx="143460" cy="849005"/>
              </a:xfrm>
              <a:custGeom>
                <a:avLst/>
                <a:gdLst>
                  <a:gd name="connsiteX0" fmla="*/ 0 w 3952411"/>
                  <a:gd name="connsiteY0" fmla="*/ 2604550 h 2604550"/>
                  <a:gd name="connsiteX1" fmla="*/ 103670 w 3952411"/>
                  <a:gd name="connsiteY1" fmla="*/ 2526802 h 2604550"/>
                  <a:gd name="connsiteX2" fmla="*/ 194381 w 3952411"/>
                  <a:gd name="connsiteY2" fmla="*/ 2099189 h 2604550"/>
                  <a:gd name="connsiteX3" fmla="*/ 272134 w 3952411"/>
                  <a:gd name="connsiteY3" fmla="*/ 1321712 h 2604550"/>
                  <a:gd name="connsiteX4" fmla="*/ 323968 w 3952411"/>
                  <a:gd name="connsiteY4" fmla="*/ 596066 h 2604550"/>
                  <a:gd name="connsiteX5" fmla="*/ 362845 w 3952411"/>
                  <a:gd name="connsiteY5" fmla="*/ 246201 h 2604550"/>
                  <a:gd name="connsiteX6" fmla="*/ 453556 w 3952411"/>
                  <a:gd name="connsiteY6" fmla="*/ 0 h 2604550"/>
                  <a:gd name="connsiteX7" fmla="*/ 596102 w 3952411"/>
                  <a:gd name="connsiteY7" fmla="*/ 12958 h 2604550"/>
                  <a:gd name="connsiteX8" fmla="*/ 764565 w 3952411"/>
                  <a:gd name="connsiteY8" fmla="*/ 310991 h 2604550"/>
                  <a:gd name="connsiteX9" fmla="*/ 933028 w 3952411"/>
                  <a:gd name="connsiteY9" fmla="*/ 816351 h 2604550"/>
                  <a:gd name="connsiteX10" fmla="*/ 1088533 w 3952411"/>
                  <a:gd name="connsiteY10" fmla="*/ 1218048 h 2604550"/>
                  <a:gd name="connsiteX11" fmla="*/ 1244038 w 3952411"/>
                  <a:gd name="connsiteY11" fmla="*/ 1529039 h 2604550"/>
                  <a:gd name="connsiteX12" fmla="*/ 1399543 w 3952411"/>
                  <a:gd name="connsiteY12" fmla="*/ 1814114 h 2604550"/>
                  <a:gd name="connsiteX13" fmla="*/ 1593923 w 3952411"/>
                  <a:gd name="connsiteY13" fmla="*/ 2034400 h 2604550"/>
                  <a:gd name="connsiteX14" fmla="*/ 1853098 w 3952411"/>
                  <a:gd name="connsiteY14" fmla="*/ 2202853 h 2604550"/>
                  <a:gd name="connsiteX15" fmla="*/ 2254818 w 3952411"/>
                  <a:gd name="connsiteY15" fmla="*/ 2358349 h 2604550"/>
                  <a:gd name="connsiteX16" fmla="*/ 2539910 w 3952411"/>
                  <a:gd name="connsiteY16" fmla="*/ 2423138 h 2604550"/>
                  <a:gd name="connsiteX17" fmla="*/ 2902755 w 3952411"/>
                  <a:gd name="connsiteY17" fmla="*/ 2487928 h 2604550"/>
                  <a:gd name="connsiteX18" fmla="*/ 3356310 w 3952411"/>
                  <a:gd name="connsiteY18" fmla="*/ 2526802 h 2604550"/>
                  <a:gd name="connsiteX19" fmla="*/ 3952411 w 3952411"/>
                  <a:gd name="connsiteY19" fmla="*/ 2591592 h 260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52411" h="2604550">
                    <a:moveTo>
                      <a:pt x="0" y="2604550"/>
                    </a:moveTo>
                    <a:lnTo>
                      <a:pt x="103670" y="2526802"/>
                    </a:lnTo>
                    <a:lnTo>
                      <a:pt x="194381" y="2099189"/>
                    </a:lnTo>
                    <a:lnTo>
                      <a:pt x="272134" y="1321712"/>
                    </a:lnTo>
                    <a:lnTo>
                      <a:pt x="323968" y="596066"/>
                    </a:lnTo>
                    <a:lnTo>
                      <a:pt x="362845" y="246201"/>
                    </a:lnTo>
                    <a:lnTo>
                      <a:pt x="453556" y="0"/>
                    </a:lnTo>
                    <a:lnTo>
                      <a:pt x="596102" y="12958"/>
                    </a:lnTo>
                    <a:lnTo>
                      <a:pt x="764565" y="310991"/>
                    </a:lnTo>
                    <a:lnTo>
                      <a:pt x="933028" y="816351"/>
                    </a:lnTo>
                    <a:lnTo>
                      <a:pt x="1088533" y="1218048"/>
                    </a:lnTo>
                    <a:lnTo>
                      <a:pt x="1244038" y="1529039"/>
                    </a:lnTo>
                    <a:lnTo>
                      <a:pt x="1399543" y="1814114"/>
                    </a:lnTo>
                    <a:lnTo>
                      <a:pt x="1593923" y="2034400"/>
                    </a:lnTo>
                    <a:lnTo>
                      <a:pt x="1853098" y="2202853"/>
                    </a:lnTo>
                    <a:lnTo>
                      <a:pt x="2254818" y="2358349"/>
                    </a:lnTo>
                    <a:lnTo>
                      <a:pt x="2539910" y="2423138"/>
                    </a:lnTo>
                    <a:lnTo>
                      <a:pt x="2902755" y="2487928"/>
                    </a:lnTo>
                    <a:lnTo>
                      <a:pt x="3356310" y="2526802"/>
                    </a:lnTo>
                    <a:lnTo>
                      <a:pt x="3952411" y="2591592"/>
                    </a:lnTo>
                  </a:path>
                </a:pathLst>
              </a:custGeom>
              <a:solidFill>
                <a:schemeClr val="accent3">
                  <a:lumMod val="50000"/>
                </a:schemeClr>
              </a:solidFill>
              <a:ln w="6350" cmpd="sng">
                <a:solidFill>
                  <a:schemeClr val="accent3">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913360"/>
                <a:endParaRPr lang="en-US" sz="800">
                  <a:solidFill>
                    <a:prstClr val="black"/>
                  </a:solidFill>
                  <a:latin typeface="Calibri"/>
                </a:endParaRPr>
              </a:p>
            </p:txBody>
          </p:sp>
          <p:sp>
            <p:nvSpPr>
              <p:cNvPr id="77" name="Freeform 76">
                <a:extLst>
                  <a:ext uri="{FF2B5EF4-FFF2-40B4-BE49-F238E27FC236}">
                    <a16:creationId xmlns:a16="http://schemas.microsoft.com/office/drawing/2014/main" id="{DE0C275E-32FF-814C-ADBE-451B42DD11EE}"/>
                  </a:ext>
                </a:extLst>
              </p:cNvPr>
              <p:cNvSpPr/>
              <p:nvPr/>
            </p:nvSpPr>
            <p:spPr>
              <a:xfrm>
                <a:off x="4656794" y="2899202"/>
                <a:ext cx="143460" cy="3134788"/>
              </a:xfrm>
              <a:custGeom>
                <a:avLst/>
                <a:gdLst>
                  <a:gd name="connsiteX0" fmla="*/ 0 w 3952411"/>
                  <a:gd name="connsiteY0" fmla="*/ 2604550 h 2604550"/>
                  <a:gd name="connsiteX1" fmla="*/ 103670 w 3952411"/>
                  <a:gd name="connsiteY1" fmla="*/ 2526802 h 2604550"/>
                  <a:gd name="connsiteX2" fmla="*/ 194381 w 3952411"/>
                  <a:gd name="connsiteY2" fmla="*/ 2099189 h 2604550"/>
                  <a:gd name="connsiteX3" fmla="*/ 272134 w 3952411"/>
                  <a:gd name="connsiteY3" fmla="*/ 1321712 h 2604550"/>
                  <a:gd name="connsiteX4" fmla="*/ 323968 w 3952411"/>
                  <a:gd name="connsiteY4" fmla="*/ 596066 h 2604550"/>
                  <a:gd name="connsiteX5" fmla="*/ 362845 w 3952411"/>
                  <a:gd name="connsiteY5" fmla="*/ 246201 h 2604550"/>
                  <a:gd name="connsiteX6" fmla="*/ 453556 w 3952411"/>
                  <a:gd name="connsiteY6" fmla="*/ 0 h 2604550"/>
                  <a:gd name="connsiteX7" fmla="*/ 596102 w 3952411"/>
                  <a:gd name="connsiteY7" fmla="*/ 12958 h 2604550"/>
                  <a:gd name="connsiteX8" fmla="*/ 764565 w 3952411"/>
                  <a:gd name="connsiteY8" fmla="*/ 310991 h 2604550"/>
                  <a:gd name="connsiteX9" fmla="*/ 933028 w 3952411"/>
                  <a:gd name="connsiteY9" fmla="*/ 816351 h 2604550"/>
                  <a:gd name="connsiteX10" fmla="*/ 1088533 w 3952411"/>
                  <a:gd name="connsiteY10" fmla="*/ 1218048 h 2604550"/>
                  <a:gd name="connsiteX11" fmla="*/ 1244038 w 3952411"/>
                  <a:gd name="connsiteY11" fmla="*/ 1529039 h 2604550"/>
                  <a:gd name="connsiteX12" fmla="*/ 1399543 w 3952411"/>
                  <a:gd name="connsiteY12" fmla="*/ 1814114 h 2604550"/>
                  <a:gd name="connsiteX13" fmla="*/ 1593923 w 3952411"/>
                  <a:gd name="connsiteY13" fmla="*/ 2034400 h 2604550"/>
                  <a:gd name="connsiteX14" fmla="*/ 1853098 w 3952411"/>
                  <a:gd name="connsiteY14" fmla="*/ 2202853 h 2604550"/>
                  <a:gd name="connsiteX15" fmla="*/ 2254818 w 3952411"/>
                  <a:gd name="connsiteY15" fmla="*/ 2358349 h 2604550"/>
                  <a:gd name="connsiteX16" fmla="*/ 2539910 w 3952411"/>
                  <a:gd name="connsiteY16" fmla="*/ 2423138 h 2604550"/>
                  <a:gd name="connsiteX17" fmla="*/ 2902755 w 3952411"/>
                  <a:gd name="connsiteY17" fmla="*/ 2487928 h 2604550"/>
                  <a:gd name="connsiteX18" fmla="*/ 3356310 w 3952411"/>
                  <a:gd name="connsiteY18" fmla="*/ 2526802 h 2604550"/>
                  <a:gd name="connsiteX19" fmla="*/ 3952411 w 3952411"/>
                  <a:gd name="connsiteY19" fmla="*/ 2591592 h 260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52411" h="2604550">
                    <a:moveTo>
                      <a:pt x="0" y="2604550"/>
                    </a:moveTo>
                    <a:lnTo>
                      <a:pt x="103670" y="2526802"/>
                    </a:lnTo>
                    <a:lnTo>
                      <a:pt x="194381" y="2099189"/>
                    </a:lnTo>
                    <a:lnTo>
                      <a:pt x="272134" y="1321712"/>
                    </a:lnTo>
                    <a:lnTo>
                      <a:pt x="323968" y="596066"/>
                    </a:lnTo>
                    <a:lnTo>
                      <a:pt x="362845" y="246201"/>
                    </a:lnTo>
                    <a:lnTo>
                      <a:pt x="453556" y="0"/>
                    </a:lnTo>
                    <a:lnTo>
                      <a:pt x="596102" y="12958"/>
                    </a:lnTo>
                    <a:lnTo>
                      <a:pt x="764565" y="310991"/>
                    </a:lnTo>
                    <a:lnTo>
                      <a:pt x="933028" y="816351"/>
                    </a:lnTo>
                    <a:lnTo>
                      <a:pt x="1088533" y="1218048"/>
                    </a:lnTo>
                    <a:lnTo>
                      <a:pt x="1244038" y="1529039"/>
                    </a:lnTo>
                    <a:lnTo>
                      <a:pt x="1399543" y="1814114"/>
                    </a:lnTo>
                    <a:lnTo>
                      <a:pt x="1593923" y="2034400"/>
                    </a:lnTo>
                    <a:lnTo>
                      <a:pt x="1853098" y="2202853"/>
                    </a:lnTo>
                    <a:lnTo>
                      <a:pt x="2254818" y="2358349"/>
                    </a:lnTo>
                    <a:lnTo>
                      <a:pt x="2539910" y="2423138"/>
                    </a:lnTo>
                    <a:lnTo>
                      <a:pt x="2902755" y="2487928"/>
                    </a:lnTo>
                    <a:lnTo>
                      <a:pt x="3356310" y="2526802"/>
                    </a:lnTo>
                    <a:lnTo>
                      <a:pt x="3952411" y="2591592"/>
                    </a:lnTo>
                  </a:path>
                </a:pathLst>
              </a:custGeom>
              <a:solidFill>
                <a:schemeClr val="bg1"/>
              </a:solidFill>
              <a:ln w="6350" cmpd="sng">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913360"/>
                <a:endParaRPr lang="en-US" sz="800">
                  <a:solidFill>
                    <a:prstClr val="black"/>
                  </a:solidFill>
                  <a:latin typeface="Calibri"/>
                </a:endParaRPr>
              </a:p>
            </p:txBody>
          </p:sp>
          <p:sp>
            <p:nvSpPr>
              <p:cNvPr id="78" name="Freeform 77">
                <a:extLst>
                  <a:ext uri="{FF2B5EF4-FFF2-40B4-BE49-F238E27FC236}">
                    <a16:creationId xmlns:a16="http://schemas.microsoft.com/office/drawing/2014/main" id="{FEA16EED-C6B8-5D4B-BF81-221769BCDB9D}"/>
                  </a:ext>
                </a:extLst>
              </p:cNvPr>
              <p:cNvSpPr/>
              <p:nvPr/>
            </p:nvSpPr>
            <p:spPr>
              <a:xfrm>
                <a:off x="4657888" y="5099467"/>
                <a:ext cx="143460" cy="946967"/>
              </a:xfrm>
              <a:custGeom>
                <a:avLst/>
                <a:gdLst>
                  <a:gd name="connsiteX0" fmla="*/ 0 w 3952411"/>
                  <a:gd name="connsiteY0" fmla="*/ 2604550 h 2604550"/>
                  <a:gd name="connsiteX1" fmla="*/ 103670 w 3952411"/>
                  <a:gd name="connsiteY1" fmla="*/ 2526802 h 2604550"/>
                  <a:gd name="connsiteX2" fmla="*/ 194381 w 3952411"/>
                  <a:gd name="connsiteY2" fmla="*/ 2099189 h 2604550"/>
                  <a:gd name="connsiteX3" fmla="*/ 272134 w 3952411"/>
                  <a:gd name="connsiteY3" fmla="*/ 1321712 h 2604550"/>
                  <a:gd name="connsiteX4" fmla="*/ 323968 w 3952411"/>
                  <a:gd name="connsiteY4" fmla="*/ 596066 h 2604550"/>
                  <a:gd name="connsiteX5" fmla="*/ 362845 w 3952411"/>
                  <a:gd name="connsiteY5" fmla="*/ 246201 h 2604550"/>
                  <a:gd name="connsiteX6" fmla="*/ 453556 w 3952411"/>
                  <a:gd name="connsiteY6" fmla="*/ 0 h 2604550"/>
                  <a:gd name="connsiteX7" fmla="*/ 596102 w 3952411"/>
                  <a:gd name="connsiteY7" fmla="*/ 12958 h 2604550"/>
                  <a:gd name="connsiteX8" fmla="*/ 764565 w 3952411"/>
                  <a:gd name="connsiteY8" fmla="*/ 310991 h 2604550"/>
                  <a:gd name="connsiteX9" fmla="*/ 933028 w 3952411"/>
                  <a:gd name="connsiteY9" fmla="*/ 816351 h 2604550"/>
                  <a:gd name="connsiteX10" fmla="*/ 1088533 w 3952411"/>
                  <a:gd name="connsiteY10" fmla="*/ 1218048 h 2604550"/>
                  <a:gd name="connsiteX11" fmla="*/ 1244038 w 3952411"/>
                  <a:gd name="connsiteY11" fmla="*/ 1529039 h 2604550"/>
                  <a:gd name="connsiteX12" fmla="*/ 1399543 w 3952411"/>
                  <a:gd name="connsiteY12" fmla="*/ 1814114 h 2604550"/>
                  <a:gd name="connsiteX13" fmla="*/ 1593923 w 3952411"/>
                  <a:gd name="connsiteY13" fmla="*/ 2034400 h 2604550"/>
                  <a:gd name="connsiteX14" fmla="*/ 1853098 w 3952411"/>
                  <a:gd name="connsiteY14" fmla="*/ 2202853 h 2604550"/>
                  <a:gd name="connsiteX15" fmla="*/ 2254818 w 3952411"/>
                  <a:gd name="connsiteY15" fmla="*/ 2358349 h 2604550"/>
                  <a:gd name="connsiteX16" fmla="*/ 2539910 w 3952411"/>
                  <a:gd name="connsiteY16" fmla="*/ 2423138 h 2604550"/>
                  <a:gd name="connsiteX17" fmla="*/ 2902755 w 3952411"/>
                  <a:gd name="connsiteY17" fmla="*/ 2487928 h 2604550"/>
                  <a:gd name="connsiteX18" fmla="*/ 3356310 w 3952411"/>
                  <a:gd name="connsiteY18" fmla="*/ 2526802 h 2604550"/>
                  <a:gd name="connsiteX19" fmla="*/ 3952411 w 3952411"/>
                  <a:gd name="connsiteY19" fmla="*/ 2591592 h 260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52411" h="2604550">
                    <a:moveTo>
                      <a:pt x="0" y="2604550"/>
                    </a:moveTo>
                    <a:lnTo>
                      <a:pt x="103670" y="2526802"/>
                    </a:lnTo>
                    <a:lnTo>
                      <a:pt x="194381" y="2099189"/>
                    </a:lnTo>
                    <a:lnTo>
                      <a:pt x="272134" y="1321712"/>
                    </a:lnTo>
                    <a:lnTo>
                      <a:pt x="323968" y="596066"/>
                    </a:lnTo>
                    <a:lnTo>
                      <a:pt x="362845" y="246201"/>
                    </a:lnTo>
                    <a:lnTo>
                      <a:pt x="453556" y="0"/>
                    </a:lnTo>
                    <a:lnTo>
                      <a:pt x="596102" y="12958"/>
                    </a:lnTo>
                    <a:lnTo>
                      <a:pt x="764565" y="310991"/>
                    </a:lnTo>
                    <a:lnTo>
                      <a:pt x="933028" y="816351"/>
                    </a:lnTo>
                    <a:lnTo>
                      <a:pt x="1088533" y="1218048"/>
                    </a:lnTo>
                    <a:lnTo>
                      <a:pt x="1244038" y="1529039"/>
                    </a:lnTo>
                    <a:lnTo>
                      <a:pt x="1399543" y="1814114"/>
                    </a:lnTo>
                    <a:lnTo>
                      <a:pt x="1593923" y="2034400"/>
                    </a:lnTo>
                    <a:lnTo>
                      <a:pt x="1853098" y="2202853"/>
                    </a:lnTo>
                    <a:lnTo>
                      <a:pt x="2254818" y="2358349"/>
                    </a:lnTo>
                    <a:lnTo>
                      <a:pt x="2539910" y="2423138"/>
                    </a:lnTo>
                    <a:lnTo>
                      <a:pt x="2902755" y="2487928"/>
                    </a:lnTo>
                    <a:lnTo>
                      <a:pt x="3356310" y="2526802"/>
                    </a:lnTo>
                    <a:lnTo>
                      <a:pt x="3952411" y="2591592"/>
                    </a:lnTo>
                  </a:path>
                </a:pathLst>
              </a:custGeom>
              <a:solidFill>
                <a:srgbClr val="000090"/>
              </a:solidFill>
              <a:ln w="6350" cmpd="sng">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913360"/>
                <a:endParaRPr lang="en-US" sz="800">
                  <a:solidFill>
                    <a:prstClr val="black"/>
                  </a:solidFill>
                  <a:latin typeface="Calibri"/>
                </a:endParaRPr>
              </a:p>
            </p:txBody>
          </p:sp>
          <p:sp>
            <p:nvSpPr>
              <p:cNvPr id="79" name="Line 39">
                <a:extLst>
                  <a:ext uri="{FF2B5EF4-FFF2-40B4-BE49-F238E27FC236}">
                    <a16:creationId xmlns:a16="http://schemas.microsoft.com/office/drawing/2014/main" id="{12A2794C-64FA-1545-BE44-212400916E26}"/>
                  </a:ext>
                </a:extLst>
              </p:cNvPr>
              <p:cNvSpPr>
                <a:spLocks noChangeShapeType="1"/>
              </p:cNvSpPr>
              <p:nvPr/>
            </p:nvSpPr>
            <p:spPr bwMode="auto">
              <a:xfrm>
                <a:off x="1139832" y="6037173"/>
                <a:ext cx="7196947" cy="1134"/>
              </a:xfrm>
              <a:prstGeom prst="line">
                <a:avLst/>
              </a:prstGeom>
              <a:noFill/>
              <a:ln w="19050" cap="flat" cmpd="sng">
                <a:solidFill>
                  <a:srgbClr val="000000"/>
                </a:solidFill>
                <a:prstDash val="solid"/>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254048" indent="-205521">
                  <a:spcBef>
                    <a:spcPts val="1620"/>
                  </a:spcBef>
                  <a:buSzPct val="100000"/>
                  <a:buFont typeface="Arial" charset="0"/>
                  <a:buChar char="•"/>
                  <a:defRPr/>
                </a:pPr>
                <a:endParaRPr lang="en-US" sz="500">
                  <a:solidFill>
                    <a:srgbClr val="006D8F"/>
                  </a:solidFill>
                  <a:latin typeface="Calibri" charset="0"/>
                  <a:cs typeface="Calibri" charset="0"/>
                  <a:sym typeface="Calibri" charset="0"/>
                </a:endParaRPr>
              </a:p>
            </p:txBody>
          </p:sp>
        </p:grpSp>
        <p:grpSp>
          <p:nvGrpSpPr>
            <p:cNvPr id="29" name="Group 28">
              <a:extLst>
                <a:ext uri="{FF2B5EF4-FFF2-40B4-BE49-F238E27FC236}">
                  <a16:creationId xmlns:a16="http://schemas.microsoft.com/office/drawing/2014/main" id="{441B7AB0-FCEF-8A4A-94F3-6BB00D63A29F}"/>
                </a:ext>
              </a:extLst>
            </p:cNvPr>
            <p:cNvGrpSpPr/>
            <p:nvPr/>
          </p:nvGrpSpPr>
          <p:grpSpPr>
            <a:xfrm>
              <a:off x="251520" y="1700809"/>
              <a:ext cx="8892480" cy="4752528"/>
              <a:chOff x="235947" y="972624"/>
              <a:chExt cx="10134138" cy="5869003"/>
            </a:xfrm>
          </p:grpSpPr>
          <p:sp>
            <p:nvSpPr>
              <p:cNvPr id="30" name="AutoShape 9">
                <a:extLst>
                  <a:ext uri="{FF2B5EF4-FFF2-40B4-BE49-F238E27FC236}">
                    <a16:creationId xmlns:a16="http://schemas.microsoft.com/office/drawing/2014/main" id="{97BEEA28-A1E9-1642-968F-B5A314D2840B}"/>
                  </a:ext>
                </a:extLst>
              </p:cNvPr>
              <p:cNvSpPr>
                <a:spLocks/>
              </p:cNvSpPr>
              <p:nvPr/>
            </p:nvSpPr>
            <p:spPr bwMode="auto">
              <a:xfrm>
                <a:off x="8283634" y="6371919"/>
                <a:ext cx="2086451"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r>
                  <a:rPr lang="en-US" sz="900" dirty="0">
                    <a:solidFill>
                      <a:prstClr val="black"/>
                    </a:solidFill>
                    <a:latin typeface="Helvetica Light" charset="0"/>
                    <a:cs typeface="Helvetica Light" charset="0"/>
                    <a:sym typeface="Helvetica Light" charset="0"/>
                  </a:rPr>
                  <a:t>time (</a:t>
                </a:r>
                <a:r>
                  <a:rPr lang="en-US" sz="900" dirty="0" err="1">
                    <a:solidFill>
                      <a:prstClr val="black"/>
                    </a:solidFill>
                    <a:latin typeface="Helvetica Light" charset="0"/>
                    <a:cs typeface="Helvetica Light" charset="0"/>
                    <a:sym typeface="Helvetica Light" charset="0"/>
                  </a:rPr>
                  <a:t>ms</a:t>
                </a:r>
                <a:r>
                  <a:rPr lang="en-US" sz="900" dirty="0">
                    <a:solidFill>
                      <a:prstClr val="black"/>
                    </a:solidFill>
                    <a:latin typeface="Helvetica Light" charset="0"/>
                    <a:cs typeface="Helvetica Light" charset="0"/>
                    <a:sym typeface="Helvetica Light" charset="0"/>
                  </a:rPr>
                  <a:t>)</a:t>
                </a:r>
                <a:endParaRPr lang="en-US" sz="900" dirty="0">
                  <a:solidFill>
                    <a:prstClr val="black"/>
                  </a:solidFill>
                  <a:latin typeface="Calibri"/>
                  <a:cs typeface="Helvetica" charset="0"/>
                </a:endParaRPr>
              </a:p>
            </p:txBody>
          </p:sp>
          <p:grpSp>
            <p:nvGrpSpPr>
              <p:cNvPr id="31" name="Group 30">
                <a:extLst>
                  <a:ext uri="{FF2B5EF4-FFF2-40B4-BE49-F238E27FC236}">
                    <a16:creationId xmlns:a16="http://schemas.microsoft.com/office/drawing/2014/main" id="{F0245C35-0F73-DD4C-B712-12DC82145913}"/>
                  </a:ext>
                </a:extLst>
              </p:cNvPr>
              <p:cNvGrpSpPr/>
              <p:nvPr/>
            </p:nvGrpSpPr>
            <p:grpSpPr>
              <a:xfrm>
                <a:off x="235947" y="972624"/>
                <a:ext cx="9077638" cy="5869003"/>
                <a:chOff x="235947" y="963614"/>
                <a:chExt cx="9077638" cy="5987175"/>
              </a:xfrm>
            </p:grpSpPr>
            <p:sp>
              <p:nvSpPr>
                <p:cNvPr id="32" name="Line 7">
                  <a:extLst>
                    <a:ext uri="{FF2B5EF4-FFF2-40B4-BE49-F238E27FC236}">
                      <a16:creationId xmlns:a16="http://schemas.microsoft.com/office/drawing/2014/main" id="{A4DFC2D5-22F5-4842-96FE-A4CE1EB15632}"/>
                    </a:ext>
                  </a:extLst>
                </p:cNvPr>
                <p:cNvSpPr>
                  <a:spLocks noChangeShapeType="1"/>
                </p:cNvSpPr>
                <p:nvPr/>
              </p:nvSpPr>
              <p:spPr bwMode="auto">
                <a:xfrm flipH="1">
                  <a:off x="3008951" y="6436255"/>
                  <a:ext cx="0" cy="141868"/>
                </a:xfrm>
                <a:prstGeom prst="line">
                  <a:avLst/>
                </a:prstGeom>
                <a:noFill/>
                <a:ln w="19050"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254048" indent="-205521">
                    <a:spcBef>
                      <a:spcPts val="1620"/>
                    </a:spcBef>
                    <a:buSzPct val="100000"/>
                    <a:buFont typeface="Arial" charset="0"/>
                    <a:buChar char="•"/>
                    <a:defRPr/>
                  </a:pPr>
                  <a:endParaRPr lang="en-US" sz="500">
                    <a:solidFill>
                      <a:srgbClr val="006D8F"/>
                    </a:solidFill>
                    <a:latin typeface="Calibri" charset="0"/>
                    <a:cs typeface="Calibri" charset="0"/>
                    <a:sym typeface="Calibri" charset="0"/>
                  </a:endParaRPr>
                </a:p>
              </p:txBody>
            </p:sp>
            <p:sp>
              <p:nvSpPr>
                <p:cNvPr id="33" name="Line 8">
                  <a:extLst>
                    <a:ext uri="{FF2B5EF4-FFF2-40B4-BE49-F238E27FC236}">
                      <a16:creationId xmlns:a16="http://schemas.microsoft.com/office/drawing/2014/main" id="{EE79648D-34B9-8A42-B2FD-D493E2F102B6}"/>
                    </a:ext>
                  </a:extLst>
                </p:cNvPr>
                <p:cNvSpPr>
                  <a:spLocks noChangeShapeType="1"/>
                </p:cNvSpPr>
                <p:nvPr/>
              </p:nvSpPr>
              <p:spPr bwMode="auto">
                <a:xfrm flipH="1">
                  <a:off x="6686551" y="6436254"/>
                  <a:ext cx="0" cy="141867"/>
                </a:xfrm>
                <a:prstGeom prst="line">
                  <a:avLst/>
                </a:prstGeom>
                <a:noFill/>
                <a:ln w="19050"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254048" indent="-205521">
                    <a:spcBef>
                      <a:spcPts val="1620"/>
                    </a:spcBef>
                    <a:buSzPct val="100000"/>
                    <a:buFont typeface="Arial" charset="0"/>
                    <a:buChar char="•"/>
                    <a:defRPr/>
                  </a:pPr>
                  <a:endParaRPr lang="en-US" sz="500">
                    <a:solidFill>
                      <a:srgbClr val="006D8F"/>
                    </a:solidFill>
                    <a:latin typeface="Calibri" charset="0"/>
                    <a:cs typeface="Calibri" charset="0"/>
                    <a:sym typeface="Calibri" charset="0"/>
                  </a:endParaRPr>
                </a:p>
              </p:txBody>
            </p:sp>
            <p:sp>
              <p:nvSpPr>
                <p:cNvPr id="34" name="Line 11">
                  <a:extLst>
                    <a:ext uri="{FF2B5EF4-FFF2-40B4-BE49-F238E27FC236}">
                      <a16:creationId xmlns:a16="http://schemas.microsoft.com/office/drawing/2014/main" id="{DA0D7A00-77C7-414A-A36C-6155C6B6B3A8}"/>
                    </a:ext>
                  </a:extLst>
                </p:cNvPr>
                <p:cNvSpPr>
                  <a:spLocks noChangeShapeType="1"/>
                </p:cNvSpPr>
                <p:nvPr/>
              </p:nvSpPr>
              <p:spPr bwMode="auto">
                <a:xfrm flipV="1">
                  <a:off x="1266115" y="963614"/>
                  <a:ext cx="8797" cy="5440767"/>
                </a:xfrm>
                <a:prstGeom prst="line">
                  <a:avLst/>
                </a:prstGeom>
                <a:noFill/>
                <a:ln w="19050" cap="flat" cmpd="sng">
                  <a:solidFill>
                    <a:srgbClr val="000000"/>
                  </a:solidFill>
                  <a:prstDash val="solid"/>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254048" indent="-205521">
                    <a:spcBef>
                      <a:spcPts val="1620"/>
                    </a:spcBef>
                    <a:buSzPct val="100000"/>
                    <a:buFont typeface="Arial" charset="0"/>
                    <a:buChar char="•"/>
                    <a:defRPr/>
                  </a:pPr>
                  <a:endParaRPr lang="en-US" sz="500">
                    <a:solidFill>
                      <a:srgbClr val="006D8F"/>
                    </a:solidFill>
                    <a:latin typeface="Calibri" charset="0"/>
                    <a:cs typeface="Calibri" charset="0"/>
                    <a:sym typeface="Calibri" charset="0"/>
                  </a:endParaRPr>
                </a:p>
              </p:txBody>
            </p:sp>
            <p:sp>
              <p:nvSpPr>
                <p:cNvPr id="35" name="AutoShape 12">
                  <a:extLst>
                    <a:ext uri="{FF2B5EF4-FFF2-40B4-BE49-F238E27FC236}">
                      <a16:creationId xmlns:a16="http://schemas.microsoft.com/office/drawing/2014/main" id="{149FE2C0-726B-EF46-9511-13D23EEA9E3A}"/>
                    </a:ext>
                  </a:extLst>
                </p:cNvPr>
                <p:cNvSpPr>
                  <a:spLocks/>
                </p:cNvSpPr>
                <p:nvPr/>
              </p:nvSpPr>
              <p:spPr bwMode="auto">
                <a:xfrm rot="16200000">
                  <a:off x="-1389613" y="3687582"/>
                  <a:ext cx="3743325" cy="4922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r>
                    <a:rPr lang="en-US" sz="900" dirty="0">
                      <a:solidFill>
                        <a:prstClr val="black"/>
                      </a:solidFill>
                      <a:latin typeface="Helvetica Light" charset="0"/>
                      <a:cs typeface="Helvetica Light" charset="0"/>
                      <a:sym typeface="Helvetica Light" charset="0"/>
                    </a:rPr>
                    <a:t>Brightness (n/cm</a:t>
                  </a:r>
                  <a:r>
                    <a:rPr lang="en-US" sz="900" baseline="32000" dirty="0">
                      <a:solidFill>
                        <a:prstClr val="black"/>
                      </a:solidFill>
                      <a:latin typeface="Helvetica Light" charset="0"/>
                      <a:cs typeface="Helvetica Light" charset="0"/>
                      <a:sym typeface="Helvetica Light" charset="0"/>
                    </a:rPr>
                    <a:t>2</a:t>
                  </a:r>
                  <a:r>
                    <a:rPr lang="en-US" sz="900" dirty="0">
                      <a:solidFill>
                        <a:prstClr val="black"/>
                      </a:solidFill>
                      <a:latin typeface="Helvetica Light" charset="0"/>
                      <a:cs typeface="Helvetica Light" charset="0"/>
                      <a:sym typeface="Helvetica Light" charset="0"/>
                    </a:rPr>
                    <a:t>/s/</a:t>
                  </a:r>
                  <a:r>
                    <a:rPr lang="en-US" sz="900" dirty="0" err="1">
                      <a:solidFill>
                        <a:prstClr val="black"/>
                      </a:solidFill>
                      <a:latin typeface="Helvetica Light" charset="0"/>
                      <a:cs typeface="Helvetica Light" charset="0"/>
                      <a:sym typeface="Helvetica Light" charset="0"/>
                    </a:rPr>
                    <a:t>sr</a:t>
                  </a:r>
                  <a:r>
                    <a:rPr lang="en-US" sz="900" dirty="0">
                      <a:solidFill>
                        <a:prstClr val="black"/>
                      </a:solidFill>
                      <a:latin typeface="Helvetica Light" charset="0"/>
                      <a:cs typeface="Helvetica Light" charset="0"/>
                      <a:sym typeface="Helvetica Light" charset="0"/>
                    </a:rPr>
                    <a:t>/</a:t>
                  </a:r>
                  <a:r>
                    <a:rPr lang="en-US" sz="900" dirty="0" err="1">
                      <a:solidFill>
                        <a:prstClr val="black"/>
                      </a:solidFill>
                      <a:latin typeface="Helvetica Light" charset="0"/>
                      <a:cs typeface="Helvetica Light" charset="0"/>
                      <a:sym typeface="Helvetica Light" charset="0"/>
                    </a:rPr>
                    <a:t>Å</a:t>
                  </a:r>
                  <a:r>
                    <a:rPr lang="en-US" sz="900" dirty="0">
                      <a:solidFill>
                        <a:prstClr val="black"/>
                      </a:solidFill>
                      <a:latin typeface="Helvetica Light" charset="0"/>
                      <a:cs typeface="Helvetica Light" charset="0"/>
                      <a:sym typeface="Helvetica Light" charset="0"/>
                    </a:rPr>
                    <a:t>)</a:t>
                  </a:r>
                  <a:endParaRPr lang="en-US" sz="900" dirty="0">
                    <a:solidFill>
                      <a:prstClr val="black"/>
                    </a:solidFill>
                    <a:latin typeface="Calibri"/>
                    <a:cs typeface="Helvetica" charset="0"/>
                  </a:endParaRPr>
                </a:p>
              </p:txBody>
            </p:sp>
            <p:sp>
              <p:nvSpPr>
                <p:cNvPr id="36" name="Line 15">
                  <a:extLst>
                    <a:ext uri="{FF2B5EF4-FFF2-40B4-BE49-F238E27FC236}">
                      <a16:creationId xmlns:a16="http://schemas.microsoft.com/office/drawing/2014/main" id="{258C77D5-0B39-6140-BF2A-21F0DE817EC7}"/>
                    </a:ext>
                  </a:extLst>
                </p:cNvPr>
                <p:cNvSpPr>
                  <a:spLocks noChangeShapeType="1"/>
                </p:cNvSpPr>
                <p:nvPr/>
              </p:nvSpPr>
              <p:spPr bwMode="auto">
                <a:xfrm>
                  <a:off x="1103360" y="2774493"/>
                  <a:ext cx="165021"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endParaRPr lang="en-US" sz="1000">
                    <a:solidFill>
                      <a:prstClr val="black"/>
                    </a:solidFill>
                    <a:latin typeface="Helvetica Light" charset="0"/>
                    <a:cs typeface="Helvetica Light" charset="0"/>
                    <a:sym typeface="Helvetica Light" charset="0"/>
                  </a:endParaRPr>
                </a:p>
              </p:txBody>
            </p:sp>
            <p:sp>
              <p:nvSpPr>
                <p:cNvPr id="37" name="Line 20">
                  <a:extLst>
                    <a:ext uri="{FF2B5EF4-FFF2-40B4-BE49-F238E27FC236}">
                      <a16:creationId xmlns:a16="http://schemas.microsoft.com/office/drawing/2014/main" id="{1ED77F4B-6B1A-3A4A-AA5A-6E5679DD1F99}"/>
                    </a:ext>
                  </a:extLst>
                </p:cNvPr>
                <p:cNvSpPr>
                  <a:spLocks noChangeShapeType="1"/>
                </p:cNvSpPr>
                <p:nvPr/>
              </p:nvSpPr>
              <p:spPr bwMode="auto">
                <a:xfrm>
                  <a:off x="1115967" y="3384169"/>
                  <a:ext cx="166961"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endParaRPr lang="en-US" sz="1000">
                    <a:solidFill>
                      <a:prstClr val="black"/>
                    </a:solidFill>
                    <a:latin typeface="Helvetica Light" charset="0"/>
                    <a:cs typeface="Helvetica Light" charset="0"/>
                    <a:sym typeface="Helvetica Light" charset="0"/>
                  </a:endParaRPr>
                </a:p>
              </p:txBody>
            </p:sp>
            <p:sp>
              <p:nvSpPr>
                <p:cNvPr id="38" name="AutoShape 25">
                  <a:extLst>
                    <a:ext uri="{FF2B5EF4-FFF2-40B4-BE49-F238E27FC236}">
                      <a16:creationId xmlns:a16="http://schemas.microsoft.com/office/drawing/2014/main" id="{642C3C6B-C210-8543-B64F-D144AD8109EE}"/>
                    </a:ext>
                  </a:extLst>
                </p:cNvPr>
                <p:cNvSpPr>
                  <a:spLocks/>
                </p:cNvSpPr>
                <p:nvPr/>
              </p:nvSpPr>
              <p:spPr bwMode="auto">
                <a:xfrm>
                  <a:off x="713528" y="1923241"/>
                  <a:ext cx="473631"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r>
                    <a:rPr lang="en-US" sz="900" dirty="0">
                      <a:solidFill>
                        <a:prstClr val="black"/>
                      </a:solidFill>
                      <a:latin typeface="Helvetica Light" charset="0"/>
                      <a:cs typeface="Helvetica Light" charset="0"/>
                      <a:sym typeface="Helvetica Light" charset="0"/>
                    </a:rPr>
                    <a:t>7</a:t>
                  </a:r>
                  <a:endParaRPr lang="en-US" sz="900" dirty="0">
                    <a:solidFill>
                      <a:prstClr val="black"/>
                    </a:solidFill>
                    <a:latin typeface="Calibri"/>
                    <a:cs typeface="Helvetica" charset="0"/>
                  </a:endParaRPr>
                </a:p>
              </p:txBody>
            </p:sp>
            <p:sp>
              <p:nvSpPr>
                <p:cNvPr id="39" name="AutoShape 26">
                  <a:extLst>
                    <a:ext uri="{FF2B5EF4-FFF2-40B4-BE49-F238E27FC236}">
                      <a16:creationId xmlns:a16="http://schemas.microsoft.com/office/drawing/2014/main" id="{F9E3E5F5-417B-9E43-922E-74677CB6AA87}"/>
                    </a:ext>
                  </a:extLst>
                </p:cNvPr>
                <p:cNvSpPr>
                  <a:spLocks/>
                </p:cNvSpPr>
                <p:nvPr/>
              </p:nvSpPr>
              <p:spPr bwMode="auto">
                <a:xfrm>
                  <a:off x="744809" y="3129926"/>
                  <a:ext cx="397820"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r>
                    <a:rPr lang="en-US" sz="900" dirty="0">
                      <a:solidFill>
                        <a:prstClr val="black"/>
                      </a:solidFill>
                      <a:latin typeface="Helvetica Light" charset="0"/>
                      <a:cs typeface="Helvetica Light" charset="0"/>
                      <a:sym typeface="Helvetica Light" charset="0"/>
                    </a:rPr>
                    <a:t>5</a:t>
                  </a:r>
                  <a:endParaRPr lang="en-US" sz="900" dirty="0">
                    <a:solidFill>
                      <a:prstClr val="black"/>
                    </a:solidFill>
                    <a:latin typeface="Calibri"/>
                    <a:cs typeface="Helvetica" charset="0"/>
                  </a:endParaRPr>
                </a:p>
              </p:txBody>
            </p:sp>
            <p:sp>
              <p:nvSpPr>
                <p:cNvPr id="40" name="AutoShape 27">
                  <a:extLst>
                    <a:ext uri="{FF2B5EF4-FFF2-40B4-BE49-F238E27FC236}">
                      <a16:creationId xmlns:a16="http://schemas.microsoft.com/office/drawing/2014/main" id="{7FAEB7D5-9534-0B4E-8CA3-75E3487D8A2E}"/>
                    </a:ext>
                  </a:extLst>
                </p:cNvPr>
                <p:cNvSpPr>
                  <a:spLocks/>
                </p:cNvSpPr>
                <p:nvPr/>
              </p:nvSpPr>
              <p:spPr bwMode="auto">
                <a:xfrm>
                  <a:off x="1346831" y="1316875"/>
                  <a:ext cx="903923"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r>
                    <a:rPr lang="en-US" sz="900" dirty="0">
                      <a:solidFill>
                        <a:prstClr val="black"/>
                      </a:solidFill>
                      <a:latin typeface="Helvetica Light" charset="0"/>
                      <a:cs typeface="Helvetica Light" charset="0"/>
                      <a:sym typeface="Helvetica Light" charset="0"/>
                    </a:rPr>
                    <a:t>x10</a:t>
                  </a:r>
                  <a:r>
                    <a:rPr lang="en-US" sz="900" baseline="32000" dirty="0">
                      <a:solidFill>
                        <a:prstClr val="black"/>
                      </a:solidFill>
                      <a:latin typeface="Helvetica Light" charset="0"/>
                      <a:cs typeface="Helvetica Light" charset="0"/>
                      <a:sym typeface="Helvetica Light" charset="0"/>
                    </a:rPr>
                    <a:t>14</a:t>
                  </a:r>
                  <a:endParaRPr lang="en-US" sz="900" dirty="0">
                    <a:solidFill>
                      <a:prstClr val="black"/>
                    </a:solidFill>
                    <a:latin typeface="Calibri"/>
                    <a:cs typeface="Helvetica" charset="0"/>
                  </a:endParaRPr>
                </a:p>
              </p:txBody>
            </p:sp>
            <p:sp>
              <p:nvSpPr>
                <p:cNvPr id="41" name="AutoShape 28">
                  <a:extLst>
                    <a:ext uri="{FF2B5EF4-FFF2-40B4-BE49-F238E27FC236}">
                      <a16:creationId xmlns:a16="http://schemas.microsoft.com/office/drawing/2014/main" id="{048055BE-7CD6-CD46-BD38-05030A1A370F}"/>
                    </a:ext>
                  </a:extLst>
                </p:cNvPr>
                <p:cNvSpPr>
                  <a:spLocks/>
                </p:cNvSpPr>
                <p:nvPr/>
              </p:nvSpPr>
              <p:spPr bwMode="auto">
                <a:xfrm>
                  <a:off x="1668294" y="5473029"/>
                  <a:ext cx="1112000" cy="8390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r>
                    <a:rPr lang="en-US" sz="800" dirty="0">
                      <a:solidFill>
                        <a:srgbClr val="FFFFFF"/>
                      </a:solidFill>
                      <a:latin typeface="Helvetica Light" charset="0"/>
                      <a:cs typeface="Helvetica Light" charset="0"/>
                      <a:sym typeface="Helvetica Light" charset="0"/>
                    </a:rPr>
                    <a:t>UK TS1</a:t>
                  </a:r>
                </a:p>
                <a:p>
                  <a:pPr algn="ctr" defTabSz="525224">
                    <a:defRPr/>
                  </a:pPr>
                  <a:r>
                    <a:rPr lang="en-US" sz="800" dirty="0">
                      <a:solidFill>
                        <a:srgbClr val="FFFFFF"/>
                      </a:solidFill>
                      <a:latin typeface="Helvetica Light" charset="0"/>
                      <a:cs typeface="Helvetica Light" charset="0"/>
                      <a:sym typeface="Helvetica Light" charset="0"/>
                    </a:rPr>
                    <a:t>128 kW</a:t>
                  </a:r>
                  <a:endParaRPr lang="en-US" sz="800" dirty="0">
                    <a:solidFill>
                      <a:srgbClr val="FFFFFF"/>
                    </a:solidFill>
                    <a:latin typeface="Calibri"/>
                    <a:cs typeface="Helvetica" charset="0"/>
                  </a:endParaRPr>
                </a:p>
              </p:txBody>
            </p:sp>
            <p:sp>
              <p:nvSpPr>
                <p:cNvPr id="42" name="AutoShape 29">
                  <a:extLst>
                    <a:ext uri="{FF2B5EF4-FFF2-40B4-BE49-F238E27FC236}">
                      <a16:creationId xmlns:a16="http://schemas.microsoft.com/office/drawing/2014/main" id="{C44FFA4D-3ADF-C641-8D59-AEFABE2175C1}"/>
                    </a:ext>
                  </a:extLst>
                </p:cNvPr>
                <p:cNvSpPr>
                  <a:spLocks/>
                </p:cNvSpPr>
                <p:nvPr/>
              </p:nvSpPr>
              <p:spPr bwMode="auto">
                <a:xfrm>
                  <a:off x="2783607" y="5124349"/>
                  <a:ext cx="1218336" cy="8457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r>
                    <a:rPr lang="en-US" sz="800" dirty="0">
                      <a:solidFill>
                        <a:srgbClr val="FFFFFF"/>
                      </a:solidFill>
                      <a:latin typeface="Helvetica Light"/>
                      <a:cs typeface="Helvetica Light"/>
                      <a:sym typeface="Helvetica Light" charset="0"/>
                    </a:rPr>
                    <a:t>UK TS2</a:t>
                  </a:r>
                </a:p>
                <a:p>
                  <a:pPr algn="ctr" defTabSz="525224">
                    <a:defRPr/>
                  </a:pPr>
                  <a:r>
                    <a:rPr lang="en-US" sz="800" dirty="0">
                      <a:solidFill>
                        <a:srgbClr val="FFFFFF"/>
                      </a:solidFill>
                      <a:latin typeface="Helvetica Light"/>
                      <a:cs typeface="Helvetica Light"/>
                    </a:rPr>
                    <a:t>32 kW</a:t>
                  </a:r>
                </a:p>
              </p:txBody>
            </p:sp>
            <p:sp>
              <p:nvSpPr>
                <p:cNvPr id="43" name="AutoShape 30">
                  <a:extLst>
                    <a:ext uri="{FF2B5EF4-FFF2-40B4-BE49-F238E27FC236}">
                      <a16:creationId xmlns:a16="http://schemas.microsoft.com/office/drawing/2014/main" id="{A09620E9-855D-CF44-968F-912F93A016E8}"/>
                    </a:ext>
                  </a:extLst>
                </p:cNvPr>
                <p:cNvSpPr>
                  <a:spLocks/>
                </p:cNvSpPr>
                <p:nvPr/>
              </p:nvSpPr>
              <p:spPr bwMode="auto">
                <a:xfrm>
                  <a:off x="4027176" y="4799461"/>
                  <a:ext cx="1149812" cy="6504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r>
                    <a:rPr lang="en-US" sz="800" dirty="0">
                      <a:solidFill>
                        <a:srgbClr val="FFFFFF"/>
                      </a:solidFill>
                      <a:latin typeface="Helvetica Light" charset="0"/>
                      <a:cs typeface="Helvetica Light" charset="0"/>
                      <a:sym typeface="Helvetica Light" charset="0"/>
                    </a:rPr>
                    <a:t>SNS</a:t>
                  </a:r>
                </a:p>
                <a:p>
                  <a:pPr algn="ctr" defTabSz="525224">
                    <a:defRPr/>
                  </a:pPr>
                  <a:r>
                    <a:rPr lang="en-US" sz="800" dirty="0">
                      <a:solidFill>
                        <a:srgbClr val="FFFFFF"/>
                      </a:solidFill>
                      <a:latin typeface="Helvetica Light" charset="0"/>
                      <a:cs typeface="Helvetica Light" charset="0"/>
                      <a:sym typeface="Helvetica Light" charset="0"/>
                    </a:rPr>
                    <a:t>1-2 MW </a:t>
                  </a:r>
                  <a:endParaRPr lang="en-US" sz="800" dirty="0">
                    <a:solidFill>
                      <a:srgbClr val="FFFFFF"/>
                    </a:solidFill>
                    <a:latin typeface="Calibri"/>
                    <a:cs typeface="Helvetica" charset="0"/>
                  </a:endParaRPr>
                </a:p>
              </p:txBody>
            </p:sp>
            <p:sp>
              <p:nvSpPr>
                <p:cNvPr id="44" name="AutoShape 31">
                  <a:extLst>
                    <a:ext uri="{FF2B5EF4-FFF2-40B4-BE49-F238E27FC236}">
                      <a16:creationId xmlns:a16="http://schemas.microsoft.com/office/drawing/2014/main" id="{EB2E74B1-43B3-5C44-9C28-31CB23DBA347}"/>
                    </a:ext>
                  </a:extLst>
                </p:cNvPr>
                <p:cNvSpPr>
                  <a:spLocks/>
                </p:cNvSpPr>
                <p:nvPr/>
              </p:nvSpPr>
              <p:spPr bwMode="auto">
                <a:xfrm>
                  <a:off x="5135973" y="4847282"/>
                  <a:ext cx="1558335" cy="5861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r>
                    <a:rPr lang="en-US" sz="800" dirty="0">
                      <a:solidFill>
                        <a:srgbClr val="FFFFFF"/>
                      </a:solidFill>
                      <a:latin typeface="Helvetica Light" charset="0"/>
                      <a:cs typeface="Helvetica Light" charset="0"/>
                      <a:sym typeface="Helvetica Light" charset="0"/>
                    </a:rPr>
                    <a:t>JPARC</a:t>
                  </a:r>
                </a:p>
                <a:p>
                  <a:pPr algn="ctr" defTabSz="525224">
                    <a:defRPr/>
                  </a:pPr>
                  <a:r>
                    <a:rPr lang="en-US" sz="800" dirty="0">
                      <a:solidFill>
                        <a:srgbClr val="FFFFFF"/>
                      </a:solidFill>
                      <a:latin typeface="Helvetica Light" charset="0"/>
                      <a:cs typeface="Helvetica Light" charset="0"/>
                      <a:sym typeface="Helvetica Light" charset="0"/>
                    </a:rPr>
                    <a:t>0.3-1 MW</a:t>
                  </a:r>
                  <a:endParaRPr lang="en-US" sz="800" dirty="0">
                    <a:solidFill>
                      <a:srgbClr val="FFFFFF"/>
                    </a:solidFill>
                    <a:latin typeface="Calibri"/>
                    <a:cs typeface="Helvetica" charset="0"/>
                  </a:endParaRPr>
                </a:p>
              </p:txBody>
            </p:sp>
            <p:sp>
              <p:nvSpPr>
                <p:cNvPr id="45" name="AutoShape 32">
                  <a:extLst>
                    <a:ext uri="{FF2B5EF4-FFF2-40B4-BE49-F238E27FC236}">
                      <a16:creationId xmlns:a16="http://schemas.microsoft.com/office/drawing/2014/main" id="{818142FB-8E8E-E042-A1A7-27063C373835}"/>
                    </a:ext>
                  </a:extLst>
                </p:cNvPr>
                <p:cNvSpPr>
                  <a:spLocks/>
                </p:cNvSpPr>
                <p:nvPr/>
              </p:nvSpPr>
              <p:spPr bwMode="auto">
                <a:xfrm>
                  <a:off x="5303466" y="5837229"/>
                  <a:ext cx="1917518" cy="5188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r>
                    <a:rPr lang="en-US" sz="800" dirty="0">
                      <a:solidFill>
                        <a:srgbClr val="FFFFFF"/>
                      </a:solidFill>
                      <a:latin typeface="Helvetica Light" charset="0"/>
                      <a:cs typeface="Helvetica Light" charset="0"/>
                      <a:sym typeface="Helvetica Light" charset="0"/>
                    </a:rPr>
                    <a:t>ILL 57 MW</a:t>
                  </a:r>
                  <a:endParaRPr lang="en-US" sz="800" dirty="0">
                    <a:solidFill>
                      <a:srgbClr val="FFFFFF"/>
                    </a:solidFill>
                    <a:latin typeface="Calibri"/>
                    <a:cs typeface="Helvetica" charset="0"/>
                  </a:endParaRPr>
                </a:p>
              </p:txBody>
            </p:sp>
            <p:sp>
              <p:nvSpPr>
                <p:cNvPr id="46" name="AutoShape 34">
                  <a:extLst>
                    <a:ext uri="{FF2B5EF4-FFF2-40B4-BE49-F238E27FC236}">
                      <a16:creationId xmlns:a16="http://schemas.microsoft.com/office/drawing/2014/main" id="{16ACA8A2-DB59-C14A-85D5-FD3202305A33}"/>
                    </a:ext>
                  </a:extLst>
                </p:cNvPr>
                <p:cNvSpPr>
                  <a:spLocks/>
                </p:cNvSpPr>
                <p:nvPr/>
              </p:nvSpPr>
              <p:spPr bwMode="auto">
                <a:xfrm>
                  <a:off x="3151239" y="1663058"/>
                  <a:ext cx="2889372" cy="7078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r>
                    <a:rPr lang="en-US" sz="800" dirty="0">
                      <a:solidFill>
                        <a:srgbClr val="000000"/>
                      </a:solidFill>
                      <a:latin typeface="Helvetica Light" charset="0"/>
                      <a:cs typeface="Helvetica Light" charset="0"/>
                      <a:sym typeface="Helvetica Light" charset="0"/>
                    </a:rPr>
                    <a:t>ESS 5 MW</a:t>
                  </a:r>
                </a:p>
                <a:p>
                  <a:pPr algn="ctr" defTabSz="525224">
                    <a:defRPr/>
                  </a:pPr>
                  <a:r>
                    <a:rPr lang="en-US" sz="800" dirty="0">
                      <a:solidFill>
                        <a:srgbClr val="000000"/>
                      </a:solidFill>
                      <a:latin typeface="Helvetica Light" charset="0"/>
                      <a:cs typeface="Helvetica Light" charset="0"/>
                      <a:sym typeface="Helvetica Light" charset="0"/>
                    </a:rPr>
                    <a:t>2015 design</a:t>
                  </a:r>
                </a:p>
              </p:txBody>
            </p:sp>
            <p:sp>
              <p:nvSpPr>
                <p:cNvPr id="47" name="AutoShape 35">
                  <a:extLst>
                    <a:ext uri="{FF2B5EF4-FFF2-40B4-BE49-F238E27FC236}">
                      <a16:creationId xmlns:a16="http://schemas.microsoft.com/office/drawing/2014/main" id="{EDCD7ACF-733B-1744-8424-3653D427C698}"/>
                    </a:ext>
                  </a:extLst>
                </p:cNvPr>
                <p:cNvSpPr>
                  <a:spLocks/>
                </p:cNvSpPr>
                <p:nvPr/>
              </p:nvSpPr>
              <p:spPr bwMode="auto">
                <a:xfrm>
                  <a:off x="1115967" y="6465810"/>
                  <a:ext cx="280154"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r>
                    <a:rPr lang="en-US" sz="900" dirty="0">
                      <a:solidFill>
                        <a:prstClr val="black"/>
                      </a:solidFill>
                      <a:latin typeface="Helvetica Light" charset="0"/>
                      <a:cs typeface="Helvetica Light" charset="0"/>
                      <a:sym typeface="Helvetica Light" charset="0"/>
                    </a:rPr>
                    <a:t>0</a:t>
                  </a:r>
                  <a:endParaRPr lang="en-US" sz="900" dirty="0">
                    <a:solidFill>
                      <a:prstClr val="black"/>
                    </a:solidFill>
                    <a:latin typeface="Calibri"/>
                    <a:cs typeface="Helvetica" charset="0"/>
                  </a:endParaRPr>
                </a:p>
              </p:txBody>
            </p:sp>
            <p:sp>
              <p:nvSpPr>
                <p:cNvPr id="48" name="AutoShape 36">
                  <a:extLst>
                    <a:ext uri="{FF2B5EF4-FFF2-40B4-BE49-F238E27FC236}">
                      <a16:creationId xmlns:a16="http://schemas.microsoft.com/office/drawing/2014/main" id="{6DD06AA3-8DB3-5E40-B320-1D5C0E32F69A}"/>
                    </a:ext>
                  </a:extLst>
                </p:cNvPr>
                <p:cNvSpPr>
                  <a:spLocks/>
                </p:cNvSpPr>
                <p:nvPr/>
              </p:nvSpPr>
              <p:spPr bwMode="auto">
                <a:xfrm>
                  <a:off x="2857158" y="6496299"/>
                  <a:ext cx="280153"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r>
                    <a:rPr lang="en-US" sz="900" dirty="0">
                      <a:solidFill>
                        <a:prstClr val="black"/>
                      </a:solidFill>
                      <a:latin typeface="Helvetica Light" charset="0"/>
                      <a:cs typeface="Helvetica Light" charset="0"/>
                      <a:sym typeface="Helvetica Light" charset="0"/>
                    </a:rPr>
                    <a:t>1</a:t>
                  </a:r>
                  <a:endParaRPr lang="en-US" sz="900" dirty="0">
                    <a:solidFill>
                      <a:prstClr val="black"/>
                    </a:solidFill>
                    <a:latin typeface="Calibri"/>
                    <a:cs typeface="Helvetica" charset="0"/>
                  </a:endParaRPr>
                </a:p>
              </p:txBody>
            </p:sp>
            <p:sp>
              <p:nvSpPr>
                <p:cNvPr id="49" name="AutoShape 37">
                  <a:extLst>
                    <a:ext uri="{FF2B5EF4-FFF2-40B4-BE49-F238E27FC236}">
                      <a16:creationId xmlns:a16="http://schemas.microsoft.com/office/drawing/2014/main" id="{37CF54A9-513B-E342-9645-146F632567AE}"/>
                    </a:ext>
                  </a:extLst>
                </p:cNvPr>
                <p:cNvSpPr>
                  <a:spLocks/>
                </p:cNvSpPr>
                <p:nvPr/>
              </p:nvSpPr>
              <p:spPr bwMode="auto">
                <a:xfrm>
                  <a:off x="4706909" y="6496446"/>
                  <a:ext cx="280153"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r>
                    <a:rPr lang="en-US" sz="900" dirty="0">
                      <a:solidFill>
                        <a:prstClr val="black"/>
                      </a:solidFill>
                      <a:latin typeface="Helvetica Light" charset="0"/>
                      <a:cs typeface="Helvetica Light" charset="0"/>
                      <a:sym typeface="Helvetica Light" charset="0"/>
                    </a:rPr>
                    <a:t>2</a:t>
                  </a:r>
                  <a:endParaRPr lang="en-US" sz="900" dirty="0">
                    <a:solidFill>
                      <a:prstClr val="black"/>
                    </a:solidFill>
                    <a:latin typeface="Calibri"/>
                    <a:cs typeface="Helvetica" charset="0"/>
                  </a:endParaRPr>
                </a:p>
              </p:txBody>
            </p:sp>
            <p:sp>
              <p:nvSpPr>
                <p:cNvPr id="50" name="AutoShape 38">
                  <a:extLst>
                    <a:ext uri="{FF2B5EF4-FFF2-40B4-BE49-F238E27FC236}">
                      <a16:creationId xmlns:a16="http://schemas.microsoft.com/office/drawing/2014/main" id="{1139E1E7-0311-B249-8649-627CB65ED78A}"/>
                    </a:ext>
                  </a:extLst>
                </p:cNvPr>
                <p:cNvSpPr>
                  <a:spLocks/>
                </p:cNvSpPr>
                <p:nvPr/>
              </p:nvSpPr>
              <p:spPr bwMode="auto">
                <a:xfrm>
                  <a:off x="6534752" y="6482662"/>
                  <a:ext cx="278606"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r>
                    <a:rPr lang="en-US" sz="900" dirty="0">
                      <a:solidFill>
                        <a:prstClr val="black"/>
                      </a:solidFill>
                      <a:latin typeface="Helvetica Light" charset="0"/>
                      <a:cs typeface="Helvetica Light" charset="0"/>
                      <a:sym typeface="Helvetica Light" charset="0"/>
                    </a:rPr>
                    <a:t>3</a:t>
                  </a:r>
                  <a:endParaRPr lang="en-US" sz="900" dirty="0">
                    <a:solidFill>
                      <a:prstClr val="black"/>
                    </a:solidFill>
                    <a:latin typeface="Calibri"/>
                    <a:cs typeface="Helvetica" charset="0"/>
                  </a:endParaRPr>
                </a:p>
              </p:txBody>
            </p:sp>
            <p:sp>
              <p:nvSpPr>
                <p:cNvPr id="51" name="Line 40">
                  <a:extLst>
                    <a:ext uri="{FF2B5EF4-FFF2-40B4-BE49-F238E27FC236}">
                      <a16:creationId xmlns:a16="http://schemas.microsoft.com/office/drawing/2014/main" id="{C9683BF4-6D36-FB4D-A200-6C492727F9E5}"/>
                    </a:ext>
                  </a:extLst>
                </p:cNvPr>
                <p:cNvSpPr>
                  <a:spLocks noChangeShapeType="1"/>
                </p:cNvSpPr>
                <p:nvPr/>
              </p:nvSpPr>
              <p:spPr bwMode="auto">
                <a:xfrm flipH="1">
                  <a:off x="4846202" y="6436255"/>
                  <a:ext cx="1547" cy="155652"/>
                </a:xfrm>
                <a:prstGeom prst="line">
                  <a:avLst/>
                </a:prstGeom>
                <a:noFill/>
                <a:ln w="19050"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254048" indent="-205521">
                    <a:spcBef>
                      <a:spcPts val="1620"/>
                    </a:spcBef>
                    <a:buSzPct val="100000"/>
                    <a:buFont typeface="Arial" charset="0"/>
                    <a:buChar char="•"/>
                    <a:defRPr/>
                  </a:pPr>
                  <a:endParaRPr lang="en-US" sz="500">
                    <a:solidFill>
                      <a:srgbClr val="006D8F"/>
                    </a:solidFill>
                    <a:latin typeface="Calibri" charset="0"/>
                    <a:cs typeface="Calibri" charset="0"/>
                    <a:sym typeface="Calibri" charset="0"/>
                  </a:endParaRPr>
                </a:p>
              </p:txBody>
            </p:sp>
            <p:sp>
              <p:nvSpPr>
                <p:cNvPr id="52" name="AutoShape 25">
                  <a:extLst>
                    <a:ext uri="{FF2B5EF4-FFF2-40B4-BE49-F238E27FC236}">
                      <a16:creationId xmlns:a16="http://schemas.microsoft.com/office/drawing/2014/main" id="{4899B5A7-3447-6D49-B9AA-AD2DDC7E309D}"/>
                    </a:ext>
                  </a:extLst>
                </p:cNvPr>
                <p:cNvSpPr>
                  <a:spLocks/>
                </p:cNvSpPr>
                <p:nvPr/>
              </p:nvSpPr>
              <p:spPr bwMode="auto">
                <a:xfrm>
                  <a:off x="702960" y="4387438"/>
                  <a:ext cx="473631"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r>
                    <a:rPr lang="en-US" sz="900" dirty="0">
                      <a:solidFill>
                        <a:prstClr val="black"/>
                      </a:solidFill>
                      <a:latin typeface="Helvetica Light" charset="0"/>
                      <a:cs typeface="Helvetica Light" charset="0"/>
                      <a:sym typeface="Helvetica Light" charset="0"/>
                    </a:rPr>
                    <a:t>3</a:t>
                  </a:r>
                  <a:endParaRPr lang="en-US" sz="900" dirty="0">
                    <a:solidFill>
                      <a:prstClr val="black"/>
                    </a:solidFill>
                    <a:latin typeface="Calibri"/>
                    <a:cs typeface="Helvetica" charset="0"/>
                  </a:endParaRPr>
                </a:p>
              </p:txBody>
            </p:sp>
            <p:sp>
              <p:nvSpPr>
                <p:cNvPr id="53" name="AutoShape 25">
                  <a:extLst>
                    <a:ext uri="{FF2B5EF4-FFF2-40B4-BE49-F238E27FC236}">
                      <a16:creationId xmlns:a16="http://schemas.microsoft.com/office/drawing/2014/main" id="{78D09CE2-C2DF-F645-BBE0-7B20C59533BD}"/>
                    </a:ext>
                  </a:extLst>
                </p:cNvPr>
                <p:cNvSpPr>
                  <a:spLocks/>
                </p:cNvSpPr>
                <p:nvPr/>
              </p:nvSpPr>
              <p:spPr bwMode="auto">
                <a:xfrm>
                  <a:off x="718295" y="3759538"/>
                  <a:ext cx="473631"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r>
                    <a:rPr lang="en-US" sz="900" dirty="0">
                      <a:solidFill>
                        <a:prstClr val="black"/>
                      </a:solidFill>
                      <a:latin typeface="Helvetica Light" charset="0"/>
                      <a:cs typeface="Helvetica Light" charset="0"/>
                      <a:sym typeface="Helvetica Light" charset="0"/>
                    </a:rPr>
                    <a:t>4</a:t>
                  </a:r>
                  <a:endParaRPr lang="en-US" sz="900" dirty="0">
                    <a:solidFill>
                      <a:prstClr val="black"/>
                    </a:solidFill>
                    <a:latin typeface="Calibri"/>
                    <a:cs typeface="Helvetica" charset="0"/>
                  </a:endParaRPr>
                </a:p>
              </p:txBody>
            </p:sp>
            <p:sp>
              <p:nvSpPr>
                <p:cNvPr id="54" name="AutoShape 25">
                  <a:extLst>
                    <a:ext uri="{FF2B5EF4-FFF2-40B4-BE49-F238E27FC236}">
                      <a16:creationId xmlns:a16="http://schemas.microsoft.com/office/drawing/2014/main" id="{9394F7C8-FF28-1646-9A42-85B09845FB92}"/>
                    </a:ext>
                  </a:extLst>
                </p:cNvPr>
                <p:cNvSpPr>
                  <a:spLocks/>
                </p:cNvSpPr>
                <p:nvPr/>
              </p:nvSpPr>
              <p:spPr bwMode="auto">
                <a:xfrm>
                  <a:off x="732999" y="5621550"/>
                  <a:ext cx="473631"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r>
                    <a:rPr lang="en-US" sz="900" dirty="0">
                      <a:solidFill>
                        <a:prstClr val="black"/>
                      </a:solidFill>
                      <a:latin typeface="Helvetica Light" charset="0"/>
                      <a:cs typeface="Helvetica Light" charset="0"/>
                      <a:sym typeface="Helvetica Light" charset="0"/>
                    </a:rPr>
                    <a:t>1</a:t>
                  </a:r>
                  <a:endParaRPr lang="en-US" sz="900" dirty="0">
                    <a:solidFill>
                      <a:prstClr val="black"/>
                    </a:solidFill>
                    <a:latin typeface="Calibri"/>
                    <a:cs typeface="Helvetica" charset="0"/>
                  </a:endParaRPr>
                </a:p>
              </p:txBody>
            </p:sp>
            <p:sp>
              <p:nvSpPr>
                <p:cNvPr id="55" name="AutoShape 25">
                  <a:extLst>
                    <a:ext uri="{FF2B5EF4-FFF2-40B4-BE49-F238E27FC236}">
                      <a16:creationId xmlns:a16="http://schemas.microsoft.com/office/drawing/2014/main" id="{3B6FB6D9-6B9E-5447-8614-3B4C8FF57B2A}"/>
                    </a:ext>
                  </a:extLst>
                </p:cNvPr>
                <p:cNvSpPr>
                  <a:spLocks/>
                </p:cNvSpPr>
                <p:nvPr/>
              </p:nvSpPr>
              <p:spPr bwMode="auto">
                <a:xfrm>
                  <a:off x="714249" y="5014440"/>
                  <a:ext cx="473630"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r>
                    <a:rPr lang="en-US" sz="900" dirty="0">
                      <a:solidFill>
                        <a:prstClr val="black"/>
                      </a:solidFill>
                      <a:latin typeface="Helvetica Light" charset="0"/>
                      <a:cs typeface="Helvetica Light" charset="0"/>
                      <a:sym typeface="Helvetica Light" charset="0"/>
                    </a:rPr>
                    <a:t>2</a:t>
                  </a:r>
                  <a:endParaRPr lang="en-US" sz="900" dirty="0">
                    <a:solidFill>
                      <a:prstClr val="black"/>
                    </a:solidFill>
                    <a:latin typeface="Calibri"/>
                    <a:cs typeface="Helvetica" charset="0"/>
                  </a:endParaRPr>
                </a:p>
              </p:txBody>
            </p:sp>
            <p:sp>
              <p:nvSpPr>
                <p:cNvPr id="56" name="Line 20">
                  <a:extLst>
                    <a:ext uri="{FF2B5EF4-FFF2-40B4-BE49-F238E27FC236}">
                      <a16:creationId xmlns:a16="http://schemas.microsoft.com/office/drawing/2014/main" id="{55934B2C-7CF9-8440-BE99-A4FB4A543A7E}"/>
                    </a:ext>
                  </a:extLst>
                </p:cNvPr>
                <p:cNvSpPr>
                  <a:spLocks noChangeShapeType="1"/>
                </p:cNvSpPr>
                <p:nvPr/>
              </p:nvSpPr>
              <p:spPr bwMode="auto">
                <a:xfrm>
                  <a:off x="1103360" y="4008765"/>
                  <a:ext cx="146464"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endParaRPr lang="en-US" sz="1000">
                    <a:solidFill>
                      <a:prstClr val="black"/>
                    </a:solidFill>
                    <a:latin typeface="Helvetica Light" charset="0"/>
                    <a:cs typeface="Helvetica Light" charset="0"/>
                    <a:sym typeface="Helvetica Light" charset="0"/>
                  </a:endParaRPr>
                </a:p>
              </p:txBody>
            </p:sp>
            <p:sp>
              <p:nvSpPr>
                <p:cNvPr id="57" name="Line 20">
                  <a:extLst>
                    <a:ext uri="{FF2B5EF4-FFF2-40B4-BE49-F238E27FC236}">
                      <a16:creationId xmlns:a16="http://schemas.microsoft.com/office/drawing/2014/main" id="{A0AEF563-2C1E-8947-8B3F-1E2654ECDA3D}"/>
                    </a:ext>
                  </a:extLst>
                </p:cNvPr>
                <p:cNvSpPr>
                  <a:spLocks noChangeShapeType="1"/>
                </p:cNvSpPr>
                <p:nvPr/>
              </p:nvSpPr>
              <p:spPr bwMode="auto">
                <a:xfrm>
                  <a:off x="1109067" y="4627611"/>
                  <a:ext cx="146949"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endParaRPr lang="en-US" sz="1000">
                    <a:solidFill>
                      <a:prstClr val="black"/>
                    </a:solidFill>
                    <a:latin typeface="Helvetica Light" charset="0"/>
                    <a:cs typeface="Helvetica Light" charset="0"/>
                    <a:sym typeface="Helvetica Light" charset="0"/>
                  </a:endParaRPr>
                </a:p>
              </p:txBody>
            </p:sp>
            <p:sp>
              <p:nvSpPr>
                <p:cNvPr id="58" name="Line 20">
                  <a:extLst>
                    <a:ext uri="{FF2B5EF4-FFF2-40B4-BE49-F238E27FC236}">
                      <a16:creationId xmlns:a16="http://schemas.microsoft.com/office/drawing/2014/main" id="{05A3BBED-D955-0240-AC89-1A2752AFBECE}"/>
                    </a:ext>
                  </a:extLst>
                </p:cNvPr>
                <p:cNvSpPr>
                  <a:spLocks noChangeShapeType="1"/>
                </p:cNvSpPr>
                <p:nvPr/>
              </p:nvSpPr>
              <p:spPr bwMode="auto">
                <a:xfrm>
                  <a:off x="1117906" y="5241357"/>
                  <a:ext cx="145009"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endParaRPr lang="en-US" sz="1000">
                    <a:solidFill>
                      <a:prstClr val="black"/>
                    </a:solidFill>
                    <a:latin typeface="Helvetica Light" charset="0"/>
                    <a:cs typeface="Helvetica Light" charset="0"/>
                    <a:sym typeface="Helvetica Light" charset="0"/>
                  </a:endParaRPr>
                </a:p>
              </p:txBody>
            </p:sp>
            <p:sp>
              <p:nvSpPr>
                <p:cNvPr id="59" name="Line 20">
                  <a:extLst>
                    <a:ext uri="{FF2B5EF4-FFF2-40B4-BE49-F238E27FC236}">
                      <a16:creationId xmlns:a16="http://schemas.microsoft.com/office/drawing/2014/main" id="{918C65F4-5DE9-5642-B34C-6C616EDF4E02}"/>
                    </a:ext>
                  </a:extLst>
                </p:cNvPr>
                <p:cNvSpPr>
                  <a:spLocks noChangeShapeType="1"/>
                </p:cNvSpPr>
                <p:nvPr/>
              </p:nvSpPr>
              <p:spPr bwMode="auto">
                <a:xfrm>
                  <a:off x="1117906" y="5857625"/>
                  <a:ext cx="138110"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endParaRPr lang="en-US" sz="1000">
                    <a:solidFill>
                      <a:prstClr val="black"/>
                    </a:solidFill>
                    <a:latin typeface="Helvetica Light" charset="0"/>
                    <a:cs typeface="Helvetica Light" charset="0"/>
                    <a:sym typeface="Helvetica Light" charset="0"/>
                  </a:endParaRPr>
                </a:p>
              </p:txBody>
            </p:sp>
            <p:sp>
              <p:nvSpPr>
                <p:cNvPr id="60" name="Line 15">
                  <a:extLst>
                    <a:ext uri="{FF2B5EF4-FFF2-40B4-BE49-F238E27FC236}">
                      <a16:creationId xmlns:a16="http://schemas.microsoft.com/office/drawing/2014/main" id="{664FD2AE-74A4-414C-AF8E-AB54FD0FE721}"/>
                    </a:ext>
                  </a:extLst>
                </p:cNvPr>
                <p:cNvSpPr>
                  <a:spLocks noChangeShapeType="1"/>
                </p:cNvSpPr>
                <p:nvPr/>
              </p:nvSpPr>
              <p:spPr bwMode="auto">
                <a:xfrm>
                  <a:off x="1093872" y="2176965"/>
                  <a:ext cx="162144"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endParaRPr lang="en-US" sz="1000">
                    <a:solidFill>
                      <a:prstClr val="black"/>
                    </a:solidFill>
                    <a:latin typeface="Helvetica Light" charset="0"/>
                    <a:cs typeface="Helvetica Light" charset="0"/>
                    <a:sym typeface="Helvetica Light" charset="0"/>
                  </a:endParaRPr>
                </a:p>
              </p:txBody>
            </p:sp>
            <p:sp>
              <p:nvSpPr>
                <p:cNvPr id="61" name="AutoShape 25">
                  <a:extLst>
                    <a:ext uri="{FF2B5EF4-FFF2-40B4-BE49-F238E27FC236}">
                      <a16:creationId xmlns:a16="http://schemas.microsoft.com/office/drawing/2014/main" id="{103DC0B6-9603-6C45-802C-45E41F141DD4}"/>
                    </a:ext>
                  </a:extLst>
                </p:cNvPr>
                <p:cNvSpPr>
                  <a:spLocks/>
                </p:cNvSpPr>
                <p:nvPr/>
              </p:nvSpPr>
              <p:spPr bwMode="auto">
                <a:xfrm>
                  <a:off x="716146" y="2531972"/>
                  <a:ext cx="473631"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r>
                    <a:rPr lang="en-US" sz="900" dirty="0">
                      <a:solidFill>
                        <a:prstClr val="black"/>
                      </a:solidFill>
                      <a:latin typeface="Helvetica Light" charset="0"/>
                      <a:cs typeface="Helvetica Light" charset="0"/>
                      <a:sym typeface="Helvetica Light" charset="0"/>
                    </a:rPr>
                    <a:t>6</a:t>
                  </a:r>
                  <a:endParaRPr lang="en-US" sz="900" dirty="0">
                    <a:solidFill>
                      <a:prstClr val="black"/>
                    </a:solidFill>
                    <a:latin typeface="Calibri"/>
                    <a:cs typeface="Helvetica" charset="0"/>
                  </a:endParaRPr>
                </a:p>
              </p:txBody>
            </p:sp>
            <p:sp>
              <p:nvSpPr>
                <p:cNvPr id="62" name="AutoShape 31">
                  <a:extLst>
                    <a:ext uri="{FF2B5EF4-FFF2-40B4-BE49-F238E27FC236}">
                      <a16:creationId xmlns:a16="http://schemas.microsoft.com/office/drawing/2014/main" id="{07F16DEC-23AA-AB4A-A34B-F91753D6F40F}"/>
                    </a:ext>
                  </a:extLst>
                </p:cNvPr>
                <p:cNvSpPr>
                  <a:spLocks/>
                </p:cNvSpPr>
                <p:nvPr/>
              </p:nvSpPr>
              <p:spPr bwMode="auto">
                <a:xfrm>
                  <a:off x="1972664" y="2237790"/>
                  <a:ext cx="1420663" cy="106985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r>
                    <a:rPr lang="en-US" sz="1000" dirty="0" err="1">
                      <a:solidFill>
                        <a:prstClr val="black"/>
                      </a:solidFill>
                      <a:latin typeface="Helvetica Light" charset="0"/>
                      <a:cs typeface="Helvetica Light" charset="0"/>
                      <a:sym typeface="Helvetica Light" charset="0"/>
                    </a:rPr>
                    <a:t>λ</a:t>
                  </a:r>
                  <a:r>
                    <a:rPr lang="en-US" sz="1000" dirty="0">
                      <a:solidFill>
                        <a:prstClr val="black"/>
                      </a:solidFill>
                      <a:latin typeface="Helvetica Light" charset="0"/>
                      <a:cs typeface="Helvetica Light" charset="0"/>
                      <a:sym typeface="Helvetica Light" charset="0"/>
                    </a:rPr>
                    <a:t> = 1.5 </a:t>
                  </a:r>
                  <a:r>
                    <a:rPr lang="en-US" sz="1000" dirty="0" err="1">
                      <a:solidFill>
                        <a:prstClr val="black"/>
                      </a:solidFill>
                      <a:latin typeface="Helvetica Light" charset="0"/>
                      <a:cs typeface="Helvetica Light" charset="0"/>
                      <a:sym typeface="Helvetica Light" charset="0"/>
                    </a:rPr>
                    <a:t>Å</a:t>
                  </a:r>
                  <a:endParaRPr lang="en-US" sz="1000" dirty="0">
                    <a:solidFill>
                      <a:prstClr val="black"/>
                    </a:solidFill>
                    <a:latin typeface="Helvetica Light" charset="0"/>
                    <a:cs typeface="Helvetica Light" charset="0"/>
                    <a:sym typeface="Helvetica Light" charset="0"/>
                  </a:endParaRPr>
                </a:p>
              </p:txBody>
            </p:sp>
            <p:sp>
              <p:nvSpPr>
                <p:cNvPr id="63" name="AutoShape 34">
                  <a:extLst>
                    <a:ext uri="{FF2B5EF4-FFF2-40B4-BE49-F238E27FC236}">
                      <a16:creationId xmlns:a16="http://schemas.microsoft.com/office/drawing/2014/main" id="{8346129F-BBED-E24A-A9AE-B730880D1C41}"/>
                    </a:ext>
                  </a:extLst>
                </p:cNvPr>
                <p:cNvSpPr>
                  <a:spLocks/>
                </p:cNvSpPr>
                <p:nvPr/>
              </p:nvSpPr>
              <p:spPr bwMode="auto">
                <a:xfrm>
                  <a:off x="1662929" y="4175933"/>
                  <a:ext cx="2357014" cy="6188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r>
                    <a:rPr lang="en-US" sz="800" dirty="0">
                      <a:solidFill>
                        <a:srgbClr val="000000"/>
                      </a:solidFill>
                      <a:latin typeface="Helvetica Light" charset="0"/>
                      <a:cs typeface="Helvetica Light" charset="0"/>
                      <a:sym typeface="Helvetica Light" charset="0"/>
                    </a:rPr>
                    <a:t>ESS 5 MW</a:t>
                  </a:r>
                </a:p>
                <a:p>
                  <a:pPr algn="ctr" defTabSz="525224">
                    <a:defRPr/>
                  </a:pPr>
                  <a:r>
                    <a:rPr lang="en-US" sz="800" dirty="0">
                      <a:solidFill>
                        <a:srgbClr val="000000"/>
                      </a:solidFill>
                      <a:latin typeface="Helvetica Light" charset="0"/>
                      <a:cs typeface="Helvetica Light" charset="0"/>
                      <a:sym typeface="Helvetica Light" charset="0"/>
                    </a:rPr>
                    <a:t>2012 design (TDR)</a:t>
                  </a:r>
                </a:p>
              </p:txBody>
            </p:sp>
            <p:sp>
              <p:nvSpPr>
                <p:cNvPr id="64" name="Line 6" descr="tile_paper_blue.jpg">
                  <a:extLst>
                    <a:ext uri="{FF2B5EF4-FFF2-40B4-BE49-F238E27FC236}">
                      <a16:creationId xmlns:a16="http://schemas.microsoft.com/office/drawing/2014/main" id="{68AA3E8F-9AD3-B345-AE16-33A11A2CBAF4}"/>
                    </a:ext>
                  </a:extLst>
                </p:cNvPr>
                <p:cNvSpPr>
                  <a:spLocks noChangeShapeType="1"/>
                </p:cNvSpPr>
                <p:nvPr/>
              </p:nvSpPr>
              <p:spPr bwMode="auto">
                <a:xfrm>
                  <a:off x="1286629" y="6281429"/>
                  <a:ext cx="8026956" cy="0"/>
                </a:xfrm>
                <a:prstGeom prst="line">
                  <a:avLst/>
                </a:prstGeom>
                <a:noFill/>
                <a:ln w="19050" cap="flat" cmpd="sng">
                  <a:solidFill>
                    <a:srgbClr val="D07E39"/>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48527">
                    <a:spcBef>
                      <a:spcPts val="1620"/>
                    </a:spcBef>
                    <a:buSzPct val="100000"/>
                    <a:defRPr/>
                  </a:pPr>
                  <a:endParaRPr lang="en-US" sz="500" dirty="0">
                    <a:solidFill>
                      <a:srgbClr val="006D8F"/>
                    </a:solidFill>
                    <a:latin typeface="Calibri" charset="0"/>
                    <a:cs typeface="Calibri" charset="0"/>
                    <a:sym typeface="Calibri" charset="0"/>
                  </a:endParaRPr>
                </a:p>
              </p:txBody>
            </p:sp>
          </p:grpSp>
        </p:grpSp>
      </p:grpSp>
      <p:sp>
        <p:nvSpPr>
          <p:cNvPr id="80" name="TextBox 79">
            <a:extLst>
              <a:ext uri="{FF2B5EF4-FFF2-40B4-BE49-F238E27FC236}">
                <a16:creationId xmlns:a16="http://schemas.microsoft.com/office/drawing/2014/main" id="{11CC6E11-DDD5-7B49-9209-40E5CB2631E9}"/>
              </a:ext>
            </a:extLst>
          </p:cNvPr>
          <p:cNvSpPr txBox="1"/>
          <p:nvPr/>
        </p:nvSpPr>
        <p:spPr>
          <a:xfrm>
            <a:off x="6957854" y="510075"/>
            <a:ext cx="2055408" cy="584775"/>
          </a:xfrm>
          <a:prstGeom prst="rect">
            <a:avLst/>
          </a:prstGeom>
          <a:noFill/>
        </p:spPr>
        <p:txBody>
          <a:bodyPr wrap="square" rtlCol="0">
            <a:spAutoFit/>
          </a:bodyPr>
          <a:lstStyle/>
          <a:p>
            <a:r>
              <a:rPr lang="en-GB" sz="1600" dirty="0"/>
              <a:t>empty space for energy upgrades</a:t>
            </a:r>
          </a:p>
        </p:txBody>
      </p:sp>
    </p:spTree>
    <p:extLst>
      <p:ext uri="{BB962C8B-B14F-4D97-AF65-F5344CB8AC3E}">
        <p14:creationId xmlns:p14="http://schemas.microsoft.com/office/powerpoint/2010/main" val="123154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3000"/>
                                  </p:stCondLst>
                                  <p:childTnLst>
                                    <p:cmd type="call" cmd="playFrom(0.0)">
                                      <p:cBhvr>
                                        <p:cTn id="6" dur="80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remove" display="0">
                  <p:stCondLst>
                    <p:cond delay="indefinite"/>
                  </p:stCondLst>
                </p:cTn>
                <p:tgtEl>
                  <p:spTgt spid="5"/>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1297459" y="14397"/>
            <a:ext cx="6862522" cy="847911"/>
          </a:xfrm>
        </p:spPr>
        <p:txBody>
          <a:bodyPr>
            <a:normAutofit/>
          </a:bodyPr>
          <a:lstStyle/>
          <a:p>
            <a:r>
              <a:rPr lang="en-GB" sz="3600">
                <a:solidFill>
                  <a:srgbClr val="FF6600"/>
                </a:solidFill>
                <a:latin typeface="Times New Roman" charset="0"/>
                <a:cs typeface="Times New Roman" charset="0"/>
              </a:rPr>
              <a:t>Low Energy nuSTORM at ESS</a:t>
            </a:r>
          </a:p>
        </p:txBody>
      </p:sp>
      <p:sp>
        <p:nvSpPr>
          <p:cNvPr id="44034" name="Espace réservé de la date 8"/>
          <p:cNvSpPr>
            <a:spLocks noGrp="1"/>
          </p:cNvSpPr>
          <p:nvPr>
            <p:ph type="dt" sz="half"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FR" sz="1200">
                <a:solidFill>
                  <a:srgbClr val="000090"/>
                </a:solidFill>
                <a:cs typeface="Times New Roman" charset="0"/>
              </a:rPr>
              <a:t>HEP2021, 16/06/2021</a:t>
            </a:r>
            <a:endParaRPr lang="en-GB" sz="1200">
              <a:solidFill>
                <a:srgbClr val="000090"/>
              </a:solidFill>
              <a:cs typeface="Times New Roman" charset="0"/>
            </a:endParaRPr>
          </a:p>
        </p:txBody>
      </p:sp>
      <p:sp>
        <p:nvSpPr>
          <p:cNvPr id="44036" name="Espace réservé du pied de page 10"/>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sz="1200">
                <a:solidFill>
                  <a:srgbClr val="000090"/>
                </a:solidFill>
                <a:cs typeface="Times New Roman" charset="0"/>
              </a:rPr>
              <a:t>M. Dracos, IPHC-IN2P3/CNRS/UNISTRA</a:t>
            </a:r>
          </a:p>
        </p:txBody>
      </p:sp>
      <p:sp>
        <p:nvSpPr>
          <p:cNvPr id="44035" name="Espace réservé du numéro de diapositive 9"/>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39DFEB2-B0EC-5242-8B5C-F9A9DF6C903E}" type="slidenum">
              <a:rPr lang="en-GB" sz="1200">
                <a:solidFill>
                  <a:srgbClr val="000090"/>
                </a:solidFill>
                <a:cs typeface="Times New Roman" charset="0"/>
              </a:rPr>
              <a:pPr eaLnBrk="1" hangingPunct="1"/>
              <a:t>40</a:t>
            </a:fld>
            <a:endParaRPr lang="en-GB" sz="1200">
              <a:solidFill>
                <a:srgbClr val="000090"/>
              </a:solidFill>
              <a:cs typeface="Times New Roman" charset="0"/>
            </a:endParaRPr>
          </a:p>
        </p:txBody>
      </p:sp>
      <p:pic>
        <p:nvPicPr>
          <p:cNvPr id="9" name="Picture 8">
            <a:extLst>
              <a:ext uri="{FF2B5EF4-FFF2-40B4-BE49-F238E27FC236}">
                <a16:creationId xmlns:a16="http://schemas.microsoft.com/office/drawing/2014/main" id="{636CDDD6-D1AE-4F44-A37E-D6D3A8E2FF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5590" y="2598233"/>
            <a:ext cx="4901762" cy="1541561"/>
          </a:xfrm>
          <a:prstGeom prst="rect">
            <a:avLst/>
          </a:prstGeom>
        </p:spPr>
      </p:pic>
      <p:sp>
        <p:nvSpPr>
          <p:cNvPr id="2" name="TextBox 1">
            <a:extLst>
              <a:ext uri="{FF2B5EF4-FFF2-40B4-BE49-F238E27FC236}">
                <a16:creationId xmlns:a16="http://schemas.microsoft.com/office/drawing/2014/main" id="{2761596D-4948-A64D-BF37-954800A96EA5}"/>
              </a:ext>
            </a:extLst>
          </p:cNvPr>
          <p:cNvSpPr txBox="1"/>
          <p:nvPr/>
        </p:nvSpPr>
        <p:spPr>
          <a:xfrm>
            <a:off x="251483" y="4750025"/>
            <a:ext cx="5026312" cy="369332"/>
          </a:xfrm>
          <a:prstGeom prst="rect">
            <a:avLst/>
          </a:prstGeom>
          <a:noFill/>
        </p:spPr>
        <p:txBody>
          <a:bodyPr wrap="none" rtlCol="0">
            <a:spAutoFit/>
          </a:bodyPr>
          <a:lstStyle/>
          <a:p>
            <a:r>
              <a:rPr lang="en-GB" dirty="0"/>
              <a:t>Proposed at FERMILAB and CERN (~3.8 GeV muons)</a:t>
            </a:r>
          </a:p>
        </p:txBody>
      </p:sp>
      <p:sp>
        <p:nvSpPr>
          <p:cNvPr id="3" name="Rectangle 2">
            <a:extLst>
              <a:ext uri="{FF2B5EF4-FFF2-40B4-BE49-F238E27FC236}">
                <a16:creationId xmlns:a16="http://schemas.microsoft.com/office/drawing/2014/main" id="{3442A934-5C00-8541-8FED-76635BCE84C7}"/>
              </a:ext>
            </a:extLst>
          </p:cNvPr>
          <p:cNvSpPr/>
          <p:nvPr/>
        </p:nvSpPr>
        <p:spPr>
          <a:xfrm>
            <a:off x="251483" y="889163"/>
            <a:ext cx="7828208" cy="1554272"/>
          </a:xfrm>
          <a:prstGeom prst="rect">
            <a:avLst/>
          </a:prstGeom>
        </p:spPr>
        <p:txBody>
          <a:bodyPr wrap="square">
            <a:spAutoFit/>
          </a:bodyPr>
          <a:lstStyle/>
          <a:p>
            <a:pPr marL="285750" indent="-285750">
              <a:spcBef>
                <a:spcPts val="600"/>
              </a:spcBef>
              <a:buFont typeface="Arial" panose="020B0604020202020204" pitchFamily="34" charset="0"/>
              <a:buChar char="•"/>
            </a:pPr>
            <a:r>
              <a:rPr lang="en-GB" sz="2000" dirty="0">
                <a:solidFill>
                  <a:srgbClr val="0000FF"/>
                </a:solidFill>
              </a:rPr>
              <a:t>Sterile Neutrino searches</a:t>
            </a:r>
          </a:p>
          <a:p>
            <a:pPr marL="285750" indent="-285750">
              <a:spcBef>
                <a:spcPts val="600"/>
              </a:spcBef>
              <a:buFont typeface="Arial" panose="020B0604020202020204" pitchFamily="34" charset="0"/>
              <a:buChar char="•"/>
            </a:pPr>
            <a:r>
              <a:rPr lang="en-GB" sz="2000" dirty="0">
                <a:solidFill>
                  <a:srgbClr val="0000FF"/>
                </a:solidFill>
              </a:rPr>
              <a:t>Neutrino cross sections measurements with unprecedented precision </a:t>
            </a:r>
          </a:p>
          <a:p>
            <a:pPr marL="285750" indent="-285750">
              <a:spcBef>
                <a:spcPts val="600"/>
              </a:spcBef>
              <a:buFont typeface="Arial" panose="020B0604020202020204" pitchFamily="34" charset="0"/>
              <a:buChar char="•"/>
            </a:pPr>
            <a:r>
              <a:rPr lang="en-GB" sz="2000" dirty="0">
                <a:solidFill>
                  <a:srgbClr val="0000FF"/>
                </a:solidFill>
              </a:rPr>
              <a:t>LBL performance improvement by systematic error mitigation</a:t>
            </a:r>
          </a:p>
          <a:p>
            <a:pPr marL="285750" indent="-285750">
              <a:spcBef>
                <a:spcPts val="600"/>
              </a:spcBef>
              <a:buFont typeface="Arial" panose="020B0604020202020204" pitchFamily="34" charset="0"/>
              <a:buChar char="•"/>
            </a:pPr>
            <a:r>
              <a:rPr lang="en-GB" sz="2000" dirty="0">
                <a:solidFill>
                  <a:srgbClr val="0000FF"/>
                </a:solidFill>
              </a:rPr>
              <a:t>To be adapted for lower muon energies (~0.5 GeV)</a:t>
            </a:r>
          </a:p>
        </p:txBody>
      </p:sp>
      <p:pic>
        <p:nvPicPr>
          <p:cNvPr id="12" name="Picture 11">
            <a:extLst>
              <a:ext uri="{FF2B5EF4-FFF2-40B4-BE49-F238E27FC236}">
                <a16:creationId xmlns:a16="http://schemas.microsoft.com/office/drawing/2014/main" id="{2CCEBB13-2D25-0A43-A3F3-C94A90533402}"/>
              </a:ext>
            </a:extLst>
          </p:cNvPr>
          <p:cNvPicPr>
            <a:picLocks noChangeAspect="1"/>
          </p:cNvPicPr>
          <p:nvPr/>
        </p:nvPicPr>
        <p:blipFill>
          <a:blip r:embed="rId4"/>
          <a:stretch>
            <a:fillRect/>
          </a:stretch>
        </p:blipFill>
        <p:spPr>
          <a:xfrm>
            <a:off x="5440829" y="2402168"/>
            <a:ext cx="3663839" cy="1933693"/>
          </a:xfrm>
          <a:prstGeom prst="rect">
            <a:avLst/>
          </a:prstGeom>
        </p:spPr>
      </p:pic>
      <p:pic>
        <p:nvPicPr>
          <p:cNvPr id="13" name="Picture 12">
            <a:extLst>
              <a:ext uri="{FF2B5EF4-FFF2-40B4-BE49-F238E27FC236}">
                <a16:creationId xmlns:a16="http://schemas.microsoft.com/office/drawing/2014/main" id="{DA33DF89-4F69-6E47-8BCE-BE8F299E161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44799" y="4372393"/>
            <a:ext cx="3483611" cy="2348582"/>
          </a:xfrm>
          <a:prstGeom prst="rect">
            <a:avLst/>
          </a:prstGeom>
        </p:spPr>
      </p:pic>
      <p:sp>
        <p:nvSpPr>
          <p:cNvPr id="5" name="TextBox 4">
            <a:extLst>
              <a:ext uri="{FF2B5EF4-FFF2-40B4-BE49-F238E27FC236}">
                <a16:creationId xmlns:a16="http://schemas.microsoft.com/office/drawing/2014/main" id="{0A0FC5CC-E114-2043-B358-F021416CF320}"/>
              </a:ext>
            </a:extLst>
          </p:cNvPr>
          <p:cNvSpPr txBox="1"/>
          <p:nvPr/>
        </p:nvSpPr>
        <p:spPr>
          <a:xfrm>
            <a:off x="5769621" y="5408184"/>
            <a:ext cx="1771191" cy="276999"/>
          </a:xfrm>
          <a:prstGeom prst="rect">
            <a:avLst/>
          </a:prstGeom>
          <a:noFill/>
        </p:spPr>
        <p:txBody>
          <a:bodyPr wrap="none" rtlCol="0">
            <a:spAutoFit/>
          </a:bodyPr>
          <a:lstStyle/>
          <a:p>
            <a:r>
              <a:rPr lang="en-FR" sz="1200" dirty="0"/>
              <a:t>preliminar studies for ESS</a:t>
            </a:r>
          </a:p>
        </p:txBody>
      </p:sp>
      <p:sp>
        <p:nvSpPr>
          <p:cNvPr id="4" name="TextBox 3">
            <a:extLst>
              <a:ext uri="{FF2B5EF4-FFF2-40B4-BE49-F238E27FC236}">
                <a16:creationId xmlns:a16="http://schemas.microsoft.com/office/drawing/2014/main" id="{34F962CE-6ABF-1841-8870-C4B81C317F8D}"/>
              </a:ext>
            </a:extLst>
          </p:cNvPr>
          <p:cNvSpPr txBox="1"/>
          <p:nvPr/>
        </p:nvSpPr>
        <p:spPr>
          <a:xfrm>
            <a:off x="3270667" y="5968837"/>
            <a:ext cx="2498954" cy="369332"/>
          </a:xfrm>
          <a:prstGeom prst="rect">
            <a:avLst/>
          </a:prstGeom>
          <a:noFill/>
        </p:spPr>
        <p:txBody>
          <a:bodyPr wrap="none" rtlCol="0">
            <a:spAutoFit/>
          </a:bodyPr>
          <a:lstStyle/>
          <a:p>
            <a:r>
              <a:rPr lang="en-FR" dirty="0"/>
              <a:t>sterile neutrino searches</a:t>
            </a:r>
          </a:p>
        </p:txBody>
      </p:sp>
      <p:pic>
        <p:nvPicPr>
          <p:cNvPr id="6" name="Picture 5">
            <a:extLst>
              <a:ext uri="{FF2B5EF4-FFF2-40B4-BE49-F238E27FC236}">
                <a16:creationId xmlns:a16="http://schemas.microsoft.com/office/drawing/2014/main" id="{65169C27-53CE-B74A-AE62-716C056CDBD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20800" y="1174750"/>
            <a:ext cx="4545926" cy="3151960"/>
          </a:xfrm>
          <a:prstGeom prst="rect">
            <a:avLst/>
          </a:prstGeom>
        </p:spPr>
      </p:pic>
    </p:spTree>
    <p:extLst>
      <p:ext uri="{BB962C8B-B14F-4D97-AF65-F5344CB8AC3E}">
        <p14:creationId xmlns:p14="http://schemas.microsoft.com/office/powerpoint/2010/main" val="2868346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1297459" y="14397"/>
            <a:ext cx="6862522" cy="847911"/>
          </a:xfrm>
        </p:spPr>
        <p:txBody>
          <a:bodyPr>
            <a:normAutofit/>
          </a:bodyPr>
          <a:lstStyle/>
          <a:p>
            <a:r>
              <a:rPr lang="en-GB" sz="3600" dirty="0">
                <a:solidFill>
                  <a:srgbClr val="FF6600"/>
                </a:solidFill>
                <a:latin typeface="Times New Roman" charset="0"/>
                <a:cs typeface="Times New Roman" charset="0"/>
              </a:rPr>
              <a:t>Decay At Rest at ESS</a:t>
            </a:r>
          </a:p>
        </p:txBody>
      </p:sp>
      <p:sp>
        <p:nvSpPr>
          <p:cNvPr id="44034" name="Espace réservé de la date 8"/>
          <p:cNvSpPr>
            <a:spLocks noGrp="1"/>
          </p:cNvSpPr>
          <p:nvPr>
            <p:ph type="dt" sz="half"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FR" sz="1200">
                <a:solidFill>
                  <a:srgbClr val="000090"/>
                </a:solidFill>
                <a:cs typeface="Times New Roman" charset="0"/>
              </a:rPr>
              <a:t>HEP2021, 16/06/2021</a:t>
            </a:r>
            <a:endParaRPr lang="en-GB" sz="1200">
              <a:solidFill>
                <a:srgbClr val="000090"/>
              </a:solidFill>
              <a:cs typeface="Times New Roman" charset="0"/>
            </a:endParaRPr>
          </a:p>
        </p:txBody>
      </p:sp>
      <p:sp>
        <p:nvSpPr>
          <p:cNvPr id="44036" name="Espace réservé du pied de page 10"/>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sz="1200">
                <a:solidFill>
                  <a:srgbClr val="000090"/>
                </a:solidFill>
                <a:cs typeface="Times New Roman" charset="0"/>
              </a:rPr>
              <a:t>M. Dracos, IPHC-IN2P3/CNRS/UNISTRA</a:t>
            </a:r>
          </a:p>
        </p:txBody>
      </p:sp>
      <p:sp>
        <p:nvSpPr>
          <p:cNvPr id="44035" name="Espace réservé du numéro de diapositive 9"/>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39DFEB2-B0EC-5242-8B5C-F9A9DF6C903E}" type="slidenum">
              <a:rPr lang="en-GB" sz="1200">
                <a:solidFill>
                  <a:srgbClr val="000090"/>
                </a:solidFill>
                <a:cs typeface="Times New Roman" charset="0"/>
              </a:rPr>
              <a:pPr eaLnBrk="1" hangingPunct="1"/>
              <a:t>41</a:t>
            </a:fld>
            <a:endParaRPr lang="en-GB" sz="1200">
              <a:solidFill>
                <a:srgbClr val="000090"/>
              </a:solidFill>
              <a:cs typeface="Times New Roman" charset="0"/>
            </a:endParaRPr>
          </a:p>
        </p:txBody>
      </p:sp>
      <p:pic>
        <p:nvPicPr>
          <p:cNvPr id="11" name="Image 1">
            <a:extLst>
              <a:ext uri="{FF2B5EF4-FFF2-40B4-BE49-F238E27FC236}">
                <a16:creationId xmlns:a16="http://schemas.microsoft.com/office/drawing/2014/main" id="{E9F6E8AA-509D-5A47-8C5C-87658AA56A6C}"/>
              </a:ext>
            </a:extLst>
          </p:cNvPr>
          <p:cNvPicPr>
            <a:picLocks noChangeAspect="1"/>
          </p:cNvPicPr>
          <p:nvPr/>
        </p:nvPicPr>
        <p:blipFill>
          <a:blip r:embed="rId3"/>
          <a:stretch>
            <a:fillRect/>
          </a:stretch>
        </p:blipFill>
        <p:spPr>
          <a:xfrm>
            <a:off x="4179184" y="3346600"/>
            <a:ext cx="4863859" cy="3306873"/>
          </a:xfrm>
          <a:prstGeom prst="rect">
            <a:avLst/>
          </a:prstGeom>
        </p:spPr>
      </p:pic>
      <p:sp>
        <p:nvSpPr>
          <p:cNvPr id="14" name="ZoneTexte 2">
            <a:extLst>
              <a:ext uri="{FF2B5EF4-FFF2-40B4-BE49-F238E27FC236}">
                <a16:creationId xmlns:a16="http://schemas.microsoft.com/office/drawing/2014/main" id="{E017FCAD-5551-804A-8A7D-3C3D5A1B35BF}"/>
              </a:ext>
            </a:extLst>
          </p:cNvPr>
          <p:cNvSpPr txBox="1"/>
          <p:nvPr/>
        </p:nvSpPr>
        <p:spPr>
          <a:xfrm>
            <a:off x="228258" y="868080"/>
            <a:ext cx="2834618" cy="369332"/>
          </a:xfrm>
          <a:prstGeom prst="rect">
            <a:avLst/>
          </a:prstGeom>
          <a:noFill/>
        </p:spPr>
        <p:txBody>
          <a:bodyPr wrap="none" rtlCol="0">
            <a:spAutoFit/>
          </a:bodyPr>
          <a:lstStyle/>
          <a:p>
            <a:r>
              <a:rPr lang="en-GB" dirty="0"/>
              <a:t>Possible if short pulses (~</a:t>
            </a:r>
            <a:r>
              <a:rPr lang="el-GR" dirty="0"/>
              <a:t>μ</a:t>
            </a:r>
            <a:r>
              <a:rPr lang="en-US" dirty="0"/>
              <a:t>s)</a:t>
            </a:r>
            <a:endParaRPr lang="en-GB" dirty="0"/>
          </a:p>
        </p:txBody>
      </p:sp>
      <p:grpSp>
        <p:nvGrpSpPr>
          <p:cNvPr id="15" name="Group 14">
            <a:extLst>
              <a:ext uri="{FF2B5EF4-FFF2-40B4-BE49-F238E27FC236}">
                <a16:creationId xmlns:a16="http://schemas.microsoft.com/office/drawing/2014/main" id="{7A0734B1-765E-D043-BC18-9E9C359A9323}"/>
              </a:ext>
            </a:extLst>
          </p:cNvPr>
          <p:cNvGrpSpPr/>
          <p:nvPr/>
        </p:nvGrpSpPr>
        <p:grpSpPr>
          <a:xfrm>
            <a:off x="4059778" y="1200365"/>
            <a:ext cx="4912602" cy="1951748"/>
            <a:chOff x="4059778" y="1200365"/>
            <a:chExt cx="4912602" cy="1951748"/>
          </a:xfrm>
        </p:grpSpPr>
        <p:sp>
          <p:nvSpPr>
            <p:cNvPr id="16" name="Oval 7">
              <a:extLst>
                <a:ext uri="{FF2B5EF4-FFF2-40B4-BE49-F238E27FC236}">
                  <a16:creationId xmlns:a16="http://schemas.microsoft.com/office/drawing/2014/main" id="{76168D03-8F1C-8B46-9DD0-BC06788E6DEF}"/>
                </a:ext>
              </a:extLst>
            </p:cNvPr>
            <p:cNvSpPr>
              <a:spLocks noChangeArrowheads="1"/>
            </p:cNvSpPr>
            <p:nvPr/>
          </p:nvSpPr>
          <p:spPr bwMode="auto">
            <a:xfrm>
              <a:off x="8561161" y="2434022"/>
              <a:ext cx="411219" cy="411219"/>
            </a:xfrm>
            <a:prstGeom prst="ellipse">
              <a:avLst/>
            </a:prstGeom>
            <a:solidFill>
              <a:srgbClr val="FFFFFF"/>
            </a:solidFill>
            <a:ln w="9525">
              <a:solidFill>
                <a:srgbClr val="FFFFFF"/>
              </a:solidFill>
              <a:round/>
              <a:headEnd/>
              <a:tailEnd/>
            </a:ln>
          </p:spPr>
          <p:txBody>
            <a:bodyPr wrap="none" anchor="ctr"/>
            <a:lstStyle/>
            <a:p>
              <a:endParaRPr lang="en-GB" sz="1200"/>
            </a:p>
          </p:txBody>
        </p:sp>
        <p:sp>
          <p:nvSpPr>
            <p:cNvPr id="17" name="Oval 8">
              <a:extLst>
                <a:ext uri="{FF2B5EF4-FFF2-40B4-BE49-F238E27FC236}">
                  <a16:creationId xmlns:a16="http://schemas.microsoft.com/office/drawing/2014/main" id="{F9D466AA-C154-2345-AC58-FE34CD4BED60}"/>
                </a:ext>
              </a:extLst>
            </p:cNvPr>
            <p:cNvSpPr>
              <a:spLocks noChangeArrowheads="1"/>
            </p:cNvSpPr>
            <p:nvPr/>
          </p:nvSpPr>
          <p:spPr bwMode="auto">
            <a:xfrm>
              <a:off x="8443670" y="1200365"/>
              <a:ext cx="411219" cy="411219"/>
            </a:xfrm>
            <a:prstGeom prst="ellipse">
              <a:avLst/>
            </a:prstGeom>
            <a:solidFill>
              <a:srgbClr val="FFFFFF"/>
            </a:solidFill>
            <a:ln w="9525">
              <a:solidFill>
                <a:srgbClr val="FFFFFF"/>
              </a:solidFill>
              <a:round/>
              <a:headEnd/>
              <a:tailEnd/>
            </a:ln>
          </p:spPr>
          <p:txBody>
            <a:bodyPr wrap="none" anchor="ctr"/>
            <a:lstStyle/>
            <a:p>
              <a:endParaRPr lang="en-GB" sz="1200"/>
            </a:p>
          </p:txBody>
        </p:sp>
        <p:sp>
          <p:nvSpPr>
            <p:cNvPr id="18" name="Oval 9">
              <a:extLst>
                <a:ext uri="{FF2B5EF4-FFF2-40B4-BE49-F238E27FC236}">
                  <a16:creationId xmlns:a16="http://schemas.microsoft.com/office/drawing/2014/main" id="{D01DBC72-2223-5249-9969-A5C2407B5E51}"/>
                </a:ext>
              </a:extLst>
            </p:cNvPr>
            <p:cNvSpPr>
              <a:spLocks noChangeArrowheads="1"/>
            </p:cNvSpPr>
            <p:nvPr/>
          </p:nvSpPr>
          <p:spPr bwMode="auto">
            <a:xfrm>
              <a:off x="4566463" y="1787820"/>
              <a:ext cx="729424" cy="707395"/>
            </a:xfrm>
            <a:prstGeom prst="ellipse">
              <a:avLst/>
            </a:prstGeom>
            <a:gradFill rotWithShape="0">
              <a:gsLst>
                <a:gs pos="0">
                  <a:srgbClr val="66FFFF"/>
                </a:gs>
                <a:gs pos="100000">
                  <a:srgbClr val="2F7676"/>
                </a:gs>
              </a:gsLst>
              <a:path path="rect">
                <a:fillToRect r="100000" b="100000"/>
              </a:path>
            </a:gradFill>
            <a:ln w="12700" cap="sq">
              <a:solidFill>
                <a:srgbClr val="00FFFF"/>
              </a:solidFill>
              <a:round/>
              <a:headEnd type="none" w="sm" len="sm"/>
              <a:tailEnd type="none" w="sm" len="sm"/>
            </a:ln>
          </p:spPr>
          <p:txBody>
            <a:bodyPr wrap="none" anchor="ctr"/>
            <a:lstStyle/>
            <a:p>
              <a:pPr algn="ctr"/>
              <a:r>
                <a:rPr lang="en-US" sz="2800" b="1" dirty="0">
                  <a:solidFill>
                    <a:schemeClr val="accent2"/>
                  </a:solidFill>
                </a:rPr>
                <a:t>A</a:t>
              </a:r>
            </a:p>
          </p:txBody>
        </p:sp>
        <p:sp>
          <p:nvSpPr>
            <p:cNvPr id="19" name="Oval 10">
              <a:extLst>
                <a:ext uri="{FF2B5EF4-FFF2-40B4-BE49-F238E27FC236}">
                  <a16:creationId xmlns:a16="http://schemas.microsoft.com/office/drawing/2014/main" id="{BD650127-AFA9-3448-977C-AAF58A8648DF}"/>
                </a:ext>
              </a:extLst>
            </p:cNvPr>
            <p:cNvSpPr>
              <a:spLocks noChangeArrowheads="1"/>
            </p:cNvSpPr>
            <p:nvPr/>
          </p:nvSpPr>
          <p:spPr bwMode="auto">
            <a:xfrm>
              <a:off x="5976356" y="2199039"/>
              <a:ext cx="452830" cy="450383"/>
            </a:xfrm>
            <a:prstGeom prst="ellipse">
              <a:avLst/>
            </a:prstGeom>
            <a:solidFill>
              <a:srgbClr val="FFFFFF"/>
            </a:solidFill>
            <a:ln w="12700" cap="sq">
              <a:solidFill>
                <a:srgbClr val="FFFFFF"/>
              </a:solidFill>
              <a:round/>
              <a:headEnd type="none" w="sm" len="sm"/>
              <a:tailEnd type="none" w="sm" len="sm"/>
            </a:ln>
          </p:spPr>
          <p:txBody>
            <a:bodyPr wrap="none" anchor="ctr"/>
            <a:lstStyle/>
            <a:p>
              <a:pPr algn="ctr"/>
              <a:r>
                <a:rPr lang="en-US" sz="1600" dirty="0">
                  <a:solidFill>
                    <a:schemeClr val="accent2"/>
                  </a:solidFill>
                  <a:sym typeface="Symbol" charset="0"/>
                </a:rPr>
                <a:t></a:t>
              </a:r>
              <a:r>
                <a:rPr lang="en-US" sz="1600" baseline="30000" dirty="0">
                  <a:solidFill>
                    <a:schemeClr val="accent2"/>
                  </a:solidFill>
                  <a:sym typeface="Symbol" charset="0"/>
                </a:rPr>
                <a:t>+</a:t>
              </a:r>
              <a:endParaRPr lang="en-US" sz="1600" baseline="30000" dirty="0">
                <a:solidFill>
                  <a:schemeClr val="accent2"/>
                </a:solidFill>
              </a:endParaRPr>
            </a:p>
          </p:txBody>
        </p:sp>
        <p:sp>
          <p:nvSpPr>
            <p:cNvPr id="20" name="Oval 11">
              <a:extLst>
                <a:ext uri="{FF2B5EF4-FFF2-40B4-BE49-F238E27FC236}">
                  <a16:creationId xmlns:a16="http://schemas.microsoft.com/office/drawing/2014/main" id="{8B529BB8-2C5A-B64D-A03F-88AB22197AFF}"/>
                </a:ext>
              </a:extLst>
            </p:cNvPr>
            <p:cNvSpPr>
              <a:spLocks noChangeArrowheads="1"/>
            </p:cNvSpPr>
            <p:nvPr/>
          </p:nvSpPr>
          <p:spPr bwMode="auto">
            <a:xfrm>
              <a:off x="5565137" y="1317856"/>
              <a:ext cx="425905" cy="450383"/>
            </a:xfrm>
            <a:prstGeom prst="ellipse">
              <a:avLst/>
            </a:prstGeom>
            <a:noFill/>
            <a:ln w="12700" cap="sq">
              <a:noFill/>
              <a:round/>
              <a:headEnd type="none" w="sm" len="sm"/>
              <a:tailEnd type="none" w="sm" len="sm"/>
            </a:ln>
          </p:spPr>
          <p:txBody>
            <a:bodyPr wrap="none" anchor="ctr"/>
            <a:lstStyle/>
            <a:p>
              <a:pPr algn="ctr"/>
              <a:r>
                <a:rPr lang="en-US" sz="1600" dirty="0">
                  <a:solidFill>
                    <a:schemeClr val="accent2"/>
                  </a:solidFill>
                  <a:sym typeface="Symbol" charset="0"/>
                </a:rPr>
                <a:t></a:t>
              </a:r>
              <a:r>
                <a:rPr lang="en-US" sz="1600" baseline="30000" dirty="0">
                  <a:solidFill>
                    <a:schemeClr val="accent2"/>
                  </a:solidFill>
                  <a:sym typeface="Symbol" charset="0"/>
                </a:rPr>
                <a:t>-</a:t>
              </a:r>
              <a:endParaRPr lang="en-US" sz="1600" baseline="30000" dirty="0">
                <a:solidFill>
                  <a:schemeClr val="accent2"/>
                </a:solidFill>
              </a:endParaRPr>
            </a:p>
          </p:txBody>
        </p:sp>
        <p:sp>
          <p:nvSpPr>
            <p:cNvPr id="21" name="Line 12">
              <a:extLst>
                <a:ext uri="{FF2B5EF4-FFF2-40B4-BE49-F238E27FC236}">
                  <a16:creationId xmlns:a16="http://schemas.microsoft.com/office/drawing/2014/main" id="{5A63EB24-2655-354E-98FC-8C8287303B1A}"/>
                </a:ext>
              </a:extLst>
            </p:cNvPr>
            <p:cNvSpPr>
              <a:spLocks noChangeShapeType="1"/>
            </p:cNvSpPr>
            <p:nvPr/>
          </p:nvSpPr>
          <p:spPr bwMode="auto">
            <a:xfrm flipV="1">
              <a:off x="6093847" y="1494092"/>
              <a:ext cx="587456" cy="58746"/>
            </a:xfrm>
            <a:prstGeom prst="line">
              <a:avLst/>
            </a:prstGeom>
            <a:noFill/>
            <a:ln w="28575" cap="sq">
              <a:solidFill>
                <a:srgbClr val="0000FF"/>
              </a:solidFill>
              <a:round/>
              <a:headEnd type="none" w="sm" len="sm"/>
              <a:tailEnd type="arrow" w="sm" len="sm"/>
            </a:ln>
            <a:extLst>
              <a:ext uri="{909E8E84-426E-40dd-AFC4-6F175D3DCCD1}">
                <a14:hiddenFill xmlns="" xmlns:a14="http://schemas.microsoft.com/office/drawing/2010/main">
                  <a:noFill/>
                </a14:hiddenFill>
              </a:ext>
            </a:extLst>
          </p:spPr>
          <p:txBody>
            <a:bodyPr wrap="none"/>
            <a:lstStyle/>
            <a:p>
              <a:endParaRPr lang="en-GB" sz="1200"/>
            </a:p>
          </p:txBody>
        </p:sp>
        <p:sp>
          <p:nvSpPr>
            <p:cNvPr id="22" name="Rectangle 13">
              <a:extLst>
                <a:ext uri="{FF2B5EF4-FFF2-40B4-BE49-F238E27FC236}">
                  <a16:creationId xmlns:a16="http://schemas.microsoft.com/office/drawing/2014/main" id="{5C96B958-E737-D54A-BFF4-63D822B67B2A}"/>
                </a:ext>
              </a:extLst>
            </p:cNvPr>
            <p:cNvSpPr>
              <a:spLocks noChangeArrowheads="1"/>
            </p:cNvSpPr>
            <p:nvPr/>
          </p:nvSpPr>
          <p:spPr bwMode="auto">
            <a:xfrm>
              <a:off x="6035102" y="1200365"/>
              <a:ext cx="58745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r>
                <a:rPr lang="en-US" sz="1200">
                  <a:solidFill>
                    <a:srgbClr val="FF0000"/>
                  </a:solidFill>
                </a:rPr>
                <a:t>~99%</a:t>
              </a:r>
            </a:p>
          </p:txBody>
        </p:sp>
        <p:sp>
          <p:nvSpPr>
            <p:cNvPr id="23" name="Oval 14">
              <a:extLst>
                <a:ext uri="{FF2B5EF4-FFF2-40B4-BE49-F238E27FC236}">
                  <a16:creationId xmlns:a16="http://schemas.microsoft.com/office/drawing/2014/main" id="{655DDF25-33CD-6040-8241-F43708F4DCE0}"/>
                </a:ext>
              </a:extLst>
            </p:cNvPr>
            <p:cNvSpPr>
              <a:spLocks noChangeArrowheads="1"/>
            </p:cNvSpPr>
            <p:nvPr/>
          </p:nvSpPr>
          <p:spPr bwMode="auto">
            <a:xfrm>
              <a:off x="7444996" y="1787820"/>
              <a:ext cx="425905" cy="450383"/>
            </a:xfrm>
            <a:prstGeom prst="ellipse">
              <a:avLst/>
            </a:prstGeom>
            <a:solidFill>
              <a:srgbClr val="FFFFFF"/>
            </a:solidFill>
            <a:ln w="12700" cap="sq">
              <a:solidFill>
                <a:srgbClr val="FFFFFF"/>
              </a:solidFill>
              <a:round/>
              <a:headEnd type="none" w="sm" len="sm"/>
              <a:tailEnd type="none" w="sm" len="sm"/>
            </a:ln>
          </p:spPr>
          <p:txBody>
            <a:bodyPr wrap="none" anchor="ctr"/>
            <a:lstStyle/>
            <a:p>
              <a:pPr algn="ctr"/>
              <a:r>
                <a:rPr lang="en-US" sz="1600">
                  <a:solidFill>
                    <a:schemeClr val="accent2"/>
                  </a:solidFill>
                  <a:sym typeface="Symbol" charset="0"/>
                </a:rPr>
                <a:t></a:t>
              </a:r>
              <a:r>
                <a:rPr lang="en-US" sz="1600" baseline="30000">
                  <a:solidFill>
                    <a:schemeClr val="accent2"/>
                  </a:solidFill>
                  <a:sym typeface="Symbol" charset="0"/>
                </a:rPr>
                <a:t>+</a:t>
              </a:r>
              <a:endParaRPr lang="en-US" sz="1600" baseline="30000">
                <a:solidFill>
                  <a:schemeClr val="accent2"/>
                </a:solidFill>
              </a:endParaRPr>
            </a:p>
          </p:txBody>
        </p:sp>
        <p:sp>
          <p:nvSpPr>
            <p:cNvPr id="24" name="Oval 15">
              <a:extLst>
                <a:ext uri="{FF2B5EF4-FFF2-40B4-BE49-F238E27FC236}">
                  <a16:creationId xmlns:a16="http://schemas.microsoft.com/office/drawing/2014/main" id="{B71D0BB4-A678-674D-984A-5A9A5F790400}"/>
                </a:ext>
              </a:extLst>
            </p:cNvPr>
            <p:cNvSpPr>
              <a:spLocks noChangeArrowheads="1"/>
            </p:cNvSpPr>
            <p:nvPr/>
          </p:nvSpPr>
          <p:spPr bwMode="auto">
            <a:xfrm>
              <a:off x="8540113" y="1929422"/>
              <a:ext cx="425905" cy="385518"/>
            </a:xfrm>
            <a:prstGeom prst="ellipse">
              <a:avLst/>
            </a:prstGeom>
            <a:solidFill>
              <a:srgbClr val="FFFFFF"/>
            </a:solidFill>
            <a:ln w="12700" cap="sq">
              <a:solidFill>
                <a:srgbClr val="FFFFFF"/>
              </a:solidFill>
              <a:round/>
              <a:headEnd type="none" w="sm" len="sm"/>
              <a:tailEnd type="none" w="sm" len="sm"/>
            </a:ln>
          </p:spPr>
          <p:txBody>
            <a:bodyPr wrap="none" anchor="ctr"/>
            <a:lstStyle/>
            <a:p>
              <a:pPr algn="ctr"/>
              <a:r>
                <a:rPr lang="en-US" sz="1600" b="0" dirty="0">
                  <a:solidFill>
                    <a:srgbClr val="3366FF"/>
                  </a:solidFill>
                </a:rPr>
                <a:t>e</a:t>
              </a:r>
              <a:r>
                <a:rPr lang="en-US" sz="1600" b="0" baseline="30000" dirty="0">
                  <a:solidFill>
                    <a:srgbClr val="3366FF"/>
                  </a:solidFill>
                </a:rPr>
                <a:t>+</a:t>
              </a:r>
            </a:p>
          </p:txBody>
        </p:sp>
        <p:sp>
          <p:nvSpPr>
            <p:cNvPr id="25" name="Rectangle 16">
              <a:extLst>
                <a:ext uri="{FF2B5EF4-FFF2-40B4-BE49-F238E27FC236}">
                  <a16:creationId xmlns:a16="http://schemas.microsoft.com/office/drawing/2014/main" id="{1F5ADA44-977A-D848-8EDF-8829443B1412}"/>
                </a:ext>
              </a:extLst>
            </p:cNvPr>
            <p:cNvSpPr>
              <a:spLocks noChangeArrowheads="1"/>
            </p:cNvSpPr>
            <p:nvPr/>
          </p:nvSpPr>
          <p:spPr bwMode="auto">
            <a:xfrm>
              <a:off x="5396244" y="2181905"/>
              <a:ext cx="60703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endParaRPr lang="en-GB" sz="1200"/>
            </a:p>
          </p:txBody>
        </p:sp>
        <p:sp>
          <p:nvSpPr>
            <p:cNvPr id="26" name="Rectangle 17">
              <a:extLst>
                <a:ext uri="{FF2B5EF4-FFF2-40B4-BE49-F238E27FC236}">
                  <a16:creationId xmlns:a16="http://schemas.microsoft.com/office/drawing/2014/main" id="{B6F43851-7AB8-DD4F-B415-D006D34312F9}"/>
                </a:ext>
              </a:extLst>
            </p:cNvPr>
            <p:cNvSpPr>
              <a:spLocks noChangeArrowheads="1"/>
            </p:cNvSpPr>
            <p:nvPr/>
          </p:nvSpPr>
          <p:spPr bwMode="auto">
            <a:xfrm>
              <a:off x="5454989" y="2825659"/>
              <a:ext cx="73064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endParaRPr lang="en-GB" sz="1200"/>
            </a:p>
          </p:txBody>
        </p:sp>
        <p:sp>
          <p:nvSpPr>
            <p:cNvPr id="27" name="AutoShape 18">
              <a:extLst>
                <a:ext uri="{FF2B5EF4-FFF2-40B4-BE49-F238E27FC236}">
                  <a16:creationId xmlns:a16="http://schemas.microsoft.com/office/drawing/2014/main" id="{4904D55C-02B6-C543-8D9D-874CA8C85BE4}"/>
                </a:ext>
              </a:extLst>
            </p:cNvPr>
            <p:cNvSpPr>
              <a:spLocks noChangeArrowheads="1"/>
            </p:cNvSpPr>
            <p:nvPr/>
          </p:nvSpPr>
          <p:spPr bwMode="auto">
            <a:xfrm>
              <a:off x="4059778" y="2140294"/>
              <a:ext cx="458953" cy="129729"/>
            </a:xfrm>
            <a:prstGeom prst="rightArrow">
              <a:avLst>
                <a:gd name="adj1" fmla="val 50000"/>
                <a:gd name="adj2" fmla="val 114286"/>
              </a:avLst>
            </a:prstGeom>
            <a:solidFill>
              <a:srgbClr val="FF9933"/>
            </a:solidFill>
            <a:ln w="9525">
              <a:solidFill>
                <a:srgbClr val="FF3300"/>
              </a:solidFill>
              <a:miter lim="800000"/>
              <a:headEnd/>
              <a:tailEnd/>
            </a:ln>
          </p:spPr>
          <p:txBody>
            <a:bodyPr wrap="none" anchor="ctr"/>
            <a:lstStyle/>
            <a:p>
              <a:endParaRPr lang="en-GB" sz="1200"/>
            </a:p>
          </p:txBody>
        </p:sp>
        <p:sp>
          <p:nvSpPr>
            <p:cNvPr id="28" name="Rectangle 21">
              <a:extLst>
                <a:ext uri="{FF2B5EF4-FFF2-40B4-BE49-F238E27FC236}">
                  <a16:creationId xmlns:a16="http://schemas.microsoft.com/office/drawing/2014/main" id="{E3F7708C-6034-4C4D-8651-DFB078DE8842}"/>
                </a:ext>
              </a:extLst>
            </p:cNvPr>
            <p:cNvSpPr>
              <a:spLocks noChangeArrowheads="1"/>
            </p:cNvSpPr>
            <p:nvPr/>
          </p:nvSpPr>
          <p:spPr bwMode="auto">
            <a:xfrm>
              <a:off x="4097758" y="1860485"/>
              <a:ext cx="29246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600" dirty="0">
                  <a:solidFill>
                    <a:srgbClr val="000099"/>
                  </a:solidFill>
                </a:rPr>
                <a:t>p</a:t>
              </a:r>
            </a:p>
          </p:txBody>
        </p:sp>
        <p:sp>
          <p:nvSpPr>
            <p:cNvPr id="29" name="Oval 28">
              <a:extLst>
                <a:ext uri="{FF2B5EF4-FFF2-40B4-BE49-F238E27FC236}">
                  <a16:creationId xmlns:a16="http://schemas.microsoft.com/office/drawing/2014/main" id="{709F2D5C-D2E3-474A-B4CB-D8E47FE5DD34}"/>
                </a:ext>
              </a:extLst>
            </p:cNvPr>
            <p:cNvSpPr>
              <a:spLocks noChangeArrowheads="1"/>
            </p:cNvSpPr>
            <p:nvPr/>
          </p:nvSpPr>
          <p:spPr bwMode="auto">
            <a:xfrm>
              <a:off x="7033777" y="2727749"/>
              <a:ext cx="411219" cy="411219"/>
            </a:xfrm>
            <a:prstGeom prst="ellipse">
              <a:avLst/>
            </a:prstGeom>
            <a:solidFill>
              <a:srgbClr val="FFFFFF"/>
            </a:solidFill>
            <a:ln w="9525">
              <a:solidFill>
                <a:srgbClr val="FFFFFF"/>
              </a:solidFill>
              <a:round/>
              <a:headEnd/>
              <a:tailEnd/>
            </a:ln>
          </p:spPr>
          <p:txBody>
            <a:bodyPr wrap="none" anchor="ctr"/>
            <a:lstStyle/>
            <a:p>
              <a:endParaRPr lang="en-GB" sz="1200"/>
            </a:p>
          </p:txBody>
        </p:sp>
        <p:sp>
          <p:nvSpPr>
            <p:cNvPr id="30" name="Line 24">
              <a:extLst>
                <a:ext uri="{FF2B5EF4-FFF2-40B4-BE49-F238E27FC236}">
                  <a16:creationId xmlns:a16="http://schemas.microsoft.com/office/drawing/2014/main" id="{913A80AC-24E8-384F-9AD6-BD628D7C3E01}"/>
                </a:ext>
              </a:extLst>
            </p:cNvPr>
            <p:cNvSpPr>
              <a:spLocks noChangeShapeType="1"/>
            </p:cNvSpPr>
            <p:nvPr/>
          </p:nvSpPr>
          <p:spPr bwMode="auto">
            <a:xfrm flipH="1" flipV="1">
              <a:off x="4390226" y="1611584"/>
              <a:ext cx="293728" cy="234982"/>
            </a:xfrm>
            <a:prstGeom prst="line">
              <a:avLst/>
            </a:prstGeom>
            <a:noFill/>
            <a:ln w="28575" cap="sq">
              <a:solidFill>
                <a:srgbClr val="0000FF"/>
              </a:solidFill>
              <a:round/>
              <a:headEnd type="none" w="sm" len="sm"/>
              <a:tailEnd type="arrow" w="sm" len="sm"/>
            </a:ln>
            <a:extLst>
              <a:ext uri="{909E8E84-426E-40dd-AFC4-6F175D3DCCD1}">
                <a14:hiddenFill xmlns="" xmlns:a14="http://schemas.microsoft.com/office/drawing/2010/main">
                  <a:noFill/>
                </a14:hiddenFill>
              </a:ext>
            </a:extLst>
          </p:spPr>
          <p:txBody>
            <a:bodyPr wrap="none"/>
            <a:lstStyle/>
            <a:p>
              <a:endParaRPr lang="en-GB" sz="1200"/>
            </a:p>
          </p:txBody>
        </p:sp>
        <p:sp>
          <p:nvSpPr>
            <p:cNvPr id="31" name="Line 25">
              <a:extLst>
                <a:ext uri="{FF2B5EF4-FFF2-40B4-BE49-F238E27FC236}">
                  <a16:creationId xmlns:a16="http://schemas.microsoft.com/office/drawing/2014/main" id="{9128CB67-4AD5-D74C-8FE2-7E15343D9F74}"/>
                </a:ext>
              </a:extLst>
            </p:cNvPr>
            <p:cNvSpPr>
              <a:spLocks noChangeShapeType="1"/>
            </p:cNvSpPr>
            <p:nvPr/>
          </p:nvSpPr>
          <p:spPr bwMode="auto">
            <a:xfrm flipV="1">
              <a:off x="4918936" y="1376601"/>
              <a:ext cx="58746" cy="352473"/>
            </a:xfrm>
            <a:prstGeom prst="line">
              <a:avLst/>
            </a:prstGeom>
            <a:noFill/>
            <a:ln w="28575" cap="sq">
              <a:solidFill>
                <a:srgbClr val="0000FF"/>
              </a:solidFill>
              <a:round/>
              <a:headEnd type="none" w="sm" len="sm"/>
              <a:tailEnd type="arrow" w="sm" len="sm"/>
            </a:ln>
            <a:extLst>
              <a:ext uri="{909E8E84-426E-40dd-AFC4-6F175D3DCCD1}">
                <a14:hiddenFill xmlns="" xmlns:a14="http://schemas.microsoft.com/office/drawing/2010/main">
                  <a:noFill/>
                </a14:hiddenFill>
              </a:ext>
            </a:extLst>
          </p:spPr>
          <p:txBody>
            <a:bodyPr wrap="none"/>
            <a:lstStyle/>
            <a:p>
              <a:endParaRPr lang="en-GB" sz="1200"/>
            </a:p>
          </p:txBody>
        </p:sp>
        <p:sp>
          <p:nvSpPr>
            <p:cNvPr id="32" name="Line 26">
              <a:extLst>
                <a:ext uri="{FF2B5EF4-FFF2-40B4-BE49-F238E27FC236}">
                  <a16:creationId xmlns:a16="http://schemas.microsoft.com/office/drawing/2014/main" id="{716AE31A-5B11-DC4F-91DD-68E170890DEA}"/>
                </a:ext>
              </a:extLst>
            </p:cNvPr>
            <p:cNvSpPr>
              <a:spLocks noChangeShapeType="1"/>
            </p:cNvSpPr>
            <p:nvPr/>
          </p:nvSpPr>
          <p:spPr bwMode="auto">
            <a:xfrm flipV="1">
              <a:off x="5212664" y="1670329"/>
              <a:ext cx="352473" cy="176237"/>
            </a:xfrm>
            <a:prstGeom prst="line">
              <a:avLst/>
            </a:prstGeom>
            <a:noFill/>
            <a:ln w="28575" cap="sq">
              <a:solidFill>
                <a:srgbClr val="0000FF"/>
              </a:solidFill>
              <a:round/>
              <a:headEnd type="none" w="sm" len="sm"/>
              <a:tailEnd type="arrow" w="sm" len="sm"/>
            </a:ln>
            <a:extLst>
              <a:ext uri="{909E8E84-426E-40dd-AFC4-6F175D3DCCD1}">
                <a14:hiddenFill xmlns="" xmlns:a14="http://schemas.microsoft.com/office/drawing/2010/main">
                  <a:noFill/>
                </a14:hiddenFill>
              </a:ext>
            </a:extLst>
          </p:spPr>
          <p:txBody>
            <a:bodyPr wrap="none"/>
            <a:lstStyle/>
            <a:p>
              <a:endParaRPr lang="en-GB" sz="1200"/>
            </a:p>
          </p:txBody>
        </p:sp>
        <p:sp>
          <p:nvSpPr>
            <p:cNvPr id="33" name="Line 27">
              <a:extLst>
                <a:ext uri="{FF2B5EF4-FFF2-40B4-BE49-F238E27FC236}">
                  <a16:creationId xmlns:a16="http://schemas.microsoft.com/office/drawing/2014/main" id="{3FFF0CBB-34F2-A746-B682-71B511729BB1}"/>
                </a:ext>
              </a:extLst>
            </p:cNvPr>
            <p:cNvSpPr>
              <a:spLocks noChangeShapeType="1"/>
            </p:cNvSpPr>
            <p:nvPr/>
          </p:nvSpPr>
          <p:spPr bwMode="auto">
            <a:xfrm>
              <a:off x="7856215" y="2199039"/>
              <a:ext cx="646201" cy="293728"/>
            </a:xfrm>
            <a:prstGeom prst="line">
              <a:avLst/>
            </a:prstGeom>
            <a:noFill/>
            <a:ln w="28575" cap="sq">
              <a:solidFill>
                <a:srgbClr val="0000FF"/>
              </a:solidFill>
              <a:round/>
              <a:headEnd type="none" w="sm" len="sm"/>
              <a:tailEnd type="arrow" w="sm" len="sm"/>
            </a:ln>
            <a:extLst>
              <a:ext uri="{909E8E84-426E-40dd-AFC4-6F175D3DCCD1}">
                <a14:hiddenFill xmlns="" xmlns:a14="http://schemas.microsoft.com/office/drawing/2010/main">
                  <a:noFill/>
                </a14:hiddenFill>
              </a:ext>
            </a:extLst>
          </p:spPr>
          <p:txBody>
            <a:bodyPr wrap="none"/>
            <a:lstStyle/>
            <a:p>
              <a:endParaRPr lang="en-GB" sz="1200"/>
            </a:p>
          </p:txBody>
        </p:sp>
        <p:sp>
          <p:nvSpPr>
            <p:cNvPr id="34" name="Line 28">
              <a:extLst>
                <a:ext uri="{FF2B5EF4-FFF2-40B4-BE49-F238E27FC236}">
                  <a16:creationId xmlns:a16="http://schemas.microsoft.com/office/drawing/2014/main" id="{847D3CE2-D224-5F48-AFB3-BE4D7352C692}"/>
                </a:ext>
              </a:extLst>
            </p:cNvPr>
            <p:cNvSpPr>
              <a:spLocks noChangeShapeType="1"/>
            </p:cNvSpPr>
            <p:nvPr/>
          </p:nvSpPr>
          <p:spPr bwMode="auto">
            <a:xfrm>
              <a:off x="7914960" y="2081548"/>
              <a:ext cx="646201" cy="58746"/>
            </a:xfrm>
            <a:prstGeom prst="line">
              <a:avLst/>
            </a:prstGeom>
            <a:noFill/>
            <a:ln w="28575" cap="sq">
              <a:solidFill>
                <a:srgbClr val="0000FF"/>
              </a:solidFill>
              <a:round/>
              <a:headEnd type="none" w="sm" len="sm"/>
              <a:tailEnd type="arrow" w="sm" len="sm"/>
            </a:ln>
            <a:extLst>
              <a:ext uri="{909E8E84-426E-40dd-AFC4-6F175D3DCCD1}">
                <a14:hiddenFill xmlns="" xmlns:a14="http://schemas.microsoft.com/office/drawing/2010/main">
                  <a:noFill/>
                </a14:hiddenFill>
              </a:ext>
            </a:extLst>
          </p:spPr>
          <p:txBody>
            <a:bodyPr wrap="none"/>
            <a:lstStyle/>
            <a:p>
              <a:endParaRPr lang="en-GB" sz="1200"/>
            </a:p>
          </p:txBody>
        </p:sp>
        <p:sp>
          <p:nvSpPr>
            <p:cNvPr id="35" name="Line 29">
              <a:extLst>
                <a:ext uri="{FF2B5EF4-FFF2-40B4-BE49-F238E27FC236}">
                  <a16:creationId xmlns:a16="http://schemas.microsoft.com/office/drawing/2014/main" id="{D1260C1B-E94A-6548-93C2-1B8A6F185DD0}"/>
                </a:ext>
              </a:extLst>
            </p:cNvPr>
            <p:cNvSpPr>
              <a:spLocks noChangeShapeType="1"/>
            </p:cNvSpPr>
            <p:nvPr/>
          </p:nvSpPr>
          <p:spPr bwMode="auto">
            <a:xfrm flipV="1">
              <a:off x="7797469" y="1494092"/>
              <a:ext cx="587456" cy="293728"/>
            </a:xfrm>
            <a:prstGeom prst="line">
              <a:avLst/>
            </a:prstGeom>
            <a:noFill/>
            <a:ln w="28575" cap="sq">
              <a:solidFill>
                <a:srgbClr val="0000FF"/>
              </a:solidFill>
              <a:round/>
              <a:headEnd type="none" w="sm" len="sm"/>
              <a:tailEnd type="arrow" w="sm" len="sm"/>
            </a:ln>
            <a:extLst>
              <a:ext uri="{909E8E84-426E-40dd-AFC4-6F175D3DCCD1}">
                <a14:hiddenFill xmlns="" xmlns:a14="http://schemas.microsoft.com/office/drawing/2010/main">
                  <a:noFill/>
                </a14:hiddenFill>
              </a:ext>
            </a:extLst>
          </p:spPr>
          <p:txBody>
            <a:bodyPr wrap="none"/>
            <a:lstStyle/>
            <a:p>
              <a:endParaRPr lang="en-GB" sz="1200"/>
            </a:p>
          </p:txBody>
        </p:sp>
        <p:sp>
          <p:nvSpPr>
            <p:cNvPr id="36" name="Line 30">
              <a:extLst>
                <a:ext uri="{FF2B5EF4-FFF2-40B4-BE49-F238E27FC236}">
                  <a16:creationId xmlns:a16="http://schemas.microsoft.com/office/drawing/2014/main" id="{FACDABC9-0C7F-904D-A2D3-F8DD220FB000}"/>
                </a:ext>
              </a:extLst>
            </p:cNvPr>
            <p:cNvSpPr>
              <a:spLocks noChangeShapeType="1"/>
            </p:cNvSpPr>
            <p:nvPr/>
          </p:nvSpPr>
          <p:spPr bwMode="auto">
            <a:xfrm flipV="1">
              <a:off x="6446321" y="2022803"/>
              <a:ext cx="939929" cy="234982"/>
            </a:xfrm>
            <a:prstGeom prst="line">
              <a:avLst/>
            </a:prstGeom>
            <a:noFill/>
            <a:ln w="28575" cap="sq">
              <a:solidFill>
                <a:srgbClr val="0000FF"/>
              </a:solidFill>
              <a:round/>
              <a:headEnd type="none" w="sm" len="sm"/>
              <a:tailEnd type="arrow" w="sm" len="sm"/>
            </a:ln>
            <a:extLst>
              <a:ext uri="{909E8E84-426E-40dd-AFC4-6F175D3DCCD1}">
                <a14:hiddenFill xmlns="" xmlns:a14="http://schemas.microsoft.com/office/drawing/2010/main">
                  <a:noFill/>
                </a14:hiddenFill>
              </a:ext>
            </a:extLst>
          </p:spPr>
          <p:txBody>
            <a:bodyPr wrap="none"/>
            <a:lstStyle/>
            <a:p>
              <a:endParaRPr lang="en-GB" sz="1200"/>
            </a:p>
          </p:txBody>
        </p:sp>
        <p:sp>
          <p:nvSpPr>
            <p:cNvPr id="37" name="Line 31">
              <a:extLst>
                <a:ext uri="{FF2B5EF4-FFF2-40B4-BE49-F238E27FC236}">
                  <a16:creationId xmlns:a16="http://schemas.microsoft.com/office/drawing/2014/main" id="{24A90373-B51B-684F-AFE3-F79938CDD4CF}"/>
                </a:ext>
              </a:extLst>
            </p:cNvPr>
            <p:cNvSpPr>
              <a:spLocks noChangeShapeType="1"/>
            </p:cNvSpPr>
            <p:nvPr/>
          </p:nvSpPr>
          <p:spPr bwMode="auto">
            <a:xfrm>
              <a:off x="6446321" y="2551513"/>
              <a:ext cx="528710" cy="293728"/>
            </a:xfrm>
            <a:prstGeom prst="line">
              <a:avLst/>
            </a:prstGeom>
            <a:noFill/>
            <a:ln w="28575" cap="sq">
              <a:solidFill>
                <a:srgbClr val="0000FF"/>
              </a:solidFill>
              <a:round/>
              <a:headEnd type="none" w="sm" len="sm"/>
              <a:tailEnd type="arrow" w="sm" len="sm"/>
            </a:ln>
            <a:extLst>
              <a:ext uri="{909E8E84-426E-40dd-AFC4-6F175D3DCCD1}">
                <a14:hiddenFill xmlns="" xmlns:a14="http://schemas.microsoft.com/office/drawing/2010/main">
                  <a:noFill/>
                </a14:hiddenFill>
              </a:ext>
            </a:extLst>
          </p:spPr>
          <p:txBody>
            <a:bodyPr wrap="none"/>
            <a:lstStyle/>
            <a:p>
              <a:endParaRPr lang="en-GB" sz="1200"/>
            </a:p>
          </p:txBody>
        </p:sp>
        <p:sp>
          <p:nvSpPr>
            <p:cNvPr id="38" name="Line 32">
              <a:extLst>
                <a:ext uri="{FF2B5EF4-FFF2-40B4-BE49-F238E27FC236}">
                  <a16:creationId xmlns:a16="http://schemas.microsoft.com/office/drawing/2014/main" id="{3FE1B71B-3460-544E-9160-0EE589A96E72}"/>
                </a:ext>
              </a:extLst>
            </p:cNvPr>
            <p:cNvSpPr>
              <a:spLocks noChangeShapeType="1"/>
            </p:cNvSpPr>
            <p:nvPr/>
          </p:nvSpPr>
          <p:spPr bwMode="auto">
            <a:xfrm>
              <a:off x="5271409" y="2375276"/>
              <a:ext cx="646201" cy="58746"/>
            </a:xfrm>
            <a:prstGeom prst="line">
              <a:avLst/>
            </a:prstGeom>
            <a:noFill/>
            <a:ln w="28575" cap="sq">
              <a:solidFill>
                <a:srgbClr val="0000FF"/>
              </a:solidFill>
              <a:round/>
              <a:headEnd type="none" w="sm" len="sm"/>
              <a:tailEnd type="arrow" w="sm" len="sm"/>
            </a:ln>
            <a:extLst>
              <a:ext uri="{909E8E84-426E-40dd-AFC4-6F175D3DCCD1}">
                <a14:hiddenFill xmlns="" xmlns:a14="http://schemas.microsoft.com/office/drawing/2010/main">
                  <a:noFill/>
                </a14:hiddenFill>
              </a:ext>
            </a:extLst>
          </p:spPr>
          <p:txBody>
            <a:bodyPr wrap="none"/>
            <a:lstStyle/>
            <a:p>
              <a:endParaRPr lang="en-GB" sz="1200"/>
            </a:p>
          </p:txBody>
        </p:sp>
        <p:sp>
          <p:nvSpPr>
            <p:cNvPr id="39" name="Rectangle 38">
              <a:extLst>
                <a:ext uri="{FF2B5EF4-FFF2-40B4-BE49-F238E27FC236}">
                  <a16:creationId xmlns:a16="http://schemas.microsoft.com/office/drawing/2014/main" id="{CD77FF04-1DA4-7147-B16C-6036604F7830}"/>
                </a:ext>
              </a:extLst>
            </p:cNvPr>
            <p:cNvSpPr>
              <a:spLocks noChangeArrowheads="1"/>
            </p:cNvSpPr>
            <p:nvPr/>
          </p:nvSpPr>
          <p:spPr bwMode="auto">
            <a:xfrm>
              <a:off x="7022724" y="2727750"/>
              <a:ext cx="377026"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sz="1600">
                  <a:solidFill>
                    <a:schemeClr val="accent2"/>
                  </a:solidFill>
                  <a:sym typeface="Symbol" charset="0"/>
                </a:rPr>
                <a:t></a:t>
              </a:r>
              <a:r>
                <a:rPr lang="en-US" sz="1600" baseline="-25000">
                  <a:solidFill>
                    <a:schemeClr val="accent2"/>
                  </a:solidFill>
                  <a:sym typeface="Symbol" charset="0"/>
                </a:rPr>
                <a:t></a:t>
              </a:r>
            </a:p>
          </p:txBody>
        </p:sp>
        <p:sp>
          <p:nvSpPr>
            <p:cNvPr id="40" name="Line 35">
              <a:extLst>
                <a:ext uri="{FF2B5EF4-FFF2-40B4-BE49-F238E27FC236}">
                  <a16:creationId xmlns:a16="http://schemas.microsoft.com/office/drawing/2014/main" id="{B2FA27BF-547D-8D4D-886D-EF257F593456}"/>
                </a:ext>
              </a:extLst>
            </p:cNvPr>
            <p:cNvSpPr>
              <a:spLocks noChangeShapeType="1"/>
            </p:cNvSpPr>
            <p:nvPr/>
          </p:nvSpPr>
          <p:spPr bwMode="auto">
            <a:xfrm>
              <a:off x="8678653" y="2551513"/>
              <a:ext cx="90019" cy="0"/>
            </a:xfrm>
            <a:prstGeom prst="line">
              <a:avLst/>
            </a:prstGeom>
            <a:noFill/>
            <a:ln w="25400">
              <a:solidFill>
                <a:schemeClr val="accent2"/>
              </a:solidFill>
              <a:round/>
              <a:headEnd/>
              <a:tailEnd/>
            </a:ln>
            <a:extLst>
              <a:ext uri="{909E8E84-426E-40dd-AFC4-6F175D3DCCD1}">
                <a14:hiddenFill xmlns="" xmlns:a14="http://schemas.microsoft.com/office/drawing/2010/main">
                  <a:noFill/>
                </a14:hiddenFill>
              </a:ext>
            </a:extLst>
          </p:spPr>
          <p:txBody>
            <a:bodyPr/>
            <a:lstStyle/>
            <a:p>
              <a:endParaRPr lang="en-GB" sz="1200"/>
            </a:p>
          </p:txBody>
        </p:sp>
        <p:sp>
          <p:nvSpPr>
            <p:cNvPr id="41" name="Rectangle 36">
              <a:extLst>
                <a:ext uri="{FF2B5EF4-FFF2-40B4-BE49-F238E27FC236}">
                  <a16:creationId xmlns:a16="http://schemas.microsoft.com/office/drawing/2014/main" id="{247AA5A5-CDDF-F44A-A0F7-F113C712F7C5}"/>
                </a:ext>
              </a:extLst>
            </p:cNvPr>
            <p:cNvSpPr>
              <a:spLocks noChangeArrowheads="1"/>
            </p:cNvSpPr>
            <p:nvPr/>
          </p:nvSpPr>
          <p:spPr bwMode="auto">
            <a:xfrm>
              <a:off x="8585921" y="2478526"/>
              <a:ext cx="377026"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sz="1600" dirty="0">
                  <a:solidFill>
                    <a:schemeClr val="accent2"/>
                  </a:solidFill>
                  <a:sym typeface="Symbol" charset="0"/>
                </a:rPr>
                <a:t></a:t>
              </a:r>
              <a:r>
                <a:rPr lang="en-US" sz="1600" baseline="-25000" dirty="0">
                  <a:solidFill>
                    <a:schemeClr val="accent2"/>
                  </a:solidFill>
                  <a:sym typeface="Symbol" charset="0"/>
                </a:rPr>
                <a:t></a:t>
              </a:r>
            </a:p>
          </p:txBody>
        </p:sp>
        <p:sp>
          <p:nvSpPr>
            <p:cNvPr id="42" name="Rectangle 37">
              <a:extLst>
                <a:ext uri="{FF2B5EF4-FFF2-40B4-BE49-F238E27FC236}">
                  <a16:creationId xmlns:a16="http://schemas.microsoft.com/office/drawing/2014/main" id="{A36D6519-B598-1D4C-95BB-2BF0A84FA688}"/>
                </a:ext>
              </a:extLst>
            </p:cNvPr>
            <p:cNvSpPr>
              <a:spLocks noChangeArrowheads="1"/>
            </p:cNvSpPr>
            <p:nvPr/>
          </p:nvSpPr>
          <p:spPr bwMode="auto">
            <a:xfrm>
              <a:off x="8430915" y="1200365"/>
              <a:ext cx="359627"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sz="1600">
                  <a:solidFill>
                    <a:schemeClr val="accent2"/>
                  </a:solidFill>
                  <a:sym typeface="Symbol" charset="0"/>
                </a:rPr>
                <a:t></a:t>
              </a:r>
              <a:r>
                <a:rPr lang="en-US" sz="1600" baseline="-25000">
                  <a:solidFill>
                    <a:schemeClr val="accent2"/>
                  </a:solidFill>
                  <a:sym typeface="Symbol" charset="0"/>
                </a:rPr>
                <a:t>e</a:t>
              </a:r>
            </a:p>
          </p:txBody>
        </p:sp>
        <p:sp>
          <p:nvSpPr>
            <p:cNvPr id="43" name="Text Box 38">
              <a:extLst>
                <a:ext uri="{FF2B5EF4-FFF2-40B4-BE49-F238E27FC236}">
                  <a16:creationId xmlns:a16="http://schemas.microsoft.com/office/drawing/2014/main" id="{DA006AA8-FCB8-9B4F-B0CA-B917FC10D7CF}"/>
                </a:ext>
              </a:extLst>
            </p:cNvPr>
            <p:cNvSpPr txBox="1">
              <a:spLocks noChangeArrowheads="1"/>
            </p:cNvSpPr>
            <p:nvPr/>
          </p:nvSpPr>
          <p:spPr bwMode="auto">
            <a:xfrm>
              <a:off x="6462539" y="2316530"/>
              <a:ext cx="710451"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charset="0"/>
                  <a:ea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r>
                <a:rPr lang="en-US" sz="1100" dirty="0">
                  <a:solidFill>
                    <a:srgbClr val="008000"/>
                  </a:solidFill>
                  <a:sym typeface="Symbol" charset="0"/>
                </a:rPr>
                <a:t>  </a:t>
              </a:r>
              <a:r>
                <a:rPr lang="en-US" sz="1100" dirty="0">
                  <a:solidFill>
                    <a:srgbClr val="008000"/>
                  </a:solidFill>
                </a:rPr>
                <a:t>26 ns</a:t>
              </a:r>
            </a:p>
          </p:txBody>
        </p:sp>
        <p:sp>
          <p:nvSpPr>
            <p:cNvPr id="44" name="Text Box 39">
              <a:extLst>
                <a:ext uri="{FF2B5EF4-FFF2-40B4-BE49-F238E27FC236}">
                  <a16:creationId xmlns:a16="http://schemas.microsoft.com/office/drawing/2014/main" id="{BB0CEAA3-5AF8-E144-96CC-9A26A5BE8CEA}"/>
                </a:ext>
              </a:extLst>
            </p:cNvPr>
            <p:cNvSpPr txBox="1">
              <a:spLocks noChangeArrowheads="1"/>
            </p:cNvSpPr>
            <p:nvPr/>
          </p:nvSpPr>
          <p:spPr bwMode="auto">
            <a:xfrm>
              <a:off x="8029434" y="1729074"/>
              <a:ext cx="748923"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charset="0"/>
                  <a:ea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r>
                <a:rPr lang="en-US" sz="1100" dirty="0">
                  <a:solidFill>
                    <a:srgbClr val="008000"/>
                  </a:solidFill>
                  <a:sym typeface="Symbol" charset="0"/>
                </a:rPr>
                <a:t>  </a:t>
              </a:r>
              <a:r>
                <a:rPr lang="en-US" sz="1100" dirty="0">
                  <a:solidFill>
                    <a:srgbClr val="008000"/>
                  </a:solidFill>
                </a:rPr>
                <a:t>2.2 </a:t>
              </a:r>
              <a:r>
                <a:rPr lang="el-GR" sz="1100" dirty="0">
                  <a:solidFill>
                    <a:srgbClr val="008000"/>
                  </a:solidFill>
                </a:rPr>
                <a:t>μ</a:t>
              </a:r>
              <a:r>
                <a:rPr lang="en-US" sz="1100" dirty="0">
                  <a:solidFill>
                    <a:srgbClr val="008000"/>
                  </a:solidFill>
                </a:rPr>
                <a:t>s</a:t>
              </a:r>
            </a:p>
          </p:txBody>
        </p:sp>
        <p:sp>
          <p:nvSpPr>
            <p:cNvPr id="45" name="Line 41">
              <a:extLst>
                <a:ext uri="{FF2B5EF4-FFF2-40B4-BE49-F238E27FC236}">
                  <a16:creationId xmlns:a16="http://schemas.microsoft.com/office/drawing/2014/main" id="{4EAC4F70-8930-6443-AB73-394F63BC5FA5}"/>
                </a:ext>
              </a:extLst>
            </p:cNvPr>
            <p:cNvSpPr>
              <a:spLocks noChangeShapeType="1"/>
            </p:cNvSpPr>
            <p:nvPr/>
          </p:nvSpPr>
          <p:spPr bwMode="auto">
            <a:xfrm flipH="1">
              <a:off x="4625208" y="2551513"/>
              <a:ext cx="176237" cy="293728"/>
            </a:xfrm>
            <a:prstGeom prst="line">
              <a:avLst/>
            </a:prstGeom>
            <a:noFill/>
            <a:ln w="28575" cap="sq">
              <a:solidFill>
                <a:srgbClr val="0000FF"/>
              </a:solidFill>
              <a:round/>
              <a:headEnd type="none" w="sm" len="sm"/>
              <a:tailEnd type="arrow" w="sm" len="sm"/>
            </a:ln>
            <a:extLst>
              <a:ext uri="{909E8E84-426E-40dd-AFC4-6F175D3DCCD1}">
                <a14:hiddenFill xmlns="" xmlns:a14="http://schemas.microsoft.com/office/drawing/2010/main">
                  <a:noFill/>
                </a14:hiddenFill>
              </a:ext>
            </a:extLst>
          </p:spPr>
          <p:txBody>
            <a:bodyPr wrap="none"/>
            <a:lstStyle/>
            <a:p>
              <a:endParaRPr lang="en-GB" sz="1200"/>
            </a:p>
          </p:txBody>
        </p:sp>
        <p:sp>
          <p:nvSpPr>
            <p:cNvPr id="46" name="Line 42">
              <a:extLst>
                <a:ext uri="{FF2B5EF4-FFF2-40B4-BE49-F238E27FC236}">
                  <a16:creationId xmlns:a16="http://schemas.microsoft.com/office/drawing/2014/main" id="{D24305FB-E204-2240-8ACA-7B8C16709E79}"/>
                </a:ext>
              </a:extLst>
            </p:cNvPr>
            <p:cNvSpPr>
              <a:spLocks noChangeShapeType="1"/>
            </p:cNvSpPr>
            <p:nvPr/>
          </p:nvSpPr>
          <p:spPr bwMode="auto">
            <a:xfrm>
              <a:off x="5095173" y="2492767"/>
              <a:ext cx="293728" cy="352473"/>
            </a:xfrm>
            <a:prstGeom prst="line">
              <a:avLst/>
            </a:prstGeom>
            <a:noFill/>
            <a:ln w="28575" cap="sq">
              <a:solidFill>
                <a:srgbClr val="0000FF"/>
              </a:solidFill>
              <a:round/>
              <a:headEnd type="none" w="sm" len="sm"/>
              <a:tailEnd type="arrow" w="sm" len="sm"/>
            </a:ln>
            <a:extLst>
              <a:ext uri="{909E8E84-426E-40dd-AFC4-6F175D3DCCD1}">
                <a14:hiddenFill xmlns="" xmlns:a14="http://schemas.microsoft.com/office/drawing/2010/main">
                  <a:noFill/>
                </a14:hiddenFill>
              </a:ext>
            </a:extLst>
          </p:spPr>
          <p:txBody>
            <a:bodyPr wrap="none"/>
            <a:lstStyle/>
            <a:p>
              <a:endParaRPr lang="en-GB" sz="1200"/>
            </a:p>
          </p:txBody>
        </p:sp>
        <p:sp>
          <p:nvSpPr>
            <p:cNvPr id="47" name="Text Box 43">
              <a:extLst>
                <a:ext uri="{FF2B5EF4-FFF2-40B4-BE49-F238E27FC236}">
                  <a16:creationId xmlns:a16="http://schemas.microsoft.com/office/drawing/2014/main" id="{1A9F0B65-FA7F-BC44-8C8F-35BBF05EC43A}"/>
                </a:ext>
              </a:extLst>
            </p:cNvPr>
            <p:cNvSpPr txBox="1">
              <a:spLocks noChangeArrowheads="1"/>
            </p:cNvSpPr>
            <p:nvPr/>
          </p:nvSpPr>
          <p:spPr bwMode="auto">
            <a:xfrm rot="21300000">
              <a:off x="4539634" y="2844336"/>
              <a:ext cx="110251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charset="0"/>
                  <a:ea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r>
                <a:rPr lang="en-US" sz="1400">
                  <a:solidFill>
                    <a:srgbClr val="6600FF"/>
                  </a:solidFill>
                  <a:latin typeface="Bradley Hand ITC" charset="0"/>
                </a:rPr>
                <a:t>Fragments</a:t>
              </a:r>
            </a:p>
          </p:txBody>
        </p:sp>
        <p:sp>
          <p:nvSpPr>
            <p:cNvPr id="48" name="Text Box 45">
              <a:extLst>
                <a:ext uri="{FF2B5EF4-FFF2-40B4-BE49-F238E27FC236}">
                  <a16:creationId xmlns:a16="http://schemas.microsoft.com/office/drawing/2014/main" id="{CE068BBB-42DD-CC4D-9F75-B28389DAC8A6}"/>
                </a:ext>
              </a:extLst>
            </p:cNvPr>
            <p:cNvSpPr txBox="1">
              <a:spLocks noChangeArrowheads="1"/>
            </p:cNvSpPr>
            <p:nvPr/>
          </p:nvSpPr>
          <p:spPr bwMode="auto">
            <a:xfrm>
              <a:off x="6012276" y="1905311"/>
              <a:ext cx="518065" cy="276999"/>
            </a:xfrm>
            <a:prstGeom prst="rect">
              <a:avLst/>
            </a:prstGeom>
            <a:noFill/>
            <a:ln w="9525">
              <a:noFill/>
              <a:miter lim="800000"/>
              <a:headEnd/>
              <a:tailEnd/>
            </a:ln>
            <a:effectLst/>
          </p:spPr>
          <p:txBody>
            <a:bodyPr wrap="none">
              <a:spAutoFit/>
            </a:bodyPr>
            <a:lstStyle>
              <a:lvl1pPr eaLnBrk="0" hangingPunct="0">
                <a:defRPr sz="2400" b="1">
                  <a:solidFill>
                    <a:schemeClr val="tx1"/>
                  </a:solidFill>
                  <a:latin typeface="Times New Roman" charset="0"/>
                  <a:ea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r>
                <a:rPr lang="en-US" sz="1200">
                  <a:solidFill>
                    <a:srgbClr val="FF3300"/>
                  </a:solidFill>
                  <a:effectLst>
                    <a:outerShdw blurRad="38100" dist="38100" dir="2700000" algn="tl">
                      <a:srgbClr val="DDDDDD"/>
                    </a:outerShdw>
                  </a:effectLst>
                  <a:latin typeface="StarBats" charset="0"/>
                </a:rPr>
                <a:t>DAR</a:t>
              </a:r>
            </a:p>
          </p:txBody>
        </p:sp>
        <p:sp>
          <p:nvSpPr>
            <p:cNvPr id="49" name="Rectangle 21">
              <a:extLst>
                <a:ext uri="{FF2B5EF4-FFF2-40B4-BE49-F238E27FC236}">
                  <a16:creationId xmlns:a16="http://schemas.microsoft.com/office/drawing/2014/main" id="{2EFA0815-42A5-DA4B-82CD-8641365EB2B5}"/>
                </a:ext>
              </a:extLst>
            </p:cNvPr>
            <p:cNvSpPr>
              <a:spLocks noChangeArrowheads="1"/>
            </p:cNvSpPr>
            <p:nvPr/>
          </p:nvSpPr>
          <p:spPr bwMode="auto">
            <a:xfrm>
              <a:off x="6741309" y="1251936"/>
              <a:ext cx="82767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600" dirty="0">
                  <a:solidFill>
                    <a:srgbClr val="000099"/>
                  </a:solidFill>
                </a:rPr>
                <a:t>capture</a:t>
              </a:r>
            </a:p>
          </p:txBody>
        </p:sp>
      </p:grpSp>
      <p:sp>
        <p:nvSpPr>
          <p:cNvPr id="50" name="Text Box 6">
            <a:extLst>
              <a:ext uri="{FF2B5EF4-FFF2-40B4-BE49-F238E27FC236}">
                <a16:creationId xmlns:a16="http://schemas.microsoft.com/office/drawing/2014/main" id="{C74CB651-52D9-6143-A40F-4877983897FA}"/>
              </a:ext>
            </a:extLst>
          </p:cNvPr>
          <p:cNvSpPr txBox="1">
            <a:spLocks noChangeArrowheads="1"/>
          </p:cNvSpPr>
          <p:nvPr/>
        </p:nvSpPr>
        <p:spPr bwMode="auto">
          <a:xfrm>
            <a:off x="0" y="1798911"/>
            <a:ext cx="3956967" cy="45550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charset="0"/>
                <a:ea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marL="184150" indent="-184150" eaLnBrk="1" hangingPunct="1">
              <a:spcBef>
                <a:spcPts val="1200"/>
              </a:spcBef>
              <a:buFontTx/>
              <a:buChar char="•"/>
            </a:pPr>
            <a:r>
              <a:rPr lang="en-US" sz="1600" b="0" dirty="0">
                <a:solidFill>
                  <a:srgbClr val="3333CC"/>
                </a:solidFill>
              </a:rPr>
              <a:t>Well known neutrino spectra (DAR).</a:t>
            </a:r>
          </a:p>
          <a:p>
            <a:pPr marL="184150" indent="-184150" eaLnBrk="1" hangingPunct="1">
              <a:spcBef>
                <a:spcPts val="1200"/>
              </a:spcBef>
              <a:buFontTx/>
              <a:buChar char="•"/>
            </a:pPr>
            <a:r>
              <a:rPr lang="en-US" sz="1600" b="0" dirty="0">
                <a:solidFill>
                  <a:srgbClr val="3333CC"/>
                </a:solidFill>
              </a:rPr>
              <a:t>Very high neutrino intensities ~  5x10</a:t>
            </a:r>
            <a:r>
              <a:rPr lang="en-US" sz="1600" b="0" baseline="30000" dirty="0">
                <a:solidFill>
                  <a:srgbClr val="3333CC"/>
                </a:solidFill>
              </a:rPr>
              <a:t>15</a:t>
            </a:r>
            <a:r>
              <a:rPr lang="en-US" sz="1600" b="0" dirty="0">
                <a:solidFill>
                  <a:srgbClr val="3333CC"/>
                </a:solidFill>
              </a:rPr>
              <a:t> </a:t>
            </a:r>
            <a:r>
              <a:rPr lang="en-US" sz="1600" b="0" dirty="0">
                <a:solidFill>
                  <a:srgbClr val="3333CC"/>
                </a:solidFill>
                <a:latin typeface="Symbol" charset="0"/>
              </a:rPr>
              <a:t>n</a:t>
            </a:r>
            <a:r>
              <a:rPr lang="en-US" sz="1600" b="0" dirty="0">
                <a:solidFill>
                  <a:srgbClr val="3333CC"/>
                </a:solidFill>
              </a:rPr>
              <a:t>/s.</a:t>
            </a:r>
          </a:p>
          <a:p>
            <a:pPr marL="184150" indent="-184150" eaLnBrk="1" hangingPunct="1">
              <a:spcBef>
                <a:spcPts val="1200"/>
              </a:spcBef>
              <a:buFontTx/>
              <a:buChar char="•"/>
            </a:pPr>
            <a:r>
              <a:rPr lang="en-US" sz="1600" b="0" dirty="0">
                <a:solidFill>
                  <a:srgbClr val="3333CC"/>
                </a:solidFill>
              </a:rPr>
              <a:t>Separate neutrinos of different flavors by time cut.</a:t>
            </a:r>
          </a:p>
          <a:p>
            <a:pPr marL="184150" indent="-184150">
              <a:spcBef>
                <a:spcPts val="1200"/>
              </a:spcBef>
              <a:buFont typeface="Arial"/>
              <a:buChar char="•"/>
            </a:pPr>
            <a:r>
              <a:rPr lang="en-GB" sz="1600" b="0" dirty="0"/>
              <a:t>Role that neutrino-nucleus interactions play in the supernova explosion process and subsequent </a:t>
            </a:r>
            <a:r>
              <a:rPr lang="en-GB" sz="1600" b="0" dirty="0" err="1"/>
              <a:t>nucleosynthesis</a:t>
            </a:r>
            <a:r>
              <a:rPr lang="en-GB" sz="1600" b="0" dirty="0"/>
              <a:t>.</a:t>
            </a:r>
          </a:p>
          <a:p>
            <a:pPr marL="184150" indent="-184150">
              <a:spcBef>
                <a:spcPts val="1200"/>
              </a:spcBef>
              <a:buFont typeface="Arial"/>
              <a:buChar char="•"/>
            </a:pPr>
            <a:r>
              <a:rPr lang="en-GB" sz="1600" b="0" dirty="0"/>
              <a:t>Accurate knowledge of neutrino-nucleus cross sections is important (almost no data exist).</a:t>
            </a:r>
          </a:p>
          <a:p>
            <a:pPr marL="184150" indent="-184150">
              <a:spcBef>
                <a:spcPts val="1200"/>
              </a:spcBef>
              <a:buFont typeface="Arial"/>
              <a:buChar char="•"/>
            </a:pPr>
            <a:r>
              <a:rPr lang="en-GB" sz="1600" b="0" dirty="0"/>
              <a:t>This lack of knowledge significantly limits our understanding of supernovae and of terrestrial observations of cosmic neutrinos to probe the deepest layer of these powerful explosions.</a:t>
            </a:r>
            <a:endParaRPr lang="en-US" sz="1600" b="0" dirty="0">
              <a:solidFill>
                <a:srgbClr val="3333CC"/>
              </a:solidFill>
            </a:endParaRPr>
          </a:p>
        </p:txBody>
      </p:sp>
    </p:spTree>
    <p:extLst>
      <p:ext uri="{BB962C8B-B14F-4D97-AF65-F5344CB8AC3E}">
        <p14:creationId xmlns:p14="http://schemas.microsoft.com/office/powerpoint/2010/main" val="11571037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1297459" y="14397"/>
            <a:ext cx="6862522" cy="847911"/>
          </a:xfrm>
        </p:spPr>
        <p:txBody>
          <a:bodyPr>
            <a:normAutofit/>
          </a:bodyPr>
          <a:lstStyle/>
          <a:p>
            <a:r>
              <a:rPr lang="en-GB" sz="3600" dirty="0">
                <a:solidFill>
                  <a:srgbClr val="FF6600"/>
                </a:solidFill>
                <a:latin typeface="Times New Roman" charset="0"/>
                <a:cs typeface="Times New Roman" charset="0"/>
              </a:rPr>
              <a:t>Coherent Scattering at ESS</a:t>
            </a:r>
          </a:p>
        </p:txBody>
      </p:sp>
      <p:sp>
        <p:nvSpPr>
          <p:cNvPr id="44034" name="Espace réservé de la date 8"/>
          <p:cNvSpPr>
            <a:spLocks noGrp="1"/>
          </p:cNvSpPr>
          <p:nvPr>
            <p:ph type="dt" sz="half"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FR" sz="1200">
                <a:solidFill>
                  <a:srgbClr val="000090"/>
                </a:solidFill>
                <a:cs typeface="Times New Roman" charset="0"/>
              </a:rPr>
              <a:t>HEP2021, 16/06/2021</a:t>
            </a:r>
            <a:endParaRPr lang="en-GB" sz="1200">
              <a:solidFill>
                <a:srgbClr val="000090"/>
              </a:solidFill>
              <a:cs typeface="Times New Roman" charset="0"/>
            </a:endParaRPr>
          </a:p>
        </p:txBody>
      </p:sp>
      <p:sp>
        <p:nvSpPr>
          <p:cNvPr id="44036" name="Espace réservé du pied de page 10"/>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sz="1200">
                <a:solidFill>
                  <a:srgbClr val="000090"/>
                </a:solidFill>
                <a:cs typeface="Times New Roman" charset="0"/>
              </a:rPr>
              <a:t>M. Dracos, IPHC-IN2P3/CNRS/UNISTRA</a:t>
            </a:r>
          </a:p>
        </p:txBody>
      </p:sp>
      <p:sp>
        <p:nvSpPr>
          <p:cNvPr id="44035" name="Espace réservé du numéro de diapositive 9"/>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39DFEB2-B0EC-5242-8B5C-F9A9DF6C903E}" type="slidenum">
              <a:rPr lang="en-GB" sz="1200">
                <a:solidFill>
                  <a:srgbClr val="000090"/>
                </a:solidFill>
                <a:cs typeface="Times New Roman" charset="0"/>
              </a:rPr>
              <a:pPr eaLnBrk="1" hangingPunct="1"/>
              <a:t>42</a:t>
            </a:fld>
            <a:endParaRPr lang="en-GB" sz="1200">
              <a:solidFill>
                <a:srgbClr val="000090"/>
              </a:solidFill>
              <a:cs typeface="Times New Roman" charset="0"/>
            </a:endParaRPr>
          </a:p>
        </p:txBody>
      </p:sp>
      <p:grpSp>
        <p:nvGrpSpPr>
          <p:cNvPr id="6" name="Group 5">
            <a:extLst>
              <a:ext uri="{FF2B5EF4-FFF2-40B4-BE49-F238E27FC236}">
                <a16:creationId xmlns:a16="http://schemas.microsoft.com/office/drawing/2014/main" id="{2D4AA37C-57ED-244F-9FED-E3231F603999}"/>
              </a:ext>
            </a:extLst>
          </p:cNvPr>
          <p:cNvGrpSpPr/>
          <p:nvPr/>
        </p:nvGrpSpPr>
        <p:grpSpPr>
          <a:xfrm>
            <a:off x="6381742" y="997750"/>
            <a:ext cx="2654803" cy="2085985"/>
            <a:chOff x="5344138" y="2151530"/>
            <a:chExt cx="2654803" cy="2085985"/>
          </a:xfrm>
        </p:grpSpPr>
        <p:pic>
          <p:nvPicPr>
            <p:cNvPr id="7170" name="Picture 2" descr="Miniature detector first to spot coherent neutrino-nucleus scattering –  CERN Courier">
              <a:extLst>
                <a:ext uri="{FF2B5EF4-FFF2-40B4-BE49-F238E27FC236}">
                  <a16:creationId xmlns:a16="http://schemas.microsoft.com/office/drawing/2014/main" id="{47DF0DB7-103B-FD40-BAD2-9A7E0EE7ACF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44138" y="2151530"/>
              <a:ext cx="2654803" cy="20859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37641F1-13DD-4744-9A91-607057ADA19B}"/>
                </a:ext>
              </a:extLst>
            </p:cNvPr>
            <p:cNvSpPr txBox="1"/>
            <p:nvPr/>
          </p:nvSpPr>
          <p:spPr>
            <a:xfrm>
              <a:off x="7301199" y="2197185"/>
              <a:ext cx="545342" cy="369332"/>
            </a:xfrm>
            <a:prstGeom prst="rect">
              <a:avLst/>
            </a:prstGeom>
            <a:noFill/>
          </p:spPr>
          <p:txBody>
            <a:bodyPr wrap="none" rtlCol="0">
              <a:spAutoFit/>
            </a:bodyPr>
            <a:lstStyle/>
            <a:p>
              <a:r>
                <a:rPr lang="en-FR" dirty="0">
                  <a:solidFill>
                    <a:srgbClr val="FFFF00"/>
                  </a:solidFill>
                </a:rPr>
                <a:t>SNS</a:t>
              </a:r>
            </a:p>
          </p:txBody>
        </p:sp>
      </p:grpSp>
      <p:pic>
        <p:nvPicPr>
          <p:cNvPr id="8" name="Picture 7">
            <a:extLst>
              <a:ext uri="{FF2B5EF4-FFF2-40B4-BE49-F238E27FC236}">
                <a16:creationId xmlns:a16="http://schemas.microsoft.com/office/drawing/2014/main" id="{A22B66D5-85DB-B549-8ABB-2F0974BC895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36211" y="788962"/>
            <a:ext cx="2330506" cy="2971800"/>
          </a:xfrm>
          <a:prstGeom prst="rect">
            <a:avLst/>
          </a:prstGeom>
        </p:spPr>
      </p:pic>
      <p:pic>
        <p:nvPicPr>
          <p:cNvPr id="55" name="Picture 54">
            <a:extLst>
              <a:ext uri="{FF2B5EF4-FFF2-40B4-BE49-F238E27FC236}">
                <a16:creationId xmlns:a16="http://schemas.microsoft.com/office/drawing/2014/main" id="{5E6D53F3-190A-334B-B583-CAA7C297132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7291" y="3687417"/>
            <a:ext cx="3713345" cy="2971800"/>
          </a:xfrm>
          <a:prstGeom prst="rect">
            <a:avLst/>
          </a:prstGeom>
        </p:spPr>
      </p:pic>
      <p:sp>
        <p:nvSpPr>
          <p:cNvPr id="9" name="Rectangle 8">
            <a:extLst>
              <a:ext uri="{FF2B5EF4-FFF2-40B4-BE49-F238E27FC236}">
                <a16:creationId xmlns:a16="http://schemas.microsoft.com/office/drawing/2014/main" id="{29E8B3F3-57E4-F846-A85D-A5DD0E67C9A3}"/>
              </a:ext>
            </a:extLst>
          </p:cNvPr>
          <p:cNvSpPr/>
          <p:nvPr/>
        </p:nvSpPr>
        <p:spPr>
          <a:xfrm>
            <a:off x="4036262" y="3366008"/>
            <a:ext cx="5000283" cy="3293209"/>
          </a:xfrm>
          <a:prstGeom prst="rect">
            <a:avLst/>
          </a:prstGeom>
        </p:spPr>
        <p:txBody>
          <a:bodyPr wrap="square">
            <a:spAutoFit/>
          </a:bodyPr>
          <a:lstStyle/>
          <a:p>
            <a:pPr marL="171450" indent="-171450">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sterile neutrinos,</a:t>
            </a:r>
          </a:p>
          <a:p>
            <a:pPr marL="171450" indent="-171450">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neutrino magnetic moment,</a:t>
            </a:r>
          </a:p>
          <a:p>
            <a:pPr marL="171450" indent="-171450">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non-standard interactions (NSI) mediated by new particles,</a:t>
            </a:r>
          </a:p>
          <a:p>
            <a:pPr marL="171450" indent="-171450">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probes of nuclear structure,</a:t>
            </a:r>
          </a:p>
          <a:p>
            <a:pPr marL="171450" indent="-171450">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improved constraints on the value of the weak nuclear charge,</a:t>
            </a:r>
          </a:p>
          <a:p>
            <a:pPr marL="171450" indent="-171450">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reduction in neutrino detector mass may lead to a number of technological applications as non-intrusive nuclear reactor monitoring.</a:t>
            </a:r>
          </a:p>
          <a:p>
            <a:pPr marL="171450" indent="-171450">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CE</a:t>
            </a:r>
            <a:r>
              <a:rPr lang="el-GR" sz="1600" dirty="0">
                <a:latin typeface="Times New Roman" panose="02020603050405020304" pitchFamily="18" charset="0"/>
                <a:cs typeface="Times New Roman" panose="02020603050405020304" pitchFamily="18" charset="0"/>
              </a:rPr>
              <a:t>ν</a:t>
            </a:r>
            <a:r>
              <a:rPr lang="en-GB" sz="1600" dirty="0">
                <a:latin typeface="Times New Roman" panose="02020603050405020304" pitchFamily="18" charset="0"/>
                <a:cs typeface="Times New Roman" panose="02020603050405020304" pitchFamily="18" charset="0"/>
              </a:rPr>
              <a:t>NS is also expected to dominate neutrino transport in neutron stars, and during stellar collapse.</a:t>
            </a:r>
          </a:p>
          <a:p>
            <a:pPr marL="171450" indent="-171450">
              <a:buFont typeface="Arial" panose="020B0604020202020204" pitchFamily="34" charset="0"/>
              <a:buChar char="•"/>
            </a:pPr>
            <a:r>
              <a:rPr lang="fr-CH" sz="1600" dirty="0">
                <a:latin typeface="Times New Roman" panose="02020603050405020304" pitchFamily="18" charset="0"/>
                <a:cs typeface="Times New Roman" panose="02020603050405020304" pitchFamily="18" charset="0"/>
              </a:rPr>
              <a:t>…</a:t>
            </a:r>
            <a:endParaRPr lang="en-GB" sz="1600" dirty="0">
              <a:effectLst/>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B87AA069-10D6-F347-A2A5-C23F6EB5655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92914" y="1043405"/>
            <a:ext cx="2736428" cy="2065964"/>
          </a:xfrm>
          <a:prstGeom prst="rect">
            <a:avLst/>
          </a:prstGeom>
        </p:spPr>
      </p:pic>
    </p:spTree>
    <p:extLst>
      <p:ext uri="{BB962C8B-B14F-4D97-AF65-F5344CB8AC3E}">
        <p14:creationId xmlns:p14="http://schemas.microsoft.com/office/powerpoint/2010/main" val="28106969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1297459" y="14397"/>
            <a:ext cx="6862522" cy="847911"/>
          </a:xfrm>
        </p:spPr>
        <p:txBody>
          <a:bodyPr>
            <a:normAutofit/>
          </a:bodyPr>
          <a:lstStyle/>
          <a:p>
            <a:r>
              <a:rPr lang="en-GB" sz="3600" dirty="0">
                <a:solidFill>
                  <a:srgbClr val="FF6600"/>
                </a:solidFill>
                <a:latin typeface="Times New Roman" charset="0"/>
                <a:cs typeface="Times New Roman" charset="0"/>
              </a:rPr>
              <a:t>Coherent Scattering at ESS</a:t>
            </a:r>
          </a:p>
        </p:txBody>
      </p:sp>
      <p:sp>
        <p:nvSpPr>
          <p:cNvPr id="44034" name="Espace réservé de la date 8"/>
          <p:cNvSpPr>
            <a:spLocks noGrp="1"/>
          </p:cNvSpPr>
          <p:nvPr>
            <p:ph type="dt" sz="half"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FR" sz="1200">
                <a:solidFill>
                  <a:srgbClr val="000090"/>
                </a:solidFill>
                <a:cs typeface="Times New Roman" charset="0"/>
              </a:rPr>
              <a:t>HEP2021, 16/06/2021</a:t>
            </a:r>
            <a:endParaRPr lang="en-GB" sz="1200">
              <a:solidFill>
                <a:srgbClr val="000090"/>
              </a:solidFill>
              <a:cs typeface="Times New Roman" charset="0"/>
            </a:endParaRPr>
          </a:p>
        </p:txBody>
      </p:sp>
      <p:sp>
        <p:nvSpPr>
          <p:cNvPr id="44036" name="Espace réservé du pied de page 10"/>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sz="1200">
                <a:solidFill>
                  <a:srgbClr val="000090"/>
                </a:solidFill>
                <a:cs typeface="Times New Roman" charset="0"/>
              </a:rPr>
              <a:t>M. Dracos, IPHC-IN2P3/CNRS/UNISTRA</a:t>
            </a:r>
          </a:p>
        </p:txBody>
      </p:sp>
      <p:sp>
        <p:nvSpPr>
          <p:cNvPr id="44035" name="Espace réservé du numéro de diapositive 9"/>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39DFEB2-B0EC-5242-8B5C-F9A9DF6C903E}" type="slidenum">
              <a:rPr lang="en-GB" sz="1200">
                <a:solidFill>
                  <a:srgbClr val="000090"/>
                </a:solidFill>
                <a:cs typeface="Times New Roman" charset="0"/>
              </a:rPr>
              <a:pPr eaLnBrk="1" hangingPunct="1"/>
              <a:t>43</a:t>
            </a:fld>
            <a:endParaRPr lang="en-GB" sz="1200">
              <a:solidFill>
                <a:srgbClr val="000090"/>
              </a:solidFill>
              <a:cs typeface="Times New Roman" charset="0"/>
            </a:endParaRPr>
          </a:p>
        </p:txBody>
      </p:sp>
      <p:pic>
        <p:nvPicPr>
          <p:cNvPr id="51" name="Picture 3" descr="A screenshot of a cell phone&#10;&#10;Description automatically generated">
            <a:extLst>
              <a:ext uri="{FF2B5EF4-FFF2-40B4-BE49-F238E27FC236}">
                <a16:creationId xmlns:a16="http://schemas.microsoft.com/office/drawing/2014/main" id="{53493DC0-2F2F-F148-AA02-D8F1EF8DD96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8941" y="1067095"/>
            <a:ext cx="74676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Rectangle 7">
            <a:extLst>
              <a:ext uri="{FF2B5EF4-FFF2-40B4-BE49-F238E27FC236}">
                <a16:creationId xmlns:a16="http://schemas.microsoft.com/office/drawing/2014/main" id="{8CFEE0C1-57E5-6F4B-AA4B-AC5610710F4C}"/>
              </a:ext>
            </a:extLst>
          </p:cNvPr>
          <p:cNvSpPr>
            <a:spLocks noChangeArrowheads="1"/>
          </p:cNvSpPr>
          <p:nvPr/>
        </p:nvSpPr>
        <p:spPr bwMode="auto">
          <a:xfrm>
            <a:off x="226541" y="862308"/>
            <a:ext cx="21336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s-ES_tradnl" altLang="en-US" sz="1800" u="none" baseline="4000" dirty="0">
                <a:latin typeface="Arial" panose="020B0604020202020204" pitchFamily="34" charset="0"/>
                <a:cs typeface="Arial" panose="020B0604020202020204" pitchFamily="34" charset="0"/>
              </a:rPr>
              <a:t>JHEP 02 (2020) 123</a:t>
            </a:r>
          </a:p>
        </p:txBody>
      </p:sp>
      <p:pic>
        <p:nvPicPr>
          <p:cNvPr id="53" name="Picture 7" descr="A close up of a map&#10;&#10;Description automatically generated">
            <a:extLst>
              <a:ext uri="{FF2B5EF4-FFF2-40B4-BE49-F238E27FC236}">
                <a16:creationId xmlns:a16="http://schemas.microsoft.com/office/drawing/2014/main" id="{5035316D-81AD-6441-AD5F-EF39E5B6D29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2270" y="2131875"/>
            <a:ext cx="38433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23E133B9-2F6D-8844-8A54-30A28C70928C}"/>
              </a:ext>
            </a:extLst>
          </p:cNvPr>
          <p:cNvPicPr>
            <a:picLocks noChangeAspect="1"/>
          </p:cNvPicPr>
          <p:nvPr/>
        </p:nvPicPr>
        <p:blipFill>
          <a:blip r:embed="rId5"/>
          <a:stretch>
            <a:fillRect/>
          </a:stretch>
        </p:blipFill>
        <p:spPr>
          <a:xfrm>
            <a:off x="5020733" y="2143015"/>
            <a:ext cx="3505200" cy="2605216"/>
          </a:xfrm>
          <a:prstGeom prst="rect">
            <a:avLst/>
          </a:prstGeom>
        </p:spPr>
      </p:pic>
      <p:sp>
        <p:nvSpPr>
          <p:cNvPr id="7" name="Rectangle 6">
            <a:extLst>
              <a:ext uri="{FF2B5EF4-FFF2-40B4-BE49-F238E27FC236}">
                <a16:creationId xmlns:a16="http://schemas.microsoft.com/office/drawing/2014/main" id="{473EB0FF-CCAC-5C48-BACA-990CE6DF2FB9}"/>
              </a:ext>
            </a:extLst>
          </p:cNvPr>
          <p:cNvSpPr/>
          <p:nvPr/>
        </p:nvSpPr>
        <p:spPr>
          <a:xfrm>
            <a:off x="0" y="4817433"/>
            <a:ext cx="6077119" cy="1892826"/>
          </a:xfrm>
          <a:prstGeom prst="rect">
            <a:avLst/>
          </a:prstGeom>
        </p:spPr>
        <p:txBody>
          <a:bodyPr wrap="square">
            <a:spAutoFit/>
          </a:bodyPr>
          <a:lstStyle/>
          <a:p>
            <a:pPr marL="171450" indent="-171450">
              <a:spcBef>
                <a:spcPts val="600"/>
              </a:spcBef>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ESS can generate the largest pulsed neutrino flux suitable for the detection of Coherent Elastic Neutrino-Nucleus Scattering (CE</a:t>
            </a:r>
            <a:r>
              <a:rPr lang="el-GR" sz="1600" dirty="0">
                <a:latin typeface="Times New Roman" panose="02020603050405020304" pitchFamily="18" charset="0"/>
                <a:cs typeface="Times New Roman" panose="02020603050405020304" pitchFamily="18" charset="0"/>
              </a:rPr>
              <a:t>ν</a:t>
            </a:r>
            <a:r>
              <a:rPr lang="en-GB" sz="1600" dirty="0">
                <a:latin typeface="Times New Roman" panose="02020603050405020304" pitchFamily="18" charset="0"/>
                <a:cs typeface="Times New Roman" panose="02020603050405020304" pitchFamily="18" charset="0"/>
              </a:rPr>
              <a:t>NS ).</a:t>
            </a:r>
          </a:p>
          <a:p>
            <a:pPr marL="171450" indent="-171450">
              <a:spcBef>
                <a:spcPts val="600"/>
              </a:spcBef>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Innovative detector technologies able to profit from the order-of-magnitude increase in neutrino flux provided by the ESS, along with their sensitivity to a rich particle physics phenomenology accessible through high-statistics, precision CE</a:t>
            </a:r>
            <a:r>
              <a:rPr lang="el-GR" sz="1600" dirty="0">
                <a:latin typeface="Times New Roman" panose="02020603050405020304" pitchFamily="18" charset="0"/>
                <a:cs typeface="Times New Roman" panose="02020603050405020304" pitchFamily="18" charset="0"/>
              </a:rPr>
              <a:t>ν</a:t>
            </a:r>
            <a:r>
              <a:rPr lang="en-GB" sz="1600" dirty="0">
                <a:latin typeface="Times New Roman" panose="02020603050405020304" pitchFamily="18" charset="0"/>
                <a:cs typeface="Times New Roman" panose="02020603050405020304" pitchFamily="18" charset="0"/>
              </a:rPr>
              <a:t>NS measurements, are under study.</a:t>
            </a:r>
            <a:endParaRPr lang="en-GB" sz="16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647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2"/>
          <p:cNvSpPr>
            <a:spLocks noGrp="1" noChangeArrowheads="1"/>
          </p:cNvSpPr>
          <p:nvPr>
            <p:ph type="title"/>
          </p:nvPr>
        </p:nvSpPr>
        <p:spPr>
          <a:xfrm>
            <a:off x="1297459" y="14397"/>
            <a:ext cx="6862522" cy="1348061"/>
          </a:xfrm>
          <a:effectLst>
            <a:outerShdw blurRad="50800" dist="38100" dir="2700000" algn="tl" rotWithShape="0">
              <a:prstClr val="black">
                <a:alpha val="40000"/>
              </a:prstClr>
            </a:outerShdw>
          </a:effectLst>
        </p:spPr>
        <p:txBody>
          <a:bodyPr>
            <a:noAutofit/>
          </a:bodyPr>
          <a:lstStyle/>
          <a:p>
            <a:pPr defTabSz="914400" eaLnBrk="0" fontAlgn="base" hangingPunct="0">
              <a:spcAft>
                <a:spcPct val="0"/>
              </a:spcAft>
              <a:defRPr/>
            </a:pPr>
            <a:r>
              <a:rPr lang="en-GB" sz="4400" dirty="0">
                <a:solidFill>
                  <a:srgbClr val="0000FF"/>
                </a:solidFill>
              </a:rPr>
              <a:t>Current ESS</a:t>
            </a:r>
            <a:r>
              <a:rPr lang="el-GR" sz="4400" dirty="0">
                <a:solidFill>
                  <a:srgbClr val="0000FF"/>
                </a:solidFill>
              </a:rPr>
              <a:t>ν</a:t>
            </a:r>
            <a:r>
              <a:rPr lang="fr-CH" sz="4400" dirty="0">
                <a:solidFill>
                  <a:srgbClr val="0000FF"/>
                </a:solidFill>
              </a:rPr>
              <a:t>SB</a:t>
            </a:r>
            <a:r>
              <a:rPr lang="en-GB" sz="4400" dirty="0">
                <a:solidFill>
                  <a:srgbClr val="0000FF"/>
                </a:solidFill>
              </a:rPr>
              <a:t> status</a:t>
            </a:r>
            <a:endParaRPr lang="en-GB" sz="4400" dirty="0">
              <a:solidFill>
                <a:srgbClr val="0000FF"/>
              </a:solidFill>
              <a:effectLst/>
            </a:endParaRPr>
          </a:p>
        </p:txBody>
      </p:sp>
      <p:sp>
        <p:nvSpPr>
          <p:cNvPr id="2" name="Espace réservé de la date 1"/>
          <p:cNvSpPr>
            <a:spLocks noGrp="1"/>
          </p:cNvSpPr>
          <p:nvPr>
            <p:ph type="dt" sz="half" idx="10"/>
          </p:nvPr>
        </p:nvSpPr>
        <p:spPr>
          <a:xfrm>
            <a:off x="0" y="6659217"/>
            <a:ext cx="1854203" cy="198783"/>
          </a:xfrm>
        </p:spPr>
        <p:txBody>
          <a:bodyPr/>
          <a:lstStyle/>
          <a:p>
            <a:pPr defTabSz="914400" fontAlgn="base">
              <a:spcBef>
                <a:spcPct val="0"/>
              </a:spcBef>
              <a:spcAft>
                <a:spcPct val="0"/>
              </a:spcAft>
            </a:pPr>
            <a:r>
              <a:rPr lang="fr-FR">
                <a:latin typeface="Times New Roman" charset="0"/>
                <a:ea typeface="ＭＳ Ｐゴシック" charset="0"/>
                <a:cs typeface="ＭＳ Ｐゴシック" charset="0"/>
              </a:rPr>
              <a:t>HEP2021, 16/06/2021</a:t>
            </a:r>
            <a:endParaRPr lang="en-GB">
              <a:latin typeface="Times New Roman" charset="0"/>
              <a:ea typeface="ＭＳ Ｐゴシック" charset="0"/>
              <a:cs typeface="ＭＳ Ｐゴシック" charset="0"/>
            </a:endParaRPr>
          </a:p>
        </p:txBody>
      </p:sp>
      <p:sp>
        <p:nvSpPr>
          <p:cNvPr id="11" name="Espace réservé du pied de page 10"/>
          <p:cNvSpPr>
            <a:spLocks noGrp="1"/>
          </p:cNvSpPr>
          <p:nvPr>
            <p:ph type="ftr" sz="quarter" idx="11"/>
          </p:nvPr>
        </p:nvSpPr>
        <p:spPr>
          <a:xfrm>
            <a:off x="2764639" y="6659217"/>
            <a:ext cx="3617103" cy="198782"/>
          </a:xfrm>
        </p:spPr>
        <p:txBody>
          <a:bodyPr/>
          <a:lstStyle/>
          <a:p>
            <a:pPr defTabSz="914400" fontAlgn="base">
              <a:spcBef>
                <a:spcPct val="0"/>
              </a:spcBef>
              <a:spcAft>
                <a:spcPct val="0"/>
              </a:spcAft>
            </a:pPr>
            <a:r>
              <a:rPr lang="en-GB">
                <a:latin typeface="Times New Roman" charset="0"/>
                <a:ea typeface="ＭＳ Ｐゴシック" charset="0"/>
                <a:cs typeface="ＭＳ Ｐゴシック" charset="0"/>
              </a:rPr>
              <a:t>M. Dracos, IPHC-IN2P3/CNRS/UNISTRA</a:t>
            </a:r>
          </a:p>
        </p:txBody>
      </p:sp>
      <p:sp>
        <p:nvSpPr>
          <p:cNvPr id="7" name="Espace réservé du numéro de diapositive 6"/>
          <p:cNvSpPr>
            <a:spLocks noGrp="1"/>
          </p:cNvSpPr>
          <p:nvPr>
            <p:ph type="sldNum" sz="quarter" idx="12"/>
          </p:nvPr>
        </p:nvSpPr>
        <p:spPr>
          <a:xfrm>
            <a:off x="8159981" y="6659217"/>
            <a:ext cx="984019" cy="198781"/>
          </a:xfrm>
        </p:spPr>
        <p:txBody>
          <a:bodyPr/>
          <a:lstStyle/>
          <a:p>
            <a:pPr defTabSz="914400" fontAlgn="base">
              <a:spcBef>
                <a:spcPct val="0"/>
              </a:spcBef>
              <a:spcAft>
                <a:spcPct val="0"/>
              </a:spcAft>
            </a:pPr>
            <a:fld id="{5B75A52C-D3C1-DA4F-91BD-350C97786792}" type="slidenum">
              <a:rPr lang="en-GB" smtClean="0">
                <a:latin typeface="Times New Roman" charset="0"/>
                <a:ea typeface="ＭＳ Ｐゴシック" charset="0"/>
                <a:cs typeface="ＭＳ Ｐゴシック" charset="0"/>
              </a:rPr>
              <a:pPr defTabSz="914400" fontAlgn="base">
                <a:spcBef>
                  <a:spcPct val="0"/>
                </a:spcBef>
                <a:spcAft>
                  <a:spcPct val="0"/>
                </a:spcAft>
              </a:pPr>
              <a:t>44</a:t>
            </a:fld>
            <a:endParaRPr lang="en-GB">
              <a:latin typeface="Times New Roman" charset="0"/>
              <a:ea typeface="ＭＳ Ｐゴシック" charset="0"/>
              <a:cs typeface="ＭＳ Ｐゴシック" charset="0"/>
            </a:endParaRPr>
          </a:p>
        </p:txBody>
      </p:sp>
      <p:sp>
        <p:nvSpPr>
          <p:cNvPr id="12" name="TextBox 11">
            <a:extLst>
              <a:ext uri="{FF2B5EF4-FFF2-40B4-BE49-F238E27FC236}">
                <a16:creationId xmlns:a16="http://schemas.microsoft.com/office/drawing/2014/main" id="{5C08EAFE-BA89-D746-8E03-88D377168F1C}"/>
              </a:ext>
            </a:extLst>
          </p:cNvPr>
          <p:cNvSpPr txBox="1"/>
          <p:nvPr/>
        </p:nvSpPr>
        <p:spPr>
          <a:xfrm>
            <a:off x="160881" y="1615486"/>
            <a:ext cx="6869283" cy="4401205"/>
          </a:xfrm>
          <a:prstGeom prst="rect">
            <a:avLst/>
          </a:prstGeom>
          <a:noFill/>
        </p:spPr>
        <p:txBody>
          <a:bodyPr wrap="square" rtlCol="0">
            <a:spAutoFit/>
          </a:bodyPr>
          <a:lstStyle/>
          <a:p>
            <a:pPr marL="285750" indent="-285750">
              <a:spcBef>
                <a:spcPts val="2400"/>
              </a:spcBef>
              <a:buFont typeface="Arial" panose="020B0604020202020204" pitchFamily="34" charset="0"/>
              <a:buChar char="•"/>
            </a:pPr>
            <a:r>
              <a:rPr lang="en-GB" sz="2000" dirty="0"/>
              <a:t>COST Action </a:t>
            </a:r>
            <a:r>
              <a:rPr lang="en-GB" sz="2000" dirty="0" err="1"/>
              <a:t>EuroNuNet</a:t>
            </a:r>
            <a:r>
              <a:rPr lang="en-GB" sz="2000" dirty="0"/>
              <a:t> (CA15139): ended March 2020</a:t>
            </a:r>
          </a:p>
          <a:p>
            <a:pPr marL="742950" lvl="1" indent="-285750">
              <a:spcBef>
                <a:spcPts val="2400"/>
              </a:spcBef>
              <a:buFont typeface="Arial" panose="020B0604020202020204" pitchFamily="34" charset="0"/>
              <a:buChar char="•"/>
            </a:pPr>
            <a:r>
              <a:rPr lang="en-GB" sz="2000" dirty="0">
                <a:hlinkClick r:id="rId3"/>
              </a:rPr>
              <a:t>https://euronunet.in2p3.fr</a:t>
            </a:r>
            <a:endParaRPr lang="en-GB" sz="2000" dirty="0"/>
          </a:p>
          <a:p>
            <a:pPr marL="742950" lvl="1" indent="-285750">
              <a:spcBef>
                <a:spcPts val="2400"/>
              </a:spcBef>
              <a:buFont typeface="Arial" panose="020B0604020202020204" pitchFamily="34" charset="0"/>
              <a:buChar char="•"/>
            </a:pPr>
            <a:r>
              <a:rPr lang="en-GB" sz="2000" dirty="0"/>
              <a:t>video for scientists: </a:t>
            </a:r>
            <a:r>
              <a:rPr lang="en-GB" sz="2000" dirty="0">
                <a:hlinkClick r:id="rId4"/>
              </a:rPr>
              <a:t>https://www.youtube.com/watch?v=PwzNzLQh-Dw</a:t>
            </a:r>
            <a:endParaRPr lang="en-GB" sz="2000" dirty="0"/>
          </a:p>
          <a:p>
            <a:pPr marL="285750" indent="-285750">
              <a:spcBef>
                <a:spcPts val="2400"/>
              </a:spcBef>
              <a:buFont typeface="Arial" panose="020B0604020202020204" pitchFamily="34" charset="0"/>
              <a:buChar char="•"/>
            </a:pPr>
            <a:r>
              <a:rPr lang="en-GB" sz="2000" dirty="0"/>
              <a:t>EU-H2020 Design Study ESS</a:t>
            </a:r>
            <a:r>
              <a:rPr lang="el-GR" sz="2000" dirty="0"/>
              <a:t>ν</a:t>
            </a:r>
            <a:r>
              <a:rPr lang="fr-CH" sz="2000" dirty="0"/>
              <a:t>SB: on </a:t>
            </a:r>
            <a:r>
              <a:rPr lang="fr-CH" sz="2000" dirty="0" err="1"/>
              <a:t>going</a:t>
            </a:r>
            <a:r>
              <a:rPr lang="fr-CH" sz="2000" dirty="0"/>
              <a:t> up to March 2021 (3 </a:t>
            </a:r>
            <a:r>
              <a:rPr lang="fr-CH" sz="2000" dirty="0" err="1"/>
              <a:t>months</a:t>
            </a:r>
            <a:r>
              <a:rPr lang="fr-CH" sz="2000" dirty="0"/>
              <a:t> extension due to COVID19)</a:t>
            </a:r>
          </a:p>
          <a:p>
            <a:pPr marL="742950" lvl="1" indent="-285750">
              <a:spcBef>
                <a:spcPts val="2400"/>
              </a:spcBef>
              <a:buFont typeface="Arial" panose="020B0604020202020204" pitchFamily="34" charset="0"/>
              <a:buChar char="•"/>
            </a:pPr>
            <a:r>
              <a:rPr lang="en-GB" sz="2000" dirty="0">
                <a:hlinkClick r:id="rId5"/>
              </a:rPr>
              <a:t>https://essnusb.eu</a:t>
            </a:r>
            <a:endParaRPr lang="en-GB" sz="2000" dirty="0"/>
          </a:p>
          <a:p>
            <a:pPr marL="742950" lvl="1" indent="-285750">
              <a:spcBef>
                <a:spcPts val="2400"/>
              </a:spcBef>
              <a:buFont typeface="Arial" panose="020B0604020202020204" pitchFamily="34" charset="0"/>
              <a:buChar char="•"/>
            </a:pPr>
            <a:r>
              <a:rPr lang="en-GB" sz="2000" dirty="0"/>
              <a:t>video for general public: </a:t>
            </a:r>
            <a:r>
              <a:rPr lang="en-GB" sz="2000" dirty="0">
                <a:hlinkClick r:id="rId6"/>
              </a:rPr>
              <a:t>https://www.youtube.com/watch?v=qAnvft0nAlg</a:t>
            </a:r>
            <a:endParaRPr lang="en-GB" sz="2000" dirty="0"/>
          </a:p>
        </p:txBody>
      </p:sp>
      <p:pic>
        <p:nvPicPr>
          <p:cNvPr id="13" name="Picture 12">
            <a:extLst>
              <a:ext uri="{FF2B5EF4-FFF2-40B4-BE49-F238E27FC236}">
                <a16:creationId xmlns:a16="http://schemas.microsoft.com/office/drawing/2014/main" id="{0D833C1D-2072-C247-BF00-1397DAC1723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60177" y="4571284"/>
            <a:ext cx="2365287" cy="671230"/>
          </a:xfrm>
          <a:prstGeom prst="rect">
            <a:avLst/>
          </a:prstGeom>
        </p:spPr>
      </p:pic>
      <p:pic>
        <p:nvPicPr>
          <p:cNvPr id="14" name="Picture 13">
            <a:extLst>
              <a:ext uri="{FF2B5EF4-FFF2-40B4-BE49-F238E27FC236}">
                <a16:creationId xmlns:a16="http://schemas.microsoft.com/office/drawing/2014/main" id="{5E606C96-FC42-EF4C-8543-32940357553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98112" y="1788018"/>
            <a:ext cx="899141" cy="899141"/>
          </a:xfrm>
          <a:prstGeom prst="rect">
            <a:avLst/>
          </a:prstGeom>
        </p:spPr>
      </p:pic>
    </p:spTree>
    <p:extLst>
      <p:ext uri="{BB962C8B-B14F-4D97-AF65-F5344CB8AC3E}">
        <p14:creationId xmlns:p14="http://schemas.microsoft.com/office/powerpoint/2010/main" val="21138753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97459" y="14397"/>
            <a:ext cx="6862522" cy="1136827"/>
          </a:xfrm>
          <a:ln>
            <a:noFill/>
          </a:ln>
        </p:spPr>
        <p:txBody>
          <a:bodyPr/>
          <a:lstStyle/>
          <a:p>
            <a:r>
              <a:rPr lang="en-GB" dirty="0"/>
              <a:t>Design Study </a:t>
            </a:r>
            <a:r>
              <a:rPr lang="en-GB" dirty="0" err="1"/>
              <a:t>ESSνSB</a:t>
            </a:r>
            <a:br>
              <a:rPr lang="en-GB" dirty="0"/>
            </a:br>
            <a:r>
              <a:rPr lang="en-GB" sz="3200" dirty="0"/>
              <a:t>(2018-2021)</a:t>
            </a:r>
          </a:p>
        </p:txBody>
      </p:sp>
      <p:sp>
        <p:nvSpPr>
          <p:cNvPr id="3" name="Date Placeholder 2"/>
          <p:cNvSpPr>
            <a:spLocks noGrp="1"/>
          </p:cNvSpPr>
          <p:nvPr>
            <p:ph type="dt" sz="half" idx="10"/>
          </p:nvPr>
        </p:nvSpPr>
        <p:spPr/>
        <p:txBody>
          <a:bodyPr/>
          <a:lstStyle/>
          <a:p>
            <a:r>
              <a:rPr lang="fr-FR"/>
              <a:t>HEP2021, 16/06/2021</a:t>
            </a:r>
            <a:endParaRPr lang="en-GB" dirty="0"/>
          </a:p>
        </p:txBody>
      </p:sp>
      <p:sp>
        <p:nvSpPr>
          <p:cNvPr id="5" name="Footer Placeholder 4"/>
          <p:cNvSpPr>
            <a:spLocks noGrp="1"/>
          </p:cNvSpPr>
          <p:nvPr>
            <p:ph type="ftr" sz="quarter" idx="11"/>
          </p:nvPr>
        </p:nvSpPr>
        <p:spPr/>
        <p:txBody>
          <a:bodyPr/>
          <a:lstStyle/>
          <a:p>
            <a:r>
              <a:rPr lang="en-GB"/>
              <a:t>M. Dracos, IPHC-IN2P3/CNRS/UNISTRA</a:t>
            </a:r>
            <a:endParaRPr lang="en-GB" dirty="0"/>
          </a:p>
        </p:txBody>
      </p:sp>
      <p:sp>
        <p:nvSpPr>
          <p:cNvPr id="17" name="Slide Number Placeholder 16"/>
          <p:cNvSpPr>
            <a:spLocks noGrp="1"/>
          </p:cNvSpPr>
          <p:nvPr>
            <p:ph type="sldNum" sz="quarter" idx="12"/>
          </p:nvPr>
        </p:nvSpPr>
        <p:spPr/>
        <p:txBody>
          <a:bodyPr/>
          <a:lstStyle/>
          <a:p>
            <a:fld id="{4FAB73BC-B049-4115-A692-8D63A059BFB8}" type="slidenum">
              <a:rPr lang="en-GB" smtClean="0"/>
              <a:t>45</a:t>
            </a:fld>
            <a:endParaRPr lang="en-GB" dirty="0"/>
          </a:p>
        </p:txBody>
      </p:sp>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435" y="-56493"/>
            <a:ext cx="1455260" cy="994540"/>
          </a:xfrm>
          <a:prstGeom prst="rect">
            <a:avLst/>
          </a:prstGeom>
        </p:spPr>
      </p:pic>
      <p:sp>
        <p:nvSpPr>
          <p:cNvPr id="2" name="TextBox 1">
            <a:extLst>
              <a:ext uri="{FF2B5EF4-FFF2-40B4-BE49-F238E27FC236}">
                <a16:creationId xmlns:a16="http://schemas.microsoft.com/office/drawing/2014/main" id="{68252D3C-CD04-AF4E-9988-279F3F904A25}"/>
              </a:ext>
            </a:extLst>
          </p:cNvPr>
          <p:cNvSpPr txBox="1"/>
          <p:nvPr/>
        </p:nvSpPr>
        <p:spPr>
          <a:xfrm>
            <a:off x="927101" y="5806088"/>
            <a:ext cx="2622834" cy="523220"/>
          </a:xfrm>
          <a:prstGeom prst="rect">
            <a:avLst/>
          </a:prstGeom>
          <a:noFill/>
          <a:ln>
            <a:solidFill>
              <a:srgbClr val="FF0000"/>
            </a:solidFill>
          </a:ln>
        </p:spPr>
        <p:txBody>
          <a:bodyPr wrap="none" rtlCol="0">
            <a:spAutoFit/>
          </a:bodyPr>
          <a:lstStyle/>
          <a:p>
            <a:r>
              <a:rPr lang="en-GB" sz="2800" dirty="0"/>
              <a:t>CDR end of 2021</a:t>
            </a:r>
          </a:p>
        </p:txBody>
      </p:sp>
      <p:pic>
        <p:nvPicPr>
          <p:cNvPr id="15" name="Image 28">
            <a:extLst>
              <a:ext uri="{FF2B5EF4-FFF2-40B4-BE49-F238E27FC236}">
                <a16:creationId xmlns:a16="http://schemas.microsoft.com/office/drawing/2014/main" id="{0F622163-177C-114A-AD94-352166D347FF}"/>
              </a:ext>
            </a:extLst>
          </p:cNvPr>
          <p:cNvPicPr>
            <a:picLocks noChangeAspect="1"/>
          </p:cNvPicPr>
          <p:nvPr/>
        </p:nvPicPr>
        <p:blipFill>
          <a:blip r:embed="rId3"/>
          <a:stretch>
            <a:fillRect/>
          </a:stretch>
        </p:blipFill>
        <p:spPr>
          <a:xfrm>
            <a:off x="180449" y="1906288"/>
            <a:ext cx="4941497" cy="3560094"/>
          </a:xfrm>
          <a:prstGeom prst="rect">
            <a:avLst/>
          </a:prstGeom>
        </p:spPr>
      </p:pic>
      <p:sp>
        <p:nvSpPr>
          <p:cNvPr id="16" name="ZoneTexte 29">
            <a:extLst>
              <a:ext uri="{FF2B5EF4-FFF2-40B4-BE49-F238E27FC236}">
                <a16:creationId xmlns:a16="http://schemas.microsoft.com/office/drawing/2014/main" id="{CC5C8FD7-4E15-7846-B204-540553C29FF9}"/>
              </a:ext>
            </a:extLst>
          </p:cNvPr>
          <p:cNvSpPr txBox="1"/>
          <p:nvPr/>
        </p:nvSpPr>
        <p:spPr>
          <a:xfrm>
            <a:off x="180449" y="1526512"/>
            <a:ext cx="4905767" cy="369332"/>
          </a:xfrm>
          <a:prstGeom prst="rect">
            <a:avLst/>
          </a:prstGeom>
          <a:noFill/>
        </p:spPr>
        <p:txBody>
          <a:bodyPr wrap="none" rtlCol="0">
            <a:spAutoFit/>
          </a:bodyPr>
          <a:lstStyle/>
          <a:p>
            <a:r>
              <a:rPr lang="en-GB" b="1" dirty="0">
                <a:solidFill>
                  <a:srgbClr val="00B050"/>
                </a:solidFill>
              </a:rPr>
              <a:t>15 participating organisations within 11 countries</a:t>
            </a:r>
          </a:p>
        </p:txBody>
      </p:sp>
      <p:sp>
        <p:nvSpPr>
          <p:cNvPr id="18" name="ZoneTexte 1">
            <a:extLst>
              <a:ext uri="{FF2B5EF4-FFF2-40B4-BE49-F238E27FC236}">
                <a16:creationId xmlns:a16="http://schemas.microsoft.com/office/drawing/2014/main" id="{0D2AFFDF-F114-6D48-B6BB-280B2116278F}"/>
              </a:ext>
            </a:extLst>
          </p:cNvPr>
          <p:cNvSpPr txBox="1"/>
          <p:nvPr/>
        </p:nvSpPr>
        <p:spPr>
          <a:xfrm>
            <a:off x="5111666" y="1391618"/>
            <a:ext cx="4022054" cy="4909036"/>
          </a:xfrm>
          <a:prstGeom prst="rect">
            <a:avLst/>
          </a:prstGeom>
          <a:noFill/>
        </p:spPr>
        <p:txBody>
          <a:bodyPr wrap="square" rtlCol="0">
            <a:spAutoFit/>
          </a:bodyPr>
          <a:lstStyle/>
          <a:p>
            <a:pPr marL="227013" indent="-227013">
              <a:spcBef>
                <a:spcPts val="300"/>
              </a:spcBef>
              <a:buFont typeface="Arial" panose="020B0604020202020204" pitchFamily="34" charset="0"/>
              <a:buChar char="•"/>
            </a:pPr>
            <a:r>
              <a:rPr lang="en-GB" dirty="0">
                <a:solidFill>
                  <a:schemeClr val="accent1">
                    <a:lumMod val="75000"/>
                  </a:schemeClr>
                </a:solidFill>
                <a:latin typeface="Times New Roman" panose="02020603050405020304" pitchFamily="18" charset="0"/>
                <a:cs typeface="Times New Roman" panose="02020603050405020304" pitchFamily="18" charset="0"/>
              </a:rPr>
              <a:t>Starting date: </a:t>
            </a:r>
            <a:r>
              <a:rPr lang="en-GB" dirty="0">
                <a:solidFill>
                  <a:srgbClr val="00B050"/>
                </a:solidFill>
                <a:latin typeface="Times New Roman" panose="02020603050405020304" pitchFamily="18" charset="0"/>
                <a:cs typeface="Times New Roman" panose="02020603050405020304" pitchFamily="18" charset="0"/>
              </a:rPr>
              <a:t>01/01/2018</a:t>
            </a:r>
          </a:p>
          <a:p>
            <a:pPr marL="227013" indent="-227013">
              <a:spcBef>
                <a:spcPts val="300"/>
              </a:spcBef>
              <a:buFont typeface="Arial" panose="020B0604020202020204" pitchFamily="34" charset="0"/>
              <a:buChar char="•"/>
            </a:pPr>
            <a:r>
              <a:rPr lang="en-GB" dirty="0">
                <a:solidFill>
                  <a:schemeClr val="accent1">
                    <a:lumMod val="75000"/>
                  </a:schemeClr>
                </a:solidFill>
                <a:latin typeface="Times New Roman" panose="02020603050405020304" pitchFamily="18" charset="0"/>
                <a:cs typeface="Times New Roman" panose="02020603050405020304" pitchFamily="18" charset="0"/>
              </a:rPr>
              <a:t>Ending date: </a:t>
            </a:r>
            <a:r>
              <a:rPr lang="en-GB" dirty="0">
                <a:solidFill>
                  <a:srgbClr val="00B050"/>
                </a:solidFill>
                <a:latin typeface="Times New Roman" panose="02020603050405020304" pitchFamily="18" charset="0"/>
                <a:cs typeface="Times New Roman" panose="02020603050405020304" pitchFamily="18" charset="0"/>
              </a:rPr>
              <a:t>31/12/2021 → 31/03/2022</a:t>
            </a:r>
          </a:p>
          <a:p>
            <a:pPr marL="227013" indent="-227013">
              <a:spcBef>
                <a:spcPts val="300"/>
              </a:spcBef>
              <a:buFont typeface="Arial" panose="020B0604020202020204" pitchFamily="34" charset="0"/>
              <a:buChar char="•"/>
            </a:pPr>
            <a:r>
              <a:rPr lang="en-GB" dirty="0">
                <a:solidFill>
                  <a:schemeClr val="accent1">
                    <a:lumMod val="75000"/>
                  </a:schemeClr>
                </a:solidFill>
                <a:latin typeface="Times New Roman" panose="02020603050405020304" pitchFamily="18" charset="0"/>
                <a:cs typeface="Times New Roman" panose="02020603050405020304" pitchFamily="18" charset="0"/>
              </a:rPr>
              <a:t>Duration: </a:t>
            </a:r>
            <a:r>
              <a:rPr lang="en-GB" dirty="0">
                <a:solidFill>
                  <a:srgbClr val="00B050"/>
                </a:solidFill>
                <a:latin typeface="Times New Roman" panose="02020603050405020304" pitchFamily="18" charset="0"/>
                <a:cs typeface="Times New Roman" panose="02020603050405020304" pitchFamily="18" charset="0"/>
              </a:rPr>
              <a:t>48 Months</a:t>
            </a:r>
          </a:p>
          <a:p>
            <a:pPr marL="227013" indent="-227013">
              <a:spcBef>
                <a:spcPts val="300"/>
              </a:spcBef>
              <a:buFont typeface="Arial" panose="020B0604020202020204" pitchFamily="34" charset="0"/>
              <a:buChar char="•"/>
            </a:pPr>
            <a:r>
              <a:rPr lang="en-GB" dirty="0">
                <a:solidFill>
                  <a:schemeClr val="accent1">
                    <a:lumMod val="75000"/>
                  </a:schemeClr>
                </a:solidFill>
                <a:latin typeface="Times New Roman" panose="02020603050405020304" pitchFamily="18" charset="0"/>
                <a:cs typeface="Times New Roman" panose="02020603050405020304" pitchFamily="18" charset="0"/>
              </a:rPr>
              <a:t>Grant Agreement signature: </a:t>
            </a:r>
            <a:r>
              <a:rPr lang="en-GB" dirty="0">
                <a:solidFill>
                  <a:srgbClr val="00B050"/>
                </a:solidFill>
                <a:latin typeface="Times New Roman" panose="02020603050405020304" pitchFamily="18" charset="0"/>
                <a:cs typeface="Times New Roman" panose="02020603050405020304" pitchFamily="18" charset="0"/>
              </a:rPr>
              <a:t>22/11/2017</a:t>
            </a:r>
          </a:p>
          <a:p>
            <a:pPr marL="227013" indent="-227013">
              <a:spcBef>
                <a:spcPts val="300"/>
              </a:spcBef>
              <a:buFont typeface="Arial" panose="020B0604020202020204" pitchFamily="34" charset="0"/>
              <a:buChar char="•"/>
            </a:pPr>
            <a:r>
              <a:rPr lang="en-GB" dirty="0">
                <a:solidFill>
                  <a:schemeClr val="accent1">
                    <a:lumMod val="75000"/>
                  </a:schemeClr>
                </a:solidFill>
                <a:latin typeface="Times New Roman" panose="02020603050405020304" pitchFamily="18" charset="0"/>
                <a:cs typeface="Times New Roman" panose="02020603050405020304" pitchFamily="18" charset="0"/>
              </a:rPr>
              <a:t>Estimated cost: </a:t>
            </a:r>
            <a:r>
              <a:rPr lang="en-GB" dirty="0">
                <a:solidFill>
                  <a:srgbClr val="00B050"/>
                </a:solidFill>
                <a:latin typeface="Times New Roman" panose="02020603050405020304" pitchFamily="18" charset="0"/>
                <a:cs typeface="Times New Roman" panose="02020603050405020304" pitchFamily="18" charset="0"/>
              </a:rPr>
              <a:t>4,671,583.68€</a:t>
            </a:r>
          </a:p>
          <a:p>
            <a:pPr marL="227013" indent="-227013">
              <a:spcBef>
                <a:spcPts val="300"/>
              </a:spcBef>
              <a:buFont typeface="Arial" panose="020B0604020202020204" pitchFamily="34" charset="0"/>
              <a:buChar char="•"/>
            </a:pPr>
            <a:r>
              <a:rPr lang="en-GB" dirty="0">
                <a:solidFill>
                  <a:schemeClr val="accent1">
                    <a:lumMod val="75000"/>
                  </a:schemeClr>
                </a:solidFill>
                <a:latin typeface="Times New Roman" panose="02020603050405020304" pitchFamily="18" charset="0"/>
                <a:cs typeface="Times New Roman" panose="02020603050405020304" pitchFamily="18" charset="0"/>
              </a:rPr>
              <a:t>Requested EU contribution: </a:t>
            </a:r>
            <a:r>
              <a:rPr lang="en-GB" dirty="0">
                <a:solidFill>
                  <a:srgbClr val="00B050"/>
                </a:solidFill>
                <a:latin typeface="Times New Roman" panose="02020603050405020304" pitchFamily="18" charset="0"/>
                <a:cs typeface="Times New Roman" panose="02020603050405020304" pitchFamily="18" charset="0"/>
              </a:rPr>
              <a:t>2,999,018.00€</a:t>
            </a:r>
          </a:p>
          <a:p>
            <a:pPr marL="227013" indent="-227013">
              <a:spcBef>
                <a:spcPts val="300"/>
              </a:spcBef>
              <a:buFont typeface="Arial" panose="020B0604020202020204" pitchFamily="34" charset="0"/>
              <a:buChar char="•"/>
            </a:pPr>
            <a:r>
              <a:rPr lang="en-GB" dirty="0">
                <a:solidFill>
                  <a:schemeClr val="accent1">
                    <a:lumMod val="75000"/>
                  </a:schemeClr>
                </a:solidFill>
                <a:latin typeface="Times New Roman" panose="02020603050405020304" pitchFamily="18" charset="0"/>
                <a:cs typeface="Times New Roman" panose="02020603050405020304" pitchFamily="18" charset="0"/>
              </a:rPr>
              <a:t>Kick-off meeting: </a:t>
            </a:r>
            <a:r>
              <a:rPr lang="en-GB" dirty="0">
                <a:solidFill>
                  <a:srgbClr val="00B050"/>
                </a:solidFill>
                <a:latin typeface="Times New Roman" panose="02020603050405020304" pitchFamily="18" charset="0"/>
                <a:cs typeface="Times New Roman" panose="02020603050405020304" pitchFamily="18" charset="0"/>
              </a:rPr>
              <a:t>15 January 2018, Lund (ESS)</a:t>
            </a:r>
          </a:p>
          <a:p>
            <a:pPr marL="227013" indent="-227013">
              <a:spcBef>
                <a:spcPts val="300"/>
              </a:spcBef>
              <a:buFont typeface="Arial" panose="020B0604020202020204" pitchFamily="34" charset="0"/>
              <a:buChar char="•"/>
            </a:pPr>
            <a:r>
              <a:rPr lang="en-GB" dirty="0">
                <a:solidFill>
                  <a:srgbClr val="002060"/>
                </a:solidFill>
                <a:latin typeface="Times New Roman" panose="02020603050405020304" pitchFamily="18" charset="0"/>
                <a:cs typeface="Times New Roman" panose="02020603050405020304" pitchFamily="18" charset="0"/>
              </a:rPr>
              <a:t>90% of the budget already received</a:t>
            </a:r>
          </a:p>
          <a:p>
            <a:pPr marL="227013" indent="-227013">
              <a:spcBef>
                <a:spcPts val="300"/>
              </a:spcBef>
              <a:buFont typeface="Arial" panose="020B0604020202020204" pitchFamily="34" charset="0"/>
              <a:buChar char="•"/>
            </a:pPr>
            <a:r>
              <a:rPr lang="en-GB" dirty="0">
                <a:solidFill>
                  <a:srgbClr val="002060"/>
                </a:solidFill>
                <a:latin typeface="Times New Roman" panose="02020603050405020304" pitchFamily="18" charset="0"/>
                <a:cs typeface="Times New Roman" panose="02020603050405020304" pitchFamily="18" charset="0"/>
              </a:rPr>
              <a:t>3 months extension due to COVID19 have been requested and obtained</a:t>
            </a:r>
          </a:p>
          <a:p>
            <a:pPr marL="227013" indent="-227013">
              <a:spcBef>
                <a:spcPts val="300"/>
              </a:spcBef>
              <a:buFont typeface="Arial" panose="020B0604020202020204" pitchFamily="34" charset="0"/>
              <a:buChar char="•"/>
            </a:pPr>
            <a:r>
              <a:rPr lang="en-GB" dirty="0">
                <a:solidFill>
                  <a:srgbClr val="002060"/>
                </a:solidFill>
                <a:latin typeface="Times New Roman" panose="02020603050405020304" pitchFamily="18" charset="0"/>
                <a:cs typeface="Times New Roman" panose="02020603050405020304" pitchFamily="18" charset="0"/>
              </a:rPr>
              <a:t>All deliverables ready on time</a:t>
            </a:r>
          </a:p>
          <a:p>
            <a:pPr marL="227013" indent="-227013">
              <a:spcBef>
                <a:spcPts val="300"/>
              </a:spcBef>
              <a:buFont typeface="Arial" panose="020B0604020202020204" pitchFamily="34" charset="0"/>
              <a:buChar char="•"/>
            </a:pPr>
            <a:r>
              <a:rPr lang="en-GB" dirty="0">
                <a:solidFill>
                  <a:srgbClr val="002060"/>
                </a:solidFill>
                <a:latin typeface="Times New Roman" panose="02020603050405020304" pitchFamily="18" charset="0"/>
                <a:cs typeface="Times New Roman" panose="02020603050405020304" pitchFamily="18" charset="0"/>
              </a:rPr>
              <a:t>All milestones achieved on time</a:t>
            </a:r>
            <a:endParaRPr lang="en-GB" sz="16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63095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2"/>
          <p:cNvSpPr>
            <a:spLocks noGrp="1" noChangeArrowheads="1"/>
          </p:cNvSpPr>
          <p:nvPr>
            <p:ph type="title"/>
          </p:nvPr>
        </p:nvSpPr>
        <p:spPr/>
        <p:txBody>
          <a:bodyPr>
            <a:normAutofit/>
          </a:bodyPr>
          <a:lstStyle/>
          <a:p>
            <a:r>
              <a:rPr lang="en-GB" sz="3600" b="0" dirty="0">
                <a:solidFill>
                  <a:srgbClr val="FF6600"/>
                </a:solidFill>
                <a:latin typeface="Times New Roman" charset="0"/>
                <a:cs typeface="Times New Roman" charset="0"/>
              </a:rPr>
              <a:t>Possible </a:t>
            </a:r>
            <a:r>
              <a:rPr lang="en-GB" sz="3600" b="0" dirty="0" err="1">
                <a:solidFill>
                  <a:srgbClr val="FF6600"/>
                </a:solidFill>
                <a:latin typeface="Times New Roman" charset="0"/>
                <a:cs typeface="Times New Roman" charset="0"/>
              </a:rPr>
              <a:t>ESSνSB</a:t>
            </a:r>
            <a:r>
              <a:rPr lang="en-GB" sz="3600" b="0" dirty="0">
                <a:solidFill>
                  <a:srgbClr val="FF6600"/>
                </a:solidFill>
                <a:latin typeface="Times New Roman" charset="0"/>
                <a:cs typeface="Times New Roman" charset="0"/>
              </a:rPr>
              <a:t> schedule</a:t>
            </a:r>
            <a:br>
              <a:rPr lang="en-GB" sz="3600" b="0" dirty="0">
                <a:solidFill>
                  <a:srgbClr val="FF6600"/>
                </a:solidFill>
                <a:latin typeface="Times New Roman" charset="0"/>
                <a:cs typeface="Times New Roman" charset="0"/>
              </a:rPr>
            </a:br>
            <a:r>
              <a:rPr lang="en-GB" sz="2000" b="0" dirty="0">
                <a:solidFill>
                  <a:srgbClr val="FF6600"/>
                </a:solidFill>
                <a:latin typeface="Times New Roman" charset="0"/>
                <a:cs typeface="Times New Roman" charset="0"/>
              </a:rPr>
              <a:t>(2</a:t>
            </a:r>
            <a:r>
              <a:rPr lang="en-GB" sz="2000" b="0" baseline="30000" dirty="0">
                <a:solidFill>
                  <a:srgbClr val="FF6600"/>
                </a:solidFill>
                <a:latin typeface="Times New Roman" charset="0"/>
                <a:cs typeface="Times New Roman" charset="0"/>
              </a:rPr>
              <a:t>nd</a:t>
            </a:r>
            <a:r>
              <a:rPr lang="en-GB" sz="2000" b="0" dirty="0">
                <a:solidFill>
                  <a:srgbClr val="FF6600"/>
                </a:solidFill>
                <a:latin typeface="Times New Roman" charset="0"/>
                <a:cs typeface="Times New Roman" charset="0"/>
              </a:rPr>
              <a:t> generation neutrino Super Beam) </a:t>
            </a:r>
            <a:endParaRPr lang="en-GB" sz="700" b="0" dirty="0">
              <a:solidFill>
                <a:srgbClr val="FF6600"/>
              </a:solidFill>
              <a:latin typeface="Times New Roman" charset="0"/>
              <a:cs typeface="Times New Roman" charset="0"/>
            </a:endParaRPr>
          </a:p>
        </p:txBody>
      </p:sp>
      <p:sp>
        <p:nvSpPr>
          <p:cNvPr id="6" name="Espace réservé de la date 5"/>
          <p:cNvSpPr>
            <a:spLocks noGrp="1"/>
          </p:cNvSpPr>
          <p:nvPr>
            <p:ph type="dt" sz="half" idx="10"/>
          </p:nvPr>
        </p:nvSpPr>
        <p:spPr/>
        <p:txBody>
          <a:bodyPr/>
          <a:lstStyle/>
          <a:p>
            <a:r>
              <a:rPr lang="fr-FR"/>
              <a:t>HEP2021, 16/06/2021</a:t>
            </a:r>
            <a:endParaRPr lang="en-GB" dirty="0"/>
          </a:p>
        </p:txBody>
      </p:sp>
      <p:sp>
        <p:nvSpPr>
          <p:cNvPr id="10" name="Espace réservé du pied de page 9"/>
          <p:cNvSpPr>
            <a:spLocks noGrp="1"/>
          </p:cNvSpPr>
          <p:nvPr>
            <p:ph type="ftr" sz="quarter" idx="11"/>
          </p:nvPr>
        </p:nvSpPr>
        <p:spPr/>
        <p:txBody>
          <a:bodyPr/>
          <a:lstStyle/>
          <a:p>
            <a:r>
              <a:rPr lang="en-GB" dirty="0"/>
              <a:t>M. Dracos, IPHC-IN2P3/CNRS/UNISTRA</a:t>
            </a:r>
          </a:p>
        </p:txBody>
      </p:sp>
      <p:sp>
        <p:nvSpPr>
          <p:cNvPr id="4" name="Espace réservé du numéro de diapositive 3"/>
          <p:cNvSpPr>
            <a:spLocks noGrp="1"/>
          </p:cNvSpPr>
          <p:nvPr>
            <p:ph type="sldNum" sz="quarter" idx="12"/>
          </p:nvPr>
        </p:nvSpPr>
        <p:spPr/>
        <p:txBody>
          <a:bodyPr/>
          <a:lstStyle/>
          <a:p>
            <a:fld id="{09CC56F7-6BCF-6E44-9937-5AE9275C7CAF}" type="slidenum">
              <a:rPr lang="en-GB" smtClean="0"/>
              <a:pPr/>
              <a:t>46</a:t>
            </a:fld>
            <a:endParaRPr lang="en-GB" dirty="0"/>
          </a:p>
        </p:txBody>
      </p:sp>
      <p:graphicFrame>
        <p:nvGraphicFramePr>
          <p:cNvPr id="11" name="Diagram 10">
            <a:extLst>
              <a:ext uri="{FF2B5EF4-FFF2-40B4-BE49-F238E27FC236}">
                <a16:creationId xmlns:a16="http://schemas.microsoft.com/office/drawing/2014/main" id="{6F35CCAF-E226-9F45-9786-380342F25C79}"/>
              </a:ext>
            </a:extLst>
          </p:cNvPr>
          <p:cNvGraphicFramePr/>
          <p:nvPr>
            <p:extLst>
              <p:ext uri="{D42A27DB-BD31-4B8C-83A1-F6EECF244321}">
                <p14:modId xmlns:p14="http://schemas.microsoft.com/office/powerpoint/2010/main" val="3712356912"/>
              </p:ext>
            </p:extLst>
          </p:nvPr>
        </p:nvGraphicFramePr>
        <p:xfrm>
          <a:off x="-2609" y="1195744"/>
          <a:ext cx="9133234" cy="53155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13">
            <a:extLst>
              <a:ext uri="{FF2B5EF4-FFF2-40B4-BE49-F238E27FC236}">
                <a16:creationId xmlns:a16="http://schemas.microsoft.com/office/drawing/2014/main" id="{F70DAF25-5A24-564D-914A-A508611AFAA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60374" y="2786523"/>
            <a:ext cx="1954705" cy="557014"/>
          </a:xfrm>
          <a:prstGeom prst="rect">
            <a:avLst/>
          </a:prstGeom>
        </p:spPr>
      </p:pic>
      <p:pic>
        <p:nvPicPr>
          <p:cNvPr id="15" name="Picture 14">
            <a:extLst>
              <a:ext uri="{FF2B5EF4-FFF2-40B4-BE49-F238E27FC236}">
                <a16:creationId xmlns:a16="http://schemas.microsoft.com/office/drawing/2014/main" id="{63A0A55D-4BC7-BE44-B643-DE3026EBA9B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4844" y="3252192"/>
            <a:ext cx="1652155" cy="468200"/>
          </a:xfrm>
          <a:prstGeom prst="rect">
            <a:avLst/>
          </a:prstGeom>
        </p:spPr>
      </p:pic>
      <p:sp>
        <p:nvSpPr>
          <p:cNvPr id="16" name="Rectangle 15">
            <a:extLst>
              <a:ext uri="{FF2B5EF4-FFF2-40B4-BE49-F238E27FC236}">
                <a16:creationId xmlns:a16="http://schemas.microsoft.com/office/drawing/2014/main" id="{E17B7750-4AF1-464F-8290-4814343F49EF}"/>
              </a:ext>
            </a:extLst>
          </p:cNvPr>
          <p:cNvSpPr/>
          <p:nvPr/>
        </p:nvSpPr>
        <p:spPr>
          <a:xfrm>
            <a:off x="72332" y="5150451"/>
            <a:ext cx="1854203" cy="584775"/>
          </a:xfrm>
          <a:prstGeom prst="rect">
            <a:avLst/>
          </a:prstGeom>
        </p:spPr>
        <p:txBody>
          <a:bodyPr wrap="square">
            <a:spAutoFit/>
          </a:bodyPr>
          <a:lstStyle/>
          <a:p>
            <a:r>
              <a:rPr lang="en-GB" sz="1600" b="1" i="1" dirty="0" err="1">
                <a:solidFill>
                  <a:srgbClr val="008000"/>
                </a:solidFill>
                <a:latin typeface="Times New Roman"/>
                <a:cs typeface="Times New Roman"/>
              </a:rPr>
              <a:t>Nucl</a:t>
            </a:r>
            <a:r>
              <a:rPr lang="en-GB" sz="1600" b="1" i="1" dirty="0">
                <a:solidFill>
                  <a:srgbClr val="008000"/>
                </a:solidFill>
                <a:latin typeface="Times New Roman"/>
                <a:cs typeface="Times New Roman"/>
              </a:rPr>
              <a:t>. Phys. B 885 (2014) 127</a:t>
            </a:r>
            <a:endParaRPr lang="en-GB" sz="1600" dirty="0"/>
          </a:p>
        </p:txBody>
      </p:sp>
      <p:pic>
        <p:nvPicPr>
          <p:cNvPr id="18" name="Image 4" descr="layout_ESSnuSB_04.png">
            <a:extLst>
              <a:ext uri="{FF2B5EF4-FFF2-40B4-BE49-F238E27FC236}">
                <a16:creationId xmlns:a16="http://schemas.microsoft.com/office/drawing/2014/main" id="{F8515A4F-7A06-9D4F-BC94-4C12F05D3529}"/>
              </a:ext>
            </a:extLst>
          </p:cNvPr>
          <p:cNvPicPr>
            <a:picLocks noChangeAspect="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6200000">
            <a:off x="6787521" y="4398491"/>
            <a:ext cx="2186584" cy="1633655"/>
          </a:xfrm>
          <a:prstGeom prst="rect">
            <a:avLst/>
          </a:prstGeom>
        </p:spPr>
      </p:pic>
      <p:pic>
        <p:nvPicPr>
          <p:cNvPr id="19" name="Image 11">
            <a:extLst>
              <a:ext uri="{FF2B5EF4-FFF2-40B4-BE49-F238E27FC236}">
                <a16:creationId xmlns:a16="http://schemas.microsoft.com/office/drawing/2014/main" id="{2B81D530-01AB-DF46-B34D-3A1F97825E0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076597" y="1487568"/>
            <a:ext cx="1416818" cy="1108660"/>
          </a:xfrm>
          <a:prstGeom prst="rect">
            <a:avLst/>
          </a:prstGeom>
        </p:spPr>
      </p:pic>
      <p:pic>
        <p:nvPicPr>
          <p:cNvPr id="17" name="Picture 16">
            <a:extLst>
              <a:ext uri="{FF2B5EF4-FFF2-40B4-BE49-F238E27FC236}">
                <a16:creationId xmlns:a16="http://schemas.microsoft.com/office/drawing/2014/main" id="{96A3BA5D-91AB-6B4D-BF13-070BB6ED577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185609" y="1669552"/>
            <a:ext cx="1288563" cy="1288563"/>
          </a:xfrm>
          <a:prstGeom prst="rect">
            <a:avLst/>
          </a:prstGeom>
        </p:spPr>
      </p:pic>
      <p:pic>
        <p:nvPicPr>
          <p:cNvPr id="20" name="Picture 19">
            <a:extLst>
              <a:ext uri="{FF2B5EF4-FFF2-40B4-BE49-F238E27FC236}">
                <a16:creationId xmlns:a16="http://schemas.microsoft.com/office/drawing/2014/main" id="{74B83DBB-7C93-8540-BF88-1C29B41F663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330933" y="4992566"/>
            <a:ext cx="1573033" cy="1046067"/>
          </a:xfrm>
          <a:prstGeom prst="rect">
            <a:avLst/>
          </a:prstGeom>
        </p:spPr>
      </p:pic>
      <p:pic>
        <p:nvPicPr>
          <p:cNvPr id="21" name="Picture 20">
            <a:extLst>
              <a:ext uri="{FF2B5EF4-FFF2-40B4-BE49-F238E27FC236}">
                <a16:creationId xmlns:a16="http://schemas.microsoft.com/office/drawing/2014/main" id="{91526218-CB1E-8344-81FE-1E13F90B0215}"/>
              </a:ext>
            </a:extLst>
          </p:cNvPr>
          <p:cNvPicPr>
            <a:picLocks noChangeAspect="1"/>
          </p:cNvPicPr>
          <p:nvPr/>
        </p:nvPicPr>
        <p:blipFill>
          <a:blip r:embed="rId14"/>
          <a:stretch>
            <a:fillRect/>
          </a:stretch>
        </p:blipFill>
        <p:spPr>
          <a:xfrm>
            <a:off x="5072239" y="4338226"/>
            <a:ext cx="1397000" cy="1397000"/>
          </a:xfrm>
          <a:prstGeom prst="rect">
            <a:avLst/>
          </a:prstGeom>
        </p:spPr>
      </p:pic>
      <p:pic>
        <p:nvPicPr>
          <p:cNvPr id="24" name="Image 2">
            <a:extLst>
              <a:ext uri="{FF2B5EF4-FFF2-40B4-BE49-F238E27FC236}">
                <a16:creationId xmlns:a16="http://schemas.microsoft.com/office/drawing/2014/main" id="{0259A6D2-BF02-EF4C-BE38-5123E7166FD3}"/>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7596804" y="1316450"/>
            <a:ext cx="1525205" cy="1080060"/>
          </a:xfrm>
          <a:prstGeom prst="rect">
            <a:avLst/>
          </a:prstGeom>
        </p:spPr>
      </p:pic>
      <p:pic>
        <p:nvPicPr>
          <p:cNvPr id="23" name="Picture 22">
            <a:extLst>
              <a:ext uri="{FF2B5EF4-FFF2-40B4-BE49-F238E27FC236}">
                <a16:creationId xmlns:a16="http://schemas.microsoft.com/office/drawing/2014/main" id="{1F9A5A9A-30A5-7C4A-9221-5B153CA4846E}"/>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928527" y="5783789"/>
            <a:ext cx="1269102" cy="678970"/>
          </a:xfrm>
          <a:prstGeom prst="rect">
            <a:avLst/>
          </a:prstGeom>
          <a:solidFill>
            <a:srgbClr val="0432FF"/>
          </a:solidFill>
        </p:spPr>
      </p:pic>
    </p:spTree>
    <p:extLst>
      <p:ext uri="{BB962C8B-B14F-4D97-AF65-F5344CB8AC3E}">
        <p14:creationId xmlns:p14="http://schemas.microsoft.com/office/powerpoint/2010/main" val="7389759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1297459" y="14397"/>
            <a:ext cx="6862522" cy="1126580"/>
          </a:xfrm>
        </p:spPr>
        <p:txBody>
          <a:bodyPr>
            <a:normAutofit fontScale="90000"/>
          </a:bodyPr>
          <a:lstStyle/>
          <a:p>
            <a:r>
              <a:rPr lang="en-GB" sz="3600" dirty="0">
                <a:solidFill>
                  <a:srgbClr val="FF6600"/>
                </a:solidFill>
                <a:latin typeface="Times New Roman" charset="0"/>
                <a:cs typeface="Times New Roman" charset="0"/>
              </a:rPr>
              <a:t>Near future possibilities for continuation</a:t>
            </a:r>
          </a:p>
        </p:txBody>
      </p:sp>
      <p:sp>
        <p:nvSpPr>
          <p:cNvPr id="44034" name="Espace réservé de la date 8"/>
          <p:cNvSpPr>
            <a:spLocks noGrp="1"/>
          </p:cNvSpPr>
          <p:nvPr>
            <p:ph type="dt" sz="half"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FR" sz="1200">
                <a:solidFill>
                  <a:srgbClr val="000090"/>
                </a:solidFill>
                <a:cs typeface="Times New Roman" charset="0"/>
              </a:rPr>
              <a:t>HEP2021, 16/06/2021</a:t>
            </a:r>
            <a:endParaRPr lang="en-GB" sz="1200">
              <a:solidFill>
                <a:srgbClr val="000090"/>
              </a:solidFill>
              <a:cs typeface="Times New Roman" charset="0"/>
            </a:endParaRPr>
          </a:p>
        </p:txBody>
      </p:sp>
      <p:sp>
        <p:nvSpPr>
          <p:cNvPr id="44036" name="Espace réservé du pied de page 10"/>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sz="1200">
                <a:solidFill>
                  <a:srgbClr val="000090"/>
                </a:solidFill>
                <a:cs typeface="Times New Roman" charset="0"/>
              </a:rPr>
              <a:t>M. Dracos, IPHC-IN2P3/CNRS/UNISTRA</a:t>
            </a:r>
          </a:p>
        </p:txBody>
      </p:sp>
      <p:sp>
        <p:nvSpPr>
          <p:cNvPr id="44035" name="Espace réservé du numéro de diapositive 9"/>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39DFEB2-B0EC-5242-8B5C-F9A9DF6C903E}" type="slidenum">
              <a:rPr lang="en-GB" sz="1200">
                <a:solidFill>
                  <a:srgbClr val="000090"/>
                </a:solidFill>
                <a:cs typeface="Times New Roman" charset="0"/>
              </a:rPr>
              <a:pPr eaLnBrk="1" hangingPunct="1"/>
              <a:t>47</a:t>
            </a:fld>
            <a:endParaRPr lang="en-GB" sz="1200">
              <a:solidFill>
                <a:srgbClr val="000090"/>
              </a:solidFill>
              <a:cs typeface="Times New Roman" charset="0"/>
            </a:endParaRPr>
          </a:p>
        </p:txBody>
      </p:sp>
      <p:sp>
        <p:nvSpPr>
          <p:cNvPr id="12" name="TextBox 11">
            <a:extLst>
              <a:ext uri="{FF2B5EF4-FFF2-40B4-BE49-F238E27FC236}">
                <a16:creationId xmlns:a16="http://schemas.microsoft.com/office/drawing/2014/main" id="{09AFB79E-E25E-2545-88AF-34B5158EAAF5}"/>
              </a:ext>
            </a:extLst>
          </p:cNvPr>
          <p:cNvSpPr txBox="1"/>
          <p:nvPr/>
        </p:nvSpPr>
        <p:spPr>
          <a:xfrm>
            <a:off x="93054" y="1437884"/>
            <a:ext cx="8957891" cy="4924425"/>
          </a:xfrm>
          <a:prstGeom prst="rect">
            <a:avLst/>
          </a:prstGeom>
          <a:noFill/>
        </p:spPr>
        <p:txBody>
          <a:bodyPr wrap="square" rtlCol="0">
            <a:spAutoFit/>
          </a:bodyPr>
          <a:lstStyle/>
          <a:p>
            <a:pPr marL="314325" lvl="1" indent="-266700">
              <a:spcAft>
                <a:spcPts val="1200"/>
              </a:spcAft>
              <a:buFont typeface="Arial" panose="020B0604020202020204" pitchFamily="34" charset="0"/>
              <a:buChar char="•"/>
            </a:pPr>
            <a:r>
              <a:rPr lang="en-GB" sz="2000" b="1" u="sng" dirty="0">
                <a:solidFill>
                  <a:srgbClr val="FF0000"/>
                </a:solidFill>
              </a:rPr>
              <a:t>Destination 1: INFRADEV-01 : </a:t>
            </a:r>
            <a:r>
              <a:rPr lang="en-GB" dirty="0"/>
              <a:t>Developing, consolidating and optimizing European RIs landscape by reinforcing RI capacities in Europe</a:t>
            </a:r>
            <a:r>
              <a:rPr lang="en-GB" b="1" dirty="0"/>
              <a:t>. </a:t>
            </a:r>
            <a:r>
              <a:rPr lang="en-GB" dirty="0"/>
              <a:t>Here we need to make the application to the Horizon Europe Destination #1 </a:t>
            </a:r>
            <a:r>
              <a:rPr lang="en-GB" u="sng" dirty="0"/>
              <a:t>significantly different from our previous Horizon 2020 Design Study application</a:t>
            </a:r>
            <a:r>
              <a:rPr lang="en-GB" dirty="0"/>
              <a:t>, and include implementation studies of ESSνSB on the ESS and </a:t>
            </a:r>
            <a:r>
              <a:rPr lang="en-GB" dirty="0" err="1"/>
              <a:t>Garpenberg</a:t>
            </a:r>
            <a:r>
              <a:rPr lang="en-GB" dirty="0"/>
              <a:t> sites and a HIFI conceptual study, primarily for low energy </a:t>
            </a:r>
            <a:r>
              <a:rPr lang="en-GB" dirty="0" err="1"/>
              <a:t>nuSTORM</a:t>
            </a:r>
            <a:r>
              <a:rPr lang="en-GB" dirty="0"/>
              <a:t> and a muon-cooling test-bed for a Neutrino Factory and possibly Muon Collider.</a:t>
            </a:r>
          </a:p>
          <a:p>
            <a:pPr marL="771525" lvl="2" indent="-266700">
              <a:spcAft>
                <a:spcPts val="1200"/>
              </a:spcAft>
              <a:buFont typeface="Arial" panose="020B0604020202020204" pitchFamily="34" charset="0"/>
              <a:buChar char="•"/>
            </a:pPr>
            <a:r>
              <a:rPr lang="en-GB" dirty="0">
                <a:solidFill>
                  <a:srgbClr val="00B050"/>
                </a:solidFill>
              </a:rPr>
              <a:t>Deadline: 24 March 2022</a:t>
            </a:r>
          </a:p>
          <a:p>
            <a:pPr marL="771525" lvl="2" indent="-266700">
              <a:spcAft>
                <a:spcPts val="1200"/>
              </a:spcAft>
              <a:buFont typeface="Arial" panose="020B0604020202020204" pitchFamily="34" charset="0"/>
              <a:buChar char="•"/>
            </a:pPr>
            <a:r>
              <a:rPr lang="en-GB" dirty="0">
                <a:solidFill>
                  <a:srgbClr val="00B050"/>
                </a:solidFill>
              </a:rPr>
              <a:t>Preparation of the application will start soon     </a:t>
            </a:r>
          </a:p>
          <a:p>
            <a:pPr marL="314325" lvl="1" indent="-266700">
              <a:spcAft>
                <a:spcPts val="1200"/>
              </a:spcAft>
              <a:buFont typeface="Arial" panose="020B0604020202020204" pitchFamily="34" charset="0"/>
              <a:buChar char="•"/>
            </a:pPr>
            <a:r>
              <a:rPr lang="en-GB" sz="2000" b="1" u="sng" dirty="0">
                <a:solidFill>
                  <a:srgbClr val="FF0000"/>
                </a:solidFill>
              </a:rPr>
              <a:t>ERC-Synergy (extensive R&amp;D is allowed): </a:t>
            </a:r>
            <a:r>
              <a:rPr lang="en-GB" dirty="0"/>
              <a:t>A group of two to maximum four Principal Investigators (PIs) – of which one will be designated as the corresponding PI (</a:t>
            </a:r>
            <a:r>
              <a:rPr lang="en-GB" dirty="0" err="1"/>
              <a:t>cPI</a:t>
            </a:r>
            <a:r>
              <a:rPr lang="en-GB" dirty="0"/>
              <a:t>) – working together and bringing different skills and resources to tackle ambitious research problems. No Synergy Grant call announced before summer 2021 but foreseen afterwards. Here the first step will have to be to designate at least two PIs. A prerequisite for an ERC Synergy grant is that the PIs have an outstanding track record in scientific research. </a:t>
            </a:r>
          </a:p>
          <a:p>
            <a:pPr marL="771525" lvl="2" indent="-266700">
              <a:spcAft>
                <a:spcPts val="1200"/>
              </a:spcAft>
              <a:buFont typeface="Arial" panose="020B0604020202020204" pitchFamily="34" charset="0"/>
              <a:buChar char="•"/>
            </a:pPr>
            <a:r>
              <a:rPr lang="en-GB" dirty="0">
                <a:solidFill>
                  <a:srgbClr val="00B050"/>
                </a:solidFill>
              </a:rPr>
              <a:t>Deadlines not yet clear</a:t>
            </a:r>
          </a:p>
        </p:txBody>
      </p:sp>
    </p:spTree>
    <p:extLst>
      <p:ext uri="{BB962C8B-B14F-4D97-AF65-F5344CB8AC3E}">
        <p14:creationId xmlns:p14="http://schemas.microsoft.com/office/powerpoint/2010/main" val="21947819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1297459" y="14397"/>
            <a:ext cx="6862522" cy="1237790"/>
          </a:xfrm>
        </p:spPr>
        <p:txBody>
          <a:bodyPr>
            <a:normAutofit/>
          </a:bodyPr>
          <a:lstStyle/>
          <a:p>
            <a:r>
              <a:rPr lang="en-GB" sz="3600" dirty="0">
                <a:solidFill>
                  <a:srgbClr val="FF6600"/>
                </a:solidFill>
                <a:latin typeface="Times New Roman" charset="0"/>
                <a:cs typeface="Times New Roman" charset="0"/>
              </a:rPr>
              <a:t>Possible scenario for new near future applications</a:t>
            </a:r>
          </a:p>
        </p:txBody>
      </p:sp>
      <p:sp>
        <p:nvSpPr>
          <p:cNvPr id="44034" name="Espace réservé de la date 8"/>
          <p:cNvSpPr>
            <a:spLocks noGrp="1"/>
          </p:cNvSpPr>
          <p:nvPr>
            <p:ph type="dt" sz="half"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FR" sz="1200">
                <a:solidFill>
                  <a:srgbClr val="000090"/>
                </a:solidFill>
                <a:cs typeface="Times New Roman" charset="0"/>
              </a:rPr>
              <a:t>HEP2021, 16/06/2021</a:t>
            </a:r>
            <a:endParaRPr lang="en-GB" sz="1200">
              <a:solidFill>
                <a:srgbClr val="000090"/>
              </a:solidFill>
              <a:cs typeface="Times New Roman" charset="0"/>
            </a:endParaRPr>
          </a:p>
        </p:txBody>
      </p:sp>
      <p:sp>
        <p:nvSpPr>
          <p:cNvPr id="44036" name="Espace réservé du pied de page 10"/>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sz="1200">
                <a:solidFill>
                  <a:srgbClr val="000090"/>
                </a:solidFill>
                <a:cs typeface="Times New Roman" charset="0"/>
              </a:rPr>
              <a:t>M. Dracos, IPHC-IN2P3/CNRS/UNISTRA</a:t>
            </a:r>
          </a:p>
        </p:txBody>
      </p:sp>
      <p:sp>
        <p:nvSpPr>
          <p:cNvPr id="44035" name="Espace réservé du numéro de diapositive 9"/>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39DFEB2-B0EC-5242-8B5C-F9A9DF6C903E}" type="slidenum">
              <a:rPr lang="en-GB" sz="1200">
                <a:solidFill>
                  <a:srgbClr val="000090"/>
                </a:solidFill>
                <a:cs typeface="Times New Roman" charset="0"/>
              </a:rPr>
              <a:pPr eaLnBrk="1" hangingPunct="1"/>
              <a:t>48</a:t>
            </a:fld>
            <a:endParaRPr lang="en-GB" sz="1200">
              <a:solidFill>
                <a:srgbClr val="000090"/>
              </a:solidFill>
              <a:cs typeface="Times New Roman" charset="0"/>
            </a:endParaRPr>
          </a:p>
        </p:txBody>
      </p:sp>
      <p:pic>
        <p:nvPicPr>
          <p:cNvPr id="7" name="Picture 6">
            <a:extLst>
              <a:ext uri="{FF2B5EF4-FFF2-40B4-BE49-F238E27FC236}">
                <a16:creationId xmlns:a16="http://schemas.microsoft.com/office/drawing/2014/main" id="{8792B4CA-F85B-474C-85B2-8B46386203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550" y="1457807"/>
            <a:ext cx="5763105" cy="4914601"/>
          </a:xfrm>
          <a:prstGeom prst="rect">
            <a:avLst/>
          </a:prstGeom>
        </p:spPr>
      </p:pic>
      <p:sp>
        <p:nvSpPr>
          <p:cNvPr id="10" name="TextBox 9">
            <a:extLst>
              <a:ext uri="{FF2B5EF4-FFF2-40B4-BE49-F238E27FC236}">
                <a16:creationId xmlns:a16="http://schemas.microsoft.com/office/drawing/2014/main" id="{E8AE4649-9005-F04F-87DD-2C1A2129332E}"/>
              </a:ext>
            </a:extLst>
          </p:cNvPr>
          <p:cNvSpPr txBox="1"/>
          <p:nvPr/>
        </p:nvSpPr>
        <p:spPr>
          <a:xfrm>
            <a:off x="5808655" y="1457807"/>
            <a:ext cx="3289795" cy="4708981"/>
          </a:xfrm>
          <a:prstGeom prst="rect">
            <a:avLst/>
          </a:prstGeom>
          <a:noFill/>
        </p:spPr>
        <p:txBody>
          <a:bodyPr wrap="square" rtlCol="0">
            <a:spAutoFit/>
          </a:bodyPr>
          <a:lstStyle/>
          <a:p>
            <a:pPr>
              <a:spcBef>
                <a:spcPts val="600"/>
              </a:spcBef>
            </a:pPr>
            <a:r>
              <a:rPr lang="en-FR" dirty="0"/>
              <a:t>Possible WPs:</a:t>
            </a:r>
          </a:p>
          <a:p>
            <a:pPr marL="136525" indent="-136525">
              <a:spcBef>
                <a:spcPts val="600"/>
              </a:spcBef>
              <a:buFont typeface="Arial" panose="020B0604020202020204" pitchFamily="34" charset="0"/>
              <a:buChar char="•"/>
            </a:pPr>
            <a:r>
              <a:rPr lang="en-FR" dirty="0">
                <a:solidFill>
                  <a:srgbClr val="0070C0"/>
                </a:solidFill>
              </a:rPr>
              <a:t>Civil engineering (onsite and offsite) abd safety.</a:t>
            </a:r>
          </a:p>
          <a:p>
            <a:pPr marL="136525" indent="-136525">
              <a:spcBef>
                <a:spcPts val="600"/>
              </a:spcBef>
              <a:buFont typeface="Arial" panose="020B0604020202020204" pitchFamily="34" charset="0"/>
              <a:buChar char="•"/>
            </a:pPr>
            <a:r>
              <a:rPr lang="en-FR" dirty="0"/>
              <a:t>Linac accumulator and race-track.</a:t>
            </a:r>
          </a:p>
          <a:p>
            <a:pPr marL="136525" indent="-136525">
              <a:spcBef>
                <a:spcPts val="600"/>
              </a:spcBef>
              <a:buFont typeface="Arial" panose="020B0604020202020204" pitchFamily="34" charset="0"/>
              <a:buChar char="•"/>
            </a:pPr>
            <a:r>
              <a:rPr lang="en-FR" dirty="0">
                <a:solidFill>
                  <a:srgbClr val="0070C0"/>
                </a:solidFill>
              </a:rPr>
              <a:t>Target Station, hadron/muon production and muon extraction.</a:t>
            </a:r>
          </a:p>
          <a:p>
            <a:pPr marL="136525" indent="-136525">
              <a:spcBef>
                <a:spcPts val="600"/>
              </a:spcBef>
              <a:buFont typeface="Arial" panose="020B0604020202020204" pitchFamily="34" charset="0"/>
              <a:buChar char="•"/>
            </a:pPr>
            <a:r>
              <a:rPr lang="en-FR" dirty="0"/>
              <a:t>Low Energy nuSTORM.</a:t>
            </a:r>
          </a:p>
          <a:p>
            <a:pPr marL="136525" indent="-136525">
              <a:spcBef>
                <a:spcPts val="600"/>
              </a:spcBef>
              <a:buFont typeface="Arial" panose="020B0604020202020204" pitchFamily="34" charset="0"/>
              <a:buChar char="•"/>
            </a:pPr>
            <a:r>
              <a:rPr lang="en-FR" dirty="0">
                <a:solidFill>
                  <a:srgbClr val="0070C0"/>
                </a:solidFill>
              </a:rPr>
              <a:t>Detectors and physics performance (synergy between ESSnuSB and LEnuSTORM).</a:t>
            </a:r>
          </a:p>
          <a:p>
            <a:pPr marL="136525" indent="-136525">
              <a:spcBef>
                <a:spcPts val="600"/>
              </a:spcBef>
              <a:buFont typeface="Arial" panose="020B0604020202020204" pitchFamily="34" charset="0"/>
              <a:buChar char="•"/>
            </a:pPr>
            <a:r>
              <a:rPr lang="en-FR" dirty="0"/>
              <a:t>Muons for future. applications, including 6D cooling tests (several locations are possible).</a:t>
            </a:r>
          </a:p>
        </p:txBody>
      </p:sp>
    </p:spTree>
    <p:extLst>
      <p:ext uri="{BB962C8B-B14F-4D97-AF65-F5344CB8AC3E}">
        <p14:creationId xmlns:p14="http://schemas.microsoft.com/office/powerpoint/2010/main" val="13156298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ess_max_vision_2011_v2_0.jpg"/>
          <p:cNvPicPr>
            <a:picLocks noChangeAspect="1"/>
          </p:cNvPicPr>
          <p:nvPr/>
        </p:nvPicPr>
        <p:blipFill>
          <a:blip r:embed="rId3">
            <a:lum bright="70000" contrast="-70000"/>
            <a:extLst>
              <a:ext uri="{28A0092B-C50C-407E-A947-70E740481C1C}">
                <a14:useLocalDpi xmlns:a14="http://schemas.microsoft.com/office/drawing/2010/main"/>
              </a:ext>
            </a:extLst>
          </a:blip>
          <a:stretch>
            <a:fillRect/>
          </a:stretch>
        </p:blipFill>
        <p:spPr>
          <a:xfrm>
            <a:off x="0" y="1117688"/>
            <a:ext cx="9144000" cy="5206008"/>
          </a:xfrm>
          <a:prstGeom prst="rect">
            <a:avLst/>
          </a:prstGeom>
          <a:ln>
            <a:noFill/>
          </a:ln>
          <a:effectLst>
            <a:softEdge rad="112500"/>
          </a:effectLst>
        </p:spPr>
      </p:pic>
      <p:sp>
        <p:nvSpPr>
          <p:cNvPr id="124931" name="Rectangle 3"/>
          <p:cNvSpPr>
            <a:spLocks noGrp="1" noChangeArrowheads="1"/>
          </p:cNvSpPr>
          <p:nvPr>
            <p:ph type="title"/>
          </p:nvPr>
        </p:nvSpPr>
        <p:spPr>
          <a:xfrm>
            <a:off x="1297459" y="14398"/>
            <a:ext cx="6862522" cy="767769"/>
          </a:xfrm>
        </p:spPr>
        <p:txBody>
          <a:bodyPr>
            <a:normAutofit fontScale="90000"/>
          </a:bodyPr>
          <a:lstStyle/>
          <a:p>
            <a:pPr eaLnBrk="1" hangingPunct="1">
              <a:defRPr/>
            </a:pPr>
            <a:r>
              <a:rPr lang="en-GB" sz="5400" dirty="0">
                <a:solidFill>
                  <a:srgbClr val="FF9900"/>
                </a:solidFill>
                <a:effectLst>
                  <a:outerShdw blurRad="38100" dist="38100" dir="2700000" algn="tl">
                    <a:srgbClr val="DDDDDD"/>
                  </a:outerShdw>
                </a:effectLst>
                <a:latin typeface="Times New Roman" charset="0"/>
              </a:rPr>
              <a:t>Conclusion</a:t>
            </a:r>
          </a:p>
        </p:txBody>
      </p:sp>
      <p:sp>
        <p:nvSpPr>
          <p:cNvPr id="6" name="Espace réservé de la date 5"/>
          <p:cNvSpPr>
            <a:spLocks noGrp="1"/>
          </p:cNvSpPr>
          <p:nvPr>
            <p:ph type="dt" sz="half" idx="10"/>
          </p:nvPr>
        </p:nvSpPr>
        <p:spPr/>
        <p:txBody>
          <a:bodyPr/>
          <a:lstStyle/>
          <a:p>
            <a:pPr>
              <a:defRPr/>
            </a:pPr>
            <a:r>
              <a:rPr lang="fr-FR"/>
              <a:t>HEP2021, 16/06/2021</a:t>
            </a:r>
            <a:endParaRPr lang="en-GB"/>
          </a:p>
        </p:txBody>
      </p:sp>
      <p:sp>
        <p:nvSpPr>
          <p:cNvPr id="7" name="Espace réservé du pied de page 6"/>
          <p:cNvSpPr>
            <a:spLocks noGrp="1"/>
          </p:cNvSpPr>
          <p:nvPr>
            <p:ph type="ftr" sz="quarter" idx="11"/>
          </p:nvPr>
        </p:nvSpPr>
        <p:spPr/>
        <p:txBody>
          <a:bodyPr/>
          <a:lstStyle/>
          <a:p>
            <a:pPr>
              <a:defRPr/>
            </a:pPr>
            <a:r>
              <a:rPr lang="en-GB"/>
              <a:t>M. Dracos, IPHC-IN2P3/CNRS/UNISTRA</a:t>
            </a:r>
          </a:p>
        </p:txBody>
      </p:sp>
      <p:sp>
        <p:nvSpPr>
          <p:cNvPr id="4" name="Espace réservé du numéro de diapositive 3"/>
          <p:cNvSpPr>
            <a:spLocks noGrp="1"/>
          </p:cNvSpPr>
          <p:nvPr>
            <p:ph type="sldNum" sz="quarter" idx="12"/>
          </p:nvPr>
        </p:nvSpPr>
        <p:spPr/>
        <p:txBody>
          <a:bodyPr/>
          <a:lstStyle/>
          <a:p>
            <a:pPr>
              <a:defRPr/>
            </a:pPr>
            <a:fld id="{48550CC0-2D5F-6D4A-9D75-2980E64365EE}" type="slidenum">
              <a:rPr lang="en-GB" smtClean="0"/>
              <a:pPr>
                <a:defRPr/>
              </a:pPr>
              <a:t>49</a:t>
            </a:fld>
            <a:endParaRPr lang="en-GB"/>
          </a:p>
        </p:txBody>
      </p:sp>
      <p:sp>
        <p:nvSpPr>
          <p:cNvPr id="5" name="ZoneTexte 4"/>
          <p:cNvSpPr txBox="1"/>
          <p:nvPr/>
        </p:nvSpPr>
        <p:spPr>
          <a:xfrm>
            <a:off x="0" y="658315"/>
            <a:ext cx="9144000" cy="6124754"/>
          </a:xfrm>
          <a:prstGeom prst="rect">
            <a:avLst/>
          </a:prstGeom>
          <a:noFill/>
        </p:spPr>
        <p:txBody>
          <a:bodyPr wrap="square" rtlCol="0">
            <a:spAutoFit/>
          </a:bodyPr>
          <a:lstStyle/>
          <a:p>
            <a:pPr marL="285750" indent="-285750">
              <a:spcBef>
                <a:spcPts val="1200"/>
              </a:spcBef>
              <a:buFont typeface="Arial"/>
              <a:buChar char="•"/>
            </a:pPr>
            <a:r>
              <a:rPr lang="en-GB" sz="2400" dirty="0">
                <a:latin typeface="Times New Roman"/>
                <a:cs typeface="Times New Roman"/>
              </a:rPr>
              <a:t>The ESS proton linac will be soon the most powerful linac in the world. </a:t>
            </a:r>
          </a:p>
          <a:p>
            <a:pPr marL="285750" indent="-285750">
              <a:spcBef>
                <a:spcPts val="1200"/>
              </a:spcBef>
              <a:buFont typeface="Arial"/>
              <a:buChar char="•"/>
            </a:pPr>
            <a:r>
              <a:rPr lang="en-GB" sz="2400" dirty="0">
                <a:latin typeface="Times New Roman"/>
                <a:cs typeface="Times New Roman"/>
              </a:rPr>
              <a:t>ESS can also become a neutrino facility (ESSνSB ) with enough protons to go to the 2</a:t>
            </a:r>
            <a:r>
              <a:rPr lang="en-GB" sz="2400" baseline="30000" dirty="0">
                <a:latin typeface="Times New Roman"/>
                <a:cs typeface="Times New Roman"/>
              </a:rPr>
              <a:t>nd</a:t>
            </a:r>
            <a:r>
              <a:rPr lang="en-GB" sz="2400" dirty="0">
                <a:latin typeface="Times New Roman"/>
                <a:cs typeface="Times New Roman"/>
              </a:rPr>
              <a:t> oscillation maximum and increase significantly the CPV sensitivity and precise measurement of </a:t>
            </a:r>
            <a:r>
              <a:rPr lang="en-GB" sz="2400" dirty="0" err="1">
                <a:latin typeface="Times New Roman"/>
                <a:cs typeface="Times New Roman"/>
              </a:rPr>
              <a:t>δ</a:t>
            </a:r>
            <a:r>
              <a:rPr lang="en-GB" sz="2400" baseline="-25000" dirty="0" err="1">
                <a:latin typeface="Times New Roman"/>
                <a:cs typeface="Times New Roman"/>
              </a:rPr>
              <a:t>CP</a:t>
            </a:r>
            <a:r>
              <a:rPr lang="en-GB" sz="2400" dirty="0">
                <a:latin typeface="Times New Roman"/>
                <a:cs typeface="Times New Roman"/>
              </a:rPr>
              <a:t>.</a:t>
            </a:r>
          </a:p>
          <a:p>
            <a:pPr marL="285750" indent="-285750">
              <a:spcBef>
                <a:spcPts val="1200"/>
              </a:spcBef>
              <a:buFont typeface="Arial"/>
              <a:buChar char="•"/>
            </a:pPr>
            <a:r>
              <a:rPr lang="en-GB" sz="2400" dirty="0">
                <a:latin typeface="Times New Roman"/>
                <a:cs typeface="Times New Roman"/>
              </a:rPr>
              <a:t>Large associated detectors have a rich </a:t>
            </a:r>
            <a:r>
              <a:rPr lang="en-GB" sz="2400" dirty="0" err="1">
                <a:latin typeface="Times New Roman"/>
                <a:cs typeface="Times New Roman"/>
              </a:rPr>
              <a:t>astroparticle</a:t>
            </a:r>
            <a:r>
              <a:rPr lang="en-GB" sz="2400" dirty="0">
                <a:latin typeface="Times New Roman"/>
                <a:cs typeface="Times New Roman"/>
              </a:rPr>
              <a:t> physics program.</a:t>
            </a:r>
          </a:p>
          <a:p>
            <a:pPr marL="285750" indent="-285750">
              <a:spcBef>
                <a:spcPts val="1200"/>
              </a:spcBef>
              <a:buFont typeface="Arial"/>
              <a:buChar char="•"/>
            </a:pPr>
            <a:r>
              <a:rPr lang="en-GB" sz="2400" dirty="0">
                <a:latin typeface="Times New Roman"/>
                <a:cs typeface="Times New Roman"/>
              </a:rPr>
              <a:t>The European Spallation Source will be ready by 2025, upgrade decisions by this moment.</a:t>
            </a:r>
          </a:p>
          <a:p>
            <a:pPr marL="285750" indent="-285750">
              <a:spcBef>
                <a:spcPts val="1200"/>
              </a:spcBef>
              <a:buFont typeface="Arial"/>
              <a:buChar char="•"/>
            </a:pPr>
            <a:r>
              <a:rPr lang="en-GB" sz="2400" dirty="0">
                <a:latin typeface="Times New Roman"/>
                <a:cs typeface="Times New Roman"/>
              </a:rPr>
              <a:t>Rich muon program for future ESS upgrades</a:t>
            </a:r>
          </a:p>
          <a:p>
            <a:pPr marL="742950" lvl="1" indent="-285750">
              <a:spcBef>
                <a:spcPts val="1200"/>
              </a:spcBef>
              <a:buFont typeface="Arial"/>
              <a:buChar char="•"/>
            </a:pPr>
            <a:r>
              <a:rPr lang="en-GB" sz="2400" dirty="0">
                <a:latin typeface="Times New Roman"/>
                <a:cs typeface="Times New Roman"/>
              </a:rPr>
              <a:t>Low energy </a:t>
            </a:r>
            <a:r>
              <a:rPr lang="en-GB" sz="2400" dirty="0" err="1">
                <a:latin typeface="Times New Roman"/>
                <a:cs typeface="Times New Roman"/>
              </a:rPr>
              <a:t>nuSTORM</a:t>
            </a:r>
            <a:endParaRPr lang="en-GB" sz="2400" dirty="0">
              <a:latin typeface="Times New Roman"/>
              <a:cs typeface="Times New Roman"/>
            </a:endParaRPr>
          </a:p>
          <a:p>
            <a:pPr marL="742950" lvl="1" indent="-285750">
              <a:spcBef>
                <a:spcPts val="1200"/>
              </a:spcBef>
              <a:buFont typeface="Arial"/>
              <a:buChar char="•"/>
            </a:pPr>
            <a:r>
              <a:rPr lang="en-GB" sz="2400" dirty="0">
                <a:latin typeface="Times New Roman"/>
                <a:cs typeface="Times New Roman"/>
              </a:rPr>
              <a:t>Muon Collider R&amp;D</a:t>
            </a:r>
          </a:p>
          <a:p>
            <a:pPr marL="285750" indent="-285750">
              <a:spcBef>
                <a:spcPts val="1200"/>
              </a:spcBef>
              <a:buFont typeface="Arial"/>
              <a:buChar char="•"/>
            </a:pPr>
            <a:r>
              <a:rPr lang="en-GB" sz="2400" dirty="0">
                <a:latin typeface="Times New Roman"/>
                <a:cs typeface="Times New Roman"/>
              </a:rPr>
              <a:t>Excellent conditions for DAR and Coherent Scattering experiments</a:t>
            </a:r>
          </a:p>
          <a:p>
            <a:pPr marL="285750" indent="-285750">
              <a:spcBef>
                <a:spcPts val="1200"/>
              </a:spcBef>
              <a:buFont typeface="Arial"/>
              <a:buChar char="•"/>
            </a:pPr>
            <a:r>
              <a:rPr lang="en-GB" sz="2400" dirty="0">
                <a:latin typeface="Times New Roman"/>
                <a:cs typeface="Times New Roman"/>
              </a:rPr>
              <a:t>New applications under preparation</a:t>
            </a:r>
          </a:p>
        </p:txBody>
      </p:sp>
    </p:spTree>
    <p:extLst>
      <p:ext uri="{BB962C8B-B14F-4D97-AF65-F5344CB8AC3E}">
        <p14:creationId xmlns:p14="http://schemas.microsoft.com/office/powerpoint/2010/main" val="152672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1297459" y="14397"/>
            <a:ext cx="6862522" cy="1020583"/>
          </a:xfrm>
        </p:spPr>
        <p:txBody>
          <a:bodyPr>
            <a:normAutofit/>
          </a:bodyPr>
          <a:lstStyle/>
          <a:p>
            <a:pPr eaLnBrk="1" hangingPunct="1"/>
            <a:r>
              <a:rPr lang="en-GB" sz="4400" dirty="0">
                <a:solidFill>
                  <a:srgbClr val="FF6600"/>
                </a:solidFill>
                <a:latin typeface="Times New Roman"/>
                <a:cs typeface="Times New Roman"/>
              </a:rPr>
              <a:t>What does it mean 5 MW?</a:t>
            </a:r>
          </a:p>
        </p:txBody>
      </p:sp>
      <p:sp>
        <p:nvSpPr>
          <p:cNvPr id="8" name="Espace réservé de la date 7"/>
          <p:cNvSpPr>
            <a:spLocks noGrp="1"/>
          </p:cNvSpPr>
          <p:nvPr>
            <p:ph type="dt" sz="half" idx="10"/>
          </p:nvPr>
        </p:nvSpPr>
        <p:spPr/>
        <p:txBody>
          <a:bodyPr/>
          <a:lstStyle/>
          <a:p>
            <a:r>
              <a:rPr lang="fr-FR"/>
              <a:t>HEP2021, 16/06/2021</a:t>
            </a:r>
            <a:endParaRPr lang="en-GB" dirty="0"/>
          </a:p>
        </p:txBody>
      </p:sp>
      <p:sp>
        <p:nvSpPr>
          <p:cNvPr id="9" name="Espace réservé du pied de page 8"/>
          <p:cNvSpPr>
            <a:spLocks noGrp="1"/>
          </p:cNvSpPr>
          <p:nvPr>
            <p:ph type="ftr" sz="quarter" idx="11"/>
          </p:nvPr>
        </p:nvSpPr>
        <p:spPr/>
        <p:txBody>
          <a:bodyPr/>
          <a:lstStyle/>
          <a:p>
            <a:r>
              <a:rPr lang="en-GB"/>
              <a:t>M. Dracos, IPHC-IN2P3/CNRS/UNISTRA</a:t>
            </a:r>
            <a:endParaRPr lang="en-GB" dirty="0"/>
          </a:p>
        </p:txBody>
      </p:sp>
      <p:sp>
        <p:nvSpPr>
          <p:cNvPr id="7" name="Espace réservé du numéro de diapositive 6"/>
          <p:cNvSpPr>
            <a:spLocks noGrp="1"/>
          </p:cNvSpPr>
          <p:nvPr>
            <p:ph type="sldNum" sz="quarter" idx="12"/>
          </p:nvPr>
        </p:nvSpPr>
        <p:spPr/>
        <p:txBody>
          <a:bodyPr/>
          <a:lstStyle/>
          <a:p>
            <a:fld id="{09CC56F7-6BCF-6E44-9937-5AE9275C7CAF}" type="slidenum">
              <a:rPr lang="en-GB" smtClean="0"/>
              <a:pPr/>
              <a:t>5</a:t>
            </a:fld>
            <a:endParaRPr lang="en-GB" dirty="0"/>
          </a:p>
        </p:txBody>
      </p:sp>
      <p:sp>
        <p:nvSpPr>
          <p:cNvPr id="10" name="Content Placeholder 2">
            <a:extLst>
              <a:ext uri="{FF2B5EF4-FFF2-40B4-BE49-F238E27FC236}">
                <a16:creationId xmlns:a16="http://schemas.microsoft.com/office/drawing/2014/main" id="{4676388F-37E9-5C4D-B934-7055E3C7B362}"/>
              </a:ext>
            </a:extLst>
          </p:cNvPr>
          <p:cNvSpPr txBox="1">
            <a:spLocks/>
          </p:cNvSpPr>
          <p:nvPr/>
        </p:nvSpPr>
        <p:spPr>
          <a:xfrm>
            <a:off x="124667" y="1124833"/>
            <a:ext cx="4147261" cy="4647426"/>
          </a:xfrm>
          <a:prstGeom prst="rect">
            <a:avLst/>
          </a:prstGeom>
        </p:spPr>
        <p:txBody>
          <a:bodyPr>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rgbClr val="0432FF"/>
                </a:solidFill>
              </a:rPr>
              <a:t>One beam pulse</a:t>
            </a:r>
            <a:r>
              <a:rPr lang="en-US" dirty="0"/>
              <a:t>: </a:t>
            </a:r>
          </a:p>
          <a:p>
            <a:pPr marL="677863" lvl="2" indent="-320675">
              <a:buFont typeface="Courier New" panose="02070309020205020404" pitchFamily="49" charset="0"/>
              <a:buChar char="o"/>
            </a:pPr>
            <a:r>
              <a:rPr lang="en-US" sz="2200" dirty="0"/>
              <a:t>has the same energy as a 16 </a:t>
            </a:r>
            <a:r>
              <a:rPr lang="en-US" sz="2200" dirty="0" err="1"/>
              <a:t>lb</a:t>
            </a:r>
            <a:r>
              <a:rPr lang="en-US" sz="2200" dirty="0"/>
              <a:t> (7.2kg) shot traveling at </a:t>
            </a:r>
          </a:p>
          <a:p>
            <a:pPr marL="1022350" lvl="2" indent="-222250"/>
            <a:r>
              <a:rPr lang="en-US" sz="2200" dirty="0"/>
              <a:t>1100 km/hour</a:t>
            </a:r>
          </a:p>
          <a:p>
            <a:pPr marL="1022350" lvl="2" indent="-222250"/>
            <a:r>
              <a:rPr lang="en-US" sz="2200" dirty="0"/>
              <a:t>Mach 0.93</a:t>
            </a:r>
          </a:p>
          <a:p>
            <a:r>
              <a:rPr lang="en-US" dirty="0">
                <a:solidFill>
                  <a:srgbClr val="0432FF"/>
                </a:solidFill>
              </a:rPr>
              <a:t>And this for 14 pulses/sec…</a:t>
            </a:r>
          </a:p>
          <a:p>
            <a:r>
              <a:rPr lang="en-US" dirty="0">
                <a:solidFill>
                  <a:srgbClr val="0432FF"/>
                </a:solidFill>
              </a:rPr>
              <a:t>Many challenging problems to solve.</a:t>
            </a:r>
          </a:p>
        </p:txBody>
      </p:sp>
      <p:pic>
        <p:nvPicPr>
          <p:cNvPr id="15" name="Picture 14">
            <a:extLst>
              <a:ext uri="{FF2B5EF4-FFF2-40B4-BE49-F238E27FC236}">
                <a16:creationId xmlns:a16="http://schemas.microsoft.com/office/drawing/2014/main" id="{79358061-F1F8-E547-97F6-1E55B9F4CF8E}"/>
              </a:ext>
            </a:extLst>
          </p:cNvPr>
          <p:cNvPicPr>
            <a:picLocks noChangeAspect="1"/>
          </p:cNvPicPr>
          <p:nvPr/>
        </p:nvPicPr>
        <p:blipFill>
          <a:blip r:embed="rId3"/>
          <a:stretch>
            <a:fillRect/>
          </a:stretch>
        </p:blipFill>
        <p:spPr>
          <a:xfrm>
            <a:off x="4252364" y="1182952"/>
            <a:ext cx="4813300" cy="1866900"/>
          </a:xfrm>
          <a:prstGeom prst="rect">
            <a:avLst/>
          </a:prstGeom>
        </p:spPr>
      </p:pic>
      <p:pic>
        <p:nvPicPr>
          <p:cNvPr id="2" name="Picture 1">
            <a:extLst>
              <a:ext uri="{FF2B5EF4-FFF2-40B4-BE49-F238E27FC236}">
                <a16:creationId xmlns:a16="http://schemas.microsoft.com/office/drawing/2014/main" id="{5A674A71-C8F0-6046-9882-8B5459E92C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14167" y="3117324"/>
            <a:ext cx="2662280" cy="3572250"/>
          </a:xfrm>
          <a:prstGeom prst="rect">
            <a:avLst/>
          </a:prstGeom>
        </p:spPr>
      </p:pic>
      <p:cxnSp>
        <p:nvCxnSpPr>
          <p:cNvPr id="5" name="Straight Arrow Connector 4">
            <a:extLst>
              <a:ext uri="{FF2B5EF4-FFF2-40B4-BE49-F238E27FC236}">
                <a16:creationId xmlns:a16="http://schemas.microsoft.com/office/drawing/2014/main" id="{55F966B5-EBA5-554E-B315-4CB91999DE21}"/>
              </a:ext>
            </a:extLst>
          </p:cNvPr>
          <p:cNvCxnSpPr/>
          <p:nvPr/>
        </p:nvCxnSpPr>
        <p:spPr>
          <a:xfrm flipV="1">
            <a:off x="4952325" y="5486400"/>
            <a:ext cx="461246" cy="12138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1B945709-D061-794E-A89E-E46A20A6671F}"/>
              </a:ext>
            </a:extLst>
          </p:cNvPr>
          <p:cNvSpPr txBox="1"/>
          <p:nvPr/>
        </p:nvSpPr>
        <p:spPr>
          <a:xfrm>
            <a:off x="4252364" y="5308891"/>
            <a:ext cx="938676" cy="646331"/>
          </a:xfrm>
          <a:prstGeom prst="rect">
            <a:avLst/>
          </a:prstGeom>
          <a:noFill/>
        </p:spPr>
        <p:txBody>
          <a:bodyPr wrap="square" rtlCol="0">
            <a:spAutoFit/>
          </a:bodyPr>
          <a:lstStyle/>
          <a:p>
            <a:r>
              <a:rPr lang="en-FR" dirty="0"/>
              <a:t>proton beam</a:t>
            </a:r>
          </a:p>
        </p:txBody>
      </p:sp>
      <p:cxnSp>
        <p:nvCxnSpPr>
          <p:cNvPr id="16" name="Straight Arrow Connector 15">
            <a:extLst>
              <a:ext uri="{FF2B5EF4-FFF2-40B4-BE49-F238E27FC236}">
                <a16:creationId xmlns:a16="http://schemas.microsoft.com/office/drawing/2014/main" id="{8D683659-EA1D-0C47-86CB-C0E3BD82EB2C}"/>
              </a:ext>
            </a:extLst>
          </p:cNvPr>
          <p:cNvCxnSpPr>
            <a:cxnSpLocks/>
          </p:cNvCxnSpPr>
          <p:nvPr/>
        </p:nvCxnSpPr>
        <p:spPr>
          <a:xfrm flipH="1" flipV="1">
            <a:off x="6926783" y="5211788"/>
            <a:ext cx="469337" cy="1856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5FBC3D15-3E3B-B946-9F03-D1B9BBA436EA}"/>
              </a:ext>
            </a:extLst>
          </p:cNvPr>
          <p:cNvSpPr txBox="1"/>
          <p:nvPr/>
        </p:nvSpPr>
        <p:spPr>
          <a:xfrm>
            <a:off x="7375888" y="5211787"/>
            <a:ext cx="1509165" cy="1200329"/>
          </a:xfrm>
          <a:prstGeom prst="rect">
            <a:avLst/>
          </a:prstGeom>
          <a:noFill/>
        </p:spPr>
        <p:txBody>
          <a:bodyPr wrap="square" rtlCol="0">
            <a:spAutoFit/>
          </a:bodyPr>
          <a:lstStyle/>
          <a:p>
            <a:r>
              <a:rPr lang="en-FR" dirty="0"/>
              <a:t>target wheel absorping all hadrons and muons</a:t>
            </a:r>
          </a:p>
        </p:txBody>
      </p:sp>
      <p:cxnSp>
        <p:nvCxnSpPr>
          <p:cNvPr id="20" name="Straight Arrow Connector 19">
            <a:extLst>
              <a:ext uri="{FF2B5EF4-FFF2-40B4-BE49-F238E27FC236}">
                <a16:creationId xmlns:a16="http://schemas.microsoft.com/office/drawing/2014/main" id="{E6A29236-72A4-F946-ADCD-76A6317BA112}"/>
              </a:ext>
            </a:extLst>
          </p:cNvPr>
          <p:cNvCxnSpPr>
            <a:cxnSpLocks/>
            <a:stCxn id="2" idx="3"/>
          </p:cNvCxnSpPr>
          <p:nvPr/>
        </p:nvCxnSpPr>
        <p:spPr>
          <a:xfrm flipH="1" flipV="1">
            <a:off x="7145269" y="4847647"/>
            <a:ext cx="631178" cy="5580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14DAC9E2-6672-2842-9D48-9B3B538249F7}"/>
              </a:ext>
            </a:extLst>
          </p:cNvPr>
          <p:cNvSpPr txBox="1"/>
          <p:nvPr/>
        </p:nvSpPr>
        <p:spPr>
          <a:xfrm>
            <a:off x="7646974" y="4304126"/>
            <a:ext cx="1509166" cy="923330"/>
          </a:xfrm>
          <a:prstGeom prst="rect">
            <a:avLst/>
          </a:prstGeom>
          <a:noFill/>
        </p:spPr>
        <p:txBody>
          <a:bodyPr wrap="square" rtlCol="0">
            <a:spAutoFit/>
          </a:bodyPr>
          <a:lstStyle/>
          <a:p>
            <a:r>
              <a:rPr lang="en-FR" dirty="0"/>
              <a:t>neutron beam exraction port</a:t>
            </a:r>
          </a:p>
        </p:txBody>
      </p:sp>
    </p:spTree>
    <p:extLst>
      <p:ext uri="{BB962C8B-B14F-4D97-AF65-F5344CB8AC3E}">
        <p14:creationId xmlns:p14="http://schemas.microsoft.com/office/powerpoint/2010/main" val="20537565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ess_max_vision_2011_v2_0.jpg"/>
          <p:cNvPicPr>
            <a:picLocks noChangeAspect="1"/>
          </p:cNvPicPr>
          <p:nvPr/>
        </p:nvPicPr>
        <p:blipFill>
          <a:blip r:embed="rId3">
            <a:lum bright="70000" contrast="-70000"/>
            <a:extLst>
              <a:ext uri="{28A0092B-C50C-407E-A947-70E740481C1C}">
                <a14:useLocalDpi xmlns:a14="http://schemas.microsoft.com/office/drawing/2010/main"/>
              </a:ext>
            </a:extLst>
          </a:blip>
          <a:stretch>
            <a:fillRect/>
          </a:stretch>
        </p:blipFill>
        <p:spPr>
          <a:xfrm>
            <a:off x="0" y="1117688"/>
            <a:ext cx="9144000" cy="5206008"/>
          </a:xfrm>
          <a:prstGeom prst="rect">
            <a:avLst/>
          </a:prstGeom>
          <a:ln>
            <a:noFill/>
          </a:ln>
          <a:effectLst>
            <a:softEdge rad="112500"/>
          </a:effectLst>
        </p:spPr>
      </p:pic>
      <p:sp>
        <p:nvSpPr>
          <p:cNvPr id="124931" name="Rectangle 3"/>
          <p:cNvSpPr>
            <a:spLocks noGrp="1" noChangeArrowheads="1"/>
          </p:cNvSpPr>
          <p:nvPr>
            <p:ph type="title"/>
          </p:nvPr>
        </p:nvSpPr>
        <p:spPr/>
        <p:txBody>
          <a:bodyPr>
            <a:noAutofit/>
          </a:bodyPr>
          <a:lstStyle/>
          <a:p>
            <a:pPr eaLnBrk="1" hangingPunct="1">
              <a:defRPr/>
            </a:pPr>
            <a:r>
              <a:rPr lang="fr-FR" sz="6000" dirty="0">
                <a:solidFill>
                  <a:srgbClr val="FF9900"/>
                </a:solidFill>
                <a:effectLst>
                  <a:outerShdw blurRad="38100" dist="38100" dir="2700000" algn="tl">
                    <a:srgbClr val="DDDDDD"/>
                  </a:outerShdw>
                </a:effectLst>
                <a:latin typeface="Times New Roman" charset="0"/>
              </a:rPr>
              <a:t>Backup</a:t>
            </a:r>
          </a:p>
        </p:txBody>
      </p:sp>
      <p:sp>
        <p:nvSpPr>
          <p:cNvPr id="6" name="Espace réservé de la date 5"/>
          <p:cNvSpPr>
            <a:spLocks noGrp="1"/>
          </p:cNvSpPr>
          <p:nvPr>
            <p:ph type="dt" sz="half" idx="10"/>
          </p:nvPr>
        </p:nvSpPr>
        <p:spPr/>
        <p:txBody>
          <a:bodyPr/>
          <a:lstStyle/>
          <a:p>
            <a:pPr>
              <a:defRPr/>
            </a:pPr>
            <a:r>
              <a:rPr lang="fr-FR"/>
              <a:t>HEP2021, 16/06/2021</a:t>
            </a:r>
          </a:p>
        </p:txBody>
      </p:sp>
      <p:sp>
        <p:nvSpPr>
          <p:cNvPr id="7" name="Espace réservé du pied de page 6"/>
          <p:cNvSpPr>
            <a:spLocks noGrp="1"/>
          </p:cNvSpPr>
          <p:nvPr>
            <p:ph type="ftr" sz="quarter" idx="11"/>
          </p:nvPr>
        </p:nvSpPr>
        <p:spPr/>
        <p:txBody>
          <a:bodyPr/>
          <a:lstStyle/>
          <a:p>
            <a:pPr>
              <a:defRPr/>
            </a:pPr>
            <a:r>
              <a:rPr lang="fr-FR"/>
              <a:t>M. Dracos, IPHC-IN2P3/CNRS/UNISTRA</a:t>
            </a:r>
          </a:p>
        </p:txBody>
      </p:sp>
      <p:sp>
        <p:nvSpPr>
          <p:cNvPr id="4" name="Espace réservé du numéro de diapositive 3"/>
          <p:cNvSpPr>
            <a:spLocks noGrp="1"/>
          </p:cNvSpPr>
          <p:nvPr>
            <p:ph type="sldNum" sz="quarter" idx="12"/>
          </p:nvPr>
        </p:nvSpPr>
        <p:spPr/>
        <p:txBody>
          <a:bodyPr/>
          <a:lstStyle/>
          <a:p>
            <a:pPr>
              <a:defRPr/>
            </a:pPr>
            <a:fld id="{48550CC0-2D5F-6D4A-9D75-2980E64365EE}" type="slidenum">
              <a:rPr lang="fr-FR" smtClean="0"/>
              <a:pPr>
                <a:defRPr/>
              </a:pPr>
              <a:t>50</a:t>
            </a:fld>
            <a:endParaRPr lang="fr-FR"/>
          </a:p>
        </p:txBody>
      </p:sp>
    </p:spTree>
    <p:extLst>
      <p:ext uri="{BB962C8B-B14F-4D97-AF65-F5344CB8AC3E}">
        <p14:creationId xmlns:p14="http://schemas.microsoft.com/office/powerpoint/2010/main" val="22458818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2"/>
          <p:cNvSpPr>
            <a:spLocks noGrp="1" noChangeArrowheads="1"/>
          </p:cNvSpPr>
          <p:nvPr>
            <p:ph type="title"/>
          </p:nvPr>
        </p:nvSpPr>
        <p:spPr>
          <a:xfrm>
            <a:off x="1297459" y="14397"/>
            <a:ext cx="6862522" cy="1348061"/>
          </a:xfrm>
          <a:effectLst>
            <a:outerShdw blurRad="50800" dist="38100" dir="2700000" algn="tl" rotWithShape="0">
              <a:prstClr val="black">
                <a:alpha val="40000"/>
              </a:prstClr>
            </a:outerShdw>
          </a:effectLst>
        </p:spPr>
        <p:txBody>
          <a:bodyPr>
            <a:noAutofit/>
          </a:bodyPr>
          <a:lstStyle/>
          <a:p>
            <a:pPr defTabSz="914400" eaLnBrk="0" fontAlgn="base" hangingPunct="0">
              <a:spcAft>
                <a:spcPct val="0"/>
              </a:spcAft>
              <a:defRPr/>
            </a:pPr>
            <a:r>
              <a:rPr lang="en-GB" sz="4400" dirty="0" err="1">
                <a:solidFill>
                  <a:srgbClr val="0000FF"/>
                </a:solidFill>
              </a:rPr>
              <a:t>EuroNuNet</a:t>
            </a:r>
            <a:endParaRPr lang="en-GB" sz="4400" dirty="0">
              <a:solidFill>
                <a:srgbClr val="0000FF"/>
              </a:solidFill>
              <a:effectLst/>
            </a:endParaRPr>
          </a:p>
        </p:txBody>
      </p:sp>
      <p:sp>
        <p:nvSpPr>
          <p:cNvPr id="2" name="Espace réservé de la date 1"/>
          <p:cNvSpPr>
            <a:spLocks noGrp="1"/>
          </p:cNvSpPr>
          <p:nvPr>
            <p:ph type="dt" sz="half" idx="10"/>
          </p:nvPr>
        </p:nvSpPr>
        <p:spPr>
          <a:xfrm>
            <a:off x="0" y="6659217"/>
            <a:ext cx="1854203" cy="198783"/>
          </a:xfrm>
        </p:spPr>
        <p:txBody>
          <a:bodyPr/>
          <a:lstStyle/>
          <a:p>
            <a:pPr defTabSz="914400" fontAlgn="base">
              <a:spcBef>
                <a:spcPct val="0"/>
              </a:spcBef>
              <a:spcAft>
                <a:spcPct val="0"/>
              </a:spcAft>
            </a:pPr>
            <a:r>
              <a:rPr lang="fr-FR">
                <a:latin typeface="Times New Roman" charset="0"/>
                <a:ea typeface="ＭＳ Ｐゴシック" charset="0"/>
                <a:cs typeface="ＭＳ Ｐゴシック" charset="0"/>
              </a:rPr>
              <a:t>HEP2021, 16/06/2021</a:t>
            </a:r>
            <a:endParaRPr lang="en-GB">
              <a:latin typeface="Times New Roman" charset="0"/>
              <a:ea typeface="ＭＳ Ｐゴシック" charset="0"/>
              <a:cs typeface="ＭＳ Ｐゴシック" charset="0"/>
            </a:endParaRPr>
          </a:p>
        </p:txBody>
      </p:sp>
      <p:sp>
        <p:nvSpPr>
          <p:cNvPr id="11" name="Espace réservé du pied de page 10"/>
          <p:cNvSpPr>
            <a:spLocks noGrp="1"/>
          </p:cNvSpPr>
          <p:nvPr>
            <p:ph type="ftr" sz="quarter" idx="11"/>
          </p:nvPr>
        </p:nvSpPr>
        <p:spPr>
          <a:xfrm>
            <a:off x="2764639" y="6659217"/>
            <a:ext cx="3617103" cy="198782"/>
          </a:xfrm>
        </p:spPr>
        <p:txBody>
          <a:bodyPr/>
          <a:lstStyle/>
          <a:p>
            <a:pPr defTabSz="914400" fontAlgn="base">
              <a:spcBef>
                <a:spcPct val="0"/>
              </a:spcBef>
              <a:spcAft>
                <a:spcPct val="0"/>
              </a:spcAft>
            </a:pPr>
            <a:r>
              <a:rPr lang="en-GB">
                <a:latin typeface="Times New Roman" charset="0"/>
                <a:ea typeface="ＭＳ Ｐゴシック" charset="0"/>
                <a:cs typeface="ＭＳ Ｐゴシック" charset="0"/>
              </a:rPr>
              <a:t>M. Dracos, IPHC-IN2P3/CNRS/UNISTRA</a:t>
            </a:r>
          </a:p>
        </p:txBody>
      </p:sp>
      <p:sp>
        <p:nvSpPr>
          <p:cNvPr id="7" name="Espace réservé du numéro de diapositive 6"/>
          <p:cNvSpPr>
            <a:spLocks noGrp="1"/>
          </p:cNvSpPr>
          <p:nvPr>
            <p:ph type="sldNum" sz="quarter" idx="12"/>
          </p:nvPr>
        </p:nvSpPr>
        <p:spPr>
          <a:xfrm>
            <a:off x="8159981" y="6659217"/>
            <a:ext cx="984019" cy="198781"/>
          </a:xfrm>
        </p:spPr>
        <p:txBody>
          <a:bodyPr/>
          <a:lstStyle/>
          <a:p>
            <a:pPr defTabSz="914400" fontAlgn="base">
              <a:spcBef>
                <a:spcPct val="0"/>
              </a:spcBef>
              <a:spcAft>
                <a:spcPct val="0"/>
              </a:spcAft>
            </a:pPr>
            <a:fld id="{5B75A52C-D3C1-DA4F-91BD-350C97786792}" type="slidenum">
              <a:rPr lang="en-GB" smtClean="0">
                <a:latin typeface="Times New Roman" charset="0"/>
                <a:ea typeface="ＭＳ Ｐゴシック" charset="0"/>
                <a:cs typeface="ＭＳ Ｐゴシック" charset="0"/>
              </a:rPr>
              <a:pPr defTabSz="914400" fontAlgn="base">
                <a:spcBef>
                  <a:spcPct val="0"/>
                </a:spcBef>
                <a:spcAft>
                  <a:spcPct val="0"/>
                </a:spcAft>
              </a:pPr>
              <a:t>51</a:t>
            </a:fld>
            <a:endParaRPr lang="en-GB">
              <a:latin typeface="Times New Roman" charset="0"/>
              <a:ea typeface="ＭＳ Ｐゴシック" charset="0"/>
              <a:cs typeface="ＭＳ Ｐゴシック" charset="0"/>
            </a:endParaRPr>
          </a:p>
        </p:txBody>
      </p:sp>
      <p:sp>
        <p:nvSpPr>
          <p:cNvPr id="4" name="ZoneTexte 3"/>
          <p:cNvSpPr txBox="1"/>
          <p:nvPr/>
        </p:nvSpPr>
        <p:spPr>
          <a:xfrm>
            <a:off x="0" y="1270835"/>
            <a:ext cx="8429297" cy="1354217"/>
          </a:xfrm>
          <a:prstGeom prst="rect">
            <a:avLst/>
          </a:prstGeom>
          <a:noFill/>
        </p:spPr>
        <p:txBody>
          <a:bodyPr wrap="square" rtlCol="0">
            <a:spAutoFit/>
          </a:bodyPr>
          <a:lstStyle/>
          <a:p>
            <a:pPr marL="285750" indent="-285750">
              <a:spcBef>
                <a:spcPts val="1200"/>
              </a:spcBef>
              <a:buFont typeface="Arial"/>
              <a:buChar char="•"/>
            </a:pPr>
            <a:r>
              <a:rPr lang="en-GB" b="1">
                <a:solidFill>
                  <a:srgbClr val="0070C0"/>
                </a:solidFill>
                <a:latin typeface="Times New Roman"/>
                <a:cs typeface="Times New Roman"/>
              </a:rPr>
              <a:t>COST application for networking: CA15139 (2016-2020)</a:t>
            </a:r>
          </a:p>
          <a:p>
            <a:pPr marL="539750" lvl="1" indent="-269875">
              <a:spcBef>
                <a:spcPts val="1200"/>
              </a:spcBef>
              <a:buFont typeface="Arial"/>
              <a:buChar char="•"/>
            </a:pPr>
            <a:r>
              <a:rPr lang="en-GB" b="1">
                <a:latin typeface="Times New Roman" charset="0"/>
                <a:ea typeface="Times New Roman" charset="0"/>
                <a:cs typeface="Times New Roman" charset="0"/>
              </a:rPr>
              <a:t>EuroNuNet </a:t>
            </a:r>
            <a:r>
              <a:rPr lang="en-GB">
                <a:solidFill>
                  <a:srgbClr val="000000"/>
                </a:solidFill>
                <a:latin typeface="Times New Roman"/>
                <a:cs typeface="Times New Roman"/>
              </a:rPr>
              <a:t>: </a:t>
            </a:r>
            <a:r>
              <a:rPr lang="en-GB" i="1">
                <a:latin typeface="Times New Roman" charset="0"/>
                <a:ea typeface="Times New Roman" charset="0"/>
                <a:cs typeface="Times New Roman" charset="0"/>
              </a:rPr>
              <a:t>Combining forces for a novel European facility for neutrino-antineutrino symmetry violation discovery</a:t>
            </a:r>
            <a:r>
              <a:rPr lang="en-GB">
                <a:latin typeface="Times New Roman" charset="0"/>
                <a:ea typeface="Times New Roman" charset="0"/>
                <a:cs typeface="Times New Roman" charset="0"/>
              </a:rPr>
              <a:t> (</a:t>
            </a:r>
            <a:r>
              <a:rPr lang="en-GB" b="1">
                <a:solidFill>
                  <a:srgbClr val="0070C0"/>
                </a:solidFill>
                <a:latin typeface="Times New Roman"/>
                <a:cs typeface="Times New Roman"/>
                <a:hlinkClick r:id="rId3"/>
              </a:rPr>
              <a:t>http://www.cost.eu/COST_Actions/ca/CA15139</a:t>
            </a:r>
            <a:r>
              <a:rPr lang="en-GB">
                <a:latin typeface="Times New Roman" charset="0"/>
                <a:ea typeface="Times New Roman" charset="0"/>
                <a:cs typeface="Times New Roman" charset="0"/>
              </a:rPr>
              <a:t>)</a:t>
            </a: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66732" y="588120"/>
            <a:ext cx="1261241" cy="1261241"/>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92827" y="3277251"/>
            <a:ext cx="4035146" cy="3330463"/>
          </a:xfrm>
          <a:prstGeom prst="rect">
            <a:avLst/>
          </a:prstGeom>
        </p:spPr>
      </p:pic>
      <p:sp>
        <p:nvSpPr>
          <p:cNvPr id="6" name="Rectangle 5"/>
          <p:cNvSpPr/>
          <p:nvPr/>
        </p:nvSpPr>
        <p:spPr>
          <a:xfrm>
            <a:off x="0" y="2879636"/>
            <a:ext cx="5202619" cy="3170099"/>
          </a:xfrm>
          <a:prstGeom prst="rect">
            <a:avLst/>
          </a:prstGeom>
        </p:spPr>
        <p:txBody>
          <a:bodyPr wrap="square">
            <a:spAutoFit/>
          </a:bodyPr>
          <a:lstStyle/>
          <a:p>
            <a:pPr marL="539750" lvl="1" indent="-269875">
              <a:spcBef>
                <a:spcPts val="1200"/>
              </a:spcBef>
              <a:buFont typeface="Arial"/>
              <a:buChar char="•"/>
            </a:pPr>
            <a:r>
              <a:rPr lang="en-GB" b="1" dirty="0">
                <a:latin typeface="Times New Roman" charset="0"/>
                <a:ea typeface="Times New Roman" charset="0"/>
                <a:cs typeface="Times New Roman" charset="0"/>
              </a:rPr>
              <a:t>Major goals of </a:t>
            </a:r>
            <a:r>
              <a:rPr lang="en-GB" b="1" dirty="0" err="1">
                <a:latin typeface="Times New Roman" charset="0"/>
                <a:ea typeface="Times New Roman" charset="0"/>
                <a:cs typeface="Times New Roman" charset="0"/>
              </a:rPr>
              <a:t>EuroNuNet</a:t>
            </a:r>
            <a:r>
              <a:rPr lang="en-GB" dirty="0">
                <a:latin typeface="Times New Roman" charset="0"/>
                <a:ea typeface="Times New Roman" charset="0"/>
                <a:cs typeface="Times New Roman" charset="0"/>
              </a:rPr>
              <a:t>:</a:t>
            </a:r>
          </a:p>
          <a:p>
            <a:pPr marL="758825" lvl="2" indent="-269875">
              <a:spcBef>
                <a:spcPts val="600"/>
              </a:spcBef>
              <a:buFont typeface="Arial"/>
              <a:buChar char="•"/>
            </a:pPr>
            <a:r>
              <a:rPr lang="en-GB" dirty="0">
                <a:latin typeface="Times New Roman" charset="0"/>
                <a:ea typeface="Times New Roman" charset="0"/>
                <a:cs typeface="Times New Roman" charset="0"/>
              </a:rPr>
              <a:t>to aggregate the community of neutrino physics in Europe to study a neutrino long baseline concept in a spirit of inclusiveness,</a:t>
            </a:r>
          </a:p>
          <a:p>
            <a:pPr marL="758825" lvl="2" indent="-269875">
              <a:spcBef>
                <a:spcPts val="600"/>
              </a:spcBef>
              <a:buFont typeface="Arial"/>
              <a:buChar char="•"/>
            </a:pPr>
            <a:r>
              <a:rPr lang="en-GB" dirty="0">
                <a:latin typeface="Times New Roman" charset="0"/>
                <a:ea typeface="Times New Roman" charset="0"/>
                <a:cs typeface="Times New Roman" charset="0"/>
              </a:rPr>
              <a:t>to impact the priority list of High Energy Physics policy makers and of funding agencies to this new approach to the experimental discovery of leptonic CP violation.</a:t>
            </a:r>
          </a:p>
          <a:p>
            <a:pPr marL="742950" lvl="1" indent="-285750">
              <a:spcBef>
                <a:spcPts val="1200"/>
              </a:spcBef>
              <a:buFont typeface="Arial"/>
              <a:buChar char="•"/>
            </a:pPr>
            <a:r>
              <a:rPr lang="en-GB" dirty="0">
                <a:solidFill>
                  <a:srgbClr val="00B050"/>
                </a:solidFill>
                <a:latin typeface="Times New Roman" charset="0"/>
                <a:ea typeface="Times New Roman" charset="0"/>
                <a:cs typeface="Times New Roman" charset="0"/>
              </a:rPr>
              <a:t>13 participating countries</a:t>
            </a:r>
            <a:endParaRPr lang="en-GB" dirty="0">
              <a:solidFill>
                <a:srgbClr val="00B050"/>
              </a:solidFill>
              <a:latin typeface="Times New Roman"/>
              <a:cs typeface="Times New Roman"/>
            </a:endParaRPr>
          </a:p>
        </p:txBody>
      </p:sp>
      <p:sp>
        <p:nvSpPr>
          <p:cNvPr id="8" name="Rectangle 7">
            <a:extLst>
              <a:ext uri="{FF2B5EF4-FFF2-40B4-BE49-F238E27FC236}">
                <a16:creationId xmlns:a16="http://schemas.microsoft.com/office/drawing/2014/main" id="{6015CEDD-7632-F948-BF17-244CE763DE07}"/>
              </a:ext>
            </a:extLst>
          </p:cNvPr>
          <p:cNvSpPr/>
          <p:nvPr/>
        </p:nvSpPr>
        <p:spPr>
          <a:xfrm>
            <a:off x="727403" y="6238382"/>
            <a:ext cx="2774157" cy="369332"/>
          </a:xfrm>
          <a:prstGeom prst="rect">
            <a:avLst/>
          </a:prstGeom>
        </p:spPr>
        <p:txBody>
          <a:bodyPr wrap="square">
            <a:spAutoFit/>
          </a:bodyPr>
          <a:lstStyle/>
          <a:p>
            <a:r>
              <a:rPr lang="en-GB">
                <a:hlinkClick r:id="rId6"/>
              </a:rPr>
              <a:t>http://euronunet.in2p3.fr/</a:t>
            </a:r>
            <a:endParaRPr lang="en-GB"/>
          </a:p>
        </p:txBody>
      </p:sp>
      <p:sp>
        <p:nvSpPr>
          <p:cNvPr id="9" name="TextBox 8">
            <a:extLst>
              <a:ext uri="{FF2B5EF4-FFF2-40B4-BE49-F238E27FC236}">
                <a16:creationId xmlns:a16="http://schemas.microsoft.com/office/drawing/2014/main" id="{07557652-A63E-174A-9FCB-2B15FEA3DC25}"/>
              </a:ext>
            </a:extLst>
          </p:cNvPr>
          <p:cNvSpPr txBox="1"/>
          <p:nvPr/>
        </p:nvSpPr>
        <p:spPr>
          <a:xfrm>
            <a:off x="6042038" y="2163387"/>
            <a:ext cx="2686597" cy="923330"/>
          </a:xfrm>
          <a:prstGeom prst="rect">
            <a:avLst/>
          </a:prstGeom>
          <a:noFill/>
          <a:ln>
            <a:solidFill>
              <a:srgbClr val="FF0000"/>
            </a:solidFill>
          </a:ln>
        </p:spPr>
        <p:txBody>
          <a:bodyPr wrap="square" rtlCol="0">
            <a:spAutoFit/>
          </a:bodyPr>
          <a:lstStyle/>
          <a:p>
            <a:r>
              <a:rPr lang="en-GB" dirty="0"/>
              <a:t>The members are countries which signed the Action MoU</a:t>
            </a:r>
          </a:p>
        </p:txBody>
      </p:sp>
    </p:spTree>
    <p:extLst>
      <p:ext uri="{BB962C8B-B14F-4D97-AF65-F5344CB8AC3E}">
        <p14:creationId xmlns:p14="http://schemas.microsoft.com/office/powerpoint/2010/main" val="25751824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8"/>
          <p:cNvPicPr/>
          <p:nvPr/>
        </p:nvPicPr>
        <p:blipFill>
          <a:blip r:embed="rId3">
            <a:extLst>
              <a:ext uri="{28A0092B-C50C-407E-A947-70E740481C1C}">
                <a14:useLocalDpi xmlns:a14="http://schemas.microsoft.com/office/drawing/2010/main"/>
              </a:ext>
            </a:extLst>
          </a:blip>
          <a:stretch>
            <a:fillRect/>
          </a:stretch>
        </p:blipFill>
        <p:spPr>
          <a:xfrm>
            <a:off x="189793" y="4701707"/>
            <a:ext cx="8815032" cy="1929003"/>
          </a:xfrm>
          <a:prstGeom prst="rect">
            <a:avLst/>
          </a:prstGeom>
        </p:spPr>
      </p:pic>
      <p:sp>
        <p:nvSpPr>
          <p:cNvPr id="20484" name="Rectangle 2"/>
          <p:cNvSpPr>
            <a:spLocks noGrp="1" noChangeArrowheads="1"/>
          </p:cNvSpPr>
          <p:nvPr>
            <p:ph type="title"/>
          </p:nvPr>
        </p:nvSpPr>
        <p:spPr>
          <a:xfrm>
            <a:off x="1297459" y="14397"/>
            <a:ext cx="6862522" cy="929453"/>
          </a:xfrm>
          <a:effectLst>
            <a:outerShdw blurRad="50800" dist="38100" dir="2700000" algn="tl" rotWithShape="0">
              <a:prstClr val="black">
                <a:alpha val="40000"/>
              </a:prstClr>
            </a:outerShdw>
          </a:effectLst>
        </p:spPr>
        <p:txBody>
          <a:bodyPr>
            <a:noAutofit/>
          </a:bodyPr>
          <a:lstStyle/>
          <a:p>
            <a:pPr defTabSz="914400" eaLnBrk="0" fontAlgn="base" hangingPunct="0">
              <a:spcAft>
                <a:spcPct val="0"/>
              </a:spcAft>
              <a:defRPr/>
            </a:pPr>
            <a:r>
              <a:rPr lang="en-US" sz="3200" dirty="0">
                <a:solidFill>
                  <a:srgbClr val="0000FF"/>
                </a:solidFill>
              </a:rPr>
              <a:t>ESS</a:t>
            </a:r>
            <a:r>
              <a:rPr lang="el-GR" sz="3200" dirty="0">
                <a:solidFill>
                  <a:srgbClr val="0000FF"/>
                </a:solidFill>
              </a:rPr>
              <a:t>ν</a:t>
            </a:r>
            <a:r>
              <a:rPr lang="en-US" sz="3200" dirty="0">
                <a:solidFill>
                  <a:srgbClr val="0000FF"/>
                </a:solidFill>
              </a:rPr>
              <a:t>SB at the European level</a:t>
            </a:r>
            <a:endParaRPr lang="en-US" sz="3200" dirty="0">
              <a:solidFill>
                <a:srgbClr val="0000FF"/>
              </a:solidFill>
              <a:effectLst/>
              <a:latin typeface="Times New Roman"/>
              <a:cs typeface="Times New Roman"/>
            </a:endParaRPr>
          </a:p>
        </p:txBody>
      </p:sp>
      <p:sp>
        <p:nvSpPr>
          <p:cNvPr id="2" name="Espace réservé de la date 1"/>
          <p:cNvSpPr>
            <a:spLocks noGrp="1"/>
          </p:cNvSpPr>
          <p:nvPr>
            <p:ph type="dt" sz="half" idx="10"/>
          </p:nvPr>
        </p:nvSpPr>
        <p:spPr/>
        <p:txBody>
          <a:bodyPr/>
          <a:lstStyle/>
          <a:p>
            <a:pPr defTabSz="914400" fontAlgn="base">
              <a:spcBef>
                <a:spcPct val="0"/>
              </a:spcBef>
              <a:spcAft>
                <a:spcPct val="0"/>
              </a:spcAft>
            </a:pPr>
            <a:r>
              <a:rPr lang="fr-FR">
                <a:latin typeface="Times New Roman" charset="0"/>
                <a:ea typeface="ＭＳ Ｐゴシック" charset="0"/>
                <a:cs typeface="ＭＳ Ｐゴシック" charset="0"/>
              </a:rPr>
              <a:t>HEP2021, 16/06/2021</a:t>
            </a:r>
            <a:endParaRPr lang="en-GB">
              <a:latin typeface="Times New Roman" charset="0"/>
              <a:ea typeface="ＭＳ Ｐゴシック" charset="0"/>
              <a:cs typeface="ＭＳ Ｐゴシック" charset="0"/>
            </a:endParaRPr>
          </a:p>
        </p:txBody>
      </p:sp>
      <p:sp>
        <p:nvSpPr>
          <p:cNvPr id="11" name="Espace réservé du pied de page 10"/>
          <p:cNvSpPr>
            <a:spLocks noGrp="1"/>
          </p:cNvSpPr>
          <p:nvPr>
            <p:ph type="ftr" sz="quarter" idx="11"/>
          </p:nvPr>
        </p:nvSpPr>
        <p:spPr/>
        <p:txBody>
          <a:bodyPr/>
          <a:lstStyle/>
          <a:p>
            <a:pPr defTabSz="914400" fontAlgn="base">
              <a:spcBef>
                <a:spcPct val="0"/>
              </a:spcBef>
              <a:spcAft>
                <a:spcPct val="0"/>
              </a:spcAft>
            </a:pPr>
            <a:r>
              <a:rPr lang="fr-FR">
                <a:latin typeface="Times New Roman" charset="0"/>
                <a:ea typeface="ＭＳ Ｐゴシック" charset="0"/>
                <a:cs typeface="ＭＳ Ｐゴシック" charset="0"/>
              </a:rPr>
              <a:t>M. Dracos, IPHC-IN2P3/CNRS/UNISTRA</a:t>
            </a:r>
            <a:endParaRPr lang="en-GB">
              <a:latin typeface="Times New Roman" charset="0"/>
              <a:ea typeface="ＭＳ Ｐゴシック" charset="0"/>
              <a:cs typeface="ＭＳ Ｐゴシック" charset="0"/>
            </a:endParaRPr>
          </a:p>
        </p:txBody>
      </p:sp>
      <p:sp>
        <p:nvSpPr>
          <p:cNvPr id="7" name="Espace réservé du numéro de diapositive 6"/>
          <p:cNvSpPr>
            <a:spLocks noGrp="1"/>
          </p:cNvSpPr>
          <p:nvPr>
            <p:ph type="sldNum" sz="quarter" idx="12"/>
          </p:nvPr>
        </p:nvSpPr>
        <p:spPr/>
        <p:txBody>
          <a:bodyPr/>
          <a:lstStyle/>
          <a:p>
            <a:pPr defTabSz="914400" fontAlgn="base">
              <a:spcBef>
                <a:spcPct val="0"/>
              </a:spcBef>
              <a:spcAft>
                <a:spcPct val="0"/>
              </a:spcAft>
            </a:pPr>
            <a:fld id="{5B75A52C-D3C1-DA4F-91BD-350C97786792}" type="slidenum">
              <a:rPr lang="en-GB" smtClean="0">
                <a:latin typeface="Times New Roman" charset="0"/>
                <a:ea typeface="ＭＳ Ｐゴシック" charset="0"/>
                <a:cs typeface="ＭＳ Ｐゴシック" charset="0"/>
              </a:rPr>
              <a:pPr defTabSz="914400" fontAlgn="base">
                <a:spcBef>
                  <a:spcPct val="0"/>
                </a:spcBef>
                <a:spcAft>
                  <a:spcPct val="0"/>
                </a:spcAft>
              </a:pPr>
              <a:t>52</a:t>
            </a:fld>
            <a:endParaRPr lang="en-GB">
              <a:latin typeface="Times New Roman" charset="0"/>
              <a:ea typeface="ＭＳ Ｐゴシック" charset="0"/>
              <a:cs typeface="ＭＳ Ｐゴシック" charset="0"/>
            </a:endParaRPr>
          </a:p>
        </p:txBody>
      </p:sp>
      <p:sp>
        <p:nvSpPr>
          <p:cNvPr id="4" name="ZoneTexte 3"/>
          <p:cNvSpPr txBox="1"/>
          <p:nvPr/>
        </p:nvSpPr>
        <p:spPr>
          <a:xfrm>
            <a:off x="0" y="977467"/>
            <a:ext cx="9144000" cy="369332"/>
          </a:xfrm>
          <a:prstGeom prst="rect">
            <a:avLst/>
          </a:prstGeom>
          <a:noFill/>
        </p:spPr>
        <p:txBody>
          <a:bodyPr wrap="square" rtlCol="0">
            <a:spAutoFit/>
          </a:bodyPr>
          <a:lstStyle/>
          <a:p>
            <a:pPr marL="342900" indent="-342900">
              <a:spcBef>
                <a:spcPts val="1200"/>
              </a:spcBef>
              <a:buFont typeface="Arial"/>
              <a:buChar char="•"/>
            </a:pPr>
            <a:r>
              <a:rPr lang="en-GB" dirty="0">
                <a:solidFill>
                  <a:srgbClr val="000000"/>
                </a:solidFill>
                <a:latin typeface="Times New Roman"/>
                <a:cs typeface="Times New Roman"/>
              </a:rPr>
              <a:t>A </a:t>
            </a:r>
            <a:r>
              <a:rPr lang="en-GB" b="1" dirty="0">
                <a:solidFill>
                  <a:srgbClr val="000000"/>
                </a:solidFill>
                <a:latin typeface="Times New Roman"/>
                <a:cs typeface="Times New Roman"/>
              </a:rPr>
              <a:t>H2020</a:t>
            </a:r>
            <a:r>
              <a:rPr lang="en-GB" dirty="0">
                <a:solidFill>
                  <a:srgbClr val="000000"/>
                </a:solidFill>
                <a:latin typeface="Times New Roman"/>
                <a:cs typeface="Times New Roman"/>
              </a:rPr>
              <a:t> EU </a:t>
            </a:r>
            <a:r>
              <a:rPr lang="en-GB" b="1" dirty="0">
                <a:solidFill>
                  <a:srgbClr val="000000"/>
                </a:solidFill>
                <a:latin typeface="Times New Roman"/>
                <a:cs typeface="Times New Roman"/>
              </a:rPr>
              <a:t>Design Study </a:t>
            </a:r>
            <a:r>
              <a:rPr lang="en-GB" dirty="0">
                <a:solidFill>
                  <a:srgbClr val="000000"/>
                </a:solidFill>
                <a:latin typeface="Times New Roman"/>
                <a:cs typeface="Times New Roman"/>
              </a:rPr>
              <a:t>(Call INFRADEV-01-2017)</a:t>
            </a: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49565" y="576959"/>
            <a:ext cx="1455260" cy="994540"/>
          </a:xfrm>
          <a:prstGeom prst="rect">
            <a:avLst/>
          </a:prstGeom>
        </p:spPr>
      </p:pic>
      <p:sp>
        <p:nvSpPr>
          <p:cNvPr id="10" name="Rectangle 9"/>
          <p:cNvSpPr/>
          <p:nvPr/>
        </p:nvSpPr>
        <p:spPr>
          <a:xfrm>
            <a:off x="189793" y="1466120"/>
            <a:ext cx="8764414" cy="3508653"/>
          </a:xfrm>
          <a:prstGeom prst="rect">
            <a:avLst/>
          </a:prstGeom>
        </p:spPr>
        <p:txBody>
          <a:bodyPr wrap="square">
            <a:spAutoFit/>
          </a:bodyPr>
          <a:lstStyle/>
          <a:p>
            <a:pPr marL="285750" indent="-285750">
              <a:spcBef>
                <a:spcPts val="600"/>
              </a:spcBef>
              <a:spcAft>
                <a:spcPts val="600"/>
              </a:spcAft>
              <a:buFont typeface="Arial" charset="0"/>
              <a:buChar char="•"/>
            </a:pPr>
            <a:r>
              <a:rPr lang="en-GB" b="1" dirty="0">
                <a:latin typeface="Times New Roman" charset="0"/>
                <a:ea typeface="Times New Roman" charset="0"/>
                <a:cs typeface="Times New Roman" charset="0"/>
              </a:rPr>
              <a:t>Title of Proposal</a:t>
            </a:r>
            <a:r>
              <a:rPr lang="en-GB" dirty="0">
                <a:latin typeface="Times New Roman" charset="0"/>
                <a:ea typeface="Times New Roman" charset="0"/>
                <a:cs typeface="Times New Roman" charset="0"/>
              </a:rPr>
              <a:t>: Discovery and measurement of leptonic CP violation using an intensive neutrino Super Beam generated with the exceptionally powerful ESS linear accelerator</a:t>
            </a:r>
            <a:r>
              <a:rPr lang="en-US" dirty="0">
                <a:latin typeface="Times New Roman" charset="0"/>
                <a:ea typeface="Times New Roman" charset="0"/>
                <a:cs typeface="Times New Roman" charset="0"/>
              </a:rPr>
              <a:t> </a:t>
            </a:r>
          </a:p>
          <a:p>
            <a:pPr marL="285750" indent="-285750">
              <a:spcBef>
                <a:spcPts val="600"/>
              </a:spcBef>
              <a:spcAft>
                <a:spcPts val="600"/>
              </a:spcAft>
              <a:buFont typeface="Arial" charset="0"/>
              <a:buChar char="•"/>
            </a:pPr>
            <a:r>
              <a:rPr lang="en-US" b="1" dirty="0">
                <a:latin typeface="Times New Roman" charset="0"/>
                <a:ea typeface="Times New Roman" charset="0"/>
                <a:cs typeface="Times New Roman" charset="0"/>
              </a:rPr>
              <a:t>Duration: 4 years</a:t>
            </a:r>
          </a:p>
          <a:p>
            <a:pPr marL="285750" indent="-285750">
              <a:spcBef>
                <a:spcPts val="600"/>
              </a:spcBef>
              <a:spcAft>
                <a:spcPts val="600"/>
              </a:spcAft>
              <a:buFont typeface="Arial" charset="0"/>
              <a:buChar char="•"/>
            </a:pPr>
            <a:r>
              <a:rPr lang="en-US" b="1" dirty="0">
                <a:latin typeface="Times New Roman" charset="0"/>
                <a:ea typeface="Times New Roman" charset="0"/>
                <a:cs typeface="Times New Roman" charset="0"/>
              </a:rPr>
              <a:t>Total cost: 4.7 M€</a:t>
            </a:r>
          </a:p>
          <a:p>
            <a:pPr marL="285750" indent="-285750">
              <a:spcBef>
                <a:spcPts val="600"/>
              </a:spcBef>
              <a:spcAft>
                <a:spcPts val="600"/>
              </a:spcAft>
              <a:buFont typeface="Arial" charset="0"/>
              <a:buChar char="•"/>
            </a:pPr>
            <a:r>
              <a:rPr lang="en-US" b="1" dirty="0">
                <a:latin typeface="Times New Roman" charset="0"/>
                <a:ea typeface="Times New Roman" charset="0"/>
                <a:cs typeface="Times New Roman" charset="0"/>
              </a:rPr>
              <a:t>Requested budget: 3 M€</a:t>
            </a:r>
            <a:endParaRPr lang="en-GB" dirty="0">
              <a:latin typeface="Times New Roman" charset="0"/>
              <a:ea typeface="Times New Roman" charset="0"/>
              <a:cs typeface="Times New Roman" charset="0"/>
            </a:endParaRPr>
          </a:p>
          <a:p>
            <a:pPr marL="285750" indent="-285750">
              <a:spcBef>
                <a:spcPts val="600"/>
              </a:spcBef>
              <a:spcAft>
                <a:spcPts val="600"/>
              </a:spcAft>
              <a:buFont typeface="Arial" charset="0"/>
              <a:buChar char="•"/>
            </a:pPr>
            <a:r>
              <a:rPr lang="en-GB" b="1" dirty="0">
                <a:latin typeface="Times New Roman" charset="0"/>
                <a:ea typeface="Times New Roman" charset="0"/>
                <a:cs typeface="Times New Roman" charset="0"/>
              </a:rPr>
              <a:t>15 participating institutes from</a:t>
            </a:r>
            <a:br>
              <a:rPr lang="en-GB" b="1" dirty="0">
                <a:latin typeface="Times New Roman" charset="0"/>
                <a:ea typeface="Times New Roman" charset="0"/>
                <a:cs typeface="Times New Roman" charset="0"/>
              </a:rPr>
            </a:br>
            <a:r>
              <a:rPr lang="en-GB" b="1" dirty="0">
                <a:latin typeface="Times New Roman" charset="0"/>
                <a:ea typeface="Times New Roman" charset="0"/>
                <a:cs typeface="Times New Roman" charset="0"/>
              </a:rPr>
              <a:t>11 European countries including CERN and ESS</a:t>
            </a:r>
          </a:p>
          <a:p>
            <a:pPr marL="285750" indent="-285750">
              <a:spcBef>
                <a:spcPts val="600"/>
              </a:spcBef>
              <a:spcAft>
                <a:spcPts val="600"/>
              </a:spcAft>
              <a:buFont typeface="Arial" charset="0"/>
              <a:buChar char="•"/>
            </a:pPr>
            <a:r>
              <a:rPr lang="en-GB" dirty="0">
                <a:latin typeface="Times New Roman" charset="0"/>
                <a:ea typeface="Times New Roman" charset="0"/>
                <a:cs typeface="Times New Roman" charset="0"/>
              </a:rPr>
              <a:t>6 Work Packages</a:t>
            </a:r>
          </a:p>
          <a:p>
            <a:pPr marL="285750" indent="-285750">
              <a:spcBef>
                <a:spcPts val="600"/>
              </a:spcBef>
              <a:spcAft>
                <a:spcPts val="600"/>
              </a:spcAft>
              <a:buFont typeface="Arial" charset="0"/>
              <a:buChar char="•"/>
            </a:pPr>
            <a:r>
              <a:rPr lang="en-GB" b="1" dirty="0">
                <a:solidFill>
                  <a:srgbClr val="FF0000"/>
                </a:solidFill>
                <a:latin typeface="Times New Roman" charset="0"/>
                <a:ea typeface="Times New Roman" charset="0"/>
                <a:cs typeface="Times New Roman" charset="0"/>
              </a:rPr>
              <a:t>Approved end of August 2017</a:t>
            </a:r>
          </a:p>
        </p:txBody>
      </p:sp>
      <p:graphicFrame>
        <p:nvGraphicFramePr>
          <p:cNvPr id="14" name="Diagramme 3"/>
          <p:cNvGraphicFramePr/>
          <p:nvPr/>
        </p:nvGraphicFramePr>
        <p:xfrm>
          <a:off x="5442276" y="2093769"/>
          <a:ext cx="3598706" cy="239889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504946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751" y="1560608"/>
            <a:ext cx="9036496" cy="5401479"/>
          </a:xfrm>
          <a:prstGeom prst="rect">
            <a:avLst/>
          </a:prstGeom>
        </p:spPr>
        <p:txBody>
          <a:bodyPr wrap="square">
            <a:spAutoFit/>
          </a:bodyPr>
          <a:lstStyle/>
          <a:p>
            <a:pPr marL="342900" indent="-342900">
              <a:spcBef>
                <a:spcPts val="1200"/>
              </a:spcBef>
              <a:buFont typeface="Arial" panose="020B0604020202020204" pitchFamily="34" charset="0"/>
              <a:buChar char="•"/>
            </a:pPr>
            <a:r>
              <a:rPr lang="en-US" sz="2000" b="1" dirty="0">
                <a:solidFill>
                  <a:srgbClr val="000000"/>
                </a:solidFill>
                <a:ea typeface="Times New Roman" panose="02020603050405020304" pitchFamily="18" charset="0"/>
              </a:rPr>
              <a:t>T2HK</a:t>
            </a:r>
            <a:r>
              <a:rPr lang="en-US" sz="2000" dirty="0">
                <a:solidFill>
                  <a:srgbClr val="000000"/>
                </a:solidFill>
                <a:ea typeface="Times New Roman" panose="02020603050405020304" pitchFamily="18" charset="0"/>
              </a:rPr>
              <a:t>:</a:t>
            </a:r>
          </a:p>
          <a:p>
            <a:pPr marL="800100" lvl="1" indent="-342900">
              <a:spcBef>
                <a:spcPts val="600"/>
              </a:spcBef>
              <a:buFont typeface="Arial" panose="020B0604020202020204" pitchFamily="34" charset="0"/>
              <a:buChar char="•"/>
            </a:pPr>
            <a:r>
              <a:rPr lang="en-US" sz="2000" dirty="0">
                <a:solidFill>
                  <a:srgbClr val="000000"/>
                </a:solidFill>
                <a:ea typeface="Times New Roman" panose="02020603050405020304" pitchFamily="18" charset="0"/>
              </a:rPr>
              <a:t>Same curves that Hyper-K has showed at the Neutrino Town Meeting at CERN and the one that was showed at Neutrino 2018.</a:t>
            </a:r>
          </a:p>
          <a:p>
            <a:pPr marL="800100" lvl="1" indent="-342900">
              <a:spcBef>
                <a:spcPts val="600"/>
              </a:spcBef>
              <a:buFont typeface="Arial" panose="020B0604020202020204" pitchFamily="34" charset="0"/>
              <a:buChar char="•"/>
            </a:pPr>
            <a:r>
              <a:rPr lang="en-US" sz="2000" dirty="0">
                <a:solidFill>
                  <a:srgbClr val="000000"/>
                </a:solidFill>
                <a:ea typeface="Times New Roman" panose="02020603050405020304" pitchFamily="18" charset="0"/>
              </a:rPr>
              <a:t>Systematics are said by T2HK to be between 3% to 4%. </a:t>
            </a:r>
          </a:p>
          <a:p>
            <a:pPr marL="800100" lvl="1" indent="-342900">
              <a:spcBef>
                <a:spcPts val="600"/>
              </a:spcBef>
              <a:buFont typeface="Arial" panose="020B0604020202020204" pitchFamily="34" charset="0"/>
              <a:buChar char="•"/>
            </a:pPr>
            <a:r>
              <a:rPr lang="en-US" sz="2000" dirty="0">
                <a:solidFill>
                  <a:srgbClr val="000000"/>
                </a:solidFill>
                <a:ea typeface="Times New Roman" panose="02020603050405020304" pitchFamily="18" charset="0"/>
              </a:rPr>
              <a:t>sin</a:t>
            </a:r>
            <a:r>
              <a:rPr lang="en-US" sz="2000" baseline="30000" dirty="0">
                <a:solidFill>
                  <a:srgbClr val="000000"/>
                </a:solidFill>
                <a:ea typeface="Times New Roman" panose="02020603050405020304" pitchFamily="18" charset="0"/>
              </a:rPr>
              <a:t>2</a:t>
            </a:r>
            <a:r>
              <a:rPr lang="en-US" sz="2000" dirty="0">
                <a:solidFill>
                  <a:srgbClr val="000000"/>
                </a:solidFill>
                <a:ea typeface="Times New Roman" panose="02020603050405020304" pitchFamily="18" charset="0"/>
              </a:rPr>
              <a:t> 2</a:t>
            </a:r>
            <a:r>
              <a:rPr lang="el-GR" sz="2000" dirty="0">
                <a:solidFill>
                  <a:srgbClr val="000000"/>
                </a:solidFill>
                <a:ea typeface="Times New Roman" panose="02020603050405020304" pitchFamily="18" charset="0"/>
              </a:rPr>
              <a:t>θ</a:t>
            </a:r>
            <a:r>
              <a:rPr lang="en-US" sz="2000" baseline="-25000" dirty="0">
                <a:solidFill>
                  <a:srgbClr val="000000"/>
                </a:solidFill>
                <a:ea typeface="Times New Roman" panose="02020603050405020304" pitchFamily="18" charset="0"/>
              </a:rPr>
              <a:t>13</a:t>
            </a:r>
            <a:r>
              <a:rPr lang="en-US" sz="2000" dirty="0">
                <a:solidFill>
                  <a:srgbClr val="000000"/>
                </a:solidFill>
                <a:ea typeface="Times New Roman" panose="02020603050405020304" pitchFamily="18" charset="0"/>
              </a:rPr>
              <a:t> =0.1 and </a:t>
            </a:r>
            <a:r>
              <a:rPr lang="el-GR" sz="2000" dirty="0">
                <a:solidFill>
                  <a:srgbClr val="000000"/>
                </a:solidFill>
                <a:ea typeface="Times New Roman" panose="02020603050405020304" pitchFamily="18" charset="0"/>
              </a:rPr>
              <a:t>θ</a:t>
            </a:r>
            <a:r>
              <a:rPr lang="en-US" sz="2000" baseline="-25000" dirty="0">
                <a:solidFill>
                  <a:srgbClr val="000000"/>
                </a:solidFill>
                <a:ea typeface="Times New Roman" panose="02020603050405020304" pitchFamily="18" charset="0"/>
              </a:rPr>
              <a:t>23</a:t>
            </a:r>
            <a:r>
              <a:rPr lang="en-US" sz="2000" dirty="0">
                <a:solidFill>
                  <a:srgbClr val="000000"/>
                </a:solidFill>
                <a:ea typeface="Times New Roman" panose="02020603050405020304" pitchFamily="18" charset="0"/>
              </a:rPr>
              <a:t>=</a:t>
            </a:r>
            <a:r>
              <a:rPr lang="el-GR" sz="2000" dirty="0">
                <a:solidFill>
                  <a:srgbClr val="000000"/>
                </a:solidFill>
                <a:ea typeface="Times New Roman" panose="02020603050405020304" pitchFamily="18" charset="0"/>
              </a:rPr>
              <a:t> π </a:t>
            </a:r>
            <a:r>
              <a:rPr lang="en-US" sz="2000" dirty="0">
                <a:solidFill>
                  <a:srgbClr val="000000"/>
                </a:solidFill>
                <a:ea typeface="Times New Roman" panose="02020603050405020304" pitchFamily="18" charset="0"/>
              </a:rPr>
              <a:t>/2.</a:t>
            </a:r>
          </a:p>
          <a:p>
            <a:pPr marL="342900" indent="-342900">
              <a:spcBef>
                <a:spcPts val="1200"/>
              </a:spcBef>
              <a:buFont typeface="Arial" panose="020B0604020202020204" pitchFamily="34" charset="0"/>
              <a:buChar char="•"/>
            </a:pPr>
            <a:r>
              <a:rPr lang="en-US" sz="2000" b="1" dirty="0">
                <a:solidFill>
                  <a:srgbClr val="000000"/>
                </a:solidFill>
                <a:ea typeface="Times New Roman" panose="02020603050405020304" pitchFamily="18" charset="0"/>
              </a:rPr>
              <a:t>DUNE</a:t>
            </a:r>
            <a:r>
              <a:rPr lang="en-US" sz="2000" dirty="0">
                <a:solidFill>
                  <a:srgbClr val="000000"/>
                </a:solidFill>
                <a:ea typeface="Times New Roman" panose="02020603050405020304" pitchFamily="18" charset="0"/>
              </a:rPr>
              <a:t>:</a:t>
            </a:r>
          </a:p>
          <a:p>
            <a:pPr marL="800100" lvl="1" indent="-342900">
              <a:spcBef>
                <a:spcPts val="600"/>
              </a:spcBef>
              <a:buFont typeface="Arial" panose="020B0604020202020204" pitchFamily="34" charset="0"/>
              <a:buChar char="•"/>
            </a:pPr>
            <a:r>
              <a:rPr lang="en-US" sz="2000" dirty="0">
                <a:solidFill>
                  <a:srgbClr val="000000"/>
                </a:solidFill>
                <a:ea typeface="Times New Roman" panose="02020603050405020304" pitchFamily="18" charset="0"/>
              </a:rPr>
              <a:t>Public globes file released by the DUNE collaboration with the CDR, the only change is to increase the number of years from 7 to 10.</a:t>
            </a:r>
          </a:p>
          <a:p>
            <a:pPr marL="800100" lvl="1" indent="-342900">
              <a:spcBef>
                <a:spcPts val="600"/>
              </a:spcBef>
              <a:buFont typeface="Arial" panose="020B0604020202020204" pitchFamily="34" charset="0"/>
              <a:buChar char="•"/>
            </a:pPr>
            <a:r>
              <a:rPr lang="en-US" sz="2000" dirty="0">
                <a:solidFill>
                  <a:srgbClr val="000000"/>
                </a:solidFill>
                <a:ea typeface="Times New Roman" panose="02020603050405020304" pitchFamily="18" charset="0"/>
              </a:rPr>
              <a:t>sin</a:t>
            </a:r>
            <a:r>
              <a:rPr lang="en-US" sz="2000" baseline="30000" dirty="0">
                <a:solidFill>
                  <a:srgbClr val="000000"/>
                </a:solidFill>
                <a:ea typeface="Times New Roman" panose="02020603050405020304" pitchFamily="18" charset="0"/>
              </a:rPr>
              <a:t>2</a:t>
            </a:r>
            <a:r>
              <a:rPr lang="en-US" sz="2000" dirty="0">
                <a:solidFill>
                  <a:srgbClr val="000000"/>
                </a:solidFill>
                <a:ea typeface="Times New Roman" panose="02020603050405020304" pitchFamily="18" charset="0"/>
              </a:rPr>
              <a:t>2</a:t>
            </a:r>
            <a:r>
              <a:rPr lang="el-GR" sz="2000" dirty="0">
                <a:solidFill>
                  <a:srgbClr val="000000"/>
                </a:solidFill>
                <a:ea typeface="Times New Roman" panose="02020603050405020304" pitchFamily="18" charset="0"/>
              </a:rPr>
              <a:t>θ</a:t>
            </a:r>
            <a:r>
              <a:rPr lang="en-US" sz="2000" baseline="-25000" dirty="0">
                <a:solidFill>
                  <a:srgbClr val="000000"/>
                </a:solidFill>
                <a:ea typeface="Times New Roman" panose="02020603050405020304" pitchFamily="18" charset="0"/>
              </a:rPr>
              <a:t>13</a:t>
            </a:r>
            <a:r>
              <a:rPr lang="en-US" sz="2000" dirty="0">
                <a:solidFill>
                  <a:srgbClr val="000000"/>
                </a:solidFill>
                <a:ea typeface="Times New Roman" panose="02020603050405020304" pitchFamily="18" charset="0"/>
              </a:rPr>
              <a:t> =0.1 and </a:t>
            </a:r>
            <a:r>
              <a:rPr lang="el-GR" sz="2000" dirty="0">
                <a:solidFill>
                  <a:srgbClr val="000000"/>
                </a:solidFill>
                <a:ea typeface="Times New Roman" panose="02020603050405020304" pitchFamily="18" charset="0"/>
              </a:rPr>
              <a:t>θ</a:t>
            </a:r>
            <a:r>
              <a:rPr lang="en-US" sz="2000" baseline="-25000" dirty="0">
                <a:solidFill>
                  <a:srgbClr val="000000"/>
                </a:solidFill>
                <a:ea typeface="Times New Roman" panose="02020603050405020304" pitchFamily="18" charset="0"/>
              </a:rPr>
              <a:t>23</a:t>
            </a:r>
            <a:r>
              <a:rPr lang="en-US" sz="2000" dirty="0">
                <a:solidFill>
                  <a:srgbClr val="000000"/>
                </a:solidFill>
                <a:ea typeface="Times New Roman" panose="02020603050405020304" pitchFamily="18" charset="0"/>
              </a:rPr>
              <a:t>=</a:t>
            </a:r>
            <a:r>
              <a:rPr lang="el-GR" sz="2000" dirty="0">
                <a:solidFill>
                  <a:srgbClr val="000000"/>
                </a:solidFill>
                <a:ea typeface="Times New Roman" panose="02020603050405020304" pitchFamily="18" charset="0"/>
              </a:rPr>
              <a:t>π</a:t>
            </a:r>
            <a:r>
              <a:rPr lang="en-US" sz="2000" dirty="0">
                <a:solidFill>
                  <a:srgbClr val="000000"/>
                </a:solidFill>
                <a:ea typeface="Times New Roman" panose="02020603050405020304" pitchFamily="18" charset="0"/>
              </a:rPr>
              <a:t>/2, to be compatible with the T2HK line.</a:t>
            </a:r>
          </a:p>
          <a:p>
            <a:pPr marL="342900" indent="-342900">
              <a:spcBef>
                <a:spcPts val="1200"/>
              </a:spcBef>
              <a:buFont typeface="Arial" panose="020B0604020202020204" pitchFamily="34" charset="0"/>
              <a:buChar char="•"/>
            </a:pPr>
            <a:r>
              <a:rPr lang="en-US" sz="2000" b="1" dirty="0" err="1">
                <a:solidFill>
                  <a:srgbClr val="000000"/>
                </a:solidFill>
                <a:ea typeface="Times New Roman" panose="02020603050405020304" pitchFamily="18" charset="0"/>
              </a:rPr>
              <a:t>ESSnuSB</a:t>
            </a:r>
            <a:r>
              <a:rPr lang="en-US" sz="2000" dirty="0">
                <a:solidFill>
                  <a:srgbClr val="000000"/>
                </a:solidFill>
                <a:ea typeface="Times New Roman" panose="02020603050405020304" pitchFamily="18" charset="0"/>
              </a:rPr>
              <a:t>:</a:t>
            </a:r>
          </a:p>
          <a:p>
            <a:pPr marL="800100" lvl="1" indent="-342900">
              <a:spcBef>
                <a:spcPts val="600"/>
              </a:spcBef>
              <a:buFont typeface="Arial" panose="020B0604020202020204" pitchFamily="34" charset="0"/>
              <a:buChar char="•"/>
            </a:pPr>
            <a:r>
              <a:rPr lang="en-US" sz="2000" dirty="0">
                <a:solidFill>
                  <a:srgbClr val="000000"/>
                </a:solidFill>
                <a:ea typeface="Times New Roman" panose="02020603050405020304" pitchFamily="18" charset="0"/>
              </a:rPr>
              <a:t>Instead of considering as usual “Opt. Snowmass errors" it is only assumed an overall 3% systematic error in the different signal and background channels, more in line with T2HK assumptions.</a:t>
            </a:r>
          </a:p>
          <a:p>
            <a:pPr marL="800100" lvl="1" indent="-342900">
              <a:spcBef>
                <a:spcPts val="600"/>
              </a:spcBef>
              <a:buFont typeface="Arial" panose="020B0604020202020204" pitchFamily="34" charset="0"/>
              <a:buChar char="•"/>
            </a:pPr>
            <a:r>
              <a:rPr lang="en-US" sz="2000" dirty="0">
                <a:solidFill>
                  <a:srgbClr val="000000"/>
                </a:solidFill>
                <a:ea typeface="Times New Roman" panose="02020603050405020304" pitchFamily="18" charset="0"/>
              </a:rPr>
              <a:t>sin</a:t>
            </a:r>
            <a:r>
              <a:rPr lang="en-US" sz="2000" baseline="30000" dirty="0">
                <a:solidFill>
                  <a:srgbClr val="000000"/>
                </a:solidFill>
                <a:ea typeface="Times New Roman" panose="02020603050405020304" pitchFamily="18" charset="0"/>
              </a:rPr>
              <a:t>2</a:t>
            </a:r>
            <a:r>
              <a:rPr lang="en-US" sz="2000" dirty="0">
                <a:solidFill>
                  <a:srgbClr val="000000"/>
                </a:solidFill>
                <a:ea typeface="Times New Roman" panose="02020603050405020304" pitchFamily="18" charset="0"/>
              </a:rPr>
              <a:t>2</a:t>
            </a:r>
            <a:r>
              <a:rPr lang="el-GR" sz="2000" dirty="0">
                <a:solidFill>
                  <a:srgbClr val="000000"/>
                </a:solidFill>
                <a:ea typeface="Times New Roman" panose="02020603050405020304" pitchFamily="18" charset="0"/>
              </a:rPr>
              <a:t>θ</a:t>
            </a:r>
            <a:r>
              <a:rPr lang="en-US" sz="2000" baseline="-25000" dirty="0">
                <a:solidFill>
                  <a:srgbClr val="000000"/>
                </a:solidFill>
                <a:ea typeface="Times New Roman" panose="02020603050405020304" pitchFamily="18" charset="0"/>
              </a:rPr>
              <a:t>13</a:t>
            </a:r>
            <a:r>
              <a:rPr lang="en-US" sz="2000" dirty="0">
                <a:solidFill>
                  <a:srgbClr val="000000"/>
                </a:solidFill>
                <a:ea typeface="Times New Roman" panose="02020603050405020304" pitchFamily="18" charset="0"/>
              </a:rPr>
              <a:t> =0.1 and </a:t>
            </a:r>
            <a:r>
              <a:rPr lang="el-GR" sz="2000" dirty="0">
                <a:solidFill>
                  <a:srgbClr val="000000"/>
                </a:solidFill>
                <a:ea typeface="Times New Roman" panose="02020603050405020304" pitchFamily="18" charset="0"/>
              </a:rPr>
              <a:t>θ</a:t>
            </a:r>
            <a:r>
              <a:rPr lang="en-US" sz="2000" baseline="-25000" dirty="0">
                <a:solidFill>
                  <a:srgbClr val="000000"/>
                </a:solidFill>
                <a:ea typeface="Times New Roman" panose="02020603050405020304" pitchFamily="18" charset="0"/>
              </a:rPr>
              <a:t>23</a:t>
            </a:r>
            <a:r>
              <a:rPr lang="en-US" sz="2000" dirty="0">
                <a:solidFill>
                  <a:srgbClr val="000000"/>
                </a:solidFill>
                <a:ea typeface="Times New Roman" panose="02020603050405020304" pitchFamily="18" charset="0"/>
              </a:rPr>
              <a:t>=</a:t>
            </a:r>
            <a:r>
              <a:rPr lang="el-GR" sz="2000" dirty="0">
                <a:solidFill>
                  <a:srgbClr val="000000"/>
                </a:solidFill>
                <a:ea typeface="Times New Roman" panose="02020603050405020304" pitchFamily="18" charset="0"/>
              </a:rPr>
              <a:t> π </a:t>
            </a:r>
            <a:r>
              <a:rPr lang="en-US" sz="2000" dirty="0">
                <a:solidFill>
                  <a:srgbClr val="000000"/>
                </a:solidFill>
                <a:ea typeface="Times New Roman" panose="02020603050405020304" pitchFamily="18" charset="0"/>
              </a:rPr>
              <a:t>/2, to be compatible with the T2HK line. </a:t>
            </a:r>
          </a:p>
        </p:txBody>
      </p:sp>
      <p:sp>
        <p:nvSpPr>
          <p:cNvPr id="4" name="Title 3">
            <a:extLst>
              <a:ext uri="{FF2B5EF4-FFF2-40B4-BE49-F238E27FC236}">
                <a16:creationId xmlns:a16="http://schemas.microsoft.com/office/drawing/2014/main" id="{4EF4DB3F-6ABF-8745-B15F-12E6670F54BF}"/>
              </a:ext>
            </a:extLst>
          </p:cNvPr>
          <p:cNvSpPr>
            <a:spLocks noGrp="1"/>
          </p:cNvSpPr>
          <p:nvPr>
            <p:ph type="title"/>
          </p:nvPr>
        </p:nvSpPr>
        <p:spPr>
          <a:xfrm>
            <a:off x="1576552" y="1"/>
            <a:ext cx="5959365" cy="1795856"/>
          </a:xfrm>
        </p:spPr>
        <p:txBody>
          <a:bodyPr/>
          <a:lstStyle/>
          <a:p>
            <a:r>
              <a:rPr lang="en-US" sz="3600" dirty="0">
                <a:solidFill>
                  <a:schemeClr val="accent6">
                    <a:lumMod val="75000"/>
                  </a:schemeClr>
                </a:solidFill>
                <a:ea typeface="Times New Roman" panose="02020603050405020304" pitchFamily="18" charset="0"/>
              </a:rPr>
              <a:t>How the CPV coverage and resolution curves have been produced</a:t>
            </a:r>
            <a:endParaRPr lang="en-GB" sz="3600" dirty="0">
              <a:solidFill>
                <a:schemeClr val="accent6">
                  <a:lumMod val="75000"/>
                </a:schemeClr>
              </a:solidFill>
            </a:endParaRPr>
          </a:p>
        </p:txBody>
      </p:sp>
      <p:sp>
        <p:nvSpPr>
          <p:cNvPr id="5" name="Date Placeholder 4">
            <a:extLst>
              <a:ext uri="{FF2B5EF4-FFF2-40B4-BE49-F238E27FC236}">
                <a16:creationId xmlns:a16="http://schemas.microsoft.com/office/drawing/2014/main" id="{C8461FB7-D55B-7642-AC5F-F7CB94CBFABA}"/>
              </a:ext>
            </a:extLst>
          </p:cNvPr>
          <p:cNvSpPr>
            <a:spLocks noGrp="1"/>
          </p:cNvSpPr>
          <p:nvPr>
            <p:ph type="dt" sz="half" idx="10"/>
          </p:nvPr>
        </p:nvSpPr>
        <p:spPr/>
        <p:txBody>
          <a:bodyPr/>
          <a:lstStyle/>
          <a:p>
            <a:r>
              <a:rPr lang="fr-FR"/>
              <a:t>HEP2021, 16/06/2021</a:t>
            </a:r>
            <a:endParaRPr lang="en-US" dirty="0"/>
          </a:p>
        </p:txBody>
      </p:sp>
      <p:sp>
        <p:nvSpPr>
          <p:cNvPr id="6" name="Footer Placeholder 5">
            <a:extLst>
              <a:ext uri="{FF2B5EF4-FFF2-40B4-BE49-F238E27FC236}">
                <a16:creationId xmlns:a16="http://schemas.microsoft.com/office/drawing/2014/main" id="{632EFEA0-B9FB-A14A-AD1A-21002908B92B}"/>
              </a:ext>
            </a:extLst>
          </p:cNvPr>
          <p:cNvSpPr>
            <a:spLocks noGrp="1"/>
          </p:cNvSpPr>
          <p:nvPr>
            <p:ph type="ftr" sz="quarter" idx="11"/>
          </p:nvPr>
        </p:nvSpPr>
        <p:spPr/>
        <p:txBody>
          <a:bodyPr/>
          <a:lstStyle/>
          <a:p>
            <a:r>
              <a:rPr lang="en-US"/>
              <a:t>M. Dracos, IPHC-IN2P3/CNRS/UNISTRA</a:t>
            </a:r>
            <a:endParaRPr lang="en-US" dirty="0"/>
          </a:p>
        </p:txBody>
      </p:sp>
      <p:sp>
        <p:nvSpPr>
          <p:cNvPr id="7" name="Slide Number Placeholder 6">
            <a:extLst>
              <a:ext uri="{FF2B5EF4-FFF2-40B4-BE49-F238E27FC236}">
                <a16:creationId xmlns:a16="http://schemas.microsoft.com/office/drawing/2014/main" id="{1625D2D9-BBFB-2C46-820F-0485754A4D13}"/>
              </a:ext>
            </a:extLst>
          </p:cNvPr>
          <p:cNvSpPr>
            <a:spLocks noGrp="1"/>
          </p:cNvSpPr>
          <p:nvPr>
            <p:ph type="sldNum" sz="quarter" idx="12"/>
          </p:nvPr>
        </p:nvSpPr>
        <p:spPr/>
        <p:txBody>
          <a:bodyPr/>
          <a:lstStyle/>
          <a:p>
            <a:fld id="{4FAB73BC-B049-4115-A692-8D63A059BFB8}" type="slidenum">
              <a:rPr lang="en-US" smtClean="0"/>
              <a:t>53</a:t>
            </a:fld>
            <a:endParaRPr lang="en-US" dirty="0"/>
          </a:p>
        </p:txBody>
      </p:sp>
    </p:spTree>
    <p:extLst>
      <p:ext uri="{BB962C8B-B14F-4D97-AF65-F5344CB8AC3E}">
        <p14:creationId xmlns:p14="http://schemas.microsoft.com/office/powerpoint/2010/main" val="6595383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1297459" y="14397"/>
            <a:ext cx="6862522" cy="1604196"/>
          </a:xfrm>
          <a:noFill/>
          <a:ln w="19050">
            <a:noFill/>
          </a:ln>
        </p:spPr>
        <p:txBody>
          <a:bodyPr lIns="90000" tIns="46800" rIns="90000" bIns="46800">
            <a:normAutofit fontScale="90000"/>
          </a:bodyPr>
          <a:lstStyle/>
          <a:p>
            <a:r>
              <a:rPr lang="en-US" sz="3000" b="1" dirty="0"/>
              <a:t>Beyond DUNE, JUNO, </a:t>
            </a:r>
            <a:r>
              <a:rPr lang="en-US" sz="3000" b="1" dirty="0" err="1"/>
              <a:t>HyperK</a:t>
            </a:r>
            <a:r>
              <a:rPr lang="en-US" sz="3000" b="1" dirty="0"/>
              <a:t>: </a:t>
            </a:r>
            <a:br>
              <a:rPr lang="en-US" sz="3000" b="1" dirty="0"/>
            </a:br>
            <a:r>
              <a:rPr lang="en-US" b="1" dirty="0"/>
              <a:t>ESS</a:t>
            </a:r>
            <a:r>
              <a:rPr lang="el-GR" sz="3600" b="1" dirty="0">
                <a:latin typeface="Times New Roman" panose="02020603050405020304" pitchFamily="18" charset="0"/>
                <a:cs typeface="Times New Roman" panose="02020603050405020304" pitchFamily="18" charset="0"/>
              </a:rPr>
              <a:t>ν</a:t>
            </a:r>
            <a:r>
              <a:rPr lang="en-US" b="1" dirty="0"/>
              <a:t>SB, P2O and Neutrino factory</a:t>
            </a:r>
            <a:endParaRPr lang="ru-RU" b="1" dirty="0"/>
          </a:p>
        </p:txBody>
      </p:sp>
      <p:sp>
        <p:nvSpPr>
          <p:cNvPr id="5" name="Text Box 3"/>
          <p:cNvSpPr txBox="1">
            <a:spLocks noChangeArrowheads="1"/>
          </p:cNvSpPr>
          <p:nvPr/>
        </p:nvSpPr>
        <p:spPr bwMode="auto">
          <a:xfrm>
            <a:off x="5364088" y="5589240"/>
            <a:ext cx="3600400" cy="934607"/>
          </a:xfrm>
          <a:prstGeom prst="rect">
            <a:avLst/>
          </a:prstGeom>
          <a:solidFill>
            <a:srgbClr val="99CC00">
              <a:alpha val="38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5pPr>
            <a:lvl6pPr defTabSz="457200" eaLnBrk="0" fontAlgn="base" hangingPunct="0">
              <a:lnSpc>
                <a:spcPct val="123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6pPr>
            <a:lvl7pPr defTabSz="457200" eaLnBrk="0" fontAlgn="base" hangingPunct="0">
              <a:lnSpc>
                <a:spcPct val="123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7pPr>
            <a:lvl8pPr defTabSz="457200" eaLnBrk="0" fontAlgn="base" hangingPunct="0">
              <a:lnSpc>
                <a:spcPct val="123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8pPr>
            <a:lvl9pPr defTabSz="457200" eaLnBrk="0" fontAlgn="base" hangingPunct="0">
              <a:lnSpc>
                <a:spcPct val="123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9pPr>
          </a:lstStyle>
          <a:p>
            <a:pPr algn="ctr">
              <a:lnSpc>
                <a:spcPct val="102000"/>
              </a:lnSpc>
            </a:pPr>
            <a:r>
              <a:rPr lang="en-US" altLang="bg-BG" b="1" dirty="0">
                <a:latin typeface="Comic Sans MS" pitchFamily="66" charset="0"/>
              </a:rPr>
              <a:t>Roumen Tsenov</a:t>
            </a:r>
            <a:endParaRPr lang="en-GB" altLang="bg-BG" b="1" dirty="0">
              <a:latin typeface="Comic Sans MS" pitchFamily="66" charset="0"/>
            </a:endParaRPr>
          </a:p>
          <a:p>
            <a:pPr algn="ctr">
              <a:lnSpc>
                <a:spcPct val="102000"/>
              </a:lnSpc>
            </a:pPr>
            <a:r>
              <a:rPr lang="en-US" altLang="bg-BG" sz="1800" b="1" dirty="0">
                <a:latin typeface="Comic Sans MS" pitchFamily="66" charset="0"/>
              </a:rPr>
              <a:t>Department of Atomic Physics, University of Sofia</a:t>
            </a:r>
          </a:p>
        </p:txBody>
      </p:sp>
      <p:sp>
        <p:nvSpPr>
          <p:cNvPr id="6" name="Text Box 15"/>
          <p:cNvSpPr txBox="1">
            <a:spLocks noChangeArrowheads="1"/>
          </p:cNvSpPr>
          <p:nvPr/>
        </p:nvSpPr>
        <p:spPr bwMode="auto">
          <a:xfrm>
            <a:off x="3219537" y="1899706"/>
            <a:ext cx="5688632" cy="975593"/>
          </a:xfrm>
          <a:prstGeom prst="rect">
            <a:avLst/>
          </a:prstGeom>
          <a:noFill/>
          <a:ln w="19050">
            <a:solidFill>
              <a:srgbClr val="00B050"/>
            </a:solidFill>
            <a:miter lim="800000"/>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8000" tIns="0" rIns="18000" bIns="0" anchor="ctr">
            <a:noAutofit/>
          </a:bodyPr>
          <a:lstStyle/>
          <a:p>
            <a:pPr marL="0" marR="0" lvl="0" indent="0" algn="ctr" defTabSz="457200" rtl="0" eaLnBrk="0" fontAlgn="base" latinLnBrk="0" hangingPunct="0">
              <a:lnSpc>
                <a:spcPct val="100000"/>
              </a:lnSpc>
              <a:spcBef>
                <a:spcPct val="0"/>
              </a:spcBef>
              <a:spcAft>
                <a:spcPct val="0"/>
              </a:spcAft>
              <a:buClr>
                <a:srgbClr val="000000"/>
              </a:buClr>
              <a:buSzPct val="100000"/>
              <a:buFont typeface="Times New Roman" pitchFamily="18" charset="0"/>
              <a:buNone/>
              <a:tabLst/>
              <a:defRPr/>
            </a:pPr>
            <a:r>
              <a:rPr lang="en-US" sz="2000" b="1" i="1" dirty="0">
                <a:solidFill>
                  <a:schemeClr val="accent5">
                    <a:lumMod val="50000"/>
                  </a:schemeClr>
                </a:solidFill>
                <a:latin typeface="+mn-lt"/>
              </a:rPr>
              <a:t>European Neutrino "Town" meeting and ESPP 2019 discussion, </a:t>
            </a:r>
            <a:r>
              <a:rPr lang="en-US" altLang="bg-BG" sz="2000" b="1" i="1" baseline="0" dirty="0">
                <a:solidFill>
                  <a:schemeClr val="accent5">
                    <a:lumMod val="50000"/>
                  </a:schemeClr>
                </a:solidFill>
                <a:latin typeface="+mn-lt"/>
              </a:rPr>
              <a:t>CERN, 24</a:t>
            </a:r>
            <a:r>
              <a:rPr lang="ru-RU" altLang="bg-BG" sz="2000" b="1" i="1" baseline="0" dirty="0">
                <a:solidFill>
                  <a:schemeClr val="accent5">
                    <a:lumMod val="50000"/>
                  </a:schemeClr>
                </a:solidFill>
                <a:latin typeface="+mn-lt"/>
              </a:rPr>
              <a:t>.</a:t>
            </a:r>
            <a:r>
              <a:rPr lang="en-US" altLang="bg-BG" sz="2000" b="1" i="1" baseline="0" dirty="0">
                <a:solidFill>
                  <a:schemeClr val="accent5">
                    <a:lumMod val="50000"/>
                  </a:schemeClr>
                </a:solidFill>
                <a:latin typeface="+mn-lt"/>
              </a:rPr>
              <a:t>10</a:t>
            </a:r>
            <a:r>
              <a:rPr lang="ru-RU" altLang="bg-BG" sz="2000" b="1" i="1" baseline="0" dirty="0">
                <a:solidFill>
                  <a:schemeClr val="accent5">
                    <a:lumMod val="50000"/>
                  </a:schemeClr>
                </a:solidFill>
                <a:latin typeface="+mn-lt"/>
              </a:rPr>
              <a:t>.</a:t>
            </a:r>
            <a:r>
              <a:rPr lang="en-US" altLang="bg-BG" sz="2000" b="1" i="1" dirty="0">
                <a:solidFill>
                  <a:schemeClr val="accent5">
                    <a:lumMod val="50000"/>
                  </a:schemeClr>
                </a:solidFill>
                <a:latin typeface="+mn-lt"/>
              </a:rPr>
              <a:t>2018</a:t>
            </a:r>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504" y="3068960"/>
            <a:ext cx="4812978" cy="3119427"/>
          </a:xfrm>
          <a:prstGeom prst="rect">
            <a:avLst/>
          </a:prstGeom>
        </p:spPr>
      </p:pic>
      <p:sp>
        <p:nvSpPr>
          <p:cNvPr id="2" name="Date Placeholder 1">
            <a:extLst>
              <a:ext uri="{FF2B5EF4-FFF2-40B4-BE49-F238E27FC236}">
                <a16:creationId xmlns:a16="http://schemas.microsoft.com/office/drawing/2014/main" id="{C708B7EB-31B7-804E-9F53-8F89A1557C78}"/>
              </a:ext>
            </a:extLst>
          </p:cNvPr>
          <p:cNvSpPr>
            <a:spLocks noGrp="1"/>
          </p:cNvSpPr>
          <p:nvPr>
            <p:ph type="dt" sz="half" idx="10"/>
          </p:nvPr>
        </p:nvSpPr>
        <p:spPr/>
        <p:txBody>
          <a:bodyPr/>
          <a:lstStyle/>
          <a:p>
            <a:r>
              <a:rPr lang="fr-FR"/>
              <a:t>HEP2021, 16/06/2021</a:t>
            </a:r>
            <a:endParaRPr lang="en-US" dirty="0"/>
          </a:p>
        </p:txBody>
      </p:sp>
      <p:sp>
        <p:nvSpPr>
          <p:cNvPr id="3" name="Footer Placeholder 2">
            <a:extLst>
              <a:ext uri="{FF2B5EF4-FFF2-40B4-BE49-F238E27FC236}">
                <a16:creationId xmlns:a16="http://schemas.microsoft.com/office/drawing/2014/main" id="{2196A34B-D815-1847-83A4-B349C250FBF2}"/>
              </a:ext>
            </a:extLst>
          </p:cNvPr>
          <p:cNvSpPr>
            <a:spLocks noGrp="1"/>
          </p:cNvSpPr>
          <p:nvPr>
            <p:ph type="ftr" sz="quarter" idx="11"/>
          </p:nvPr>
        </p:nvSpPr>
        <p:spPr/>
        <p:txBody>
          <a:bodyPr/>
          <a:lstStyle/>
          <a:p>
            <a:r>
              <a:rPr lang="en-US"/>
              <a:t>M. Dracos, IPHC-IN2P3/CNRS/UNISTRA</a:t>
            </a:r>
            <a:endParaRPr lang="en-US" dirty="0"/>
          </a:p>
        </p:txBody>
      </p:sp>
      <p:sp>
        <p:nvSpPr>
          <p:cNvPr id="7" name="Slide Number Placeholder 6">
            <a:extLst>
              <a:ext uri="{FF2B5EF4-FFF2-40B4-BE49-F238E27FC236}">
                <a16:creationId xmlns:a16="http://schemas.microsoft.com/office/drawing/2014/main" id="{419721AC-C320-0344-8843-3693CDBA3E86}"/>
              </a:ext>
            </a:extLst>
          </p:cNvPr>
          <p:cNvSpPr>
            <a:spLocks noGrp="1"/>
          </p:cNvSpPr>
          <p:nvPr>
            <p:ph type="sldNum" sz="quarter" idx="12"/>
          </p:nvPr>
        </p:nvSpPr>
        <p:spPr/>
        <p:txBody>
          <a:bodyPr/>
          <a:lstStyle/>
          <a:p>
            <a:fld id="{4FAB73BC-B049-4115-A692-8D63A059BFB8}" type="slidenum">
              <a:rPr lang="en-US" smtClean="0"/>
              <a:t>54</a:t>
            </a:fld>
            <a:endParaRPr lang="en-US" dirty="0"/>
          </a:p>
        </p:txBody>
      </p:sp>
    </p:spTree>
    <p:extLst>
      <p:ext uri="{BB962C8B-B14F-4D97-AF65-F5344CB8AC3E}">
        <p14:creationId xmlns:p14="http://schemas.microsoft.com/office/powerpoint/2010/main" val="11344995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2"/>
          <p:cNvSpPr>
            <a:spLocks noGrp="1" noChangeArrowheads="1"/>
          </p:cNvSpPr>
          <p:nvPr>
            <p:ph type="title"/>
          </p:nvPr>
        </p:nvSpPr>
        <p:spPr/>
        <p:txBody>
          <a:bodyPr>
            <a:normAutofit/>
          </a:bodyPr>
          <a:lstStyle/>
          <a:p>
            <a:r>
              <a:rPr lang="en-US" dirty="0">
                <a:solidFill>
                  <a:srgbClr val="FF6600"/>
                </a:solidFill>
                <a:latin typeface="Times New Roman" charset="0"/>
                <a:cs typeface="Times New Roman" charset="0"/>
              </a:rPr>
              <a:t>Systematic errors</a:t>
            </a:r>
            <a:endParaRPr lang="en-GB" sz="1000" dirty="0">
              <a:solidFill>
                <a:srgbClr val="FF6600"/>
              </a:solidFill>
              <a:latin typeface="Times New Roman" charset="0"/>
              <a:cs typeface="Times New Roman" charset="0"/>
            </a:endParaRPr>
          </a:p>
        </p:txBody>
      </p:sp>
      <p:sp>
        <p:nvSpPr>
          <p:cNvPr id="5" name="Espace réservé de la date 4"/>
          <p:cNvSpPr>
            <a:spLocks noGrp="1"/>
          </p:cNvSpPr>
          <p:nvPr>
            <p:ph type="dt" sz="half" idx="10"/>
          </p:nvPr>
        </p:nvSpPr>
        <p:spPr/>
        <p:txBody>
          <a:bodyPr/>
          <a:lstStyle/>
          <a:p>
            <a:r>
              <a:rPr lang="fr-FR"/>
              <a:t>HEP2021, 16/06/2021</a:t>
            </a:r>
            <a:endParaRPr lang="en-GB"/>
          </a:p>
        </p:txBody>
      </p:sp>
      <p:sp>
        <p:nvSpPr>
          <p:cNvPr id="6" name="Espace réservé du pied de page 5"/>
          <p:cNvSpPr>
            <a:spLocks noGrp="1"/>
          </p:cNvSpPr>
          <p:nvPr>
            <p:ph type="ftr" sz="quarter" idx="11"/>
          </p:nvPr>
        </p:nvSpPr>
        <p:spPr/>
        <p:txBody>
          <a:bodyPr/>
          <a:lstStyle/>
          <a:p>
            <a:r>
              <a:rPr lang="fr-FR"/>
              <a:t>M. Dracos, IPHC-IN2P3/CNRS/UNISTRA</a:t>
            </a:r>
            <a:endParaRPr lang="en-GB"/>
          </a:p>
        </p:txBody>
      </p:sp>
      <p:sp>
        <p:nvSpPr>
          <p:cNvPr id="4" name="Espace réservé du numéro de diapositive 3"/>
          <p:cNvSpPr>
            <a:spLocks noGrp="1"/>
          </p:cNvSpPr>
          <p:nvPr>
            <p:ph type="sldNum" sz="quarter" idx="12"/>
          </p:nvPr>
        </p:nvSpPr>
        <p:spPr/>
        <p:txBody>
          <a:bodyPr/>
          <a:lstStyle/>
          <a:p>
            <a:fld id="{09CC56F7-6BCF-6E44-9937-5AE9275C7CAF}" type="slidenum">
              <a:rPr lang="en-GB" smtClean="0"/>
              <a:pPr/>
              <a:t>55</a:t>
            </a:fld>
            <a:endParaRPr lang="en-GB"/>
          </a:p>
        </p:txBody>
      </p:sp>
      <p:sp>
        <p:nvSpPr>
          <p:cNvPr id="10" name="ZoneTexte 9"/>
          <p:cNvSpPr txBox="1"/>
          <p:nvPr/>
        </p:nvSpPr>
        <p:spPr>
          <a:xfrm>
            <a:off x="112648" y="6239018"/>
            <a:ext cx="4725673" cy="307777"/>
          </a:xfrm>
          <a:prstGeom prst="rect">
            <a:avLst/>
          </a:prstGeom>
          <a:noFill/>
        </p:spPr>
        <p:txBody>
          <a:bodyPr wrap="none" rtlCol="0">
            <a:spAutoFit/>
          </a:bodyPr>
          <a:lstStyle/>
          <a:p>
            <a:r>
              <a:rPr lang="en-US" sz="1400" dirty="0">
                <a:latin typeface="Times New Roman"/>
                <a:cs typeface="Times New Roman"/>
              </a:rPr>
              <a:t>Phys. Rev. D 87  (2013) 3, 033004 [arXiv:1209.5973 [</a:t>
            </a:r>
            <a:r>
              <a:rPr lang="en-US" sz="1400" dirty="0" err="1">
                <a:latin typeface="Times New Roman"/>
                <a:cs typeface="Times New Roman"/>
              </a:rPr>
              <a:t>hep-ph</a:t>
            </a:r>
            <a:r>
              <a:rPr lang="en-US" sz="1400" dirty="0">
                <a:latin typeface="Times New Roman"/>
                <a:cs typeface="Times New Roman"/>
              </a:rPr>
              <a:t>]]</a:t>
            </a:r>
            <a:endParaRPr lang="en-GB" sz="1400" dirty="0">
              <a:latin typeface="Times New Roman"/>
              <a:cs typeface="Times New Roman"/>
            </a:endParaRPr>
          </a:p>
        </p:txBody>
      </p:sp>
      <p:pic>
        <p:nvPicPr>
          <p:cNvPr id="2" name="Image 1"/>
          <p:cNvPicPr>
            <a:picLocks noChangeAspect="1"/>
          </p:cNvPicPr>
          <p:nvPr/>
        </p:nvPicPr>
        <p:blipFill>
          <a:blip r:embed="rId3"/>
          <a:stretch>
            <a:fillRect/>
          </a:stretch>
        </p:blipFill>
        <p:spPr>
          <a:xfrm>
            <a:off x="0" y="1269366"/>
            <a:ext cx="9144000" cy="4769251"/>
          </a:xfrm>
          <a:prstGeom prst="rect">
            <a:avLst/>
          </a:prstGeom>
        </p:spPr>
      </p:pic>
      <p:sp>
        <p:nvSpPr>
          <p:cNvPr id="3" name="Rectangle à coins arrondis 2"/>
          <p:cNvSpPr/>
          <p:nvPr/>
        </p:nvSpPr>
        <p:spPr>
          <a:xfrm>
            <a:off x="2637771" y="1899723"/>
            <a:ext cx="1432863" cy="4059979"/>
          </a:xfrm>
          <a:prstGeom prst="roundRect">
            <a:avLst/>
          </a:prstGeom>
          <a:noFill/>
          <a:ln w="190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ctangle à coins arrondis 8"/>
          <p:cNvSpPr/>
          <p:nvPr/>
        </p:nvSpPr>
        <p:spPr>
          <a:xfrm>
            <a:off x="112648" y="2713890"/>
            <a:ext cx="3957986" cy="531922"/>
          </a:xfrm>
          <a:prstGeom prst="roundRect">
            <a:avLst/>
          </a:prstGeom>
          <a:noFill/>
          <a:ln w="190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913679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45903" y="1484784"/>
            <a:ext cx="4565743" cy="4104456"/>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2564904"/>
            <a:ext cx="4032448" cy="4022632"/>
          </a:xfrm>
          <a:prstGeom prst="rect">
            <a:avLst/>
          </a:prstGeom>
        </p:spPr>
      </p:pic>
      <p:sp>
        <p:nvSpPr>
          <p:cNvPr id="5" name="TextBox 4"/>
          <p:cNvSpPr txBox="1"/>
          <p:nvPr/>
        </p:nvSpPr>
        <p:spPr>
          <a:xfrm>
            <a:off x="323528" y="1268760"/>
            <a:ext cx="3036088" cy="369332"/>
          </a:xfrm>
          <a:prstGeom prst="rect">
            <a:avLst/>
          </a:prstGeom>
          <a:noFill/>
          <a:ln w="28575">
            <a:solidFill>
              <a:srgbClr val="0000FF"/>
            </a:solidFill>
          </a:ln>
        </p:spPr>
        <p:txBody>
          <a:bodyPr wrap="none" rtlCol="0">
            <a:spAutoFit/>
          </a:bodyPr>
          <a:lstStyle/>
          <a:p>
            <a:r>
              <a:rPr lang="en-US" dirty="0">
                <a:solidFill>
                  <a:srgbClr val="0000FF"/>
                </a:solidFill>
              </a:rPr>
              <a:t>ESS</a:t>
            </a:r>
            <a:r>
              <a:rPr lang="el-GR" dirty="0">
                <a:solidFill>
                  <a:srgbClr val="0000FF"/>
                </a:solidFill>
              </a:rPr>
              <a:t>ν</a:t>
            </a:r>
            <a:r>
              <a:rPr lang="en-US" dirty="0">
                <a:solidFill>
                  <a:srgbClr val="0000FF"/>
                </a:solidFill>
              </a:rPr>
              <a:t>SB 500 </a:t>
            </a:r>
            <a:r>
              <a:rPr lang="en-US" dirty="0" err="1">
                <a:solidFill>
                  <a:srgbClr val="0000FF"/>
                </a:solidFill>
              </a:rPr>
              <a:t>kt</a:t>
            </a:r>
            <a:r>
              <a:rPr lang="en-US" dirty="0">
                <a:solidFill>
                  <a:srgbClr val="0000FF"/>
                </a:solidFill>
              </a:rPr>
              <a:t> tank at 540 km. </a:t>
            </a:r>
          </a:p>
        </p:txBody>
      </p:sp>
      <p:sp>
        <p:nvSpPr>
          <p:cNvPr id="6" name="TextBox 5"/>
          <p:cNvSpPr txBox="1"/>
          <p:nvPr/>
        </p:nvSpPr>
        <p:spPr>
          <a:xfrm>
            <a:off x="323528" y="1946271"/>
            <a:ext cx="3036088" cy="369332"/>
          </a:xfrm>
          <a:prstGeom prst="rect">
            <a:avLst/>
          </a:prstGeom>
          <a:noFill/>
          <a:ln w="28575">
            <a:solidFill>
              <a:srgbClr val="00B050"/>
            </a:solidFill>
          </a:ln>
        </p:spPr>
        <p:txBody>
          <a:bodyPr wrap="none" rtlCol="0">
            <a:spAutoFit/>
          </a:bodyPr>
          <a:lstStyle/>
          <a:p>
            <a:r>
              <a:rPr lang="en-US" dirty="0">
                <a:solidFill>
                  <a:srgbClr val="00B050"/>
                </a:solidFill>
              </a:rPr>
              <a:t>ESS</a:t>
            </a:r>
            <a:r>
              <a:rPr lang="el-GR" dirty="0">
                <a:solidFill>
                  <a:srgbClr val="00B050"/>
                </a:solidFill>
              </a:rPr>
              <a:t>ν</a:t>
            </a:r>
            <a:r>
              <a:rPr lang="en-US" dirty="0">
                <a:solidFill>
                  <a:srgbClr val="00B050"/>
                </a:solidFill>
              </a:rPr>
              <a:t>SB 500 </a:t>
            </a:r>
            <a:r>
              <a:rPr lang="en-US" dirty="0" err="1">
                <a:solidFill>
                  <a:srgbClr val="00B050"/>
                </a:solidFill>
              </a:rPr>
              <a:t>kt</a:t>
            </a:r>
            <a:r>
              <a:rPr lang="en-US" dirty="0">
                <a:solidFill>
                  <a:srgbClr val="00B050"/>
                </a:solidFill>
              </a:rPr>
              <a:t> tank at 360 km. </a:t>
            </a:r>
          </a:p>
        </p:txBody>
      </p:sp>
      <p:sp>
        <p:nvSpPr>
          <p:cNvPr id="7" name="TextBox 6"/>
          <p:cNvSpPr txBox="1">
            <a:spLocks/>
          </p:cNvSpPr>
          <p:nvPr/>
        </p:nvSpPr>
        <p:spPr>
          <a:xfrm>
            <a:off x="5449780" y="5801063"/>
            <a:ext cx="2925481" cy="646331"/>
          </a:xfrm>
          <a:prstGeom prst="rect">
            <a:avLst/>
          </a:prstGeom>
          <a:noFill/>
          <a:ln w="28575">
            <a:solidFill>
              <a:schemeClr val="tx1"/>
            </a:solidFill>
          </a:ln>
        </p:spPr>
        <p:txBody>
          <a:bodyPr wrap="none" rtlCol="0">
            <a:spAutoFit/>
          </a:bodyPr>
          <a:lstStyle/>
          <a:p>
            <a:r>
              <a:rPr lang="en-US" dirty="0"/>
              <a:t>ESS</a:t>
            </a:r>
            <a:r>
              <a:rPr lang="el-GR" dirty="0"/>
              <a:t>ν</a:t>
            </a:r>
            <a:r>
              <a:rPr lang="en-US" dirty="0"/>
              <a:t>SB 250 </a:t>
            </a:r>
            <a:r>
              <a:rPr lang="en-US" dirty="0" err="1"/>
              <a:t>kt</a:t>
            </a:r>
            <a:r>
              <a:rPr lang="en-US" dirty="0"/>
              <a:t> tank at 540 km</a:t>
            </a:r>
          </a:p>
          <a:p>
            <a:r>
              <a:rPr lang="en-US" dirty="0"/>
              <a:t>and 250 </a:t>
            </a:r>
            <a:r>
              <a:rPr lang="en-US" dirty="0" err="1"/>
              <a:t>kt</a:t>
            </a:r>
            <a:r>
              <a:rPr lang="en-US" dirty="0"/>
              <a:t> tank at 360 km. </a:t>
            </a:r>
          </a:p>
        </p:txBody>
      </p:sp>
      <p:sp>
        <p:nvSpPr>
          <p:cNvPr id="8" name="TextBox 7"/>
          <p:cNvSpPr txBox="1"/>
          <p:nvPr/>
        </p:nvSpPr>
        <p:spPr>
          <a:xfrm>
            <a:off x="18728" y="3120335"/>
            <a:ext cx="487506" cy="858568"/>
          </a:xfrm>
          <a:prstGeom prst="rect">
            <a:avLst/>
          </a:prstGeom>
          <a:noFill/>
        </p:spPr>
        <p:txBody>
          <a:bodyPr vert="vert270" wrap="none" rtlCol="0">
            <a:spAutoFit/>
          </a:bodyPr>
          <a:lstStyle/>
          <a:p>
            <a:r>
              <a:rPr lang="en-US" sz="1600" dirty="0"/>
              <a:t>(degrees)</a:t>
            </a:r>
          </a:p>
        </p:txBody>
      </p:sp>
      <p:sp>
        <p:nvSpPr>
          <p:cNvPr id="2" name="TextBox 1"/>
          <p:cNvSpPr txBox="1"/>
          <p:nvPr/>
        </p:nvSpPr>
        <p:spPr>
          <a:xfrm>
            <a:off x="1158565" y="414807"/>
            <a:ext cx="6774675" cy="646331"/>
          </a:xfrm>
          <a:prstGeom prst="rect">
            <a:avLst/>
          </a:prstGeom>
          <a:noFill/>
        </p:spPr>
        <p:txBody>
          <a:bodyPr wrap="none" rtlCol="0">
            <a:spAutoFit/>
          </a:bodyPr>
          <a:lstStyle/>
          <a:p>
            <a:pPr algn="ctr"/>
            <a:r>
              <a:rPr lang="en-US" u="sng" dirty="0"/>
              <a:t>CPV performance comparison between </a:t>
            </a:r>
            <a:r>
              <a:rPr lang="en-US" u="sng" dirty="0" err="1"/>
              <a:t>ESSnuSB</a:t>
            </a:r>
            <a:r>
              <a:rPr lang="en-US" u="sng" dirty="0"/>
              <a:t>, DUNE and Hyper-K</a:t>
            </a:r>
          </a:p>
          <a:p>
            <a:pPr algn="ctr"/>
            <a:r>
              <a:rPr lang="en-US" u="sng" dirty="0"/>
              <a:t> assuming 3% systematic errors for </a:t>
            </a:r>
            <a:r>
              <a:rPr lang="en-US" u="sng" dirty="0" err="1"/>
              <a:t>ESSnuSB</a:t>
            </a:r>
            <a:r>
              <a:rPr lang="en-US" u="sng" dirty="0"/>
              <a:t> in line with the other two.</a:t>
            </a:r>
          </a:p>
        </p:txBody>
      </p:sp>
      <p:sp>
        <p:nvSpPr>
          <p:cNvPr id="9" name="Date Placeholder 8">
            <a:extLst>
              <a:ext uri="{FF2B5EF4-FFF2-40B4-BE49-F238E27FC236}">
                <a16:creationId xmlns:a16="http://schemas.microsoft.com/office/drawing/2014/main" id="{9FED8AE1-A406-D640-92BE-942D779F3407}"/>
              </a:ext>
            </a:extLst>
          </p:cNvPr>
          <p:cNvSpPr>
            <a:spLocks noGrp="1"/>
          </p:cNvSpPr>
          <p:nvPr>
            <p:ph type="dt" sz="half" idx="10"/>
          </p:nvPr>
        </p:nvSpPr>
        <p:spPr/>
        <p:txBody>
          <a:bodyPr/>
          <a:lstStyle/>
          <a:p>
            <a:r>
              <a:rPr lang="fr-FR"/>
              <a:t>HEP2021, 16/06/2021</a:t>
            </a:r>
            <a:endParaRPr lang="en-US" dirty="0"/>
          </a:p>
        </p:txBody>
      </p:sp>
      <p:sp>
        <p:nvSpPr>
          <p:cNvPr id="10" name="Footer Placeholder 9">
            <a:extLst>
              <a:ext uri="{FF2B5EF4-FFF2-40B4-BE49-F238E27FC236}">
                <a16:creationId xmlns:a16="http://schemas.microsoft.com/office/drawing/2014/main" id="{23445F2B-F898-0F48-8617-23980732EB68}"/>
              </a:ext>
            </a:extLst>
          </p:cNvPr>
          <p:cNvSpPr>
            <a:spLocks noGrp="1"/>
          </p:cNvSpPr>
          <p:nvPr>
            <p:ph type="ftr" sz="quarter" idx="11"/>
          </p:nvPr>
        </p:nvSpPr>
        <p:spPr/>
        <p:txBody>
          <a:bodyPr/>
          <a:lstStyle/>
          <a:p>
            <a:r>
              <a:rPr lang="en-US"/>
              <a:t>M. Dracos, IPHC-IN2P3/CNRS/UNISTRA</a:t>
            </a:r>
            <a:endParaRPr lang="en-US" dirty="0"/>
          </a:p>
        </p:txBody>
      </p:sp>
      <p:sp>
        <p:nvSpPr>
          <p:cNvPr id="11" name="Slide Number Placeholder 10">
            <a:extLst>
              <a:ext uri="{FF2B5EF4-FFF2-40B4-BE49-F238E27FC236}">
                <a16:creationId xmlns:a16="http://schemas.microsoft.com/office/drawing/2014/main" id="{B05EE3E6-D19F-B149-AE2B-2C54EA4CB403}"/>
              </a:ext>
            </a:extLst>
          </p:cNvPr>
          <p:cNvSpPr>
            <a:spLocks noGrp="1"/>
          </p:cNvSpPr>
          <p:nvPr>
            <p:ph type="sldNum" sz="quarter" idx="12"/>
          </p:nvPr>
        </p:nvSpPr>
        <p:spPr/>
        <p:txBody>
          <a:bodyPr/>
          <a:lstStyle/>
          <a:p>
            <a:fld id="{4FAB73BC-B049-4115-A692-8D63A059BFB8}" type="slidenum">
              <a:rPr lang="en-US" smtClean="0"/>
              <a:t>56</a:t>
            </a:fld>
            <a:endParaRPr lang="en-US" dirty="0"/>
          </a:p>
        </p:txBody>
      </p:sp>
    </p:spTree>
    <p:extLst>
      <p:ext uri="{BB962C8B-B14F-4D97-AF65-F5344CB8AC3E}">
        <p14:creationId xmlns:p14="http://schemas.microsoft.com/office/powerpoint/2010/main" val="28945907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5895DA1-BEED-8F41-85FA-3EB1033E17E8}"/>
              </a:ext>
            </a:extLst>
          </p:cNvPr>
          <p:cNvGrpSpPr/>
          <p:nvPr/>
        </p:nvGrpSpPr>
        <p:grpSpPr>
          <a:xfrm>
            <a:off x="225856" y="616422"/>
            <a:ext cx="1906580" cy="2809952"/>
            <a:chOff x="2107065" y="819809"/>
            <a:chExt cx="3917789" cy="5774107"/>
          </a:xfrm>
        </p:grpSpPr>
        <p:pic>
          <p:nvPicPr>
            <p:cNvPr id="3" name="Picture 2">
              <a:extLst>
                <a:ext uri="{FF2B5EF4-FFF2-40B4-BE49-F238E27FC236}">
                  <a16:creationId xmlns:a16="http://schemas.microsoft.com/office/drawing/2014/main" id="{53F2C2E1-CB7C-7A44-9F8E-194A083BF3A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107065" y="905284"/>
              <a:ext cx="3857625" cy="5688632"/>
            </a:xfrm>
            <a:prstGeom prst="rect">
              <a:avLst/>
            </a:prstGeom>
          </p:spPr>
        </p:pic>
        <p:sp>
          <p:nvSpPr>
            <p:cNvPr id="2" name="TextBox 1">
              <a:extLst>
                <a:ext uri="{FF2B5EF4-FFF2-40B4-BE49-F238E27FC236}">
                  <a16:creationId xmlns:a16="http://schemas.microsoft.com/office/drawing/2014/main" id="{BA028156-841C-4247-8285-9A812B6FD415}"/>
                </a:ext>
              </a:extLst>
            </p:cNvPr>
            <p:cNvSpPr txBox="1"/>
            <p:nvPr/>
          </p:nvSpPr>
          <p:spPr>
            <a:xfrm>
              <a:off x="3324882" y="6022430"/>
              <a:ext cx="1005320" cy="569199"/>
            </a:xfrm>
            <a:prstGeom prst="rect">
              <a:avLst/>
            </a:prstGeom>
            <a:noFill/>
          </p:spPr>
          <p:txBody>
            <a:bodyPr wrap="none" rtlCol="0">
              <a:spAutoFit/>
            </a:bodyPr>
            <a:lstStyle/>
            <a:p>
              <a:r>
                <a:rPr lang="en-GB" sz="1200" dirty="0">
                  <a:solidFill>
                    <a:srgbClr val="66FFFF"/>
                  </a:solidFill>
                </a:rPr>
                <a:t>Lund</a:t>
              </a:r>
            </a:p>
          </p:txBody>
        </p:sp>
        <p:sp>
          <p:nvSpPr>
            <p:cNvPr id="6" name="TextBox 5">
              <a:extLst>
                <a:ext uri="{FF2B5EF4-FFF2-40B4-BE49-F238E27FC236}">
                  <a16:creationId xmlns:a16="http://schemas.microsoft.com/office/drawing/2014/main" id="{CC0E0714-B828-3C43-9C01-74BCFA8A786F}"/>
                </a:ext>
              </a:extLst>
            </p:cNvPr>
            <p:cNvSpPr txBox="1"/>
            <p:nvPr/>
          </p:nvSpPr>
          <p:spPr>
            <a:xfrm>
              <a:off x="4240180" y="2795752"/>
              <a:ext cx="1784674" cy="948665"/>
            </a:xfrm>
            <a:prstGeom prst="rect">
              <a:avLst/>
            </a:prstGeom>
            <a:noFill/>
          </p:spPr>
          <p:txBody>
            <a:bodyPr wrap="none" rtlCol="0">
              <a:spAutoFit/>
            </a:bodyPr>
            <a:lstStyle/>
            <a:p>
              <a:pPr algn="ctr"/>
              <a:r>
                <a:rPr lang="en-GB" sz="1200" dirty="0" err="1">
                  <a:solidFill>
                    <a:srgbClr val="66FFFF"/>
                  </a:solidFill>
                </a:rPr>
                <a:t>Zinkgruvan</a:t>
              </a:r>
              <a:endParaRPr lang="en-GB" sz="1200" dirty="0">
                <a:solidFill>
                  <a:srgbClr val="66FFFF"/>
                </a:solidFill>
              </a:endParaRPr>
            </a:p>
            <a:p>
              <a:pPr algn="ctr"/>
              <a:r>
                <a:rPr lang="en-GB" sz="1200" dirty="0">
                  <a:solidFill>
                    <a:srgbClr val="66FFFF"/>
                  </a:solidFill>
                </a:rPr>
                <a:t>(360 km)</a:t>
              </a:r>
            </a:p>
          </p:txBody>
        </p:sp>
        <p:sp>
          <p:nvSpPr>
            <p:cNvPr id="7" name="TextBox 6">
              <a:extLst>
                <a:ext uri="{FF2B5EF4-FFF2-40B4-BE49-F238E27FC236}">
                  <a16:creationId xmlns:a16="http://schemas.microsoft.com/office/drawing/2014/main" id="{CE5288AC-EF59-8A46-926D-44B3F02973C3}"/>
                </a:ext>
              </a:extLst>
            </p:cNvPr>
            <p:cNvSpPr txBox="1"/>
            <p:nvPr/>
          </p:nvSpPr>
          <p:spPr>
            <a:xfrm>
              <a:off x="3024617" y="819809"/>
              <a:ext cx="1903522" cy="948665"/>
            </a:xfrm>
            <a:prstGeom prst="rect">
              <a:avLst/>
            </a:prstGeom>
            <a:noFill/>
          </p:spPr>
          <p:txBody>
            <a:bodyPr wrap="none" rtlCol="0">
              <a:spAutoFit/>
            </a:bodyPr>
            <a:lstStyle/>
            <a:p>
              <a:pPr algn="ctr"/>
              <a:r>
                <a:rPr lang="en-GB" sz="1200" dirty="0" err="1">
                  <a:solidFill>
                    <a:srgbClr val="66FFFF"/>
                  </a:solidFill>
                </a:rPr>
                <a:t>Garpenberg</a:t>
              </a:r>
              <a:endParaRPr lang="en-GB" sz="1200" dirty="0">
                <a:solidFill>
                  <a:srgbClr val="66FFFF"/>
                </a:solidFill>
              </a:endParaRPr>
            </a:p>
            <a:p>
              <a:pPr algn="ctr"/>
              <a:r>
                <a:rPr lang="en-GB" sz="1200" dirty="0">
                  <a:solidFill>
                    <a:srgbClr val="66FFFF"/>
                  </a:solidFill>
                </a:rPr>
                <a:t>(540 km)</a:t>
              </a:r>
            </a:p>
          </p:txBody>
        </p:sp>
      </p:grpSp>
      <p:sp>
        <p:nvSpPr>
          <p:cNvPr id="9" name="TextBox 8">
            <a:extLst>
              <a:ext uri="{FF2B5EF4-FFF2-40B4-BE49-F238E27FC236}">
                <a16:creationId xmlns:a16="http://schemas.microsoft.com/office/drawing/2014/main" id="{ADB8B3C4-AF0A-8D40-8366-4FEDBF702F64}"/>
              </a:ext>
            </a:extLst>
          </p:cNvPr>
          <p:cNvSpPr txBox="1"/>
          <p:nvPr/>
        </p:nvSpPr>
        <p:spPr>
          <a:xfrm>
            <a:off x="0" y="3519559"/>
            <a:ext cx="2729337" cy="400110"/>
          </a:xfrm>
          <a:prstGeom prst="rect">
            <a:avLst/>
          </a:prstGeom>
          <a:noFill/>
        </p:spPr>
        <p:txBody>
          <a:bodyPr wrap="none" rtlCol="0">
            <a:spAutoFit/>
          </a:bodyPr>
          <a:lstStyle/>
          <a:p>
            <a:r>
              <a:rPr lang="en-GB" sz="2000" dirty="0"/>
              <a:t>2 active mines aligned…</a:t>
            </a:r>
          </a:p>
        </p:txBody>
      </p:sp>
      <p:pic>
        <p:nvPicPr>
          <p:cNvPr id="4" name="Picture 3">
            <a:extLst>
              <a:ext uri="{FF2B5EF4-FFF2-40B4-BE49-F238E27FC236}">
                <a16:creationId xmlns:a16="http://schemas.microsoft.com/office/drawing/2014/main" id="{1DF747CB-0C22-4141-A1D5-10DA2E4837F1}"/>
              </a:ext>
            </a:extLst>
          </p:cNvPr>
          <p:cNvPicPr>
            <a:picLocks noChangeAspect="1"/>
          </p:cNvPicPr>
          <p:nvPr/>
        </p:nvPicPr>
        <p:blipFill>
          <a:blip r:embed="rId3"/>
          <a:stretch>
            <a:fillRect/>
          </a:stretch>
        </p:blipFill>
        <p:spPr>
          <a:xfrm>
            <a:off x="2874401" y="903455"/>
            <a:ext cx="6269599" cy="5954545"/>
          </a:xfrm>
          <a:prstGeom prst="rect">
            <a:avLst/>
          </a:prstGeom>
        </p:spPr>
      </p:pic>
      <p:sp>
        <p:nvSpPr>
          <p:cNvPr id="5" name="Title 4">
            <a:extLst>
              <a:ext uri="{FF2B5EF4-FFF2-40B4-BE49-F238E27FC236}">
                <a16:creationId xmlns:a16="http://schemas.microsoft.com/office/drawing/2014/main" id="{C9F84363-E8F0-D049-BF0B-38290E642488}"/>
              </a:ext>
            </a:extLst>
          </p:cNvPr>
          <p:cNvSpPr>
            <a:spLocks noGrp="1"/>
          </p:cNvSpPr>
          <p:nvPr>
            <p:ph type="title"/>
          </p:nvPr>
        </p:nvSpPr>
        <p:spPr>
          <a:xfrm>
            <a:off x="1297459" y="0"/>
            <a:ext cx="6862522" cy="1042370"/>
          </a:xfrm>
        </p:spPr>
        <p:txBody>
          <a:bodyPr/>
          <a:lstStyle/>
          <a:p>
            <a:r>
              <a:rPr lang="en-GB" dirty="0"/>
              <a:t>Fraction of </a:t>
            </a:r>
            <a:r>
              <a:rPr lang="el-GR" dirty="0"/>
              <a:t>δ</a:t>
            </a:r>
            <a:r>
              <a:rPr lang="fr-CH" baseline="-25000" dirty="0"/>
              <a:t>CP</a:t>
            </a:r>
            <a:endParaRPr lang="en-GB" baseline="-25000" dirty="0"/>
          </a:p>
        </p:txBody>
      </p:sp>
      <p:cxnSp>
        <p:nvCxnSpPr>
          <p:cNvPr id="11" name="Straight Arrow Connector 10">
            <a:extLst>
              <a:ext uri="{FF2B5EF4-FFF2-40B4-BE49-F238E27FC236}">
                <a16:creationId xmlns:a16="http://schemas.microsoft.com/office/drawing/2014/main" id="{38BEA803-AAC8-7249-8F22-105213B6867F}"/>
              </a:ext>
            </a:extLst>
          </p:cNvPr>
          <p:cNvCxnSpPr/>
          <p:nvPr/>
        </p:nvCxnSpPr>
        <p:spPr>
          <a:xfrm>
            <a:off x="5675586" y="3919669"/>
            <a:ext cx="0" cy="202918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D186C26A-5BBC-6648-AD49-A94522BEF0AF}"/>
              </a:ext>
            </a:extLst>
          </p:cNvPr>
          <p:cNvCxnSpPr/>
          <p:nvPr/>
        </p:nvCxnSpPr>
        <p:spPr>
          <a:xfrm>
            <a:off x="6894786" y="3919669"/>
            <a:ext cx="0" cy="202918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5D9C37AD-3D60-6343-95B2-BA51E5289D8A}"/>
              </a:ext>
            </a:extLst>
          </p:cNvPr>
          <p:cNvCxnSpPr/>
          <p:nvPr/>
        </p:nvCxnSpPr>
        <p:spPr>
          <a:xfrm>
            <a:off x="7462345" y="3919669"/>
            <a:ext cx="0" cy="202918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C2A225B3-A15D-2F45-B383-8E5399E855BC}"/>
              </a:ext>
            </a:extLst>
          </p:cNvPr>
          <p:cNvSpPr txBox="1"/>
          <p:nvPr/>
        </p:nvSpPr>
        <p:spPr>
          <a:xfrm>
            <a:off x="136635" y="4771697"/>
            <a:ext cx="3352800" cy="923330"/>
          </a:xfrm>
          <a:prstGeom prst="rect">
            <a:avLst/>
          </a:prstGeom>
          <a:noFill/>
          <a:ln>
            <a:solidFill>
              <a:schemeClr val="accent1"/>
            </a:solidFill>
          </a:ln>
        </p:spPr>
        <p:txBody>
          <a:bodyPr wrap="square" rtlCol="0">
            <a:spAutoFit/>
          </a:bodyPr>
          <a:lstStyle/>
          <a:p>
            <a:r>
              <a:rPr lang="en-GB" dirty="0"/>
              <a:t>My personal opinion:</a:t>
            </a:r>
          </a:p>
          <a:p>
            <a:r>
              <a:rPr lang="en-GB" dirty="0"/>
              <a:t>these scenarios are too optimistic for all facilities </a:t>
            </a:r>
          </a:p>
        </p:txBody>
      </p:sp>
      <p:sp>
        <p:nvSpPr>
          <p:cNvPr id="17" name="TextBox 16">
            <a:extLst>
              <a:ext uri="{FF2B5EF4-FFF2-40B4-BE49-F238E27FC236}">
                <a16:creationId xmlns:a16="http://schemas.microsoft.com/office/drawing/2014/main" id="{0E10FE05-1E9D-B74B-B239-17F0FB9DC7ED}"/>
              </a:ext>
            </a:extLst>
          </p:cNvPr>
          <p:cNvSpPr txBox="1"/>
          <p:nvPr/>
        </p:nvSpPr>
        <p:spPr>
          <a:xfrm>
            <a:off x="7073455" y="761305"/>
            <a:ext cx="1940275" cy="307777"/>
          </a:xfrm>
          <a:prstGeom prst="rect">
            <a:avLst/>
          </a:prstGeom>
          <a:noFill/>
        </p:spPr>
        <p:txBody>
          <a:bodyPr wrap="none" rtlCol="0">
            <a:spAutoFit/>
          </a:bodyPr>
          <a:lstStyle/>
          <a:p>
            <a:r>
              <a:rPr lang="en-GB" sz="1400" dirty="0"/>
              <a:t>(E. Martinez-Fernandez)</a:t>
            </a:r>
          </a:p>
        </p:txBody>
      </p:sp>
      <p:sp>
        <p:nvSpPr>
          <p:cNvPr id="18" name="Date Placeholder 17">
            <a:extLst>
              <a:ext uri="{FF2B5EF4-FFF2-40B4-BE49-F238E27FC236}">
                <a16:creationId xmlns:a16="http://schemas.microsoft.com/office/drawing/2014/main" id="{46006DA4-20D2-FD45-8A44-D73418C917DD}"/>
              </a:ext>
            </a:extLst>
          </p:cNvPr>
          <p:cNvSpPr>
            <a:spLocks noGrp="1"/>
          </p:cNvSpPr>
          <p:nvPr>
            <p:ph type="dt" sz="half" idx="10"/>
          </p:nvPr>
        </p:nvSpPr>
        <p:spPr/>
        <p:txBody>
          <a:bodyPr/>
          <a:lstStyle/>
          <a:p>
            <a:r>
              <a:rPr lang="fr-FR"/>
              <a:t>HEP2021, 16/06/2021</a:t>
            </a:r>
            <a:endParaRPr lang="en-US" dirty="0"/>
          </a:p>
        </p:txBody>
      </p:sp>
      <p:sp>
        <p:nvSpPr>
          <p:cNvPr id="19" name="Footer Placeholder 18">
            <a:extLst>
              <a:ext uri="{FF2B5EF4-FFF2-40B4-BE49-F238E27FC236}">
                <a16:creationId xmlns:a16="http://schemas.microsoft.com/office/drawing/2014/main" id="{5D00A606-7DD3-3C42-989C-5293CB6E51B9}"/>
              </a:ext>
            </a:extLst>
          </p:cNvPr>
          <p:cNvSpPr>
            <a:spLocks noGrp="1"/>
          </p:cNvSpPr>
          <p:nvPr>
            <p:ph type="ftr" sz="quarter" idx="11"/>
          </p:nvPr>
        </p:nvSpPr>
        <p:spPr/>
        <p:txBody>
          <a:bodyPr/>
          <a:lstStyle/>
          <a:p>
            <a:r>
              <a:rPr lang="en-US"/>
              <a:t>M. Dracos, IPHC-IN2P3/CNRS/UNISTRA</a:t>
            </a:r>
            <a:endParaRPr lang="en-US" dirty="0"/>
          </a:p>
        </p:txBody>
      </p:sp>
      <p:sp>
        <p:nvSpPr>
          <p:cNvPr id="20" name="Slide Number Placeholder 19">
            <a:extLst>
              <a:ext uri="{FF2B5EF4-FFF2-40B4-BE49-F238E27FC236}">
                <a16:creationId xmlns:a16="http://schemas.microsoft.com/office/drawing/2014/main" id="{66EAB30C-3CB8-424A-95D0-1540FE510CCE}"/>
              </a:ext>
            </a:extLst>
          </p:cNvPr>
          <p:cNvSpPr>
            <a:spLocks noGrp="1"/>
          </p:cNvSpPr>
          <p:nvPr>
            <p:ph type="sldNum" sz="quarter" idx="12"/>
          </p:nvPr>
        </p:nvSpPr>
        <p:spPr/>
        <p:txBody>
          <a:bodyPr/>
          <a:lstStyle/>
          <a:p>
            <a:fld id="{4FAB73BC-B049-4115-A692-8D63A059BFB8}" type="slidenum">
              <a:rPr lang="en-US" smtClean="0"/>
              <a:t>57</a:t>
            </a:fld>
            <a:endParaRPr lang="en-US" dirty="0"/>
          </a:p>
        </p:txBody>
      </p:sp>
    </p:spTree>
    <p:extLst>
      <p:ext uri="{BB962C8B-B14F-4D97-AF65-F5344CB8AC3E}">
        <p14:creationId xmlns:p14="http://schemas.microsoft.com/office/powerpoint/2010/main" val="30898814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2"/>
          <p:cNvSpPr>
            <a:spLocks noGrp="1" noChangeArrowheads="1"/>
          </p:cNvSpPr>
          <p:nvPr>
            <p:ph type="title"/>
          </p:nvPr>
        </p:nvSpPr>
        <p:spPr/>
        <p:txBody>
          <a:bodyPr>
            <a:normAutofit/>
          </a:bodyPr>
          <a:lstStyle/>
          <a:p>
            <a:r>
              <a:rPr lang="en-GB" dirty="0">
                <a:solidFill>
                  <a:srgbClr val="FF6600"/>
                </a:solidFill>
                <a:latin typeface="Times New Roman" charset="0"/>
                <a:cs typeface="Times New Roman" charset="0"/>
              </a:rPr>
              <a:t>Comparisons</a:t>
            </a:r>
            <a:endParaRPr lang="en-GB" sz="1000" dirty="0">
              <a:solidFill>
                <a:srgbClr val="FF6600"/>
              </a:solidFill>
              <a:latin typeface="Times New Roman" charset="0"/>
              <a:cs typeface="Times New Roman" charset="0"/>
            </a:endParaRPr>
          </a:p>
        </p:txBody>
      </p:sp>
      <p:sp>
        <p:nvSpPr>
          <p:cNvPr id="5" name="Espace réservé de la date 4"/>
          <p:cNvSpPr>
            <a:spLocks noGrp="1"/>
          </p:cNvSpPr>
          <p:nvPr>
            <p:ph type="dt" sz="half" idx="10"/>
          </p:nvPr>
        </p:nvSpPr>
        <p:spPr/>
        <p:txBody>
          <a:bodyPr/>
          <a:lstStyle/>
          <a:p>
            <a:r>
              <a:rPr lang="fr-FR"/>
              <a:t>HEP2021, 16/06/2021</a:t>
            </a:r>
            <a:endParaRPr lang="en-GB" dirty="0"/>
          </a:p>
        </p:txBody>
      </p:sp>
      <p:sp>
        <p:nvSpPr>
          <p:cNvPr id="6" name="Espace réservé du pied de page 5"/>
          <p:cNvSpPr>
            <a:spLocks noGrp="1"/>
          </p:cNvSpPr>
          <p:nvPr>
            <p:ph type="ftr" sz="quarter" idx="11"/>
          </p:nvPr>
        </p:nvSpPr>
        <p:spPr/>
        <p:txBody>
          <a:bodyPr/>
          <a:lstStyle/>
          <a:p>
            <a:r>
              <a:rPr lang="en-GB"/>
              <a:t>M. Dracos, IPHC-IN2P3/CNRS/UNISTRA</a:t>
            </a:r>
            <a:endParaRPr lang="en-GB" dirty="0"/>
          </a:p>
        </p:txBody>
      </p:sp>
      <p:sp>
        <p:nvSpPr>
          <p:cNvPr id="4" name="Espace réservé du numéro de diapositive 3"/>
          <p:cNvSpPr>
            <a:spLocks noGrp="1"/>
          </p:cNvSpPr>
          <p:nvPr>
            <p:ph type="sldNum" sz="quarter" idx="12"/>
          </p:nvPr>
        </p:nvSpPr>
        <p:spPr/>
        <p:txBody>
          <a:bodyPr/>
          <a:lstStyle/>
          <a:p>
            <a:fld id="{09CC56F7-6BCF-6E44-9937-5AE9275C7CAF}" type="slidenum">
              <a:rPr lang="en-GB" smtClean="0"/>
              <a:pPr/>
              <a:t>58</a:t>
            </a:fld>
            <a:endParaRPr lang="en-GB"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571" y="2039007"/>
            <a:ext cx="4424854" cy="3136115"/>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1992" y="2039007"/>
            <a:ext cx="4480165" cy="3136115"/>
          </a:xfrm>
          <a:prstGeom prst="rect">
            <a:avLst/>
          </a:prstGeom>
        </p:spPr>
      </p:pic>
      <p:sp>
        <p:nvSpPr>
          <p:cNvPr id="2" name="TextBox 1">
            <a:extLst>
              <a:ext uri="{FF2B5EF4-FFF2-40B4-BE49-F238E27FC236}">
                <a16:creationId xmlns:a16="http://schemas.microsoft.com/office/drawing/2014/main" id="{C96F74E9-8982-8349-BFD0-E1BE64F28084}"/>
              </a:ext>
            </a:extLst>
          </p:cNvPr>
          <p:cNvSpPr txBox="1"/>
          <p:nvPr/>
        </p:nvSpPr>
        <p:spPr>
          <a:xfrm>
            <a:off x="767255" y="5402317"/>
            <a:ext cx="4432304" cy="369332"/>
          </a:xfrm>
          <a:prstGeom prst="rect">
            <a:avLst/>
          </a:prstGeom>
          <a:noFill/>
        </p:spPr>
        <p:txBody>
          <a:bodyPr wrap="none" rtlCol="0">
            <a:spAutoFit/>
          </a:bodyPr>
          <a:lstStyle/>
          <a:p>
            <a:r>
              <a:rPr lang="en-GB" dirty="0"/>
              <a:t>Comparison using the same systematic errors</a:t>
            </a:r>
          </a:p>
        </p:txBody>
      </p:sp>
      <p:sp>
        <p:nvSpPr>
          <p:cNvPr id="10" name="ZoneTexte 9">
            <a:extLst>
              <a:ext uri="{FF2B5EF4-FFF2-40B4-BE49-F238E27FC236}">
                <a16:creationId xmlns:a16="http://schemas.microsoft.com/office/drawing/2014/main" id="{E664CF3C-9BB4-1B43-B1F2-7FF96292E8C5}"/>
              </a:ext>
            </a:extLst>
          </p:cNvPr>
          <p:cNvSpPr txBox="1"/>
          <p:nvPr/>
        </p:nvSpPr>
        <p:spPr>
          <a:xfrm>
            <a:off x="620570" y="5793650"/>
            <a:ext cx="4725673" cy="307777"/>
          </a:xfrm>
          <a:prstGeom prst="rect">
            <a:avLst/>
          </a:prstGeom>
          <a:noFill/>
        </p:spPr>
        <p:txBody>
          <a:bodyPr wrap="none" rtlCol="0">
            <a:spAutoFit/>
          </a:bodyPr>
          <a:lstStyle/>
          <a:p>
            <a:r>
              <a:rPr lang="en-US" sz="1400" dirty="0">
                <a:latin typeface="Times New Roman"/>
                <a:cs typeface="Times New Roman"/>
              </a:rPr>
              <a:t>Phys. Rev. D 87  (2013) 3, 033004 [arXiv:1209.5973 [</a:t>
            </a:r>
            <a:r>
              <a:rPr lang="en-US" sz="1400" dirty="0" err="1">
                <a:latin typeface="Times New Roman"/>
                <a:cs typeface="Times New Roman"/>
              </a:rPr>
              <a:t>hep-ph</a:t>
            </a:r>
            <a:r>
              <a:rPr lang="en-US" sz="1400" dirty="0">
                <a:latin typeface="Times New Roman"/>
                <a:cs typeface="Times New Roman"/>
              </a:rPr>
              <a:t>]]</a:t>
            </a:r>
            <a:endParaRPr lang="en-GB" sz="1400" dirty="0">
              <a:latin typeface="Times New Roman"/>
              <a:cs typeface="Times New Roman"/>
            </a:endParaRPr>
          </a:p>
        </p:txBody>
      </p:sp>
    </p:spTree>
    <p:extLst>
      <p:ext uri="{BB962C8B-B14F-4D97-AF65-F5344CB8AC3E}">
        <p14:creationId xmlns:p14="http://schemas.microsoft.com/office/powerpoint/2010/main" val="12925865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929" y="0"/>
            <a:ext cx="6862522" cy="707886"/>
          </a:xfrm>
        </p:spPr>
        <p:txBody>
          <a:bodyPr/>
          <a:lstStyle/>
          <a:p>
            <a:r>
              <a:rPr lang="en-US" dirty="0"/>
              <a:t>The ESS neutron facility</a:t>
            </a:r>
          </a:p>
        </p:txBody>
      </p:sp>
      <p:sp>
        <p:nvSpPr>
          <p:cNvPr id="4" name="Slide Number Placeholder 3"/>
          <p:cNvSpPr>
            <a:spLocks noGrp="1"/>
          </p:cNvSpPr>
          <p:nvPr>
            <p:ph type="sldNum" sz="quarter" idx="12"/>
          </p:nvPr>
        </p:nvSpPr>
        <p:spPr/>
        <p:txBody>
          <a:bodyPr/>
          <a:lstStyle/>
          <a:p>
            <a:fld id="{551115BC-487E-4422-894C-CB7CD3E79223}" type="slidenum">
              <a:rPr lang="en-GB" noProof="0" smtClean="0"/>
              <a:t>59</a:t>
            </a:fld>
            <a:endParaRPr lang="en-GB" noProof="0"/>
          </a:p>
        </p:txBody>
      </p:sp>
      <p:pic>
        <p:nvPicPr>
          <p:cNvPr id="5" name="Picture 4">
            <a:extLst>
              <a:ext uri="{FF2B5EF4-FFF2-40B4-BE49-F238E27FC236}">
                <a16:creationId xmlns:a16="http://schemas.microsoft.com/office/drawing/2014/main" id="{C5D600A3-033F-CD41-99B2-6D5AB6CA60B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1520" y="2063815"/>
            <a:ext cx="1776977" cy="1254990"/>
          </a:xfrm>
          <a:prstGeom prst="rect">
            <a:avLst/>
          </a:prstGeom>
        </p:spPr>
      </p:pic>
      <p:pic>
        <p:nvPicPr>
          <p:cNvPr id="8" name="Picture 7">
            <a:extLst>
              <a:ext uri="{FF2B5EF4-FFF2-40B4-BE49-F238E27FC236}">
                <a16:creationId xmlns:a16="http://schemas.microsoft.com/office/drawing/2014/main" id="{14671571-5A07-CE43-B06A-10358DCCE0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75856" y="2178252"/>
            <a:ext cx="2808312" cy="1372449"/>
          </a:xfrm>
          <a:prstGeom prst="rect">
            <a:avLst/>
          </a:prstGeom>
        </p:spPr>
      </p:pic>
      <p:pic>
        <p:nvPicPr>
          <p:cNvPr id="9" name="Picture 8">
            <a:extLst>
              <a:ext uri="{FF2B5EF4-FFF2-40B4-BE49-F238E27FC236}">
                <a16:creationId xmlns:a16="http://schemas.microsoft.com/office/drawing/2014/main" id="{154C167B-905B-5F48-AA38-BC21A56AA070}"/>
              </a:ext>
            </a:extLst>
          </p:cNvPr>
          <p:cNvPicPr>
            <a:picLocks noChangeAspect="1"/>
          </p:cNvPicPr>
          <p:nvPr/>
        </p:nvPicPr>
        <p:blipFill>
          <a:blip r:embed="rId4"/>
          <a:stretch>
            <a:fillRect/>
          </a:stretch>
        </p:blipFill>
        <p:spPr>
          <a:xfrm>
            <a:off x="395536" y="749765"/>
            <a:ext cx="8028384" cy="1332370"/>
          </a:xfrm>
          <a:prstGeom prst="rect">
            <a:avLst/>
          </a:prstGeom>
        </p:spPr>
      </p:pic>
      <p:pic>
        <p:nvPicPr>
          <p:cNvPr id="10" name="Picture 9">
            <a:extLst>
              <a:ext uri="{FF2B5EF4-FFF2-40B4-BE49-F238E27FC236}">
                <a16:creationId xmlns:a16="http://schemas.microsoft.com/office/drawing/2014/main" id="{34F2AFF5-A9D7-9044-A95D-5A7C668C2C5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61760" y="2276251"/>
            <a:ext cx="1346250" cy="1274450"/>
          </a:xfrm>
          <a:prstGeom prst="rect">
            <a:avLst/>
          </a:prstGeom>
        </p:spPr>
      </p:pic>
      <p:pic>
        <p:nvPicPr>
          <p:cNvPr id="11" name="Picture 10">
            <a:extLst>
              <a:ext uri="{FF2B5EF4-FFF2-40B4-BE49-F238E27FC236}">
                <a16:creationId xmlns:a16="http://schemas.microsoft.com/office/drawing/2014/main" id="{F8CBFF8A-971F-3345-BF67-BAA5A6810754}"/>
              </a:ext>
            </a:extLst>
          </p:cNvPr>
          <p:cNvPicPr>
            <a:picLocks noChangeAspect="1"/>
          </p:cNvPicPr>
          <p:nvPr/>
        </p:nvPicPr>
        <p:blipFill>
          <a:blip r:embed="rId6"/>
          <a:stretch>
            <a:fillRect/>
          </a:stretch>
        </p:blipFill>
        <p:spPr>
          <a:xfrm>
            <a:off x="6587256" y="2545740"/>
            <a:ext cx="2556744" cy="2960849"/>
          </a:xfrm>
          <a:prstGeom prst="rect">
            <a:avLst/>
          </a:prstGeom>
        </p:spPr>
      </p:pic>
      <p:sp>
        <p:nvSpPr>
          <p:cNvPr id="3" name="Date Placeholder 2">
            <a:extLst>
              <a:ext uri="{FF2B5EF4-FFF2-40B4-BE49-F238E27FC236}">
                <a16:creationId xmlns:a16="http://schemas.microsoft.com/office/drawing/2014/main" id="{AA648BB9-592B-5B49-9B7D-57000CB5047C}"/>
              </a:ext>
            </a:extLst>
          </p:cNvPr>
          <p:cNvSpPr>
            <a:spLocks noGrp="1"/>
          </p:cNvSpPr>
          <p:nvPr>
            <p:ph type="dt" sz="half" idx="10"/>
          </p:nvPr>
        </p:nvSpPr>
        <p:spPr/>
        <p:txBody>
          <a:bodyPr/>
          <a:lstStyle/>
          <a:p>
            <a:r>
              <a:rPr lang="fr-FR"/>
              <a:t>HEP2021, 16/06/2021</a:t>
            </a:r>
            <a:endParaRPr lang="en-US" dirty="0"/>
          </a:p>
        </p:txBody>
      </p:sp>
      <p:sp>
        <p:nvSpPr>
          <p:cNvPr id="12" name="Footer Placeholder 11">
            <a:extLst>
              <a:ext uri="{FF2B5EF4-FFF2-40B4-BE49-F238E27FC236}">
                <a16:creationId xmlns:a16="http://schemas.microsoft.com/office/drawing/2014/main" id="{EB1CE718-85CF-454F-8557-DB793763CC1B}"/>
              </a:ext>
            </a:extLst>
          </p:cNvPr>
          <p:cNvSpPr>
            <a:spLocks noGrp="1"/>
          </p:cNvSpPr>
          <p:nvPr>
            <p:ph type="ftr" sz="quarter" idx="11"/>
          </p:nvPr>
        </p:nvSpPr>
        <p:spPr/>
        <p:txBody>
          <a:bodyPr/>
          <a:lstStyle/>
          <a:p>
            <a:r>
              <a:rPr lang="en-US"/>
              <a:t>M. Dracos, IPHC-IN2P3/CNRS/UNISTRA</a:t>
            </a:r>
            <a:endParaRPr lang="en-US" dirty="0"/>
          </a:p>
        </p:txBody>
      </p:sp>
      <p:pic>
        <p:nvPicPr>
          <p:cNvPr id="7" name="Picture 6">
            <a:extLst>
              <a:ext uri="{FF2B5EF4-FFF2-40B4-BE49-F238E27FC236}">
                <a16:creationId xmlns:a16="http://schemas.microsoft.com/office/drawing/2014/main" id="{D39A2EF0-EBD0-D24B-8D20-37C884ED6D4C}"/>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162303" y="2477175"/>
            <a:ext cx="1843729" cy="1073526"/>
          </a:xfrm>
          <a:prstGeom prst="rect">
            <a:avLst/>
          </a:prstGeom>
        </p:spPr>
      </p:pic>
      <p:pic>
        <p:nvPicPr>
          <p:cNvPr id="14" name="Picture 13">
            <a:extLst>
              <a:ext uri="{FF2B5EF4-FFF2-40B4-BE49-F238E27FC236}">
                <a16:creationId xmlns:a16="http://schemas.microsoft.com/office/drawing/2014/main" id="{CBDE5CFA-DEEA-8E48-84F3-705A3FBA7B7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10800000">
            <a:off x="395536" y="3616353"/>
            <a:ext cx="5437705" cy="2977212"/>
          </a:xfrm>
          <a:prstGeom prst="rect">
            <a:avLst/>
          </a:prstGeom>
        </p:spPr>
      </p:pic>
      <p:sp>
        <p:nvSpPr>
          <p:cNvPr id="15" name="TextBox 14">
            <a:extLst>
              <a:ext uri="{FF2B5EF4-FFF2-40B4-BE49-F238E27FC236}">
                <a16:creationId xmlns:a16="http://schemas.microsoft.com/office/drawing/2014/main" id="{B3B0CD77-93B4-4946-8A90-B034039E665A}"/>
              </a:ext>
            </a:extLst>
          </p:cNvPr>
          <p:cNvSpPr txBox="1"/>
          <p:nvPr/>
        </p:nvSpPr>
        <p:spPr>
          <a:xfrm rot="16200000">
            <a:off x="5274191" y="4688001"/>
            <a:ext cx="2420471" cy="369332"/>
          </a:xfrm>
          <a:prstGeom prst="rect">
            <a:avLst/>
          </a:prstGeom>
          <a:noFill/>
        </p:spPr>
        <p:txBody>
          <a:bodyPr wrap="none" rtlCol="0">
            <a:spAutoFit/>
          </a:bodyPr>
          <a:lstStyle/>
          <a:p>
            <a:r>
              <a:rPr lang="en-GB" dirty="0"/>
              <a:t>rotating tungsten target</a:t>
            </a:r>
          </a:p>
        </p:txBody>
      </p:sp>
      <p:pic>
        <p:nvPicPr>
          <p:cNvPr id="17" name="Picture 3" descr="Screen shot 2012-04-15 at 11.54.47 AM.png">
            <a:extLst>
              <a:ext uri="{FF2B5EF4-FFF2-40B4-BE49-F238E27FC236}">
                <a16:creationId xmlns:a16="http://schemas.microsoft.com/office/drawing/2014/main" id="{952E000C-00AE-A747-9882-5934260195F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bwMode="auto">
          <a:xfrm>
            <a:off x="7135612" y="5325042"/>
            <a:ext cx="1668415" cy="14077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03599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DAD0F5B-8E26-5648-9CC2-30B012F5B89D}"/>
              </a:ext>
            </a:extLst>
          </p:cNvPr>
          <p:cNvPicPr>
            <a:picLocks noChangeAspect="1"/>
          </p:cNvPicPr>
          <p:nvPr/>
        </p:nvPicPr>
        <p:blipFill>
          <a:blip r:embed="rId3"/>
          <a:stretch>
            <a:fillRect/>
          </a:stretch>
        </p:blipFill>
        <p:spPr>
          <a:xfrm>
            <a:off x="11127" y="606902"/>
            <a:ext cx="9115677" cy="6077118"/>
          </a:xfrm>
          <a:prstGeom prst="rect">
            <a:avLst/>
          </a:prstGeom>
        </p:spPr>
      </p:pic>
      <p:sp>
        <p:nvSpPr>
          <p:cNvPr id="72707" name="Rectangle 3"/>
          <p:cNvSpPr>
            <a:spLocks noGrp="1" noChangeArrowheads="1"/>
          </p:cNvSpPr>
          <p:nvPr>
            <p:ph type="title"/>
          </p:nvPr>
        </p:nvSpPr>
        <p:spPr>
          <a:xfrm>
            <a:off x="1297459" y="4350"/>
            <a:ext cx="6862522" cy="607886"/>
          </a:xfrm>
        </p:spPr>
        <p:txBody>
          <a:bodyPr>
            <a:noAutofit/>
          </a:bodyPr>
          <a:lstStyle/>
          <a:p>
            <a:r>
              <a:rPr lang="en-US" sz="3600" dirty="0">
                <a:solidFill>
                  <a:srgbClr val="0000FF"/>
                </a:solidFill>
                <a:latin typeface="Times New Roman"/>
                <a:cs typeface="Times New Roman"/>
              </a:rPr>
              <a:t>European Spallation Source</a:t>
            </a:r>
            <a:endParaRPr lang="en-GB" dirty="0">
              <a:solidFill>
                <a:srgbClr val="FF6600"/>
              </a:solidFill>
              <a:effectLst>
                <a:outerShdw blurRad="38100" dist="38100" dir="2700000" algn="tl">
                  <a:srgbClr val="DDDDDD"/>
                </a:outerShdw>
              </a:effectLst>
              <a:latin typeface="Times New Roman" charset="0"/>
              <a:ea typeface="ＭＳ Ｐゴシック" charset="0"/>
              <a:cs typeface="ＭＳ Ｐゴシック" charset="0"/>
            </a:endParaRPr>
          </a:p>
        </p:txBody>
      </p:sp>
      <p:sp>
        <p:nvSpPr>
          <p:cNvPr id="12" name="Espace réservé de la date 11"/>
          <p:cNvSpPr>
            <a:spLocks noGrp="1"/>
          </p:cNvSpPr>
          <p:nvPr>
            <p:ph type="dt" sz="half" idx="10"/>
          </p:nvPr>
        </p:nvSpPr>
        <p:spPr/>
        <p:txBody>
          <a:bodyPr/>
          <a:lstStyle/>
          <a:p>
            <a:r>
              <a:rPr lang="fr-FR"/>
              <a:t>HEP2021, 16/06/2021</a:t>
            </a:r>
            <a:endParaRPr lang="en-GB"/>
          </a:p>
        </p:txBody>
      </p:sp>
      <p:sp>
        <p:nvSpPr>
          <p:cNvPr id="13" name="Espace réservé du pied de page 12"/>
          <p:cNvSpPr>
            <a:spLocks noGrp="1"/>
          </p:cNvSpPr>
          <p:nvPr>
            <p:ph type="ftr" sz="quarter" idx="11"/>
          </p:nvPr>
        </p:nvSpPr>
        <p:spPr/>
        <p:txBody>
          <a:bodyPr/>
          <a:lstStyle/>
          <a:p>
            <a:r>
              <a:rPr lang="fr-FR"/>
              <a:t>M. Dracos, IPHC-IN2P3/CNRS/UNISTRA</a:t>
            </a:r>
            <a:endParaRPr lang="en-GB"/>
          </a:p>
        </p:txBody>
      </p:sp>
      <p:sp>
        <p:nvSpPr>
          <p:cNvPr id="6" name="Espace réservé du numéro de diapositive 5"/>
          <p:cNvSpPr>
            <a:spLocks noGrp="1"/>
          </p:cNvSpPr>
          <p:nvPr>
            <p:ph type="sldNum" sz="quarter" idx="12"/>
          </p:nvPr>
        </p:nvSpPr>
        <p:spPr/>
        <p:txBody>
          <a:bodyPr/>
          <a:lstStyle/>
          <a:p>
            <a:fld id="{09CC56F7-6BCF-6E44-9937-5AE9275C7CAF}" type="slidenum">
              <a:rPr lang="en-GB" smtClean="0"/>
              <a:pPr/>
              <a:t>6</a:t>
            </a:fld>
            <a:endParaRPr lang="en-GB"/>
          </a:p>
        </p:txBody>
      </p:sp>
      <p:sp>
        <p:nvSpPr>
          <p:cNvPr id="25" name="Rectangle 24">
            <a:extLst>
              <a:ext uri="{FF2B5EF4-FFF2-40B4-BE49-F238E27FC236}">
                <a16:creationId xmlns:a16="http://schemas.microsoft.com/office/drawing/2014/main" id="{8A8F4B86-420E-664C-A1E6-E0DB40BBB3A9}"/>
              </a:ext>
            </a:extLst>
          </p:cNvPr>
          <p:cNvSpPr/>
          <p:nvPr/>
        </p:nvSpPr>
        <p:spPr>
          <a:xfrm>
            <a:off x="6811133" y="6145317"/>
            <a:ext cx="1960793" cy="584775"/>
          </a:xfrm>
          <a:prstGeom prst="rect">
            <a:avLst/>
          </a:prstGeom>
        </p:spPr>
        <p:txBody>
          <a:bodyPr wrap="none">
            <a:spAutoFit/>
          </a:bodyPr>
          <a:lstStyle/>
          <a:p>
            <a:r>
              <a:rPr lang="en-US" sz="3200" dirty="0">
                <a:solidFill>
                  <a:schemeClr val="bg1"/>
                </a:solidFill>
                <a:latin typeface="Helvetica"/>
                <a:cs typeface="Helvetica"/>
              </a:rPr>
              <a:t>Oct. 2020</a:t>
            </a:r>
            <a:endParaRPr lang="en-US" sz="3200" dirty="0">
              <a:latin typeface="Helvetica"/>
              <a:cs typeface="Helvetica"/>
            </a:endParaRPr>
          </a:p>
        </p:txBody>
      </p:sp>
      <p:cxnSp>
        <p:nvCxnSpPr>
          <p:cNvPr id="26" name="Straight Arrow Connector 25">
            <a:extLst>
              <a:ext uri="{FF2B5EF4-FFF2-40B4-BE49-F238E27FC236}">
                <a16:creationId xmlns:a16="http://schemas.microsoft.com/office/drawing/2014/main" id="{A89A4420-E569-2240-92C9-910A63800651}"/>
              </a:ext>
            </a:extLst>
          </p:cNvPr>
          <p:cNvCxnSpPr>
            <a:cxnSpLocks/>
          </p:cNvCxnSpPr>
          <p:nvPr/>
        </p:nvCxnSpPr>
        <p:spPr>
          <a:xfrm flipH="1" flipV="1">
            <a:off x="6356729" y="1656250"/>
            <a:ext cx="762138" cy="50624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5DA9FA26-6A65-284D-99FF-E0597DFC342E}"/>
              </a:ext>
            </a:extLst>
          </p:cNvPr>
          <p:cNvSpPr txBox="1"/>
          <p:nvPr/>
        </p:nvSpPr>
        <p:spPr>
          <a:xfrm>
            <a:off x="6966209" y="2146334"/>
            <a:ext cx="1336391" cy="307777"/>
          </a:xfrm>
          <a:prstGeom prst="rect">
            <a:avLst/>
          </a:prstGeom>
          <a:solidFill>
            <a:schemeClr val="bg1"/>
          </a:solidFill>
        </p:spPr>
        <p:txBody>
          <a:bodyPr wrap="none" rtlCol="0">
            <a:spAutoFit/>
          </a:bodyPr>
          <a:lstStyle/>
          <a:p>
            <a:r>
              <a:rPr lang="en-GB" sz="1400" dirty="0"/>
              <a:t>Klystron Gallery</a:t>
            </a:r>
          </a:p>
        </p:txBody>
      </p:sp>
      <p:cxnSp>
        <p:nvCxnSpPr>
          <p:cNvPr id="28" name="Straight Arrow Connector 27">
            <a:extLst>
              <a:ext uri="{FF2B5EF4-FFF2-40B4-BE49-F238E27FC236}">
                <a16:creationId xmlns:a16="http://schemas.microsoft.com/office/drawing/2014/main" id="{D8A318A1-90F5-114F-8834-A9E27D9DF191}"/>
              </a:ext>
            </a:extLst>
          </p:cNvPr>
          <p:cNvCxnSpPr>
            <a:cxnSpLocks/>
          </p:cNvCxnSpPr>
          <p:nvPr/>
        </p:nvCxnSpPr>
        <p:spPr>
          <a:xfrm flipH="1">
            <a:off x="5348439" y="1059493"/>
            <a:ext cx="921281" cy="66548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B6F2B78E-9F31-CF42-8CE2-5621B55E67CF}"/>
              </a:ext>
            </a:extLst>
          </p:cNvPr>
          <p:cNvSpPr txBox="1"/>
          <p:nvPr/>
        </p:nvSpPr>
        <p:spPr>
          <a:xfrm>
            <a:off x="6130474" y="647792"/>
            <a:ext cx="1434624" cy="523220"/>
          </a:xfrm>
          <a:prstGeom prst="rect">
            <a:avLst/>
          </a:prstGeom>
          <a:solidFill>
            <a:schemeClr val="bg1"/>
          </a:solidFill>
        </p:spPr>
        <p:txBody>
          <a:bodyPr wrap="none" rtlCol="0">
            <a:spAutoFit/>
          </a:bodyPr>
          <a:lstStyle/>
          <a:p>
            <a:pPr algn="ctr"/>
            <a:r>
              <a:rPr lang="en-GB" sz="1400" dirty="0" err="1"/>
              <a:t>Cryo</a:t>
            </a:r>
            <a:r>
              <a:rPr lang="en-GB" sz="1400" dirty="0"/>
              <a:t> Compressor</a:t>
            </a:r>
          </a:p>
          <a:p>
            <a:pPr algn="ctr"/>
            <a:r>
              <a:rPr lang="en-GB" sz="1400" dirty="0"/>
              <a:t>Building</a:t>
            </a:r>
          </a:p>
        </p:txBody>
      </p:sp>
      <p:cxnSp>
        <p:nvCxnSpPr>
          <p:cNvPr id="30" name="Straight Arrow Connector 29">
            <a:extLst>
              <a:ext uri="{FF2B5EF4-FFF2-40B4-BE49-F238E27FC236}">
                <a16:creationId xmlns:a16="http://schemas.microsoft.com/office/drawing/2014/main" id="{CFB7237C-D89E-774A-82CE-FB4036CA649F}"/>
              </a:ext>
            </a:extLst>
          </p:cNvPr>
          <p:cNvCxnSpPr>
            <a:cxnSpLocks/>
          </p:cNvCxnSpPr>
          <p:nvPr/>
        </p:nvCxnSpPr>
        <p:spPr>
          <a:xfrm flipH="1">
            <a:off x="4408177" y="1242199"/>
            <a:ext cx="320543" cy="48922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6D6A86C9-11EC-8140-8B5C-25B841C76F73}"/>
              </a:ext>
            </a:extLst>
          </p:cNvPr>
          <p:cNvSpPr txBox="1"/>
          <p:nvPr/>
        </p:nvSpPr>
        <p:spPr>
          <a:xfrm>
            <a:off x="4297303" y="718979"/>
            <a:ext cx="1195648" cy="523220"/>
          </a:xfrm>
          <a:prstGeom prst="rect">
            <a:avLst/>
          </a:prstGeom>
          <a:solidFill>
            <a:schemeClr val="bg1"/>
          </a:solidFill>
        </p:spPr>
        <p:txBody>
          <a:bodyPr wrap="none" rtlCol="0">
            <a:spAutoFit/>
          </a:bodyPr>
          <a:lstStyle/>
          <a:p>
            <a:pPr algn="ctr"/>
            <a:r>
              <a:rPr lang="en-GB" sz="1400" dirty="0"/>
              <a:t>Central Utility</a:t>
            </a:r>
          </a:p>
          <a:p>
            <a:pPr algn="ctr"/>
            <a:r>
              <a:rPr lang="en-GB" sz="1400" dirty="0"/>
              <a:t>Building</a:t>
            </a:r>
          </a:p>
        </p:txBody>
      </p:sp>
      <p:cxnSp>
        <p:nvCxnSpPr>
          <p:cNvPr id="32" name="Straight Arrow Connector 31">
            <a:extLst>
              <a:ext uri="{FF2B5EF4-FFF2-40B4-BE49-F238E27FC236}">
                <a16:creationId xmlns:a16="http://schemas.microsoft.com/office/drawing/2014/main" id="{CF6B6B86-52CE-BF41-BE45-03746EC3EFE7}"/>
              </a:ext>
            </a:extLst>
          </p:cNvPr>
          <p:cNvCxnSpPr>
            <a:cxnSpLocks/>
          </p:cNvCxnSpPr>
          <p:nvPr/>
        </p:nvCxnSpPr>
        <p:spPr>
          <a:xfrm>
            <a:off x="2855356" y="1214788"/>
            <a:ext cx="756438" cy="55956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2E5E3104-0AF0-B041-9261-ECC33B4D0977}"/>
              </a:ext>
            </a:extLst>
          </p:cNvPr>
          <p:cNvSpPr txBox="1"/>
          <p:nvPr/>
        </p:nvSpPr>
        <p:spPr>
          <a:xfrm>
            <a:off x="2010842" y="694544"/>
            <a:ext cx="1051505" cy="523220"/>
          </a:xfrm>
          <a:prstGeom prst="rect">
            <a:avLst/>
          </a:prstGeom>
          <a:solidFill>
            <a:schemeClr val="bg1"/>
          </a:solidFill>
        </p:spPr>
        <p:txBody>
          <a:bodyPr wrap="none" rtlCol="0">
            <a:spAutoFit/>
          </a:bodyPr>
          <a:lstStyle/>
          <a:p>
            <a:pPr algn="ctr"/>
            <a:r>
              <a:rPr lang="en-GB" sz="1400" dirty="0"/>
              <a:t>Distribution</a:t>
            </a:r>
          </a:p>
          <a:p>
            <a:pPr algn="ctr"/>
            <a:r>
              <a:rPr lang="en-GB" sz="1400" dirty="0"/>
              <a:t>Substation</a:t>
            </a:r>
          </a:p>
        </p:txBody>
      </p:sp>
      <p:cxnSp>
        <p:nvCxnSpPr>
          <p:cNvPr id="36" name="Straight Arrow Connector 35">
            <a:extLst>
              <a:ext uri="{FF2B5EF4-FFF2-40B4-BE49-F238E27FC236}">
                <a16:creationId xmlns:a16="http://schemas.microsoft.com/office/drawing/2014/main" id="{F6F9FFBC-F291-C64E-8516-0B6B4E5A5BDD}"/>
              </a:ext>
            </a:extLst>
          </p:cNvPr>
          <p:cNvCxnSpPr>
            <a:cxnSpLocks/>
          </p:cNvCxnSpPr>
          <p:nvPr/>
        </p:nvCxnSpPr>
        <p:spPr>
          <a:xfrm flipV="1">
            <a:off x="4656817" y="2540844"/>
            <a:ext cx="0" cy="88815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2D50F8F4-1DB5-2646-A4E4-EC552D824ADC}"/>
              </a:ext>
            </a:extLst>
          </p:cNvPr>
          <p:cNvSpPr txBox="1"/>
          <p:nvPr/>
        </p:nvSpPr>
        <p:spPr>
          <a:xfrm>
            <a:off x="4463263" y="3419836"/>
            <a:ext cx="861133" cy="523220"/>
          </a:xfrm>
          <a:prstGeom prst="rect">
            <a:avLst/>
          </a:prstGeom>
          <a:solidFill>
            <a:schemeClr val="bg1"/>
          </a:solidFill>
        </p:spPr>
        <p:txBody>
          <a:bodyPr wrap="none" rtlCol="0">
            <a:spAutoFit/>
          </a:bodyPr>
          <a:lstStyle/>
          <a:p>
            <a:pPr algn="ctr"/>
            <a:r>
              <a:rPr lang="en-GB" sz="1400" dirty="0"/>
              <a:t>Target</a:t>
            </a:r>
          </a:p>
          <a:p>
            <a:pPr algn="ctr"/>
            <a:r>
              <a:rPr lang="en-GB" sz="1400" dirty="0"/>
              <a:t>Monolith</a:t>
            </a:r>
          </a:p>
        </p:txBody>
      </p:sp>
      <p:cxnSp>
        <p:nvCxnSpPr>
          <p:cNvPr id="38" name="Straight Arrow Connector 37">
            <a:extLst>
              <a:ext uri="{FF2B5EF4-FFF2-40B4-BE49-F238E27FC236}">
                <a16:creationId xmlns:a16="http://schemas.microsoft.com/office/drawing/2014/main" id="{47E032DD-E12B-EE4B-B4A1-BF697A93B9B4}"/>
              </a:ext>
            </a:extLst>
          </p:cNvPr>
          <p:cNvCxnSpPr>
            <a:cxnSpLocks/>
          </p:cNvCxnSpPr>
          <p:nvPr/>
        </p:nvCxnSpPr>
        <p:spPr>
          <a:xfrm>
            <a:off x="2388769" y="2100381"/>
            <a:ext cx="469693" cy="59047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0679D144-4067-194E-8A34-F3701CA41805}"/>
              </a:ext>
            </a:extLst>
          </p:cNvPr>
          <p:cNvSpPr txBox="1"/>
          <p:nvPr/>
        </p:nvSpPr>
        <p:spPr>
          <a:xfrm>
            <a:off x="1695502" y="1621194"/>
            <a:ext cx="813043" cy="523220"/>
          </a:xfrm>
          <a:prstGeom prst="rect">
            <a:avLst/>
          </a:prstGeom>
          <a:solidFill>
            <a:schemeClr val="bg1"/>
          </a:solidFill>
        </p:spPr>
        <p:txBody>
          <a:bodyPr wrap="none" rtlCol="0">
            <a:spAutoFit/>
          </a:bodyPr>
          <a:lstStyle/>
          <a:p>
            <a:pPr algn="ctr"/>
            <a:r>
              <a:rPr lang="en-GB" sz="1400" dirty="0"/>
              <a:t>Exp. Hall</a:t>
            </a:r>
          </a:p>
          <a:p>
            <a:pPr algn="ctr"/>
            <a:r>
              <a:rPr lang="en-GB" sz="1400" dirty="0"/>
              <a:t>E01</a:t>
            </a:r>
          </a:p>
        </p:txBody>
      </p:sp>
      <p:cxnSp>
        <p:nvCxnSpPr>
          <p:cNvPr id="41" name="Straight Arrow Connector 40">
            <a:extLst>
              <a:ext uri="{FF2B5EF4-FFF2-40B4-BE49-F238E27FC236}">
                <a16:creationId xmlns:a16="http://schemas.microsoft.com/office/drawing/2014/main" id="{9AF7CE84-F67A-314C-BE84-A084F6AD58E0}"/>
              </a:ext>
            </a:extLst>
          </p:cNvPr>
          <p:cNvCxnSpPr>
            <a:cxnSpLocks/>
          </p:cNvCxnSpPr>
          <p:nvPr/>
        </p:nvCxnSpPr>
        <p:spPr>
          <a:xfrm flipV="1">
            <a:off x="2934488" y="2985408"/>
            <a:ext cx="819337" cy="77406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EDFB6CFA-3DDB-8144-A81A-D6FE611CF160}"/>
              </a:ext>
            </a:extLst>
          </p:cNvPr>
          <p:cNvSpPr txBox="1"/>
          <p:nvPr/>
        </p:nvSpPr>
        <p:spPr>
          <a:xfrm>
            <a:off x="2276001" y="3693564"/>
            <a:ext cx="658487" cy="523220"/>
          </a:xfrm>
          <a:prstGeom prst="rect">
            <a:avLst/>
          </a:prstGeom>
          <a:solidFill>
            <a:schemeClr val="bg1"/>
          </a:solidFill>
        </p:spPr>
        <p:txBody>
          <a:bodyPr wrap="square" rtlCol="0">
            <a:spAutoFit/>
          </a:bodyPr>
          <a:lstStyle/>
          <a:p>
            <a:pPr algn="ctr"/>
            <a:r>
              <a:rPr lang="en-GB" sz="1400" dirty="0"/>
              <a:t>Active</a:t>
            </a:r>
          </a:p>
          <a:p>
            <a:pPr algn="ctr"/>
            <a:r>
              <a:rPr lang="en-GB" sz="1400" dirty="0"/>
              <a:t>Cells</a:t>
            </a:r>
          </a:p>
        </p:txBody>
      </p:sp>
      <p:cxnSp>
        <p:nvCxnSpPr>
          <p:cNvPr id="43" name="Straight Arrow Connector 42">
            <a:extLst>
              <a:ext uri="{FF2B5EF4-FFF2-40B4-BE49-F238E27FC236}">
                <a16:creationId xmlns:a16="http://schemas.microsoft.com/office/drawing/2014/main" id="{25DF7DF7-2B49-8346-8442-4FCE6C0B80C8}"/>
              </a:ext>
            </a:extLst>
          </p:cNvPr>
          <p:cNvCxnSpPr>
            <a:cxnSpLocks/>
          </p:cNvCxnSpPr>
          <p:nvPr/>
        </p:nvCxnSpPr>
        <p:spPr>
          <a:xfrm flipH="1" flipV="1">
            <a:off x="7156922" y="1378050"/>
            <a:ext cx="708118" cy="19473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FDC7DF19-A88B-664D-B021-0771D7BEFB21}"/>
              </a:ext>
            </a:extLst>
          </p:cNvPr>
          <p:cNvSpPr txBox="1"/>
          <p:nvPr/>
        </p:nvSpPr>
        <p:spPr>
          <a:xfrm>
            <a:off x="7808933" y="1502473"/>
            <a:ext cx="891847" cy="523220"/>
          </a:xfrm>
          <a:prstGeom prst="rect">
            <a:avLst/>
          </a:prstGeom>
          <a:solidFill>
            <a:schemeClr val="bg1"/>
          </a:solidFill>
        </p:spPr>
        <p:txBody>
          <a:bodyPr wrap="none" rtlCol="0">
            <a:spAutoFit/>
          </a:bodyPr>
          <a:lstStyle/>
          <a:p>
            <a:r>
              <a:rPr lang="en-GB" sz="1400" dirty="0"/>
              <a:t>Front End</a:t>
            </a:r>
          </a:p>
          <a:p>
            <a:r>
              <a:rPr lang="en-GB" sz="1400" dirty="0"/>
              <a:t>Building</a:t>
            </a:r>
          </a:p>
        </p:txBody>
      </p:sp>
      <p:cxnSp>
        <p:nvCxnSpPr>
          <p:cNvPr id="45" name="Straight Arrow Connector 44">
            <a:extLst>
              <a:ext uri="{FF2B5EF4-FFF2-40B4-BE49-F238E27FC236}">
                <a16:creationId xmlns:a16="http://schemas.microsoft.com/office/drawing/2014/main" id="{0D03C58F-AF32-A448-825E-9861EEE5240F}"/>
              </a:ext>
            </a:extLst>
          </p:cNvPr>
          <p:cNvCxnSpPr>
            <a:cxnSpLocks/>
          </p:cNvCxnSpPr>
          <p:nvPr/>
        </p:nvCxnSpPr>
        <p:spPr>
          <a:xfrm flipH="1" flipV="1">
            <a:off x="6227389" y="2146940"/>
            <a:ext cx="838339" cy="128206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03878251-8C56-8B41-94AA-9C2013110BF4}"/>
              </a:ext>
            </a:extLst>
          </p:cNvPr>
          <p:cNvSpPr txBox="1"/>
          <p:nvPr/>
        </p:nvSpPr>
        <p:spPr>
          <a:xfrm>
            <a:off x="6847786" y="3383851"/>
            <a:ext cx="1059777" cy="523220"/>
          </a:xfrm>
          <a:prstGeom prst="rect">
            <a:avLst/>
          </a:prstGeom>
          <a:solidFill>
            <a:schemeClr val="bg1"/>
          </a:solidFill>
        </p:spPr>
        <p:txBody>
          <a:bodyPr wrap="none" rtlCol="0">
            <a:spAutoFit/>
          </a:bodyPr>
          <a:lstStyle/>
          <a:p>
            <a:r>
              <a:rPr lang="en-GB" sz="1400" dirty="0"/>
              <a:t>High Energy</a:t>
            </a:r>
          </a:p>
          <a:p>
            <a:r>
              <a:rPr lang="en-GB" sz="1400" dirty="0"/>
              <a:t>Loading Bay</a:t>
            </a:r>
          </a:p>
        </p:txBody>
      </p:sp>
      <p:pic>
        <p:nvPicPr>
          <p:cNvPr id="47" name="Bildobjekt 7" descr="ESS-vit-logga.png">
            <a:extLst>
              <a:ext uri="{FF2B5EF4-FFF2-40B4-BE49-F238E27FC236}">
                <a16:creationId xmlns:a16="http://schemas.microsoft.com/office/drawing/2014/main" id="{5292746C-6019-0D49-A27C-578E820F968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34405" y="607798"/>
            <a:ext cx="1440160" cy="886060"/>
          </a:xfrm>
          <a:prstGeom prst="rect">
            <a:avLst/>
          </a:prstGeom>
        </p:spPr>
      </p:pic>
      <p:sp>
        <p:nvSpPr>
          <p:cNvPr id="34" name="Rectangle 33">
            <a:extLst>
              <a:ext uri="{FF2B5EF4-FFF2-40B4-BE49-F238E27FC236}">
                <a16:creationId xmlns:a16="http://schemas.microsoft.com/office/drawing/2014/main" id="{B1BFE719-7356-004A-95B5-1E1A3DDE585A}"/>
              </a:ext>
            </a:extLst>
          </p:cNvPr>
          <p:cNvSpPr/>
          <p:nvPr/>
        </p:nvSpPr>
        <p:spPr>
          <a:xfrm>
            <a:off x="163327" y="5911388"/>
            <a:ext cx="3381751" cy="646331"/>
          </a:xfrm>
          <a:prstGeom prst="rect">
            <a:avLst/>
          </a:prstGeom>
        </p:spPr>
        <p:txBody>
          <a:bodyPr wrap="square">
            <a:spAutoFit/>
          </a:bodyPr>
          <a:lstStyle/>
          <a:p>
            <a:r>
              <a:rPr lang="en-GB" dirty="0">
                <a:solidFill>
                  <a:srgbClr val="FFFF00"/>
                </a:solidFill>
                <a:latin typeface="Titillium"/>
              </a:rPr>
              <a:t>European Research Infrastructure Consortium (ERIC) since 2015</a:t>
            </a:r>
            <a:endParaRPr lang="en-FR" dirty="0">
              <a:solidFill>
                <a:srgbClr val="FFFF00"/>
              </a:solidFill>
            </a:endParaRPr>
          </a:p>
        </p:txBody>
      </p:sp>
    </p:spTree>
    <p:extLst>
      <p:ext uri="{BB962C8B-B14F-4D97-AF65-F5344CB8AC3E}">
        <p14:creationId xmlns:p14="http://schemas.microsoft.com/office/powerpoint/2010/main" val="30066089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3"/>
          <p:cNvSpPr>
            <a:spLocks noGrp="1" noChangeArrowheads="1"/>
          </p:cNvSpPr>
          <p:nvPr>
            <p:ph type="title"/>
          </p:nvPr>
        </p:nvSpPr>
        <p:spPr>
          <a:xfrm>
            <a:off x="1297459" y="14398"/>
            <a:ext cx="6862522" cy="1113762"/>
          </a:xfrm>
        </p:spPr>
        <p:txBody>
          <a:bodyPr>
            <a:noAutofit/>
          </a:bodyPr>
          <a:lstStyle/>
          <a:p>
            <a:r>
              <a:rPr lang="en-US" sz="4000" dirty="0">
                <a:solidFill>
                  <a:srgbClr val="0000FF"/>
                </a:solidFill>
              </a:rPr>
              <a:t>P</a:t>
            </a:r>
            <a:r>
              <a:rPr lang="en-US" sz="4000" dirty="0">
                <a:solidFill>
                  <a:srgbClr val="0000FF"/>
                </a:solidFill>
                <a:latin typeface="Times New Roman"/>
                <a:cs typeface="Times New Roman"/>
              </a:rPr>
              <a:t>ossible locations for far detector</a:t>
            </a:r>
            <a:endParaRPr lang="en-GB" sz="4000" dirty="0">
              <a:solidFill>
                <a:srgbClr val="FF6600"/>
              </a:solidFill>
              <a:effectLst>
                <a:outerShdw blurRad="38100" dist="38100" dir="2700000" algn="tl">
                  <a:srgbClr val="DDDDDD"/>
                </a:outerShdw>
              </a:effectLst>
              <a:latin typeface="Times New Roman" charset="0"/>
              <a:ea typeface="ＭＳ Ｐゴシック" charset="0"/>
              <a:cs typeface="ＭＳ Ｐゴシック" charset="0"/>
            </a:endParaRPr>
          </a:p>
        </p:txBody>
      </p:sp>
      <p:sp>
        <p:nvSpPr>
          <p:cNvPr id="12" name="Espace réservé de la date 11"/>
          <p:cNvSpPr>
            <a:spLocks noGrp="1"/>
          </p:cNvSpPr>
          <p:nvPr>
            <p:ph type="dt" sz="half" idx="10"/>
          </p:nvPr>
        </p:nvSpPr>
        <p:spPr/>
        <p:txBody>
          <a:bodyPr/>
          <a:lstStyle/>
          <a:p>
            <a:r>
              <a:rPr lang="fr-FR"/>
              <a:t>HEP2021, 16/06/2021</a:t>
            </a:r>
            <a:endParaRPr lang="en-GB"/>
          </a:p>
        </p:txBody>
      </p:sp>
      <p:sp>
        <p:nvSpPr>
          <p:cNvPr id="13" name="Espace réservé du pied de page 12"/>
          <p:cNvSpPr>
            <a:spLocks noGrp="1"/>
          </p:cNvSpPr>
          <p:nvPr>
            <p:ph type="ftr" sz="quarter" idx="11"/>
          </p:nvPr>
        </p:nvSpPr>
        <p:spPr/>
        <p:txBody>
          <a:bodyPr/>
          <a:lstStyle/>
          <a:p>
            <a:r>
              <a:rPr lang="fr-FR"/>
              <a:t>M. Dracos, IPHC-IN2P3/CNRS/UNISTRA</a:t>
            </a:r>
            <a:endParaRPr lang="en-GB"/>
          </a:p>
        </p:txBody>
      </p:sp>
      <p:sp>
        <p:nvSpPr>
          <p:cNvPr id="6" name="Espace réservé du numéro de diapositive 5"/>
          <p:cNvSpPr>
            <a:spLocks noGrp="1"/>
          </p:cNvSpPr>
          <p:nvPr>
            <p:ph type="sldNum" sz="quarter" idx="12"/>
          </p:nvPr>
        </p:nvSpPr>
        <p:spPr/>
        <p:txBody>
          <a:bodyPr/>
          <a:lstStyle/>
          <a:p>
            <a:fld id="{09CC56F7-6BCF-6E44-9937-5AE9275C7CAF}" type="slidenum">
              <a:rPr lang="en-GB" smtClean="0"/>
              <a:pPr/>
              <a:t>60</a:t>
            </a:fld>
            <a:endParaRPr lang="en-GB"/>
          </a:p>
        </p:txBody>
      </p:sp>
      <p:pic>
        <p:nvPicPr>
          <p:cNvPr id="5" name="Image 4"/>
          <p:cNvPicPr>
            <a:picLocks noChangeAspect="1"/>
          </p:cNvPicPr>
          <p:nvPr/>
        </p:nvPicPr>
        <p:blipFill>
          <a:blip r:embed="rId3"/>
          <a:stretch>
            <a:fillRect/>
          </a:stretch>
        </p:blipFill>
        <p:spPr>
          <a:xfrm>
            <a:off x="11610" y="1157622"/>
            <a:ext cx="7012057" cy="5700378"/>
          </a:xfrm>
          <a:prstGeom prst="rect">
            <a:avLst/>
          </a:prstGeom>
        </p:spPr>
      </p:pic>
      <p:pic>
        <p:nvPicPr>
          <p:cNvPr id="9" name="Image 8" descr="mines_tabl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35008" y="1137476"/>
            <a:ext cx="4511905" cy="3257827"/>
          </a:xfrm>
          <a:prstGeom prst="rect">
            <a:avLst/>
          </a:prstGeom>
        </p:spPr>
      </p:pic>
      <p:sp>
        <p:nvSpPr>
          <p:cNvPr id="10" name="Ellipse 9"/>
          <p:cNvSpPr/>
          <p:nvPr/>
        </p:nvSpPr>
        <p:spPr>
          <a:xfrm flipV="1">
            <a:off x="2893396" y="3554895"/>
            <a:ext cx="72000" cy="720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Ellipse 10"/>
          <p:cNvSpPr/>
          <p:nvPr/>
        </p:nvSpPr>
        <p:spPr>
          <a:xfrm>
            <a:off x="2573149" y="3245691"/>
            <a:ext cx="720000" cy="720000"/>
          </a:xfrm>
          <a:prstGeom prst="ellipse">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Ellipse 14"/>
          <p:cNvSpPr>
            <a:spLocks noChangeAspect="1"/>
          </p:cNvSpPr>
          <p:nvPr/>
        </p:nvSpPr>
        <p:spPr>
          <a:xfrm>
            <a:off x="2358031" y="3032737"/>
            <a:ext cx="1151999" cy="1151999"/>
          </a:xfrm>
          <a:prstGeom prst="ellipse">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Ellipse 15"/>
          <p:cNvSpPr>
            <a:spLocks noChangeAspect="1"/>
          </p:cNvSpPr>
          <p:nvPr/>
        </p:nvSpPr>
        <p:spPr>
          <a:xfrm>
            <a:off x="1493482" y="2154981"/>
            <a:ext cx="2843999" cy="2843999"/>
          </a:xfrm>
          <a:prstGeom prst="ellipse">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ZoneTexte 13"/>
          <p:cNvSpPr txBox="1"/>
          <p:nvPr/>
        </p:nvSpPr>
        <p:spPr>
          <a:xfrm>
            <a:off x="1493482" y="4903304"/>
            <a:ext cx="694797" cy="369332"/>
          </a:xfrm>
          <a:prstGeom prst="rect">
            <a:avLst/>
          </a:prstGeom>
          <a:noFill/>
        </p:spPr>
        <p:txBody>
          <a:bodyPr wrap="none" rtlCol="0">
            <a:spAutoFit/>
          </a:bodyPr>
          <a:lstStyle/>
          <a:p>
            <a:r>
              <a:rPr lang="en-US" dirty="0"/>
              <a:t>CERN</a:t>
            </a:r>
          </a:p>
        </p:txBody>
      </p:sp>
      <p:sp>
        <p:nvSpPr>
          <p:cNvPr id="18" name="ZoneTexte 17"/>
          <p:cNvSpPr txBox="1"/>
          <p:nvPr/>
        </p:nvSpPr>
        <p:spPr>
          <a:xfrm>
            <a:off x="2617997" y="3522595"/>
            <a:ext cx="509499" cy="369332"/>
          </a:xfrm>
          <a:prstGeom prst="rect">
            <a:avLst/>
          </a:prstGeom>
          <a:noFill/>
        </p:spPr>
        <p:txBody>
          <a:bodyPr wrap="none" rtlCol="0">
            <a:spAutoFit/>
          </a:bodyPr>
          <a:lstStyle/>
          <a:p>
            <a:r>
              <a:rPr lang="en-US" dirty="0"/>
              <a:t>ESS</a:t>
            </a:r>
          </a:p>
        </p:txBody>
      </p:sp>
      <p:sp>
        <p:nvSpPr>
          <p:cNvPr id="2" name="Rectangle à coins arrondis 1"/>
          <p:cNvSpPr/>
          <p:nvPr/>
        </p:nvSpPr>
        <p:spPr>
          <a:xfrm>
            <a:off x="8039487" y="1876749"/>
            <a:ext cx="948804" cy="382092"/>
          </a:xfrm>
          <a:prstGeom prst="round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à coins arrondis 16"/>
          <p:cNvSpPr/>
          <p:nvPr/>
        </p:nvSpPr>
        <p:spPr>
          <a:xfrm>
            <a:off x="4619061" y="1876749"/>
            <a:ext cx="1056274" cy="382092"/>
          </a:xfrm>
          <a:prstGeom prst="round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ZoneTexte 2"/>
          <p:cNvSpPr txBox="1"/>
          <p:nvPr/>
        </p:nvSpPr>
        <p:spPr>
          <a:xfrm>
            <a:off x="4641286" y="3932271"/>
            <a:ext cx="577081" cy="161583"/>
          </a:xfrm>
          <a:prstGeom prst="rect">
            <a:avLst/>
          </a:prstGeom>
          <a:solidFill>
            <a:schemeClr val="bg1"/>
          </a:solidFill>
        </p:spPr>
        <p:txBody>
          <a:bodyPr wrap="none" lIns="0" tIns="0" rIns="0" bIns="0" rtlCol="0" anchor="ctr">
            <a:spAutoFit/>
          </a:bodyPr>
          <a:lstStyle/>
          <a:p>
            <a:pPr algn="ctr"/>
            <a:r>
              <a:rPr lang="en-GB" sz="1050" dirty="0"/>
              <a:t>Kongsberg</a:t>
            </a:r>
          </a:p>
        </p:txBody>
      </p:sp>
      <p:sp>
        <p:nvSpPr>
          <p:cNvPr id="19" name="ZoneTexte 18"/>
          <p:cNvSpPr txBox="1"/>
          <p:nvPr/>
        </p:nvSpPr>
        <p:spPr>
          <a:xfrm>
            <a:off x="4652427" y="4178020"/>
            <a:ext cx="644346" cy="161583"/>
          </a:xfrm>
          <a:prstGeom prst="rect">
            <a:avLst/>
          </a:prstGeom>
          <a:solidFill>
            <a:schemeClr val="bg1"/>
          </a:solidFill>
        </p:spPr>
        <p:txBody>
          <a:bodyPr wrap="square" lIns="0" tIns="0" rIns="0" bIns="0" rtlCol="0" anchor="ctr">
            <a:spAutoFit/>
          </a:bodyPr>
          <a:lstStyle/>
          <a:p>
            <a:pPr algn="r"/>
            <a:r>
              <a:rPr lang="en-GB" sz="1050" dirty="0"/>
              <a:t>Løkken</a:t>
            </a:r>
          </a:p>
        </p:txBody>
      </p:sp>
      <p:sp>
        <p:nvSpPr>
          <p:cNvPr id="20" name="Rectangle à coins arrondis 19"/>
          <p:cNvSpPr/>
          <p:nvPr/>
        </p:nvSpPr>
        <p:spPr>
          <a:xfrm>
            <a:off x="4619061" y="3932271"/>
            <a:ext cx="1056274" cy="191046"/>
          </a:xfrm>
          <a:prstGeom prst="round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à coins arrondis 20"/>
          <p:cNvSpPr/>
          <p:nvPr/>
        </p:nvSpPr>
        <p:spPr>
          <a:xfrm>
            <a:off x="8039487" y="3932271"/>
            <a:ext cx="948804" cy="191046"/>
          </a:xfrm>
          <a:prstGeom prst="round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ZoneTexte 3"/>
          <p:cNvSpPr txBox="1"/>
          <p:nvPr/>
        </p:nvSpPr>
        <p:spPr>
          <a:xfrm>
            <a:off x="7156173" y="6118087"/>
            <a:ext cx="1653067" cy="369332"/>
          </a:xfrm>
          <a:prstGeom prst="rect">
            <a:avLst/>
          </a:prstGeom>
          <a:noFill/>
        </p:spPr>
        <p:txBody>
          <a:bodyPr wrap="none" rtlCol="0">
            <a:spAutoFit/>
          </a:bodyPr>
          <a:lstStyle/>
          <a:p>
            <a:r>
              <a:rPr lang="en-GB" b="1" dirty="0">
                <a:latin typeface="Times New Roman"/>
                <a:cs typeface="Times New Roman"/>
              </a:rPr>
              <a:t>LAGUNA sites</a:t>
            </a:r>
          </a:p>
        </p:txBody>
      </p:sp>
    </p:spTree>
    <p:extLst>
      <p:ext uri="{BB962C8B-B14F-4D97-AF65-F5344CB8AC3E}">
        <p14:creationId xmlns:p14="http://schemas.microsoft.com/office/powerpoint/2010/main" val="4765383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1297459" y="14397"/>
            <a:ext cx="6862522" cy="847911"/>
          </a:xfrm>
        </p:spPr>
        <p:txBody>
          <a:bodyPr>
            <a:normAutofit/>
          </a:bodyPr>
          <a:lstStyle/>
          <a:p>
            <a:r>
              <a:rPr lang="en-GB" sz="3600" dirty="0" err="1">
                <a:solidFill>
                  <a:srgbClr val="FF6600"/>
                </a:solidFill>
                <a:latin typeface="Times New Roman" charset="0"/>
                <a:cs typeface="Times New Roman" charset="0"/>
              </a:rPr>
              <a:t>nuSTORM</a:t>
            </a:r>
            <a:endParaRPr lang="en-GB" sz="3600" dirty="0">
              <a:solidFill>
                <a:srgbClr val="FF6600"/>
              </a:solidFill>
              <a:latin typeface="Times New Roman" charset="0"/>
              <a:cs typeface="Times New Roman" charset="0"/>
            </a:endParaRPr>
          </a:p>
        </p:txBody>
      </p:sp>
      <p:sp>
        <p:nvSpPr>
          <p:cNvPr id="44034" name="Espace réservé de la date 8"/>
          <p:cNvSpPr>
            <a:spLocks noGrp="1"/>
          </p:cNvSpPr>
          <p:nvPr>
            <p:ph type="dt" sz="half"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FR" sz="1200">
                <a:solidFill>
                  <a:srgbClr val="000090"/>
                </a:solidFill>
                <a:cs typeface="Times New Roman" charset="0"/>
              </a:rPr>
              <a:t>HEP2021, 16/06/2021</a:t>
            </a:r>
            <a:endParaRPr lang="en-GB" sz="1200">
              <a:solidFill>
                <a:srgbClr val="000090"/>
              </a:solidFill>
              <a:cs typeface="Times New Roman" charset="0"/>
            </a:endParaRPr>
          </a:p>
        </p:txBody>
      </p:sp>
      <p:sp>
        <p:nvSpPr>
          <p:cNvPr id="44036" name="Espace réservé du pied de page 10"/>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sz="1200">
                <a:solidFill>
                  <a:srgbClr val="000090"/>
                </a:solidFill>
                <a:cs typeface="Times New Roman" charset="0"/>
              </a:rPr>
              <a:t>M. Dracos, IPHC-IN2P3/CNRS/UNISTRA</a:t>
            </a:r>
          </a:p>
        </p:txBody>
      </p:sp>
      <p:sp>
        <p:nvSpPr>
          <p:cNvPr id="44035" name="Espace réservé du numéro de diapositive 9"/>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39DFEB2-B0EC-5242-8B5C-F9A9DF6C903E}" type="slidenum">
              <a:rPr lang="en-GB" sz="1200">
                <a:solidFill>
                  <a:srgbClr val="000090"/>
                </a:solidFill>
                <a:cs typeface="Times New Roman" charset="0"/>
              </a:rPr>
              <a:pPr eaLnBrk="1" hangingPunct="1"/>
              <a:t>61</a:t>
            </a:fld>
            <a:endParaRPr lang="en-GB" sz="1200">
              <a:solidFill>
                <a:srgbClr val="000090"/>
              </a:solidFill>
              <a:cs typeface="Times New Roman" charset="0"/>
            </a:endParaRPr>
          </a:p>
        </p:txBody>
      </p:sp>
      <p:pic>
        <p:nvPicPr>
          <p:cNvPr id="9" name="Picture 8">
            <a:extLst>
              <a:ext uri="{FF2B5EF4-FFF2-40B4-BE49-F238E27FC236}">
                <a16:creationId xmlns:a16="http://schemas.microsoft.com/office/drawing/2014/main" id="{636CDDD6-D1AE-4F44-A37E-D6D3A8E2FF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0786" y="1148030"/>
            <a:ext cx="4901762" cy="1541561"/>
          </a:xfrm>
          <a:prstGeom prst="rect">
            <a:avLst/>
          </a:prstGeom>
        </p:spPr>
      </p:pic>
      <p:sp>
        <p:nvSpPr>
          <p:cNvPr id="2" name="TextBox 1">
            <a:extLst>
              <a:ext uri="{FF2B5EF4-FFF2-40B4-BE49-F238E27FC236}">
                <a16:creationId xmlns:a16="http://schemas.microsoft.com/office/drawing/2014/main" id="{2761596D-4948-A64D-BF37-954800A96EA5}"/>
              </a:ext>
            </a:extLst>
          </p:cNvPr>
          <p:cNvSpPr txBox="1"/>
          <p:nvPr/>
        </p:nvSpPr>
        <p:spPr>
          <a:xfrm>
            <a:off x="334470" y="3592269"/>
            <a:ext cx="3399813" cy="646331"/>
          </a:xfrm>
          <a:prstGeom prst="rect">
            <a:avLst/>
          </a:prstGeom>
          <a:noFill/>
        </p:spPr>
        <p:txBody>
          <a:bodyPr wrap="square" rtlCol="0">
            <a:spAutoFit/>
          </a:bodyPr>
          <a:lstStyle/>
          <a:p>
            <a:r>
              <a:rPr lang="en-GB" dirty="0"/>
              <a:t>Proposed at FERMILAB and CERN (~3.8 GeV muons)</a:t>
            </a:r>
          </a:p>
        </p:txBody>
      </p:sp>
      <p:sp>
        <p:nvSpPr>
          <p:cNvPr id="4" name="TextBox 3">
            <a:extLst>
              <a:ext uri="{FF2B5EF4-FFF2-40B4-BE49-F238E27FC236}">
                <a16:creationId xmlns:a16="http://schemas.microsoft.com/office/drawing/2014/main" id="{34F962CE-6ABF-1841-8870-C4B81C317F8D}"/>
              </a:ext>
            </a:extLst>
          </p:cNvPr>
          <p:cNvSpPr txBox="1"/>
          <p:nvPr/>
        </p:nvSpPr>
        <p:spPr>
          <a:xfrm>
            <a:off x="6224260" y="1056971"/>
            <a:ext cx="2498954" cy="369332"/>
          </a:xfrm>
          <a:prstGeom prst="rect">
            <a:avLst/>
          </a:prstGeom>
          <a:noFill/>
        </p:spPr>
        <p:txBody>
          <a:bodyPr wrap="none" rtlCol="0">
            <a:spAutoFit/>
          </a:bodyPr>
          <a:lstStyle/>
          <a:p>
            <a:r>
              <a:rPr lang="en-FR" dirty="0"/>
              <a:t>sterile neutrino searches</a:t>
            </a:r>
          </a:p>
        </p:txBody>
      </p:sp>
      <p:pic>
        <p:nvPicPr>
          <p:cNvPr id="6" name="Picture 5">
            <a:extLst>
              <a:ext uri="{FF2B5EF4-FFF2-40B4-BE49-F238E27FC236}">
                <a16:creationId xmlns:a16="http://schemas.microsoft.com/office/drawing/2014/main" id="{65169C27-53CE-B74A-AE62-716C056CDB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90928" y="3063979"/>
            <a:ext cx="4545926" cy="3151960"/>
          </a:xfrm>
          <a:prstGeom prst="rect">
            <a:avLst/>
          </a:prstGeom>
        </p:spPr>
      </p:pic>
    </p:spTree>
    <p:extLst>
      <p:ext uri="{BB962C8B-B14F-4D97-AF65-F5344CB8AC3E}">
        <p14:creationId xmlns:p14="http://schemas.microsoft.com/office/powerpoint/2010/main" val="3498052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3"/>
          <p:cNvSpPr>
            <a:spLocks noGrp="1" noChangeArrowheads="1"/>
          </p:cNvSpPr>
          <p:nvPr>
            <p:ph type="title"/>
          </p:nvPr>
        </p:nvSpPr>
        <p:spPr>
          <a:xfrm>
            <a:off x="1297459" y="4350"/>
            <a:ext cx="6862522" cy="785490"/>
          </a:xfrm>
        </p:spPr>
        <p:txBody>
          <a:bodyPr>
            <a:noAutofit/>
          </a:bodyPr>
          <a:lstStyle/>
          <a:p>
            <a:r>
              <a:rPr lang="en-US" sz="3600" dirty="0">
                <a:solidFill>
                  <a:srgbClr val="0000FF"/>
                </a:solidFill>
                <a:latin typeface="Times New Roman"/>
                <a:cs typeface="Times New Roman"/>
              </a:rPr>
              <a:t>European Spallation Source</a:t>
            </a:r>
            <a:endParaRPr lang="en-GB" dirty="0">
              <a:solidFill>
                <a:srgbClr val="FF6600"/>
              </a:solidFill>
              <a:effectLst>
                <a:outerShdw blurRad="38100" dist="38100" dir="2700000" algn="tl">
                  <a:srgbClr val="DDDDDD"/>
                </a:outerShdw>
              </a:effectLst>
              <a:latin typeface="Times New Roman" charset="0"/>
              <a:ea typeface="ＭＳ Ｐゴシック" charset="0"/>
              <a:cs typeface="ＭＳ Ｐゴシック" charset="0"/>
            </a:endParaRPr>
          </a:p>
        </p:txBody>
      </p:sp>
      <p:sp>
        <p:nvSpPr>
          <p:cNvPr id="12" name="Espace réservé de la date 11"/>
          <p:cNvSpPr>
            <a:spLocks noGrp="1"/>
          </p:cNvSpPr>
          <p:nvPr>
            <p:ph type="dt" sz="half" idx="10"/>
          </p:nvPr>
        </p:nvSpPr>
        <p:spPr/>
        <p:txBody>
          <a:bodyPr/>
          <a:lstStyle/>
          <a:p>
            <a:r>
              <a:rPr lang="fr-FR"/>
              <a:t>HEP2021, 16/06/2021</a:t>
            </a:r>
            <a:endParaRPr lang="en-GB"/>
          </a:p>
        </p:txBody>
      </p:sp>
      <p:sp>
        <p:nvSpPr>
          <p:cNvPr id="13" name="Espace réservé du pied de page 12"/>
          <p:cNvSpPr>
            <a:spLocks noGrp="1"/>
          </p:cNvSpPr>
          <p:nvPr>
            <p:ph type="ftr" sz="quarter" idx="11"/>
          </p:nvPr>
        </p:nvSpPr>
        <p:spPr/>
        <p:txBody>
          <a:bodyPr/>
          <a:lstStyle/>
          <a:p>
            <a:r>
              <a:rPr lang="fr-FR"/>
              <a:t>M. Dracos, IPHC-IN2P3/CNRS/UNISTRA</a:t>
            </a:r>
            <a:endParaRPr lang="en-GB"/>
          </a:p>
        </p:txBody>
      </p:sp>
      <p:sp>
        <p:nvSpPr>
          <p:cNvPr id="6" name="Espace réservé du numéro de diapositive 5"/>
          <p:cNvSpPr>
            <a:spLocks noGrp="1"/>
          </p:cNvSpPr>
          <p:nvPr>
            <p:ph type="sldNum" sz="quarter" idx="12"/>
          </p:nvPr>
        </p:nvSpPr>
        <p:spPr/>
        <p:txBody>
          <a:bodyPr/>
          <a:lstStyle/>
          <a:p>
            <a:fld id="{09CC56F7-6BCF-6E44-9937-5AE9275C7CAF}" type="slidenum">
              <a:rPr lang="en-GB" smtClean="0"/>
              <a:pPr/>
              <a:t>7</a:t>
            </a:fld>
            <a:endParaRPr lang="en-GB"/>
          </a:p>
        </p:txBody>
      </p:sp>
      <p:pic>
        <p:nvPicPr>
          <p:cNvPr id="3" name="Picture 2">
            <a:extLst>
              <a:ext uri="{FF2B5EF4-FFF2-40B4-BE49-F238E27FC236}">
                <a16:creationId xmlns:a16="http://schemas.microsoft.com/office/drawing/2014/main" id="{0F251AD8-7736-164A-95BA-3D03B0B6D2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22989"/>
            <a:ext cx="9144000" cy="5540306"/>
          </a:xfrm>
          <a:prstGeom prst="rect">
            <a:avLst/>
          </a:prstGeom>
        </p:spPr>
      </p:pic>
      <p:sp>
        <p:nvSpPr>
          <p:cNvPr id="7" name="TextBox 6">
            <a:extLst>
              <a:ext uri="{FF2B5EF4-FFF2-40B4-BE49-F238E27FC236}">
                <a16:creationId xmlns:a16="http://schemas.microsoft.com/office/drawing/2014/main" id="{77EE682C-0CF4-C74B-A406-4CCCF6F52709}"/>
              </a:ext>
            </a:extLst>
          </p:cNvPr>
          <p:cNvSpPr txBox="1"/>
          <p:nvPr/>
        </p:nvSpPr>
        <p:spPr>
          <a:xfrm>
            <a:off x="7031977" y="6488668"/>
            <a:ext cx="1730858" cy="307777"/>
          </a:xfrm>
          <a:prstGeom prst="rect">
            <a:avLst/>
          </a:prstGeom>
          <a:noFill/>
        </p:spPr>
        <p:txBody>
          <a:bodyPr wrap="none" rtlCol="0">
            <a:spAutoFit/>
          </a:bodyPr>
          <a:lstStyle/>
          <a:p>
            <a:r>
              <a:rPr lang="en-FR" sz="1400" dirty="0"/>
              <a:t>(courtesy M. Eshraqi)</a:t>
            </a:r>
          </a:p>
        </p:txBody>
      </p:sp>
    </p:spTree>
    <p:extLst>
      <p:ext uri="{BB962C8B-B14F-4D97-AF65-F5344CB8AC3E}">
        <p14:creationId xmlns:p14="http://schemas.microsoft.com/office/powerpoint/2010/main" val="42470971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2"/>
          <p:cNvSpPr>
            <a:spLocks noGrp="1" noChangeArrowheads="1"/>
          </p:cNvSpPr>
          <p:nvPr>
            <p:ph type="title"/>
          </p:nvPr>
        </p:nvSpPr>
        <p:spPr>
          <a:xfrm>
            <a:off x="1297459" y="14397"/>
            <a:ext cx="6862522" cy="1059409"/>
          </a:xfrm>
        </p:spPr>
        <p:txBody>
          <a:bodyPr>
            <a:normAutofit/>
          </a:bodyPr>
          <a:lstStyle/>
          <a:p>
            <a:r>
              <a:rPr lang="en-GB" sz="4800" b="0" dirty="0">
                <a:solidFill>
                  <a:srgbClr val="FF6600"/>
                </a:solidFill>
                <a:latin typeface="Times New Roman" charset="0"/>
                <a:cs typeface="Times New Roman" charset="0"/>
              </a:rPr>
              <a:t>ESS schedule</a:t>
            </a:r>
            <a:endParaRPr lang="en-GB" sz="1000" b="0" dirty="0">
              <a:solidFill>
                <a:srgbClr val="FF6600"/>
              </a:solidFill>
              <a:latin typeface="Times New Roman" charset="0"/>
              <a:cs typeface="Times New Roman" charset="0"/>
            </a:endParaRPr>
          </a:p>
        </p:txBody>
      </p:sp>
      <p:sp>
        <p:nvSpPr>
          <p:cNvPr id="6" name="Espace réservé de la date 5"/>
          <p:cNvSpPr>
            <a:spLocks noGrp="1"/>
          </p:cNvSpPr>
          <p:nvPr>
            <p:ph type="dt" sz="half" idx="10"/>
          </p:nvPr>
        </p:nvSpPr>
        <p:spPr/>
        <p:txBody>
          <a:bodyPr/>
          <a:lstStyle/>
          <a:p>
            <a:r>
              <a:rPr lang="fr-FR"/>
              <a:t>HEP2021, 16/06/2021</a:t>
            </a:r>
            <a:endParaRPr lang="en-GB" dirty="0"/>
          </a:p>
        </p:txBody>
      </p:sp>
      <p:sp>
        <p:nvSpPr>
          <p:cNvPr id="10" name="Espace réservé du pied de page 9"/>
          <p:cNvSpPr>
            <a:spLocks noGrp="1"/>
          </p:cNvSpPr>
          <p:nvPr>
            <p:ph type="ftr" sz="quarter" idx="11"/>
          </p:nvPr>
        </p:nvSpPr>
        <p:spPr/>
        <p:txBody>
          <a:bodyPr/>
          <a:lstStyle/>
          <a:p>
            <a:r>
              <a:rPr lang="en-GB" dirty="0"/>
              <a:t>M. Dracos, IPHC-IN2P3/CNRS/UNISTRA</a:t>
            </a:r>
          </a:p>
        </p:txBody>
      </p:sp>
      <p:sp>
        <p:nvSpPr>
          <p:cNvPr id="4" name="Espace réservé du numéro de diapositive 3"/>
          <p:cNvSpPr>
            <a:spLocks noGrp="1"/>
          </p:cNvSpPr>
          <p:nvPr>
            <p:ph type="sldNum" sz="quarter" idx="12"/>
          </p:nvPr>
        </p:nvSpPr>
        <p:spPr/>
        <p:txBody>
          <a:bodyPr/>
          <a:lstStyle/>
          <a:p>
            <a:fld id="{09CC56F7-6BCF-6E44-9937-5AE9275C7CAF}" type="slidenum">
              <a:rPr lang="en-GB" smtClean="0"/>
              <a:pPr/>
              <a:t>8</a:t>
            </a:fld>
            <a:endParaRPr lang="en-GB" dirty="0"/>
          </a:p>
        </p:txBody>
      </p:sp>
      <p:pic>
        <p:nvPicPr>
          <p:cNvPr id="22" name="Picture 1" descr="ppt_vision.jpg">
            <a:extLst>
              <a:ext uri="{FF2B5EF4-FFF2-40B4-BE49-F238E27FC236}">
                <a16:creationId xmlns:a16="http://schemas.microsoft.com/office/drawing/2014/main" id="{5390B071-FEEE-1947-835B-7EF4B978694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533" y="1103598"/>
            <a:ext cx="9124888" cy="5411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5" name="Group 98">
            <a:extLst>
              <a:ext uri="{FF2B5EF4-FFF2-40B4-BE49-F238E27FC236}">
                <a16:creationId xmlns:a16="http://schemas.microsoft.com/office/drawing/2014/main" id="{0B7D4DCA-C331-3747-A92F-436FF6DAAD39}"/>
              </a:ext>
            </a:extLst>
          </p:cNvPr>
          <p:cNvGrpSpPr>
            <a:grpSpLocks/>
          </p:cNvGrpSpPr>
          <p:nvPr/>
        </p:nvGrpSpPr>
        <p:grpSpPr bwMode="auto">
          <a:xfrm>
            <a:off x="52550" y="1175211"/>
            <a:ext cx="9017876" cy="5219434"/>
            <a:chOff x="206261" y="1602495"/>
            <a:chExt cx="8743541" cy="5062003"/>
          </a:xfrm>
        </p:grpSpPr>
        <p:cxnSp>
          <p:nvCxnSpPr>
            <p:cNvPr id="26" name="Straight Connector 25">
              <a:extLst>
                <a:ext uri="{FF2B5EF4-FFF2-40B4-BE49-F238E27FC236}">
                  <a16:creationId xmlns:a16="http://schemas.microsoft.com/office/drawing/2014/main" id="{8C66BB97-798B-E142-B8B8-9E0C63F28302}"/>
                </a:ext>
              </a:extLst>
            </p:cNvPr>
            <p:cNvCxnSpPr/>
            <p:nvPr/>
          </p:nvCxnSpPr>
          <p:spPr>
            <a:xfrm>
              <a:off x="7876702" y="2372351"/>
              <a:ext cx="0" cy="369849"/>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7EB6C863-051B-9846-91E0-C19ECE92E5C5}"/>
                </a:ext>
              </a:extLst>
            </p:cNvPr>
            <p:cNvCxnSpPr/>
            <p:nvPr/>
          </p:nvCxnSpPr>
          <p:spPr>
            <a:xfrm>
              <a:off x="4339918" y="3934286"/>
              <a:ext cx="0" cy="192068"/>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EA2E366E-131B-794D-91AD-431FC7D6B2DF}"/>
                </a:ext>
              </a:extLst>
            </p:cNvPr>
            <p:cNvCxnSpPr/>
            <p:nvPr/>
          </p:nvCxnSpPr>
          <p:spPr>
            <a:xfrm>
              <a:off x="1984178" y="4813668"/>
              <a:ext cx="0" cy="192068"/>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29" name="TextBox 33">
              <a:extLst>
                <a:ext uri="{FF2B5EF4-FFF2-40B4-BE49-F238E27FC236}">
                  <a16:creationId xmlns:a16="http://schemas.microsoft.com/office/drawing/2014/main" id="{26C7917B-2F3C-BB49-AB2D-06C521EAF553}"/>
                </a:ext>
              </a:extLst>
            </p:cNvPr>
            <p:cNvSpPr txBox="1">
              <a:spLocks noChangeArrowheads="1"/>
            </p:cNvSpPr>
            <p:nvPr/>
          </p:nvSpPr>
          <p:spPr bwMode="auto">
            <a:xfrm>
              <a:off x="2815819" y="3160280"/>
              <a:ext cx="1764796" cy="769441"/>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487569"/>
              <a:r>
                <a:rPr lang="en-US" sz="1700" b="1">
                  <a:solidFill>
                    <a:srgbClr val="0094CA"/>
                  </a:solidFill>
                </a:rPr>
                <a:t>2014</a:t>
              </a:r>
            </a:p>
            <a:p>
              <a:pPr defTabSz="487569"/>
              <a:r>
                <a:rPr lang="en-US" sz="1500" b="1">
                  <a:solidFill>
                    <a:srgbClr val="000000"/>
                  </a:solidFill>
                </a:rPr>
                <a:t>Construction work starts on the site</a:t>
              </a:r>
            </a:p>
          </p:txBody>
        </p:sp>
        <p:sp>
          <p:nvSpPr>
            <p:cNvPr id="30" name="TextBox 36">
              <a:extLst>
                <a:ext uri="{FF2B5EF4-FFF2-40B4-BE49-F238E27FC236}">
                  <a16:creationId xmlns:a16="http://schemas.microsoft.com/office/drawing/2014/main" id="{16FCD6AA-D7E3-0F42-8E08-54F64C078AA4}"/>
                </a:ext>
              </a:extLst>
            </p:cNvPr>
            <p:cNvSpPr txBox="1">
              <a:spLocks noChangeArrowheads="1"/>
            </p:cNvSpPr>
            <p:nvPr/>
          </p:nvSpPr>
          <p:spPr bwMode="auto">
            <a:xfrm>
              <a:off x="749731" y="4044425"/>
              <a:ext cx="1563932" cy="769441"/>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487569"/>
              <a:r>
                <a:rPr lang="en-US" sz="1700" b="1" dirty="0">
                  <a:solidFill>
                    <a:srgbClr val="0094CA"/>
                  </a:solidFill>
                </a:rPr>
                <a:t>2009</a:t>
              </a:r>
            </a:p>
            <a:p>
              <a:pPr defTabSz="487569"/>
              <a:r>
                <a:rPr lang="en-US" sz="1500" b="1" dirty="0">
                  <a:solidFill>
                    <a:srgbClr val="000000"/>
                  </a:solidFill>
                </a:rPr>
                <a:t>Decision: ESS will be built in Lund</a:t>
              </a:r>
            </a:p>
          </p:txBody>
        </p:sp>
        <p:grpSp>
          <p:nvGrpSpPr>
            <p:cNvPr id="31" name="Group 84">
              <a:extLst>
                <a:ext uri="{FF2B5EF4-FFF2-40B4-BE49-F238E27FC236}">
                  <a16:creationId xmlns:a16="http://schemas.microsoft.com/office/drawing/2014/main" id="{52E43549-78FF-1A41-B96D-CE419E27A250}"/>
                </a:ext>
              </a:extLst>
            </p:cNvPr>
            <p:cNvGrpSpPr>
              <a:grpSpLocks/>
            </p:cNvGrpSpPr>
            <p:nvPr/>
          </p:nvGrpSpPr>
          <p:grpSpPr bwMode="auto">
            <a:xfrm>
              <a:off x="509589" y="2439056"/>
              <a:ext cx="8219880" cy="3290515"/>
              <a:chOff x="509589" y="2248826"/>
              <a:chExt cx="8219880" cy="3425699"/>
            </a:xfrm>
          </p:grpSpPr>
          <p:grpSp>
            <p:nvGrpSpPr>
              <p:cNvPr id="41" name="Group 72">
                <a:extLst>
                  <a:ext uri="{FF2B5EF4-FFF2-40B4-BE49-F238E27FC236}">
                    <a16:creationId xmlns:a16="http://schemas.microsoft.com/office/drawing/2014/main" id="{A7007514-B49F-B048-8C2B-2441F8A5149A}"/>
                  </a:ext>
                </a:extLst>
              </p:cNvPr>
              <p:cNvGrpSpPr>
                <a:grpSpLocks/>
              </p:cNvGrpSpPr>
              <p:nvPr/>
            </p:nvGrpSpPr>
            <p:grpSpPr bwMode="auto">
              <a:xfrm>
                <a:off x="7576067" y="2569291"/>
                <a:ext cx="608554" cy="270369"/>
                <a:chOff x="1665943" y="4915251"/>
                <a:chExt cx="608554" cy="270369"/>
              </a:xfrm>
            </p:grpSpPr>
            <p:cxnSp>
              <p:nvCxnSpPr>
                <p:cNvPr id="73" name="Straight Connector 72">
                  <a:extLst>
                    <a:ext uri="{FF2B5EF4-FFF2-40B4-BE49-F238E27FC236}">
                      <a16:creationId xmlns:a16="http://schemas.microsoft.com/office/drawing/2014/main" id="{124151B8-AE97-784B-9395-615772D2EC2A}"/>
                    </a:ext>
                  </a:extLst>
                </p:cNvPr>
                <p:cNvCxnSpPr/>
                <p:nvPr/>
              </p:nvCxnSpPr>
              <p:spPr>
                <a:xfrm flipH="1">
                  <a:off x="1664967" y="5050850"/>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F242590A-EF8B-754C-A881-64DED51B7ECA}"/>
                    </a:ext>
                  </a:extLst>
                </p:cNvPr>
                <p:cNvCxnSpPr/>
                <p:nvPr/>
              </p:nvCxnSpPr>
              <p:spPr>
                <a:xfrm flipH="1">
                  <a:off x="2115796" y="5050850"/>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75" name="Oval 74">
                  <a:extLst>
                    <a:ext uri="{FF2B5EF4-FFF2-40B4-BE49-F238E27FC236}">
                      <a16:creationId xmlns:a16="http://schemas.microsoft.com/office/drawing/2014/main" id="{3C99FC17-5F79-CC4F-B6C3-CDACAE495739}"/>
                    </a:ext>
                  </a:extLst>
                </p:cNvPr>
                <p:cNvSpPr/>
                <p:nvPr/>
              </p:nvSpPr>
              <p:spPr>
                <a:xfrm>
                  <a:off x="1834822" y="4915342"/>
                  <a:ext cx="269862" cy="271018"/>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487569">
                    <a:defRPr/>
                  </a:pPr>
                  <a:endParaRPr lang="en-US">
                    <a:solidFill>
                      <a:prstClr val="white"/>
                    </a:solidFill>
                    <a:latin typeface="Calibri"/>
                  </a:endParaRPr>
                </a:p>
              </p:txBody>
            </p:sp>
          </p:grpSp>
          <p:cxnSp>
            <p:nvCxnSpPr>
              <p:cNvPr id="42" name="Straight Arrow Connector 41">
                <a:extLst>
                  <a:ext uri="{FF2B5EF4-FFF2-40B4-BE49-F238E27FC236}">
                    <a16:creationId xmlns:a16="http://schemas.microsoft.com/office/drawing/2014/main" id="{E712C204-C61D-F94C-832A-507154122E45}"/>
                  </a:ext>
                </a:extLst>
              </p:cNvPr>
              <p:cNvCxnSpPr/>
              <p:nvPr/>
            </p:nvCxnSpPr>
            <p:spPr>
              <a:xfrm flipV="1">
                <a:off x="8167201" y="2248787"/>
                <a:ext cx="561949" cy="461061"/>
              </a:xfrm>
              <a:prstGeom prst="straightConnector1">
                <a:avLst/>
              </a:prstGeom>
              <a:ln w="57150" cmpd="sng">
                <a:solidFill>
                  <a:srgbClr val="0094CA"/>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E6DB3D7E-5E1B-6E47-ABD6-81B812CB0C76}"/>
                  </a:ext>
                </a:extLst>
              </p:cNvPr>
              <p:cNvCxnSpPr/>
              <p:nvPr/>
            </p:nvCxnSpPr>
            <p:spPr>
              <a:xfrm flipH="1">
                <a:off x="6986157" y="2696628"/>
                <a:ext cx="606397" cy="484195"/>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44" name="Group 60">
                <a:extLst>
                  <a:ext uri="{FF2B5EF4-FFF2-40B4-BE49-F238E27FC236}">
                    <a16:creationId xmlns:a16="http://schemas.microsoft.com/office/drawing/2014/main" id="{3F0ABE47-6CAE-6D49-9193-7D111393D67E}"/>
                  </a:ext>
                </a:extLst>
              </p:cNvPr>
              <p:cNvGrpSpPr>
                <a:grpSpLocks/>
              </p:cNvGrpSpPr>
              <p:nvPr/>
            </p:nvGrpSpPr>
            <p:grpSpPr bwMode="auto">
              <a:xfrm>
                <a:off x="6394219" y="3039642"/>
                <a:ext cx="608554" cy="270369"/>
                <a:chOff x="1665943" y="4915251"/>
                <a:chExt cx="608554" cy="270369"/>
              </a:xfrm>
            </p:grpSpPr>
            <p:cxnSp>
              <p:nvCxnSpPr>
                <p:cNvPr id="70" name="Straight Connector 69">
                  <a:extLst>
                    <a:ext uri="{FF2B5EF4-FFF2-40B4-BE49-F238E27FC236}">
                      <a16:creationId xmlns:a16="http://schemas.microsoft.com/office/drawing/2014/main" id="{CA4E1238-BC16-B54F-9405-2451104B1FC0}"/>
                    </a:ext>
                  </a:extLst>
                </p:cNvPr>
                <p:cNvCxnSpPr/>
                <p:nvPr/>
              </p:nvCxnSpPr>
              <p:spPr>
                <a:xfrm flipH="1">
                  <a:off x="1665770" y="5051475"/>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E0ABB48E-D276-B94E-B9B4-FDDCA5EBB212}"/>
                    </a:ext>
                  </a:extLst>
                </p:cNvPr>
                <p:cNvCxnSpPr/>
                <p:nvPr/>
              </p:nvCxnSpPr>
              <p:spPr>
                <a:xfrm flipH="1">
                  <a:off x="2115012" y="5051475"/>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72" name="Oval 71">
                  <a:extLst>
                    <a:ext uri="{FF2B5EF4-FFF2-40B4-BE49-F238E27FC236}">
                      <a16:creationId xmlns:a16="http://schemas.microsoft.com/office/drawing/2014/main" id="{36891393-CADA-A446-B898-FC04FCEDDE32}"/>
                    </a:ext>
                  </a:extLst>
                </p:cNvPr>
                <p:cNvSpPr/>
                <p:nvPr/>
              </p:nvSpPr>
              <p:spPr>
                <a:xfrm>
                  <a:off x="1834037" y="4915966"/>
                  <a:ext cx="271450" cy="269364"/>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487569">
                    <a:defRPr/>
                  </a:pPr>
                  <a:endParaRPr lang="en-US">
                    <a:solidFill>
                      <a:prstClr val="white"/>
                    </a:solidFill>
                    <a:latin typeface="Calibri"/>
                  </a:endParaRPr>
                </a:p>
              </p:txBody>
            </p:sp>
          </p:grpSp>
          <p:cxnSp>
            <p:nvCxnSpPr>
              <p:cNvPr id="45" name="Straight Connector 44">
                <a:extLst>
                  <a:ext uri="{FF2B5EF4-FFF2-40B4-BE49-F238E27FC236}">
                    <a16:creationId xmlns:a16="http://schemas.microsoft.com/office/drawing/2014/main" id="{6E6405E1-65BD-494F-80A0-9C2AED5B5F5E}"/>
                  </a:ext>
                </a:extLst>
              </p:cNvPr>
              <p:cNvCxnSpPr/>
              <p:nvPr/>
            </p:nvCxnSpPr>
            <p:spPr>
              <a:xfrm flipH="1">
                <a:off x="5808287" y="3169256"/>
                <a:ext cx="606397" cy="484195"/>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46" name="Group 56">
                <a:extLst>
                  <a:ext uri="{FF2B5EF4-FFF2-40B4-BE49-F238E27FC236}">
                    <a16:creationId xmlns:a16="http://schemas.microsoft.com/office/drawing/2014/main" id="{B5ABD8DE-FC1F-1046-9129-6668076A5C32}"/>
                  </a:ext>
                </a:extLst>
              </p:cNvPr>
              <p:cNvGrpSpPr>
                <a:grpSpLocks/>
              </p:cNvGrpSpPr>
              <p:nvPr/>
            </p:nvGrpSpPr>
            <p:grpSpPr bwMode="auto">
              <a:xfrm>
                <a:off x="5217882" y="3517943"/>
                <a:ext cx="608554" cy="270369"/>
                <a:chOff x="1665943" y="4915251"/>
                <a:chExt cx="608554" cy="270369"/>
              </a:xfrm>
            </p:grpSpPr>
            <p:cxnSp>
              <p:nvCxnSpPr>
                <p:cNvPr id="67" name="Straight Connector 66">
                  <a:extLst>
                    <a:ext uri="{FF2B5EF4-FFF2-40B4-BE49-F238E27FC236}">
                      <a16:creationId xmlns:a16="http://schemas.microsoft.com/office/drawing/2014/main" id="{ECDF17D2-EB4C-8549-A049-7B72A631F1BB}"/>
                    </a:ext>
                  </a:extLst>
                </p:cNvPr>
                <p:cNvCxnSpPr/>
                <p:nvPr/>
              </p:nvCxnSpPr>
              <p:spPr>
                <a:xfrm flipH="1">
                  <a:off x="1665825" y="5050759"/>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6B1AAC6D-890E-7346-BE9C-8A6CCDCEBEAA}"/>
                    </a:ext>
                  </a:extLst>
                </p:cNvPr>
                <p:cNvCxnSpPr/>
                <p:nvPr/>
              </p:nvCxnSpPr>
              <p:spPr>
                <a:xfrm flipH="1">
                  <a:off x="2115066" y="5050759"/>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69" name="Oval 68">
                  <a:extLst>
                    <a:ext uri="{FF2B5EF4-FFF2-40B4-BE49-F238E27FC236}">
                      <a16:creationId xmlns:a16="http://schemas.microsoft.com/office/drawing/2014/main" id="{34FC9FFA-0CD6-914E-8D68-6A7EE72F8ED1}"/>
                    </a:ext>
                  </a:extLst>
                </p:cNvPr>
                <p:cNvSpPr/>
                <p:nvPr/>
              </p:nvSpPr>
              <p:spPr>
                <a:xfrm>
                  <a:off x="1834092" y="4915250"/>
                  <a:ext cx="271449" cy="271018"/>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487569">
                    <a:defRPr/>
                  </a:pPr>
                  <a:endParaRPr lang="en-US">
                    <a:solidFill>
                      <a:prstClr val="white"/>
                    </a:solidFill>
                    <a:latin typeface="Calibri"/>
                  </a:endParaRPr>
                </a:p>
              </p:txBody>
            </p:sp>
          </p:grpSp>
          <p:cxnSp>
            <p:nvCxnSpPr>
              <p:cNvPr id="47" name="Straight Connector 46">
                <a:extLst>
                  <a:ext uri="{FF2B5EF4-FFF2-40B4-BE49-F238E27FC236}">
                    <a16:creationId xmlns:a16="http://schemas.microsoft.com/office/drawing/2014/main" id="{1BA467A8-C8A9-0443-9DB0-00B19AFBCE69}"/>
                  </a:ext>
                </a:extLst>
              </p:cNvPr>
              <p:cNvCxnSpPr/>
              <p:nvPr/>
            </p:nvCxnSpPr>
            <p:spPr>
              <a:xfrm flipH="1">
                <a:off x="4627242" y="3646840"/>
                <a:ext cx="606397" cy="484196"/>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48" name="Group 52">
                <a:extLst>
                  <a:ext uri="{FF2B5EF4-FFF2-40B4-BE49-F238E27FC236}">
                    <a16:creationId xmlns:a16="http://schemas.microsoft.com/office/drawing/2014/main" id="{24F56290-DA0E-A844-8507-90E777A10E1E}"/>
                  </a:ext>
                </a:extLst>
              </p:cNvPr>
              <p:cNvGrpSpPr>
                <a:grpSpLocks/>
              </p:cNvGrpSpPr>
              <p:nvPr/>
            </p:nvGrpSpPr>
            <p:grpSpPr bwMode="auto">
              <a:xfrm>
                <a:off x="4037531" y="3996109"/>
                <a:ext cx="608554" cy="270369"/>
                <a:chOff x="1665943" y="4915251"/>
                <a:chExt cx="608554" cy="270369"/>
              </a:xfrm>
            </p:grpSpPr>
            <p:cxnSp>
              <p:nvCxnSpPr>
                <p:cNvPr id="64" name="Straight Connector 63">
                  <a:extLst>
                    <a:ext uri="{FF2B5EF4-FFF2-40B4-BE49-F238E27FC236}">
                      <a16:creationId xmlns:a16="http://schemas.microsoft.com/office/drawing/2014/main" id="{779010C0-3CF4-1942-8EB7-AF412CA9ACF5}"/>
                    </a:ext>
                  </a:extLst>
                </p:cNvPr>
                <p:cNvCxnSpPr/>
                <p:nvPr/>
              </p:nvCxnSpPr>
              <p:spPr>
                <a:xfrm flipH="1">
                  <a:off x="1665132" y="5050179"/>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5BB44569-31A7-0A4A-A7FC-44E612428447}"/>
                    </a:ext>
                  </a:extLst>
                </p:cNvPr>
                <p:cNvCxnSpPr/>
                <p:nvPr/>
              </p:nvCxnSpPr>
              <p:spPr>
                <a:xfrm flipH="1">
                  <a:off x="2115961" y="5050179"/>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66" name="Oval 65">
                  <a:extLst>
                    <a:ext uri="{FF2B5EF4-FFF2-40B4-BE49-F238E27FC236}">
                      <a16:creationId xmlns:a16="http://schemas.microsoft.com/office/drawing/2014/main" id="{06F45963-C6B7-7E4D-9274-3A711D74C10C}"/>
                    </a:ext>
                  </a:extLst>
                </p:cNvPr>
                <p:cNvSpPr/>
                <p:nvPr/>
              </p:nvSpPr>
              <p:spPr>
                <a:xfrm>
                  <a:off x="1834986" y="4914670"/>
                  <a:ext cx="269862" cy="271018"/>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487569">
                    <a:defRPr/>
                  </a:pPr>
                  <a:endParaRPr lang="en-US">
                    <a:solidFill>
                      <a:prstClr val="white"/>
                    </a:solidFill>
                    <a:latin typeface="Calibri"/>
                  </a:endParaRPr>
                </a:p>
              </p:txBody>
            </p:sp>
          </p:grpSp>
          <p:cxnSp>
            <p:nvCxnSpPr>
              <p:cNvPr id="49" name="Straight Connector 48">
                <a:extLst>
                  <a:ext uri="{FF2B5EF4-FFF2-40B4-BE49-F238E27FC236}">
                    <a16:creationId xmlns:a16="http://schemas.microsoft.com/office/drawing/2014/main" id="{4858706E-E3D7-9B45-9C64-6A33FB612F0B}"/>
                  </a:ext>
                </a:extLst>
              </p:cNvPr>
              <p:cNvCxnSpPr/>
              <p:nvPr/>
            </p:nvCxnSpPr>
            <p:spPr>
              <a:xfrm flipH="1">
                <a:off x="3452547" y="4121121"/>
                <a:ext cx="606397" cy="484195"/>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50" name="Group 44">
                <a:extLst>
                  <a:ext uri="{FF2B5EF4-FFF2-40B4-BE49-F238E27FC236}">
                    <a16:creationId xmlns:a16="http://schemas.microsoft.com/office/drawing/2014/main" id="{C31F1CFC-FA7A-6A42-ACAA-B7C505F35B63}"/>
                  </a:ext>
                </a:extLst>
              </p:cNvPr>
              <p:cNvGrpSpPr>
                <a:grpSpLocks/>
              </p:cNvGrpSpPr>
              <p:nvPr/>
            </p:nvGrpSpPr>
            <p:grpSpPr bwMode="auto">
              <a:xfrm>
                <a:off x="2858379" y="4465147"/>
                <a:ext cx="608554" cy="270369"/>
                <a:chOff x="1665943" y="4915251"/>
                <a:chExt cx="608554" cy="270369"/>
              </a:xfrm>
            </p:grpSpPr>
            <p:cxnSp>
              <p:nvCxnSpPr>
                <p:cNvPr id="61" name="Straight Connector 60">
                  <a:extLst>
                    <a:ext uri="{FF2B5EF4-FFF2-40B4-BE49-F238E27FC236}">
                      <a16:creationId xmlns:a16="http://schemas.microsoft.com/office/drawing/2014/main" id="{68B793D1-9829-A84C-B5A6-643D6BCECC80}"/>
                    </a:ext>
                  </a:extLst>
                </p:cNvPr>
                <p:cNvCxnSpPr/>
                <p:nvPr/>
              </p:nvCxnSpPr>
              <p:spPr>
                <a:xfrm flipH="1">
                  <a:off x="1666414" y="5050463"/>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3C7141DD-F91E-6849-B71F-AE2C83026213}"/>
                    </a:ext>
                  </a:extLst>
                </p:cNvPr>
                <p:cNvCxnSpPr/>
                <p:nvPr/>
              </p:nvCxnSpPr>
              <p:spPr>
                <a:xfrm flipH="1">
                  <a:off x="2115655" y="5050463"/>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63" name="Oval 62">
                  <a:extLst>
                    <a:ext uri="{FF2B5EF4-FFF2-40B4-BE49-F238E27FC236}">
                      <a16:creationId xmlns:a16="http://schemas.microsoft.com/office/drawing/2014/main" id="{0EAF3D11-4CE2-4944-BD7D-D0FCF78D635D}"/>
                    </a:ext>
                  </a:extLst>
                </p:cNvPr>
                <p:cNvSpPr/>
                <p:nvPr/>
              </p:nvSpPr>
              <p:spPr>
                <a:xfrm>
                  <a:off x="1834681" y="4914954"/>
                  <a:ext cx="271449" cy="271018"/>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487569">
                    <a:defRPr/>
                  </a:pPr>
                  <a:endParaRPr lang="en-US">
                    <a:solidFill>
                      <a:prstClr val="white"/>
                    </a:solidFill>
                    <a:latin typeface="Calibri"/>
                  </a:endParaRPr>
                </a:p>
              </p:txBody>
            </p:sp>
          </p:grpSp>
          <p:cxnSp>
            <p:nvCxnSpPr>
              <p:cNvPr id="51" name="Straight Connector 50">
                <a:extLst>
                  <a:ext uri="{FF2B5EF4-FFF2-40B4-BE49-F238E27FC236}">
                    <a16:creationId xmlns:a16="http://schemas.microsoft.com/office/drawing/2014/main" id="{CA3C68B2-A902-E14D-BE4F-9B840576E58C}"/>
                  </a:ext>
                </a:extLst>
              </p:cNvPr>
              <p:cNvCxnSpPr/>
              <p:nvPr/>
            </p:nvCxnSpPr>
            <p:spPr>
              <a:xfrm flipH="1">
                <a:off x="2274677" y="4592096"/>
                <a:ext cx="606397" cy="484196"/>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52" name="Group 43">
                <a:extLst>
                  <a:ext uri="{FF2B5EF4-FFF2-40B4-BE49-F238E27FC236}">
                    <a16:creationId xmlns:a16="http://schemas.microsoft.com/office/drawing/2014/main" id="{69808A50-10E8-CA47-96C7-57459BB2DCE1}"/>
                  </a:ext>
                </a:extLst>
              </p:cNvPr>
              <p:cNvGrpSpPr>
                <a:grpSpLocks/>
              </p:cNvGrpSpPr>
              <p:nvPr/>
            </p:nvGrpSpPr>
            <p:grpSpPr bwMode="auto">
              <a:xfrm>
                <a:off x="1682729" y="4932036"/>
                <a:ext cx="608554" cy="270369"/>
                <a:chOff x="1665943" y="4915251"/>
                <a:chExt cx="608554" cy="270369"/>
              </a:xfrm>
            </p:grpSpPr>
            <p:cxnSp>
              <p:nvCxnSpPr>
                <p:cNvPr id="58" name="Straight Connector 57">
                  <a:extLst>
                    <a:ext uri="{FF2B5EF4-FFF2-40B4-BE49-F238E27FC236}">
                      <a16:creationId xmlns:a16="http://schemas.microsoft.com/office/drawing/2014/main" id="{66694DA6-2D52-DA44-A694-AEF5A7F16D30}"/>
                    </a:ext>
                  </a:extLst>
                </p:cNvPr>
                <p:cNvCxnSpPr/>
                <p:nvPr/>
              </p:nvCxnSpPr>
              <p:spPr>
                <a:xfrm flipH="1">
                  <a:off x="1665781" y="5051244"/>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C05A2606-1F96-DC49-AA38-4E94235EBC64}"/>
                    </a:ext>
                  </a:extLst>
                </p:cNvPr>
                <p:cNvCxnSpPr/>
                <p:nvPr/>
              </p:nvCxnSpPr>
              <p:spPr>
                <a:xfrm flipH="1">
                  <a:off x="2115023" y="5051244"/>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60" name="Oval 59">
                  <a:extLst>
                    <a:ext uri="{FF2B5EF4-FFF2-40B4-BE49-F238E27FC236}">
                      <a16:creationId xmlns:a16="http://schemas.microsoft.com/office/drawing/2014/main" id="{0B7CFF8B-EB55-AF44-857B-D73114805AFF}"/>
                    </a:ext>
                  </a:extLst>
                </p:cNvPr>
                <p:cNvSpPr/>
                <p:nvPr/>
              </p:nvSpPr>
              <p:spPr>
                <a:xfrm>
                  <a:off x="1834048" y="4915735"/>
                  <a:ext cx="271450" cy="269366"/>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487569">
                    <a:defRPr/>
                  </a:pPr>
                  <a:endParaRPr lang="en-US">
                    <a:solidFill>
                      <a:prstClr val="white"/>
                    </a:solidFill>
                    <a:latin typeface="Calibri"/>
                  </a:endParaRPr>
                </a:p>
              </p:txBody>
            </p:sp>
          </p:grpSp>
          <p:cxnSp>
            <p:nvCxnSpPr>
              <p:cNvPr id="53" name="Straight Connector 52">
                <a:extLst>
                  <a:ext uri="{FF2B5EF4-FFF2-40B4-BE49-F238E27FC236}">
                    <a16:creationId xmlns:a16="http://schemas.microsoft.com/office/drawing/2014/main" id="{750F6AEF-4A76-8349-BD6B-A3E9B9DF55F5}"/>
                  </a:ext>
                </a:extLst>
              </p:cNvPr>
              <p:cNvCxnSpPr/>
              <p:nvPr/>
            </p:nvCxnSpPr>
            <p:spPr>
              <a:xfrm flipH="1">
                <a:off x="1099982" y="5061419"/>
                <a:ext cx="606397" cy="484196"/>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54" name="Group 64">
                <a:extLst>
                  <a:ext uri="{FF2B5EF4-FFF2-40B4-BE49-F238E27FC236}">
                    <a16:creationId xmlns:a16="http://schemas.microsoft.com/office/drawing/2014/main" id="{CB3BF4BA-DAB4-D549-9D5D-361863C3993A}"/>
                  </a:ext>
                </a:extLst>
              </p:cNvPr>
              <p:cNvGrpSpPr>
                <a:grpSpLocks/>
              </p:cNvGrpSpPr>
              <p:nvPr/>
            </p:nvGrpSpPr>
            <p:grpSpPr bwMode="auto">
              <a:xfrm>
                <a:off x="509589" y="5404156"/>
                <a:ext cx="608554" cy="270369"/>
                <a:chOff x="1665943" y="4915251"/>
                <a:chExt cx="608554" cy="270369"/>
              </a:xfrm>
            </p:grpSpPr>
            <p:cxnSp>
              <p:nvCxnSpPr>
                <p:cNvPr id="55" name="Straight Connector 54">
                  <a:extLst>
                    <a:ext uri="{FF2B5EF4-FFF2-40B4-BE49-F238E27FC236}">
                      <a16:creationId xmlns:a16="http://schemas.microsoft.com/office/drawing/2014/main" id="{CF364BE8-74CB-0D4D-BD2E-D203BA26DA10}"/>
                    </a:ext>
                  </a:extLst>
                </p:cNvPr>
                <p:cNvCxnSpPr/>
                <p:nvPr/>
              </p:nvCxnSpPr>
              <p:spPr>
                <a:xfrm flipH="1">
                  <a:off x="1665814" y="5050100"/>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A46AF911-0A27-FD4F-BA78-B8AF073A27FF}"/>
                    </a:ext>
                  </a:extLst>
                </p:cNvPr>
                <p:cNvCxnSpPr/>
                <p:nvPr/>
              </p:nvCxnSpPr>
              <p:spPr>
                <a:xfrm flipH="1">
                  <a:off x="2115055" y="5050100"/>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57" name="Oval 56">
                  <a:extLst>
                    <a:ext uri="{FF2B5EF4-FFF2-40B4-BE49-F238E27FC236}">
                      <a16:creationId xmlns:a16="http://schemas.microsoft.com/office/drawing/2014/main" id="{A529C7A0-0FEB-7A47-812A-B814EDA82B13}"/>
                    </a:ext>
                  </a:extLst>
                </p:cNvPr>
                <p:cNvSpPr/>
                <p:nvPr/>
              </p:nvSpPr>
              <p:spPr>
                <a:xfrm>
                  <a:off x="1834081" y="4914591"/>
                  <a:ext cx="271449" cy="271018"/>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487569">
                    <a:defRPr/>
                  </a:pPr>
                  <a:endParaRPr lang="en-US">
                    <a:solidFill>
                      <a:prstClr val="white"/>
                    </a:solidFill>
                    <a:latin typeface="Calibri"/>
                  </a:endParaRPr>
                </a:p>
              </p:txBody>
            </p:sp>
          </p:grpSp>
        </p:grpSp>
        <p:sp>
          <p:nvSpPr>
            <p:cNvPr id="32" name="TextBox 32">
              <a:extLst>
                <a:ext uri="{FF2B5EF4-FFF2-40B4-BE49-F238E27FC236}">
                  <a16:creationId xmlns:a16="http://schemas.microsoft.com/office/drawing/2014/main" id="{1003EE4C-F0C7-C844-9C29-19DC98137745}"/>
                </a:ext>
              </a:extLst>
            </p:cNvPr>
            <p:cNvSpPr txBox="1">
              <a:spLocks noChangeArrowheads="1"/>
            </p:cNvSpPr>
            <p:nvPr/>
          </p:nvSpPr>
          <p:spPr bwMode="auto">
            <a:xfrm>
              <a:off x="7373945" y="1602495"/>
              <a:ext cx="1575857" cy="769441"/>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487569"/>
              <a:r>
                <a:rPr lang="en-US" sz="1700" b="1">
                  <a:solidFill>
                    <a:srgbClr val="0094CA"/>
                  </a:solidFill>
                </a:rPr>
                <a:t>2025</a:t>
              </a:r>
            </a:p>
            <a:p>
              <a:pPr defTabSz="487569"/>
              <a:r>
                <a:rPr lang="en-US" sz="1500" b="1">
                  <a:solidFill>
                    <a:srgbClr val="000000"/>
                  </a:solidFill>
                </a:rPr>
                <a:t>ESS construction complete</a:t>
              </a:r>
            </a:p>
          </p:txBody>
        </p:sp>
        <p:cxnSp>
          <p:nvCxnSpPr>
            <p:cNvPr id="33" name="Straight Connector 32">
              <a:extLst>
                <a:ext uri="{FF2B5EF4-FFF2-40B4-BE49-F238E27FC236}">
                  <a16:creationId xmlns:a16="http://schemas.microsoft.com/office/drawing/2014/main" id="{5878E7E2-82E1-D14B-B429-7922F6EFBBE6}"/>
                </a:ext>
              </a:extLst>
            </p:cNvPr>
            <p:cNvCxnSpPr/>
            <p:nvPr/>
          </p:nvCxnSpPr>
          <p:spPr>
            <a:xfrm>
              <a:off x="815832" y="5729560"/>
              <a:ext cx="0" cy="158733"/>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34" name="TextBox 35">
              <a:extLst>
                <a:ext uri="{FF2B5EF4-FFF2-40B4-BE49-F238E27FC236}">
                  <a16:creationId xmlns:a16="http://schemas.microsoft.com/office/drawing/2014/main" id="{E38194E2-8B30-AD46-8670-B9959FBD8E67}"/>
                </a:ext>
              </a:extLst>
            </p:cNvPr>
            <p:cNvSpPr txBox="1">
              <a:spLocks noChangeArrowheads="1"/>
            </p:cNvSpPr>
            <p:nvPr/>
          </p:nvSpPr>
          <p:spPr bwMode="auto">
            <a:xfrm>
              <a:off x="206261" y="5895057"/>
              <a:ext cx="2085021" cy="769441"/>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487569"/>
              <a:r>
                <a:rPr lang="en-US" sz="1700" b="1">
                  <a:solidFill>
                    <a:srgbClr val="0094CA"/>
                  </a:solidFill>
                </a:rPr>
                <a:t>2003</a:t>
              </a:r>
            </a:p>
            <a:p>
              <a:pPr defTabSz="487569"/>
              <a:r>
                <a:rPr lang="en-US" sz="1500" b="1">
                  <a:solidFill>
                    <a:srgbClr val="000000"/>
                  </a:solidFill>
                </a:rPr>
                <a:t>First European design effort of ESS completed</a:t>
              </a:r>
            </a:p>
          </p:txBody>
        </p:sp>
        <p:cxnSp>
          <p:nvCxnSpPr>
            <p:cNvPr id="35" name="Straight Connector 34">
              <a:extLst>
                <a:ext uri="{FF2B5EF4-FFF2-40B4-BE49-F238E27FC236}">
                  <a16:creationId xmlns:a16="http://schemas.microsoft.com/office/drawing/2014/main" id="{FFEEABB8-EFF4-EE4B-B911-09BFAA12962D}"/>
                </a:ext>
              </a:extLst>
            </p:cNvPr>
            <p:cNvCxnSpPr/>
            <p:nvPr/>
          </p:nvCxnSpPr>
          <p:spPr>
            <a:xfrm>
              <a:off x="3171572" y="4827955"/>
              <a:ext cx="0" cy="312704"/>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36" name="TextBox 34">
              <a:extLst>
                <a:ext uri="{FF2B5EF4-FFF2-40B4-BE49-F238E27FC236}">
                  <a16:creationId xmlns:a16="http://schemas.microsoft.com/office/drawing/2014/main" id="{A00CA1DD-17D9-C94F-85C0-DE6351EBA129}"/>
                </a:ext>
              </a:extLst>
            </p:cNvPr>
            <p:cNvSpPr txBox="1">
              <a:spLocks noChangeArrowheads="1"/>
            </p:cNvSpPr>
            <p:nvPr/>
          </p:nvSpPr>
          <p:spPr bwMode="auto">
            <a:xfrm>
              <a:off x="2585547" y="5143565"/>
              <a:ext cx="1878218" cy="769441"/>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487569"/>
              <a:r>
                <a:rPr lang="en-US" sz="1700" b="1">
                  <a:solidFill>
                    <a:srgbClr val="0094CA"/>
                  </a:solidFill>
                </a:rPr>
                <a:t>2012</a:t>
              </a:r>
            </a:p>
            <a:p>
              <a:pPr defTabSz="487569"/>
              <a:r>
                <a:rPr lang="en-US" sz="1500" b="1">
                  <a:solidFill>
                    <a:prstClr val="black"/>
                  </a:solidFill>
                </a:rPr>
                <a:t>ESS Design Update phase complete</a:t>
              </a:r>
            </a:p>
          </p:txBody>
        </p:sp>
        <p:cxnSp>
          <p:nvCxnSpPr>
            <p:cNvPr id="37" name="Straight Connector 36">
              <a:extLst>
                <a:ext uri="{FF2B5EF4-FFF2-40B4-BE49-F238E27FC236}">
                  <a16:creationId xmlns:a16="http://schemas.microsoft.com/office/drawing/2014/main" id="{65F8777B-D3E9-2349-A405-EED1686C21C0}"/>
                </a:ext>
              </a:extLst>
            </p:cNvPr>
            <p:cNvCxnSpPr/>
            <p:nvPr/>
          </p:nvCxnSpPr>
          <p:spPr>
            <a:xfrm>
              <a:off x="5520962" y="3929525"/>
              <a:ext cx="0" cy="747633"/>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38" name="TextBox 31">
              <a:extLst>
                <a:ext uri="{FF2B5EF4-FFF2-40B4-BE49-F238E27FC236}">
                  <a16:creationId xmlns:a16="http://schemas.microsoft.com/office/drawing/2014/main" id="{63F665F3-ABAB-E74D-BA9F-D8429A814BD7}"/>
                </a:ext>
              </a:extLst>
            </p:cNvPr>
            <p:cNvSpPr txBox="1">
              <a:spLocks noChangeArrowheads="1"/>
            </p:cNvSpPr>
            <p:nvPr/>
          </p:nvSpPr>
          <p:spPr bwMode="auto">
            <a:xfrm>
              <a:off x="5040914" y="4677757"/>
              <a:ext cx="1746495" cy="769441"/>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487569"/>
              <a:r>
                <a:rPr lang="en-US" sz="1700" b="1">
                  <a:solidFill>
                    <a:srgbClr val="0094CA"/>
                  </a:solidFill>
                </a:rPr>
                <a:t>2019</a:t>
              </a:r>
            </a:p>
            <a:p>
              <a:pPr defTabSz="487569"/>
              <a:r>
                <a:rPr lang="en-US" sz="1500" b="1">
                  <a:solidFill>
                    <a:prstClr val="black"/>
                  </a:solidFill>
                </a:rPr>
                <a:t>First neutrons on instruments</a:t>
              </a:r>
            </a:p>
          </p:txBody>
        </p:sp>
        <p:cxnSp>
          <p:nvCxnSpPr>
            <p:cNvPr id="39" name="Straight Connector 38">
              <a:extLst>
                <a:ext uri="{FF2B5EF4-FFF2-40B4-BE49-F238E27FC236}">
                  <a16:creationId xmlns:a16="http://schemas.microsoft.com/office/drawing/2014/main" id="{7187C4CC-39D5-9A42-BC7C-8E26E61AA69D}"/>
                </a:ext>
              </a:extLst>
            </p:cNvPr>
            <p:cNvCxnSpPr/>
            <p:nvPr/>
          </p:nvCxnSpPr>
          <p:spPr>
            <a:xfrm>
              <a:off x="6702007" y="3464436"/>
              <a:ext cx="0" cy="257148"/>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40" name="TextBox 22">
              <a:extLst>
                <a:ext uri="{FF2B5EF4-FFF2-40B4-BE49-F238E27FC236}">
                  <a16:creationId xmlns:a16="http://schemas.microsoft.com/office/drawing/2014/main" id="{3F4B4E83-47EA-A340-BB16-85A4CEC1451D}"/>
                </a:ext>
              </a:extLst>
            </p:cNvPr>
            <p:cNvSpPr txBox="1">
              <a:spLocks noChangeArrowheads="1"/>
            </p:cNvSpPr>
            <p:nvPr/>
          </p:nvSpPr>
          <p:spPr bwMode="auto">
            <a:xfrm>
              <a:off x="6394218" y="3721188"/>
              <a:ext cx="1695862" cy="769441"/>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487569"/>
              <a:r>
                <a:rPr lang="en-US" sz="1700" b="1">
                  <a:solidFill>
                    <a:srgbClr val="0094CA"/>
                  </a:solidFill>
                </a:rPr>
                <a:t>2023</a:t>
              </a:r>
            </a:p>
            <a:p>
              <a:pPr defTabSz="487569"/>
              <a:r>
                <a:rPr lang="en-US" sz="1500" b="1">
                  <a:solidFill>
                    <a:srgbClr val="000000"/>
                  </a:solidFill>
                </a:rPr>
                <a:t>ESS starts</a:t>
              </a:r>
            </a:p>
            <a:p>
              <a:pPr defTabSz="487569"/>
              <a:r>
                <a:rPr lang="en-US" sz="1500" b="1">
                  <a:solidFill>
                    <a:srgbClr val="000000"/>
                  </a:solidFill>
                </a:rPr>
                <a:t>user program</a:t>
              </a:r>
            </a:p>
          </p:txBody>
        </p:sp>
      </p:grpSp>
    </p:spTree>
    <p:extLst>
      <p:ext uri="{BB962C8B-B14F-4D97-AF65-F5344CB8AC3E}">
        <p14:creationId xmlns:p14="http://schemas.microsoft.com/office/powerpoint/2010/main" val="359878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3"/>
          <p:cNvSpPr>
            <a:spLocks noGrp="1" noChangeArrowheads="1"/>
          </p:cNvSpPr>
          <p:nvPr>
            <p:ph type="title"/>
          </p:nvPr>
        </p:nvSpPr>
        <p:spPr>
          <a:xfrm>
            <a:off x="0" y="4349"/>
            <a:ext cx="9144000" cy="3022072"/>
          </a:xfrm>
        </p:spPr>
        <p:txBody>
          <a:bodyPr>
            <a:noAutofit/>
          </a:bodyPr>
          <a:lstStyle/>
          <a:p>
            <a:r>
              <a:rPr lang="en-US" dirty="0">
                <a:solidFill>
                  <a:srgbClr val="0000FF"/>
                </a:solidFill>
                <a:latin typeface="Times New Roman"/>
                <a:cs typeface="Times New Roman"/>
              </a:rPr>
              <a:t>European Spallation Source as Neutrino Facility for CP violation observation</a:t>
            </a:r>
            <a:br>
              <a:rPr lang="en-US" dirty="0">
                <a:solidFill>
                  <a:srgbClr val="0000FF"/>
                </a:solidFill>
                <a:latin typeface="Times New Roman"/>
                <a:cs typeface="Times New Roman"/>
              </a:rPr>
            </a:br>
            <a:r>
              <a:rPr lang="en-US" dirty="0">
                <a:solidFill>
                  <a:srgbClr val="0000FF"/>
                </a:solidFill>
                <a:latin typeface="Times New Roman"/>
                <a:cs typeface="Times New Roman"/>
              </a:rPr>
              <a:t>(2</a:t>
            </a:r>
            <a:r>
              <a:rPr lang="en-US" baseline="30000" dirty="0">
                <a:solidFill>
                  <a:srgbClr val="0000FF"/>
                </a:solidFill>
                <a:latin typeface="Times New Roman"/>
                <a:cs typeface="Times New Roman"/>
              </a:rPr>
              <a:t>nd</a:t>
            </a:r>
            <a:r>
              <a:rPr lang="en-US" dirty="0">
                <a:solidFill>
                  <a:srgbClr val="0000FF"/>
                </a:solidFill>
                <a:latin typeface="Times New Roman"/>
                <a:cs typeface="Times New Roman"/>
              </a:rPr>
              <a:t> Oscillation maximum)</a:t>
            </a:r>
            <a:endParaRPr lang="en-GB" sz="4400" dirty="0">
              <a:solidFill>
                <a:srgbClr val="FF6600"/>
              </a:solidFill>
              <a:effectLst>
                <a:outerShdw blurRad="38100" dist="38100" dir="2700000" algn="tl">
                  <a:srgbClr val="DDDDDD"/>
                </a:outerShdw>
              </a:effectLst>
              <a:latin typeface="Times New Roman" charset="0"/>
              <a:ea typeface="ＭＳ Ｐゴシック" charset="0"/>
              <a:cs typeface="ＭＳ Ｐゴシック" charset="0"/>
            </a:endParaRPr>
          </a:p>
        </p:txBody>
      </p:sp>
      <p:sp>
        <p:nvSpPr>
          <p:cNvPr id="12" name="Espace réservé de la date 11"/>
          <p:cNvSpPr>
            <a:spLocks noGrp="1"/>
          </p:cNvSpPr>
          <p:nvPr>
            <p:ph type="dt" sz="half" idx="10"/>
          </p:nvPr>
        </p:nvSpPr>
        <p:spPr/>
        <p:txBody>
          <a:bodyPr/>
          <a:lstStyle/>
          <a:p>
            <a:r>
              <a:rPr lang="fr-FR"/>
              <a:t>HEP2021, 16/06/2021</a:t>
            </a:r>
            <a:endParaRPr lang="en-GB"/>
          </a:p>
        </p:txBody>
      </p:sp>
      <p:sp>
        <p:nvSpPr>
          <p:cNvPr id="13" name="Espace réservé du pied de page 12"/>
          <p:cNvSpPr>
            <a:spLocks noGrp="1"/>
          </p:cNvSpPr>
          <p:nvPr>
            <p:ph type="ftr" sz="quarter" idx="11"/>
          </p:nvPr>
        </p:nvSpPr>
        <p:spPr/>
        <p:txBody>
          <a:bodyPr/>
          <a:lstStyle/>
          <a:p>
            <a:r>
              <a:rPr lang="fr-FR"/>
              <a:t>M. Dracos, IPHC-IN2P3/CNRS/UNISTRA</a:t>
            </a:r>
            <a:endParaRPr lang="en-GB"/>
          </a:p>
        </p:txBody>
      </p:sp>
      <p:sp>
        <p:nvSpPr>
          <p:cNvPr id="6" name="Espace réservé du numéro de diapositive 5"/>
          <p:cNvSpPr>
            <a:spLocks noGrp="1"/>
          </p:cNvSpPr>
          <p:nvPr>
            <p:ph type="sldNum" sz="quarter" idx="12"/>
          </p:nvPr>
        </p:nvSpPr>
        <p:spPr/>
        <p:txBody>
          <a:bodyPr/>
          <a:lstStyle/>
          <a:p>
            <a:fld id="{09CC56F7-6BCF-6E44-9937-5AE9275C7CAF}" type="slidenum">
              <a:rPr lang="en-GB" smtClean="0"/>
              <a:pPr/>
              <a:t>9</a:t>
            </a:fld>
            <a:endParaRPr lang="en-GB"/>
          </a:p>
        </p:txBody>
      </p:sp>
      <p:sp>
        <p:nvSpPr>
          <p:cNvPr id="7" name="TextBox 6">
            <a:extLst>
              <a:ext uri="{FF2B5EF4-FFF2-40B4-BE49-F238E27FC236}">
                <a16:creationId xmlns:a16="http://schemas.microsoft.com/office/drawing/2014/main" id="{79E670D4-38C1-1D41-AF8F-F74EA340C5DC}"/>
              </a:ext>
            </a:extLst>
          </p:cNvPr>
          <p:cNvSpPr txBox="1"/>
          <p:nvPr/>
        </p:nvSpPr>
        <p:spPr>
          <a:xfrm>
            <a:off x="2927131" y="4609330"/>
            <a:ext cx="3289738" cy="1446550"/>
          </a:xfrm>
          <a:prstGeom prst="rect">
            <a:avLst/>
          </a:prstGeom>
          <a:noFill/>
        </p:spPr>
        <p:txBody>
          <a:bodyPr wrap="square" rtlCol="0">
            <a:spAutoFit/>
          </a:bodyPr>
          <a:lstStyle/>
          <a:p>
            <a:r>
              <a:rPr lang="el-GR" sz="8800" b="1" dirty="0" err="1">
                <a:solidFill>
                  <a:srgbClr val="00B050"/>
                </a:solidFill>
                <a:latin typeface="Times New Roman" panose="02020603050405020304" pitchFamily="18" charset="0"/>
                <a:cs typeface="Times New Roman" panose="02020603050405020304" pitchFamily="18" charset="0"/>
              </a:rPr>
              <a:t>ν</a:t>
            </a:r>
            <a:r>
              <a:rPr lang="el-GR" sz="8800" b="1" baseline="-25000" dirty="0" err="1">
                <a:solidFill>
                  <a:srgbClr val="00B050"/>
                </a:solidFill>
                <a:latin typeface="Times New Roman" panose="02020603050405020304" pitchFamily="18" charset="0"/>
                <a:cs typeface="Times New Roman" panose="02020603050405020304" pitchFamily="18" charset="0"/>
              </a:rPr>
              <a:t>μ</a:t>
            </a:r>
            <a:r>
              <a:rPr lang="el-GR" sz="8800" b="1" dirty="0" err="1">
                <a:solidFill>
                  <a:srgbClr val="00B050"/>
                </a:solidFill>
                <a:latin typeface="Times New Roman" panose="02020603050405020304" pitchFamily="18" charset="0"/>
                <a:cs typeface="Times New Roman" panose="02020603050405020304" pitchFamily="18" charset="0"/>
              </a:rPr>
              <a:t>→ν</a:t>
            </a:r>
            <a:r>
              <a:rPr lang="fr-CH" sz="8800" b="1" baseline="-25000" dirty="0">
                <a:solidFill>
                  <a:srgbClr val="00B050"/>
                </a:solidFill>
                <a:latin typeface="Times New Roman" panose="02020603050405020304" pitchFamily="18" charset="0"/>
                <a:cs typeface="Times New Roman" panose="02020603050405020304" pitchFamily="18" charset="0"/>
              </a:rPr>
              <a:t>e</a:t>
            </a:r>
            <a:endParaRPr lang="fr-FR" sz="8800" b="1" baseline="-25000" dirty="0">
              <a:solidFill>
                <a:srgbClr val="00B05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7B6D9250-A34B-574D-9A46-5F9BEE03A8A5}"/>
              </a:ext>
            </a:extLst>
          </p:cNvPr>
          <p:cNvSpPr txBox="1"/>
          <p:nvPr/>
        </p:nvSpPr>
        <p:spPr>
          <a:xfrm>
            <a:off x="1621474" y="3437539"/>
            <a:ext cx="5371855" cy="400110"/>
          </a:xfrm>
          <a:prstGeom prst="rect">
            <a:avLst/>
          </a:prstGeom>
          <a:noFill/>
        </p:spPr>
        <p:txBody>
          <a:bodyPr wrap="none" rtlCol="0">
            <a:spAutoFit/>
          </a:bodyPr>
          <a:lstStyle/>
          <a:p>
            <a:r>
              <a:rPr lang="en-FR" sz="2000" dirty="0"/>
              <a:t>or, what else can we do with 5 MW proton beam?</a:t>
            </a:r>
          </a:p>
        </p:txBody>
      </p:sp>
    </p:spTree>
    <p:extLst>
      <p:ext uri="{BB962C8B-B14F-4D97-AF65-F5344CB8AC3E}">
        <p14:creationId xmlns:p14="http://schemas.microsoft.com/office/powerpoint/2010/main" val="965969777"/>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195226</TotalTime>
  <Words>4341</Words>
  <Application>Microsoft Macintosh PowerPoint</Application>
  <PresentationFormat>On-screen Show (4:3)</PresentationFormat>
  <Paragraphs>846</Paragraphs>
  <Slides>61</Slides>
  <Notes>49</Notes>
  <HiddenSlides>0</HiddenSlides>
  <MMClips>1</MMClips>
  <ScaleCrop>false</ScaleCrop>
  <HeadingPairs>
    <vt:vector size="8" baseType="variant">
      <vt:variant>
        <vt:lpstr>Fonts Used</vt:lpstr>
      </vt:variant>
      <vt:variant>
        <vt:i4>18</vt:i4>
      </vt: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81" baseType="lpstr">
      <vt:lpstr>StarBats</vt:lpstr>
      <vt:lpstr>Times New Roman Bold</vt:lpstr>
      <vt:lpstr>Titillium</vt:lpstr>
      <vt:lpstr>Arial</vt:lpstr>
      <vt:lpstr>Arial</vt:lpstr>
      <vt:lpstr>Arial Black</vt:lpstr>
      <vt:lpstr>Bradley Hand ITC</vt:lpstr>
      <vt:lpstr>Calibri</vt:lpstr>
      <vt:lpstr>Cambria Math</vt:lpstr>
      <vt:lpstr>Comic Sans MS</vt:lpstr>
      <vt:lpstr>Courier New</vt:lpstr>
      <vt:lpstr>Gill Sans Light</vt:lpstr>
      <vt:lpstr>Helvetica</vt:lpstr>
      <vt:lpstr>Helvetica Light</vt:lpstr>
      <vt:lpstr>Lucida Grande</vt:lpstr>
      <vt:lpstr>Symbol</vt:lpstr>
      <vt:lpstr>Times</vt:lpstr>
      <vt:lpstr>Times New Roman</vt:lpstr>
      <vt:lpstr>Thème Office</vt:lpstr>
      <vt:lpstr>Equation</vt:lpstr>
      <vt:lpstr>Neutrino CP Violation with the European Spallation Source neutrino Super Beam Marcos Dracos IPHC-Strasbourg</vt:lpstr>
      <vt:lpstr>European Spallation Source</vt:lpstr>
      <vt:lpstr>Applications of neutrons</vt:lpstr>
      <vt:lpstr>ESS proton linac</vt:lpstr>
      <vt:lpstr>What does it mean 5 MW?</vt:lpstr>
      <vt:lpstr>European Spallation Source</vt:lpstr>
      <vt:lpstr>European Spallation Source</vt:lpstr>
      <vt:lpstr>ESS schedule</vt:lpstr>
      <vt:lpstr>European Spallation Source as Neutrino Facility for CP violation observation (2nd Oscillation maximum)</vt:lpstr>
      <vt:lpstr>Oscillation probability (neutrino beams)</vt:lpstr>
      <vt:lpstr>δCP and matter-antimatter asymmetry magnitude</vt:lpstr>
      <vt:lpstr>Use all this ESS linac power to go to the second oscillation maximum</vt:lpstr>
      <vt:lpstr>Neutrino Oscillations with "large" θ13</vt:lpstr>
      <vt:lpstr>Having access to a powerful proton beam…</vt:lpstr>
      <vt:lpstr>ESSνSB ν energy distribution</vt:lpstr>
      <vt:lpstr>Can we go to the 2nd oscillation maximum using our proton beam?</vt:lpstr>
      <vt:lpstr>Neutrinos in the far detector</vt:lpstr>
      <vt:lpstr>2nd Oscillation max. coverage</vt:lpstr>
      <vt:lpstr>ESS Linac modifications to produce a neutrino Super Beam</vt:lpstr>
      <vt:lpstr>How to add a neutrino facility?</vt:lpstr>
      <vt:lpstr>Candidate active mines</vt:lpstr>
      <vt:lpstr>Which baseline?</vt:lpstr>
      <vt:lpstr>Physics Performance (CPV discovery)</vt:lpstr>
      <vt:lpstr>Physics Performance (accuracy)</vt:lpstr>
      <vt:lpstr>Required modifications of the ESS accelerator for ESSνSB</vt:lpstr>
      <vt:lpstr>The Linac modifications and operation</vt:lpstr>
      <vt:lpstr>The Accumulator</vt:lpstr>
      <vt:lpstr>General Layout of the target station</vt:lpstr>
      <vt:lpstr>Latest Improvements</vt:lpstr>
      <vt:lpstr>Improvements</vt:lpstr>
      <vt:lpstr>Improvements (discovery potential)</vt:lpstr>
      <vt:lpstr>Improvements (precision measurements)</vt:lpstr>
      <vt:lpstr>Muons at the level of the beam dump</vt:lpstr>
      <vt:lpstr>Muons at the level of the beam dump</vt:lpstr>
      <vt:lpstr>ESSνSB and (R&amp;D) synergies</vt:lpstr>
      <vt:lpstr>Muon Collider as Higgs Factory</vt:lpstr>
      <vt:lpstr>Muons at ESS (ESSμSB)</vt:lpstr>
      <vt:lpstr>Muons at ESS (ESSμSB)</vt:lpstr>
      <vt:lpstr>Muons at ESS (ESSμSB)</vt:lpstr>
      <vt:lpstr>Low Energy nuSTORM at ESS</vt:lpstr>
      <vt:lpstr>Decay At Rest at ESS</vt:lpstr>
      <vt:lpstr>Coherent Scattering at ESS</vt:lpstr>
      <vt:lpstr>Coherent Scattering at ESS</vt:lpstr>
      <vt:lpstr>Current ESSνSB status</vt:lpstr>
      <vt:lpstr>Design Study ESSνSB (2018-2021)</vt:lpstr>
      <vt:lpstr>Possible ESSνSB schedule (2nd generation neutrino Super Beam) </vt:lpstr>
      <vt:lpstr>Near future possibilities for continuation</vt:lpstr>
      <vt:lpstr>Possible scenario for new near future applications</vt:lpstr>
      <vt:lpstr>Conclusion</vt:lpstr>
      <vt:lpstr>Backup</vt:lpstr>
      <vt:lpstr>EuroNuNet</vt:lpstr>
      <vt:lpstr>ESSνSB at the European level</vt:lpstr>
      <vt:lpstr>How the CPV coverage and resolution curves have been produced</vt:lpstr>
      <vt:lpstr>Beyond DUNE, JUNO, HyperK:  ESSνSB, P2O and Neutrino factory</vt:lpstr>
      <vt:lpstr>Systematic errors</vt:lpstr>
      <vt:lpstr>PowerPoint Presentation</vt:lpstr>
      <vt:lpstr>Fraction of δCP</vt:lpstr>
      <vt:lpstr>Comparisons</vt:lpstr>
      <vt:lpstr>The ESS neutron facility</vt:lpstr>
      <vt:lpstr>Possible locations for far detector</vt:lpstr>
      <vt:lpstr>nuSTORM</vt:lpstr>
    </vt:vector>
  </TitlesOfParts>
  <Company>IN2P3/CNRS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Plans for future neutrino oscillation beams in Europe </dc:title>
  <dc:creator>Marcos Dracos</dc:creator>
  <cp:lastModifiedBy>Marcos Dracos</cp:lastModifiedBy>
  <cp:revision>1548</cp:revision>
  <cp:lastPrinted>2013-03-04T17:31:58Z</cp:lastPrinted>
  <dcterms:created xsi:type="dcterms:W3CDTF">2012-07-27T00:22:31Z</dcterms:created>
  <dcterms:modified xsi:type="dcterms:W3CDTF">2021-06-16T07:07:40Z</dcterms:modified>
</cp:coreProperties>
</file>