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56" r:id="rId3"/>
    <p:sldId id="262" r:id="rId4"/>
    <p:sldId id="263" r:id="rId5"/>
    <p:sldId id="264" r:id="rId6"/>
    <p:sldId id="274" r:id="rId7"/>
    <p:sldId id="265" r:id="rId8"/>
    <p:sldId id="276" r:id="rId9"/>
    <p:sldId id="266" r:id="rId10"/>
    <p:sldId id="277" r:id="rId11"/>
    <p:sldId id="268" r:id="rId12"/>
    <p:sldId id="275" r:id="rId13"/>
    <p:sldId id="270" r:id="rId14"/>
    <p:sldId id="267" r:id="rId15"/>
    <p:sldId id="287" r:id="rId16"/>
    <p:sldId id="289" r:id="rId17"/>
    <p:sldId id="291" r:id="rId18"/>
    <p:sldId id="292" r:id="rId19"/>
    <p:sldId id="294" r:id="rId20"/>
    <p:sldId id="278" r:id="rId21"/>
    <p:sldId id="29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1766"/>
    <a:srgbClr val="0076B7"/>
    <a:srgbClr val="6CA2EC"/>
    <a:srgbClr val="568333"/>
    <a:srgbClr val="20D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73D49-33C9-934A-99F1-66DA00DF938E}" type="datetimeFigureOut">
              <a:rPr lang="en-US" smtClean="0"/>
              <a:t>21-09-06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1B9B8-57B0-8A44-8843-ADBEA6425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00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FA3C-F5E5-FA4B-8613-6A65DAE44DA2}" type="datetimeFigureOut">
              <a:rPr lang="en-US" smtClean="0"/>
              <a:t>21-09-06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7BB9D-94F4-424D-AFE7-E37078FC7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173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Platshållare för anteckninga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v-SE" smtClean="0">
                <a:latin typeface="Gill Sans" charset="0"/>
                <a:ea typeface="ＭＳ Ｐゴシック" charset="-128"/>
              </a:rPr>
              <a:t>Energifrågan är ingenting som man tidigare funderat på när man byggt stora forskningsanläggningar. Alla andra stora forskningsanläggningar i världen (SNS, Cern, i Japan, Kina etc) gör enligt ovan princip:</a:t>
            </a:r>
          </a:p>
          <a:p>
            <a:endParaRPr lang="sv-SE" smtClean="0">
              <a:latin typeface="Gill Sans" charset="0"/>
              <a:ea typeface="ＭＳ Ｐゴシック" charset="-128"/>
            </a:endParaRPr>
          </a:p>
          <a:p>
            <a:r>
              <a:rPr lang="sv-SE" smtClean="0">
                <a:latin typeface="Gill Sans" charset="0"/>
                <a:ea typeface="ＭＳ Ｐゴシック" charset="-128"/>
              </a:rPr>
              <a:t>Anläggningen designas på ett traditionellt sätt (utan att man göra några energieffektiviseringar) och kopplas på det befintliga elsystemet. Den spillvärme som uppstår kyls i kyltorn och släpps sedan ut i luften.</a:t>
            </a:r>
          </a:p>
        </p:txBody>
      </p:sp>
      <p:sp>
        <p:nvSpPr>
          <p:cNvPr id="21508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F6849-C4DC-420C-BA2F-74B87BF2942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Gill Sans" charset="0"/>
                <a:ea typeface="ＭＳ Ｐゴシック" charset="-128"/>
              </a:rPr>
              <a:t>ESS har tillsammans med E.ON utformat en kretsloppslösning där anläggningen drivs av förnybar energi, troligtvis vindkraft. En nybyggd vindkraftpark om 130 MW, vilket motsvarar 40-50 vindkraftverk, tillgodoser anläggningens årliga förbrukning.</a:t>
            </a:r>
          </a:p>
          <a:p>
            <a:endParaRPr lang="en-US" smtClean="0">
              <a:latin typeface="Gill Sans" charset="0"/>
              <a:ea typeface="ＭＳ Ｐゴシック" charset="-128"/>
            </a:endParaRPr>
          </a:p>
          <a:p>
            <a:r>
              <a:rPr lang="en-US" smtClean="0">
                <a:latin typeface="Gill Sans" charset="0"/>
                <a:ea typeface="ＭＳ Ｐゴシック" charset="-128"/>
              </a:rPr>
              <a:t>Den värme som uppstår återvinns ut i fjärrvärmenätet, i första hand Lunds men på sikt om fjärrvärmesystemen byggs ihop kan värmen från ESS även tillgodose behov i Malmö eller Landskrona. Värmen som uppstår skulle motsvara uppvärmning av 10.000 villor.</a:t>
            </a:r>
          </a:p>
          <a:p>
            <a:endParaRPr lang="en-US" smtClean="0">
              <a:latin typeface="Gill Sans" charset="0"/>
              <a:ea typeface="ＭＳ Ｐゴシック" charset="-128"/>
            </a:endParaRPr>
          </a:p>
          <a:p>
            <a:r>
              <a:rPr lang="en-US" smtClean="0">
                <a:latin typeface="Gill Sans" charset="0"/>
                <a:ea typeface="ＭＳ Ｐゴシック" charset="-128"/>
              </a:rPr>
              <a:t>Dessutom har man energieffektiviserat hela anläggningen vilket resulterat i att elförbrukningen gått ner från 350 till 250 GWh per år. </a:t>
            </a:r>
          </a:p>
          <a:p>
            <a:endParaRPr lang="en-US" smtClean="0">
              <a:latin typeface="Gill Sans" charset="0"/>
              <a:ea typeface="ＭＳ Ｐゴシック" charset="-128"/>
            </a:endParaRPr>
          </a:p>
          <a:p>
            <a:r>
              <a:rPr lang="en-US" smtClean="0">
                <a:latin typeface="Gill Sans" charset="0"/>
                <a:ea typeface="ＭＳ Ｐゴシック" charset="-128"/>
              </a:rPr>
              <a:t>Allt detta är självklart gjort utan att äventyra effekten eller driftsäkerheten!</a:t>
            </a:r>
          </a:p>
          <a:p>
            <a:endParaRPr lang="en-US" smtClean="0">
              <a:latin typeface="Gill Sans" charset="0"/>
              <a:ea typeface="ＭＳ Ｐゴシック" charset="-128"/>
            </a:endParaRPr>
          </a:p>
          <a:p>
            <a:endParaRPr lang="en-US" smtClean="0">
              <a:latin typeface="Gill Sans" charset="0"/>
              <a:ea typeface="ＭＳ Ｐゴシック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1C6504-BEC9-489F-BF1F-A2D65304C54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100% = 38 MW </a:t>
            </a:r>
          </a:p>
          <a:p>
            <a:r>
              <a:rPr lang="sv-SE" dirty="0" smtClean="0"/>
              <a:t>(</a:t>
            </a:r>
            <a:r>
              <a:rPr lang="sv-SE" dirty="0" err="1" smtClean="0"/>
              <a:t>arrows/flows</a:t>
            </a:r>
            <a:r>
              <a:rPr lang="sv-SE" baseline="0" dirty="0" smtClean="0"/>
              <a:t> are </a:t>
            </a:r>
            <a:r>
              <a:rPr lang="sv-SE" baseline="0" dirty="0" err="1" smtClean="0"/>
              <a:t>calculated</a:t>
            </a:r>
            <a:r>
              <a:rPr lang="sv-SE" baseline="0" dirty="0" smtClean="0"/>
              <a:t> in MW)</a:t>
            </a:r>
          </a:p>
          <a:p>
            <a:r>
              <a:rPr lang="sv-SE" baseline="0" dirty="0" err="1" smtClean="0"/>
              <a:t>Linac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including</a:t>
            </a:r>
            <a:r>
              <a:rPr lang="sv-SE" baseline="0" dirty="0" smtClean="0"/>
              <a:t> Klystron Gallery = 60 %</a:t>
            </a:r>
          </a:p>
          <a:p>
            <a:r>
              <a:rPr lang="sv-SE" baseline="0" dirty="0" err="1" smtClean="0"/>
              <a:t>Linac</a:t>
            </a:r>
            <a:r>
              <a:rPr lang="sv-SE" baseline="0" dirty="0" smtClean="0"/>
              <a:t> helium </a:t>
            </a:r>
            <a:r>
              <a:rPr lang="sv-SE" baseline="0" dirty="0" err="1" smtClean="0"/>
              <a:t>cooling</a:t>
            </a:r>
            <a:r>
              <a:rPr lang="sv-SE" baseline="0" dirty="0" smtClean="0"/>
              <a:t> = 10 %</a:t>
            </a:r>
          </a:p>
          <a:p>
            <a:r>
              <a:rPr lang="sv-SE" baseline="0" dirty="0" smtClean="0"/>
              <a:t>Target station helium </a:t>
            </a:r>
            <a:r>
              <a:rPr lang="sv-SE" baseline="0" dirty="0" err="1" smtClean="0"/>
              <a:t>cooling</a:t>
            </a:r>
            <a:r>
              <a:rPr lang="sv-SE" baseline="0" dirty="0" smtClean="0"/>
              <a:t> = 10 %</a:t>
            </a:r>
          </a:p>
          <a:p>
            <a:r>
              <a:rPr lang="sv-SE" baseline="0" dirty="0" smtClean="0"/>
              <a:t>Target station = 5 %</a:t>
            </a:r>
          </a:p>
          <a:p>
            <a:r>
              <a:rPr lang="sv-SE" baseline="0" dirty="0" err="1" smtClean="0"/>
              <a:t>Cooling</a:t>
            </a:r>
            <a:r>
              <a:rPr lang="sv-SE" baseline="0" dirty="0" smtClean="0"/>
              <a:t> /</a:t>
            </a:r>
            <a:r>
              <a:rPr lang="sv-SE" baseline="0" dirty="0" err="1" smtClean="0"/>
              <a:t>others</a:t>
            </a:r>
            <a:r>
              <a:rPr lang="sv-SE" baseline="0" dirty="0" smtClean="0"/>
              <a:t> = 15 %</a:t>
            </a: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97223A-963D-41B3-9392-814CD6774892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Platshållare för anteckninga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v-SE" b="1" dirty="0" smtClean="0">
                <a:latin typeface="Gill Sans" charset="0"/>
                <a:ea typeface="ＭＳ Ｐゴシック" charset="-128"/>
              </a:rPr>
              <a:t>Ni hävdar att energilösningen minskar ESS driftskostnader med 150 MSEK/år, förklara!</a:t>
            </a:r>
          </a:p>
          <a:p>
            <a:endParaRPr lang="sv-SE" dirty="0" smtClean="0">
              <a:latin typeface="Gill Sans" charset="0"/>
              <a:ea typeface="ＭＳ Ｐゴシック" charset="-128"/>
            </a:endParaRPr>
          </a:p>
          <a:p>
            <a:r>
              <a:rPr lang="sv-SE" dirty="0" smtClean="0">
                <a:latin typeface="Gill Sans" charset="0"/>
                <a:ea typeface="ＭＳ Ｐゴシック" charset="-128"/>
              </a:rPr>
              <a:t>Vi delar upp det i tre delar:</a:t>
            </a:r>
          </a:p>
          <a:p>
            <a:endParaRPr lang="sv-SE" dirty="0" smtClean="0">
              <a:latin typeface="Gill Sans" charset="0"/>
              <a:ea typeface="ＭＳ Ｐゴシック" charset="-128"/>
            </a:endParaRPr>
          </a:p>
          <a:p>
            <a:r>
              <a:rPr lang="sv-SE" dirty="0" smtClean="0">
                <a:latin typeface="Gill Sans" charset="0"/>
                <a:ea typeface="ＭＳ Ｐゴシック" charset="-128"/>
              </a:rPr>
              <a:t>1) Ca 80 MSEK i intäkter och besparingar genom att ESS investerar i förnyelsebar energi. Siffran är framräknad baserad på svensk vindkraft och är nettot av besparingen att inte köpa el + intäkter från </a:t>
            </a:r>
            <a:r>
              <a:rPr lang="sv-SE" dirty="0" err="1" smtClean="0">
                <a:latin typeface="Gill Sans" charset="0"/>
                <a:ea typeface="ＭＳ Ｐゴシック" charset="-128"/>
              </a:rPr>
              <a:t>elcertifikat</a:t>
            </a:r>
            <a:r>
              <a:rPr lang="sv-SE" dirty="0" smtClean="0">
                <a:latin typeface="Gill Sans" charset="0"/>
                <a:ea typeface="ＭＳ Ｐゴシック" charset="-128"/>
              </a:rPr>
              <a:t> – kapitalkostnader – driftskostnader.  Med andra ord, den som producerar förnybar energi får intäkter för </a:t>
            </a:r>
            <a:r>
              <a:rPr lang="sv-SE" dirty="0" err="1" smtClean="0">
                <a:latin typeface="Gill Sans" charset="0"/>
                <a:ea typeface="ＭＳ Ｐゴシック" charset="-128"/>
              </a:rPr>
              <a:t>elcerifikat</a:t>
            </a:r>
            <a:r>
              <a:rPr lang="sv-SE" dirty="0" smtClean="0">
                <a:latin typeface="Gill Sans" charset="0"/>
                <a:ea typeface="ＭＳ Ｐゴシック" charset="-128"/>
              </a:rPr>
              <a:t> på cirka 350 kr/MWh som en intäkt detta reducerar elkostnaden på cirka 450 kr/MWh. Efter hänsyn tagen till avskrivningar och kapitalkostnader på investeringen (ca 1600-1900 </a:t>
            </a:r>
            <a:r>
              <a:rPr lang="sv-SE" dirty="0" err="1" smtClean="0">
                <a:latin typeface="Gill Sans" charset="0"/>
                <a:ea typeface="ＭＳ Ｐゴシック" charset="-128"/>
              </a:rPr>
              <a:t>MKr</a:t>
            </a:r>
            <a:r>
              <a:rPr lang="sv-SE" dirty="0" smtClean="0">
                <a:latin typeface="Gill Sans" charset="0"/>
                <a:ea typeface="ＭＳ Ｐゴシック" charset="-128"/>
              </a:rPr>
              <a:t>)  ger detta en genomsnittlig förbättring av ESS driftkostnader under en 20 års period på cirka 80 Mkr per år</a:t>
            </a:r>
          </a:p>
          <a:p>
            <a:endParaRPr lang="sv-SE" dirty="0" smtClean="0">
              <a:latin typeface="Gill Sans" charset="0"/>
              <a:ea typeface="ＭＳ Ｐゴシック" charset="-128"/>
            </a:endParaRPr>
          </a:p>
          <a:p>
            <a:r>
              <a:rPr lang="sv-SE" dirty="0" smtClean="0">
                <a:latin typeface="Gill Sans" charset="0"/>
                <a:ea typeface="ＭＳ Ｐゴシック" charset="-128"/>
              </a:rPr>
              <a:t>2) Ca 40 MSEK i intäkter från försäljning av spillvärme till fjärrvärmenätet.</a:t>
            </a:r>
          </a:p>
          <a:p>
            <a:endParaRPr lang="sv-SE" dirty="0" smtClean="0">
              <a:latin typeface="Gill Sans" charset="0"/>
              <a:ea typeface="ＭＳ Ｐゴシック" charset="-128"/>
            </a:endParaRPr>
          </a:p>
          <a:p>
            <a:r>
              <a:rPr lang="sv-SE" dirty="0" smtClean="0">
                <a:latin typeface="Gill Sans" charset="0"/>
                <a:ea typeface="ＭＳ Ｐゴシック" charset="-128"/>
              </a:rPr>
              <a:t>3) Ca 30 MSEK i besparing genom energieffektiv design. Effektiviseringen sker över hela anläggningen, från klystroner till kafeteria. </a:t>
            </a:r>
          </a:p>
          <a:p>
            <a:r>
              <a:rPr lang="sv-SE" dirty="0" smtClean="0">
                <a:latin typeface="Gill Sans" charset="0"/>
                <a:ea typeface="ＭＳ Ｐゴシック" charset="-128"/>
              </a:rPr>
              <a:t> </a:t>
            </a:r>
          </a:p>
        </p:txBody>
      </p:sp>
      <p:sp>
        <p:nvSpPr>
          <p:cNvPr id="30724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D86A2D-A70D-4093-A36F-81D3007F423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E4AB-C79E-3445-AF87-710D7D4C0ACE}" type="datetime1">
              <a:rPr lang="en-US" smtClean="0"/>
              <a:t>21-09-06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5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91914-FF30-9641-B447-1072175592BA}" type="datetime1">
              <a:rPr lang="en-US" smtClean="0"/>
              <a:t>21-09-06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8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E909-BDC2-DF4B-AB76-766A51D29764}" type="datetime1">
              <a:rPr lang="en-US" smtClean="0"/>
              <a:t>21-09-06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77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21-09-06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25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21-09-06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440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21-09-06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524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21-09-06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4797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21-09-06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834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21-09-06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05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21-09-06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7102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21-09-06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61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85C55-8FBB-5E4D-BE90-BEA99C044412}" type="datetime1">
              <a:rPr lang="en-US" smtClean="0"/>
              <a:t>21-09-06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17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21-09-06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691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21-09-06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446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21-09-06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6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85158-1191-1D43-8786-10A7637F9BD5}" type="datetime1">
              <a:rPr lang="en-US" smtClean="0"/>
              <a:t>21-09-06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5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0A5E-0D82-EF4D-A415-F5D0073AA5D2}" type="datetime1">
              <a:rPr lang="en-US" smtClean="0"/>
              <a:t>21-09-06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5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F4FF-0655-3547-94EC-BB0CDE32996B}" type="datetime1">
              <a:rPr lang="en-US" smtClean="0"/>
              <a:t>21-09-06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D65D-D250-9345-B602-EEE50285A8A5}" type="datetime1">
              <a:rPr lang="en-US" smtClean="0"/>
              <a:t>21-09-06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6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7F41-20D4-0C45-8743-D324C89DD186}" type="datetime1">
              <a:rPr lang="en-US" smtClean="0"/>
              <a:t>21-09-06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664A-7BDD-AB45-A60C-C4AE74266735}" type="datetime1">
              <a:rPr lang="en-US" smtClean="0"/>
              <a:t>21-09-06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4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DA35-5FEC-4A4F-8382-7C9B37CD1208}" type="datetime1">
              <a:rPr lang="en-US" smtClean="0"/>
              <a:t>21-09-06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5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C5A1-C226-A641-8A44-5AEA55AC59A3}" type="datetime1">
              <a:rPr lang="en-US" smtClean="0"/>
              <a:t>21-09-06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The Societal Impact of ESSnuSB NUFACT Cagliari 7th September 2021  Colin Carlile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1C3F7-58D2-DB46-A707-533F3688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2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90744" y="61920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40453" y="6453812"/>
            <a:ext cx="8665666" cy="276995"/>
          </a:xfrm>
          <a:prstGeom prst="rect">
            <a:avLst/>
          </a:prstGeom>
        </p:spPr>
        <p:txBody>
          <a:bodyPr wrap="square" lIns="91435" tIns="45718" rIns="91435" bIns="4571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rgbClr val="4F81BD"/>
                </a:solidFill>
                <a:latin typeface="Papyrus" pitchFamily="-112" charset="0"/>
                <a:ea typeface="Papyrus" pitchFamily="-112" charset="0"/>
                <a:cs typeface="Papyrus" pitchFamily="-112" charset="0"/>
              </a:rPr>
              <a:t>ABB, Malmö, 	17</a:t>
            </a:r>
            <a:r>
              <a:rPr lang="en-GB" sz="1200" baseline="30000" dirty="0">
                <a:solidFill>
                  <a:srgbClr val="4F81BD"/>
                </a:solidFill>
                <a:latin typeface="Papyrus" pitchFamily="-112" charset="0"/>
                <a:ea typeface="Papyrus" pitchFamily="-112" charset="0"/>
                <a:cs typeface="Papyrus" pitchFamily="-112" charset="0"/>
              </a:rPr>
              <a:t>th</a:t>
            </a:r>
            <a:r>
              <a:rPr lang="en-GB" sz="1200" dirty="0">
                <a:solidFill>
                  <a:srgbClr val="4F81BD"/>
                </a:solidFill>
                <a:latin typeface="Papyrus" pitchFamily="-112" charset="0"/>
                <a:ea typeface="Papyrus" pitchFamily="-112" charset="0"/>
                <a:cs typeface="Papyrus" pitchFamily="-112" charset="0"/>
              </a:rPr>
              <a:t> </a:t>
            </a:r>
            <a:r>
              <a:rPr lang="fr-FR" sz="1200" dirty="0" err="1">
                <a:solidFill>
                  <a:srgbClr val="4F81BD"/>
                </a:solidFill>
                <a:latin typeface="Papyrus" pitchFamily="-112" charset="0"/>
                <a:ea typeface="Papyrus" pitchFamily="-112" charset="0"/>
                <a:cs typeface="Papyrus" pitchFamily="-112" charset="0"/>
              </a:rPr>
              <a:t>November</a:t>
            </a:r>
            <a:r>
              <a:rPr lang="fr-FR" sz="1200" dirty="0">
                <a:solidFill>
                  <a:srgbClr val="4F81BD"/>
                </a:solidFill>
                <a:latin typeface="Papyrus" pitchFamily="-112" charset="0"/>
                <a:ea typeface="Papyrus" pitchFamily="-112" charset="0"/>
                <a:cs typeface="Papyrus" pitchFamily="-112" charset="0"/>
              </a:rPr>
              <a:t> 2011		C J </a:t>
            </a:r>
            <a:r>
              <a:rPr lang="fr-FR" sz="1200" dirty="0" err="1">
                <a:solidFill>
                  <a:srgbClr val="4F81BD"/>
                </a:solidFill>
                <a:latin typeface="Papyrus" pitchFamily="-112" charset="0"/>
                <a:ea typeface="Papyrus" pitchFamily="-112" charset="0"/>
                <a:cs typeface="Papyrus" pitchFamily="-112" charset="0"/>
              </a:rPr>
              <a:t>Carlile</a:t>
            </a:r>
            <a:r>
              <a:rPr lang="fr-FR" sz="1200">
                <a:solidFill>
                  <a:srgbClr val="4F81BD"/>
                </a:solidFill>
                <a:latin typeface="Papyrus" pitchFamily="-112" charset="0"/>
                <a:ea typeface="Papyrus" pitchFamily="-112" charset="0"/>
                <a:cs typeface="Papyrus" pitchFamily="-112" charset="0"/>
              </a:rPr>
              <a:t>		</a:t>
            </a:r>
            <a:r>
              <a:rPr lang="fr-FR" sz="1200" dirty="0">
                <a:solidFill>
                  <a:srgbClr val="4F81BD"/>
                </a:solidFill>
                <a:latin typeface="Papyrus" pitchFamily="-112" charset="0"/>
                <a:ea typeface="Papyrus" pitchFamily="-112" charset="0"/>
                <a:cs typeface="Papyrus" pitchFamily="-112" charset="0"/>
              </a:rPr>
              <a:t>			</a:t>
            </a:r>
            <a:r>
              <a:rPr lang="fr-FR" sz="1200" dirty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</a:rPr>
              <a:t>				</a:t>
            </a:r>
            <a:fld id="{C11E51B9-C2A9-6246-82AF-59CCB83C05C9}" type="slidenum">
              <a:rPr lang="fr-FR" sz="120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0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4406" y="1642773"/>
            <a:ext cx="719420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Helvetica Neue Thin"/>
                <a:cs typeface="Helvetica Neue Thin"/>
              </a:rPr>
              <a:t>The Societal Impact of </a:t>
            </a:r>
            <a:r>
              <a:rPr lang="en-US" sz="4000" dirty="0" err="1" smtClean="0">
                <a:latin typeface="Helvetica Neue Thin"/>
                <a:cs typeface="Helvetica Neue Thin"/>
              </a:rPr>
              <a:t>ESSnuSB</a:t>
            </a:r>
            <a:endParaRPr lang="en-US" sz="4000" dirty="0" smtClean="0">
              <a:latin typeface="Helvetica Neue Thin"/>
              <a:cs typeface="Helvetica Neue Thin"/>
            </a:endParaRPr>
          </a:p>
          <a:p>
            <a:pPr algn="ctr"/>
            <a:endParaRPr lang="en-US" dirty="0">
              <a:latin typeface="Helvetica Neue Thin"/>
              <a:cs typeface="Helvetica Neue Thin"/>
            </a:endParaRPr>
          </a:p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Colin Carlile</a:t>
            </a:r>
          </a:p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Uppsala University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 descr="ESSnuSB-LOGO-bleu-optimis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291187"/>
            <a:ext cx="2571313" cy="655576"/>
          </a:xfrm>
          <a:prstGeom prst="rect">
            <a:avLst/>
          </a:prstGeom>
        </p:spPr>
      </p:pic>
      <p:pic>
        <p:nvPicPr>
          <p:cNvPr id="8" name="Picture 7" descr="logoh2020-3-Optimis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80" y="4288784"/>
            <a:ext cx="2405842" cy="655577"/>
          </a:xfrm>
          <a:prstGeom prst="rect">
            <a:avLst/>
          </a:prstGeom>
        </p:spPr>
      </p:pic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3" y="291187"/>
            <a:ext cx="1765393" cy="766211"/>
          </a:xfrm>
          <a:prstGeom prst="rect">
            <a:avLst/>
          </a:prstGeom>
        </p:spPr>
      </p:pic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4" y="3410017"/>
            <a:ext cx="4924323" cy="28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2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0903" y="117874"/>
            <a:ext cx="55118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What is the impact on</a:t>
            </a:r>
            <a:r>
              <a:rPr lang="mr-IN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…</a:t>
            </a:r>
            <a:endParaRPr lang="en-US" sz="4000" dirty="0" smtClean="0">
              <a:solidFill>
                <a:srgbClr val="000090"/>
              </a:solidFill>
              <a:latin typeface="Helvetica Neue Thin"/>
              <a:cs typeface="Helvetica Neue Thin"/>
            </a:endParaRPr>
          </a:p>
          <a:p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Innovation?</a:t>
            </a:r>
            <a:endParaRPr lang="en-US" sz="4000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pic>
        <p:nvPicPr>
          <p:cNvPr id="8" name="Picture 7" descr="HD:Users:colincarlile:Desktop:2_eis_page_map_of_innovation_performance_dar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9" y="1508744"/>
            <a:ext cx="3848100" cy="24936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54653" y="4190480"/>
            <a:ext cx="6609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Harvest the Innovations</a:t>
            </a:r>
          </a:p>
          <a:p>
            <a:pPr algn="ctr"/>
            <a:r>
              <a:rPr lang="en-US" sz="32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“Harvest” means </a:t>
            </a:r>
            <a:r>
              <a:rPr lang="en-US" sz="3200" dirty="0" err="1" smtClean="0">
                <a:solidFill>
                  <a:srgbClr val="008000"/>
                </a:solidFill>
                <a:latin typeface="Helvetica Neue Thin"/>
                <a:cs typeface="Helvetica Neue Thin"/>
              </a:rPr>
              <a:t>monetise</a:t>
            </a:r>
            <a:r>
              <a:rPr lang="en-US" sz="32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 &amp; </a:t>
            </a:r>
            <a:r>
              <a:rPr lang="en-US" sz="3200" dirty="0" err="1" smtClean="0">
                <a:solidFill>
                  <a:srgbClr val="008000"/>
                </a:solidFill>
                <a:latin typeface="Helvetica Neue Thin"/>
                <a:cs typeface="Helvetica Neue Thin"/>
              </a:rPr>
              <a:t>politicise</a:t>
            </a:r>
            <a:endParaRPr lang="en-US" sz="3200" dirty="0">
              <a:solidFill>
                <a:srgbClr val="008000"/>
              </a:solidFill>
              <a:latin typeface="Helvetica Neue Thin"/>
              <a:cs typeface="Helvetica Neue Thin"/>
            </a:endParaRPr>
          </a:p>
        </p:txBody>
      </p:sp>
      <p:pic>
        <p:nvPicPr>
          <p:cNvPr id="2" name="Picture 1" descr="klarna-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91" y="3186838"/>
            <a:ext cx="2023803" cy="1138389"/>
          </a:xfrm>
          <a:prstGeom prst="rect">
            <a:avLst/>
          </a:prstGeom>
        </p:spPr>
      </p:pic>
      <p:pic>
        <p:nvPicPr>
          <p:cNvPr id="3" name="Picture 2" descr="OatlyOatMilk_Le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91" y="1665867"/>
            <a:ext cx="2023803" cy="1349202"/>
          </a:xfrm>
          <a:prstGeom prst="rect">
            <a:avLst/>
          </a:prstGeom>
        </p:spPr>
      </p:pic>
      <p:pic>
        <p:nvPicPr>
          <p:cNvPr id="12" name="Picture 11" descr="img_5a8dfb9bc578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91" y="4563049"/>
            <a:ext cx="2023804" cy="932636"/>
          </a:xfrm>
          <a:prstGeom prst="rect">
            <a:avLst/>
          </a:prstGeom>
        </p:spPr>
      </p:pic>
      <p:pic>
        <p:nvPicPr>
          <p:cNvPr id="13" name="Picture 12" descr="b358d480-19cf-11eb-bfed-0dd3d8eadb2d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92" y="156357"/>
            <a:ext cx="2023804" cy="13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6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5770" y="986813"/>
            <a:ext cx="780446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Follow EMBLEM</a:t>
            </a:r>
          </a:p>
          <a:p>
            <a:r>
              <a:rPr lang="en-US" sz="2800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Sell our cooling water to Lund District Heating</a:t>
            </a:r>
          </a:p>
          <a:p>
            <a:r>
              <a:rPr lang="en-US" sz="28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Lock down the cost of electricity</a:t>
            </a:r>
          </a:p>
          <a:p>
            <a:r>
              <a:rPr lang="en-US" sz="2800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Sale of 3 </a:t>
            </a:r>
            <a:r>
              <a:rPr lang="en-US" sz="2800" dirty="0" err="1" smtClean="0">
                <a:solidFill>
                  <a:srgbClr val="660066"/>
                </a:solidFill>
                <a:latin typeface="Helvetica Neue Thin"/>
                <a:cs typeface="Helvetica Neue Thin"/>
              </a:rPr>
              <a:t>Mtonnes</a:t>
            </a:r>
            <a:r>
              <a:rPr lang="en-US" sz="2800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 of Granite</a:t>
            </a:r>
          </a:p>
          <a:p>
            <a:r>
              <a:rPr lang="en-US" sz="28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Partnership agreement with ESS &amp; share resources</a:t>
            </a:r>
            <a:endParaRPr lang="en-US" sz="2800" dirty="0">
              <a:solidFill>
                <a:srgbClr val="800000"/>
              </a:solidFill>
              <a:latin typeface="Helvetica Neue Thin"/>
              <a:cs typeface="Helvetica Neue Thin"/>
            </a:endParaRPr>
          </a:p>
        </p:txBody>
      </p:sp>
      <p:pic>
        <p:nvPicPr>
          <p:cNvPr id="3" name="Picture 2" descr="Unknown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5100" y="3596620"/>
            <a:ext cx="3251200" cy="24384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2" y="3641408"/>
            <a:ext cx="2061845" cy="75247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2" y="4866323"/>
            <a:ext cx="2269490" cy="62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5370" y="173557"/>
            <a:ext cx="6821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How do we mitigate our costs?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6600" y="3683000"/>
            <a:ext cx="1855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Innovations</a:t>
            </a:r>
            <a:endParaRPr lang="en-US" sz="2800" dirty="0">
              <a:solidFill>
                <a:srgbClr val="008000"/>
              </a:solidFill>
              <a:latin typeface="Helvetica Neue Thin"/>
              <a:cs typeface="Helvetica Neue Thi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6300" y="4993046"/>
            <a:ext cx="1569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Start-ups</a:t>
            </a:r>
            <a:endParaRPr lang="en-US" sz="2800" dirty="0">
              <a:solidFill>
                <a:srgbClr val="008000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16635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529" y="1577882"/>
            <a:ext cx="6917278" cy="4739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Accelerator power increases from 5MW to 10MW</a:t>
            </a:r>
          </a:p>
          <a:p>
            <a:r>
              <a:rPr lang="en-US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	Electrical power increases from 30MW to 60MW</a:t>
            </a: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r>
              <a:rPr lang="en-US" dirty="0" smtClean="0">
                <a:latin typeface="Helvetica Neue Thin"/>
                <a:cs typeface="Helvetica Neue Thin"/>
              </a:rPr>
              <a:t>65€/</a:t>
            </a:r>
            <a:r>
              <a:rPr lang="en-US" dirty="0" err="1" smtClean="0">
                <a:latin typeface="Helvetica Neue Thin"/>
                <a:cs typeface="Helvetica Neue Thin"/>
              </a:rPr>
              <a:t>MWhr</a:t>
            </a:r>
            <a:r>
              <a:rPr lang="en-US" dirty="0" smtClean="0">
                <a:latin typeface="Helvetica Neue Thin"/>
                <a:cs typeface="Helvetica Neue Thin"/>
              </a:rPr>
              <a:t> @ 220/120 days ON/OFF = ~190GWhr p.a. for </a:t>
            </a:r>
            <a:r>
              <a:rPr lang="en-US" dirty="0" err="1" smtClean="0">
                <a:latin typeface="Helvetica Neue Thin"/>
                <a:cs typeface="Helvetica Neue Thin"/>
              </a:rPr>
              <a:t>ESSnuSB</a:t>
            </a:r>
            <a:endParaRPr lang="en-US" dirty="0" smtClean="0">
              <a:latin typeface="Helvetica Neue Thin"/>
              <a:cs typeface="Helvetica Neue Thin"/>
            </a:endParaRPr>
          </a:p>
          <a:p>
            <a:r>
              <a:rPr lang="en-US" dirty="0" smtClean="0">
                <a:latin typeface="Helvetica Neue Thin"/>
                <a:cs typeface="Helvetica Neue Thin"/>
              </a:rPr>
              <a:t>	Electricity supply costs  ~12M€ p.a.</a:t>
            </a: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Note Payroll + Power = 45.6M€ p.a. (61%)</a:t>
            </a: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 smtClean="0">
              <a:solidFill>
                <a:srgbClr val="FF0000"/>
              </a:solidFill>
              <a:latin typeface="Helvetica Neue Thin"/>
              <a:cs typeface="Helvetica Neue Thin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Helvetica Neue Thin"/>
                <a:cs typeface="Helvetica Neue Thin"/>
              </a:rPr>
              <a:t>Do we accept: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 Neue Thin"/>
                <a:cs typeface="Helvetica Neue Thin"/>
              </a:rPr>
              <a:t>Fluctuations in costs month by month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 Neue Thin"/>
                <a:cs typeface="Helvetica Neue Thin"/>
              </a:rPr>
              <a:t>Do we: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 Neue Thin"/>
                <a:cs typeface="Helvetica Neue Thin"/>
              </a:rPr>
              <a:t>Operate when electricity is cheapest</a:t>
            </a:r>
          </a:p>
          <a:p>
            <a:endParaRPr lang="en-US" dirty="0">
              <a:solidFill>
                <a:srgbClr val="FF0000"/>
              </a:solidFill>
              <a:latin typeface="Helvetica Neue Thin"/>
              <a:cs typeface="Helvetica Neue Thin"/>
            </a:endParaRPr>
          </a:p>
          <a:p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  <a:p>
            <a:r>
              <a:rPr lang="en-US" sz="32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Or is there an alternative?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026" y="164332"/>
            <a:ext cx="53675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What is the impact on</a:t>
            </a:r>
            <a:r>
              <a:rPr lang="mr-IN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…</a:t>
            </a:r>
            <a:endParaRPr lang="en-US" sz="4000" dirty="0" smtClean="0">
              <a:solidFill>
                <a:srgbClr val="000090"/>
              </a:solidFill>
              <a:latin typeface="Helvetica Neue Thin"/>
              <a:cs typeface="Helvetica Neue Thin"/>
            </a:endParaRPr>
          </a:p>
          <a:p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Energy use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65861" y="3623542"/>
            <a:ext cx="5214640" cy="2116857"/>
            <a:chOff x="3865861" y="3623542"/>
            <a:chExt cx="5214640" cy="2116857"/>
          </a:xfrm>
        </p:grpSpPr>
        <p:pic>
          <p:nvPicPr>
            <p:cNvPr id="7" name="Picture 6" descr="Screen Shot 2021-09-05 at 18.28.1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861" y="3623542"/>
              <a:ext cx="5214640" cy="2116857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090249" y="4114800"/>
              <a:ext cx="1243751" cy="8001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816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0185" y="140909"/>
            <a:ext cx="53675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What is the impact on</a:t>
            </a:r>
            <a:r>
              <a:rPr lang="mr-IN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…</a:t>
            </a:r>
            <a:endParaRPr lang="en-US" sz="4000" dirty="0" smtClean="0">
              <a:solidFill>
                <a:srgbClr val="000090"/>
              </a:solidFill>
              <a:latin typeface="Helvetica Neue Thin"/>
              <a:cs typeface="Helvetica Neue Thin"/>
            </a:endParaRPr>
          </a:p>
          <a:p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The environment</a:t>
            </a:r>
            <a:endParaRPr lang="en-US" sz="4000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475" y="1429204"/>
            <a:ext cx="6066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Can </a:t>
            </a:r>
            <a:r>
              <a:rPr lang="en-US" sz="2800" dirty="0" err="1" smtClean="0">
                <a:solidFill>
                  <a:srgbClr val="800000"/>
                </a:solidFill>
                <a:latin typeface="Helvetica Neue Thin"/>
                <a:cs typeface="Helvetica Neue Thin"/>
              </a:rPr>
              <a:t>ESSnuSB</a:t>
            </a:r>
            <a:r>
              <a:rPr lang="en-US" sz="28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 be energy neutral? YES!</a:t>
            </a:r>
            <a:endParaRPr lang="en-US" sz="2800" dirty="0">
              <a:solidFill>
                <a:srgbClr val="800000"/>
              </a:solidFill>
              <a:latin typeface="Helvetica Neue Thin"/>
              <a:cs typeface="Helvetica Neue Thin"/>
            </a:endParaRPr>
          </a:p>
        </p:txBody>
      </p:sp>
      <p:pic>
        <p:nvPicPr>
          <p:cNvPr id="7" name="Picture 6" descr="Screen Shot 2021-09-05 at 20.26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5" y="2232606"/>
            <a:ext cx="4560222" cy="27958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8475" y="2129392"/>
            <a:ext cx="8006152" cy="3742906"/>
            <a:chOff x="358475" y="2129392"/>
            <a:chExt cx="8006152" cy="3742906"/>
          </a:xfrm>
        </p:grpSpPr>
        <p:sp>
          <p:nvSpPr>
            <p:cNvPr id="8" name="TextBox 7"/>
            <p:cNvSpPr txBox="1"/>
            <p:nvPr/>
          </p:nvSpPr>
          <p:spPr>
            <a:xfrm>
              <a:off x="358475" y="5287522"/>
              <a:ext cx="80061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0090"/>
                  </a:solidFill>
                  <a:latin typeface="Helvetica Neue Thin"/>
                  <a:cs typeface="Helvetica Neue Thin"/>
                </a:rPr>
                <a:t>ESS came up with the idea 10 years ago!</a:t>
              </a:r>
              <a:endParaRPr lang="en-US" sz="3200" dirty="0">
                <a:solidFill>
                  <a:srgbClr val="000090"/>
                </a:solidFill>
                <a:latin typeface="Helvetica Neue Thin"/>
                <a:cs typeface="Helvetica Neue Thin"/>
              </a:endParaRPr>
            </a:p>
          </p:txBody>
        </p:sp>
        <p:pic>
          <p:nvPicPr>
            <p:cNvPr id="9" name="Picture 8" descr="HD:Users:colincarlile:Desktop:Screen Shot 2021-08-30 at 18.23.27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599" y="2129392"/>
              <a:ext cx="2268520" cy="301702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0816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1" y="1069216"/>
            <a:ext cx="8432950" cy="1789285"/>
          </a:xfrm>
        </p:spPr>
        <p:txBody>
          <a:bodyPr lIns="64291" tIns="32146" rIns="64291" bIns="32146"/>
          <a:lstStyle/>
          <a:p>
            <a:pPr algn="ctr" eaLnBrk="1" hangingPunct="1"/>
            <a:r>
              <a:rPr lang="sv-SE" sz="4000" dirty="0">
                <a:latin typeface="Papyrus" charset="0"/>
                <a:ea typeface="Papyrus" charset="0"/>
                <a:cs typeface="Papyrus" charset="0"/>
              </a:rPr>
              <a:t>The </a:t>
            </a:r>
            <a:r>
              <a:rPr lang="sv-SE" sz="4000" dirty="0" err="1">
                <a:latin typeface="Papyrus" charset="0"/>
                <a:ea typeface="Papyrus" charset="0"/>
                <a:cs typeface="Papyrus" charset="0"/>
              </a:rPr>
              <a:t>Sustainable</a:t>
            </a:r>
            <a:r>
              <a:rPr lang="sv-SE" sz="4000" dirty="0">
                <a:latin typeface="Papyrus" charset="0"/>
                <a:ea typeface="Papyrus" charset="0"/>
                <a:cs typeface="Papyrus" charset="0"/>
              </a:rPr>
              <a:t> Research </a:t>
            </a:r>
            <a:r>
              <a:rPr lang="sv-SE" sz="4000" dirty="0" smtClean="0">
                <a:latin typeface="Papyrus" charset="0"/>
                <a:ea typeface="Papyrus" charset="0"/>
                <a:cs typeface="Papyrus" charset="0"/>
              </a:rPr>
              <a:t>Centre</a:t>
            </a:r>
            <a:r>
              <a:rPr lang="sv-SE" sz="4000" dirty="0">
                <a:latin typeface="Papyrus" charset="0"/>
                <a:ea typeface="Papyrus" charset="0"/>
                <a:cs typeface="Papyrus" charset="0"/>
              </a:rPr>
              <a:t/>
            </a:r>
            <a:br>
              <a:rPr lang="sv-SE" sz="4000" dirty="0">
                <a:latin typeface="Papyrus" charset="0"/>
                <a:ea typeface="Papyrus" charset="0"/>
                <a:cs typeface="Papyrus" charset="0"/>
              </a:rPr>
            </a:br>
            <a:r>
              <a:rPr lang="sv-SE" sz="4000" dirty="0" smtClean="0">
                <a:latin typeface="Papyrus" charset="0"/>
                <a:ea typeface="Papyrus" charset="0"/>
                <a:cs typeface="Papyrus" charset="0"/>
              </a:rPr>
              <a:t> </a:t>
            </a:r>
            <a:r>
              <a:rPr lang="sv-SE" sz="3200" dirty="0" smtClean="0">
                <a:solidFill>
                  <a:srgbClr val="008000"/>
                </a:solidFill>
                <a:latin typeface="Papyrus" charset="0"/>
                <a:ea typeface="Papyrus" charset="0"/>
                <a:cs typeface="Papyrus" charset="0"/>
              </a:rPr>
              <a:t>ESS </a:t>
            </a:r>
            <a:r>
              <a:rPr lang="sv-SE" sz="3200" dirty="0">
                <a:solidFill>
                  <a:srgbClr val="008000"/>
                </a:solidFill>
                <a:latin typeface="Papyrus" charset="0"/>
                <a:ea typeface="Papyrus" charset="0"/>
                <a:cs typeface="Papyrus" charset="0"/>
              </a:rPr>
              <a:t>– A Different Kind of Neutron Source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1029" y="2995381"/>
            <a:ext cx="5874618" cy="2196380"/>
          </a:xfrm>
        </p:spPr>
        <p:txBody>
          <a:bodyPr lIns="64291" tIns="32146" rIns="64291" bIns="32146"/>
          <a:lstStyle/>
          <a:p>
            <a:pPr lvl="1" algn="ctr" eaLnBrk="1" hangingPunct="1">
              <a:buFont typeface="Wingdings" charset="2"/>
              <a:buNone/>
            </a:pPr>
            <a:r>
              <a:rPr lang="en-GB" sz="2400" dirty="0">
                <a:latin typeface="Papyrus" charset="0"/>
                <a:ea typeface="Papyrus" charset="0"/>
                <a:cs typeface="Papyrus" charset="0"/>
              </a:rPr>
              <a:t>Responsible – Recyclable – </a:t>
            </a:r>
            <a:r>
              <a:rPr lang="en-GB" sz="2400" dirty="0" smtClean="0">
                <a:latin typeface="Papyrus" charset="0"/>
                <a:ea typeface="Papyrus" charset="0"/>
                <a:cs typeface="Papyrus" charset="0"/>
              </a:rPr>
              <a:t>Renewable</a:t>
            </a:r>
            <a:endParaRPr lang="en-GB" sz="2400" dirty="0">
              <a:latin typeface="Wingdings" charset="2"/>
              <a:ea typeface="ＭＳ Ｐゴシック" charset="-128"/>
              <a:cs typeface="ＭＳ Ｐゴシック" charset="-128"/>
            </a:endParaRPr>
          </a:p>
          <a:p>
            <a:pPr marL="0" indent="0" algn="ctr"/>
            <a:endParaRPr lang="en-GB" sz="2400" dirty="0">
              <a:latin typeface="Papyrus" charset="0"/>
              <a:ea typeface="Papyrus" charset="0"/>
              <a:cs typeface="Papyrus" charset="0"/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rgbClr val="0A5015"/>
                </a:solidFill>
                <a:latin typeface="Papyrus" charset="0"/>
                <a:ea typeface="Papyrus" charset="0"/>
                <a:cs typeface="Papyrus" charset="0"/>
              </a:rPr>
              <a:t>To be carbon dioxide </a:t>
            </a:r>
            <a:r>
              <a:rPr lang="en-GB" sz="2400" dirty="0" smtClean="0">
                <a:solidFill>
                  <a:srgbClr val="0A5015"/>
                </a:solidFill>
                <a:latin typeface="Papyrus" charset="0"/>
                <a:ea typeface="Papyrus" charset="0"/>
                <a:cs typeface="Papyrus" charset="0"/>
              </a:rPr>
              <a:t>neutral,</a:t>
            </a:r>
          </a:p>
          <a:p>
            <a:pPr marL="0" indent="0" algn="ctr">
              <a:buNone/>
            </a:pPr>
            <a:r>
              <a:rPr lang="en-GB" sz="2400" dirty="0" smtClean="0">
                <a:solidFill>
                  <a:srgbClr val="0A5015"/>
                </a:solidFill>
                <a:latin typeface="Papyrus" charset="0"/>
                <a:ea typeface="Papyrus" charset="0"/>
                <a:cs typeface="Papyrus" charset="0"/>
              </a:rPr>
              <a:t>over </a:t>
            </a:r>
            <a:r>
              <a:rPr lang="en-GB" sz="2400" dirty="0">
                <a:solidFill>
                  <a:srgbClr val="0A5015"/>
                </a:solidFill>
                <a:latin typeface="Papyrus" charset="0"/>
                <a:ea typeface="Papyrus" charset="0"/>
                <a:cs typeface="Papyrus" charset="0"/>
              </a:rPr>
              <a:t>the lifetime of the facility</a:t>
            </a:r>
            <a:r>
              <a:rPr lang="en-GB" sz="2400" dirty="0" smtClean="0">
                <a:solidFill>
                  <a:srgbClr val="0A5015"/>
                </a:solidFill>
                <a:latin typeface="Papyrus" charset="0"/>
                <a:ea typeface="Papyrus" charset="0"/>
                <a:cs typeface="Papyrus" charset="0"/>
              </a:rPr>
              <a:t>,</a:t>
            </a:r>
          </a:p>
          <a:p>
            <a:pPr marL="0" indent="0" algn="ctr">
              <a:buNone/>
            </a:pPr>
            <a:r>
              <a:rPr lang="en-GB" sz="2400" dirty="0" smtClean="0">
                <a:solidFill>
                  <a:srgbClr val="0A5015"/>
                </a:solidFill>
                <a:latin typeface="Papyrus" charset="0"/>
                <a:ea typeface="Papyrus" charset="0"/>
                <a:cs typeface="Papyrus" charset="0"/>
              </a:rPr>
              <a:t>including </a:t>
            </a:r>
            <a:r>
              <a:rPr lang="en-GB" sz="2400" dirty="0">
                <a:solidFill>
                  <a:srgbClr val="0A5015"/>
                </a:solidFill>
                <a:latin typeface="Papyrus" charset="0"/>
                <a:ea typeface="Papyrus" charset="0"/>
                <a:cs typeface="Papyrus" charset="0"/>
              </a:rPr>
              <a:t>transport to and from the site.</a:t>
            </a:r>
          </a:p>
        </p:txBody>
      </p:sp>
    </p:spTree>
    <p:extLst>
      <p:ext uri="{BB962C8B-B14F-4D97-AF65-F5344CB8AC3E}">
        <p14:creationId xmlns:p14="http://schemas.microsoft.com/office/powerpoint/2010/main" val="175507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6847" y="153023"/>
            <a:ext cx="7925098" cy="856166"/>
          </a:xfrm>
        </p:spPr>
        <p:txBody>
          <a:bodyPr>
            <a:noAutofit/>
          </a:bodyPr>
          <a:lstStyle/>
          <a:p>
            <a:pPr eaLnBrk="1" hangingPunct="1"/>
            <a:r>
              <a:rPr lang="sv-SE" sz="4200" dirty="0">
                <a:solidFill>
                  <a:srgbClr val="000090"/>
                </a:solidFill>
                <a:latin typeface="Papyrus"/>
                <a:ea typeface="ＭＳ Ｐゴシック" charset="-128"/>
                <a:cs typeface="Papyrus"/>
              </a:rPr>
              <a:t>This is </a:t>
            </a:r>
            <a:r>
              <a:rPr lang="sv-SE" sz="4200" dirty="0" err="1">
                <a:solidFill>
                  <a:srgbClr val="000090"/>
                </a:solidFill>
                <a:latin typeface="Papyrus"/>
                <a:ea typeface="ＭＳ Ｐゴシック" charset="-128"/>
                <a:cs typeface="Papyrus"/>
              </a:rPr>
              <a:t>how</a:t>
            </a:r>
            <a:r>
              <a:rPr lang="sv-SE" sz="4200" dirty="0">
                <a:solidFill>
                  <a:srgbClr val="000090"/>
                </a:solidFill>
                <a:latin typeface="Papyrus"/>
                <a:ea typeface="ＭＳ Ｐゴシック" charset="-128"/>
                <a:cs typeface="Papyrus"/>
              </a:rPr>
              <a:t> it is </a:t>
            </a:r>
            <a:r>
              <a:rPr lang="sv-SE" sz="4200" dirty="0" err="1">
                <a:solidFill>
                  <a:srgbClr val="000090"/>
                </a:solidFill>
                <a:latin typeface="Papyrus"/>
                <a:ea typeface="ＭＳ Ｐゴシック" charset="-128"/>
                <a:cs typeface="Papyrus"/>
              </a:rPr>
              <a:t>usually</a:t>
            </a:r>
            <a:r>
              <a:rPr lang="sv-SE" sz="4200" dirty="0">
                <a:solidFill>
                  <a:srgbClr val="000090"/>
                </a:solidFill>
                <a:latin typeface="Papyrus"/>
                <a:ea typeface="ＭＳ Ｐゴシック" charset="-128"/>
                <a:cs typeface="Papyrus"/>
              </a:rPr>
              <a:t> </a:t>
            </a:r>
            <a:r>
              <a:rPr lang="sv-SE" sz="4200" dirty="0" err="1">
                <a:solidFill>
                  <a:srgbClr val="000090"/>
                </a:solidFill>
                <a:latin typeface="Papyrus"/>
                <a:ea typeface="ＭＳ Ｐゴシック" charset="-128"/>
                <a:cs typeface="Papyrus"/>
              </a:rPr>
              <a:t>done</a:t>
            </a:r>
            <a:endParaRPr lang="sv-SE" sz="4200" dirty="0">
              <a:solidFill>
                <a:srgbClr val="000090"/>
              </a:solidFill>
              <a:latin typeface="Papyrus"/>
              <a:ea typeface="ＭＳ Ｐゴシック" charset="-128"/>
              <a:cs typeface="Papyrus"/>
            </a:endParaRPr>
          </a:p>
        </p:txBody>
      </p:sp>
      <p:pic>
        <p:nvPicPr>
          <p:cNvPr id="4099" name="Picture 9" descr="C94A7FC9-6707-4169-8643-F3656EAFDD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7757" y="1127830"/>
            <a:ext cx="5357813" cy="471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357533" y="1076518"/>
            <a:ext cx="8566400" cy="3278034"/>
            <a:chOff x="485822" y="852074"/>
            <a:chExt cx="8566400" cy="3278034"/>
          </a:xfrm>
        </p:grpSpPr>
        <p:sp>
          <p:nvSpPr>
            <p:cNvPr id="4100" name="Text Box 7"/>
            <p:cNvSpPr txBox="1">
              <a:spLocks noChangeArrowheads="1"/>
            </p:cNvSpPr>
            <p:nvPr/>
          </p:nvSpPr>
          <p:spPr bwMode="gray">
            <a:xfrm>
              <a:off x="6889265" y="3022112"/>
              <a:ext cx="2162957" cy="1107996"/>
            </a:xfrm>
            <a:prstGeom prst="rect">
              <a:avLst/>
            </a:prstGeom>
            <a:noFill/>
            <a:ln w="12700">
              <a:solidFill>
                <a:srgbClr val="000090"/>
              </a:solidFill>
              <a:miter lim="800000"/>
              <a:headEnd/>
              <a:tailEnd type="none" w="med" len="lg"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Heating</a:t>
              </a: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Supply</a:t>
              </a:r>
              <a:endParaRPr lang="sv-SE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pPr algn="ctr"/>
              <a:endParaRPr lang="sv-SE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pPr algn="ctr"/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Carbon</a:t>
              </a: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Dioxide</a:t>
              </a: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:</a:t>
              </a:r>
            </a:p>
            <a:p>
              <a:pPr algn="ctr"/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15,000 </a:t>
              </a: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tonne</a:t>
              </a: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/</a:t>
              </a:r>
              <a:r>
                <a:rPr lang="sv-SE" dirty="0" err="1" smtClean="0">
                  <a:solidFill>
                    <a:srgbClr val="000090"/>
                  </a:solidFill>
                  <a:latin typeface="Papyrus"/>
                  <a:cs typeface="Papyrus"/>
                </a:rPr>
                <a:t>year</a:t>
              </a:r>
              <a:endParaRPr lang="sv-SE" dirty="0">
                <a:solidFill>
                  <a:srgbClr val="000090"/>
                </a:solidFill>
                <a:latin typeface="Papyrus"/>
                <a:cs typeface="Papyrus"/>
              </a:endParaRPr>
            </a:p>
          </p:txBody>
        </p:sp>
        <p:sp>
          <p:nvSpPr>
            <p:cNvPr id="4101" name="Text Box 5"/>
            <p:cNvSpPr txBox="1">
              <a:spLocks noChangeArrowheads="1"/>
            </p:cNvSpPr>
            <p:nvPr/>
          </p:nvSpPr>
          <p:spPr bwMode="gray">
            <a:xfrm>
              <a:off x="4739469" y="852074"/>
              <a:ext cx="2701610" cy="1046440"/>
            </a:xfrm>
            <a:prstGeom prst="rect">
              <a:avLst/>
            </a:prstGeom>
            <a:noFill/>
            <a:ln w="12700">
              <a:solidFill>
                <a:srgbClr val="000090"/>
              </a:solidFill>
              <a:miter lim="800000"/>
              <a:headEnd/>
              <a:tailEnd type="none" w="med" len="lg"/>
            </a:ln>
          </p:spPr>
          <p:txBody>
            <a:bodyPr wrap="square" lIns="0" tIns="0" rIns="0" bIns="0">
              <a:spAutoFit/>
            </a:bodyPr>
            <a:lstStyle/>
            <a:p>
              <a:pPr marL="203143" indent="-203143" algn="ctr">
                <a:buClr>
                  <a:srgbClr val="F21C0A"/>
                </a:buClr>
                <a:buSzPct val="100000"/>
              </a:pP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Electricity</a:t>
              </a: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consumption</a:t>
              </a: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:</a:t>
              </a:r>
            </a:p>
            <a:p>
              <a:pPr marL="203143" indent="-203143" algn="ctr">
                <a:buClr>
                  <a:srgbClr val="F21C0A"/>
                </a:buClr>
                <a:buSzPct val="100000"/>
              </a:pPr>
              <a:endParaRPr lang="sv-SE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pPr marL="203143" indent="-203143" algn="ctr">
                <a:buClr>
                  <a:srgbClr val="F21C0A"/>
                </a:buClr>
                <a:buSzPct val="100000"/>
              </a:pP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350 </a:t>
              </a: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GWhr</a:t>
              </a: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/</a:t>
              </a: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year</a:t>
              </a:r>
              <a:endParaRPr lang="sv-SE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pPr marL="203143" indent="-203143">
                <a:buClr>
                  <a:srgbClr val="F21C0A"/>
                </a:buClr>
                <a:buSzPct val="100000"/>
              </a:pPr>
              <a:endParaRPr lang="sv-SE" sz="1400" dirty="0">
                <a:solidFill>
                  <a:prstClr val="black"/>
                </a:solidFill>
                <a:latin typeface="Tahoma" charset="0"/>
                <a:cs typeface="Tahoma" charset="0"/>
              </a:endParaRPr>
            </a:p>
          </p:txBody>
        </p:sp>
        <p:sp>
          <p:nvSpPr>
            <p:cNvPr id="4102" name="Text Box 5"/>
            <p:cNvSpPr txBox="1">
              <a:spLocks noChangeArrowheads="1"/>
            </p:cNvSpPr>
            <p:nvPr/>
          </p:nvSpPr>
          <p:spPr bwMode="gray">
            <a:xfrm>
              <a:off x="485822" y="2233144"/>
              <a:ext cx="2090316" cy="1107996"/>
            </a:xfrm>
            <a:prstGeom prst="rect">
              <a:avLst/>
            </a:prstGeom>
            <a:noFill/>
            <a:ln w="12700">
              <a:solidFill>
                <a:srgbClr val="000090"/>
              </a:solidFill>
              <a:miter lim="800000"/>
              <a:headEnd/>
              <a:tailEnd type="none" w="med" len="lg"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buClr>
                  <a:srgbClr val="F21C0A"/>
                </a:buClr>
                <a:buSzPct val="100000"/>
              </a:pP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Electrical</a:t>
              </a: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Supply</a:t>
              </a:r>
              <a:endParaRPr lang="sv-SE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pPr algn="ctr">
                <a:buClr>
                  <a:srgbClr val="F21C0A"/>
                </a:buClr>
                <a:buSzPct val="100000"/>
              </a:pPr>
              <a:endParaRPr lang="sv-SE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pPr algn="ctr">
                <a:buClr>
                  <a:srgbClr val="F21C0A"/>
                </a:buClr>
                <a:buSzPct val="100000"/>
              </a:pP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Carbon</a:t>
              </a: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Dioxide</a:t>
              </a: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: </a:t>
              </a:r>
              <a:b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</a:b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150,000 </a:t>
              </a:r>
              <a:r>
                <a:rPr lang="sv-SE" dirty="0" err="1">
                  <a:solidFill>
                    <a:srgbClr val="000090"/>
                  </a:solidFill>
                  <a:latin typeface="Papyrus"/>
                  <a:cs typeface="Papyrus"/>
                </a:rPr>
                <a:t>tonne</a:t>
              </a:r>
              <a:r>
                <a:rPr lang="sv-SE" dirty="0">
                  <a:solidFill>
                    <a:srgbClr val="000090"/>
                  </a:solidFill>
                  <a:latin typeface="Papyrus"/>
                  <a:cs typeface="Papyrus"/>
                </a:rPr>
                <a:t>/</a:t>
              </a:r>
              <a:r>
                <a:rPr lang="sv-SE" dirty="0" err="1" smtClean="0">
                  <a:solidFill>
                    <a:srgbClr val="000090"/>
                  </a:solidFill>
                  <a:latin typeface="Papyrus"/>
                  <a:cs typeface="Papyrus"/>
                </a:rPr>
                <a:t>year</a:t>
              </a:r>
              <a:endParaRPr lang="sv-SE" dirty="0">
                <a:solidFill>
                  <a:srgbClr val="000090"/>
                </a:solidFill>
                <a:latin typeface="Papyrus"/>
                <a:cs typeface="Papyru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941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439905" y="58097"/>
            <a:ext cx="7180267" cy="73781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Papyrus"/>
                <a:cs typeface="Papyrus"/>
              </a:rPr>
              <a:t>This is how ESS will do </a:t>
            </a:r>
            <a:r>
              <a:rPr lang="en-US" sz="3600" dirty="0" smtClean="0">
                <a:solidFill>
                  <a:srgbClr val="000090"/>
                </a:solidFill>
                <a:latin typeface="Papyrus"/>
                <a:cs typeface="Papyrus"/>
              </a:rPr>
              <a:t>it in 2020</a:t>
            </a:r>
            <a:endParaRPr lang="en-US" sz="3600" dirty="0">
              <a:solidFill>
                <a:srgbClr val="000090"/>
              </a:solidFill>
              <a:latin typeface="Papyrus"/>
              <a:cs typeface="Papyrus"/>
            </a:endParaRPr>
          </a:p>
        </p:txBody>
      </p:sp>
      <p:pic>
        <p:nvPicPr>
          <p:cNvPr id="8195" name="Content Placeholder 3" descr="Illustration, ESS total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19022" r="-12238"/>
          <a:stretch>
            <a:fillRect/>
          </a:stretch>
        </p:blipFill>
        <p:spPr>
          <a:xfrm>
            <a:off x="-118916" y="1127289"/>
            <a:ext cx="9109397" cy="5464969"/>
          </a:xfrm>
        </p:spPr>
      </p:pic>
      <p:grpSp>
        <p:nvGrpSpPr>
          <p:cNvPr id="2" name="Group 1"/>
          <p:cNvGrpSpPr/>
          <p:nvPr/>
        </p:nvGrpSpPr>
        <p:grpSpPr>
          <a:xfrm>
            <a:off x="129911" y="2869382"/>
            <a:ext cx="8888764" cy="2830812"/>
            <a:chOff x="129911" y="2869382"/>
            <a:chExt cx="8888764" cy="2830812"/>
          </a:xfrm>
        </p:grpSpPr>
        <p:sp>
          <p:nvSpPr>
            <p:cNvPr id="8196" name="Text Box 5"/>
            <p:cNvSpPr txBox="1">
              <a:spLocks noChangeArrowheads="1"/>
            </p:cNvSpPr>
            <p:nvPr/>
          </p:nvSpPr>
          <p:spPr bwMode="gray">
            <a:xfrm>
              <a:off x="129911" y="2869382"/>
              <a:ext cx="1756891" cy="861774"/>
            </a:xfrm>
            <a:prstGeom prst="rect">
              <a:avLst/>
            </a:prstGeom>
            <a:noFill/>
            <a:ln w="12700">
              <a:solidFill>
                <a:srgbClr val="000090"/>
              </a:solidFill>
              <a:miter lim="800000"/>
              <a:headEnd/>
              <a:tailEnd type="none" w="med" len="lg"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buClr>
                  <a:srgbClr val="F21C0A"/>
                </a:buClr>
                <a:buSzPct val="100000"/>
              </a:pPr>
              <a:r>
                <a:rPr lang="sv-SE" sz="1400" b="1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b="1" dirty="0" err="1">
                  <a:solidFill>
                    <a:srgbClr val="000090"/>
                  </a:solidFill>
                  <a:latin typeface="Papyrus"/>
                  <a:cs typeface="Papyrus"/>
                </a:rPr>
                <a:t>Renewable</a:t>
              </a:r>
              <a:endParaRPr lang="sv-SE" sz="1400" b="1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pPr>
                <a:buClr>
                  <a:srgbClr val="F21C0A"/>
                </a:buClr>
                <a:buSzPct val="100000"/>
              </a:pPr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Carbon</a:t>
              </a:r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Dioxide</a:t>
              </a:r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: </a:t>
              </a:r>
              <a:b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</a:br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120,000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tonnes</a:t>
              </a:r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/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year</a:t>
              </a:r>
              <a:endParaRPr lang="sv-SE" sz="1400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pPr>
                <a:buClr>
                  <a:srgbClr val="F21C0A"/>
                </a:buClr>
                <a:buSzPct val="100000"/>
              </a:pPr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saved</a:t>
              </a:r>
              <a:endParaRPr lang="sv-SE" sz="1400" dirty="0">
                <a:solidFill>
                  <a:srgbClr val="000090"/>
                </a:solidFill>
                <a:latin typeface="Papyrus"/>
                <a:cs typeface="Papyrus"/>
              </a:endParaRPr>
            </a:p>
          </p:txBody>
        </p:sp>
        <p:sp>
          <p:nvSpPr>
            <p:cNvPr id="8197" name="Text Box 7"/>
            <p:cNvSpPr txBox="1">
              <a:spLocks noChangeArrowheads="1"/>
            </p:cNvSpPr>
            <p:nvPr/>
          </p:nvSpPr>
          <p:spPr bwMode="gray">
            <a:xfrm>
              <a:off x="7390024" y="4838420"/>
              <a:ext cx="1628651" cy="861774"/>
            </a:xfrm>
            <a:prstGeom prst="rect">
              <a:avLst/>
            </a:prstGeom>
            <a:noFill/>
            <a:ln w="12700">
              <a:solidFill>
                <a:srgbClr val="000090"/>
              </a:solidFill>
              <a:miter lim="800000"/>
              <a:headEnd/>
              <a:tailEnd type="none" w="med" len="lg"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sv-SE" sz="1400" b="1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b="1" dirty="0" err="1">
                  <a:solidFill>
                    <a:srgbClr val="000090"/>
                  </a:solidFill>
                  <a:latin typeface="Papyrus"/>
                  <a:cs typeface="Papyrus"/>
                </a:rPr>
                <a:t>Recyclable</a:t>
              </a:r>
              <a:endParaRPr lang="sv-SE" sz="1400" b="1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pPr algn="ctr"/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Carbon</a:t>
              </a:r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Dioxide</a:t>
              </a:r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:</a:t>
              </a:r>
            </a:p>
            <a:p>
              <a:pPr algn="ctr"/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15,000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tonnes</a:t>
              </a:r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/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year</a:t>
              </a:r>
              <a:endParaRPr lang="sv-SE" sz="1400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pPr algn="ctr"/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saved</a:t>
              </a:r>
              <a:endParaRPr lang="sv-SE" sz="1400" dirty="0">
                <a:solidFill>
                  <a:srgbClr val="000090"/>
                </a:solidFill>
                <a:latin typeface="Papyrus"/>
                <a:cs typeface="Papyrus"/>
              </a:endParaRPr>
            </a:p>
          </p:txBody>
        </p:sp>
        <p:sp>
          <p:nvSpPr>
            <p:cNvPr id="8198" name="Text Box 7"/>
            <p:cNvSpPr txBox="1">
              <a:spLocks noChangeArrowheads="1"/>
            </p:cNvSpPr>
            <p:nvPr/>
          </p:nvSpPr>
          <p:spPr bwMode="gray">
            <a:xfrm>
              <a:off x="2524904" y="2961752"/>
              <a:ext cx="1705595" cy="861774"/>
            </a:xfrm>
            <a:prstGeom prst="rect">
              <a:avLst/>
            </a:prstGeom>
            <a:noFill/>
            <a:ln w="12700">
              <a:solidFill>
                <a:srgbClr val="000090"/>
              </a:solidFill>
              <a:miter lim="800000"/>
              <a:headEnd/>
              <a:tailEnd type="none" w="med" len="lg"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sv-SE" sz="1400" b="1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b="1" dirty="0" err="1">
                  <a:solidFill>
                    <a:srgbClr val="000090"/>
                  </a:solidFill>
                  <a:latin typeface="Papyrus"/>
                  <a:cs typeface="Papyrus"/>
                </a:rPr>
                <a:t>Responsible</a:t>
              </a:r>
              <a:endParaRPr lang="sv-SE" sz="1400" b="1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Carbon</a:t>
              </a:r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Dioxide</a:t>
              </a:r>
              <a:endParaRPr lang="sv-SE" sz="1400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30,000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tonnes</a:t>
              </a:r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/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year</a:t>
              </a:r>
              <a:endParaRPr lang="sv-SE" sz="1400" dirty="0">
                <a:solidFill>
                  <a:srgbClr val="000090"/>
                </a:solidFill>
                <a:latin typeface="Papyrus"/>
                <a:cs typeface="Papyrus"/>
              </a:endParaRPr>
            </a:p>
            <a:p>
              <a:r>
                <a:rPr lang="sv-SE" sz="1400" dirty="0">
                  <a:solidFill>
                    <a:srgbClr val="000090"/>
                  </a:solidFill>
                  <a:latin typeface="Papyrus"/>
                  <a:cs typeface="Papyrus"/>
                </a:rPr>
                <a:t> </a:t>
              </a:r>
              <a:r>
                <a:rPr lang="sv-SE" sz="1400" dirty="0" err="1">
                  <a:solidFill>
                    <a:srgbClr val="000090"/>
                  </a:solidFill>
                  <a:latin typeface="Papyrus"/>
                  <a:cs typeface="Papyrus"/>
                </a:rPr>
                <a:t>saved</a:t>
              </a:r>
              <a:endParaRPr lang="sv-SE" sz="1400" dirty="0">
                <a:solidFill>
                  <a:srgbClr val="000090"/>
                </a:solidFill>
                <a:latin typeface="Papyrus"/>
                <a:cs typeface="Papyru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53009" y="742449"/>
            <a:ext cx="2129644" cy="568669"/>
            <a:chOff x="2553009" y="742449"/>
            <a:chExt cx="2129644" cy="568669"/>
          </a:xfrm>
        </p:grpSpPr>
        <p:grpSp>
          <p:nvGrpSpPr>
            <p:cNvPr id="11" name="Group 10"/>
            <p:cNvGrpSpPr/>
            <p:nvPr/>
          </p:nvGrpSpPr>
          <p:grpSpPr>
            <a:xfrm>
              <a:off x="4554359" y="742449"/>
              <a:ext cx="128294" cy="568669"/>
              <a:chOff x="1244430" y="5552238"/>
              <a:chExt cx="128294" cy="568669"/>
            </a:xfrm>
          </p:grpSpPr>
          <p:cxnSp>
            <p:nvCxnSpPr>
              <p:cNvPr id="3" name="Straight Arrow Connector 2"/>
              <p:cNvCxnSpPr/>
              <p:nvPr/>
            </p:nvCxnSpPr>
            <p:spPr>
              <a:xfrm>
                <a:off x="1372724" y="5552238"/>
                <a:ext cx="0" cy="568669"/>
              </a:xfrm>
              <a:prstGeom prst="straightConnector1">
                <a:avLst/>
              </a:prstGeom>
              <a:ln>
                <a:solidFill>
                  <a:srgbClr val="00009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V="1">
                <a:off x="1244430" y="5552238"/>
                <a:ext cx="0" cy="568669"/>
              </a:xfrm>
              <a:prstGeom prst="straightConnector1">
                <a:avLst/>
              </a:prstGeom>
              <a:ln>
                <a:solidFill>
                  <a:srgbClr val="00009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2553009" y="793761"/>
              <a:ext cx="1744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  <a:latin typeface="Papyrus"/>
                  <a:cs typeface="Papyrus"/>
                </a:rPr>
                <a:t>Link to the grid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213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7e122e1-bc83-44ee-a9b4-859e10499e98@e-s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595" y="2061974"/>
            <a:ext cx="8049886" cy="319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ktangel 2"/>
          <p:cNvSpPr/>
          <p:nvPr/>
        </p:nvSpPr>
        <p:spPr>
          <a:xfrm>
            <a:off x="1516911" y="49683"/>
            <a:ext cx="7067087" cy="1172915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ctr">
              <a:defRPr/>
            </a:pPr>
            <a:r>
              <a:rPr lang="sv-SE" sz="4200" dirty="0">
                <a:solidFill>
                  <a:srgbClr val="000090"/>
                </a:solidFill>
                <a:latin typeface="Papyrus"/>
                <a:cs typeface="Papyrus"/>
              </a:rPr>
              <a:t>ESS Energy </a:t>
            </a:r>
            <a:r>
              <a:rPr lang="sv-SE" sz="4200" dirty="0" err="1">
                <a:solidFill>
                  <a:srgbClr val="000090"/>
                </a:solidFill>
                <a:latin typeface="Papyrus"/>
                <a:cs typeface="Papyrus"/>
              </a:rPr>
              <a:t>concept</a:t>
            </a:r>
            <a:r>
              <a:rPr lang="sv-SE" sz="4200" dirty="0">
                <a:solidFill>
                  <a:srgbClr val="000090"/>
                </a:solidFill>
                <a:latin typeface="Papyrus"/>
                <a:cs typeface="Papyrus"/>
              </a:rPr>
              <a:t> 2011</a:t>
            </a:r>
          </a:p>
          <a:p>
            <a:pPr algn="ctr"/>
            <a:endParaRPr lang="sv-SE" sz="1400" dirty="0">
              <a:solidFill>
                <a:srgbClr val="000090"/>
              </a:solidFill>
              <a:latin typeface="Papyrus"/>
              <a:cs typeface="Papyrus"/>
            </a:endParaRPr>
          </a:p>
          <a:p>
            <a:pPr algn="ctr"/>
            <a:r>
              <a:rPr lang="sv-SE" sz="1600" dirty="0">
                <a:solidFill>
                  <a:srgbClr val="000090"/>
                </a:solidFill>
                <a:latin typeface="Papyrus"/>
                <a:cs typeface="Papyrus"/>
              </a:rPr>
              <a:t>The </a:t>
            </a:r>
            <a:r>
              <a:rPr lang="sv-SE" sz="1600" dirty="0" err="1">
                <a:solidFill>
                  <a:srgbClr val="000090"/>
                </a:solidFill>
                <a:latin typeface="Papyrus"/>
                <a:cs typeface="Papyrus"/>
              </a:rPr>
              <a:t>world’s</a:t>
            </a:r>
            <a:r>
              <a:rPr lang="sv-SE" sz="1600" dirty="0">
                <a:solidFill>
                  <a:srgbClr val="000090"/>
                </a:solidFill>
                <a:latin typeface="Papyrus"/>
                <a:cs typeface="Papyrus"/>
              </a:rPr>
              <a:t> first </a:t>
            </a:r>
            <a:r>
              <a:rPr lang="sv-SE" sz="1600" dirty="0" err="1">
                <a:solidFill>
                  <a:srgbClr val="000090"/>
                </a:solidFill>
                <a:latin typeface="Papyrus"/>
                <a:cs typeface="Papyrus"/>
              </a:rPr>
              <a:t>sustainable</a:t>
            </a:r>
            <a:r>
              <a:rPr lang="sv-SE" sz="1600" dirty="0">
                <a:solidFill>
                  <a:srgbClr val="000090"/>
                </a:solidFill>
                <a:latin typeface="Papyrus"/>
                <a:cs typeface="Papyrus"/>
              </a:rPr>
              <a:t> </a:t>
            </a:r>
            <a:r>
              <a:rPr lang="sv-SE" sz="1600" dirty="0" err="1">
                <a:solidFill>
                  <a:srgbClr val="000090"/>
                </a:solidFill>
                <a:latin typeface="Papyrus"/>
                <a:cs typeface="Papyrus"/>
              </a:rPr>
              <a:t>large-scale</a:t>
            </a:r>
            <a:r>
              <a:rPr lang="sv-SE" sz="1600" dirty="0">
                <a:solidFill>
                  <a:srgbClr val="000090"/>
                </a:solidFill>
                <a:latin typeface="Papyrus"/>
                <a:cs typeface="Papyrus"/>
              </a:rPr>
              <a:t> research </a:t>
            </a:r>
            <a:r>
              <a:rPr lang="sv-SE" sz="1600" dirty="0" err="1">
                <a:solidFill>
                  <a:srgbClr val="000090"/>
                </a:solidFill>
                <a:latin typeface="Papyrus"/>
                <a:cs typeface="Papyrus"/>
              </a:rPr>
              <a:t>facility</a:t>
            </a:r>
            <a:r>
              <a:rPr lang="sv-SE" sz="1600" dirty="0">
                <a:solidFill>
                  <a:srgbClr val="000090"/>
                </a:solidFill>
                <a:latin typeface="Papyrus"/>
                <a:cs typeface="Papyrus"/>
              </a:rPr>
              <a:t> ?</a:t>
            </a:r>
          </a:p>
        </p:txBody>
      </p:sp>
      <p:sp>
        <p:nvSpPr>
          <p:cNvPr id="7172" name="textruta 6"/>
          <p:cNvSpPr txBox="1">
            <a:spLocks noChangeArrowheads="1"/>
          </p:cNvSpPr>
          <p:nvPr/>
        </p:nvSpPr>
        <p:spPr bwMode="auto">
          <a:xfrm>
            <a:off x="654284" y="5287963"/>
            <a:ext cx="2933937" cy="1172915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  <a:latin typeface="Papyrus"/>
                <a:cs typeface="Papyrus"/>
              </a:rPr>
              <a:t>IN</a:t>
            </a:r>
          </a:p>
          <a:p>
            <a:r>
              <a:rPr lang="sv-SE" sz="2400" dirty="0">
                <a:solidFill>
                  <a:srgbClr val="000090"/>
                </a:solidFill>
                <a:latin typeface="Papyrus"/>
                <a:cs typeface="Papyrus"/>
              </a:rPr>
              <a:t>250 </a:t>
            </a:r>
            <a:r>
              <a:rPr lang="sv-SE" sz="2400" dirty="0" err="1">
                <a:solidFill>
                  <a:srgbClr val="000090"/>
                </a:solidFill>
                <a:latin typeface="Papyrus"/>
                <a:cs typeface="Papyrus"/>
              </a:rPr>
              <a:t>GWhr</a:t>
            </a:r>
            <a:r>
              <a:rPr lang="sv-SE" sz="2400" dirty="0">
                <a:solidFill>
                  <a:srgbClr val="000090"/>
                </a:solidFill>
                <a:latin typeface="Papyrus"/>
                <a:cs typeface="Papyrus"/>
              </a:rPr>
              <a:t> </a:t>
            </a:r>
            <a:r>
              <a:rPr lang="sv-SE" sz="2400" dirty="0" err="1">
                <a:solidFill>
                  <a:srgbClr val="000090"/>
                </a:solidFill>
                <a:latin typeface="Papyrus"/>
                <a:cs typeface="Papyrus"/>
              </a:rPr>
              <a:t>electricity</a:t>
            </a:r>
            <a:endParaRPr lang="sv-SE" sz="2400" dirty="0">
              <a:solidFill>
                <a:srgbClr val="000090"/>
              </a:solidFill>
              <a:latin typeface="Papyrus"/>
              <a:cs typeface="Papyrus"/>
            </a:endParaRPr>
          </a:p>
          <a:p>
            <a:r>
              <a:rPr lang="sv-SE" sz="2400" dirty="0" err="1">
                <a:solidFill>
                  <a:srgbClr val="000090"/>
                </a:solidFill>
                <a:latin typeface="Papyrus"/>
                <a:cs typeface="Papyrus"/>
              </a:rPr>
              <a:t>renewables</a:t>
            </a:r>
            <a:endParaRPr lang="sv-SE" sz="2400" dirty="0">
              <a:solidFill>
                <a:srgbClr val="000090"/>
              </a:solidFill>
              <a:latin typeface="Papyrus"/>
              <a:cs typeface="Papyrus"/>
            </a:endParaRPr>
          </a:p>
        </p:txBody>
      </p:sp>
      <p:sp>
        <p:nvSpPr>
          <p:cNvPr id="7173" name="textruta 6"/>
          <p:cNvSpPr txBox="1">
            <a:spLocks noChangeArrowheads="1"/>
          </p:cNvSpPr>
          <p:nvPr/>
        </p:nvSpPr>
        <p:spPr bwMode="auto">
          <a:xfrm>
            <a:off x="5035252" y="5301088"/>
            <a:ext cx="2168513" cy="117291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  <a:latin typeface="Papyrus"/>
                <a:cs typeface="Papyrus"/>
              </a:rPr>
              <a:t>OUT</a:t>
            </a:r>
          </a:p>
          <a:p>
            <a:r>
              <a:rPr lang="sv-SE" sz="2400" dirty="0">
                <a:solidFill>
                  <a:srgbClr val="000090"/>
                </a:solidFill>
                <a:latin typeface="Papyrus"/>
                <a:cs typeface="Papyrus"/>
              </a:rPr>
              <a:t>174 </a:t>
            </a:r>
            <a:r>
              <a:rPr lang="sv-SE" sz="2400" dirty="0" err="1">
                <a:solidFill>
                  <a:srgbClr val="000090"/>
                </a:solidFill>
                <a:latin typeface="Papyrus"/>
                <a:cs typeface="Papyrus"/>
              </a:rPr>
              <a:t>GWhr</a:t>
            </a:r>
            <a:r>
              <a:rPr lang="sv-SE" sz="2400" dirty="0">
                <a:solidFill>
                  <a:srgbClr val="000090"/>
                </a:solidFill>
                <a:latin typeface="Papyrus"/>
                <a:cs typeface="Papyrus"/>
              </a:rPr>
              <a:t> heat</a:t>
            </a:r>
          </a:p>
          <a:p>
            <a:r>
              <a:rPr lang="sv-SE" sz="2400" dirty="0" err="1">
                <a:solidFill>
                  <a:srgbClr val="000090"/>
                </a:solidFill>
                <a:latin typeface="Papyrus"/>
                <a:cs typeface="Papyrus"/>
              </a:rPr>
              <a:t>recycled</a:t>
            </a:r>
            <a:endParaRPr lang="sv-SE" sz="2400" dirty="0">
              <a:solidFill>
                <a:srgbClr val="000090"/>
              </a:solidFill>
              <a:latin typeface="Papyrus"/>
              <a:cs typeface="Papyru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52817" y="1279497"/>
            <a:ext cx="1245528" cy="1170558"/>
            <a:chOff x="1823967" y="1241046"/>
            <a:chExt cx="1245528" cy="1170558"/>
          </a:xfrm>
        </p:grpSpPr>
        <p:sp>
          <p:nvSpPr>
            <p:cNvPr id="6" name="textruta 5"/>
            <p:cNvSpPr txBox="1"/>
            <p:nvPr/>
          </p:nvSpPr>
          <p:spPr>
            <a:xfrm>
              <a:off x="1823967" y="1241046"/>
              <a:ext cx="1245528" cy="618918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lIns="64291" tIns="32146" rIns="64291" bIns="32146">
              <a:spAutoFit/>
            </a:bodyPr>
            <a:lstStyle/>
            <a:p>
              <a:pPr algn="ctr">
                <a:defRPr/>
              </a:pPr>
              <a:r>
                <a:rPr lang="sv-SE" sz="1200" b="1" dirty="0" err="1">
                  <a:solidFill>
                    <a:prstClr val="black"/>
                  </a:solidFill>
                  <a:latin typeface="Papyrus"/>
                  <a:cs typeface="Papyrus"/>
                </a:rPr>
                <a:t>Linac</a:t>
              </a: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 &amp; </a:t>
              </a:r>
            </a:p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Klystron </a:t>
              </a:r>
              <a:r>
                <a:rPr lang="sv-SE" sz="1200" b="1" dirty="0" err="1">
                  <a:solidFill>
                    <a:prstClr val="black"/>
                  </a:solidFill>
                  <a:latin typeface="Papyrus"/>
                  <a:cs typeface="Papyrus"/>
                </a:rPr>
                <a:t>Gallery</a:t>
              </a:r>
              <a:endParaRPr lang="sv-SE" sz="1200" b="1" dirty="0">
                <a:solidFill>
                  <a:prstClr val="black"/>
                </a:solidFill>
                <a:latin typeface="Papyrus"/>
                <a:cs typeface="Papyrus"/>
              </a:endParaRPr>
            </a:p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17MW</a:t>
              </a:r>
            </a:p>
          </p:txBody>
        </p:sp>
        <p:cxnSp>
          <p:nvCxnSpPr>
            <p:cNvPr id="8" name="Rak pil 7"/>
            <p:cNvCxnSpPr>
              <a:stCxn id="6" idx="2"/>
            </p:cNvCxnSpPr>
            <p:nvPr/>
          </p:nvCxnSpPr>
          <p:spPr bwMode="auto">
            <a:xfrm>
              <a:off x="2446731" y="1859964"/>
              <a:ext cx="252116" cy="551640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3"/>
          <p:cNvGrpSpPr/>
          <p:nvPr/>
        </p:nvGrpSpPr>
        <p:grpSpPr>
          <a:xfrm>
            <a:off x="4419844" y="1298258"/>
            <a:ext cx="1580479" cy="1639281"/>
            <a:chOff x="2778183" y="1260858"/>
            <a:chExt cx="1580479" cy="1639281"/>
          </a:xfrm>
        </p:grpSpPr>
        <p:sp>
          <p:nvSpPr>
            <p:cNvPr id="10" name="textruta 9"/>
            <p:cNvSpPr txBox="1"/>
            <p:nvPr/>
          </p:nvSpPr>
          <p:spPr>
            <a:xfrm>
              <a:off x="3151606" y="1260858"/>
              <a:ext cx="1207056" cy="43425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lIns="64291" tIns="32146" rIns="64291" bIns="32146">
              <a:spAutoFit/>
            </a:bodyPr>
            <a:lstStyle/>
            <a:p>
              <a:pPr algn="ctr">
                <a:defRPr/>
              </a:pPr>
              <a:r>
                <a:rPr lang="sv-SE" sz="1200" b="1" dirty="0" err="1">
                  <a:solidFill>
                    <a:prstClr val="black"/>
                  </a:solidFill>
                  <a:latin typeface="Papyrus"/>
                  <a:cs typeface="Papyrus"/>
                </a:rPr>
                <a:t>Cooling</a:t>
              </a: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/</a:t>
              </a:r>
              <a:r>
                <a:rPr lang="sv-SE" sz="1200" b="1" dirty="0" err="1">
                  <a:solidFill>
                    <a:prstClr val="black"/>
                  </a:solidFill>
                  <a:latin typeface="Papyrus"/>
                  <a:cs typeface="Papyrus"/>
                </a:rPr>
                <a:t>others</a:t>
              </a:r>
              <a:endParaRPr lang="sv-SE" sz="1200" b="1" dirty="0">
                <a:solidFill>
                  <a:prstClr val="black"/>
                </a:solidFill>
                <a:latin typeface="Papyrus"/>
                <a:cs typeface="Papyrus"/>
              </a:endParaRPr>
            </a:p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8MW </a:t>
              </a:r>
            </a:p>
          </p:txBody>
        </p:sp>
        <p:cxnSp>
          <p:nvCxnSpPr>
            <p:cNvPr id="11" name="Rak pil 10"/>
            <p:cNvCxnSpPr>
              <a:stCxn id="10" idx="2"/>
            </p:cNvCxnSpPr>
            <p:nvPr/>
          </p:nvCxnSpPr>
          <p:spPr bwMode="auto">
            <a:xfrm flipH="1">
              <a:off x="2778183" y="1695110"/>
              <a:ext cx="976951" cy="1205029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4"/>
          <p:cNvGrpSpPr/>
          <p:nvPr/>
        </p:nvGrpSpPr>
        <p:grpSpPr>
          <a:xfrm>
            <a:off x="255442" y="3534663"/>
            <a:ext cx="2786968" cy="1143875"/>
            <a:chOff x="-553609" y="3509438"/>
            <a:chExt cx="2786968" cy="1143875"/>
          </a:xfrm>
        </p:grpSpPr>
        <p:sp>
          <p:nvSpPr>
            <p:cNvPr id="13" name="textruta 12"/>
            <p:cNvSpPr txBox="1"/>
            <p:nvPr/>
          </p:nvSpPr>
          <p:spPr>
            <a:xfrm>
              <a:off x="-553609" y="4034395"/>
              <a:ext cx="1130112" cy="618918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lIns="64291" tIns="32146" rIns="64291" bIns="32146">
              <a:spAutoFit/>
            </a:bodyPr>
            <a:lstStyle/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Target Station</a:t>
              </a:r>
            </a:p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&amp; Instruments</a:t>
              </a:r>
            </a:p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3MW </a:t>
              </a:r>
            </a:p>
          </p:txBody>
        </p:sp>
        <p:cxnSp>
          <p:nvCxnSpPr>
            <p:cNvPr id="14" name="Rak pil 13"/>
            <p:cNvCxnSpPr>
              <a:stCxn id="13" idx="3"/>
            </p:cNvCxnSpPr>
            <p:nvPr/>
          </p:nvCxnSpPr>
          <p:spPr bwMode="auto">
            <a:xfrm flipV="1">
              <a:off x="576503" y="3509438"/>
              <a:ext cx="1656856" cy="834416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563338" y="3106178"/>
            <a:ext cx="2528497" cy="817447"/>
            <a:chOff x="396988" y="3139326"/>
            <a:chExt cx="2528497" cy="817447"/>
          </a:xfrm>
        </p:grpSpPr>
        <p:sp>
          <p:nvSpPr>
            <p:cNvPr id="16" name="textruta 15"/>
            <p:cNvSpPr txBox="1"/>
            <p:nvPr/>
          </p:nvSpPr>
          <p:spPr>
            <a:xfrm>
              <a:off x="396988" y="3337855"/>
              <a:ext cx="1117287" cy="618918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lIns="64291" tIns="32146" rIns="64291" bIns="32146">
              <a:spAutoFit/>
            </a:bodyPr>
            <a:lstStyle/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Target Station </a:t>
              </a:r>
            </a:p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helium </a:t>
              </a:r>
              <a:r>
                <a:rPr lang="sv-SE" sz="1200" b="1" dirty="0" err="1">
                  <a:solidFill>
                    <a:prstClr val="black"/>
                  </a:solidFill>
                  <a:latin typeface="Papyrus"/>
                  <a:cs typeface="Papyrus"/>
                </a:rPr>
                <a:t>cooling</a:t>
              </a:r>
              <a:endParaRPr lang="sv-SE" sz="1200" b="1" dirty="0">
                <a:solidFill>
                  <a:prstClr val="black"/>
                </a:solidFill>
                <a:latin typeface="Papyrus"/>
                <a:cs typeface="Papyrus"/>
              </a:endParaRPr>
            </a:p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3MW</a:t>
              </a:r>
            </a:p>
          </p:txBody>
        </p:sp>
        <p:cxnSp>
          <p:nvCxnSpPr>
            <p:cNvPr id="18" name="Rak pil 17"/>
            <p:cNvCxnSpPr>
              <a:stCxn id="16" idx="3"/>
            </p:cNvCxnSpPr>
            <p:nvPr/>
          </p:nvCxnSpPr>
          <p:spPr bwMode="auto">
            <a:xfrm flipV="1">
              <a:off x="1514275" y="3139326"/>
              <a:ext cx="1411210" cy="507988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1173251" y="1570667"/>
            <a:ext cx="1695782" cy="1245559"/>
            <a:chOff x="4401644" y="1575873"/>
            <a:chExt cx="1695782" cy="1245559"/>
          </a:xfrm>
        </p:grpSpPr>
        <p:sp>
          <p:nvSpPr>
            <p:cNvPr id="17" name="textruta 16"/>
            <p:cNvSpPr txBox="1"/>
            <p:nvPr/>
          </p:nvSpPr>
          <p:spPr>
            <a:xfrm>
              <a:off x="4401644" y="1575873"/>
              <a:ext cx="886455" cy="43425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lIns="64291" tIns="32146" rIns="64291" bIns="32146">
              <a:spAutoFit/>
            </a:bodyPr>
            <a:lstStyle/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Ion Source</a:t>
              </a:r>
            </a:p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3MW</a:t>
              </a:r>
            </a:p>
          </p:txBody>
        </p:sp>
        <p:cxnSp>
          <p:nvCxnSpPr>
            <p:cNvPr id="20" name="Rak pil 19"/>
            <p:cNvCxnSpPr>
              <a:stCxn id="17" idx="2"/>
            </p:cNvCxnSpPr>
            <p:nvPr/>
          </p:nvCxnSpPr>
          <p:spPr bwMode="auto">
            <a:xfrm>
              <a:off x="4844872" y="2010125"/>
              <a:ext cx="1252554" cy="811307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9" name="Group 38"/>
          <p:cNvGrpSpPr/>
          <p:nvPr/>
        </p:nvGrpSpPr>
        <p:grpSpPr>
          <a:xfrm>
            <a:off x="3601899" y="1266931"/>
            <a:ext cx="1117287" cy="1231196"/>
            <a:chOff x="3666477" y="-840613"/>
            <a:chExt cx="1117287" cy="1231196"/>
          </a:xfrm>
        </p:grpSpPr>
        <p:sp>
          <p:nvSpPr>
            <p:cNvPr id="40" name="textruta 15"/>
            <p:cNvSpPr txBox="1"/>
            <p:nvPr/>
          </p:nvSpPr>
          <p:spPr>
            <a:xfrm>
              <a:off x="3666477" y="-840613"/>
              <a:ext cx="1117287" cy="618918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lIns="64291" tIns="32146" rIns="64291" bIns="32146">
              <a:spAutoFit/>
            </a:bodyPr>
            <a:lstStyle/>
            <a:p>
              <a:pPr algn="ctr">
                <a:defRPr/>
              </a:pPr>
              <a:r>
                <a:rPr lang="sv-SE" sz="1200" b="1" dirty="0" err="1">
                  <a:solidFill>
                    <a:prstClr val="black"/>
                  </a:solidFill>
                  <a:latin typeface="Papyrus"/>
                  <a:cs typeface="Papyrus"/>
                </a:rPr>
                <a:t>Linac</a:t>
              </a:r>
              <a:endParaRPr lang="sv-SE" sz="1200" b="1" dirty="0">
                <a:solidFill>
                  <a:prstClr val="black"/>
                </a:solidFill>
                <a:latin typeface="Papyrus"/>
                <a:cs typeface="Papyrus"/>
              </a:endParaRPr>
            </a:p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helium </a:t>
              </a:r>
              <a:r>
                <a:rPr lang="sv-SE" sz="1200" b="1" dirty="0" err="1">
                  <a:solidFill>
                    <a:prstClr val="black"/>
                  </a:solidFill>
                  <a:latin typeface="Papyrus"/>
                  <a:cs typeface="Papyrus"/>
                </a:rPr>
                <a:t>cooling</a:t>
              </a:r>
              <a:endParaRPr lang="sv-SE" sz="1200" b="1" dirty="0">
                <a:solidFill>
                  <a:prstClr val="black"/>
                </a:solidFill>
                <a:latin typeface="Papyrus"/>
                <a:cs typeface="Papyrus"/>
              </a:endParaRPr>
            </a:p>
            <a:p>
              <a:pPr algn="ctr">
                <a:defRPr/>
              </a:pPr>
              <a:r>
                <a:rPr lang="sv-SE" sz="1200" b="1" dirty="0">
                  <a:solidFill>
                    <a:prstClr val="black"/>
                  </a:solidFill>
                  <a:latin typeface="Papyrus"/>
                  <a:cs typeface="Papyrus"/>
                </a:rPr>
                <a:t>4MW</a:t>
              </a:r>
            </a:p>
          </p:txBody>
        </p:sp>
        <p:cxnSp>
          <p:nvCxnSpPr>
            <p:cNvPr id="41" name="Rak pil 17"/>
            <p:cNvCxnSpPr/>
            <p:nvPr/>
          </p:nvCxnSpPr>
          <p:spPr bwMode="auto">
            <a:xfrm flipH="1">
              <a:off x="3903397" y="-221695"/>
              <a:ext cx="305007" cy="612278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4085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336563" y="325934"/>
            <a:ext cx="7129838" cy="5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/>
            <a:r>
              <a:rPr lang="en-US" sz="3200" dirty="0">
                <a:solidFill>
                  <a:srgbClr val="000090"/>
                </a:solidFill>
                <a:latin typeface="Papyrus"/>
                <a:cs typeface="Papyrus"/>
              </a:rPr>
              <a:t>Conclusions: ESS energy solution</a:t>
            </a:r>
          </a:p>
        </p:txBody>
      </p:sp>
      <p:sp>
        <p:nvSpPr>
          <p:cNvPr id="16387" name="Platshållare för innehåll 3"/>
          <p:cNvSpPr>
            <a:spLocks noGrp="1"/>
          </p:cNvSpPr>
          <p:nvPr>
            <p:ph idx="1"/>
          </p:nvPr>
        </p:nvSpPr>
        <p:spPr>
          <a:xfrm>
            <a:off x="268397" y="1311635"/>
            <a:ext cx="6516477" cy="4414542"/>
          </a:xfrm>
        </p:spPr>
        <p:txBody>
          <a:bodyPr anchor="t">
            <a:noAutofit/>
          </a:bodyPr>
          <a:lstStyle/>
          <a:p>
            <a:pPr marL="316993" indent="-316993">
              <a:lnSpc>
                <a:spcPts val="2812"/>
              </a:lnSpc>
              <a:spcBef>
                <a:spcPts val="1406"/>
              </a:spcBef>
              <a:buSzPct val="110000"/>
              <a:buFont typeface="Tahoma" charset="0"/>
              <a:buChar char="●"/>
            </a:pPr>
            <a:r>
              <a:rPr lang="sv-SE" sz="1800" b="1" dirty="0" err="1">
                <a:solidFill>
                  <a:srgbClr val="008000"/>
                </a:solidFill>
                <a:latin typeface="Papyrus"/>
                <a:cs typeface="Papyrus"/>
              </a:rPr>
              <a:t>Electricity</a:t>
            </a:r>
            <a:r>
              <a:rPr lang="sv-SE" sz="1800" b="1" dirty="0">
                <a:solidFill>
                  <a:srgbClr val="008000"/>
                </a:solidFill>
                <a:latin typeface="Papyrus"/>
                <a:cs typeface="Papyrus"/>
              </a:rPr>
              <a:t> </a:t>
            </a:r>
            <a:r>
              <a:rPr lang="sv-SE" sz="1800" b="1" dirty="0" err="1">
                <a:solidFill>
                  <a:srgbClr val="008000"/>
                </a:solidFill>
                <a:latin typeface="Papyrus"/>
                <a:cs typeface="Papyrus"/>
              </a:rPr>
              <a:t>consumption</a:t>
            </a:r>
            <a:r>
              <a:rPr lang="sv-SE" sz="1800" b="1" dirty="0">
                <a:solidFill>
                  <a:srgbClr val="008000"/>
                </a:solidFill>
                <a:latin typeface="Papyrus"/>
                <a:cs typeface="Papyrus"/>
              </a:rPr>
              <a:t> </a:t>
            </a:r>
            <a:r>
              <a:rPr lang="sv-SE" sz="1800" dirty="0">
                <a:solidFill>
                  <a:srgbClr val="008000"/>
                </a:solidFill>
                <a:latin typeface="Papyrus"/>
                <a:cs typeface="Papyrus"/>
              </a:rPr>
              <a:t>is </a:t>
            </a:r>
            <a:r>
              <a:rPr lang="sv-SE" sz="1800" dirty="0" err="1">
                <a:solidFill>
                  <a:srgbClr val="008000"/>
                </a:solidFill>
                <a:latin typeface="Papyrus"/>
                <a:cs typeface="Papyrus"/>
              </a:rPr>
              <a:t>reduced</a:t>
            </a:r>
            <a:r>
              <a:rPr lang="sv-SE" sz="1800" dirty="0">
                <a:solidFill>
                  <a:srgbClr val="008000"/>
                </a:solidFill>
                <a:latin typeface="Papyrus"/>
                <a:cs typeface="Papyrus"/>
              </a:rPr>
              <a:t> from 350 GWh to 250 </a:t>
            </a:r>
            <a:r>
              <a:rPr lang="sv-SE" sz="1800" dirty="0" smtClean="0">
                <a:solidFill>
                  <a:srgbClr val="008000"/>
                </a:solidFill>
                <a:latin typeface="Papyrus"/>
                <a:cs typeface="Papyrus"/>
              </a:rPr>
              <a:t>GWh, </a:t>
            </a:r>
            <a:r>
              <a:rPr lang="sv-SE" sz="1800" dirty="0" err="1">
                <a:solidFill>
                  <a:srgbClr val="008000"/>
                </a:solidFill>
                <a:latin typeface="Papyrus"/>
                <a:cs typeface="Papyrus"/>
              </a:rPr>
              <a:t>partly</a:t>
            </a:r>
            <a:r>
              <a:rPr lang="sv-SE" sz="1800" dirty="0">
                <a:solidFill>
                  <a:srgbClr val="008000"/>
                </a:solidFill>
                <a:latin typeface="Papyrus"/>
                <a:cs typeface="Papyrus"/>
              </a:rPr>
              <a:t> </a:t>
            </a:r>
            <a:r>
              <a:rPr lang="sv-SE" sz="1800" dirty="0" err="1">
                <a:solidFill>
                  <a:srgbClr val="008000"/>
                </a:solidFill>
                <a:latin typeface="Papyrus"/>
                <a:cs typeface="Papyrus"/>
              </a:rPr>
              <a:t>because</a:t>
            </a:r>
            <a:r>
              <a:rPr lang="sv-SE" sz="1800" dirty="0">
                <a:solidFill>
                  <a:srgbClr val="008000"/>
                </a:solidFill>
                <a:latin typeface="Papyrus"/>
                <a:cs typeface="Papyrus"/>
              </a:rPr>
              <a:t> of smart </a:t>
            </a:r>
            <a:r>
              <a:rPr lang="sv-SE" sz="1800" dirty="0" err="1">
                <a:solidFill>
                  <a:srgbClr val="008000"/>
                </a:solidFill>
                <a:latin typeface="Papyrus"/>
                <a:cs typeface="Papyrus"/>
              </a:rPr>
              <a:t>cooling</a:t>
            </a:r>
            <a:r>
              <a:rPr lang="sv-SE" sz="1800" dirty="0">
                <a:solidFill>
                  <a:srgbClr val="008000"/>
                </a:solidFill>
                <a:latin typeface="Papyrus"/>
                <a:cs typeface="Papyrus"/>
              </a:rPr>
              <a:t> </a:t>
            </a:r>
            <a:r>
              <a:rPr lang="sv-SE" sz="1800" dirty="0" smtClean="0">
                <a:solidFill>
                  <a:srgbClr val="008000"/>
                </a:solidFill>
                <a:latin typeface="Papyrus"/>
                <a:cs typeface="Papyrus"/>
              </a:rPr>
              <a:t>systems and </a:t>
            </a:r>
            <a:r>
              <a:rPr lang="sv-SE" sz="1800" dirty="0" err="1" smtClean="0">
                <a:solidFill>
                  <a:srgbClr val="008000"/>
                </a:solidFill>
                <a:latin typeface="Papyrus"/>
                <a:cs typeface="Papyrus"/>
              </a:rPr>
              <a:t>building</a:t>
            </a:r>
            <a:r>
              <a:rPr lang="sv-SE" sz="1800" dirty="0" smtClean="0">
                <a:solidFill>
                  <a:srgbClr val="008000"/>
                </a:solidFill>
                <a:latin typeface="Papyrus"/>
                <a:cs typeface="Papyrus"/>
              </a:rPr>
              <a:t> </a:t>
            </a:r>
            <a:r>
              <a:rPr lang="sv-SE" sz="1800" dirty="0" err="1" smtClean="0">
                <a:solidFill>
                  <a:srgbClr val="008000"/>
                </a:solidFill>
                <a:latin typeface="Papyrus"/>
                <a:cs typeface="Papyrus"/>
              </a:rPr>
              <a:t>technology</a:t>
            </a:r>
            <a:r>
              <a:rPr lang="sv-SE" sz="1800" dirty="0" smtClean="0">
                <a:solidFill>
                  <a:srgbClr val="008000"/>
                </a:solidFill>
                <a:latin typeface="Papyrus"/>
                <a:cs typeface="Papyrus"/>
              </a:rPr>
              <a:t>.</a:t>
            </a:r>
            <a:endParaRPr lang="sv-SE" sz="1800" dirty="0">
              <a:solidFill>
                <a:srgbClr val="008000"/>
              </a:solidFill>
              <a:latin typeface="Papyrus"/>
              <a:cs typeface="Papyrus"/>
            </a:endParaRPr>
          </a:p>
          <a:p>
            <a:pPr marL="316993" indent="-316993">
              <a:lnSpc>
                <a:spcPts val="2812"/>
              </a:lnSpc>
              <a:spcBef>
                <a:spcPts val="1406"/>
              </a:spcBef>
              <a:buSzPct val="110000"/>
              <a:buFont typeface="Tahoma" charset="0"/>
              <a:buChar char="●"/>
            </a:pPr>
            <a:r>
              <a:rPr lang="sv-SE" sz="1800" b="1" dirty="0" err="1">
                <a:solidFill>
                  <a:srgbClr val="800040"/>
                </a:solidFill>
                <a:latin typeface="Papyrus"/>
                <a:cs typeface="Papyrus"/>
              </a:rPr>
              <a:t>Carbon</a:t>
            </a:r>
            <a:r>
              <a:rPr lang="sv-SE" sz="1800" b="1" dirty="0">
                <a:solidFill>
                  <a:srgbClr val="800040"/>
                </a:solidFill>
                <a:latin typeface="Papyrus"/>
                <a:cs typeface="Papyrus"/>
              </a:rPr>
              <a:t> </a:t>
            </a:r>
            <a:r>
              <a:rPr lang="sv-SE" sz="1800" b="1" dirty="0" err="1">
                <a:solidFill>
                  <a:srgbClr val="800040"/>
                </a:solidFill>
                <a:latin typeface="Papyrus"/>
                <a:cs typeface="Papyrus"/>
              </a:rPr>
              <a:t>dioxide</a:t>
            </a:r>
            <a:r>
              <a:rPr lang="sv-SE" sz="1800" b="1" dirty="0">
                <a:solidFill>
                  <a:srgbClr val="800040"/>
                </a:solidFill>
                <a:latin typeface="Papyrus"/>
                <a:cs typeface="Papyrus"/>
              </a:rPr>
              <a:t> </a:t>
            </a:r>
            <a:r>
              <a:rPr lang="sv-SE" sz="1800" b="1" dirty="0" err="1">
                <a:solidFill>
                  <a:srgbClr val="800040"/>
                </a:solidFill>
                <a:latin typeface="Papyrus"/>
                <a:cs typeface="Papyrus"/>
              </a:rPr>
              <a:t>savings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 </a:t>
            </a:r>
            <a:r>
              <a:rPr lang="sv-SE" sz="1800" dirty="0" err="1">
                <a:solidFill>
                  <a:srgbClr val="800040"/>
                </a:solidFill>
                <a:latin typeface="Papyrus"/>
                <a:cs typeface="Papyrus"/>
              </a:rPr>
              <a:t>of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 </a:t>
            </a:r>
            <a:r>
              <a:rPr lang="sv-SE" sz="1800" dirty="0" smtClean="0">
                <a:solidFill>
                  <a:srgbClr val="800040"/>
                </a:solidFill>
                <a:latin typeface="Papyrus"/>
                <a:cs typeface="Papyrus"/>
              </a:rPr>
              <a:t>165,000 </a:t>
            </a:r>
            <a:r>
              <a:rPr lang="sv-SE" sz="1800" dirty="0" err="1">
                <a:solidFill>
                  <a:srgbClr val="800040"/>
                </a:solidFill>
                <a:latin typeface="Papyrus"/>
                <a:cs typeface="Papyrus"/>
              </a:rPr>
              <a:t>tonnes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 per </a:t>
            </a:r>
            <a:r>
              <a:rPr lang="sv-SE" sz="1800" dirty="0" err="1">
                <a:solidFill>
                  <a:srgbClr val="800040"/>
                </a:solidFill>
                <a:latin typeface="Papyrus"/>
                <a:cs typeface="Papyrus"/>
              </a:rPr>
              <a:t>year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, </a:t>
            </a:r>
            <a:r>
              <a:rPr lang="sv-SE" sz="1800" dirty="0" err="1">
                <a:solidFill>
                  <a:srgbClr val="800040"/>
                </a:solidFill>
                <a:latin typeface="Papyrus"/>
                <a:cs typeface="Papyrus"/>
              </a:rPr>
              <a:t>compared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 with a </a:t>
            </a:r>
            <a:r>
              <a:rPr lang="sv-SE" sz="1800" dirty="0" err="1">
                <a:solidFill>
                  <a:srgbClr val="800040"/>
                </a:solidFill>
                <a:latin typeface="Papyrus"/>
                <a:cs typeface="Papyrus"/>
              </a:rPr>
              <a:t>conventional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 </a:t>
            </a:r>
            <a:r>
              <a:rPr lang="sv-SE" sz="1800" dirty="0" err="1">
                <a:solidFill>
                  <a:srgbClr val="800040"/>
                </a:solidFill>
                <a:latin typeface="Papyrus"/>
                <a:cs typeface="Papyrus"/>
              </a:rPr>
              <a:t>energy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 solution.</a:t>
            </a:r>
          </a:p>
          <a:p>
            <a:pPr marL="316993" indent="-316993">
              <a:lnSpc>
                <a:spcPts val="2812"/>
              </a:lnSpc>
              <a:spcBef>
                <a:spcPts val="1406"/>
              </a:spcBef>
              <a:buSzPct val="110000"/>
              <a:buFont typeface="Tahoma" charset="0"/>
              <a:buChar char="●"/>
            </a:pPr>
            <a:r>
              <a:rPr lang="sv-SE" sz="1800" b="1" dirty="0" err="1">
                <a:solidFill>
                  <a:srgbClr val="008000"/>
                </a:solidFill>
                <a:latin typeface="Papyrus"/>
                <a:cs typeface="Papyrus"/>
              </a:rPr>
              <a:t>Operational</a:t>
            </a:r>
            <a:r>
              <a:rPr lang="sv-SE" sz="1800" b="1" dirty="0">
                <a:solidFill>
                  <a:srgbClr val="008000"/>
                </a:solidFill>
                <a:latin typeface="Papyrus"/>
                <a:cs typeface="Papyrus"/>
              </a:rPr>
              <a:t> </a:t>
            </a:r>
            <a:r>
              <a:rPr lang="sv-SE" sz="1800" b="1" dirty="0" err="1">
                <a:solidFill>
                  <a:srgbClr val="008000"/>
                </a:solidFill>
                <a:latin typeface="Papyrus"/>
                <a:cs typeface="Papyrus"/>
              </a:rPr>
              <a:t>costs</a:t>
            </a:r>
            <a:r>
              <a:rPr lang="sv-SE" sz="1800" dirty="0">
                <a:solidFill>
                  <a:srgbClr val="008000"/>
                </a:solidFill>
                <a:latin typeface="Papyrus"/>
                <a:cs typeface="Papyrus"/>
              </a:rPr>
              <a:t> for ESS </a:t>
            </a:r>
            <a:r>
              <a:rPr lang="sv-SE" sz="1800" dirty="0" err="1">
                <a:solidFill>
                  <a:srgbClr val="008000"/>
                </a:solidFill>
                <a:latin typeface="Papyrus"/>
                <a:cs typeface="Papyrus"/>
              </a:rPr>
              <a:t>reduced</a:t>
            </a:r>
            <a:r>
              <a:rPr lang="sv-SE" sz="1800" dirty="0">
                <a:solidFill>
                  <a:srgbClr val="008000"/>
                </a:solidFill>
                <a:latin typeface="Papyrus"/>
                <a:cs typeface="Papyrus"/>
              </a:rPr>
              <a:t> </a:t>
            </a:r>
            <a:r>
              <a:rPr lang="sv-SE" sz="1800" dirty="0" smtClean="0">
                <a:solidFill>
                  <a:srgbClr val="008000"/>
                </a:solidFill>
                <a:latin typeface="Papyrus"/>
                <a:cs typeface="Papyrus"/>
              </a:rPr>
              <a:t>by </a:t>
            </a:r>
            <a:r>
              <a:rPr lang="sv-SE" sz="1800" dirty="0">
                <a:solidFill>
                  <a:srgbClr val="008000"/>
                </a:solidFill>
                <a:latin typeface="Papyrus"/>
                <a:cs typeface="Papyrus"/>
              </a:rPr>
              <a:t>up </a:t>
            </a:r>
            <a:r>
              <a:rPr lang="sv-SE" sz="1800" dirty="0" err="1">
                <a:solidFill>
                  <a:srgbClr val="008000"/>
                </a:solidFill>
                <a:latin typeface="Papyrus"/>
                <a:cs typeface="Papyrus"/>
              </a:rPr>
              <a:t>to</a:t>
            </a:r>
            <a:r>
              <a:rPr lang="sv-SE" sz="1800" dirty="0">
                <a:solidFill>
                  <a:srgbClr val="008000"/>
                </a:solidFill>
                <a:latin typeface="Papyrus"/>
                <a:cs typeface="Papyrus"/>
              </a:rPr>
              <a:t> </a:t>
            </a:r>
            <a:r>
              <a:rPr lang="sv-SE" sz="1800" dirty="0" smtClean="0">
                <a:solidFill>
                  <a:srgbClr val="008000"/>
                </a:solidFill>
                <a:latin typeface="Papyrus"/>
                <a:cs typeface="Papyrus"/>
              </a:rPr>
              <a:t>15M€/</a:t>
            </a:r>
            <a:r>
              <a:rPr lang="sv-SE" sz="1800" dirty="0" err="1">
                <a:solidFill>
                  <a:srgbClr val="008000"/>
                </a:solidFill>
                <a:latin typeface="Papyrus"/>
                <a:cs typeface="Papyrus"/>
              </a:rPr>
              <a:t>year</a:t>
            </a:r>
            <a:r>
              <a:rPr lang="sv-SE" sz="1800" dirty="0">
                <a:solidFill>
                  <a:srgbClr val="008000"/>
                </a:solidFill>
                <a:latin typeface="Papyrus"/>
                <a:cs typeface="Papyrus"/>
              </a:rPr>
              <a:t>.</a:t>
            </a:r>
          </a:p>
          <a:p>
            <a:pPr marL="316993" indent="-316993">
              <a:lnSpc>
                <a:spcPts val="2812"/>
              </a:lnSpc>
              <a:spcBef>
                <a:spcPts val="1406"/>
              </a:spcBef>
              <a:buSzPct val="110000"/>
              <a:buFont typeface="Tahoma" charset="0"/>
              <a:buChar char="●"/>
            </a:pPr>
            <a:r>
              <a:rPr lang="sv-SE" sz="1800" b="1" dirty="0" smtClean="0">
                <a:solidFill>
                  <a:srgbClr val="800040"/>
                </a:solidFill>
                <a:latin typeface="Papyrus"/>
                <a:cs typeface="Papyrus"/>
              </a:rPr>
              <a:t>10,000 </a:t>
            </a:r>
            <a:r>
              <a:rPr lang="sv-SE" sz="1800" b="1" dirty="0">
                <a:solidFill>
                  <a:srgbClr val="800040"/>
                </a:solidFill>
                <a:latin typeface="Papyrus"/>
                <a:cs typeface="Papyrus"/>
              </a:rPr>
              <a:t>houses 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in </a:t>
            </a:r>
            <a:r>
              <a:rPr lang="sv-SE" sz="1800" dirty="0" smtClean="0">
                <a:solidFill>
                  <a:srgbClr val="800040"/>
                </a:solidFill>
                <a:latin typeface="Papyrus"/>
                <a:cs typeface="Papyrus"/>
              </a:rPr>
              <a:t>the Swedish </a:t>
            </a:r>
            <a:r>
              <a:rPr lang="sv-SE" sz="1800" dirty="0" err="1" smtClean="0">
                <a:solidFill>
                  <a:srgbClr val="800040"/>
                </a:solidFill>
                <a:latin typeface="Papyrus"/>
                <a:cs typeface="Papyrus"/>
              </a:rPr>
              <a:t>towns</a:t>
            </a:r>
            <a:r>
              <a:rPr lang="sv-SE" sz="1800" dirty="0" smtClean="0">
                <a:solidFill>
                  <a:srgbClr val="800040"/>
                </a:solidFill>
                <a:latin typeface="Papyrus"/>
                <a:cs typeface="Papyrus"/>
              </a:rPr>
              <a:t> Lund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, Lomma and Eslöv </a:t>
            </a:r>
            <a:r>
              <a:rPr lang="sv-SE" sz="1800" dirty="0" err="1">
                <a:solidFill>
                  <a:srgbClr val="800040"/>
                </a:solidFill>
                <a:latin typeface="Papyrus"/>
                <a:cs typeface="Papyrus"/>
              </a:rPr>
              <a:t>can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 be </a:t>
            </a:r>
            <a:r>
              <a:rPr lang="sv-SE" sz="1800" dirty="0" err="1">
                <a:solidFill>
                  <a:srgbClr val="800040"/>
                </a:solidFill>
                <a:latin typeface="Papyrus"/>
                <a:cs typeface="Papyrus"/>
              </a:rPr>
              <a:t>heated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 by </a:t>
            </a:r>
            <a:r>
              <a:rPr lang="sv-SE" sz="1800" dirty="0" err="1">
                <a:solidFill>
                  <a:srgbClr val="800040"/>
                </a:solidFill>
                <a:latin typeface="Papyrus"/>
                <a:cs typeface="Papyrus"/>
              </a:rPr>
              <a:t>district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 </a:t>
            </a:r>
            <a:r>
              <a:rPr lang="sv-SE" sz="1800" dirty="0" err="1">
                <a:solidFill>
                  <a:srgbClr val="800040"/>
                </a:solidFill>
                <a:latin typeface="Papyrus"/>
                <a:cs typeface="Papyrus"/>
              </a:rPr>
              <a:t>heating</a:t>
            </a:r>
            <a:r>
              <a:rPr lang="sv-SE" sz="1800" dirty="0">
                <a:solidFill>
                  <a:srgbClr val="800040"/>
                </a:solidFill>
                <a:latin typeface="Papyrus"/>
                <a:cs typeface="Papyrus"/>
              </a:rPr>
              <a:t>.</a:t>
            </a:r>
          </a:p>
          <a:p>
            <a:pPr marL="316993" indent="-316993">
              <a:lnSpc>
                <a:spcPts val="2812"/>
              </a:lnSpc>
              <a:spcBef>
                <a:spcPts val="1406"/>
              </a:spcBef>
              <a:buSzPct val="110000"/>
              <a:buFont typeface="Tahoma" charset="0"/>
              <a:buChar char="●"/>
            </a:pPr>
            <a:r>
              <a:rPr lang="en-US" sz="1800" b="1" dirty="0" smtClean="0">
                <a:solidFill>
                  <a:srgbClr val="008000"/>
                </a:solidFill>
                <a:latin typeface="Papyrus"/>
                <a:cs typeface="Papyrus"/>
              </a:rPr>
              <a:t>Our cooling water is someone else’s heating water</a:t>
            </a:r>
            <a:endParaRPr lang="en-US" sz="1800" dirty="0" smtClean="0">
              <a:solidFill>
                <a:srgbClr val="008000"/>
              </a:solidFill>
              <a:latin typeface="Papyrus"/>
              <a:cs typeface="Papyrus"/>
            </a:endParaRPr>
          </a:p>
          <a:p>
            <a:pPr marL="316993" indent="-316993">
              <a:lnSpc>
                <a:spcPts val="2812"/>
              </a:lnSpc>
              <a:spcBef>
                <a:spcPts val="1406"/>
              </a:spcBef>
              <a:buSzPct val="110000"/>
              <a:buFont typeface="Tahoma" charset="0"/>
              <a:buChar char="●"/>
            </a:pPr>
            <a:r>
              <a:rPr lang="en-US" sz="1800" b="1" dirty="0" smtClean="0">
                <a:solidFill>
                  <a:srgbClr val="FF0000"/>
                </a:solidFill>
                <a:latin typeface="Papyrus"/>
                <a:cs typeface="Papyrus"/>
              </a:rPr>
              <a:t>Factor out the effect of electricity cost fluctuations</a:t>
            </a:r>
            <a:endParaRPr lang="en-US" sz="1800" b="1" dirty="0">
              <a:solidFill>
                <a:srgbClr val="FF0000"/>
              </a:solidFill>
              <a:latin typeface="Papyrus"/>
              <a:cs typeface="Papyrus"/>
            </a:endParaRPr>
          </a:p>
        </p:txBody>
      </p:sp>
      <p:pic>
        <p:nvPicPr>
          <p:cNvPr id="16388" name="Bildobjekt 7" descr="Ny bild.bmp"/>
          <p:cNvPicPr>
            <a:picLocks noChangeAspect="1"/>
          </p:cNvPicPr>
          <p:nvPr/>
        </p:nvPicPr>
        <p:blipFill>
          <a:blip r:embed="rId3" cstate="print"/>
          <a:srcRect l="27950" t="12796" r="30095" b="4851"/>
          <a:stretch>
            <a:fillRect/>
          </a:stretch>
        </p:blipFill>
        <p:spPr bwMode="auto">
          <a:xfrm>
            <a:off x="6719769" y="1402700"/>
            <a:ext cx="2292697" cy="3376538"/>
          </a:xfrm>
          <a:prstGeom prst="rect">
            <a:avLst/>
          </a:prstGeom>
          <a:noFill/>
          <a:ln w="9525">
            <a:solidFill>
              <a:srgbClr val="46464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0842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752" y="427924"/>
            <a:ext cx="8584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How to deal with In-Kind Contributions?</a:t>
            </a:r>
            <a:endParaRPr lang="en-US" sz="4000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7543" y="1329906"/>
            <a:ext cx="727635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 Thin"/>
                <a:cs typeface="Helvetica Neue Thin"/>
              </a:rPr>
              <a:t>An inventory of needs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 Thin"/>
                <a:cs typeface="Helvetica Neue Thin"/>
              </a:rPr>
              <a:t>A Cost Book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 Thin"/>
                <a:cs typeface="Helvetica Neue Thin"/>
              </a:rPr>
              <a:t>A Directory of suppliers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 Thin"/>
                <a:cs typeface="Helvetica Neue Thin"/>
              </a:rPr>
              <a:t>Candidate </a:t>
            </a:r>
            <a:r>
              <a:rPr lang="en-US" sz="2800" dirty="0" err="1" smtClean="0">
                <a:latin typeface="Helvetica Neue Thin"/>
                <a:cs typeface="Helvetica Neue Thin"/>
              </a:rPr>
              <a:t>organisations</a:t>
            </a:r>
            <a:r>
              <a:rPr lang="en-US" sz="2800" dirty="0" smtClean="0">
                <a:latin typeface="Helvetica Neue Thin"/>
                <a:cs typeface="Helvetica Neue Thin"/>
              </a:rPr>
              <a:t> for funding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Helvetica Neue Thin"/>
                <a:cs typeface="Helvetica Neue Thin"/>
              </a:rPr>
              <a:t>A</a:t>
            </a:r>
            <a:r>
              <a:rPr lang="en-US" sz="2800" dirty="0" smtClean="0">
                <a:latin typeface="Helvetica Neue Thin"/>
                <a:cs typeface="Helvetica Neue Thin"/>
              </a:rPr>
              <a:t> balance of benefits for all partner countries</a:t>
            </a:r>
            <a:endParaRPr lang="en-US" sz="2800" dirty="0">
              <a:latin typeface="Helvetica Neue Thin"/>
              <a:cs typeface="Helvetica Neue Thin"/>
            </a:endParaRPr>
          </a:p>
        </p:txBody>
      </p:sp>
      <p:pic>
        <p:nvPicPr>
          <p:cNvPr id="3" name="Picture 2" descr="In-Kind-Contribu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30" y="3678911"/>
            <a:ext cx="4922446" cy="27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3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47664" y="188640"/>
            <a:ext cx="618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How time flies ! </a:t>
            </a:r>
            <a:r>
              <a:rPr lang="en-US" sz="3600" dirty="0" err="1" smtClean="0">
                <a:solidFill>
                  <a:srgbClr val="000090"/>
                </a:solidFill>
                <a:latin typeface="Helvetica Neue Thin"/>
                <a:cs typeface="Helvetica Neue Thin"/>
              </a:rPr>
              <a:t>Egelstaff’s</a:t>
            </a:r>
            <a:r>
              <a:rPr lang="en-US" sz="36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 Law</a:t>
            </a:r>
            <a:endParaRPr lang="en-US" sz="3600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81747" y="1179804"/>
            <a:ext cx="7903363" cy="5026727"/>
            <a:chOff x="1281747" y="1179804"/>
            <a:chExt cx="7903363" cy="5026727"/>
          </a:xfrm>
        </p:grpSpPr>
        <p:sp>
          <p:nvSpPr>
            <p:cNvPr id="15" name="TextBox 14"/>
            <p:cNvSpPr txBox="1"/>
            <p:nvPr/>
          </p:nvSpPr>
          <p:spPr>
            <a:xfrm>
              <a:off x="1281747" y="4390649"/>
              <a:ext cx="6578809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“Since the Second World War,</a:t>
              </a:r>
            </a:p>
            <a:p>
              <a:pPr algn="ctr"/>
              <a:r>
                <a:rPr lang="en-US" sz="2800" dirty="0" smtClean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the gestation period of large scale facilities</a:t>
              </a:r>
            </a:p>
            <a:p>
              <a:pPr algn="ctr"/>
              <a:r>
                <a:rPr lang="en-US" sz="2800" dirty="0" smtClean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has increased by one year</a:t>
              </a:r>
            </a:p>
            <a:p>
              <a:pPr algn="ctr"/>
              <a:r>
                <a:rPr lang="en-US" sz="2800" dirty="0" smtClean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for every year that has elapsed”</a:t>
              </a:r>
              <a:endParaRPr lang="en-US" sz="2800" dirty="0">
                <a:solidFill>
                  <a:srgbClr val="660066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408294" y="1179804"/>
              <a:ext cx="2776816" cy="3202393"/>
              <a:chOff x="6432954" y="558960"/>
              <a:chExt cx="3016834" cy="3480588"/>
            </a:xfrm>
          </p:grpSpPr>
          <p:pic>
            <p:nvPicPr>
              <p:cNvPr id="17" name="Picture 16" descr="150x223-3221097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8258" y="558960"/>
                <a:ext cx="2061462" cy="3064707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432954" y="3638132"/>
                <a:ext cx="3016834" cy="401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660066"/>
                    </a:solidFill>
                    <a:latin typeface="Helvetica Neue Thin"/>
                    <a:cs typeface="Helvetica Neue Thin"/>
                  </a:rPr>
                  <a:t>Peter </a:t>
                </a:r>
                <a:r>
                  <a:rPr lang="en-US" dirty="0" err="1" smtClean="0">
                    <a:solidFill>
                      <a:srgbClr val="660066"/>
                    </a:solidFill>
                    <a:latin typeface="Helvetica Neue Thin"/>
                    <a:cs typeface="Helvetica Neue Thin"/>
                  </a:rPr>
                  <a:t>Egelstaff</a:t>
                </a:r>
                <a:r>
                  <a:rPr lang="en-US" dirty="0" smtClean="0">
                    <a:solidFill>
                      <a:srgbClr val="660066"/>
                    </a:solidFill>
                    <a:latin typeface="Helvetica Neue Thin"/>
                    <a:cs typeface="Helvetica Neue Thin"/>
                  </a:rPr>
                  <a:t> 1925-2015</a:t>
                </a:r>
                <a:endParaRPr lang="en-US" dirty="0">
                  <a:solidFill>
                    <a:srgbClr val="660066"/>
                  </a:solidFill>
                  <a:latin typeface="Helvetica Neue Thin"/>
                  <a:cs typeface="Helvetica Neue Thin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1013625" y="1129113"/>
            <a:ext cx="5165826" cy="3187563"/>
            <a:chOff x="3748084" y="3822798"/>
            <a:chExt cx="5395915" cy="3035202"/>
          </a:xfrm>
        </p:grpSpPr>
        <p:pic>
          <p:nvPicPr>
            <p:cNvPr id="20" name="Picture 19" descr="aerial_view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8084" y="3822798"/>
              <a:ext cx="5395915" cy="303520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300411" y="6001628"/>
              <a:ext cx="1203632" cy="351678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ESS Lund</a:t>
              </a:r>
              <a:endParaRPr lang="en-US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07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50750" y="2506006"/>
            <a:ext cx="4701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Thanks for Listening !</a:t>
            </a:r>
            <a:endParaRPr lang="en-US" sz="4000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06574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30661" y="110637"/>
            <a:ext cx="527953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90"/>
                </a:solidFill>
                <a:latin typeface="Helvetica Neue Thin"/>
                <a:cs typeface="Helvetica Neue Thin"/>
              </a:rPr>
              <a:t>Egelstaff’s</a:t>
            </a:r>
            <a:r>
              <a:rPr lang="en-US" sz="36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 Law &amp; Neutrons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8112" y="2878662"/>
            <a:ext cx="181171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Full specification</a:t>
            </a:r>
          </a:p>
          <a:p>
            <a:pPr algn="ctr"/>
            <a:r>
              <a:rPr lang="en-US" dirty="0">
                <a:solidFill>
                  <a:srgbClr val="660066"/>
                </a:solidFill>
                <a:latin typeface="Helvetica Neue Thin"/>
                <a:cs typeface="Helvetica Neue Thin"/>
              </a:rPr>
              <a:t>b</a:t>
            </a:r>
            <a:r>
              <a:rPr lang="en-US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y 2021 </a:t>
            </a:r>
            <a:r>
              <a:rPr lang="en-US" dirty="0">
                <a:solidFill>
                  <a:srgbClr val="660066"/>
                </a:solidFill>
                <a:latin typeface="Helvetica Neue Thin"/>
                <a:cs typeface="Helvetica Neue Thin"/>
              </a:rPr>
              <a:t>?</a:t>
            </a:r>
            <a:endParaRPr lang="en-US" dirty="0" smtClean="0">
              <a:solidFill>
                <a:srgbClr val="660066"/>
              </a:solidFill>
              <a:latin typeface="Helvetica Neue Thin"/>
              <a:cs typeface="Helvetica Neue Thi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726" y="1023076"/>
            <a:ext cx="2023454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Number of</a:t>
            </a:r>
          </a:p>
          <a:p>
            <a:pPr algn="ctr"/>
            <a:r>
              <a:rPr lang="en-US" dirty="0">
                <a:solidFill>
                  <a:srgbClr val="660066"/>
                </a:solidFill>
                <a:latin typeface="Helvetica Neue Thin"/>
                <a:cs typeface="Helvetica Neue Thin"/>
              </a:rPr>
              <a:t>y</a:t>
            </a:r>
            <a:r>
              <a:rPr lang="en-US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ears from 1</a:t>
            </a:r>
            <a:r>
              <a:rPr lang="en-US" baseline="30000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st</a:t>
            </a:r>
            <a:r>
              <a:rPr lang="en-US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 idea</a:t>
            </a:r>
          </a:p>
          <a:p>
            <a:pPr algn="ctr"/>
            <a:r>
              <a:rPr lang="en-US" dirty="0">
                <a:solidFill>
                  <a:srgbClr val="660066"/>
                </a:solidFill>
                <a:latin typeface="Helvetica Neue Thin"/>
                <a:cs typeface="Helvetica Neue Thin"/>
              </a:rPr>
              <a:t>t</a:t>
            </a:r>
            <a:r>
              <a:rPr lang="en-US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o Full Specification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39095" y="927516"/>
            <a:ext cx="6927127" cy="5018818"/>
            <a:chOff x="1578918" y="1323650"/>
            <a:chExt cx="6927127" cy="5018818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1578918" y="1323650"/>
              <a:ext cx="64033" cy="50144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642950" y="6338086"/>
              <a:ext cx="6863095" cy="43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907517" y="5047387"/>
            <a:ext cx="158596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Calendar Year</a:t>
            </a:r>
          </a:p>
          <a:p>
            <a:pPr algn="ctr"/>
            <a:r>
              <a:rPr lang="en-US" dirty="0">
                <a:solidFill>
                  <a:srgbClr val="660066"/>
                </a:solidFill>
                <a:latin typeface="Helvetica Neue Thin"/>
                <a:cs typeface="Helvetica Neue Thin"/>
              </a:rPr>
              <a:t>o</a:t>
            </a:r>
            <a:r>
              <a:rPr lang="en-US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f 1</a:t>
            </a:r>
            <a:r>
              <a:rPr lang="en-US" baseline="30000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st</a:t>
            </a:r>
            <a:r>
              <a:rPr lang="en-US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 idea</a:t>
            </a:r>
            <a:endParaRPr lang="en-US" dirty="0">
              <a:solidFill>
                <a:srgbClr val="660066"/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14808" y="5770748"/>
            <a:ext cx="0" cy="171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95839" y="5775131"/>
            <a:ext cx="0" cy="171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39318" y="5767382"/>
            <a:ext cx="0" cy="171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94121" y="5767382"/>
            <a:ext cx="0" cy="171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07349" y="5766515"/>
            <a:ext cx="0" cy="171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03763" y="5766515"/>
            <a:ext cx="0" cy="171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795047" y="5767382"/>
            <a:ext cx="0" cy="171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11736" y="5766515"/>
            <a:ext cx="0" cy="171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503127" y="5499095"/>
            <a:ext cx="212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503126" y="5018585"/>
            <a:ext cx="212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503126" y="4541381"/>
            <a:ext cx="212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475589" y="4061578"/>
            <a:ext cx="212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468169" y="3584647"/>
            <a:ext cx="212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468169" y="3111157"/>
            <a:ext cx="212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468169" y="2627121"/>
            <a:ext cx="212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468169" y="2173080"/>
            <a:ext cx="212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453505" y="1679114"/>
            <a:ext cx="212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729402" y="1061156"/>
            <a:ext cx="5786215" cy="47217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90212" y="571006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98852" y="5287324"/>
            <a:ext cx="313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5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4892" y="483200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10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4891" y="4352728"/>
            <a:ext cx="441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15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8952" y="387344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20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7592" y="3390802"/>
            <a:ext cx="441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25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44252" y="292013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30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68212" y="2440858"/>
            <a:ext cx="441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35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28933" y="199415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40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25592" y="1499530"/>
            <a:ext cx="441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45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642832" y="4964983"/>
            <a:ext cx="633507" cy="570060"/>
            <a:chOff x="1642832" y="4964983"/>
            <a:chExt cx="633507" cy="570060"/>
          </a:xfrm>
        </p:grpSpPr>
        <p:sp>
          <p:nvSpPr>
            <p:cNvPr id="44" name="Oval 43"/>
            <p:cNvSpPr/>
            <p:nvPr/>
          </p:nvSpPr>
          <p:spPr>
            <a:xfrm>
              <a:off x="2030473" y="5370553"/>
              <a:ext cx="168671" cy="16449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/>
                <a:cs typeface="Helvetica Neue Thin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42832" y="4964983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Dido</a:t>
              </a:r>
              <a:endParaRPr lang="en-US" dirty="0">
                <a:latin typeface="Helvetica Neue Thin"/>
                <a:cs typeface="Helvetica Neue Thin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221970" y="3692248"/>
            <a:ext cx="819021" cy="570291"/>
            <a:chOff x="3221970" y="3692248"/>
            <a:chExt cx="819021" cy="570291"/>
          </a:xfrm>
        </p:grpSpPr>
        <p:sp>
          <p:nvSpPr>
            <p:cNvPr id="47" name="Oval 46"/>
            <p:cNvSpPr/>
            <p:nvPr/>
          </p:nvSpPr>
          <p:spPr>
            <a:xfrm>
              <a:off x="3872320" y="4098049"/>
              <a:ext cx="168671" cy="16449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/>
                <a:cs typeface="Helvetica Neue Thin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21970" y="3692248"/>
              <a:ext cx="553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ISIS</a:t>
              </a:r>
              <a:endParaRPr lang="en-US" dirty="0">
                <a:latin typeface="Helvetica Neue Thin"/>
                <a:cs typeface="Helvetica Neue Thin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351229" y="4374535"/>
            <a:ext cx="653382" cy="659662"/>
            <a:chOff x="2351229" y="4374535"/>
            <a:chExt cx="653382" cy="659662"/>
          </a:xfrm>
        </p:grpSpPr>
        <p:sp>
          <p:nvSpPr>
            <p:cNvPr id="50" name="Oval 49"/>
            <p:cNvSpPr/>
            <p:nvPr/>
          </p:nvSpPr>
          <p:spPr>
            <a:xfrm>
              <a:off x="2835940" y="4869707"/>
              <a:ext cx="168671" cy="16449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/>
                <a:cs typeface="Helvetica Neue Thin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351229" y="4374535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ILL</a:t>
              </a:r>
              <a:endParaRPr lang="en-US" dirty="0">
                <a:latin typeface="Helvetica Neue Thin"/>
                <a:cs typeface="Helvetica Neue Thin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404505" y="2553870"/>
            <a:ext cx="805410" cy="473736"/>
            <a:chOff x="4404505" y="2553870"/>
            <a:chExt cx="805410" cy="473736"/>
          </a:xfrm>
        </p:grpSpPr>
        <p:sp>
          <p:nvSpPr>
            <p:cNvPr id="53" name="Oval 52"/>
            <p:cNvSpPr/>
            <p:nvPr/>
          </p:nvSpPr>
          <p:spPr>
            <a:xfrm>
              <a:off x="5041244" y="2863116"/>
              <a:ext cx="168671" cy="16449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/>
                <a:cs typeface="Helvetica Neue Thi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04505" y="2553870"/>
              <a:ext cx="604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ESS</a:t>
              </a:r>
              <a:endParaRPr lang="en-US" dirty="0">
                <a:solidFill>
                  <a:srgbClr val="660066"/>
                </a:solidFill>
                <a:latin typeface="Helvetica Neue Thin"/>
                <a:cs typeface="Helvetica Neue Thin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554033" y="1342493"/>
            <a:ext cx="2930045" cy="1075572"/>
            <a:chOff x="5554033" y="1342493"/>
            <a:chExt cx="2930045" cy="1075572"/>
          </a:xfrm>
        </p:grpSpPr>
        <p:sp>
          <p:nvSpPr>
            <p:cNvPr id="7" name="TextBox 6"/>
            <p:cNvSpPr txBox="1"/>
            <p:nvPr/>
          </p:nvSpPr>
          <p:spPr>
            <a:xfrm>
              <a:off x="6672368" y="1771734"/>
              <a:ext cx="181171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Full specification</a:t>
              </a:r>
            </a:p>
            <a:p>
              <a:pPr algn="ctr"/>
              <a:r>
                <a:rPr lang="en-US" dirty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b</a:t>
              </a:r>
              <a:r>
                <a:rPr lang="en-US" dirty="0" smtClean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y 2052 </a:t>
              </a:r>
              <a:r>
                <a:rPr lang="en-US" dirty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?</a:t>
              </a:r>
              <a:endParaRPr lang="en-US" dirty="0" smtClean="0">
                <a:solidFill>
                  <a:srgbClr val="660066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5554033" y="1342493"/>
              <a:ext cx="1175786" cy="520195"/>
              <a:chOff x="6044379" y="1183091"/>
              <a:chExt cx="1175786" cy="520195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7051494" y="1538796"/>
                <a:ext cx="168671" cy="16449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 Thin"/>
                  <a:cs typeface="Helvetica Neue Thin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044379" y="1183091"/>
                <a:ext cx="1146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660066"/>
                    </a:solidFill>
                    <a:latin typeface="Helvetica Neue Thin"/>
                    <a:cs typeface="Helvetica Neue Thin"/>
                  </a:rPr>
                  <a:t>ESSnuSB</a:t>
                </a:r>
                <a:endParaRPr lang="en-US" dirty="0">
                  <a:solidFill>
                    <a:srgbClr val="660066"/>
                  </a:solidFill>
                  <a:latin typeface="Helvetica Neue Thin"/>
                  <a:cs typeface="Helvetica Neue Thin"/>
                </a:endParaRPr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1806097" y="596288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1950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75639" y="596699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1960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325133" y="595803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1970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072652" y="595803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1980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01420" y="595803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1990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617713" y="595175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2000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58627" y="596878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2010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44927" y="597325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2020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88360" y="3891063"/>
            <a:ext cx="2531462" cy="83099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The slope is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8 months per year</a:t>
            </a:r>
            <a:endParaRPr lang="en-US" sz="2400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H="1">
            <a:off x="1454429" y="1132454"/>
            <a:ext cx="212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26516" y="96452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50</a:t>
            </a:r>
            <a:endParaRPr lang="en-US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88515" y="6288135"/>
            <a:ext cx="3031803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b-NO" sz="1400" dirty="0">
                <a:latin typeface="Helvetica Neue Thin"/>
                <a:cs typeface="Helvetica Neue Thin"/>
              </a:rPr>
              <a:t>K.H. Andersen and C.J. Carlile </a:t>
            </a:r>
            <a:r>
              <a:rPr lang="nb-NO" sz="1400" dirty="0" smtClean="0">
                <a:latin typeface="Helvetica Neue Thin"/>
                <a:cs typeface="Helvetica Neue Thin"/>
              </a:rPr>
              <a:t>2016</a:t>
            </a:r>
          </a:p>
          <a:p>
            <a:pPr algn="ctr"/>
            <a:r>
              <a:rPr lang="nb-NO" sz="1400" dirty="0" smtClean="0">
                <a:latin typeface="Helvetica Neue Thin"/>
                <a:cs typeface="Helvetica Neue Thin"/>
              </a:rPr>
              <a:t>J</a:t>
            </a:r>
            <a:r>
              <a:rPr lang="nb-NO" sz="1400" dirty="0">
                <a:latin typeface="Helvetica Neue Thin"/>
                <a:cs typeface="Helvetica Neue Thin"/>
              </a:rPr>
              <a:t>. </a:t>
            </a:r>
            <a:r>
              <a:rPr lang="nb-NO" sz="1400" dirty="0" err="1">
                <a:latin typeface="Helvetica Neue Thin"/>
                <a:cs typeface="Helvetica Neue Thin"/>
              </a:rPr>
              <a:t>Phys</a:t>
            </a:r>
            <a:r>
              <a:rPr lang="nb-NO" sz="1400" dirty="0">
                <a:latin typeface="Helvetica Neue Thin"/>
                <a:cs typeface="Helvetica Neue Thin"/>
              </a:rPr>
              <a:t>.: </a:t>
            </a:r>
            <a:r>
              <a:rPr lang="nb-NO" sz="1400" dirty="0" err="1">
                <a:latin typeface="Helvetica Neue Thin"/>
                <a:cs typeface="Helvetica Neue Thin"/>
              </a:rPr>
              <a:t>Conf</a:t>
            </a:r>
            <a:r>
              <a:rPr lang="nb-NO" sz="1400" dirty="0">
                <a:latin typeface="Helvetica Neue Thin"/>
                <a:cs typeface="Helvetica Neue Thin"/>
              </a:rPr>
              <a:t>. Ser. 746 012030 </a:t>
            </a:r>
            <a:endParaRPr lang="nb-NO" sz="1400" dirty="0" smtClean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75983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4838" y="663719"/>
            <a:ext cx="8487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What are the Horizon Europe priorities?</a:t>
            </a:r>
            <a:endParaRPr lang="en-US" sz="4000" dirty="0">
              <a:solidFill>
                <a:srgbClr val="800000"/>
              </a:solidFill>
              <a:latin typeface="Helvetica Neue Thin"/>
              <a:cs typeface="Helvetica Neue Thin"/>
            </a:endParaRPr>
          </a:p>
        </p:txBody>
      </p:sp>
      <p:pic>
        <p:nvPicPr>
          <p:cNvPr id="3" name="Picture 2" descr="Screen Shot 2021-09-03 at 21.46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2" y="1531785"/>
            <a:ext cx="8716478" cy="485474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43372" y="2931030"/>
            <a:ext cx="8583128" cy="2908300"/>
            <a:chOff x="243372" y="2171700"/>
            <a:chExt cx="8583128" cy="2908300"/>
          </a:xfrm>
        </p:grpSpPr>
        <p:sp>
          <p:nvSpPr>
            <p:cNvPr id="8" name="Oval 7"/>
            <p:cNvSpPr/>
            <p:nvPr/>
          </p:nvSpPr>
          <p:spPr>
            <a:xfrm>
              <a:off x="243372" y="3733800"/>
              <a:ext cx="2855428" cy="9144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253272" y="2895600"/>
              <a:ext cx="2855428" cy="21844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71072" y="2171700"/>
              <a:ext cx="2855428" cy="9144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32340" y="96640"/>
            <a:ext cx="5769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So let us look to the future</a:t>
            </a:r>
            <a:endParaRPr lang="en-US" sz="4000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5092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6002" y="272658"/>
            <a:ext cx="5848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Whether we like it or not</a:t>
            </a:r>
          </a:p>
          <a:p>
            <a:pPr algn="ctr"/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we are selling our science!</a:t>
            </a:r>
            <a:endParaRPr lang="en-US" sz="4000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4329" y="1780789"/>
            <a:ext cx="25733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 Neue Thin"/>
                <a:cs typeface="Helvetica Neue Thin"/>
              </a:rPr>
              <a:t>But to whom?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3827" y="2699341"/>
            <a:ext cx="736611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Scientists - collaborators &amp; competitors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Funding Agencies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Research Ministries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Industry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The taxpayer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The environment </a:t>
            </a:r>
            <a:endParaRPr lang="en-US" sz="3200" dirty="0">
              <a:solidFill>
                <a:srgbClr val="800000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40950" y="2685818"/>
            <a:ext cx="5215350" cy="2998942"/>
            <a:chOff x="740950" y="2685818"/>
            <a:chExt cx="5215350" cy="2998942"/>
          </a:xfrm>
        </p:grpSpPr>
        <p:grpSp>
          <p:nvGrpSpPr>
            <p:cNvPr id="15" name="Group 14"/>
            <p:cNvGrpSpPr/>
            <p:nvPr/>
          </p:nvGrpSpPr>
          <p:grpSpPr>
            <a:xfrm>
              <a:off x="742627" y="2685818"/>
              <a:ext cx="5213673" cy="2998942"/>
              <a:chOff x="742627" y="2685818"/>
              <a:chExt cx="5213673" cy="2998942"/>
            </a:xfrm>
          </p:grpSpPr>
          <p:pic>
            <p:nvPicPr>
              <p:cNvPr id="9" name="Picture 8" descr="red-flag-waving-on-white-260nw-491317318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627" y="3759200"/>
                <a:ext cx="734705" cy="490460"/>
              </a:xfrm>
              <a:prstGeom prst="rect">
                <a:avLst/>
              </a:prstGeom>
            </p:spPr>
          </p:pic>
          <p:pic>
            <p:nvPicPr>
              <p:cNvPr id="10" name="Picture 9" descr="red-flag-waving-on-white-260nw-491317318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327" y="4254500"/>
                <a:ext cx="734705" cy="490460"/>
              </a:xfrm>
              <a:prstGeom prst="rect">
                <a:avLst/>
              </a:prstGeom>
            </p:spPr>
          </p:pic>
          <p:pic>
            <p:nvPicPr>
              <p:cNvPr id="11" name="Picture 10" descr="green-rectangular-flag-on-flagpole-260nw-1592654335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700" y="2685818"/>
                <a:ext cx="702632" cy="844782"/>
              </a:xfrm>
              <a:prstGeom prst="rect">
                <a:avLst/>
              </a:prstGeom>
            </p:spPr>
          </p:pic>
          <p:pic>
            <p:nvPicPr>
              <p:cNvPr id="12" name="Picture 11" descr="yellow-flag-on-flagpole-flying-260nw-307211666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7000" y="3238906"/>
                <a:ext cx="749300" cy="568509"/>
              </a:xfrm>
              <a:prstGeom prst="rect">
                <a:avLst/>
              </a:prstGeom>
            </p:spPr>
          </p:pic>
          <p:pic>
            <p:nvPicPr>
              <p:cNvPr id="14" name="Picture 13" descr="red-flag-waving-on-white-260nw-491317318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027" y="5194300"/>
                <a:ext cx="734705" cy="490460"/>
              </a:xfrm>
              <a:prstGeom prst="rect">
                <a:avLst/>
              </a:prstGeom>
            </p:spPr>
          </p:pic>
        </p:grpSp>
        <p:pic>
          <p:nvPicPr>
            <p:cNvPr id="16" name="Picture 15" descr="red-flag-waving-on-white-260nw-49131731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950" y="4740428"/>
              <a:ext cx="734705" cy="490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016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70426" y="430601"/>
            <a:ext cx="9298872" cy="53245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What is the full lifetime cost of </a:t>
            </a:r>
            <a:r>
              <a:rPr lang="en-US" sz="4000" dirty="0" err="1" smtClean="0">
                <a:solidFill>
                  <a:srgbClr val="000090"/>
                </a:solidFill>
                <a:latin typeface="Helvetica Neue Thin"/>
                <a:cs typeface="Helvetica Neue Thin"/>
              </a:rPr>
              <a:t>ESSnuSB</a:t>
            </a:r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?</a:t>
            </a:r>
          </a:p>
          <a:p>
            <a:pPr algn="ctr"/>
            <a:r>
              <a:rPr lang="en-US" sz="2800" u="sng" dirty="0" smtClean="0">
                <a:solidFill>
                  <a:srgbClr val="FF0000"/>
                </a:solidFill>
                <a:latin typeface="Helvetica Neue Thin"/>
                <a:cs typeface="Helvetica Neue Thin"/>
              </a:rPr>
              <a:t>Warning! My unofficial estimates</a:t>
            </a:r>
            <a:endParaRPr lang="en-US" sz="4800" dirty="0">
              <a:latin typeface="Helvetica Neue Thin"/>
              <a:cs typeface="Helvetica Neue Thin"/>
            </a:endParaRPr>
          </a:p>
          <a:p>
            <a:pPr lvl="0" algn="ctr"/>
            <a:endParaRPr lang="en-US" sz="3200" dirty="0" smtClean="0">
              <a:solidFill>
                <a:srgbClr val="800000"/>
              </a:solidFill>
              <a:latin typeface="Helvetica Neue Thin"/>
              <a:cs typeface="Helvetica Neue Thin"/>
            </a:endParaRPr>
          </a:p>
          <a:p>
            <a:pPr lvl="0" algn="ctr"/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Capital </a:t>
            </a:r>
            <a:r>
              <a:rPr lang="en-US" sz="3200" dirty="0">
                <a:solidFill>
                  <a:srgbClr val="800000"/>
                </a:solidFill>
                <a:latin typeface="Helvetica Neue Thin"/>
                <a:cs typeface="Helvetica Neue Thin"/>
              </a:rPr>
              <a:t>cost </a:t>
            </a:r>
            <a:r>
              <a:rPr lang="en-US" sz="3200" dirty="0">
                <a:solidFill>
                  <a:srgbClr val="800000"/>
                </a:solidFill>
                <a:latin typeface="Helvetica Neue Light"/>
                <a:cs typeface="Helvetica Neue Light"/>
              </a:rPr>
              <a:t>€1.2 billion </a:t>
            </a:r>
            <a:r>
              <a:rPr lang="en-US" sz="3200" dirty="0">
                <a:solidFill>
                  <a:srgbClr val="800000"/>
                </a:solidFill>
                <a:latin typeface="Helvetica Neue Thin"/>
                <a:cs typeface="Helvetica Neue Thin"/>
              </a:rPr>
              <a:t>over 10 </a:t>
            </a:r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years</a:t>
            </a:r>
            <a:endParaRPr lang="en-US" sz="3200" dirty="0">
              <a:solidFill>
                <a:srgbClr val="800000"/>
              </a:solidFill>
              <a:latin typeface="Helvetica Neue Thin"/>
              <a:cs typeface="Helvetica Neue Thin"/>
            </a:endParaRPr>
          </a:p>
          <a:p>
            <a:pPr lvl="0" algn="ctr"/>
            <a:r>
              <a:rPr lang="en-US" sz="3200" dirty="0">
                <a:solidFill>
                  <a:srgbClr val="800000"/>
                </a:solidFill>
                <a:latin typeface="Helvetica Neue Thin"/>
                <a:cs typeface="Helvetica Neue Thin"/>
              </a:rPr>
              <a:t>Operating costs </a:t>
            </a:r>
            <a:r>
              <a:rPr lang="en-US" sz="3200" dirty="0">
                <a:solidFill>
                  <a:srgbClr val="800000"/>
                </a:solidFill>
                <a:latin typeface="Helvetica Neue Light"/>
                <a:cs typeface="Helvetica Neue Light"/>
              </a:rPr>
              <a:t>€75 million </a:t>
            </a:r>
            <a:r>
              <a:rPr lang="en-US" sz="3200" dirty="0">
                <a:solidFill>
                  <a:srgbClr val="800000"/>
                </a:solidFill>
                <a:latin typeface="Helvetica Neue Thin"/>
                <a:cs typeface="Helvetica Neue Thin"/>
              </a:rPr>
              <a:t>per annum over 50 </a:t>
            </a:r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years</a:t>
            </a:r>
            <a:endParaRPr lang="en-US" sz="3200" dirty="0">
              <a:solidFill>
                <a:srgbClr val="800000"/>
              </a:solidFill>
              <a:latin typeface="Helvetica Neue Thin"/>
              <a:cs typeface="Helvetica Neue Thin"/>
            </a:endParaRPr>
          </a:p>
          <a:p>
            <a:pPr lvl="0" algn="ctr"/>
            <a:r>
              <a:rPr lang="en-US" sz="3200" dirty="0">
                <a:solidFill>
                  <a:srgbClr val="800000"/>
                </a:solidFill>
                <a:latin typeface="Helvetica Neue Thin"/>
                <a:cs typeface="Helvetica Neue Thin"/>
              </a:rPr>
              <a:t>Decommissioning costs </a:t>
            </a:r>
            <a:r>
              <a:rPr lang="en-US" sz="3200" dirty="0">
                <a:solidFill>
                  <a:srgbClr val="800000"/>
                </a:solidFill>
                <a:latin typeface="Helvetica Neue Light"/>
                <a:cs typeface="Helvetica Neue Light"/>
              </a:rPr>
              <a:t>€300 million </a:t>
            </a:r>
            <a:r>
              <a:rPr lang="en-US" sz="3200" dirty="0">
                <a:solidFill>
                  <a:srgbClr val="800000"/>
                </a:solidFill>
                <a:latin typeface="Helvetica Neue Thin"/>
                <a:cs typeface="Helvetica Neue Thin"/>
              </a:rPr>
              <a:t>over 5 </a:t>
            </a:r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years</a:t>
            </a:r>
          </a:p>
          <a:p>
            <a:pPr lvl="0" algn="ctr"/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280 employees</a:t>
            </a:r>
            <a:r>
              <a:rPr lang="en-US" sz="48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 </a:t>
            </a:r>
            <a:endParaRPr lang="en-US" sz="4800" dirty="0">
              <a:solidFill>
                <a:srgbClr val="800000"/>
              </a:solidFill>
              <a:latin typeface="Helvetica Neue Thin"/>
              <a:cs typeface="Helvetica Neue Thin"/>
            </a:endParaRPr>
          </a:p>
          <a:p>
            <a:pPr lvl="0" algn="ctr"/>
            <a:endParaRPr lang="en-US" sz="2400" dirty="0">
              <a:solidFill>
                <a:srgbClr val="800000"/>
              </a:solidFill>
              <a:latin typeface="Helvetica Neue Thin"/>
              <a:cs typeface="Helvetica Neue Thin"/>
            </a:endParaRPr>
          </a:p>
          <a:p>
            <a:pPr lvl="0" algn="ctr"/>
            <a:r>
              <a:rPr lang="en-US" sz="40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Full </a:t>
            </a:r>
            <a:r>
              <a:rPr lang="en-US" sz="4000" dirty="0">
                <a:solidFill>
                  <a:srgbClr val="008000"/>
                </a:solidFill>
                <a:latin typeface="Helvetica Neue Thin"/>
                <a:cs typeface="Helvetica Neue Thin"/>
              </a:rPr>
              <a:t>lifetime cost €5.25 </a:t>
            </a:r>
            <a:r>
              <a:rPr lang="en-US" sz="40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billion</a:t>
            </a:r>
            <a:endParaRPr lang="en-US" sz="4000" dirty="0">
              <a:solidFill>
                <a:srgbClr val="008000"/>
              </a:solidFill>
              <a:latin typeface="Helvetica Neue Thin"/>
              <a:cs typeface="Helvetica Neue Thin"/>
            </a:endParaRPr>
          </a:p>
          <a:p>
            <a:pPr lvl="0" algn="ctr"/>
            <a:r>
              <a:rPr lang="en-US" sz="3200" dirty="0">
                <a:solidFill>
                  <a:srgbClr val="008000"/>
                </a:solidFill>
                <a:latin typeface="Helvetica Neue Thin"/>
                <a:cs typeface="Helvetica Neue Thin"/>
              </a:rPr>
              <a:t>Duration of the project 65 </a:t>
            </a:r>
            <a:r>
              <a:rPr lang="en-US" sz="32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years</a:t>
            </a:r>
            <a:endParaRPr lang="en-US" sz="3200" dirty="0">
              <a:solidFill>
                <a:srgbClr val="008000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80816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ticle-images-2f217439-2fwork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3494400"/>
            <a:ext cx="5524500" cy="310959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32010" y="266700"/>
            <a:ext cx="640785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How many jobs are created?</a:t>
            </a:r>
            <a:endParaRPr lang="en-US" sz="1600" dirty="0" smtClean="0">
              <a:solidFill>
                <a:srgbClr val="000090"/>
              </a:solidFill>
              <a:latin typeface="Helvetica Neue Thin"/>
              <a:cs typeface="Helvetica Neue Thin"/>
            </a:endParaRPr>
          </a:p>
          <a:p>
            <a:r>
              <a:rPr lang="en-US" sz="32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Cost per employee 120k€ p.a.</a:t>
            </a:r>
          </a:p>
          <a:p>
            <a:r>
              <a:rPr lang="en-US" sz="32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So payroll cost = 33.6M€ p.a. (45%)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3793" y="2197100"/>
            <a:ext cx="618630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Where will they be?</a:t>
            </a:r>
          </a:p>
          <a:p>
            <a:pPr algn="ctr"/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The host country, but internationally</a:t>
            </a:r>
          </a:p>
          <a:p>
            <a:pPr algn="ctr"/>
            <a:r>
              <a:rPr lang="en-US" sz="32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recruited, or seconded as an IKC</a:t>
            </a:r>
          </a:p>
        </p:txBody>
      </p:sp>
    </p:spTree>
    <p:extLst>
      <p:ext uri="{BB962C8B-B14F-4D97-AF65-F5344CB8AC3E}">
        <p14:creationId xmlns:p14="http://schemas.microsoft.com/office/powerpoint/2010/main" val="417922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736600" y="965200"/>
            <a:ext cx="7874000" cy="5156200"/>
            <a:chOff x="736600" y="965200"/>
            <a:chExt cx="7874000" cy="5156200"/>
          </a:xfrm>
        </p:grpSpPr>
        <p:sp>
          <p:nvSpPr>
            <p:cNvPr id="8" name="Oval 7"/>
            <p:cNvSpPr/>
            <p:nvPr/>
          </p:nvSpPr>
          <p:spPr>
            <a:xfrm>
              <a:off x="3035300" y="965200"/>
              <a:ext cx="5575300" cy="51562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794000" y="5226854"/>
              <a:ext cx="3111500" cy="348446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36600" y="4800600"/>
              <a:ext cx="246734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800000"/>
                  </a:solidFill>
                  <a:latin typeface="Helvetica Neue Thin"/>
                  <a:cs typeface="Helvetica Neue Thin"/>
                </a:rPr>
                <a:t>3. Induced</a:t>
              </a:r>
            </a:p>
            <a:p>
              <a:r>
                <a:rPr lang="en-US" sz="2800" dirty="0" smtClean="0">
                  <a:solidFill>
                    <a:srgbClr val="800000"/>
                  </a:solidFill>
                  <a:latin typeface="Helvetica Neue Thin"/>
                  <a:cs typeface="Helvetica Neue Thin"/>
                </a:rPr>
                <a:t>1,000 to 2,000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6600" y="2095500"/>
            <a:ext cx="6667500" cy="2997200"/>
            <a:chOff x="736600" y="2095500"/>
            <a:chExt cx="6667500" cy="2997200"/>
          </a:xfrm>
        </p:grpSpPr>
        <p:sp>
          <p:nvSpPr>
            <p:cNvPr id="20" name="Rectangle 19"/>
            <p:cNvSpPr/>
            <p:nvPr/>
          </p:nvSpPr>
          <p:spPr>
            <a:xfrm>
              <a:off x="736600" y="3028146"/>
              <a:ext cx="189230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solidFill>
                    <a:srgbClr val="000090"/>
                  </a:solidFill>
                  <a:latin typeface="Helvetica Neue Thin"/>
                  <a:cs typeface="Helvetica Neue Thin"/>
                </a:rPr>
                <a:t>2. Indirect</a:t>
              </a:r>
            </a:p>
            <a:p>
              <a:r>
                <a:rPr lang="en-US" sz="2800" dirty="0" smtClean="0">
                  <a:solidFill>
                    <a:srgbClr val="000090"/>
                  </a:solidFill>
                  <a:latin typeface="Helvetica Neue Thin"/>
                  <a:cs typeface="Helvetica Neue Thin"/>
                </a:rPr>
                <a:t>    560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305300" y="2095500"/>
              <a:ext cx="3098800" cy="2997200"/>
            </a:xfrm>
            <a:prstGeom prst="ellipse">
              <a:avLst/>
            </a:prstGeom>
            <a:solidFill>
              <a:srgbClr val="0076B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362200" y="3505200"/>
              <a:ext cx="3568700" cy="12954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17600" y="174879"/>
            <a:ext cx="706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What is the impact on</a:t>
            </a:r>
            <a:r>
              <a:rPr lang="mr-IN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…</a:t>
            </a:r>
            <a:r>
              <a:rPr lang="en-US" sz="4000" dirty="0">
                <a:solidFill>
                  <a:srgbClr val="000090"/>
                </a:solidFill>
                <a:latin typeface="Helvetica Neue Thin"/>
                <a:cs typeface="Helvetica Neue Thin"/>
              </a:rPr>
              <a:t> </a:t>
            </a:r>
            <a:r>
              <a:rPr lang="en-US" sz="4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Jobs</a:t>
            </a:r>
            <a:endParaRPr lang="en-US" sz="4000" dirty="0">
              <a:solidFill>
                <a:srgbClr val="000090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36600" y="1358900"/>
            <a:ext cx="6007100" cy="3150112"/>
            <a:chOff x="736600" y="1358900"/>
            <a:chExt cx="6007100" cy="3150112"/>
          </a:xfrm>
        </p:grpSpPr>
        <p:sp>
          <p:nvSpPr>
            <p:cNvPr id="3" name="Oval 2"/>
            <p:cNvSpPr/>
            <p:nvPr/>
          </p:nvSpPr>
          <p:spPr>
            <a:xfrm>
              <a:off x="4953000" y="2718312"/>
              <a:ext cx="1790700" cy="1790700"/>
            </a:xfrm>
            <a:prstGeom prst="ellipse">
              <a:avLst/>
            </a:prstGeom>
            <a:solidFill>
              <a:srgbClr val="5917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6600" y="1358900"/>
              <a:ext cx="140294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800" dirty="0" smtClean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Direct</a:t>
              </a:r>
            </a:p>
            <a:p>
              <a:r>
                <a:rPr lang="en-US" sz="2800" dirty="0" smtClean="0">
                  <a:solidFill>
                    <a:srgbClr val="660066"/>
                  </a:solidFill>
                  <a:latin typeface="Helvetica Neue Thin"/>
                  <a:cs typeface="Helvetica Neue Thin"/>
                </a:rPr>
                <a:t>    280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286000" y="1809750"/>
              <a:ext cx="3568700" cy="1784350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816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772" y="6356350"/>
            <a:ext cx="6456727" cy="365125"/>
          </a:xfrm>
        </p:spPr>
        <p:txBody>
          <a:bodyPr/>
          <a:lstStyle/>
          <a:p>
            <a:pPr algn="l"/>
            <a:r>
              <a:rPr lang="en-US" dirty="0" smtClean="0"/>
              <a:t>The Societal Impact of </a:t>
            </a:r>
            <a:r>
              <a:rPr lang="en-US" dirty="0" err="1" smtClean="0"/>
              <a:t>ESSnuSB</a:t>
            </a:r>
            <a:r>
              <a:rPr lang="en-US" dirty="0"/>
              <a:t>	</a:t>
            </a:r>
            <a:r>
              <a:rPr lang="en-US" dirty="0" smtClean="0"/>
              <a:t>NUFACT Cagliari 7</a:t>
            </a:r>
            <a:r>
              <a:rPr lang="en-US" baseline="30000" dirty="0" smtClean="0"/>
              <a:t>th</a:t>
            </a:r>
            <a:r>
              <a:rPr lang="en-US" dirty="0" smtClean="0"/>
              <a:t> September 2021		Colin Carlile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C3F7-58D2-DB46-A707-533F368824CE}" type="slidenum">
              <a:rPr lang="en-US" smtClean="0"/>
              <a:t>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8300" y="86836"/>
            <a:ext cx="83185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Indirect </a:t>
            </a:r>
            <a:r>
              <a:rPr lang="en-US" sz="4000" dirty="0">
                <a:solidFill>
                  <a:srgbClr val="800000"/>
                </a:solidFill>
                <a:latin typeface="Helvetica Neue Thin"/>
                <a:cs typeface="Helvetica Neue Thin"/>
              </a:rPr>
              <a:t>activities range </a:t>
            </a:r>
            <a:r>
              <a:rPr lang="en-US" sz="4000" dirty="0" smtClean="0">
                <a:solidFill>
                  <a:srgbClr val="800000"/>
                </a:solidFill>
                <a:latin typeface="Helvetica Neue Thin"/>
                <a:cs typeface="Helvetica Neue Thin"/>
              </a:rPr>
              <a:t>from: </a:t>
            </a:r>
          </a:p>
          <a:p>
            <a:pPr algn="ctr"/>
            <a:r>
              <a:rPr lang="en-US" sz="2000" dirty="0">
                <a:solidFill>
                  <a:srgbClr val="660066"/>
                </a:solidFill>
                <a:latin typeface="Helvetica Neue Thin"/>
                <a:cs typeface="Helvetica Neue Thin"/>
              </a:rPr>
              <a:t>T</a:t>
            </a:r>
            <a:r>
              <a:rPr lang="en-US" sz="2000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ransport</a:t>
            </a:r>
            <a:r>
              <a:rPr lang="en-US" sz="2000" dirty="0">
                <a:solidFill>
                  <a:srgbClr val="660066"/>
                </a:solidFill>
                <a:latin typeface="Helvetica Neue Thin"/>
                <a:cs typeface="Helvetica Neue Thin"/>
              </a:rPr>
              <a:t>, </a:t>
            </a:r>
            <a:r>
              <a:rPr lang="en-US" sz="2000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Cleaning</a:t>
            </a:r>
            <a:r>
              <a:rPr lang="en-US" sz="2000" dirty="0">
                <a:solidFill>
                  <a:srgbClr val="660066"/>
                </a:solidFill>
                <a:latin typeface="Helvetica Neue Thin"/>
                <a:cs typeface="Helvetica Neue Thin"/>
              </a:rPr>
              <a:t>, </a:t>
            </a:r>
            <a:r>
              <a:rPr lang="en-US" sz="2000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Banking </a:t>
            </a:r>
            <a:r>
              <a:rPr lang="en-US" sz="2000" dirty="0">
                <a:solidFill>
                  <a:srgbClr val="660066"/>
                </a:solidFill>
                <a:latin typeface="Helvetica Neue Thin"/>
                <a:cs typeface="Helvetica Neue Thin"/>
              </a:rPr>
              <a:t>services, </a:t>
            </a:r>
            <a:r>
              <a:rPr lang="en-US" sz="2000" dirty="0" smtClean="0">
                <a:solidFill>
                  <a:srgbClr val="660066"/>
                </a:solidFill>
                <a:latin typeface="Helvetica Neue Thin"/>
                <a:cs typeface="Helvetica Neue Thin"/>
              </a:rPr>
              <a:t>Schools</a:t>
            </a:r>
            <a:r>
              <a:rPr lang="en-US" sz="2000" dirty="0">
                <a:solidFill>
                  <a:srgbClr val="660066"/>
                </a:solidFill>
                <a:latin typeface="Helvetica Neue Thin"/>
                <a:cs typeface="Helvetica Neue Thin"/>
              </a:rPr>
              <a:t>, </a:t>
            </a:r>
            <a:r>
              <a:rPr lang="en-US" sz="2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Cultural </a:t>
            </a:r>
            <a:r>
              <a:rPr lang="en-US" sz="2000" dirty="0">
                <a:solidFill>
                  <a:srgbClr val="000090"/>
                </a:solidFill>
                <a:latin typeface="Helvetica Neue Thin"/>
                <a:cs typeface="Helvetica Neue Thin"/>
              </a:rPr>
              <a:t>activities, </a:t>
            </a:r>
            <a:r>
              <a:rPr lang="en-US" sz="2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Medical </a:t>
            </a:r>
            <a:r>
              <a:rPr lang="en-US" sz="2000" dirty="0">
                <a:solidFill>
                  <a:srgbClr val="000090"/>
                </a:solidFill>
                <a:latin typeface="Helvetica Neue Thin"/>
                <a:cs typeface="Helvetica Neue Thin"/>
              </a:rPr>
              <a:t>services, </a:t>
            </a:r>
            <a:r>
              <a:rPr lang="en-US" sz="2000" dirty="0" smtClean="0">
                <a:solidFill>
                  <a:srgbClr val="000090"/>
                </a:solidFill>
                <a:latin typeface="Helvetica Neue Thin"/>
                <a:cs typeface="Helvetica Neue Thin"/>
              </a:rPr>
              <a:t>Hairdressers</a:t>
            </a:r>
            <a:r>
              <a:rPr lang="en-US" sz="2000" dirty="0">
                <a:solidFill>
                  <a:srgbClr val="000090"/>
                </a:solidFill>
                <a:latin typeface="Helvetica Neue Thin"/>
                <a:cs typeface="Helvetica Neue Thin"/>
              </a:rPr>
              <a:t>, </a:t>
            </a:r>
            <a:r>
              <a:rPr lang="en-US" sz="20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Entertainment</a:t>
            </a:r>
            <a:r>
              <a:rPr lang="en-US" sz="2000" dirty="0">
                <a:solidFill>
                  <a:srgbClr val="008000"/>
                </a:solidFill>
                <a:latin typeface="Helvetica Neue Thin"/>
                <a:cs typeface="Helvetica Neue Thin"/>
              </a:rPr>
              <a:t>, </a:t>
            </a:r>
            <a:r>
              <a:rPr lang="en-US" sz="20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Cafés </a:t>
            </a:r>
            <a:r>
              <a:rPr lang="en-US" sz="2000" dirty="0">
                <a:solidFill>
                  <a:srgbClr val="008000"/>
                </a:solidFill>
                <a:latin typeface="Helvetica Neue Thin"/>
                <a:cs typeface="Helvetica Neue Thin"/>
              </a:rPr>
              <a:t>and </a:t>
            </a:r>
            <a:r>
              <a:rPr lang="en-US" sz="20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Restaurants</a:t>
            </a:r>
            <a:r>
              <a:rPr lang="en-US" sz="2000" dirty="0">
                <a:solidFill>
                  <a:srgbClr val="008000"/>
                </a:solidFill>
                <a:latin typeface="Helvetica Neue Thin"/>
                <a:cs typeface="Helvetica Neue Thin"/>
              </a:rPr>
              <a:t>, </a:t>
            </a:r>
            <a:r>
              <a:rPr lang="en-US" sz="2000" dirty="0" smtClean="0">
                <a:solidFill>
                  <a:srgbClr val="008000"/>
                </a:solidFill>
                <a:latin typeface="Helvetica Neue Thin"/>
                <a:cs typeface="Helvetica Neue Thin"/>
              </a:rPr>
              <a:t>Housing…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Helvetica Neue Thin"/>
                <a:cs typeface="Helvetica Neue Thin"/>
              </a:rPr>
              <a:t>In </a:t>
            </a:r>
            <a:r>
              <a:rPr lang="en-US" sz="2000" dirty="0">
                <a:solidFill>
                  <a:srgbClr val="0000FF"/>
                </a:solidFill>
                <a:latin typeface="Helvetica Neue Thin"/>
                <a:cs typeface="Helvetica Neue Thin"/>
              </a:rPr>
              <a:t>fact the whole range of social activity.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549617"/>
            <a:ext cx="8928101" cy="4825782"/>
            <a:chOff x="0" y="1549617"/>
            <a:chExt cx="8928101" cy="4825782"/>
          </a:xfrm>
        </p:grpSpPr>
        <p:sp>
          <p:nvSpPr>
            <p:cNvPr id="7" name="Rectangle 6"/>
            <p:cNvSpPr/>
            <p:nvPr/>
          </p:nvSpPr>
          <p:spPr>
            <a:xfrm>
              <a:off x="0" y="1843030"/>
              <a:ext cx="6667500" cy="2185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000090"/>
                  </a:solidFill>
                  <a:latin typeface="Helvetica Neue Thin"/>
                  <a:cs typeface="Helvetica Neue Thin"/>
                </a:rPr>
                <a:t>Induced </a:t>
              </a:r>
              <a:r>
                <a:rPr lang="en-US" sz="4000" dirty="0">
                  <a:solidFill>
                    <a:srgbClr val="000090"/>
                  </a:solidFill>
                  <a:latin typeface="Helvetica Neue Thin"/>
                  <a:cs typeface="Helvetica Neue Thin"/>
                </a:rPr>
                <a:t>activities range </a:t>
              </a:r>
              <a:r>
                <a:rPr lang="en-US" sz="4000" dirty="0" smtClean="0">
                  <a:solidFill>
                    <a:srgbClr val="000090"/>
                  </a:solidFill>
                  <a:latin typeface="Helvetica Neue Thin"/>
                  <a:cs typeface="Helvetica Neue Thin"/>
                </a:rPr>
                <a:t>from:</a:t>
              </a:r>
            </a:p>
            <a:p>
              <a:pPr algn="ctr"/>
              <a:r>
                <a:rPr lang="en-US" sz="2400" dirty="0" smtClean="0">
                  <a:solidFill>
                    <a:srgbClr val="800000"/>
                  </a:solidFill>
                  <a:latin typeface="Helvetica Neue Thin"/>
                  <a:cs typeface="Helvetica Neue Thin"/>
                </a:rPr>
                <a:t>Industrial relocation</a:t>
              </a:r>
            </a:p>
            <a:p>
              <a:pPr algn="ctr"/>
              <a:r>
                <a:rPr lang="en-US" sz="2400" dirty="0" smtClean="0">
                  <a:solidFill>
                    <a:srgbClr val="000090"/>
                  </a:solidFill>
                  <a:latin typeface="Helvetica Neue Thin"/>
                  <a:cs typeface="Helvetica Neue Thin"/>
                </a:rPr>
                <a:t>ESA Incubation	</a:t>
              </a:r>
              <a:r>
                <a:rPr lang="en-US" sz="2400" dirty="0" err="1" smtClean="0">
                  <a:solidFill>
                    <a:srgbClr val="000090"/>
                  </a:solidFill>
                  <a:latin typeface="Helvetica Neue Thin"/>
                  <a:cs typeface="Helvetica Neue Thin"/>
                </a:rPr>
                <a:t>Kockums</a:t>
              </a:r>
              <a:r>
                <a:rPr lang="en-US" sz="2400" dirty="0" smtClean="0">
                  <a:solidFill>
                    <a:srgbClr val="000090"/>
                  </a:solidFill>
                  <a:latin typeface="Helvetica Neue Thin"/>
                  <a:cs typeface="Helvetica Neue Thin"/>
                </a:rPr>
                <a:t>-Saab</a:t>
              </a:r>
            </a:p>
            <a:p>
              <a:pPr algn="ctr"/>
              <a:r>
                <a:rPr lang="en-US" sz="2400" dirty="0" smtClean="0">
                  <a:solidFill>
                    <a:srgbClr val="800000"/>
                  </a:solidFill>
                  <a:latin typeface="Helvetica Neue Thin"/>
                  <a:cs typeface="Helvetica Neue Thin"/>
                </a:rPr>
                <a:t>Regional investment around ESS</a:t>
              </a:r>
            </a:p>
            <a:p>
              <a:pPr algn="ctr"/>
              <a:r>
                <a:rPr lang="en-US" sz="2400" dirty="0" smtClean="0">
                  <a:solidFill>
                    <a:srgbClr val="000090"/>
                  </a:solidFill>
                  <a:latin typeface="Helvetica Neue Thin"/>
                  <a:cs typeface="Helvetica Neue Thin"/>
                </a:rPr>
                <a:t>The Lund-C to ESS tramline</a:t>
              </a:r>
            </a:p>
          </p:txBody>
        </p:sp>
        <p:pic>
          <p:nvPicPr>
            <p:cNvPr id="3" name="Picture 2" descr="xsegjahmamzipwomovr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015" y="5119714"/>
              <a:ext cx="3272143" cy="777857"/>
            </a:xfrm>
            <a:prstGeom prst="rect">
              <a:avLst/>
            </a:prstGeom>
          </p:spPr>
        </p:pic>
        <p:pic>
          <p:nvPicPr>
            <p:cNvPr id="8" name="Picture 7" descr="a68c7189-5bfd-571a-8ad6-ef7e060f4893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7215" y="4597400"/>
              <a:ext cx="3160886" cy="1777999"/>
            </a:xfrm>
            <a:prstGeom prst="rect">
              <a:avLst/>
            </a:prstGeom>
          </p:spPr>
        </p:pic>
        <p:pic>
          <p:nvPicPr>
            <p:cNvPr id="9" name="Picture 8" descr="Unknown-3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" y="4508499"/>
              <a:ext cx="1833315" cy="1841499"/>
            </a:xfrm>
            <a:prstGeom prst="rect">
              <a:avLst/>
            </a:prstGeom>
          </p:spPr>
        </p:pic>
        <p:pic>
          <p:nvPicPr>
            <p:cNvPr id="10" name="Picture 9" descr="Screen Shot 2021-09-06 at 12.15.5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900" y="1549617"/>
              <a:ext cx="2108200" cy="2895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231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5597</TotalTime>
  <Words>1147</Words>
  <Application>Microsoft Macintosh PowerPoint</Application>
  <PresentationFormat>On-screen Show (4:3)</PresentationFormat>
  <Paragraphs>255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Sustainable Research Centre  ESS – A Different Kind of Neutron Source </vt:lpstr>
      <vt:lpstr>This is how it is usually done</vt:lpstr>
      <vt:lpstr>This is how ESS will do it in 2020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Carlile</dc:creator>
  <cp:lastModifiedBy>Colin Carlile</cp:lastModifiedBy>
  <cp:revision>67</cp:revision>
  <dcterms:created xsi:type="dcterms:W3CDTF">2021-09-02T19:01:50Z</dcterms:created>
  <dcterms:modified xsi:type="dcterms:W3CDTF">2021-09-06T21:10:54Z</dcterms:modified>
</cp:coreProperties>
</file>