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sldIdLst>
    <p:sldId id="263" r:id="rId2"/>
    <p:sldId id="545" r:id="rId3"/>
    <p:sldId id="602" r:id="rId4"/>
    <p:sldId id="649" r:id="rId5"/>
    <p:sldId id="599" r:id="rId6"/>
    <p:sldId id="533" r:id="rId7"/>
    <p:sldId id="607" r:id="rId8"/>
    <p:sldId id="608" r:id="rId9"/>
    <p:sldId id="609" r:id="rId10"/>
    <p:sldId id="610" r:id="rId11"/>
    <p:sldId id="611" r:id="rId12"/>
    <p:sldId id="646" r:id="rId13"/>
    <p:sldId id="648" r:id="rId14"/>
    <p:sldId id="647" r:id="rId15"/>
    <p:sldId id="612" r:id="rId16"/>
    <p:sldId id="614" r:id="rId17"/>
    <p:sldId id="620" r:id="rId18"/>
    <p:sldId id="618" r:id="rId19"/>
    <p:sldId id="623" r:id="rId20"/>
    <p:sldId id="624" r:id="rId21"/>
    <p:sldId id="636" r:id="rId22"/>
    <p:sldId id="550" r:id="rId23"/>
    <p:sldId id="557" r:id="rId24"/>
    <p:sldId id="513" r:id="rId25"/>
    <p:sldId id="635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B5C7ED"/>
    <a:srgbClr val="CED5EF"/>
    <a:srgbClr val="FF3300"/>
    <a:srgbClr val="ACBFE9"/>
    <a:srgbClr val="AABDE7"/>
    <a:srgbClr val="969696"/>
    <a:srgbClr val="BCCAED"/>
    <a:srgbClr val="9ECE84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2132" autoAdjust="0"/>
  </p:normalViewPr>
  <p:slideViewPr>
    <p:cSldViewPr snapToGrid="0">
      <p:cViewPr varScale="1">
        <p:scale>
          <a:sx n="81" d="100"/>
          <a:sy n="81" d="100"/>
        </p:scale>
        <p:origin x="694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EE0BBC-E1B8-834A-94A6-CA16212CFD54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E6526CD-2162-A148-8E0C-3D4AB50F175C}">
      <dgm:prSet phldrT="[Texte]"/>
      <dgm:spPr/>
      <dgm:t>
        <a:bodyPr/>
        <a:lstStyle/>
        <a:p>
          <a:pPr algn="ctr"/>
          <a:r>
            <a:rPr lang="en-GB" dirty="0"/>
            <a:t>ESS</a:t>
          </a:r>
          <a:r>
            <a:rPr lang="el-GR" dirty="0"/>
            <a:t>ν</a:t>
          </a:r>
          <a:r>
            <a:rPr lang="en-US" dirty="0"/>
            <a:t>SB</a:t>
          </a:r>
          <a:endParaRPr lang="en-GB" dirty="0"/>
        </a:p>
      </dgm:t>
    </dgm:pt>
    <dgm:pt modelId="{CC05197D-7BF2-6E40-8D69-56CB63E54471}" type="par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9D5CF0C5-98A7-034C-82C7-756048FADE0D}" type="sib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A2208E33-69E5-4D46-B57D-B27F81FA219E}">
      <dgm:prSet phldrT="[Texte]"/>
      <dgm:spPr/>
      <dgm:t>
        <a:bodyPr/>
        <a:lstStyle/>
        <a:p>
          <a:pPr algn="ctr"/>
          <a:r>
            <a:rPr lang="en-GB" dirty="0"/>
            <a:t>BENE (2004-2008)</a:t>
          </a:r>
        </a:p>
      </dgm:t>
    </dgm:pt>
    <dgm:pt modelId="{041A4BD4-C7F4-8D4E-B2D4-8FD7366666E7}" type="parTrans" cxnId="{96A3E0EC-0A74-2B40-9B87-C0BD594C7B46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endParaRPr lang="en-GB"/>
        </a:p>
      </dgm:t>
    </dgm:pt>
    <dgm:pt modelId="{819ABFE1-1C51-AB44-A1D5-F9903EF492D3}" type="sibTrans" cxnId="{96A3E0EC-0A74-2B40-9B87-C0BD594C7B46}">
      <dgm:prSet/>
      <dgm:spPr/>
      <dgm:t>
        <a:bodyPr/>
        <a:lstStyle/>
        <a:p>
          <a:pPr algn="ctr"/>
          <a:endParaRPr lang="en-GB"/>
        </a:p>
      </dgm:t>
    </dgm:pt>
    <dgm:pt modelId="{AF6ABEDA-F788-384B-B98A-7F0E9CFA8E34}">
      <dgm:prSet phldrT="[Texte]"/>
      <dgm:spPr/>
      <dgm:t>
        <a:bodyPr/>
        <a:lstStyle/>
        <a:p>
          <a:pPr algn="ctr"/>
          <a:r>
            <a:rPr lang="en-GB" dirty="0"/>
            <a:t>ISS (2005-2007)</a:t>
          </a:r>
        </a:p>
      </dgm:t>
    </dgm:pt>
    <dgm:pt modelId="{1BA29D3B-0099-DA4D-A220-84C06D720003}" type="par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6AFC15F6-BFB6-1A4E-B21B-87526B5D8D1B}" type="sib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9DC4FDB9-4388-B746-A631-167054630DFA}">
      <dgm:prSet phldrT="[Texte]"/>
      <dgm:spPr/>
      <dgm:t>
        <a:bodyPr/>
        <a:lstStyle/>
        <a:p>
          <a:pPr algn="ctr"/>
          <a:r>
            <a:rPr lang="en-GB" dirty="0"/>
            <a:t>EURO</a:t>
          </a:r>
          <a:r>
            <a:rPr lang="el-GR" dirty="0"/>
            <a:t>ν</a:t>
          </a:r>
          <a:r>
            <a:rPr lang="en-US" dirty="0"/>
            <a:t> (2008-2012)</a:t>
          </a:r>
          <a:endParaRPr lang="en-GB" dirty="0"/>
        </a:p>
      </dgm:t>
    </dgm:pt>
    <dgm:pt modelId="{49285AD6-2A61-9449-9A23-24085139395A}" type="par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B61FE2BC-DA96-C046-9BC1-07573F45EE3C}" type="sib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0A38D851-A442-234A-A88B-07336473154C}">
      <dgm:prSet phldrT="[Texte]"/>
      <dgm:spPr/>
      <dgm:t>
        <a:bodyPr/>
        <a:lstStyle/>
        <a:p>
          <a:pPr algn="ctr"/>
          <a:r>
            <a:rPr lang="en-GB" dirty="0"/>
            <a:t>LAGUNA (2008-2010)</a:t>
          </a:r>
        </a:p>
      </dgm:t>
    </dgm:pt>
    <dgm:pt modelId="{4CCDDDAF-CE79-544E-A67D-21E583513FB6}" type="par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E4D71C5F-8C79-CC42-B2C8-A5EE72321C2D}" type="sib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512399D5-355B-834E-9A64-35F92D5FC982}">
      <dgm:prSet phldrT="[Texte]"/>
      <dgm:spPr/>
      <dgm:t>
        <a:bodyPr/>
        <a:lstStyle/>
        <a:p>
          <a:pPr algn="ctr"/>
          <a:r>
            <a:rPr lang="en-GB" dirty="0"/>
            <a:t>LAGUNA-LBNO (2010-2014)</a:t>
          </a:r>
        </a:p>
      </dgm:t>
    </dgm:pt>
    <dgm:pt modelId="{7EDF04CC-88E7-DC47-B451-CC376832A9D3}" type="par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F79B8331-D65E-6F41-9721-E2862A16E571}" type="sib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BD5D5EEA-25C1-1E47-A8EC-6A9867B1E094}">
      <dgm:prSet phldrT="[Texte]"/>
      <dgm:spPr/>
      <dgm:t>
        <a:bodyPr/>
        <a:lstStyle/>
        <a:p>
          <a:pPr algn="ctr"/>
          <a:r>
            <a:rPr lang="en-GB" dirty="0"/>
            <a:t>COST Action CA15139 (2015-2019)</a:t>
          </a:r>
        </a:p>
      </dgm:t>
    </dgm:pt>
    <dgm:pt modelId="{83EDABE2-C417-C449-A1FD-F1BF99B1BA76}" type="parTrans" cxnId="{565A2D9E-23FE-FF49-9AD9-60DC2BFC00E2}">
      <dgm:prSet/>
      <dgm:spPr/>
      <dgm:t>
        <a:bodyPr/>
        <a:lstStyle/>
        <a:p>
          <a:endParaRPr lang="en-GB"/>
        </a:p>
      </dgm:t>
    </dgm:pt>
    <dgm:pt modelId="{F95086E1-29D7-814A-B6F3-EA1FE623E5E9}" type="sibTrans" cxnId="{565A2D9E-23FE-FF49-9AD9-60DC2BFC00E2}">
      <dgm:prSet/>
      <dgm:spPr/>
      <dgm:t>
        <a:bodyPr/>
        <a:lstStyle/>
        <a:p>
          <a:endParaRPr lang="en-GB"/>
        </a:p>
      </dgm:t>
    </dgm:pt>
    <dgm:pt modelId="{37938472-9217-3B48-8E7A-27C3E7EFDB53}" type="pres">
      <dgm:prSet presAssocID="{7AEE0BBC-E1B8-834A-94A6-CA16212CFD5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D1E28A-BDEB-604C-96B2-82F4413F0A32}" type="pres">
      <dgm:prSet presAssocID="{EE6526CD-2162-A148-8E0C-3D4AB50F175C}" presName="centerShape" presStyleLbl="node0" presStyleIdx="0" presStyleCnt="1"/>
      <dgm:spPr/>
      <dgm:t>
        <a:bodyPr/>
        <a:lstStyle/>
        <a:p>
          <a:endParaRPr lang="en-US"/>
        </a:p>
      </dgm:t>
    </dgm:pt>
    <dgm:pt modelId="{38DA1CFE-A892-9E4D-86B8-28C922BCB30C}" type="pres">
      <dgm:prSet presAssocID="{041A4BD4-C7F4-8D4E-B2D4-8FD7366666E7}" presName="parTrans" presStyleLbl="bgSibTrans2D1" presStyleIdx="0" presStyleCnt="6"/>
      <dgm:spPr/>
      <dgm:t>
        <a:bodyPr/>
        <a:lstStyle/>
        <a:p>
          <a:endParaRPr lang="en-US"/>
        </a:p>
      </dgm:t>
    </dgm:pt>
    <dgm:pt modelId="{020EAFF4-7335-834A-BF88-3A8A607E5FDF}" type="pres">
      <dgm:prSet presAssocID="{A2208E33-69E5-4D46-B57D-B27F81FA219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C304B1-DF0F-EC47-8644-1FD5D326718A}" type="pres">
      <dgm:prSet presAssocID="{1BA29D3B-0099-DA4D-A220-84C06D720003}" presName="parTrans" presStyleLbl="bgSibTrans2D1" presStyleIdx="1" presStyleCnt="6"/>
      <dgm:spPr/>
      <dgm:t>
        <a:bodyPr/>
        <a:lstStyle/>
        <a:p>
          <a:endParaRPr lang="en-US"/>
        </a:p>
      </dgm:t>
    </dgm:pt>
    <dgm:pt modelId="{19969AB2-CFF9-1D49-8E6E-685BFEC874D8}" type="pres">
      <dgm:prSet presAssocID="{AF6ABEDA-F788-384B-B98A-7F0E9CFA8E34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A2632F-375B-A949-825C-0334983C1FFD}" type="pres">
      <dgm:prSet presAssocID="{49285AD6-2A61-9449-9A23-24085139395A}" presName="parTrans" presStyleLbl="bgSibTrans2D1" presStyleIdx="2" presStyleCnt="6"/>
      <dgm:spPr/>
      <dgm:t>
        <a:bodyPr/>
        <a:lstStyle/>
        <a:p>
          <a:endParaRPr lang="en-US"/>
        </a:p>
      </dgm:t>
    </dgm:pt>
    <dgm:pt modelId="{7B0C551F-BCF5-6045-B043-95DB0E812057}" type="pres">
      <dgm:prSet presAssocID="{9DC4FDB9-4388-B746-A631-167054630DF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CB2CDB-EB63-B745-ADB1-C6EBF2E6F6EF}" type="pres">
      <dgm:prSet presAssocID="{4CCDDDAF-CE79-544E-A67D-21E583513FB6}" presName="parTrans" presStyleLbl="bgSibTrans2D1" presStyleIdx="3" presStyleCnt="6"/>
      <dgm:spPr/>
      <dgm:t>
        <a:bodyPr/>
        <a:lstStyle/>
        <a:p>
          <a:endParaRPr lang="en-US"/>
        </a:p>
      </dgm:t>
    </dgm:pt>
    <dgm:pt modelId="{92F89FD8-B233-2C43-8428-8278B2E88C4C}" type="pres">
      <dgm:prSet presAssocID="{0A38D851-A442-234A-A88B-07336473154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1A4675-BF82-FB45-9A02-D181E233724D}" type="pres">
      <dgm:prSet presAssocID="{7EDF04CC-88E7-DC47-B451-CC376832A9D3}" presName="parTrans" presStyleLbl="bgSibTrans2D1" presStyleIdx="4" presStyleCnt="6"/>
      <dgm:spPr/>
      <dgm:t>
        <a:bodyPr/>
        <a:lstStyle/>
        <a:p>
          <a:endParaRPr lang="en-US"/>
        </a:p>
      </dgm:t>
    </dgm:pt>
    <dgm:pt modelId="{FCE4DEF1-F129-094A-B0AE-DEDDB750A355}" type="pres">
      <dgm:prSet presAssocID="{512399D5-355B-834E-9A64-35F92D5FC98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8B08BD-CE16-454E-8DF6-85A3CE5F90D1}" type="pres">
      <dgm:prSet presAssocID="{83EDABE2-C417-C449-A1FD-F1BF99B1BA76}" presName="parTrans" presStyleLbl="bgSibTrans2D1" presStyleIdx="5" presStyleCnt="6"/>
      <dgm:spPr/>
      <dgm:t>
        <a:bodyPr/>
        <a:lstStyle/>
        <a:p>
          <a:endParaRPr lang="en-US"/>
        </a:p>
      </dgm:t>
    </dgm:pt>
    <dgm:pt modelId="{4D2087DC-CA1E-2F43-AFB9-132720C933A0}" type="pres">
      <dgm:prSet presAssocID="{BD5D5EEA-25C1-1E47-A8EC-6A9867B1E094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F055AAE-444C-E143-B84A-CC2B2F9A082D}" type="presOf" srcId="{0A38D851-A442-234A-A88B-07336473154C}" destId="{92F89FD8-B233-2C43-8428-8278B2E88C4C}" srcOrd="0" destOrd="0" presId="urn:microsoft.com/office/officeart/2005/8/layout/radial4"/>
    <dgm:cxn modelId="{CADFE806-E0FF-2E4C-A0C3-6D8B713E73B5}" srcId="{EE6526CD-2162-A148-8E0C-3D4AB50F175C}" destId="{9DC4FDB9-4388-B746-A631-167054630DFA}" srcOrd="2" destOrd="0" parTransId="{49285AD6-2A61-9449-9A23-24085139395A}" sibTransId="{B61FE2BC-DA96-C046-9BC1-07573F45EE3C}"/>
    <dgm:cxn modelId="{BA16D8BD-3B0A-6545-83B3-3EEE1FA8A38F}" type="presOf" srcId="{83EDABE2-C417-C449-A1FD-F1BF99B1BA76}" destId="{D88B08BD-CE16-454E-8DF6-85A3CE5F90D1}" srcOrd="0" destOrd="0" presId="urn:microsoft.com/office/officeart/2005/8/layout/radial4"/>
    <dgm:cxn modelId="{96A3E0EC-0A74-2B40-9B87-C0BD594C7B46}" srcId="{EE6526CD-2162-A148-8E0C-3D4AB50F175C}" destId="{A2208E33-69E5-4D46-B57D-B27F81FA219E}" srcOrd="0" destOrd="0" parTransId="{041A4BD4-C7F4-8D4E-B2D4-8FD7366666E7}" sibTransId="{819ABFE1-1C51-AB44-A1D5-F9903EF492D3}"/>
    <dgm:cxn modelId="{ACB33943-3C7F-A244-A456-16F02970442B}" srcId="{EE6526CD-2162-A148-8E0C-3D4AB50F175C}" destId="{512399D5-355B-834E-9A64-35F92D5FC982}" srcOrd="4" destOrd="0" parTransId="{7EDF04CC-88E7-DC47-B451-CC376832A9D3}" sibTransId="{F79B8331-D65E-6F41-9721-E2862A16E571}"/>
    <dgm:cxn modelId="{2705289E-E782-324D-B8CC-3F6F6B0FA21E}" type="presOf" srcId="{EE6526CD-2162-A148-8E0C-3D4AB50F175C}" destId="{3DD1E28A-BDEB-604C-96B2-82F4413F0A32}" srcOrd="0" destOrd="0" presId="urn:microsoft.com/office/officeart/2005/8/layout/radial4"/>
    <dgm:cxn modelId="{335C96FF-48F8-BC4E-AD06-388B98BD69B0}" type="presOf" srcId="{7EDF04CC-88E7-DC47-B451-CC376832A9D3}" destId="{E61A4675-BF82-FB45-9A02-D181E233724D}" srcOrd="0" destOrd="0" presId="urn:microsoft.com/office/officeart/2005/8/layout/radial4"/>
    <dgm:cxn modelId="{F2AF00C2-9E78-F74A-90F1-D2632D48F7DD}" type="presOf" srcId="{1BA29D3B-0099-DA4D-A220-84C06D720003}" destId="{31C304B1-DF0F-EC47-8644-1FD5D326718A}" srcOrd="0" destOrd="0" presId="urn:microsoft.com/office/officeart/2005/8/layout/radial4"/>
    <dgm:cxn modelId="{B8F41074-9DFB-5A46-8026-13CCB2170922}" type="presOf" srcId="{A2208E33-69E5-4D46-B57D-B27F81FA219E}" destId="{020EAFF4-7335-834A-BF88-3A8A607E5FDF}" srcOrd="0" destOrd="0" presId="urn:microsoft.com/office/officeart/2005/8/layout/radial4"/>
    <dgm:cxn modelId="{DD5FCBC2-12EB-964B-8CDC-2C285E0F3D76}" srcId="{EE6526CD-2162-A148-8E0C-3D4AB50F175C}" destId="{AF6ABEDA-F788-384B-B98A-7F0E9CFA8E34}" srcOrd="1" destOrd="0" parTransId="{1BA29D3B-0099-DA4D-A220-84C06D720003}" sibTransId="{6AFC15F6-BFB6-1A4E-B21B-87526B5D8D1B}"/>
    <dgm:cxn modelId="{8F86A3EF-5B6E-A64D-968D-A5790DA36146}" type="presOf" srcId="{4CCDDDAF-CE79-544E-A67D-21E583513FB6}" destId="{B7CB2CDB-EB63-B745-ADB1-C6EBF2E6F6EF}" srcOrd="0" destOrd="0" presId="urn:microsoft.com/office/officeart/2005/8/layout/radial4"/>
    <dgm:cxn modelId="{70938963-13D7-1B4E-96E8-4002447B006E}" type="presOf" srcId="{49285AD6-2A61-9449-9A23-24085139395A}" destId="{BDA2632F-375B-A949-825C-0334983C1FFD}" srcOrd="0" destOrd="0" presId="urn:microsoft.com/office/officeart/2005/8/layout/radial4"/>
    <dgm:cxn modelId="{590D0745-8742-AC46-813D-142ADC39C105}" type="presOf" srcId="{041A4BD4-C7F4-8D4E-B2D4-8FD7366666E7}" destId="{38DA1CFE-A892-9E4D-86B8-28C922BCB30C}" srcOrd="0" destOrd="0" presId="urn:microsoft.com/office/officeart/2005/8/layout/radial4"/>
    <dgm:cxn modelId="{265EBD32-87F9-6146-A8B1-2F2BCEC28F38}" type="presOf" srcId="{7AEE0BBC-E1B8-834A-94A6-CA16212CFD54}" destId="{37938472-9217-3B48-8E7A-27C3E7EFDB53}" srcOrd="0" destOrd="0" presId="urn:microsoft.com/office/officeart/2005/8/layout/radial4"/>
    <dgm:cxn modelId="{A2ED7C68-AD6B-284C-B9C1-5717CC4AEC5D}" type="presOf" srcId="{AF6ABEDA-F788-384B-B98A-7F0E9CFA8E34}" destId="{19969AB2-CFF9-1D49-8E6E-685BFEC874D8}" srcOrd="0" destOrd="0" presId="urn:microsoft.com/office/officeart/2005/8/layout/radial4"/>
    <dgm:cxn modelId="{C628D759-A0F1-6E40-9DE9-18A19E5458F7}" type="presOf" srcId="{512399D5-355B-834E-9A64-35F92D5FC982}" destId="{FCE4DEF1-F129-094A-B0AE-DEDDB750A355}" srcOrd="0" destOrd="0" presId="urn:microsoft.com/office/officeart/2005/8/layout/radial4"/>
    <dgm:cxn modelId="{85EF70A1-2BB3-6444-B231-FA69DA7BD970}" srcId="{7AEE0BBC-E1B8-834A-94A6-CA16212CFD54}" destId="{EE6526CD-2162-A148-8E0C-3D4AB50F175C}" srcOrd="0" destOrd="0" parTransId="{CC05197D-7BF2-6E40-8D69-56CB63E54471}" sibTransId="{9D5CF0C5-98A7-034C-82C7-756048FADE0D}"/>
    <dgm:cxn modelId="{0DF5D7C9-8CE3-EB49-9DE3-D011A0EB6E21}" type="presOf" srcId="{BD5D5EEA-25C1-1E47-A8EC-6A9867B1E094}" destId="{4D2087DC-CA1E-2F43-AFB9-132720C933A0}" srcOrd="0" destOrd="0" presId="urn:microsoft.com/office/officeart/2005/8/layout/radial4"/>
    <dgm:cxn modelId="{B07B8298-A087-4147-98C7-CD9345DC6DA9}" srcId="{EE6526CD-2162-A148-8E0C-3D4AB50F175C}" destId="{0A38D851-A442-234A-A88B-07336473154C}" srcOrd="3" destOrd="0" parTransId="{4CCDDDAF-CE79-544E-A67D-21E583513FB6}" sibTransId="{E4D71C5F-8C79-CC42-B2C8-A5EE72321C2D}"/>
    <dgm:cxn modelId="{1B70A46A-7740-4942-9036-20BA92E3B881}" type="presOf" srcId="{9DC4FDB9-4388-B746-A631-167054630DFA}" destId="{7B0C551F-BCF5-6045-B043-95DB0E812057}" srcOrd="0" destOrd="0" presId="urn:microsoft.com/office/officeart/2005/8/layout/radial4"/>
    <dgm:cxn modelId="{565A2D9E-23FE-FF49-9AD9-60DC2BFC00E2}" srcId="{EE6526CD-2162-A148-8E0C-3D4AB50F175C}" destId="{BD5D5EEA-25C1-1E47-A8EC-6A9867B1E094}" srcOrd="5" destOrd="0" parTransId="{83EDABE2-C417-C449-A1FD-F1BF99B1BA76}" sibTransId="{F95086E1-29D7-814A-B6F3-EA1FE623E5E9}"/>
    <dgm:cxn modelId="{03029FCF-6731-084D-98E9-B002B459D08A}" type="presParOf" srcId="{37938472-9217-3B48-8E7A-27C3E7EFDB53}" destId="{3DD1E28A-BDEB-604C-96B2-82F4413F0A32}" srcOrd="0" destOrd="0" presId="urn:microsoft.com/office/officeart/2005/8/layout/radial4"/>
    <dgm:cxn modelId="{1CE69A5B-7596-FB44-802C-76DE38AA5231}" type="presParOf" srcId="{37938472-9217-3B48-8E7A-27C3E7EFDB53}" destId="{38DA1CFE-A892-9E4D-86B8-28C922BCB30C}" srcOrd="1" destOrd="0" presId="urn:microsoft.com/office/officeart/2005/8/layout/radial4"/>
    <dgm:cxn modelId="{67A2BE97-5E5B-6142-82AE-10A4B4F025FB}" type="presParOf" srcId="{37938472-9217-3B48-8E7A-27C3E7EFDB53}" destId="{020EAFF4-7335-834A-BF88-3A8A607E5FDF}" srcOrd="2" destOrd="0" presId="urn:microsoft.com/office/officeart/2005/8/layout/radial4"/>
    <dgm:cxn modelId="{44471DC0-C23F-A542-9746-F29D5DA31295}" type="presParOf" srcId="{37938472-9217-3B48-8E7A-27C3E7EFDB53}" destId="{31C304B1-DF0F-EC47-8644-1FD5D326718A}" srcOrd="3" destOrd="0" presId="urn:microsoft.com/office/officeart/2005/8/layout/radial4"/>
    <dgm:cxn modelId="{36A79BB2-C964-D84A-B724-3787B633E9A9}" type="presParOf" srcId="{37938472-9217-3B48-8E7A-27C3E7EFDB53}" destId="{19969AB2-CFF9-1D49-8E6E-685BFEC874D8}" srcOrd="4" destOrd="0" presId="urn:microsoft.com/office/officeart/2005/8/layout/radial4"/>
    <dgm:cxn modelId="{729AFEAC-29EE-FE44-844E-C83191736177}" type="presParOf" srcId="{37938472-9217-3B48-8E7A-27C3E7EFDB53}" destId="{BDA2632F-375B-A949-825C-0334983C1FFD}" srcOrd="5" destOrd="0" presId="urn:microsoft.com/office/officeart/2005/8/layout/radial4"/>
    <dgm:cxn modelId="{71E2699A-6935-2A42-A87B-B56B8754AD0F}" type="presParOf" srcId="{37938472-9217-3B48-8E7A-27C3E7EFDB53}" destId="{7B0C551F-BCF5-6045-B043-95DB0E812057}" srcOrd="6" destOrd="0" presId="urn:microsoft.com/office/officeart/2005/8/layout/radial4"/>
    <dgm:cxn modelId="{4A4D90E1-5BF0-A242-8A15-D5263933E6E6}" type="presParOf" srcId="{37938472-9217-3B48-8E7A-27C3E7EFDB53}" destId="{B7CB2CDB-EB63-B745-ADB1-C6EBF2E6F6EF}" srcOrd="7" destOrd="0" presId="urn:microsoft.com/office/officeart/2005/8/layout/radial4"/>
    <dgm:cxn modelId="{887DD1C3-56D3-3C4E-9378-6D02E1C32FB4}" type="presParOf" srcId="{37938472-9217-3B48-8E7A-27C3E7EFDB53}" destId="{92F89FD8-B233-2C43-8428-8278B2E88C4C}" srcOrd="8" destOrd="0" presId="urn:microsoft.com/office/officeart/2005/8/layout/radial4"/>
    <dgm:cxn modelId="{95252CD8-2FE4-F04A-8FA0-CA1385D4DD5F}" type="presParOf" srcId="{37938472-9217-3B48-8E7A-27C3E7EFDB53}" destId="{E61A4675-BF82-FB45-9A02-D181E233724D}" srcOrd="9" destOrd="0" presId="urn:microsoft.com/office/officeart/2005/8/layout/radial4"/>
    <dgm:cxn modelId="{8750B26E-2724-C245-B2B4-5799D08CF92A}" type="presParOf" srcId="{37938472-9217-3B48-8E7A-27C3E7EFDB53}" destId="{FCE4DEF1-F129-094A-B0AE-DEDDB750A355}" srcOrd="10" destOrd="0" presId="urn:microsoft.com/office/officeart/2005/8/layout/radial4"/>
    <dgm:cxn modelId="{4B787B02-D4BF-A644-9F2A-F9221B9C7C45}" type="presParOf" srcId="{37938472-9217-3B48-8E7A-27C3E7EFDB53}" destId="{D88B08BD-CE16-454E-8DF6-85A3CE5F90D1}" srcOrd="11" destOrd="0" presId="urn:microsoft.com/office/officeart/2005/8/layout/radial4"/>
    <dgm:cxn modelId="{FB2EFC86-25FE-C341-9AC1-F6839C135137}" type="presParOf" srcId="{37938472-9217-3B48-8E7A-27C3E7EFDB53}" destId="{4D2087DC-CA1E-2F43-AFB9-132720C933A0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624367-62C0-4C4A-85A6-45677C591B1E}" type="doc">
      <dgm:prSet loTypeId="urn:microsoft.com/office/officeart/2009/3/layout/StepU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A18EA7-4D90-1548-851C-E3EBB22F435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2021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End of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 Design Study, CDR and preliminary costing</a:t>
          </a:r>
        </a:p>
      </dgm:t>
    </dgm:pt>
    <dgm:pt modelId="{84B71D96-5FF3-724B-BE4F-04990407D369}" type="par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8F77C204-1506-2946-A283-EC79BDE0EDA4}" type="sib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592806B3-0FFB-1A4F-8B61-49B2EBFEBBB0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gm:t>
    </dgm:pt>
    <dgm:pt modelId="{FE35079E-9397-054F-9D8A-91FA9AE8A0C9}" type="par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1619FFC3-E1DA-AD4B-9148-1ECF793DB86E}" type="sib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983C0D48-7B1D-334D-BA1F-58EDD94D1D3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noProof="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922F3731-F3DF-0A46-AC79-C5E9062BCE91}" type="par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B7233D2A-5181-574E-99C9-D26553EADA68}" type="sib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D4DBB20D-DB95-F547-A424-A2B1755FC26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gm:t>
    </dgm:pt>
    <dgm:pt modelId="{CE55D81A-A0B3-F04C-BBE3-743766D9CD21}" type="par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A6DA859D-4496-8449-80B8-3903D7B07B41}" type="sib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B02525E8-4DB9-504C-9903-4BBB0B3EA70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2022-2025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Preparatory Phase, TDR</a:t>
          </a:r>
        </a:p>
      </dgm:t>
    </dgm:pt>
    <dgm:pt modelId="{7E6C9A19-59DB-F548-9F00-90325D5CBC35}" type="par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264C7109-699D-6C4A-A4BD-0C72354B284E}" type="sib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F107E74D-B8D4-A744-BE24-D2AD3B10C22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2025-2028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Preconstruction Phase, International Agreement</a:t>
          </a:r>
        </a:p>
      </dgm:t>
    </dgm:pt>
    <dgm:pt modelId="{719992A6-E5EF-A040-9FFA-850F8D3A5493}" type="par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F07A1EEB-3135-514E-8C5D-28655CD31B48}" type="sib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A010F976-E9E0-A148-8283-909249470DA3}">
      <dgm:prSet phldrT="[Text]" custT="1"/>
      <dgm:spPr/>
      <dgm:t>
        <a:bodyPr/>
        <a:lstStyle/>
        <a:p>
          <a:r>
            <a:rPr lang="en-GB" sz="1400" b="1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2028-2034</a:t>
          </a:r>
          <a:r>
            <a:rPr lang="en-GB" sz="1400" b="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gm:t>
    </dgm:pt>
    <dgm:pt modelId="{263D7637-1A21-A04A-BC59-40C197524200}" type="par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59022325-0FAE-E748-9693-261F0AD50856}" type="sib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4D19CF5D-0246-5448-9708-E54693EA46CA}">
      <dgm:prSet phldrT="[Text]" custT="1"/>
      <dgm:spPr/>
      <dgm:t>
        <a:bodyPr/>
        <a:lstStyle/>
        <a:p>
          <a:r>
            <a:rPr lang="en-GB" sz="1400" b="1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2035-</a:t>
          </a:r>
          <a:r>
            <a:rPr lang="en-GB" sz="14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gm:t>
    </dgm:pt>
    <dgm:pt modelId="{B70419A6-7269-0449-BB4F-BF8011A31160}" type="par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9154FC06-1B1B-054C-8B39-983368673A6C}" type="sib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0E9CF370-5158-6A48-87C2-8F3D728F5052}" type="pres">
      <dgm:prSet presAssocID="{32624367-62C0-4C4A-85A6-45677C591B1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30B7C3ED-BBBC-5442-AFBF-6F88CE3442CF}" type="pres">
      <dgm:prSet presAssocID="{592806B3-0FFB-1A4F-8B61-49B2EBFEBBB0}" presName="composite" presStyleCnt="0"/>
      <dgm:spPr/>
    </dgm:pt>
    <dgm:pt modelId="{6D7F0E9A-FFC7-4147-AAB4-FD1CE7B90151}" type="pres">
      <dgm:prSet presAssocID="{592806B3-0FFB-1A4F-8B61-49B2EBFEBBB0}" presName="LShape" presStyleLbl="alignNode1" presStyleIdx="0" presStyleCnt="15"/>
      <dgm:spPr/>
    </dgm:pt>
    <dgm:pt modelId="{B8863B7D-8AB7-4641-AC29-31B00165D50C}" type="pres">
      <dgm:prSet presAssocID="{592806B3-0FFB-1A4F-8B61-49B2EBFEBBB0}" presName="ParentText" presStyleLbl="revTx" presStyleIdx="0" presStyleCnt="8" custScaleX="121634" custLinFactNeighborX="1185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BEA95A-7198-004E-9981-FCFC8D3A15B6}" type="pres">
      <dgm:prSet presAssocID="{592806B3-0FFB-1A4F-8B61-49B2EBFEBBB0}" presName="Triangle" presStyleLbl="alignNode1" presStyleIdx="1" presStyleCnt="15"/>
      <dgm:spPr/>
    </dgm:pt>
    <dgm:pt modelId="{8689A953-1AEA-6D4E-8FE9-8E41D004386F}" type="pres">
      <dgm:prSet presAssocID="{1619FFC3-E1DA-AD4B-9148-1ECF793DB86E}" presName="sibTrans" presStyleCnt="0"/>
      <dgm:spPr/>
    </dgm:pt>
    <dgm:pt modelId="{BD76CB85-75DE-BE47-9966-5B8DA6C3BD75}" type="pres">
      <dgm:prSet presAssocID="{1619FFC3-E1DA-AD4B-9148-1ECF793DB86E}" presName="space" presStyleCnt="0"/>
      <dgm:spPr/>
    </dgm:pt>
    <dgm:pt modelId="{D66E0990-259C-824C-8CB2-F39AFF4217F3}" type="pres">
      <dgm:prSet presAssocID="{983C0D48-7B1D-334D-BA1F-58EDD94D1D3D}" presName="composite" presStyleCnt="0"/>
      <dgm:spPr/>
    </dgm:pt>
    <dgm:pt modelId="{08DB9853-C773-F14A-8513-9FAA15173581}" type="pres">
      <dgm:prSet presAssocID="{983C0D48-7B1D-334D-BA1F-58EDD94D1D3D}" presName="LShape" presStyleLbl="alignNode1" presStyleIdx="2" presStyleCnt="15"/>
      <dgm:spPr/>
    </dgm:pt>
    <dgm:pt modelId="{5746230B-50C9-AF44-823E-1AE00ABBBBE8}" type="pres">
      <dgm:prSet presAssocID="{983C0D48-7B1D-334D-BA1F-58EDD94D1D3D}" presName="ParentText" presStyleLbl="revTx" presStyleIdx="1" presStyleCnt="8" custScaleX="122156" custScaleY="124860" custLinFactNeighborX="12936" custLinFactNeighborY="135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4634EE-8E5F-7547-BB7D-50174EBF2ECA}" type="pres">
      <dgm:prSet presAssocID="{983C0D48-7B1D-334D-BA1F-58EDD94D1D3D}" presName="Triangle" presStyleLbl="alignNode1" presStyleIdx="3" presStyleCnt="15"/>
      <dgm:spPr/>
    </dgm:pt>
    <dgm:pt modelId="{4402BBF0-E0E5-A54B-8F73-AA0C244454EB}" type="pres">
      <dgm:prSet presAssocID="{B7233D2A-5181-574E-99C9-D26553EADA68}" presName="sibTrans" presStyleCnt="0"/>
      <dgm:spPr/>
    </dgm:pt>
    <dgm:pt modelId="{88A118F2-5C0E-BA4E-A12C-59EFF20A6565}" type="pres">
      <dgm:prSet presAssocID="{B7233D2A-5181-574E-99C9-D26553EADA68}" presName="space" presStyleCnt="0"/>
      <dgm:spPr/>
    </dgm:pt>
    <dgm:pt modelId="{38055516-9FE0-FB4C-971F-D613207A8FFB}" type="pres">
      <dgm:prSet presAssocID="{D4DBB20D-DB95-F547-A424-A2B1755FC265}" presName="composite" presStyleCnt="0"/>
      <dgm:spPr/>
    </dgm:pt>
    <dgm:pt modelId="{E2AF198D-3264-064F-B2DA-0EDA5BC38785}" type="pres">
      <dgm:prSet presAssocID="{D4DBB20D-DB95-F547-A424-A2B1755FC265}" presName="LShape" presStyleLbl="alignNode1" presStyleIdx="4" presStyleCnt="15"/>
      <dgm:spPr/>
    </dgm:pt>
    <dgm:pt modelId="{7B107B4E-6B13-A34E-8561-E4FA75321AA7}" type="pres">
      <dgm:prSet presAssocID="{D4DBB20D-DB95-F547-A424-A2B1755FC265}" presName="ParentText" presStyleLbl="revTx" presStyleIdx="2" presStyleCnt="8" custScaleX="121881" custLinFactNeighborX="106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678BC5-B6D1-5B40-ABD3-35D3BE585A74}" type="pres">
      <dgm:prSet presAssocID="{D4DBB20D-DB95-F547-A424-A2B1755FC265}" presName="Triangle" presStyleLbl="alignNode1" presStyleIdx="5" presStyleCnt="15"/>
      <dgm:spPr/>
    </dgm:pt>
    <dgm:pt modelId="{E7A520B1-9252-4044-ADC6-B047D09B6D05}" type="pres">
      <dgm:prSet presAssocID="{A6DA859D-4496-8449-80B8-3903D7B07B41}" presName="sibTrans" presStyleCnt="0"/>
      <dgm:spPr/>
    </dgm:pt>
    <dgm:pt modelId="{D5F169C9-DB48-274E-9824-4A14A8A47512}" type="pres">
      <dgm:prSet presAssocID="{A6DA859D-4496-8449-80B8-3903D7B07B41}" presName="space" presStyleCnt="0"/>
      <dgm:spPr/>
    </dgm:pt>
    <dgm:pt modelId="{AD89BAF5-251C-0C48-B375-0308FF7BD017}" type="pres">
      <dgm:prSet presAssocID="{3CA18EA7-4D90-1548-851C-E3EBB22F4355}" presName="composite" presStyleCnt="0"/>
      <dgm:spPr/>
    </dgm:pt>
    <dgm:pt modelId="{BFD320F3-7CF6-B14F-B1B5-A912BBDB934D}" type="pres">
      <dgm:prSet presAssocID="{3CA18EA7-4D90-1548-851C-E3EBB22F4355}" presName="LShape" presStyleLbl="alignNode1" presStyleIdx="6" presStyleCnt="15"/>
      <dgm:spPr/>
    </dgm:pt>
    <dgm:pt modelId="{C08C452D-A555-FF45-82A3-43A2CAAF135E}" type="pres">
      <dgm:prSet presAssocID="{3CA18EA7-4D90-1548-851C-E3EBB22F4355}" presName="ParentText" presStyleLbl="revTx" presStyleIdx="3" presStyleCnt="8" custScaleX="127028" custLinFactNeighborX="106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A90027-4604-E547-9400-4CC0AE371000}" type="pres">
      <dgm:prSet presAssocID="{3CA18EA7-4D90-1548-851C-E3EBB22F4355}" presName="Triangle" presStyleLbl="alignNode1" presStyleIdx="7" presStyleCnt="15"/>
      <dgm:spPr/>
    </dgm:pt>
    <dgm:pt modelId="{17278849-16A7-4244-AE32-280D1ECC7EDB}" type="pres">
      <dgm:prSet presAssocID="{8F77C204-1506-2946-A283-EC79BDE0EDA4}" presName="sibTrans" presStyleCnt="0"/>
      <dgm:spPr/>
    </dgm:pt>
    <dgm:pt modelId="{560641D2-5CF3-8B49-A0D2-1A321544C986}" type="pres">
      <dgm:prSet presAssocID="{8F77C204-1506-2946-A283-EC79BDE0EDA4}" presName="space" presStyleCnt="0"/>
      <dgm:spPr/>
    </dgm:pt>
    <dgm:pt modelId="{F9165A19-DF96-D843-9E99-B32E6CFEDE6B}" type="pres">
      <dgm:prSet presAssocID="{B02525E8-4DB9-504C-9903-4BBB0B3EA70D}" presName="composite" presStyleCnt="0"/>
      <dgm:spPr/>
    </dgm:pt>
    <dgm:pt modelId="{065BB7F0-A9E6-7649-BF42-D7CC06014510}" type="pres">
      <dgm:prSet presAssocID="{B02525E8-4DB9-504C-9903-4BBB0B3EA70D}" presName="LShape" presStyleLbl="alignNode1" presStyleIdx="8" presStyleCnt="15"/>
      <dgm:spPr/>
    </dgm:pt>
    <dgm:pt modelId="{F7047590-6511-5F43-A213-2A0B3BC9F918}" type="pres">
      <dgm:prSet presAssocID="{B02525E8-4DB9-504C-9903-4BBB0B3EA70D}" presName="ParentText" presStyleLbl="revTx" presStyleIdx="4" presStyleCnt="8" custScaleX="120366" custLinFactNeighborX="944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121FBF-A34F-4C4A-BC99-89D2690719DD}" type="pres">
      <dgm:prSet presAssocID="{B02525E8-4DB9-504C-9903-4BBB0B3EA70D}" presName="Triangle" presStyleLbl="alignNode1" presStyleIdx="9" presStyleCnt="15"/>
      <dgm:spPr/>
    </dgm:pt>
    <dgm:pt modelId="{433EA1B0-5F04-8146-B70A-07A76BD1A19D}" type="pres">
      <dgm:prSet presAssocID="{264C7109-699D-6C4A-A4BD-0C72354B284E}" presName="sibTrans" presStyleCnt="0"/>
      <dgm:spPr/>
    </dgm:pt>
    <dgm:pt modelId="{4791B523-2255-B24F-A5F8-F250B93E45EC}" type="pres">
      <dgm:prSet presAssocID="{264C7109-699D-6C4A-A4BD-0C72354B284E}" presName="space" presStyleCnt="0"/>
      <dgm:spPr/>
    </dgm:pt>
    <dgm:pt modelId="{C87E3E39-53F1-3F4B-AC1B-582178D5DE18}" type="pres">
      <dgm:prSet presAssocID="{F107E74D-B8D4-A744-BE24-D2AD3B10C22D}" presName="composite" presStyleCnt="0"/>
      <dgm:spPr/>
    </dgm:pt>
    <dgm:pt modelId="{F34B795B-55E7-464D-BBB1-09A10ADED501}" type="pres">
      <dgm:prSet presAssocID="{F107E74D-B8D4-A744-BE24-D2AD3B10C22D}" presName="LShape" presStyleLbl="alignNode1" presStyleIdx="10" presStyleCnt="15"/>
      <dgm:spPr/>
    </dgm:pt>
    <dgm:pt modelId="{14625940-912B-E541-A87B-CE303628B6B9}" type="pres">
      <dgm:prSet presAssocID="{F107E74D-B8D4-A744-BE24-D2AD3B10C22D}" presName="ParentText" presStyleLbl="revTx" presStyleIdx="5" presStyleCnt="8" custScaleX="123151" custLinFactNeighborX="118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F057B5-C88B-1144-85C9-B783DC524E1D}" type="pres">
      <dgm:prSet presAssocID="{F107E74D-B8D4-A744-BE24-D2AD3B10C22D}" presName="Triangle" presStyleLbl="alignNode1" presStyleIdx="11" presStyleCnt="15"/>
      <dgm:spPr/>
    </dgm:pt>
    <dgm:pt modelId="{A4170BCF-DB22-A84E-814A-2B1F8E12E416}" type="pres">
      <dgm:prSet presAssocID="{F07A1EEB-3135-514E-8C5D-28655CD31B48}" presName="sibTrans" presStyleCnt="0"/>
      <dgm:spPr/>
    </dgm:pt>
    <dgm:pt modelId="{54843259-8D35-3142-9A9A-31BA8393D34A}" type="pres">
      <dgm:prSet presAssocID="{F07A1EEB-3135-514E-8C5D-28655CD31B48}" presName="space" presStyleCnt="0"/>
      <dgm:spPr/>
    </dgm:pt>
    <dgm:pt modelId="{EFBCBDB7-7BBA-6647-8E38-3BE7C81C3470}" type="pres">
      <dgm:prSet presAssocID="{A010F976-E9E0-A148-8283-909249470DA3}" presName="composite" presStyleCnt="0"/>
      <dgm:spPr/>
    </dgm:pt>
    <dgm:pt modelId="{BBD1B916-BA93-8F49-A541-F507AE479577}" type="pres">
      <dgm:prSet presAssocID="{A010F976-E9E0-A148-8283-909249470DA3}" presName="LShape" presStyleLbl="alignNode1" presStyleIdx="12" presStyleCnt="15" custLinFactNeighborX="-17628" custLinFactNeighborY="3451"/>
      <dgm:spPr/>
    </dgm:pt>
    <dgm:pt modelId="{E90882AD-4811-4749-85C4-A55B805D9FF2}" type="pres">
      <dgm:prSet presAssocID="{A010F976-E9E0-A148-8283-909249470DA3}" presName="ParentText" presStyleLbl="revTx" presStyleIdx="6" presStyleCnt="8" custScaleX="144784" custLinFactNeighborX="2986" custLinFactNeighborY="39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5DE511-5AF6-4341-8FC5-F6A28A7103F9}" type="pres">
      <dgm:prSet presAssocID="{A010F976-E9E0-A148-8283-909249470DA3}" presName="Triangle" presStyleLbl="alignNode1" presStyleIdx="13" presStyleCnt="15"/>
      <dgm:spPr/>
    </dgm:pt>
    <dgm:pt modelId="{AF241F67-C40F-AA4B-98D2-E261CBB4D846}" type="pres">
      <dgm:prSet presAssocID="{59022325-0FAE-E748-9693-261F0AD50856}" presName="sibTrans" presStyleCnt="0"/>
      <dgm:spPr/>
    </dgm:pt>
    <dgm:pt modelId="{8DA37065-5B15-CF42-82F4-B66B545A2E66}" type="pres">
      <dgm:prSet presAssocID="{59022325-0FAE-E748-9693-261F0AD50856}" presName="space" presStyleCnt="0"/>
      <dgm:spPr/>
    </dgm:pt>
    <dgm:pt modelId="{A9ECB3CE-F9F3-514A-9EF6-94B389688443}" type="pres">
      <dgm:prSet presAssocID="{4D19CF5D-0246-5448-9708-E54693EA46CA}" presName="composite" presStyleCnt="0"/>
      <dgm:spPr/>
    </dgm:pt>
    <dgm:pt modelId="{5A42AC8B-DB86-4144-AAE4-3CCE594D2E73}" type="pres">
      <dgm:prSet presAssocID="{4D19CF5D-0246-5448-9708-E54693EA46CA}" presName="LShape" presStyleLbl="alignNode1" presStyleIdx="14" presStyleCnt="15"/>
      <dgm:spPr/>
    </dgm:pt>
    <dgm:pt modelId="{92C25A47-3DE8-A442-BEBB-DB794A0035D7}" type="pres">
      <dgm:prSet presAssocID="{4D19CF5D-0246-5448-9708-E54693EA46CA}" presName="ParentText" presStyleLbl="revTx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629817-A2FD-2945-9CBA-42D99B644555}" srcId="{32624367-62C0-4C4A-85A6-45677C591B1E}" destId="{4D19CF5D-0246-5448-9708-E54693EA46CA}" srcOrd="7" destOrd="0" parTransId="{B70419A6-7269-0449-BB4F-BF8011A31160}" sibTransId="{9154FC06-1B1B-054C-8B39-983368673A6C}"/>
    <dgm:cxn modelId="{1AF6D7A6-A0CA-1C43-BA35-B1738BDF3055}" type="presOf" srcId="{592806B3-0FFB-1A4F-8B61-49B2EBFEBBB0}" destId="{B8863B7D-8AB7-4641-AC29-31B00165D50C}" srcOrd="0" destOrd="0" presId="urn:microsoft.com/office/officeart/2009/3/layout/StepUpProcess"/>
    <dgm:cxn modelId="{36ABDC73-71FF-5743-A8A0-1F2672D0E8A9}" srcId="{32624367-62C0-4C4A-85A6-45677C591B1E}" destId="{D4DBB20D-DB95-F547-A424-A2B1755FC265}" srcOrd="2" destOrd="0" parTransId="{CE55D81A-A0B3-F04C-BBE3-743766D9CD21}" sibTransId="{A6DA859D-4496-8449-80B8-3903D7B07B41}"/>
    <dgm:cxn modelId="{D67609D7-C9A4-9C47-AC96-4454A07F14E1}" type="presOf" srcId="{D4DBB20D-DB95-F547-A424-A2B1755FC265}" destId="{7B107B4E-6B13-A34E-8561-E4FA75321AA7}" srcOrd="0" destOrd="0" presId="urn:microsoft.com/office/officeart/2009/3/layout/StepUpProcess"/>
    <dgm:cxn modelId="{93D30D1E-43CF-4C4A-8B23-6528FEE452F1}" type="presOf" srcId="{B02525E8-4DB9-504C-9903-4BBB0B3EA70D}" destId="{F7047590-6511-5F43-A213-2A0B3BC9F918}" srcOrd="0" destOrd="0" presId="urn:microsoft.com/office/officeart/2009/3/layout/StepUpProcess"/>
    <dgm:cxn modelId="{6380D8E3-6821-8D4B-92AC-F444A477F071}" type="presOf" srcId="{983C0D48-7B1D-334D-BA1F-58EDD94D1D3D}" destId="{5746230B-50C9-AF44-823E-1AE00ABBBBE8}" srcOrd="0" destOrd="0" presId="urn:microsoft.com/office/officeart/2009/3/layout/StepUpProcess"/>
    <dgm:cxn modelId="{A79E7C54-F7AE-2849-A65A-92E36220D27A}" type="presOf" srcId="{32624367-62C0-4C4A-85A6-45677C591B1E}" destId="{0E9CF370-5158-6A48-87C2-8F3D728F5052}" srcOrd="0" destOrd="0" presId="urn:microsoft.com/office/officeart/2009/3/layout/StepUpProcess"/>
    <dgm:cxn modelId="{64525843-DA8D-F149-A707-B3F3E301F2A1}" srcId="{32624367-62C0-4C4A-85A6-45677C591B1E}" destId="{983C0D48-7B1D-334D-BA1F-58EDD94D1D3D}" srcOrd="1" destOrd="0" parTransId="{922F3731-F3DF-0A46-AC79-C5E9062BCE91}" sibTransId="{B7233D2A-5181-574E-99C9-D26553EADA68}"/>
    <dgm:cxn modelId="{F091FC30-DC53-EC44-A86B-AD8AC8940034}" type="presOf" srcId="{F107E74D-B8D4-A744-BE24-D2AD3B10C22D}" destId="{14625940-912B-E541-A87B-CE303628B6B9}" srcOrd="0" destOrd="0" presId="urn:microsoft.com/office/officeart/2009/3/layout/StepUpProcess"/>
    <dgm:cxn modelId="{D3E173D7-87D3-794C-8D93-8BC66FE803A9}" srcId="{32624367-62C0-4C4A-85A6-45677C591B1E}" destId="{F107E74D-B8D4-A744-BE24-D2AD3B10C22D}" srcOrd="5" destOrd="0" parTransId="{719992A6-E5EF-A040-9FFA-850F8D3A5493}" sibTransId="{F07A1EEB-3135-514E-8C5D-28655CD31B48}"/>
    <dgm:cxn modelId="{558C88D0-C9B3-084C-A9C1-F12FD0B576F8}" type="presOf" srcId="{3CA18EA7-4D90-1548-851C-E3EBB22F4355}" destId="{C08C452D-A555-FF45-82A3-43A2CAAF135E}" srcOrd="0" destOrd="0" presId="urn:microsoft.com/office/officeart/2009/3/layout/StepUpProcess"/>
    <dgm:cxn modelId="{2866F679-E19F-9C4F-9983-E49C443CEDCE}" srcId="{32624367-62C0-4C4A-85A6-45677C591B1E}" destId="{B02525E8-4DB9-504C-9903-4BBB0B3EA70D}" srcOrd="4" destOrd="0" parTransId="{7E6C9A19-59DB-F548-9F00-90325D5CBC35}" sibTransId="{264C7109-699D-6C4A-A4BD-0C72354B284E}"/>
    <dgm:cxn modelId="{FC4F830C-D141-214C-9842-6329E95D0A9E}" srcId="{32624367-62C0-4C4A-85A6-45677C591B1E}" destId="{592806B3-0FFB-1A4F-8B61-49B2EBFEBBB0}" srcOrd="0" destOrd="0" parTransId="{FE35079E-9397-054F-9D8A-91FA9AE8A0C9}" sibTransId="{1619FFC3-E1DA-AD4B-9148-1ECF793DB86E}"/>
    <dgm:cxn modelId="{16D5173D-2F68-A94F-BA69-8705D4380762}" type="presOf" srcId="{A010F976-E9E0-A148-8283-909249470DA3}" destId="{E90882AD-4811-4749-85C4-A55B805D9FF2}" srcOrd="0" destOrd="0" presId="urn:microsoft.com/office/officeart/2009/3/layout/StepUpProcess"/>
    <dgm:cxn modelId="{3645E8A0-2171-8E4E-8AC8-C092198355F0}" type="presOf" srcId="{4D19CF5D-0246-5448-9708-E54693EA46CA}" destId="{92C25A47-3DE8-A442-BEBB-DB794A0035D7}" srcOrd="0" destOrd="0" presId="urn:microsoft.com/office/officeart/2009/3/layout/StepUpProcess"/>
    <dgm:cxn modelId="{2E6B57DF-D1FB-2F41-B6ED-6197DE6435FC}" srcId="{32624367-62C0-4C4A-85A6-45677C591B1E}" destId="{3CA18EA7-4D90-1548-851C-E3EBB22F4355}" srcOrd="3" destOrd="0" parTransId="{84B71D96-5FF3-724B-BE4F-04990407D369}" sibTransId="{8F77C204-1506-2946-A283-EC79BDE0EDA4}"/>
    <dgm:cxn modelId="{9AD6C2BB-D4A8-6A46-8986-7DF8E422D2BE}" srcId="{32624367-62C0-4C4A-85A6-45677C591B1E}" destId="{A010F976-E9E0-A148-8283-909249470DA3}" srcOrd="6" destOrd="0" parTransId="{263D7637-1A21-A04A-BC59-40C197524200}" sibTransId="{59022325-0FAE-E748-9693-261F0AD50856}"/>
    <dgm:cxn modelId="{74F22F44-6139-EC4F-BA38-66089103C5B0}" type="presParOf" srcId="{0E9CF370-5158-6A48-87C2-8F3D728F5052}" destId="{30B7C3ED-BBBC-5442-AFBF-6F88CE3442CF}" srcOrd="0" destOrd="0" presId="urn:microsoft.com/office/officeart/2009/3/layout/StepUpProcess"/>
    <dgm:cxn modelId="{234EF826-0820-A445-8FE7-2ED41E41C33A}" type="presParOf" srcId="{30B7C3ED-BBBC-5442-AFBF-6F88CE3442CF}" destId="{6D7F0E9A-FFC7-4147-AAB4-FD1CE7B90151}" srcOrd="0" destOrd="0" presId="urn:microsoft.com/office/officeart/2009/3/layout/StepUpProcess"/>
    <dgm:cxn modelId="{7767B71C-35B0-B544-A421-D74A8C500D44}" type="presParOf" srcId="{30B7C3ED-BBBC-5442-AFBF-6F88CE3442CF}" destId="{B8863B7D-8AB7-4641-AC29-31B00165D50C}" srcOrd="1" destOrd="0" presId="urn:microsoft.com/office/officeart/2009/3/layout/StepUpProcess"/>
    <dgm:cxn modelId="{FD8C2ED9-FCE5-2243-B560-696CECC0397F}" type="presParOf" srcId="{30B7C3ED-BBBC-5442-AFBF-6F88CE3442CF}" destId="{B5BEA95A-7198-004E-9981-FCFC8D3A15B6}" srcOrd="2" destOrd="0" presId="urn:microsoft.com/office/officeart/2009/3/layout/StepUpProcess"/>
    <dgm:cxn modelId="{EA9EACA7-994A-354C-A241-85CEDA0F4359}" type="presParOf" srcId="{0E9CF370-5158-6A48-87C2-8F3D728F5052}" destId="{8689A953-1AEA-6D4E-8FE9-8E41D004386F}" srcOrd="1" destOrd="0" presId="urn:microsoft.com/office/officeart/2009/3/layout/StepUpProcess"/>
    <dgm:cxn modelId="{86B1BB69-8EB5-5845-8C62-5BD84BBC9F04}" type="presParOf" srcId="{8689A953-1AEA-6D4E-8FE9-8E41D004386F}" destId="{BD76CB85-75DE-BE47-9966-5B8DA6C3BD75}" srcOrd="0" destOrd="0" presId="urn:microsoft.com/office/officeart/2009/3/layout/StepUpProcess"/>
    <dgm:cxn modelId="{52C93010-0D5F-C341-8A91-A388975514CD}" type="presParOf" srcId="{0E9CF370-5158-6A48-87C2-8F3D728F5052}" destId="{D66E0990-259C-824C-8CB2-F39AFF4217F3}" srcOrd="2" destOrd="0" presId="urn:microsoft.com/office/officeart/2009/3/layout/StepUpProcess"/>
    <dgm:cxn modelId="{2CD19E7F-5A6C-6947-9029-1AA4C482720C}" type="presParOf" srcId="{D66E0990-259C-824C-8CB2-F39AFF4217F3}" destId="{08DB9853-C773-F14A-8513-9FAA15173581}" srcOrd="0" destOrd="0" presId="urn:microsoft.com/office/officeart/2009/3/layout/StepUpProcess"/>
    <dgm:cxn modelId="{19474FDA-EE77-D24D-A99E-8ECAD8669F7E}" type="presParOf" srcId="{D66E0990-259C-824C-8CB2-F39AFF4217F3}" destId="{5746230B-50C9-AF44-823E-1AE00ABBBBE8}" srcOrd="1" destOrd="0" presId="urn:microsoft.com/office/officeart/2009/3/layout/StepUpProcess"/>
    <dgm:cxn modelId="{50E5DA68-49A4-5F4C-BBE7-B2333799BC1D}" type="presParOf" srcId="{D66E0990-259C-824C-8CB2-F39AFF4217F3}" destId="{854634EE-8E5F-7547-BB7D-50174EBF2ECA}" srcOrd="2" destOrd="0" presId="urn:microsoft.com/office/officeart/2009/3/layout/StepUpProcess"/>
    <dgm:cxn modelId="{E7B63689-0B10-724C-9331-1D4451B23D9B}" type="presParOf" srcId="{0E9CF370-5158-6A48-87C2-8F3D728F5052}" destId="{4402BBF0-E0E5-A54B-8F73-AA0C244454EB}" srcOrd="3" destOrd="0" presId="urn:microsoft.com/office/officeart/2009/3/layout/StepUpProcess"/>
    <dgm:cxn modelId="{A7F47EB9-0296-8B41-A80B-4A7A8319F5F1}" type="presParOf" srcId="{4402BBF0-E0E5-A54B-8F73-AA0C244454EB}" destId="{88A118F2-5C0E-BA4E-A12C-59EFF20A6565}" srcOrd="0" destOrd="0" presId="urn:microsoft.com/office/officeart/2009/3/layout/StepUpProcess"/>
    <dgm:cxn modelId="{A51A3493-30E5-F04F-8C31-9ED91F2B3803}" type="presParOf" srcId="{0E9CF370-5158-6A48-87C2-8F3D728F5052}" destId="{38055516-9FE0-FB4C-971F-D613207A8FFB}" srcOrd="4" destOrd="0" presId="urn:microsoft.com/office/officeart/2009/3/layout/StepUpProcess"/>
    <dgm:cxn modelId="{0F1F0D38-4630-C94F-B344-3EDC5591525E}" type="presParOf" srcId="{38055516-9FE0-FB4C-971F-D613207A8FFB}" destId="{E2AF198D-3264-064F-B2DA-0EDA5BC38785}" srcOrd="0" destOrd="0" presId="urn:microsoft.com/office/officeart/2009/3/layout/StepUpProcess"/>
    <dgm:cxn modelId="{98091BAC-5A57-454F-949D-62151C834F5E}" type="presParOf" srcId="{38055516-9FE0-FB4C-971F-D613207A8FFB}" destId="{7B107B4E-6B13-A34E-8561-E4FA75321AA7}" srcOrd="1" destOrd="0" presId="urn:microsoft.com/office/officeart/2009/3/layout/StepUpProcess"/>
    <dgm:cxn modelId="{9502E828-C801-C244-9B4C-4D0A6B68403F}" type="presParOf" srcId="{38055516-9FE0-FB4C-971F-D613207A8FFB}" destId="{CB678BC5-B6D1-5B40-ABD3-35D3BE585A74}" srcOrd="2" destOrd="0" presId="urn:microsoft.com/office/officeart/2009/3/layout/StepUpProcess"/>
    <dgm:cxn modelId="{7D955A55-2B85-144D-B2E0-4056C43AA8F6}" type="presParOf" srcId="{0E9CF370-5158-6A48-87C2-8F3D728F5052}" destId="{E7A520B1-9252-4044-ADC6-B047D09B6D05}" srcOrd="5" destOrd="0" presId="urn:microsoft.com/office/officeart/2009/3/layout/StepUpProcess"/>
    <dgm:cxn modelId="{5E5429DE-3207-FF49-A7CF-6692B38E3511}" type="presParOf" srcId="{E7A520B1-9252-4044-ADC6-B047D09B6D05}" destId="{D5F169C9-DB48-274E-9824-4A14A8A47512}" srcOrd="0" destOrd="0" presId="urn:microsoft.com/office/officeart/2009/3/layout/StepUpProcess"/>
    <dgm:cxn modelId="{156DE9DE-11EF-304A-BE67-EFC77F45B1A1}" type="presParOf" srcId="{0E9CF370-5158-6A48-87C2-8F3D728F5052}" destId="{AD89BAF5-251C-0C48-B375-0308FF7BD017}" srcOrd="6" destOrd="0" presId="urn:microsoft.com/office/officeart/2009/3/layout/StepUpProcess"/>
    <dgm:cxn modelId="{443348FA-B08E-E54E-B99F-153C58D9BDB2}" type="presParOf" srcId="{AD89BAF5-251C-0C48-B375-0308FF7BD017}" destId="{BFD320F3-7CF6-B14F-B1B5-A912BBDB934D}" srcOrd="0" destOrd="0" presId="urn:microsoft.com/office/officeart/2009/3/layout/StepUpProcess"/>
    <dgm:cxn modelId="{2F0BE969-B0B1-5949-AC54-8E0C30F03551}" type="presParOf" srcId="{AD89BAF5-251C-0C48-B375-0308FF7BD017}" destId="{C08C452D-A555-FF45-82A3-43A2CAAF135E}" srcOrd="1" destOrd="0" presId="urn:microsoft.com/office/officeart/2009/3/layout/StepUpProcess"/>
    <dgm:cxn modelId="{050736C0-FE02-D941-A75E-B40DD9AE8BF3}" type="presParOf" srcId="{AD89BAF5-251C-0C48-B375-0308FF7BD017}" destId="{ACA90027-4604-E547-9400-4CC0AE371000}" srcOrd="2" destOrd="0" presId="urn:microsoft.com/office/officeart/2009/3/layout/StepUpProcess"/>
    <dgm:cxn modelId="{962506DE-D46A-C941-8EBC-09048D144341}" type="presParOf" srcId="{0E9CF370-5158-6A48-87C2-8F3D728F5052}" destId="{17278849-16A7-4244-AE32-280D1ECC7EDB}" srcOrd="7" destOrd="0" presId="urn:microsoft.com/office/officeart/2009/3/layout/StepUpProcess"/>
    <dgm:cxn modelId="{F9F9FD01-935F-BD41-ADA6-347FE78DBB86}" type="presParOf" srcId="{17278849-16A7-4244-AE32-280D1ECC7EDB}" destId="{560641D2-5CF3-8B49-A0D2-1A321544C986}" srcOrd="0" destOrd="0" presId="urn:microsoft.com/office/officeart/2009/3/layout/StepUpProcess"/>
    <dgm:cxn modelId="{A26A5FAE-7D0F-E245-BBD2-D1134B41730C}" type="presParOf" srcId="{0E9CF370-5158-6A48-87C2-8F3D728F5052}" destId="{F9165A19-DF96-D843-9E99-B32E6CFEDE6B}" srcOrd="8" destOrd="0" presId="urn:microsoft.com/office/officeart/2009/3/layout/StepUpProcess"/>
    <dgm:cxn modelId="{A8561D8C-9B23-7D41-A1B3-A49D6B9AFD7B}" type="presParOf" srcId="{F9165A19-DF96-D843-9E99-B32E6CFEDE6B}" destId="{065BB7F0-A9E6-7649-BF42-D7CC06014510}" srcOrd="0" destOrd="0" presId="urn:microsoft.com/office/officeart/2009/3/layout/StepUpProcess"/>
    <dgm:cxn modelId="{13B43676-003D-9B4E-B816-442ABE1DE19A}" type="presParOf" srcId="{F9165A19-DF96-D843-9E99-B32E6CFEDE6B}" destId="{F7047590-6511-5F43-A213-2A0B3BC9F918}" srcOrd="1" destOrd="0" presId="urn:microsoft.com/office/officeart/2009/3/layout/StepUpProcess"/>
    <dgm:cxn modelId="{CBC1D8F6-8E44-A54A-99BB-D070B781904C}" type="presParOf" srcId="{F9165A19-DF96-D843-9E99-B32E6CFEDE6B}" destId="{15121FBF-A34F-4C4A-BC99-89D2690719DD}" srcOrd="2" destOrd="0" presId="urn:microsoft.com/office/officeart/2009/3/layout/StepUpProcess"/>
    <dgm:cxn modelId="{88F8978E-66BD-6747-8EE9-63B6A38D2AB2}" type="presParOf" srcId="{0E9CF370-5158-6A48-87C2-8F3D728F5052}" destId="{433EA1B0-5F04-8146-B70A-07A76BD1A19D}" srcOrd="9" destOrd="0" presId="urn:microsoft.com/office/officeart/2009/3/layout/StepUpProcess"/>
    <dgm:cxn modelId="{3A458612-BA2A-4A46-AAB7-9ED3189E1003}" type="presParOf" srcId="{433EA1B0-5F04-8146-B70A-07A76BD1A19D}" destId="{4791B523-2255-B24F-A5F8-F250B93E45EC}" srcOrd="0" destOrd="0" presId="urn:microsoft.com/office/officeart/2009/3/layout/StepUpProcess"/>
    <dgm:cxn modelId="{72273763-5894-2A48-B9EE-4307CB08AF85}" type="presParOf" srcId="{0E9CF370-5158-6A48-87C2-8F3D728F5052}" destId="{C87E3E39-53F1-3F4B-AC1B-582178D5DE18}" srcOrd="10" destOrd="0" presId="urn:microsoft.com/office/officeart/2009/3/layout/StepUpProcess"/>
    <dgm:cxn modelId="{D937D100-BDD6-824B-A5B0-E6BBEAF011B5}" type="presParOf" srcId="{C87E3E39-53F1-3F4B-AC1B-582178D5DE18}" destId="{F34B795B-55E7-464D-BBB1-09A10ADED501}" srcOrd="0" destOrd="0" presId="urn:microsoft.com/office/officeart/2009/3/layout/StepUpProcess"/>
    <dgm:cxn modelId="{EE0F6F27-7C23-B04D-8626-5C51A4570DA2}" type="presParOf" srcId="{C87E3E39-53F1-3F4B-AC1B-582178D5DE18}" destId="{14625940-912B-E541-A87B-CE303628B6B9}" srcOrd="1" destOrd="0" presId="urn:microsoft.com/office/officeart/2009/3/layout/StepUpProcess"/>
    <dgm:cxn modelId="{9B14A4C3-A756-074F-B225-16F6CF40D59F}" type="presParOf" srcId="{C87E3E39-53F1-3F4B-AC1B-582178D5DE18}" destId="{94F057B5-C88B-1144-85C9-B783DC524E1D}" srcOrd="2" destOrd="0" presId="urn:microsoft.com/office/officeart/2009/3/layout/StepUpProcess"/>
    <dgm:cxn modelId="{52E1D044-DDF3-3140-BC86-7E9BE16C62CA}" type="presParOf" srcId="{0E9CF370-5158-6A48-87C2-8F3D728F5052}" destId="{A4170BCF-DB22-A84E-814A-2B1F8E12E416}" srcOrd="11" destOrd="0" presId="urn:microsoft.com/office/officeart/2009/3/layout/StepUpProcess"/>
    <dgm:cxn modelId="{32E6E34F-7898-2047-927F-22DB5DE1740A}" type="presParOf" srcId="{A4170BCF-DB22-A84E-814A-2B1F8E12E416}" destId="{54843259-8D35-3142-9A9A-31BA8393D34A}" srcOrd="0" destOrd="0" presId="urn:microsoft.com/office/officeart/2009/3/layout/StepUpProcess"/>
    <dgm:cxn modelId="{20B72393-D5B4-5540-AE03-256EA72DEC68}" type="presParOf" srcId="{0E9CF370-5158-6A48-87C2-8F3D728F5052}" destId="{EFBCBDB7-7BBA-6647-8E38-3BE7C81C3470}" srcOrd="12" destOrd="0" presId="urn:microsoft.com/office/officeart/2009/3/layout/StepUpProcess"/>
    <dgm:cxn modelId="{135EDA77-DF7A-0F43-8DF1-CE2A52EBEE1D}" type="presParOf" srcId="{EFBCBDB7-7BBA-6647-8E38-3BE7C81C3470}" destId="{BBD1B916-BA93-8F49-A541-F507AE479577}" srcOrd="0" destOrd="0" presId="urn:microsoft.com/office/officeart/2009/3/layout/StepUpProcess"/>
    <dgm:cxn modelId="{15C1EBC4-C0C4-5347-A793-D3913D8E606E}" type="presParOf" srcId="{EFBCBDB7-7BBA-6647-8E38-3BE7C81C3470}" destId="{E90882AD-4811-4749-85C4-A55B805D9FF2}" srcOrd="1" destOrd="0" presId="urn:microsoft.com/office/officeart/2009/3/layout/StepUpProcess"/>
    <dgm:cxn modelId="{5664D430-72F7-3B43-8E97-1CE20F7DA7A1}" type="presParOf" srcId="{EFBCBDB7-7BBA-6647-8E38-3BE7C81C3470}" destId="{425DE511-5AF6-4341-8FC5-F6A28A7103F9}" srcOrd="2" destOrd="0" presId="urn:microsoft.com/office/officeart/2009/3/layout/StepUpProcess"/>
    <dgm:cxn modelId="{3286A64E-0D0A-564C-83B0-EDF8EF91C6DF}" type="presParOf" srcId="{0E9CF370-5158-6A48-87C2-8F3D728F5052}" destId="{AF241F67-C40F-AA4B-98D2-E261CBB4D846}" srcOrd="13" destOrd="0" presId="urn:microsoft.com/office/officeart/2009/3/layout/StepUpProcess"/>
    <dgm:cxn modelId="{B0C39264-5743-B044-A59A-578F9149A842}" type="presParOf" srcId="{AF241F67-C40F-AA4B-98D2-E261CBB4D846}" destId="{8DA37065-5B15-CF42-82F4-B66B545A2E66}" srcOrd="0" destOrd="0" presId="urn:microsoft.com/office/officeart/2009/3/layout/StepUpProcess"/>
    <dgm:cxn modelId="{834BD2B7-CD7F-2342-846B-B254397CE290}" type="presParOf" srcId="{0E9CF370-5158-6A48-87C2-8F3D728F5052}" destId="{A9ECB3CE-F9F3-514A-9EF6-94B389688443}" srcOrd="14" destOrd="0" presId="urn:microsoft.com/office/officeart/2009/3/layout/StepUpProcess"/>
    <dgm:cxn modelId="{021F1BF0-7532-8549-AB41-DC5C903F5391}" type="presParOf" srcId="{A9ECB3CE-F9F3-514A-9EF6-94B389688443}" destId="{5A42AC8B-DB86-4144-AAE4-3CCE594D2E73}" srcOrd="0" destOrd="0" presId="urn:microsoft.com/office/officeart/2009/3/layout/StepUpProcess"/>
    <dgm:cxn modelId="{3FD210ED-1334-D548-93FE-57FE042E5C11}" type="presParOf" srcId="{A9ECB3CE-F9F3-514A-9EF6-94B389688443}" destId="{92C25A47-3DE8-A442-BEBB-DB794A0035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1E28A-BDEB-604C-96B2-82F4413F0A32}">
      <dsp:nvSpPr>
        <dsp:cNvPr id="0" name=""/>
        <dsp:cNvSpPr/>
      </dsp:nvSpPr>
      <dsp:spPr>
        <a:xfrm>
          <a:off x="1759427" y="1897941"/>
          <a:ext cx="1287606" cy="128760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/>
            <a:t>ESS</a:t>
          </a:r>
          <a:r>
            <a:rPr lang="el-GR" sz="2400" kern="1200" dirty="0"/>
            <a:t>ν</a:t>
          </a:r>
          <a:r>
            <a:rPr lang="en-US" sz="2400" kern="1200" dirty="0"/>
            <a:t>SB</a:t>
          </a:r>
          <a:endParaRPr lang="en-GB" sz="2400" kern="1200" dirty="0"/>
        </a:p>
      </dsp:txBody>
      <dsp:txXfrm>
        <a:off x="1947993" y="2086507"/>
        <a:ext cx="910474" cy="910474"/>
      </dsp:txXfrm>
    </dsp:sp>
    <dsp:sp modelId="{38DA1CFE-A892-9E4D-86B8-28C922BCB30C}">
      <dsp:nvSpPr>
        <dsp:cNvPr id="0" name=""/>
        <dsp:cNvSpPr/>
      </dsp:nvSpPr>
      <dsp:spPr>
        <a:xfrm rot="10800000">
          <a:off x="451147" y="2358260"/>
          <a:ext cx="1236324" cy="366967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0EAFF4-7335-834A-BF88-3A8A607E5FDF}">
      <dsp:nvSpPr>
        <dsp:cNvPr id="0" name=""/>
        <dsp:cNvSpPr/>
      </dsp:nvSpPr>
      <dsp:spPr>
        <a:xfrm>
          <a:off x="485" y="2181214"/>
          <a:ext cx="901324" cy="7210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BENE (2004-2008)</a:t>
          </a:r>
        </a:p>
      </dsp:txBody>
      <dsp:txXfrm>
        <a:off x="21604" y="2202333"/>
        <a:ext cx="859086" cy="678821"/>
      </dsp:txXfrm>
    </dsp:sp>
    <dsp:sp modelId="{31C304B1-DF0F-EC47-8644-1FD5D326718A}">
      <dsp:nvSpPr>
        <dsp:cNvPr id="0" name=""/>
        <dsp:cNvSpPr/>
      </dsp:nvSpPr>
      <dsp:spPr>
        <a:xfrm rot="12960000">
          <a:off x="705903" y="1574201"/>
          <a:ext cx="1236324" cy="36696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969AB2-CFF9-1D49-8E6E-685BFEC874D8}">
      <dsp:nvSpPr>
        <dsp:cNvPr id="0" name=""/>
        <dsp:cNvSpPr/>
      </dsp:nvSpPr>
      <dsp:spPr>
        <a:xfrm>
          <a:off x="373300" y="1033808"/>
          <a:ext cx="901324" cy="7210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ISS (2005-2007)</a:t>
          </a:r>
        </a:p>
      </dsp:txBody>
      <dsp:txXfrm>
        <a:off x="394419" y="1054927"/>
        <a:ext cx="859086" cy="678821"/>
      </dsp:txXfrm>
    </dsp:sp>
    <dsp:sp modelId="{BDA2632F-375B-A949-825C-0334983C1FFD}">
      <dsp:nvSpPr>
        <dsp:cNvPr id="0" name=""/>
        <dsp:cNvSpPr/>
      </dsp:nvSpPr>
      <dsp:spPr>
        <a:xfrm rot="15120000">
          <a:off x="1372864" y="1089626"/>
          <a:ext cx="1236324" cy="36696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0C551F-BCF5-6045-B043-95DB0E812057}">
      <dsp:nvSpPr>
        <dsp:cNvPr id="0" name=""/>
        <dsp:cNvSpPr/>
      </dsp:nvSpPr>
      <dsp:spPr>
        <a:xfrm>
          <a:off x="1349341" y="324672"/>
          <a:ext cx="901324" cy="7210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EURO</a:t>
          </a:r>
          <a:r>
            <a:rPr lang="el-GR" sz="1200" kern="1200" dirty="0"/>
            <a:t>ν</a:t>
          </a:r>
          <a:r>
            <a:rPr lang="en-US" sz="1200" kern="1200" dirty="0"/>
            <a:t> (2008-2012)</a:t>
          </a:r>
          <a:endParaRPr lang="en-GB" sz="1200" kern="1200" dirty="0"/>
        </a:p>
      </dsp:txBody>
      <dsp:txXfrm>
        <a:off x="1370460" y="345791"/>
        <a:ext cx="859086" cy="678821"/>
      </dsp:txXfrm>
    </dsp:sp>
    <dsp:sp modelId="{B7CB2CDB-EB63-B745-ADB1-C6EBF2E6F6EF}">
      <dsp:nvSpPr>
        <dsp:cNvPr id="0" name=""/>
        <dsp:cNvSpPr/>
      </dsp:nvSpPr>
      <dsp:spPr>
        <a:xfrm rot="17280000">
          <a:off x="2197272" y="1089626"/>
          <a:ext cx="1236324" cy="36696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F89FD8-B233-2C43-8428-8278B2E88C4C}">
      <dsp:nvSpPr>
        <dsp:cNvPr id="0" name=""/>
        <dsp:cNvSpPr/>
      </dsp:nvSpPr>
      <dsp:spPr>
        <a:xfrm>
          <a:off x="2555795" y="324672"/>
          <a:ext cx="901324" cy="7210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LAGUNA (2008-2010)</a:t>
          </a:r>
        </a:p>
      </dsp:txBody>
      <dsp:txXfrm>
        <a:off x="2576914" y="345791"/>
        <a:ext cx="859086" cy="678821"/>
      </dsp:txXfrm>
    </dsp:sp>
    <dsp:sp modelId="{E61A4675-BF82-FB45-9A02-D181E233724D}">
      <dsp:nvSpPr>
        <dsp:cNvPr id="0" name=""/>
        <dsp:cNvSpPr/>
      </dsp:nvSpPr>
      <dsp:spPr>
        <a:xfrm rot="19440000">
          <a:off x="2864233" y="1574201"/>
          <a:ext cx="1236324" cy="36696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E4DEF1-F129-094A-B0AE-DEDDB750A355}">
      <dsp:nvSpPr>
        <dsp:cNvPr id="0" name=""/>
        <dsp:cNvSpPr/>
      </dsp:nvSpPr>
      <dsp:spPr>
        <a:xfrm>
          <a:off x="3531837" y="1033808"/>
          <a:ext cx="901324" cy="7210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LAGUNA-LBNO (2010-2014)</a:t>
          </a:r>
        </a:p>
      </dsp:txBody>
      <dsp:txXfrm>
        <a:off x="3552956" y="1054927"/>
        <a:ext cx="859086" cy="678821"/>
      </dsp:txXfrm>
    </dsp:sp>
    <dsp:sp modelId="{D88B08BD-CE16-454E-8DF6-85A3CE5F90D1}">
      <dsp:nvSpPr>
        <dsp:cNvPr id="0" name=""/>
        <dsp:cNvSpPr/>
      </dsp:nvSpPr>
      <dsp:spPr>
        <a:xfrm>
          <a:off x="3118989" y="2358260"/>
          <a:ext cx="1236324" cy="36696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2087DC-CA1E-2F43-AFB9-132720C933A0}">
      <dsp:nvSpPr>
        <dsp:cNvPr id="0" name=""/>
        <dsp:cNvSpPr/>
      </dsp:nvSpPr>
      <dsp:spPr>
        <a:xfrm>
          <a:off x="3904652" y="2181214"/>
          <a:ext cx="901324" cy="7210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COST Action CA15139 (2015-2019)</a:t>
          </a:r>
        </a:p>
      </dsp:txBody>
      <dsp:txXfrm>
        <a:off x="3925771" y="2202333"/>
        <a:ext cx="859086" cy="6788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7F0E9A-FFC7-4147-AAB4-FD1CE7B90151}">
      <dsp:nvSpPr>
        <dsp:cNvPr id="0" name=""/>
        <dsp:cNvSpPr/>
      </dsp:nvSpPr>
      <dsp:spPr>
        <a:xfrm rot="5400000">
          <a:off x="197301" y="3104654"/>
          <a:ext cx="582026" cy="96847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863B7D-8AB7-4641-AC29-31B00165D50C}">
      <dsp:nvSpPr>
        <dsp:cNvPr id="0" name=""/>
        <dsp:cNvSpPr/>
      </dsp:nvSpPr>
      <dsp:spPr>
        <a:xfrm>
          <a:off x="109248" y="3394021"/>
          <a:ext cx="1063505" cy="766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sp:txBody>
      <dsp:txXfrm>
        <a:off x="109248" y="3394021"/>
        <a:ext cx="1063505" cy="766417"/>
      </dsp:txXfrm>
    </dsp:sp>
    <dsp:sp modelId="{B5BEA95A-7198-004E-9981-FCFC8D3A15B6}">
      <dsp:nvSpPr>
        <dsp:cNvPr id="0" name=""/>
        <dsp:cNvSpPr/>
      </dsp:nvSpPr>
      <dsp:spPr>
        <a:xfrm>
          <a:off x="809523" y="3033353"/>
          <a:ext cx="164971" cy="16497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DB9853-C773-F14A-8513-9FAA15173581}">
      <dsp:nvSpPr>
        <dsp:cNvPr id="0" name=""/>
        <dsp:cNvSpPr/>
      </dsp:nvSpPr>
      <dsp:spPr>
        <a:xfrm rot="5400000">
          <a:off x="1363041" y="2744523"/>
          <a:ext cx="582026" cy="96847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46230B-50C9-AF44-823E-1AE00ABBBBE8}">
      <dsp:nvSpPr>
        <dsp:cNvPr id="0" name=""/>
        <dsp:cNvSpPr/>
      </dsp:nvSpPr>
      <dsp:spPr>
        <a:xfrm>
          <a:off x="1282132" y="3042236"/>
          <a:ext cx="1068069" cy="956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kern="1200" noProof="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282132" y="3042236"/>
        <a:ext cx="1068069" cy="956949"/>
      </dsp:txXfrm>
    </dsp:sp>
    <dsp:sp modelId="{854634EE-8E5F-7547-BB7D-50174EBF2ECA}">
      <dsp:nvSpPr>
        <dsp:cNvPr id="0" name=""/>
        <dsp:cNvSpPr/>
      </dsp:nvSpPr>
      <dsp:spPr>
        <a:xfrm>
          <a:off x="1975264" y="2673223"/>
          <a:ext cx="164971" cy="16497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AF198D-3264-064F-B2DA-0EDA5BC38785}">
      <dsp:nvSpPr>
        <dsp:cNvPr id="0" name=""/>
        <dsp:cNvSpPr/>
      </dsp:nvSpPr>
      <dsp:spPr>
        <a:xfrm rot="5400000">
          <a:off x="2527205" y="2479658"/>
          <a:ext cx="582026" cy="96847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107B4E-6B13-A34E-8561-E4FA75321AA7}">
      <dsp:nvSpPr>
        <dsp:cNvPr id="0" name=""/>
        <dsp:cNvSpPr/>
      </dsp:nvSpPr>
      <dsp:spPr>
        <a:xfrm>
          <a:off x="2427326" y="2769025"/>
          <a:ext cx="1065665" cy="766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sp:txBody>
      <dsp:txXfrm>
        <a:off x="2427326" y="2769025"/>
        <a:ext cx="1065665" cy="766417"/>
      </dsp:txXfrm>
    </dsp:sp>
    <dsp:sp modelId="{CB678BC5-B6D1-5B40-ABD3-35D3BE585A74}">
      <dsp:nvSpPr>
        <dsp:cNvPr id="0" name=""/>
        <dsp:cNvSpPr/>
      </dsp:nvSpPr>
      <dsp:spPr>
        <a:xfrm>
          <a:off x="3139427" y="2408358"/>
          <a:ext cx="164971" cy="16497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D320F3-7CF6-B14F-B1B5-A912BBDB934D}">
      <dsp:nvSpPr>
        <dsp:cNvPr id="0" name=""/>
        <dsp:cNvSpPr/>
      </dsp:nvSpPr>
      <dsp:spPr>
        <a:xfrm rot="5400000">
          <a:off x="3714245" y="2214793"/>
          <a:ext cx="582026" cy="96847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8C452D-A555-FF45-82A3-43A2CAAF135E}">
      <dsp:nvSpPr>
        <dsp:cNvPr id="0" name=""/>
        <dsp:cNvSpPr/>
      </dsp:nvSpPr>
      <dsp:spPr>
        <a:xfrm>
          <a:off x="3591865" y="2504160"/>
          <a:ext cx="1110667" cy="766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2021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End of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 Design Study, CDR and preliminary costing</a:t>
          </a:r>
        </a:p>
      </dsp:txBody>
      <dsp:txXfrm>
        <a:off x="3591865" y="2504160"/>
        <a:ext cx="1110667" cy="766417"/>
      </dsp:txXfrm>
    </dsp:sp>
    <dsp:sp modelId="{ACA90027-4604-E547-9400-4CC0AE371000}">
      <dsp:nvSpPr>
        <dsp:cNvPr id="0" name=""/>
        <dsp:cNvSpPr/>
      </dsp:nvSpPr>
      <dsp:spPr>
        <a:xfrm>
          <a:off x="4326467" y="2143493"/>
          <a:ext cx="164971" cy="16497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5BB7F0-A9E6-7649-BF42-D7CC06014510}">
      <dsp:nvSpPr>
        <dsp:cNvPr id="0" name=""/>
        <dsp:cNvSpPr/>
      </dsp:nvSpPr>
      <dsp:spPr>
        <a:xfrm rot="5400000">
          <a:off x="4857109" y="1949928"/>
          <a:ext cx="582026" cy="96847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047590-6511-5F43-A213-2A0B3BC9F918}">
      <dsp:nvSpPr>
        <dsp:cNvPr id="0" name=""/>
        <dsp:cNvSpPr/>
      </dsp:nvSpPr>
      <dsp:spPr>
        <a:xfrm>
          <a:off x="4753527" y="2239295"/>
          <a:ext cx="1052418" cy="766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2022-2025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Preparatory Phase, TDR</a:t>
          </a:r>
        </a:p>
      </dsp:txBody>
      <dsp:txXfrm>
        <a:off x="4753527" y="2239295"/>
        <a:ext cx="1052418" cy="766417"/>
      </dsp:txXfrm>
    </dsp:sp>
    <dsp:sp modelId="{15121FBF-A34F-4C4A-BC99-89D2690719DD}">
      <dsp:nvSpPr>
        <dsp:cNvPr id="0" name=""/>
        <dsp:cNvSpPr/>
      </dsp:nvSpPr>
      <dsp:spPr>
        <a:xfrm>
          <a:off x="5469331" y="1878628"/>
          <a:ext cx="164971" cy="16497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4B795B-55E7-464D-BBB1-09A10ADED501}">
      <dsp:nvSpPr>
        <dsp:cNvPr id="0" name=""/>
        <dsp:cNvSpPr/>
      </dsp:nvSpPr>
      <dsp:spPr>
        <a:xfrm rot="5400000">
          <a:off x="6027199" y="1685063"/>
          <a:ext cx="582026" cy="96847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625940-912B-E541-A87B-CE303628B6B9}">
      <dsp:nvSpPr>
        <dsp:cNvPr id="0" name=""/>
        <dsp:cNvSpPr/>
      </dsp:nvSpPr>
      <dsp:spPr>
        <a:xfrm>
          <a:off x="5932095" y="1974430"/>
          <a:ext cx="1076769" cy="766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2025-2028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Preconstruction Phase, International Agreement</a:t>
          </a:r>
        </a:p>
      </dsp:txBody>
      <dsp:txXfrm>
        <a:off x="5932095" y="1974430"/>
        <a:ext cx="1076769" cy="766417"/>
      </dsp:txXfrm>
    </dsp:sp>
    <dsp:sp modelId="{94F057B5-C88B-1144-85C9-B783DC524E1D}">
      <dsp:nvSpPr>
        <dsp:cNvPr id="0" name=""/>
        <dsp:cNvSpPr/>
      </dsp:nvSpPr>
      <dsp:spPr>
        <a:xfrm>
          <a:off x="6639422" y="1613762"/>
          <a:ext cx="164971" cy="16497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D1B916-BA93-8F49-A541-F507AE479577}">
      <dsp:nvSpPr>
        <dsp:cNvPr id="0" name=""/>
        <dsp:cNvSpPr/>
      </dsp:nvSpPr>
      <dsp:spPr>
        <a:xfrm rot="5400000">
          <a:off x="7116002" y="1440284"/>
          <a:ext cx="582026" cy="96847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0882AD-4811-4749-85C4-A55B805D9FF2}">
      <dsp:nvSpPr>
        <dsp:cNvPr id="0" name=""/>
        <dsp:cNvSpPr/>
      </dsp:nvSpPr>
      <dsp:spPr>
        <a:xfrm>
          <a:off x="7019894" y="1739693"/>
          <a:ext cx="1265917" cy="766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2028-2034</a:t>
          </a:r>
          <a:r>
            <a:rPr lang="en-GB" sz="1400" b="0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sp:txBody>
      <dsp:txXfrm>
        <a:off x="7019894" y="1739693"/>
        <a:ext cx="1265917" cy="766417"/>
      </dsp:txXfrm>
    </dsp:sp>
    <dsp:sp modelId="{425DE511-5AF6-4341-8FC5-F6A28A7103F9}">
      <dsp:nvSpPr>
        <dsp:cNvPr id="0" name=""/>
        <dsp:cNvSpPr/>
      </dsp:nvSpPr>
      <dsp:spPr>
        <a:xfrm>
          <a:off x="7898948" y="1348897"/>
          <a:ext cx="164971" cy="16497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42AC8B-DB86-4144-AAE4-3CCE594D2E73}">
      <dsp:nvSpPr>
        <dsp:cNvPr id="0" name=""/>
        <dsp:cNvSpPr/>
      </dsp:nvSpPr>
      <dsp:spPr>
        <a:xfrm rot="5400000">
          <a:off x="8351965" y="1155333"/>
          <a:ext cx="582026" cy="96847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C25A47-3DE8-A442-BEBB-DB794A0035D7}">
      <dsp:nvSpPr>
        <dsp:cNvPr id="0" name=""/>
        <dsp:cNvSpPr/>
      </dsp:nvSpPr>
      <dsp:spPr>
        <a:xfrm>
          <a:off x="8254810" y="1444700"/>
          <a:ext cx="874348" cy="766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2035-</a:t>
          </a:r>
          <a:r>
            <a:rPr lang="en-GB" sz="1400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sp:txBody>
      <dsp:txXfrm>
        <a:off x="8254810" y="1444700"/>
        <a:ext cx="874348" cy="7664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F0AAB-3BD2-476D-9254-17F8735F594A}" type="datetimeFigureOut">
              <a:rPr lang="de-DE" smtClean="0"/>
              <a:t>06.01.2022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981C6-15EF-4128-9DDD-3BDD655EA4A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0032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81C6-15EF-4128-9DDD-3BDD655EA4A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101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373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98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311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21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41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25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631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E5692-1CA4-4129-B081-0D424151FC39}" type="datetime1">
              <a:rPr lang="de-DE" smtClean="0"/>
              <a:t>06.01.2022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T. Tolba, Lepton Photon 2021, Manchester 2022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B2AD-A5A4-4603-91F3-F6AC721F2C5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619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19594-3471-47D9-B9E8-72B251C0D41F}" type="datetime1">
              <a:rPr lang="de-DE" smtClean="0"/>
              <a:t>06.01.2022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T. Tolba, Lepton Photon 2021, Manchester 2022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B2AD-A5A4-4603-91F3-F6AC721F2C5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6576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32B09-05F6-4FA2-86BF-95FAAB2C9F71}" type="datetime1">
              <a:rPr lang="de-DE" smtClean="0"/>
              <a:t>06.01.2022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T. Tolba, Lepton Photon 2021, Manchester 2022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B2AD-A5A4-4603-91F3-F6AC721F2C5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0850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0A783-30FC-45A3-958A-DB3BF7C8E70B}" type="datetime1">
              <a:rPr lang="de-DE" smtClean="0"/>
              <a:t>06.01.2022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T. Tolba, Lepton Photon 2021, Manchester 2022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B2AD-A5A4-4603-91F3-F6AC721F2C5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2733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0A6A7-00D6-4E1A-A063-FE6C7E69923B}" type="datetime1">
              <a:rPr lang="de-DE" smtClean="0"/>
              <a:t>06.01.2022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T. Tolba, Lepton Photon 2021, Manchester 2022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B2AD-A5A4-4603-91F3-F6AC721F2C5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9845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EAD6-A6B4-4D11-A19F-852BF0CC7DC5}" type="datetime1">
              <a:rPr lang="de-DE" smtClean="0"/>
              <a:t>06.01.2022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T. Tolba, Lepton Photon 2021, Manchester 2022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B2AD-A5A4-4603-91F3-F6AC721F2C5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123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A4BC2-E7A3-4B98-9A6E-282D76982472}" type="datetime1">
              <a:rPr lang="de-DE" smtClean="0"/>
              <a:t>06.01.2022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T. Tolba, Lepton Photon 2021, Manchester 2022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B2AD-A5A4-4603-91F3-F6AC721F2C5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0512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FBD12-C72D-4BAC-B2EF-0AC27AA68F52}" type="datetime1">
              <a:rPr lang="de-DE" smtClean="0"/>
              <a:t>06.01.2022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T. Tolba, Lepton Photon 2021, Manchester 2022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B2AD-A5A4-4603-91F3-F6AC721F2C5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8626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A218-6325-42DF-B2A4-BE20D074D1D9}" type="datetime1">
              <a:rPr lang="de-DE" smtClean="0"/>
              <a:t>06.01.2022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T. Tolba, Lepton Photon 2021, Manchester 2022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B2AD-A5A4-4603-91F3-F6AC721F2C5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5052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EC7BE-0A7A-4922-AAB5-E60A07E56050}" type="datetime1">
              <a:rPr lang="de-DE" smtClean="0"/>
              <a:t>06.01.2022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T. Tolba, Lepton Photon 2021, Manchester 2022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B2AD-A5A4-4603-91F3-F6AC721F2C5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9216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B1D10-5B1B-48E9-95F7-6D473FDCC1C3}" type="datetime1">
              <a:rPr lang="de-DE" smtClean="0"/>
              <a:t>06.01.2022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T. Tolba, Lepton Photon 2021, Manchester 2022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B2AD-A5A4-4603-91F3-F6AC721F2C5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3761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A6ED5-6994-4C03-85CC-5BE6884B225F}" type="datetime1">
              <a:rPr lang="de-DE" smtClean="0"/>
              <a:t>06.01.2022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T. Tolba, Lepton Photon 2021, Manchester 2022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DB2AD-A5A4-4603-91F3-F6AC721F2C5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1829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emf"/><Relationship Id="rId10" Type="http://schemas.openxmlformats.org/officeDocument/2006/relationships/image" Target="../media/image31.emf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doi.org/10.1140/epjc/s10052-021-09845-8" TargetMode="Externa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tiff"/><Relationship Id="rId5" Type="http://schemas.openxmlformats.org/officeDocument/2006/relationships/image" Target="../media/image51.tiff"/><Relationship Id="rId4" Type="http://schemas.openxmlformats.org/officeDocument/2006/relationships/image" Target="../media/image5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12" Type="http://schemas.openxmlformats.org/officeDocument/2006/relationships/image" Target="../media/image63.png"/><Relationship Id="rId17" Type="http://schemas.openxmlformats.org/officeDocument/2006/relationships/image" Target="../media/image1.pn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5" Type="http://schemas.openxmlformats.org/officeDocument/2006/relationships/image" Target="../media/image66.gif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png"/><Relationship Id="rId1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13" Type="http://schemas.openxmlformats.org/officeDocument/2006/relationships/image" Target="../media/image73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72.tiff"/><Relationship Id="rId17" Type="http://schemas.openxmlformats.org/officeDocument/2006/relationships/hyperlink" Target="https://doi.org/10.1140/epjc/s10052-021-09845-8" TargetMode="Externa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71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75.tiff"/><Relationship Id="rId10" Type="http://schemas.openxmlformats.org/officeDocument/2006/relationships/image" Target="../media/image70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69.emf"/><Relationship Id="rId1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1682" y="2289297"/>
            <a:ext cx="11196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F20"/>
              </a:rPr>
              <a:t>The ESS based neutrino Super Beam Experiment (ESS𝜈SB)</a:t>
            </a:r>
            <a:endParaRPr lang="de-DE" sz="4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6382-65F1-41C5-856C-D8F740A85CB4}" type="datetime1">
              <a:rPr lang="de-DE" smtClean="0"/>
              <a:t>06.01.2022</a:t>
            </a:fld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C90CED-39FF-4CA5-804C-65136E5998E6}"/>
              </a:ext>
            </a:extLst>
          </p:cNvPr>
          <p:cNvSpPr txBox="1"/>
          <p:nvPr/>
        </p:nvSpPr>
        <p:spPr>
          <a:xfrm>
            <a:off x="-8666" y="3886970"/>
            <a:ext cx="12192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i="1" dirty="0"/>
              <a:t>Tamer Tolba </a:t>
            </a:r>
            <a:r>
              <a:rPr lang="en-US" sz="1600" dirty="0"/>
              <a:t>(</a:t>
            </a:r>
            <a:r>
              <a:rPr lang="en-US" sz="1600" i="1" dirty="0"/>
              <a:t>on behalf of the </a:t>
            </a:r>
            <a:r>
              <a:rPr lang="en-US" sz="1600" i="1" dirty="0" err="1"/>
              <a:t>ESSnuSB</a:t>
            </a:r>
            <a:r>
              <a:rPr lang="en-US" sz="1600" i="1" dirty="0"/>
              <a:t> </a:t>
            </a:r>
            <a:r>
              <a:rPr lang="en-US" sz="1600" i="1" dirty="0" smtClean="0"/>
              <a:t>collaboration</a:t>
            </a:r>
            <a:r>
              <a:rPr lang="en-US" sz="1600" dirty="0" smtClean="0"/>
              <a:t>)</a:t>
            </a:r>
            <a:endParaRPr lang="en-US" sz="1600" dirty="0"/>
          </a:p>
          <a:p>
            <a:pPr algn="ctr">
              <a:lnSpc>
                <a:spcPct val="150000"/>
              </a:lnSpc>
            </a:pPr>
            <a:r>
              <a:rPr lang="de-DE" sz="1600" i="1" dirty="0"/>
              <a:t>Institut für Experimentalphysik, Universität </a:t>
            </a:r>
            <a:r>
              <a:rPr lang="de-DE" sz="1600" i="1" dirty="0" smtClean="0"/>
              <a:t>Hamburg</a:t>
            </a:r>
          </a:p>
          <a:p>
            <a:pPr algn="ctr">
              <a:lnSpc>
                <a:spcPct val="150000"/>
              </a:lnSpc>
            </a:pPr>
            <a:endParaRPr lang="de-DE" sz="1600" i="1" dirty="0" smtClean="0"/>
          </a:p>
          <a:p>
            <a:pPr algn="ctr">
              <a:lnSpc>
                <a:spcPct val="150000"/>
              </a:lnSpc>
            </a:pPr>
            <a:endParaRPr lang="de-DE" sz="1600" i="1" dirty="0"/>
          </a:p>
          <a:p>
            <a:pPr algn="ctr">
              <a:lnSpc>
                <a:spcPct val="150000"/>
              </a:lnSpc>
            </a:pPr>
            <a:r>
              <a:rPr lang="en-US" sz="1400" i="1" dirty="0"/>
              <a:t>30th International Symposium on Lepton Photon Interactions at High Energies</a:t>
            </a:r>
          </a:p>
          <a:p>
            <a:pPr algn="ctr">
              <a:lnSpc>
                <a:spcPct val="150000"/>
              </a:lnSpc>
            </a:pPr>
            <a:r>
              <a:rPr lang="de-DE" sz="1400" i="1" dirty="0" smtClean="0"/>
              <a:t>Manchester, UK, 10 – 14 Jan. 2022</a:t>
            </a:r>
            <a:endParaRPr lang="de-DE" sz="1400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821E7D-D536-4EC4-A675-E7E2D6F4A4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" y="224005"/>
            <a:ext cx="2193188" cy="7109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CFD027-62E3-494B-A17B-C78731BC9E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762" y="224005"/>
            <a:ext cx="1977981" cy="562488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T. Tolba, Lepton Photon 2021, Manchester 2022</a:t>
            </a:r>
            <a:endParaRPr lang="de-DE" dirty="0"/>
          </a:p>
        </p:txBody>
      </p:sp>
      <p:pic>
        <p:nvPicPr>
          <p:cNvPr id="13" name="Imag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0" t="-2866"/>
          <a:stretch/>
        </p:blipFill>
        <p:spPr>
          <a:xfrm>
            <a:off x="7752303" y="224005"/>
            <a:ext cx="2080712" cy="57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0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pic>
        <p:nvPicPr>
          <p:cNvPr id="7" name="Picture 6" descr="essnusb_ess_layo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160" y="593333"/>
            <a:ext cx="8605520" cy="60499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474720" y="1818640"/>
            <a:ext cx="6695440" cy="843280"/>
          </a:xfrm>
          <a:prstGeom prst="ellipse">
            <a:avLst/>
          </a:prstGeom>
          <a:solidFill>
            <a:srgbClr val="FFFF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0" name="Straight Arrow Connector 9"/>
          <p:cNvCxnSpPr>
            <a:stCxn id="8" idx="1"/>
            <a:endCxn id="11" idx="2"/>
          </p:cNvCxnSpPr>
          <p:nvPr/>
        </p:nvCxnSpPr>
        <p:spPr>
          <a:xfrm flipH="1" flipV="1">
            <a:off x="3751363" y="1657529"/>
            <a:ext cx="703883" cy="2846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31139" y="457201"/>
            <a:ext cx="4440446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hr-HR" dirty="0"/>
              <a:t>Upgrade of the accelerator</a:t>
            </a:r>
          </a:p>
          <a:p>
            <a:pPr>
              <a:buFontTx/>
              <a:buChar char="-"/>
            </a:pPr>
            <a:r>
              <a:rPr lang="hr-HR" dirty="0"/>
              <a:t> 14 Hz to 28 Hz</a:t>
            </a:r>
          </a:p>
          <a:p>
            <a:pPr>
              <a:buFontTx/>
              <a:buChar char="-"/>
            </a:pPr>
            <a:r>
              <a:rPr lang="hr-HR" dirty="0"/>
              <a:t> use H</a:t>
            </a:r>
            <a:r>
              <a:rPr lang="hr-HR" baseline="30000" dirty="0"/>
              <a:t>-</a:t>
            </a:r>
            <a:r>
              <a:rPr lang="hr-HR" dirty="0"/>
              <a:t> instead of protons in ESSNuSB cycles</a:t>
            </a:r>
          </a:p>
          <a:p>
            <a:pPr>
              <a:buFontTx/>
              <a:buChar char="-"/>
            </a:pPr>
            <a:r>
              <a:rPr lang="hr-HR" dirty="0"/>
              <a:t> increase energy to 2.5 GeV kinetic</a:t>
            </a:r>
          </a:p>
        </p:txBody>
      </p:sp>
      <p:sp>
        <p:nvSpPr>
          <p:cNvPr id="12" name="Oval 11"/>
          <p:cNvSpPr/>
          <p:nvPr/>
        </p:nvSpPr>
        <p:spPr>
          <a:xfrm>
            <a:off x="1788160" y="4114800"/>
            <a:ext cx="2500479" cy="2528433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3" name="Straight Arrow Connector 12"/>
          <p:cNvCxnSpPr>
            <a:stCxn id="12" idx="7"/>
            <a:endCxn id="14" idx="2"/>
          </p:cNvCxnSpPr>
          <p:nvPr/>
        </p:nvCxnSpPr>
        <p:spPr>
          <a:xfrm flipH="1" flipV="1">
            <a:off x="3624351" y="3491131"/>
            <a:ext cx="298100" cy="9939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4000" y="2844801"/>
            <a:ext cx="4200702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hr-HR" dirty="0"/>
              <a:t>Build an accumulator ring</a:t>
            </a:r>
          </a:p>
          <a:p>
            <a:pPr>
              <a:buFontTx/>
              <a:buChar char="-"/>
            </a:pPr>
            <a:r>
              <a:rPr lang="hr-HR" dirty="0"/>
              <a:t> shorten ESS pulses from 2.86 ms to ≈ 1 </a:t>
            </a:r>
            <a:r>
              <a:rPr lang="el-GR" dirty="0">
                <a:latin typeface="Times New Roman"/>
                <a:cs typeface="Times New Roman"/>
              </a:rPr>
              <a:t>μ</a:t>
            </a:r>
            <a:r>
              <a:rPr lang="hr-HR" dirty="0"/>
              <a:t>s</a:t>
            </a:r>
          </a:p>
        </p:txBody>
      </p:sp>
      <p:sp>
        <p:nvSpPr>
          <p:cNvPr id="15" name="Oval 14"/>
          <p:cNvSpPr/>
          <p:nvPr/>
        </p:nvSpPr>
        <p:spPr>
          <a:xfrm>
            <a:off x="4151785" y="3573017"/>
            <a:ext cx="1819801" cy="1730505"/>
          </a:xfrm>
          <a:prstGeom prst="ellipse">
            <a:avLst/>
          </a:prstGeom>
          <a:solidFill>
            <a:srgbClr val="FFC0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7" name="Straight Arrow Connector 16"/>
          <p:cNvCxnSpPr>
            <a:stCxn id="15" idx="6"/>
            <a:endCxn id="18" idx="1"/>
          </p:cNvCxnSpPr>
          <p:nvPr/>
        </p:nvCxnSpPr>
        <p:spPr>
          <a:xfrm>
            <a:off x="5971586" y="4438270"/>
            <a:ext cx="551135" cy="2189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522721" y="4195525"/>
            <a:ext cx="2997359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hr-HR" dirty="0"/>
              <a:t>Build a neutrino target station</a:t>
            </a:r>
          </a:p>
          <a:p>
            <a:pPr>
              <a:buFontTx/>
              <a:buChar char="-"/>
            </a:pPr>
            <a:r>
              <a:rPr lang="hr-HR" dirty="0"/>
              <a:t> 4 identical targets and horns</a:t>
            </a:r>
          </a:p>
          <a:p>
            <a:pPr>
              <a:buFontTx/>
              <a:buChar char="-"/>
            </a:pPr>
            <a:r>
              <a:rPr lang="hr-HR" dirty="0"/>
              <a:t> need switchyard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9364"/>
            <a:ext cx="12192000" cy="707886"/>
          </a:xfrm>
        </p:spPr>
        <p:txBody>
          <a:bodyPr>
            <a:normAutofit/>
          </a:bodyPr>
          <a:lstStyle/>
          <a:p>
            <a:pPr algn="ctr"/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Adding a neutrino facility on </a:t>
            </a:r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ESS</a:t>
            </a:r>
            <a:endParaRPr lang="hr-H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04512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pic>
        <p:nvPicPr>
          <p:cNvPr id="7" name="Picture 6" descr="essnusb_ess_layo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160" y="593333"/>
            <a:ext cx="8605520" cy="60499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474720" y="1818640"/>
            <a:ext cx="6695440" cy="843280"/>
          </a:xfrm>
          <a:prstGeom prst="ellipse">
            <a:avLst/>
          </a:prstGeom>
          <a:solidFill>
            <a:srgbClr val="FFFF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0" name="Straight Arrow Connector 9"/>
          <p:cNvCxnSpPr>
            <a:stCxn id="8" idx="1"/>
            <a:endCxn id="11" idx="2"/>
          </p:cNvCxnSpPr>
          <p:nvPr/>
        </p:nvCxnSpPr>
        <p:spPr>
          <a:xfrm flipH="1" flipV="1">
            <a:off x="3751363" y="1657529"/>
            <a:ext cx="703883" cy="2846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31139" y="457201"/>
            <a:ext cx="4440446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hr-HR" dirty="0"/>
              <a:t>Upgrade of the accelerator</a:t>
            </a:r>
          </a:p>
          <a:p>
            <a:pPr>
              <a:buFontTx/>
              <a:buChar char="-"/>
            </a:pPr>
            <a:r>
              <a:rPr lang="hr-HR" dirty="0"/>
              <a:t> 14 Hz to 28 Hz</a:t>
            </a:r>
          </a:p>
          <a:p>
            <a:pPr>
              <a:buFontTx/>
              <a:buChar char="-"/>
            </a:pPr>
            <a:r>
              <a:rPr lang="hr-HR" dirty="0"/>
              <a:t> use H</a:t>
            </a:r>
            <a:r>
              <a:rPr lang="hr-HR" baseline="30000" dirty="0"/>
              <a:t>-</a:t>
            </a:r>
            <a:r>
              <a:rPr lang="hr-HR" dirty="0"/>
              <a:t> instead of protons in ESSNuSB cycles</a:t>
            </a:r>
          </a:p>
          <a:p>
            <a:pPr>
              <a:buFontTx/>
              <a:buChar char="-"/>
            </a:pPr>
            <a:r>
              <a:rPr lang="hr-HR" dirty="0"/>
              <a:t> increase energy to 2.5 GeV kinetic</a:t>
            </a:r>
          </a:p>
        </p:txBody>
      </p:sp>
      <p:sp>
        <p:nvSpPr>
          <p:cNvPr id="12" name="Oval 11"/>
          <p:cNvSpPr/>
          <p:nvPr/>
        </p:nvSpPr>
        <p:spPr>
          <a:xfrm>
            <a:off x="1788160" y="4114800"/>
            <a:ext cx="2500479" cy="2528433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3" name="Straight Arrow Connector 12"/>
          <p:cNvCxnSpPr>
            <a:stCxn id="12" idx="7"/>
            <a:endCxn id="14" idx="2"/>
          </p:cNvCxnSpPr>
          <p:nvPr/>
        </p:nvCxnSpPr>
        <p:spPr>
          <a:xfrm flipH="1" flipV="1">
            <a:off x="3624351" y="3491131"/>
            <a:ext cx="298100" cy="9939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4000" y="2844801"/>
            <a:ext cx="4200702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hr-HR" dirty="0"/>
              <a:t>Build an accumulator ring</a:t>
            </a:r>
          </a:p>
          <a:p>
            <a:pPr>
              <a:buFontTx/>
              <a:buChar char="-"/>
            </a:pPr>
            <a:r>
              <a:rPr lang="hr-HR" dirty="0"/>
              <a:t> shorten ESS pulses from 2.86 ms to ≈ 1 </a:t>
            </a:r>
            <a:r>
              <a:rPr lang="el-GR" dirty="0">
                <a:latin typeface="Times New Roman"/>
                <a:cs typeface="Times New Roman"/>
              </a:rPr>
              <a:t>μ</a:t>
            </a:r>
            <a:r>
              <a:rPr lang="hr-HR" dirty="0"/>
              <a:t>s</a:t>
            </a:r>
          </a:p>
        </p:txBody>
      </p:sp>
      <p:sp>
        <p:nvSpPr>
          <p:cNvPr id="15" name="Oval 14"/>
          <p:cNvSpPr/>
          <p:nvPr/>
        </p:nvSpPr>
        <p:spPr>
          <a:xfrm>
            <a:off x="4151785" y="3573017"/>
            <a:ext cx="1819801" cy="1730505"/>
          </a:xfrm>
          <a:prstGeom prst="ellipse">
            <a:avLst/>
          </a:prstGeom>
          <a:solidFill>
            <a:srgbClr val="FFC0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7" name="Straight Arrow Connector 16"/>
          <p:cNvCxnSpPr>
            <a:stCxn id="15" idx="6"/>
            <a:endCxn id="18" idx="1"/>
          </p:cNvCxnSpPr>
          <p:nvPr/>
        </p:nvCxnSpPr>
        <p:spPr>
          <a:xfrm>
            <a:off x="5971586" y="4438270"/>
            <a:ext cx="551135" cy="2189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522721" y="4195525"/>
            <a:ext cx="2997359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hr-HR" dirty="0"/>
              <a:t>Build a neutrino target station</a:t>
            </a:r>
          </a:p>
          <a:p>
            <a:pPr>
              <a:buFontTx/>
              <a:buChar char="-"/>
            </a:pPr>
            <a:r>
              <a:rPr lang="hr-HR" dirty="0"/>
              <a:t> 4 identical targets and horns</a:t>
            </a:r>
          </a:p>
          <a:p>
            <a:pPr>
              <a:buFontTx/>
              <a:buChar char="-"/>
            </a:pPr>
            <a:r>
              <a:rPr lang="hr-HR" dirty="0"/>
              <a:t> need switchyard</a:t>
            </a:r>
          </a:p>
        </p:txBody>
      </p:sp>
      <p:sp>
        <p:nvSpPr>
          <p:cNvPr id="16" name="Oval 15"/>
          <p:cNvSpPr/>
          <p:nvPr/>
        </p:nvSpPr>
        <p:spPr>
          <a:xfrm>
            <a:off x="6834024" y="457201"/>
            <a:ext cx="1497176" cy="1361440"/>
          </a:xfrm>
          <a:prstGeom prst="ellipse">
            <a:avLst/>
          </a:prstGeom>
          <a:solidFill>
            <a:srgbClr val="FFC0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9" name="Straight Arrow Connector 18"/>
          <p:cNvCxnSpPr>
            <a:endCxn id="20" idx="0"/>
          </p:cNvCxnSpPr>
          <p:nvPr/>
        </p:nvCxnSpPr>
        <p:spPr>
          <a:xfrm>
            <a:off x="7630175" y="1832674"/>
            <a:ext cx="1130875" cy="10121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85160" y="2844801"/>
            <a:ext cx="2751779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hr-HR" dirty="0"/>
              <a:t>Build a near detector site</a:t>
            </a:r>
          </a:p>
          <a:p>
            <a:pPr>
              <a:buFontTx/>
              <a:buChar char="-"/>
            </a:pPr>
            <a:r>
              <a:rPr lang="hr-HR" dirty="0"/>
              <a:t> water Cherenkov detector</a:t>
            </a:r>
          </a:p>
          <a:p>
            <a:pPr>
              <a:buFontTx/>
              <a:buChar char="-"/>
            </a:pPr>
            <a:r>
              <a:rPr lang="hr-HR" dirty="0"/>
              <a:t> fine grained scintillator</a:t>
            </a:r>
          </a:p>
          <a:p>
            <a:pPr>
              <a:buFontTx/>
              <a:buChar char="-"/>
            </a:pPr>
            <a:r>
              <a:rPr lang="hr-HR" dirty="0"/>
              <a:t> emulsion detector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9364"/>
            <a:ext cx="12192000" cy="707886"/>
          </a:xfrm>
        </p:spPr>
        <p:txBody>
          <a:bodyPr>
            <a:normAutofit/>
          </a:bodyPr>
          <a:lstStyle/>
          <a:p>
            <a:pPr algn="ctr"/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Adding a neutrino facility on </a:t>
            </a:r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ESS</a:t>
            </a:r>
            <a:endParaRPr lang="hr-H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64384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2"/>
          <p:cNvSpPr txBox="1">
            <a:spLocks noChangeArrowheads="1"/>
          </p:cNvSpPr>
          <p:nvPr/>
        </p:nvSpPr>
        <p:spPr>
          <a:xfrm>
            <a:off x="0" y="14398"/>
            <a:ext cx="12115800" cy="7050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latin typeface="+mn-lt"/>
                <a:cs typeface="Times New Roman"/>
              </a:rPr>
              <a:t>ESS Proton </a:t>
            </a:r>
            <a:r>
              <a:rPr lang="en-GB" sz="2800" dirty="0" err="1" smtClean="0">
                <a:latin typeface="+mn-lt"/>
                <a:cs typeface="Times New Roman"/>
              </a:rPr>
              <a:t>Linac</a:t>
            </a:r>
            <a:r>
              <a:rPr lang="en-GB" sz="2800" dirty="0" smtClean="0">
                <a:latin typeface="+mn-lt"/>
                <a:cs typeface="Times New Roman"/>
              </a:rPr>
              <a:t> upgrade and the accumulator ring</a:t>
            </a:r>
            <a:endParaRPr lang="en-GB" sz="2800" dirty="0">
              <a:latin typeface="+mn-lt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50" t="9988" r="409" b="9639"/>
          <a:stretch/>
        </p:blipFill>
        <p:spPr>
          <a:xfrm>
            <a:off x="915751" y="792715"/>
            <a:ext cx="9957657" cy="13583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269" y="2446545"/>
            <a:ext cx="4471840" cy="17902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10817" y="2151096"/>
            <a:ext cx="1167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Pulsing scheme</a:t>
            </a:r>
            <a:endParaRPr lang="en-US" sz="1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4813" y="4236821"/>
            <a:ext cx="2250217" cy="20497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4251" y="6286614"/>
            <a:ext cx="35068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</a:rPr>
              <a:t>● </a:t>
            </a:r>
            <a:r>
              <a:rPr lang="en-US" sz="1200" dirty="0" smtClean="0">
                <a:latin typeface="Arial" panose="020B0604020202020204" pitchFamily="34" charset="0"/>
              </a:rPr>
              <a:t>Accumulation </a:t>
            </a:r>
            <a:r>
              <a:rPr lang="en-US" sz="1200" dirty="0">
                <a:latin typeface="Arial" panose="020B0604020202020204" pitchFamily="34" charset="0"/>
              </a:rPr>
              <a:t>and storage, no acceleration.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smtClean="0">
                <a:latin typeface="Arial" panose="020B0604020202020204" pitchFamily="34" charset="0"/>
              </a:rPr>
              <a:t>● </a:t>
            </a:r>
            <a:r>
              <a:rPr lang="en-US" sz="1200" dirty="0">
                <a:latin typeface="Arial" panose="020B0604020202020204" pitchFamily="34" charset="0"/>
              </a:rPr>
              <a:t>384 m circumference, 1.33 </a:t>
            </a:r>
            <a:r>
              <a:rPr lang="el-GR" sz="1200" dirty="0">
                <a:latin typeface="Arial" panose="020B0604020202020204" pitchFamily="34" charset="0"/>
              </a:rPr>
              <a:t>μ</a:t>
            </a:r>
            <a:r>
              <a:rPr lang="en-US" sz="1200" dirty="0">
                <a:latin typeface="Arial" panose="020B0604020202020204" pitchFamily="34" charset="0"/>
              </a:rPr>
              <a:t>s revolution period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8191444" y="4989252"/>
            <a:ext cx="1034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Accumulator </a:t>
            </a:r>
          </a:p>
          <a:p>
            <a:pPr algn="ctr"/>
            <a:r>
              <a:rPr lang="en-US" sz="1200" b="1" dirty="0" smtClean="0"/>
              <a:t>Ring</a:t>
            </a:r>
            <a:endParaRPr lang="en-US" sz="1200" b="1" dirty="0"/>
          </a:p>
        </p:txBody>
      </p:sp>
      <p:sp>
        <p:nvSpPr>
          <p:cNvPr id="7" name="Rectangle 6"/>
          <p:cNvSpPr/>
          <p:nvPr/>
        </p:nvSpPr>
        <p:spPr>
          <a:xfrm>
            <a:off x="-37082" y="2391702"/>
            <a:ext cx="8352615" cy="435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68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ea typeface="Times New Roman" panose="02020603050405020304" pitchFamily="18" charset="0"/>
                <a:cs typeface="Arial" panose="020B0604020202020204" pitchFamily="34" charset="0"/>
              </a:rPr>
              <a:t> ESS</a:t>
            </a:r>
            <a:r>
              <a:rPr lang="el-GR" sz="17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1700" dirty="0">
                <a:ea typeface="Times New Roman" panose="02020603050405020304" pitchFamily="18" charset="0"/>
                <a:cs typeface="Arial" panose="020B0604020202020204" pitchFamily="34" charset="0"/>
              </a:rPr>
              <a:t>SB proposes to increase the ESS LINAC power from 5 MW to 10 MW.</a:t>
            </a:r>
          </a:p>
          <a:p>
            <a:pPr marL="968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cs typeface="Arial" panose="020B0604020202020204" pitchFamily="34" charset="0"/>
              </a:rPr>
              <a:t> The dedicated proton beam will be shortened to 1.3 </a:t>
            </a:r>
            <a:r>
              <a:rPr lang="el-GR" sz="1700" dirty="0">
                <a:cs typeface="Arial" panose="020B0604020202020204" pitchFamily="34" charset="0"/>
              </a:rPr>
              <a:t>μ</a:t>
            </a:r>
            <a:r>
              <a:rPr lang="en-US" sz="1700" dirty="0">
                <a:cs typeface="Arial" panose="020B0604020202020204" pitchFamily="34" charset="0"/>
              </a:rPr>
              <a:t>s:</a:t>
            </a:r>
          </a:p>
          <a:p>
            <a:pPr marL="633413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700" dirty="0">
                <a:cs typeface="Arial" panose="020B0604020202020204" pitchFamily="34" charset="0"/>
              </a:rPr>
              <a:t>With the help of the accumulator </a:t>
            </a:r>
            <a:r>
              <a:rPr lang="en-US" sz="1700" dirty="0" smtClean="0">
                <a:cs typeface="Arial" panose="020B0604020202020204" pitchFamily="34" charset="0"/>
              </a:rPr>
              <a:t>ring.</a:t>
            </a:r>
            <a:endParaRPr lang="en-US" sz="1700" dirty="0">
              <a:cs typeface="Arial" panose="020B0604020202020204" pitchFamily="34" charset="0"/>
            </a:endParaRPr>
          </a:p>
          <a:p>
            <a:pPr marL="633413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700" dirty="0">
                <a:cs typeface="Arial" panose="020B0604020202020204" pitchFamily="34" charset="0"/>
              </a:rPr>
              <a:t>Will be split in four (batches) already in the LINAC.</a:t>
            </a:r>
          </a:p>
          <a:p>
            <a:pPr marL="633413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700" dirty="0">
                <a:cs typeface="Arial" panose="020B0604020202020204" pitchFamily="34" charset="0"/>
              </a:rPr>
              <a:t>Each batch is accumulated and then extracted before the next batch enters the ring. </a:t>
            </a:r>
          </a:p>
          <a:p>
            <a:pPr marL="633413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700" dirty="0">
                <a:cs typeface="Arial" panose="020B0604020202020204" pitchFamily="34" charset="0"/>
              </a:rPr>
              <a:t>Each batch hits a different target thanks to the switching in the switchyard</a:t>
            </a:r>
            <a:r>
              <a:rPr lang="en-US" sz="1700" dirty="0" smtClean="0">
                <a:cs typeface="Arial" panose="020B0604020202020204" pitchFamily="34" charset="0"/>
              </a:rPr>
              <a:t>.</a:t>
            </a:r>
          </a:p>
          <a:p>
            <a:pPr marL="179388" indent="-3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 smtClean="0">
                <a:cs typeface="Arial" panose="020B0604020202020204" pitchFamily="34" charset="0"/>
              </a:rPr>
              <a:t> To </a:t>
            </a:r>
            <a:r>
              <a:rPr lang="en-US" sz="1700" dirty="0">
                <a:cs typeface="Arial" panose="020B0604020202020204" pitchFamily="34" charset="0"/>
              </a:rPr>
              <a:t>avoid excessive injection losses, H</a:t>
            </a:r>
            <a:r>
              <a:rPr lang="en-US" sz="1700" baseline="30000" dirty="0">
                <a:cs typeface="Arial" panose="020B0604020202020204" pitchFamily="34" charset="0"/>
              </a:rPr>
              <a:t>-</a:t>
            </a:r>
            <a:r>
              <a:rPr lang="en-US" sz="1700" dirty="0">
                <a:cs typeface="Arial" panose="020B0604020202020204" pitchFamily="34" charset="0"/>
              </a:rPr>
              <a:t> ions are injected into the LINAC and stripped by a foil before entering the accumulator.</a:t>
            </a:r>
          </a:p>
          <a:p>
            <a:pPr marL="268288" indent="-92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 smtClean="0">
                <a:cs typeface="Arial" panose="020B0604020202020204" pitchFamily="34" charset="0"/>
              </a:rPr>
              <a:t> Ring-to-switchyard, L2R, </a:t>
            </a:r>
            <a:r>
              <a:rPr lang="en-US" sz="1700" dirty="0">
                <a:cs typeface="Arial" panose="020B0604020202020204" pitchFamily="34" charset="0"/>
              </a:rPr>
              <a:t>transfer-line extract the proton pulses from the ring to the beam switchyard and distribute the </a:t>
            </a:r>
            <a:r>
              <a:rPr lang="en-US" sz="1700" dirty="0" smtClean="0">
                <a:cs typeface="Arial" panose="020B0604020202020204" pitchFamily="34" charset="0"/>
              </a:rPr>
              <a:t>resulting </a:t>
            </a:r>
            <a:r>
              <a:rPr lang="en-US" sz="1700" dirty="0">
                <a:cs typeface="Arial" panose="020B0604020202020204" pitchFamily="34" charset="0"/>
              </a:rPr>
              <a:t>four beam batches over four targets.</a:t>
            </a:r>
          </a:p>
          <a:p>
            <a:pPr marL="176213">
              <a:lnSpc>
                <a:spcPct val="130000"/>
              </a:lnSpc>
            </a:pPr>
            <a:endParaRPr lang="en-US" sz="1700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8121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1FCB4C-AFA3-4CAA-8931-BE18FF736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696E-0B9A-419A-A84F-8581E4A1BC12}" type="datetime1">
              <a:rPr lang="de-DE" smtClean="0"/>
              <a:t>06.01.2022</a:t>
            </a:fld>
            <a:endParaRPr lang="de-D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95A216-CBF9-4630-9D06-3CA4FA564F53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Layout of the Target </a:t>
            </a:r>
            <a:r>
              <a:rPr lang="en-US" sz="2800" dirty="0" smtClean="0"/>
              <a:t>Station Facility</a:t>
            </a:r>
            <a:endParaRPr lang="en-US" sz="2800" dirty="0"/>
          </a:p>
        </p:txBody>
      </p:sp>
      <p:sp>
        <p:nvSpPr>
          <p:cNvPr id="21" name="AutoShape 2" descr="m_{i}">
            <a:extLst>
              <a:ext uri="{FF2B5EF4-FFF2-40B4-BE49-F238E27FC236}">
                <a16:creationId xmlns:a16="http://schemas.microsoft.com/office/drawing/2014/main" id="{D409031B-633A-4D16-818F-910CC644AA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51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3" descr="{\displaystyle i=1,2,3}">
            <a:extLst>
              <a:ext uri="{FF2B5EF4-FFF2-40B4-BE49-F238E27FC236}">
                <a16:creationId xmlns:a16="http://schemas.microsoft.com/office/drawing/2014/main" id="{4DEBF7D6-FC5B-4397-82C3-8717EE75D8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223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 rot="21012070" flipH="1">
            <a:off x="4400152" y="3231650"/>
            <a:ext cx="7223556" cy="3118959"/>
            <a:chOff x="17661089" y="14055957"/>
            <a:chExt cx="10048543" cy="4497240"/>
          </a:xfrm>
        </p:grpSpPr>
        <p:grpSp>
          <p:nvGrpSpPr>
            <p:cNvPr id="31" name="Group 30"/>
            <p:cNvGrpSpPr/>
            <p:nvPr/>
          </p:nvGrpSpPr>
          <p:grpSpPr>
            <a:xfrm rot="21043157" flipH="1">
              <a:off x="17661089" y="14791630"/>
              <a:ext cx="10048543" cy="3761567"/>
              <a:chOff x="17566951" y="14733053"/>
              <a:chExt cx="10577053" cy="4174986"/>
            </a:xfrm>
          </p:grpSpPr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2" t="10977" r="4571" b="37736"/>
              <a:stretch/>
            </p:blipFill>
            <p:spPr>
              <a:xfrm>
                <a:off x="18094038" y="14733053"/>
                <a:ext cx="10049966" cy="335986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8" name="TextBox 57"/>
              <p:cNvSpPr txBox="1"/>
              <p:nvPr/>
            </p:nvSpPr>
            <p:spPr>
              <a:xfrm>
                <a:off x="21987711" y="16948536"/>
                <a:ext cx="1919659" cy="5209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14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ecay </a:t>
                </a:r>
                <a:r>
                  <a:rPr lang="en-U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14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unnel</a:t>
                </a:r>
                <a:endPara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26227516" y="15224235"/>
                <a:ext cx="1789464" cy="5209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eam dump</a:t>
                </a:r>
                <a:endParaRPr 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17566951" y="16765073"/>
                <a:ext cx="1017935" cy="572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err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1600" b="1" baseline="-25000" dirty="0" err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beam</a:t>
                </a:r>
                <a:endParaRPr lang="en-US" sz="1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 rot="31087">
                <a:off x="18739000" y="18415479"/>
                <a:ext cx="2146196" cy="4925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4-horn system</a:t>
                </a:r>
                <a:endParaRPr 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2" name="Straight Arrow Connector 61"/>
              <p:cNvCxnSpPr/>
              <p:nvPr/>
            </p:nvCxnSpPr>
            <p:spPr>
              <a:xfrm rot="31087" flipH="1">
                <a:off x="26664939" y="15744736"/>
                <a:ext cx="342147" cy="80607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 flipV="1">
                <a:off x="18753790" y="16672376"/>
                <a:ext cx="544632" cy="33918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/>
              <p:cNvCxnSpPr/>
              <p:nvPr/>
            </p:nvCxnSpPr>
            <p:spPr>
              <a:xfrm flipV="1">
                <a:off x="18575660" y="16818821"/>
                <a:ext cx="611248" cy="30074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/>
              <p:nvPr/>
            </p:nvCxnSpPr>
            <p:spPr>
              <a:xfrm rot="31087" flipV="1">
                <a:off x="20241344" y="17505875"/>
                <a:ext cx="17688" cy="91390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/>
              <p:nvPr/>
            </p:nvCxnSpPr>
            <p:spPr>
              <a:xfrm flipV="1">
                <a:off x="18798301" y="17231581"/>
                <a:ext cx="544632" cy="33918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 flipV="1">
                <a:off x="18622373" y="17392235"/>
                <a:ext cx="611248" cy="30074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5" name="Straight Arrow Connector 54"/>
            <p:cNvCxnSpPr/>
            <p:nvPr/>
          </p:nvCxnSpPr>
          <p:spPr>
            <a:xfrm rot="21012070" flipH="1">
              <a:off x="25964531" y="14846062"/>
              <a:ext cx="403658" cy="4285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 flipH="1">
              <a:off x="25916265" y="14055957"/>
              <a:ext cx="1399986" cy="7978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concrete </a:t>
              </a:r>
            </a:p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shield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T. Tolba, DPG Spring meeting Dortmund 2021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 smtClean="0"/>
              <a:t>8</a:t>
            </a:r>
            <a:endParaRPr lang="de-DE" dirty="0"/>
          </a:p>
        </p:txBody>
      </p:sp>
      <p:grpSp>
        <p:nvGrpSpPr>
          <p:cNvPr id="27" name="Group 26"/>
          <p:cNvGrpSpPr/>
          <p:nvPr/>
        </p:nvGrpSpPr>
        <p:grpSpPr>
          <a:xfrm>
            <a:off x="2577588" y="1036279"/>
            <a:ext cx="9572519" cy="2706531"/>
            <a:chOff x="2430612" y="1428547"/>
            <a:chExt cx="9572519" cy="27065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70" r="1579" b="5966"/>
            <a:stretch/>
          </p:blipFill>
          <p:spPr>
            <a:xfrm rot="21370377">
              <a:off x="2430612" y="1428547"/>
              <a:ext cx="9521081" cy="270653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516169" y="1462073"/>
              <a:ext cx="9486962" cy="2594536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object 25">
            <a:extLst>
              <a:ext uri="{FF2B5EF4-FFF2-40B4-BE49-F238E27FC236}">
                <a16:creationId xmlns:a16="http://schemas.microsoft.com/office/drawing/2014/main" id="{FEA79FD8-B3B5-4EDC-A510-1C5A11681046}"/>
              </a:ext>
            </a:extLst>
          </p:cNvPr>
          <p:cNvSpPr txBox="1"/>
          <p:nvPr/>
        </p:nvSpPr>
        <p:spPr>
          <a:xfrm>
            <a:off x="3502560" y="993236"/>
            <a:ext cx="1551447" cy="35086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 marL="103188" marR="5080">
              <a:lnSpc>
                <a:spcPct val="113999"/>
              </a:lnSpc>
              <a:buClr>
                <a:srgbClr val="2E5496"/>
              </a:buClr>
              <a:buSzPct val="119444"/>
              <a:tabLst>
                <a:tab pos="268288" algn="l"/>
              </a:tabLst>
            </a:pPr>
            <a:r>
              <a:rPr sz="2000" spc="-55" dirty="0">
                <a:latin typeface="Calibri"/>
                <a:cs typeface="Calibri"/>
              </a:rPr>
              <a:t>P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30" dirty="0">
                <a:latin typeface="Calibri"/>
                <a:cs typeface="Calibri"/>
              </a:rPr>
              <a:t>w</a:t>
            </a:r>
            <a:r>
              <a:rPr sz="2000" spc="-10" dirty="0">
                <a:latin typeface="Calibri"/>
                <a:cs typeface="Calibri"/>
              </a:rPr>
              <a:t>er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5" dirty="0" smtClean="0">
                <a:latin typeface="Calibri"/>
                <a:cs typeface="Calibri"/>
              </a:rPr>
              <a:t>Su</a:t>
            </a:r>
            <a:r>
              <a:rPr sz="2000" dirty="0" smtClean="0">
                <a:latin typeface="Calibri"/>
                <a:cs typeface="Calibri"/>
              </a:rPr>
              <a:t>p</a:t>
            </a:r>
            <a:r>
              <a:rPr sz="2000" spc="-5" dirty="0" smtClean="0">
                <a:latin typeface="Calibri"/>
                <a:cs typeface="Calibri"/>
              </a:rPr>
              <a:t>pl</a:t>
            </a:r>
            <a:r>
              <a:rPr sz="2000" dirty="0" smtClean="0">
                <a:latin typeface="Calibri"/>
                <a:cs typeface="Calibri"/>
              </a:rPr>
              <a:t>y</a:t>
            </a:r>
            <a:endParaRPr lang="en-US" sz="2000" dirty="0">
              <a:cs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406572" y="2432669"/>
            <a:ext cx="4073630" cy="8753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7728505" y="3291497"/>
            <a:ext cx="759828" cy="145109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4094584" y="1435909"/>
            <a:ext cx="2015493" cy="8753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bject 23">
            <a:extLst>
              <a:ext uri="{FF2B5EF4-FFF2-40B4-BE49-F238E27FC236}">
                <a16:creationId xmlns:a16="http://schemas.microsoft.com/office/drawing/2014/main" id="{76ADF634-5BA3-41F2-8D47-BE552C5F2332}"/>
              </a:ext>
            </a:extLst>
          </p:cNvPr>
          <p:cNvSpPr/>
          <p:nvPr/>
        </p:nvSpPr>
        <p:spPr>
          <a:xfrm>
            <a:off x="380965" y="599789"/>
            <a:ext cx="2609253" cy="18303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71" name="Straight Arrow Connector 70"/>
          <p:cNvCxnSpPr/>
          <p:nvPr/>
        </p:nvCxnSpPr>
        <p:spPr>
          <a:xfrm flipH="1" flipV="1">
            <a:off x="2916097" y="1206692"/>
            <a:ext cx="1197776" cy="62487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 rot="20011957">
            <a:off x="475059" y="3950881"/>
            <a:ext cx="2228398" cy="70788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Accumulator ring</a:t>
            </a:r>
          </a:p>
          <a:p>
            <a:pPr algn="ctr"/>
            <a:r>
              <a:rPr lang="en-US" sz="2000" dirty="0" smtClean="0"/>
              <a:t>Switch yard system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8241193" y="4064285"/>
            <a:ext cx="1627177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Target-station</a:t>
            </a:r>
            <a:endParaRPr lang="en-US" sz="2000" dirty="0"/>
          </a:p>
        </p:txBody>
      </p:sp>
      <p:sp>
        <p:nvSpPr>
          <p:cNvPr id="74" name="Oval 73"/>
          <p:cNvSpPr/>
          <p:nvPr/>
        </p:nvSpPr>
        <p:spPr>
          <a:xfrm>
            <a:off x="3206532" y="2462958"/>
            <a:ext cx="3200040" cy="8753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10065" y="2734358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Beam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" t="21301" r="5838" b="22313"/>
          <a:stretch/>
        </p:blipFill>
        <p:spPr>
          <a:xfrm>
            <a:off x="0" y="3626408"/>
            <a:ext cx="4312151" cy="3082186"/>
          </a:xfrm>
          <a:prstGeom prst="rect">
            <a:avLst/>
          </a:prstGeom>
        </p:spPr>
      </p:pic>
      <p:cxnSp>
        <p:nvCxnSpPr>
          <p:cNvPr id="75" name="Straight Arrow Connector 74"/>
          <p:cNvCxnSpPr/>
          <p:nvPr/>
        </p:nvCxnSpPr>
        <p:spPr>
          <a:xfrm flipH="1">
            <a:off x="4051559" y="3338738"/>
            <a:ext cx="415326" cy="55287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10114423" y="1568781"/>
            <a:ext cx="420678" cy="87325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bject 25">
            <a:extLst>
              <a:ext uri="{FF2B5EF4-FFF2-40B4-BE49-F238E27FC236}">
                <a16:creationId xmlns:a16="http://schemas.microsoft.com/office/drawing/2014/main" id="{FEA79FD8-B3B5-4EDC-A510-1C5A11681046}"/>
              </a:ext>
            </a:extLst>
          </p:cNvPr>
          <p:cNvSpPr txBox="1"/>
          <p:nvPr/>
        </p:nvSpPr>
        <p:spPr>
          <a:xfrm>
            <a:off x="9162266" y="860300"/>
            <a:ext cx="1746462" cy="701731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 marL="103188" marR="5080" algn="ctr">
              <a:lnSpc>
                <a:spcPct val="113999"/>
              </a:lnSpc>
              <a:buClr>
                <a:srgbClr val="2E5496"/>
              </a:buClr>
              <a:buSzPct val="119444"/>
              <a:tabLst>
                <a:tab pos="268288" algn="l"/>
              </a:tabLst>
            </a:pPr>
            <a:r>
              <a:rPr lang="en-US" sz="2000" dirty="0" smtClean="0">
                <a:cs typeface="Calibri"/>
              </a:rPr>
              <a:t>8 m of concrete shielding</a:t>
            </a:r>
            <a:endParaRPr lang="en-US" sz="2000" dirty="0"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 rot="20012664">
            <a:off x="364835" y="3658349"/>
            <a:ext cx="1879297" cy="369332"/>
          </a:xfrm>
          <a:prstGeom prst="rect">
            <a:avLst/>
          </a:prstGeom>
          <a:solidFill>
            <a:srgbClr val="FF33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Not Target-station</a:t>
            </a:r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0" t="15508" r="39240" b="14251"/>
          <a:stretch/>
        </p:blipFill>
        <p:spPr>
          <a:xfrm>
            <a:off x="2990218" y="5513129"/>
            <a:ext cx="1546587" cy="1391928"/>
          </a:xfrm>
          <a:prstGeom prst="rect">
            <a:avLst/>
          </a:prstGeom>
        </p:spPr>
      </p:pic>
      <p:cxnSp>
        <p:nvCxnSpPr>
          <p:cNvPr id="43" name="Straight Arrow Connector 42"/>
          <p:cNvCxnSpPr>
            <a:endCxn id="41" idx="3"/>
          </p:cNvCxnSpPr>
          <p:nvPr/>
        </p:nvCxnSpPr>
        <p:spPr>
          <a:xfrm flipH="1" flipV="1">
            <a:off x="4536805" y="6209093"/>
            <a:ext cx="691178" cy="294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31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A218-6325-42DF-B2A4-BE20D074D1D9}" type="datetime1">
              <a:rPr lang="de-DE" smtClean="0"/>
              <a:t>06.01.2022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T. Tolba, Lepton Photon 2021, Manchester 2022</a:t>
            </a:r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0" y="426233"/>
                <a:ext cx="12192000" cy="57608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7313" indent="-9525">
                  <a:lnSpc>
                    <a:spcPct val="130000"/>
                  </a:lnSpc>
                </a:pPr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4Horn focusing system </a:t>
                </a:r>
              </a:p>
              <a:p>
                <a:pPr marL="358775" indent="-2095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Four separated horns, target canister in the horn middle. </a:t>
                </a:r>
              </a:p>
              <a:p>
                <a:pPr marL="352425" indent="-2095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Aluminum conductor with outer (10 mm)/inner (3 mm) thickness </a:t>
                </a: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water cooled.</a:t>
                </a:r>
              </a:p>
              <a:p>
                <a:pPr marL="352425" indent="-2095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Horn current 350 kA/14 Hz/100 µs-pulse.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52425" indent="-2095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Toroidal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field inside the cavity, with max. 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-value of 2.21 T.</a:t>
                </a:r>
              </a:p>
              <a:p>
                <a:pPr marL="352425" indent="-2095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Current polarity depends on the </a:t>
                </a:r>
                <a:r>
                  <a:rPr lang="el-G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π</a:t>
                </a:r>
                <a:r>
                  <a:rPr lang="el-GR" sz="1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±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focusing  operation mode.</a:t>
                </a:r>
              </a:p>
              <a:p>
                <a:pPr marL="352425" indent="-2095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400" dirty="0" smtClean="0">
                    <a:latin typeface="Arial" panose="020B0604020202020204" pitchFamily="34" charset="0"/>
                  </a:rPr>
                  <a:t> Has </a:t>
                </a:r>
                <a:r>
                  <a:rPr lang="en-US" sz="1400" dirty="0">
                    <a:latin typeface="Arial" panose="020B0604020202020204" pitchFamily="34" charset="0"/>
                  </a:rPr>
                  <a:t>a very low inductance of 0.9 </a:t>
                </a:r>
                <a:r>
                  <a:rPr lang="en-US" sz="1400" dirty="0" err="1">
                    <a:latin typeface="Arial" panose="020B0604020202020204" pitchFamily="34" charset="0"/>
                  </a:rPr>
                  <a:t>μH</a:t>
                </a:r>
                <a:r>
                  <a:rPr lang="en-US" sz="1400" dirty="0">
                    <a:latin typeface="Arial" panose="020B0604020202020204" pitchFamily="34" charset="0"/>
                  </a:rPr>
                  <a:t> and a low resistance value of 0.235 m</a:t>
                </a:r>
                <a:r>
                  <a:rPr lang="el-GR" sz="1400" dirty="0">
                    <a:latin typeface="Arial" panose="020B0604020202020204" pitchFamily="34" charset="0"/>
                  </a:rPr>
                  <a:t>Ω</a:t>
                </a:r>
                <a:r>
                  <a:rPr lang="en-US" sz="1400" dirty="0">
                    <a:latin typeface="Arial" panose="020B0604020202020204" pitchFamily="34" charset="0"/>
                  </a:rPr>
                  <a:t>.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52425" indent="-209550">
                  <a:lnSpc>
                    <a:spcPct val="130000"/>
                  </a:lnSpc>
                  <a:spcBef>
                    <a:spcPts val="1200"/>
                  </a:spcBef>
                </a:pPr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Packed-bed target 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52425" indent="-2095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Four solid packed-bed, 1.5 mm radius </a:t>
                </a:r>
                <a:r>
                  <a:rPr lang="en-US" sz="1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</a:t>
                </a:r>
                <a:r>
                  <a:rPr lang="en-US" sz="1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spheres, contained in </a:t>
                </a:r>
                <a:r>
                  <a:rPr lang="en-US" sz="14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 </a:t>
                </a:r>
                <a:r>
                  <a:rPr lang="en-US" sz="1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15 mm-radius, 780 mm-long canister. </a:t>
                </a:r>
              </a:p>
              <a:p>
                <a:pPr marL="352425" indent="-2095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1.25 MW @ of 14 Hz ESS proton beam on target.</a:t>
                </a:r>
              </a:p>
              <a:p>
                <a:pPr marL="352425" indent="-2095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Cooled  based on longitudinal He flow in the bulk of the canister</a:t>
                </a:r>
              </a:p>
              <a:p>
                <a:pPr marL="352425" indent="-2095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Disadvantage: drastic reduction in cooling the spheres at the canister back.</a:t>
                </a:r>
              </a:p>
              <a:p>
                <a:pPr marL="352425" indent="-2095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New multi-entries transverse cooling system is under study</a:t>
                </a:r>
              </a:p>
              <a:p>
                <a:pPr marL="352425" indent="-2095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Advantage: homogenous cooling of the spheres in the canister bulk.</a:t>
                </a:r>
              </a:p>
              <a:p>
                <a:pPr marL="352425" indent="-209550">
                  <a:lnSpc>
                    <a:spcPct val="130000"/>
                  </a:lnSpc>
                  <a:spcBef>
                    <a:spcPts val="1200"/>
                  </a:spcBef>
                </a:pPr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Beam dump (Segmented-blocks core)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52425" indent="-2095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Protects the site behind the decay tunnel from radio-activation. </a:t>
                </a:r>
              </a:p>
              <a:p>
                <a:pPr marL="352425" indent="-2095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Different graphite core designs, with outer layout 4 x 4 x 3.2 m</a:t>
                </a:r>
                <a:r>
                  <a:rPr lang="en-US" sz="14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1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26233"/>
                <a:ext cx="12192000" cy="57608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11">
            <a:extLst>
              <a:ext uri="{FF2B5EF4-FFF2-40B4-BE49-F238E27FC236}">
                <a16:creationId xmlns:a16="http://schemas.microsoft.com/office/drawing/2014/main" id="{0533B33D-ACFE-1A44-A436-7193D9E782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83" t="16341" r="18078" b="11853"/>
          <a:stretch/>
        </p:blipFill>
        <p:spPr>
          <a:xfrm rot="20318790">
            <a:off x="7543253" y="351459"/>
            <a:ext cx="2108882" cy="142344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786210" y="3271651"/>
            <a:ext cx="2196098" cy="1239232"/>
            <a:chOff x="13150664" y="21893618"/>
            <a:chExt cx="5007661" cy="28960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50664" y="21893618"/>
              <a:ext cx="2394889" cy="236091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546125" y="22032258"/>
              <a:ext cx="2350946" cy="21552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3150664" y="24287953"/>
              <a:ext cx="5007661" cy="50174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700" dirty="0" smtClean="0">
                  <a:latin typeface="Calibri" panose="020F0502020204030204" pitchFamily="34" charset="0"/>
                </a:rPr>
                <a:t>Cooling </a:t>
              </a:r>
              <a:r>
                <a:rPr lang="en-US" sz="700" dirty="0">
                  <a:latin typeface="Calibri" panose="020F0502020204030204" pitchFamily="34" charset="0"/>
                </a:rPr>
                <a:t>by transverse flow – superficial velocity </a:t>
              </a:r>
              <a:endParaRPr lang="en-US" sz="700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576">
            <a:off x="6573318" y="-2030615"/>
            <a:ext cx="4489256" cy="2394725"/>
          </a:xfrm>
          <a:prstGeom prst="rect">
            <a:avLst/>
          </a:prstGeom>
        </p:spPr>
      </p:pic>
      <p:pic>
        <p:nvPicPr>
          <p:cNvPr id="17" name="Picture 16" descr="C:\work\ESSnuSB\FLUKA_EXAMPLES\Fluka_Tests\ESSvSB_4Horns\Results_Photos\Comsol_Photos\ThermalSimulations\4-Horns\SegBlocks\SegBlocks_MidCool_TC\ND_Temp_Surface_TC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6" t="4237" r="4791"/>
          <a:stretch>
            <a:fillRect/>
          </a:stretch>
        </p:blipFill>
        <p:spPr bwMode="auto">
          <a:xfrm>
            <a:off x="6585218" y="5135817"/>
            <a:ext cx="1316579" cy="1094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C:\work\ESSnuSB\DFG_program\Extension_application\Seg-blocs_Geo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2" r="1399"/>
          <a:stretch>
            <a:fillRect/>
          </a:stretch>
        </p:blipFill>
        <p:spPr bwMode="auto">
          <a:xfrm>
            <a:off x="8403535" y="4622004"/>
            <a:ext cx="3617485" cy="21284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roup 21"/>
          <p:cNvGrpSpPr/>
          <p:nvPr/>
        </p:nvGrpSpPr>
        <p:grpSpPr>
          <a:xfrm>
            <a:off x="9806917" y="2166287"/>
            <a:ext cx="2016971" cy="1079314"/>
            <a:chOff x="7673151" y="3235196"/>
            <a:chExt cx="1743762" cy="94056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73151" y="3235196"/>
              <a:ext cx="794073" cy="71064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11622" y="3235196"/>
              <a:ext cx="795051" cy="710645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7680003" y="3975708"/>
              <a:ext cx="1736910" cy="20005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700" dirty="0" smtClean="0">
                  <a:latin typeface="Calibri" panose="020F0502020204030204" pitchFamily="34" charset="0"/>
                </a:rPr>
                <a:t>Cooling </a:t>
              </a:r>
              <a:r>
                <a:rPr lang="en-US" sz="700" dirty="0">
                  <a:latin typeface="Calibri" panose="020F0502020204030204" pitchFamily="34" charset="0"/>
                </a:rPr>
                <a:t>by transverse flow – </a:t>
              </a:r>
              <a:r>
                <a:rPr lang="en-US" sz="700" dirty="0" smtClean="0">
                  <a:latin typeface="Calibri" panose="020F0502020204030204" pitchFamily="34" charset="0"/>
                </a:rPr>
                <a:t>Temperature</a:t>
              </a:r>
              <a:endParaRPr lang="en-US" sz="700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652016" y="5018371"/>
            <a:ext cx="4812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522 K</a:t>
            </a:r>
            <a:endParaRPr lang="en-US" sz="1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2" r="12665" b="10814"/>
          <a:stretch/>
        </p:blipFill>
        <p:spPr>
          <a:xfrm>
            <a:off x="9520714" y="261953"/>
            <a:ext cx="2627595" cy="13338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576">
            <a:off x="6590180" y="3554032"/>
            <a:ext cx="2585627" cy="13792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6867655" y="1590183"/>
                <a:ext cx="5306118" cy="3443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39750" indent="-539750"/>
                <a:r>
                  <a:rPr lang="en-US" sz="11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Interior </a:t>
                </a:r>
                <a:r>
                  <a:rPr lang="en-US" sz="11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view of one horn </a:t>
                </a:r>
                <a:r>
                  <a:rPr lang="en-US" sz="11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(left).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1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11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11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1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11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11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𝐵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11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and current direction in the horn </a:t>
                </a:r>
                <a:r>
                  <a:rPr lang="en-US" sz="11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(right).</a:t>
                </a:r>
                <a:endParaRPr lang="en-US" sz="11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655" y="1590183"/>
                <a:ext cx="5306118" cy="34439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11735140" y="205651"/>
            <a:ext cx="5084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2.21 T</a:t>
            </a:r>
            <a:endParaRPr lang="en-US" sz="1000" b="1" dirty="0"/>
          </a:p>
        </p:txBody>
      </p:sp>
      <p:sp>
        <p:nvSpPr>
          <p:cNvPr id="28" name="Rectangle 27"/>
          <p:cNvSpPr/>
          <p:nvPr/>
        </p:nvSpPr>
        <p:spPr>
          <a:xfrm>
            <a:off x="6737487" y="3674360"/>
            <a:ext cx="22910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09625" indent="-809625"/>
            <a:r>
              <a:rPr lang="en-US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Target 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canister with cooling bars. </a:t>
            </a:r>
            <a:endParaRPr lang="en-US" sz="1100" i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95A216-CBF9-4630-9D06-3CA4FA564F53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Target Station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2864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/>
          <p:cNvSpPr txBox="1"/>
          <p:nvPr/>
        </p:nvSpPr>
        <p:spPr>
          <a:xfrm>
            <a:off x="5175966" y="4303225"/>
            <a:ext cx="2914486" cy="461665"/>
          </a:xfrm>
          <a:prstGeom prst="rect">
            <a:avLst/>
          </a:prstGeom>
          <a:solidFill>
            <a:srgbClr val="CED5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i="1" dirty="0">
                <a:cs typeface="Times New Roman"/>
              </a:rPr>
              <a:t>at 100 km from the </a:t>
            </a:r>
            <a:r>
              <a:rPr lang="en-GB" sz="1200" b="1" i="1" dirty="0" smtClean="0">
                <a:cs typeface="Times New Roman"/>
              </a:rPr>
              <a:t>target </a:t>
            </a:r>
            <a:r>
              <a:rPr lang="en-GB" sz="1200" b="1" i="1" dirty="0">
                <a:cs typeface="Times New Roman"/>
              </a:rPr>
              <a:t>per </a:t>
            </a:r>
            <a:r>
              <a:rPr lang="en-GB" sz="1200" b="1" i="1" dirty="0" smtClean="0">
                <a:cs typeface="Times New Roman"/>
              </a:rPr>
              <a:t>year</a:t>
            </a:r>
          </a:p>
          <a:p>
            <a:pPr algn="ctr"/>
            <a:r>
              <a:rPr lang="en-GB" sz="1200" b="1" i="1" dirty="0" smtClean="0">
                <a:cs typeface="Times New Roman"/>
              </a:rPr>
              <a:t>(in absence of oscillations)</a:t>
            </a:r>
            <a:endParaRPr lang="en-GB" sz="1200" b="1" i="1" dirty="0">
              <a:cs typeface="Times New Roman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4604" y="4826714"/>
            <a:ext cx="407937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dirty="0">
                <a:cs typeface="Times New Roman"/>
              </a:rPr>
              <a:t>A</a:t>
            </a:r>
            <a:r>
              <a:rPr lang="en-GB" dirty="0" smtClean="0">
                <a:cs typeface="Times New Roman"/>
              </a:rPr>
              <a:t>lmost </a:t>
            </a:r>
            <a:r>
              <a:rPr lang="en-GB" dirty="0">
                <a:cs typeface="Times New Roman"/>
              </a:rPr>
              <a:t>pure </a:t>
            </a:r>
            <a:r>
              <a:rPr lang="en-GB" dirty="0" err="1">
                <a:cs typeface="Times New Roman"/>
              </a:rPr>
              <a:t>ν</a:t>
            </a:r>
            <a:r>
              <a:rPr lang="en-GB" baseline="-25000" dirty="0" err="1">
                <a:cs typeface="Times New Roman"/>
              </a:rPr>
              <a:t>μ</a:t>
            </a:r>
            <a:r>
              <a:rPr lang="en-GB" dirty="0">
                <a:cs typeface="Times New Roman"/>
              </a:rPr>
              <a:t> beam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dirty="0">
                <a:cs typeface="Times New Roman"/>
              </a:rPr>
              <a:t>S</a:t>
            </a:r>
            <a:r>
              <a:rPr lang="en-GB" dirty="0" smtClean="0">
                <a:cs typeface="Times New Roman"/>
              </a:rPr>
              <a:t>mall </a:t>
            </a:r>
            <a:r>
              <a:rPr lang="en-GB" dirty="0" err="1">
                <a:cs typeface="Times New Roman"/>
              </a:rPr>
              <a:t>ν</a:t>
            </a:r>
            <a:r>
              <a:rPr lang="en-GB" baseline="-25000" dirty="0" err="1">
                <a:cs typeface="Times New Roman"/>
              </a:rPr>
              <a:t>e</a:t>
            </a:r>
            <a:r>
              <a:rPr lang="en-GB" dirty="0">
                <a:cs typeface="Times New Roman"/>
              </a:rPr>
              <a:t> contamination which could be used to measure </a:t>
            </a:r>
            <a:r>
              <a:rPr lang="en-GB" dirty="0" err="1">
                <a:cs typeface="Times New Roman"/>
              </a:rPr>
              <a:t>ν</a:t>
            </a:r>
            <a:r>
              <a:rPr lang="en-GB" baseline="-25000" dirty="0" err="1">
                <a:cs typeface="Times New Roman"/>
              </a:rPr>
              <a:t>e</a:t>
            </a:r>
            <a:r>
              <a:rPr lang="en-GB" dirty="0">
                <a:cs typeface="Times New Roman"/>
              </a:rPr>
              <a:t> cross-sections in a near detector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6431" y="1253778"/>
            <a:ext cx="4479660" cy="30370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6827" y="1244241"/>
            <a:ext cx="4478741" cy="3036435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0020" y="4764890"/>
            <a:ext cx="4648517" cy="2096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61367"/>
            <a:ext cx="12192000" cy="1021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800" dirty="0" err="1" smtClean="0">
                <a:latin typeface="Calibri "/>
              </a:rPr>
              <a:t>ESSνSB</a:t>
            </a:r>
            <a:r>
              <a:rPr lang="en-GB" sz="2800" dirty="0" smtClean="0">
                <a:latin typeface="Calibri "/>
              </a:rPr>
              <a:t> neutrino </a:t>
            </a:r>
            <a:r>
              <a:rPr lang="en-GB" sz="2800" dirty="0">
                <a:latin typeface="Calibri "/>
              </a:rPr>
              <a:t>energy distribution</a:t>
            </a:r>
            <a:br>
              <a:rPr lang="en-GB" sz="2800" dirty="0">
                <a:latin typeface="Calibri "/>
              </a:rPr>
            </a:br>
            <a:r>
              <a:rPr lang="en-GB" sz="2000" dirty="0">
                <a:latin typeface="Calibri "/>
              </a:rPr>
              <a:t>(</a:t>
            </a:r>
            <a:r>
              <a:rPr lang="hr-HR" sz="2000" dirty="0">
                <a:latin typeface="Calibri "/>
              </a:rPr>
              <a:t>after </a:t>
            </a:r>
            <a:r>
              <a:rPr lang="en-GB" sz="2000" dirty="0">
                <a:latin typeface="Calibri "/>
              </a:rPr>
              <a:t>optimisation)</a:t>
            </a:r>
            <a:endParaRPr lang="hr-H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42639957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D_building_zoo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147" y="855120"/>
            <a:ext cx="8474844" cy="5932683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4045776" y="3725226"/>
            <a:ext cx="873957" cy="1124829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TextBox 8"/>
          <p:cNvSpPr txBox="1"/>
          <p:nvPr/>
        </p:nvSpPr>
        <p:spPr>
          <a:xfrm>
            <a:off x="4005136" y="4129839"/>
            <a:ext cx="798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i="1" dirty="0">
                <a:solidFill>
                  <a:srgbClr val="FFFF00"/>
                </a:solidFill>
              </a:rPr>
              <a:t>ν </a:t>
            </a:r>
            <a:r>
              <a:rPr lang="en-US" sz="1600" dirty="0">
                <a:solidFill>
                  <a:srgbClr val="FFFF00"/>
                </a:solidFill>
              </a:rPr>
              <a:t>B</a:t>
            </a:r>
            <a:r>
              <a:rPr lang="hr-HR" sz="1600" dirty="0" smtClean="0">
                <a:solidFill>
                  <a:srgbClr val="FFFF00"/>
                </a:solidFill>
              </a:rPr>
              <a:t>eam</a:t>
            </a:r>
            <a:endParaRPr lang="hr-HR" sz="1600" dirty="0">
              <a:solidFill>
                <a:srgbClr val="FFFF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665537" y="2846399"/>
            <a:ext cx="934415" cy="1376667"/>
          </a:xfrm>
          <a:prstGeom prst="straightConnector1">
            <a:avLst/>
          </a:prstGeom>
          <a:ln w="38100">
            <a:solidFill>
              <a:srgbClr val="ED7D3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6001" y="1073023"/>
            <a:ext cx="2979901" cy="146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9375901" y="1396189"/>
            <a:ext cx="2427424" cy="646331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Super-FGD like detector</a:t>
            </a:r>
          </a:p>
          <a:p>
            <a:pPr algn="ctr"/>
            <a:r>
              <a:rPr lang="hr-HR" dirty="0" smtClean="0"/>
              <a:t>(1t)</a:t>
            </a:r>
            <a:endParaRPr lang="hr-HR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078591" y="2536505"/>
            <a:ext cx="1553360" cy="182880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846493" y="4365306"/>
            <a:ext cx="2296498" cy="923330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/>
              <a:t>Water </a:t>
            </a:r>
            <a:r>
              <a:rPr lang="hr-HR" dirty="0"/>
              <a:t>Cherenkov </a:t>
            </a:r>
            <a:endParaRPr lang="en-US" dirty="0" smtClean="0"/>
          </a:p>
          <a:p>
            <a:pPr algn="ctr"/>
            <a:r>
              <a:rPr lang="hr-HR" dirty="0" smtClean="0"/>
              <a:t>(</a:t>
            </a:r>
            <a:r>
              <a:rPr lang="hr-HR" dirty="0"/>
              <a:t>0.5 </a:t>
            </a:r>
            <a:r>
              <a:rPr lang="hr-HR" dirty="0" smtClean="0"/>
              <a:t>kt</a:t>
            </a:r>
            <a:r>
              <a:rPr lang="en-US" dirty="0" smtClean="0"/>
              <a:t> “</a:t>
            </a:r>
            <a:r>
              <a:rPr lang="en-US" smtClean="0"/>
              <a:t>fiducial” </a:t>
            </a:r>
          </a:p>
          <a:p>
            <a:pPr algn="ctr"/>
            <a:r>
              <a:rPr lang="en-US" dirty="0" smtClean="0"/>
              <a:t>0.8 </a:t>
            </a:r>
            <a:r>
              <a:rPr lang="en-US" dirty="0" err="1" smtClean="0"/>
              <a:t>kt</a:t>
            </a:r>
            <a:r>
              <a:rPr lang="en-US" dirty="0" smtClean="0"/>
              <a:t> “total”</a:t>
            </a:r>
            <a:r>
              <a:rPr lang="hr-HR" dirty="0" smtClean="0"/>
              <a:t>)</a:t>
            </a:r>
            <a:endParaRPr lang="hr-HR" dirty="0"/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>
            <a:off x="8586991" y="4826971"/>
            <a:ext cx="1259502" cy="56494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28912" y="743124"/>
            <a:ext cx="2505316" cy="646331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NINJA-like water-emulsion detector (1 t)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7721" y="1413436"/>
            <a:ext cx="2254995" cy="145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0" y="21106"/>
            <a:ext cx="12192000" cy="609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latin typeface="Calibri "/>
              </a:rPr>
              <a:t>Near Detector</a:t>
            </a:r>
            <a:endParaRPr lang="hr-H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89" y="846578"/>
            <a:ext cx="3799619" cy="5193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Near Detector is based 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Baseline ~ 250 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A 0.5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“fiducial volume”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Cherenkov detector, for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event rate measurements, flux normalization and event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reconstruction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A 1t Super Fine-grained (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SFGD)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Scintillator Tracker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inside a magnetic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field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cross-section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Water-Emulsion neutrino detector for flux and cross sections measurements.</a:t>
            </a:r>
            <a:endParaRPr lang="en-US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0943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12" name="ZoneTexte 8"/>
          <p:cNvSpPr txBox="1"/>
          <p:nvPr/>
        </p:nvSpPr>
        <p:spPr>
          <a:xfrm>
            <a:off x="5707030" y="1379822"/>
            <a:ext cx="555075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cs typeface="Times New Roman"/>
              </a:rPr>
              <a:t>Memphis-like Water Cherenkov detector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sz="2000" dirty="0" smtClean="0">
                <a:cs typeface="Times New Roman"/>
              </a:rPr>
              <a:t>2 </a:t>
            </a:r>
            <a:r>
              <a:rPr lang="hr-HR" sz="2000" dirty="0">
                <a:cs typeface="Times New Roman"/>
              </a:rPr>
              <a:t>x 270 </a:t>
            </a:r>
            <a:r>
              <a:rPr lang="en-GB" sz="2000" dirty="0" err="1">
                <a:cs typeface="Times New Roman"/>
              </a:rPr>
              <a:t>kt</a:t>
            </a:r>
            <a:r>
              <a:rPr lang="en-GB" sz="2000" dirty="0">
                <a:cs typeface="Times New Roman"/>
              </a:rPr>
              <a:t> </a:t>
            </a:r>
            <a:r>
              <a:rPr lang="en-GB" sz="2000" dirty="0" err="1">
                <a:cs typeface="Times New Roman"/>
              </a:rPr>
              <a:t>fiducial</a:t>
            </a:r>
            <a:r>
              <a:rPr lang="en-GB" sz="2000" dirty="0">
                <a:cs typeface="Times New Roman"/>
              </a:rPr>
              <a:t> volume (~20xSuperK)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Readout: </a:t>
            </a:r>
            <a:r>
              <a:rPr lang="hr-HR" sz="2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2 x 38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k </a:t>
            </a:r>
            <a:r>
              <a:rPr lang="hr-HR" sz="2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20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” PMTs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    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 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40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% optical 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coverage</a:t>
            </a:r>
            <a:endParaRPr lang="en-US" sz="7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5A617-D75D-4DBF-9300-4B134C804FA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91938" y="877234"/>
            <a:ext cx="5315153" cy="56449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6CCF19-1EC8-4C8A-B2F1-DAF3FD2579E0}"/>
              </a:ext>
            </a:extLst>
          </p:cNvPr>
          <p:cNvSpPr txBox="1"/>
          <p:nvPr/>
        </p:nvSpPr>
        <p:spPr>
          <a:xfrm>
            <a:off x="0" y="21670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 "/>
              </a:rPr>
              <a:t>Far </a:t>
            </a:r>
            <a:r>
              <a:rPr lang="en-US" sz="2800" dirty="0" smtClean="0">
                <a:latin typeface="Calibri "/>
              </a:rPr>
              <a:t>detector</a:t>
            </a:r>
          </a:p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(Design)</a:t>
            </a:r>
            <a:endParaRPr lang="hr-H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8FF226-0B4B-4AF8-A31C-7CCB4A7D1FE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07030" y="3451850"/>
            <a:ext cx="2909145" cy="332925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reeform: Shape 3">
            <a:extLst>
              <a:ext uri="{FF2B5EF4-FFF2-40B4-BE49-F238E27FC236}">
                <a16:creationId xmlns:a16="http://schemas.microsoft.com/office/drawing/2014/main" id="{B269619B-DCA0-4EFB-B960-2D9E14414F97}"/>
              </a:ext>
            </a:extLst>
          </p:cNvPr>
          <p:cNvSpPr/>
          <p:nvPr/>
        </p:nvSpPr>
        <p:spPr>
          <a:xfrm>
            <a:off x="4476642" y="5836335"/>
            <a:ext cx="663529" cy="66352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none" lIns="126262" tIns="71839" rIns="126262" bIns="71839" anchor="ctr" anchorCtr="0" compatLnSpc="0">
            <a:noAutofit/>
          </a:bodyPr>
          <a:lstStyle/>
          <a:p>
            <a:pPr hangingPunct="0"/>
            <a:endParaRPr lang="en-US" sz="2177">
              <a:latin typeface="Liberation Sans" pitchFamily="18"/>
              <a:ea typeface="AR PL SungtiL GB" pitchFamily="2"/>
              <a:cs typeface="Lohit Devanagari" pitchFamily="2"/>
            </a:endParaRP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87FB3B47-3E0B-48AF-BD3E-99E7076D9DCB}"/>
              </a:ext>
            </a:extLst>
          </p:cNvPr>
          <p:cNvSpPr/>
          <p:nvPr/>
        </p:nvSpPr>
        <p:spPr>
          <a:xfrm flipV="1">
            <a:off x="5140172" y="5836334"/>
            <a:ext cx="614586" cy="331764"/>
          </a:xfrm>
          <a:prstGeom prst="line">
            <a:avLst/>
          </a:prstGeom>
          <a:noFill/>
          <a:ln w="29160">
            <a:solidFill>
              <a:srgbClr val="FF0000"/>
            </a:solidFill>
            <a:prstDash val="solid"/>
            <a:tailEnd type="arrow"/>
          </a:ln>
        </p:spPr>
        <p:txBody>
          <a:bodyPr vert="horz" wrap="none" lIns="126262" tIns="71839" rIns="126262" bIns="71839" anchor="ctr" anchorCtr="0" compatLnSpc="0"/>
          <a:lstStyle/>
          <a:p>
            <a:pPr hangingPunct="0"/>
            <a:endParaRPr lang="en-US" sz="2177">
              <a:latin typeface="Liberation Sans" pitchFamily="18"/>
              <a:ea typeface="AR PL SungtiL GB" pitchFamily="2"/>
              <a:cs typeface="Lohit Devanagari" pitchFamily="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E37122-DD62-6347-8CD6-A8DE997C1725}"/>
              </a:ext>
            </a:extLst>
          </p:cNvPr>
          <p:cNvSpPr txBox="1"/>
          <p:nvPr/>
        </p:nvSpPr>
        <p:spPr>
          <a:xfrm>
            <a:off x="8811039" y="3934604"/>
            <a:ext cx="2996648" cy="193899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1600" b="1" dirty="0"/>
              <a:t>Can also be used for </a:t>
            </a:r>
            <a:r>
              <a:rPr lang="hr-HR" sz="1600" b="1" dirty="0" smtClean="0"/>
              <a:t>: </a:t>
            </a:r>
            <a:endParaRPr lang="en-US" sz="1600" b="1" dirty="0" smtClean="0"/>
          </a:p>
          <a:p>
            <a:pPr algn="just">
              <a:lnSpc>
                <a:spcPct val="150000"/>
              </a:lnSpc>
            </a:pPr>
            <a:r>
              <a:rPr lang="en-GB" sz="1600" dirty="0" smtClean="0">
                <a:solidFill>
                  <a:srgbClr val="000000"/>
                </a:solidFill>
                <a:ea typeface="ＭＳ Ｐゴシック" charset="0"/>
                <a:cs typeface="Times New Roman Bold" charset="0"/>
                <a:sym typeface="Times New Roman Bold" charset="0"/>
              </a:rPr>
              <a:t>Proton </a:t>
            </a:r>
            <a:r>
              <a:rPr lang="en-GB" sz="1600" dirty="0">
                <a:solidFill>
                  <a:srgbClr val="000000"/>
                </a:solidFill>
                <a:ea typeface="ＭＳ Ｐゴシック" charset="0"/>
                <a:cs typeface="Times New Roman Bold" charset="0"/>
                <a:sym typeface="Times New Roman Bold" charset="0"/>
              </a:rPr>
              <a:t>decay,  </a:t>
            </a:r>
            <a:r>
              <a:rPr lang="en-GB" sz="1600" dirty="0" err="1" smtClean="0">
                <a:solidFill>
                  <a:srgbClr val="000000"/>
                </a:solidFill>
                <a:ea typeface="ＭＳ Ｐゴシック" charset="0"/>
                <a:cs typeface="Times New Roman Bold" charset="0"/>
                <a:sym typeface="Times New Roman Bold" charset="0"/>
              </a:rPr>
              <a:t>astroparticles</a:t>
            </a:r>
            <a:r>
              <a:rPr lang="en-GB" sz="1600" dirty="0">
                <a:solidFill>
                  <a:srgbClr val="000000"/>
                </a:solidFill>
                <a:ea typeface="ＭＳ Ｐゴシック" charset="0"/>
                <a:cs typeface="Times New Roman Bold" charset="0"/>
                <a:sym typeface="Times New Roman Bold" charset="0"/>
              </a:rPr>
              <a:t>, </a:t>
            </a:r>
            <a:endParaRPr lang="en-GB" sz="1600" dirty="0" smtClean="0">
              <a:solidFill>
                <a:srgbClr val="000000"/>
              </a:solidFill>
              <a:ea typeface="ＭＳ Ｐゴシック" charset="0"/>
              <a:cs typeface="Times New Roman Bold" charset="0"/>
              <a:sym typeface="Times New Roman Bold" charset="0"/>
            </a:endParaRPr>
          </a:p>
          <a:p>
            <a:pPr algn="just">
              <a:lnSpc>
                <a:spcPct val="150000"/>
              </a:lnSpc>
            </a:pPr>
            <a:r>
              <a:rPr lang="hr-HR" sz="1600" dirty="0" smtClean="0">
                <a:ea typeface="ＭＳ Ｐゴシック" charset="0"/>
                <a:cs typeface="Times New Roman" charset="0"/>
                <a:sym typeface="Times New Roman" charset="0"/>
              </a:rPr>
              <a:t>G</a:t>
            </a:r>
            <a:r>
              <a:rPr lang="en-GB" sz="1600" dirty="0" err="1">
                <a:ea typeface="ＭＳ Ｐゴシック" charset="0"/>
                <a:cs typeface="Times New Roman" charset="0"/>
                <a:sym typeface="Times New Roman" charset="0"/>
              </a:rPr>
              <a:t>alactic</a:t>
            </a:r>
            <a:r>
              <a:rPr lang="en-GB" sz="1600" dirty="0">
                <a:ea typeface="ＭＳ Ｐゴシック" charset="0"/>
                <a:cs typeface="Times New Roman" charset="0"/>
                <a:sym typeface="Times New Roman" charset="0"/>
              </a:rPr>
              <a:t> </a:t>
            </a:r>
            <a:r>
              <a:rPr lang="en-GB" sz="1600" dirty="0" smtClean="0">
                <a:ea typeface="ＭＳ Ｐゴシック" charset="0"/>
                <a:cs typeface="Times New Roman" charset="0"/>
                <a:sym typeface="Times New Roman" charset="0"/>
              </a:rPr>
              <a:t>SN, </a:t>
            </a:r>
            <a:r>
              <a:rPr lang="en-GB" sz="1600" dirty="0" smtClean="0">
                <a:solidFill>
                  <a:srgbClr val="000000"/>
                </a:solidFill>
                <a:cs typeface="Times New Roman"/>
              </a:rPr>
              <a:t>Supernovae </a:t>
            </a:r>
            <a:r>
              <a:rPr lang="en-GB" sz="1600" dirty="0">
                <a:solidFill>
                  <a:srgbClr val="000000"/>
                </a:solidFill>
                <a:cs typeface="Times New Roman"/>
              </a:rPr>
              <a:t>"relics”</a:t>
            </a:r>
            <a:r>
              <a:rPr lang="en-GB" sz="1600" dirty="0">
                <a:solidFill>
                  <a:srgbClr val="000000"/>
                </a:solidFill>
                <a:ea typeface="ＭＳ Ｐゴシック" charset="0"/>
                <a:cs typeface="Times New Roman"/>
                <a:sym typeface="Times New Roman" charset="0"/>
              </a:rPr>
              <a:t>, </a:t>
            </a:r>
            <a:endParaRPr lang="en-GB" sz="1600" dirty="0" smtClean="0">
              <a:solidFill>
                <a:srgbClr val="000000"/>
              </a:solidFill>
              <a:ea typeface="ＭＳ Ｐゴシック" charset="0"/>
              <a:cs typeface="Times New Roman"/>
              <a:sym typeface="Times New Roman" charset="0"/>
            </a:endParaRPr>
          </a:p>
          <a:p>
            <a:pPr algn="just">
              <a:lnSpc>
                <a:spcPct val="150000"/>
              </a:lnSpc>
            </a:pPr>
            <a:r>
              <a:rPr lang="en-GB" sz="1600" dirty="0" smtClean="0">
                <a:ea typeface="ＭＳ Ｐゴシック" charset="0"/>
                <a:cs typeface="Times New Roman" charset="0"/>
                <a:sym typeface="Times New Roman" charset="0"/>
              </a:rPr>
              <a:t>Solar Neutrinos and Atmospheric </a:t>
            </a:r>
            <a:r>
              <a:rPr lang="en-GB" sz="1600" dirty="0">
                <a:ea typeface="ＭＳ Ｐゴシック" charset="0"/>
                <a:cs typeface="Times New Roman" charset="0"/>
                <a:sym typeface="Times New Roman" charset="0"/>
              </a:rPr>
              <a:t>Neutrinos</a:t>
            </a:r>
          </a:p>
        </p:txBody>
      </p:sp>
    </p:spTree>
    <p:extLst>
      <p:ext uri="{BB962C8B-B14F-4D97-AF65-F5344CB8AC3E}">
        <p14:creationId xmlns:p14="http://schemas.microsoft.com/office/powerpoint/2010/main" val="8400755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SSnuSB_baseli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28" y="0"/>
            <a:ext cx="5401043" cy="6858000"/>
          </a:xfrm>
          <a:prstGeom prst="rect">
            <a:avLst/>
          </a:prstGeom>
        </p:spPr>
      </p:pic>
      <p:sp>
        <p:nvSpPr>
          <p:cNvPr id="7" name="ZoneTexte 15"/>
          <p:cNvSpPr txBox="1"/>
          <p:nvPr/>
        </p:nvSpPr>
        <p:spPr>
          <a:xfrm>
            <a:off x="6067107" y="2063863"/>
            <a:ext cx="60541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hr-HR" sz="2000" b="1" dirty="0">
              <a:latin typeface="Calibri" pitchFamily="34" charset="0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Calibri" pitchFamily="34" charset="0"/>
                <a:cs typeface="Times New Roman"/>
              </a:rPr>
              <a:t>Most probable </a:t>
            </a:r>
            <a:r>
              <a:rPr lang="en-US" sz="2000" b="1" dirty="0">
                <a:latin typeface="Calibri" pitchFamily="34" charset="0"/>
                <a:cs typeface="Times New Roman"/>
              </a:rPr>
              <a:t>b</a:t>
            </a:r>
            <a:r>
              <a:rPr lang="hr-HR" sz="2000" b="1" dirty="0">
                <a:latin typeface="Calibri" pitchFamily="34" charset="0"/>
                <a:cs typeface="Times New Roman"/>
              </a:rPr>
              <a:t>aseline:</a:t>
            </a:r>
            <a:endParaRPr lang="hr-HR" sz="2000" dirty="0">
              <a:latin typeface="Calibri" pitchFamily="34" charset="0"/>
              <a:cs typeface="Times New Roman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sz="2000" dirty="0">
                <a:latin typeface="Calibri" pitchFamily="34" charset="0"/>
                <a:cs typeface="Times New Roman"/>
              </a:rPr>
              <a:t>Zinkgruvan mine, 340 km from </a:t>
            </a:r>
            <a:r>
              <a:rPr lang="en-US" sz="2000" dirty="0">
                <a:latin typeface="Calibri" pitchFamily="34" charset="0"/>
                <a:cs typeface="Times New Roman"/>
              </a:rPr>
              <a:t>the </a:t>
            </a:r>
            <a:r>
              <a:rPr lang="hr-HR" sz="2000" dirty="0" smtClean="0">
                <a:latin typeface="Calibri" pitchFamily="34" charset="0"/>
                <a:cs typeface="Times New Roman"/>
              </a:rPr>
              <a:t>source </a:t>
            </a:r>
            <a:endParaRPr lang="en-US" sz="2000" dirty="0" smtClean="0">
              <a:latin typeface="Calibri" pitchFamily="34" charset="0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Calibri" pitchFamily="34" charset="0"/>
                <a:cs typeface="Times New Roman"/>
                <a:sym typeface="Wingdings" panose="05000000000000000000" pitchFamily="2" charset="2"/>
              </a:rPr>
              <a:t>       </a:t>
            </a:r>
            <a:r>
              <a:rPr lang="hr-HR" sz="2000" dirty="0" smtClean="0">
                <a:latin typeface="Calibri" pitchFamily="34" charset="0"/>
                <a:cs typeface="Times New Roman"/>
              </a:rPr>
              <a:t>covernig </a:t>
            </a:r>
            <a:r>
              <a:rPr lang="hr-HR" sz="2000" dirty="0">
                <a:latin typeface="Calibri" pitchFamily="34" charset="0"/>
                <a:cs typeface="Times New Roman"/>
              </a:rPr>
              <a:t>1</a:t>
            </a:r>
            <a:r>
              <a:rPr lang="en-US" sz="2000" baseline="30000" dirty="0" err="1">
                <a:latin typeface="Calibri" pitchFamily="34" charset="0"/>
                <a:cs typeface="Times New Roman"/>
              </a:rPr>
              <a:t>st</a:t>
            </a:r>
            <a:r>
              <a:rPr lang="hr-HR" sz="2000" dirty="0">
                <a:latin typeface="Calibri" pitchFamily="34" charset="0"/>
                <a:cs typeface="Times New Roman"/>
              </a:rPr>
              <a:t> and 2</a:t>
            </a:r>
            <a:r>
              <a:rPr lang="en-US" sz="2000" baseline="30000" dirty="0" err="1">
                <a:latin typeface="Calibri" pitchFamily="34" charset="0"/>
                <a:cs typeface="Times New Roman"/>
              </a:rPr>
              <a:t>nd</a:t>
            </a:r>
            <a:r>
              <a:rPr lang="en-US" sz="2000" dirty="0">
                <a:latin typeface="Calibri" pitchFamily="34" charset="0"/>
                <a:cs typeface="Times New Roman"/>
              </a:rPr>
              <a:t> </a:t>
            </a:r>
            <a:r>
              <a:rPr lang="hr-HR" sz="2000" dirty="0">
                <a:latin typeface="Calibri" pitchFamily="34" charset="0"/>
                <a:cs typeface="Times New Roman"/>
              </a:rPr>
              <a:t>maximum</a:t>
            </a:r>
          </a:p>
          <a:p>
            <a:pPr marL="180975" indent="-180975" algn="just">
              <a:lnSpc>
                <a:spcPct val="150000"/>
              </a:lnSpc>
              <a:buFont typeface="Arial" pitchFamily="34" charset="0"/>
              <a:buChar char="•"/>
            </a:pPr>
            <a:endParaRPr lang="en-US" sz="2000" dirty="0">
              <a:latin typeface="Calibri" pitchFamily="34" charset="0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Calibri" pitchFamily="34" charset="0"/>
                <a:cs typeface="Times New Roman"/>
              </a:rPr>
              <a:t>Alternative:</a:t>
            </a:r>
            <a:endParaRPr lang="en-US" sz="2000" b="1" dirty="0">
              <a:latin typeface="Calibri" pitchFamily="34" charset="0"/>
              <a:cs typeface="Times New Roman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sz="2000" dirty="0">
                <a:latin typeface="Calibri" pitchFamily="34" charset="0"/>
                <a:cs typeface="Times New Roman"/>
              </a:rPr>
              <a:t>Garpenberg mine, </a:t>
            </a:r>
            <a:r>
              <a:rPr lang="en-GB" sz="2000" dirty="0">
                <a:latin typeface="Calibri" pitchFamily="34" charset="0"/>
                <a:cs typeface="Times New Roman"/>
              </a:rPr>
              <a:t>5</a:t>
            </a:r>
            <a:r>
              <a:rPr lang="hr-HR" sz="2000" dirty="0">
                <a:latin typeface="Calibri" pitchFamily="34" charset="0"/>
                <a:cs typeface="Times New Roman"/>
              </a:rPr>
              <a:t>40</a:t>
            </a:r>
            <a:r>
              <a:rPr lang="en-GB" sz="2000" dirty="0">
                <a:latin typeface="Calibri" pitchFamily="34" charset="0"/>
                <a:cs typeface="Times New Roman"/>
              </a:rPr>
              <a:t> km from the neutrino </a:t>
            </a:r>
            <a:r>
              <a:rPr lang="en-GB" sz="2000" dirty="0" smtClean="0">
                <a:latin typeface="Calibri" pitchFamily="34" charset="0"/>
                <a:cs typeface="Times New Roman"/>
              </a:rPr>
              <a:t>source</a:t>
            </a:r>
            <a:endParaRPr lang="en-US" sz="2000" dirty="0">
              <a:latin typeface="Calibri" pitchFamily="34" charset="0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Calibri" pitchFamily="34" charset="0"/>
                <a:cs typeface="Times New Roman"/>
              </a:rPr>
              <a:t> </a:t>
            </a:r>
            <a:r>
              <a:rPr lang="en-US" sz="2000" dirty="0" smtClean="0">
                <a:latin typeface="Calibri" pitchFamily="34" charset="0"/>
                <a:cs typeface="Times New Roman"/>
              </a:rPr>
              <a:t>     </a:t>
            </a:r>
            <a:r>
              <a:rPr lang="en-US" sz="2000" dirty="0" smtClean="0">
                <a:latin typeface="Calibri" pitchFamily="34" charset="0"/>
                <a:cs typeface="Times New Roman"/>
                <a:sym typeface="Wingdings" panose="05000000000000000000" pitchFamily="2" charset="2"/>
              </a:rPr>
              <a:t></a:t>
            </a:r>
            <a:r>
              <a:rPr lang="hr-HR" sz="2000" dirty="0" smtClean="0">
                <a:latin typeface="Calibri" pitchFamily="34" charset="0"/>
                <a:cs typeface="Times New Roman"/>
              </a:rPr>
              <a:t> </a:t>
            </a:r>
            <a:r>
              <a:rPr lang="en-US" sz="2000" dirty="0" smtClean="0">
                <a:latin typeface="Calibri" pitchFamily="34" charset="0"/>
                <a:cs typeface="Times New Roman"/>
              </a:rPr>
              <a:t>covering</a:t>
            </a:r>
            <a:r>
              <a:rPr lang="hr-HR" sz="2000" dirty="0" smtClean="0">
                <a:latin typeface="Calibri" pitchFamily="34" charset="0"/>
                <a:cs typeface="Times New Roman"/>
              </a:rPr>
              <a:t> </a:t>
            </a:r>
            <a:r>
              <a:rPr lang="en-US" sz="2000" dirty="0" smtClean="0">
                <a:latin typeface="Calibri" pitchFamily="34" charset="0"/>
                <a:cs typeface="Times New Roman"/>
              </a:rPr>
              <a:t>2</a:t>
            </a:r>
            <a:r>
              <a:rPr lang="en-US" sz="2000" baseline="30000" dirty="0" smtClean="0">
                <a:latin typeface="Calibri" pitchFamily="34" charset="0"/>
                <a:cs typeface="Times New Roman"/>
              </a:rPr>
              <a:t>nd</a:t>
            </a:r>
            <a:r>
              <a:rPr lang="en-US" sz="2000" dirty="0" smtClean="0">
                <a:latin typeface="Calibri" pitchFamily="34" charset="0"/>
                <a:cs typeface="Times New Roman"/>
              </a:rPr>
              <a:t> </a:t>
            </a:r>
            <a:r>
              <a:rPr lang="hr-HR" sz="2000" dirty="0" smtClean="0">
                <a:latin typeface="Calibri" pitchFamily="34" charset="0"/>
                <a:cs typeface="Times New Roman"/>
              </a:rPr>
              <a:t>oscillation </a:t>
            </a:r>
            <a:r>
              <a:rPr lang="hr-HR" sz="2000" dirty="0">
                <a:latin typeface="Calibri" pitchFamily="34" charset="0"/>
                <a:cs typeface="Times New Roman"/>
              </a:rPr>
              <a:t>maximum.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247317" y="252048"/>
            <a:ext cx="5106483" cy="9654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latin typeface="Calibri "/>
              </a:rPr>
              <a:t>Far Detector</a:t>
            </a:r>
          </a:p>
          <a:p>
            <a:pPr algn="ctr"/>
            <a:endParaRPr lang="en-US" sz="1800" dirty="0" smtClean="0">
              <a:latin typeface="Calibri "/>
            </a:endParaRPr>
          </a:p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(location)</a:t>
            </a:r>
            <a:endParaRPr lang="hr-H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</p:txBody>
      </p:sp>
      <p:sp>
        <p:nvSpPr>
          <p:cNvPr id="2" name="Oval 1"/>
          <p:cNvSpPr/>
          <p:nvPr/>
        </p:nvSpPr>
        <p:spPr>
          <a:xfrm>
            <a:off x="2825539" y="2223162"/>
            <a:ext cx="355360" cy="320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484976" y="338746"/>
            <a:ext cx="355360" cy="320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>
            <a:stCxn id="2" idx="6"/>
          </p:cNvCxnSpPr>
          <p:nvPr/>
        </p:nvCxnSpPr>
        <p:spPr>
          <a:xfrm>
            <a:off x="3180899" y="2383507"/>
            <a:ext cx="2886208" cy="294688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9" idx="5"/>
          </p:cNvCxnSpPr>
          <p:nvPr/>
        </p:nvCxnSpPr>
        <p:spPr>
          <a:xfrm>
            <a:off x="3788295" y="612472"/>
            <a:ext cx="2335151" cy="3877189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42582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579" y="29123"/>
            <a:ext cx="12192000" cy="52322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 defTabSz="457200">
              <a:spcBef>
                <a:spcPct val="0"/>
              </a:spcBef>
              <a:spcAft>
                <a:spcPts val="600"/>
              </a:spcAft>
              <a:defRPr/>
            </a:pPr>
            <a:r>
              <a:rPr lang="hr-HR" sz="2800" dirty="0">
                <a:ea typeface="+mj-ea"/>
                <a:cs typeface="Times New Roman"/>
              </a:rPr>
              <a:t>Updated physics </a:t>
            </a:r>
            <a:r>
              <a:rPr lang="hr-HR" sz="2800" dirty="0" smtClean="0">
                <a:ea typeface="+mj-ea"/>
                <a:cs typeface="Times New Roman"/>
              </a:rPr>
              <a:t>performance</a:t>
            </a:r>
            <a:endParaRPr lang="hr-HR" sz="2400" dirty="0">
              <a:ea typeface="+mj-ea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29" y="1001187"/>
            <a:ext cx="9244688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700" dirty="0"/>
              <a:t>Updated horn </a:t>
            </a:r>
            <a:r>
              <a:rPr lang="en-US" sz="1700" dirty="0" smtClean="0"/>
              <a:t>design [1,2]</a:t>
            </a:r>
            <a:endParaRPr lang="en-US" sz="1700" dirty="0"/>
          </a:p>
          <a:p>
            <a:pPr marL="268288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en-US" sz="1700" dirty="0" smtClean="0"/>
              <a:t> A Genetic Algorithm </a:t>
            </a:r>
            <a:r>
              <a:rPr lang="en-US" sz="1700" dirty="0"/>
              <a:t>optimization study </a:t>
            </a:r>
            <a:r>
              <a:rPr lang="en-US" sz="1700" dirty="0" smtClean="0"/>
              <a:t>has </a:t>
            </a:r>
            <a:r>
              <a:rPr lang="en-US" sz="1700" dirty="0"/>
              <a:t>been carried </a:t>
            </a:r>
            <a:r>
              <a:rPr lang="en-US" sz="1700" dirty="0" smtClean="0"/>
              <a:t>out using FLUKA for different</a:t>
            </a:r>
          </a:p>
          <a:p>
            <a:pPr marL="268288" algn="just">
              <a:lnSpc>
                <a:spcPct val="150000"/>
              </a:lnSpc>
            </a:pPr>
            <a:r>
              <a:rPr lang="en-US" sz="1700" dirty="0"/>
              <a:t> </a:t>
            </a:r>
            <a:r>
              <a:rPr lang="en-US" sz="1700" dirty="0" smtClean="0"/>
              <a:t>    horn </a:t>
            </a:r>
            <a:r>
              <a:rPr lang="en-US" sz="1700" dirty="0"/>
              <a:t>and decay tunnel </a:t>
            </a:r>
            <a:r>
              <a:rPr lang="en-US" sz="1700" dirty="0" smtClean="0"/>
              <a:t>geometries</a:t>
            </a:r>
          </a:p>
          <a:p>
            <a:pPr marL="268288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en-US" sz="1700" dirty="0" smtClean="0"/>
              <a:t> Resulted in bigger horn (1.5x) and longer decay tunnel (25 </a:t>
            </a:r>
            <a:r>
              <a:rPr lang="en-US" sz="1700" dirty="0"/>
              <a:t>m to 50 </a:t>
            </a:r>
            <a:r>
              <a:rPr lang="en-US" sz="1700" dirty="0" smtClean="0"/>
              <a:t>m)</a:t>
            </a:r>
            <a:endParaRPr lang="en-US" sz="1700" dirty="0"/>
          </a:p>
          <a:p>
            <a:pPr marL="268288" algn="just">
              <a:lnSpc>
                <a:spcPct val="150000"/>
              </a:lnSpc>
            </a:pPr>
            <a:r>
              <a:rPr lang="en-US" sz="1700" dirty="0" smtClean="0">
                <a:sym typeface="Wingdings" panose="05000000000000000000" pitchFamily="2" charset="2"/>
              </a:rPr>
              <a:t> Obtained h</a:t>
            </a:r>
            <a:r>
              <a:rPr lang="en-US" sz="1700" dirty="0" smtClean="0"/>
              <a:t>igher </a:t>
            </a:r>
            <a:r>
              <a:rPr lang="en-US" sz="1700" dirty="0"/>
              <a:t>statistics in the </a:t>
            </a:r>
            <a:r>
              <a:rPr lang="en-US" sz="1700" dirty="0" smtClean="0"/>
              <a:t>neutrino, hence </a:t>
            </a:r>
            <a:r>
              <a:rPr lang="en-US" sz="1700" dirty="0"/>
              <a:t>better performance of the </a:t>
            </a:r>
            <a:r>
              <a:rPr lang="en-US" sz="1700" dirty="0" smtClean="0"/>
              <a:t>experiment</a:t>
            </a:r>
            <a:endParaRPr lang="en-US" sz="1700" dirty="0"/>
          </a:p>
          <a:p>
            <a:pPr marL="268288" algn="just">
              <a:lnSpc>
                <a:spcPct val="150000"/>
              </a:lnSpc>
            </a:pPr>
            <a:r>
              <a:rPr lang="en-US" sz="1700" dirty="0" smtClean="0">
                <a:sym typeface="Wingdings" panose="05000000000000000000" pitchFamily="2" charset="2"/>
              </a:rPr>
              <a:t> </a:t>
            </a:r>
            <a:r>
              <a:rPr lang="en-US" sz="1700" dirty="0" smtClean="0"/>
              <a:t>On-going studies to </a:t>
            </a:r>
            <a:r>
              <a:rPr lang="en-US" sz="1700" dirty="0"/>
              <a:t>verify the feasibility of the new horn in terms of thermomechanical stresses</a:t>
            </a:r>
            <a:r>
              <a:rPr lang="en-US" sz="1700" dirty="0" smtClean="0"/>
              <a:t>.</a:t>
            </a:r>
          </a:p>
          <a:p>
            <a:pPr marL="268288" indent="-268288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r-HR" sz="1700" dirty="0" smtClean="0"/>
              <a:t>Distance </a:t>
            </a:r>
            <a:r>
              <a:rPr lang="hr-HR" sz="1700" dirty="0"/>
              <a:t>from neutrino source (baseline)</a:t>
            </a:r>
          </a:p>
          <a:p>
            <a:pPr marL="268288" lvl="1" algn="just">
              <a:lnSpc>
                <a:spcPct val="150000"/>
              </a:lnSpc>
            </a:pPr>
            <a:r>
              <a:rPr lang="en-US" sz="1700" dirty="0" smtClean="0">
                <a:sym typeface="Wingdings" panose="05000000000000000000" pitchFamily="2" charset="2"/>
              </a:rPr>
              <a:t> </a:t>
            </a:r>
            <a:r>
              <a:rPr lang="hr-HR" sz="1700" dirty="0" smtClean="0"/>
              <a:t>540 </a:t>
            </a:r>
            <a:r>
              <a:rPr lang="hr-HR" sz="1700" dirty="0"/>
              <a:t>km (Garpenberg</a:t>
            </a:r>
            <a:r>
              <a:rPr lang="hr-HR" sz="1700" dirty="0" smtClean="0"/>
              <a:t>)</a:t>
            </a:r>
            <a:r>
              <a:rPr lang="en-US" sz="1700" dirty="0" smtClean="0"/>
              <a:t> and</a:t>
            </a:r>
            <a:r>
              <a:rPr lang="en-US" sz="1700" dirty="0" smtClean="0">
                <a:sym typeface="Wingdings" panose="05000000000000000000" pitchFamily="2" charset="2"/>
              </a:rPr>
              <a:t> </a:t>
            </a:r>
            <a:r>
              <a:rPr lang="hr-HR" sz="1700" dirty="0" smtClean="0"/>
              <a:t>360 </a:t>
            </a:r>
            <a:r>
              <a:rPr lang="hr-HR" sz="1700" dirty="0"/>
              <a:t>km (Zinkgruvan)</a:t>
            </a:r>
          </a:p>
          <a:p>
            <a:pPr marL="268288" indent="-268288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r-HR" sz="1700" dirty="0"/>
              <a:t>Experiment run time</a:t>
            </a:r>
          </a:p>
          <a:p>
            <a:pPr marL="268288" lvl="1" algn="just">
              <a:lnSpc>
                <a:spcPct val="150000"/>
              </a:lnSpc>
            </a:pPr>
            <a:r>
              <a:rPr lang="en-US" sz="1700" dirty="0" smtClean="0">
                <a:sym typeface="Wingdings" panose="05000000000000000000" pitchFamily="2" charset="2"/>
              </a:rPr>
              <a:t> </a:t>
            </a:r>
            <a:r>
              <a:rPr lang="hr-HR" sz="1700" dirty="0" smtClean="0"/>
              <a:t>5 </a:t>
            </a:r>
            <a:r>
              <a:rPr lang="hr-HR" sz="1700" dirty="0"/>
              <a:t>years neutrino </a:t>
            </a:r>
            <a:r>
              <a:rPr lang="hr-HR" sz="1700" dirty="0" smtClean="0"/>
              <a:t>mode</a:t>
            </a:r>
            <a:r>
              <a:rPr lang="en-US" sz="1700" dirty="0" smtClean="0"/>
              <a:t> and</a:t>
            </a:r>
            <a:r>
              <a:rPr lang="hr-HR" sz="1700" dirty="0" smtClean="0"/>
              <a:t> </a:t>
            </a:r>
            <a:r>
              <a:rPr lang="hr-HR" sz="1700" dirty="0"/>
              <a:t>5 years anti-neutrino mode</a:t>
            </a:r>
          </a:p>
          <a:p>
            <a:pPr marL="268288" indent="-268288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r-HR" sz="1700" dirty="0"/>
              <a:t>Assumed systematic error</a:t>
            </a:r>
          </a:p>
          <a:p>
            <a:pPr marL="268288" lvl="1" algn="just">
              <a:lnSpc>
                <a:spcPct val="150000"/>
              </a:lnSpc>
            </a:pPr>
            <a:r>
              <a:rPr lang="en-US" sz="1700" dirty="0" smtClean="0">
                <a:sym typeface="Wingdings" panose="05000000000000000000" pitchFamily="2" charset="2"/>
              </a:rPr>
              <a:t> </a:t>
            </a:r>
            <a:r>
              <a:rPr lang="hr-HR" sz="1700" dirty="0" smtClean="0"/>
              <a:t>5% </a:t>
            </a:r>
            <a:r>
              <a:rPr lang="hr-HR" sz="1700" dirty="0"/>
              <a:t>on signal </a:t>
            </a:r>
            <a:r>
              <a:rPr lang="hr-HR" sz="1700" dirty="0" smtClean="0"/>
              <a:t>normalization</a:t>
            </a:r>
            <a:r>
              <a:rPr lang="en-US" sz="1700" dirty="0" smtClean="0"/>
              <a:t> and </a:t>
            </a:r>
            <a:r>
              <a:rPr lang="hr-HR" sz="1700" dirty="0" smtClean="0"/>
              <a:t>10% </a:t>
            </a:r>
            <a:r>
              <a:rPr lang="hr-HR" sz="1700" dirty="0"/>
              <a:t>on background </a:t>
            </a:r>
            <a:r>
              <a:rPr lang="hr-HR" sz="1700" dirty="0" smtClean="0"/>
              <a:t>normalization</a:t>
            </a:r>
            <a:endParaRPr lang="hr-HR" sz="1700" dirty="0"/>
          </a:p>
        </p:txBody>
      </p:sp>
      <p:pic>
        <p:nvPicPr>
          <p:cNvPr id="8" name="Image 6">
            <a:extLst>
              <a:ext uri="{FF2B5EF4-FFF2-40B4-BE49-F238E27FC236}">
                <a16:creationId xmlns:a16="http://schemas.microsoft.com/office/drawing/2014/main" id="{DBCF3F99-1F99-084C-9373-26CABE6B3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018" y="678746"/>
            <a:ext cx="3811306" cy="2228449"/>
          </a:xfrm>
          <a:prstGeom prst="rect">
            <a:avLst/>
          </a:prstGeom>
        </p:spPr>
      </p:pic>
      <p:pic>
        <p:nvPicPr>
          <p:cNvPr id="9" name="Image 7">
            <a:extLst>
              <a:ext uri="{FF2B5EF4-FFF2-40B4-BE49-F238E27FC236}">
                <a16:creationId xmlns:a16="http://schemas.microsoft.com/office/drawing/2014/main" id="{93C98EC8-75D5-EF42-A327-3FC58511C8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833" y="3596232"/>
            <a:ext cx="4180491" cy="26548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E6439C7-6249-5A4F-A788-401A55D6D75A}"/>
              </a:ext>
            </a:extLst>
          </p:cNvPr>
          <p:cNvSpPr/>
          <p:nvPr/>
        </p:nvSpPr>
        <p:spPr>
          <a:xfrm>
            <a:off x="0" y="6213724"/>
            <a:ext cx="88023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>
                <a:latin typeface="Helvetica" pitchFamily="2" charset="0"/>
              </a:rPr>
              <a:t>[1] L. D’Alessi et al. [</a:t>
            </a:r>
            <a:r>
              <a:rPr lang="fr-FR" sz="1000" dirty="0" err="1">
                <a:latin typeface="Helvetica" pitchFamily="2" charset="0"/>
              </a:rPr>
              <a:t>ESSvSB</a:t>
            </a:r>
            <a:r>
              <a:rPr lang="fr-FR" sz="1000" dirty="0">
                <a:latin typeface="Helvetica" pitchFamily="2" charset="0"/>
              </a:rPr>
              <a:t>], "</a:t>
            </a:r>
            <a:r>
              <a:rPr lang="fr-FR" sz="1000" dirty="0" err="1">
                <a:latin typeface="Helvetica" pitchFamily="2" charset="0"/>
              </a:rPr>
              <a:t>Optimization</a:t>
            </a:r>
            <a:r>
              <a:rPr lang="fr-FR" sz="1000" dirty="0">
                <a:latin typeface="Helvetica" pitchFamily="2" charset="0"/>
              </a:rPr>
              <a:t> of the Target Station for the ESSnSB Project </a:t>
            </a:r>
            <a:r>
              <a:rPr lang="fr-FR" sz="1000" dirty="0" err="1">
                <a:latin typeface="Helvetica" pitchFamily="2" charset="0"/>
              </a:rPr>
              <a:t>Using</a:t>
            </a:r>
            <a:r>
              <a:rPr lang="fr-FR" sz="1000" dirty="0">
                <a:latin typeface="Helvetica" pitchFamily="2" charset="0"/>
              </a:rPr>
              <a:t> the </a:t>
            </a:r>
            <a:r>
              <a:rPr lang="fr-FR" sz="1000" dirty="0" err="1">
                <a:latin typeface="Helvetica" pitchFamily="2" charset="0"/>
              </a:rPr>
              <a:t>Genetic</a:t>
            </a:r>
            <a:r>
              <a:rPr lang="fr-FR" sz="1000" dirty="0">
                <a:latin typeface="Helvetica" pitchFamily="2" charset="0"/>
              </a:rPr>
              <a:t> </a:t>
            </a:r>
            <a:r>
              <a:rPr lang="fr-FR" sz="1000" dirty="0" err="1">
                <a:latin typeface="Helvetica" pitchFamily="2" charset="0"/>
              </a:rPr>
              <a:t>Algorithm</a:t>
            </a:r>
            <a:r>
              <a:rPr lang="fr-FR" sz="1000" dirty="0">
                <a:latin typeface="Helvetica" pitchFamily="2" charset="0"/>
              </a:rPr>
              <a:t>", </a:t>
            </a:r>
            <a:r>
              <a:rPr lang="fr-FR" sz="1000" dirty="0" err="1">
                <a:latin typeface="Helvetica" pitchFamily="2" charset="0"/>
              </a:rPr>
              <a:t>NeuTel</a:t>
            </a:r>
            <a:r>
              <a:rPr lang="fr-FR" sz="1000" dirty="0">
                <a:latin typeface="Helvetica" pitchFamily="2" charset="0"/>
              </a:rPr>
              <a:t> </a:t>
            </a:r>
            <a:r>
              <a:rPr lang="fr-FR" sz="1000" dirty="0" err="1">
                <a:latin typeface="Helvetica" pitchFamily="2" charset="0"/>
              </a:rPr>
              <a:t>Conference</a:t>
            </a:r>
            <a:r>
              <a:rPr lang="fr-FR" sz="1000" dirty="0">
                <a:latin typeface="Helvetica" pitchFamily="2" charset="0"/>
              </a:rPr>
              <a:t> 2021.</a:t>
            </a:r>
          </a:p>
          <a:p>
            <a:r>
              <a:rPr lang="fr-FR" sz="1000" dirty="0">
                <a:latin typeface="Helvetica" pitchFamily="2" charset="0"/>
              </a:rPr>
              <a:t>[2] L. D’Alessi et al. [</a:t>
            </a:r>
            <a:r>
              <a:rPr lang="fr-FR" sz="1000" dirty="0" err="1">
                <a:latin typeface="Helvetica" pitchFamily="2" charset="0"/>
              </a:rPr>
              <a:t>ESSvSB</a:t>
            </a:r>
            <a:r>
              <a:rPr lang="fr-FR" sz="1000" dirty="0">
                <a:latin typeface="Helvetica" pitchFamily="2" charset="0"/>
              </a:rPr>
              <a:t>], “Neutrino </a:t>
            </a:r>
            <a:r>
              <a:rPr lang="fr-FR" sz="1000" dirty="0" err="1">
                <a:latin typeface="Helvetica" pitchFamily="2" charset="0"/>
              </a:rPr>
              <a:t>Beam</a:t>
            </a:r>
            <a:r>
              <a:rPr lang="fr-FR" sz="1000" dirty="0">
                <a:latin typeface="Helvetica" pitchFamily="2" charset="0"/>
              </a:rPr>
              <a:t> </a:t>
            </a:r>
            <a:r>
              <a:rPr lang="fr-FR" sz="1000" dirty="0" err="1">
                <a:latin typeface="Helvetica" pitchFamily="2" charset="0"/>
              </a:rPr>
              <a:t>Optimization</a:t>
            </a:r>
            <a:r>
              <a:rPr lang="fr-FR" sz="1000" dirty="0">
                <a:latin typeface="Helvetica" pitchFamily="2" charset="0"/>
              </a:rPr>
              <a:t> for the ESSnSB </a:t>
            </a:r>
            <a:r>
              <a:rPr lang="fr-FR" sz="1000" dirty="0" err="1">
                <a:latin typeface="Helvetica" pitchFamily="2" charset="0"/>
              </a:rPr>
              <a:t>Experiment</a:t>
            </a:r>
            <a:r>
              <a:rPr lang="fr-FR" sz="1000" dirty="0">
                <a:latin typeface="Helvetica" pitchFamily="2" charset="0"/>
              </a:rPr>
              <a:t>”, International </a:t>
            </a:r>
            <a:r>
              <a:rPr lang="fr-FR" sz="1000" dirty="0" err="1">
                <a:latin typeface="Helvetica" pitchFamily="2" charset="0"/>
              </a:rPr>
              <a:t>Research</a:t>
            </a:r>
            <a:r>
              <a:rPr lang="fr-FR" sz="1000" dirty="0">
                <a:latin typeface="Helvetica" pitchFamily="2" charset="0"/>
              </a:rPr>
              <a:t> Network - Neutrino 2021</a:t>
            </a:r>
            <a:endParaRPr lang="fr-FR" sz="10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3328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8329B4F7-D9E8-41E4-BE4D-F6F31C37CD0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8" t="-1" r="3172" b="19314"/>
          <a:stretch/>
        </p:blipFill>
        <p:spPr bwMode="auto">
          <a:xfrm>
            <a:off x="6045441" y="2451253"/>
            <a:ext cx="3662219" cy="39730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1FCB4C-AFA3-4CAA-8931-BE18FF736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56EF-3298-4D6A-83D5-3160202E40C7}" type="datetime1">
              <a:rPr lang="de-DE" smtClean="0"/>
              <a:t>06.01.2022</a:t>
            </a:fld>
            <a:endParaRPr lang="de-DE"/>
          </a:p>
        </p:txBody>
      </p:sp>
      <p:sp>
        <p:nvSpPr>
          <p:cNvPr id="21" name="AutoShape 2" descr="m_{i}">
            <a:extLst>
              <a:ext uri="{FF2B5EF4-FFF2-40B4-BE49-F238E27FC236}">
                <a16:creationId xmlns:a16="http://schemas.microsoft.com/office/drawing/2014/main" id="{D409031B-633A-4D16-818F-910CC644AA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51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3" descr="{\displaystyle i=1,2,3}">
            <a:extLst>
              <a:ext uri="{FF2B5EF4-FFF2-40B4-BE49-F238E27FC236}">
                <a16:creationId xmlns:a16="http://schemas.microsoft.com/office/drawing/2014/main" id="{4DEBF7D6-FC5B-4397-82C3-8717EE75D8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223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329B4F7-D9E8-41E4-BE4D-F6F31C37CD0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 t="-1" r="50059" b="19314"/>
          <a:stretch/>
        </p:blipFill>
        <p:spPr bwMode="auto">
          <a:xfrm>
            <a:off x="2322728" y="2462283"/>
            <a:ext cx="3675043" cy="397308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D389D7-0F56-4031-840E-C3FDB0B118AE}"/>
              </a:ext>
            </a:extLst>
          </p:cNvPr>
          <p:cNvSpPr txBox="1"/>
          <p:nvPr/>
        </p:nvSpPr>
        <p:spPr>
          <a:xfrm>
            <a:off x="2933927" y="5343384"/>
            <a:ext cx="1062535" cy="307777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for small </a:t>
            </a:r>
            <a:r>
              <a:rPr lang="el-G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1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0BE80B-F4C8-4266-91C0-34ABBDECC35E}"/>
              </a:ext>
            </a:extLst>
          </p:cNvPr>
          <p:cNvSpPr txBox="1"/>
          <p:nvPr/>
        </p:nvSpPr>
        <p:spPr>
          <a:xfrm>
            <a:off x="6652153" y="5343383"/>
            <a:ext cx="1040991" cy="307777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for large </a:t>
            </a:r>
            <a:r>
              <a:rPr lang="el-G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1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CEDB20-47E8-4048-B683-1C899A4E4D65}"/>
              </a:ext>
            </a:extLst>
          </p:cNvPr>
          <p:cNvGrpSpPr/>
          <p:nvPr/>
        </p:nvGrpSpPr>
        <p:grpSpPr>
          <a:xfrm>
            <a:off x="10047764" y="4934128"/>
            <a:ext cx="1997022" cy="927301"/>
            <a:chOff x="9876942" y="4716381"/>
            <a:chExt cx="1997022" cy="92730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2154797-8421-43B1-9856-276985E8E1E7}"/>
                </a:ext>
              </a:extLst>
            </p:cNvPr>
            <p:cNvSpPr txBox="1"/>
            <p:nvPr/>
          </p:nvSpPr>
          <p:spPr>
            <a:xfrm>
              <a:off x="9876942" y="4716381"/>
              <a:ext cx="1997022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@ 2</a:t>
              </a:r>
              <a:r>
                <a:rPr lang="en-US" sz="1600" baseline="30000" dirty="0"/>
                <a:t>nd</a:t>
              </a:r>
              <a:r>
                <a:rPr lang="en-US" sz="1600" dirty="0"/>
                <a:t> oscillation max.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2FAF349-F645-4F07-8105-80B9CBA957F4}"/>
                </a:ext>
              </a:extLst>
            </p:cNvPr>
            <p:cNvSpPr txBox="1"/>
            <p:nvPr/>
          </p:nvSpPr>
          <p:spPr>
            <a:xfrm>
              <a:off x="10171563" y="5058907"/>
              <a:ext cx="1502983" cy="58477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CP-interference dominates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598BBC8-B0CC-473C-AA0A-0E3EA03E340D}"/>
              </a:ext>
            </a:extLst>
          </p:cNvPr>
          <p:cNvGrpSpPr/>
          <p:nvPr/>
        </p:nvGrpSpPr>
        <p:grpSpPr>
          <a:xfrm>
            <a:off x="9876942" y="3179450"/>
            <a:ext cx="1950599" cy="919709"/>
            <a:chOff x="9876942" y="3179450"/>
            <a:chExt cx="1950599" cy="91970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AAEACE-EBB3-4F7E-998D-5A5B0C8FCA2B}"/>
                </a:ext>
              </a:extLst>
            </p:cNvPr>
            <p:cNvSpPr txBox="1"/>
            <p:nvPr/>
          </p:nvSpPr>
          <p:spPr>
            <a:xfrm>
              <a:off x="9876942" y="3179450"/>
              <a:ext cx="1950599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@ 1</a:t>
              </a:r>
              <a:r>
                <a:rPr lang="en-US" sz="1600" baseline="30000" dirty="0"/>
                <a:t>st</a:t>
              </a:r>
              <a:r>
                <a:rPr lang="en-US" sz="1600" dirty="0"/>
                <a:t> oscillation max.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AE75DAC-28A7-40E3-8D63-C2E381FA99E3}"/>
                </a:ext>
              </a:extLst>
            </p:cNvPr>
            <p:cNvSpPr txBox="1"/>
            <p:nvPr/>
          </p:nvSpPr>
          <p:spPr>
            <a:xfrm>
              <a:off x="10347624" y="3514384"/>
              <a:ext cx="1080791" cy="58477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Atm. term dominates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D0E278B-67CC-4E1F-A154-D60096543E5B}"/>
              </a:ext>
            </a:extLst>
          </p:cNvPr>
          <p:cNvGrpSpPr/>
          <p:nvPr/>
        </p:nvGrpSpPr>
        <p:grpSpPr>
          <a:xfrm>
            <a:off x="174561" y="4934128"/>
            <a:ext cx="1997022" cy="927301"/>
            <a:chOff x="9876942" y="4716381"/>
            <a:chExt cx="1997022" cy="92730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15EBC8B-7252-4A3E-8F0A-5F7B4F755672}"/>
                </a:ext>
              </a:extLst>
            </p:cNvPr>
            <p:cNvSpPr txBox="1"/>
            <p:nvPr/>
          </p:nvSpPr>
          <p:spPr>
            <a:xfrm>
              <a:off x="9876942" y="4716381"/>
              <a:ext cx="1997022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@ 2</a:t>
              </a:r>
              <a:r>
                <a:rPr lang="en-US" sz="1600" baseline="30000" dirty="0"/>
                <a:t>nd</a:t>
              </a:r>
              <a:r>
                <a:rPr lang="en-US" sz="1600" dirty="0"/>
                <a:t> oscillation max.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47CF0CA-0702-4722-8939-7200A7820018}"/>
                </a:ext>
              </a:extLst>
            </p:cNvPr>
            <p:cNvSpPr txBox="1"/>
            <p:nvPr/>
          </p:nvSpPr>
          <p:spPr>
            <a:xfrm>
              <a:off x="10297334" y="5058907"/>
              <a:ext cx="1158251" cy="584775"/>
            </a:xfrm>
            <a:prstGeom prst="rect">
              <a:avLst/>
            </a:prstGeom>
            <a:solidFill>
              <a:srgbClr val="FFABAB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Solar term dominates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794659-975B-4C70-87F1-FAB1C7F5E236}"/>
              </a:ext>
            </a:extLst>
          </p:cNvPr>
          <p:cNvGrpSpPr/>
          <p:nvPr/>
        </p:nvGrpSpPr>
        <p:grpSpPr>
          <a:xfrm>
            <a:off x="82157" y="3179450"/>
            <a:ext cx="1950599" cy="919709"/>
            <a:chOff x="9876942" y="3179450"/>
            <a:chExt cx="1950599" cy="91970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AFAB759-40B0-4560-BA35-F36ABFF68322}"/>
                </a:ext>
              </a:extLst>
            </p:cNvPr>
            <p:cNvSpPr txBox="1"/>
            <p:nvPr/>
          </p:nvSpPr>
          <p:spPr>
            <a:xfrm>
              <a:off x="9876942" y="3179450"/>
              <a:ext cx="1950599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@ 1</a:t>
              </a:r>
              <a:r>
                <a:rPr lang="en-US" sz="1600" baseline="30000" dirty="0"/>
                <a:t>st</a:t>
              </a:r>
              <a:r>
                <a:rPr lang="en-US" sz="1600" dirty="0"/>
                <a:t> oscillation max.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A518446-B3E3-4AD7-81A3-A0A2CB21F922}"/>
                </a:ext>
              </a:extLst>
            </p:cNvPr>
            <p:cNvSpPr txBox="1"/>
            <p:nvPr/>
          </p:nvSpPr>
          <p:spPr>
            <a:xfrm>
              <a:off x="10127953" y="3514384"/>
              <a:ext cx="1492789" cy="58477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CP-interference dominates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770A744-5996-4D0D-BA78-ABBE227E75DB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               Neutrino oscillations </a:t>
            </a:r>
            <a:r>
              <a:rPr lang="en-US" sz="2800" dirty="0" smtClean="0"/>
              <a:t>(</a:t>
            </a:r>
            <a:r>
              <a:rPr lang="en-US" sz="2800" dirty="0" err="1" smtClean="0"/>
              <a:t>Leptonic</a:t>
            </a:r>
            <a:r>
              <a:rPr lang="en-US" sz="2800" dirty="0" smtClean="0"/>
              <a:t> CP-Violation)</a:t>
            </a:r>
            <a:endParaRPr lang="en-US" sz="2800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96986EA-64F7-4418-81FB-36EA4E66DE50}"/>
              </a:ext>
            </a:extLst>
          </p:cNvPr>
          <p:cNvSpPr/>
          <p:nvPr/>
        </p:nvSpPr>
        <p:spPr>
          <a:xfrm>
            <a:off x="3161897" y="3492307"/>
            <a:ext cx="985245" cy="103635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8696489-8EA3-4FD7-9122-0FF7E1B7C7D8}"/>
              </a:ext>
            </a:extLst>
          </p:cNvPr>
          <p:cNvCxnSpPr>
            <a:endCxn id="27" idx="3"/>
          </p:cNvCxnSpPr>
          <p:nvPr/>
        </p:nvCxnSpPr>
        <p:spPr>
          <a:xfrm flipH="1" flipV="1">
            <a:off x="2032756" y="3348727"/>
            <a:ext cx="1129141" cy="5775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B755ED22-8F37-4370-99C8-4E04692595A4}"/>
              </a:ext>
            </a:extLst>
          </p:cNvPr>
          <p:cNvSpPr/>
          <p:nvPr/>
        </p:nvSpPr>
        <p:spPr>
          <a:xfrm>
            <a:off x="4263563" y="2533725"/>
            <a:ext cx="1527409" cy="2120704"/>
          </a:xfrm>
          <a:prstGeom prst="ellipse">
            <a:avLst/>
          </a:prstGeom>
          <a:noFill/>
          <a:ln>
            <a:solidFill>
              <a:srgbClr val="FF8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538B9C5-5846-4A94-A41A-92868F8A2BCD}"/>
              </a:ext>
            </a:extLst>
          </p:cNvPr>
          <p:cNvCxnSpPr>
            <a:cxnSpLocks/>
            <a:stCxn id="43" idx="3"/>
            <a:endCxn id="24" idx="3"/>
          </p:cNvCxnSpPr>
          <p:nvPr/>
        </p:nvCxnSpPr>
        <p:spPr>
          <a:xfrm flipH="1">
            <a:off x="2171583" y="4343859"/>
            <a:ext cx="2315664" cy="7595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F5806D8-106B-466C-90FF-1B6A83BBEA01}"/>
              </a:ext>
            </a:extLst>
          </p:cNvPr>
          <p:cNvSpPr/>
          <p:nvPr/>
        </p:nvSpPr>
        <p:spPr>
          <a:xfrm>
            <a:off x="6652153" y="2661284"/>
            <a:ext cx="1217092" cy="186738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4D16741-1562-4878-8171-765ABBF42F81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7809236" y="3215568"/>
            <a:ext cx="2067706" cy="1331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767663BE-C98E-49B7-B0F9-FEA4736B006E}"/>
              </a:ext>
            </a:extLst>
          </p:cNvPr>
          <p:cNvSpPr/>
          <p:nvPr/>
        </p:nvSpPr>
        <p:spPr>
          <a:xfrm>
            <a:off x="8209349" y="4181972"/>
            <a:ext cx="1359349" cy="161645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905C7C5-248C-4EF9-952D-E1AAC9EAB063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9579323" y="4863724"/>
            <a:ext cx="468441" cy="2396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T. Tolba, Lepton Photon 2021, Manchester 2022</a:t>
            </a:r>
            <a:endParaRPr lang="de-DE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CB22CFF-9CCB-4FEE-8947-BD19F24A1DEF}"/>
              </a:ext>
            </a:extLst>
          </p:cNvPr>
          <p:cNvSpPr/>
          <p:nvPr/>
        </p:nvSpPr>
        <p:spPr>
          <a:xfrm>
            <a:off x="9162029" y="1090377"/>
            <a:ext cx="2842827" cy="1077218"/>
          </a:xfrm>
          <a:prstGeom prst="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1600" baseline="-25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1600" dirty="0" smtClean="0">
                <a:ea typeface="Times New Roman" panose="02020603050405020304" pitchFamily="18" charset="0"/>
              </a:rPr>
              <a:t> </a:t>
            </a:r>
            <a:r>
              <a:rPr lang="en-US" sz="1600" dirty="0">
                <a:ea typeface="Times New Roman" panose="02020603050405020304" pitchFamily="18" charset="0"/>
              </a:rPr>
              <a:t>plays a significant role in evaluating the performance when planning </a:t>
            </a:r>
            <a:r>
              <a:rPr lang="en-US" sz="1600" dirty="0" smtClean="0">
                <a:ea typeface="Times New Roman" panose="02020603050405020304" pitchFamily="18" charset="0"/>
              </a:rPr>
              <a:t>“future” </a:t>
            </a:r>
            <a:r>
              <a:rPr lang="en-US" sz="1600" dirty="0">
                <a:ea typeface="Times New Roman" panose="02020603050405020304" pitchFamily="18" charset="0"/>
              </a:rPr>
              <a:t>long baseline neutrino experiments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7512ADC-892A-48E1-9FED-0383091320CB}"/>
                  </a:ext>
                </a:extLst>
              </p:cNvPr>
              <p:cNvSpPr/>
              <p:nvPr/>
            </p:nvSpPr>
            <p:spPr>
              <a:xfrm>
                <a:off x="5146455" y="959444"/>
                <a:ext cx="3398964" cy="6695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9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where</a:t>
                </a:r>
                <a14:m>
                  <m:oMath xmlns:m="http://schemas.openxmlformats.org/officeDocument/2006/math">
                    <m:r>
                      <a:rPr lang="en-US" sz="9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sz="9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𝐽</m:t>
                        </m:r>
                      </m:e>
                    </m:acc>
                    <m:r>
                      <a:rPr lang="en-US" sz="9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≡</m:t>
                    </m:r>
                    <m:r>
                      <a:rPr lang="en-US" sz="9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𝑐𝑜𝑠</m:t>
                    </m:r>
                    <m:sSub>
                      <m:sSubPr>
                        <m:ctrlPr>
                          <a:rPr lang="en-US" sz="9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𝜃</m:t>
                        </m:r>
                      </m:e>
                      <m:sub>
                        <m:r>
                          <a:rPr lang="en-US" sz="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13</m:t>
                        </m:r>
                      </m:sub>
                    </m:sSub>
                    <m:r>
                      <a:rPr lang="en-US" sz="9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𝑠𝑖𝑛</m:t>
                    </m:r>
                    <m:sSub>
                      <m:sSubPr>
                        <m:ctrlPr>
                          <a:rPr lang="en-US" sz="9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𝜃</m:t>
                        </m:r>
                      </m:e>
                      <m:sub>
                        <m:r>
                          <a:rPr lang="en-US" sz="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12</m:t>
                        </m:r>
                      </m:sub>
                    </m:sSub>
                    <m:r>
                      <a:rPr lang="en-US" sz="9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𝑠𝑖𝑛</m:t>
                    </m:r>
                    <m:r>
                      <a:rPr lang="en-US" sz="9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sSub>
                      <m:sSubPr>
                        <m:ctrlPr>
                          <a:rPr lang="en-US" sz="9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𝜃</m:t>
                        </m:r>
                      </m:e>
                      <m:sub>
                        <m:r>
                          <a:rPr lang="en-US" sz="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23</m:t>
                        </m:r>
                      </m:sub>
                    </m:sSub>
                    <m:r>
                      <a:rPr lang="en-US" sz="9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𝑠𝑖𝑛</m:t>
                    </m:r>
                    <m:sSub>
                      <m:sSubPr>
                        <m:ctrlPr>
                          <a:rPr lang="en-US" sz="9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𝜃</m:t>
                        </m:r>
                      </m:e>
                      <m:sub>
                        <m:r>
                          <a:rPr lang="en-US" sz="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13</m:t>
                        </m:r>
                      </m:sub>
                    </m:sSub>
                    <m:r>
                      <a:rPr lang="de-DE" sz="9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9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𝑎𝑛𝑑</m:t>
                    </m:r>
                    <m:r>
                      <a:rPr lang="en-US" sz="9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lang="en-US" sz="9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∆</m:t>
                        </m:r>
                      </m:e>
                      <m:sub>
                        <m:r>
                          <a:rPr lang="en-US" sz="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𝑖𝑗</m:t>
                        </m:r>
                      </m:sub>
                    </m:sSub>
                    <m:r>
                      <a:rPr lang="en-US" sz="9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≡</m:t>
                    </m:r>
                    <m:sSub>
                      <m:sSubPr>
                        <m:ctrlPr>
                          <a:rPr lang="en-US" sz="9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∆</m:t>
                        </m:r>
                        <m:sSubSup>
                          <m:sSubSupPr>
                            <m:ctrlPr>
                              <a:rPr lang="en-US" sz="9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9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9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sz="9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/2</m:t>
                        </m:r>
                        <m:r>
                          <a:rPr lang="en-US" sz="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sz="9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</a:p>
              <a:p>
                <a:r>
                  <a:rPr lang="en-US" sz="900" i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</a:t>
                </a:r>
                <a:r>
                  <a:rPr lang="en-US" sz="900" i="1" baseline="-25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ν</a:t>
                </a:r>
                <a:r>
                  <a:rPr lang="en-US" sz="9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is the neutrino </a:t>
                </a:r>
                <a:r>
                  <a:rPr lang="en-US" sz="9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energy, </a:t>
                </a:r>
                <a:r>
                  <a:rPr lang="en-US" sz="900" i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</a:t>
                </a:r>
                <a:r>
                  <a:rPr lang="en-US" sz="9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9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is the source-to-detector distance, the </a:t>
                </a:r>
                <a:r>
                  <a:rPr lang="en-US" sz="900" i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baseline</a:t>
                </a:r>
                <a:r>
                  <a:rPr lang="en-US" sz="9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  <a:endParaRPr lang="en-US" sz="900" dirty="0" smtClean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r>
                  <a:rPr lang="en-US" sz="900" dirty="0" smtClean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The </a:t>
                </a:r>
                <a:r>
                  <a:rPr lang="en-US" sz="900" dirty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sign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9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9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𝛿</m:t>
                        </m:r>
                      </m:e>
                      <m:sub>
                        <m:r>
                          <a:rPr lang="en-US" sz="9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en-US" sz="900" dirty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is the opposite for antineutrinos.</a:t>
                </a:r>
                <a:endParaRPr lang="en-US" sz="9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7512ADC-892A-48E1-9FED-0383091320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6455" y="959444"/>
                <a:ext cx="3398964" cy="669542"/>
              </a:xfrm>
              <a:prstGeom prst="rect">
                <a:avLst/>
              </a:prstGeom>
              <a:blipFill>
                <a:blip r:embed="rId3"/>
                <a:stretch>
                  <a:fillRect b="-27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CF21682-1D51-4BAA-9E41-FDC9DC407F18}"/>
                  </a:ext>
                </a:extLst>
              </p:cNvPr>
              <p:cNvSpPr/>
              <p:nvPr/>
            </p:nvSpPr>
            <p:spPr>
              <a:xfrm>
                <a:off x="174561" y="887494"/>
                <a:ext cx="5982181" cy="15444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m:rPr>
                          <m:aln/>
                        </m:rPr>
                        <a:rPr lang="en-US" sz="1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𝑠𝑖𝑛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23</m:t>
                          </m:r>
                        </m:sub>
                      </m:sSub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𝑠𝑖𝑛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13</m:t>
                          </m:r>
                        </m:sub>
                      </m:sSub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𝑠𝑖𝑛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∆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31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400" i="1" dirty="0"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                          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𝑐𝑜𝑠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23</m:t>
                          </m:r>
                        </m:sub>
                      </m:sSub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𝑠𝑖𝑛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12</m:t>
                          </m:r>
                        </m:sub>
                      </m:sSub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𝑠𝑖𝑛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∆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21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400" i="1" dirty="0"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                          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 </m:t>
                      </m:r>
                      <m:acc>
                        <m:accPr>
                          <m:chr m:val="̅"/>
                          <m:ctrlP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𝐽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𝑐𝑜𝑠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CP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∆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31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1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𝑠𝑖𝑛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∆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21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1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𝑠𝑖𝑛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∆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31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4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CF21682-1D51-4BAA-9E41-FDC9DC407F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61" y="887494"/>
                <a:ext cx="5982181" cy="15444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Oval 48">
            <a:extLst>
              <a:ext uri="{FF2B5EF4-FFF2-40B4-BE49-F238E27FC236}">
                <a16:creationId xmlns:a16="http://schemas.microsoft.com/office/drawing/2014/main" id="{BEE9DD92-13E8-462F-8524-116863237BD6}"/>
              </a:ext>
            </a:extLst>
          </p:cNvPr>
          <p:cNvSpPr/>
          <p:nvPr/>
        </p:nvSpPr>
        <p:spPr>
          <a:xfrm>
            <a:off x="1345072" y="919543"/>
            <a:ext cx="2767561" cy="499487"/>
          </a:xfrm>
          <a:prstGeom prst="ellipse">
            <a:avLst/>
          </a:prstGeom>
          <a:solidFill>
            <a:srgbClr val="00B050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6919EE7-BB1E-4876-B761-9AE7BB16D980}"/>
              </a:ext>
            </a:extLst>
          </p:cNvPr>
          <p:cNvSpPr/>
          <p:nvPr/>
        </p:nvSpPr>
        <p:spPr>
          <a:xfrm>
            <a:off x="1230839" y="1888819"/>
            <a:ext cx="4376506" cy="532107"/>
          </a:xfrm>
          <a:prstGeom prst="ellipse">
            <a:avLst/>
          </a:prstGeom>
          <a:solidFill>
            <a:srgbClr val="5B9BD5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726C951-483E-41C8-80BC-89FBA5F80620}"/>
              </a:ext>
            </a:extLst>
          </p:cNvPr>
          <p:cNvSpPr/>
          <p:nvPr/>
        </p:nvSpPr>
        <p:spPr>
          <a:xfrm>
            <a:off x="1235235" y="1413882"/>
            <a:ext cx="3094082" cy="487895"/>
          </a:xfrm>
          <a:prstGeom prst="ellipse">
            <a:avLst/>
          </a:prstGeom>
          <a:solidFill>
            <a:srgbClr val="FF3300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cxnSp>
        <p:nvCxnSpPr>
          <p:cNvPr id="8" name="Straight Arrow Connector 7"/>
          <p:cNvCxnSpPr>
            <a:stCxn id="14" idx="1"/>
          </p:cNvCxnSpPr>
          <p:nvPr/>
        </p:nvCxnSpPr>
        <p:spPr>
          <a:xfrm flipH="1">
            <a:off x="5548864" y="1943381"/>
            <a:ext cx="480651" cy="16921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29515" y="1789492"/>
            <a:ext cx="2853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70C0"/>
                </a:solidFill>
              </a:rPr>
              <a:t>Important for CPV in </a:t>
            </a:r>
            <a:r>
              <a:rPr lang="en-US" sz="1400" b="1" dirty="0" err="1" smtClean="0">
                <a:solidFill>
                  <a:srgbClr val="0070C0"/>
                </a:solidFill>
              </a:rPr>
              <a:t>leptonic</a:t>
            </a:r>
            <a:r>
              <a:rPr lang="en-US" sz="1400" b="1" dirty="0" smtClean="0">
                <a:solidFill>
                  <a:srgbClr val="0070C0"/>
                </a:solidFill>
              </a:rPr>
              <a:t> sector</a:t>
            </a:r>
            <a:endParaRPr lang="en-US" sz="1400" b="1" dirty="0">
              <a:solidFill>
                <a:srgbClr val="0070C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957459" y="1995476"/>
            <a:ext cx="298674" cy="30233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45903" y="4805309"/>
            <a:ext cx="546040" cy="227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74561" y="500501"/>
                <a:ext cx="3074496" cy="391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de-DE" i="1" dirty="0"/>
                  <a:t> </a:t>
                </a:r>
                <a:r>
                  <a:rPr lang="en-US" dirty="0"/>
                  <a:t>oscillation </a:t>
                </a:r>
                <a:r>
                  <a:rPr lang="en-US" dirty="0" smtClean="0"/>
                  <a:t>probability:</a:t>
                </a:r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61" y="500501"/>
                <a:ext cx="3074496" cy="391646"/>
              </a:xfrm>
              <a:prstGeom prst="rect">
                <a:avLst/>
              </a:prstGeom>
              <a:blipFill>
                <a:blip r:embed="rId5"/>
                <a:stretch>
                  <a:fillRect t="-6250" r="-1190" b="-2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5209735" y="6193503"/>
            <a:ext cx="1576072" cy="2308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pt-BR" sz="900" b="1" dirty="0" smtClean="0">
                <a:latin typeface="Arial" panose="020B0604020202020204" pitchFamily="34" charset="0"/>
              </a:rPr>
              <a:t>arXiv:1110.4583v2 </a:t>
            </a:r>
            <a:r>
              <a:rPr lang="pt-BR" sz="900" b="1" dirty="0">
                <a:latin typeface="Arial" panose="020B0604020202020204" pitchFamily="34" charset="0"/>
              </a:rPr>
              <a:t>(</a:t>
            </a:r>
            <a:r>
              <a:rPr lang="pt-BR" sz="900" b="1" dirty="0" smtClean="0">
                <a:latin typeface="Arial" panose="020B0604020202020204" pitchFamily="34" charset="0"/>
              </a:rPr>
              <a:t>2012) 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161787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40" grpId="0" animBg="1"/>
      <p:bldP spid="43" grpId="0" animBg="1"/>
      <p:bldP spid="47" grpId="0" animBg="1"/>
      <p:bldP spid="50" grpId="0" animBg="1"/>
      <p:bldP spid="38" grpId="0" animBg="1"/>
      <p:bldP spid="49" grpId="0" animBg="1"/>
      <p:bldP spid="52" grpId="0" animBg="1"/>
      <p:bldP spid="53" grpId="0" animBg="1"/>
      <p:bldP spid="14" grpId="0"/>
      <p:bldP spid="7" grpId="0" animBg="1"/>
      <p:bldP spid="9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pic>
        <p:nvPicPr>
          <p:cNvPr id="7" name="Picture 6" descr="cpv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9" y="1071455"/>
            <a:ext cx="4006448" cy="4033580"/>
          </a:xfrm>
          <a:prstGeom prst="rect">
            <a:avLst/>
          </a:prstGeom>
        </p:spPr>
      </p:pic>
      <p:pic>
        <p:nvPicPr>
          <p:cNvPr id="9" name="Picture 8" descr="cpv_frac_expo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592" y="1169707"/>
            <a:ext cx="4021668" cy="39353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36321" y="5191419"/>
            <a:ext cx="2581091" cy="92333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hr-HR" dirty="0"/>
              <a:t>Sensitivity for </a:t>
            </a:r>
            <a:r>
              <a:rPr lang="el-GR" dirty="0"/>
              <a:t>δ</a:t>
            </a:r>
            <a:r>
              <a:rPr lang="hr-HR" baseline="-25000" dirty="0"/>
              <a:t>CP</a:t>
            </a:r>
            <a:r>
              <a:rPr lang="hr-HR" dirty="0"/>
              <a:t> = ± </a:t>
            </a:r>
            <a:r>
              <a:rPr lang="el-GR" dirty="0"/>
              <a:t>π</a:t>
            </a:r>
            <a:r>
              <a:rPr lang="hr-HR" dirty="0"/>
              <a:t>/2:</a:t>
            </a:r>
          </a:p>
          <a:p>
            <a:r>
              <a:rPr lang="hr-HR" dirty="0"/>
              <a:t>11 </a:t>
            </a:r>
            <a:r>
              <a:rPr lang="el-GR" dirty="0"/>
              <a:t>σ</a:t>
            </a:r>
            <a:r>
              <a:rPr lang="hr-HR" dirty="0"/>
              <a:t> (540 km)</a:t>
            </a:r>
          </a:p>
          <a:p>
            <a:r>
              <a:rPr lang="hr-HR" dirty="0"/>
              <a:t>13 </a:t>
            </a:r>
            <a:r>
              <a:rPr lang="el-GR" dirty="0"/>
              <a:t>σ</a:t>
            </a:r>
            <a:r>
              <a:rPr lang="hr-HR" dirty="0"/>
              <a:t> (360 km)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65175" y="5184529"/>
            <a:ext cx="2553263" cy="92333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hr-HR" dirty="0" smtClean="0"/>
              <a:t>7</a:t>
            </a:r>
            <a:r>
              <a:rPr lang="en-US" dirty="0" smtClean="0"/>
              <a:t>0</a:t>
            </a:r>
            <a:r>
              <a:rPr lang="hr-HR" dirty="0" smtClean="0"/>
              <a:t>%  </a:t>
            </a:r>
            <a:r>
              <a:rPr lang="el-GR" dirty="0"/>
              <a:t>δ</a:t>
            </a:r>
            <a:r>
              <a:rPr lang="hr-HR" baseline="-25000" dirty="0"/>
              <a:t>CP  </a:t>
            </a:r>
            <a:r>
              <a:rPr lang="hr-HR" dirty="0"/>
              <a:t>coverage @ 5 </a:t>
            </a:r>
            <a:r>
              <a:rPr lang="el-GR" dirty="0"/>
              <a:t>σ</a:t>
            </a:r>
            <a:r>
              <a:rPr lang="hr-HR" dirty="0"/>
              <a:t>:</a:t>
            </a:r>
          </a:p>
          <a:p>
            <a:r>
              <a:rPr lang="hr-HR" dirty="0"/>
              <a:t>11 years (540 km)</a:t>
            </a:r>
          </a:p>
          <a:p>
            <a:r>
              <a:rPr lang="de-DE" dirty="0"/>
              <a:t>8</a:t>
            </a:r>
            <a:r>
              <a:rPr lang="hr-HR" dirty="0" smtClean="0"/>
              <a:t> </a:t>
            </a:r>
            <a:r>
              <a:rPr lang="hr-HR" dirty="0"/>
              <a:t>years (360 km)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5841270" y="1908728"/>
            <a:ext cx="0" cy="2835651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401800" y="1922494"/>
            <a:ext cx="780" cy="2845811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>
          <a:xfrm>
            <a:off x="0" y="18512"/>
            <a:ext cx="12192000" cy="89255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 defTabSz="457200">
              <a:spcBef>
                <a:spcPct val="0"/>
              </a:spcBef>
              <a:spcAft>
                <a:spcPts val="600"/>
              </a:spcAft>
              <a:defRPr/>
            </a:pPr>
            <a:r>
              <a:rPr lang="hr-HR" sz="2800" dirty="0">
                <a:ea typeface="+mj-ea"/>
                <a:cs typeface="Times New Roman"/>
              </a:rPr>
              <a:t>Updated physics performance</a:t>
            </a:r>
            <a:br>
              <a:rPr lang="hr-HR" sz="2800" dirty="0">
                <a:ea typeface="+mj-ea"/>
                <a:cs typeface="Times New Roman"/>
              </a:rPr>
            </a:br>
            <a:r>
              <a:rPr lang="hr-HR" sz="2400" dirty="0" smtClean="0">
                <a:ea typeface="+mj-ea"/>
                <a:cs typeface="Times New Roman"/>
              </a:rPr>
              <a:t>(</a:t>
            </a:r>
            <a:r>
              <a:rPr lang="en-US" sz="2400" dirty="0" smtClean="0">
                <a:ea typeface="+mj-ea"/>
                <a:cs typeface="Times New Roman"/>
              </a:rPr>
              <a:t>Sensitivity and Precision</a:t>
            </a:r>
            <a:r>
              <a:rPr lang="hr-HR" sz="2400" dirty="0" smtClean="0">
                <a:ea typeface="+mj-ea"/>
                <a:cs typeface="Times New Roman"/>
              </a:rPr>
              <a:t>)</a:t>
            </a:r>
            <a:endParaRPr lang="hr-HR" sz="2400" dirty="0">
              <a:ea typeface="+mj-ea"/>
              <a:cs typeface="Times New Roman"/>
            </a:endParaRPr>
          </a:p>
        </p:txBody>
      </p:sp>
      <p:pic>
        <p:nvPicPr>
          <p:cNvPr id="19" name="Picture 18" descr="cpv-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1527" y="1071455"/>
            <a:ext cx="3965750" cy="411307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492266" y="5363433"/>
            <a:ext cx="3461076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hr-HR" dirty="0"/>
              <a:t>High precision of </a:t>
            </a:r>
            <a:r>
              <a:rPr lang="el-GR" dirty="0"/>
              <a:t>δ</a:t>
            </a:r>
            <a:r>
              <a:rPr lang="hr-HR" baseline="-25000" dirty="0"/>
              <a:t>CP</a:t>
            </a:r>
            <a:r>
              <a:rPr lang="hr-HR" dirty="0"/>
              <a:t> measurement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2824369" y="6195959"/>
            <a:ext cx="5667897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57188" algn="ctr"/>
            <a:r>
              <a:rPr lang="en-US" b="1" dirty="0">
                <a:hlinkClick r:id="rId5"/>
              </a:rPr>
              <a:t>A. </a:t>
            </a:r>
            <a:r>
              <a:rPr lang="en-US" b="1" dirty="0" err="1">
                <a:hlinkClick r:id="rId5"/>
              </a:rPr>
              <a:t>Alekou</a:t>
            </a:r>
            <a:r>
              <a:rPr lang="en-US" b="1" dirty="0">
                <a:hlinkClick r:id="rId5"/>
              </a:rPr>
              <a:t> </a:t>
            </a:r>
            <a:r>
              <a:rPr lang="en-US" b="1" i="1" dirty="0">
                <a:hlinkClick r:id="rId5"/>
              </a:rPr>
              <a:t>et al</a:t>
            </a:r>
            <a:r>
              <a:rPr lang="en-US" b="1" dirty="0">
                <a:hlinkClick r:id="rId5"/>
              </a:rPr>
              <a:t>., “</a:t>
            </a:r>
            <a:r>
              <a:rPr lang="en-US" b="1" i="1" dirty="0">
                <a:hlinkClick r:id="rId5"/>
              </a:rPr>
              <a:t>Updated physics performance of the </a:t>
            </a:r>
            <a:r>
              <a:rPr lang="en-US" b="1" i="1" dirty="0" err="1">
                <a:hlinkClick r:id="rId5"/>
              </a:rPr>
              <a:t>ESSnuSB</a:t>
            </a:r>
            <a:r>
              <a:rPr lang="en-US" b="1" i="1" dirty="0">
                <a:hlinkClick r:id="rId5"/>
              </a:rPr>
              <a:t> experiment</a:t>
            </a:r>
            <a:r>
              <a:rPr lang="en-US" b="1" dirty="0">
                <a:hlinkClick r:id="rId5"/>
              </a:rPr>
              <a:t>” </a:t>
            </a:r>
            <a:r>
              <a:rPr lang="en-US" b="1" dirty="0" err="1">
                <a:hlinkClick r:id="rId5"/>
              </a:rPr>
              <a:t>Eu</a:t>
            </a:r>
            <a:r>
              <a:rPr lang="en-US" b="1" dirty="0">
                <a:hlinkClick r:id="rId5"/>
              </a:rPr>
              <a:t>. Phys. J. C 81, (2021) 1130</a:t>
            </a:r>
            <a:endParaRPr lang="hr-HR" sz="2000" b="1" dirty="0"/>
          </a:p>
        </p:txBody>
      </p:sp>
      <p:sp>
        <p:nvSpPr>
          <p:cNvPr id="2" name="Rectangle 1"/>
          <p:cNvSpPr/>
          <p:nvPr/>
        </p:nvSpPr>
        <p:spPr>
          <a:xfrm>
            <a:off x="7145669" y="2249806"/>
            <a:ext cx="4956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dirty="0"/>
              <a:t>7</a:t>
            </a:r>
            <a:r>
              <a:rPr lang="en-US" sz="1400" dirty="0"/>
              <a:t>0</a:t>
            </a:r>
            <a:r>
              <a:rPr lang="hr-HR" sz="1400" dirty="0"/>
              <a:t>%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7145669" y="2897666"/>
            <a:ext cx="4956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50</a:t>
            </a:r>
            <a:r>
              <a:rPr lang="hr-HR" sz="1400" dirty="0"/>
              <a:t>%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49154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398"/>
            <a:ext cx="12192000" cy="644630"/>
          </a:xfrm>
        </p:spPr>
        <p:txBody>
          <a:bodyPr>
            <a:normAutofit/>
          </a:bodyPr>
          <a:lstStyle/>
          <a:p>
            <a:pPr algn="ctr"/>
            <a:r>
              <a:rPr lang="en-GB" sz="2800" dirty="0" err="1">
                <a:latin typeface="+mn-lt"/>
                <a:cs typeface="Times New Roman" charset="0"/>
              </a:rPr>
              <a:t>ESS</a:t>
            </a:r>
            <a:r>
              <a:rPr lang="en-GB" sz="2800" i="1" dirty="0" err="1">
                <a:latin typeface="+mn-lt"/>
                <a:cs typeface="Times New Roman" charset="0"/>
              </a:rPr>
              <a:t>ν</a:t>
            </a:r>
            <a:r>
              <a:rPr lang="en-GB" sz="2800" dirty="0" err="1">
                <a:latin typeface="+mn-lt"/>
                <a:cs typeface="Times New Roman" charset="0"/>
              </a:rPr>
              <a:t>SB</a:t>
            </a:r>
            <a:r>
              <a:rPr lang="en-GB" sz="2800" dirty="0">
                <a:latin typeface="+mn-lt"/>
                <a:cs typeface="Times New Roman" charset="0"/>
              </a:rPr>
              <a:t> </a:t>
            </a:r>
            <a:r>
              <a:rPr lang="en-GB" sz="2800" dirty="0" smtClean="0">
                <a:latin typeface="+mn-lt"/>
                <a:cs typeface="Times New Roman" charset="0"/>
              </a:rPr>
              <a:t>Other Opportunities</a:t>
            </a:r>
            <a:endParaRPr lang="en-GB" sz="2800" dirty="0">
              <a:latin typeface="+mn-lt"/>
              <a:cs typeface="Times New Roman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3B0C87-2014-224D-8AF3-40871D832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070" y="4864612"/>
            <a:ext cx="7280188" cy="1820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2BA5A1-0C7E-454B-8084-E0254A909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503" y="1170423"/>
            <a:ext cx="4651289" cy="892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43AFAE-237D-824A-A557-DB285CCB92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070" y="2800865"/>
            <a:ext cx="6896720" cy="20731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38BBF2-DBCE-6A4D-9E41-A72B6020DB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9831" y="675505"/>
            <a:ext cx="2967273" cy="21418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AD2458-4FAF-3C4E-AE96-9C4687452157}"/>
              </a:ext>
            </a:extLst>
          </p:cNvPr>
          <p:cNvSpPr txBox="1"/>
          <p:nvPr/>
        </p:nvSpPr>
        <p:spPr>
          <a:xfrm rot="16200000">
            <a:off x="1572954" y="1546367"/>
            <a:ext cx="1444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B050"/>
                </a:solidFill>
              </a:rPr>
              <a:t>Super Beam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B39312-E48B-8245-B32C-D51A248656BD}"/>
              </a:ext>
            </a:extLst>
          </p:cNvPr>
          <p:cNvSpPr txBox="1"/>
          <p:nvPr/>
        </p:nvSpPr>
        <p:spPr>
          <a:xfrm rot="16200000">
            <a:off x="1322919" y="3671729"/>
            <a:ext cx="1944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432FF"/>
                </a:solidFill>
              </a:rPr>
              <a:t>Neutrino Factory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7FC7B7-2D2A-8646-933B-6E4F89CC4B50}"/>
              </a:ext>
            </a:extLst>
          </p:cNvPr>
          <p:cNvSpPr txBox="1"/>
          <p:nvPr/>
        </p:nvSpPr>
        <p:spPr>
          <a:xfrm rot="16200000">
            <a:off x="1461548" y="5541718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Muon Collider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430D1E-A4BD-3243-9307-8344B56A2381}"/>
              </a:ext>
            </a:extLst>
          </p:cNvPr>
          <p:cNvSpPr txBox="1"/>
          <p:nvPr/>
        </p:nvSpPr>
        <p:spPr>
          <a:xfrm>
            <a:off x="6587585" y="2074895"/>
            <a:ext cx="338849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+Decay At Rest and Coherent scat.</a:t>
            </a:r>
          </a:p>
          <a:p>
            <a:pPr algn="ctr"/>
            <a:r>
              <a:rPr lang="en-GB" dirty="0"/>
              <a:t>(with short pulses)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684A9C-D1DA-0448-9C40-389BF917B28E}"/>
              </a:ext>
            </a:extLst>
          </p:cNvPr>
          <p:cNvSpPr txBox="1"/>
          <p:nvPr/>
        </p:nvSpPr>
        <p:spPr>
          <a:xfrm>
            <a:off x="7771808" y="1553519"/>
            <a:ext cx="111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432FF"/>
                </a:solidFill>
              </a:rPr>
              <a:t>nuSTORM</a:t>
            </a:r>
            <a:endParaRPr lang="fr-FR" dirty="0">
              <a:solidFill>
                <a:srgbClr val="0432FF"/>
              </a:solidFill>
            </a:endParaRPr>
          </a:p>
        </p:txBody>
      </p:sp>
      <p:sp>
        <p:nvSpPr>
          <p:cNvPr id="20" name="Date Placeholder 1">
            <a:extLst>
              <a:ext uri="{FF2B5EF4-FFF2-40B4-BE49-F238E27FC236}">
                <a16:creationId xmlns:a16="http://schemas.microsoft.com/office/drawing/2014/main" id="{2BD4C38F-003C-475D-8B01-ACD3ACA5E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260B17B-917C-4B87-B10E-CBD13616D7B0}" type="datetime1">
              <a:rPr lang="de-DE" smtClean="0"/>
              <a:t>06.01.2022</a:t>
            </a:fld>
            <a:endParaRPr lang="de-DE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de-DE" smtClean="0"/>
              <a:t>T. Tolba, Lepton Photon 2021, Manchester 2022</a:t>
            </a:r>
            <a:endParaRPr lang="de-DE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47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0893-9455-42ED-9E9B-984A2C22BC4D}" type="datetime1">
              <a:rPr lang="de-DE" smtClean="0"/>
              <a:t>06.01.2022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T. Tolba, Lepton Photon 2021, Manchester 2022</a:t>
            </a:r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0" y="5184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Conclusion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0473" y="591722"/>
            <a:ext cx="12192000" cy="5759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smtClean="0"/>
              <a:t>Studies </a:t>
            </a:r>
            <a:r>
              <a:rPr lang="en-US" sz="2200" smtClean="0"/>
              <a:t>financed </a:t>
            </a:r>
            <a:r>
              <a:rPr lang="en-US" sz="2200" smtClean="0"/>
              <a:t>by </a:t>
            </a:r>
            <a:r>
              <a:rPr lang="en-US" sz="2200" dirty="0" smtClean="0"/>
              <a:t>EU are running to design the </a:t>
            </a:r>
            <a:r>
              <a:rPr lang="en-US" sz="2200" dirty="0" err="1" smtClean="0"/>
              <a:t>ESSvSB</a:t>
            </a:r>
            <a:r>
              <a:rPr lang="en-US" sz="2200" dirty="0" smtClean="0"/>
              <a:t> experiment and its sub-detectors in order to produce the most intense neutrino beam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05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/>
              <a:t>Optimisations</a:t>
            </a:r>
            <a:r>
              <a:rPr lang="en-US" sz="2200" dirty="0"/>
              <a:t> of the Target Station, based on a Genetic Algorithm, and of the detectors allowed to considerably increase the physics performance of the facility.</a:t>
            </a:r>
            <a:endParaRPr lang="en-US" sz="220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05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/>
              <a:t>ESSnuSB</a:t>
            </a:r>
            <a:r>
              <a:rPr lang="en-US" sz="2200" dirty="0"/>
              <a:t>, using reasonable systematic error assumptions, can cover more than 70% of </a:t>
            </a:r>
            <a:r>
              <a:rPr lang="el-GR" sz="2200" i="1" dirty="0" smtClean="0"/>
              <a:t>δ</a:t>
            </a:r>
            <a:r>
              <a:rPr lang="en-US" sz="2200" i="1" baseline="-25000" dirty="0" smtClean="0"/>
              <a:t>CP</a:t>
            </a:r>
            <a:r>
              <a:rPr lang="en-US" sz="2200" i="1" dirty="0" smtClean="0"/>
              <a:t> </a:t>
            </a:r>
            <a:r>
              <a:rPr lang="en-US" sz="2200" dirty="0"/>
              <a:t>with 5 </a:t>
            </a:r>
            <a:r>
              <a:rPr lang="el-GR" sz="2200" dirty="0" smtClean="0"/>
              <a:t>σ</a:t>
            </a:r>
            <a:r>
              <a:rPr lang="en-US" sz="2200" dirty="0" smtClean="0"/>
              <a:t> </a:t>
            </a:r>
            <a:r>
              <a:rPr lang="en-US" sz="2200" dirty="0"/>
              <a:t>significance, and can measure </a:t>
            </a:r>
            <a:r>
              <a:rPr lang="el-GR" sz="2200" i="1" dirty="0"/>
              <a:t>δ</a:t>
            </a:r>
            <a:r>
              <a:rPr lang="en-US" sz="2200" i="1" baseline="-25000" dirty="0"/>
              <a:t>CP</a:t>
            </a:r>
            <a:r>
              <a:rPr lang="en-US" sz="2200" dirty="0" smtClean="0"/>
              <a:t> </a:t>
            </a:r>
            <a:r>
              <a:rPr lang="en-US" sz="2200" dirty="0"/>
              <a:t>with a precision better than </a:t>
            </a:r>
            <a:r>
              <a:rPr lang="en-US" sz="2200" dirty="0" smtClean="0"/>
              <a:t>8˚.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05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smtClean="0"/>
              <a:t>Conceptual Design Report (CDR) is foreseen to be produced by March 2022</a:t>
            </a:r>
          </a:p>
          <a:p>
            <a:pPr>
              <a:lnSpc>
                <a:spcPct val="150000"/>
              </a:lnSpc>
            </a:pPr>
            <a:endParaRPr lang="en-US" sz="105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smtClean="0"/>
              <a:t>This facility offers great opportunity for the community and it is an ideal platform </a:t>
            </a:r>
            <a:r>
              <a:rPr lang="en-US" sz="2200" dirty="0"/>
              <a:t>to house R&amp;D activities and other neutrino and muon experiments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29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85BF-63E8-437D-8C6F-F7F328EDEECC}" type="datetime1">
              <a:rPr lang="de-DE" smtClean="0"/>
              <a:t>06.01.2022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T. Tolba, Lepton Photon 2021, Manchester 2022</a:t>
            </a:r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4"/>
          <a:stretch/>
        </p:blipFill>
        <p:spPr>
          <a:xfrm>
            <a:off x="1071289" y="915956"/>
            <a:ext cx="9705570" cy="5560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7" y="5406537"/>
            <a:ext cx="1011795" cy="10117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3" y="4164351"/>
            <a:ext cx="814145" cy="8141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1" y="2780074"/>
            <a:ext cx="826047" cy="8260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43" y="1340255"/>
            <a:ext cx="798790" cy="7987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484" y="31208"/>
            <a:ext cx="875708" cy="8757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174" y="79360"/>
            <a:ext cx="654851" cy="7385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534" y="29283"/>
            <a:ext cx="868352" cy="8683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941" y="52447"/>
            <a:ext cx="845188" cy="8451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173" y="199190"/>
            <a:ext cx="882360" cy="6142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052" y="1167847"/>
            <a:ext cx="970601" cy="12941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052" y="2681183"/>
            <a:ext cx="1023831" cy="10238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243" y="4299835"/>
            <a:ext cx="1369358" cy="5431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353" y="5087232"/>
            <a:ext cx="1331100" cy="1331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26" y="73443"/>
            <a:ext cx="834661" cy="7912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821E7D-D536-4EC4-A675-E7E2D6F4A4C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007" y="183178"/>
            <a:ext cx="1858472" cy="60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8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D4C38F-003C-475D-8B01-ACD3ACA5E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D99CF-3AF8-4C63-BECC-3D8C972B22DA}" type="datetime1">
              <a:rPr lang="de-DE" smtClean="0"/>
              <a:t>06.01.2022</a:t>
            </a:fld>
            <a:endParaRPr lang="de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ECA7C4-B1FE-401E-8368-A98798605E5E}"/>
              </a:ext>
            </a:extLst>
          </p:cNvPr>
          <p:cNvSpPr txBox="1"/>
          <p:nvPr/>
        </p:nvSpPr>
        <p:spPr>
          <a:xfrm>
            <a:off x="4812146" y="2708625"/>
            <a:ext cx="22007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spares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T. Tolba, Lepton Photon 2021, Manchester 2022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61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664029" y="239493"/>
            <a:ext cx="10515600" cy="841327"/>
          </a:xfrm>
        </p:spPr>
        <p:txBody>
          <a:bodyPr>
            <a:normAutofit/>
          </a:bodyPr>
          <a:lstStyle/>
          <a:p>
            <a:r>
              <a:rPr lang="en-GB" sz="2800" dirty="0" smtClean="0">
                <a:latin typeface="+mn-lt"/>
                <a:cs typeface="Times New Roman" charset="0"/>
              </a:rPr>
              <a:t>Possible </a:t>
            </a:r>
            <a:r>
              <a:rPr lang="en-GB" sz="2800" dirty="0">
                <a:latin typeface="+mn-lt"/>
                <a:cs typeface="Times New Roman" charset="0"/>
              </a:rPr>
              <a:t>ESSνSB schedule (optimistic?)</a:t>
            </a:r>
            <a:br>
              <a:rPr lang="en-GB" sz="2800" dirty="0">
                <a:latin typeface="+mn-lt"/>
                <a:cs typeface="Times New Roman" charset="0"/>
              </a:rPr>
            </a:br>
            <a:r>
              <a:rPr lang="en-GB" sz="1800" dirty="0">
                <a:latin typeface="+mn-lt"/>
                <a:cs typeface="Times New Roman" charset="0"/>
              </a:rPr>
              <a:t>(2</a:t>
            </a:r>
            <a:r>
              <a:rPr lang="en-GB" sz="1800" baseline="30000" dirty="0">
                <a:latin typeface="+mn-lt"/>
                <a:cs typeface="Times New Roman" charset="0"/>
              </a:rPr>
              <a:t>nd</a:t>
            </a:r>
            <a:r>
              <a:rPr lang="en-GB" sz="1800" dirty="0">
                <a:latin typeface="+mn-lt"/>
                <a:cs typeface="Times New Roman" charset="0"/>
              </a:rPr>
              <a:t> generation neutrino Super Beam) </a:t>
            </a:r>
            <a:endParaRPr lang="en-GB" sz="600" dirty="0">
              <a:latin typeface="+mn-lt"/>
              <a:cs typeface="Times New Roman" charset="0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6F35CCAF-E226-9F45-9786-380342F25C79}"/>
              </a:ext>
            </a:extLst>
          </p:cNvPr>
          <p:cNvGraphicFramePr/>
          <p:nvPr>
            <p:extLst/>
          </p:nvPr>
        </p:nvGraphicFramePr>
        <p:xfrm>
          <a:off x="1521391" y="1002323"/>
          <a:ext cx="9133234" cy="5508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F70DAF25-5A24-564D-914A-A508611AFA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4375" y="2786523"/>
            <a:ext cx="1954705" cy="5570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A0A55D-4BC7-BE44-B643-DE3026EBA9B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845" y="3252192"/>
            <a:ext cx="1652155" cy="468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17B7750-4AF1-464F-8290-4814343F49EF}"/>
              </a:ext>
            </a:extLst>
          </p:cNvPr>
          <p:cNvSpPr/>
          <p:nvPr/>
        </p:nvSpPr>
        <p:spPr>
          <a:xfrm>
            <a:off x="2013777" y="5110696"/>
            <a:ext cx="1325771" cy="46166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b="1" i="1" dirty="0" err="1">
                <a:solidFill>
                  <a:srgbClr val="008000"/>
                </a:solidFill>
                <a:cs typeface="Times New Roman"/>
              </a:rPr>
              <a:t>Nucl</a:t>
            </a:r>
            <a:r>
              <a:rPr lang="en-GB" sz="1200" b="1" i="1" dirty="0">
                <a:solidFill>
                  <a:srgbClr val="008000"/>
                </a:solidFill>
                <a:cs typeface="Times New Roman"/>
              </a:rPr>
              <a:t>. Phys. B 885 (2014) 127</a:t>
            </a:r>
            <a:endParaRPr lang="en-GB" sz="1200" dirty="0"/>
          </a:p>
        </p:txBody>
      </p:sp>
      <p:pic>
        <p:nvPicPr>
          <p:cNvPr id="18" name="Image 4" descr="layout_ESSnuSB_04.png">
            <a:extLst>
              <a:ext uri="{FF2B5EF4-FFF2-40B4-BE49-F238E27FC236}">
                <a16:creationId xmlns:a16="http://schemas.microsoft.com/office/drawing/2014/main" id="{F8515A4F-7A06-9D4F-BC94-4C12F05D352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311521" y="4398492"/>
            <a:ext cx="2186584" cy="1633655"/>
          </a:xfrm>
          <a:prstGeom prst="rect">
            <a:avLst/>
          </a:prstGeom>
        </p:spPr>
      </p:pic>
      <p:pic>
        <p:nvPicPr>
          <p:cNvPr id="19" name="Image 11">
            <a:extLst>
              <a:ext uri="{FF2B5EF4-FFF2-40B4-BE49-F238E27FC236}">
                <a16:creationId xmlns:a16="http://schemas.microsoft.com/office/drawing/2014/main" id="{2B81D530-01AB-DF46-B34D-3A1F97825E0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0597" y="1487568"/>
            <a:ext cx="1416818" cy="1108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A3BA5D-91AB-6B4D-BF13-070BB6ED577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9610" y="1669553"/>
            <a:ext cx="1288563" cy="12885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B83DBB-7C93-8540-BF88-1C29B41F663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1382" y="4871396"/>
            <a:ext cx="1573033" cy="1046067"/>
          </a:xfrm>
          <a:prstGeom prst="rect">
            <a:avLst/>
          </a:prstGeom>
        </p:spPr>
      </p:pic>
      <p:pic>
        <p:nvPicPr>
          <p:cNvPr id="24" name="Image 2">
            <a:extLst>
              <a:ext uri="{FF2B5EF4-FFF2-40B4-BE49-F238E27FC236}">
                <a16:creationId xmlns:a16="http://schemas.microsoft.com/office/drawing/2014/main" id="{0259A6D2-BF02-EF4C-BE38-5123E7166FD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0805" y="1316450"/>
            <a:ext cx="1525205" cy="10800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9A5A9A-30A5-7C4A-9221-5B153CA4846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527" y="5783789"/>
            <a:ext cx="1269102" cy="678970"/>
          </a:xfrm>
          <a:prstGeom prst="rect">
            <a:avLst/>
          </a:prstGeom>
          <a:solidFill>
            <a:srgbClr val="0432FF"/>
          </a:solidFill>
        </p:spPr>
      </p:pic>
      <p:sp>
        <p:nvSpPr>
          <p:cNvPr id="22" name="Date Placeholder 1">
            <a:extLst>
              <a:ext uri="{FF2B5EF4-FFF2-40B4-BE49-F238E27FC236}">
                <a16:creationId xmlns:a16="http://schemas.microsoft.com/office/drawing/2014/main" id="{2BD4C38F-003C-475D-8B01-ACD3ACA5E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B7A9933-0A43-41FD-A6EB-9330A4EA2CC9}" type="datetime1">
              <a:rPr lang="de-DE" smtClean="0"/>
              <a:t>06.01.2022</a:t>
            </a:fld>
            <a:endParaRPr lang="de-DE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de-DE" smtClean="0"/>
              <a:t>T. Tolba, Lepton Photon 2021, Manchester 2022</a:t>
            </a:r>
            <a:endParaRPr lang="de-DE"/>
          </a:p>
        </p:txBody>
      </p:sp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 smtClean="0"/>
              <a:t>20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179" y="4102082"/>
            <a:ext cx="1605195" cy="1356550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7133458" y="4122027"/>
            <a:ext cx="467139" cy="430095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98065" y="2203047"/>
            <a:ext cx="1248466" cy="46166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i="1" dirty="0" err="1">
                <a:hlinkClick r:id="rId17"/>
              </a:rPr>
              <a:t>Eu</a:t>
            </a:r>
            <a:r>
              <a:rPr lang="en-US" sz="1200" b="1" i="1" dirty="0">
                <a:hlinkClick r:id="rId17"/>
              </a:rPr>
              <a:t>. Phys. J. C 81, </a:t>
            </a:r>
            <a:endParaRPr lang="en-US" sz="1200" b="1" i="1" dirty="0" smtClean="0">
              <a:hlinkClick r:id="rId17"/>
            </a:endParaRPr>
          </a:p>
          <a:p>
            <a:pPr algn="ctr"/>
            <a:r>
              <a:rPr lang="en-US" sz="1200" b="1" i="1" dirty="0" smtClean="0">
                <a:hlinkClick r:id="rId17"/>
              </a:rPr>
              <a:t>(</a:t>
            </a:r>
            <a:r>
              <a:rPr lang="en-US" sz="1200" b="1" i="1" dirty="0">
                <a:hlinkClick r:id="rId17"/>
              </a:rPr>
              <a:t>2021</a:t>
            </a:r>
            <a:r>
              <a:rPr lang="en-US" sz="1200" b="1" i="1" dirty="0" smtClean="0">
                <a:hlinkClick r:id="rId17"/>
              </a:rPr>
              <a:t>)</a:t>
            </a:r>
            <a:r>
              <a:rPr lang="en-US" sz="1200" b="1" i="1" dirty="0">
                <a:hlinkClick r:id="rId17"/>
              </a:rPr>
              <a:t> </a:t>
            </a:r>
            <a:r>
              <a:rPr lang="en-US" sz="1200" b="1" i="1" dirty="0" smtClean="0">
                <a:hlinkClick r:id="rId17"/>
              </a:rPr>
              <a:t>1130</a:t>
            </a:r>
            <a:endParaRPr lang="hr-HR" sz="1400" b="1" i="1" dirty="0"/>
          </a:p>
        </p:txBody>
      </p:sp>
    </p:spTree>
    <p:extLst>
      <p:ext uri="{BB962C8B-B14F-4D97-AF65-F5344CB8AC3E}">
        <p14:creationId xmlns:p14="http://schemas.microsoft.com/office/powerpoint/2010/main" val="73345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8329B4F7-D9E8-41E4-BE4D-F6F31C37CD0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8" t="-1" r="3172" b="19314"/>
          <a:stretch/>
        </p:blipFill>
        <p:spPr bwMode="auto">
          <a:xfrm>
            <a:off x="6045441" y="2451253"/>
            <a:ext cx="3662219" cy="39730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1FCB4C-AFA3-4CAA-8931-BE18FF736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17924-5C29-4006-95D6-932266116975}" type="datetime1">
              <a:rPr lang="de-DE" smtClean="0"/>
              <a:t>06.01.2022</a:t>
            </a:fld>
            <a:endParaRPr lang="de-DE"/>
          </a:p>
        </p:txBody>
      </p:sp>
      <p:sp>
        <p:nvSpPr>
          <p:cNvPr id="21" name="AutoShape 2" descr="m_{i}">
            <a:extLst>
              <a:ext uri="{FF2B5EF4-FFF2-40B4-BE49-F238E27FC236}">
                <a16:creationId xmlns:a16="http://schemas.microsoft.com/office/drawing/2014/main" id="{D409031B-633A-4D16-818F-910CC644AA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51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3" descr="{\displaystyle i=1,2,3}">
            <a:extLst>
              <a:ext uri="{FF2B5EF4-FFF2-40B4-BE49-F238E27FC236}">
                <a16:creationId xmlns:a16="http://schemas.microsoft.com/office/drawing/2014/main" id="{4DEBF7D6-FC5B-4397-82C3-8717EE75D8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223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329B4F7-D9E8-41E4-BE4D-F6F31C37CD0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 t="-1" r="50059" b="19314"/>
          <a:stretch/>
        </p:blipFill>
        <p:spPr bwMode="auto">
          <a:xfrm>
            <a:off x="2322728" y="2462283"/>
            <a:ext cx="3675043" cy="397308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D389D7-0F56-4031-840E-C3FDB0B118AE}"/>
              </a:ext>
            </a:extLst>
          </p:cNvPr>
          <p:cNvSpPr txBox="1"/>
          <p:nvPr/>
        </p:nvSpPr>
        <p:spPr>
          <a:xfrm>
            <a:off x="2933927" y="5343384"/>
            <a:ext cx="1062535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for small </a:t>
            </a:r>
            <a:r>
              <a:rPr lang="el-GR" sz="14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1400" i="1" baseline="-25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0BE80B-F4C8-4266-91C0-34ABBDECC35E}"/>
              </a:ext>
            </a:extLst>
          </p:cNvPr>
          <p:cNvSpPr txBox="1"/>
          <p:nvPr/>
        </p:nvSpPr>
        <p:spPr>
          <a:xfrm>
            <a:off x="6652153" y="5343383"/>
            <a:ext cx="1040991" cy="307777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for large </a:t>
            </a:r>
            <a:r>
              <a:rPr lang="el-G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1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98BBC8-B0CC-473C-AA0A-0E3EA03E340D}"/>
              </a:ext>
            </a:extLst>
          </p:cNvPr>
          <p:cNvGrpSpPr/>
          <p:nvPr/>
        </p:nvGrpSpPr>
        <p:grpSpPr>
          <a:xfrm>
            <a:off x="9876942" y="3179450"/>
            <a:ext cx="1950599" cy="919709"/>
            <a:chOff x="9876942" y="3179450"/>
            <a:chExt cx="1950599" cy="91970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AAEACE-EBB3-4F7E-998D-5A5B0C8FCA2B}"/>
                </a:ext>
              </a:extLst>
            </p:cNvPr>
            <p:cNvSpPr txBox="1"/>
            <p:nvPr/>
          </p:nvSpPr>
          <p:spPr>
            <a:xfrm>
              <a:off x="9876942" y="3179450"/>
              <a:ext cx="1950599" cy="338554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</a:rPr>
                <a:t>@ 1</a:t>
              </a:r>
              <a:r>
                <a:rPr lang="en-US" sz="1600" baseline="30000" dirty="0">
                  <a:solidFill>
                    <a:schemeClr val="bg1">
                      <a:lumMod val="65000"/>
                    </a:schemeClr>
                  </a:solidFill>
                </a:rPr>
                <a:t>st</a:t>
              </a: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</a:rPr>
                <a:t> oscillation max.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AE75DAC-28A7-40E3-8D63-C2E381FA99E3}"/>
                </a:ext>
              </a:extLst>
            </p:cNvPr>
            <p:cNvSpPr txBox="1"/>
            <p:nvPr/>
          </p:nvSpPr>
          <p:spPr>
            <a:xfrm>
              <a:off x="10347624" y="3514384"/>
              <a:ext cx="1080791" cy="58477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</a:rPr>
                <a:t>Atm. term dominates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D0E278B-67CC-4E1F-A154-D60096543E5B}"/>
              </a:ext>
            </a:extLst>
          </p:cNvPr>
          <p:cNvGrpSpPr/>
          <p:nvPr/>
        </p:nvGrpSpPr>
        <p:grpSpPr>
          <a:xfrm>
            <a:off x="174561" y="4934128"/>
            <a:ext cx="1997022" cy="927301"/>
            <a:chOff x="9876942" y="4716381"/>
            <a:chExt cx="1997022" cy="92730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15EBC8B-7252-4A3E-8F0A-5F7B4F755672}"/>
                </a:ext>
              </a:extLst>
            </p:cNvPr>
            <p:cNvSpPr txBox="1"/>
            <p:nvPr/>
          </p:nvSpPr>
          <p:spPr>
            <a:xfrm>
              <a:off x="9876942" y="4716381"/>
              <a:ext cx="1997022" cy="338554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</a:rPr>
                <a:t>@ 2</a:t>
              </a:r>
              <a:r>
                <a:rPr lang="en-US" sz="1600" baseline="30000" dirty="0">
                  <a:solidFill>
                    <a:schemeClr val="bg1">
                      <a:lumMod val="65000"/>
                    </a:schemeClr>
                  </a:solidFill>
                </a:rPr>
                <a:t>nd</a:t>
              </a: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</a:rPr>
                <a:t> oscillation max.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47CF0CA-0702-4722-8939-7200A7820018}"/>
                </a:ext>
              </a:extLst>
            </p:cNvPr>
            <p:cNvSpPr txBox="1"/>
            <p:nvPr/>
          </p:nvSpPr>
          <p:spPr>
            <a:xfrm>
              <a:off x="10297334" y="5058907"/>
              <a:ext cx="1158251" cy="58477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</a:rPr>
                <a:t>Solar term dominates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794659-975B-4C70-87F1-FAB1C7F5E236}"/>
              </a:ext>
            </a:extLst>
          </p:cNvPr>
          <p:cNvGrpSpPr/>
          <p:nvPr/>
        </p:nvGrpSpPr>
        <p:grpSpPr>
          <a:xfrm>
            <a:off x="82157" y="3179450"/>
            <a:ext cx="1950599" cy="1165931"/>
            <a:chOff x="9876942" y="3179450"/>
            <a:chExt cx="1950599" cy="11659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AFAB759-40B0-4560-BA35-F36ABFF68322}"/>
                </a:ext>
              </a:extLst>
            </p:cNvPr>
            <p:cNvSpPr txBox="1"/>
            <p:nvPr/>
          </p:nvSpPr>
          <p:spPr>
            <a:xfrm>
              <a:off x="9876942" y="3179450"/>
              <a:ext cx="1950599" cy="338554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</a:rPr>
                <a:t>@ 1</a:t>
              </a:r>
              <a:r>
                <a:rPr lang="en-US" sz="1600" baseline="30000" dirty="0">
                  <a:solidFill>
                    <a:schemeClr val="bg1">
                      <a:lumMod val="65000"/>
                    </a:schemeClr>
                  </a:solidFill>
                </a:rPr>
                <a:t>st</a:t>
              </a: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</a:rPr>
                <a:t> oscillation max.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A518446-B3E3-4AD7-81A3-A0A2CB21F922}"/>
                </a:ext>
              </a:extLst>
            </p:cNvPr>
            <p:cNvSpPr txBox="1"/>
            <p:nvPr/>
          </p:nvSpPr>
          <p:spPr>
            <a:xfrm>
              <a:off x="10304910" y="3514384"/>
              <a:ext cx="1241874" cy="83099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</a:rPr>
                <a:t>CP-interference dominates</a:t>
              </a:r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496986EA-64F7-4418-81FB-36EA4E66DE50}"/>
              </a:ext>
            </a:extLst>
          </p:cNvPr>
          <p:cNvSpPr/>
          <p:nvPr/>
        </p:nvSpPr>
        <p:spPr>
          <a:xfrm>
            <a:off x="3161897" y="3492307"/>
            <a:ext cx="985245" cy="103635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8696489-8EA3-4FD7-9122-0FF7E1B7C7D8}"/>
              </a:ext>
            </a:extLst>
          </p:cNvPr>
          <p:cNvCxnSpPr>
            <a:endCxn id="27" idx="3"/>
          </p:cNvCxnSpPr>
          <p:nvPr/>
        </p:nvCxnSpPr>
        <p:spPr>
          <a:xfrm flipH="1" flipV="1">
            <a:off x="2032756" y="3348727"/>
            <a:ext cx="1129141" cy="5775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B755ED22-8F37-4370-99C8-4E04692595A4}"/>
              </a:ext>
            </a:extLst>
          </p:cNvPr>
          <p:cNvSpPr/>
          <p:nvPr/>
        </p:nvSpPr>
        <p:spPr>
          <a:xfrm>
            <a:off x="4263563" y="2409629"/>
            <a:ext cx="1527409" cy="2244800"/>
          </a:xfrm>
          <a:prstGeom prst="ellipse">
            <a:avLst/>
          </a:prstGeom>
          <a:noFill/>
          <a:ln>
            <a:solidFill>
              <a:srgbClr val="FF8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538B9C5-5846-4A94-A41A-92868F8A2BCD}"/>
              </a:ext>
            </a:extLst>
          </p:cNvPr>
          <p:cNvCxnSpPr>
            <a:cxnSpLocks/>
            <a:stCxn id="43" idx="3"/>
            <a:endCxn id="24" idx="3"/>
          </p:cNvCxnSpPr>
          <p:nvPr/>
        </p:nvCxnSpPr>
        <p:spPr>
          <a:xfrm flipH="1">
            <a:off x="2171583" y="4325686"/>
            <a:ext cx="2315664" cy="777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F5806D8-106B-466C-90FF-1B6A83BBEA01}"/>
              </a:ext>
            </a:extLst>
          </p:cNvPr>
          <p:cNvSpPr/>
          <p:nvPr/>
        </p:nvSpPr>
        <p:spPr>
          <a:xfrm>
            <a:off x="6652153" y="2661284"/>
            <a:ext cx="1217092" cy="1867380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4D16741-1562-4878-8171-765ABBF42F81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7809236" y="3215568"/>
            <a:ext cx="2067706" cy="133159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767663BE-C98E-49B7-B0F9-FEA4736B006E}"/>
              </a:ext>
            </a:extLst>
          </p:cNvPr>
          <p:cNvSpPr/>
          <p:nvPr/>
        </p:nvSpPr>
        <p:spPr>
          <a:xfrm>
            <a:off x="8209349" y="4181972"/>
            <a:ext cx="1359349" cy="161645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T. Tolba, Lepton Photon 2021, Manchester 2022</a:t>
            </a:r>
            <a:endParaRPr lang="de-DE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5262783-DF2F-44E2-9992-EC2D4D7200C5}"/>
              </a:ext>
            </a:extLst>
          </p:cNvPr>
          <p:cNvGrpSpPr/>
          <p:nvPr/>
        </p:nvGrpSpPr>
        <p:grpSpPr>
          <a:xfrm>
            <a:off x="174561" y="674868"/>
            <a:ext cx="5982181" cy="1544462"/>
            <a:chOff x="344728" y="3346247"/>
            <a:chExt cx="5982181" cy="15444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CF21682-1D51-4BAA-9E41-FDC9DC407F18}"/>
                    </a:ext>
                  </a:extLst>
                </p:cNvPr>
                <p:cNvSpPr/>
                <p:nvPr/>
              </p:nvSpPr>
              <p:spPr>
                <a:xfrm>
                  <a:off x="344728" y="3346247"/>
                  <a:ext cx="5982181" cy="154446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14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𝜇</m:t>
                                </m:r>
                              </m:sub>
                            </m:sSub>
                            <m:r>
                              <a:rPr lang="en-US" sz="14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  <m:r>
                          <m:rPr>
                            <m:aln/>
                          </m:rPr>
                          <a:rPr lang="en-US" sz="14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14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𝑠𝑖𝑛</m:t>
                            </m:r>
                          </m:e>
                          <m:sup>
                            <m:r>
                              <a:rPr lang="en-US" sz="14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sz="14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23</m:t>
                            </m:r>
                          </m:sub>
                        </m:sSub>
                        <m:sSup>
                          <m:sSupPr>
                            <m:ctrlPr>
                              <a:rPr lang="en-US" sz="14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𝑠𝑖𝑛</m:t>
                            </m:r>
                          </m:e>
                          <m:sup>
                            <m:r>
                              <a:rPr lang="en-US" sz="14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sz="14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14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13</m:t>
                            </m:r>
                          </m:sub>
                        </m:sSub>
                        <m:sSup>
                          <m:sSupPr>
                            <m:ctrlPr>
                              <a:rPr lang="en-US" sz="14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𝑠𝑖𝑛</m:t>
                            </m:r>
                          </m:e>
                          <m:sup>
                            <m:r>
                              <a:rPr lang="en-US" sz="14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140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40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∆</m:t>
                                    </m:r>
                                    <m:r>
                                      <a:rPr lang="en-US" sz="140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31</m:t>
                                    </m:r>
                                  </m:sub>
                                </m:sSub>
                                <m:r>
                                  <a:rPr lang="en-US" sz="1400" i="1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sz="1400" i="1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bg1">
                        <a:lumMod val="65000"/>
                      </a:schemeClr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                         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𝑐𝑜𝑠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23</m:t>
                            </m:r>
                          </m:sub>
                        </m:sSub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𝑠𝑖𝑛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12</m:t>
                            </m:r>
                          </m:sub>
                        </m:sSub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𝑠𝑖𝑛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140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∆</m:t>
                                    </m:r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21</m:t>
                                    </m:r>
                                  </m:sub>
                                </m:sSub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1400" i="1" dirty="0">
                    <a:latin typeface="Cambria Math" panose="02040503050406030204" pitchFamily="18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                         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 </m:t>
                        </m:r>
                        <m:acc>
                          <m:accPr>
                            <m:chr m:val="̅"/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𝐽</m:t>
                            </m:r>
                          </m:e>
                        </m:acc>
                        <m:r>
                          <a:rPr lang="en-US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𝑐𝑜𝑠</m:t>
                        </m:r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𝛿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CP</m:t>
                                </m:r>
                              </m:sub>
                            </m:s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∆</m:t>
                                    </m:r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31</m:t>
                                    </m:r>
                                  </m:sub>
                                </m:sSub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en-US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𝑠𝑖𝑛</m:t>
                        </m:r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∆</m:t>
                                    </m:r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21</m:t>
                                    </m:r>
                                  </m:sub>
                                </m:sSub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en-US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𝑠𝑖𝑛</m:t>
                        </m:r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∆</m:t>
                                    </m:r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31</m:t>
                                    </m:r>
                                  </m:sub>
                                </m:sSub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14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CF21682-1D51-4BAA-9E41-FDC9DC407F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728" y="3346247"/>
                  <a:ext cx="5982181" cy="154446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EE9DD92-13E8-462F-8524-116863237BD6}"/>
                </a:ext>
              </a:extLst>
            </p:cNvPr>
            <p:cNvSpPr/>
            <p:nvPr/>
          </p:nvSpPr>
          <p:spPr>
            <a:xfrm>
              <a:off x="1515239" y="3378296"/>
              <a:ext cx="2767561" cy="499487"/>
            </a:xfrm>
            <a:prstGeom prst="ellipse">
              <a:avLst/>
            </a:prstGeom>
            <a:solidFill>
              <a:srgbClr val="00B050">
                <a:alpha val="1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6919EE7-BB1E-4876-B761-9AE7BB16D980}"/>
                </a:ext>
              </a:extLst>
            </p:cNvPr>
            <p:cNvSpPr/>
            <p:nvPr/>
          </p:nvSpPr>
          <p:spPr>
            <a:xfrm>
              <a:off x="1401006" y="4347572"/>
              <a:ext cx="4376506" cy="532107"/>
            </a:xfrm>
            <a:prstGeom prst="ellipse">
              <a:avLst/>
            </a:prstGeom>
            <a:solidFill>
              <a:srgbClr val="5B9BD5">
                <a:alpha val="1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726C951-483E-41C8-80BC-89FBA5F80620}"/>
                </a:ext>
              </a:extLst>
            </p:cNvPr>
            <p:cNvSpPr/>
            <p:nvPr/>
          </p:nvSpPr>
          <p:spPr>
            <a:xfrm>
              <a:off x="1405402" y="3872635"/>
              <a:ext cx="3094082" cy="487895"/>
            </a:xfrm>
            <a:prstGeom prst="ellipse">
              <a:avLst/>
            </a:prstGeom>
            <a:solidFill>
              <a:srgbClr val="FF3300">
                <a:alpha val="1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cxnSp>
        <p:nvCxnSpPr>
          <p:cNvPr id="8" name="Straight Arrow Connector 7"/>
          <p:cNvCxnSpPr/>
          <p:nvPr/>
        </p:nvCxnSpPr>
        <p:spPr>
          <a:xfrm flipH="1">
            <a:off x="5593397" y="1515792"/>
            <a:ext cx="242108" cy="33843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8D3E7B8E-36D8-4B5F-B082-F7B1EF2884AD}"/>
              </a:ext>
            </a:extLst>
          </p:cNvPr>
          <p:cNvSpPr txBox="1"/>
          <p:nvPr/>
        </p:nvSpPr>
        <p:spPr>
          <a:xfrm>
            <a:off x="6808716" y="1208863"/>
            <a:ext cx="2912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16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found to be at higher values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321B314-998E-42C7-B160-B73BC99D1E6D}"/>
              </a:ext>
            </a:extLst>
          </p:cNvPr>
          <p:cNvSpPr txBox="1"/>
          <p:nvPr/>
        </p:nvSpPr>
        <p:spPr>
          <a:xfrm>
            <a:off x="6890694" y="1767775"/>
            <a:ext cx="2748509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CPV is best studied at 2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Oscillation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maximu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57" name="Oval 56"/>
          <p:cNvSpPr/>
          <p:nvPr/>
        </p:nvSpPr>
        <p:spPr>
          <a:xfrm>
            <a:off x="6756313" y="1093051"/>
            <a:ext cx="2995613" cy="5760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17575" y="769072"/>
            <a:ext cx="5047057" cy="215444"/>
          </a:xfrm>
          <a:prstGeom prst="rect">
            <a:avLst/>
          </a:prstGeom>
          <a:solidFill>
            <a:srgbClr val="ED7D31"/>
          </a:solidFill>
        </p:spPr>
        <p:txBody>
          <a:bodyPr wrap="square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</a:rPr>
              <a:t>P.F. de </a:t>
            </a:r>
            <a:r>
              <a:rPr lang="en-US" sz="800" b="1" dirty="0" smtClean="0">
                <a:latin typeface="Arial" panose="020B0604020202020204" pitchFamily="34" charset="0"/>
              </a:rPr>
              <a:t>Salas et al., </a:t>
            </a:r>
            <a:r>
              <a:rPr lang="en-US" sz="800" b="1" i="1" dirty="0" smtClean="0">
                <a:latin typeface="Arial" panose="020B0604020202020204" pitchFamily="34" charset="0"/>
              </a:rPr>
              <a:t>2020 </a:t>
            </a:r>
            <a:r>
              <a:rPr lang="en-US" sz="800" b="1" i="1" dirty="0">
                <a:latin typeface="Arial" panose="020B0604020202020204" pitchFamily="34" charset="0"/>
              </a:rPr>
              <a:t>global reassessment of the neutrino </a:t>
            </a:r>
            <a:r>
              <a:rPr lang="en-US" sz="800" b="1" i="1" dirty="0" smtClean="0">
                <a:latin typeface="Arial" panose="020B0604020202020204" pitchFamily="34" charset="0"/>
              </a:rPr>
              <a:t>oscillation Picture</a:t>
            </a:r>
            <a:r>
              <a:rPr lang="en-US" sz="800" b="1" dirty="0">
                <a:latin typeface="Arial" panose="020B0604020202020204" pitchFamily="34" charset="0"/>
              </a:rPr>
              <a:t>,</a:t>
            </a:r>
            <a:r>
              <a:rPr lang="en-US" sz="800" b="1" dirty="0" smtClean="0">
                <a:latin typeface="Arial" panose="020B0604020202020204" pitchFamily="34" charset="0"/>
              </a:rPr>
              <a:t> JHEP 02 (2021) 071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3CEDB20-47E8-4048-B683-1C899A4E4D65}"/>
              </a:ext>
            </a:extLst>
          </p:cNvPr>
          <p:cNvGrpSpPr/>
          <p:nvPr/>
        </p:nvGrpSpPr>
        <p:grpSpPr>
          <a:xfrm>
            <a:off x="10047764" y="4934128"/>
            <a:ext cx="1997022" cy="927301"/>
            <a:chOff x="9876942" y="4716381"/>
            <a:chExt cx="1997022" cy="927301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2154797-8421-43B1-9856-276985E8E1E7}"/>
                </a:ext>
              </a:extLst>
            </p:cNvPr>
            <p:cNvSpPr txBox="1"/>
            <p:nvPr/>
          </p:nvSpPr>
          <p:spPr>
            <a:xfrm>
              <a:off x="9876942" y="4716381"/>
              <a:ext cx="1997022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@ 2</a:t>
              </a:r>
              <a:r>
                <a:rPr lang="en-US" sz="1600" baseline="30000" dirty="0"/>
                <a:t>nd</a:t>
              </a:r>
              <a:r>
                <a:rPr lang="en-US" sz="1600" dirty="0"/>
                <a:t> oscillation max.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FAF349-F645-4F07-8105-80B9CBA957F4}"/>
                </a:ext>
              </a:extLst>
            </p:cNvPr>
            <p:cNvSpPr txBox="1"/>
            <p:nvPr/>
          </p:nvSpPr>
          <p:spPr>
            <a:xfrm>
              <a:off x="10171563" y="5058907"/>
              <a:ext cx="1502983" cy="58477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CP-interference dominates</a:t>
              </a:r>
            </a:p>
          </p:txBody>
        </p:sp>
      </p:grp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905C7C5-248C-4EF9-952D-E1AAC9EAB063}"/>
              </a:ext>
            </a:extLst>
          </p:cNvPr>
          <p:cNvCxnSpPr>
            <a:cxnSpLocks/>
            <a:endCxn id="63" idx="1"/>
          </p:cNvCxnSpPr>
          <p:nvPr/>
        </p:nvCxnSpPr>
        <p:spPr>
          <a:xfrm>
            <a:off x="9579323" y="4863724"/>
            <a:ext cx="468441" cy="2396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9770A744-5996-4D0D-BA78-ABBE227E75DB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               Neutrino oscillations </a:t>
            </a:r>
            <a:r>
              <a:rPr lang="en-US" sz="2800" dirty="0" smtClean="0"/>
              <a:t>(</a:t>
            </a:r>
            <a:r>
              <a:rPr lang="en-US" sz="2800" dirty="0" err="1" smtClean="0"/>
              <a:t>Leptonic</a:t>
            </a:r>
            <a:r>
              <a:rPr lang="en-US" sz="2800" dirty="0" smtClean="0"/>
              <a:t> CP-Violation)</a:t>
            </a:r>
            <a:endParaRPr lang="en-US" sz="2800" dirty="0"/>
          </a:p>
        </p:txBody>
      </p:sp>
      <p:sp>
        <p:nvSpPr>
          <p:cNvPr id="6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7" name="Rectangle 66"/>
          <p:cNvSpPr/>
          <p:nvPr/>
        </p:nvSpPr>
        <p:spPr>
          <a:xfrm>
            <a:off x="5209735" y="6193503"/>
            <a:ext cx="1576072" cy="2308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pt-BR" sz="900" b="1" dirty="0" smtClean="0">
                <a:latin typeface="Arial" panose="020B0604020202020204" pitchFamily="34" charset="0"/>
              </a:rPr>
              <a:t>arXiv:1110.4583v2 </a:t>
            </a:r>
            <a:r>
              <a:rPr lang="pt-BR" sz="900" b="1" dirty="0">
                <a:latin typeface="Arial" panose="020B0604020202020204" pitchFamily="34" charset="0"/>
              </a:rPr>
              <a:t>(</a:t>
            </a:r>
            <a:r>
              <a:rPr lang="pt-BR" sz="900" b="1" dirty="0" smtClean="0">
                <a:latin typeface="Arial" panose="020B0604020202020204" pitchFamily="34" charset="0"/>
              </a:rPr>
              <a:t>2012) </a:t>
            </a:r>
            <a:endParaRPr lang="en-US" sz="900" b="1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/>
          <a:srcRect l="40181" t="24187" r="25544" b="14879"/>
          <a:stretch/>
        </p:blipFill>
        <p:spPr>
          <a:xfrm>
            <a:off x="885781" y="977092"/>
            <a:ext cx="5289544" cy="5477490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D35EAA0E-4DE5-407E-89F9-78281192D73D}"/>
              </a:ext>
            </a:extLst>
          </p:cNvPr>
          <p:cNvSpPr/>
          <p:nvPr/>
        </p:nvSpPr>
        <p:spPr>
          <a:xfrm>
            <a:off x="4986095" y="4261453"/>
            <a:ext cx="1109905" cy="4072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35EAA0E-4DE5-407E-89F9-78281192D73D}"/>
              </a:ext>
            </a:extLst>
          </p:cNvPr>
          <p:cNvSpPr/>
          <p:nvPr/>
        </p:nvSpPr>
        <p:spPr>
          <a:xfrm>
            <a:off x="4986095" y="4856080"/>
            <a:ext cx="1109905" cy="4072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9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1FCB4C-AFA3-4CAA-8931-BE18FF736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98EC-5D63-459C-80E3-2A6BC8D3A05D}" type="datetime1">
              <a:rPr lang="de-DE" smtClean="0"/>
              <a:t>06.01.2022</a:t>
            </a:fld>
            <a:endParaRPr lang="de-D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95A216-CBF9-4630-9D06-3CA4FA564F53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 European Spallation Source (ESS)</a:t>
            </a:r>
          </a:p>
        </p:txBody>
      </p:sp>
      <p:sp>
        <p:nvSpPr>
          <p:cNvPr id="21" name="AutoShape 2" descr="m_{i}">
            <a:extLst>
              <a:ext uri="{FF2B5EF4-FFF2-40B4-BE49-F238E27FC236}">
                <a16:creationId xmlns:a16="http://schemas.microsoft.com/office/drawing/2014/main" id="{D409031B-633A-4D16-818F-910CC644AA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51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3" descr="{\displaystyle i=1,2,3}">
            <a:extLst>
              <a:ext uri="{FF2B5EF4-FFF2-40B4-BE49-F238E27FC236}">
                <a16:creationId xmlns:a16="http://schemas.microsoft.com/office/drawing/2014/main" id="{4DEBF7D6-FC5B-4397-82C3-8717EE75D8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223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T. Tolba, Lepton Photon 2021, Manchester 2022</a:t>
            </a:r>
            <a:endParaRPr lang="de-DE"/>
          </a:p>
        </p:txBody>
      </p:sp>
      <p:sp>
        <p:nvSpPr>
          <p:cNvPr id="3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76844"/>
            <a:ext cx="10614171" cy="5823052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FEC1438-A023-466F-A0BA-CD5E6DBC6AD2}"/>
              </a:ext>
            </a:extLst>
          </p:cNvPr>
          <p:cNvCxnSpPr>
            <a:cxnSpLocks/>
          </p:cNvCxnSpPr>
          <p:nvPr/>
        </p:nvCxnSpPr>
        <p:spPr>
          <a:xfrm>
            <a:off x="5123879" y="793745"/>
            <a:ext cx="637729" cy="45195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2C02557-B21B-4246-B998-3D2095E57E68}"/>
              </a:ext>
            </a:extLst>
          </p:cNvPr>
          <p:cNvSpPr txBox="1"/>
          <p:nvPr/>
        </p:nvSpPr>
        <p:spPr>
          <a:xfrm>
            <a:off x="4267053" y="576844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bg1"/>
                </a:solidFill>
              </a:rPr>
              <a:t>Front End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Building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8412AE4-EB2F-4BCC-B8DB-58CFAB8F77EA}"/>
              </a:ext>
            </a:extLst>
          </p:cNvPr>
          <p:cNvCxnSpPr>
            <a:cxnSpLocks/>
          </p:cNvCxnSpPr>
          <p:nvPr/>
        </p:nvCxnSpPr>
        <p:spPr>
          <a:xfrm>
            <a:off x="4851647" y="1239798"/>
            <a:ext cx="696897" cy="6965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77BF187-43B2-41CC-A598-26FC5CC6AC73}"/>
              </a:ext>
            </a:extLst>
          </p:cNvPr>
          <p:cNvSpPr txBox="1"/>
          <p:nvPr/>
        </p:nvSpPr>
        <p:spPr>
          <a:xfrm>
            <a:off x="3898362" y="1015876"/>
            <a:ext cx="11192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b="1" dirty="0" err="1">
                <a:solidFill>
                  <a:schemeClr val="bg1"/>
                </a:solidFill>
              </a:rPr>
              <a:t>Linac</a:t>
            </a:r>
            <a:r>
              <a:rPr lang="en-GB" sz="1100" b="1" dirty="0">
                <a:solidFill>
                  <a:schemeClr val="bg1"/>
                </a:solidFill>
              </a:rPr>
              <a:t> and 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Klystron Gallery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586D6FD-636D-4F0E-8F68-85E42FFBB53B}"/>
              </a:ext>
            </a:extLst>
          </p:cNvPr>
          <p:cNvCxnSpPr>
            <a:cxnSpLocks/>
          </p:cNvCxnSpPr>
          <p:nvPr/>
        </p:nvCxnSpPr>
        <p:spPr>
          <a:xfrm>
            <a:off x="3755458" y="1545354"/>
            <a:ext cx="886858" cy="20723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DE6AF01-FE77-450D-8369-78506839D2E1}"/>
              </a:ext>
            </a:extLst>
          </p:cNvPr>
          <p:cNvSpPr txBox="1"/>
          <p:nvPr/>
        </p:nvSpPr>
        <p:spPr>
          <a:xfrm>
            <a:off x="2736024" y="1281633"/>
            <a:ext cx="11833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b="1" dirty="0" err="1">
                <a:solidFill>
                  <a:schemeClr val="bg1"/>
                </a:solidFill>
              </a:rPr>
              <a:t>Cryo</a:t>
            </a:r>
            <a:r>
              <a:rPr lang="en-GB" sz="1100" b="1" dirty="0">
                <a:solidFill>
                  <a:schemeClr val="bg1"/>
                </a:solidFill>
              </a:rPr>
              <a:t> Compressor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Building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3BCD036-1C59-4728-B48B-4F064E72882F}"/>
              </a:ext>
            </a:extLst>
          </p:cNvPr>
          <p:cNvCxnSpPr>
            <a:cxnSpLocks/>
          </p:cNvCxnSpPr>
          <p:nvPr/>
        </p:nvCxnSpPr>
        <p:spPr>
          <a:xfrm>
            <a:off x="3426806" y="2026901"/>
            <a:ext cx="492555" cy="5734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1CB9A00-1AB5-4FC0-9F9C-726B1BC37274}"/>
              </a:ext>
            </a:extLst>
          </p:cNvPr>
          <p:cNvSpPr txBox="1"/>
          <p:nvPr/>
        </p:nvSpPr>
        <p:spPr>
          <a:xfrm>
            <a:off x="2551924" y="1734657"/>
            <a:ext cx="1005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</a:rPr>
              <a:t>Central Utility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Building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83D829B-1E93-47C2-B786-9FBE6AE6E002}"/>
              </a:ext>
            </a:extLst>
          </p:cNvPr>
          <p:cNvCxnSpPr>
            <a:cxnSpLocks/>
          </p:cNvCxnSpPr>
          <p:nvPr/>
        </p:nvCxnSpPr>
        <p:spPr>
          <a:xfrm>
            <a:off x="2325950" y="2228295"/>
            <a:ext cx="585926" cy="21024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7FDC740-9051-4402-9B2D-6C3855A31575}"/>
              </a:ext>
            </a:extLst>
          </p:cNvPr>
          <p:cNvSpPr txBox="1"/>
          <p:nvPr/>
        </p:nvSpPr>
        <p:spPr>
          <a:xfrm rot="123854">
            <a:off x="1506921" y="1880635"/>
            <a:ext cx="8851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</a:rPr>
              <a:t>Distribution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Substation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F7BE6C9-F884-4E79-9721-E1CC3F71C9EF}"/>
              </a:ext>
            </a:extLst>
          </p:cNvPr>
          <p:cNvCxnSpPr>
            <a:cxnSpLocks/>
            <a:stCxn id="50" idx="3"/>
          </p:cNvCxnSpPr>
          <p:nvPr/>
        </p:nvCxnSpPr>
        <p:spPr>
          <a:xfrm>
            <a:off x="3791649" y="2934343"/>
            <a:ext cx="2353636" cy="2632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8C8DB29-CE4C-4861-B67D-967FCCCA07DA}"/>
              </a:ext>
            </a:extLst>
          </p:cNvPr>
          <p:cNvSpPr txBox="1"/>
          <p:nvPr/>
        </p:nvSpPr>
        <p:spPr>
          <a:xfrm>
            <a:off x="3061962" y="2718899"/>
            <a:ext cx="7296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</a:rPr>
              <a:t>Target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Monolith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FEFA866-CB9B-42D8-A216-BFFCCBD618C8}"/>
              </a:ext>
            </a:extLst>
          </p:cNvPr>
          <p:cNvCxnSpPr>
            <a:cxnSpLocks/>
            <a:stCxn id="57" idx="3"/>
          </p:cNvCxnSpPr>
          <p:nvPr/>
        </p:nvCxnSpPr>
        <p:spPr>
          <a:xfrm flipV="1">
            <a:off x="2689048" y="3641443"/>
            <a:ext cx="1807492" cy="12483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86FE8484-CCBE-436B-B05E-5D153ADC292C}"/>
              </a:ext>
            </a:extLst>
          </p:cNvPr>
          <p:cNvSpPr txBox="1"/>
          <p:nvPr/>
        </p:nvSpPr>
        <p:spPr>
          <a:xfrm>
            <a:off x="1996231" y="3550837"/>
            <a:ext cx="6928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</a:rPr>
              <a:t>Exp. Hall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E01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7ABA195-BECC-4427-B087-40F71BDA2312}"/>
              </a:ext>
            </a:extLst>
          </p:cNvPr>
          <p:cNvCxnSpPr>
            <a:cxnSpLocks/>
          </p:cNvCxnSpPr>
          <p:nvPr/>
        </p:nvCxnSpPr>
        <p:spPr>
          <a:xfrm flipH="1" flipV="1">
            <a:off x="6214369" y="792287"/>
            <a:ext cx="57705" cy="647832"/>
          </a:xfrm>
          <a:prstGeom prst="straightConnector1">
            <a:avLst/>
          </a:prstGeom>
          <a:ln w="22225">
            <a:solidFill>
              <a:schemeClr val="bg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2D9EF68A-0FE5-4770-A3BE-6F48CC9014AD}"/>
              </a:ext>
            </a:extLst>
          </p:cNvPr>
          <p:cNvSpPr txBox="1"/>
          <p:nvPr/>
        </p:nvSpPr>
        <p:spPr>
          <a:xfrm rot="15745109">
            <a:off x="5978299" y="1598794"/>
            <a:ext cx="6591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602.5 m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B770FDC-E414-439F-A59B-0598A92CD7D4}"/>
              </a:ext>
            </a:extLst>
          </p:cNvPr>
          <p:cNvCxnSpPr>
            <a:cxnSpLocks/>
          </p:cNvCxnSpPr>
          <p:nvPr/>
        </p:nvCxnSpPr>
        <p:spPr>
          <a:xfrm flipH="1" flipV="1">
            <a:off x="6360349" y="2026900"/>
            <a:ext cx="120673" cy="944885"/>
          </a:xfrm>
          <a:prstGeom prst="straightConnector1">
            <a:avLst/>
          </a:prstGeom>
          <a:ln w="22225">
            <a:solidFill>
              <a:schemeClr val="bg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C65AEA47-AF65-4784-B705-EA65C9BE4551}"/>
              </a:ext>
            </a:extLst>
          </p:cNvPr>
          <p:cNvSpPr/>
          <p:nvPr/>
        </p:nvSpPr>
        <p:spPr>
          <a:xfrm>
            <a:off x="10071077" y="592232"/>
            <a:ext cx="12939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Helvetica"/>
                <a:cs typeface="Helvetica"/>
              </a:rPr>
              <a:t>Oct. 2021</a:t>
            </a: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74" name="Bildobjekt 7" descr="ESS-vit-logga.png">
            <a:extLst>
              <a:ext uri="{FF2B5EF4-FFF2-40B4-BE49-F238E27FC236}">
                <a16:creationId xmlns:a16="http://schemas.microsoft.com/office/drawing/2014/main" id="{FB875DF9-4485-4AF3-84C9-52B8F1A6FA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04" y="606946"/>
            <a:ext cx="1332146" cy="710134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>
            <a:off x="8676304" y="6184452"/>
            <a:ext cx="2789546" cy="2154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800" b="1" dirty="0"/>
              <a:t>An aerial short of the ESS construction site.  Credit: SKANSKA </a:t>
            </a:r>
          </a:p>
        </p:txBody>
      </p:sp>
      <p:sp>
        <p:nvSpPr>
          <p:cNvPr id="72" name="Rectangle 71"/>
          <p:cNvSpPr/>
          <p:nvPr/>
        </p:nvSpPr>
        <p:spPr>
          <a:xfrm>
            <a:off x="863219" y="4904069"/>
            <a:ext cx="4579524" cy="1477328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 smtClean="0"/>
              <a:t>The </a:t>
            </a:r>
            <a:r>
              <a:rPr lang="en-US" sz="1200" b="1" dirty="0"/>
              <a:t>ESS facility is under construction in Lund, Sweden</a:t>
            </a:r>
            <a:endParaRPr lang="en-US" sz="1200" b="1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 smtClean="0"/>
              <a:t>The </a:t>
            </a:r>
            <a:r>
              <a:rPr lang="en-US" sz="1200" b="1" dirty="0"/>
              <a:t>most powerful proton linear accelerator ever built, with beam kinetic energy of 2 GeV and power of 5 MW.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/>
              <a:t>The world’s most powerful neutron source (~ 40x10</a:t>
            </a:r>
            <a:r>
              <a:rPr lang="en-US" sz="1200" b="1" baseline="30000" dirty="0"/>
              <a:t>15</a:t>
            </a:r>
            <a:r>
              <a:rPr lang="en-US" sz="1200" b="1" dirty="0"/>
              <a:t> n·cm</a:t>
            </a:r>
            <a:r>
              <a:rPr lang="en-US" sz="1200" b="1" baseline="30000" dirty="0"/>
              <a:t>-2</a:t>
            </a:r>
            <a:r>
              <a:rPr lang="en-US" sz="1200" b="1" dirty="0"/>
              <a:t>·s</a:t>
            </a:r>
            <a:r>
              <a:rPr lang="en-US" sz="1200" b="1" baseline="30000" dirty="0"/>
              <a:t>-1</a:t>
            </a:r>
            <a:r>
              <a:rPr lang="en-US" sz="1200" b="1" dirty="0" smtClean="0"/>
              <a:t>). </a:t>
            </a:r>
            <a:endParaRPr lang="en-US" sz="1200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b="1" dirty="0" smtClean="0"/>
              <a:t>Tungsten rotating-target-wheel of </a:t>
            </a:r>
            <a:r>
              <a:rPr lang="en-US" sz="1200" b="1" dirty="0"/>
              <a:t>2.5 m diameter/4.9 </a:t>
            </a:r>
            <a:r>
              <a:rPr lang="en-US" sz="1200" b="1" dirty="0" err="1" smtClean="0"/>
              <a:t>tonne</a:t>
            </a:r>
            <a:r>
              <a:rPr lang="en-US" sz="1200" b="1" dirty="0" smtClean="0"/>
              <a:t>.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28354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398"/>
            <a:ext cx="12192000" cy="6596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 eaLnBrk="0" fontAlgn="base" hangingPunct="0">
              <a:spcAft>
                <a:spcPct val="0"/>
              </a:spcAft>
              <a:defRPr/>
            </a:pPr>
            <a:r>
              <a:rPr lang="en-US" sz="2800" dirty="0"/>
              <a:t>ESS</a:t>
            </a:r>
            <a:r>
              <a:rPr lang="el-GR" sz="2800" dirty="0"/>
              <a:t>ν</a:t>
            </a:r>
            <a:r>
              <a:rPr lang="en-US" sz="2800" dirty="0"/>
              <a:t>SB at the European level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713891" y="908142"/>
            <a:ext cx="6137031" cy="4001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A </a:t>
            </a:r>
            <a:r>
              <a:rPr lang="en-GB" sz="2000" b="1" dirty="0">
                <a:solidFill>
                  <a:srgbClr val="000000"/>
                </a:solidFill>
                <a:latin typeface="Times New Roman"/>
                <a:cs typeface="Times New Roman"/>
              </a:rPr>
              <a:t>H2020</a:t>
            </a: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 EU </a:t>
            </a:r>
            <a:r>
              <a:rPr lang="en-GB" sz="2000" b="1" dirty="0">
                <a:solidFill>
                  <a:srgbClr val="000000"/>
                </a:solidFill>
                <a:latin typeface="Times New Roman"/>
                <a:cs typeface="Times New Roman"/>
              </a:rPr>
              <a:t>Design Study </a:t>
            </a: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(Call INFRADEV-01-2017)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195546"/>
            <a:ext cx="1455260" cy="9945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5477" y="1367137"/>
            <a:ext cx="1165273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b="1" dirty="0">
                <a:latin typeface="Times New Roman" charset="0"/>
                <a:ea typeface="Times New Roman" charset="0"/>
                <a:cs typeface="Times New Roman" charset="0"/>
              </a:rPr>
              <a:t>Title of Proposal</a:t>
            </a: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GB" sz="2000" i="1" dirty="0">
                <a:latin typeface="Times New Roman" charset="0"/>
                <a:ea typeface="Times New Roman" charset="0"/>
                <a:cs typeface="Times New Roman" charset="0"/>
              </a:rPr>
              <a:t>Discovery and measurement of leptonic CP violation using an </a:t>
            </a:r>
            <a:r>
              <a:rPr lang="en-GB" sz="2000" i="1" dirty="0" smtClean="0">
                <a:latin typeface="Times New Roman" charset="0"/>
                <a:ea typeface="Times New Roman" charset="0"/>
                <a:cs typeface="Times New Roman" charset="0"/>
              </a:rPr>
              <a:t>intensive neutrino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sz="2000" i="1" dirty="0" smtClean="0">
                <a:latin typeface="Times New Roman" charset="0"/>
                <a:ea typeface="Times New Roman" charset="0"/>
                <a:cs typeface="Times New Roman" charset="0"/>
              </a:rPr>
              <a:t>                                   Super </a:t>
            </a:r>
            <a:r>
              <a:rPr lang="en-GB" sz="2000" i="1" dirty="0">
                <a:latin typeface="Times New Roman" charset="0"/>
                <a:ea typeface="Times New Roman" charset="0"/>
                <a:cs typeface="Times New Roman" charset="0"/>
              </a:rPr>
              <a:t>Beam generated with the exceptionally powerful ESS linear accelerator</a:t>
            </a:r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Duration: 4 years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Total cost: 4.7 M€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Requested budget: 3 M€</a:t>
            </a:r>
            <a:endParaRPr lang="en-GB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b="1" dirty="0">
                <a:latin typeface="Times New Roman" charset="0"/>
                <a:ea typeface="Times New Roman" charset="0"/>
                <a:cs typeface="Times New Roman" charset="0"/>
              </a:rPr>
              <a:t>15 participating institutes from</a:t>
            </a:r>
            <a:br>
              <a:rPr lang="en-GB" sz="2000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GB" sz="2000" b="1" dirty="0">
                <a:latin typeface="Times New Roman" charset="0"/>
                <a:ea typeface="Times New Roman" charset="0"/>
                <a:cs typeface="Times New Roman" charset="0"/>
              </a:rPr>
              <a:t>11 European countries including CERN and ESS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b="1" dirty="0">
                <a:latin typeface="Times New Roman" charset="0"/>
                <a:ea typeface="Times New Roman" charset="0"/>
                <a:cs typeface="Times New Roman" charset="0"/>
              </a:rPr>
              <a:t>6 Work Packages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Approved end of August 2017</a:t>
            </a:r>
          </a:p>
        </p:txBody>
      </p:sp>
      <p:graphicFrame>
        <p:nvGraphicFramePr>
          <p:cNvPr id="14" name="Diagramme 3"/>
          <p:cNvGraphicFramePr/>
          <p:nvPr>
            <p:extLst>
              <p:ext uri="{D42A27DB-BD31-4B8C-83A1-F6EECF244321}">
                <p14:modId xmlns:p14="http://schemas.microsoft.com/office/powerpoint/2010/main" val="1275652221"/>
              </p:ext>
            </p:extLst>
          </p:nvPr>
        </p:nvGraphicFramePr>
        <p:xfrm>
          <a:off x="6547338" y="2473565"/>
          <a:ext cx="4806462" cy="3510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2BD4C38F-003C-475D-8B01-ACD3ACA5E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B148F3B-0A9F-427C-A6FB-8D15FC6BAB1E}" type="datetime1">
              <a:rPr lang="de-DE" smtClean="0"/>
              <a:t>06.01.2022</a:t>
            </a:fld>
            <a:endParaRPr lang="de-DE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de-DE" smtClean="0"/>
              <a:t>T. Tolba, Lepton Photon 2021, Manchester 2022</a:t>
            </a:r>
            <a:endParaRPr lang="de-DE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69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1FCB4C-AFA3-4CAA-8931-BE18FF736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A4893-01FF-4A5D-A734-006C17597B6B}" type="datetime1">
              <a:rPr lang="de-DE" smtClean="0"/>
              <a:t>06.01.2022</a:t>
            </a:fld>
            <a:endParaRPr lang="de-D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95A216-CBF9-4630-9D06-3CA4FA564F53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 European Spallation Source neutrino Super Beam (ESS</a:t>
            </a:r>
            <a:r>
              <a:rPr lang="el-GR" sz="2800" dirty="0"/>
              <a:t>ν</a:t>
            </a:r>
            <a:r>
              <a:rPr lang="en-US" sz="2800" dirty="0"/>
              <a:t>SB)</a:t>
            </a:r>
          </a:p>
        </p:txBody>
      </p:sp>
      <p:sp>
        <p:nvSpPr>
          <p:cNvPr id="21" name="AutoShape 2" descr="m_{i}">
            <a:extLst>
              <a:ext uri="{FF2B5EF4-FFF2-40B4-BE49-F238E27FC236}">
                <a16:creationId xmlns:a16="http://schemas.microsoft.com/office/drawing/2014/main" id="{D409031B-633A-4D16-818F-910CC644AA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51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3" descr="{\displaystyle i=1,2,3}">
            <a:extLst>
              <a:ext uri="{FF2B5EF4-FFF2-40B4-BE49-F238E27FC236}">
                <a16:creationId xmlns:a16="http://schemas.microsoft.com/office/drawing/2014/main" id="{4DEBF7D6-FC5B-4397-82C3-8717EE75D8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223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6715FF-C434-4086-BF2F-8B9487DC68AB}"/>
              </a:ext>
            </a:extLst>
          </p:cNvPr>
          <p:cNvSpPr/>
          <p:nvPr/>
        </p:nvSpPr>
        <p:spPr>
          <a:xfrm>
            <a:off x="8484291" y="5851085"/>
            <a:ext cx="2029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April 2019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130C639-348D-4623-8E99-CEEFD4FD1078}"/>
              </a:ext>
            </a:extLst>
          </p:cNvPr>
          <p:cNvSpPr/>
          <p:nvPr/>
        </p:nvSpPr>
        <p:spPr>
          <a:xfrm>
            <a:off x="8591295" y="5899728"/>
            <a:ext cx="2029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April 2019</a:t>
            </a:r>
            <a:endParaRPr lang="en-US" sz="3200" dirty="0">
              <a:latin typeface="Helvetica"/>
              <a:cs typeface="Helvetica"/>
            </a:endParaRPr>
          </a:p>
        </p:txBody>
      </p:sp>
      <p:pic>
        <p:nvPicPr>
          <p:cNvPr id="29" name="Bildobjekt 7" descr="ESS-vit-logga.png">
            <a:extLst>
              <a:ext uri="{FF2B5EF4-FFF2-40B4-BE49-F238E27FC236}">
                <a16:creationId xmlns:a16="http://schemas.microsoft.com/office/drawing/2014/main" id="{4A93ED2C-85B8-40B3-93FF-C26241CC7B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4898" y="622293"/>
            <a:ext cx="1440160" cy="88606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402B471-2897-45FC-9B7A-0AA0B677CBD3}"/>
              </a:ext>
            </a:extLst>
          </p:cNvPr>
          <p:cNvSpPr txBox="1"/>
          <p:nvPr/>
        </p:nvSpPr>
        <p:spPr>
          <a:xfrm>
            <a:off x="9122284" y="544641"/>
            <a:ext cx="18331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 Far Detector</a:t>
            </a:r>
          </a:p>
          <a:p>
            <a:r>
              <a:rPr lang="en-US" dirty="0">
                <a:solidFill>
                  <a:schemeClr val="bg1"/>
                </a:solidFill>
              </a:rPr>
              <a:t>located at second</a:t>
            </a:r>
          </a:p>
          <a:p>
            <a:r>
              <a:rPr lang="en-US" dirty="0">
                <a:solidFill>
                  <a:schemeClr val="bg1"/>
                </a:solidFill>
              </a:rPr>
              <a:t>ν oscillation max.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770137-4DE0-4180-B608-DD22CADE53BC}"/>
              </a:ext>
            </a:extLst>
          </p:cNvPr>
          <p:cNvSpPr/>
          <p:nvPr/>
        </p:nvSpPr>
        <p:spPr>
          <a:xfrm>
            <a:off x="4756826" y="847793"/>
            <a:ext cx="7435174" cy="3331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dirty="0"/>
              <a:t>It will benefit </a:t>
            </a:r>
            <a:r>
              <a:rPr lang="en-US" dirty="0" smtClean="0"/>
              <a:t>from </a:t>
            </a:r>
            <a:r>
              <a:rPr lang="en-US" dirty="0"/>
              <a:t>the powerful </a:t>
            </a:r>
            <a:r>
              <a:rPr lang="en-US" spc="-5" dirty="0">
                <a:cs typeface="Calibri"/>
              </a:rPr>
              <a:t>p</a:t>
            </a:r>
            <a:r>
              <a:rPr lang="en-US" spc="-25" dirty="0">
                <a:cs typeface="Calibri"/>
              </a:rPr>
              <a:t>r</a:t>
            </a:r>
            <a:r>
              <a:rPr lang="en-US" spc="-5" dirty="0">
                <a:cs typeface="Calibri"/>
              </a:rPr>
              <a:t>o</a:t>
            </a:r>
            <a:r>
              <a:rPr lang="en-US" spc="-20" dirty="0">
                <a:cs typeface="Calibri"/>
              </a:rPr>
              <a:t>t</a:t>
            </a:r>
            <a:r>
              <a:rPr lang="en-US" spc="-5" dirty="0">
                <a:cs typeface="Calibri"/>
              </a:rPr>
              <a:t>o</a:t>
            </a:r>
            <a:r>
              <a:rPr lang="en-US" dirty="0">
                <a:cs typeface="Calibri"/>
              </a:rPr>
              <a:t>n</a:t>
            </a:r>
            <a:r>
              <a:rPr lang="en-US" spc="5" dirty="0">
                <a:cs typeface="Calibri"/>
              </a:rPr>
              <a:t> </a:t>
            </a:r>
            <a:r>
              <a:rPr lang="en-US" spc="-15" dirty="0">
                <a:cs typeface="Calibri"/>
              </a:rPr>
              <a:t>b</a:t>
            </a:r>
            <a:r>
              <a:rPr lang="en-US" spc="-5" dirty="0">
                <a:cs typeface="Calibri"/>
              </a:rPr>
              <a:t>e</a:t>
            </a:r>
            <a:r>
              <a:rPr lang="en-US" spc="-15" dirty="0">
                <a:cs typeface="Calibri"/>
              </a:rPr>
              <a:t>am</a:t>
            </a:r>
            <a:r>
              <a:rPr lang="en-US" spc="20" dirty="0">
                <a:cs typeface="Calibri"/>
              </a:rPr>
              <a:t> </a:t>
            </a:r>
            <a:r>
              <a:rPr lang="en-US" spc="-5" dirty="0">
                <a:cs typeface="Calibri"/>
              </a:rPr>
              <a:t>o</a:t>
            </a:r>
            <a:r>
              <a:rPr lang="en-US" dirty="0">
                <a:cs typeface="Calibri"/>
              </a:rPr>
              <a:t>f </a:t>
            </a:r>
            <a:r>
              <a:rPr lang="en-US" spc="-10" dirty="0">
                <a:cs typeface="Calibri"/>
              </a:rPr>
              <a:t>the</a:t>
            </a:r>
            <a:r>
              <a:rPr lang="en-US" spc="5" dirty="0">
                <a:cs typeface="Calibri"/>
              </a:rPr>
              <a:t> </a:t>
            </a:r>
            <a:r>
              <a:rPr lang="en-US" spc="-15" dirty="0">
                <a:cs typeface="Calibri"/>
              </a:rPr>
              <a:t>E</a:t>
            </a:r>
            <a:r>
              <a:rPr lang="en-US" spc="-5" dirty="0">
                <a:cs typeface="Calibri"/>
              </a:rPr>
              <a:t>S</a:t>
            </a:r>
            <a:r>
              <a:rPr lang="en-US" dirty="0">
                <a:cs typeface="Calibri"/>
              </a:rPr>
              <a:t>S</a:t>
            </a:r>
            <a:r>
              <a:rPr lang="en-US" spc="5" dirty="0">
                <a:cs typeface="Calibri"/>
              </a:rPr>
              <a:t> </a:t>
            </a:r>
            <a:r>
              <a:rPr lang="en-US" spc="-15" dirty="0" smtClean="0">
                <a:cs typeface="Calibri"/>
              </a:rPr>
              <a:t>LINA</a:t>
            </a:r>
            <a:r>
              <a:rPr lang="en-US" dirty="0" smtClean="0">
                <a:cs typeface="Calibri"/>
              </a:rPr>
              <a:t>C </a:t>
            </a:r>
            <a:r>
              <a:rPr lang="en-US" dirty="0">
                <a:cs typeface="Calibri"/>
              </a:rPr>
              <a:t>to produce intense neutrino beam.</a:t>
            </a:r>
            <a:endParaRPr lang="en-US" dirty="0">
              <a:ea typeface="Times New Roman" panose="02020603050405020304" pitchFamily="18" charset="0"/>
            </a:endParaRPr>
          </a:p>
          <a:p>
            <a:pPr marL="285750" indent="-285750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dirty="0">
                <a:ea typeface="Times New Roman" panose="02020603050405020304" pitchFamily="18" charset="0"/>
              </a:rPr>
              <a:t>Aims at </a:t>
            </a:r>
            <a:r>
              <a:rPr lang="en-US" dirty="0" smtClean="0">
                <a:ea typeface="Times New Roman" panose="02020603050405020304" pitchFamily="18" charset="0"/>
              </a:rPr>
              <a:t>searching and measuring, with precision</a:t>
            </a:r>
            <a:r>
              <a:rPr lang="en-US" dirty="0">
                <a:ea typeface="Times New Roman" panose="02020603050405020304" pitchFamily="18" charset="0"/>
              </a:rPr>
              <a:t>, for CP-violation in the leptonic sector, at 5σ significance level in more than </a:t>
            </a:r>
            <a:r>
              <a:rPr lang="en-US" dirty="0" smtClean="0">
                <a:ea typeface="Times New Roman" panose="02020603050405020304" pitchFamily="18" charset="0"/>
              </a:rPr>
              <a:t>70</a:t>
            </a:r>
            <a:r>
              <a:rPr lang="en-US" dirty="0">
                <a:ea typeface="Times New Roman" panose="02020603050405020304" pitchFamily="18" charset="0"/>
              </a:rPr>
              <a:t>% of the leptonic Dirac CP violating phase range, </a:t>
            </a:r>
          </a:p>
          <a:p>
            <a:pPr marL="285750" indent="-285750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ea typeface="Times New Roman" panose="02020603050405020304" pitchFamily="18" charset="0"/>
              </a:rPr>
              <a:t>The </a:t>
            </a:r>
            <a:r>
              <a:rPr lang="en-US" dirty="0">
                <a:ea typeface="Times New Roman" panose="02020603050405020304" pitchFamily="18" charset="0"/>
              </a:rPr>
              <a:t>neutrino source-to-detector </a:t>
            </a:r>
            <a:r>
              <a:rPr lang="en-US" dirty="0" smtClean="0">
                <a:ea typeface="Times New Roman" panose="02020603050405020304" pitchFamily="18" charset="0"/>
              </a:rPr>
              <a:t>distance, the baseline, is set </a:t>
            </a:r>
            <a:r>
              <a:rPr lang="en-US" dirty="0">
                <a:ea typeface="Times New Roman" panose="02020603050405020304" pitchFamily="18" charset="0"/>
              </a:rPr>
              <a:t>at the </a:t>
            </a:r>
            <a:r>
              <a:rPr lang="en-US" b="1" dirty="0">
                <a:ea typeface="Times New Roman" panose="02020603050405020304" pitchFamily="18" charset="0"/>
              </a:rPr>
              <a:t>second oscillation maximum</a:t>
            </a:r>
            <a:r>
              <a:rPr lang="en-US" b="1" dirty="0" smtClean="0">
                <a:ea typeface="Times New Roman" panose="02020603050405020304" pitchFamily="18" charset="0"/>
              </a:rPr>
              <a:t>.</a:t>
            </a:r>
            <a:endParaRPr lang="en-US" b="1" dirty="0">
              <a:ea typeface="Times New Roman" panose="02020603050405020304" pitchFamily="18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0B3425FA-6B4D-49F2-9A32-17BBC3AE10B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03"/>
          <a:stretch>
            <a:fillRect/>
          </a:stretch>
        </p:blipFill>
        <p:spPr bwMode="auto">
          <a:xfrm>
            <a:off x="2044898" y="4830235"/>
            <a:ext cx="8638220" cy="166581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06E273FF-8487-450C-9225-CED8857C4E55}"/>
              </a:ext>
            </a:extLst>
          </p:cNvPr>
          <p:cNvSpPr txBox="1"/>
          <p:nvPr/>
        </p:nvSpPr>
        <p:spPr>
          <a:xfrm>
            <a:off x="2116855" y="4401624"/>
            <a:ext cx="729494" cy="461665"/>
          </a:xfrm>
          <a:prstGeom prst="rect">
            <a:avLst/>
          </a:prstGeom>
          <a:solidFill>
            <a:srgbClr val="ED7D3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/>
              <a:t>Linac</a:t>
            </a:r>
            <a:r>
              <a:rPr lang="en-US" sz="1200" b="1" dirty="0"/>
              <a:t> </a:t>
            </a:r>
          </a:p>
          <a:p>
            <a:pPr algn="ctr"/>
            <a:r>
              <a:rPr lang="en-US" sz="1200" b="1" dirty="0"/>
              <a:t>Upgrade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C22E444-04FC-4529-94BE-90407C55AC79}"/>
              </a:ext>
            </a:extLst>
          </p:cNvPr>
          <p:cNvSpPr txBox="1"/>
          <p:nvPr/>
        </p:nvSpPr>
        <p:spPr>
          <a:xfrm>
            <a:off x="3336050" y="4458332"/>
            <a:ext cx="999312" cy="276999"/>
          </a:xfrm>
          <a:prstGeom prst="rect">
            <a:avLst/>
          </a:prstGeom>
          <a:solidFill>
            <a:srgbClr val="ED7D3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Accumulator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2591054-927A-4C9B-BC10-F71BEEA774FA}"/>
              </a:ext>
            </a:extLst>
          </p:cNvPr>
          <p:cNvSpPr txBox="1"/>
          <p:nvPr/>
        </p:nvSpPr>
        <p:spPr>
          <a:xfrm>
            <a:off x="6032570" y="4460903"/>
            <a:ext cx="1069715" cy="276999"/>
          </a:xfrm>
          <a:prstGeom prst="rect">
            <a:avLst/>
          </a:prstGeom>
          <a:solidFill>
            <a:srgbClr val="ED7D3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Target Station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1C5F803-5373-4C09-B189-48ACAD19D794}"/>
              </a:ext>
            </a:extLst>
          </p:cNvPr>
          <p:cNvSpPr txBox="1"/>
          <p:nvPr/>
        </p:nvSpPr>
        <p:spPr>
          <a:xfrm>
            <a:off x="8390801" y="4368570"/>
            <a:ext cx="1003801" cy="461665"/>
          </a:xfrm>
          <a:prstGeom prst="rect">
            <a:avLst/>
          </a:prstGeom>
          <a:solidFill>
            <a:srgbClr val="ED7D3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Detector </a:t>
            </a:r>
          </a:p>
          <a:p>
            <a:pPr algn="ctr"/>
            <a:r>
              <a:rPr lang="en-US" sz="1200" b="1" dirty="0"/>
              <a:t>Performance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CBB1054-D31C-454A-96E0-D17AF6886C4A}"/>
              </a:ext>
            </a:extLst>
          </p:cNvPr>
          <p:cNvSpPr txBox="1"/>
          <p:nvPr/>
        </p:nvSpPr>
        <p:spPr>
          <a:xfrm>
            <a:off x="9835597" y="4339371"/>
            <a:ext cx="642612" cy="461665"/>
          </a:xfrm>
          <a:prstGeom prst="rect">
            <a:avLst/>
          </a:prstGeom>
          <a:solidFill>
            <a:srgbClr val="ED7D3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Physics</a:t>
            </a:r>
          </a:p>
          <a:p>
            <a:pPr algn="ctr"/>
            <a:r>
              <a:rPr lang="en-US" sz="1200" b="1" dirty="0"/>
              <a:t>Reach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F43131-ADEC-43A8-84D6-ECE78D02FCDE}"/>
              </a:ext>
            </a:extLst>
          </p:cNvPr>
          <p:cNvSpPr/>
          <p:nvPr/>
        </p:nvSpPr>
        <p:spPr>
          <a:xfrm>
            <a:off x="52398" y="5468387"/>
            <a:ext cx="193040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>
                <a:latin typeface="Arial" panose="020B0604020202020204" pitchFamily="34" charset="0"/>
                <a:ea typeface="Times New Roman" panose="02020603050405020304" pitchFamily="18" charset="0"/>
              </a:rPr>
              <a:t>A schematic overview of the main work packages (WP) within the </a:t>
            </a:r>
            <a:r>
              <a:rPr lang="en-US" sz="1050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ESSνSB</a:t>
            </a:r>
            <a:r>
              <a:rPr lang="en-US" sz="1050" i="1" dirty="0">
                <a:latin typeface="Arial" panose="020B0604020202020204" pitchFamily="34" charset="0"/>
                <a:ea typeface="Times New Roman" panose="02020603050405020304" pitchFamily="18" charset="0"/>
              </a:rPr>
              <a:t> project </a:t>
            </a:r>
            <a:endParaRPr lang="en-US" sz="1050" i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T. Tolba, Lepton Photon 2021, Manchester 2022</a:t>
            </a:r>
            <a:endParaRPr lang="de-DE"/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id="{37074DE5-5C7B-43BD-9A20-57E473F6371E}"/>
              </a:ext>
            </a:extLst>
          </p:cNvPr>
          <p:cNvSpPr/>
          <p:nvPr/>
        </p:nvSpPr>
        <p:spPr>
          <a:xfrm>
            <a:off x="31582" y="503990"/>
            <a:ext cx="4725244" cy="36434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851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pic>
        <p:nvPicPr>
          <p:cNvPr id="7" name="Picture 6" descr="essnusb_ess_layo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160" y="593333"/>
            <a:ext cx="8605520" cy="6049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364"/>
            <a:ext cx="12192000" cy="707886"/>
          </a:xfrm>
        </p:spPr>
        <p:txBody>
          <a:bodyPr>
            <a:normAutofit/>
          </a:bodyPr>
          <a:lstStyle/>
          <a:p>
            <a:pPr algn="ctr"/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Adding a neutrino facility on </a:t>
            </a:r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ESS</a:t>
            </a:r>
            <a:endParaRPr lang="hr-H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53910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pic>
        <p:nvPicPr>
          <p:cNvPr id="7" name="Picture 6" descr="essnusb_ess_layo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160" y="593333"/>
            <a:ext cx="8605520" cy="60499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474720" y="1818640"/>
            <a:ext cx="6695440" cy="843280"/>
          </a:xfrm>
          <a:prstGeom prst="ellipse">
            <a:avLst/>
          </a:prstGeom>
          <a:solidFill>
            <a:srgbClr val="FFFF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0" name="Straight Arrow Connector 9"/>
          <p:cNvCxnSpPr>
            <a:stCxn id="8" idx="1"/>
            <a:endCxn id="11" idx="2"/>
          </p:cNvCxnSpPr>
          <p:nvPr/>
        </p:nvCxnSpPr>
        <p:spPr>
          <a:xfrm flipH="1" flipV="1">
            <a:off x="3708081" y="1657529"/>
            <a:ext cx="747164" cy="2846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31139" y="457201"/>
            <a:ext cx="4353884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hr-HR" dirty="0"/>
              <a:t>Upgrade of the accelerator</a:t>
            </a:r>
          </a:p>
          <a:p>
            <a:pPr>
              <a:buFontTx/>
              <a:buChar char="-"/>
            </a:pPr>
            <a:r>
              <a:rPr lang="hr-HR" dirty="0"/>
              <a:t> 14 Hz to 28 Hz</a:t>
            </a:r>
          </a:p>
          <a:p>
            <a:pPr>
              <a:buFontTx/>
              <a:buChar char="-"/>
            </a:pPr>
            <a:r>
              <a:rPr lang="hr-HR" dirty="0"/>
              <a:t> use H</a:t>
            </a:r>
            <a:r>
              <a:rPr lang="hr-HR" baseline="30000" dirty="0"/>
              <a:t>-</a:t>
            </a:r>
            <a:r>
              <a:rPr lang="hr-HR" dirty="0"/>
              <a:t> instead of protons in ESSNuSB cycles</a:t>
            </a:r>
          </a:p>
          <a:p>
            <a:pPr>
              <a:buFontTx/>
              <a:buChar char="-"/>
            </a:pPr>
            <a:r>
              <a:rPr lang="hr-HR" dirty="0"/>
              <a:t> increase energy to 2.5 GeV kinetic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9364"/>
            <a:ext cx="12192000" cy="707886"/>
          </a:xfrm>
        </p:spPr>
        <p:txBody>
          <a:bodyPr>
            <a:normAutofit/>
          </a:bodyPr>
          <a:lstStyle/>
          <a:p>
            <a:pPr algn="ctr"/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Adding a neutrino facility on </a:t>
            </a:r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ESS</a:t>
            </a:r>
            <a:endParaRPr lang="hr-H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24996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pic>
        <p:nvPicPr>
          <p:cNvPr id="7" name="Picture 6" descr="essnusb_ess_layo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160" y="593333"/>
            <a:ext cx="8605520" cy="60499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474720" y="1818640"/>
            <a:ext cx="6695440" cy="843280"/>
          </a:xfrm>
          <a:prstGeom prst="ellipse">
            <a:avLst/>
          </a:prstGeom>
          <a:solidFill>
            <a:srgbClr val="FFFF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0" name="Straight Arrow Connector 9"/>
          <p:cNvCxnSpPr>
            <a:stCxn id="8" idx="1"/>
            <a:endCxn id="11" idx="2"/>
          </p:cNvCxnSpPr>
          <p:nvPr/>
        </p:nvCxnSpPr>
        <p:spPr>
          <a:xfrm flipH="1" flipV="1">
            <a:off x="3751363" y="1657529"/>
            <a:ext cx="703883" cy="2846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31139" y="457201"/>
            <a:ext cx="4440446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hr-HR" dirty="0"/>
              <a:t>Upgrade of the accelerator</a:t>
            </a:r>
          </a:p>
          <a:p>
            <a:pPr>
              <a:buFontTx/>
              <a:buChar char="-"/>
            </a:pPr>
            <a:r>
              <a:rPr lang="hr-HR" dirty="0"/>
              <a:t> 14 Hz to 28 Hz</a:t>
            </a:r>
          </a:p>
          <a:p>
            <a:pPr>
              <a:buFontTx/>
              <a:buChar char="-"/>
            </a:pPr>
            <a:r>
              <a:rPr lang="hr-HR" dirty="0"/>
              <a:t> use H</a:t>
            </a:r>
            <a:r>
              <a:rPr lang="hr-HR" baseline="30000" dirty="0"/>
              <a:t>-</a:t>
            </a:r>
            <a:r>
              <a:rPr lang="hr-HR" dirty="0"/>
              <a:t> instead of protons in ESSNuSB cycles</a:t>
            </a:r>
          </a:p>
          <a:p>
            <a:pPr>
              <a:buFontTx/>
              <a:buChar char="-"/>
            </a:pPr>
            <a:r>
              <a:rPr lang="hr-HR" dirty="0"/>
              <a:t> increase energy to 2.5 GeV kinetic</a:t>
            </a:r>
          </a:p>
        </p:txBody>
      </p:sp>
      <p:sp>
        <p:nvSpPr>
          <p:cNvPr id="12" name="Oval 11"/>
          <p:cNvSpPr/>
          <p:nvPr/>
        </p:nvSpPr>
        <p:spPr>
          <a:xfrm>
            <a:off x="1788160" y="4114800"/>
            <a:ext cx="2500479" cy="2528433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3" name="Straight Arrow Connector 12"/>
          <p:cNvCxnSpPr>
            <a:stCxn id="12" idx="7"/>
            <a:endCxn id="14" idx="2"/>
          </p:cNvCxnSpPr>
          <p:nvPr/>
        </p:nvCxnSpPr>
        <p:spPr>
          <a:xfrm flipH="1" flipV="1">
            <a:off x="3624351" y="3491131"/>
            <a:ext cx="298100" cy="9939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4000" y="2844801"/>
            <a:ext cx="4200702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hr-HR" dirty="0"/>
              <a:t>Build an accumulator ring</a:t>
            </a:r>
          </a:p>
          <a:p>
            <a:pPr>
              <a:buFontTx/>
              <a:buChar char="-"/>
            </a:pPr>
            <a:r>
              <a:rPr lang="hr-HR" dirty="0"/>
              <a:t> shorten ESS pulses from 2.86 ms to ≈ 1 </a:t>
            </a:r>
            <a:r>
              <a:rPr lang="el-GR" dirty="0">
                <a:latin typeface="Times New Roman"/>
                <a:cs typeface="Times New Roman"/>
              </a:rPr>
              <a:t>μ</a:t>
            </a:r>
            <a:r>
              <a:rPr lang="hr-HR" dirty="0"/>
              <a:t>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9364"/>
            <a:ext cx="12192000" cy="707886"/>
          </a:xfrm>
        </p:spPr>
        <p:txBody>
          <a:bodyPr>
            <a:normAutofit/>
          </a:bodyPr>
          <a:lstStyle/>
          <a:p>
            <a:pPr algn="ctr"/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Adding a neutrino facility on </a:t>
            </a:r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ESS</a:t>
            </a:r>
            <a:endParaRPr lang="hr-H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61160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22029</TotalTime>
  <Words>2538</Words>
  <Application>Microsoft Office PowerPoint</Application>
  <PresentationFormat>Widescreen</PresentationFormat>
  <Paragraphs>337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ＭＳ Ｐゴシック</vt:lpstr>
      <vt:lpstr>AR PL SungtiL GB</vt:lpstr>
      <vt:lpstr>Arial</vt:lpstr>
      <vt:lpstr>Calibri</vt:lpstr>
      <vt:lpstr>Calibri </vt:lpstr>
      <vt:lpstr>Calibri Light</vt:lpstr>
      <vt:lpstr>Cambria Math</vt:lpstr>
      <vt:lpstr>F20</vt:lpstr>
      <vt:lpstr>Helvetica</vt:lpstr>
      <vt:lpstr>Liberation Sans</vt:lpstr>
      <vt:lpstr>Lohit Devanagari</vt:lpstr>
      <vt:lpstr>Times New Roman</vt:lpstr>
      <vt:lpstr>Times New Roman 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ESSνSB at the European level</vt:lpstr>
      <vt:lpstr>PowerPoint Presentation</vt:lpstr>
      <vt:lpstr>Adding a neutrino facility on ESS</vt:lpstr>
      <vt:lpstr>Adding a neutrino facility on ESS</vt:lpstr>
      <vt:lpstr>Adding a neutrino facility on ESS</vt:lpstr>
      <vt:lpstr>Adding a neutrino facility on ESS</vt:lpstr>
      <vt:lpstr>Adding a neutrino facility on 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ESSνSB Other Opportunities</vt:lpstr>
      <vt:lpstr>PowerPoint Presentation</vt:lpstr>
      <vt:lpstr>PowerPoint Presentation</vt:lpstr>
      <vt:lpstr>PowerPoint Presentation</vt:lpstr>
      <vt:lpstr>Possible ESSνSB schedule (optimistic?) (2nd generation neutrino Super Beam)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Tamer Tolba</dc:creator>
  <cp:lastModifiedBy>Tamer Tolba</cp:lastModifiedBy>
  <cp:revision>367</cp:revision>
  <cp:lastPrinted>2021-03-04T18:35:30Z</cp:lastPrinted>
  <dcterms:created xsi:type="dcterms:W3CDTF">2019-10-03T20:33:56Z</dcterms:created>
  <dcterms:modified xsi:type="dcterms:W3CDTF">2022-01-06T11:41:46Z</dcterms:modified>
</cp:coreProperties>
</file>