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36"/>
  </p:notesMasterIdLst>
  <p:handoutMasterIdLst>
    <p:handoutMasterId r:id="rId37"/>
  </p:handoutMasterIdLst>
  <p:sldIdLst>
    <p:sldId id="258" r:id="rId2"/>
    <p:sldId id="720" r:id="rId3"/>
    <p:sldId id="727" r:id="rId4"/>
    <p:sldId id="821" r:id="rId5"/>
    <p:sldId id="812" r:id="rId6"/>
    <p:sldId id="820" r:id="rId7"/>
    <p:sldId id="292" r:id="rId8"/>
    <p:sldId id="766" r:id="rId9"/>
    <p:sldId id="726" r:id="rId10"/>
    <p:sldId id="658" r:id="rId11"/>
    <p:sldId id="679" r:id="rId12"/>
    <p:sldId id="680" r:id="rId13"/>
    <p:sldId id="681" r:id="rId14"/>
    <p:sldId id="657" r:id="rId15"/>
    <p:sldId id="382" r:id="rId16"/>
    <p:sldId id="741" r:id="rId17"/>
    <p:sldId id="823" r:id="rId18"/>
    <p:sldId id="826" r:id="rId19"/>
    <p:sldId id="827" r:id="rId20"/>
    <p:sldId id="828" r:id="rId21"/>
    <p:sldId id="832" r:id="rId22"/>
    <p:sldId id="831" r:id="rId23"/>
    <p:sldId id="684" r:id="rId24"/>
    <p:sldId id="771" r:id="rId25"/>
    <p:sldId id="691" r:id="rId26"/>
    <p:sldId id="804" r:id="rId27"/>
    <p:sldId id="769" r:id="rId28"/>
    <p:sldId id="842" r:id="rId29"/>
    <p:sldId id="818" r:id="rId30"/>
    <p:sldId id="834" r:id="rId31"/>
    <p:sldId id="838" r:id="rId32"/>
    <p:sldId id="841" r:id="rId33"/>
    <p:sldId id="837" r:id="rId34"/>
    <p:sldId id="836" r:id="rId3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00FF00"/>
    <a:srgbClr val="66FF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63" autoAdjust="0"/>
    <p:restoredTop sz="50000" autoAdjust="0"/>
  </p:normalViewPr>
  <p:slideViewPr>
    <p:cSldViewPr snapToGrid="0" snapToObjects="1">
      <p:cViewPr varScale="1">
        <p:scale>
          <a:sx n="155" d="100"/>
          <a:sy n="155" d="100"/>
        </p:scale>
        <p:origin x="116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624367-62C0-4C4A-85A6-45677C591B1E}" type="doc">
      <dgm:prSet loTypeId="urn:microsoft.com/office/officeart/2009/3/layout/StepU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A18EA7-4D90-1548-851C-E3EBB22F435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2021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End of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 Design Study, CDR and preliminary costing</a:t>
          </a:r>
        </a:p>
      </dgm:t>
    </dgm:pt>
    <dgm:pt modelId="{84B71D96-5FF3-724B-BE4F-04990407D369}" type="par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8F77C204-1506-2946-A283-EC79BDE0EDA4}" type="sib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592806B3-0FFB-1A4F-8B61-49B2EBFEBBB0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gm:t>
    </dgm:pt>
    <dgm:pt modelId="{FE35079E-9397-054F-9D8A-91FA9AE8A0C9}" type="par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1619FFC3-E1DA-AD4B-9148-1ECF793DB86E}" type="sib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983C0D48-7B1D-334D-BA1F-58EDD94D1D3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noProof="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922F3731-F3DF-0A46-AC79-C5E9062BCE91}" type="par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B7233D2A-5181-574E-99C9-D26553EADA68}" type="sib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D4DBB20D-DB95-F547-A424-A2B1755FC26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gm:t>
    </dgm:pt>
    <dgm:pt modelId="{CE55D81A-A0B3-F04C-BBE3-743766D9CD21}" type="par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A6DA859D-4496-8449-80B8-3903D7B07B41}" type="sib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B02525E8-4DB9-504C-9903-4BBB0B3EA70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2022-2024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Preparatory Phase, TDR</a:t>
          </a:r>
        </a:p>
      </dgm:t>
    </dgm:pt>
    <dgm:pt modelId="{7E6C9A19-59DB-F548-9F00-90325D5CBC35}" type="par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264C7109-699D-6C4A-A4BD-0C72354B284E}" type="sib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F107E74D-B8D4-A744-BE24-D2AD3B10C22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2025-2026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Preconstruction Phase, International Agreement</a:t>
          </a:r>
        </a:p>
      </dgm:t>
    </dgm:pt>
    <dgm:pt modelId="{719992A6-E5EF-A040-9FFA-850F8D3A5493}" type="par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F07A1EEB-3135-514E-8C5D-28655CD31B48}" type="sib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A010F976-E9E0-A148-8283-909249470DA3}">
      <dgm:prSet phldrT="[Text]" custT="1"/>
      <dgm:spPr/>
      <dgm:t>
        <a:bodyPr/>
        <a:lstStyle/>
        <a:p>
          <a:r>
            <a:rPr lang="en-GB" sz="1400" b="1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2027-2035</a:t>
          </a:r>
          <a:r>
            <a:rPr lang="en-GB" sz="1400" b="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gm:t>
    </dgm:pt>
    <dgm:pt modelId="{263D7637-1A21-A04A-BC59-40C197524200}" type="par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59022325-0FAE-E748-9693-261F0AD50856}" type="sib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4D19CF5D-0246-5448-9708-E54693EA46CA}">
      <dgm:prSet phldrT="[Text]" custT="1"/>
      <dgm:spPr/>
      <dgm:t>
        <a:bodyPr/>
        <a:lstStyle/>
        <a:p>
          <a:r>
            <a:rPr lang="en-GB" sz="1400" b="1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2036-</a:t>
          </a:r>
          <a:r>
            <a:rPr lang="en-GB" sz="14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gm:t>
    </dgm:pt>
    <dgm:pt modelId="{B70419A6-7269-0449-BB4F-BF8011A31160}" type="par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9154FC06-1B1B-054C-8B39-983368673A6C}" type="sib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0E9CF370-5158-6A48-87C2-8F3D728F5052}" type="pres">
      <dgm:prSet presAssocID="{32624367-62C0-4C4A-85A6-45677C591B1E}" presName="rootnode" presStyleCnt="0">
        <dgm:presLayoutVars>
          <dgm:chMax/>
          <dgm:chPref/>
          <dgm:dir/>
          <dgm:animLvl val="lvl"/>
        </dgm:presLayoutVars>
      </dgm:prSet>
      <dgm:spPr/>
    </dgm:pt>
    <dgm:pt modelId="{30B7C3ED-BBBC-5442-AFBF-6F88CE3442CF}" type="pres">
      <dgm:prSet presAssocID="{592806B3-0FFB-1A4F-8B61-49B2EBFEBBB0}" presName="composite" presStyleCnt="0"/>
      <dgm:spPr/>
    </dgm:pt>
    <dgm:pt modelId="{6D7F0E9A-FFC7-4147-AAB4-FD1CE7B90151}" type="pres">
      <dgm:prSet presAssocID="{592806B3-0FFB-1A4F-8B61-49B2EBFEBBB0}" presName="LShape" presStyleLbl="alignNode1" presStyleIdx="0" presStyleCnt="15"/>
      <dgm:spPr/>
    </dgm:pt>
    <dgm:pt modelId="{B8863B7D-8AB7-4641-AC29-31B00165D50C}" type="pres">
      <dgm:prSet presAssocID="{592806B3-0FFB-1A4F-8B61-49B2EBFEBBB0}" presName="ParentText" presStyleLbl="revTx" presStyleIdx="0" presStyleCnt="8" custScaleX="121634" custLinFactNeighborX="11858">
        <dgm:presLayoutVars>
          <dgm:chMax val="0"/>
          <dgm:chPref val="0"/>
          <dgm:bulletEnabled val="1"/>
        </dgm:presLayoutVars>
      </dgm:prSet>
      <dgm:spPr/>
    </dgm:pt>
    <dgm:pt modelId="{B5BEA95A-7198-004E-9981-FCFC8D3A15B6}" type="pres">
      <dgm:prSet presAssocID="{592806B3-0FFB-1A4F-8B61-49B2EBFEBBB0}" presName="Triangle" presStyleLbl="alignNode1" presStyleIdx="1" presStyleCnt="15"/>
      <dgm:spPr/>
    </dgm:pt>
    <dgm:pt modelId="{8689A953-1AEA-6D4E-8FE9-8E41D004386F}" type="pres">
      <dgm:prSet presAssocID="{1619FFC3-E1DA-AD4B-9148-1ECF793DB86E}" presName="sibTrans" presStyleCnt="0"/>
      <dgm:spPr/>
    </dgm:pt>
    <dgm:pt modelId="{BD76CB85-75DE-BE47-9966-5B8DA6C3BD75}" type="pres">
      <dgm:prSet presAssocID="{1619FFC3-E1DA-AD4B-9148-1ECF793DB86E}" presName="space" presStyleCnt="0"/>
      <dgm:spPr/>
    </dgm:pt>
    <dgm:pt modelId="{D66E0990-259C-824C-8CB2-F39AFF4217F3}" type="pres">
      <dgm:prSet presAssocID="{983C0D48-7B1D-334D-BA1F-58EDD94D1D3D}" presName="composite" presStyleCnt="0"/>
      <dgm:spPr/>
    </dgm:pt>
    <dgm:pt modelId="{08DB9853-C773-F14A-8513-9FAA15173581}" type="pres">
      <dgm:prSet presAssocID="{983C0D48-7B1D-334D-BA1F-58EDD94D1D3D}" presName="LShape" presStyleLbl="alignNode1" presStyleIdx="2" presStyleCnt="15"/>
      <dgm:spPr/>
    </dgm:pt>
    <dgm:pt modelId="{5746230B-50C9-AF44-823E-1AE00ABBBBE8}" type="pres">
      <dgm:prSet presAssocID="{983C0D48-7B1D-334D-BA1F-58EDD94D1D3D}" presName="ParentText" presStyleLbl="revTx" presStyleIdx="1" presStyleCnt="8" custScaleX="122156" custScaleY="124860" custLinFactNeighborX="12936" custLinFactNeighborY="13519">
        <dgm:presLayoutVars>
          <dgm:chMax val="0"/>
          <dgm:chPref val="0"/>
          <dgm:bulletEnabled val="1"/>
        </dgm:presLayoutVars>
      </dgm:prSet>
      <dgm:spPr/>
    </dgm:pt>
    <dgm:pt modelId="{854634EE-8E5F-7547-BB7D-50174EBF2ECA}" type="pres">
      <dgm:prSet presAssocID="{983C0D48-7B1D-334D-BA1F-58EDD94D1D3D}" presName="Triangle" presStyleLbl="alignNode1" presStyleIdx="3" presStyleCnt="15"/>
      <dgm:spPr/>
    </dgm:pt>
    <dgm:pt modelId="{4402BBF0-E0E5-A54B-8F73-AA0C244454EB}" type="pres">
      <dgm:prSet presAssocID="{B7233D2A-5181-574E-99C9-D26553EADA68}" presName="sibTrans" presStyleCnt="0"/>
      <dgm:spPr/>
    </dgm:pt>
    <dgm:pt modelId="{88A118F2-5C0E-BA4E-A12C-59EFF20A6565}" type="pres">
      <dgm:prSet presAssocID="{B7233D2A-5181-574E-99C9-D26553EADA68}" presName="space" presStyleCnt="0"/>
      <dgm:spPr/>
    </dgm:pt>
    <dgm:pt modelId="{38055516-9FE0-FB4C-971F-D613207A8FFB}" type="pres">
      <dgm:prSet presAssocID="{D4DBB20D-DB95-F547-A424-A2B1755FC265}" presName="composite" presStyleCnt="0"/>
      <dgm:spPr/>
    </dgm:pt>
    <dgm:pt modelId="{E2AF198D-3264-064F-B2DA-0EDA5BC38785}" type="pres">
      <dgm:prSet presAssocID="{D4DBB20D-DB95-F547-A424-A2B1755FC265}" presName="LShape" presStyleLbl="alignNode1" presStyleIdx="4" presStyleCnt="15"/>
      <dgm:spPr/>
    </dgm:pt>
    <dgm:pt modelId="{7B107B4E-6B13-A34E-8561-E4FA75321AA7}" type="pres">
      <dgm:prSet presAssocID="{D4DBB20D-DB95-F547-A424-A2B1755FC265}" presName="ParentText" presStyleLbl="revTx" presStyleIdx="2" presStyleCnt="8" custScaleX="121881" custLinFactNeighborX="10629">
        <dgm:presLayoutVars>
          <dgm:chMax val="0"/>
          <dgm:chPref val="0"/>
          <dgm:bulletEnabled val="1"/>
        </dgm:presLayoutVars>
      </dgm:prSet>
      <dgm:spPr/>
    </dgm:pt>
    <dgm:pt modelId="{CB678BC5-B6D1-5B40-ABD3-35D3BE585A74}" type="pres">
      <dgm:prSet presAssocID="{D4DBB20D-DB95-F547-A424-A2B1755FC265}" presName="Triangle" presStyleLbl="alignNode1" presStyleIdx="5" presStyleCnt="15"/>
      <dgm:spPr/>
    </dgm:pt>
    <dgm:pt modelId="{E7A520B1-9252-4044-ADC6-B047D09B6D05}" type="pres">
      <dgm:prSet presAssocID="{A6DA859D-4496-8449-80B8-3903D7B07B41}" presName="sibTrans" presStyleCnt="0"/>
      <dgm:spPr/>
    </dgm:pt>
    <dgm:pt modelId="{D5F169C9-DB48-274E-9824-4A14A8A47512}" type="pres">
      <dgm:prSet presAssocID="{A6DA859D-4496-8449-80B8-3903D7B07B41}" presName="space" presStyleCnt="0"/>
      <dgm:spPr/>
    </dgm:pt>
    <dgm:pt modelId="{AD89BAF5-251C-0C48-B375-0308FF7BD017}" type="pres">
      <dgm:prSet presAssocID="{3CA18EA7-4D90-1548-851C-E3EBB22F4355}" presName="composite" presStyleCnt="0"/>
      <dgm:spPr/>
    </dgm:pt>
    <dgm:pt modelId="{BFD320F3-7CF6-B14F-B1B5-A912BBDB934D}" type="pres">
      <dgm:prSet presAssocID="{3CA18EA7-4D90-1548-851C-E3EBB22F4355}" presName="LShape" presStyleLbl="alignNode1" presStyleIdx="6" presStyleCnt="15"/>
      <dgm:spPr/>
    </dgm:pt>
    <dgm:pt modelId="{C08C452D-A555-FF45-82A3-43A2CAAF135E}" type="pres">
      <dgm:prSet presAssocID="{3CA18EA7-4D90-1548-851C-E3EBB22F4355}" presName="ParentText" presStyleLbl="revTx" presStyleIdx="3" presStyleCnt="8" custScaleX="127028" custLinFactNeighborX="10629">
        <dgm:presLayoutVars>
          <dgm:chMax val="0"/>
          <dgm:chPref val="0"/>
          <dgm:bulletEnabled val="1"/>
        </dgm:presLayoutVars>
      </dgm:prSet>
      <dgm:spPr/>
    </dgm:pt>
    <dgm:pt modelId="{ACA90027-4604-E547-9400-4CC0AE371000}" type="pres">
      <dgm:prSet presAssocID="{3CA18EA7-4D90-1548-851C-E3EBB22F4355}" presName="Triangle" presStyleLbl="alignNode1" presStyleIdx="7" presStyleCnt="15"/>
      <dgm:spPr/>
    </dgm:pt>
    <dgm:pt modelId="{17278849-16A7-4244-AE32-280D1ECC7EDB}" type="pres">
      <dgm:prSet presAssocID="{8F77C204-1506-2946-A283-EC79BDE0EDA4}" presName="sibTrans" presStyleCnt="0"/>
      <dgm:spPr/>
    </dgm:pt>
    <dgm:pt modelId="{560641D2-5CF3-8B49-A0D2-1A321544C986}" type="pres">
      <dgm:prSet presAssocID="{8F77C204-1506-2946-A283-EC79BDE0EDA4}" presName="space" presStyleCnt="0"/>
      <dgm:spPr/>
    </dgm:pt>
    <dgm:pt modelId="{F9165A19-DF96-D843-9E99-B32E6CFEDE6B}" type="pres">
      <dgm:prSet presAssocID="{B02525E8-4DB9-504C-9903-4BBB0B3EA70D}" presName="composite" presStyleCnt="0"/>
      <dgm:spPr/>
    </dgm:pt>
    <dgm:pt modelId="{065BB7F0-A9E6-7649-BF42-D7CC06014510}" type="pres">
      <dgm:prSet presAssocID="{B02525E8-4DB9-504C-9903-4BBB0B3EA70D}" presName="LShape" presStyleLbl="alignNode1" presStyleIdx="8" presStyleCnt="15"/>
      <dgm:spPr/>
    </dgm:pt>
    <dgm:pt modelId="{F7047590-6511-5F43-A213-2A0B3BC9F918}" type="pres">
      <dgm:prSet presAssocID="{B02525E8-4DB9-504C-9903-4BBB0B3EA70D}" presName="ParentText" presStyleLbl="revTx" presStyleIdx="4" presStyleCnt="8" custScaleX="120366" custLinFactNeighborX="9448">
        <dgm:presLayoutVars>
          <dgm:chMax val="0"/>
          <dgm:chPref val="0"/>
          <dgm:bulletEnabled val="1"/>
        </dgm:presLayoutVars>
      </dgm:prSet>
      <dgm:spPr/>
    </dgm:pt>
    <dgm:pt modelId="{15121FBF-A34F-4C4A-BC99-89D2690719DD}" type="pres">
      <dgm:prSet presAssocID="{B02525E8-4DB9-504C-9903-4BBB0B3EA70D}" presName="Triangle" presStyleLbl="alignNode1" presStyleIdx="9" presStyleCnt="15"/>
      <dgm:spPr/>
    </dgm:pt>
    <dgm:pt modelId="{433EA1B0-5F04-8146-B70A-07A76BD1A19D}" type="pres">
      <dgm:prSet presAssocID="{264C7109-699D-6C4A-A4BD-0C72354B284E}" presName="sibTrans" presStyleCnt="0"/>
      <dgm:spPr/>
    </dgm:pt>
    <dgm:pt modelId="{4791B523-2255-B24F-A5F8-F250B93E45EC}" type="pres">
      <dgm:prSet presAssocID="{264C7109-699D-6C4A-A4BD-0C72354B284E}" presName="space" presStyleCnt="0"/>
      <dgm:spPr/>
    </dgm:pt>
    <dgm:pt modelId="{C87E3E39-53F1-3F4B-AC1B-582178D5DE18}" type="pres">
      <dgm:prSet presAssocID="{F107E74D-B8D4-A744-BE24-D2AD3B10C22D}" presName="composite" presStyleCnt="0"/>
      <dgm:spPr/>
    </dgm:pt>
    <dgm:pt modelId="{F34B795B-55E7-464D-BBB1-09A10ADED501}" type="pres">
      <dgm:prSet presAssocID="{F107E74D-B8D4-A744-BE24-D2AD3B10C22D}" presName="LShape" presStyleLbl="alignNode1" presStyleIdx="10" presStyleCnt="15"/>
      <dgm:spPr/>
    </dgm:pt>
    <dgm:pt modelId="{14625940-912B-E541-A87B-CE303628B6B9}" type="pres">
      <dgm:prSet presAssocID="{F107E74D-B8D4-A744-BE24-D2AD3B10C22D}" presName="ParentText" presStyleLbl="revTx" presStyleIdx="5" presStyleCnt="8" custScaleX="123151" custLinFactNeighborX="11810">
        <dgm:presLayoutVars>
          <dgm:chMax val="0"/>
          <dgm:chPref val="0"/>
          <dgm:bulletEnabled val="1"/>
        </dgm:presLayoutVars>
      </dgm:prSet>
      <dgm:spPr/>
    </dgm:pt>
    <dgm:pt modelId="{94F057B5-C88B-1144-85C9-B783DC524E1D}" type="pres">
      <dgm:prSet presAssocID="{F107E74D-B8D4-A744-BE24-D2AD3B10C22D}" presName="Triangle" presStyleLbl="alignNode1" presStyleIdx="11" presStyleCnt="15"/>
      <dgm:spPr/>
    </dgm:pt>
    <dgm:pt modelId="{A4170BCF-DB22-A84E-814A-2B1F8E12E416}" type="pres">
      <dgm:prSet presAssocID="{F07A1EEB-3135-514E-8C5D-28655CD31B48}" presName="sibTrans" presStyleCnt="0"/>
      <dgm:spPr/>
    </dgm:pt>
    <dgm:pt modelId="{54843259-8D35-3142-9A9A-31BA8393D34A}" type="pres">
      <dgm:prSet presAssocID="{F07A1EEB-3135-514E-8C5D-28655CD31B48}" presName="space" presStyleCnt="0"/>
      <dgm:spPr/>
    </dgm:pt>
    <dgm:pt modelId="{EFBCBDB7-7BBA-6647-8E38-3BE7C81C3470}" type="pres">
      <dgm:prSet presAssocID="{A010F976-E9E0-A148-8283-909249470DA3}" presName="composite" presStyleCnt="0"/>
      <dgm:spPr/>
    </dgm:pt>
    <dgm:pt modelId="{BBD1B916-BA93-8F49-A541-F507AE479577}" type="pres">
      <dgm:prSet presAssocID="{A010F976-E9E0-A148-8283-909249470DA3}" presName="LShape" presStyleLbl="alignNode1" presStyleIdx="12" presStyleCnt="15" custLinFactNeighborX="-17628" custLinFactNeighborY="3451"/>
      <dgm:spPr/>
    </dgm:pt>
    <dgm:pt modelId="{E90882AD-4811-4749-85C4-A55B805D9FF2}" type="pres">
      <dgm:prSet presAssocID="{A010F976-E9E0-A148-8283-909249470DA3}" presName="ParentText" presStyleLbl="revTx" presStyleIdx="6" presStyleCnt="8" custScaleX="144784" custLinFactNeighborX="2986" custLinFactNeighborY="3931">
        <dgm:presLayoutVars>
          <dgm:chMax val="0"/>
          <dgm:chPref val="0"/>
          <dgm:bulletEnabled val="1"/>
        </dgm:presLayoutVars>
      </dgm:prSet>
      <dgm:spPr/>
    </dgm:pt>
    <dgm:pt modelId="{425DE511-5AF6-4341-8FC5-F6A28A7103F9}" type="pres">
      <dgm:prSet presAssocID="{A010F976-E9E0-A148-8283-909249470DA3}" presName="Triangle" presStyleLbl="alignNode1" presStyleIdx="13" presStyleCnt="15"/>
      <dgm:spPr/>
    </dgm:pt>
    <dgm:pt modelId="{AF241F67-C40F-AA4B-98D2-E261CBB4D846}" type="pres">
      <dgm:prSet presAssocID="{59022325-0FAE-E748-9693-261F0AD50856}" presName="sibTrans" presStyleCnt="0"/>
      <dgm:spPr/>
    </dgm:pt>
    <dgm:pt modelId="{8DA37065-5B15-CF42-82F4-B66B545A2E66}" type="pres">
      <dgm:prSet presAssocID="{59022325-0FAE-E748-9693-261F0AD50856}" presName="space" presStyleCnt="0"/>
      <dgm:spPr/>
    </dgm:pt>
    <dgm:pt modelId="{A9ECB3CE-F9F3-514A-9EF6-94B389688443}" type="pres">
      <dgm:prSet presAssocID="{4D19CF5D-0246-5448-9708-E54693EA46CA}" presName="composite" presStyleCnt="0"/>
      <dgm:spPr/>
    </dgm:pt>
    <dgm:pt modelId="{5A42AC8B-DB86-4144-AAE4-3CCE594D2E73}" type="pres">
      <dgm:prSet presAssocID="{4D19CF5D-0246-5448-9708-E54693EA46CA}" presName="LShape" presStyleLbl="alignNode1" presStyleIdx="14" presStyleCnt="15"/>
      <dgm:spPr/>
    </dgm:pt>
    <dgm:pt modelId="{92C25A47-3DE8-A442-BEBB-DB794A0035D7}" type="pres">
      <dgm:prSet presAssocID="{4D19CF5D-0246-5448-9708-E54693EA46CA}" presName="ParentText" presStyleLbl="revTx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FC4F830C-D141-214C-9842-6329E95D0A9E}" srcId="{32624367-62C0-4C4A-85A6-45677C591B1E}" destId="{592806B3-0FFB-1A4F-8B61-49B2EBFEBBB0}" srcOrd="0" destOrd="0" parTransId="{FE35079E-9397-054F-9D8A-91FA9AE8A0C9}" sibTransId="{1619FFC3-E1DA-AD4B-9148-1ECF793DB86E}"/>
    <dgm:cxn modelId="{A6629817-A2FD-2945-9CBA-42D99B644555}" srcId="{32624367-62C0-4C4A-85A6-45677C591B1E}" destId="{4D19CF5D-0246-5448-9708-E54693EA46CA}" srcOrd="7" destOrd="0" parTransId="{B70419A6-7269-0449-BB4F-BF8011A31160}" sibTransId="{9154FC06-1B1B-054C-8B39-983368673A6C}"/>
    <dgm:cxn modelId="{93D30D1E-43CF-4C4A-8B23-6528FEE452F1}" type="presOf" srcId="{B02525E8-4DB9-504C-9903-4BBB0B3EA70D}" destId="{F7047590-6511-5F43-A213-2A0B3BC9F918}" srcOrd="0" destOrd="0" presId="urn:microsoft.com/office/officeart/2009/3/layout/StepUpProcess"/>
    <dgm:cxn modelId="{F091FC30-DC53-EC44-A86B-AD8AC8940034}" type="presOf" srcId="{F107E74D-B8D4-A744-BE24-D2AD3B10C22D}" destId="{14625940-912B-E541-A87B-CE303628B6B9}" srcOrd="0" destOrd="0" presId="urn:microsoft.com/office/officeart/2009/3/layout/StepUpProcess"/>
    <dgm:cxn modelId="{16D5173D-2F68-A94F-BA69-8705D4380762}" type="presOf" srcId="{A010F976-E9E0-A148-8283-909249470DA3}" destId="{E90882AD-4811-4749-85C4-A55B805D9FF2}" srcOrd="0" destOrd="0" presId="urn:microsoft.com/office/officeart/2009/3/layout/StepUpProcess"/>
    <dgm:cxn modelId="{64525843-DA8D-F149-A707-B3F3E301F2A1}" srcId="{32624367-62C0-4C4A-85A6-45677C591B1E}" destId="{983C0D48-7B1D-334D-BA1F-58EDD94D1D3D}" srcOrd="1" destOrd="0" parTransId="{922F3731-F3DF-0A46-AC79-C5E9062BCE91}" sibTransId="{B7233D2A-5181-574E-99C9-D26553EADA68}"/>
    <dgm:cxn modelId="{A79E7C54-F7AE-2849-A65A-92E36220D27A}" type="presOf" srcId="{32624367-62C0-4C4A-85A6-45677C591B1E}" destId="{0E9CF370-5158-6A48-87C2-8F3D728F5052}" srcOrd="0" destOrd="0" presId="urn:microsoft.com/office/officeart/2009/3/layout/StepUpProcess"/>
    <dgm:cxn modelId="{36ABDC73-71FF-5743-A8A0-1F2672D0E8A9}" srcId="{32624367-62C0-4C4A-85A6-45677C591B1E}" destId="{D4DBB20D-DB95-F547-A424-A2B1755FC265}" srcOrd="2" destOrd="0" parTransId="{CE55D81A-A0B3-F04C-BBE3-743766D9CD21}" sibTransId="{A6DA859D-4496-8449-80B8-3903D7B07B41}"/>
    <dgm:cxn modelId="{2866F679-E19F-9C4F-9983-E49C443CEDCE}" srcId="{32624367-62C0-4C4A-85A6-45677C591B1E}" destId="{B02525E8-4DB9-504C-9903-4BBB0B3EA70D}" srcOrd="4" destOrd="0" parTransId="{7E6C9A19-59DB-F548-9F00-90325D5CBC35}" sibTransId="{264C7109-699D-6C4A-A4BD-0C72354B284E}"/>
    <dgm:cxn modelId="{3645E8A0-2171-8E4E-8AC8-C092198355F0}" type="presOf" srcId="{4D19CF5D-0246-5448-9708-E54693EA46CA}" destId="{92C25A47-3DE8-A442-BEBB-DB794A0035D7}" srcOrd="0" destOrd="0" presId="urn:microsoft.com/office/officeart/2009/3/layout/StepUpProcess"/>
    <dgm:cxn modelId="{1AF6D7A6-A0CA-1C43-BA35-B1738BDF3055}" type="presOf" srcId="{592806B3-0FFB-1A4F-8B61-49B2EBFEBBB0}" destId="{B8863B7D-8AB7-4641-AC29-31B00165D50C}" srcOrd="0" destOrd="0" presId="urn:microsoft.com/office/officeart/2009/3/layout/StepUpProcess"/>
    <dgm:cxn modelId="{9AD6C2BB-D4A8-6A46-8986-7DF8E422D2BE}" srcId="{32624367-62C0-4C4A-85A6-45677C591B1E}" destId="{A010F976-E9E0-A148-8283-909249470DA3}" srcOrd="6" destOrd="0" parTransId="{263D7637-1A21-A04A-BC59-40C197524200}" sibTransId="{59022325-0FAE-E748-9693-261F0AD50856}"/>
    <dgm:cxn modelId="{558C88D0-C9B3-084C-A9C1-F12FD0B576F8}" type="presOf" srcId="{3CA18EA7-4D90-1548-851C-E3EBB22F4355}" destId="{C08C452D-A555-FF45-82A3-43A2CAAF135E}" srcOrd="0" destOrd="0" presId="urn:microsoft.com/office/officeart/2009/3/layout/StepUpProcess"/>
    <dgm:cxn modelId="{D67609D7-C9A4-9C47-AC96-4454A07F14E1}" type="presOf" srcId="{D4DBB20D-DB95-F547-A424-A2B1755FC265}" destId="{7B107B4E-6B13-A34E-8561-E4FA75321AA7}" srcOrd="0" destOrd="0" presId="urn:microsoft.com/office/officeart/2009/3/layout/StepUpProcess"/>
    <dgm:cxn modelId="{D3E173D7-87D3-794C-8D93-8BC66FE803A9}" srcId="{32624367-62C0-4C4A-85A6-45677C591B1E}" destId="{F107E74D-B8D4-A744-BE24-D2AD3B10C22D}" srcOrd="5" destOrd="0" parTransId="{719992A6-E5EF-A040-9FFA-850F8D3A5493}" sibTransId="{F07A1EEB-3135-514E-8C5D-28655CD31B48}"/>
    <dgm:cxn modelId="{2E6B57DF-D1FB-2F41-B6ED-6197DE6435FC}" srcId="{32624367-62C0-4C4A-85A6-45677C591B1E}" destId="{3CA18EA7-4D90-1548-851C-E3EBB22F4355}" srcOrd="3" destOrd="0" parTransId="{84B71D96-5FF3-724B-BE4F-04990407D369}" sibTransId="{8F77C204-1506-2946-A283-EC79BDE0EDA4}"/>
    <dgm:cxn modelId="{6380D8E3-6821-8D4B-92AC-F444A477F071}" type="presOf" srcId="{983C0D48-7B1D-334D-BA1F-58EDD94D1D3D}" destId="{5746230B-50C9-AF44-823E-1AE00ABBBBE8}" srcOrd="0" destOrd="0" presId="urn:microsoft.com/office/officeart/2009/3/layout/StepUpProcess"/>
    <dgm:cxn modelId="{74F22F44-6139-EC4F-BA38-66089103C5B0}" type="presParOf" srcId="{0E9CF370-5158-6A48-87C2-8F3D728F5052}" destId="{30B7C3ED-BBBC-5442-AFBF-6F88CE3442CF}" srcOrd="0" destOrd="0" presId="urn:microsoft.com/office/officeart/2009/3/layout/StepUpProcess"/>
    <dgm:cxn modelId="{234EF826-0820-A445-8FE7-2ED41E41C33A}" type="presParOf" srcId="{30B7C3ED-BBBC-5442-AFBF-6F88CE3442CF}" destId="{6D7F0E9A-FFC7-4147-AAB4-FD1CE7B90151}" srcOrd="0" destOrd="0" presId="urn:microsoft.com/office/officeart/2009/3/layout/StepUpProcess"/>
    <dgm:cxn modelId="{7767B71C-35B0-B544-A421-D74A8C500D44}" type="presParOf" srcId="{30B7C3ED-BBBC-5442-AFBF-6F88CE3442CF}" destId="{B8863B7D-8AB7-4641-AC29-31B00165D50C}" srcOrd="1" destOrd="0" presId="urn:microsoft.com/office/officeart/2009/3/layout/StepUpProcess"/>
    <dgm:cxn modelId="{FD8C2ED9-FCE5-2243-B560-696CECC0397F}" type="presParOf" srcId="{30B7C3ED-BBBC-5442-AFBF-6F88CE3442CF}" destId="{B5BEA95A-7198-004E-9981-FCFC8D3A15B6}" srcOrd="2" destOrd="0" presId="urn:microsoft.com/office/officeart/2009/3/layout/StepUpProcess"/>
    <dgm:cxn modelId="{EA9EACA7-994A-354C-A241-85CEDA0F4359}" type="presParOf" srcId="{0E9CF370-5158-6A48-87C2-8F3D728F5052}" destId="{8689A953-1AEA-6D4E-8FE9-8E41D004386F}" srcOrd="1" destOrd="0" presId="urn:microsoft.com/office/officeart/2009/3/layout/StepUpProcess"/>
    <dgm:cxn modelId="{86B1BB69-8EB5-5845-8C62-5BD84BBC9F04}" type="presParOf" srcId="{8689A953-1AEA-6D4E-8FE9-8E41D004386F}" destId="{BD76CB85-75DE-BE47-9966-5B8DA6C3BD75}" srcOrd="0" destOrd="0" presId="urn:microsoft.com/office/officeart/2009/3/layout/StepUpProcess"/>
    <dgm:cxn modelId="{52C93010-0D5F-C341-8A91-A388975514CD}" type="presParOf" srcId="{0E9CF370-5158-6A48-87C2-8F3D728F5052}" destId="{D66E0990-259C-824C-8CB2-F39AFF4217F3}" srcOrd="2" destOrd="0" presId="urn:microsoft.com/office/officeart/2009/3/layout/StepUpProcess"/>
    <dgm:cxn modelId="{2CD19E7F-5A6C-6947-9029-1AA4C482720C}" type="presParOf" srcId="{D66E0990-259C-824C-8CB2-F39AFF4217F3}" destId="{08DB9853-C773-F14A-8513-9FAA15173581}" srcOrd="0" destOrd="0" presId="urn:microsoft.com/office/officeart/2009/3/layout/StepUpProcess"/>
    <dgm:cxn modelId="{19474FDA-EE77-D24D-A99E-8ECAD8669F7E}" type="presParOf" srcId="{D66E0990-259C-824C-8CB2-F39AFF4217F3}" destId="{5746230B-50C9-AF44-823E-1AE00ABBBBE8}" srcOrd="1" destOrd="0" presId="urn:microsoft.com/office/officeart/2009/3/layout/StepUpProcess"/>
    <dgm:cxn modelId="{50E5DA68-49A4-5F4C-BBE7-B2333799BC1D}" type="presParOf" srcId="{D66E0990-259C-824C-8CB2-F39AFF4217F3}" destId="{854634EE-8E5F-7547-BB7D-50174EBF2ECA}" srcOrd="2" destOrd="0" presId="urn:microsoft.com/office/officeart/2009/3/layout/StepUpProcess"/>
    <dgm:cxn modelId="{E7B63689-0B10-724C-9331-1D4451B23D9B}" type="presParOf" srcId="{0E9CF370-5158-6A48-87C2-8F3D728F5052}" destId="{4402BBF0-E0E5-A54B-8F73-AA0C244454EB}" srcOrd="3" destOrd="0" presId="urn:microsoft.com/office/officeart/2009/3/layout/StepUpProcess"/>
    <dgm:cxn modelId="{A7F47EB9-0296-8B41-A80B-4A7A8319F5F1}" type="presParOf" srcId="{4402BBF0-E0E5-A54B-8F73-AA0C244454EB}" destId="{88A118F2-5C0E-BA4E-A12C-59EFF20A6565}" srcOrd="0" destOrd="0" presId="urn:microsoft.com/office/officeart/2009/3/layout/StepUpProcess"/>
    <dgm:cxn modelId="{A51A3493-30E5-F04F-8C31-9ED91F2B3803}" type="presParOf" srcId="{0E9CF370-5158-6A48-87C2-8F3D728F5052}" destId="{38055516-9FE0-FB4C-971F-D613207A8FFB}" srcOrd="4" destOrd="0" presId="urn:microsoft.com/office/officeart/2009/3/layout/StepUpProcess"/>
    <dgm:cxn modelId="{0F1F0D38-4630-C94F-B344-3EDC5591525E}" type="presParOf" srcId="{38055516-9FE0-FB4C-971F-D613207A8FFB}" destId="{E2AF198D-3264-064F-B2DA-0EDA5BC38785}" srcOrd="0" destOrd="0" presId="urn:microsoft.com/office/officeart/2009/3/layout/StepUpProcess"/>
    <dgm:cxn modelId="{98091BAC-5A57-454F-949D-62151C834F5E}" type="presParOf" srcId="{38055516-9FE0-FB4C-971F-D613207A8FFB}" destId="{7B107B4E-6B13-A34E-8561-E4FA75321AA7}" srcOrd="1" destOrd="0" presId="urn:microsoft.com/office/officeart/2009/3/layout/StepUpProcess"/>
    <dgm:cxn modelId="{9502E828-C801-C244-9B4C-4D0A6B68403F}" type="presParOf" srcId="{38055516-9FE0-FB4C-971F-D613207A8FFB}" destId="{CB678BC5-B6D1-5B40-ABD3-35D3BE585A74}" srcOrd="2" destOrd="0" presId="urn:microsoft.com/office/officeart/2009/3/layout/StepUpProcess"/>
    <dgm:cxn modelId="{7D955A55-2B85-144D-B2E0-4056C43AA8F6}" type="presParOf" srcId="{0E9CF370-5158-6A48-87C2-8F3D728F5052}" destId="{E7A520B1-9252-4044-ADC6-B047D09B6D05}" srcOrd="5" destOrd="0" presId="urn:microsoft.com/office/officeart/2009/3/layout/StepUpProcess"/>
    <dgm:cxn modelId="{5E5429DE-3207-FF49-A7CF-6692B38E3511}" type="presParOf" srcId="{E7A520B1-9252-4044-ADC6-B047D09B6D05}" destId="{D5F169C9-DB48-274E-9824-4A14A8A47512}" srcOrd="0" destOrd="0" presId="urn:microsoft.com/office/officeart/2009/3/layout/StepUpProcess"/>
    <dgm:cxn modelId="{156DE9DE-11EF-304A-BE67-EFC77F45B1A1}" type="presParOf" srcId="{0E9CF370-5158-6A48-87C2-8F3D728F5052}" destId="{AD89BAF5-251C-0C48-B375-0308FF7BD017}" srcOrd="6" destOrd="0" presId="urn:microsoft.com/office/officeart/2009/3/layout/StepUpProcess"/>
    <dgm:cxn modelId="{443348FA-B08E-E54E-B99F-153C58D9BDB2}" type="presParOf" srcId="{AD89BAF5-251C-0C48-B375-0308FF7BD017}" destId="{BFD320F3-7CF6-B14F-B1B5-A912BBDB934D}" srcOrd="0" destOrd="0" presId="urn:microsoft.com/office/officeart/2009/3/layout/StepUpProcess"/>
    <dgm:cxn modelId="{2F0BE969-B0B1-5949-AC54-8E0C30F03551}" type="presParOf" srcId="{AD89BAF5-251C-0C48-B375-0308FF7BD017}" destId="{C08C452D-A555-FF45-82A3-43A2CAAF135E}" srcOrd="1" destOrd="0" presId="urn:microsoft.com/office/officeart/2009/3/layout/StepUpProcess"/>
    <dgm:cxn modelId="{050736C0-FE02-D941-A75E-B40DD9AE8BF3}" type="presParOf" srcId="{AD89BAF5-251C-0C48-B375-0308FF7BD017}" destId="{ACA90027-4604-E547-9400-4CC0AE371000}" srcOrd="2" destOrd="0" presId="urn:microsoft.com/office/officeart/2009/3/layout/StepUpProcess"/>
    <dgm:cxn modelId="{962506DE-D46A-C941-8EBC-09048D144341}" type="presParOf" srcId="{0E9CF370-5158-6A48-87C2-8F3D728F5052}" destId="{17278849-16A7-4244-AE32-280D1ECC7EDB}" srcOrd="7" destOrd="0" presId="urn:microsoft.com/office/officeart/2009/3/layout/StepUpProcess"/>
    <dgm:cxn modelId="{F9F9FD01-935F-BD41-ADA6-347FE78DBB86}" type="presParOf" srcId="{17278849-16A7-4244-AE32-280D1ECC7EDB}" destId="{560641D2-5CF3-8B49-A0D2-1A321544C986}" srcOrd="0" destOrd="0" presId="urn:microsoft.com/office/officeart/2009/3/layout/StepUpProcess"/>
    <dgm:cxn modelId="{A26A5FAE-7D0F-E245-BBD2-D1134B41730C}" type="presParOf" srcId="{0E9CF370-5158-6A48-87C2-8F3D728F5052}" destId="{F9165A19-DF96-D843-9E99-B32E6CFEDE6B}" srcOrd="8" destOrd="0" presId="urn:microsoft.com/office/officeart/2009/3/layout/StepUpProcess"/>
    <dgm:cxn modelId="{A8561D8C-9B23-7D41-A1B3-A49D6B9AFD7B}" type="presParOf" srcId="{F9165A19-DF96-D843-9E99-B32E6CFEDE6B}" destId="{065BB7F0-A9E6-7649-BF42-D7CC06014510}" srcOrd="0" destOrd="0" presId="urn:microsoft.com/office/officeart/2009/3/layout/StepUpProcess"/>
    <dgm:cxn modelId="{13B43676-003D-9B4E-B816-442ABE1DE19A}" type="presParOf" srcId="{F9165A19-DF96-D843-9E99-B32E6CFEDE6B}" destId="{F7047590-6511-5F43-A213-2A0B3BC9F918}" srcOrd="1" destOrd="0" presId="urn:microsoft.com/office/officeart/2009/3/layout/StepUpProcess"/>
    <dgm:cxn modelId="{CBC1D8F6-8E44-A54A-99BB-D070B781904C}" type="presParOf" srcId="{F9165A19-DF96-D843-9E99-B32E6CFEDE6B}" destId="{15121FBF-A34F-4C4A-BC99-89D2690719DD}" srcOrd="2" destOrd="0" presId="urn:microsoft.com/office/officeart/2009/3/layout/StepUpProcess"/>
    <dgm:cxn modelId="{88F8978E-66BD-6747-8EE9-63B6A38D2AB2}" type="presParOf" srcId="{0E9CF370-5158-6A48-87C2-8F3D728F5052}" destId="{433EA1B0-5F04-8146-B70A-07A76BD1A19D}" srcOrd="9" destOrd="0" presId="urn:microsoft.com/office/officeart/2009/3/layout/StepUpProcess"/>
    <dgm:cxn modelId="{3A458612-BA2A-4A46-AAB7-9ED3189E1003}" type="presParOf" srcId="{433EA1B0-5F04-8146-B70A-07A76BD1A19D}" destId="{4791B523-2255-B24F-A5F8-F250B93E45EC}" srcOrd="0" destOrd="0" presId="urn:microsoft.com/office/officeart/2009/3/layout/StepUpProcess"/>
    <dgm:cxn modelId="{72273763-5894-2A48-B9EE-4307CB08AF85}" type="presParOf" srcId="{0E9CF370-5158-6A48-87C2-8F3D728F5052}" destId="{C87E3E39-53F1-3F4B-AC1B-582178D5DE18}" srcOrd="10" destOrd="0" presId="urn:microsoft.com/office/officeart/2009/3/layout/StepUpProcess"/>
    <dgm:cxn modelId="{D937D100-BDD6-824B-A5B0-E6BBEAF011B5}" type="presParOf" srcId="{C87E3E39-53F1-3F4B-AC1B-582178D5DE18}" destId="{F34B795B-55E7-464D-BBB1-09A10ADED501}" srcOrd="0" destOrd="0" presId="urn:microsoft.com/office/officeart/2009/3/layout/StepUpProcess"/>
    <dgm:cxn modelId="{EE0F6F27-7C23-B04D-8626-5C51A4570DA2}" type="presParOf" srcId="{C87E3E39-53F1-3F4B-AC1B-582178D5DE18}" destId="{14625940-912B-E541-A87B-CE303628B6B9}" srcOrd="1" destOrd="0" presId="urn:microsoft.com/office/officeart/2009/3/layout/StepUpProcess"/>
    <dgm:cxn modelId="{9B14A4C3-A756-074F-B225-16F6CF40D59F}" type="presParOf" srcId="{C87E3E39-53F1-3F4B-AC1B-582178D5DE18}" destId="{94F057B5-C88B-1144-85C9-B783DC524E1D}" srcOrd="2" destOrd="0" presId="urn:microsoft.com/office/officeart/2009/3/layout/StepUpProcess"/>
    <dgm:cxn modelId="{52E1D044-DDF3-3140-BC86-7E9BE16C62CA}" type="presParOf" srcId="{0E9CF370-5158-6A48-87C2-8F3D728F5052}" destId="{A4170BCF-DB22-A84E-814A-2B1F8E12E416}" srcOrd="11" destOrd="0" presId="urn:microsoft.com/office/officeart/2009/3/layout/StepUpProcess"/>
    <dgm:cxn modelId="{32E6E34F-7898-2047-927F-22DB5DE1740A}" type="presParOf" srcId="{A4170BCF-DB22-A84E-814A-2B1F8E12E416}" destId="{54843259-8D35-3142-9A9A-31BA8393D34A}" srcOrd="0" destOrd="0" presId="urn:microsoft.com/office/officeart/2009/3/layout/StepUpProcess"/>
    <dgm:cxn modelId="{20B72393-D5B4-5540-AE03-256EA72DEC68}" type="presParOf" srcId="{0E9CF370-5158-6A48-87C2-8F3D728F5052}" destId="{EFBCBDB7-7BBA-6647-8E38-3BE7C81C3470}" srcOrd="12" destOrd="0" presId="urn:microsoft.com/office/officeart/2009/3/layout/StepUpProcess"/>
    <dgm:cxn modelId="{135EDA77-DF7A-0F43-8DF1-CE2A52EBEE1D}" type="presParOf" srcId="{EFBCBDB7-7BBA-6647-8E38-3BE7C81C3470}" destId="{BBD1B916-BA93-8F49-A541-F507AE479577}" srcOrd="0" destOrd="0" presId="urn:microsoft.com/office/officeart/2009/3/layout/StepUpProcess"/>
    <dgm:cxn modelId="{15C1EBC4-C0C4-5347-A793-D3913D8E606E}" type="presParOf" srcId="{EFBCBDB7-7BBA-6647-8E38-3BE7C81C3470}" destId="{E90882AD-4811-4749-85C4-A55B805D9FF2}" srcOrd="1" destOrd="0" presId="urn:microsoft.com/office/officeart/2009/3/layout/StepUpProcess"/>
    <dgm:cxn modelId="{5664D430-72F7-3B43-8E97-1CE20F7DA7A1}" type="presParOf" srcId="{EFBCBDB7-7BBA-6647-8E38-3BE7C81C3470}" destId="{425DE511-5AF6-4341-8FC5-F6A28A7103F9}" srcOrd="2" destOrd="0" presId="urn:microsoft.com/office/officeart/2009/3/layout/StepUpProcess"/>
    <dgm:cxn modelId="{3286A64E-0D0A-564C-83B0-EDF8EF91C6DF}" type="presParOf" srcId="{0E9CF370-5158-6A48-87C2-8F3D728F5052}" destId="{AF241F67-C40F-AA4B-98D2-E261CBB4D846}" srcOrd="13" destOrd="0" presId="urn:microsoft.com/office/officeart/2009/3/layout/StepUpProcess"/>
    <dgm:cxn modelId="{B0C39264-5743-B044-A59A-578F9149A842}" type="presParOf" srcId="{AF241F67-C40F-AA4B-98D2-E261CBB4D846}" destId="{8DA37065-5B15-CF42-82F4-B66B545A2E66}" srcOrd="0" destOrd="0" presId="urn:microsoft.com/office/officeart/2009/3/layout/StepUpProcess"/>
    <dgm:cxn modelId="{834BD2B7-CD7F-2342-846B-B254397CE290}" type="presParOf" srcId="{0E9CF370-5158-6A48-87C2-8F3D728F5052}" destId="{A9ECB3CE-F9F3-514A-9EF6-94B389688443}" srcOrd="14" destOrd="0" presId="urn:microsoft.com/office/officeart/2009/3/layout/StepUpProcess"/>
    <dgm:cxn modelId="{021F1BF0-7532-8549-AB41-DC5C903F5391}" type="presParOf" srcId="{A9ECB3CE-F9F3-514A-9EF6-94B389688443}" destId="{5A42AC8B-DB86-4144-AAE4-3CCE594D2E73}" srcOrd="0" destOrd="0" presId="urn:microsoft.com/office/officeart/2009/3/layout/StepUpProcess"/>
    <dgm:cxn modelId="{3FD210ED-1334-D548-93FE-57FE042E5C11}" type="presParOf" srcId="{A9ECB3CE-F9F3-514A-9EF6-94B389688443}" destId="{92C25A47-3DE8-A442-BEBB-DB794A0035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EE0BBC-E1B8-834A-94A6-CA16212CFD54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E6526CD-2162-A148-8E0C-3D4AB50F175C}">
      <dgm:prSet phldrT="[Texte]"/>
      <dgm:spPr/>
      <dgm:t>
        <a:bodyPr/>
        <a:lstStyle/>
        <a:p>
          <a:pPr algn="ctr"/>
          <a:r>
            <a:rPr lang="en-GB" dirty="0"/>
            <a:t>ESS</a:t>
          </a:r>
          <a:r>
            <a:rPr lang="el-GR" dirty="0"/>
            <a:t>ν</a:t>
          </a:r>
          <a:r>
            <a:rPr lang="en-US" dirty="0"/>
            <a:t>SB</a:t>
          </a:r>
          <a:endParaRPr lang="en-GB" dirty="0"/>
        </a:p>
      </dgm:t>
    </dgm:pt>
    <dgm:pt modelId="{CC05197D-7BF2-6E40-8D69-56CB63E54471}" type="par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9D5CF0C5-98A7-034C-82C7-756048FADE0D}" type="sib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A2208E33-69E5-4D46-B57D-B27F81FA219E}">
      <dgm:prSet phldrT="[Texte]"/>
      <dgm:spPr/>
      <dgm:t>
        <a:bodyPr/>
        <a:lstStyle/>
        <a:p>
          <a:pPr algn="ctr"/>
          <a:r>
            <a:rPr lang="en-GB" dirty="0"/>
            <a:t>BENE (2004-2008)</a:t>
          </a:r>
        </a:p>
      </dgm:t>
    </dgm:pt>
    <dgm:pt modelId="{041A4BD4-C7F4-8D4E-B2D4-8FD7366666E7}" type="parTrans" cxnId="{96A3E0EC-0A74-2B40-9B87-C0BD594C7B46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endParaRPr lang="en-GB"/>
        </a:p>
      </dgm:t>
    </dgm:pt>
    <dgm:pt modelId="{819ABFE1-1C51-AB44-A1D5-F9903EF492D3}" type="sibTrans" cxnId="{96A3E0EC-0A74-2B40-9B87-C0BD594C7B46}">
      <dgm:prSet/>
      <dgm:spPr/>
      <dgm:t>
        <a:bodyPr/>
        <a:lstStyle/>
        <a:p>
          <a:pPr algn="ctr"/>
          <a:endParaRPr lang="en-GB"/>
        </a:p>
      </dgm:t>
    </dgm:pt>
    <dgm:pt modelId="{AF6ABEDA-F788-384B-B98A-7F0E9CFA8E34}">
      <dgm:prSet phldrT="[Texte]"/>
      <dgm:spPr/>
      <dgm:t>
        <a:bodyPr/>
        <a:lstStyle/>
        <a:p>
          <a:pPr algn="ctr"/>
          <a:r>
            <a:rPr lang="en-GB" dirty="0"/>
            <a:t>ISS (2005-2007)</a:t>
          </a:r>
        </a:p>
      </dgm:t>
    </dgm:pt>
    <dgm:pt modelId="{1BA29D3B-0099-DA4D-A220-84C06D720003}" type="par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6AFC15F6-BFB6-1A4E-B21B-87526B5D8D1B}" type="sib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9DC4FDB9-4388-B746-A631-167054630DFA}">
      <dgm:prSet phldrT="[Texte]"/>
      <dgm:spPr/>
      <dgm:t>
        <a:bodyPr/>
        <a:lstStyle/>
        <a:p>
          <a:pPr algn="ctr"/>
          <a:r>
            <a:rPr lang="en-GB" dirty="0"/>
            <a:t>EURO</a:t>
          </a:r>
          <a:r>
            <a:rPr lang="el-GR" dirty="0"/>
            <a:t>ν</a:t>
          </a:r>
          <a:r>
            <a:rPr lang="en-US" dirty="0"/>
            <a:t> (2008-2012)</a:t>
          </a:r>
          <a:endParaRPr lang="en-GB" dirty="0"/>
        </a:p>
      </dgm:t>
    </dgm:pt>
    <dgm:pt modelId="{49285AD6-2A61-9449-9A23-24085139395A}" type="par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B61FE2BC-DA96-C046-9BC1-07573F45EE3C}" type="sib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0A38D851-A442-234A-A88B-07336473154C}">
      <dgm:prSet phldrT="[Texte]"/>
      <dgm:spPr/>
      <dgm:t>
        <a:bodyPr/>
        <a:lstStyle/>
        <a:p>
          <a:pPr algn="ctr"/>
          <a:r>
            <a:rPr lang="en-GB" dirty="0"/>
            <a:t>LAGUNA (2008-2010)</a:t>
          </a:r>
        </a:p>
      </dgm:t>
    </dgm:pt>
    <dgm:pt modelId="{4CCDDDAF-CE79-544E-A67D-21E583513FB6}" type="par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E4D71C5F-8C79-CC42-B2C8-A5EE72321C2D}" type="sib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512399D5-355B-834E-9A64-35F92D5FC982}">
      <dgm:prSet phldrT="[Texte]"/>
      <dgm:spPr/>
      <dgm:t>
        <a:bodyPr/>
        <a:lstStyle/>
        <a:p>
          <a:pPr algn="ctr"/>
          <a:r>
            <a:rPr lang="en-GB" dirty="0"/>
            <a:t>LAGUNA-LBNO (2010-2014)</a:t>
          </a:r>
        </a:p>
      </dgm:t>
    </dgm:pt>
    <dgm:pt modelId="{7EDF04CC-88E7-DC47-B451-CC376832A9D3}" type="par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F79B8331-D65E-6F41-9721-E2862A16E571}" type="sib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BD5D5EEA-25C1-1E47-A8EC-6A9867B1E094}">
      <dgm:prSet phldrT="[Texte]"/>
      <dgm:spPr/>
      <dgm:t>
        <a:bodyPr/>
        <a:lstStyle/>
        <a:p>
          <a:pPr algn="ctr"/>
          <a:r>
            <a:rPr lang="en-GB" dirty="0"/>
            <a:t>COST Action CA15139 (2015-2019)</a:t>
          </a:r>
        </a:p>
      </dgm:t>
    </dgm:pt>
    <dgm:pt modelId="{83EDABE2-C417-C449-A1FD-F1BF99B1BA76}" type="parTrans" cxnId="{565A2D9E-23FE-FF49-9AD9-60DC2BFC00E2}">
      <dgm:prSet/>
      <dgm:spPr/>
      <dgm:t>
        <a:bodyPr/>
        <a:lstStyle/>
        <a:p>
          <a:endParaRPr lang="en-GB"/>
        </a:p>
      </dgm:t>
    </dgm:pt>
    <dgm:pt modelId="{F95086E1-29D7-814A-B6F3-EA1FE623E5E9}" type="sibTrans" cxnId="{565A2D9E-23FE-FF49-9AD9-60DC2BFC00E2}">
      <dgm:prSet/>
      <dgm:spPr/>
      <dgm:t>
        <a:bodyPr/>
        <a:lstStyle/>
        <a:p>
          <a:endParaRPr lang="en-GB"/>
        </a:p>
      </dgm:t>
    </dgm:pt>
    <dgm:pt modelId="{37938472-9217-3B48-8E7A-27C3E7EFDB53}" type="pres">
      <dgm:prSet presAssocID="{7AEE0BBC-E1B8-834A-94A6-CA16212CFD5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DD1E28A-BDEB-604C-96B2-82F4413F0A32}" type="pres">
      <dgm:prSet presAssocID="{EE6526CD-2162-A148-8E0C-3D4AB50F175C}" presName="centerShape" presStyleLbl="node0" presStyleIdx="0" presStyleCnt="1"/>
      <dgm:spPr/>
    </dgm:pt>
    <dgm:pt modelId="{38DA1CFE-A892-9E4D-86B8-28C922BCB30C}" type="pres">
      <dgm:prSet presAssocID="{041A4BD4-C7F4-8D4E-B2D4-8FD7366666E7}" presName="parTrans" presStyleLbl="bgSibTrans2D1" presStyleIdx="0" presStyleCnt="6"/>
      <dgm:spPr/>
    </dgm:pt>
    <dgm:pt modelId="{020EAFF4-7335-834A-BF88-3A8A607E5FDF}" type="pres">
      <dgm:prSet presAssocID="{A2208E33-69E5-4D46-B57D-B27F81FA219E}" presName="node" presStyleLbl="node1" presStyleIdx="0" presStyleCnt="6">
        <dgm:presLayoutVars>
          <dgm:bulletEnabled val="1"/>
        </dgm:presLayoutVars>
      </dgm:prSet>
      <dgm:spPr/>
    </dgm:pt>
    <dgm:pt modelId="{31C304B1-DF0F-EC47-8644-1FD5D326718A}" type="pres">
      <dgm:prSet presAssocID="{1BA29D3B-0099-DA4D-A220-84C06D720003}" presName="parTrans" presStyleLbl="bgSibTrans2D1" presStyleIdx="1" presStyleCnt="6"/>
      <dgm:spPr/>
    </dgm:pt>
    <dgm:pt modelId="{19969AB2-CFF9-1D49-8E6E-685BFEC874D8}" type="pres">
      <dgm:prSet presAssocID="{AF6ABEDA-F788-384B-B98A-7F0E9CFA8E34}" presName="node" presStyleLbl="node1" presStyleIdx="1" presStyleCnt="6">
        <dgm:presLayoutVars>
          <dgm:bulletEnabled val="1"/>
        </dgm:presLayoutVars>
      </dgm:prSet>
      <dgm:spPr/>
    </dgm:pt>
    <dgm:pt modelId="{BDA2632F-375B-A949-825C-0334983C1FFD}" type="pres">
      <dgm:prSet presAssocID="{49285AD6-2A61-9449-9A23-24085139395A}" presName="parTrans" presStyleLbl="bgSibTrans2D1" presStyleIdx="2" presStyleCnt="6"/>
      <dgm:spPr/>
    </dgm:pt>
    <dgm:pt modelId="{7B0C551F-BCF5-6045-B043-95DB0E812057}" type="pres">
      <dgm:prSet presAssocID="{9DC4FDB9-4388-B746-A631-167054630DFA}" presName="node" presStyleLbl="node1" presStyleIdx="2" presStyleCnt="6">
        <dgm:presLayoutVars>
          <dgm:bulletEnabled val="1"/>
        </dgm:presLayoutVars>
      </dgm:prSet>
      <dgm:spPr/>
    </dgm:pt>
    <dgm:pt modelId="{B7CB2CDB-EB63-B745-ADB1-C6EBF2E6F6EF}" type="pres">
      <dgm:prSet presAssocID="{4CCDDDAF-CE79-544E-A67D-21E583513FB6}" presName="parTrans" presStyleLbl="bgSibTrans2D1" presStyleIdx="3" presStyleCnt="6"/>
      <dgm:spPr/>
    </dgm:pt>
    <dgm:pt modelId="{92F89FD8-B233-2C43-8428-8278B2E88C4C}" type="pres">
      <dgm:prSet presAssocID="{0A38D851-A442-234A-A88B-07336473154C}" presName="node" presStyleLbl="node1" presStyleIdx="3" presStyleCnt="6">
        <dgm:presLayoutVars>
          <dgm:bulletEnabled val="1"/>
        </dgm:presLayoutVars>
      </dgm:prSet>
      <dgm:spPr/>
    </dgm:pt>
    <dgm:pt modelId="{E61A4675-BF82-FB45-9A02-D181E233724D}" type="pres">
      <dgm:prSet presAssocID="{7EDF04CC-88E7-DC47-B451-CC376832A9D3}" presName="parTrans" presStyleLbl="bgSibTrans2D1" presStyleIdx="4" presStyleCnt="6"/>
      <dgm:spPr/>
    </dgm:pt>
    <dgm:pt modelId="{FCE4DEF1-F129-094A-B0AE-DEDDB750A355}" type="pres">
      <dgm:prSet presAssocID="{512399D5-355B-834E-9A64-35F92D5FC982}" presName="node" presStyleLbl="node1" presStyleIdx="4" presStyleCnt="6">
        <dgm:presLayoutVars>
          <dgm:bulletEnabled val="1"/>
        </dgm:presLayoutVars>
      </dgm:prSet>
      <dgm:spPr/>
    </dgm:pt>
    <dgm:pt modelId="{D88B08BD-CE16-454E-8DF6-85A3CE5F90D1}" type="pres">
      <dgm:prSet presAssocID="{83EDABE2-C417-C449-A1FD-F1BF99B1BA76}" presName="parTrans" presStyleLbl="bgSibTrans2D1" presStyleIdx="5" presStyleCnt="6"/>
      <dgm:spPr/>
    </dgm:pt>
    <dgm:pt modelId="{4D2087DC-CA1E-2F43-AFB9-132720C933A0}" type="pres">
      <dgm:prSet presAssocID="{BD5D5EEA-25C1-1E47-A8EC-6A9867B1E094}" presName="node" presStyleLbl="node1" presStyleIdx="5" presStyleCnt="6">
        <dgm:presLayoutVars>
          <dgm:bulletEnabled val="1"/>
        </dgm:presLayoutVars>
      </dgm:prSet>
      <dgm:spPr/>
    </dgm:pt>
  </dgm:ptLst>
  <dgm:cxnLst>
    <dgm:cxn modelId="{CADFE806-E0FF-2E4C-A0C3-6D8B713E73B5}" srcId="{EE6526CD-2162-A148-8E0C-3D4AB50F175C}" destId="{9DC4FDB9-4388-B746-A631-167054630DFA}" srcOrd="2" destOrd="0" parTransId="{49285AD6-2A61-9449-9A23-24085139395A}" sibTransId="{B61FE2BC-DA96-C046-9BC1-07573F45EE3C}"/>
    <dgm:cxn modelId="{265EBD32-87F9-6146-A8B1-2F2BCEC28F38}" type="presOf" srcId="{7AEE0BBC-E1B8-834A-94A6-CA16212CFD54}" destId="{37938472-9217-3B48-8E7A-27C3E7EFDB53}" srcOrd="0" destOrd="0" presId="urn:microsoft.com/office/officeart/2005/8/layout/radial4"/>
    <dgm:cxn modelId="{ACB33943-3C7F-A244-A456-16F02970442B}" srcId="{EE6526CD-2162-A148-8E0C-3D4AB50F175C}" destId="{512399D5-355B-834E-9A64-35F92D5FC982}" srcOrd="4" destOrd="0" parTransId="{7EDF04CC-88E7-DC47-B451-CC376832A9D3}" sibTransId="{F79B8331-D65E-6F41-9721-E2862A16E571}"/>
    <dgm:cxn modelId="{590D0745-8742-AC46-813D-142ADC39C105}" type="presOf" srcId="{041A4BD4-C7F4-8D4E-B2D4-8FD7366666E7}" destId="{38DA1CFE-A892-9E4D-86B8-28C922BCB30C}" srcOrd="0" destOrd="0" presId="urn:microsoft.com/office/officeart/2005/8/layout/radial4"/>
    <dgm:cxn modelId="{C628D759-A0F1-6E40-9DE9-18A19E5458F7}" type="presOf" srcId="{512399D5-355B-834E-9A64-35F92D5FC982}" destId="{FCE4DEF1-F129-094A-B0AE-DEDDB750A355}" srcOrd="0" destOrd="0" presId="urn:microsoft.com/office/officeart/2005/8/layout/radial4"/>
    <dgm:cxn modelId="{70938963-13D7-1B4E-96E8-4002447B006E}" type="presOf" srcId="{49285AD6-2A61-9449-9A23-24085139395A}" destId="{BDA2632F-375B-A949-825C-0334983C1FFD}" srcOrd="0" destOrd="0" presId="urn:microsoft.com/office/officeart/2005/8/layout/radial4"/>
    <dgm:cxn modelId="{A2ED7C68-AD6B-284C-B9C1-5717CC4AEC5D}" type="presOf" srcId="{AF6ABEDA-F788-384B-B98A-7F0E9CFA8E34}" destId="{19969AB2-CFF9-1D49-8E6E-685BFEC874D8}" srcOrd="0" destOrd="0" presId="urn:microsoft.com/office/officeart/2005/8/layout/radial4"/>
    <dgm:cxn modelId="{1B70A46A-7740-4942-9036-20BA92E3B881}" type="presOf" srcId="{9DC4FDB9-4388-B746-A631-167054630DFA}" destId="{7B0C551F-BCF5-6045-B043-95DB0E812057}" srcOrd="0" destOrd="0" presId="urn:microsoft.com/office/officeart/2005/8/layout/radial4"/>
    <dgm:cxn modelId="{B8F41074-9DFB-5A46-8026-13CCB2170922}" type="presOf" srcId="{A2208E33-69E5-4D46-B57D-B27F81FA219E}" destId="{020EAFF4-7335-834A-BF88-3A8A607E5FDF}" srcOrd="0" destOrd="0" presId="urn:microsoft.com/office/officeart/2005/8/layout/radial4"/>
    <dgm:cxn modelId="{B07B8298-A087-4147-98C7-CD9345DC6DA9}" srcId="{EE6526CD-2162-A148-8E0C-3D4AB50F175C}" destId="{0A38D851-A442-234A-A88B-07336473154C}" srcOrd="3" destOrd="0" parTransId="{4CCDDDAF-CE79-544E-A67D-21E583513FB6}" sibTransId="{E4D71C5F-8C79-CC42-B2C8-A5EE72321C2D}"/>
    <dgm:cxn modelId="{2705289E-E782-324D-B8CC-3F6F6B0FA21E}" type="presOf" srcId="{EE6526CD-2162-A148-8E0C-3D4AB50F175C}" destId="{3DD1E28A-BDEB-604C-96B2-82F4413F0A32}" srcOrd="0" destOrd="0" presId="urn:microsoft.com/office/officeart/2005/8/layout/radial4"/>
    <dgm:cxn modelId="{565A2D9E-23FE-FF49-9AD9-60DC2BFC00E2}" srcId="{EE6526CD-2162-A148-8E0C-3D4AB50F175C}" destId="{BD5D5EEA-25C1-1E47-A8EC-6A9867B1E094}" srcOrd="5" destOrd="0" parTransId="{83EDABE2-C417-C449-A1FD-F1BF99B1BA76}" sibTransId="{F95086E1-29D7-814A-B6F3-EA1FE623E5E9}"/>
    <dgm:cxn modelId="{85EF70A1-2BB3-6444-B231-FA69DA7BD970}" srcId="{7AEE0BBC-E1B8-834A-94A6-CA16212CFD54}" destId="{EE6526CD-2162-A148-8E0C-3D4AB50F175C}" srcOrd="0" destOrd="0" parTransId="{CC05197D-7BF2-6E40-8D69-56CB63E54471}" sibTransId="{9D5CF0C5-98A7-034C-82C7-756048FADE0D}"/>
    <dgm:cxn modelId="{4F055AAE-444C-E143-B84A-CC2B2F9A082D}" type="presOf" srcId="{0A38D851-A442-234A-A88B-07336473154C}" destId="{92F89FD8-B233-2C43-8428-8278B2E88C4C}" srcOrd="0" destOrd="0" presId="urn:microsoft.com/office/officeart/2005/8/layout/radial4"/>
    <dgm:cxn modelId="{BA16D8BD-3B0A-6545-83B3-3EEE1FA8A38F}" type="presOf" srcId="{83EDABE2-C417-C449-A1FD-F1BF99B1BA76}" destId="{D88B08BD-CE16-454E-8DF6-85A3CE5F90D1}" srcOrd="0" destOrd="0" presId="urn:microsoft.com/office/officeart/2005/8/layout/radial4"/>
    <dgm:cxn modelId="{F2AF00C2-9E78-F74A-90F1-D2632D48F7DD}" type="presOf" srcId="{1BA29D3B-0099-DA4D-A220-84C06D720003}" destId="{31C304B1-DF0F-EC47-8644-1FD5D326718A}" srcOrd="0" destOrd="0" presId="urn:microsoft.com/office/officeart/2005/8/layout/radial4"/>
    <dgm:cxn modelId="{DD5FCBC2-12EB-964B-8CDC-2C285E0F3D76}" srcId="{EE6526CD-2162-A148-8E0C-3D4AB50F175C}" destId="{AF6ABEDA-F788-384B-B98A-7F0E9CFA8E34}" srcOrd="1" destOrd="0" parTransId="{1BA29D3B-0099-DA4D-A220-84C06D720003}" sibTransId="{6AFC15F6-BFB6-1A4E-B21B-87526B5D8D1B}"/>
    <dgm:cxn modelId="{0DF5D7C9-8CE3-EB49-9DE3-D011A0EB6E21}" type="presOf" srcId="{BD5D5EEA-25C1-1E47-A8EC-6A9867B1E094}" destId="{4D2087DC-CA1E-2F43-AFB9-132720C933A0}" srcOrd="0" destOrd="0" presId="urn:microsoft.com/office/officeart/2005/8/layout/radial4"/>
    <dgm:cxn modelId="{96A3E0EC-0A74-2B40-9B87-C0BD594C7B46}" srcId="{EE6526CD-2162-A148-8E0C-3D4AB50F175C}" destId="{A2208E33-69E5-4D46-B57D-B27F81FA219E}" srcOrd="0" destOrd="0" parTransId="{041A4BD4-C7F4-8D4E-B2D4-8FD7366666E7}" sibTransId="{819ABFE1-1C51-AB44-A1D5-F9903EF492D3}"/>
    <dgm:cxn modelId="{8F86A3EF-5B6E-A64D-968D-A5790DA36146}" type="presOf" srcId="{4CCDDDAF-CE79-544E-A67D-21E583513FB6}" destId="{B7CB2CDB-EB63-B745-ADB1-C6EBF2E6F6EF}" srcOrd="0" destOrd="0" presId="urn:microsoft.com/office/officeart/2005/8/layout/radial4"/>
    <dgm:cxn modelId="{335C96FF-48F8-BC4E-AD06-388B98BD69B0}" type="presOf" srcId="{7EDF04CC-88E7-DC47-B451-CC376832A9D3}" destId="{E61A4675-BF82-FB45-9A02-D181E233724D}" srcOrd="0" destOrd="0" presId="urn:microsoft.com/office/officeart/2005/8/layout/radial4"/>
    <dgm:cxn modelId="{03029FCF-6731-084D-98E9-B002B459D08A}" type="presParOf" srcId="{37938472-9217-3B48-8E7A-27C3E7EFDB53}" destId="{3DD1E28A-BDEB-604C-96B2-82F4413F0A32}" srcOrd="0" destOrd="0" presId="urn:microsoft.com/office/officeart/2005/8/layout/radial4"/>
    <dgm:cxn modelId="{1CE69A5B-7596-FB44-802C-76DE38AA5231}" type="presParOf" srcId="{37938472-9217-3B48-8E7A-27C3E7EFDB53}" destId="{38DA1CFE-A892-9E4D-86B8-28C922BCB30C}" srcOrd="1" destOrd="0" presId="urn:microsoft.com/office/officeart/2005/8/layout/radial4"/>
    <dgm:cxn modelId="{67A2BE97-5E5B-6142-82AE-10A4B4F025FB}" type="presParOf" srcId="{37938472-9217-3B48-8E7A-27C3E7EFDB53}" destId="{020EAFF4-7335-834A-BF88-3A8A607E5FDF}" srcOrd="2" destOrd="0" presId="urn:microsoft.com/office/officeart/2005/8/layout/radial4"/>
    <dgm:cxn modelId="{44471DC0-C23F-A542-9746-F29D5DA31295}" type="presParOf" srcId="{37938472-9217-3B48-8E7A-27C3E7EFDB53}" destId="{31C304B1-DF0F-EC47-8644-1FD5D326718A}" srcOrd="3" destOrd="0" presId="urn:microsoft.com/office/officeart/2005/8/layout/radial4"/>
    <dgm:cxn modelId="{36A79BB2-C964-D84A-B724-3787B633E9A9}" type="presParOf" srcId="{37938472-9217-3B48-8E7A-27C3E7EFDB53}" destId="{19969AB2-CFF9-1D49-8E6E-685BFEC874D8}" srcOrd="4" destOrd="0" presId="urn:microsoft.com/office/officeart/2005/8/layout/radial4"/>
    <dgm:cxn modelId="{729AFEAC-29EE-FE44-844E-C83191736177}" type="presParOf" srcId="{37938472-9217-3B48-8E7A-27C3E7EFDB53}" destId="{BDA2632F-375B-A949-825C-0334983C1FFD}" srcOrd="5" destOrd="0" presId="urn:microsoft.com/office/officeart/2005/8/layout/radial4"/>
    <dgm:cxn modelId="{71E2699A-6935-2A42-A87B-B56B8754AD0F}" type="presParOf" srcId="{37938472-9217-3B48-8E7A-27C3E7EFDB53}" destId="{7B0C551F-BCF5-6045-B043-95DB0E812057}" srcOrd="6" destOrd="0" presId="urn:microsoft.com/office/officeart/2005/8/layout/radial4"/>
    <dgm:cxn modelId="{4A4D90E1-5BF0-A242-8A15-D5263933E6E6}" type="presParOf" srcId="{37938472-9217-3B48-8E7A-27C3E7EFDB53}" destId="{B7CB2CDB-EB63-B745-ADB1-C6EBF2E6F6EF}" srcOrd="7" destOrd="0" presId="urn:microsoft.com/office/officeart/2005/8/layout/radial4"/>
    <dgm:cxn modelId="{887DD1C3-56D3-3C4E-9378-6D02E1C32FB4}" type="presParOf" srcId="{37938472-9217-3B48-8E7A-27C3E7EFDB53}" destId="{92F89FD8-B233-2C43-8428-8278B2E88C4C}" srcOrd="8" destOrd="0" presId="urn:microsoft.com/office/officeart/2005/8/layout/radial4"/>
    <dgm:cxn modelId="{95252CD8-2FE4-F04A-8FA0-CA1385D4DD5F}" type="presParOf" srcId="{37938472-9217-3B48-8E7A-27C3E7EFDB53}" destId="{E61A4675-BF82-FB45-9A02-D181E233724D}" srcOrd="9" destOrd="0" presId="urn:microsoft.com/office/officeart/2005/8/layout/radial4"/>
    <dgm:cxn modelId="{8750B26E-2724-C245-B2B4-5799D08CF92A}" type="presParOf" srcId="{37938472-9217-3B48-8E7A-27C3E7EFDB53}" destId="{FCE4DEF1-F129-094A-B0AE-DEDDB750A355}" srcOrd="10" destOrd="0" presId="urn:microsoft.com/office/officeart/2005/8/layout/radial4"/>
    <dgm:cxn modelId="{4B787B02-D4BF-A644-9F2A-F9221B9C7C45}" type="presParOf" srcId="{37938472-9217-3B48-8E7A-27C3E7EFDB53}" destId="{D88B08BD-CE16-454E-8DF6-85A3CE5F90D1}" srcOrd="11" destOrd="0" presId="urn:microsoft.com/office/officeart/2005/8/layout/radial4"/>
    <dgm:cxn modelId="{FB2EFC86-25FE-C341-9AC1-F6839C135137}" type="presParOf" srcId="{37938472-9217-3B48-8E7A-27C3E7EFDB53}" destId="{4D2087DC-CA1E-2F43-AFB9-132720C933A0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7F0E9A-FFC7-4147-AAB4-FD1CE7B90151}">
      <dsp:nvSpPr>
        <dsp:cNvPr id="0" name=""/>
        <dsp:cNvSpPr/>
      </dsp:nvSpPr>
      <dsp:spPr>
        <a:xfrm rot="5400000">
          <a:off x="194749" y="300814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863B7D-8AB7-4641-AC29-31B00165D50C}">
      <dsp:nvSpPr>
        <dsp:cNvPr id="0" name=""/>
        <dsp:cNvSpPr/>
      </dsp:nvSpPr>
      <dsp:spPr>
        <a:xfrm>
          <a:off x="106645" y="3297684"/>
          <a:ext cx="106412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sp:txBody>
      <dsp:txXfrm>
        <a:off x="106645" y="3297684"/>
        <a:ext cx="1064126" cy="766865"/>
      </dsp:txXfrm>
    </dsp:sp>
    <dsp:sp modelId="{B5BEA95A-7198-004E-9981-FCFC8D3A15B6}">
      <dsp:nvSpPr>
        <dsp:cNvPr id="0" name=""/>
        <dsp:cNvSpPr/>
      </dsp:nvSpPr>
      <dsp:spPr>
        <a:xfrm>
          <a:off x="807329" y="293680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DB9853-C773-F14A-8513-9FAA15173581}">
      <dsp:nvSpPr>
        <dsp:cNvPr id="0" name=""/>
        <dsp:cNvSpPr/>
      </dsp:nvSpPr>
      <dsp:spPr>
        <a:xfrm rot="5400000">
          <a:off x="1361170" y="264780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46230B-50C9-AF44-823E-1AE00ABBBBE8}">
      <dsp:nvSpPr>
        <dsp:cNvPr id="0" name=""/>
        <dsp:cNvSpPr/>
      </dsp:nvSpPr>
      <dsp:spPr>
        <a:xfrm>
          <a:off x="1280214" y="2945694"/>
          <a:ext cx="1068693" cy="957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kern="1200" noProof="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280214" y="2945694"/>
        <a:ext cx="1068693" cy="957508"/>
      </dsp:txXfrm>
    </dsp:sp>
    <dsp:sp modelId="{854634EE-8E5F-7547-BB7D-50174EBF2ECA}">
      <dsp:nvSpPr>
        <dsp:cNvPr id="0" name=""/>
        <dsp:cNvSpPr/>
      </dsp:nvSpPr>
      <dsp:spPr>
        <a:xfrm>
          <a:off x="1973751" y="257646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AF198D-3264-064F-B2DA-0EDA5BC38785}">
      <dsp:nvSpPr>
        <dsp:cNvPr id="0" name=""/>
        <dsp:cNvSpPr/>
      </dsp:nvSpPr>
      <dsp:spPr>
        <a:xfrm rot="5400000">
          <a:off x="2526014" y="238278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107B4E-6B13-A34E-8561-E4FA75321AA7}">
      <dsp:nvSpPr>
        <dsp:cNvPr id="0" name=""/>
        <dsp:cNvSpPr/>
      </dsp:nvSpPr>
      <dsp:spPr>
        <a:xfrm>
          <a:off x="2426077" y="2672323"/>
          <a:ext cx="1066287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sp:txBody>
      <dsp:txXfrm>
        <a:off x="2426077" y="2672323"/>
        <a:ext cx="1066287" cy="766865"/>
      </dsp:txXfrm>
    </dsp:sp>
    <dsp:sp modelId="{CB678BC5-B6D1-5B40-ABD3-35D3BE585A74}">
      <dsp:nvSpPr>
        <dsp:cNvPr id="0" name=""/>
        <dsp:cNvSpPr/>
      </dsp:nvSpPr>
      <dsp:spPr>
        <a:xfrm>
          <a:off x="3138594" y="231144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D320F3-7CF6-B14F-B1B5-A912BBDB934D}">
      <dsp:nvSpPr>
        <dsp:cNvPr id="0" name=""/>
        <dsp:cNvSpPr/>
      </dsp:nvSpPr>
      <dsp:spPr>
        <a:xfrm rot="5400000">
          <a:off x="3713747" y="211776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8C452D-A555-FF45-82A3-43A2CAAF135E}">
      <dsp:nvSpPr>
        <dsp:cNvPr id="0" name=""/>
        <dsp:cNvSpPr/>
      </dsp:nvSpPr>
      <dsp:spPr>
        <a:xfrm>
          <a:off x="3591296" y="2407303"/>
          <a:ext cx="111131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2021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End of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 Design Study, CDR and preliminary costing</a:t>
          </a:r>
        </a:p>
      </dsp:txBody>
      <dsp:txXfrm>
        <a:off x="3591296" y="2407303"/>
        <a:ext cx="1111316" cy="766865"/>
      </dsp:txXfrm>
    </dsp:sp>
    <dsp:sp modelId="{ACA90027-4604-E547-9400-4CC0AE371000}">
      <dsp:nvSpPr>
        <dsp:cNvPr id="0" name=""/>
        <dsp:cNvSpPr/>
      </dsp:nvSpPr>
      <dsp:spPr>
        <a:xfrm>
          <a:off x="4326327" y="204642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5BB7F0-A9E6-7649-BF42-D7CC06014510}">
      <dsp:nvSpPr>
        <dsp:cNvPr id="0" name=""/>
        <dsp:cNvSpPr/>
      </dsp:nvSpPr>
      <dsp:spPr>
        <a:xfrm rot="5400000">
          <a:off x="4857278" y="185274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047590-6511-5F43-A213-2A0B3BC9F918}">
      <dsp:nvSpPr>
        <dsp:cNvPr id="0" name=""/>
        <dsp:cNvSpPr/>
      </dsp:nvSpPr>
      <dsp:spPr>
        <a:xfrm>
          <a:off x="4753637" y="2142283"/>
          <a:ext cx="1053033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2022-2024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Preparatory Phase, TDR</a:t>
          </a:r>
        </a:p>
      </dsp:txBody>
      <dsp:txXfrm>
        <a:off x="4753637" y="2142283"/>
        <a:ext cx="1053033" cy="766865"/>
      </dsp:txXfrm>
    </dsp:sp>
    <dsp:sp modelId="{15121FBF-A34F-4C4A-BC99-89D2690719DD}">
      <dsp:nvSpPr>
        <dsp:cNvPr id="0" name=""/>
        <dsp:cNvSpPr/>
      </dsp:nvSpPr>
      <dsp:spPr>
        <a:xfrm>
          <a:off x="5469858" y="178140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4B795B-55E7-464D-BBB1-09A10ADED501}">
      <dsp:nvSpPr>
        <dsp:cNvPr id="0" name=""/>
        <dsp:cNvSpPr/>
      </dsp:nvSpPr>
      <dsp:spPr>
        <a:xfrm rot="5400000">
          <a:off x="6028052" y="158772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625940-912B-E541-A87B-CE303628B6B9}">
      <dsp:nvSpPr>
        <dsp:cNvPr id="0" name=""/>
        <dsp:cNvSpPr/>
      </dsp:nvSpPr>
      <dsp:spPr>
        <a:xfrm>
          <a:off x="5932892" y="1877264"/>
          <a:ext cx="1077398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2025-2026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Preconstruction Phase, International Agreement</a:t>
          </a:r>
        </a:p>
      </dsp:txBody>
      <dsp:txXfrm>
        <a:off x="5932892" y="1877264"/>
        <a:ext cx="1077398" cy="766865"/>
      </dsp:txXfrm>
    </dsp:sp>
    <dsp:sp modelId="{94F057B5-C88B-1144-85C9-B783DC524E1D}">
      <dsp:nvSpPr>
        <dsp:cNvPr id="0" name=""/>
        <dsp:cNvSpPr/>
      </dsp:nvSpPr>
      <dsp:spPr>
        <a:xfrm>
          <a:off x="6640632" y="151638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D1B916-BA93-8F49-A541-F507AE479577}">
      <dsp:nvSpPr>
        <dsp:cNvPr id="0" name=""/>
        <dsp:cNvSpPr/>
      </dsp:nvSpPr>
      <dsp:spPr>
        <a:xfrm rot="5400000">
          <a:off x="7117491" y="1342806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0882AD-4811-4749-85C4-A55B805D9FF2}">
      <dsp:nvSpPr>
        <dsp:cNvPr id="0" name=""/>
        <dsp:cNvSpPr/>
      </dsp:nvSpPr>
      <dsp:spPr>
        <a:xfrm>
          <a:off x="7021327" y="1642389"/>
          <a:ext cx="126665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2027-2035</a:t>
          </a:r>
          <a:r>
            <a:rPr lang="en-GB" sz="1400" b="0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sp:txBody>
      <dsp:txXfrm>
        <a:off x="7021327" y="1642389"/>
        <a:ext cx="1266656" cy="766865"/>
      </dsp:txXfrm>
    </dsp:sp>
    <dsp:sp modelId="{425DE511-5AF6-4341-8FC5-F6A28A7103F9}">
      <dsp:nvSpPr>
        <dsp:cNvPr id="0" name=""/>
        <dsp:cNvSpPr/>
      </dsp:nvSpPr>
      <dsp:spPr>
        <a:xfrm>
          <a:off x="7900894" y="125136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42AC8B-DB86-4144-AAE4-3CCE594D2E73}">
      <dsp:nvSpPr>
        <dsp:cNvPr id="0" name=""/>
        <dsp:cNvSpPr/>
      </dsp:nvSpPr>
      <dsp:spPr>
        <a:xfrm rot="5400000">
          <a:off x="8354175" y="1057689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C25A47-3DE8-A442-BEBB-DB794A0035D7}">
      <dsp:nvSpPr>
        <dsp:cNvPr id="0" name=""/>
        <dsp:cNvSpPr/>
      </dsp:nvSpPr>
      <dsp:spPr>
        <a:xfrm>
          <a:off x="8256964" y="1347224"/>
          <a:ext cx="874859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2036-</a:t>
          </a:r>
          <a:r>
            <a:rPr lang="en-GB" sz="1400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sp:txBody>
      <dsp:txXfrm>
        <a:off x="8256964" y="1347224"/>
        <a:ext cx="874859" cy="7668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1E28A-BDEB-604C-96B2-82F4413F0A32}">
      <dsp:nvSpPr>
        <dsp:cNvPr id="0" name=""/>
        <dsp:cNvSpPr/>
      </dsp:nvSpPr>
      <dsp:spPr>
        <a:xfrm>
          <a:off x="1317323" y="1306389"/>
          <a:ext cx="964059" cy="9640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ESS</a:t>
          </a:r>
          <a:r>
            <a:rPr lang="el-GR" sz="1800" kern="1200" dirty="0"/>
            <a:t>ν</a:t>
          </a:r>
          <a:r>
            <a:rPr lang="en-US" sz="1800" kern="1200" dirty="0"/>
            <a:t>SB</a:t>
          </a:r>
          <a:endParaRPr lang="en-GB" sz="1800" kern="1200" dirty="0"/>
        </a:p>
      </dsp:txBody>
      <dsp:txXfrm>
        <a:off x="1458506" y="1447572"/>
        <a:ext cx="681693" cy="681693"/>
      </dsp:txXfrm>
    </dsp:sp>
    <dsp:sp modelId="{38DA1CFE-A892-9E4D-86B8-28C922BCB30C}">
      <dsp:nvSpPr>
        <dsp:cNvPr id="0" name=""/>
        <dsp:cNvSpPr/>
      </dsp:nvSpPr>
      <dsp:spPr>
        <a:xfrm rot="10800000">
          <a:off x="337784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0EAFF4-7335-834A-BF88-3A8A607E5FDF}">
      <dsp:nvSpPr>
        <dsp:cNvPr id="0" name=""/>
        <dsp:cNvSpPr/>
      </dsp:nvSpPr>
      <dsp:spPr>
        <a:xfrm>
          <a:off x="363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BENE (2004-2008)</a:t>
          </a:r>
        </a:p>
      </dsp:txBody>
      <dsp:txXfrm>
        <a:off x="16175" y="1534294"/>
        <a:ext cx="643217" cy="508249"/>
      </dsp:txXfrm>
    </dsp:sp>
    <dsp:sp modelId="{31C304B1-DF0F-EC47-8644-1FD5D326718A}">
      <dsp:nvSpPr>
        <dsp:cNvPr id="0" name=""/>
        <dsp:cNvSpPr/>
      </dsp:nvSpPr>
      <dsp:spPr>
        <a:xfrm rot="12960000">
          <a:off x="528526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969AB2-CFF9-1D49-8E6E-685BFEC874D8}">
      <dsp:nvSpPr>
        <dsp:cNvPr id="0" name=""/>
        <dsp:cNvSpPr/>
      </dsp:nvSpPr>
      <dsp:spPr>
        <a:xfrm>
          <a:off x="279498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ISS (2005-2007)</a:t>
          </a:r>
        </a:p>
      </dsp:txBody>
      <dsp:txXfrm>
        <a:off x="295310" y="675205"/>
        <a:ext cx="643217" cy="508249"/>
      </dsp:txXfrm>
    </dsp:sp>
    <dsp:sp modelId="{BDA2632F-375B-A949-825C-0334983C1FFD}">
      <dsp:nvSpPr>
        <dsp:cNvPr id="0" name=""/>
        <dsp:cNvSpPr/>
      </dsp:nvSpPr>
      <dsp:spPr>
        <a:xfrm rot="15120000">
          <a:off x="1027894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0C551F-BCF5-6045-B043-95DB0E812057}">
      <dsp:nvSpPr>
        <dsp:cNvPr id="0" name=""/>
        <dsp:cNvSpPr/>
      </dsp:nvSpPr>
      <dsp:spPr>
        <a:xfrm>
          <a:off x="1010282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EURO</a:t>
          </a:r>
          <a:r>
            <a:rPr lang="el-GR" sz="900" kern="1200" dirty="0"/>
            <a:t>ν</a:t>
          </a:r>
          <a:r>
            <a:rPr lang="en-US" sz="900" kern="1200" dirty="0"/>
            <a:t> (2008-2012)</a:t>
          </a:r>
          <a:endParaRPr lang="en-GB" sz="900" kern="1200" dirty="0"/>
        </a:p>
      </dsp:txBody>
      <dsp:txXfrm>
        <a:off x="1026094" y="144260"/>
        <a:ext cx="643217" cy="508249"/>
      </dsp:txXfrm>
    </dsp:sp>
    <dsp:sp modelId="{B7CB2CDB-EB63-B745-ADB1-C6EBF2E6F6EF}">
      <dsp:nvSpPr>
        <dsp:cNvPr id="0" name=""/>
        <dsp:cNvSpPr/>
      </dsp:nvSpPr>
      <dsp:spPr>
        <a:xfrm rot="17280000">
          <a:off x="1645147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F89FD8-B233-2C43-8428-8278B2E88C4C}">
      <dsp:nvSpPr>
        <dsp:cNvPr id="0" name=""/>
        <dsp:cNvSpPr/>
      </dsp:nvSpPr>
      <dsp:spPr>
        <a:xfrm>
          <a:off x="1913581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 (2008-2010)</a:t>
          </a:r>
        </a:p>
      </dsp:txBody>
      <dsp:txXfrm>
        <a:off x="1929393" y="144260"/>
        <a:ext cx="643217" cy="508249"/>
      </dsp:txXfrm>
    </dsp:sp>
    <dsp:sp modelId="{E61A4675-BF82-FB45-9A02-D181E233724D}">
      <dsp:nvSpPr>
        <dsp:cNvPr id="0" name=""/>
        <dsp:cNvSpPr/>
      </dsp:nvSpPr>
      <dsp:spPr>
        <a:xfrm rot="19440000">
          <a:off x="2144515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E4DEF1-F129-094A-B0AE-DEDDB750A355}">
      <dsp:nvSpPr>
        <dsp:cNvPr id="0" name=""/>
        <dsp:cNvSpPr/>
      </dsp:nvSpPr>
      <dsp:spPr>
        <a:xfrm>
          <a:off x="2644365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LAGUNA-LBNO (2010-2014)</a:t>
          </a:r>
        </a:p>
      </dsp:txBody>
      <dsp:txXfrm>
        <a:off x="2660177" y="675205"/>
        <a:ext cx="643217" cy="508249"/>
      </dsp:txXfrm>
    </dsp:sp>
    <dsp:sp modelId="{D88B08BD-CE16-454E-8DF6-85A3CE5F90D1}">
      <dsp:nvSpPr>
        <dsp:cNvPr id="0" name=""/>
        <dsp:cNvSpPr/>
      </dsp:nvSpPr>
      <dsp:spPr>
        <a:xfrm>
          <a:off x="2335257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2087DC-CA1E-2F43-AFB9-132720C933A0}">
      <dsp:nvSpPr>
        <dsp:cNvPr id="0" name=""/>
        <dsp:cNvSpPr/>
      </dsp:nvSpPr>
      <dsp:spPr>
        <a:xfrm>
          <a:off x="2923500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COST Action CA15139 (2015-2019)</a:t>
          </a:r>
        </a:p>
      </dsp:txBody>
      <dsp:txXfrm>
        <a:off x="2939312" y="1534294"/>
        <a:ext cx="643217" cy="5082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34A45-BD8F-E14D-A73B-328A506DC652}" type="datetimeFigureOut">
              <a:rPr lang="fr-FR" smtClean="0"/>
              <a:t>21/02/2022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9B6AF-4171-7946-A644-4B0B9A3E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883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3F064-C653-E849-A9AC-11CF409292A7}" type="datetimeFigureOut">
              <a:rPr lang="fr-FR" smtClean="0"/>
              <a:t>21/02/2022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B264F-AD4B-0742-99D8-E3EB645D8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623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971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12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45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398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14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67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15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725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71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79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60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20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363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21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494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22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94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616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8003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24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05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25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137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8913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3507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915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68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30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917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31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431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32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38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3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3338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998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1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4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886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5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615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912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451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10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411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77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459" y="14397"/>
            <a:ext cx="6862522" cy="1348061"/>
          </a:xfrm>
        </p:spPr>
        <p:txBody>
          <a:bodyPr wrap="square" anchor="ctr" anchorCtr="0">
            <a:spAutoFit/>
          </a:bodyPr>
          <a:lstStyle>
            <a:lvl1pPr>
              <a:defRPr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r>
              <a:rPr lang="fr-FR"/>
              <a:t>LL2021, 24/02/2022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67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74293" y="0"/>
            <a:ext cx="6207160" cy="1184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0" y="6669156"/>
            <a:ext cx="2133600" cy="193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ea typeface="ＭＳ Ｐゴシック" charset="0"/>
              </a:rPr>
              <a:t>LL2021, 24/02/2022</a:t>
            </a:r>
            <a:endParaRPr lang="en-GB">
              <a:ea typeface="ＭＳ Ｐゴシック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669156"/>
            <a:ext cx="2895600" cy="193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ea typeface="ＭＳ Ｐゴシック" charset="0"/>
              </a:rPr>
              <a:t>M. Dracos, IPHC-IN2P3/CNRS/UNISTRA</a:t>
            </a:r>
            <a:endParaRPr lang="en-GB" dirty="0">
              <a:ea typeface="ＭＳ Ｐゴシック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10400" y="6669156"/>
            <a:ext cx="2133600" cy="200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700" y="10391"/>
            <a:ext cx="1246908" cy="353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CDCC5C-83EE-F644-961E-DECD596BC4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74293" cy="36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8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8.tiff"/><Relationship Id="rId4" Type="http://schemas.openxmlformats.org/officeDocument/2006/relationships/image" Target="../media/image4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rxiv.org/abs/2107.07585" TargetMode="External"/><Relationship Id="rId4" Type="http://schemas.openxmlformats.org/officeDocument/2006/relationships/image" Target="../media/image5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tiff"/><Relationship Id="rId5" Type="http://schemas.openxmlformats.org/officeDocument/2006/relationships/image" Target="../media/image53.tiff"/><Relationship Id="rId4" Type="http://schemas.openxmlformats.org/officeDocument/2006/relationships/image" Target="../media/image5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tiff"/><Relationship Id="rId5" Type="http://schemas.openxmlformats.org/officeDocument/2006/relationships/image" Target="../media/image58.tiff"/><Relationship Id="rId4" Type="http://schemas.openxmlformats.org/officeDocument/2006/relationships/image" Target="../media/image57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hyperlink" Target="https://euronunet.in2p3.fr/" TargetMode="External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qAnvft0nAlg" TargetMode="External"/><Relationship Id="rId5" Type="http://schemas.openxmlformats.org/officeDocument/2006/relationships/hyperlink" Target="https://essnusb.eu/" TargetMode="External"/><Relationship Id="rId10" Type="http://schemas.openxmlformats.org/officeDocument/2006/relationships/image" Target="../media/image63.jpeg"/><Relationship Id="rId4" Type="http://schemas.openxmlformats.org/officeDocument/2006/relationships/hyperlink" Target="https://www.youtube.com/watch?v=PwzNzLQh-Dw" TargetMode="External"/><Relationship Id="rId9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image" Target="../media/image68.tif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67.tiff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71.tif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6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.emf"/><Relationship Id="rId14" Type="http://schemas.openxmlformats.org/officeDocument/2006/relationships/image" Target="../media/image69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73.emf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.jpeg"/><Relationship Id="rId9" Type="http://schemas.microsoft.com/office/2007/relationships/diagramDrawing" Target="../diagrams/drawing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hyperlink" Target="https://arxiv.org/abs/1908.0566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tiff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tiff"/><Relationship Id="rId4" Type="http://schemas.openxmlformats.org/officeDocument/2006/relationships/image" Target="../media/image8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tiff"/><Relationship Id="rId4" Type="http://schemas.openxmlformats.org/officeDocument/2006/relationships/hyperlink" Target="https://arxiv.org/abs/hep-ph/061133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hyperlink" Target="http://lanl.arxiv.org/abs/1110.4583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EAC0DE-ADAA-314E-991B-0387967D2F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92" y="16030"/>
            <a:ext cx="9144000" cy="683514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41453" y="2881819"/>
            <a:ext cx="8513379" cy="25760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effectLst/>
              </a:rPr>
              <a:t>Neutrino CP Violation with the European Spallation Source neutrino Super Beam</a:t>
            </a:r>
            <a:br>
              <a:rPr lang="en-GB" sz="4800" dirty="0">
                <a:solidFill>
                  <a:srgbClr val="FFFF00"/>
                </a:solidFill>
              </a:rPr>
            </a:br>
            <a:r>
              <a:rPr lang="en-GB" sz="3600" dirty="0">
                <a:solidFill>
                  <a:srgbClr val="66FFFF"/>
                </a:solidFill>
              </a:rPr>
              <a:t>Marcos Dracos</a:t>
            </a:r>
            <a:br>
              <a:rPr lang="en-GB" sz="3600" dirty="0">
                <a:solidFill>
                  <a:srgbClr val="66FFFF"/>
                </a:solidFill>
              </a:rPr>
            </a:br>
            <a:r>
              <a:rPr lang="en-GB" sz="3600" dirty="0">
                <a:solidFill>
                  <a:srgbClr val="66FFFF"/>
                </a:solidFill>
              </a:rPr>
              <a:t>IPHC-Strasbourg</a:t>
            </a:r>
            <a:endParaRPr lang="en-GB" sz="4800" b="1" dirty="0">
              <a:solidFill>
                <a:srgbClr val="66FF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LL2021, 24/02/2022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2EBE2E-FC09-9B4F-935E-DB998433F3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5936" y="5699124"/>
            <a:ext cx="1455260" cy="994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441E4A-A4DB-244D-AD34-0845A934F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7170" name="Picture 2" descr="Lake Louise Winter Institute 2022">
            <a:extLst>
              <a:ext uri="{FF2B5EF4-FFF2-40B4-BE49-F238E27FC236}">
                <a16:creationId xmlns:a16="http://schemas.microsoft.com/office/drawing/2014/main" id="{DBFF25C5-9382-5D4C-897E-EF5F237CF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30"/>
            <a:ext cx="5814368" cy="288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A0C544-4FEE-D443-AA43-ECE57BFEE443}"/>
              </a:ext>
            </a:extLst>
          </p:cNvPr>
          <p:cNvSpPr/>
          <p:nvPr/>
        </p:nvSpPr>
        <p:spPr>
          <a:xfrm>
            <a:off x="6009978" y="638314"/>
            <a:ext cx="30625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0432FF"/>
                </a:solidFill>
                <a:latin typeface="Roboto" panose="02000000000000000000" pitchFamily="2" charset="0"/>
              </a:rPr>
              <a:t>Lake Louise Winter Institute 2022</a:t>
            </a:r>
            <a:endParaRPr lang="en-FR" sz="2400" dirty="0">
              <a:solidFill>
                <a:srgbClr val="0432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8C83C9-D9F3-D140-8A4E-A6272C7AE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D4C714-5DDE-024E-B727-ED6A84ACC026}"/>
              </a:ext>
            </a:extLst>
          </p:cNvPr>
          <p:cNvSpPr txBox="1"/>
          <p:nvPr/>
        </p:nvSpPr>
        <p:spPr>
          <a:xfrm>
            <a:off x="4550218" y="5600545"/>
            <a:ext cx="285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FFC000"/>
                </a:solidFill>
              </a:rPr>
              <a:t>Design Study financed by EU</a:t>
            </a:r>
          </a:p>
        </p:txBody>
      </p:sp>
    </p:spTree>
    <p:extLst>
      <p:ext uri="{BB962C8B-B14F-4D97-AF65-F5344CB8AC3E}">
        <p14:creationId xmlns:p14="http://schemas.microsoft.com/office/powerpoint/2010/main" val="1805061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438974"/>
          </a:xfrm>
        </p:spPr>
        <p:txBody>
          <a:bodyPr>
            <a:normAutofit fontScale="90000"/>
          </a:bodyPr>
          <a:lstStyle/>
          <a:p>
            <a:r>
              <a:rPr lang="en-GB" sz="4800" dirty="0">
                <a:solidFill>
                  <a:srgbClr val="0000FF"/>
                </a:solidFill>
              </a:rPr>
              <a:t>Having access to a powerful proton beam…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LL2021, 24/02/2022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ZoneTexte 3"/>
          <p:cNvSpPr txBox="1"/>
          <p:nvPr/>
        </p:nvSpPr>
        <p:spPr>
          <a:xfrm>
            <a:off x="66653" y="1572000"/>
            <a:ext cx="39416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800" dirty="0">
                <a:solidFill>
                  <a:srgbClr val="0000FF"/>
                </a:solidFill>
                <a:cs typeface="Times New Roman"/>
              </a:rPr>
              <a:t>What can we do with: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solidFill>
                  <a:srgbClr val="00B050"/>
                </a:solidFill>
                <a:cs typeface="Times New Roman"/>
              </a:rPr>
              <a:t>5 MW power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solidFill>
                  <a:srgbClr val="00B050"/>
                </a:solidFill>
                <a:cs typeface="Times New Roman"/>
              </a:rPr>
              <a:t>2 GeV energy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solidFill>
                  <a:srgbClr val="00B050"/>
                </a:solidFill>
                <a:cs typeface="Times New Roman"/>
              </a:rPr>
              <a:t>14 Hz repetition rate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solidFill>
                  <a:srgbClr val="00B050"/>
                </a:solidFill>
                <a:cs typeface="Times New Roman"/>
              </a:rPr>
              <a:t>10</a:t>
            </a:r>
            <a:r>
              <a:rPr lang="en-US" sz="2400" baseline="30000" dirty="0">
                <a:solidFill>
                  <a:srgbClr val="00B050"/>
                </a:solidFill>
                <a:cs typeface="Times New Roman"/>
              </a:rPr>
              <a:t>15</a:t>
            </a:r>
            <a:r>
              <a:rPr lang="en-US" sz="2400" dirty="0">
                <a:solidFill>
                  <a:srgbClr val="00B050"/>
                </a:solidFill>
                <a:cs typeface="Times New Roman"/>
              </a:rPr>
              <a:t> protons/pulse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solidFill>
                  <a:srgbClr val="00B050"/>
                </a:solidFill>
                <a:cs typeface="Times New Roman"/>
              </a:rPr>
              <a:t>&gt;2.7x10</a:t>
            </a:r>
            <a:r>
              <a:rPr lang="en-US" sz="2400" baseline="30000" dirty="0">
                <a:solidFill>
                  <a:srgbClr val="00B050"/>
                </a:solidFill>
                <a:cs typeface="Times New Roman"/>
              </a:rPr>
              <a:t>23</a:t>
            </a:r>
            <a:r>
              <a:rPr lang="en-US" sz="2400" dirty="0">
                <a:solidFill>
                  <a:srgbClr val="00B050"/>
                </a:solidFill>
                <a:cs typeface="Times New Roman"/>
              </a:rPr>
              <a:t> protons/year</a:t>
            </a:r>
            <a:endParaRPr lang="en-GB" sz="2800" dirty="0">
              <a:solidFill>
                <a:srgbClr val="00B050"/>
              </a:solidFill>
              <a:cs typeface="Times New Roman"/>
            </a:endParaRPr>
          </a:p>
        </p:txBody>
      </p:sp>
      <p:grpSp>
        <p:nvGrpSpPr>
          <p:cNvPr id="6" name="Grouper 5"/>
          <p:cNvGrpSpPr/>
          <p:nvPr/>
        </p:nvGrpSpPr>
        <p:grpSpPr>
          <a:xfrm>
            <a:off x="3778787" y="1880690"/>
            <a:ext cx="5002213" cy="1300249"/>
            <a:chOff x="61913" y="1860550"/>
            <a:chExt cx="9058275" cy="2354561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214313" y="2465388"/>
              <a:ext cx="469900" cy="611187"/>
              <a:chOff x="26" y="0"/>
              <a:chExt cx="296" cy="385"/>
            </a:xfrm>
          </p:grpSpPr>
          <p:sp>
            <p:nvSpPr>
              <p:cNvPr id="8" name="Rectangle 4"/>
              <p:cNvSpPr>
                <a:spLocks/>
              </p:cNvSpPr>
              <p:nvPr/>
            </p:nvSpPr>
            <p:spPr bwMode="auto">
              <a:xfrm>
                <a:off x="26" y="0"/>
                <a:ext cx="185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 cap="flat">
                    <a:solidFill>
                      <a:srgbClr val="80808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 algn="ctr">
                  <a:spcBef>
                    <a:spcPts val="738"/>
                  </a:spcBef>
                </a:pPr>
                <a:r>
                  <a:rPr lang="en-US">
                    <a:solidFill>
                      <a:schemeClr val="tx1"/>
                    </a:solidFill>
                    <a:ea typeface="ＭＳ Ｐゴシック" charset="0"/>
                    <a:cs typeface="Arial" charset="0"/>
                  </a:rPr>
                  <a:t>p</a:t>
                </a:r>
              </a:p>
            </p:txBody>
          </p:sp>
          <p:sp>
            <p:nvSpPr>
              <p:cNvPr id="9" name="Line 5"/>
              <p:cNvSpPr>
                <a:spLocks noChangeShapeType="1"/>
              </p:cNvSpPr>
              <p:nvPr/>
            </p:nvSpPr>
            <p:spPr bwMode="auto">
              <a:xfrm>
                <a:off x="34" y="384"/>
                <a:ext cx="288" cy="1"/>
              </a:xfrm>
              <a:prstGeom prst="line">
                <a:avLst/>
              </a:prstGeom>
              <a:noFill/>
              <a:ln w="571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838200" y="2770188"/>
              <a:ext cx="1371600" cy="762000"/>
              <a:chOff x="0" y="0"/>
              <a:chExt cx="864" cy="480"/>
            </a:xfrm>
          </p:grpSpPr>
          <p:sp>
            <p:nvSpPr>
              <p:cNvPr id="11" name="Oval 7"/>
              <p:cNvSpPr>
                <a:spLocks/>
              </p:cNvSpPr>
              <p:nvPr/>
            </p:nvSpPr>
            <p:spPr bwMode="auto">
              <a:xfrm>
                <a:off x="0" y="96"/>
                <a:ext cx="144" cy="240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" name="Rectangle 8"/>
              <p:cNvSpPr>
                <a:spLocks/>
              </p:cNvSpPr>
              <p:nvPr/>
            </p:nvSpPr>
            <p:spPr bwMode="auto">
              <a:xfrm>
                <a:off x="96" y="96"/>
                <a:ext cx="432" cy="240"/>
              </a:xfrm>
              <a:prstGeom prst="rect">
                <a:avLst/>
              </a:prstGeom>
              <a:solidFill>
                <a:srgbClr val="000000"/>
              </a:solidFill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3" name="Oval 9"/>
              <p:cNvSpPr>
                <a:spLocks/>
              </p:cNvSpPr>
              <p:nvPr/>
            </p:nvSpPr>
            <p:spPr bwMode="auto">
              <a:xfrm>
                <a:off x="480" y="96"/>
                <a:ext cx="144" cy="240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4" name="Line 10"/>
              <p:cNvSpPr>
                <a:spLocks noChangeShapeType="1"/>
              </p:cNvSpPr>
              <p:nvPr/>
            </p:nvSpPr>
            <p:spPr bwMode="auto">
              <a:xfrm>
                <a:off x="672" y="240"/>
                <a:ext cx="19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 rot="10800000" flipH="1">
                <a:off x="672" y="0"/>
                <a:ext cx="144" cy="96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6" name="Line 12"/>
              <p:cNvSpPr>
                <a:spLocks noChangeShapeType="1"/>
              </p:cNvSpPr>
              <p:nvPr/>
            </p:nvSpPr>
            <p:spPr bwMode="auto">
              <a:xfrm>
                <a:off x="672" y="384"/>
                <a:ext cx="144" cy="96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grpSp>
          <p:nvGrpSpPr>
            <p:cNvPr id="17" name="Group 25"/>
            <p:cNvGrpSpPr>
              <a:grpSpLocks/>
            </p:cNvGrpSpPr>
            <p:nvPr/>
          </p:nvGrpSpPr>
          <p:grpSpPr bwMode="auto">
            <a:xfrm>
              <a:off x="2517775" y="2682875"/>
              <a:ext cx="1601788" cy="915988"/>
              <a:chOff x="0" y="0"/>
              <a:chExt cx="1009" cy="577"/>
            </a:xfrm>
          </p:grpSpPr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>
                <a:off x="0" y="240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>
                <a:off x="0" y="336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 rot="10800000" flipH="1">
                <a:off x="384" y="48"/>
                <a:ext cx="624" cy="19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>
                <a:off x="384" y="336"/>
                <a:ext cx="624" cy="19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2" name="Line 18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24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 rot="10800000" flipH="1">
                <a:off x="0" y="336"/>
                <a:ext cx="1" cy="24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4" name="Line 20"/>
              <p:cNvSpPr>
                <a:spLocks noChangeShapeType="1"/>
              </p:cNvSpPr>
              <p:nvPr/>
            </p:nvSpPr>
            <p:spPr bwMode="auto">
              <a:xfrm>
                <a:off x="0" y="0"/>
                <a:ext cx="1008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5" name="Line 21"/>
              <p:cNvSpPr>
                <a:spLocks noChangeShapeType="1"/>
              </p:cNvSpPr>
              <p:nvPr/>
            </p:nvSpPr>
            <p:spPr bwMode="auto">
              <a:xfrm>
                <a:off x="1008" y="0"/>
                <a:ext cx="1" cy="48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6" name="Line 22"/>
              <p:cNvSpPr>
                <a:spLocks noChangeShapeType="1"/>
              </p:cNvSpPr>
              <p:nvPr/>
            </p:nvSpPr>
            <p:spPr bwMode="auto">
              <a:xfrm>
                <a:off x="0" y="576"/>
                <a:ext cx="1008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7" name="Line 23"/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1" cy="48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8" name="Line 24"/>
              <p:cNvSpPr>
                <a:spLocks noChangeShapeType="1"/>
              </p:cNvSpPr>
              <p:nvPr/>
            </p:nvSpPr>
            <p:spPr bwMode="auto">
              <a:xfrm>
                <a:off x="0" y="288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2746375" y="2905125"/>
              <a:ext cx="1447800" cy="233363"/>
            </a:xfrm>
            <a:custGeom>
              <a:avLst/>
              <a:gdLst>
                <a:gd name="T0" fmla="*/ 0 w 21600"/>
                <a:gd name="T1" fmla="+- 0 21600 632"/>
                <a:gd name="T2" fmla="*/ 21600 h 20968"/>
                <a:gd name="T3" fmla="*/ 2274 w 21600"/>
                <a:gd name="T4" fmla="+- 0 7958 632"/>
                <a:gd name="T5" fmla="*/ 7958 h 20968"/>
                <a:gd name="T6" fmla="*/ 6821 w 21600"/>
                <a:gd name="T7" fmla="+- 0 1137 632"/>
                <a:gd name="T8" fmla="*/ 1137 h 20968"/>
                <a:gd name="T9" fmla="*/ 12505 w 21600"/>
                <a:gd name="T10" fmla="+- 0 1137 632"/>
                <a:gd name="T11" fmla="*/ 1137 h 20968"/>
                <a:gd name="T12" fmla="*/ 21600 w 21600"/>
                <a:gd name="T13" fmla="+- 0 1137 632"/>
                <a:gd name="T14" fmla="*/ 1137 h 20968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21600" h="20968">
                  <a:moveTo>
                    <a:pt x="0" y="20968"/>
                  </a:moveTo>
                  <a:cubicBezTo>
                    <a:pt x="568" y="15852"/>
                    <a:pt x="1137" y="10736"/>
                    <a:pt x="2274" y="7326"/>
                  </a:cubicBezTo>
                  <a:cubicBezTo>
                    <a:pt x="3411" y="3915"/>
                    <a:pt x="5116" y="1642"/>
                    <a:pt x="6821" y="505"/>
                  </a:cubicBezTo>
                  <a:cubicBezTo>
                    <a:pt x="8526" y="-632"/>
                    <a:pt x="10042" y="505"/>
                    <a:pt x="12505" y="505"/>
                  </a:cubicBezTo>
                  <a:cubicBezTo>
                    <a:pt x="14968" y="505"/>
                    <a:pt x="18284" y="505"/>
                    <a:pt x="21600" y="505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grpSp>
          <p:nvGrpSpPr>
            <p:cNvPr id="30" name="Group 31"/>
            <p:cNvGrpSpPr>
              <a:grpSpLocks/>
            </p:cNvGrpSpPr>
            <p:nvPr/>
          </p:nvGrpSpPr>
          <p:grpSpPr bwMode="auto">
            <a:xfrm>
              <a:off x="4870450" y="2790825"/>
              <a:ext cx="1143000" cy="611188"/>
              <a:chOff x="0" y="0"/>
              <a:chExt cx="720" cy="385"/>
            </a:xfrm>
          </p:grpSpPr>
          <p:sp>
            <p:nvSpPr>
              <p:cNvPr id="31" name="Line 27"/>
              <p:cNvSpPr>
                <a:spLocks noChangeShapeType="1"/>
              </p:cNvSpPr>
              <p:nvPr/>
            </p:nvSpPr>
            <p:spPr bwMode="auto">
              <a:xfrm>
                <a:off x="144" y="0"/>
                <a:ext cx="43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32" name="Oval 28"/>
              <p:cNvSpPr>
                <a:spLocks/>
              </p:cNvSpPr>
              <p:nvPr/>
            </p:nvSpPr>
            <p:spPr bwMode="auto">
              <a:xfrm>
                <a:off x="0" y="0"/>
                <a:ext cx="288" cy="384"/>
              </a:xfrm>
              <a:prstGeom prst="ellips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33" name="Oval 29"/>
              <p:cNvSpPr>
                <a:spLocks/>
              </p:cNvSpPr>
              <p:nvPr/>
            </p:nvSpPr>
            <p:spPr bwMode="auto">
              <a:xfrm>
                <a:off x="432" y="0"/>
                <a:ext cx="288" cy="384"/>
              </a:xfrm>
              <a:prstGeom prst="ellips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34" name="Line 30"/>
              <p:cNvSpPr>
                <a:spLocks noChangeShapeType="1"/>
              </p:cNvSpPr>
              <p:nvPr/>
            </p:nvSpPr>
            <p:spPr bwMode="auto">
              <a:xfrm>
                <a:off x="144" y="384"/>
                <a:ext cx="43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35" name="Rectangle 32"/>
            <p:cNvSpPr>
              <a:spLocks/>
            </p:cNvSpPr>
            <p:nvPr/>
          </p:nvSpPr>
          <p:spPr bwMode="auto">
            <a:xfrm>
              <a:off x="4318538" y="2557462"/>
              <a:ext cx="303722" cy="50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 cap="flat">
                  <a:solidFill>
                    <a:srgbClr val="80808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638"/>
                </a:spcBef>
              </a:pPr>
              <a:r>
                <a:rPr lang="en-US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π</a:t>
              </a:r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>
              <a:off x="4337050" y="3171825"/>
              <a:ext cx="457200" cy="1588"/>
            </a:xfrm>
            <a:prstGeom prst="line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sp>
          <p:nvSpPr>
            <p:cNvPr id="37" name="Rectangle 34"/>
            <p:cNvSpPr>
              <a:spLocks/>
            </p:cNvSpPr>
            <p:nvPr/>
          </p:nvSpPr>
          <p:spPr bwMode="auto">
            <a:xfrm>
              <a:off x="6076955" y="2557462"/>
              <a:ext cx="292089" cy="50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 cap="flat">
                  <a:solidFill>
                    <a:srgbClr val="80808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638"/>
                </a:spcBef>
              </a:pPr>
              <a:r>
                <a:rPr lang="en-US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ν</a:t>
              </a:r>
            </a:p>
          </p:txBody>
        </p:sp>
        <p:sp>
          <p:nvSpPr>
            <p:cNvPr id="38" name="Line 35"/>
            <p:cNvSpPr>
              <a:spLocks noChangeShapeType="1"/>
            </p:cNvSpPr>
            <p:nvPr/>
          </p:nvSpPr>
          <p:spPr bwMode="auto">
            <a:xfrm>
              <a:off x="5861050" y="3171825"/>
              <a:ext cx="457200" cy="1588"/>
            </a:xfrm>
            <a:prstGeom prst="line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grpSp>
          <p:nvGrpSpPr>
            <p:cNvPr id="39" name="Group 39"/>
            <p:cNvGrpSpPr>
              <a:grpSpLocks/>
            </p:cNvGrpSpPr>
            <p:nvPr/>
          </p:nvGrpSpPr>
          <p:grpSpPr bwMode="auto">
            <a:xfrm>
              <a:off x="6773863" y="1965325"/>
              <a:ext cx="1295400" cy="534988"/>
              <a:chOff x="0" y="0"/>
              <a:chExt cx="816" cy="337"/>
            </a:xfrm>
          </p:grpSpPr>
          <p:sp>
            <p:nvSpPr>
              <p:cNvPr id="40" name="Line 36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336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41" name="Line 37"/>
              <p:cNvSpPr>
                <a:spLocks noChangeShapeType="1"/>
              </p:cNvSpPr>
              <p:nvPr/>
            </p:nvSpPr>
            <p:spPr bwMode="auto">
              <a:xfrm>
                <a:off x="0" y="336"/>
                <a:ext cx="816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42" name="Freeform 38"/>
              <p:cNvSpPr>
                <a:spLocks/>
              </p:cNvSpPr>
              <p:nvPr/>
            </p:nvSpPr>
            <p:spPr bwMode="auto">
              <a:xfrm>
                <a:off x="0" y="46"/>
                <a:ext cx="612" cy="285"/>
              </a:xfrm>
              <a:custGeom>
                <a:avLst/>
                <a:gdLst>
                  <a:gd name="T0" fmla="*/ 0 w 21600"/>
                  <a:gd name="T1" fmla="+- 0 21600 923"/>
                  <a:gd name="T2" fmla="*/ 21600 h 20677"/>
                  <a:gd name="T3" fmla="*/ 2880 w 21600"/>
                  <a:gd name="T4" fmla="+- 0 14264 923"/>
                  <a:gd name="T5" fmla="*/ 14264 h 20677"/>
                  <a:gd name="T6" fmla="*/ 4320 w 21600"/>
                  <a:gd name="T7" fmla="+- 0 2038 923"/>
                  <a:gd name="T8" fmla="*/ 2038 h 20677"/>
                  <a:gd name="T9" fmla="*/ 5760 w 21600"/>
                  <a:gd name="T10" fmla="+- 0 2038 923"/>
                  <a:gd name="T11" fmla="*/ 2038 h 20677"/>
                  <a:gd name="T12" fmla="*/ 7200 w 21600"/>
                  <a:gd name="T13" fmla="+- 0 6928 923"/>
                  <a:gd name="T14" fmla="*/ 6928 h 20677"/>
                  <a:gd name="T15" fmla="*/ 8640 w 21600"/>
                  <a:gd name="T16" fmla="+- 0 14264 923"/>
                  <a:gd name="T17" fmla="*/ 14264 h 20677"/>
                  <a:gd name="T18" fmla="*/ 12960 w 21600"/>
                  <a:gd name="T19" fmla="+- 0 19155 923"/>
                  <a:gd name="T20" fmla="*/ 19155 h 20677"/>
                  <a:gd name="T21" fmla="*/ 21600 w 21600"/>
                  <a:gd name="T22" fmla="+- 0 21600 923"/>
                  <a:gd name="T23" fmla="*/ 21600 h 2067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  <a:cxn ang="0">
                    <a:pos x="T15" y="T17"/>
                  </a:cxn>
                  <a:cxn ang="0">
                    <a:pos x="T18" y="T20"/>
                  </a:cxn>
                  <a:cxn ang="0">
                    <a:pos x="T21" y="T23"/>
                  </a:cxn>
                </a:cxnLst>
                <a:rect l="0" t="0" r="r" b="b"/>
                <a:pathLst>
                  <a:path w="21600" h="20677">
                    <a:moveTo>
                      <a:pt x="0" y="20677"/>
                    </a:moveTo>
                    <a:cubicBezTo>
                      <a:pt x="1080" y="18639"/>
                      <a:pt x="2160" y="16602"/>
                      <a:pt x="2880" y="13341"/>
                    </a:cubicBezTo>
                    <a:cubicBezTo>
                      <a:pt x="3600" y="10081"/>
                      <a:pt x="3840" y="3152"/>
                      <a:pt x="4320" y="1115"/>
                    </a:cubicBezTo>
                    <a:cubicBezTo>
                      <a:pt x="4800" y="-923"/>
                      <a:pt x="5280" y="300"/>
                      <a:pt x="5760" y="1115"/>
                    </a:cubicBezTo>
                    <a:cubicBezTo>
                      <a:pt x="6240" y="1930"/>
                      <a:pt x="6720" y="3968"/>
                      <a:pt x="7200" y="6005"/>
                    </a:cubicBezTo>
                    <a:cubicBezTo>
                      <a:pt x="7680" y="8043"/>
                      <a:pt x="7680" y="11303"/>
                      <a:pt x="8640" y="13341"/>
                    </a:cubicBezTo>
                    <a:cubicBezTo>
                      <a:pt x="9600" y="15379"/>
                      <a:pt x="10800" y="17009"/>
                      <a:pt x="12960" y="18232"/>
                    </a:cubicBezTo>
                    <a:cubicBezTo>
                      <a:pt x="15120" y="19454"/>
                      <a:pt x="18360" y="20066"/>
                      <a:pt x="21600" y="20677"/>
                    </a:cubicBezTo>
                  </a:path>
                </a:pathLst>
              </a:cu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43" name="Rectangle 40"/>
            <p:cNvSpPr>
              <a:spLocks/>
            </p:cNvSpPr>
            <p:nvPr/>
          </p:nvSpPr>
          <p:spPr bwMode="auto">
            <a:xfrm>
              <a:off x="4618038" y="2024063"/>
              <a:ext cx="17780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 algn="ctr"/>
              <a:r>
                <a:rPr lang="en-US" sz="1100">
                  <a:solidFill>
                    <a:srgbClr val="99CC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decay tunnel</a:t>
              </a:r>
            </a:p>
          </p:txBody>
        </p:sp>
        <p:sp>
          <p:nvSpPr>
            <p:cNvPr id="44" name="Rectangle 41"/>
            <p:cNvSpPr>
              <a:spLocks/>
            </p:cNvSpPr>
            <p:nvPr/>
          </p:nvSpPr>
          <p:spPr bwMode="auto">
            <a:xfrm>
              <a:off x="61913" y="1860550"/>
              <a:ext cx="13970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100">
                  <a:solidFill>
                    <a:srgbClr val="0099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proton beam</a:t>
              </a:r>
            </a:p>
          </p:txBody>
        </p:sp>
        <p:sp>
          <p:nvSpPr>
            <p:cNvPr id="45" name="Rectangle 42"/>
            <p:cNvSpPr>
              <a:spLocks/>
            </p:cNvSpPr>
            <p:nvPr/>
          </p:nvSpPr>
          <p:spPr bwMode="auto">
            <a:xfrm>
              <a:off x="823913" y="3478213"/>
              <a:ext cx="844017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target</a:t>
              </a:r>
            </a:p>
          </p:txBody>
        </p:sp>
        <p:sp>
          <p:nvSpPr>
            <p:cNvPr id="46" name="Rectangle 43"/>
            <p:cNvSpPr>
              <a:spLocks/>
            </p:cNvSpPr>
            <p:nvPr/>
          </p:nvSpPr>
          <p:spPr bwMode="auto">
            <a:xfrm>
              <a:off x="1563688" y="2328862"/>
              <a:ext cx="1040989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rgbClr val="FF99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hadrons</a:t>
              </a:r>
            </a:p>
          </p:txBody>
        </p:sp>
        <p:sp>
          <p:nvSpPr>
            <p:cNvPr id="47" name="Rectangle 44"/>
            <p:cNvSpPr>
              <a:spLocks/>
            </p:cNvSpPr>
            <p:nvPr/>
          </p:nvSpPr>
          <p:spPr bwMode="auto">
            <a:xfrm>
              <a:off x="2212781" y="3602039"/>
              <a:ext cx="2249870" cy="61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/>
              <a:r>
                <a:rPr lang="en-US" sz="110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hadronic collector</a:t>
              </a:r>
            </a:p>
            <a:p>
              <a:pPr marL="39688" algn="ctr"/>
              <a:r>
                <a:rPr lang="en-US" sz="110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(focusing)</a:t>
              </a:r>
            </a:p>
          </p:txBody>
        </p:sp>
        <p:grpSp>
          <p:nvGrpSpPr>
            <p:cNvPr id="48" name="Group 54"/>
            <p:cNvGrpSpPr>
              <a:grpSpLocks/>
            </p:cNvGrpSpPr>
            <p:nvPr/>
          </p:nvGrpSpPr>
          <p:grpSpPr bwMode="auto">
            <a:xfrm>
              <a:off x="6734175" y="2589213"/>
              <a:ext cx="915988" cy="1066800"/>
              <a:chOff x="0" y="0"/>
              <a:chExt cx="577" cy="672"/>
            </a:xfrm>
          </p:grpSpPr>
          <p:sp>
            <p:nvSpPr>
              <p:cNvPr id="49" name="Oval 45"/>
              <p:cNvSpPr>
                <a:spLocks/>
              </p:cNvSpPr>
              <p:nvPr/>
            </p:nvSpPr>
            <p:spPr bwMode="auto">
              <a:xfrm>
                <a:off x="119" y="0"/>
                <a:ext cx="457" cy="177"/>
              </a:xfrm>
              <a:prstGeom prst="ellips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0" name="Oval 46"/>
              <p:cNvSpPr>
                <a:spLocks/>
              </p:cNvSpPr>
              <p:nvPr/>
            </p:nvSpPr>
            <p:spPr bwMode="auto">
              <a:xfrm>
                <a:off x="119" y="495"/>
                <a:ext cx="457" cy="177"/>
              </a:xfrm>
              <a:prstGeom prst="ellips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1" name="Line 47"/>
              <p:cNvSpPr>
                <a:spLocks noChangeShapeType="1"/>
              </p:cNvSpPr>
              <p:nvPr/>
            </p:nvSpPr>
            <p:spPr bwMode="auto">
              <a:xfrm rot="10800000" flipH="1">
                <a:off x="119" y="91"/>
                <a:ext cx="1" cy="495"/>
              </a:xfrm>
              <a:prstGeom prst="lin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2" name="Line 48"/>
              <p:cNvSpPr>
                <a:spLocks noChangeShapeType="1"/>
              </p:cNvSpPr>
              <p:nvPr/>
            </p:nvSpPr>
            <p:spPr bwMode="auto">
              <a:xfrm rot="10800000" flipH="1">
                <a:off x="576" y="91"/>
                <a:ext cx="1" cy="495"/>
              </a:xfrm>
              <a:prstGeom prst="lin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3" name="Line 49"/>
              <p:cNvSpPr>
                <a:spLocks noChangeShapeType="1"/>
              </p:cNvSpPr>
              <p:nvPr/>
            </p:nvSpPr>
            <p:spPr bwMode="auto">
              <a:xfrm>
                <a:off x="0" y="360"/>
                <a:ext cx="210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4" name="Line 50"/>
              <p:cNvSpPr>
                <a:spLocks noChangeShapeType="1"/>
              </p:cNvSpPr>
              <p:nvPr/>
            </p:nvSpPr>
            <p:spPr bwMode="auto">
              <a:xfrm rot="10800000" flipH="1">
                <a:off x="216" y="247"/>
                <a:ext cx="161" cy="108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5" name="Line 51"/>
              <p:cNvSpPr>
                <a:spLocks noChangeShapeType="1"/>
              </p:cNvSpPr>
              <p:nvPr/>
            </p:nvSpPr>
            <p:spPr bwMode="auto">
              <a:xfrm>
                <a:off x="216" y="360"/>
                <a:ext cx="199" cy="27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6" name="Line 52"/>
              <p:cNvSpPr>
                <a:spLocks noChangeShapeType="1"/>
              </p:cNvSpPr>
              <p:nvPr/>
            </p:nvSpPr>
            <p:spPr bwMode="auto">
              <a:xfrm>
                <a:off x="221" y="360"/>
                <a:ext cx="113" cy="76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7" name="Line 53"/>
              <p:cNvSpPr>
                <a:spLocks noChangeShapeType="1"/>
              </p:cNvSpPr>
              <p:nvPr/>
            </p:nvSpPr>
            <p:spPr bwMode="auto">
              <a:xfrm>
                <a:off x="334" y="436"/>
                <a:ext cx="118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58" name="Rectangle 55"/>
            <p:cNvSpPr>
              <a:spLocks/>
            </p:cNvSpPr>
            <p:nvPr/>
          </p:nvSpPr>
          <p:spPr bwMode="auto">
            <a:xfrm>
              <a:off x="6643688" y="3727450"/>
              <a:ext cx="1167568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rgbClr val="9900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Detector</a:t>
              </a:r>
            </a:p>
          </p:txBody>
        </p:sp>
        <p:grpSp>
          <p:nvGrpSpPr>
            <p:cNvPr id="59" name="Group 59"/>
            <p:cNvGrpSpPr>
              <a:grpSpLocks/>
            </p:cNvGrpSpPr>
            <p:nvPr/>
          </p:nvGrpSpPr>
          <p:grpSpPr bwMode="auto">
            <a:xfrm>
              <a:off x="8159750" y="2749550"/>
              <a:ext cx="847725" cy="844550"/>
              <a:chOff x="0" y="0"/>
              <a:chExt cx="534" cy="532"/>
            </a:xfrm>
          </p:grpSpPr>
          <p:sp>
            <p:nvSpPr>
              <p:cNvPr id="60" name="Freeform 56"/>
              <p:cNvSpPr>
                <a:spLocks/>
              </p:cNvSpPr>
              <p:nvPr/>
            </p:nvSpPr>
            <p:spPr bwMode="auto">
              <a:xfrm>
                <a:off x="281" y="0"/>
                <a:ext cx="247" cy="52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45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245"/>
                    </a:lnTo>
                    <a:lnTo>
                      <a:pt x="21600" y="21600"/>
                    </a:lnTo>
                  </a:path>
                </a:pathLst>
              </a:custGeom>
              <a:solidFill>
                <a:srgbClr val="80808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61" name="Freeform 57"/>
              <p:cNvSpPr>
                <a:spLocks/>
              </p:cNvSpPr>
              <p:nvPr/>
            </p:nvSpPr>
            <p:spPr bwMode="auto">
              <a:xfrm>
                <a:off x="246" y="4"/>
                <a:ext cx="288" cy="528"/>
              </a:xfrm>
              <a:custGeom>
                <a:avLst/>
                <a:gdLst>
                  <a:gd name="T0" fmla="+- 0 3456 384"/>
                  <a:gd name="T1" fmla="*/ T0 w 21216"/>
                  <a:gd name="T2" fmla="*/ 0 h 21600"/>
                  <a:gd name="T3" fmla="+- 0 6048 384"/>
                  <a:gd name="T4" fmla="*/ T3 w 21216"/>
                  <a:gd name="T5" fmla="*/ 1543 h 21600"/>
                  <a:gd name="T6" fmla="+- 0 3456 384"/>
                  <a:gd name="T7" fmla="*/ T6 w 21216"/>
                  <a:gd name="T8" fmla="*/ 3086 h 21600"/>
                  <a:gd name="T9" fmla="+- 0 6048 384"/>
                  <a:gd name="T10" fmla="*/ T9 w 21216"/>
                  <a:gd name="T11" fmla="*/ 6171 h 21600"/>
                  <a:gd name="T12" fmla="+- 0 3456 384"/>
                  <a:gd name="T13" fmla="*/ T12 w 21216"/>
                  <a:gd name="T14" fmla="*/ 7714 h 21600"/>
                  <a:gd name="T15" fmla="+- 0 8640 384"/>
                  <a:gd name="T16" fmla="*/ T15 w 21216"/>
                  <a:gd name="T17" fmla="*/ 9257 h 21600"/>
                  <a:gd name="T18" fmla="+- 0 864 384"/>
                  <a:gd name="T19" fmla="*/ T18 w 21216"/>
                  <a:gd name="T20" fmla="*/ 12343 h 21600"/>
                  <a:gd name="T21" fmla="+- 0 3456 384"/>
                  <a:gd name="T22" fmla="*/ T21 w 21216"/>
                  <a:gd name="T23" fmla="*/ 15429 h 21600"/>
                  <a:gd name="T24" fmla="+- 0 21600 384"/>
                  <a:gd name="T25" fmla="*/ T24 w 21216"/>
                  <a:gd name="T26" fmla="*/ 216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</a:cxnLst>
                <a:rect l="0" t="0" r="r" b="b"/>
                <a:pathLst>
                  <a:path w="21216" h="21600">
                    <a:moveTo>
                      <a:pt x="3072" y="0"/>
                    </a:moveTo>
                    <a:cubicBezTo>
                      <a:pt x="4368" y="514"/>
                      <a:pt x="5664" y="1029"/>
                      <a:pt x="5664" y="1543"/>
                    </a:cubicBezTo>
                    <a:cubicBezTo>
                      <a:pt x="5664" y="2057"/>
                      <a:pt x="3072" y="2314"/>
                      <a:pt x="3072" y="3086"/>
                    </a:cubicBezTo>
                    <a:cubicBezTo>
                      <a:pt x="3072" y="3857"/>
                      <a:pt x="5664" y="5400"/>
                      <a:pt x="5664" y="6171"/>
                    </a:cubicBezTo>
                    <a:cubicBezTo>
                      <a:pt x="5664" y="6943"/>
                      <a:pt x="2640" y="7200"/>
                      <a:pt x="3072" y="7714"/>
                    </a:cubicBezTo>
                    <a:cubicBezTo>
                      <a:pt x="3504" y="8229"/>
                      <a:pt x="8688" y="8486"/>
                      <a:pt x="8256" y="9257"/>
                    </a:cubicBezTo>
                    <a:cubicBezTo>
                      <a:pt x="7824" y="10029"/>
                      <a:pt x="1344" y="11314"/>
                      <a:pt x="480" y="12343"/>
                    </a:cubicBezTo>
                    <a:cubicBezTo>
                      <a:pt x="-384" y="13371"/>
                      <a:pt x="-384" y="13886"/>
                      <a:pt x="3072" y="15429"/>
                    </a:cubicBezTo>
                    <a:cubicBezTo>
                      <a:pt x="6528" y="16971"/>
                      <a:pt x="13872" y="19286"/>
                      <a:pt x="21216" y="21600"/>
                    </a:cubicBezTo>
                  </a:path>
                </a:pathLst>
              </a:custGeom>
              <a:solidFill>
                <a:srgbClr val="808080"/>
              </a:solidFill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62" name="Rectangle 58"/>
              <p:cNvSpPr>
                <a:spLocks/>
              </p:cNvSpPr>
              <p:nvPr/>
            </p:nvSpPr>
            <p:spPr bwMode="auto">
              <a:xfrm>
                <a:off x="0" y="4"/>
                <a:ext cx="528" cy="528"/>
              </a:xfrm>
              <a:prstGeom prst="rect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63" name="Rectangle 60"/>
            <p:cNvSpPr>
              <a:spLocks/>
            </p:cNvSpPr>
            <p:nvPr/>
          </p:nvSpPr>
          <p:spPr bwMode="auto">
            <a:xfrm>
              <a:off x="7989888" y="2308225"/>
              <a:ext cx="11303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100">
                  <a:solidFill>
                    <a:srgbClr val="CC0099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physics</a:t>
              </a:r>
            </a:p>
          </p:txBody>
        </p:sp>
        <p:pic>
          <p:nvPicPr>
            <p:cNvPr id="64" name="Picture 6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000" y="3530600"/>
              <a:ext cx="1524000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5" name="Rectangle 63"/>
            <p:cNvSpPr>
              <a:spLocks/>
            </p:cNvSpPr>
            <p:nvPr/>
          </p:nvSpPr>
          <p:spPr bwMode="auto">
            <a:xfrm>
              <a:off x="2565400" y="3225800"/>
              <a:ext cx="474942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Apple Symbols" charset="0"/>
                  <a:sym typeface="Times New Roman" charset="0"/>
                </a:rPr>
                <a:t>⨂B</a:t>
              </a:r>
            </a:p>
          </p:txBody>
        </p:sp>
        <p:sp>
          <p:nvSpPr>
            <p:cNvPr id="66" name="Line 64"/>
            <p:cNvSpPr>
              <a:spLocks noChangeShapeType="1"/>
            </p:cNvSpPr>
            <p:nvPr/>
          </p:nvSpPr>
          <p:spPr bwMode="auto">
            <a:xfrm>
              <a:off x="2928938" y="3594100"/>
              <a:ext cx="411162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</p:grpSp>
      <p:sp>
        <p:nvSpPr>
          <p:cNvPr id="2048" name="ZoneTexte 2047"/>
          <p:cNvSpPr txBox="1"/>
          <p:nvPr/>
        </p:nvSpPr>
        <p:spPr>
          <a:xfrm>
            <a:off x="5213196" y="1590619"/>
            <a:ext cx="3567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conventional neutrino (super) beam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5626FC41-A143-0C47-ACD2-0BDB228D2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154" y="3202403"/>
            <a:ext cx="5685285" cy="183748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73CAB755-30F3-8F42-BF25-534835667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826" y="5022286"/>
            <a:ext cx="4042853" cy="1476400"/>
          </a:xfrm>
          <a:prstGeom prst="rect">
            <a:avLst/>
          </a:prstGeom>
        </p:spPr>
      </p:pic>
      <p:sp>
        <p:nvSpPr>
          <p:cNvPr id="71" name="ZoneTexte 14">
            <a:extLst>
              <a:ext uri="{FF2B5EF4-FFF2-40B4-BE49-F238E27FC236}">
                <a16:creationId xmlns:a16="http://schemas.microsoft.com/office/drawing/2014/main" id="{25CCE458-C48F-844B-9D90-C01709D66044}"/>
              </a:ext>
            </a:extLst>
          </p:cNvPr>
          <p:cNvSpPr txBox="1"/>
          <p:nvPr/>
        </p:nvSpPr>
        <p:spPr>
          <a:xfrm>
            <a:off x="4391931" y="6425063"/>
            <a:ext cx="5346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B050"/>
                </a:solidFill>
                <a:latin typeface="Times New Roman"/>
                <a:cs typeface="Times New Roman"/>
              </a:rPr>
              <a:t>at 100 km from the target, per year (in absence of oscillations)</a:t>
            </a:r>
          </a:p>
        </p:txBody>
      </p:sp>
      <p:sp>
        <p:nvSpPr>
          <p:cNvPr id="72" name="ZoneTexte 11">
            <a:extLst>
              <a:ext uri="{FF2B5EF4-FFF2-40B4-BE49-F238E27FC236}">
                <a16:creationId xmlns:a16="http://schemas.microsoft.com/office/drawing/2014/main" id="{CC92336A-5FA4-8F41-8239-179653E45327}"/>
              </a:ext>
            </a:extLst>
          </p:cNvPr>
          <p:cNvSpPr txBox="1"/>
          <p:nvPr/>
        </p:nvSpPr>
        <p:spPr>
          <a:xfrm>
            <a:off x="311729" y="4944414"/>
            <a:ext cx="3005994" cy="15542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almost pure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μ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beam</a:t>
            </a:r>
          </a:p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small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contamination which could be used to measure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cross-sections in a near detector</a:t>
            </a:r>
          </a:p>
        </p:txBody>
      </p:sp>
    </p:spTree>
    <p:extLst>
      <p:ext uri="{BB962C8B-B14F-4D97-AF65-F5344CB8AC3E}">
        <p14:creationId xmlns:p14="http://schemas.microsoft.com/office/powerpoint/2010/main" val="2609335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Can we go to the 2</a:t>
            </a:r>
            <a:r>
              <a:rPr lang="en-GB" sz="28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maximum using our proton beam?</a:t>
            </a:r>
            <a:endParaRPr lang="en-GB" sz="2800" baseline="-250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LL2021, 24/02/2022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7136" y="1321517"/>
            <a:ext cx="904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imes New Roman"/>
                <a:cs typeface="Times New Roman"/>
              </a:rPr>
              <a:t>Yes, if we place our far detector at around 500 km from the neutrino source.</a:t>
            </a:r>
          </a:p>
        </p:txBody>
      </p:sp>
      <p:sp>
        <p:nvSpPr>
          <p:cNvPr id="3" name="Rectangle 2"/>
          <p:cNvSpPr/>
          <p:nvPr/>
        </p:nvSpPr>
        <p:spPr>
          <a:xfrm>
            <a:off x="207800" y="1817851"/>
            <a:ext cx="2602764" cy="369332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Water Cherenkov detector</a:t>
            </a: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121553" y="2667671"/>
            <a:ext cx="6442420" cy="26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FF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Neutrino Oscillations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Proton decay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 err="1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Astroparticles</a:t>
            </a:r>
            <a:endParaRPr lang="en-GB" sz="2000" dirty="0">
              <a:solidFill>
                <a:srgbClr val="000000"/>
              </a:solidFill>
              <a:latin typeface="Times New Roman Bold" charset="0"/>
              <a:ea typeface="ＭＳ Ｐゴシック" charset="0"/>
              <a:cs typeface="Times New Roman Bold" charset="0"/>
              <a:sym typeface="Times New Roman Bold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Understand the gravitational collapsing: galactic SN ν</a:t>
            </a:r>
          </a:p>
          <a:p>
            <a:pPr marL="215900" lvl="1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Supernovae "relics"</a:t>
            </a:r>
            <a:endParaRPr lang="en-GB" sz="2000" dirty="0">
              <a:solidFill>
                <a:schemeClr val="tx1"/>
              </a:solidFill>
              <a:latin typeface="Times New Roman"/>
              <a:ea typeface="ＭＳ Ｐゴシック" charset="0"/>
              <a:cs typeface="Times New Roman"/>
              <a:sym typeface="Times New Roman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Solar Neutrinos</a:t>
            </a: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A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tmospheric </a:t>
            </a: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N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eutrinos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07800" y="5238023"/>
            <a:ext cx="4417334" cy="1015663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184150" indent="-184150"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500 kt fiducial volume (~20xSuperK)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Readout: ~20” PMTs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30% optical coverage</a:t>
            </a:r>
          </a:p>
        </p:txBody>
      </p:sp>
      <p:pic>
        <p:nvPicPr>
          <p:cNvPr id="13" name="Picture 5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1291" y="2569245"/>
            <a:ext cx="160972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211">
            <a:extLst>
              <a:ext uri="{FF2B5EF4-FFF2-40B4-BE49-F238E27FC236}">
                <a16:creationId xmlns:a16="http://schemas.microsoft.com/office/drawing/2014/main" id="{3BF40773-105C-604C-A6FE-E584BA26DE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9355" y="2092117"/>
            <a:ext cx="2482635" cy="2673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magine 5">
            <a:extLst>
              <a:ext uri="{FF2B5EF4-FFF2-40B4-BE49-F238E27FC236}">
                <a16:creationId xmlns:a16="http://schemas.microsoft.com/office/drawing/2014/main" id="{F90A3A3B-6E55-D54D-B162-D3EA062AA5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8720" y="4835298"/>
            <a:ext cx="4415289" cy="17545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1B78903-CB9E-4C41-94E0-F188827CF3F6}"/>
              </a:ext>
            </a:extLst>
          </p:cNvPr>
          <p:cNvCxnSpPr/>
          <p:nvPr/>
        </p:nvCxnSpPr>
        <p:spPr>
          <a:xfrm>
            <a:off x="6169355" y="4835298"/>
            <a:ext cx="248263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165B10C-9EA6-4F44-B98A-390363CC737D}"/>
              </a:ext>
            </a:extLst>
          </p:cNvPr>
          <p:cNvSpPr txBox="1"/>
          <p:nvPr/>
        </p:nvSpPr>
        <p:spPr>
          <a:xfrm>
            <a:off x="7198041" y="4767040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78 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607943D-CB40-664E-93C8-F24EBB42370C}"/>
              </a:ext>
            </a:extLst>
          </p:cNvPr>
          <p:cNvCxnSpPr>
            <a:cxnSpLocks/>
          </p:cNvCxnSpPr>
          <p:nvPr/>
        </p:nvCxnSpPr>
        <p:spPr>
          <a:xfrm>
            <a:off x="8709655" y="2092117"/>
            <a:ext cx="0" cy="267376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3751735-09F5-F048-932E-65703C9BE8DF}"/>
              </a:ext>
            </a:extLst>
          </p:cNvPr>
          <p:cNvSpPr txBox="1"/>
          <p:nvPr/>
        </p:nvSpPr>
        <p:spPr>
          <a:xfrm rot="5400000">
            <a:off x="8528636" y="3238844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78 m</a:t>
            </a:r>
          </a:p>
        </p:txBody>
      </p:sp>
    </p:spTree>
    <p:extLst>
      <p:ext uri="{BB962C8B-B14F-4D97-AF65-F5344CB8AC3E}">
        <p14:creationId xmlns:p14="http://schemas.microsoft.com/office/powerpoint/2010/main" val="566153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7CC13C-5416-3840-BD7E-42329D75E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50" y="1028033"/>
            <a:ext cx="8051800" cy="265476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69" y="3743168"/>
            <a:ext cx="7654668" cy="2654760"/>
          </a:xfrm>
          <a:prstGeom prst="rect">
            <a:avLst/>
          </a:prstGeom>
        </p:spPr>
      </p:pic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6822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Neutrinos in the far detector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LL2021, 24/02/2022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2" name="ZoneTexte 1"/>
          <p:cNvSpPr txBox="1"/>
          <p:nvPr/>
        </p:nvSpPr>
        <p:spPr>
          <a:xfrm>
            <a:off x="1097090" y="699410"/>
            <a:ext cx="269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cs typeface="Times New Roman"/>
              </a:rPr>
              <a:t>540 km (2.5 GeV), 10 years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42050" y="6289885"/>
            <a:ext cx="8325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cs typeface="Times New Roman"/>
              </a:rPr>
              <a:t>Below </a:t>
            </a:r>
            <a:r>
              <a:rPr lang="el-GR" dirty="0" err="1">
                <a:solidFill>
                  <a:srgbClr val="0432FF"/>
                </a:solidFill>
                <a:cs typeface="Times New Roman"/>
              </a:rPr>
              <a:t>ν</a:t>
            </a:r>
            <a:r>
              <a:rPr lang="el-GR" baseline="-25000" dirty="0" err="1">
                <a:solidFill>
                  <a:srgbClr val="0432FF"/>
                </a:solidFill>
                <a:cs typeface="Times New Roman"/>
              </a:rPr>
              <a:t>τ</a:t>
            </a:r>
            <a:r>
              <a:rPr lang="en-US" dirty="0">
                <a:solidFill>
                  <a:srgbClr val="0432FF"/>
                </a:solidFill>
                <a:cs typeface="Times New Roman"/>
              </a:rPr>
              <a:t> production, almost only QE events, not suffering too much by </a:t>
            </a:r>
            <a:r>
              <a:rPr lang="el-GR" dirty="0">
                <a:solidFill>
                  <a:srgbClr val="0432FF"/>
                </a:solidFill>
                <a:cs typeface="Times New Roman"/>
              </a:rPr>
              <a:t>π</a:t>
            </a:r>
            <a:r>
              <a:rPr lang="fr-CH" baseline="30000" dirty="0">
                <a:solidFill>
                  <a:srgbClr val="0432FF"/>
                </a:solidFill>
                <a:cs typeface="Times New Roman"/>
              </a:rPr>
              <a:t>0</a:t>
            </a:r>
            <a:r>
              <a:rPr lang="fr-CH" dirty="0">
                <a:solidFill>
                  <a:srgbClr val="0432FF"/>
                </a:solidFill>
                <a:cs typeface="Times New Roman"/>
              </a:rPr>
              <a:t> background.</a:t>
            </a:r>
            <a:r>
              <a:rPr lang="en-US" dirty="0">
                <a:solidFill>
                  <a:srgbClr val="0432FF"/>
                </a:solidFill>
                <a:cs typeface="Times New Roman"/>
              </a:rPr>
              <a:t>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097090" y="1376481"/>
            <a:ext cx="1120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neutrinos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172178" y="1484477"/>
            <a:ext cx="15826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anti-neutrinos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392270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5 years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397774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5 years</a:t>
            </a:r>
          </a:p>
        </p:txBody>
      </p:sp>
      <p:sp>
        <p:nvSpPr>
          <p:cNvPr id="5" name="ZoneTexte 4"/>
          <p:cNvSpPr txBox="1"/>
          <p:nvPr/>
        </p:nvSpPr>
        <p:spPr>
          <a:xfrm rot="16200000">
            <a:off x="-99727" y="2170746"/>
            <a:ext cx="72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=0</a:t>
            </a:r>
            <a:endParaRPr lang="en-GB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2639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97E93-BB02-FC41-B200-005DF8CC0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92" y="1353947"/>
            <a:ext cx="5163417" cy="4915050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600" dirty="0">
                <a:solidFill>
                  <a:srgbClr val="0000FF"/>
                </a:solidFill>
              </a:rPr>
              <a:t>2</a:t>
            </a:r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nd </a:t>
            </a:r>
            <a:r>
              <a:rPr lang="en-US" sz="4400" dirty="0">
                <a:solidFill>
                  <a:srgbClr val="0000FF"/>
                </a:solidFill>
                <a:latin typeface="Times New Roman"/>
                <a:cs typeface="Times New Roman"/>
              </a:rPr>
              <a:t>Oscillation</a:t>
            </a:r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 max. coverage</a:t>
            </a:r>
            <a:endParaRPr lang="en-US" sz="36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LL2021, 24/02/2022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Connecteur droit avec flèche 5"/>
          <p:cNvCxnSpPr>
            <a:cxnSpLocks/>
          </p:cNvCxnSpPr>
          <p:nvPr/>
        </p:nvCxnSpPr>
        <p:spPr>
          <a:xfrm flipH="1">
            <a:off x="1854203" y="2784975"/>
            <a:ext cx="3738594" cy="5078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592797" y="2277143"/>
            <a:ext cx="3108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2</a:t>
            </a:r>
            <a:r>
              <a:rPr lang="en-GB" sz="2000" b="1" baseline="30000" dirty="0">
                <a:solidFill>
                  <a:srgbClr val="0432FF"/>
                </a:solidFill>
                <a:latin typeface="Times New Roman"/>
                <a:cs typeface="Times New Roman"/>
              </a:rPr>
              <a:t>nd</a:t>
            </a:r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 oscillation max.</a:t>
            </a:r>
          </a:p>
          <a:p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well covered by the ESS neutrino spectrum</a:t>
            </a:r>
          </a:p>
        </p:txBody>
      </p:sp>
      <p:cxnSp>
        <p:nvCxnSpPr>
          <p:cNvPr id="10" name="Connecteur droit avec flèche 9"/>
          <p:cNvCxnSpPr>
            <a:cxnSpLocks/>
          </p:cNvCxnSpPr>
          <p:nvPr/>
        </p:nvCxnSpPr>
        <p:spPr>
          <a:xfrm flipH="1" flipV="1">
            <a:off x="3715265" y="3565117"/>
            <a:ext cx="2304535" cy="5566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049552" y="3881397"/>
            <a:ext cx="2207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imes New Roman"/>
                <a:cs typeface="Times New Roman"/>
              </a:rPr>
              <a:t>1</a:t>
            </a:r>
            <a:r>
              <a:rPr lang="en-GB" sz="2000" b="1" baseline="30000" dirty="0">
                <a:latin typeface="Times New Roman"/>
                <a:cs typeface="Times New Roman"/>
              </a:rPr>
              <a:t>st</a:t>
            </a:r>
            <a:r>
              <a:rPr lang="en-GB" sz="2000" b="1" dirty="0">
                <a:latin typeface="Times New Roman"/>
                <a:cs typeface="Times New Roman"/>
              </a:rPr>
              <a:t> oscillation max.</a:t>
            </a:r>
          </a:p>
        </p:txBody>
      </p:sp>
      <p:sp>
        <p:nvSpPr>
          <p:cNvPr id="4" name="Striped Right Arrow 3">
            <a:extLst>
              <a:ext uri="{FF2B5EF4-FFF2-40B4-BE49-F238E27FC236}">
                <a16:creationId xmlns:a16="http://schemas.microsoft.com/office/drawing/2014/main" id="{7075C5BB-895A-8C4A-9868-2257875B443D}"/>
              </a:ext>
            </a:extLst>
          </p:cNvPr>
          <p:cNvSpPr/>
          <p:nvPr/>
        </p:nvSpPr>
        <p:spPr>
          <a:xfrm>
            <a:off x="6381742" y="4559630"/>
            <a:ext cx="1204391" cy="484632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ZoneTexte 7">
            <a:extLst>
              <a:ext uri="{FF2B5EF4-FFF2-40B4-BE49-F238E27FC236}">
                <a16:creationId xmlns:a16="http://schemas.microsoft.com/office/drawing/2014/main" id="{339ABAB0-4F41-5D43-99D6-15A31D29F97E}"/>
              </a:ext>
            </a:extLst>
          </p:cNvPr>
          <p:cNvSpPr txBox="1"/>
          <p:nvPr/>
        </p:nvSpPr>
        <p:spPr>
          <a:xfrm>
            <a:off x="5854911" y="5316573"/>
            <a:ext cx="2584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full coverage of the 2</a:t>
            </a:r>
            <a:r>
              <a:rPr lang="en-GB" sz="2000" b="1" baseline="30000" dirty="0">
                <a:solidFill>
                  <a:srgbClr val="0432FF"/>
                </a:solidFill>
                <a:latin typeface="Times New Roman"/>
                <a:cs typeface="Times New Roman"/>
              </a:rPr>
              <a:t>nd</a:t>
            </a:r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 oscillation max.</a:t>
            </a:r>
          </a:p>
        </p:txBody>
      </p:sp>
    </p:spTree>
    <p:extLst>
      <p:ext uri="{BB962C8B-B14F-4D97-AF65-F5344CB8AC3E}">
        <p14:creationId xmlns:p14="http://schemas.microsoft.com/office/powerpoint/2010/main" val="2828746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ESS_Aerial_vi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2447449"/>
          </a:xfrm>
        </p:spPr>
        <p:txBody>
          <a:bodyPr>
            <a:normAutofit/>
          </a:bodyPr>
          <a:lstStyle/>
          <a:p>
            <a:r>
              <a:rPr lang="en-US" sz="4800" dirty="0"/>
              <a:t>ESS </a:t>
            </a:r>
            <a:r>
              <a:rPr lang="en-US" sz="4800" dirty="0" err="1"/>
              <a:t>Linac</a:t>
            </a:r>
            <a:r>
              <a:rPr lang="en-US" sz="4800" dirty="0"/>
              <a:t> modifications to produce a neutrino Super Beam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LL2021, 24/02/2022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 rot="19455841">
            <a:off x="249863" y="5103715"/>
            <a:ext cx="43981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Times New Roman"/>
                <a:cs typeface="Times New Roman"/>
              </a:rPr>
              <a:t>European Spallation Source Linac</a:t>
            </a:r>
          </a:p>
        </p:txBody>
      </p:sp>
    </p:spTree>
    <p:extLst>
      <p:ext uri="{BB962C8B-B14F-4D97-AF65-F5344CB8AC3E}">
        <p14:creationId xmlns:p14="http://schemas.microsoft.com/office/powerpoint/2010/main" val="4282189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ayout_ESSnuSB_04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87077" y="2837002"/>
            <a:ext cx="4602982" cy="3439010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79615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000" dirty="0">
                <a:solidFill>
                  <a:srgbClr val="FF6600"/>
                </a:solidFill>
                <a:latin typeface="Times New Roman"/>
                <a:cs typeface="Times New Roman"/>
              </a:rPr>
              <a:t>How to add a neutrino facility?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LL2021, 24/02/2022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13" name="TextBox 8"/>
          <p:cNvSpPr txBox="1"/>
          <p:nvPr/>
        </p:nvSpPr>
        <p:spPr>
          <a:xfrm>
            <a:off x="-4841" y="1080953"/>
            <a:ext cx="573677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The neutron program must not be affected and if possible synergetic modifications.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Linac modifications: double the rate (14 Hz → 28 Hz), from 4% duty cycle to 8%.</a:t>
            </a:r>
            <a:endParaRPr lang="en-GB" sz="2000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Accumulator (C~400 m) needed to compress to few 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 the 2.86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proton pulses, affordable by the magnetic horn (</a:t>
            </a:r>
            <a:r>
              <a:rPr lang="en-US" dirty="0">
                <a:latin typeface="Times New Roman"/>
                <a:cs typeface="Times New Roman"/>
              </a:rPr>
              <a:t>350 kA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, power consumption, Joule effect)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H</a:t>
            </a:r>
            <a:r>
              <a:rPr lang="en-GB" sz="2000" baseline="30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-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source (instead of protons),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space charge problems to be solved.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~300 MeV neutrinos.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Target station.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Underground detector.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Short pulses (~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s) will also allow DAR experiments (as those proposed for SNS) using the neutron target.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10" name="Picture 2" descr="ess_pulse_1">
            <a:extLst>
              <a:ext uri="{FF2B5EF4-FFF2-40B4-BE49-F238E27FC236}">
                <a16:creationId xmlns:a16="http://schemas.microsoft.com/office/drawing/2014/main" id="{BAFEF59C-C054-ED4C-AFE3-E3AF40894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9414" y="810548"/>
            <a:ext cx="2683329" cy="153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580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9621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Which baseline?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LL2021, 24/02/2022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20" name="ZoneTexte 19"/>
          <p:cNvSpPr txBox="1"/>
          <p:nvPr/>
        </p:nvSpPr>
        <p:spPr>
          <a:xfrm>
            <a:off x="63531" y="5512700"/>
            <a:ext cx="48763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~60%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5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&gt;75%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3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systematic errors: 5%/10% (signal/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backg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.) 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663077" y="957263"/>
            <a:ext cx="3668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CPV (</a:t>
            </a:r>
            <a:r>
              <a:rPr lang="en-US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US" b="1" i="1" dirty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8814" y="1239651"/>
            <a:ext cx="4405386" cy="4213595"/>
            <a:chOff x="78814" y="1239651"/>
            <a:chExt cx="4405386" cy="4213595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14" y="1239651"/>
              <a:ext cx="4405386" cy="4213595"/>
            </a:xfrm>
            <a:prstGeom prst="rect">
              <a:avLst/>
            </a:prstGeom>
          </p:spPr>
        </p:pic>
        <p:cxnSp>
          <p:nvCxnSpPr>
            <p:cNvPr id="16" name="Connecteur droit avec flèche 15"/>
            <p:cNvCxnSpPr/>
            <p:nvPr/>
          </p:nvCxnSpPr>
          <p:spPr>
            <a:xfrm>
              <a:off x="168578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>
              <a:off x="240505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 rot="16200000">
              <a:off x="1020751" y="3832165"/>
              <a:ext cx="10222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/>
                  <a:cs typeface="Times New Roman"/>
                </a:rPr>
                <a:t>Zinkgruvan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 rot="16200000">
              <a:off x="1735647" y="3596167"/>
              <a:ext cx="10310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/>
                  <a:cs typeface="Times New Roman"/>
                </a:rPr>
                <a:t>Garpenberg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cxnSp>
          <p:nvCxnSpPr>
            <p:cNvPr id="27" name="Connecteur droit 26"/>
            <p:cNvCxnSpPr/>
            <p:nvPr/>
          </p:nvCxnSpPr>
          <p:spPr>
            <a:xfrm>
              <a:off x="640599" y="2787028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640599" y="2067795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694" y="1239651"/>
            <a:ext cx="4042447" cy="418222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684578" y="3234529"/>
            <a:ext cx="164471" cy="1644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0C2FE2A-B49D-B949-8B4C-6AC4880C5192}"/>
              </a:ext>
            </a:extLst>
          </p:cNvPr>
          <p:cNvSpPr/>
          <p:nvPr/>
        </p:nvSpPr>
        <p:spPr>
          <a:xfrm>
            <a:off x="5749157" y="3486777"/>
            <a:ext cx="164471" cy="1644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12E2E-42D6-7642-827A-13DAEB558395}"/>
              </a:ext>
            </a:extLst>
          </p:cNvPr>
          <p:cNvSpPr txBox="1"/>
          <p:nvPr/>
        </p:nvSpPr>
        <p:spPr>
          <a:xfrm>
            <a:off x="5913628" y="5529042"/>
            <a:ext cx="236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Candidate active mines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0A1B832-A0F8-1E49-9CA2-F4C7945E22F6}"/>
              </a:ext>
            </a:extLst>
          </p:cNvPr>
          <p:cNvSpPr/>
          <p:nvPr/>
        </p:nvSpPr>
        <p:spPr>
          <a:xfrm>
            <a:off x="6537433" y="3770557"/>
            <a:ext cx="164471" cy="1644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12788A-3E97-594F-BFBA-5510244ED00B}"/>
              </a:ext>
            </a:extLst>
          </p:cNvPr>
          <p:cNvSpPr txBox="1"/>
          <p:nvPr/>
        </p:nvSpPr>
        <p:spPr>
          <a:xfrm>
            <a:off x="5940367" y="816734"/>
            <a:ext cx="195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pre-project studies</a:t>
            </a:r>
          </a:p>
        </p:txBody>
      </p:sp>
    </p:spTree>
    <p:extLst>
      <p:ext uri="{BB962C8B-B14F-4D97-AF65-F5344CB8AC3E}">
        <p14:creationId xmlns:p14="http://schemas.microsoft.com/office/powerpoint/2010/main" val="268195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B6018F-B949-1E4E-95FB-4C40EC56A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267" y="83927"/>
            <a:ext cx="7084714" cy="584775"/>
          </a:xfrm>
        </p:spPr>
        <p:txBody>
          <a:bodyPr/>
          <a:lstStyle/>
          <a:p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ESS modifications and operation</a:t>
            </a:r>
            <a:endParaRPr lang="en-GB" sz="3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LL2021, 24/02/2022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3598306-A6E5-954D-A757-F4DDB463BDA9}" type="slidenum">
              <a:rPr lang="en-GB" altLang="en-US" sz="1200" smtClean="0">
                <a:solidFill>
                  <a:srgbClr val="898989"/>
                </a:solidFill>
              </a:rPr>
              <a:pPr eaLnBrk="1" hangingPunct="1"/>
              <a:t>17</a:t>
            </a:fld>
            <a:endParaRPr lang="en-GB" altLang="en-US" sz="1200">
              <a:solidFill>
                <a:srgbClr val="898989"/>
              </a:solidFill>
            </a:endParaRPr>
          </a:p>
        </p:txBody>
      </p:sp>
      <p:pic>
        <p:nvPicPr>
          <p:cNvPr id="336" name="Picture 335">
            <a:extLst>
              <a:ext uri="{FF2B5EF4-FFF2-40B4-BE49-F238E27FC236}">
                <a16:creationId xmlns:a16="http://schemas.microsoft.com/office/drawing/2014/main" id="{A2DD9F26-3D5B-E54A-AAC8-AA3F5E15E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2" y="1016009"/>
            <a:ext cx="2501900" cy="1765300"/>
          </a:xfrm>
          <a:prstGeom prst="rect">
            <a:avLst/>
          </a:prstGeom>
        </p:spPr>
      </p:pic>
      <p:sp>
        <p:nvSpPr>
          <p:cNvPr id="337" name="TextBox 336">
            <a:extLst>
              <a:ext uri="{FF2B5EF4-FFF2-40B4-BE49-F238E27FC236}">
                <a16:creationId xmlns:a16="http://schemas.microsoft.com/office/drawing/2014/main" id="{2C35B6AD-9A0A-AA46-A5E0-646E5082E614}"/>
              </a:ext>
            </a:extLst>
          </p:cNvPr>
          <p:cNvSpPr txBox="1"/>
          <p:nvPr/>
        </p:nvSpPr>
        <p:spPr>
          <a:xfrm>
            <a:off x="1184628" y="568414"/>
            <a:ext cx="133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H</a:t>
            </a:r>
            <a:r>
              <a:rPr lang="en-GB" sz="2400" baseline="30000" dirty="0"/>
              <a:t>-</a:t>
            </a:r>
            <a:r>
              <a:rPr lang="en-GB" sz="2400" dirty="0"/>
              <a:t> source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6DD07BB-6E86-2842-84E3-9754934DDD05}"/>
              </a:ext>
            </a:extLst>
          </p:cNvPr>
          <p:cNvSpPr txBox="1"/>
          <p:nvPr/>
        </p:nvSpPr>
        <p:spPr>
          <a:xfrm>
            <a:off x="5134212" y="611523"/>
            <a:ext cx="2934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time operation option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A13BBD-5F86-E248-9926-3E1787958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732" y="1073188"/>
            <a:ext cx="3617104" cy="2026149"/>
          </a:xfrm>
          <a:prstGeom prst="rect">
            <a:avLst/>
          </a:prstGeom>
        </p:spPr>
      </p:pic>
      <p:grpSp>
        <p:nvGrpSpPr>
          <p:cNvPr id="115" name="Group 114">
            <a:extLst>
              <a:ext uri="{FF2B5EF4-FFF2-40B4-BE49-F238E27FC236}">
                <a16:creationId xmlns:a16="http://schemas.microsoft.com/office/drawing/2014/main" id="{01C6EE19-993C-A444-80D3-56B61C578489}"/>
              </a:ext>
            </a:extLst>
          </p:cNvPr>
          <p:cNvGrpSpPr/>
          <p:nvPr/>
        </p:nvGrpSpPr>
        <p:grpSpPr>
          <a:xfrm>
            <a:off x="302193" y="3357386"/>
            <a:ext cx="3104017" cy="3101201"/>
            <a:chOff x="182880" y="867708"/>
            <a:chExt cx="3967920" cy="3964320"/>
          </a:xfrm>
        </p:grpSpPr>
        <p:pic>
          <p:nvPicPr>
            <p:cNvPr id="116" name="Picture 17">
              <a:extLst>
                <a:ext uri="{FF2B5EF4-FFF2-40B4-BE49-F238E27FC236}">
                  <a16:creationId xmlns:a16="http://schemas.microsoft.com/office/drawing/2014/main" id="{75AB9685-2FDF-CF4C-9A34-06BD61743066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493200" y="975348"/>
              <a:ext cx="3657600" cy="3657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7" name="CustomShape 1">
              <a:extLst>
                <a:ext uri="{FF2B5EF4-FFF2-40B4-BE49-F238E27FC236}">
                  <a16:creationId xmlns:a16="http://schemas.microsoft.com/office/drawing/2014/main" id="{24D9FE5A-B94A-8048-8BBE-9E4347938152}"/>
                </a:ext>
              </a:extLst>
            </p:cNvPr>
            <p:cNvSpPr/>
            <p:nvPr/>
          </p:nvSpPr>
          <p:spPr>
            <a:xfrm>
              <a:off x="1426320" y="1889748"/>
              <a:ext cx="1828800" cy="1828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118" name="Group 6">
              <a:extLst>
                <a:ext uri="{FF2B5EF4-FFF2-40B4-BE49-F238E27FC236}">
                  <a16:creationId xmlns:a16="http://schemas.microsoft.com/office/drawing/2014/main" id="{AC29E8BF-8A3A-7A4C-9DD6-BEFAEF9A676A}"/>
                </a:ext>
              </a:extLst>
            </p:cNvPr>
            <p:cNvGrpSpPr/>
            <p:nvPr/>
          </p:nvGrpSpPr>
          <p:grpSpPr>
            <a:xfrm>
              <a:off x="1734480" y="2119788"/>
              <a:ext cx="1142640" cy="179280"/>
              <a:chOff x="1734480" y="2424600"/>
              <a:chExt cx="1142640" cy="179280"/>
            </a:xfrm>
          </p:grpSpPr>
          <p:sp>
            <p:nvSpPr>
              <p:cNvPr id="141" name="Freeform 7">
                <a:extLst>
                  <a:ext uri="{FF2B5EF4-FFF2-40B4-BE49-F238E27FC236}">
                    <a16:creationId xmlns:a16="http://schemas.microsoft.com/office/drawing/2014/main" id="{BE2B1221-DADF-2F44-82D5-B936986E4995}"/>
                  </a:ext>
                </a:extLst>
              </p:cNvPr>
              <p:cNvSpPr/>
              <p:nvPr/>
            </p:nvSpPr>
            <p:spPr>
              <a:xfrm>
                <a:off x="1734480" y="2424600"/>
                <a:ext cx="1143000" cy="173880"/>
              </a:xfrm>
              <a:custGeom>
                <a:avLst/>
                <a:gdLst/>
                <a:ahLst/>
                <a:cxnLst/>
                <a:rect l="0" t="0" r="r" b="b"/>
                <a:pathLst>
                  <a:path w="3175" h="483">
                    <a:moveTo>
                      <a:pt x="1587" y="482"/>
                    </a:moveTo>
                    <a:lnTo>
                      <a:pt x="0" y="482"/>
                    </a:lnTo>
                    <a:lnTo>
                      <a:pt x="0" y="0"/>
                    </a:lnTo>
                    <a:lnTo>
                      <a:pt x="3174" y="0"/>
                    </a:lnTo>
                    <a:lnTo>
                      <a:pt x="3174" y="482"/>
                    </a:lnTo>
                    <a:lnTo>
                      <a:pt x="1587" y="482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</p:sp>
          <p:sp>
            <p:nvSpPr>
              <p:cNvPr id="142" name="Freeform 8">
                <a:extLst>
                  <a:ext uri="{FF2B5EF4-FFF2-40B4-BE49-F238E27FC236}">
                    <a16:creationId xmlns:a16="http://schemas.microsoft.com/office/drawing/2014/main" id="{4E07CD58-EC2F-F845-B165-EA4A8ACFA912}"/>
                  </a:ext>
                </a:extLst>
              </p:cNvPr>
              <p:cNvSpPr/>
              <p:nvPr/>
            </p:nvSpPr>
            <p:spPr>
              <a:xfrm>
                <a:off x="1744200" y="2424600"/>
                <a:ext cx="153720" cy="173880"/>
              </a:xfrm>
              <a:custGeom>
                <a:avLst/>
                <a:gdLst/>
                <a:ahLst/>
                <a:cxnLst/>
                <a:rect l="0" t="0" r="r" b="b"/>
                <a:pathLst>
                  <a:path w="427" h="483">
                    <a:moveTo>
                      <a:pt x="237" y="54"/>
                    </a:moveTo>
                    <a:cubicBezTo>
                      <a:pt x="243" y="30"/>
                      <a:pt x="245" y="22"/>
                      <a:pt x="310" y="22"/>
                    </a:cubicBezTo>
                    <a:cubicBezTo>
                      <a:pt x="333" y="22"/>
                      <a:pt x="338" y="22"/>
                      <a:pt x="338" y="8"/>
                    </a:cubicBezTo>
                    <a:cubicBezTo>
                      <a:pt x="338" y="0"/>
                      <a:pt x="330" y="0"/>
                      <a:pt x="326" y="0"/>
                    </a:cubicBezTo>
                    <a:cubicBezTo>
                      <a:pt x="304" y="0"/>
                      <a:pt x="245" y="2"/>
                      <a:pt x="222" y="2"/>
                    </a:cubicBezTo>
                    <a:cubicBezTo>
                      <a:pt x="202" y="2"/>
                      <a:pt x="149" y="0"/>
                      <a:pt x="128" y="0"/>
                    </a:cubicBezTo>
                    <a:cubicBezTo>
                      <a:pt x="123" y="0"/>
                      <a:pt x="115" y="0"/>
                      <a:pt x="115" y="14"/>
                    </a:cubicBezTo>
                    <a:cubicBezTo>
                      <a:pt x="115" y="22"/>
                      <a:pt x="122" y="22"/>
                      <a:pt x="134" y="22"/>
                    </a:cubicBezTo>
                    <a:cubicBezTo>
                      <a:pt x="136" y="22"/>
                      <a:pt x="149" y="22"/>
                      <a:pt x="162" y="24"/>
                    </a:cubicBezTo>
                    <a:cubicBezTo>
                      <a:pt x="174" y="24"/>
                      <a:pt x="181" y="26"/>
                      <a:pt x="181" y="35"/>
                    </a:cubicBezTo>
                    <a:cubicBezTo>
                      <a:pt x="181" y="37"/>
                      <a:pt x="179" y="40"/>
                      <a:pt x="178" y="48"/>
                    </a:cubicBezTo>
                    <a:lnTo>
                      <a:pt x="83" y="428"/>
                    </a:lnTo>
                    <a:cubicBezTo>
                      <a:pt x="77" y="455"/>
                      <a:pt x="75" y="460"/>
                      <a:pt x="19" y="460"/>
                    </a:cubicBezTo>
                    <a:cubicBezTo>
                      <a:pt x="6" y="460"/>
                      <a:pt x="0" y="460"/>
                      <a:pt x="0" y="474"/>
                    </a:cubicBezTo>
                    <a:cubicBezTo>
                      <a:pt x="0" y="482"/>
                      <a:pt x="6" y="482"/>
                      <a:pt x="19" y="482"/>
                    </a:cubicBezTo>
                    <a:lnTo>
                      <a:pt x="346" y="482"/>
                    </a:lnTo>
                    <a:cubicBezTo>
                      <a:pt x="363" y="482"/>
                      <a:pt x="363" y="482"/>
                      <a:pt x="368" y="471"/>
                    </a:cubicBezTo>
                    <a:lnTo>
                      <a:pt x="424" y="317"/>
                    </a:lnTo>
                    <a:cubicBezTo>
                      <a:pt x="426" y="311"/>
                      <a:pt x="426" y="309"/>
                      <a:pt x="426" y="307"/>
                    </a:cubicBezTo>
                    <a:cubicBezTo>
                      <a:pt x="426" y="304"/>
                      <a:pt x="424" y="299"/>
                      <a:pt x="418" y="299"/>
                    </a:cubicBezTo>
                    <a:cubicBezTo>
                      <a:pt x="411" y="299"/>
                      <a:pt x="411" y="304"/>
                      <a:pt x="406" y="315"/>
                    </a:cubicBezTo>
                    <a:cubicBezTo>
                      <a:pt x="382" y="380"/>
                      <a:pt x="350" y="460"/>
                      <a:pt x="229" y="460"/>
                    </a:cubicBezTo>
                    <a:lnTo>
                      <a:pt x="162" y="460"/>
                    </a:lnTo>
                    <a:cubicBezTo>
                      <a:pt x="152" y="460"/>
                      <a:pt x="150" y="460"/>
                      <a:pt x="147" y="460"/>
                    </a:cubicBezTo>
                    <a:cubicBezTo>
                      <a:pt x="139" y="460"/>
                      <a:pt x="138" y="458"/>
                      <a:pt x="138" y="453"/>
                    </a:cubicBezTo>
                    <a:cubicBezTo>
                      <a:pt x="138" y="450"/>
                      <a:pt x="138" y="448"/>
                      <a:pt x="141" y="436"/>
                    </a:cubicBezTo>
                    <a:lnTo>
                      <a:pt x="237" y="54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43" name="Freeform 9">
                <a:extLst>
                  <a:ext uri="{FF2B5EF4-FFF2-40B4-BE49-F238E27FC236}">
                    <a16:creationId xmlns:a16="http://schemas.microsoft.com/office/drawing/2014/main" id="{BE9C20A1-437F-4141-A1A2-F897EC887FF7}"/>
                  </a:ext>
                </a:extLst>
              </p:cNvPr>
              <p:cNvSpPr/>
              <p:nvPr/>
            </p:nvSpPr>
            <p:spPr>
              <a:xfrm>
                <a:off x="1991520" y="2504880"/>
                <a:ext cx="169200" cy="6048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8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7"/>
                    </a:moveTo>
                    <a:cubicBezTo>
                      <a:pt x="456" y="167"/>
                      <a:pt x="469" y="167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7"/>
                      <a:pt x="13" y="167"/>
                      <a:pt x="24" y="167"/>
                    </a:cubicBezTo>
                    <a:lnTo>
                      <a:pt x="446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44" name="Freeform 10">
                <a:extLst>
                  <a:ext uri="{FF2B5EF4-FFF2-40B4-BE49-F238E27FC236}">
                    <a16:creationId xmlns:a16="http://schemas.microsoft.com/office/drawing/2014/main" id="{BC5C32BC-03B4-ED4D-9B88-32D57C5DF471}"/>
                  </a:ext>
                </a:extLst>
              </p:cNvPr>
              <p:cNvSpPr/>
              <p:nvPr/>
            </p:nvSpPr>
            <p:spPr>
              <a:xfrm>
                <a:off x="2254680" y="242928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176" y="221"/>
                    </a:moveTo>
                    <a:cubicBezTo>
                      <a:pt x="234" y="203"/>
                      <a:pt x="274" y="154"/>
                      <a:pt x="274" y="98"/>
                    </a:cubicBezTo>
                    <a:cubicBezTo>
                      <a:pt x="274" y="40"/>
                      <a:pt x="213" y="0"/>
                      <a:pt x="144" y="0"/>
                    </a:cubicBezTo>
                    <a:cubicBezTo>
                      <a:pt x="74" y="0"/>
                      <a:pt x="19" y="42"/>
                      <a:pt x="19" y="96"/>
                    </a:cubicBezTo>
                    <a:cubicBezTo>
                      <a:pt x="19" y="118"/>
                      <a:pt x="35" y="133"/>
                      <a:pt x="54" y="133"/>
                    </a:cubicBezTo>
                    <a:cubicBezTo>
                      <a:pt x="77" y="133"/>
                      <a:pt x="91" y="117"/>
                      <a:pt x="91" y="96"/>
                    </a:cubicBezTo>
                    <a:cubicBezTo>
                      <a:pt x="91" y="61"/>
                      <a:pt x="58" y="61"/>
                      <a:pt x="48" y="61"/>
                    </a:cubicBezTo>
                    <a:cubicBezTo>
                      <a:pt x="69" y="27"/>
                      <a:pt x="115" y="18"/>
                      <a:pt x="141" y="18"/>
                    </a:cubicBezTo>
                    <a:cubicBezTo>
                      <a:pt x="170" y="18"/>
                      <a:pt x="210" y="34"/>
                      <a:pt x="210" y="96"/>
                    </a:cubicBezTo>
                    <a:cubicBezTo>
                      <a:pt x="210" y="106"/>
                      <a:pt x="208" y="146"/>
                      <a:pt x="189" y="178"/>
                    </a:cubicBezTo>
                    <a:cubicBezTo>
                      <a:pt x="168" y="211"/>
                      <a:pt x="144" y="213"/>
                      <a:pt x="126" y="215"/>
                    </a:cubicBezTo>
                    <a:cubicBezTo>
                      <a:pt x="122" y="215"/>
                      <a:pt x="104" y="216"/>
                      <a:pt x="99" y="216"/>
                    </a:cubicBezTo>
                    <a:cubicBezTo>
                      <a:pt x="93" y="216"/>
                      <a:pt x="88" y="218"/>
                      <a:pt x="88" y="224"/>
                    </a:cubicBezTo>
                    <a:cubicBezTo>
                      <a:pt x="88" y="232"/>
                      <a:pt x="93" y="232"/>
                      <a:pt x="106" y="232"/>
                    </a:cubicBezTo>
                    <a:lnTo>
                      <a:pt x="136" y="232"/>
                    </a:lnTo>
                    <a:cubicBezTo>
                      <a:pt x="194" y="232"/>
                      <a:pt x="221" y="280"/>
                      <a:pt x="221" y="349"/>
                    </a:cubicBezTo>
                    <a:cubicBezTo>
                      <a:pt x="221" y="445"/>
                      <a:pt x="171" y="466"/>
                      <a:pt x="141" y="466"/>
                    </a:cubicBezTo>
                    <a:cubicBezTo>
                      <a:pt x="110" y="466"/>
                      <a:pt x="58" y="453"/>
                      <a:pt x="32" y="412"/>
                    </a:cubicBezTo>
                    <a:cubicBezTo>
                      <a:pt x="58" y="416"/>
                      <a:pt x="78" y="400"/>
                      <a:pt x="78" y="373"/>
                    </a:cubicBezTo>
                    <a:cubicBezTo>
                      <a:pt x="78" y="347"/>
                      <a:pt x="61" y="333"/>
                      <a:pt x="40" y="333"/>
                    </a:cubicBezTo>
                    <a:cubicBezTo>
                      <a:pt x="22" y="333"/>
                      <a:pt x="0" y="344"/>
                      <a:pt x="0" y="375"/>
                    </a:cubicBezTo>
                    <a:cubicBezTo>
                      <a:pt x="0" y="439"/>
                      <a:pt x="66" y="485"/>
                      <a:pt x="142" y="485"/>
                    </a:cubicBezTo>
                    <a:cubicBezTo>
                      <a:pt x="229" y="485"/>
                      <a:pt x="293" y="421"/>
                      <a:pt x="293" y="349"/>
                    </a:cubicBezTo>
                    <a:cubicBezTo>
                      <a:pt x="293" y="291"/>
                      <a:pt x="248" y="237"/>
                      <a:pt x="176" y="221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45" name="Freeform 11">
                <a:extLst>
                  <a:ext uri="{FF2B5EF4-FFF2-40B4-BE49-F238E27FC236}">
                    <a16:creationId xmlns:a16="http://schemas.microsoft.com/office/drawing/2014/main" id="{E065AEF8-1AA7-2844-9EE0-516F0A940D92}"/>
                  </a:ext>
                </a:extLst>
              </p:cNvPr>
              <p:cNvSpPr/>
              <p:nvPr/>
            </p:nvSpPr>
            <p:spPr>
              <a:xfrm>
                <a:off x="2381400" y="242928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7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5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4"/>
                    </a:cubicBezTo>
                    <a:cubicBezTo>
                      <a:pt x="61" y="255"/>
                      <a:pt x="0" y="293"/>
                      <a:pt x="0" y="363"/>
                    </a:cubicBezTo>
                    <a:cubicBezTo>
                      <a:pt x="0" y="439"/>
                      <a:pt x="72" y="485"/>
                      <a:pt x="146" y="485"/>
                    </a:cubicBezTo>
                    <a:cubicBezTo>
                      <a:pt x="226" y="485"/>
                      <a:pt x="293" y="428"/>
                      <a:pt x="293" y="352"/>
                    </a:cubicBezTo>
                    <a:cubicBezTo>
                      <a:pt x="293" y="327"/>
                      <a:pt x="285" y="295"/>
                      <a:pt x="259" y="264"/>
                    </a:cubicBezTo>
                    <a:cubicBezTo>
                      <a:pt x="245" y="250"/>
                      <a:pt x="234" y="243"/>
                      <a:pt x="189" y="215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6"/>
                      <a:pt x="147" y="466"/>
                    </a:cubicBezTo>
                    <a:cubicBezTo>
                      <a:pt x="86" y="466"/>
                      <a:pt x="35" y="423"/>
                      <a:pt x="35" y="363"/>
                    </a:cubicBezTo>
                    <a:cubicBezTo>
                      <a:pt x="35" y="322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46" name="Freeform 12">
                <a:extLst>
                  <a:ext uri="{FF2B5EF4-FFF2-40B4-BE49-F238E27FC236}">
                    <a16:creationId xmlns:a16="http://schemas.microsoft.com/office/drawing/2014/main" id="{2B0CAA45-F638-954F-A83A-B8BF1774537C}"/>
                  </a:ext>
                </a:extLst>
              </p:cNvPr>
              <p:cNvSpPr/>
              <p:nvPr/>
            </p:nvSpPr>
            <p:spPr>
              <a:xfrm>
                <a:off x="2503800" y="2426400"/>
                <a:ext cx="113400" cy="172080"/>
              </a:xfrm>
              <a:custGeom>
                <a:avLst/>
                <a:gdLst/>
                <a:ahLst/>
                <a:cxnLst/>
                <a:rect l="0" t="0" r="r" b="b"/>
                <a:pathLst>
                  <a:path w="315" h="478">
                    <a:moveTo>
                      <a:pt x="187" y="362"/>
                    </a:moveTo>
                    <a:lnTo>
                      <a:pt x="187" y="423"/>
                    </a:lnTo>
                    <a:cubicBezTo>
                      <a:pt x="187" y="448"/>
                      <a:pt x="187" y="456"/>
                      <a:pt x="134" y="456"/>
                    </a:cubicBezTo>
                    <a:lnTo>
                      <a:pt x="120" y="456"/>
                    </a:lnTo>
                    <a:lnTo>
                      <a:pt x="120" y="477"/>
                    </a:lnTo>
                    <a:cubicBezTo>
                      <a:pt x="149" y="476"/>
                      <a:pt x="186" y="476"/>
                      <a:pt x="214" y="476"/>
                    </a:cubicBezTo>
                    <a:cubicBezTo>
                      <a:pt x="245" y="476"/>
                      <a:pt x="282" y="476"/>
                      <a:pt x="310" y="477"/>
                    </a:cubicBezTo>
                    <a:lnTo>
                      <a:pt x="310" y="456"/>
                    </a:lnTo>
                    <a:lnTo>
                      <a:pt x="296" y="456"/>
                    </a:lnTo>
                    <a:cubicBezTo>
                      <a:pt x="243" y="456"/>
                      <a:pt x="242" y="448"/>
                      <a:pt x="242" y="423"/>
                    </a:cubicBezTo>
                    <a:lnTo>
                      <a:pt x="242" y="362"/>
                    </a:lnTo>
                    <a:lnTo>
                      <a:pt x="314" y="362"/>
                    </a:lnTo>
                    <a:lnTo>
                      <a:pt x="314" y="339"/>
                    </a:lnTo>
                    <a:lnTo>
                      <a:pt x="242" y="339"/>
                    </a:lnTo>
                    <a:lnTo>
                      <a:pt x="242" y="18"/>
                    </a:lnTo>
                    <a:cubicBezTo>
                      <a:pt x="242" y="5"/>
                      <a:pt x="242" y="0"/>
                      <a:pt x="230" y="0"/>
                    </a:cubicBezTo>
                    <a:cubicBezTo>
                      <a:pt x="224" y="0"/>
                      <a:pt x="222" y="0"/>
                      <a:pt x="218" y="8"/>
                    </a:cubicBezTo>
                    <a:lnTo>
                      <a:pt x="0" y="339"/>
                    </a:lnTo>
                    <a:lnTo>
                      <a:pt x="0" y="362"/>
                    </a:lnTo>
                    <a:lnTo>
                      <a:pt x="187" y="362"/>
                    </a:lnTo>
                    <a:moveTo>
                      <a:pt x="192" y="339"/>
                    </a:moveTo>
                    <a:lnTo>
                      <a:pt x="19" y="339"/>
                    </a:lnTo>
                    <a:lnTo>
                      <a:pt x="192" y="77"/>
                    </a:lnTo>
                    <a:lnTo>
                      <a:pt x="192" y="339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47" name="Freeform 13">
                <a:extLst>
                  <a:ext uri="{FF2B5EF4-FFF2-40B4-BE49-F238E27FC236}">
                    <a16:creationId xmlns:a16="http://schemas.microsoft.com/office/drawing/2014/main" id="{CF15637D-6BCE-A24C-827F-D8E120D41827}"/>
                  </a:ext>
                </a:extLst>
              </p:cNvPr>
              <p:cNvSpPr/>
              <p:nvPr/>
            </p:nvSpPr>
            <p:spPr>
              <a:xfrm>
                <a:off x="2673720" y="2485800"/>
                <a:ext cx="198360" cy="112680"/>
              </a:xfrm>
              <a:custGeom>
                <a:avLst/>
                <a:gdLst/>
                <a:ahLst/>
                <a:cxnLst/>
                <a:rect l="0" t="0" r="r" b="b"/>
                <a:pathLst>
                  <a:path w="551" h="313">
                    <a:moveTo>
                      <a:pt x="54" y="69"/>
                    </a:moveTo>
                    <a:lnTo>
                      <a:pt x="54" y="259"/>
                    </a:lnTo>
                    <a:cubicBezTo>
                      <a:pt x="54" y="290"/>
                      <a:pt x="48" y="290"/>
                      <a:pt x="0" y="290"/>
                    </a:cubicBezTo>
                    <a:lnTo>
                      <a:pt x="0" y="312"/>
                    </a:lnTo>
                    <a:cubicBezTo>
                      <a:pt x="24" y="312"/>
                      <a:pt x="61" y="311"/>
                      <a:pt x="80" y="311"/>
                    </a:cubicBezTo>
                    <a:cubicBezTo>
                      <a:pt x="98" y="311"/>
                      <a:pt x="134" y="312"/>
                      <a:pt x="158" y="312"/>
                    </a:cubicBezTo>
                    <a:lnTo>
                      <a:pt x="158" y="290"/>
                    </a:lnTo>
                    <a:cubicBezTo>
                      <a:pt x="112" y="290"/>
                      <a:pt x="104" y="290"/>
                      <a:pt x="104" y="259"/>
                    </a:cubicBezTo>
                    <a:lnTo>
                      <a:pt x="104" y="128"/>
                    </a:lnTo>
                    <a:cubicBezTo>
                      <a:pt x="104" y="54"/>
                      <a:pt x="154" y="16"/>
                      <a:pt x="198" y="16"/>
                    </a:cubicBezTo>
                    <a:cubicBezTo>
                      <a:pt x="243" y="16"/>
                      <a:pt x="251" y="54"/>
                      <a:pt x="251" y="94"/>
                    </a:cubicBezTo>
                    <a:lnTo>
                      <a:pt x="251" y="259"/>
                    </a:lnTo>
                    <a:cubicBezTo>
                      <a:pt x="251" y="290"/>
                      <a:pt x="243" y="290"/>
                      <a:pt x="197" y="290"/>
                    </a:cubicBezTo>
                    <a:lnTo>
                      <a:pt x="197" y="312"/>
                    </a:lnTo>
                    <a:cubicBezTo>
                      <a:pt x="221" y="312"/>
                      <a:pt x="256" y="311"/>
                      <a:pt x="275" y="311"/>
                    </a:cubicBezTo>
                    <a:cubicBezTo>
                      <a:pt x="294" y="311"/>
                      <a:pt x="331" y="312"/>
                      <a:pt x="355" y="312"/>
                    </a:cubicBezTo>
                    <a:lnTo>
                      <a:pt x="355" y="290"/>
                    </a:lnTo>
                    <a:cubicBezTo>
                      <a:pt x="307" y="290"/>
                      <a:pt x="299" y="290"/>
                      <a:pt x="299" y="259"/>
                    </a:cubicBezTo>
                    <a:lnTo>
                      <a:pt x="299" y="128"/>
                    </a:lnTo>
                    <a:cubicBezTo>
                      <a:pt x="299" y="54"/>
                      <a:pt x="350" y="16"/>
                      <a:pt x="395" y="16"/>
                    </a:cubicBezTo>
                    <a:cubicBezTo>
                      <a:pt x="440" y="16"/>
                      <a:pt x="446" y="54"/>
                      <a:pt x="446" y="94"/>
                    </a:cubicBezTo>
                    <a:lnTo>
                      <a:pt x="446" y="259"/>
                    </a:lnTo>
                    <a:cubicBezTo>
                      <a:pt x="446" y="290"/>
                      <a:pt x="440" y="290"/>
                      <a:pt x="392" y="290"/>
                    </a:cubicBezTo>
                    <a:lnTo>
                      <a:pt x="392" y="312"/>
                    </a:lnTo>
                    <a:cubicBezTo>
                      <a:pt x="416" y="312"/>
                      <a:pt x="453" y="311"/>
                      <a:pt x="472" y="311"/>
                    </a:cubicBezTo>
                    <a:cubicBezTo>
                      <a:pt x="490" y="311"/>
                      <a:pt x="526" y="312"/>
                      <a:pt x="550" y="312"/>
                    </a:cubicBezTo>
                    <a:lnTo>
                      <a:pt x="550" y="290"/>
                    </a:lnTo>
                    <a:cubicBezTo>
                      <a:pt x="514" y="290"/>
                      <a:pt x="496" y="290"/>
                      <a:pt x="496" y="269"/>
                    </a:cubicBezTo>
                    <a:lnTo>
                      <a:pt x="496" y="135"/>
                    </a:lnTo>
                    <a:cubicBezTo>
                      <a:pt x="496" y="74"/>
                      <a:pt x="496" y="51"/>
                      <a:pt x="474" y="26"/>
                    </a:cubicBezTo>
                    <a:cubicBezTo>
                      <a:pt x="464" y="14"/>
                      <a:pt x="440" y="0"/>
                      <a:pt x="400" y="0"/>
                    </a:cubicBezTo>
                    <a:cubicBezTo>
                      <a:pt x="341" y="0"/>
                      <a:pt x="309" y="42"/>
                      <a:pt x="298" y="69"/>
                    </a:cubicBezTo>
                    <a:cubicBezTo>
                      <a:pt x="288" y="8"/>
                      <a:pt x="235" y="0"/>
                      <a:pt x="203" y="0"/>
                    </a:cubicBezTo>
                    <a:cubicBezTo>
                      <a:pt x="152" y="0"/>
                      <a:pt x="118" y="30"/>
                      <a:pt x="99" y="74"/>
                    </a:cubicBezTo>
                    <a:lnTo>
                      <a:pt x="99" y="0"/>
                    </a:lnTo>
                    <a:lnTo>
                      <a:pt x="0" y="8"/>
                    </a:lnTo>
                    <a:lnTo>
                      <a:pt x="0" y="30"/>
                    </a:lnTo>
                    <a:cubicBezTo>
                      <a:pt x="50" y="30"/>
                      <a:pt x="54" y="35"/>
                      <a:pt x="54" y="69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</p:grpSp>
        <p:grpSp>
          <p:nvGrpSpPr>
            <p:cNvPr id="119" name="Group 14">
              <a:extLst>
                <a:ext uri="{FF2B5EF4-FFF2-40B4-BE49-F238E27FC236}">
                  <a16:creationId xmlns:a16="http://schemas.microsoft.com/office/drawing/2014/main" id="{67F5B365-C8D3-B845-BD71-B81C6CA5C3D9}"/>
                </a:ext>
              </a:extLst>
            </p:cNvPr>
            <p:cNvGrpSpPr/>
            <p:nvPr/>
          </p:nvGrpSpPr>
          <p:grpSpPr>
            <a:xfrm>
              <a:off x="1734480" y="2522268"/>
              <a:ext cx="1115280" cy="228960"/>
              <a:chOff x="1734480" y="2827080"/>
              <a:chExt cx="1115280" cy="228960"/>
            </a:xfrm>
          </p:grpSpPr>
          <p:sp>
            <p:nvSpPr>
              <p:cNvPr id="133" name="Freeform 15">
                <a:extLst>
                  <a:ext uri="{FF2B5EF4-FFF2-40B4-BE49-F238E27FC236}">
                    <a16:creationId xmlns:a16="http://schemas.microsoft.com/office/drawing/2014/main" id="{32B91736-5089-A54E-BF2C-CFA8606F90B8}"/>
                  </a:ext>
                </a:extLst>
              </p:cNvPr>
              <p:cNvSpPr/>
              <p:nvPr/>
            </p:nvSpPr>
            <p:spPr>
              <a:xfrm>
                <a:off x="1734480" y="2832840"/>
                <a:ext cx="1115640" cy="223560"/>
              </a:xfrm>
              <a:custGeom>
                <a:avLst/>
                <a:gdLst/>
                <a:ahLst/>
                <a:cxnLst/>
                <a:rect l="0" t="0" r="r" b="b"/>
                <a:pathLst>
                  <a:path w="3099" h="621">
                    <a:moveTo>
                      <a:pt x="1549" y="620"/>
                    </a:moveTo>
                    <a:lnTo>
                      <a:pt x="0" y="620"/>
                    </a:lnTo>
                    <a:lnTo>
                      <a:pt x="0" y="0"/>
                    </a:lnTo>
                    <a:lnTo>
                      <a:pt x="3098" y="0"/>
                    </a:lnTo>
                    <a:lnTo>
                      <a:pt x="3098" y="620"/>
                    </a:lnTo>
                    <a:lnTo>
                      <a:pt x="1549" y="620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</p:sp>
          <p:sp>
            <p:nvSpPr>
              <p:cNvPr id="134" name="Freeform 16">
                <a:extLst>
                  <a:ext uri="{FF2B5EF4-FFF2-40B4-BE49-F238E27FC236}">
                    <a16:creationId xmlns:a16="http://schemas.microsoft.com/office/drawing/2014/main" id="{1987A1EE-793A-5A4C-872C-E4BB1FAAC647}"/>
                  </a:ext>
                </a:extLst>
              </p:cNvPr>
              <p:cNvSpPr/>
              <p:nvPr/>
            </p:nvSpPr>
            <p:spPr>
              <a:xfrm>
                <a:off x="1747080" y="2827080"/>
                <a:ext cx="176040" cy="228600"/>
              </a:xfrm>
              <a:custGeom>
                <a:avLst/>
                <a:gdLst/>
                <a:ahLst/>
                <a:cxnLst/>
                <a:rect l="0" t="0" r="r" b="b"/>
                <a:pathLst>
                  <a:path w="489" h="635">
                    <a:moveTo>
                      <a:pt x="274" y="493"/>
                    </a:moveTo>
                    <a:cubicBezTo>
                      <a:pt x="384" y="452"/>
                      <a:pt x="488" y="325"/>
                      <a:pt x="488" y="189"/>
                    </a:cubicBezTo>
                    <a:cubicBezTo>
                      <a:pt x="488" y="77"/>
                      <a:pt x="413" y="0"/>
                      <a:pt x="307" y="0"/>
                    </a:cubicBezTo>
                    <a:cubicBezTo>
                      <a:pt x="155" y="0"/>
                      <a:pt x="0" y="160"/>
                      <a:pt x="0" y="325"/>
                    </a:cubicBezTo>
                    <a:cubicBezTo>
                      <a:pt x="0" y="442"/>
                      <a:pt x="78" y="513"/>
                      <a:pt x="181" y="513"/>
                    </a:cubicBezTo>
                    <a:cubicBezTo>
                      <a:pt x="198" y="513"/>
                      <a:pt x="222" y="509"/>
                      <a:pt x="250" y="503"/>
                    </a:cubicBezTo>
                    <a:cubicBezTo>
                      <a:pt x="246" y="546"/>
                      <a:pt x="246" y="548"/>
                      <a:pt x="246" y="558"/>
                    </a:cubicBezTo>
                    <a:cubicBezTo>
                      <a:pt x="246" y="580"/>
                      <a:pt x="246" y="634"/>
                      <a:pt x="306" y="634"/>
                    </a:cubicBezTo>
                    <a:cubicBezTo>
                      <a:pt x="389" y="634"/>
                      <a:pt x="422" y="505"/>
                      <a:pt x="422" y="498"/>
                    </a:cubicBezTo>
                    <a:cubicBezTo>
                      <a:pt x="422" y="492"/>
                      <a:pt x="418" y="490"/>
                      <a:pt x="416" y="490"/>
                    </a:cubicBezTo>
                    <a:cubicBezTo>
                      <a:pt x="410" y="490"/>
                      <a:pt x="408" y="493"/>
                      <a:pt x="406" y="498"/>
                    </a:cubicBezTo>
                    <a:cubicBezTo>
                      <a:pt x="390" y="548"/>
                      <a:pt x="349" y="566"/>
                      <a:pt x="325" y="566"/>
                    </a:cubicBezTo>
                    <a:cubicBezTo>
                      <a:pt x="291" y="566"/>
                      <a:pt x="282" y="546"/>
                      <a:pt x="274" y="493"/>
                    </a:cubicBezTo>
                    <a:moveTo>
                      <a:pt x="141" y="487"/>
                    </a:moveTo>
                    <a:cubicBezTo>
                      <a:pt x="86" y="466"/>
                      <a:pt x="62" y="410"/>
                      <a:pt x="62" y="348"/>
                    </a:cubicBezTo>
                    <a:cubicBezTo>
                      <a:pt x="62" y="298"/>
                      <a:pt x="80" y="199"/>
                      <a:pt x="134" y="122"/>
                    </a:cubicBezTo>
                    <a:cubicBezTo>
                      <a:pt x="186" y="50"/>
                      <a:pt x="251" y="18"/>
                      <a:pt x="304" y="18"/>
                    </a:cubicBezTo>
                    <a:cubicBezTo>
                      <a:pt x="374" y="18"/>
                      <a:pt x="426" y="72"/>
                      <a:pt x="426" y="167"/>
                    </a:cubicBezTo>
                    <a:cubicBezTo>
                      <a:pt x="426" y="237"/>
                      <a:pt x="389" y="402"/>
                      <a:pt x="270" y="469"/>
                    </a:cubicBezTo>
                    <a:cubicBezTo>
                      <a:pt x="267" y="444"/>
                      <a:pt x="261" y="392"/>
                      <a:pt x="208" y="392"/>
                    </a:cubicBezTo>
                    <a:cubicBezTo>
                      <a:pt x="171" y="392"/>
                      <a:pt x="138" y="428"/>
                      <a:pt x="138" y="465"/>
                    </a:cubicBezTo>
                    <a:cubicBezTo>
                      <a:pt x="138" y="479"/>
                      <a:pt x="141" y="487"/>
                      <a:pt x="141" y="487"/>
                    </a:cubicBezTo>
                    <a:moveTo>
                      <a:pt x="184" y="495"/>
                    </a:moveTo>
                    <a:cubicBezTo>
                      <a:pt x="174" y="495"/>
                      <a:pt x="152" y="495"/>
                      <a:pt x="152" y="465"/>
                    </a:cubicBezTo>
                    <a:cubicBezTo>
                      <a:pt x="152" y="437"/>
                      <a:pt x="179" y="409"/>
                      <a:pt x="208" y="409"/>
                    </a:cubicBezTo>
                    <a:cubicBezTo>
                      <a:pt x="238" y="409"/>
                      <a:pt x="251" y="426"/>
                      <a:pt x="251" y="468"/>
                    </a:cubicBezTo>
                    <a:cubicBezTo>
                      <a:pt x="251" y="479"/>
                      <a:pt x="251" y="479"/>
                      <a:pt x="245" y="482"/>
                    </a:cubicBezTo>
                    <a:cubicBezTo>
                      <a:pt x="226" y="490"/>
                      <a:pt x="205" y="495"/>
                      <a:pt x="184" y="49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35" name="Freeform 17">
                <a:extLst>
                  <a:ext uri="{FF2B5EF4-FFF2-40B4-BE49-F238E27FC236}">
                    <a16:creationId xmlns:a16="http://schemas.microsoft.com/office/drawing/2014/main" id="{B0FA73B9-5877-9A46-A603-51F0595C5D19}"/>
                  </a:ext>
                </a:extLst>
              </p:cNvPr>
              <p:cNvSpPr/>
              <p:nvPr/>
            </p:nvSpPr>
            <p:spPr>
              <a:xfrm>
                <a:off x="1942920" y="2965320"/>
                <a:ext cx="96120" cy="81000"/>
              </a:xfrm>
              <a:custGeom>
                <a:avLst/>
                <a:gdLst/>
                <a:ahLst/>
                <a:cxnLst/>
                <a:rect l="0" t="0" r="r" b="b"/>
                <a:pathLst>
                  <a:path w="267" h="225">
                    <a:moveTo>
                      <a:pt x="99" y="167"/>
                    </a:moveTo>
                    <a:cubicBezTo>
                      <a:pt x="94" y="183"/>
                      <a:pt x="78" y="210"/>
                      <a:pt x="53" y="210"/>
                    </a:cubicBezTo>
                    <a:cubicBezTo>
                      <a:pt x="51" y="210"/>
                      <a:pt x="37" y="210"/>
                      <a:pt x="26" y="203"/>
                    </a:cubicBezTo>
                    <a:cubicBezTo>
                      <a:pt x="46" y="197"/>
                      <a:pt x="48" y="179"/>
                      <a:pt x="48" y="176"/>
                    </a:cubicBezTo>
                    <a:cubicBezTo>
                      <a:pt x="48" y="165"/>
                      <a:pt x="40" y="157"/>
                      <a:pt x="29" y="157"/>
                    </a:cubicBezTo>
                    <a:cubicBezTo>
                      <a:pt x="14" y="157"/>
                      <a:pt x="0" y="170"/>
                      <a:pt x="0" y="187"/>
                    </a:cubicBezTo>
                    <a:cubicBezTo>
                      <a:pt x="0" y="213"/>
                      <a:pt x="27" y="224"/>
                      <a:pt x="51" y="224"/>
                    </a:cubicBezTo>
                    <a:cubicBezTo>
                      <a:pt x="75" y="224"/>
                      <a:pt x="94" y="210"/>
                      <a:pt x="107" y="189"/>
                    </a:cubicBezTo>
                    <a:cubicBezTo>
                      <a:pt x="120" y="215"/>
                      <a:pt x="147" y="224"/>
                      <a:pt x="166" y="224"/>
                    </a:cubicBezTo>
                    <a:cubicBezTo>
                      <a:pt x="224" y="224"/>
                      <a:pt x="253" y="162"/>
                      <a:pt x="253" y="147"/>
                    </a:cubicBezTo>
                    <a:cubicBezTo>
                      <a:pt x="253" y="141"/>
                      <a:pt x="246" y="141"/>
                      <a:pt x="245" y="141"/>
                    </a:cubicBezTo>
                    <a:cubicBezTo>
                      <a:pt x="238" y="141"/>
                      <a:pt x="238" y="144"/>
                      <a:pt x="237" y="151"/>
                    </a:cubicBezTo>
                    <a:cubicBezTo>
                      <a:pt x="226" y="184"/>
                      <a:pt x="197" y="210"/>
                      <a:pt x="168" y="210"/>
                    </a:cubicBezTo>
                    <a:cubicBezTo>
                      <a:pt x="149" y="210"/>
                      <a:pt x="138" y="197"/>
                      <a:pt x="138" y="178"/>
                    </a:cubicBezTo>
                    <a:cubicBezTo>
                      <a:pt x="138" y="165"/>
                      <a:pt x="150" y="120"/>
                      <a:pt x="163" y="64"/>
                    </a:cubicBezTo>
                    <a:cubicBezTo>
                      <a:pt x="174" y="26"/>
                      <a:pt x="197" y="14"/>
                      <a:pt x="213" y="14"/>
                    </a:cubicBezTo>
                    <a:cubicBezTo>
                      <a:pt x="213" y="14"/>
                      <a:pt x="229" y="14"/>
                      <a:pt x="238" y="21"/>
                    </a:cubicBezTo>
                    <a:cubicBezTo>
                      <a:pt x="224" y="26"/>
                      <a:pt x="218" y="38"/>
                      <a:pt x="218" y="48"/>
                    </a:cubicBezTo>
                    <a:cubicBezTo>
                      <a:pt x="218" y="59"/>
                      <a:pt x="226" y="67"/>
                      <a:pt x="237" y="67"/>
                    </a:cubicBezTo>
                    <a:cubicBezTo>
                      <a:pt x="248" y="67"/>
                      <a:pt x="266" y="58"/>
                      <a:pt x="266" y="37"/>
                    </a:cubicBezTo>
                    <a:cubicBezTo>
                      <a:pt x="266" y="8"/>
                      <a:pt x="234" y="0"/>
                      <a:pt x="213" y="0"/>
                    </a:cubicBezTo>
                    <a:cubicBezTo>
                      <a:pt x="189" y="0"/>
                      <a:pt x="170" y="16"/>
                      <a:pt x="158" y="35"/>
                    </a:cubicBezTo>
                    <a:cubicBezTo>
                      <a:pt x="149" y="14"/>
                      <a:pt x="126" y="0"/>
                      <a:pt x="99" y="0"/>
                    </a:cubicBezTo>
                    <a:cubicBezTo>
                      <a:pt x="43" y="0"/>
                      <a:pt x="11" y="61"/>
                      <a:pt x="11" y="75"/>
                    </a:cubicBezTo>
                    <a:cubicBezTo>
                      <a:pt x="11" y="82"/>
                      <a:pt x="18" y="82"/>
                      <a:pt x="19" y="82"/>
                    </a:cubicBezTo>
                    <a:cubicBezTo>
                      <a:pt x="26" y="82"/>
                      <a:pt x="27" y="80"/>
                      <a:pt x="29" y="74"/>
                    </a:cubicBezTo>
                    <a:cubicBezTo>
                      <a:pt x="42" y="35"/>
                      <a:pt x="72" y="14"/>
                      <a:pt x="98" y="14"/>
                    </a:cubicBezTo>
                    <a:cubicBezTo>
                      <a:pt x="114" y="14"/>
                      <a:pt x="126" y="22"/>
                      <a:pt x="126" y="46"/>
                    </a:cubicBezTo>
                    <a:cubicBezTo>
                      <a:pt x="126" y="56"/>
                      <a:pt x="120" y="82"/>
                      <a:pt x="117" y="98"/>
                    </a:cubicBezTo>
                    <a:lnTo>
                      <a:pt x="99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36" name="Freeform 18">
                <a:extLst>
                  <a:ext uri="{FF2B5EF4-FFF2-40B4-BE49-F238E27FC236}">
                    <a16:creationId xmlns:a16="http://schemas.microsoft.com/office/drawing/2014/main" id="{B63B49D2-CE92-1648-BA30-FE9F21ABD736}"/>
                  </a:ext>
                </a:extLst>
              </p:cNvPr>
              <p:cNvSpPr/>
              <p:nvPr/>
            </p:nvSpPr>
            <p:spPr>
              <a:xfrm>
                <a:off x="2146320" y="2913120"/>
                <a:ext cx="169200" cy="6048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8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7"/>
                    </a:moveTo>
                    <a:cubicBezTo>
                      <a:pt x="456" y="167"/>
                      <a:pt x="469" y="167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7"/>
                      <a:pt x="13" y="167"/>
                      <a:pt x="24" y="167"/>
                    </a:cubicBezTo>
                    <a:lnTo>
                      <a:pt x="446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37" name="Freeform 19">
                <a:extLst>
                  <a:ext uri="{FF2B5EF4-FFF2-40B4-BE49-F238E27FC236}">
                    <a16:creationId xmlns:a16="http://schemas.microsoft.com/office/drawing/2014/main" id="{18E07808-34BF-614B-855B-29F1A95C597D}"/>
                  </a:ext>
                </a:extLst>
              </p:cNvPr>
              <p:cNvSpPr/>
              <p:nvPr/>
            </p:nvSpPr>
            <p:spPr>
              <a:xfrm>
                <a:off x="2410200" y="283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7"/>
                      <a:pt x="50" y="103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5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9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4"/>
                    </a:cubicBezTo>
                    <a:cubicBezTo>
                      <a:pt x="61" y="255"/>
                      <a:pt x="0" y="293"/>
                      <a:pt x="0" y="364"/>
                    </a:cubicBezTo>
                    <a:cubicBezTo>
                      <a:pt x="0" y="439"/>
                      <a:pt x="72" y="485"/>
                      <a:pt x="146" y="485"/>
                    </a:cubicBezTo>
                    <a:cubicBezTo>
                      <a:pt x="226" y="485"/>
                      <a:pt x="293" y="428"/>
                      <a:pt x="293" y="352"/>
                    </a:cubicBezTo>
                    <a:cubicBezTo>
                      <a:pt x="293" y="327"/>
                      <a:pt x="285" y="295"/>
                      <a:pt x="259" y="264"/>
                    </a:cubicBezTo>
                    <a:cubicBezTo>
                      <a:pt x="245" y="250"/>
                      <a:pt x="234" y="244"/>
                      <a:pt x="189" y="215"/>
                    </a:cubicBezTo>
                    <a:moveTo>
                      <a:pt x="118" y="245"/>
                    </a:moveTo>
                    <a:lnTo>
                      <a:pt x="205" y="300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6"/>
                      <a:pt x="147" y="466"/>
                    </a:cubicBezTo>
                    <a:cubicBezTo>
                      <a:pt x="86" y="466"/>
                      <a:pt x="35" y="423"/>
                      <a:pt x="35" y="364"/>
                    </a:cubicBezTo>
                    <a:cubicBezTo>
                      <a:pt x="35" y="322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38" name="Freeform 20">
                <a:extLst>
                  <a:ext uri="{FF2B5EF4-FFF2-40B4-BE49-F238E27FC236}">
                    <a16:creationId xmlns:a16="http://schemas.microsoft.com/office/drawing/2014/main" id="{C3FE6401-5A25-294F-8478-3DD6F9C636BA}"/>
                  </a:ext>
                </a:extLst>
              </p:cNvPr>
              <p:cNvSpPr/>
              <p:nvPr/>
            </p:nvSpPr>
            <p:spPr>
              <a:xfrm>
                <a:off x="2547720" y="2979360"/>
                <a:ext cx="28080" cy="28080"/>
              </a:xfrm>
              <a:custGeom>
                <a:avLst/>
                <a:gdLst/>
                <a:ahLst/>
                <a:cxnLst/>
                <a:rect l="0" t="0" r="r" b="b"/>
                <a:pathLst>
                  <a:path w="78" h="78">
                    <a:moveTo>
                      <a:pt x="77" y="38"/>
                    </a:moveTo>
                    <a:cubicBezTo>
                      <a:pt x="77" y="18"/>
                      <a:pt x="59" y="0"/>
                      <a:pt x="38" y="0"/>
                    </a:cubicBezTo>
                    <a:cubicBezTo>
                      <a:pt x="18" y="0"/>
                      <a:pt x="0" y="18"/>
                      <a:pt x="0" y="38"/>
                    </a:cubicBezTo>
                    <a:cubicBezTo>
                      <a:pt x="0" y="59"/>
                      <a:pt x="18" y="77"/>
                      <a:pt x="38" y="77"/>
                    </a:cubicBezTo>
                    <a:cubicBezTo>
                      <a:pt x="59" y="77"/>
                      <a:pt x="77" y="59"/>
                      <a:pt x="77" y="38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39" name="Freeform 21">
                <a:extLst>
                  <a:ext uri="{FF2B5EF4-FFF2-40B4-BE49-F238E27FC236}">
                    <a16:creationId xmlns:a16="http://schemas.microsoft.com/office/drawing/2014/main" id="{6B97C44B-9C77-C84B-997B-778EEC3BD113}"/>
                  </a:ext>
                </a:extLst>
              </p:cNvPr>
              <p:cNvSpPr/>
              <p:nvPr/>
            </p:nvSpPr>
            <p:spPr>
              <a:xfrm>
                <a:off x="2608920" y="2837520"/>
                <a:ext cx="101880" cy="169920"/>
              </a:xfrm>
              <a:custGeom>
                <a:avLst/>
                <a:gdLst/>
                <a:ahLst/>
                <a:cxnLst/>
                <a:rect l="0" t="0" r="r" b="b"/>
                <a:pathLst>
                  <a:path w="283" h="472">
                    <a:moveTo>
                      <a:pt x="54" y="417"/>
                    </a:moveTo>
                    <a:lnTo>
                      <a:pt x="130" y="343"/>
                    </a:lnTo>
                    <a:cubicBezTo>
                      <a:pt x="240" y="245"/>
                      <a:pt x="282" y="208"/>
                      <a:pt x="282" y="138"/>
                    </a:cubicBezTo>
                    <a:cubicBezTo>
                      <a:pt x="282" y="56"/>
                      <a:pt x="219" y="0"/>
                      <a:pt x="133" y="0"/>
                    </a:cubicBezTo>
                    <a:cubicBezTo>
                      <a:pt x="53" y="0"/>
                      <a:pt x="0" y="66"/>
                      <a:pt x="0" y="128"/>
                    </a:cubicBezTo>
                    <a:cubicBezTo>
                      <a:pt x="0" y="167"/>
                      <a:pt x="35" y="167"/>
                      <a:pt x="37" y="167"/>
                    </a:cubicBezTo>
                    <a:cubicBezTo>
                      <a:pt x="50" y="167"/>
                      <a:pt x="74" y="159"/>
                      <a:pt x="74" y="130"/>
                    </a:cubicBezTo>
                    <a:cubicBezTo>
                      <a:pt x="74" y="112"/>
                      <a:pt x="61" y="93"/>
                      <a:pt x="37" y="93"/>
                    </a:cubicBezTo>
                    <a:cubicBezTo>
                      <a:pt x="30" y="93"/>
                      <a:pt x="30" y="93"/>
                      <a:pt x="27" y="95"/>
                    </a:cubicBezTo>
                    <a:cubicBezTo>
                      <a:pt x="43" y="48"/>
                      <a:pt x="82" y="22"/>
                      <a:pt x="123" y="22"/>
                    </a:cubicBezTo>
                    <a:cubicBezTo>
                      <a:pt x="187" y="22"/>
                      <a:pt x="218" y="78"/>
                      <a:pt x="218" y="138"/>
                    </a:cubicBezTo>
                    <a:cubicBezTo>
                      <a:pt x="218" y="194"/>
                      <a:pt x="182" y="250"/>
                      <a:pt x="144" y="293"/>
                    </a:cubicBezTo>
                    <a:lnTo>
                      <a:pt x="8" y="444"/>
                    </a:lnTo>
                    <a:cubicBezTo>
                      <a:pt x="0" y="452"/>
                      <a:pt x="0" y="453"/>
                      <a:pt x="0" y="471"/>
                    </a:cubicBezTo>
                    <a:lnTo>
                      <a:pt x="262" y="471"/>
                    </a:lnTo>
                    <a:lnTo>
                      <a:pt x="282" y="348"/>
                    </a:lnTo>
                    <a:lnTo>
                      <a:pt x="264" y="348"/>
                    </a:lnTo>
                    <a:cubicBezTo>
                      <a:pt x="261" y="368"/>
                      <a:pt x="256" y="401"/>
                      <a:pt x="248" y="410"/>
                    </a:cubicBezTo>
                    <a:cubicBezTo>
                      <a:pt x="243" y="417"/>
                      <a:pt x="197" y="417"/>
                      <a:pt x="182" y="417"/>
                    </a:cubicBezTo>
                    <a:lnTo>
                      <a:pt x="54" y="41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40" name="Freeform 22">
                <a:extLst>
                  <a:ext uri="{FF2B5EF4-FFF2-40B4-BE49-F238E27FC236}">
                    <a16:creationId xmlns:a16="http://schemas.microsoft.com/office/drawing/2014/main" id="{7BBDFD7D-8DFD-4C4B-B7C9-257EDA5773E4}"/>
                  </a:ext>
                </a:extLst>
              </p:cNvPr>
              <p:cNvSpPr/>
              <p:nvPr/>
            </p:nvSpPr>
            <p:spPr>
              <a:xfrm>
                <a:off x="2729880" y="2834640"/>
                <a:ext cx="113400" cy="172080"/>
              </a:xfrm>
              <a:custGeom>
                <a:avLst/>
                <a:gdLst/>
                <a:ahLst/>
                <a:cxnLst/>
                <a:rect l="0" t="0" r="r" b="b"/>
                <a:pathLst>
                  <a:path w="315" h="478">
                    <a:moveTo>
                      <a:pt x="187" y="362"/>
                    </a:moveTo>
                    <a:lnTo>
                      <a:pt x="187" y="423"/>
                    </a:lnTo>
                    <a:cubicBezTo>
                      <a:pt x="187" y="449"/>
                      <a:pt x="187" y="457"/>
                      <a:pt x="134" y="457"/>
                    </a:cubicBezTo>
                    <a:lnTo>
                      <a:pt x="120" y="457"/>
                    </a:lnTo>
                    <a:lnTo>
                      <a:pt x="120" y="477"/>
                    </a:lnTo>
                    <a:cubicBezTo>
                      <a:pt x="149" y="476"/>
                      <a:pt x="186" y="476"/>
                      <a:pt x="214" y="476"/>
                    </a:cubicBezTo>
                    <a:cubicBezTo>
                      <a:pt x="245" y="476"/>
                      <a:pt x="282" y="476"/>
                      <a:pt x="310" y="477"/>
                    </a:cubicBezTo>
                    <a:lnTo>
                      <a:pt x="310" y="457"/>
                    </a:lnTo>
                    <a:lnTo>
                      <a:pt x="296" y="457"/>
                    </a:lnTo>
                    <a:cubicBezTo>
                      <a:pt x="243" y="457"/>
                      <a:pt x="242" y="449"/>
                      <a:pt x="242" y="423"/>
                    </a:cubicBezTo>
                    <a:lnTo>
                      <a:pt x="242" y="362"/>
                    </a:lnTo>
                    <a:lnTo>
                      <a:pt x="314" y="362"/>
                    </a:lnTo>
                    <a:lnTo>
                      <a:pt x="314" y="340"/>
                    </a:lnTo>
                    <a:lnTo>
                      <a:pt x="242" y="340"/>
                    </a:lnTo>
                    <a:lnTo>
                      <a:pt x="242" y="18"/>
                    </a:lnTo>
                    <a:cubicBezTo>
                      <a:pt x="242" y="5"/>
                      <a:pt x="242" y="0"/>
                      <a:pt x="230" y="0"/>
                    </a:cubicBezTo>
                    <a:cubicBezTo>
                      <a:pt x="224" y="0"/>
                      <a:pt x="222" y="0"/>
                      <a:pt x="218" y="8"/>
                    </a:cubicBezTo>
                    <a:lnTo>
                      <a:pt x="0" y="340"/>
                    </a:lnTo>
                    <a:lnTo>
                      <a:pt x="0" y="362"/>
                    </a:lnTo>
                    <a:lnTo>
                      <a:pt x="187" y="362"/>
                    </a:lnTo>
                    <a:moveTo>
                      <a:pt x="192" y="340"/>
                    </a:moveTo>
                    <a:lnTo>
                      <a:pt x="19" y="340"/>
                    </a:lnTo>
                    <a:lnTo>
                      <a:pt x="192" y="77"/>
                    </a:lnTo>
                    <a:lnTo>
                      <a:pt x="192" y="340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</p:grpSp>
        <p:grpSp>
          <p:nvGrpSpPr>
            <p:cNvPr id="120" name="Group 23">
              <a:extLst>
                <a:ext uri="{FF2B5EF4-FFF2-40B4-BE49-F238E27FC236}">
                  <a16:creationId xmlns:a16="http://schemas.microsoft.com/office/drawing/2014/main" id="{48AB4944-3D37-BB4D-9019-435B74E3C5F9}"/>
                </a:ext>
              </a:extLst>
            </p:cNvPr>
            <p:cNvGrpSpPr/>
            <p:nvPr/>
          </p:nvGrpSpPr>
          <p:grpSpPr>
            <a:xfrm>
              <a:off x="1734480" y="2882268"/>
              <a:ext cx="1109520" cy="252720"/>
              <a:chOff x="1734480" y="3187080"/>
              <a:chExt cx="1109520" cy="252720"/>
            </a:xfrm>
          </p:grpSpPr>
          <p:sp>
            <p:nvSpPr>
              <p:cNvPr id="125" name="Freeform 24">
                <a:extLst>
                  <a:ext uri="{FF2B5EF4-FFF2-40B4-BE49-F238E27FC236}">
                    <a16:creationId xmlns:a16="http://schemas.microsoft.com/office/drawing/2014/main" id="{A2EC50D6-A185-C24E-8115-5D270481B440}"/>
                  </a:ext>
                </a:extLst>
              </p:cNvPr>
              <p:cNvSpPr/>
              <p:nvPr/>
            </p:nvSpPr>
            <p:spPr>
              <a:xfrm>
                <a:off x="1734480" y="3192840"/>
                <a:ext cx="1109880" cy="246240"/>
              </a:xfrm>
              <a:custGeom>
                <a:avLst/>
                <a:gdLst/>
                <a:ahLst/>
                <a:cxnLst/>
                <a:rect l="0" t="0" r="r" b="b"/>
                <a:pathLst>
                  <a:path w="3083" h="684">
                    <a:moveTo>
                      <a:pt x="1541" y="683"/>
                    </a:moveTo>
                    <a:lnTo>
                      <a:pt x="0" y="683"/>
                    </a:lnTo>
                    <a:lnTo>
                      <a:pt x="0" y="0"/>
                    </a:lnTo>
                    <a:lnTo>
                      <a:pt x="3082" y="0"/>
                    </a:lnTo>
                    <a:lnTo>
                      <a:pt x="3082" y="683"/>
                    </a:lnTo>
                    <a:lnTo>
                      <a:pt x="1541" y="683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</p:sp>
          <p:sp>
            <p:nvSpPr>
              <p:cNvPr id="126" name="Freeform 25">
                <a:extLst>
                  <a:ext uri="{FF2B5EF4-FFF2-40B4-BE49-F238E27FC236}">
                    <a16:creationId xmlns:a16="http://schemas.microsoft.com/office/drawing/2014/main" id="{DCAE66A2-6724-CC40-834C-883CC2A84742}"/>
                  </a:ext>
                </a:extLst>
              </p:cNvPr>
              <p:cNvSpPr/>
              <p:nvPr/>
            </p:nvSpPr>
            <p:spPr>
              <a:xfrm>
                <a:off x="1747080" y="3187080"/>
                <a:ext cx="176040" cy="228240"/>
              </a:xfrm>
              <a:custGeom>
                <a:avLst/>
                <a:gdLst/>
                <a:ahLst/>
                <a:cxnLst/>
                <a:rect l="0" t="0" r="r" b="b"/>
                <a:pathLst>
                  <a:path w="489" h="634">
                    <a:moveTo>
                      <a:pt x="274" y="493"/>
                    </a:moveTo>
                    <a:cubicBezTo>
                      <a:pt x="384" y="451"/>
                      <a:pt x="488" y="325"/>
                      <a:pt x="488" y="189"/>
                    </a:cubicBezTo>
                    <a:cubicBezTo>
                      <a:pt x="488" y="77"/>
                      <a:pt x="413" y="0"/>
                      <a:pt x="307" y="0"/>
                    </a:cubicBezTo>
                    <a:cubicBezTo>
                      <a:pt x="155" y="0"/>
                      <a:pt x="0" y="160"/>
                      <a:pt x="0" y="325"/>
                    </a:cubicBezTo>
                    <a:cubicBezTo>
                      <a:pt x="0" y="441"/>
                      <a:pt x="78" y="512"/>
                      <a:pt x="181" y="512"/>
                    </a:cubicBezTo>
                    <a:cubicBezTo>
                      <a:pt x="198" y="512"/>
                      <a:pt x="222" y="509"/>
                      <a:pt x="250" y="502"/>
                    </a:cubicBezTo>
                    <a:cubicBezTo>
                      <a:pt x="246" y="545"/>
                      <a:pt x="246" y="547"/>
                      <a:pt x="246" y="556"/>
                    </a:cubicBezTo>
                    <a:cubicBezTo>
                      <a:pt x="246" y="579"/>
                      <a:pt x="246" y="633"/>
                      <a:pt x="306" y="633"/>
                    </a:cubicBezTo>
                    <a:cubicBezTo>
                      <a:pt x="389" y="633"/>
                      <a:pt x="422" y="504"/>
                      <a:pt x="422" y="497"/>
                    </a:cubicBezTo>
                    <a:cubicBezTo>
                      <a:pt x="422" y="491"/>
                      <a:pt x="418" y="489"/>
                      <a:pt x="416" y="489"/>
                    </a:cubicBezTo>
                    <a:cubicBezTo>
                      <a:pt x="410" y="489"/>
                      <a:pt x="408" y="493"/>
                      <a:pt x="406" y="497"/>
                    </a:cubicBezTo>
                    <a:cubicBezTo>
                      <a:pt x="390" y="547"/>
                      <a:pt x="349" y="564"/>
                      <a:pt x="325" y="564"/>
                    </a:cubicBezTo>
                    <a:cubicBezTo>
                      <a:pt x="291" y="564"/>
                      <a:pt x="282" y="545"/>
                      <a:pt x="274" y="493"/>
                    </a:cubicBezTo>
                    <a:moveTo>
                      <a:pt x="141" y="486"/>
                    </a:moveTo>
                    <a:cubicBezTo>
                      <a:pt x="86" y="465"/>
                      <a:pt x="62" y="409"/>
                      <a:pt x="62" y="347"/>
                    </a:cubicBezTo>
                    <a:cubicBezTo>
                      <a:pt x="62" y="297"/>
                      <a:pt x="80" y="198"/>
                      <a:pt x="134" y="122"/>
                    </a:cubicBezTo>
                    <a:cubicBezTo>
                      <a:pt x="186" y="50"/>
                      <a:pt x="251" y="18"/>
                      <a:pt x="304" y="18"/>
                    </a:cubicBezTo>
                    <a:cubicBezTo>
                      <a:pt x="374" y="18"/>
                      <a:pt x="426" y="72"/>
                      <a:pt x="426" y="166"/>
                    </a:cubicBezTo>
                    <a:cubicBezTo>
                      <a:pt x="426" y="237"/>
                      <a:pt x="389" y="401"/>
                      <a:pt x="270" y="469"/>
                    </a:cubicBezTo>
                    <a:cubicBezTo>
                      <a:pt x="267" y="443"/>
                      <a:pt x="261" y="392"/>
                      <a:pt x="208" y="392"/>
                    </a:cubicBezTo>
                    <a:cubicBezTo>
                      <a:pt x="171" y="392"/>
                      <a:pt x="138" y="427"/>
                      <a:pt x="138" y="464"/>
                    </a:cubicBezTo>
                    <a:cubicBezTo>
                      <a:pt x="138" y="478"/>
                      <a:pt x="141" y="486"/>
                      <a:pt x="141" y="486"/>
                    </a:cubicBezTo>
                    <a:moveTo>
                      <a:pt x="184" y="494"/>
                    </a:moveTo>
                    <a:cubicBezTo>
                      <a:pt x="174" y="494"/>
                      <a:pt x="152" y="494"/>
                      <a:pt x="152" y="464"/>
                    </a:cubicBezTo>
                    <a:cubicBezTo>
                      <a:pt x="152" y="437"/>
                      <a:pt x="179" y="408"/>
                      <a:pt x="208" y="408"/>
                    </a:cubicBezTo>
                    <a:cubicBezTo>
                      <a:pt x="238" y="408"/>
                      <a:pt x="251" y="425"/>
                      <a:pt x="251" y="467"/>
                    </a:cubicBezTo>
                    <a:cubicBezTo>
                      <a:pt x="251" y="478"/>
                      <a:pt x="251" y="478"/>
                      <a:pt x="245" y="481"/>
                    </a:cubicBezTo>
                    <a:cubicBezTo>
                      <a:pt x="226" y="489"/>
                      <a:pt x="205" y="494"/>
                      <a:pt x="184" y="494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27" name="Freeform 26">
                <a:extLst>
                  <a:ext uri="{FF2B5EF4-FFF2-40B4-BE49-F238E27FC236}">
                    <a16:creationId xmlns:a16="http://schemas.microsoft.com/office/drawing/2014/main" id="{1874E49B-31B4-AE4C-AA61-C2123CF9EECA}"/>
                  </a:ext>
                </a:extLst>
              </p:cNvPr>
              <p:cNvSpPr/>
              <p:nvPr/>
            </p:nvSpPr>
            <p:spPr>
              <a:xfrm>
                <a:off x="1942920" y="3325320"/>
                <a:ext cx="91800" cy="114840"/>
              </a:xfrm>
              <a:custGeom>
                <a:avLst/>
                <a:gdLst/>
                <a:ahLst/>
                <a:cxnLst/>
                <a:rect l="0" t="0" r="r" b="b"/>
                <a:pathLst>
                  <a:path w="255" h="319">
                    <a:moveTo>
                      <a:pt x="253" y="32"/>
                    </a:moveTo>
                    <a:cubicBezTo>
                      <a:pt x="254" y="24"/>
                      <a:pt x="254" y="24"/>
                      <a:pt x="254" y="21"/>
                    </a:cubicBezTo>
                    <a:cubicBezTo>
                      <a:pt x="254" y="11"/>
                      <a:pt x="246" y="5"/>
                      <a:pt x="238" y="5"/>
                    </a:cubicBezTo>
                    <a:cubicBezTo>
                      <a:pt x="232" y="5"/>
                      <a:pt x="222" y="8"/>
                      <a:pt x="218" y="18"/>
                    </a:cubicBezTo>
                    <a:cubicBezTo>
                      <a:pt x="216" y="19"/>
                      <a:pt x="211" y="35"/>
                      <a:pt x="210" y="45"/>
                    </a:cubicBezTo>
                    <a:lnTo>
                      <a:pt x="198" y="86"/>
                    </a:lnTo>
                    <a:cubicBezTo>
                      <a:pt x="197" y="99"/>
                      <a:pt x="181" y="160"/>
                      <a:pt x="179" y="166"/>
                    </a:cubicBezTo>
                    <a:cubicBezTo>
                      <a:pt x="179" y="166"/>
                      <a:pt x="157" y="209"/>
                      <a:pt x="118" y="209"/>
                    </a:cubicBezTo>
                    <a:cubicBezTo>
                      <a:pt x="85" y="209"/>
                      <a:pt x="85" y="177"/>
                      <a:pt x="85" y="168"/>
                    </a:cubicBezTo>
                    <a:cubicBezTo>
                      <a:pt x="85" y="141"/>
                      <a:pt x="96" y="110"/>
                      <a:pt x="110" y="72"/>
                    </a:cubicBezTo>
                    <a:cubicBezTo>
                      <a:pt x="117" y="56"/>
                      <a:pt x="120" y="51"/>
                      <a:pt x="120" y="42"/>
                    </a:cubicBezTo>
                    <a:cubicBezTo>
                      <a:pt x="120" y="18"/>
                      <a:pt x="99" y="0"/>
                      <a:pt x="72" y="0"/>
                    </a:cubicBezTo>
                    <a:cubicBezTo>
                      <a:pt x="22" y="0"/>
                      <a:pt x="0" y="67"/>
                      <a:pt x="0" y="75"/>
                    </a:cubicBezTo>
                    <a:cubicBezTo>
                      <a:pt x="0" y="82"/>
                      <a:pt x="6" y="82"/>
                      <a:pt x="8" y="82"/>
                    </a:cubicBezTo>
                    <a:cubicBezTo>
                      <a:pt x="16" y="82"/>
                      <a:pt x="16" y="80"/>
                      <a:pt x="18" y="74"/>
                    </a:cubicBezTo>
                    <a:cubicBezTo>
                      <a:pt x="30" y="34"/>
                      <a:pt x="51" y="14"/>
                      <a:pt x="70" y="14"/>
                    </a:cubicBezTo>
                    <a:cubicBezTo>
                      <a:pt x="80" y="14"/>
                      <a:pt x="83" y="19"/>
                      <a:pt x="83" y="30"/>
                    </a:cubicBezTo>
                    <a:cubicBezTo>
                      <a:pt x="83" y="43"/>
                      <a:pt x="78" y="53"/>
                      <a:pt x="77" y="59"/>
                    </a:cubicBezTo>
                    <a:cubicBezTo>
                      <a:pt x="53" y="120"/>
                      <a:pt x="48" y="139"/>
                      <a:pt x="48" y="160"/>
                    </a:cubicBezTo>
                    <a:cubicBezTo>
                      <a:pt x="48" y="168"/>
                      <a:pt x="48" y="192"/>
                      <a:pt x="67" y="208"/>
                    </a:cubicBezTo>
                    <a:cubicBezTo>
                      <a:pt x="82" y="221"/>
                      <a:pt x="102" y="222"/>
                      <a:pt x="117" y="222"/>
                    </a:cubicBezTo>
                    <a:cubicBezTo>
                      <a:pt x="136" y="222"/>
                      <a:pt x="154" y="216"/>
                      <a:pt x="170" y="200"/>
                    </a:cubicBezTo>
                    <a:cubicBezTo>
                      <a:pt x="163" y="227"/>
                      <a:pt x="158" y="248"/>
                      <a:pt x="138" y="273"/>
                    </a:cubicBezTo>
                    <a:cubicBezTo>
                      <a:pt x="125" y="289"/>
                      <a:pt x="104" y="305"/>
                      <a:pt x="78" y="305"/>
                    </a:cubicBezTo>
                    <a:cubicBezTo>
                      <a:pt x="75" y="305"/>
                      <a:pt x="51" y="305"/>
                      <a:pt x="42" y="289"/>
                    </a:cubicBezTo>
                    <a:cubicBezTo>
                      <a:pt x="67" y="286"/>
                      <a:pt x="67" y="262"/>
                      <a:pt x="67" y="262"/>
                    </a:cubicBezTo>
                    <a:cubicBezTo>
                      <a:pt x="67" y="246"/>
                      <a:pt x="53" y="243"/>
                      <a:pt x="48" y="243"/>
                    </a:cubicBezTo>
                    <a:cubicBezTo>
                      <a:pt x="37" y="243"/>
                      <a:pt x="19" y="253"/>
                      <a:pt x="19" y="275"/>
                    </a:cubicBezTo>
                    <a:cubicBezTo>
                      <a:pt x="19" y="301"/>
                      <a:pt x="43" y="318"/>
                      <a:pt x="78" y="318"/>
                    </a:cubicBezTo>
                    <a:cubicBezTo>
                      <a:pt x="128" y="318"/>
                      <a:pt x="190" y="280"/>
                      <a:pt x="205" y="219"/>
                    </a:cubicBezTo>
                    <a:lnTo>
                      <a:pt x="253" y="32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28" name="Freeform 27">
                <a:extLst>
                  <a:ext uri="{FF2B5EF4-FFF2-40B4-BE49-F238E27FC236}">
                    <a16:creationId xmlns:a16="http://schemas.microsoft.com/office/drawing/2014/main" id="{6C52C5BA-6771-FD46-AEDD-9C9AAD3B8383}"/>
                  </a:ext>
                </a:extLst>
              </p:cNvPr>
              <p:cNvSpPr/>
              <p:nvPr/>
            </p:nvSpPr>
            <p:spPr>
              <a:xfrm>
                <a:off x="2140560" y="3272760"/>
                <a:ext cx="169200" cy="6012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7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6"/>
                    </a:moveTo>
                    <a:cubicBezTo>
                      <a:pt x="456" y="166"/>
                      <a:pt x="469" y="166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6"/>
                      <a:pt x="13" y="166"/>
                      <a:pt x="24" y="166"/>
                    </a:cubicBezTo>
                    <a:lnTo>
                      <a:pt x="446" y="166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29" name="Freeform 28">
                <a:extLst>
                  <a:ext uri="{FF2B5EF4-FFF2-40B4-BE49-F238E27FC236}">
                    <a16:creationId xmlns:a16="http://schemas.microsoft.com/office/drawing/2014/main" id="{FF721A99-CC31-DD45-A911-6CFA9FCCA880}"/>
                  </a:ext>
                </a:extLst>
              </p:cNvPr>
              <p:cNvSpPr/>
              <p:nvPr/>
            </p:nvSpPr>
            <p:spPr>
              <a:xfrm>
                <a:off x="240444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6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4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3"/>
                    </a:cubicBezTo>
                    <a:cubicBezTo>
                      <a:pt x="61" y="254"/>
                      <a:pt x="0" y="293"/>
                      <a:pt x="0" y="363"/>
                    </a:cubicBezTo>
                    <a:cubicBezTo>
                      <a:pt x="0" y="438"/>
                      <a:pt x="72" y="485"/>
                      <a:pt x="146" y="485"/>
                    </a:cubicBezTo>
                    <a:cubicBezTo>
                      <a:pt x="226" y="485"/>
                      <a:pt x="293" y="427"/>
                      <a:pt x="293" y="352"/>
                    </a:cubicBezTo>
                    <a:cubicBezTo>
                      <a:pt x="293" y="326"/>
                      <a:pt x="285" y="294"/>
                      <a:pt x="259" y="264"/>
                    </a:cubicBezTo>
                    <a:cubicBezTo>
                      <a:pt x="245" y="249"/>
                      <a:pt x="234" y="243"/>
                      <a:pt x="189" y="214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5"/>
                      <a:pt x="147" y="465"/>
                    </a:cubicBezTo>
                    <a:cubicBezTo>
                      <a:pt x="86" y="465"/>
                      <a:pt x="35" y="422"/>
                      <a:pt x="35" y="363"/>
                    </a:cubicBezTo>
                    <a:cubicBezTo>
                      <a:pt x="35" y="321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30" name="Freeform 29">
                <a:extLst>
                  <a:ext uri="{FF2B5EF4-FFF2-40B4-BE49-F238E27FC236}">
                    <a16:creationId xmlns:a16="http://schemas.microsoft.com/office/drawing/2014/main" id="{00597EB0-6339-7F40-B5DC-1E4DDEEEB06F}"/>
                  </a:ext>
                </a:extLst>
              </p:cNvPr>
              <p:cNvSpPr/>
              <p:nvPr/>
            </p:nvSpPr>
            <p:spPr>
              <a:xfrm>
                <a:off x="2541960" y="3339000"/>
                <a:ext cx="28080" cy="28080"/>
              </a:xfrm>
              <a:custGeom>
                <a:avLst/>
                <a:gdLst/>
                <a:ahLst/>
                <a:cxnLst/>
                <a:rect l="0" t="0" r="r" b="b"/>
                <a:pathLst>
                  <a:path w="78" h="78">
                    <a:moveTo>
                      <a:pt x="77" y="38"/>
                    </a:moveTo>
                    <a:cubicBezTo>
                      <a:pt x="77" y="18"/>
                      <a:pt x="59" y="0"/>
                      <a:pt x="38" y="0"/>
                    </a:cubicBezTo>
                    <a:cubicBezTo>
                      <a:pt x="18" y="0"/>
                      <a:pt x="0" y="18"/>
                      <a:pt x="0" y="38"/>
                    </a:cubicBezTo>
                    <a:cubicBezTo>
                      <a:pt x="0" y="59"/>
                      <a:pt x="18" y="77"/>
                      <a:pt x="38" y="77"/>
                    </a:cubicBezTo>
                    <a:cubicBezTo>
                      <a:pt x="59" y="77"/>
                      <a:pt x="77" y="59"/>
                      <a:pt x="77" y="38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31" name="Freeform 30">
                <a:extLst>
                  <a:ext uri="{FF2B5EF4-FFF2-40B4-BE49-F238E27FC236}">
                    <a16:creationId xmlns:a16="http://schemas.microsoft.com/office/drawing/2014/main" id="{2C3B56C0-24F2-A84A-A0C8-10C00BD66D6F}"/>
                  </a:ext>
                </a:extLst>
              </p:cNvPr>
              <p:cNvSpPr/>
              <p:nvPr/>
            </p:nvSpPr>
            <p:spPr>
              <a:xfrm>
                <a:off x="260100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176" y="221"/>
                    </a:moveTo>
                    <a:cubicBezTo>
                      <a:pt x="234" y="203"/>
                      <a:pt x="274" y="154"/>
                      <a:pt x="274" y="98"/>
                    </a:cubicBezTo>
                    <a:cubicBezTo>
                      <a:pt x="274" y="40"/>
                      <a:pt x="213" y="0"/>
                      <a:pt x="144" y="0"/>
                    </a:cubicBezTo>
                    <a:cubicBezTo>
                      <a:pt x="72" y="0"/>
                      <a:pt x="19" y="42"/>
                      <a:pt x="19" y="96"/>
                    </a:cubicBezTo>
                    <a:cubicBezTo>
                      <a:pt x="19" y="118"/>
                      <a:pt x="35" y="133"/>
                      <a:pt x="54" y="133"/>
                    </a:cubicBezTo>
                    <a:cubicBezTo>
                      <a:pt x="77" y="133"/>
                      <a:pt x="91" y="117"/>
                      <a:pt x="91" y="96"/>
                    </a:cubicBezTo>
                    <a:cubicBezTo>
                      <a:pt x="91" y="61"/>
                      <a:pt x="58" y="61"/>
                      <a:pt x="48" y="61"/>
                    </a:cubicBezTo>
                    <a:cubicBezTo>
                      <a:pt x="69" y="27"/>
                      <a:pt x="115" y="18"/>
                      <a:pt x="141" y="18"/>
                    </a:cubicBezTo>
                    <a:cubicBezTo>
                      <a:pt x="170" y="18"/>
                      <a:pt x="210" y="34"/>
                      <a:pt x="210" y="96"/>
                    </a:cubicBezTo>
                    <a:cubicBezTo>
                      <a:pt x="210" y="106"/>
                      <a:pt x="208" y="146"/>
                      <a:pt x="189" y="177"/>
                    </a:cubicBezTo>
                    <a:cubicBezTo>
                      <a:pt x="168" y="211"/>
                      <a:pt x="144" y="213"/>
                      <a:pt x="126" y="214"/>
                    </a:cubicBezTo>
                    <a:cubicBezTo>
                      <a:pt x="122" y="214"/>
                      <a:pt x="104" y="216"/>
                      <a:pt x="99" y="216"/>
                    </a:cubicBezTo>
                    <a:cubicBezTo>
                      <a:pt x="93" y="216"/>
                      <a:pt x="88" y="217"/>
                      <a:pt x="88" y="224"/>
                    </a:cubicBezTo>
                    <a:cubicBezTo>
                      <a:pt x="88" y="232"/>
                      <a:pt x="93" y="232"/>
                      <a:pt x="106" y="232"/>
                    </a:cubicBezTo>
                    <a:lnTo>
                      <a:pt x="136" y="232"/>
                    </a:lnTo>
                    <a:cubicBezTo>
                      <a:pt x="194" y="232"/>
                      <a:pt x="221" y="280"/>
                      <a:pt x="221" y="349"/>
                    </a:cubicBezTo>
                    <a:cubicBezTo>
                      <a:pt x="221" y="445"/>
                      <a:pt x="171" y="465"/>
                      <a:pt x="141" y="465"/>
                    </a:cubicBezTo>
                    <a:cubicBezTo>
                      <a:pt x="110" y="465"/>
                      <a:pt x="58" y="453"/>
                      <a:pt x="32" y="411"/>
                    </a:cubicBezTo>
                    <a:cubicBezTo>
                      <a:pt x="58" y="416"/>
                      <a:pt x="78" y="400"/>
                      <a:pt x="78" y="373"/>
                    </a:cubicBezTo>
                    <a:cubicBezTo>
                      <a:pt x="78" y="347"/>
                      <a:pt x="61" y="333"/>
                      <a:pt x="40" y="333"/>
                    </a:cubicBezTo>
                    <a:cubicBezTo>
                      <a:pt x="22" y="333"/>
                      <a:pt x="0" y="344"/>
                      <a:pt x="0" y="374"/>
                    </a:cubicBezTo>
                    <a:cubicBezTo>
                      <a:pt x="0" y="438"/>
                      <a:pt x="66" y="485"/>
                      <a:pt x="142" y="485"/>
                    </a:cubicBezTo>
                    <a:cubicBezTo>
                      <a:pt x="229" y="485"/>
                      <a:pt x="293" y="421"/>
                      <a:pt x="293" y="349"/>
                    </a:cubicBezTo>
                    <a:cubicBezTo>
                      <a:pt x="293" y="291"/>
                      <a:pt x="248" y="237"/>
                      <a:pt x="176" y="221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32" name="Freeform 31">
                <a:extLst>
                  <a:ext uri="{FF2B5EF4-FFF2-40B4-BE49-F238E27FC236}">
                    <a16:creationId xmlns:a16="http://schemas.microsoft.com/office/drawing/2014/main" id="{D486C97C-8B69-A844-A9ED-BE1D16947D9D}"/>
                  </a:ext>
                </a:extLst>
              </p:cNvPr>
              <p:cNvSpPr/>
              <p:nvPr/>
            </p:nvSpPr>
            <p:spPr>
              <a:xfrm>
                <a:off x="272772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6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4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3"/>
                    </a:cubicBezTo>
                    <a:cubicBezTo>
                      <a:pt x="61" y="254"/>
                      <a:pt x="0" y="293"/>
                      <a:pt x="0" y="363"/>
                    </a:cubicBezTo>
                    <a:cubicBezTo>
                      <a:pt x="0" y="438"/>
                      <a:pt x="72" y="485"/>
                      <a:pt x="146" y="485"/>
                    </a:cubicBezTo>
                    <a:cubicBezTo>
                      <a:pt x="226" y="485"/>
                      <a:pt x="293" y="427"/>
                      <a:pt x="293" y="352"/>
                    </a:cubicBezTo>
                    <a:cubicBezTo>
                      <a:pt x="293" y="326"/>
                      <a:pt x="285" y="294"/>
                      <a:pt x="259" y="264"/>
                    </a:cubicBezTo>
                    <a:cubicBezTo>
                      <a:pt x="245" y="249"/>
                      <a:pt x="234" y="243"/>
                      <a:pt x="189" y="214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5"/>
                      <a:pt x="147" y="465"/>
                    </a:cubicBezTo>
                    <a:cubicBezTo>
                      <a:pt x="86" y="465"/>
                      <a:pt x="35" y="422"/>
                      <a:pt x="35" y="363"/>
                    </a:cubicBezTo>
                    <a:cubicBezTo>
                      <a:pt x="35" y="321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</p:grpSp>
        <p:sp>
          <p:nvSpPr>
            <p:cNvPr id="121" name="CustomShape 32">
              <a:extLst>
                <a:ext uri="{FF2B5EF4-FFF2-40B4-BE49-F238E27FC236}">
                  <a16:creationId xmlns:a16="http://schemas.microsoft.com/office/drawing/2014/main" id="{71AB51F6-60C9-CA42-AF6B-68A15CE51E4B}"/>
                </a:ext>
              </a:extLst>
            </p:cNvPr>
            <p:cNvSpPr/>
            <p:nvPr/>
          </p:nvSpPr>
          <p:spPr>
            <a:xfrm>
              <a:off x="1097280" y="867708"/>
              <a:ext cx="1188720" cy="381960"/>
            </a:xfrm>
            <a:prstGeom prst="wedgeRoundRectCallout">
              <a:avLst>
                <a:gd name="adj1" fmla="val 53750"/>
                <a:gd name="adj2" fmla="val 117606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100" b="0" strike="noStrike" spc="-1">
                  <a:latin typeface="Arial Black" panose="020B0A04020102020204" pitchFamily="34" charset="0"/>
                </a:rPr>
                <a:t>injection</a:t>
              </a:r>
              <a:endParaRPr lang="en-GB" sz="1400" b="0" strike="noStrike" spc="-1">
                <a:latin typeface="Arial Black" panose="020B0A04020102020204" pitchFamily="34" charset="0"/>
              </a:endParaRPr>
            </a:p>
          </p:txBody>
        </p:sp>
        <p:sp>
          <p:nvSpPr>
            <p:cNvPr id="122" name="CustomShape 33">
              <a:extLst>
                <a:ext uri="{FF2B5EF4-FFF2-40B4-BE49-F238E27FC236}">
                  <a16:creationId xmlns:a16="http://schemas.microsoft.com/office/drawing/2014/main" id="{4366C4E9-72F4-8D46-9474-7C8E08FF4E62}"/>
                </a:ext>
              </a:extLst>
            </p:cNvPr>
            <p:cNvSpPr/>
            <p:nvPr/>
          </p:nvSpPr>
          <p:spPr>
            <a:xfrm>
              <a:off x="182880" y="1782108"/>
              <a:ext cx="548640" cy="381960"/>
            </a:xfrm>
            <a:prstGeom prst="wedgeRoundRectCallout">
              <a:avLst>
                <a:gd name="adj1" fmla="val 97800"/>
                <a:gd name="adj2" fmla="val 166949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100" b="0" strike="noStrike" spc="-1">
                  <a:latin typeface="Arial Black" panose="020B0A04020102020204" pitchFamily="34" charset="0"/>
                </a:rPr>
                <a:t>RF</a:t>
              </a:r>
              <a:endParaRPr lang="en-GB" sz="1400" b="0" strike="noStrike" spc="-1">
                <a:latin typeface="Arial Black" panose="020B0A04020102020204" pitchFamily="34" charset="0"/>
              </a:endParaRPr>
            </a:p>
          </p:txBody>
        </p:sp>
        <p:sp>
          <p:nvSpPr>
            <p:cNvPr id="123" name="CustomShape 35">
              <a:extLst>
                <a:ext uri="{FF2B5EF4-FFF2-40B4-BE49-F238E27FC236}">
                  <a16:creationId xmlns:a16="http://schemas.microsoft.com/office/drawing/2014/main" id="{8A897605-71B9-DB4F-8DFC-83E08F9E4319}"/>
                </a:ext>
              </a:extLst>
            </p:cNvPr>
            <p:cNvSpPr/>
            <p:nvPr/>
          </p:nvSpPr>
          <p:spPr>
            <a:xfrm>
              <a:off x="2194560" y="3261348"/>
              <a:ext cx="1188720" cy="381960"/>
            </a:xfrm>
            <a:prstGeom prst="wedgeRoundRectCallout">
              <a:avLst>
                <a:gd name="adj1" fmla="val 67254"/>
                <a:gd name="adj2" fmla="val -168546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100" b="0" strike="noStrike" spc="-1">
                  <a:latin typeface="Arial Black" panose="020B0A04020102020204" pitchFamily="34" charset="0"/>
                </a:rPr>
                <a:t>extraction</a:t>
              </a:r>
            </a:p>
          </p:txBody>
        </p:sp>
        <p:sp>
          <p:nvSpPr>
            <p:cNvPr id="124" name="CustomShape 36">
              <a:extLst>
                <a:ext uri="{FF2B5EF4-FFF2-40B4-BE49-F238E27FC236}">
                  <a16:creationId xmlns:a16="http://schemas.microsoft.com/office/drawing/2014/main" id="{A1F059B7-5F06-B54B-90D1-4D00D45D5592}"/>
                </a:ext>
              </a:extLst>
            </p:cNvPr>
            <p:cNvSpPr/>
            <p:nvPr/>
          </p:nvSpPr>
          <p:spPr>
            <a:xfrm>
              <a:off x="457200" y="4450068"/>
              <a:ext cx="1463040" cy="381960"/>
            </a:xfrm>
            <a:prstGeom prst="wedgeRoundRectCallout">
              <a:avLst>
                <a:gd name="adj1" fmla="val 75680"/>
                <a:gd name="adj2" fmla="val -141333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100" b="0" strike="noStrike" spc="-1">
                  <a:latin typeface="Arial Black" panose="020B0A04020102020204" pitchFamily="34" charset="0"/>
                </a:rPr>
                <a:t>collimation</a:t>
              </a:r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09B2890B-B5CF-894C-AF8B-3FFD66F950E3}"/>
              </a:ext>
            </a:extLst>
          </p:cNvPr>
          <p:cNvSpPr txBox="1"/>
          <p:nvPr/>
        </p:nvSpPr>
        <p:spPr>
          <a:xfrm>
            <a:off x="294942" y="2916197"/>
            <a:ext cx="2485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accumulator </a:t>
            </a:r>
            <a:r>
              <a:rPr lang="en-GB" sz="2400" dirty="0" err="1"/>
              <a:t>latice</a:t>
            </a:r>
            <a:endParaRPr lang="en-GB" sz="2400" dirty="0"/>
          </a:p>
        </p:txBody>
      </p:sp>
      <p:grpSp>
        <p:nvGrpSpPr>
          <p:cNvPr id="149" name="Group 34">
            <a:extLst>
              <a:ext uri="{FF2B5EF4-FFF2-40B4-BE49-F238E27FC236}">
                <a16:creationId xmlns:a16="http://schemas.microsoft.com/office/drawing/2014/main" id="{9B97B209-5F2D-6248-AC48-78A474154B66}"/>
              </a:ext>
            </a:extLst>
          </p:cNvPr>
          <p:cNvGrpSpPr>
            <a:grpSpLocks/>
          </p:cNvGrpSpPr>
          <p:nvPr/>
        </p:nvGrpSpPr>
        <p:grpSpPr bwMode="auto">
          <a:xfrm>
            <a:off x="3894792" y="3131610"/>
            <a:ext cx="4936918" cy="2267182"/>
            <a:chOff x="251520" y="2060848"/>
            <a:chExt cx="8892480" cy="4082620"/>
          </a:xfrm>
        </p:grpSpPr>
        <p:pic>
          <p:nvPicPr>
            <p:cNvPr id="150" name="Picture 21">
              <a:extLst>
                <a:ext uri="{FF2B5EF4-FFF2-40B4-BE49-F238E27FC236}">
                  <a16:creationId xmlns:a16="http://schemas.microsoft.com/office/drawing/2014/main" id="{8574F5F3-1868-814A-B105-9873AC29BF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060848"/>
              <a:ext cx="8496944" cy="3414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1" name="Straight Arrow Connector 4">
              <a:extLst>
                <a:ext uri="{FF2B5EF4-FFF2-40B4-BE49-F238E27FC236}">
                  <a16:creationId xmlns:a16="http://schemas.microsoft.com/office/drawing/2014/main" id="{0054E9A7-F6EC-3E4F-986B-EBABB1A24EB1}"/>
                </a:ext>
              </a:extLst>
            </p:cNvPr>
            <p:cNvCxnSpPr/>
            <p:nvPr/>
          </p:nvCxnSpPr>
          <p:spPr bwMode="auto">
            <a:xfrm>
              <a:off x="1043762" y="3644914"/>
              <a:ext cx="576320" cy="7142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TextBox 28">
              <a:extLst>
                <a:ext uri="{FF2B5EF4-FFF2-40B4-BE49-F238E27FC236}">
                  <a16:creationId xmlns:a16="http://schemas.microsoft.com/office/drawing/2014/main" id="{F5D997EC-12E4-7C46-B7BA-921829F24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520" y="3501008"/>
              <a:ext cx="1008062" cy="748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700" b="1">
                  <a:solidFill>
                    <a:srgbClr val="000000"/>
                  </a:solidFill>
                  <a:latin typeface="Arial" charset="0"/>
                </a:rPr>
                <a:t>Split Proton Beam</a:t>
              </a:r>
            </a:p>
          </p:txBody>
        </p:sp>
        <p:cxnSp>
          <p:nvCxnSpPr>
            <p:cNvPr id="153" name="Straight Arrow Connector 7">
              <a:extLst>
                <a:ext uri="{FF2B5EF4-FFF2-40B4-BE49-F238E27FC236}">
                  <a16:creationId xmlns:a16="http://schemas.microsoft.com/office/drawing/2014/main" id="{0B1ABE4B-B256-CA42-895E-70CB32ECC0A9}"/>
                </a:ext>
              </a:extLst>
            </p:cNvPr>
            <p:cNvCxnSpPr/>
            <p:nvPr/>
          </p:nvCxnSpPr>
          <p:spPr bwMode="auto">
            <a:xfrm>
              <a:off x="1043762" y="4005219"/>
              <a:ext cx="576320" cy="71425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4">
              <a:extLst>
                <a:ext uri="{FF2B5EF4-FFF2-40B4-BE49-F238E27FC236}">
                  <a16:creationId xmlns:a16="http://schemas.microsoft.com/office/drawing/2014/main" id="{185B28DF-3867-7044-BC50-2BFC049F2C17}"/>
                </a:ext>
              </a:extLst>
            </p:cNvPr>
            <p:cNvCxnSpPr/>
            <p:nvPr/>
          </p:nvCxnSpPr>
          <p:spPr bwMode="auto">
            <a:xfrm>
              <a:off x="3347456" y="4148070"/>
              <a:ext cx="5545694" cy="86504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28">
              <a:extLst>
                <a:ext uri="{FF2B5EF4-FFF2-40B4-BE49-F238E27FC236}">
                  <a16:creationId xmlns:a16="http://schemas.microsoft.com/office/drawing/2014/main" id="{4CC47610-34E3-6447-88E3-D84166C70A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5938" y="5157192"/>
              <a:ext cx="1008062" cy="942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700" b="1">
                  <a:solidFill>
                    <a:srgbClr val="000000"/>
                  </a:solidFill>
                  <a:latin typeface="Arial" charset="0"/>
                </a:rPr>
                <a:t>Neutrino Beam Direction</a:t>
              </a:r>
            </a:p>
          </p:txBody>
        </p:sp>
        <p:cxnSp>
          <p:nvCxnSpPr>
            <p:cNvPr id="156" name="Straight Arrow Connector 18">
              <a:extLst>
                <a:ext uri="{FF2B5EF4-FFF2-40B4-BE49-F238E27FC236}">
                  <a16:creationId xmlns:a16="http://schemas.microsoft.com/office/drawing/2014/main" id="{56EF984D-4D5B-A242-BE1F-80B1AB103264}"/>
                </a:ext>
              </a:extLst>
            </p:cNvPr>
            <p:cNvCxnSpPr>
              <a:stCxn id="157" idx="0"/>
            </p:cNvCxnSpPr>
            <p:nvPr/>
          </p:nvCxnSpPr>
          <p:spPr bwMode="auto">
            <a:xfrm flipV="1">
              <a:off x="1893889" y="4148070"/>
              <a:ext cx="300926" cy="863669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TextBox 28">
              <a:extLst>
                <a:ext uri="{FF2B5EF4-FFF2-40B4-BE49-F238E27FC236}">
                  <a16:creationId xmlns:a16="http://schemas.microsoft.com/office/drawing/2014/main" id="{C78F3964-29A7-6146-A85F-375C365F84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8889" y="5011739"/>
              <a:ext cx="1269999" cy="360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700">
                  <a:solidFill>
                    <a:srgbClr val="333399"/>
                  </a:solidFill>
                  <a:latin typeface="Arial" charset="0"/>
                </a:rPr>
                <a:t>Collimators</a:t>
              </a:r>
            </a:p>
          </p:txBody>
        </p:sp>
        <p:cxnSp>
          <p:nvCxnSpPr>
            <p:cNvPr id="158" name="Straight Arrow Connector 21">
              <a:extLst>
                <a:ext uri="{FF2B5EF4-FFF2-40B4-BE49-F238E27FC236}">
                  <a16:creationId xmlns:a16="http://schemas.microsoft.com/office/drawing/2014/main" id="{A1407A6D-C966-6C48-910D-36D757BA30E0}"/>
                </a:ext>
              </a:extLst>
            </p:cNvPr>
            <p:cNvCxnSpPr>
              <a:stCxn id="159" idx="0"/>
            </p:cNvCxnSpPr>
            <p:nvPr/>
          </p:nvCxnSpPr>
          <p:spPr bwMode="auto">
            <a:xfrm flipH="1" flipV="1">
              <a:off x="2771136" y="4219497"/>
              <a:ext cx="275277" cy="649367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TextBox 28">
              <a:extLst>
                <a:ext uri="{FF2B5EF4-FFF2-40B4-BE49-F238E27FC236}">
                  <a16:creationId xmlns:a16="http://schemas.microsoft.com/office/drawing/2014/main" id="{8F5B8761-996E-BB40-8D3A-9EFAA1B47C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1413" y="4868864"/>
              <a:ext cx="1269999" cy="554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700">
                  <a:solidFill>
                    <a:srgbClr val="333399"/>
                  </a:solidFill>
                  <a:latin typeface="Arial" charset="0"/>
                </a:rPr>
                <a:t>Horns and Targets</a:t>
              </a:r>
            </a:p>
          </p:txBody>
        </p:sp>
        <p:sp>
          <p:nvSpPr>
            <p:cNvPr id="160" name="TextBox 28">
              <a:extLst>
                <a:ext uri="{FF2B5EF4-FFF2-40B4-BE49-F238E27FC236}">
                  <a16:creationId xmlns:a16="http://schemas.microsoft.com/office/drawing/2014/main" id="{C7871DEC-36BA-0D44-9F2D-C98609674B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5895" y="5059504"/>
              <a:ext cx="1620292" cy="554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700" dirty="0">
                  <a:solidFill>
                    <a:srgbClr val="333399"/>
                  </a:solidFill>
                  <a:latin typeface="Arial" charset="0"/>
                </a:rPr>
                <a:t>Decay Volume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700" dirty="0">
                  <a:solidFill>
                    <a:srgbClr val="333399"/>
                  </a:solidFill>
                  <a:latin typeface="Arial" charset="0"/>
                </a:rPr>
                <a:t>(He, 4x4x25 m</a:t>
              </a:r>
              <a:r>
                <a:rPr lang="en-GB" sz="700" baseline="30000" dirty="0">
                  <a:solidFill>
                    <a:srgbClr val="333399"/>
                  </a:solidFill>
                  <a:latin typeface="Arial" charset="0"/>
                </a:rPr>
                <a:t>3</a:t>
              </a:r>
              <a:r>
                <a:rPr lang="en-GB" sz="700" dirty="0">
                  <a:solidFill>
                    <a:srgbClr val="333399"/>
                  </a:solidFill>
                  <a:latin typeface="Arial" charset="0"/>
                </a:rPr>
                <a:t>)</a:t>
              </a:r>
            </a:p>
          </p:txBody>
        </p:sp>
        <p:cxnSp>
          <p:nvCxnSpPr>
            <p:cNvPr id="161" name="Straight Arrow Connector 24">
              <a:extLst>
                <a:ext uri="{FF2B5EF4-FFF2-40B4-BE49-F238E27FC236}">
                  <a16:creationId xmlns:a16="http://schemas.microsoft.com/office/drawing/2014/main" id="{B7DFDC31-8DE5-A64B-A702-C1FDE276A84B}"/>
                </a:ext>
              </a:extLst>
            </p:cNvPr>
            <p:cNvCxnSpPr/>
            <p:nvPr/>
          </p:nvCxnSpPr>
          <p:spPr bwMode="auto">
            <a:xfrm flipV="1">
              <a:off x="4355620" y="4724238"/>
              <a:ext cx="287366" cy="43173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26">
              <a:extLst>
                <a:ext uri="{FF2B5EF4-FFF2-40B4-BE49-F238E27FC236}">
                  <a16:creationId xmlns:a16="http://schemas.microsoft.com/office/drawing/2014/main" id="{52E44EA0-47B2-3447-9BED-44B5288B3FE9}"/>
                </a:ext>
              </a:extLst>
            </p:cNvPr>
            <p:cNvCxnSpPr>
              <a:stCxn id="163" idx="0"/>
            </p:cNvCxnSpPr>
            <p:nvPr/>
          </p:nvCxnSpPr>
          <p:spPr bwMode="auto">
            <a:xfrm flipV="1">
              <a:off x="6984120" y="5084543"/>
              <a:ext cx="326133" cy="504697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TextBox 28">
              <a:extLst>
                <a:ext uri="{FF2B5EF4-FFF2-40B4-BE49-F238E27FC236}">
                  <a16:creationId xmlns:a16="http://schemas.microsoft.com/office/drawing/2014/main" id="{DD36D09C-DB59-CD42-B64C-F8394E4E73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44208" y="5589240"/>
              <a:ext cx="1079823" cy="554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700" dirty="0">
                  <a:solidFill>
                    <a:srgbClr val="333399"/>
                  </a:solidFill>
                  <a:latin typeface="Arial" charset="0"/>
                </a:rPr>
                <a:t>Beam Dump</a:t>
              </a:r>
            </a:p>
          </p:txBody>
        </p:sp>
        <p:sp>
          <p:nvSpPr>
            <p:cNvPr id="164" name="TextBox 28">
              <a:extLst>
                <a:ext uri="{FF2B5EF4-FFF2-40B4-BE49-F238E27FC236}">
                  <a16:creationId xmlns:a16="http://schemas.microsoft.com/office/drawing/2014/main" id="{ADFC2188-3C23-CA4C-BEAA-4720F5A52D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9600" y="3297437"/>
              <a:ext cx="1079823" cy="3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500" dirty="0">
                  <a:solidFill>
                    <a:srgbClr val="333399"/>
                  </a:solidFill>
                  <a:latin typeface="Arial" charset="0"/>
                </a:rPr>
                <a:t>8 m concrete</a:t>
              </a:r>
            </a:p>
          </p:txBody>
        </p:sp>
      </p:grpSp>
      <p:pic>
        <p:nvPicPr>
          <p:cNvPr id="165" name="Picture 164">
            <a:extLst>
              <a:ext uri="{FF2B5EF4-FFF2-40B4-BE49-F238E27FC236}">
                <a16:creationId xmlns:a16="http://schemas.microsoft.com/office/drawing/2014/main" id="{DFF5BCA2-2D1C-FC47-9137-8724FE0109BC}"/>
              </a:ext>
            </a:extLst>
          </p:cNvPr>
          <p:cNvPicPr/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2204389">
            <a:off x="3923352" y="4245406"/>
            <a:ext cx="3459379" cy="3253639"/>
          </a:xfrm>
          <a:prstGeom prst="rect">
            <a:avLst/>
          </a:prstGeom>
          <a:ln>
            <a:noFill/>
          </a:ln>
        </p:spPr>
      </p:pic>
      <p:sp>
        <p:nvSpPr>
          <p:cNvPr id="166" name="TextShape 51">
            <a:extLst>
              <a:ext uri="{FF2B5EF4-FFF2-40B4-BE49-F238E27FC236}">
                <a16:creationId xmlns:a16="http://schemas.microsoft.com/office/drawing/2014/main" id="{09FD5A19-65C1-084F-BD51-8F67701F09C0}"/>
              </a:ext>
            </a:extLst>
          </p:cNvPr>
          <p:cNvSpPr txBox="1"/>
          <p:nvPr/>
        </p:nvSpPr>
        <p:spPr>
          <a:xfrm>
            <a:off x="6188291" y="6339553"/>
            <a:ext cx="1008720" cy="30777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1200" b="0" strike="noStrike" spc="-1" dirty="0">
                <a:latin typeface="Arial"/>
              </a:rPr>
              <a:t>Switchyard</a:t>
            </a:r>
          </a:p>
        </p:txBody>
      </p:sp>
      <p:pic>
        <p:nvPicPr>
          <p:cNvPr id="167" name="Image 2">
            <a:extLst>
              <a:ext uri="{FF2B5EF4-FFF2-40B4-BE49-F238E27FC236}">
                <a16:creationId xmlns:a16="http://schemas.microsoft.com/office/drawing/2014/main" id="{A45D8C07-78A8-BF41-9E5D-890A18B7D4B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2708" y="5398792"/>
            <a:ext cx="1598694" cy="14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479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21527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Latest Improvements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LL2021, 24/02/2022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18</a:t>
            </a:fld>
            <a:endParaRPr lang="en-GB" noProof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AAAFCC-CBD9-6945-860C-56AD12D00839}"/>
              </a:ext>
            </a:extLst>
          </p:cNvPr>
          <p:cNvSpPr txBox="1"/>
          <p:nvPr/>
        </p:nvSpPr>
        <p:spPr>
          <a:xfrm>
            <a:off x="242761" y="776565"/>
            <a:ext cx="5085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New Magriation Matrices </a:t>
            </a:r>
            <a:r>
              <a:rPr lang="fr-CH" dirty="0"/>
              <a:t>for the far detector</a:t>
            </a:r>
            <a:endParaRPr lang="en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Genetic Algorithm for Target Station optimisation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C76F00-B390-1C43-90AE-598DA9C31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720" y="1431401"/>
            <a:ext cx="4432300" cy="300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E8D885-C4D0-BC45-B6D2-A0698C9A9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19" y="1380601"/>
            <a:ext cx="4102100" cy="3060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2D7864-60B8-BA42-9779-0C90A0288EC5}"/>
              </a:ext>
            </a:extLst>
          </p:cNvPr>
          <p:cNvSpPr txBox="1"/>
          <p:nvPr/>
        </p:nvSpPr>
        <p:spPr>
          <a:xfrm>
            <a:off x="1375646" y="3162402"/>
            <a:ext cx="136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WC detector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E47C16-53C3-E343-9256-4C2D6C5813B9}"/>
              </a:ext>
            </a:extLst>
          </p:cNvPr>
          <p:cNvSpPr/>
          <p:nvPr/>
        </p:nvSpPr>
        <p:spPr>
          <a:xfrm>
            <a:off x="1017118" y="3700172"/>
            <a:ext cx="31195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Times" pitchFamily="2" charset="0"/>
              </a:rPr>
              <a:t>Phys. Rev. ST Accel. Beams 16, 061001 (2013)</a:t>
            </a:r>
            <a:endParaRPr lang="en-GB" sz="1200" dirty="0">
              <a:effectLst/>
              <a:latin typeface="Times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683F70-1815-AD4B-B17E-174DBD87DA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233" y="4702549"/>
            <a:ext cx="2921225" cy="1851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6D172C-E039-C74F-9814-2B2E49B57CC9}"/>
              </a:ext>
            </a:extLst>
          </p:cNvPr>
          <p:cNvSpPr txBox="1"/>
          <p:nvPr/>
        </p:nvSpPr>
        <p:spPr>
          <a:xfrm>
            <a:off x="6381742" y="3059668"/>
            <a:ext cx="20534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400" dirty="0"/>
              <a:t>new far detector reconstruction algorithm</a:t>
            </a:r>
          </a:p>
          <a:p>
            <a:r>
              <a:rPr lang="en-FR" sz="1400" dirty="0"/>
              <a:t>(publication is coming)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FEC88B-8A10-D94D-A1C8-201574EA3AFE}"/>
              </a:ext>
            </a:extLst>
          </p:cNvPr>
          <p:cNvSpPr txBox="1"/>
          <p:nvPr/>
        </p:nvSpPr>
        <p:spPr>
          <a:xfrm>
            <a:off x="940887" y="4411973"/>
            <a:ext cx="186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horn optimisation</a:t>
            </a:r>
          </a:p>
        </p:txBody>
      </p:sp>
      <p:pic>
        <p:nvPicPr>
          <p:cNvPr id="17" name="Image 2">
            <a:extLst>
              <a:ext uri="{FF2B5EF4-FFF2-40B4-BE49-F238E27FC236}">
                <a16:creationId xmlns:a16="http://schemas.microsoft.com/office/drawing/2014/main" id="{91740B0E-7152-6A48-9C77-E7C9FF2B273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8720" y="4472116"/>
            <a:ext cx="2398753" cy="210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808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21527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Improvements and Optimisations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LL2021, 24/02/2022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19</a:t>
            </a:fld>
            <a:endParaRPr lang="en-GB" noProof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56C202-0B8B-4F4F-9911-62917BFFE32C}"/>
              </a:ext>
            </a:extLst>
          </p:cNvPr>
          <p:cNvGrpSpPr/>
          <p:nvPr/>
        </p:nvGrpSpPr>
        <p:grpSpPr>
          <a:xfrm>
            <a:off x="4834991" y="1904469"/>
            <a:ext cx="3827533" cy="2430694"/>
            <a:chOff x="4859267" y="1477645"/>
            <a:chExt cx="3827533" cy="24306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8D4293E-762B-9344-AB20-A4E54786D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9267" y="1477645"/>
              <a:ext cx="3827533" cy="243069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A10BF48-D7AE-0748-8D46-42837F0FA1C0}"/>
                </a:ext>
              </a:extLst>
            </p:cNvPr>
            <p:cNvSpPr txBox="1"/>
            <p:nvPr/>
          </p:nvSpPr>
          <p:spPr>
            <a:xfrm>
              <a:off x="5348835" y="1691235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360 km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090DFFD-947B-1742-9900-B9160E652210}"/>
              </a:ext>
            </a:extLst>
          </p:cNvPr>
          <p:cNvGrpSpPr/>
          <p:nvPr/>
        </p:nvGrpSpPr>
        <p:grpSpPr>
          <a:xfrm>
            <a:off x="485522" y="2024383"/>
            <a:ext cx="3827533" cy="2310780"/>
            <a:chOff x="509798" y="1597559"/>
            <a:chExt cx="3827533" cy="231078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AE6DD0D-2B99-034D-9A24-503252CF6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798" y="1597559"/>
              <a:ext cx="3827533" cy="23107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5AAB213-DB52-2045-9813-02D8D75F1898}"/>
                </a:ext>
              </a:extLst>
            </p:cNvPr>
            <p:cNvSpPr txBox="1"/>
            <p:nvPr/>
          </p:nvSpPr>
          <p:spPr>
            <a:xfrm>
              <a:off x="979135" y="1691235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540 km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F98383A5-B441-A44C-8546-9E1BE7A09758}"/>
              </a:ext>
            </a:extLst>
          </p:cNvPr>
          <p:cNvSpPr/>
          <p:nvPr/>
        </p:nvSpPr>
        <p:spPr>
          <a:xfrm>
            <a:off x="199595" y="4285131"/>
            <a:ext cx="2230994" cy="15696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sz="1200" u="sng" dirty="0">
                <a:solidFill>
                  <a:srgbClr val="000000"/>
                </a:solidFill>
                <a:latin typeface="arial" panose="020B0604020202020204" pitchFamily="34" charset="0"/>
              </a:rPr>
              <a:t>ESSnuSB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θ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12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33.44°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θ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13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8.57°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θ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23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49.2°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Δ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r>
              <a:rPr lang="en-GB" sz="1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21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7.42e-5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Δ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r>
              <a:rPr lang="en-GB" sz="1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31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+2.517e-3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GB" sz="1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nd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osc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. max.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507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ktons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far detector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4A197C-9E1B-BB45-A168-9A09ABD4B6CF}"/>
              </a:ext>
            </a:extLst>
          </p:cNvPr>
          <p:cNvSpPr txBox="1"/>
          <p:nvPr/>
        </p:nvSpPr>
        <p:spPr>
          <a:xfrm>
            <a:off x="796101" y="1471728"/>
            <a:ext cx="1828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very preliminary</a:t>
            </a:r>
          </a:p>
          <a:p>
            <a:r>
              <a:rPr lang="en-FR" dirty="0"/>
              <a:t>(to be confirmed)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C0AB136-6641-C048-B98B-0036184486D1}"/>
              </a:ext>
            </a:extLst>
          </p:cNvPr>
          <p:cNvSpPr txBox="1"/>
          <p:nvPr/>
        </p:nvSpPr>
        <p:spPr>
          <a:xfrm>
            <a:off x="6824668" y="1471728"/>
            <a:ext cx="1828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very preliminary</a:t>
            </a:r>
          </a:p>
          <a:p>
            <a:r>
              <a:rPr lang="en-FR" dirty="0"/>
              <a:t>(to be confirmed)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AF07013-5B64-C84F-8916-F3CC5F61EBC3}"/>
              </a:ext>
            </a:extLst>
          </p:cNvPr>
          <p:cNvCxnSpPr>
            <a:cxnSpLocks/>
          </p:cNvCxnSpPr>
          <p:nvPr/>
        </p:nvCxnSpPr>
        <p:spPr>
          <a:xfrm flipV="1">
            <a:off x="1917812" y="2362729"/>
            <a:ext cx="0" cy="642552"/>
          </a:xfrm>
          <a:prstGeom prst="straightConnector1">
            <a:avLst/>
          </a:prstGeom>
          <a:ln w="57150">
            <a:solidFill>
              <a:srgbClr val="FFFF00">
                <a:alpha val="63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0735154-BB9E-194E-8368-7E74B784B819}"/>
              </a:ext>
            </a:extLst>
          </p:cNvPr>
          <p:cNvCxnSpPr>
            <a:cxnSpLocks/>
          </p:cNvCxnSpPr>
          <p:nvPr/>
        </p:nvCxnSpPr>
        <p:spPr>
          <a:xfrm flipV="1">
            <a:off x="6303545" y="2252658"/>
            <a:ext cx="0" cy="642552"/>
          </a:xfrm>
          <a:prstGeom prst="straightConnector1">
            <a:avLst/>
          </a:prstGeom>
          <a:ln w="57150">
            <a:solidFill>
              <a:srgbClr val="FFFF00">
                <a:alpha val="63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04F4DD8-9E5A-3744-9FDC-0C4DC30C5D10}"/>
              </a:ext>
            </a:extLst>
          </p:cNvPr>
          <p:cNvSpPr/>
          <p:nvPr/>
        </p:nvSpPr>
        <p:spPr>
          <a:xfrm>
            <a:off x="5702483" y="5089772"/>
            <a:ext cx="29600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FR" sz="1600" dirty="0">
                <a:solidFill>
                  <a:srgbClr val="FF0000"/>
                </a:solidFill>
                <a:hlinkClick r:id="rId5"/>
              </a:rPr>
              <a:t>https://arxiv.org/abs/2107.07585</a:t>
            </a:r>
            <a:endParaRPr lang="en-F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285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how_does_ess_work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1241"/>
            <a:ext cx="9144000" cy="5622633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69684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LL2021, 24/02/2022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917" y="711241"/>
            <a:ext cx="1608083" cy="83446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390279" y="6033001"/>
            <a:ext cx="2685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under construction phase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(~2 B€ facility)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BC12D9BD-CB1A-454C-8BA8-9C6D2AD66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2548"/>
            <a:ext cx="2319566" cy="199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15" name="Connecteur droit avec flèche 14"/>
          <p:cNvCxnSpPr>
            <a:cxnSpLocks/>
          </p:cNvCxnSpPr>
          <p:nvPr/>
        </p:nvCxnSpPr>
        <p:spPr>
          <a:xfrm flipH="1">
            <a:off x="1386673" y="4207565"/>
            <a:ext cx="1826980" cy="12600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7798DDC-0E08-134E-BD5D-2DD52A11A7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2" y="3074635"/>
            <a:ext cx="2053993" cy="6030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671D4A-E771-9244-8A59-C5BF99331F08}"/>
              </a:ext>
            </a:extLst>
          </p:cNvPr>
          <p:cNvSpPr txBox="1"/>
          <p:nvPr/>
        </p:nvSpPr>
        <p:spPr>
          <a:xfrm>
            <a:off x="219012" y="791510"/>
            <a:ext cx="163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Neutron facility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E4140B-A2F4-1841-B82E-A82FF00D7748}"/>
              </a:ext>
            </a:extLst>
          </p:cNvPr>
          <p:cNvSpPr txBox="1"/>
          <p:nvPr/>
        </p:nvSpPr>
        <p:spPr>
          <a:xfrm>
            <a:off x="-61009" y="1086493"/>
            <a:ext cx="2379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(equivalent to SNS in the USA)</a:t>
            </a:r>
          </a:p>
        </p:txBody>
      </p:sp>
    </p:spTree>
    <p:extLst>
      <p:ext uri="{BB962C8B-B14F-4D97-AF65-F5344CB8AC3E}">
        <p14:creationId xmlns:p14="http://schemas.microsoft.com/office/powerpoint/2010/main" val="777682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-2536"/>
            <a:ext cx="6862522" cy="821527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Improvements and optimisations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LL2021, 24/02/2022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20</a:t>
            </a:fld>
            <a:endParaRPr lang="en-GB" noProof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516F97A-611E-3144-AF48-6E42863187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69" y="960054"/>
            <a:ext cx="4102662" cy="26054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9151AA3-FEAA-104C-8433-E4C2F1956A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138" y="1004336"/>
            <a:ext cx="4102662" cy="260541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431E8E6-A795-3949-82B7-3FB0CE30FD28}"/>
              </a:ext>
            </a:extLst>
          </p:cNvPr>
          <p:cNvSpPr txBox="1"/>
          <p:nvPr/>
        </p:nvSpPr>
        <p:spPr>
          <a:xfrm>
            <a:off x="5348835" y="86417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360 km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5526520-EA8B-474F-B9B0-A11D51768D98}"/>
              </a:ext>
            </a:extLst>
          </p:cNvPr>
          <p:cNvSpPr txBox="1"/>
          <p:nvPr/>
        </p:nvSpPr>
        <p:spPr>
          <a:xfrm>
            <a:off x="979135" y="86417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540 km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C33018A-9004-A048-A499-0CD719C7BD4B}"/>
              </a:ext>
            </a:extLst>
          </p:cNvPr>
          <p:cNvCxnSpPr>
            <a:cxnSpLocks/>
          </p:cNvCxnSpPr>
          <p:nvPr/>
        </p:nvCxnSpPr>
        <p:spPr>
          <a:xfrm>
            <a:off x="6675929" y="1343280"/>
            <a:ext cx="0" cy="1909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FFBC151-C6BA-7342-9E97-EEB39A52BB60}"/>
              </a:ext>
            </a:extLst>
          </p:cNvPr>
          <p:cNvCxnSpPr>
            <a:cxnSpLocks/>
          </p:cNvCxnSpPr>
          <p:nvPr/>
        </p:nvCxnSpPr>
        <p:spPr>
          <a:xfrm flipH="1">
            <a:off x="5130351" y="1561765"/>
            <a:ext cx="181261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A29CC81-241D-8043-94E1-E0FA2DBB7385}"/>
              </a:ext>
            </a:extLst>
          </p:cNvPr>
          <p:cNvCxnSpPr>
            <a:cxnSpLocks/>
          </p:cNvCxnSpPr>
          <p:nvPr/>
        </p:nvCxnSpPr>
        <p:spPr>
          <a:xfrm>
            <a:off x="2330506" y="1319286"/>
            <a:ext cx="0" cy="1909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11350F5-6B74-6141-8D7E-C75E294ED7A2}"/>
              </a:ext>
            </a:extLst>
          </p:cNvPr>
          <p:cNvCxnSpPr>
            <a:cxnSpLocks/>
          </p:cNvCxnSpPr>
          <p:nvPr/>
        </p:nvCxnSpPr>
        <p:spPr>
          <a:xfrm flipH="1">
            <a:off x="784928" y="1497321"/>
            <a:ext cx="181261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triped Right Arrow 41">
            <a:extLst>
              <a:ext uri="{FF2B5EF4-FFF2-40B4-BE49-F238E27FC236}">
                <a16:creationId xmlns:a16="http://schemas.microsoft.com/office/drawing/2014/main" id="{72EB13EB-91E8-D04F-98D1-B39758AF855C}"/>
              </a:ext>
            </a:extLst>
          </p:cNvPr>
          <p:cNvSpPr/>
          <p:nvPr/>
        </p:nvSpPr>
        <p:spPr>
          <a:xfrm>
            <a:off x="448091" y="3543244"/>
            <a:ext cx="647363" cy="369494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18C6D22-3D9D-7748-A996-FB0C1A44F877}"/>
              </a:ext>
            </a:extLst>
          </p:cNvPr>
          <p:cNvSpPr txBox="1"/>
          <p:nvPr/>
        </p:nvSpPr>
        <p:spPr>
          <a:xfrm>
            <a:off x="1326153" y="3510037"/>
            <a:ext cx="2061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>
                <a:solidFill>
                  <a:srgbClr val="FF0000"/>
                </a:solidFill>
              </a:rPr>
              <a:t>&gt;72% after 10 years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DB72B26-82D4-9243-8798-DC9C286A2D90}"/>
              </a:ext>
            </a:extLst>
          </p:cNvPr>
          <p:cNvCxnSpPr>
            <a:cxnSpLocks/>
          </p:cNvCxnSpPr>
          <p:nvPr/>
        </p:nvCxnSpPr>
        <p:spPr>
          <a:xfrm>
            <a:off x="1241177" y="1319286"/>
            <a:ext cx="0" cy="1909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216EAC7-E022-B74D-8E18-7F6236B86065}"/>
              </a:ext>
            </a:extLst>
          </p:cNvPr>
          <p:cNvCxnSpPr>
            <a:cxnSpLocks/>
          </p:cNvCxnSpPr>
          <p:nvPr/>
        </p:nvCxnSpPr>
        <p:spPr>
          <a:xfrm>
            <a:off x="5626357" y="1343280"/>
            <a:ext cx="0" cy="1909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4A9F349D-AA08-604C-AA9D-5B0D6D71D5ED}"/>
              </a:ext>
            </a:extLst>
          </p:cNvPr>
          <p:cNvSpPr txBox="1"/>
          <p:nvPr/>
        </p:nvSpPr>
        <p:spPr>
          <a:xfrm>
            <a:off x="234669" y="572595"/>
            <a:ext cx="1715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very preliminary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2D0F48F-4652-E340-AEFC-8303DCBC439C}"/>
              </a:ext>
            </a:extLst>
          </p:cNvPr>
          <p:cNvCxnSpPr>
            <a:cxnSpLocks/>
          </p:cNvCxnSpPr>
          <p:nvPr/>
        </p:nvCxnSpPr>
        <p:spPr>
          <a:xfrm flipV="1">
            <a:off x="2188746" y="1480845"/>
            <a:ext cx="0" cy="415688"/>
          </a:xfrm>
          <a:prstGeom prst="straightConnector1">
            <a:avLst/>
          </a:prstGeom>
          <a:ln w="57150">
            <a:solidFill>
              <a:srgbClr val="FFFF00">
                <a:alpha val="63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E7D3694-3280-2947-A388-E467C0D0B0C9}"/>
              </a:ext>
            </a:extLst>
          </p:cNvPr>
          <p:cNvCxnSpPr>
            <a:cxnSpLocks/>
          </p:cNvCxnSpPr>
          <p:nvPr/>
        </p:nvCxnSpPr>
        <p:spPr>
          <a:xfrm flipV="1">
            <a:off x="6820013" y="1480845"/>
            <a:ext cx="0" cy="415688"/>
          </a:xfrm>
          <a:prstGeom prst="straightConnector1">
            <a:avLst/>
          </a:prstGeom>
          <a:ln w="57150">
            <a:solidFill>
              <a:srgbClr val="FFFF00">
                <a:alpha val="63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70E4AA2B-A633-AF43-9B0D-2B7E4B03CB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91" y="4424506"/>
            <a:ext cx="3770888" cy="239472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173C395-4CC2-854A-81DF-429B4030E9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291" y="4424507"/>
            <a:ext cx="3770888" cy="239472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59C1DED-8D66-AA42-8B1D-FCB5AD0EE367}"/>
              </a:ext>
            </a:extLst>
          </p:cNvPr>
          <p:cNvSpPr txBox="1"/>
          <p:nvPr/>
        </p:nvSpPr>
        <p:spPr>
          <a:xfrm>
            <a:off x="5340952" y="416044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360 km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C9CC6C7-22F4-2F44-BAB4-20640B07B9B4}"/>
              </a:ext>
            </a:extLst>
          </p:cNvPr>
          <p:cNvSpPr txBox="1"/>
          <p:nvPr/>
        </p:nvSpPr>
        <p:spPr>
          <a:xfrm>
            <a:off x="971252" y="416044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540 km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3D01C19-6CA4-0146-8E19-4FD697C5D046}"/>
              </a:ext>
            </a:extLst>
          </p:cNvPr>
          <p:cNvCxnSpPr>
            <a:cxnSpLocks/>
          </p:cNvCxnSpPr>
          <p:nvPr/>
        </p:nvCxnSpPr>
        <p:spPr>
          <a:xfrm>
            <a:off x="6032155" y="5468574"/>
            <a:ext cx="0" cy="465667"/>
          </a:xfrm>
          <a:prstGeom prst="straightConnector1">
            <a:avLst/>
          </a:prstGeom>
          <a:ln w="57150">
            <a:solidFill>
              <a:srgbClr val="FFFF00">
                <a:alpha val="63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040C80D-63B6-3644-BA96-E30DC316D903}"/>
              </a:ext>
            </a:extLst>
          </p:cNvPr>
          <p:cNvCxnSpPr>
            <a:cxnSpLocks/>
          </p:cNvCxnSpPr>
          <p:nvPr/>
        </p:nvCxnSpPr>
        <p:spPr>
          <a:xfrm>
            <a:off x="1790579" y="4792998"/>
            <a:ext cx="0" cy="766420"/>
          </a:xfrm>
          <a:prstGeom prst="straightConnector1">
            <a:avLst/>
          </a:prstGeom>
          <a:ln w="57150">
            <a:solidFill>
              <a:srgbClr val="FFFF00">
                <a:alpha val="63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AEB242C4-ED66-A84A-ABC5-25725C8B858B}"/>
              </a:ext>
            </a:extLst>
          </p:cNvPr>
          <p:cNvSpPr txBox="1"/>
          <p:nvPr/>
        </p:nvSpPr>
        <p:spPr>
          <a:xfrm>
            <a:off x="2504076" y="4167181"/>
            <a:ext cx="274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>
                <a:solidFill>
                  <a:schemeClr val="accent1"/>
                </a:solidFill>
              </a:rPr>
              <a:t>Precision measurements</a:t>
            </a:r>
          </a:p>
        </p:txBody>
      </p:sp>
      <p:sp>
        <p:nvSpPr>
          <p:cNvPr id="54" name="Striped Right Arrow 53">
            <a:extLst>
              <a:ext uri="{FF2B5EF4-FFF2-40B4-BE49-F238E27FC236}">
                <a16:creationId xmlns:a16="http://schemas.microsoft.com/office/drawing/2014/main" id="{00C8A657-7ACD-BA47-997A-57B65D5A5B1C}"/>
              </a:ext>
            </a:extLst>
          </p:cNvPr>
          <p:cNvSpPr/>
          <p:nvPr/>
        </p:nvSpPr>
        <p:spPr>
          <a:xfrm>
            <a:off x="6371101" y="4095180"/>
            <a:ext cx="647363" cy="369494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7B09DC-5771-7346-A337-22A6DBA29750}"/>
              </a:ext>
            </a:extLst>
          </p:cNvPr>
          <p:cNvSpPr txBox="1"/>
          <p:nvPr/>
        </p:nvSpPr>
        <p:spPr>
          <a:xfrm>
            <a:off x="7026737" y="4061973"/>
            <a:ext cx="218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err="1">
                <a:solidFill>
                  <a:srgbClr val="FF0000"/>
                </a:solidFill>
              </a:rPr>
              <a:t>Δδ</a:t>
            </a:r>
            <a:r>
              <a:rPr lang="fr-CH" b="1" baseline="-25000" dirty="0">
                <a:solidFill>
                  <a:srgbClr val="FF0000"/>
                </a:solidFill>
              </a:rPr>
              <a:t>CP</a:t>
            </a:r>
            <a:r>
              <a:rPr lang="en-FR" b="1" dirty="0">
                <a:solidFill>
                  <a:srgbClr val="FF0000"/>
                </a:solidFill>
              </a:rPr>
              <a:t>&lt;8° for all values</a:t>
            </a:r>
          </a:p>
        </p:txBody>
      </p:sp>
    </p:spTree>
    <p:extLst>
      <p:ext uri="{BB962C8B-B14F-4D97-AF65-F5344CB8AC3E}">
        <p14:creationId xmlns:p14="http://schemas.microsoft.com/office/powerpoint/2010/main" val="1442051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728118" y="14398"/>
            <a:ext cx="7932405" cy="1100644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Muons at the level of the beam dump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LL2021, 24/02/2022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21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7024799" y="960954"/>
            <a:ext cx="1465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&lt;E</a:t>
            </a:r>
            <a:r>
              <a:rPr lang="el-GR" baseline="-25000" dirty="0">
                <a:solidFill>
                  <a:srgbClr val="0000FF"/>
                </a:solidFill>
              </a:rPr>
              <a:t>μ</a:t>
            </a:r>
            <a:r>
              <a:rPr lang="en-US" dirty="0">
                <a:solidFill>
                  <a:srgbClr val="0000FF"/>
                </a:solidFill>
              </a:rPr>
              <a:t>&gt;~0.5 GeV</a:t>
            </a:r>
          </a:p>
          <a:p>
            <a:r>
              <a:rPr lang="en-US" dirty="0">
                <a:solidFill>
                  <a:srgbClr val="0000FF"/>
                </a:solidFill>
              </a:rPr>
              <a:t>&lt;L</a:t>
            </a:r>
            <a:r>
              <a:rPr lang="el-GR" baseline="-25000" dirty="0">
                <a:solidFill>
                  <a:srgbClr val="0000FF"/>
                </a:solidFill>
              </a:rPr>
              <a:t>μ</a:t>
            </a:r>
            <a:r>
              <a:rPr lang="en-US" dirty="0">
                <a:solidFill>
                  <a:srgbClr val="0000FF"/>
                </a:solidFill>
              </a:rPr>
              <a:t>&gt;~3 km</a:t>
            </a:r>
          </a:p>
        </p:txBody>
      </p:sp>
      <p:pic>
        <p:nvPicPr>
          <p:cNvPr id="25" name="Image 9">
            <a:extLst>
              <a:ext uri="{FF2B5EF4-FFF2-40B4-BE49-F238E27FC236}">
                <a16:creationId xmlns:a16="http://schemas.microsoft.com/office/drawing/2014/main" id="{8348609D-964C-9D4F-A988-D7BD6CAE61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865" y="1723543"/>
            <a:ext cx="3963155" cy="25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leau 11">
                <a:extLst>
                  <a:ext uri="{FF2B5EF4-FFF2-40B4-BE49-F238E27FC236}">
                    <a16:creationId xmlns:a16="http://schemas.microsoft.com/office/drawing/2014/main" id="{B50A82C6-BBC6-BA40-9E9A-39D78C866D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6157333"/>
                  </p:ext>
                </p:extLst>
              </p:nvPr>
            </p:nvGraphicFramePr>
            <p:xfrm>
              <a:off x="880620" y="4630712"/>
              <a:ext cx="7359968" cy="151885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6000">
                      <a:extLst>
                        <a:ext uri="{9D8B030D-6E8A-4147-A177-3AD203B41FA5}">
                          <a16:colId xmlns:a16="http://schemas.microsoft.com/office/drawing/2014/main" val="3043947313"/>
                        </a:ext>
                      </a:extLst>
                    </a:gridCol>
                    <a:gridCol w="1645984">
                      <a:extLst>
                        <a:ext uri="{9D8B030D-6E8A-4147-A177-3AD203B41FA5}">
                          <a16:colId xmlns:a16="http://schemas.microsoft.com/office/drawing/2014/main" val="2891468437"/>
                        </a:ext>
                      </a:extLst>
                    </a:gridCol>
                    <a:gridCol w="1391984">
                      <a:extLst>
                        <a:ext uri="{9D8B030D-6E8A-4147-A177-3AD203B41FA5}">
                          <a16:colId xmlns:a16="http://schemas.microsoft.com/office/drawing/2014/main" val="3792344565"/>
                        </a:ext>
                      </a:extLst>
                    </a:gridCol>
                    <a:gridCol w="1782508">
                      <a:extLst>
                        <a:ext uri="{9D8B030D-6E8A-4147-A177-3AD203B41FA5}">
                          <a16:colId xmlns:a16="http://schemas.microsoft.com/office/drawing/2014/main" val="4051916011"/>
                        </a:ext>
                      </a:extLst>
                    </a:gridCol>
                    <a:gridCol w="1523492">
                      <a:extLst>
                        <a:ext uri="{9D8B030D-6E8A-4147-A177-3AD203B41FA5}">
                          <a16:colId xmlns:a16="http://schemas.microsoft.com/office/drawing/2014/main" val="10999177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e>
                                <m:sub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  <m:t>𝒅𝒕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dirty="0"/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oMath>
                          </a14:m>
                          <a:r>
                            <a:rPr lang="fr-FR" dirty="0"/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sub>
                              </m:sSub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fr-FR" dirty="0"/>
                            <a:t> (</a:t>
                          </a:r>
                          <a:r>
                            <a:rPr lang="fr-FR" baseline="0" dirty="0"/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lin"/>
                                  <m:ctrlPr>
                                    <a:rPr lang="fr-FR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r-FR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 baseline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𝝁</m:t>
                                      </m:r>
                                    </m:e>
                                    <m:sup>
                                      <m:r>
                                        <a:rPr lang="fr-FR" b="1" i="1" baseline="0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fr-FR" b="1" i="1" baseline="0" smtClean="0">
                                      <a:latin typeface="Cambria Math" panose="02040503050406030204" pitchFamily="18" charset="0"/>
                                    </a:rPr>
                                    <m:t>𝒑𝒐𝒕</m:t>
                                  </m:r>
                                </m:den>
                              </m:f>
                            </m:oMath>
                          </a14:m>
                          <a:r>
                            <a:rPr lang="fr-FR" baseline="0" dirty="0"/>
                            <a:t> </a:t>
                          </a:r>
                          <a:r>
                            <a:rPr lang="fr-FR" dirty="0"/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sub>
                              </m:sSub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fr-FR" dirty="0"/>
                            <a:t> (</a:t>
                          </a:r>
                          <a:r>
                            <a:rPr lang="fr-FR" baseline="0" dirty="0"/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lin"/>
                                  <m:ctrlPr>
                                    <a:rPr lang="fr-FR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r-FR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 baseline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𝝁</m:t>
                                      </m:r>
                                    </m:e>
                                    <m:sup>
                                      <m:r>
                                        <a:rPr lang="fr-FR" b="1" i="1" baseline="0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fr-FR" b="1" i="1" baseline="0" smtClean="0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den>
                              </m:f>
                            </m:oMath>
                          </a14:m>
                          <a:r>
                            <a:rPr lang="fr-FR" baseline="0" dirty="0"/>
                            <a:t> </a:t>
                          </a:r>
                          <a:r>
                            <a:rPr lang="fr-FR" dirty="0"/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sub>
                              </m:sSub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fr-FR" dirty="0"/>
                            <a:t> (</a:t>
                          </a:r>
                          <a:r>
                            <a:rPr lang="fr-FR" baseline="0" dirty="0"/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lin"/>
                                  <m:ctrlPr>
                                    <a:rPr lang="fr-FR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r-FR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 baseline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𝝁</m:t>
                                      </m:r>
                                    </m:e>
                                    <m:sup>
                                      <m:r>
                                        <a:rPr lang="fr-FR" b="1" i="1" baseline="0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fr-FR" b="1" i="1" baseline="0" smtClean="0">
                                      <a:latin typeface="Cambria Math" panose="02040503050406030204" pitchFamily="18" charset="0"/>
                                    </a:rPr>
                                    <m:t>𝟐𝟎𝟎</m:t>
                                  </m:r>
                                  <m:r>
                                    <a:rPr lang="fr-FR" b="1" i="1" baseline="0" smtClean="0"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den>
                              </m:f>
                            </m:oMath>
                          </a14:m>
                          <a:r>
                            <a:rPr lang="fr-FR" dirty="0"/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1" i="1" smtClean="0"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  <m:sub>
                                      <m:r>
                                        <a:rPr lang="fr-FR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𝝁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r>
                            <a:rPr lang="fr-FR" dirty="0"/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fr-FR" b="1" i="1" dirty="0" smtClean="0">
                                  <a:latin typeface="Cambria Math" panose="02040503050406030204" pitchFamily="18" charset="0"/>
                                </a:rPr>
                                <m:t>𝑮𝒆𝑽</m:t>
                              </m:r>
                              <m:r>
                                <a:rPr lang="fr-FR" b="1" i="1" dirty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fr-FR" b="1" i="1" dirty="0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oMath>
                          </a14:m>
                          <a:r>
                            <a:rPr lang="fr-FR" dirty="0"/>
                            <a:t>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621528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25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2.5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4.3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0.48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143974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50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1.2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2.1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0.56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841495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4.5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0.6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1.0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0.64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1052892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leau 11">
                <a:extLst>
                  <a:ext uri="{FF2B5EF4-FFF2-40B4-BE49-F238E27FC236}">
                    <a16:creationId xmlns:a16="http://schemas.microsoft.com/office/drawing/2014/main" id="{B50A82C6-BBC6-BA40-9E9A-39D78C866D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6157333"/>
                  </p:ext>
                </p:extLst>
              </p:nvPr>
            </p:nvGraphicFramePr>
            <p:xfrm>
              <a:off x="880620" y="4630712"/>
              <a:ext cx="7359968" cy="151885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6000">
                      <a:extLst>
                        <a:ext uri="{9D8B030D-6E8A-4147-A177-3AD203B41FA5}">
                          <a16:colId xmlns:a16="http://schemas.microsoft.com/office/drawing/2014/main" val="3043947313"/>
                        </a:ext>
                      </a:extLst>
                    </a:gridCol>
                    <a:gridCol w="1645984">
                      <a:extLst>
                        <a:ext uri="{9D8B030D-6E8A-4147-A177-3AD203B41FA5}">
                          <a16:colId xmlns:a16="http://schemas.microsoft.com/office/drawing/2014/main" val="2891468437"/>
                        </a:ext>
                      </a:extLst>
                    </a:gridCol>
                    <a:gridCol w="1391984">
                      <a:extLst>
                        <a:ext uri="{9D8B030D-6E8A-4147-A177-3AD203B41FA5}">
                          <a16:colId xmlns:a16="http://schemas.microsoft.com/office/drawing/2014/main" val="3792344565"/>
                        </a:ext>
                      </a:extLst>
                    </a:gridCol>
                    <a:gridCol w="1782508">
                      <a:extLst>
                        <a:ext uri="{9D8B030D-6E8A-4147-A177-3AD203B41FA5}">
                          <a16:colId xmlns:a16="http://schemas.microsoft.com/office/drawing/2014/main" val="4051916011"/>
                        </a:ext>
                      </a:extLst>
                    </a:gridCol>
                    <a:gridCol w="1523492">
                      <a:extLst>
                        <a:ext uri="{9D8B030D-6E8A-4147-A177-3AD203B41FA5}">
                          <a16:colId xmlns:a16="http://schemas.microsoft.com/office/drawing/2014/main" val="109991772"/>
                        </a:ext>
                      </a:extLst>
                    </a:gridCol>
                  </a:tblGrid>
                  <a:tr h="406337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250" t="-100000" r="-627500" b="-28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62308" t="-100000" r="-286154" b="-28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93578" t="-100000" r="-241284" b="-28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26950" t="-100000" r="-86525" b="-28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84167" t="-100000" r="-1667" b="-281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21528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250" t="-213333" r="-6275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62308" t="-213333" r="-28615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93578" t="-213333" r="-24128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26950" t="-213333" r="-8652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84167" t="-213333" r="-166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143974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250" t="-324138" r="-627500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62308" t="-324138" r="-286154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93578" t="-324138" r="-241284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26950" t="-324138" r="-86525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84167" t="-324138" r="-1667" b="-1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41495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250" t="-410000" r="-627500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62308" t="-410000" r="-286154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93578" t="-410000" r="-241284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26950" t="-410000" r="-86525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84167" t="-410000" r="-1667" b="-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052892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15C5085-9D9C-C948-A4AC-692B8A87B889}"/>
              </a:ext>
            </a:extLst>
          </p:cNvPr>
          <p:cNvSpPr txBox="1"/>
          <p:nvPr/>
        </p:nvSpPr>
        <p:spPr>
          <a:xfrm>
            <a:off x="606902" y="6149569"/>
            <a:ext cx="14141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dirty="0"/>
              <a:t>decay tunnel length</a:t>
            </a:r>
          </a:p>
        </p:txBody>
      </p:sp>
    </p:spTree>
    <p:extLst>
      <p:ext uri="{BB962C8B-B14F-4D97-AF65-F5344CB8AC3E}">
        <p14:creationId xmlns:p14="http://schemas.microsoft.com/office/powerpoint/2010/main" val="4288179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644630"/>
          </a:xfrm>
        </p:spPr>
        <p:txBody>
          <a:bodyPr>
            <a:normAutofit/>
          </a:bodyPr>
          <a:lstStyle/>
          <a:p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ESSνSB and (R&amp;D) synergies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LL2021, 24/02/2022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3B0C87-2014-224D-8AF3-40871D832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070" y="4864611"/>
            <a:ext cx="7280188" cy="1820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2BA5A1-0C7E-454B-8084-E0254A909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502" y="1170423"/>
            <a:ext cx="4651289" cy="892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43AFAE-237D-824A-A557-DB285CCB92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070" y="2800865"/>
            <a:ext cx="6896720" cy="20731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38BBF2-DBCE-6A4D-9E41-A72B6020DB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830" y="675504"/>
            <a:ext cx="2967273" cy="21418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AD2458-4FAF-3C4E-AE96-9C4687452157}"/>
              </a:ext>
            </a:extLst>
          </p:cNvPr>
          <p:cNvSpPr txBox="1"/>
          <p:nvPr/>
        </p:nvSpPr>
        <p:spPr>
          <a:xfrm rot="16200000">
            <a:off x="48954" y="1546367"/>
            <a:ext cx="1444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B050"/>
                </a:solidFill>
              </a:rPr>
              <a:t>Super Beam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B39312-E48B-8245-B32C-D51A248656BD}"/>
              </a:ext>
            </a:extLst>
          </p:cNvPr>
          <p:cNvSpPr txBox="1"/>
          <p:nvPr/>
        </p:nvSpPr>
        <p:spPr>
          <a:xfrm rot="16200000">
            <a:off x="-201081" y="3671729"/>
            <a:ext cx="1944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432FF"/>
                </a:solidFill>
              </a:rPr>
              <a:t>Neutrino Factory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7FC7B7-2D2A-8646-933B-6E4F89CC4B50}"/>
              </a:ext>
            </a:extLst>
          </p:cNvPr>
          <p:cNvSpPr txBox="1"/>
          <p:nvPr/>
        </p:nvSpPr>
        <p:spPr>
          <a:xfrm rot="16200000">
            <a:off x="-62452" y="5541718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Muon Collider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430D1E-A4BD-3243-9307-8344B56A2381}"/>
              </a:ext>
            </a:extLst>
          </p:cNvPr>
          <p:cNvSpPr txBox="1"/>
          <p:nvPr/>
        </p:nvSpPr>
        <p:spPr>
          <a:xfrm>
            <a:off x="5063585" y="2074894"/>
            <a:ext cx="338849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+Decay At Rest and Coherent scat.</a:t>
            </a:r>
          </a:p>
          <a:p>
            <a:pPr algn="ctr"/>
            <a:r>
              <a:rPr lang="en-GB" dirty="0"/>
              <a:t>(with short pulses)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684A9C-D1DA-0448-9C40-389BF917B28E}"/>
              </a:ext>
            </a:extLst>
          </p:cNvPr>
          <p:cNvSpPr txBox="1"/>
          <p:nvPr/>
        </p:nvSpPr>
        <p:spPr>
          <a:xfrm>
            <a:off x="6247807" y="1553519"/>
            <a:ext cx="111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432FF"/>
                </a:solidFill>
              </a:rPr>
              <a:t>nuSTORM</a:t>
            </a:r>
            <a:endParaRPr lang="fr-FR" dirty="0">
              <a:solidFill>
                <a:srgbClr val="0432FF"/>
              </a:solidFill>
            </a:endParaRPr>
          </a:p>
        </p:txBody>
      </p:sp>
      <p:sp>
        <p:nvSpPr>
          <p:cNvPr id="20" name="TextBox 28">
            <a:extLst>
              <a:ext uri="{FF2B5EF4-FFF2-40B4-BE49-F238E27FC236}">
                <a16:creationId xmlns:a16="http://schemas.microsoft.com/office/drawing/2014/main" id="{0F8C8C63-9486-1A48-82A4-0A7D82EAD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196" y="782245"/>
            <a:ext cx="1174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00B050"/>
                </a:solidFill>
                <a:latin typeface="Symbol" charset="2"/>
              </a:rPr>
              <a:t>n</a:t>
            </a:r>
            <a:r>
              <a:rPr lang="en-GB" altLang="en-US" b="1" i="1" baseline="-25000" dirty="0">
                <a:solidFill>
                  <a:srgbClr val="00B050"/>
                </a:solidFill>
                <a:latin typeface="Symbol" charset="2"/>
                <a:sym typeface="Symbol" charset="2"/>
              </a:rPr>
              <a:t>m</a:t>
            </a:r>
            <a:r>
              <a:rPr lang="en-GB" altLang="en-US" b="1" dirty="0">
                <a:solidFill>
                  <a:srgbClr val="00B050"/>
                </a:solidFill>
              </a:rPr>
              <a:t> or </a:t>
            </a:r>
            <a:r>
              <a:rPr lang="en-GB" altLang="en-US" b="1" dirty="0">
                <a:solidFill>
                  <a:srgbClr val="00B050"/>
                </a:solidFill>
                <a:sym typeface="Symbol" charset="2"/>
              </a:rPr>
              <a:t></a:t>
            </a:r>
            <a:r>
              <a:rPr lang="en-GB" altLang="en-US" b="1" dirty="0">
                <a:solidFill>
                  <a:srgbClr val="00B050"/>
                </a:solidFill>
                <a:latin typeface="Symbol" charset="2"/>
              </a:rPr>
              <a:t>n</a:t>
            </a:r>
            <a:r>
              <a:rPr lang="en-GB" altLang="en-US" b="1" i="1" baseline="-25000" dirty="0">
                <a:solidFill>
                  <a:srgbClr val="00B050"/>
                </a:solidFill>
                <a:latin typeface="Symbol" charset="2"/>
                <a:sym typeface="Symbol" charset="2"/>
              </a:rPr>
              <a:t>m</a:t>
            </a:r>
            <a:endParaRPr lang="en-GB" altLang="en-US" b="1" dirty="0">
              <a:solidFill>
                <a:srgbClr val="00B05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6C3C92-88C4-5949-92B8-DBACD0340AA4}"/>
              </a:ext>
            </a:extLst>
          </p:cNvPr>
          <p:cNvSpPr/>
          <p:nvPr/>
        </p:nvSpPr>
        <p:spPr>
          <a:xfrm>
            <a:off x="7922645" y="597172"/>
            <a:ext cx="1084263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  <a:sym typeface="Symbol"/>
              </a:rPr>
              <a:t>m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 +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  <a:sym typeface="Symbol"/>
              </a:rPr>
              <a:t></a:t>
            </a: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+mj-lt"/>
                <a:ea typeface="+mn-ea"/>
                <a:cs typeface="Arial" pitchFamily="34" charset="0"/>
                <a:sym typeface="Symbol"/>
              </a:rPr>
              <a:t>e</a:t>
            </a:r>
            <a:r>
              <a:rPr lang="en-GB" b="1" baseline="-25000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endParaRPr lang="en-GB" dirty="0"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8F14F3-1412-5F40-85AA-4E501F1A645F}"/>
              </a:ext>
            </a:extLst>
          </p:cNvPr>
          <p:cNvSpPr/>
          <p:nvPr/>
        </p:nvSpPr>
        <p:spPr>
          <a:xfrm>
            <a:off x="7909945" y="941659"/>
            <a:ext cx="108426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+mj-lt"/>
                <a:ea typeface="+mn-ea"/>
                <a:cs typeface="Arial" pitchFamily="34" charset="0"/>
                <a:sym typeface="Symbol"/>
              </a:rPr>
              <a:t>e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 +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  <a:sym typeface="Symbol"/>
              </a:rPr>
              <a:t></a:t>
            </a: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  <a:sym typeface="Symbol"/>
              </a:rPr>
              <a:t>m</a:t>
            </a:r>
            <a:r>
              <a:rPr lang="en-GB" b="1" baseline="-25000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endParaRPr lang="en-GB" dirty="0"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B1841AEA-9CD3-B54F-96DF-F610092B2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91" y="378331"/>
            <a:ext cx="21627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2.7x10</a:t>
            </a:r>
            <a:r>
              <a:rPr lang="en-GB" altLang="en-US" b="1" baseline="30000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23</a:t>
            </a: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 </a:t>
            </a:r>
            <a:r>
              <a:rPr lang="en-GB" altLang="en-US" b="1" dirty="0" err="1">
                <a:solidFill>
                  <a:srgbClr val="FF0000"/>
                </a:solidFill>
                <a:ea typeface="MS PGothic" charset="-128"/>
                <a:cs typeface="Times New Roman" charset="0"/>
              </a:rPr>
              <a:t>p.o.t</a:t>
            </a: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/year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D5DD5B-CA36-CC4A-938E-0C493502A0B9}"/>
              </a:ext>
            </a:extLst>
          </p:cNvPr>
          <p:cNvSpPr/>
          <p:nvPr/>
        </p:nvSpPr>
        <p:spPr>
          <a:xfrm rot="16200000">
            <a:off x="662105" y="5589967"/>
            <a:ext cx="987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</a:t>
            </a:r>
            <a:r>
              <a:rPr lang="en-GB" dirty="0" err="1">
                <a:solidFill>
                  <a:srgbClr val="0432FF"/>
                </a:solidFill>
                <a:latin typeface="Times New Roman" charset="0"/>
                <a:cs typeface="Times New Roman" charset="0"/>
              </a:rPr>
              <a:t>μ</a:t>
            </a:r>
            <a:r>
              <a:rPr lang="en-GB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SB</a:t>
            </a:r>
            <a:endParaRPr lang="en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78E45C-C47D-5B49-9D02-4BA845C1B653}"/>
              </a:ext>
            </a:extLst>
          </p:cNvPr>
          <p:cNvSpPr/>
          <p:nvPr/>
        </p:nvSpPr>
        <p:spPr>
          <a:xfrm rot="16200000">
            <a:off x="662106" y="1578140"/>
            <a:ext cx="987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</a:t>
            </a:r>
            <a:r>
              <a:rPr lang="el-GR" dirty="0">
                <a:solidFill>
                  <a:srgbClr val="0432FF"/>
                </a:solidFill>
                <a:latin typeface="Times New Roman" charset="0"/>
                <a:cs typeface="Times New Roman" charset="0"/>
              </a:rPr>
              <a:t>ν</a:t>
            </a:r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SB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423972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3480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Supporting institutions of ESS</a:t>
            </a:r>
            <a:r>
              <a:rPr lang="el-GR" sz="4400" dirty="0">
                <a:solidFill>
                  <a:srgbClr val="0000FF"/>
                </a:solidFill>
              </a:rPr>
              <a:t>ν</a:t>
            </a:r>
            <a:r>
              <a:rPr lang="fr-CH" sz="4400" dirty="0">
                <a:solidFill>
                  <a:srgbClr val="0000FF"/>
                </a:solidFill>
              </a:rPr>
              <a:t>SB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LL2021, 24/02/2022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08EAFE-BA89-D746-8E03-88D377168F1C}"/>
              </a:ext>
            </a:extLst>
          </p:cNvPr>
          <p:cNvSpPr txBox="1"/>
          <p:nvPr/>
        </p:nvSpPr>
        <p:spPr>
          <a:xfrm>
            <a:off x="160881" y="1615486"/>
            <a:ext cx="686928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COST Action </a:t>
            </a:r>
            <a:r>
              <a:rPr lang="en-GB" sz="2000" dirty="0" err="1"/>
              <a:t>EuroNuNet</a:t>
            </a:r>
            <a:r>
              <a:rPr lang="en-GB" sz="2000" dirty="0"/>
              <a:t> (CA15139): ended March 2020</a:t>
            </a:r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hlinkClick r:id="rId3"/>
              </a:rPr>
              <a:t>https://euronunet.in2p3.fr</a:t>
            </a:r>
            <a:endParaRPr lang="en-GB" sz="2000" dirty="0"/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video for scientists: </a:t>
            </a:r>
            <a:r>
              <a:rPr lang="en-GB" sz="2000" dirty="0">
                <a:hlinkClick r:id="rId4"/>
              </a:rPr>
              <a:t>https://www.youtube.com/watch?v=PwzNzLQh-Dw</a:t>
            </a:r>
            <a:endParaRPr lang="en-GB" sz="2000" dirty="0"/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EU-H2020 Design Study ESS</a:t>
            </a:r>
            <a:r>
              <a:rPr lang="el-GR" sz="2000" dirty="0"/>
              <a:t>ν</a:t>
            </a:r>
            <a:r>
              <a:rPr lang="fr-CH" sz="2000" dirty="0"/>
              <a:t>SB: on </a:t>
            </a:r>
            <a:r>
              <a:rPr lang="fr-CH" sz="2000" dirty="0" err="1"/>
              <a:t>going</a:t>
            </a:r>
            <a:r>
              <a:rPr lang="fr-CH" sz="2000" dirty="0"/>
              <a:t> up to March 2021 (3 </a:t>
            </a:r>
            <a:r>
              <a:rPr lang="fr-CH" sz="2000" dirty="0" err="1"/>
              <a:t>months</a:t>
            </a:r>
            <a:r>
              <a:rPr lang="fr-CH" sz="2000" dirty="0"/>
              <a:t> extension due to COVID19)</a:t>
            </a:r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hlinkClick r:id="rId5"/>
              </a:rPr>
              <a:t>https://essnusb.eu</a:t>
            </a:r>
            <a:endParaRPr lang="en-GB" sz="2000" dirty="0"/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video for general public: </a:t>
            </a:r>
            <a:r>
              <a:rPr lang="en-GB" sz="2000" dirty="0">
                <a:hlinkClick r:id="rId6"/>
              </a:rPr>
              <a:t>https://www.youtube.com/watch?v=qAnvft0nAlg</a:t>
            </a:r>
            <a:endParaRPr lang="en-GB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833C1D-2072-C247-BF00-1397DAC172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766" y="4184106"/>
            <a:ext cx="2365287" cy="6712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606C96-FC42-EF4C-8543-32940357553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840" y="1299976"/>
            <a:ext cx="899141" cy="899141"/>
          </a:xfrm>
          <a:prstGeom prst="rect">
            <a:avLst/>
          </a:prstGeom>
        </p:spPr>
      </p:pic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91448E15-AAB3-044B-8D44-A7A72D3F8C4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437" y="2433082"/>
            <a:ext cx="1909160" cy="1223517"/>
          </a:xfrm>
          <a:prstGeom prst="rect">
            <a:avLst/>
          </a:prstGeom>
        </p:spPr>
      </p:pic>
      <p:pic>
        <p:nvPicPr>
          <p:cNvPr id="10" name="Picture 9">
            <a:hlinkClick r:id="rId6"/>
            <a:extLst>
              <a:ext uri="{FF2B5EF4-FFF2-40B4-BE49-F238E27FC236}">
                <a16:creationId xmlns:a16="http://schemas.microsoft.com/office/drawing/2014/main" id="{C4F6A4A2-6FB1-9042-8AB7-54BF701E0CC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438" y="5196123"/>
            <a:ext cx="1909160" cy="125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75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67769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540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Conclusion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LL2021, 24/02/2022</a:t>
            </a:r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sp>
        <p:nvSpPr>
          <p:cNvPr id="5" name="ZoneTexte 4"/>
          <p:cNvSpPr txBox="1"/>
          <p:nvPr/>
        </p:nvSpPr>
        <p:spPr>
          <a:xfrm>
            <a:off x="0" y="919925"/>
            <a:ext cx="91440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The ESS proton linac will be soon the most powerful linac in the world. 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ESS can also become a neutrino facility (ESSνSB ) with enough protons to go to the 2</a:t>
            </a:r>
            <a:r>
              <a:rPr lang="en-GB" sz="2400" baseline="30000" dirty="0">
                <a:latin typeface="Times New Roman"/>
                <a:cs typeface="Times New Roman"/>
              </a:rPr>
              <a:t>nd</a:t>
            </a:r>
            <a:r>
              <a:rPr lang="en-GB" sz="2400" dirty="0">
                <a:latin typeface="Times New Roman"/>
                <a:cs typeface="Times New Roman"/>
              </a:rPr>
              <a:t> oscillation maximum and increase significantly the CPV sensitivity and precise measurement of </a:t>
            </a:r>
            <a:r>
              <a:rPr lang="en-GB" sz="2400" dirty="0" err="1">
                <a:latin typeface="Times New Roman"/>
                <a:cs typeface="Times New Roman"/>
              </a:rPr>
              <a:t>δ</a:t>
            </a:r>
            <a:r>
              <a:rPr lang="en-GB" sz="2400" baseline="-25000" dirty="0" err="1">
                <a:latin typeface="Times New Roman"/>
                <a:cs typeface="Times New Roman"/>
              </a:rPr>
              <a:t>CP</a:t>
            </a:r>
            <a:r>
              <a:rPr lang="en-GB" sz="2400" dirty="0">
                <a:latin typeface="Times New Roman"/>
                <a:cs typeface="Times New Roman"/>
              </a:rPr>
              <a:t>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The European Spallation Source will be ready by 2025, upgrade decisions by this moment.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Rich muon program for future ESS upgrades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Low energy </a:t>
            </a:r>
            <a:r>
              <a:rPr lang="en-GB" sz="2400" dirty="0" err="1">
                <a:latin typeface="Times New Roman"/>
                <a:cs typeface="Times New Roman"/>
              </a:rPr>
              <a:t>nuSTORM</a:t>
            </a:r>
            <a:endParaRPr lang="en-GB" sz="2400" dirty="0">
              <a:latin typeface="Times New Roman"/>
              <a:cs typeface="Times New Roman"/>
            </a:endParaRP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Muon Collider R&amp;D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Conceptual Design Report by end of March 2022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b="1" dirty="0">
                <a:latin typeface="Times New Roman"/>
                <a:cs typeface="Times New Roman"/>
              </a:rPr>
              <a:t>New applications under preparation</a:t>
            </a:r>
          </a:p>
        </p:txBody>
      </p:sp>
    </p:spTree>
    <p:extLst>
      <p:ext uri="{BB962C8B-B14F-4D97-AF65-F5344CB8AC3E}">
        <p14:creationId xmlns:p14="http://schemas.microsoft.com/office/powerpoint/2010/main" val="152672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fr-FR" sz="600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Backup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LL2021, 24/02/2022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881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Possible </a:t>
            </a:r>
            <a:r>
              <a:rPr lang="en-GB" sz="3600" b="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ESSνSB</a:t>
            </a:r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schedule</a:t>
            </a:r>
            <a:b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(2</a:t>
            </a:r>
            <a:r>
              <a:rPr lang="en-GB" sz="2000" b="0" baseline="300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nd</a:t>
            </a:r>
            <a:r>
              <a:rPr lang="en-GB" sz="2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generation neutrino Super Beam) 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LL2021, 24/02/2022</a:t>
            </a:r>
            <a:endParaRPr lang="en-GB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26</a:t>
            </a:fld>
            <a:endParaRPr lang="en-GB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6F35CCAF-E226-9F45-9786-380342F25C79}"/>
              </a:ext>
            </a:extLst>
          </p:cNvPr>
          <p:cNvGraphicFramePr/>
          <p:nvPr/>
        </p:nvGraphicFramePr>
        <p:xfrm>
          <a:off x="-2609" y="1195744"/>
          <a:ext cx="9133234" cy="5315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F70DAF25-5A24-564D-914A-A508611AFA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374" y="2786523"/>
            <a:ext cx="1954705" cy="5570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A0A55D-4BC7-BE44-B643-DE3026EBA9B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44" y="3252192"/>
            <a:ext cx="1652155" cy="468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17B7750-4AF1-464F-8290-4814343F49EF}"/>
              </a:ext>
            </a:extLst>
          </p:cNvPr>
          <p:cNvSpPr/>
          <p:nvPr/>
        </p:nvSpPr>
        <p:spPr>
          <a:xfrm>
            <a:off x="72332" y="5150451"/>
            <a:ext cx="18542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GB" sz="1600" b="1" i="1" dirty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endParaRPr lang="en-GB" sz="1600" dirty="0"/>
          </a:p>
        </p:txBody>
      </p:sp>
      <p:pic>
        <p:nvPicPr>
          <p:cNvPr id="18" name="Image 4" descr="layout_ESSnuSB_04.png">
            <a:extLst>
              <a:ext uri="{FF2B5EF4-FFF2-40B4-BE49-F238E27FC236}">
                <a16:creationId xmlns:a16="http://schemas.microsoft.com/office/drawing/2014/main" id="{F8515A4F-7A06-9D4F-BC94-4C12F05D352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87521" y="4398491"/>
            <a:ext cx="2186584" cy="1633655"/>
          </a:xfrm>
          <a:prstGeom prst="rect">
            <a:avLst/>
          </a:prstGeom>
        </p:spPr>
      </p:pic>
      <p:pic>
        <p:nvPicPr>
          <p:cNvPr id="19" name="Image 11">
            <a:extLst>
              <a:ext uri="{FF2B5EF4-FFF2-40B4-BE49-F238E27FC236}">
                <a16:creationId xmlns:a16="http://schemas.microsoft.com/office/drawing/2014/main" id="{2B81D530-01AB-DF46-B34D-3A1F97825E0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597" y="1487568"/>
            <a:ext cx="1416818" cy="1108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A3BA5D-91AB-6B4D-BF13-070BB6ED577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609" y="1669552"/>
            <a:ext cx="1288563" cy="12885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B83DBB-7C93-8540-BF88-1C29B41F663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933" y="4992566"/>
            <a:ext cx="1573033" cy="10460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526218-CB1E-8344-81FE-1E13F90B02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2239" y="4338226"/>
            <a:ext cx="1397000" cy="1397000"/>
          </a:xfrm>
          <a:prstGeom prst="rect">
            <a:avLst/>
          </a:prstGeom>
        </p:spPr>
      </p:pic>
      <p:pic>
        <p:nvPicPr>
          <p:cNvPr id="24" name="Image 2">
            <a:extLst>
              <a:ext uri="{FF2B5EF4-FFF2-40B4-BE49-F238E27FC236}">
                <a16:creationId xmlns:a16="http://schemas.microsoft.com/office/drawing/2014/main" id="{0259A6D2-BF02-EF4C-BE38-5123E7166FD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804" y="1316450"/>
            <a:ext cx="1525205" cy="10800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9A5A9A-30A5-7C4A-9221-5B153CA4846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527" y="5783789"/>
            <a:ext cx="1269102" cy="678970"/>
          </a:xfrm>
          <a:prstGeom prst="rect">
            <a:avLst/>
          </a:prstGeom>
          <a:solidFill>
            <a:srgbClr val="0432FF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47E7D2-41E4-2E45-A369-DC9C3C5FDC34}"/>
              </a:ext>
            </a:extLst>
          </p:cNvPr>
          <p:cNvSpPr txBox="1"/>
          <p:nvPr/>
        </p:nvSpPr>
        <p:spPr>
          <a:xfrm>
            <a:off x="3897709" y="6001862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CDR</a:t>
            </a:r>
          </a:p>
        </p:txBody>
      </p:sp>
    </p:spTree>
    <p:extLst>
      <p:ext uri="{BB962C8B-B14F-4D97-AF65-F5344CB8AC3E}">
        <p14:creationId xmlns:p14="http://schemas.microsoft.com/office/powerpoint/2010/main" val="1319901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294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</a:rPr>
              <a:t>ESS</a:t>
            </a:r>
            <a:r>
              <a:rPr lang="el-GR" sz="3200" dirty="0">
                <a:solidFill>
                  <a:srgbClr val="0000FF"/>
                </a:solidFill>
              </a:rPr>
              <a:t>ν</a:t>
            </a:r>
            <a:r>
              <a:rPr lang="en-US" sz="3200" dirty="0">
                <a:solidFill>
                  <a:srgbClr val="0000FF"/>
                </a:solidFill>
              </a:rPr>
              <a:t>SB at the European level</a:t>
            </a:r>
            <a:endParaRPr lang="en-US" sz="32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LL2021, 24/02/2022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565" y="576959"/>
            <a:ext cx="1455260" cy="994540"/>
          </a:xfrm>
          <a:prstGeom prst="rect">
            <a:avLst/>
          </a:prstGeom>
        </p:spPr>
      </p:pic>
      <p:pic>
        <p:nvPicPr>
          <p:cNvPr id="12" name="Image 28">
            <a:extLst>
              <a:ext uri="{FF2B5EF4-FFF2-40B4-BE49-F238E27FC236}">
                <a16:creationId xmlns:a16="http://schemas.microsoft.com/office/drawing/2014/main" id="{E399F131-7A9F-FC4A-A0F2-CCA063CEE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8" y="2016666"/>
            <a:ext cx="5078698" cy="3658940"/>
          </a:xfrm>
          <a:prstGeom prst="rect">
            <a:avLst/>
          </a:prstGeom>
        </p:spPr>
      </p:pic>
      <p:sp>
        <p:nvSpPr>
          <p:cNvPr id="15" name="ZoneTexte 29">
            <a:extLst>
              <a:ext uri="{FF2B5EF4-FFF2-40B4-BE49-F238E27FC236}">
                <a16:creationId xmlns:a16="http://schemas.microsoft.com/office/drawing/2014/main" id="{E2B5A912-D257-CA44-9586-64AE1D0BE844}"/>
              </a:ext>
            </a:extLst>
          </p:cNvPr>
          <p:cNvSpPr txBox="1"/>
          <p:nvPr/>
        </p:nvSpPr>
        <p:spPr>
          <a:xfrm>
            <a:off x="0" y="5675606"/>
            <a:ext cx="1359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11 countries</a:t>
            </a:r>
          </a:p>
        </p:txBody>
      </p:sp>
      <p:sp>
        <p:nvSpPr>
          <p:cNvPr id="16" name="ZoneTexte 1">
            <a:extLst>
              <a:ext uri="{FF2B5EF4-FFF2-40B4-BE49-F238E27FC236}">
                <a16:creationId xmlns:a16="http://schemas.microsoft.com/office/drawing/2014/main" id="{A3714D75-4049-8047-B227-0F115E8B557B}"/>
              </a:ext>
            </a:extLst>
          </p:cNvPr>
          <p:cNvSpPr txBox="1"/>
          <p:nvPr/>
        </p:nvSpPr>
        <p:spPr>
          <a:xfrm>
            <a:off x="5121946" y="2145670"/>
            <a:ext cx="402205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Starting date: </a:t>
            </a:r>
            <a:r>
              <a:rPr lang="en-GB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01/01/2018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Ending date: </a:t>
            </a:r>
            <a:r>
              <a:rPr lang="en-GB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31/12/2021 → 31/03/2022,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Duration: </a:t>
            </a:r>
            <a:r>
              <a:rPr lang="en-GB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48+3 Months,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months extension due to COVID19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Kick-off meeting: </a:t>
            </a:r>
            <a:r>
              <a:rPr lang="en-GB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January 2018, Lund (ESS),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90% of the budget already received,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deliverables and milestones ready on time (some rescheduling due to COVID19 has been arranged with the EU Project Officer)</a:t>
            </a:r>
          </a:p>
        </p:txBody>
      </p:sp>
    </p:spTree>
    <p:extLst>
      <p:ext uri="{BB962C8B-B14F-4D97-AF65-F5344CB8AC3E}">
        <p14:creationId xmlns:p14="http://schemas.microsoft.com/office/powerpoint/2010/main" val="250494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93" y="4701707"/>
            <a:ext cx="8815032" cy="1929003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294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</a:rPr>
              <a:t>ESS</a:t>
            </a:r>
            <a:r>
              <a:rPr lang="el-GR" sz="3200" dirty="0">
                <a:solidFill>
                  <a:srgbClr val="0000FF"/>
                </a:solidFill>
              </a:rPr>
              <a:t>ν</a:t>
            </a:r>
            <a:r>
              <a:rPr lang="en-US" sz="3200" dirty="0">
                <a:solidFill>
                  <a:srgbClr val="0000FF"/>
                </a:solidFill>
              </a:rPr>
              <a:t>SB at the European level</a:t>
            </a:r>
            <a:endParaRPr lang="en-US" sz="32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LL2021, 24/02/2022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97746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A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H2020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 EU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Design Study 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(Call INFRADEV-01-2017)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565" y="576959"/>
            <a:ext cx="1455260" cy="9945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9793" y="1466120"/>
            <a:ext cx="876441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Title of Proposal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: Discovery and measurement of leptonic CP violation using an intensive neutrino Super Beam generated with the exceptionally powerful ESS linear accelerator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Duration: 4 years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Total cost: 4.7 M€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Requested budget: 3 M€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15 participating institutes from</a:t>
            </a:r>
            <a:b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11 European countries including CERN and ESS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6 Work Packages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Approved end of August 2017</a:t>
            </a:r>
          </a:p>
        </p:txBody>
      </p:sp>
      <p:graphicFrame>
        <p:nvGraphicFramePr>
          <p:cNvPr id="14" name="Diagramme 3"/>
          <p:cNvGraphicFramePr/>
          <p:nvPr/>
        </p:nvGraphicFramePr>
        <p:xfrm>
          <a:off x="5442276" y="2093769"/>
          <a:ext cx="3598706" cy="2398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982476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80346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 Collider as Higgs Factory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LL2021, 24/02/2022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29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64D22B-F2F9-9341-963F-EB8FA5335037}"/>
              </a:ext>
            </a:extLst>
          </p:cNvPr>
          <p:cNvGrpSpPr/>
          <p:nvPr/>
        </p:nvGrpSpPr>
        <p:grpSpPr>
          <a:xfrm>
            <a:off x="194209" y="987258"/>
            <a:ext cx="2063470" cy="1979554"/>
            <a:chOff x="509798" y="1362456"/>
            <a:chExt cx="2063470" cy="19795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D595188-4036-3A4E-A405-40782CE089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9798" y="1362457"/>
              <a:ext cx="2063470" cy="197955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09798" y="1362456"/>
              <a:ext cx="12442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FFFF00"/>
                  </a:solidFill>
                </a:rPr>
                <a:t>Carlo Rubbia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9614C800-A938-C242-BA76-9BFCD6A64E99}"/>
              </a:ext>
            </a:extLst>
          </p:cNvPr>
          <p:cNvSpPr/>
          <p:nvPr/>
        </p:nvSpPr>
        <p:spPr>
          <a:xfrm>
            <a:off x="194209" y="3033390"/>
            <a:ext cx="15295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Lucida Grande" panose="020B0600040502020204" pitchFamily="34" charset="0"/>
                <a:hlinkClick r:id="rId4"/>
              </a:rPr>
              <a:t>arXiv:1908.05664</a:t>
            </a:r>
            <a:endParaRPr lang="en-FR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720E81-5CB3-E843-8356-452F333D63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479" y="1295012"/>
            <a:ext cx="6200065" cy="4267975"/>
          </a:xfrm>
          <a:prstGeom prst="rect">
            <a:avLst/>
          </a:prstGeom>
        </p:spPr>
      </p:pic>
      <p:pic>
        <p:nvPicPr>
          <p:cNvPr id="17" name="Picture 16" descr="IMG_7369">
            <a:extLst>
              <a:ext uri="{FF2B5EF4-FFF2-40B4-BE49-F238E27FC236}">
                <a16:creationId xmlns:a16="http://schemas.microsoft.com/office/drawing/2014/main" id="{EEDE8795-990C-4B40-BF8A-98D94597086B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77" y="5312738"/>
            <a:ext cx="2886124" cy="1298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EBC2CD-CCAC-A947-B7BC-45041FF62A3D}"/>
              </a:ext>
            </a:extLst>
          </p:cNvPr>
          <p:cNvSpPr/>
          <p:nvPr/>
        </p:nvSpPr>
        <p:spPr>
          <a:xfrm>
            <a:off x="39040" y="4724107"/>
            <a:ext cx="21377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HIFI Uppsala Workshop 2-3 March 2020 </a:t>
            </a:r>
            <a:endParaRPr lang="en-FR" sz="1600" dirty="0"/>
          </a:p>
        </p:txBody>
      </p:sp>
    </p:spTree>
    <p:extLst>
      <p:ext uri="{BB962C8B-B14F-4D97-AF65-F5344CB8AC3E}">
        <p14:creationId xmlns:p14="http://schemas.microsoft.com/office/powerpoint/2010/main" val="666495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4607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400" dirty="0">
                <a:solidFill>
                  <a:srgbClr val="FF6600"/>
                </a:solidFill>
                <a:latin typeface="Times New Roman"/>
                <a:cs typeface="Times New Roman"/>
              </a:rPr>
              <a:t>ESS proton </a:t>
            </a:r>
            <a:r>
              <a:rPr lang="en-GB" sz="4400" dirty="0" err="1">
                <a:solidFill>
                  <a:srgbClr val="FF6600"/>
                </a:solidFill>
                <a:latin typeface="Times New Roman"/>
                <a:cs typeface="Times New Roman"/>
              </a:rPr>
              <a:t>linac</a:t>
            </a:r>
            <a:endParaRPr lang="en-GB" sz="44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LL2021, 24/02/2022</a:t>
            </a:r>
            <a:endParaRPr lang="en-GB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13" name="TextBox 8"/>
          <p:cNvSpPr txBox="1"/>
          <p:nvPr/>
        </p:nvSpPr>
        <p:spPr>
          <a:xfrm>
            <a:off x="0" y="2247433"/>
            <a:ext cx="4615271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The ESS will be a copious source of spallation neutrons.</a:t>
            </a:r>
            <a:endParaRPr lang="en-GB" sz="2000" b="1" dirty="0">
              <a:solidFill>
                <a:srgbClr val="FF0000"/>
              </a:solidFill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5 MW average beam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125 MW peak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14 Hz repetition rate (2.86 </a:t>
            </a:r>
            <a:r>
              <a:rPr lang="en-GB" sz="2000" dirty="0" err="1">
                <a:solidFill>
                  <a:srgbClr val="000000"/>
                </a:solidFill>
                <a:ea typeface="ＭＳ Ｐゴシック" charset="0"/>
                <a:cs typeface="Times New Roman"/>
              </a:rPr>
              <a:t>ms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pulse duration, 10</a:t>
            </a:r>
            <a:r>
              <a:rPr lang="en-GB" sz="2000" baseline="30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15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protons).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Duty cycle 4%.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2.0 GeV protons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up to 3.5 GeV with </a:t>
            </a:r>
            <a:r>
              <a:rPr lang="en-GB" sz="2000" dirty="0" err="1">
                <a:solidFill>
                  <a:srgbClr val="000000"/>
                </a:solidFill>
                <a:ea typeface="ＭＳ Ｐゴシック" charset="0"/>
                <a:cs typeface="Times New Roman"/>
              </a:rPr>
              <a:t>linac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upgrades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&gt;2.7x10</a:t>
            </a:r>
            <a:r>
              <a:rPr lang="en-GB" sz="2000" b="1" baseline="30000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23</a:t>
            </a: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ea typeface="ＭＳ Ｐゴシック" charset="0"/>
                <a:cs typeface="Times New Roman"/>
              </a:rPr>
              <a:t>p.o.t</a:t>
            </a: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/year.</a:t>
            </a:r>
          </a:p>
        </p:txBody>
      </p:sp>
      <p:pic>
        <p:nvPicPr>
          <p:cNvPr id="5" name="medium.m4v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5272" y="2114384"/>
            <a:ext cx="4362018" cy="245363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60473"/>
            <a:ext cx="9144000" cy="135391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53776" y="6089190"/>
            <a:ext cx="3589124" cy="40011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cs typeface="Times New Roman"/>
              </a:rPr>
              <a:t>Linac ready by 2025 (full power)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CA1F4BB-EEE5-AE4D-827C-26CC998C42B4}"/>
              </a:ext>
            </a:extLst>
          </p:cNvPr>
          <p:cNvGrpSpPr/>
          <p:nvPr/>
        </p:nvGrpSpPr>
        <p:grpSpPr>
          <a:xfrm>
            <a:off x="5213130" y="4646796"/>
            <a:ext cx="3930869" cy="2100827"/>
            <a:chOff x="251520" y="1700809"/>
            <a:chExt cx="8892480" cy="475252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30FC52C-F5E0-514D-B0A9-BC5D1ADFCD19}"/>
                </a:ext>
              </a:extLst>
            </p:cNvPr>
            <p:cNvGrpSpPr/>
            <p:nvPr/>
          </p:nvGrpSpPr>
          <p:grpSpPr>
            <a:xfrm>
              <a:off x="676599" y="1948886"/>
              <a:ext cx="7875253" cy="4493186"/>
              <a:chOff x="676599" y="1948886"/>
              <a:chExt cx="7875253" cy="4493186"/>
            </a:xfrm>
          </p:grpSpPr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837CB315-0EAE-2041-AB6C-0E233D0CC2F6}"/>
                  </a:ext>
                </a:extLst>
              </p:cNvPr>
              <p:cNvSpPr/>
              <p:nvPr/>
            </p:nvSpPr>
            <p:spPr>
              <a:xfrm>
                <a:off x="1159334" y="4737700"/>
                <a:ext cx="7392056" cy="1306163"/>
              </a:xfrm>
              <a:custGeom>
                <a:avLst/>
                <a:gdLst>
                  <a:gd name="connsiteX0" fmla="*/ 0 w 5448300"/>
                  <a:gd name="connsiteY0" fmla="*/ 3632200 h 3632200"/>
                  <a:gd name="connsiteX1" fmla="*/ 38100 w 5448300"/>
                  <a:gd name="connsiteY1" fmla="*/ 2870200 h 3632200"/>
                  <a:gd name="connsiteX2" fmla="*/ 88900 w 5448300"/>
                  <a:gd name="connsiteY2" fmla="*/ 2108200 h 3632200"/>
                  <a:gd name="connsiteX3" fmla="*/ 127000 w 5448300"/>
                  <a:gd name="connsiteY3" fmla="*/ 1638300 h 3632200"/>
                  <a:gd name="connsiteX4" fmla="*/ 203200 w 5448300"/>
                  <a:gd name="connsiteY4" fmla="*/ 1244600 h 3632200"/>
                  <a:gd name="connsiteX5" fmla="*/ 292100 w 5448300"/>
                  <a:gd name="connsiteY5" fmla="*/ 927100 h 3632200"/>
                  <a:gd name="connsiteX6" fmla="*/ 457200 w 5448300"/>
                  <a:gd name="connsiteY6" fmla="*/ 609600 h 3632200"/>
                  <a:gd name="connsiteX7" fmla="*/ 622300 w 5448300"/>
                  <a:gd name="connsiteY7" fmla="*/ 419100 h 3632200"/>
                  <a:gd name="connsiteX8" fmla="*/ 812800 w 5448300"/>
                  <a:gd name="connsiteY8" fmla="*/ 266700 h 3632200"/>
                  <a:gd name="connsiteX9" fmla="*/ 1117600 w 5448300"/>
                  <a:gd name="connsiteY9" fmla="*/ 127000 h 3632200"/>
                  <a:gd name="connsiteX10" fmla="*/ 1511300 w 5448300"/>
                  <a:gd name="connsiteY10" fmla="*/ 50800 h 3632200"/>
                  <a:gd name="connsiteX11" fmla="*/ 2006600 w 5448300"/>
                  <a:gd name="connsiteY11" fmla="*/ 12700 h 3632200"/>
                  <a:gd name="connsiteX12" fmla="*/ 2603500 w 5448300"/>
                  <a:gd name="connsiteY12" fmla="*/ 0 h 3632200"/>
                  <a:gd name="connsiteX13" fmla="*/ 3340100 w 5448300"/>
                  <a:gd name="connsiteY13" fmla="*/ 12700 h 3632200"/>
                  <a:gd name="connsiteX14" fmla="*/ 3365500 w 5448300"/>
                  <a:gd name="connsiteY14" fmla="*/ 571500 h 3632200"/>
                  <a:gd name="connsiteX15" fmla="*/ 3390900 w 5448300"/>
                  <a:gd name="connsiteY15" fmla="*/ 1143000 h 3632200"/>
                  <a:gd name="connsiteX16" fmla="*/ 3429000 w 5448300"/>
                  <a:gd name="connsiteY16" fmla="*/ 1689100 h 3632200"/>
                  <a:gd name="connsiteX17" fmla="*/ 3479800 w 5448300"/>
                  <a:gd name="connsiteY17" fmla="*/ 2044700 h 3632200"/>
                  <a:gd name="connsiteX18" fmla="*/ 3543300 w 5448300"/>
                  <a:gd name="connsiteY18" fmla="*/ 2387600 h 3632200"/>
                  <a:gd name="connsiteX19" fmla="*/ 3619500 w 5448300"/>
                  <a:gd name="connsiteY19" fmla="*/ 2654300 h 3632200"/>
                  <a:gd name="connsiteX20" fmla="*/ 3695700 w 5448300"/>
                  <a:gd name="connsiteY20" fmla="*/ 2857500 h 3632200"/>
                  <a:gd name="connsiteX21" fmla="*/ 3810000 w 5448300"/>
                  <a:gd name="connsiteY21" fmla="*/ 3035300 h 3632200"/>
                  <a:gd name="connsiteX22" fmla="*/ 3975100 w 5448300"/>
                  <a:gd name="connsiteY22" fmla="*/ 3238500 h 3632200"/>
                  <a:gd name="connsiteX23" fmla="*/ 4178300 w 5448300"/>
                  <a:gd name="connsiteY23" fmla="*/ 3390900 h 3632200"/>
                  <a:gd name="connsiteX24" fmla="*/ 4457700 w 5448300"/>
                  <a:gd name="connsiteY24" fmla="*/ 3492500 h 3632200"/>
                  <a:gd name="connsiteX25" fmla="*/ 4775200 w 5448300"/>
                  <a:gd name="connsiteY25" fmla="*/ 3568700 h 3632200"/>
                  <a:gd name="connsiteX26" fmla="*/ 5080000 w 5448300"/>
                  <a:gd name="connsiteY26" fmla="*/ 3606800 h 3632200"/>
                  <a:gd name="connsiteX27" fmla="*/ 5448300 w 5448300"/>
                  <a:gd name="connsiteY27" fmla="*/ 3632200 h 36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8300" h="3632200">
                    <a:moveTo>
                      <a:pt x="0" y="3632200"/>
                    </a:moveTo>
                    <a:lnTo>
                      <a:pt x="38100" y="2870200"/>
                    </a:lnTo>
                    <a:lnTo>
                      <a:pt x="88900" y="2108200"/>
                    </a:lnTo>
                    <a:lnTo>
                      <a:pt x="127000" y="1638300"/>
                    </a:lnTo>
                    <a:lnTo>
                      <a:pt x="203200" y="1244600"/>
                    </a:lnTo>
                    <a:lnTo>
                      <a:pt x="292100" y="927100"/>
                    </a:lnTo>
                    <a:lnTo>
                      <a:pt x="457200" y="609600"/>
                    </a:lnTo>
                    <a:lnTo>
                      <a:pt x="622300" y="419100"/>
                    </a:lnTo>
                    <a:lnTo>
                      <a:pt x="812800" y="266700"/>
                    </a:lnTo>
                    <a:lnTo>
                      <a:pt x="1117600" y="127000"/>
                    </a:lnTo>
                    <a:lnTo>
                      <a:pt x="1511300" y="50800"/>
                    </a:lnTo>
                    <a:lnTo>
                      <a:pt x="2006600" y="12700"/>
                    </a:lnTo>
                    <a:lnTo>
                      <a:pt x="2603500" y="0"/>
                    </a:lnTo>
                    <a:lnTo>
                      <a:pt x="3340100" y="12700"/>
                    </a:lnTo>
                    <a:lnTo>
                      <a:pt x="3365500" y="571500"/>
                    </a:lnTo>
                    <a:lnTo>
                      <a:pt x="3390900" y="1143000"/>
                    </a:lnTo>
                    <a:lnTo>
                      <a:pt x="3429000" y="1689100"/>
                    </a:lnTo>
                    <a:lnTo>
                      <a:pt x="3479800" y="2044700"/>
                    </a:lnTo>
                    <a:lnTo>
                      <a:pt x="3543300" y="2387600"/>
                    </a:lnTo>
                    <a:lnTo>
                      <a:pt x="3619500" y="2654300"/>
                    </a:lnTo>
                    <a:lnTo>
                      <a:pt x="3695700" y="2857500"/>
                    </a:lnTo>
                    <a:lnTo>
                      <a:pt x="3810000" y="3035300"/>
                    </a:lnTo>
                    <a:lnTo>
                      <a:pt x="3975100" y="3238500"/>
                    </a:lnTo>
                    <a:lnTo>
                      <a:pt x="4178300" y="3390900"/>
                    </a:lnTo>
                    <a:lnTo>
                      <a:pt x="4457700" y="3492500"/>
                    </a:lnTo>
                    <a:lnTo>
                      <a:pt x="4775200" y="3568700"/>
                    </a:lnTo>
                    <a:lnTo>
                      <a:pt x="5080000" y="3606800"/>
                    </a:lnTo>
                    <a:lnTo>
                      <a:pt x="5448300" y="3632200"/>
                    </a:lnTo>
                  </a:path>
                </a:pathLst>
              </a:custGeom>
              <a:solidFill>
                <a:srgbClr val="0094CA"/>
              </a:solidFill>
              <a:ln w="38100" cmpd="sng">
                <a:solidFill>
                  <a:srgbClr val="0094C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AutoShape 38">
                <a:extLst>
                  <a:ext uri="{FF2B5EF4-FFF2-40B4-BE49-F238E27FC236}">
                    <a16:creationId xmlns:a16="http://schemas.microsoft.com/office/drawing/2014/main" id="{B69224B5-DDEB-7A45-B609-7A8BEA99E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1701" y="6081421"/>
                <a:ext cx="244470" cy="36065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4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sp>
            <p:nvSpPr>
              <p:cNvPr id="67" name="Line 8">
                <a:extLst>
                  <a:ext uri="{FF2B5EF4-FFF2-40B4-BE49-F238E27FC236}">
                    <a16:creationId xmlns:a16="http://schemas.microsoft.com/office/drawing/2014/main" id="{C9C9A4FE-B7FE-1041-892C-75A9A9B907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563264" y="6041997"/>
                <a:ext cx="0" cy="112612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254048" indent="-205521">
                  <a:spcBef>
                    <a:spcPts val="1620"/>
                  </a:spcBef>
                  <a:buSzPct val="100000"/>
                  <a:buFont typeface="Arial" charset="0"/>
                  <a:buChar char="•"/>
                  <a:defRPr/>
                </a:pPr>
                <a:endParaRPr lang="en-US" sz="500">
                  <a:solidFill>
                    <a:srgbClr val="006D8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DF5296B-69F5-F945-9296-23E2261178B2}"/>
                  </a:ext>
                </a:extLst>
              </p:cNvPr>
              <p:cNvSpPr/>
              <p:nvPr/>
            </p:nvSpPr>
            <p:spPr>
              <a:xfrm>
                <a:off x="5754916" y="1979856"/>
                <a:ext cx="69077" cy="90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9" name="Line 15">
                <a:extLst>
                  <a:ext uri="{FF2B5EF4-FFF2-40B4-BE49-F238E27FC236}">
                    <a16:creationId xmlns:a16="http://schemas.microsoft.com/office/drawing/2014/main" id="{8642F461-A3A4-3C47-99CC-FB79FB1077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3420" y="2170352"/>
                <a:ext cx="142278" cy="0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endParaRPr lang="en-US" sz="100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endParaRPr>
              </a:p>
            </p:txBody>
          </p:sp>
          <p:sp>
            <p:nvSpPr>
              <p:cNvPr id="70" name="AutoShape 25">
                <a:extLst>
                  <a:ext uri="{FF2B5EF4-FFF2-40B4-BE49-F238E27FC236}">
                    <a16:creationId xmlns:a16="http://schemas.microsoft.com/office/drawing/2014/main" id="{3F896175-07AC-A84E-AA17-F1C326ACD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99" y="1988955"/>
                <a:ext cx="415601" cy="36065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8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D29A4835-C42B-F645-ADEA-39C39041DB92}"/>
                  </a:ext>
                </a:extLst>
              </p:cNvPr>
              <p:cNvSpPr/>
              <p:nvPr/>
            </p:nvSpPr>
            <p:spPr>
              <a:xfrm>
                <a:off x="5685839" y="1948886"/>
                <a:ext cx="69077" cy="90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9C8B171B-13C8-3241-BDEF-FE75D5E52AAF}"/>
                  </a:ext>
                </a:extLst>
              </p:cNvPr>
              <p:cNvSpPr/>
              <p:nvPr/>
            </p:nvSpPr>
            <p:spPr>
              <a:xfrm>
                <a:off x="1159796" y="2263331"/>
                <a:ext cx="7392056" cy="3775555"/>
              </a:xfrm>
              <a:custGeom>
                <a:avLst/>
                <a:gdLst>
                  <a:gd name="connsiteX0" fmla="*/ 0 w 5448300"/>
                  <a:gd name="connsiteY0" fmla="*/ 3632200 h 3632200"/>
                  <a:gd name="connsiteX1" fmla="*/ 38100 w 5448300"/>
                  <a:gd name="connsiteY1" fmla="*/ 2870200 h 3632200"/>
                  <a:gd name="connsiteX2" fmla="*/ 88900 w 5448300"/>
                  <a:gd name="connsiteY2" fmla="*/ 2108200 h 3632200"/>
                  <a:gd name="connsiteX3" fmla="*/ 127000 w 5448300"/>
                  <a:gd name="connsiteY3" fmla="*/ 1638300 h 3632200"/>
                  <a:gd name="connsiteX4" fmla="*/ 203200 w 5448300"/>
                  <a:gd name="connsiteY4" fmla="*/ 1244600 h 3632200"/>
                  <a:gd name="connsiteX5" fmla="*/ 292100 w 5448300"/>
                  <a:gd name="connsiteY5" fmla="*/ 927100 h 3632200"/>
                  <a:gd name="connsiteX6" fmla="*/ 457200 w 5448300"/>
                  <a:gd name="connsiteY6" fmla="*/ 609600 h 3632200"/>
                  <a:gd name="connsiteX7" fmla="*/ 622300 w 5448300"/>
                  <a:gd name="connsiteY7" fmla="*/ 419100 h 3632200"/>
                  <a:gd name="connsiteX8" fmla="*/ 812800 w 5448300"/>
                  <a:gd name="connsiteY8" fmla="*/ 266700 h 3632200"/>
                  <a:gd name="connsiteX9" fmla="*/ 1117600 w 5448300"/>
                  <a:gd name="connsiteY9" fmla="*/ 127000 h 3632200"/>
                  <a:gd name="connsiteX10" fmla="*/ 1511300 w 5448300"/>
                  <a:gd name="connsiteY10" fmla="*/ 50800 h 3632200"/>
                  <a:gd name="connsiteX11" fmla="*/ 2006600 w 5448300"/>
                  <a:gd name="connsiteY11" fmla="*/ 12700 h 3632200"/>
                  <a:gd name="connsiteX12" fmla="*/ 2603500 w 5448300"/>
                  <a:gd name="connsiteY12" fmla="*/ 0 h 3632200"/>
                  <a:gd name="connsiteX13" fmla="*/ 3340100 w 5448300"/>
                  <a:gd name="connsiteY13" fmla="*/ 12700 h 3632200"/>
                  <a:gd name="connsiteX14" fmla="*/ 3365500 w 5448300"/>
                  <a:gd name="connsiteY14" fmla="*/ 571500 h 3632200"/>
                  <a:gd name="connsiteX15" fmla="*/ 3390900 w 5448300"/>
                  <a:gd name="connsiteY15" fmla="*/ 1143000 h 3632200"/>
                  <a:gd name="connsiteX16" fmla="*/ 3429000 w 5448300"/>
                  <a:gd name="connsiteY16" fmla="*/ 1689100 h 3632200"/>
                  <a:gd name="connsiteX17" fmla="*/ 3479800 w 5448300"/>
                  <a:gd name="connsiteY17" fmla="*/ 2044700 h 3632200"/>
                  <a:gd name="connsiteX18" fmla="*/ 3543300 w 5448300"/>
                  <a:gd name="connsiteY18" fmla="*/ 2387600 h 3632200"/>
                  <a:gd name="connsiteX19" fmla="*/ 3619500 w 5448300"/>
                  <a:gd name="connsiteY19" fmla="*/ 2654300 h 3632200"/>
                  <a:gd name="connsiteX20" fmla="*/ 3695700 w 5448300"/>
                  <a:gd name="connsiteY20" fmla="*/ 2857500 h 3632200"/>
                  <a:gd name="connsiteX21" fmla="*/ 3810000 w 5448300"/>
                  <a:gd name="connsiteY21" fmla="*/ 3035300 h 3632200"/>
                  <a:gd name="connsiteX22" fmla="*/ 3975100 w 5448300"/>
                  <a:gd name="connsiteY22" fmla="*/ 3238500 h 3632200"/>
                  <a:gd name="connsiteX23" fmla="*/ 4178300 w 5448300"/>
                  <a:gd name="connsiteY23" fmla="*/ 3390900 h 3632200"/>
                  <a:gd name="connsiteX24" fmla="*/ 4457700 w 5448300"/>
                  <a:gd name="connsiteY24" fmla="*/ 3492500 h 3632200"/>
                  <a:gd name="connsiteX25" fmla="*/ 4775200 w 5448300"/>
                  <a:gd name="connsiteY25" fmla="*/ 3568700 h 3632200"/>
                  <a:gd name="connsiteX26" fmla="*/ 5080000 w 5448300"/>
                  <a:gd name="connsiteY26" fmla="*/ 3606800 h 3632200"/>
                  <a:gd name="connsiteX27" fmla="*/ 5448300 w 5448300"/>
                  <a:gd name="connsiteY27" fmla="*/ 3632200 h 36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8300" h="3632200">
                    <a:moveTo>
                      <a:pt x="0" y="3632200"/>
                    </a:moveTo>
                    <a:lnTo>
                      <a:pt x="38100" y="2870200"/>
                    </a:lnTo>
                    <a:lnTo>
                      <a:pt x="88900" y="2108200"/>
                    </a:lnTo>
                    <a:lnTo>
                      <a:pt x="127000" y="1638300"/>
                    </a:lnTo>
                    <a:lnTo>
                      <a:pt x="203200" y="1244600"/>
                    </a:lnTo>
                    <a:lnTo>
                      <a:pt x="292100" y="927100"/>
                    </a:lnTo>
                    <a:lnTo>
                      <a:pt x="457200" y="609600"/>
                    </a:lnTo>
                    <a:lnTo>
                      <a:pt x="622300" y="419100"/>
                    </a:lnTo>
                    <a:lnTo>
                      <a:pt x="812800" y="266700"/>
                    </a:lnTo>
                    <a:lnTo>
                      <a:pt x="1117600" y="127000"/>
                    </a:lnTo>
                    <a:lnTo>
                      <a:pt x="1511300" y="50800"/>
                    </a:lnTo>
                    <a:lnTo>
                      <a:pt x="2006600" y="12700"/>
                    </a:lnTo>
                    <a:lnTo>
                      <a:pt x="2603500" y="0"/>
                    </a:lnTo>
                    <a:lnTo>
                      <a:pt x="3340100" y="12700"/>
                    </a:lnTo>
                    <a:lnTo>
                      <a:pt x="3365500" y="571500"/>
                    </a:lnTo>
                    <a:lnTo>
                      <a:pt x="3390900" y="1143000"/>
                    </a:lnTo>
                    <a:lnTo>
                      <a:pt x="3429000" y="1689100"/>
                    </a:lnTo>
                    <a:lnTo>
                      <a:pt x="3479800" y="2044700"/>
                    </a:lnTo>
                    <a:lnTo>
                      <a:pt x="3543300" y="2387600"/>
                    </a:lnTo>
                    <a:lnTo>
                      <a:pt x="3619500" y="2654300"/>
                    </a:lnTo>
                    <a:lnTo>
                      <a:pt x="3695700" y="2857500"/>
                    </a:lnTo>
                    <a:lnTo>
                      <a:pt x="3810000" y="3035300"/>
                    </a:lnTo>
                    <a:lnTo>
                      <a:pt x="3975100" y="3238500"/>
                    </a:lnTo>
                    <a:lnTo>
                      <a:pt x="4178300" y="3390900"/>
                    </a:lnTo>
                    <a:lnTo>
                      <a:pt x="4457700" y="3492500"/>
                    </a:lnTo>
                    <a:lnTo>
                      <a:pt x="4775200" y="3568700"/>
                    </a:lnTo>
                    <a:lnTo>
                      <a:pt x="5080000" y="3606800"/>
                    </a:lnTo>
                    <a:lnTo>
                      <a:pt x="5448300" y="3632200"/>
                    </a:lnTo>
                  </a:path>
                </a:pathLst>
              </a:custGeom>
              <a:ln w="38100" cmpd="sng">
                <a:solidFill>
                  <a:srgbClr val="0094C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1895CC27-AC3E-C34B-9875-E36C17C7AFE4}"/>
                  </a:ext>
                </a:extLst>
              </p:cNvPr>
              <p:cNvSpPr/>
              <p:nvPr/>
            </p:nvSpPr>
            <p:spPr>
              <a:xfrm>
                <a:off x="1574682" y="5805998"/>
                <a:ext cx="143459" cy="240763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52133113-E4B1-994A-953C-ED8773106322}"/>
                  </a:ext>
                </a:extLst>
              </p:cNvPr>
              <p:cNvSpPr/>
              <p:nvPr/>
            </p:nvSpPr>
            <p:spPr>
              <a:xfrm>
                <a:off x="2624363" y="5391291"/>
                <a:ext cx="143460" cy="655468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660066"/>
              </a:solidFill>
              <a:ln w="6350" cmpd="sng"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64A65FE6-94FB-8D46-8C30-8F4DF09B3144}"/>
                  </a:ext>
                </a:extLst>
              </p:cNvPr>
              <p:cNvSpPr/>
              <p:nvPr/>
            </p:nvSpPr>
            <p:spPr>
              <a:xfrm>
                <a:off x="3626247" y="4358369"/>
                <a:ext cx="143460" cy="1698011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bg1"/>
              </a:solidFill>
              <a:ln w="6350" cmpd="sng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83281366-0C31-D144-8268-A04D5655EFE2}"/>
                  </a:ext>
                </a:extLst>
              </p:cNvPr>
              <p:cNvSpPr/>
              <p:nvPr/>
            </p:nvSpPr>
            <p:spPr>
              <a:xfrm>
                <a:off x="3626247" y="5203142"/>
                <a:ext cx="143460" cy="849005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6350" cmpd="sng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DE0C275E-32FF-814C-ADBE-451B42DD11EE}"/>
                  </a:ext>
                </a:extLst>
              </p:cNvPr>
              <p:cNvSpPr/>
              <p:nvPr/>
            </p:nvSpPr>
            <p:spPr>
              <a:xfrm>
                <a:off x="4656794" y="2899202"/>
                <a:ext cx="143460" cy="3134788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bg1"/>
              </a:solidFill>
              <a:ln w="6350" cmpd="sng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FEA16EED-C6B8-5D4B-BF81-221769BCDB9D}"/>
                  </a:ext>
                </a:extLst>
              </p:cNvPr>
              <p:cNvSpPr/>
              <p:nvPr/>
            </p:nvSpPr>
            <p:spPr>
              <a:xfrm>
                <a:off x="4657888" y="5099467"/>
                <a:ext cx="143460" cy="946967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000090"/>
              </a:solidFill>
              <a:ln w="6350" cmpd="sng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Line 39">
                <a:extLst>
                  <a:ext uri="{FF2B5EF4-FFF2-40B4-BE49-F238E27FC236}">
                    <a16:creationId xmlns:a16="http://schemas.microsoft.com/office/drawing/2014/main" id="{12A2794C-64FA-1545-BE44-212400916E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9832" y="6037173"/>
                <a:ext cx="7196947" cy="1134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254048" indent="-205521">
                  <a:spcBef>
                    <a:spcPts val="1620"/>
                  </a:spcBef>
                  <a:buSzPct val="100000"/>
                  <a:buFont typeface="Arial" charset="0"/>
                  <a:buChar char="•"/>
                  <a:defRPr/>
                </a:pPr>
                <a:endParaRPr lang="en-US" sz="500">
                  <a:solidFill>
                    <a:srgbClr val="006D8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41B7AB0-FCEF-8A4A-94F3-6BB00D63A29F}"/>
                </a:ext>
              </a:extLst>
            </p:cNvPr>
            <p:cNvGrpSpPr/>
            <p:nvPr/>
          </p:nvGrpSpPr>
          <p:grpSpPr>
            <a:xfrm>
              <a:off x="251520" y="1700809"/>
              <a:ext cx="8892480" cy="4752528"/>
              <a:chOff x="235947" y="972624"/>
              <a:chExt cx="10134138" cy="5869003"/>
            </a:xfrm>
          </p:grpSpPr>
          <p:sp>
            <p:nvSpPr>
              <p:cNvPr id="30" name="AutoShape 9">
                <a:extLst>
                  <a:ext uri="{FF2B5EF4-FFF2-40B4-BE49-F238E27FC236}">
                    <a16:creationId xmlns:a16="http://schemas.microsoft.com/office/drawing/2014/main" id="{97BEEA28-A1E9-1642-968F-B5A314D284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3634" y="6371919"/>
                <a:ext cx="2086451" cy="45434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time (</a:t>
                </a:r>
                <a:r>
                  <a:rPr lang="en-US" sz="900" dirty="0" err="1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ms</a:t>
                </a: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)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0245C35-0F73-DD4C-B712-12DC82145913}"/>
                  </a:ext>
                </a:extLst>
              </p:cNvPr>
              <p:cNvGrpSpPr/>
              <p:nvPr/>
            </p:nvGrpSpPr>
            <p:grpSpPr>
              <a:xfrm>
                <a:off x="235947" y="972624"/>
                <a:ext cx="9077638" cy="5869003"/>
                <a:chOff x="235947" y="963614"/>
                <a:chExt cx="9077638" cy="5987175"/>
              </a:xfrm>
            </p:grpSpPr>
            <p:sp>
              <p:nvSpPr>
                <p:cNvPr id="32" name="Line 7">
                  <a:extLst>
                    <a:ext uri="{FF2B5EF4-FFF2-40B4-BE49-F238E27FC236}">
                      <a16:creationId xmlns:a16="http://schemas.microsoft.com/office/drawing/2014/main" id="{A4DFC2D5-22F5-4842-96FE-A4CE1EB156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08951" y="6436255"/>
                  <a:ext cx="0" cy="141868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3" name="Line 8">
                  <a:extLst>
                    <a:ext uri="{FF2B5EF4-FFF2-40B4-BE49-F238E27FC236}">
                      <a16:creationId xmlns:a16="http://schemas.microsoft.com/office/drawing/2014/main" id="{EE79648D-34B9-8A42-B2FD-D493E2F102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686551" y="6436254"/>
                  <a:ext cx="0" cy="141867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4" name="Line 11">
                  <a:extLst>
                    <a:ext uri="{FF2B5EF4-FFF2-40B4-BE49-F238E27FC236}">
                      <a16:creationId xmlns:a16="http://schemas.microsoft.com/office/drawing/2014/main" id="{DA0D7A00-77C7-414A-A36C-6155C6B6B3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66115" y="963614"/>
                  <a:ext cx="8797" cy="5440767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5" name="AutoShape 12">
                  <a:extLst>
                    <a:ext uri="{FF2B5EF4-FFF2-40B4-BE49-F238E27FC236}">
                      <a16:creationId xmlns:a16="http://schemas.microsoft.com/office/drawing/2014/main" id="{149FE2C0-726B-EF46-9511-13D23EEA9E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-1389613" y="3687582"/>
                  <a:ext cx="3743325" cy="49220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Brightness (n/cm</a:t>
                  </a:r>
                  <a:r>
                    <a:rPr lang="en-US" sz="9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/s/</a:t>
                  </a:r>
                  <a:r>
                    <a:rPr lang="en-US" sz="9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sr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</a:t>
                  </a:r>
                  <a:r>
                    <a:rPr lang="en-US" sz="9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)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6" name="Line 15">
                  <a:extLst>
                    <a:ext uri="{FF2B5EF4-FFF2-40B4-BE49-F238E27FC236}">
                      <a16:creationId xmlns:a16="http://schemas.microsoft.com/office/drawing/2014/main" id="{258C77D5-0B39-6140-BF2A-21F0DE817E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3360" y="2774493"/>
                  <a:ext cx="165021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37" name="Line 20">
                  <a:extLst>
                    <a:ext uri="{FF2B5EF4-FFF2-40B4-BE49-F238E27FC236}">
                      <a16:creationId xmlns:a16="http://schemas.microsoft.com/office/drawing/2014/main" id="{1ED77F4B-6B1A-3A4A-AA5A-6E5679DD1F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5967" y="3384169"/>
                  <a:ext cx="166961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38" name="AutoShape 25">
                  <a:extLst>
                    <a:ext uri="{FF2B5EF4-FFF2-40B4-BE49-F238E27FC236}">
                      <a16:creationId xmlns:a16="http://schemas.microsoft.com/office/drawing/2014/main" id="{642C3C6B-C210-8543-B64F-D144AD8109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3528" y="1923241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7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9" name="AutoShape 26">
                  <a:extLst>
                    <a:ext uri="{FF2B5EF4-FFF2-40B4-BE49-F238E27FC236}">
                      <a16:creationId xmlns:a16="http://schemas.microsoft.com/office/drawing/2014/main" id="{F9E3E5F5-417B-9E43-922E-74677CB6AA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809" y="3129926"/>
                  <a:ext cx="39782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5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0" name="AutoShape 27">
                  <a:extLst>
                    <a:ext uri="{FF2B5EF4-FFF2-40B4-BE49-F238E27FC236}">
                      <a16:creationId xmlns:a16="http://schemas.microsoft.com/office/drawing/2014/main" id="{7FAEB7D5-9534-0B4E-8CA3-75E3487D8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6831" y="1316875"/>
                  <a:ext cx="90392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x10</a:t>
                  </a:r>
                  <a:r>
                    <a:rPr lang="en-US" sz="9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14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1" name="AutoShape 28">
                  <a:extLst>
                    <a:ext uri="{FF2B5EF4-FFF2-40B4-BE49-F238E27FC236}">
                      <a16:creationId xmlns:a16="http://schemas.microsoft.com/office/drawing/2014/main" id="{048055BE-7CD6-CD46-BD38-05030A1A37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8294" y="5473029"/>
                  <a:ext cx="1112000" cy="83905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UK TS1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128 kW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2" name="AutoShape 29">
                  <a:extLst>
                    <a:ext uri="{FF2B5EF4-FFF2-40B4-BE49-F238E27FC236}">
                      <a16:creationId xmlns:a16="http://schemas.microsoft.com/office/drawing/2014/main" id="{C44FFA4D-3ADF-C641-8D59-AEFABE2175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3607" y="5124349"/>
                  <a:ext cx="1218336" cy="84576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/>
                      <a:cs typeface="Helvetica Light"/>
                      <a:sym typeface="Helvetica Light" charset="0"/>
                    </a:rPr>
                    <a:t>UK TS2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/>
                      <a:cs typeface="Helvetica Light"/>
                    </a:rPr>
                    <a:t>32 kW</a:t>
                  </a:r>
                </a:p>
              </p:txBody>
            </p:sp>
            <p:sp>
              <p:nvSpPr>
                <p:cNvPr id="43" name="AutoShape 30">
                  <a:extLst>
                    <a:ext uri="{FF2B5EF4-FFF2-40B4-BE49-F238E27FC236}">
                      <a16:creationId xmlns:a16="http://schemas.microsoft.com/office/drawing/2014/main" id="{A09620E9-855D-CF44-968F-912F93A016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7176" y="4799461"/>
                  <a:ext cx="1149812" cy="65049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SNS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1-2 MW 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4" name="AutoShape 31">
                  <a:extLst>
                    <a:ext uri="{FF2B5EF4-FFF2-40B4-BE49-F238E27FC236}">
                      <a16:creationId xmlns:a16="http://schemas.microsoft.com/office/drawing/2014/main" id="{EB2E74B1-43B3-5C44-9C28-31CB23DBA3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35973" y="4847282"/>
                  <a:ext cx="1558335" cy="5861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JPARC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0.3-1 MW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5" name="AutoShape 32">
                  <a:extLst>
                    <a:ext uri="{FF2B5EF4-FFF2-40B4-BE49-F238E27FC236}">
                      <a16:creationId xmlns:a16="http://schemas.microsoft.com/office/drawing/2014/main" id="{818142FB-8E8E-E042-A1A7-27063C3738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3466" y="5837229"/>
                  <a:ext cx="1917518" cy="51887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ILL 57 MW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6" name="AutoShape 34">
                  <a:extLst>
                    <a:ext uri="{FF2B5EF4-FFF2-40B4-BE49-F238E27FC236}">
                      <a16:creationId xmlns:a16="http://schemas.microsoft.com/office/drawing/2014/main" id="{16ACA8A2-DB59-C14A-85D5-FD3202305A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1239" y="1663058"/>
                  <a:ext cx="2889372" cy="70788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2015 design</a:t>
                  </a:r>
                </a:p>
              </p:txBody>
            </p:sp>
            <p:sp>
              <p:nvSpPr>
                <p:cNvPr id="47" name="AutoShape 35">
                  <a:extLst>
                    <a:ext uri="{FF2B5EF4-FFF2-40B4-BE49-F238E27FC236}">
                      <a16:creationId xmlns:a16="http://schemas.microsoft.com/office/drawing/2014/main" id="{EDCD7ACF-733B-1744-8424-3653D427C6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5967" y="6465810"/>
                  <a:ext cx="280154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8" name="AutoShape 36">
                  <a:extLst>
                    <a:ext uri="{FF2B5EF4-FFF2-40B4-BE49-F238E27FC236}">
                      <a16:creationId xmlns:a16="http://schemas.microsoft.com/office/drawing/2014/main" id="{6DD06AA3-8DB3-5E40-B320-1D5C0E32F6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158" y="6496299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9" name="AutoShape 37">
                  <a:extLst>
                    <a:ext uri="{FF2B5EF4-FFF2-40B4-BE49-F238E27FC236}">
                      <a16:creationId xmlns:a16="http://schemas.microsoft.com/office/drawing/2014/main" id="{37CF54A9-513B-E342-9645-146F63256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6909" y="6496446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0" name="AutoShape 38">
                  <a:extLst>
                    <a:ext uri="{FF2B5EF4-FFF2-40B4-BE49-F238E27FC236}">
                      <a16:creationId xmlns:a16="http://schemas.microsoft.com/office/drawing/2014/main" id="{1139E1E7-0311-B249-8649-627CB65ED7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4752" y="6482662"/>
                  <a:ext cx="278606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1" name="Line 40">
                  <a:extLst>
                    <a:ext uri="{FF2B5EF4-FFF2-40B4-BE49-F238E27FC236}">
                      <a16:creationId xmlns:a16="http://schemas.microsoft.com/office/drawing/2014/main" id="{C9683BF4-6D36-FB4D-A200-6C492727F9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46202" y="6436255"/>
                  <a:ext cx="1547" cy="155652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52" name="AutoShape 25">
                  <a:extLst>
                    <a:ext uri="{FF2B5EF4-FFF2-40B4-BE49-F238E27FC236}">
                      <a16:creationId xmlns:a16="http://schemas.microsoft.com/office/drawing/2014/main" id="{4899B5A7-3447-6D49-B9AA-AD2DDC7E3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2960" y="43874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3" name="AutoShape 25">
                  <a:extLst>
                    <a:ext uri="{FF2B5EF4-FFF2-40B4-BE49-F238E27FC236}">
                      <a16:creationId xmlns:a16="http://schemas.microsoft.com/office/drawing/2014/main" id="{78D09CE2-C2DF-F645-BBE0-7B20C59533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8295" y="37595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4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4" name="AutoShape 25">
                  <a:extLst>
                    <a:ext uri="{FF2B5EF4-FFF2-40B4-BE49-F238E27FC236}">
                      <a16:creationId xmlns:a16="http://schemas.microsoft.com/office/drawing/2014/main" id="{9394F7C8-FF28-1646-9A42-85B09845FB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999" y="5621550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5" name="AutoShape 25">
                  <a:extLst>
                    <a:ext uri="{FF2B5EF4-FFF2-40B4-BE49-F238E27FC236}">
                      <a16:creationId xmlns:a16="http://schemas.microsoft.com/office/drawing/2014/main" id="{3B6FB6D9-6B9E-5447-8614-3B4C8FF57B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4249" y="5014440"/>
                  <a:ext cx="47363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6" name="Line 20">
                  <a:extLst>
                    <a:ext uri="{FF2B5EF4-FFF2-40B4-BE49-F238E27FC236}">
                      <a16:creationId xmlns:a16="http://schemas.microsoft.com/office/drawing/2014/main" id="{55934B2C-7CF9-8440-BE99-A4FB4A543A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3360" y="4008765"/>
                  <a:ext cx="146464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7" name="Line 20">
                  <a:extLst>
                    <a:ext uri="{FF2B5EF4-FFF2-40B4-BE49-F238E27FC236}">
                      <a16:creationId xmlns:a16="http://schemas.microsoft.com/office/drawing/2014/main" id="{A0AEF563-2C1E-8947-8B3F-1E2654ECDA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9067" y="4627611"/>
                  <a:ext cx="146949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8" name="Line 20">
                  <a:extLst>
                    <a:ext uri="{FF2B5EF4-FFF2-40B4-BE49-F238E27FC236}">
                      <a16:creationId xmlns:a16="http://schemas.microsoft.com/office/drawing/2014/main" id="{05A3BBED-D955-0240-AC89-1A2752AFBE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7906" y="5241357"/>
                  <a:ext cx="145009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9" name="Line 20">
                  <a:extLst>
                    <a:ext uri="{FF2B5EF4-FFF2-40B4-BE49-F238E27FC236}">
                      <a16:creationId xmlns:a16="http://schemas.microsoft.com/office/drawing/2014/main" id="{918C65F4-5DE9-5642-B34C-6C616EDF4E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7906" y="5857625"/>
                  <a:ext cx="138110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0" name="Line 15">
                  <a:extLst>
                    <a:ext uri="{FF2B5EF4-FFF2-40B4-BE49-F238E27FC236}">
                      <a16:creationId xmlns:a16="http://schemas.microsoft.com/office/drawing/2014/main" id="{664FD2AE-74A4-414C-AF8E-AB54FD0FE7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93872" y="2176965"/>
                  <a:ext cx="162144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1" name="AutoShape 25">
                  <a:extLst>
                    <a:ext uri="{FF2B5EF4-FFF2-40B4-BE49-F238E27FC236}">
                      <a16:creationId xmlns:a16="http://schemas.microsoft.com/office/drawing/2014/main" id="{103DC0B6-9603-6C45-802C-45E41F141D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6146" y="2531972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6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62" name="AutoShape 31">
                  <a:extLst>
                    <a:ext uri="{FF2B5EF4-FFF2-40B4-BE49-F238E27FC236}">
                      <a16:creationId xmlns:a16="http://schemas.microsoft.com/office/drawing/2014/main" id="{07F16DEC-23AA-AB4A-A34B-F91753D6F4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2664" y="2237790"/>
                  <a:ext cx="1420663" cy="106985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0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λ</a:t>
                  </a:r>
                  <a:r>
                    <a:rPr lang="en-US" sz="1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 = 1.5 </a:t>
                  </a:r>
                  <a:r>
                    <a:rPr lang="en-US" sz="10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endParaRPr lang="en-US" sz="10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3" name="AutoShape 34">
                  <a:extLst>
                    <a:ext uri="{FF2B5EF4-FFF2-40B4-BE49-F238E27FC236}">
                      <a16:creationId xmlns:a16="http://schemas.microsoft.com/office/drawing/2014/main" id="{8346129F-BBED-E24A-A9AE-B730880D1C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2929" y="4175933"/>
                  <a:ext cx="2357014" cy="61884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2012 design (TDR)</a:t>
                  </a:r>
                </a:p>
              </p:txBody>
            </p:sp>
            <p:sp>
              <p:nvSpPr>
                <p:cNvPr id="64" name="Line 6" descr="tile_paper_blue.jpg">
                  <a:extLst>
                    <a:ext uri="{FF2B5EF4-FFF2-40B4-BE49-F238E27FC236}">
                      <a16:creationId xmlns:a16="http://schemas.microsoft.com/office/drawing/2014/main" id="{68AA3E8F-9AD3-B345-AE16-33A11A2CBA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86629" y="6281429"/>
                  <a:ext cx="8026956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D07E39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48527">
                    <a:spcBef>
                      <a:spcPts val="1620"/>
                    </a:spcBef>
                    <a:buSzPct val="100000"/>
                    <a:defRPr/>
                  </a:pPr>
                  <a:endParaRPr lang="en-US" sz="500" dirty="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</p:grpSp>
        </p:grp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11CC6E11-DDD5-7B49-9209-40E5CB2631E9}"/>
              </a:ext>
            </a:extLst>
          </p:cNvPr>
          <p:cNvSpPr txBox="1"/>
          <p:nvPr/>
        </p:nvSpPr>
        <p:spPr>
          <a:xfrm>
            <a:off x="6957854" y="510075"/>
            <a:ext cx="2055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empty space for energy upgrades</a:t>
            </a:r>
          </a:p>
        </p:txBody>
      </p:sp>
    </p:spTree>
    <p:extLst>
      <p:ext uri="{BB962C8B-B14F-4D97-AF65-F5344CB8AC3E}">
        <p14:creationId xmlns:p14="http://schemas.microsoft.com/office/powerpoint/2010/main" val="123154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4791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Muons at ESS (</a:t>
            </a:r>
            <a:r>
              <a:rPr lang="en-GB" sz="360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</a:t>
            </a:r>
            <a:r>
              <a:rPr lang="en-GB" sz="3600" dirty="0" err="1">
                <a:solidFill>
                  <a:srgbClr val="0432FF"/>
                </a:solidFill>
                <a:latin typeface="Times New Roman" charset="0"/>
                <a:cs typeface="Times New Roman" charset="0"/>
              </a:rPr>
              <a:t>μ</a:t>
            </a:r>
            <a:r>
              <a:rPr lang="en-GB" sz="360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SB</a:t>
            </a:r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LL2021, 24/02/2022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30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814A44-913A-C149-9D04-16C618E78F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76" y="1061091"/>
            <a:ext cx="8159981" cy="559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784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4791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Decay At Rest at ESS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LL2021, 24/02/2022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31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11" name="Image 1">
            <a:extLst>
              <a:ext uri="{FF2B5EF4-FFF2-40B4-BE49-F238E27FC236}">
                <a16:creationId xmlns:a16="http://schemas.microsoft.com/office/drawing/2014/main" id="{E9F6E8AA-509D-5A47-8C5C-87658AA56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184" y="3346600"/>
            <a:ext cx="4863859" cy="3306873"/>
          </a:xfrm>
          <a:prstGeom prst="rect">
            <a:avLst/>
          </a:prstGeom>
        </p:spPr>
      </p:pic>
      <p:sp>
        <p:nvSpPr>
          <p:cNvPr id="14" name="ZoneTexte 2">
            <a:extLst>
              <a:ext uri="{FF2B5EF4-FFF2-40B4-BE49-F238E27FC236}">
                <a16:creationId xmlns:a16="http://schemas.microsoft.com/office/drawing/2014/main" id="{E017FCAD-5551-804A-8A7D-3C3D5A1B35BF}"/>
              </a:ext>
            </a:extLst>
          </p:cNvPr>
          <p:cNvSpPr txBox="1"/>
          <p:nvPr/>
        </p:nvSpPr>
        <p:spPr>
          <a:xfrm>
            <a:off x="228258" y="868080"/>
            <a:ext cx="2834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Possible if short pulses (~</a:t>
            </a:r>
            <a:r>
              <a:rPr lang="el-GR" dirty="0"/>
              <a:t>μ</a:t>
            </a:r>
            <a:r>
              <a:rPr lang="en-US" dirty="0"/>
              <a:t>s)</a:t>
            </a:r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A0734B1-765E-D043-BC18-9E9C359A9323}"/>
              </a:ext>
            </a:extLst>
          </p:cNvPr>
          <p:cNvGrpSpPr/>
          <p:nvPr/>
        </p:nvGrpSpPr>
        <p:grpSpPr>
          <a:xfrm>
            <a:off x="4059778" y="1200365"/>
            <a:ext cx="4912602" cy="1951748"/>
            <a:chOff x="4059778" y="1200365"/>
            <a:chExt cx="4912602" cy="1951748"/>
          </a:xfrm>
        </p:grpSpPr>
        <p:sp>
          <p:nvSpPr>
            <p:cNvPr id="16" name="Oval 7">
              <a:extLst>
                <a:ext uri="{FF2B5EF4-FFF2-40B4-BE49-F238E27FC236}">
                  <a16:creationId xmlns:a16="http://schemas.microsoft.com/office/drawing/2014/main" id="{76168D03-8F1C-8B46-9DD0-BC06788E6D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1161" y="2434022"/>
              <a:ext cx="411219" cy="41121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1200"/>
            </a:p>
          </p:txBody>
        </p:sp>
        <p:sp>
          <p:nvSpPr>
            <p:cNvPr id="17" name="Oval 8">
              <a:extLst>
                <a:ext uri="{FF2B5EF4-FFF2-40B4-BE49-F238E27FC236}">
                  <a16:creationId xmlns:a16="http://schemas.microsoft.com/office/drawing/2014/main" id="{F9D466AA-C154-2345-AC58-FE34CD4BED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3670" y="1200365"/>
              <a:ext cx="411219" cy="41121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1200"/>
            </a:p>
          </p:txBody>
        </p:sp>
        <p:sp>
          <p:nvSpPr>
            <p:cNvPr id="18" name="Oval 9">
              <a:extLst>
                <a:ext uri="{FF2B5EF4-FFF2-40B4-BE49-F238E27FC236}">
                  <a16:creationId xmlns:a16="http://schemas.microsoft.com/office/drawing/2014/main" id="{D01DBC72-2223-5249-9969-A5C2407B5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6463" y="1787820"/>
              <a:ext cx="729424" cy="707395"/>
            </a:xfrm>
            <a:prstGeom prst="ellipse">
              <a:avLst/>
            </a:prstGeom>
            <a:gradFill rotWithShape="0">
              <a:gsLst>
                <a:gs pos="0">
                  <a:srgbClr val="66FFFF"/>
                </a:gs>
                <a:gs pos="100000">
                  <a:srgbClr val="2F7676"/>
                </a:gs>
              </a:gsLst>
              <a:path path="rect">
                <a:fillToRect r="100000" b="100000"/>
              </a:path>
            </a:gradFill>
            <a:ln w="12700" cap="sq">
              <a:solidFill>
                <a:srgbClr val="00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2800" b="1" dirty="0">
                  <a:solidFill>
                    <a:schemeClr val="accent2"/>
                  </a:solidFill>
                </a:rPr>
                <a:t>A</a:t>
              </a:r>
            </a:p>
          </p:txBody>
        </p:sp>
        <p:sp>
          <p:nvSpPr>
            <p:cNvPr id="19" name="Oval 10">
              <a:extLst>
                <a:ext uri="{FF2B5EF4-FFF2-40B4-BE49-F238E27FC236}">
                  <a16:creationId xmlns:a16="http://schemas.microsoft.com/office/drawing/2014/main" id="{BD650127-AFA9-3448-977C-AAF58A8648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6356" y="2199039"/>
              <a:ext cx="452830" cy="450383"/>
            </a:xfrm>
            <a:prstGeom prst="ellipse">
              <a:avLst/>
            </a:prstGeom>
            <a:solidFill>
              <a:srgbClr val="FFFFFF"/>
            </a:solidFill>
            <a:ln w="12700" cap="sq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chemeClr val="accent2"/>
                  </a:solidFill>
                  <a:sym typeface="Symbol" charset="0"/>
                </a:rPr>
                <a:t></a:t>
              </a:r>
              <a:r>
                <a:rPr lang="en-US" sz="1600" baseline="30000" dirty="0">
                  <a:solidFill>
                    <a:schemeClr val="accent2"/>
                  </a:solidFill>
                  <a:sym typeface="Symbol" charset="0"/>
                </a:rPr>
                <a:t>+</a:t>
              </a:r>
              <a:endParaRPr lang="en-US" sz="1600" baseline="30000" dirty="0">
                <a:solidFill>
                  <a:schemeClr val="accent2"/>
                </a:solidFill>
              </a:endParaRPr>
            </a:p>
          </p:txBody>
        </p:sp>
        <p:sp>
          <p:nvSpPr>
            <p:cNvPr id="20" name="Oval 11">
              <a:extLst>
                <a:ext uri="{FF2B5EF4-FFF2-40B4-BE49-F238E27FC236}">
                  <a16:creationId xmlns:a16="http://schemas.microsoft.com/office/drawing/2014/main" id="{8B529BB8-2C5A-B64D-A03F-88AB22197A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5137" y="1317856"/>
              <a:ext cx="425905" cy="450383"/>
            </a:xfrm>
            <a:prstGeom prst="ellipse">
              <a:avLst/>
            </a:prstGeom>
            <a:noFill/>
            <a:ln w="12700" cap="sq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chemeClr val="accent2"/>
                  </a:solidFill>
                  <a:sym typeface="Symbol" charset="0"/>
                </a:rPr>
                <a:t></a:t>
              </a:r>
              <a:r>
                <a:rPr lang="en-US" sz="1600" baseline="30000" dirty="0">
                  <a:solidFill>
                    <a:schemeClr val="accent2"/>
                  </a:solidFill>
                  <a:sym typeface="Symbol" charset="0"/>
                </a:rPr>
                <a:t>-</a:t>
              </a:r>
              <a:endParaRPr lang="en-US" sz="1600" baseline="30000" dirty="0">
                <a:solidFill>
                  <a:schemeClr val="accent2"/>
                </a:solidFill>
              </a:endParaRPr>
            </a:p>
          </p:txBody>
        </p:sp>
        <p:sp>
          <p:nvSpPr>
            <p:cNvPr id="21" name="Line 12">
              <a:extLst>
                <a:ext uri="{FF2B5EF4-FFF2-40B4-BE49-F238E27FC236}">
                  <a16:creationId xmlns:a16="http://schemas.microsoft.com/office/drawing/2014/main" id="{5A63EB24-2655-354E-98FC-8C8287303B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93847" y="1494092"/>
              <a:ext cx="587456" cy="58746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22" name="Rectangle 13">
              <a:extLst>
                <a:ext uri="{FF2B5EF4-FFF2-40B4-BE49-F238E27FC236}">
                  <a16:creationId xmlns:a16="http://schemas.microsoft.com/office/drawing/2014/main" id="{5C96B958-E737-D54A-BFF4-63D822B67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5102" y="1200365"/>
              <a:ext cx="58745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~99%</a:t>
              </a:r>
            </a:p>
          </p:txBody>
        </p:sp>
        <p:sp>
          <p:nvSpPr>
            <p:cNvPr id="23" name="Oval 14">
              <a:extLst>
                <a:ext uri="{FF2B5EF4-FFF2-40B4-BE49-F238E27FC236}">
                  <a16:creationId xmlns:a16="http://schemas.microsoft.com/office/drawing/2014/main" id="{655DDF25-33CD-6040-8241-F43708F4D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44996" y="1787820"/>
              <a:ext cx="425905" cy="450383"/>
            </a:xfrm>
            <a:prstGeom prst="ellipse">
              <a:avLst/>
            </a:prstGeom>
            <a:solidFill>
              <a:srgbClr val="FFFFFF"/>
            </a:solidFill>
            <a:ln w="12700" cap="sq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600">
                  <a:solidFill>
                    <a:schemeClr val="accent2"/>
                  </a:solidFill>
                  <a:sym typeface="Symbol" charset="0"/>
                </a:rPr>
                <a:t></a:t>
              </a:r>
              <a:r>
                <a:rPr lang="en-US" sz="1600" baseline="30000">
                  <a:solidFill>
                    <a:schemeClr val="accent2"/>
                  </a:solidFill>
                  <a:sym typeface="Symbol" charset="0"/>
                </a:rPr>
                <a:t>+</a:t>
              </a:r>
              <a:endParaRPr lang="en-US" sz="1600" baseline="30000">
                <a:solidFill>
                  <a:schemeClr val="accent2"/>
                </a:solidFill>
              </a:endParaRPr>
            </a:p>
          </p:txBody>
        </p:sp>
        <p:sp>
          <p:nvSpPr>
            <p:cNvPr id="24" name="Oval 15">
              <a:extLst>
                <a:ext uri="{FF2B5EF4-FFF2-40B4-BE49-F238E27FC236}">
                  <a16:creationId xmlns:a16="http://schemas.microsoft.com/office/drawing/2014/main" id="{B71D0BB4-A678-674D-984A-5A9A5F790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0113" y="1929422"/>
              <a:ext cx="425905" cy="385518"/>
            </a:xfrm>
            <a:prstGeom prst="ellipse">
              <a:avLst/>
            </a:prstGeom>
            <a:solidFill>
              <a:srgbClr val="FFFFFF"/>
            </a:solidFill>
            <a:ln w="12700" cap="sq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600" b="0" dirty="0">
                  <a:solidFill>
                    <a:srgbClr val="3366FF"/>
                  </a:solidFill>
                </a:rPr>
                <a:t>e</a:t>
              </a:r>
              <a:r>
                <a:rPr lang="en-US" sz="1600" b="0" baseline="30000" dirty="0">
                  <a:solidFill>
                    <a:srgbClr val="3366FF"/>
                  </a:solidFill>
                </a:rPr>
                <a:t>+</a:t>
              </a:r>
            </a:p>
          </p:txBody>
        </p:sp>
        <p:sp>
          <p:nvSpPr>
            <p:cNvPr id="25" name="Rectangle 16">
              <a:extLst>
                <a:ext uri="{FF2B5EF4-FFF2-40B4-BE49-F238E27FC236}">
                  <a16:creationId xmlns:a16="http://schemas.microsoft.com/office/drawing/2014/main" id="{1F5ADA44-977A-D848-8EDF-8829443B14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244" y="2181905"/>
              <a:ext cx="60703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n-GB" sz="1200"/>
            </a:p>
          </p:txBody>
        </p:sp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B6F43851-7AB8-DD4F-B415-D006D3431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4989" y="2825659"/>
              <a:ext cx="73064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n-GB" sz="1200"/>
            </a:p>
          </p:txBody>
        </p:sp>
        <p:sp>
          <p:nvSpPr>
            <p:cNvPr id="27" name="AutoShape 18">
              <a:extLst>
                <a:ext uri="{FF2B5EF4-FFF2-40B4-BE49-F238E27FC236}">
                  <a16:creationId xmlns:a16="http://schemas.microsoft.com/office/drawing/2014/main" id="{4904D55C-02B6-C543-8D9D-874CA8C85B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9778" y="2140294"/>
              <a:ext cx="458953" cy="129729"/>
            </a:xfrm>
            <a:prstGeom prst="rightArrow">
              <a:avLst>
                <a:gd name="adj1" fmla="val 50000"/>
                <a:gd name="adj2" fmla="val 114286"/>
              </a:avLst>
            </a:prstGeom>
            <a:solidFill>
              <a:srgbClr val="FF9933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200"/>
            </a:p>
          </p:txBody>
        </p:sp>
        <p:sp>
          <p:nvSpPr>
            <p:cNvPr id="28" name="Rectangle 21">
              <a:extLst>
                <a:ext uri="{FF2B5EF4-FFF2-40B4-BE49-F238E27FC236}">
                  <a16:creationId xmlns:a16="http://schemas.microsoft.com/office/drawing/2014/main" id="{E3F7708C-6034-4C4D-8651-DFB078DE8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7758" y="1860485"/>
              <a:ext cx="29246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000099"/>
                  </a:solidFill>
                </a:rPr>
                <a:t>p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09F2D5C-D2E3-474A-B4CB-D8E47FE5DD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3777" y="2727749"/>
              <a:ext cx="411219" cy="41121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1200"/>
            </a:p>
          </p:txBody>
        </p:sp>
        <p:sp>
          <p:nvSpPr>
            <p:cNvPr id="30" name="Line 24">
              <a:extLst>
                <a:ext uri="{FF2B5EF4-FFF2-40B4-BE49-F238E27FC236}">
                  <a16:creationId xmlns:a16="http://schemas.microsoft.com/office/drawing/2014/main" id="{913A80AC-24E8-384F-9AD6-BD628D7C3E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90226" y="1611584"/>
              <a:ext cx="293728" cy="234982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31" name="Line 25">
              <a:extLst>
                <a:ext uri="{FF2B5EF4-FFF2-40B4-BE49-F238E27FC236}">
                  <a16:creationId xmlns:a16="http://schemas.microsoft.com/office/drawing/2014/main" id="{9128CB67-4AD5-D74C-8FE2-7E15343D9F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18936" y="1376601"/>
              <a:ext cx="58746" cy="352473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32" name="Line 26">
              <a:extLst>
                <a:ext uri="{FF2B5EF4-FFF2-40B4-BE49-F238E27FC236}">
                  <a16:creationId xmlns:a16="http://schemas.microsoft.com/office/drawing/2014/main" id="{716AE31A-5B11-DC4F-91DD-68E170890D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12664" y="1670329"/>
              <a:ext cx="352473" cy="176237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33" name="Line 27">
              <a:extLst>
                <a:ext uri="{FF2B5EF4-FFF2-40B4-BE49-F238E27FC236}">
                  <a16:creationId xmlns:a16="http://schemas.microsoft.com/office/drawing/2014/main" id="{3FFF0CBB-34F2-A746-B682-71B511729B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56215" y="2199039"/>
              <a:ext cx="646201" cy="293728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34" name="Line 28">
              <a:extLst>
                <a:ext uri="{FF2B5EF4-FFF2-40B4-BE49-F238E27FC236}">
                  <a16:creationId xmlns:a16="http://schemas.microsoft.com/office/drawing/2014/main" id="{847D3CE2-D224-5F48-AFB3-BE4D7352C6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14960" y="2081548"/>
              <a:ext cx="646201" cy="58746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35" name="Line 29">
              <a:extLst>
                <a:ext uri="{FF2B5EF4-FFF2-40B4-BE49-F238E27FC236}">
                  <a16:creationId xmlns:a16="http://schemas.microsoft.com/office/drawing/2014/main" id="{D1260C1B-E94A-6548-93C2-1B8A6F185D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97469" y="1494092"/>
              <a:ext cx="587456" cy="293728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36" name="Line 30">
              <a:extLst>
                <a:ext uri="{FF2B5EF4-FFF2-40B4-BE49-F238E27FC236}">
                  <a16:creationId xmlns:a16="http://schemas.microsoft.com/office/drawing/2014/main" id="{FACDABC9-0C7F-904D-A2D3-F8DD220FB0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46321" y="2022803"/>
              <a:ext cx="939929" cy="234982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37" name="Line 31">
              <a:extLst>
                <a:ext uri="{FF2B5EF4-FFF2-40B4-BE49-F238E27FC236}">
                  <a16:creationId xmlns:a16="http://schemas.microsoft.com/office/drawing/2014/main" id="{24A90373-B51B-684F-AFE3-F79938CDD4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46321" y="2551513"/>
              <a:ext cx="528710" cy="293728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38" name="Line 32">
              <a:extLst>
                <a:ext uri="{FF2B5EF4-FFF2-40B4-BE49-F238E27FC236}">
                  <a16:creationId xmlns:a16="http://schemas.microsoft.com/office/drawing/2014/main" id="{3FE1B71B-3460-544E-9160-0EE589A96E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71409" y="2375276"/>
              <a:ext cx="646201" cy="58746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D77FF04-1DA4-7147-B16C-6036604F7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2724" y="2727750"/>
              <a:ext cx="37702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600">
                  <a:solidFill>
                    <a:schemeClr val="accent2"/>
                  </a:solidFill>
                  <a:sym typeface="Symbol" charset="0"/>
                </a:rPr>
                <a:t></a:t>
              </a:r>
              <a:r>
                <a:rPr lang="en-US" sz="1600" baseline="-25000">
                  <a:solidFill>
                    <a:schemeClr val="accent2"/>
                  </a:solidFill>
                  <a:sym typeface="Symbol" charset="0"/>
                </a:rPr>
                <a:t></a:t>
              </a:r>
            </a:p>
          </p:txBody>
        </p:sp>
        <p:sp>
          <p:nvSpPr>
            <p:cNvPr id="40" name="Line 35">
              <a:extLst>
                <a:ext uri="{FF2B5EF4-FFF2-40B4-BE49-F238E27FC236}">
                  <a16:creationId xmlns:a16="http://schemas.microsoft.com/office/drawing/2014/main" id="{B2FA27BF-547D-8D4D-886D-EF257F5934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78653" y="2551513"/>
              <a:ext cx="90019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247AA5A5-CDDF-F44A-A0F7-F113C712F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85921" y="2478526"/>
              <a:ext cx="37702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2"/>
                  </a:solidFill>
                  <a:sym typeface="Symbol" charset="0"/>
                </a:rPr>
                <a:t></a:t>
              </a:r>
              <a:r>
                <a:rPr lang="en-US" sz="1600" baseline="-25000" dirty="0">
                  <a:solidFill>
                    <a:schemeClr val="accent2"/>
                  </a:solidFill>
                  <a:sym typeface="Symbol" charset="0"/>
                </a:rPr>
                <a:t></a:t>
              </a:r>
            </a:p>
          </p:txBody>
        </p:sp>
        <p:sp>
          <p:nvSpPr>
            <p:cNvPr id="42" name="Rectangle 37">
              <a:extLst>
                <a:ext uri="{FF2B5EF4-FFF2-40B4-BE49-F238E27FC236}">
                  <a16:creationId xmlns:a16="http://schemas.microsoft.com/office/drawing/2014/main" id="{A36D6519-B598-1D4C-95BB-2BF0A84FA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30915" y="1200365"/>
              <a:ext cx="35962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600">
                  <a:solidFill>
                    <a:schemeClr val="accent2"/>
                  </a:solidFill>
                  <a:sym typeface="Symbol" charset="0"/>
                </a:rPr>
                <a:t></a:t>
              </a:r>
              <a:r>
                <a:rPr lang="en-US" sz="1600" baseline="-25000">
                  <a:solidFill>
                    <a:schemeClr val="accent2"/>
                  </a:solidFill>
                  <a:sym typeface="Symbol" charset="0"/>
                </a:rPr>
                <a:t>e</a:t>
              </a:r>
            </a:p>
          </p:txBody>
        </p:sp>
        <p:sp>
          <p:nvSpPr>
            <p:cNvPr id="43" name="Text Box 38">
              <a:extLst>
                <a:ext uri="{FF2B5EF4-FFF2-40B4-BE49-F238E27FC236}">
                  <a16:creationId xmlns:a16="http://schemas.microsoft.com/office/drawing/2014/main" id="{DA006AA8-FCB8-9B4F-B0CA-B917FC10D7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62539" y="2316530"/>
              <a:ext cx="71045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100" dirty="0">
                  <a:solidFill>
                    <a:srgbClr val="008000"/>
                  </a:solidFill>
                  <a:sym typeface="Symbol" charset="0"/>
                </a:rPr>
                <a:t>  </a:t>
              </a:r>
              <a:r>
                <a:rPr lang="en-US" sz="1100" dirty="0">
                  <a:solidFill>
                    <a:srgbClr val="008000"/>
                  </a:solidFill>
                </a:rPr>
                <a:t>26 ns</a:t>
              </a:r>
            </a:p>
          </p:txBody>
        </p:sp>
        <p:sp>
          <p:nvSpPr>
            <p:cNvPr id="44" name="Text Box 39">
              <a:extLst>
                <a:ext uri="{FF2B5EF4-FFF2-40B4-BE49-F238E27FC236}">
                  <a16:creationId xmlns:a16="http://schemas.microsoft.com/office/drawing/2014/main" id="{BB0CEAA3-5AF8-E144-96CC-9A26A5BE8C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9434" y="1729074"/>
              <a:ext cx="74892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100" dirty="0">
                  <a:solidFill>
                    <a:srgbClr val="008000"/>
                  </a:solidFill>
                  <a:sym typeface="Symbol" charset="0"/>
                </a:rPr>
                <a:t>  </a:t>
              </a:r>
              <a:r>
                <a:rPr lang="en-US" sz="1100" dirty="0">
                  <a:solidFill>
                    <a:srgbClr val="008000"/>
                  </a:solidFill>
                </a:rPr>
                <a:t>2.2 </a:t>
              </a:r>
              <a:r>
                <a:rPr lang="el-GR" sz="1100" dirty="0">
                  <a:solidFill>
                    <a:srgbClr val="008000"/>
                  </a:solidFill>
                </a:rPr>
                <a:t>μ</a:t>
              </a:r>
              <a:r>
                <a:rPr lang="en-US" sz="1100" dirty="0">
                  <a:solidFill>
                    <a:srgbClr val="008000"/>
                  </a:solidFill>
                </a:rPr>
                <a:t>s</a:t>
              </a:r>
            </a:p>
          </p:txBody>
        </p:sp>
        <p:sp>
          <p:nvSpPr>
            <p:cNvPr id="45" name="Line 41">
              <a:extLst>
                <a:ext uri="{FF2B5EF4-FFF2-40B4-BE49-F238E27FC236}">
                  <a16:creationId xmlns:a16="http://schemas.microsoft.com/office/drawing/2014/main" id="{4EAC4F70-8930-6443-AB73-394F63BC5F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25208" y="2551513"/>
              <a:ext cx="176237" cy="293728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46" name="Line 42">
              <a:extLst>
                <a:ext uri="{FF2B5EF4-FFF2-40B4-BE49-F238E27FC236}">
                  <a16:creationId xmlns:a16="http://schemas.microsoft.com/office/drawing/2014/main" id="{D24305FB-E204-2240-8ACA-7B8C16709E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5173" y="2492767"/>
              <a:ext cx="293728" cy="352473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47" name="Text Box 43">
              <a:extLst>
                <a:ext uri="{FF2B5EF4-FFF2-40B4-BE49-F238E27FC236}">
                  <a16:creationId xmlns:a16="http://schemas.microsoft.com/office/drawing/2014/main" id="{1A9F0B65-FA7F-BC44-8C8F-35BBF05E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300000">
              <a:off x="4539634" y="2844336"/>
              <a:ext cx="110251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>
                  <a:solidFill>
                    <a:srgbClr val="6600FF"/>
                  </a:solidFill>
                  <a:latin typeface="Bradley Hand ITC" charset="0"/>
                </a:rPr>
                <a:t>Fragments</a:t>
              </a:r>
            </a:p>
          </p:txBody>
        </p:sp>
        <p:sp>
          <p:nvSpPr>
            <p:cNvPr id="48" name="Text Box 45">
              <a:extLst>
                <a:ext uri="{FF2B5EF4-FFF2-40B4-BE49-F238E27FC236}">
                  <a16:creationId xmlns:a16="http://schemas.microsoft.com/office/drawing/2014/main" id="{CE068BBB-42DD-CC4D-9F75-B28389DAC8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2276" y="1905311"/>
              <a:ext cx="51806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>
                  <a:solidFill>
                    <a:srgbClr val="FF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tarBats" charset="0"/>
                </a:rPr>
                <a:t>DAR</a:t>
              </a:r>
            </a:p>
          </p:txBody>
        </p:sp>
        <p:sp>
          <p:nvSpPr>
            <p:cNvPr id="49" name="Rectangle 21">
              <a:extLst>
                <a:ext uri="{FF2B5EF4-FFF2-40B4-BE49-F238E27FC236}">
                  <a16:creationId xmlns:a16="http://schemas.microsoft.com/office/drawing/2014/main" id="{2EFA0815-42A5-DA4B-82CD-8641365EB2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1309" y="1251936"/>
              <a:ext cx="8276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000099"/>
                  </a:solidFill>
                </a:rPr>
                <a:t>capture</a:t>
              </a:r>
            </a:p>
          </p:txBody>
        </p:sp>
      </p:grpSp>
      <p:sp>
        <p:nvSpPr>
          <p:cNvPr id="50" name="Text Box 6">
            <a:extLst>
              <a:ext uri="{FF2B5EF4-FFF2-40B4-BE49-F238E27FC236}">
                <a16:creationId xmlns:a16="http://schemas.microsoft.com/office/drawing/2014/main" id="{C74CB651-52D9-6143-A40F-487798389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98911"/>
            <a:ext cx="3956967" cy="4555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84150" indent="-184150" eaLnBrk="1" hangingPunct="1">
              <a:spcBef>
                <a:spcPts val="1200"/>
              </a:spcBef>
              <a:buFontTx/>
              <a:buChar char="•"/>
            </a:pPr>
            <a:r>
              <a:rPr lang="en-US" sz="1600" b="0" dirty="0">
                <a:solidFill>
                  <a:srgbClr val="3333CC"/>
                </a:solidFill>
              </a:rPr>
              <a:t>Well known neutrino spectra (DAR).</a:t>
            </a:r>
          </a:p>
          <a:p>
            <a:pPr marL="184150" indent="-184150" eaLnBrk="1" hangingPunct="1">
              <a:spcBef>
                <a:spcPts val="1200"/>
              </a:spcBef>
              <a:buFontTx/>
              <a:buChar char="•"/>
            </a:pPr>
            <a:r>
              <a:rPr lang="en-US" sz="1600" b="0" dirty="0">
                <a:solidFill>
                  <a:srgbClr val="3333CC"/>
                </a:solidFill>
              </a:rPr>
              <a:t>Very high neutrino intensities ~  5x10</a:t>
            </a:r>
            <a:r>
              <a:rPr lang="en-US" sz="1600" b="0" baseline="30000" dirty="0">
                <a:solidFill>
                  <a:srgbClr val="3333CC"/>
                </a:solidFill>
              </a:rPr>
              <a:t>15</a:t>
            </a:r>
            <a:r>
              <a:rPr lang="en-US" sz="1600" b="0" dirty="0">
                <a:solidFill>
                  <a:srgbClr val="3333CC"/>
                </a:solidFill>
              </a:rPr>
              <a:t> </a:t>
            </a:r>
            <a:r>
              <a:rPr lang="en-US" sz="1600" b="0" dirty="0">
                <a:solidFill>
                  <a:srgbClr val="3333CC"/>
                </a:solidFill>
                <a:latin typeface="Symbol" charset="0"/>
              </a:rPr>
              <a:t>n</a:t>
            </a:r>
            <a:r>
              <a:rPr lang="en-US" sz="1600" b="0" dirty="0">
                <a:solidFill>
                  <a:srgbClr val="3333CC"/>
                </a:solidFill>
              </a:rPr>
              <a:t>/s.</a:t>
            </a:r>
          </a:p>
          <a:p>
            <a:pPr marL="184150" indent="-184150" eaLnBrk="1" hangingPunct="1">
              <a:spcBef>
                <a:spcPts val="1200"/>
              </a:spcBef>
              <a:buFontTx/>
              <a:buChar char="•"/>
            </a:pPr>
            <a:r>
              <a:rPr lang="en-US" sz="1600" b="0" dirty="0">
                <a:solidFill>
                  <a:srgbClr val="3333CC"/>
                </a:solidFill>
              </a:rPr>
              <a:t>Separate neutrinos of different flavors by time cut.</a:t>
            </a:r>
          </a:p>
          <a:p>
            <a:pPr marL="184150" indent="-184150">
              <a:spcBef>
                <a:spcPts val="1200"/>
              </a:spcBef>
              <a:buFont typeface="Arial"/>
              <a:buChar char="•"/>
            </a:pPr>
            <a:r>
              <a:rPr lang="en-GB" sz="1600" b="0" dirty="0"/>
              <a:t>Role that neutrino-nucleus interactions play in the supernova explosion process and subsequent </a:t>
            </a:r>
            <a:r>
              <a:rPr lang="en-GB" sz="1600" b="0" dirty="0" err="1"/>
              <a:t>nucleosynthesis</a:t>
            </a:r>
            <a:r>
              <a:rPr lang="en-GB" sz="1600" b="0" dirty="0"/>
              <a:t>.</a:t>
            </a:r>
          </a:p>
          <a:p>
            <a:pPr marL="184150" indent="-184150">
              <a:spcBef>
                <a:spcPts val="1200"/>
              </a:spcBef>
              <a:buFont typeface="Arial"/>
              <a:buChar char="•"/>
            </a:pPr>
            <a:r>
              <a:rPr lang="en-GB" sz="1600" b="0" dirty="0"/>
              <a:t>Accurate knowledge of neutrino-nucleus cross sections is important (almost no data exist).</a:t>
            </a:r>
          </a:p>
          <a:p>
            <a:pPr marL="184150" indent="-184150">
              <a:spcBef>
                <a:spcPts val="1200"/>
              </a:spcBef>
              <a:buFont typeface="Arial"/>
              <a:buChar char="•"/>
            </a:pPr>
            <a:r>
              <a:rPr lang="en-GB" sz="1600" b="0" dirty="0"/>
              <a:t>This lack of knowledge significantly limits our understanding of supernovae and of terrestrial observations of cosmic neutrinos to probe the deepest layer of these powerful explosions.</a:t>
            </a:r>
            <a:endParaRPr lang="en-US" sz="1600" b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4717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4791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Coherent Scattering at ESS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LL2021, 24/02/2022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32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51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493DC0-2F2F-F148-AA02-D8F1EF8DD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941" y="1067095"/>
            <a:ext cx="74676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ectangle 7">
            <a:extLst>
              <a:ext uri="{FF2B5EF4-FFF2-40B4-BE49-F238E27FC236}">
                <a16:creationId xmlns:a16="http://schemas.microsoft.com/office/drawing/2014/main" id="{8CFEE0C1-57E5-6F4B-AA4B-AC5610710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41" y="862308"/>
            <a:ext cx="21336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n-US" sz="1800" u="none" baseline="4000" dirty="0">
                <a:latin typeface="Arial" panose="020B0604020202020204" pitchFamily="34" charset="0"/>
                <a:cs typeface="Arial" panose="020B0604020202020204" pitchFamily="34" charset="0"/>
              </a:rPr>
              <a:t>JHEP 02 (2020) 123</a:t>
            </a:r>
          </a:p>
        </p:txBody>
      </p:sp>
      <p:pic>
        <p:nvPicPr>
          <p:cNvPr id="53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5035316D-81AD-6441-AD5F-EF39E5B6D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270" y="2131875"/>
            <a:ext cx="38433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E133B9-2F6D-8844-8A54-30A28C709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733" y="2143015"/>
            <a:ext cx="3505200" cy="26052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73EB0FF-CCAC-5C48-BACA-990CE6DF2FB9}"/>
              </a:ext>
            </a:extLst>
          </p:cNvPr>
          <p:cNvSpPr/>
          <p:nvPr/>
        </p:nvSpPr>
        <p:spPr>
          <a:xfrm>
            <a:off x="0" y="4817433"/>
            <a:ext cx="6077119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 can generate the largest pulsed neutrino flux suitable for the detection of Coherent Elastic Neutrino-Nucleus Scattering (CE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NS ).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Innovative detector technologies able to profit from the order-of-magnitude increase in neutrino flux provided by the ESS, along with their sensitivity to a rich particle physics phenomenology accessible through high-statistics, precision CE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NS measurements, are under study.</a:t>
            </a:r>
            <a:endParaRPr lang="en-GB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09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237790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Possible scenario for new near future applications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LL2021, 24/02/2022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33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92B4CA-F85B-474C-85B2-8B46386203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0" y="1457807"/>
            <a:ext cx="5763105" cy="49146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AE4649-9005-F04F-87DD-2C1A2129332E}"/>
              </a:ext>
            </a:extLst>
          </p:cNvPr>
          <p:cNvSpPr txBox="1"/>
          <p:nvPr/>
        </p:nvSpPr>
        <p:spPr>
          <a:xfrm>
            <a:off x="5808655" y="1457807"/>
            <a:ext cx="328979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FR" dirty="0"/>
              <a:t>Possible WPs:</a:t>
            </a:r>
          </a:p>
          <a:p>
            <a:pPr marL="136525" indent="-1365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FR" dirty="0">
                <a:solidFill>
                  <a:srgbClr val="0070C0"/>
                </a:solidFill>
              </a:rPr>
              <a:t>Civil engineering (onsite and offsite) abd safety.</a:t>
            </a:r>
          </a:p>
          <a:p>
            <a:pPr marL="136525" indent="-1365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FR" dirty="0"/>
              <a:t>Linac accumulator and race-track.</a:t>
            </a:r>
          </a:p>
          <a:p>
            <a:pPr marL="136525" indent="-1365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FR" dirty="0">
                <a:solidFill>
                  <a:srgbClr val="0070C0"/>
                </a:solidFill>
              </a:rPr>
              <a:t>Target Station, hadron/muon production and muon extraction.</a:t>
            </a:r>
          </a:p>
          <a:p>
            <a:pPr marL="136525" indent="-1365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FR" dirty="0"/>
              <a:t>Low Energy nuSTORM.</a:t>
            </a:r>
          </a:p>
          <a:p>
            <a:pPr marL="136525" indent="-1365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FR" dirty="0">
                <a:solidFill>
                  <a:srgbClr val="0070C0"/>
                </a:solidFill>
              </a:rPr>
              <a:t>Detectors and physics performance (synergy between ESSnuSB and LEnuSTORM).</a:t>
            </a:r>
          </a:p>
          <a:p>
            <a:pPr marL="136525" indent="-1365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FR" dirty="0"/>
              <a:t>Muons for future. applications, including 6D cooling tests (several locations are possible).</a:t>
            </a:r>
          </a:p>
        </p:txBody>
      </p:sp>
    </p:spTree>
    <p:extLst>
      <p:ext uri="{BB962C8B-B14F-4D97-AF65-F5344CB8AC3E}">
        <p14:creationId xmlns:p14="http://schemas.microsoft.com/office/powerpoint/2010/main" val="24969336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47911"/>
          </a:xfrm>
        </p:spPr>
        <p:txBody>
          <a:bodyPr>
            <a:normAutofit/>
          </a:bodyPr>
          <a:lstStyle/>
          <a:p>
            <a:r>
              <a:rPr lang="en-GB" sz="360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Low Energy nuSTORM at ESS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LL2021, 24/02/2022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34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6CDDD6-D1AE-4F44-A37E-D6D3A8E2FF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90" y="2598233"/>
            <a:ext cx="4901762" cy="15415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61596D-4948-A64D-BF37-954800A96EA5}"/>
              </a:ext>
            </a:extLst>
          </p:cNvPr>
          <p:cNvSpPr txBox="1"/>
          <p:nvPr/>
        </p:nvSpPr>
        <p:spPr>
          <a:xfrm>
            <a:off x="251483" y="4750025"/>
            <a:ext cx="5026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Proposed at FERMILAB and CERN (~3.8 GeV muons)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42A934-5C00-8541-8FED-76635BCE84C7}"/>
              </a:ext>
            </a:extLst>
          </p:cNvPr>
          <p:cNvSpPr/>
          <p:nvPr/>
        </p:nvSpPr>
        <p:spPr>
          <a:xfrm>
            <a:off x="251483" y="889163"/>
            <a:ext cx="7828208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FF"/>
                </a:solidFill>
              </a:rPr>
              <a:t>Sterile Neutrino searches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FF"/>
                </a:solidFill>
              </a:rPr>
              <a:t>Neutrino cross sections measurements with unprecedented precision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FF"/>
                </a:solidFill>
              </a:rPr>
              <a:t>LBL performance improvement by systematic error mitigation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FF"/>
                </a:solidFill>
              </a:rPr>
              <a:t>To be adapted for lower muon energies (~0.5 GeV)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CEBB13-2D25-0A43-A3F3-C94A90533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829" y="2402168"/>
            <a:ext cx="3663839" cy="19336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33DF89-4F69-6E47-8BCE-BE8F299E16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4799" y="4372393"/>
            <a:ext cx="3483611" cy="23485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0FC5CC-E114-2043-B358-F021416CF320}"/>
              </a:ext>
            </a:extLst>
          </p:cNvPr>
          <p:cNvSpPr txBox="1"/>
          <p:nvPr/>
        </p:nvSpPr>
        <p:spPr>
          <a:xfrm>
            <a:off x="5769621" y="5408184"/>
            <a:ext cx="1771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dirty="0"/>
              <a:t>preliminar studies for 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962CE-6ABF-1841-8870-C4B81C317F8D}"/>
              </a:ext>
            </a:extLst>
          </p:cNvPr>
          <p:cNvSpPr txBox="1"/>
          <p:nvPr/>
        </p:nvSpPr>
        <p:spPr>
          <a:xfrm>
            <a:off x="3270667" y="5968837"/>
            <a:ext cx="249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sterile neutrino searches</a:t>
            </a:r>
          </a:p>
        </p:txBody>
      </p:sp>
    </p:spTree>
    <p:extLst>
      <p:ext uri="{BB962C8B-B14F-4D97-AF65-F5344CB8AC3E}">
        <p14:creationId xmlns:p14="http://schemas.microsoft.com/office/powerpoint/2010/main" val="2066829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4350"/>
            <a:ext cx="6862522" cy="607886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LL2021, 24/02/2022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A8F4B86-420E-664C-A1E6-E0DB40BBB3A9}"/>
              </a:ext>
            </a:extLst>
          </p:cNvPr>
          <p:cNvSpPr/>
          <p:nvPr/>
        </p:nvSpPr>
        <p:spPr>
          <a:xfrm>
            <a:off x="6811133" y="6145317"/>
            <a:ext cx="1960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Oct. 2020</a:t>
            </a:r>
            <a:endParaRPr lang="en-US" sz="3200" dirty="0">
              <a:latin typeface="Helvetica"/>
              <a:cs typeface="Helvetica"/>
            </a:endParaRPr>
          </a:p>
        </p:txBody>
      </p:sp>
      <p:pic>
        <p:nvPicPr>
          <p:cNvPr id="47" name="Bildobjekt 7" descr="ESS-vit-logga.png">
            <a:extLst>
              <a:ext uri="{FF2B5EF4-FFF2-40B4-BE49-F238E27FC236}">
                <a16:creationId xmlns:a16="http://schemas.microsoft.com/office/drawing/2014/main" id="{5292746C-6019-0D49-A27C-578E820F96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4405" y="607798"/>
            <a:ext cx="1440160" cy="8860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0743DDF-A081-594A-B03A-1DBE021CF9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9546"/>
            <a:ext cx="9144000" cy="6096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4FA1EADF-F4F8-1848-85D2-53A3EB1B2FB3}"/>
              </a:ext>
            </a:extLst>
          </p:cNvPr>
          <p:cNvSpPr/>
          <p:nvPr/>
        </p:nvSpPr>
        <p:spPr>
          <a:xfrm>
            <a:off x="193595" y="758440"/>
            <a:ext cx="1938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July 2021</a:t>
            </a:r>
            <a:endParaRPr lang="en-US" sz="3200" dirty="0">
              <a:latin typeface="Helvetica"/>
              <a:cs typeface="Helvetica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687E1E8-D87D-9B46-8526-752159F6FD90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3545081" y="2303724"/>
            <a:ext cx="718320" cy="9580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Bildobjekt 7" descr="ESS-vit-logga.png">
            <a:extLst>
              <a:ext uri="{FF2B5EF4-FFF2-40B4-BE49-F238E27FC236}">
                <a16:creationId xmlns:a16="http://schemas.microsoft.com/office/drawing/2014/main" id="{E0D47403-0724-554F-BC64-082082576F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4405" y="607798"/>
            <a:ext cx="1440160" cy="88606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8B938AEA-4396-1943-B765-AF9D7D61FFCB}"/>
              </a:ext>
            </a:extLst>
          </p:cNvPr>
          <p:cNvSpPr/>
          <p:nvPr/>
        </p:nvSpPr>
        <p:spPr>
          <a:xfrm>
            <a:off x="0" y="5052377"/>
            <a:ext cx="33817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FF00"/>
                </a:solidFill>
                <a:latin typeface="Titillium"/>
              </a:rPr>
              <a:t>European Research Infrastructure Consortium (ERIC) since 2015</a:t>
            </a:r>
            <a:endParaRPr lang="en-FR" dirty="0">
              <a:solidFill>
                <a:srgbClr val="FFFF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7BB3B75-E3BB-C04E-A42A-C9AA74E1A05A}"/>
              </a:ext>
            </a:extLst>
          </p:cNvPr>
          <p:cNvSpPr txBox="1"/>
          <p:nvPr/>
        </p:nvSpPr>
        <p:spPr>
          <a:xfrm>
            <a:off x="3798081" y="1842059"/>
            <a:ext cx="930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>
                <a:solidFill>
                  <a:schemeClr val="bg1"/>
                </a:solidFill>
              </a:rPr>
              <a:t>target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812E00C-9DE8-F144-B918-232A89B2E2BB}"/>
              </a:ext>
            </a:extLst>
          </p:cNvPr>
          <p:cNvCxnSpPr>
            <a:cxnSpLocks/>
          </p:cNvCxnSpPr>
          <p:nvPr/>
        </p:nvCxnSpPr>
        <p:spPr>
          <a:xfrm flipH="1">
            <a:off x="4587817" y="2403181"/>
            <a:ext cx="1002696" cy="67414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EB657092-64DD-EF44-8983-C83340EDE451}"/>
              </a:ext>
            </a:extLst>
          </p:cNvPr>
          <p:cNvSpPr txBox="1"/>
          <p:nvPr/>
        </p:nvSpPr>
        <p:spPr>
          <a:xfrm>
            <a:off x="5193744" y="1941516"/>
            <a:ext cx="1686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>
                <a:solidFill>
                  <a:schemeClr val="bg1"/>
                </a:solidFill>
              </a:rPr>
              <a:t>instruments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9A5B396-0495-6F4E-B9A3-2FE5312A50E3}"/>
              </a:ext>
            </a:extLst>
          </p:cNvPr>
          <p:cNvCxnSpPr>
            <a:cxnSpLocks/>
          </p:cNvCxnSpPr>
          <p:nvPr/>
        </p:nvCxnSpPr>
        <p:spPr>
          <a:xfrm flipH="1">
            <a:off x="5534302" y="2820275"/>
            <a:ext cx="1002696" cy="67414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EFA6F149-997A-DE4C-9407-740BD243A997}"/>
              </a:ext>
            </a:extLst>
          </p:cNvPr>
          <p:cNvSpPr txBox="1"/>
          <p:nvPr/>
        </p:nvSpPr>
        <p:spPr>
          <a:xfrm>
            <a:off x="6140229" y="2358610"/>
            <a:ext cx="2095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>
                <a:solidFill>
                  <a:schemeClr val="bg1"/>
                </a:solidFill>
              </a:rPr>
              <a:t>utility buildings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3B9A61A-4F04-BB45-85A6-AE102BF1B23B}"/>
              </a:ext>
            </a:extLst>
          </p:cNvPr>
          <p:cNvCxnSpPr>
            <a:cxnSpLocks/>
          </p:cNvCxnSpPr>
          <p:nvPr/>
        </p:nvCxnSpPr>
        <p:spPr>
          <a:xfrm flipH="1">
            <a:off x="5895249" y="4360317"/>
            <a:ext cx="1002696" cy="67414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D071E06F-A386-004A-AFD4-1F7D78541483}"/>
              </a:ext>
            </a:extLst>
          </p:cNvPr>
          <p:cNvSpPr txBox="1"/>
          <p:nvPr/>
        </p:nvSpPr>
        <p:spPr>
          <a:xfrm>
            <a:off x="6501176" y="3898652"/>
            <a:ext cx="764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>
                <a:solidFill>
                  <a:schemeClr val="bg1"/>
                </a:solidFill>
              </a:rPr>
              <a:t>linac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75CC199-9530-B74A-BB71-A2757BCDE4C3}"/>
              </a:ext>
            </a:extLst>
          </p:cNvPr>
          <p:cNvSpPr txBox="1"/>
          <p:nvPr/>
        </p:nvSpPr>
        <p:spPr>
          <a:xfrm>
            <a:off x="1666215" y="6195501"/>
            <a:ext cx="6125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FFFF00"/>
                </a:solidFill>
              </a:rPr>
              <a:t>Beam commissioning end 2022, construction complete by 2025</a:t>
            </a:r>
          </a:p>
        </p:txBody>
      </p:sp>
    </p:spTree>
    <p:extLst>
      <p:ext uri="{BB962C8B-B14F-4D97-AF65-F5344CB8AC3E}">
        <p14:creationId xmlns:p14="http://schemas.microsoft.com/office/powerpoint/2010/main" val="3006608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349"/>
            <a:ext cx="9144000" cy="302207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 as Neutrino Facility for CP violation observation</a:t>
            </a:r>
            <a:b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</a:b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(2</a:t>
            </a:r>
            <a:r>
              <a:rPr lang="en-US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maximum)</a:t>
            </a:r>
            <a:endParaRPr lang="en-GB" sz="4400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LL2021, 24/02/2022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E670D4-38C1-1D41-AF8F-F74EA340C5DC}"/>
              </a:ext>
            </a:extLst>
          </p:cNvPr>
          <p:cNvSpPr txBox="1"/>
          <p:nvPr/>
        </p:nvSpPr>
        <p:spPr>
          <a:xfrm>
            <a:off x="2927131" y="4609330"/>
            <a:ext cx="32897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l-GR" sz="8800" b="1" baseline="-25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8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→ν</a:t>
            </a:r>
            <a:r>
              <a:rPr lang="fr-CH" sz="88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fr-FR" sz="8800" b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6D9250-A34B-574D-9A46-5F9BEE03A8A5}"/>
              </a:ext>
            </a:extLst>
          </p:cNvPr>
          <p:cNvSpPr txBox="1"/>
          <p:nvPr/>
        </p:nvSpPr>
        <p:spPr>
          <a:xfrm>
            <a:off x="1621474" y="3437539"/>
            <a:ext cx="5371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/>
              <a:t>or, what else can we do with 5 MW proton beam?</a:t>
            </a:r>
          </a:p>
        </p:txBody>
      </p:sp>
    </p:spTree>
    <p:extLst>
      <p:ext uri="{BB962C8B-B14F-4D97-AF65-F5344CB8AC3E}">
        <p14:creationId xmlns:p14="http://schemas.microsoft.com/office/powerpoint/2010/main" val="965969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54680"/>
          </a:xfrm>
          <a:ln/>
        </p:spPr>
        <p:txBody>
          <a:bodyPr rIns="132080">
            <a:normAutofit/>
          </a:bodyPr>
          <a:lstStyle/>
          <a:p>
            <a:r>
              <a:rPr lang="en-GB" sz="400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Oscillation probability</a:t>
            </a:r>
            <a:br>
              <a:rPr lang="en-GB" sz="400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</a:br>
            <a:r>
              <a:rPr lang="en-GB" sz="220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(neutrino beams)</a:t>
            </a:r>
            <a:endParaRPr lang="en-GB" sz="1600">
              <a:solidFill>
                <a:srgbClr val="FF8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BDEE-73C8-604E-BCE3-A0D9C5D15A6E}" type="slidenum">
              <a:rPr lang="en-GB" smtClean="0"/>
              <a:pPr/>
              <a:t>6</a:t>
            </a:fld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5B063D-5DCD-E149-8492-1DD786544AC4}"/>
              </a:ext>
            </a:extLst>
          </p:cNvPr>
          <p:cNvGrpSpPr/>
          <p:nvPr/>
        </p:nvGrpSpPr>
        <p:grpSpPr>
          <a:xfrm>
            <a:off x="412538" y="1137175"/>
            <a:ext cx="8391853" cy="3534847"/>
            <a:chOff x="412538" y="1074115"/>
            <a:chExt cx="8391853" cy="3534847"/>
          </a:xfrm>
        </p:grpSpPr>
        <p:graphicFrame>
          <p:nvGraphicFramePr>
            <p:cNvPr id="4" name="Objet 3"/>
            <p:cNvGraphicFramePr>
              <a:graphicFrameLocks noChangeAspect="1"/>
            </p:cNvGraphicFramePr>
            <p:nvPr/>
          </p:nvGraphicFramePr>
          <p:xfrm>
            <a:off x="412538" y="1074115"/>
            <a:ext cx="7664450" cy="3408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72" name="Equation" r:id="rId3" imgW="4686300" imgH="2082800" progId="Equation.DSMT4">
                    <p:embed/>
                  </p:oleObj>
                </mc:Choice>
                <mc:Fallback>
                  <p:oleObj name="Equation" r:id="rId3" imgW="4686300" imgH="2082800" progId="Equation.DSMT4">
                    <p:embed/>
                    <p:pic>
                      <p:nvPicPr>
                        <p:cNvPr id="4" name="Objet 3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12538" y="1074115"/>
                          <a:ext cx="7664450" cy="34083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ZoneTexte 17"/>
            <p:cNvSpPr txBox="1"/>
            <p:nvPr/>
          </p:nvSpPr>
          <p:spPr>
            <a:xfrm>
              <a:off x="5136747" y="2797099"/>
              <a:ext cx="8926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"solar"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5362869" y="1102622"/>
              <a:ext cx="16475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"atmospheric"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7185914" y="1927935"/>
              <a:ext cx="16184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"</a:t>
              </a:r>
              <a:r>
                <a:rPr lang="en-GB" sz="20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interference</a:t>
              </a:r>
              <a:r>
                <a:rPr lang="en-GB" sz="20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"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7099074" y="4208852"/>
              <a:ext cx="14828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matter effect</a:t>
              </a:r>
            </a:p>
          </p:txBody>
        </p:sp>
      </p:grpSp>
      <p:sp>
        <p:nvSpPr>
          <p:cNvPr id="26" name="ZoneTexte 25"/>
          <p:cNvSpPr txBox="1"/>
          <p:nvPr/>
        </p:nvSpPr>
        <p:spPr>
          <a:xfrm>
            <a:off x="6063220" y="4948472"/>
            <a:ext cx="3039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dirty="0" err="1">
                <a:solidFill>
                  <a:srgbClr val="008000"/>
                </a:solidFill>
                <a:latin typeface="Times New Roman"/>
                <a:cs typeface="Times New Roman"/>
              </a:rPr>
              <a:t>δ</a:t>
            </a:r>
            <a:r>
              <a:rPr lang="en-GB" sz="2000" baseline="-25000" dirty="0" err="1">
                <a:solidFill>
                  <a:srgbClr val="008000"/>
                </a:solidFill>
                <a:latin typeface="Times New Roman"/>
                <a:cs typeface="Times New Roman"/>
              </a:rPr>
              <a:t>CP</a:t>
            </a:r>
            <a:r>
              <a:rPr lang="en-GB" sz="2000" dirty="0">
                <a:solidFill>
                  <a:srgbClr val="008000"/>
                </a:solidFill>
                <a:latin typeface="Times New Roman"/>
                <a:cs typeface="Times New Roman"/>
              </a:rPr>
              <a:t> dependence, </a:t>
            </a: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solidFill>
                  <a:srgbClr val="008000"/>
                </a:solidFill>
                <a:latin typeface="Times New Roman"/>
                <a:cs typeface="Times New Roman"/>
              </a:rPr>
              <a:t>sizable matter effect for long baselines and high energy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83415" y="4697584"/>
            <a:ext cx="5908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for antimatter: δ</a:t>
            </a:r>
            <a:r>
              <a:rPr lang="en-GB" sz="2000" b="1" baseline="-25000">
                <a:solidFill>
                  <a:srgbClr val="FF0000"/>
                </a:solidFill>
                <a:latin typeface="Times New Roman"/>
                <a:cs typeface="Times New Roman"/>
              </a:rPr>
              <a:t>CP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 →-δ</a:t>
            </a:r>
            <a:r>
              <a:rPr lang="en-GB" sz="2000" b="1" baseline="-25000">
                <a:solidFill>
                  <a:srgbClr val="FF0000"/>
                </a:solidFill>
                <a:latin typeface="Times New Roman"/>
                <a:cs typeface="Times New Roman"/>
              </a:rPr>
              <a:t>CP 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and </a:t>
            </a:r>
            <a:r>
              <a:rPr lang="en-GB" sz="2000" b="1" i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→-</a:t>
            </a:r>
            <a:r>
              <a:rPr lang="en-GB" sz="2000" b="1" i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</a:p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fake matter/antimatter asymetry due to matter effect</a:t>
            </a:r>
          </a:p>
        </p:txBody>
      </p:sp>
      <p:sp>
        <p:nvSpPr>
          <p:cNvPr id="6" name="Ellipse 5"/>
          <p:cNvSpPr/>
          <p:nvPr/>
        </p:nvSpPr>
        <p:spPr>
          <a:xfrm>
            <a:off x="3494972" y="1994659"/>
            <a:ext cx="390781" cy="390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lipse 14"/>
          <p:cNvSpPr/>
          <p:nvPr/>
        </p:nvSpPr>
        <p:spPr>
          <a:xfrm>
            <a:off x="6317623" y="3969490"/>
            <a:ext cx="390781" cy="390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Connecteur droit 7"/>
          <p:cNvCxnSpPr/>
          <p:nvPr/>
        </p:nvCxnSpPr>
        <p:spPr>
          <a:xfrm>
            <a:off x="5991973" y="4861202"/>
            <a:ext cx="0" cy="11239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1B422D2-A3F1-E94F-AABA-63DFECFA8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LL2021, 24/02/2022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1579569-52C7-A645-A548-6748A2A0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pic>
        <p:nvPicPr>
          <p:cNvPr id="22" name="Image 19" descr="Image 19">
            <a:extLst>
              <a:ext uri="{FF2B5EF4-FFF2-40B4-BE49-F238E27FC236}">
                <a16:creationId xmlns:a16="http://schemas.microsoft.com/office/drawing/2014/main" id="{F582D7F0-69DC-E14B-96B2-C288315585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01" y="5406623"/>
            <a:ext cx="2804795" cy="112876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2C64A8C-11E7-6347-8B3C-D562A191618D}"/>
              </a:ext>
            </a:extLst>
          </p:cNvPr>
          <p:cNvSpPr txBox="1"/>
          <p:nvPr/>
        </p:nvSpPr>
        <p:spPr>
          <a:xfrm>
            <a:off x="3793361" y="6207321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Matter-antimatter asymmetry</a:t>
            </a:r>
          </a:p>
        </p:txBody>
      </p:sp>
    </p:spTree>
    <p:extLst>
      <p:ext uri="{BB962C8B-B14F-4D97-AF65-F5344CB8AC3E}">
        <p14:creationId xmlns:p14="http://schemas.microsoft.com/office/powerpoint/2010/main" val="2657838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δCP and Matter-antimatter asymmetry magnitude"/>
          <p:cNvSpPr txBox="1">
            <a:spLocks noGrp="1"/>
          </p:cNvSpPr>
          <p:nvPr>
            <p:ph type="title"/>
          </p:nvPr>
        </p:nvSpPr>
        <p:spPr>
          <a:xfrm>
            <a:off x="1357014" y="805"/>
            <a:ext cx="6802967" cy="145949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GB" sz="4000" dirty="0" err="1"/>
              <a:t>δ</a:t>
            </a:r>
            <a:r>
              <a:rPr lang="en-GB" sz="4000" baseline="-24568" dirty="0" err="1"/>
              <a:t>CP</a:t>
            </a:r>
            <a:r>
              <a:rPr lang="en-GB" sz="4000" dirty="0"/>
              <a:t> and matter-antimatter asymmetry magnitude</a:t>
            </a:r>
          </a:p>
        </p:txBody>
      </p:sp>
      <p:sp>
        <p:nvSpPr>
          <p:cNvPr id="80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smtClean="0"/>
              <a:t>7</a:t>
            </a:fld>
            <a:endParaRPr lang="en-GB"/>
          </a:p>
        </p:txBody>
      </p:sp>
      <p:pic>
        <p:nvPicPr>
          <p:cNvPr id="801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4" name="TextBox 12"/>
          <p:cNvGrpSpPr/>
          <p:nvPr/>
        </p:nvGrpSpPr>
        <p:grpSpPr>
          <a:xfrm>
            <a:off x="204025" y="1723170"/>
            <a:ext cx="5815776" cy="3029229"/>
            <a:chOff x="0" y="0"/>
            <a:chExt cx="5815774" cy="3029227"/>
          </a:xfrm>
        </p:grpSpPr>
        <p:sp>
          <p:nvSpPr>
            <p:cNvPr id="802" name="Rectangle"/>
            <p:cNvSpPr/>
            <p:nvPr/>
          </p:nvSpPr>
          <p:spPr>
            <a:xfrm>
              <a:off x="-1" y="-1"/>
              <a:ext cx="5815776" cy="3029229"/>
            </a:xfrm>
            <a:prstGeom prst="rect">
              <a:avLst/>
            </a:prstGeom>
            <a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defTabSz="457200">
                <a:buClrTx/>
                <a:buFontTx/>
                <a:defRPr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 lang="en-GB" dirty="0"/>
            </a:p>
          </p:txBody>
        </p:sp>
        <p:sp>
          <p:nvSpPr>
            <p:cNvPr id="803" name="Text"/>
            <p:cNvSpPr txBox="1"/>
            <p:nvPr/>
          </p:nvSpPr>
          <p:spPr>
            <a:xfrm>
              <a:off x="-1" y="-1"/>
              <a:ext cx="5815776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marL="0" marR="0" defTabSz="457200">
                <a:buClrTx/>
                <a:buFontTx/>
                <a:defRPr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GB"/>
                <a:t> </a:t>
              </a:r>
            </a:p>
          </p:txBody>
        </p:sp>
      </p:grpSp>
      <p:sp>
        <p:nvSpPr>
          <p:cNvPr id="805" name="TextBox 13"/>
          <p:cNvSpPr txBox="1"/>
          <p:nvPr/>
        </p:nvSpPr>
        <p:spPr>
          <a:xfrm>
            <a:off x="3922503" y="3052364"/>
            <a:ext cx="183717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GB"/>
              <a:t>(Jarlskog invariant)</a:t>
            </a:r>
          </a:p>
        </p:txBody>
      </p:sp>
      <p:sp>
        <p:nvSpPr>
          <p:cNvPr id="806" name="TextBox 14"/>
          <p:cNvSpPr txBox="1"/>
          <p:nvPr/>
        </p:nvSpPr>
        <p:spPr>
          <a:xfrm>
            <a:off x="204024" y="5495288"/>
            <a:ext cx="8607975" cy="707886"/>
          </a:xfrm>
          <a:prstGeom prst="rect">
            <a:avLst/>
          </a:prstGeom>
          <a:ln w="28575">
            <a:solidFill>
              <a:srgbClr val="FFC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defTabSz="457200">
              <a:buClrTx/>
              <a:buFontTx/>
              <a:defRPr sz="2000" b="1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rPr lang="en-GB" dirty="0"/>
              <a:t>Theoretical models predict that if </a:t>
            </a:r>
            <a:r>
              <a:rPr lang="en-GB" dirty="0">
                <a:solidFill>
                  <a:srgbClr val="FF0000"/>
                </a:solidFill>
              </a:rPr>
              <a:t>|</a:t>
            </a:r>
            <a:r>
              <a:rPr lang="en-GB" dirty="0" err="1">
                <a:solidFill>
                  <a:srgbClr val="FF0000"/>
                </a:solidFill>
              </a:rPr>
              <a:t>sin</a:t>
            </a:r>
            <a:r>
              <a:rPr lang="en-GB" i="1" dirty="0" err="1">
                <a:solidFill>
                  <a:srgbClr val="FF0000"/>
                </a:solidFill>
              </a:rPr>
              <a:t>δ</a:t>
            </a:r>
            <a:r>
              <a:rPr lang="en-GB" i="1" baseline="-25000" dirty="0" err="1">
                <a:solidFill>
                  <a:srgbClr val="FF0000"/>
                </a:solidFill>
              </a:rPr>
              <a:t>CP</a:t>
            </a:r>
            <a:r>
              <a:rPr lang="en-GB" dirty="0">
                <a:solidFill>
                  <a:srgbClr val="FF0000"/>
                </a:solidFill>
              </a:rPr>
              <a:t>|≳0.7</a:t>
            </a:r>
            <a:r>
              <a:rPr lang="en-GB" dirty="0"/>
              <a:t> (45°&lt;</a:t>
            </a:r>
            <a:r>
              <a:rPr lang="en-GB" i="1" dirty="0" err="1"/>
              <a:t>δ</a:t>
            </a:r>
            <a:r>
              <a:rPr lang="en-GB" i="1" baseline="-25000" dirty="0" err="1"/>
              <a:t>CP</a:t>
            </a:r>
            <a:r>
              <a:rPr lang="en-GB" i="1" dirty="0"/>
              <a:t>&lt;</a:t>
            </a:r>
            <a:r>
              <a:rPr lang="en-GB" dirty="0"/>
              <a:t>135° or 225°&lt;</a:t>
            </a:r>
            <a:r>
              <a:rPr lang="en-GB" i="1" dirty="0" err="1"/>
              <a:t>δ</a:t>
            </a:r>
            <a:r>
              <a:rPr lang="en-GB" i="1" baseline="-25000" dirty="0" err="1"/>
              <a:t>CP</a:t>
            </a:r>
            <a:r>
              <a:rPr lang="en-GB" i="1" dirty="0"/>
              <a:t>&lt;</a:t>
            </a:r>
            <a:r>
              <a:rPr lang="en-GB" dirty="0"/>
              <a:t>315°</a:t>
            </a:r>
            <a:r>
              <a:rPr lang="en-GB" i="1" dirty="0"/>
              <a:t>), </a:t>
            </a:r>
            <a:r>
              <a:rPr lang="en-GB" dirty="0"/>
              <a:t>this could be enough, under assumptions, to explain the observed asymmetry.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0F7ABE-E066-2246-8FB0-55BF7983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LL2021, 24/02/2022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F297D8-9733-2E49-9A93-606A5E04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FDBD81-1889-6E4D-B46D-FBC96D823756}"/>
              </a:ext>
            </a:extLst>
          </p:cNvPr>
          <p:cNvSpPr txBox="1"/>
          <p:nvPr/>
        </p:nvSpPr>
        <p:spPr>
          <a:xfrm>
            <a:off x="124588" y="4661023"/>
            <a:ext cx="608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(from the already observed CP violation in the hadronic sector)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863A5A-3774-6344-B5A0-DED2E7C01155}"/>
              </a:ext>
            </a:extLst>
          </p:cNvPr>
          <p:cNvSpPr/>
          <p:nvPr/>
        </p:nvSpPr>
        <p:spPr>
          <a:xfrm>
            <a:off x="248635" y="6268173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000000"/>
                </a:solidFill>
                <a:latin typeface="Lucida Grande" panose="020B0600040502020204" pitchFamily="34" charset="0"/>
              </a:rPr>
              <a:t>(Nucl.Phys.B774:1-52,2007, </a:t>
            </a:r>
            <a:r>
              <a:rPr lang="fr-FR" sz="1200" b="1" dirty="0">
                <a:hlinkClick r:id="rId4"/>
              </a:rPr>
              <a:t>arXiv:hep-ph/0611338</a:t>
            </a:r>
            <a:r>
              <a:rPr lang="fr-FR" sz="1200" b="1" dirty="0"/>
              <a:t>)</a:t>
            </a:r>
            <a:endParaRPr lang="en-GB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CD6AAE-3439-8240-98DC-F1E07060A4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0087" y="2117927"/>
            <a:ext cx="3079889" cy="182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58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A5D39C-A779-2A41-A62F-5489DEC992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47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CF06D8-4B05-514A-ADA5-72FB4548C1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8659"/>
            <a:ext cx="5074418" cy="6461615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5411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b="0" dirty="0">
                <a:solidFill>
                  <a:srgbClr val="0000FF"/>
                </a:solidFill>
                <a:latin typeface="Times New Roman"/>
                <a:cs typeface="Times New Roman"/>
              </a:rPr>
              <a:t>Use all this ESS linac power to go to the second oscillation maximum</a:t>
            </a:r>
            <a:endParaRPr lang="en-GB" b="0" dirty="0">
              <a:solidFill>
                <a:srgbClr val="FF9900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LL2021, 24/02/2022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EC7C58-145F-CF4B-A3ED-557FEE8C2810}"/>
              </a:ext>
            </a:extLst>
          </p:cNvPr>
          <p:cNvSpPr txBox="1"/>
          <p:nvPr/>
        </p:nvSpPr>
        <p:spPr>
          <a:xfrm>
            <a:off x="5629649" y="3357862"/>
            <a:ext cx="22685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why?</a:t>
            </a:r>
          </a:p>
        </p:txBody>
      </p:sp>
    </p:spTree>
    <p:extLst>
      <p:ext uri="{BB962C8B-B14F-4D97-AF65-F5344CB8AC3E}">
        <p14:creationId xmlns:p14="http://schemas.microsoft.com/office/powerpoint/2010/main" val="1385967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462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  <a:latin typeface="Times New Roman"/>
                <a:cs typeface="Times New Roman"/>
              </a:rPr>
              <a:t>Neutrino Oscillations with "large" </a:t>
            </a:r>
            <a:r>
              <a:rPr lang="el-GR" sz="3200" dirty="0">
                <a:solidFill>
                  <a:srgbClr val="0000FF"/>
                </a:solidFill>
                <a:latin typeface="Times New Roman"/>
                <a:cs typeface="Times New Roman"/>
              </a:rPr>
              <a:t>θ</a:t>
            </a:r>
            <a:r>
              <a:rPr lang="en-US" sz="3200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13</a:t>
            </a:r>
            <a:endParaRPr lang="en-US" sz="3200" baseline="-250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LL2021, 24/02/2022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378009" y="349570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  <a:latin typeface="Times New Roman"/>
                <a:cs typeface="Times New Roman"/>
              </a:rPr>
              <a:t>solar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49341" y="6068334"/>
            <a:ext cx="41523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more sensitivity at 2</a:t>
            </a:r>
            <a:r>
              <a:rPr lang="en-US" sz="20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max.</a:t>
            </a:r>
          </a:p>
        </p:txBody>
      </p:sp>
      <p:sp>
        <p:nvSpPr>
          <p:cNvPr id="15" name="Flèche droite rayée 14"/>
          <p:cNvSpPr/>
          <p:nvPr/>
        </p:nvSpPr>
        <p:spPr>
          <a:xfrm>
            <a:off x="3912214" y="6160816"/>
            <a:ext cx="908859" cy="269348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779735-9D22-5B43-887B-47F5327382FB}"/>
              </a:ext>
            </a:extLst>
          </p:cNvPr>
          <p:cNvGrpSpPr/>
          <p:nvPr/>
        </p:nvGrpSpPr>
        <p:grpSpPr>
          <a:xfrm>
            <a:off x="12534" y="3396083"/>
            <a:ext cx="8855111" cy="2718169"/>
            <a:chOff x="12534" y="766394"/>
            <a:chExt cx="8855111" cy="2718169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725" y="783363"/>
              <a:ext cx="4024544" cy="2505848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6598" y="778891"/>
              <a:ext cx="3961047" cy="2503440"/>
            </a:xfrm>
            <a:prstGeom prst="rect">
              <a:avLst/>
            </a:prstGeom>
          </p:spPr>
        </p:pic>
        <p:sp>
          <p:nvSpPr>
            <p:cNvPr id="19" name="ZoneTexte 18"/>
            <p:cNvSpPr txBox="1"/>
            <p:nvPr/>
          </p:nvSpPr>
          <p:spPr>
            <a:xfrm rot="16200000">
              <a:off x="-490961" y="1289682"/>
              <a:ext cx="1468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latin typeface="Times New Roman"/>
                  <a:cs typeface="Times New Roman"/>
                </a:rPr>
                <a:t>P(</a:t>
              </a:r>
              <a:r>
                <a:rPr lang="el-GR" sz="2400" i="1" dirty="0">
                  <a:latin typeface="Times New Roman"/>
                  <a:cs typeface="Times New Roman"/>
                </a:rPr>
                <a:t>ν</a:t>
              </a:r>
              <a:r>
                <a:rPr lang="el-GR" sz="2400" i="1" baseline="-25000" dirty="0">
                  <a:latin typeface="Times New Roman"/>
                  <a:cs typeface="Times New Roman"/>
                </a:rPr>
                <a:t>μ</a:t>
              </a:r>
              <a:r>
                <a:rPr lang="fr-CH" sz="2400" i="1" dirty="0">
                  <a:latin typeface="Times New Roman"/>
                  <a:cs typeface="Times New Roman"/>
                </a:rPr>
                <a:t>→</a:t>
              </a:r>
              <a:r>
                <a:rPr lang="el-GR" sz="2400" i="1" dirty="0">
                  <a:latin typeface="Times New Roman"/>
                  <a:cs typeface="Times New Roman"/>
                </a:rPr>
                <a:t>ν</a:t>
              </a:r>
              <a:r>
                <a:rPr lang="en-US" sz="2400" i="1" baseline="-25000" dirty="0">
                  <a:latin typeface="Times New Roman"/>
                  <a:cs typeface="Times New Roman"/>
                </a:rPr>
                <a:t>e</a:t>
              </a:r>
              <a:r>
                <a:rPr lang="en-US" sz="2400" i="1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3923928" y="3115231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L/E</a:t>
              </a:r>
            </a:p>
          </p:txBody>
        </p:sp>
        <p:cxnSp>
          <p:nvCxnSpPr>
            <p:cNvPr id="22" name="Connecteur droit avec flèche 21"/>
            <p:cNvCxnSpPr/>
            <p:nvPr/>
          </p:nvCxnSpPr>
          <p:spPr>
            <a:xfrm>
              <a:off x="1960582" y="1785723"/>
              <a:ext cx="572036" cy="9382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898442" y="1325952"/>
              <a:ext cx="2470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1</a:t>
              </a:r>
              <a:r>
                <a:rPr lang="en-US" i="1" baseline="30000" dirty="0">
                  <a:latin typeface="Times New Roman"/>
                  <a:cs typeface="Times New Roman"/>
                </a:rPr>
                <a:t>st</a:t>
              </a:r>
              <a:r>
                <a:rPr lang="en-US" i="1" dirty="0">
                  <a:latin typeface="Times New Roman"/>
                  <a:cs typeface="Times New Roman"/>
                </a:rPr>
                <a:t> oscillation maximum</a:t>
              </a:r>
            </a:p>
          </p:txBody>
        </p:sp>
        <p:cxnSp>
          <p:nvCxnSpPr>
            <p:cNvPr id="13" name="Connecteur droit avec flèche 12"/>
            <p:cNvCxnSpPr/>
            <p:nvPr/>
          </p:nvCxnSpPr>
          <p:spPr>
            <a:xfrm>
              <a:off x="7081940" y="1226165"/>
              <a:ext cx="572036" cy="9382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6019800" y="766394"/>
              <a:ext cx="2521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2</a:t>
              </a:r>
              <a:r>
                <a:rPr lang="en-US" i="1" baseline="30000" dirty="0">
                  <a:latin typeface="Times New Roman"/>
                  <a:cs typeface="Times New Roman"/>
                </a:rPr>
                <a:t>nd</a:t>
              </a:r>
              <a:r>
                <a:rPr lang="en-US" i="1" dirty="0">
                  <a:latin typeface="Times New Roman"/>
                  <a:cs typeface="Times New Roman"/>
                </a:rPr>
                <a:t> oscillation maximum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916620" y="2081775"/>
              <a:ext cx="117083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b="1" dirty="0">
                  <a:latin typeface="Times New Roman"/>
                  <a:cs typeface="Times New Roman"/>
                </a:rPr>
                <a:t>θ</a:t>
              </a:r>
              <a:r>
                <a:rPr lang="en-US" b="1" baseline="-25000" dirty="0">
                  <a:latin typeface="Times New Roman"/>
                  <a:cs typeface="Times New Roman"/>
                </a:rPr>
                <a:t>13</a:t>
              </a:r>
              <a:r>
                <a:rPr lang="en-US" b="1" dirty="0">
                  <a:latin typeface="Times New Roman"/>
                  <a:cs typeface="Times New Roman"/>
                </a:rPr>
                <a:t>=1º</a:t>
              </a:r>
            </a:p>
            <a:p>
              <a:pPr algn="ctr"/>
              <a:r>
                <a:rPr lang="en-US" sz="1400" b="1" dirty="0">
                  <a:latin typeface="Times New Roman"/>
                  <a:cs typeface="Times New Roman"/>
                </a:rPr>
                <a:t>("small" </a:t>
              </a:r>
              <a:r>
                <a:rPr lang="el-GR" sz="1400" b="1" dirty="0">
                  <a:latin typeface="Times New Roman"/>
                  <a:cs typeface="Times New Roman"/>
                </a:rPr>
                <a:t>θ</a:t>
              </a:r>
              <a:r>
                <a:rPr lang="en-US" sz="1400" b="1" baseline="-25000" dirty="0">
                  <a:latin typeface="Times New Roman"/>
                  <a:cs typeface="Times New Roman"/>
                </a:rPr>
                <a:t>13</a:t>
              </a:r>
              <a:r>
                <a:rPr lang="en-US" sz="1400" b="1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233893" y="1947282"/>
              <a:ext cx="115066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b="1" dirty="0">
                  <a:latin typeface="Times New Roman"/>
                  <a:cs typeface="Times New Roman"/>
                </a:rPr>
                <a:t>θ</a:t>
              </a:r>
              <a:r>
                <a:rPr lang="en-US" b="1" baseline="-25000" dirty="0">
                  <a:latin typeface="Times New Roman"/>
                  <a:cs typeface="Times New Roman"/>
                </a:rPr>
                <a:t>13</a:t>
              </a:r>
              <a:r>
                <a:rPr lang="en-US" b="1" dirty="0">
                  <a:latin typeface="Times New Roman"/>
                  <a:cs typeface="Times New Roman"/>
                </a:rPr>
                <a:t>=8.8º</a:t>
              </a:r>
            </a:p>
            <a:p>
              <a:pPr algn="ctr"/>
              <a:r>
                <a:rPr lang="en-US" sz="1400" b="1" dirty="0">
                  <a:latin typeface="Times New Roman"/>
                  <a:cs typeface="Times New Roman"/>
                </a:rPr>
                <a:t>("large" </a:t>
              </a:r>
              <a:r>
                <a:rPr lang="el-GR" sz="1400" b="1" dirty="0">
                  <a:latin typeface="Times New Roman"/>
                  <a:cs typeface="Times New Roman"/>
                </a:rPr>
                <a:t>θ</a:t>
              </a:r>
              <a:r>
                <a:rPr lang="en-US" sz="1400" b="1" baseline="-25000" dirty="0">
                  <a:latin typeface="Times New Roman"/>
                  <a:cs typeface="Times New Roman"/>
                </a:rPr>
                <a:t>13</a:t>
              </a:r>
              <a:r>
                <a:rPr lang="en-US" sz="1400" b="1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912214" y="2072069"/>
              <a:ext cx="92420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FF0000"/>
                  </a:solidFill>
                  <a:latin typeface="Symbol" charset="0"/>
                </a:rPr>
                <a:t>d</a:t>
              </a:r>
              <a:r>
                <a:rPr lang="en-US" baseline="-25000" dirty="0" err="1">
                  <a:solidFill>
                    <a:srgbClr val="FF0000"/>
                  </a:solidFill>
                </a:rPr>
                <a:t>CP</a:t>
              </a:r>
              <a:r>
                <a:rPr lang="en-US" dirty="0">
                  <a:solidFill>
                    <a:srgbClr val="FF0000"/>
                  </a:solidFill>
                </a:rPr>
                <a:t>=-90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008000"/>
                  </a:solidFill>
                  <a:latin typeface="Symbol" charset="0"/>
                </a:rPr>
                <a:t>d</a:t>
              </a:r>
              <a:r>
                <a:rPr lang="en-US" baseline="-25000" dirty="0" err="1">
                  <a:solidFill>
                    <a:srgbClr val="008000"/>
                  </a:solidFill>
                </a:rPr>
                <a:t>CP</a:t>
              </a:r>
              <a:r>
                <a:rPr lang="en-US" dirty="0">
                  <a:solidFill>
                    <a:srgbClr val="008000"/>
                  </a:solidFill>
                </a:rPr>
                <a:t>=0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0000FF"/>
                  </a:solidFill>
                  <a:latin typeface="Symbol" charset="0"/>
                </a:rPr>
                <a:t>d</a:t>
              </a:r>
              <a:r>
                <a:rPr lang="en-US" baseline="-25000" dirty="0" err="1">
                  <a:solidFill>
                    <a:srgbClr val="0000FF"/>
                  </a:solidFill>
                </a:rPr>
                <a:t>CP</a:t>
              </a:r>
              <a:r>
                <a:rPr lang="en-US" dirty="0">
                  <a:solidFill>
                    <a:srgbClr val="0000FF"/>
                  </a:solidFill>
                </a:rPr>
                <a:t>=+90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8242999" y="3115231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L/E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787217-4581-1B4B-8EF9-50B3B3CDB2D6}"/>
              </a:ext>
            </a:extLst>
          </p:cNvPr>
          <p:cNvGrpSpPr/>
          <p:nvPr/>
        </p:nvGrpSpPr>
        <p:grpSpPr>
          <a:xfrm>
            <a:off x="0" y="833485"/>
            <a:ext cx="9129074" cy="2291304"/>
            <a:chOff x="0" y="3515203"/>
            <a:chExt cx="9129074" cy="2291304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4315" y="3581409"/>
              <a:ext cx="3124200" cy="2213958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1325" y="3607846"/>
              <a:ext cx="3124200" cy="2167902"/>
            </a:xfrm>
            <a:prstGeom prst="rect">
              <a:avLst/>
            </a:prstGeom>
          </p:spPr>
        </p:pic>
        <p:sp>
          <p:nvSpPr>
            <p:cNvPr id="21" name="ZoneTexte 20"/>
            <p:cNvSpPr txBox="1"/>
            <p:nvPr/>
          </p:nvSpPr>
          <p:spPr>
            <a:xfrm>
              <a:off x="45098" y="4083178"/>
              <a:ext cx="15288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/>
                  <a:cs typeface="Times New Roman"/>
                </a:rPr>
                <a:t>for small </a:t>
              </a:r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l-GR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 1</a:t>
              </a:r>
              <a:r>
                <a:rPr lang="en-US" baseline="30000" dirty="0">
                  <a:latin typeface="Times New Roman"/>
                  <a:cs typeface="Times New Roman"/>
                </a:rPr>
                <a:t>st</a:t>
              </a:r>
              <a:r>
                <a:rPr lang="en-US" dirty="0">
                  <a:latin typeface="Times New Roman"/>
                  <a:cs typeface="Times New Roman"/>
                </a:rPr>
                <a:t> oscillation maximum is better</a:t>
              </a:r>
            </a:p>
          </p:txBody>
        </p:sp>
        <p:sp>
          <p:nvSpPr>
            <p:cNvPr id="23" name="Flèche vers la droite 22"/>
            <p:cNvSpPr/>
            <p:nvPr/>
          </p:nvSpPr>
          <p:spPr>
            <a:xfrm rot="5400000">
              <a:off x="2087963" y="4036691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lèche vers la droite 24"/>
            <p:cNvSpPr/>
            <p:nvPr/>
          </p:nvSpPr>
          <p:spPr>
            <a:xfrm rot="5400000">
              <a:off x="5153255" y="4036691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èche vers la droite 25"/>
            <p:cNvSpPr/>
            <p:nvPr/>
          </p:nvSpPr>
          <p:spPr>
            <a:xfrm rot="16200000">
              <a:off x="6235187" y="5512346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7522531" y="3899319"/>
              <a:ext cx="1606543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/>
                  <a:cs typeface="Times New Roman"/>
                </a:rPr>
                <a:t>for "large" </a:t>
              </a:r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l-GR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 1</a:t>
              </a:r>
              <a:r>
                <a:rPr lang="en-US" baseline="30000" dirty="0">
                  <a:latin typeface="Times New Roman"/>
                  <a:cs typeface="Times New Roman"/>
                </a:rPr>
                <a:t>st</a:t>
              </a:r>
              <a:r>
                <a:rPr lang="en-US" dirty="0">
                  <a:latin typeface="Times New Roman"/>
                  <a:cs typeface="Times New Roman"/>
                </a:rPr>
                <a:t> oscillation maximum is dominated by atmospheric term 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474022" y="5314064"/>
              <a:ext cx="13003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CP interference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5223848" y="5160175"/>
              <a:ext cx="13003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CP interference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6106290" y="426874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solar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2712281" y="4268745"/>
              <a:ext cx="1062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atmospheric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5825025" y="3814494"/>
              <a:ext cx="1062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atmospheric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707729" y="5406416"/>
              <a:ext cx="766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n-US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=1º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4676744" y="5437175"/>
              <a:ext cx="939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n-US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=8.8º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5368369"/>
              <a:ext cx="151260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 New Roman"/>
                  <a:cs typeface="Times New Roman"/>
                </a:rPr>
                <a:t>(</a:t>
              </a:r>
              <a:r>
                <a:rPr lang="en-US" sz="1400" dirty="0">
                  <a:latin typeface="Times New Roman"/>
                  <a:cs typeface="Times New Roman"/>
                  <a:hlinkClick r:id="rId7"/>
                </a:rPr>
                <a:t>arXiv:1110.4583</a:t>
              </a:r>
              <a:r>
                <a:rPr lang="en-US" sz="1400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3923928" y="4744058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L/E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6925806" y="4744058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L/E</a:t>
              </a:r>
            </a:p>
          </p:txBody>
        </p:sp>
        <p:sp>
          <p:nvSpPr>
            <p:cNvPr id="42" name="ZoneTexte 30">
              <a:extLst>
                <a:ext uri="{FF2B5EF4-FFF2-40B4-BE49-F238E27FC236}">
                  <a16:creationId xmlns:a16="http://schemas.microsoft.com/office/drawing/2014/main" id="{FFBD0B9E-5ED0-AA43-B295-BC088B2A9923}"/>
                </a:ext>
              </a:extLst>
            </p:cNvPr>
            <p:cNvSpPr txBox="1"/>
            <p:nvPr/>
          </p:nvSpPr>
          <p:spPr>
            <a:xfrm>
              <a:off x="2499493" y="351520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solar</a:t>
              </a:r>
            </a:p>
          </p:txBody>
        </p:sp>
      </p:grpSp>
      <p:sp>
        <p:nvSpPr>
          <p:cNvPr id="40" name="ZoneTexte 39"/>
          <p:cNvSpPr txBox="1"/>
          <p:nvPr/>
        </p:nvSpPr>
        <p:spPr>
          <a:xfrm>
            <a:off x="0" y="5947117"/>
            <a:ext cx="4149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 b="1" dirty="0">
                <a:latin typeface="Times New Roman"/>
                <a:cs typeface="Times New Roman"/>
              </a:rPr>
              <a:t>1</a:t>
            </a:r>
            <a:r>
              <a:rPr lang="en-GB" sz="2000" b="1" baseline="30000" dirty="0">
                <a:latin typeface="Times New Roman"/>
                <a:cs typeface="Times New Roman"/>
              </a:rPr>
              <a:t>st</a:t>
            </a:r>
            <a:r>
              <a:rPr lang="en-GB" sz="2000" b="1" dirty="0">
                <a:latin typeface="Times New Roman"/>
                <a:cs typeface="Times New Roman"/>
              </a:rPr>
              <a:t> oscillation max.: A=</a:t>
            </a:r>
            <a:r>
              <a:rPr lang="en-GB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0.3</a:t>
            </a:r>
            <a:r>
              <a:rPr lang="en-GB" sz="2000" b="1" dirty="0">
                <a:latin typeface="Times New Roman"/>
                <a:cs typeface="Times New Roman"/>
              </a:rPr>
              <a:t>sin</a:t>
            </a:r>
            <a:r>
              <a:rPr lang="el-GR" sz="2000" b="1" dirty="0">
                <a:latin typeface="Times New Roman"/>
                <a:cs typeface="Times New Roman"/>
              </a:rPr>
              <a:t>δ</a:t>
            </a:r>
            <a:r>
              <a:rPr lang="en-US" sz="2000" b="1" baseline="-25000" dirty="0">
                <a:latin typeface="Times New Roman"/>
                <a:cs typeface="Times New Roman"/>
              </a:rPr>
              <a:t>CP</a:t>
            </a:r>
          </a:p>
          <a:p>
            <a:pPr marL="285750" indent="-285750">
              <a:buFont typeface="Arial"/>
              <a:buChar char="•"/>
            </a:pPr>
            <a:r>
              <a:rPr lang="en-GB" sz="2000" b="1" dirty="0">
                <a:latin typeface="Times New Roman"/>
                <a:cs typeface="Times New Roman"/>
              </a:rPr>
              <a:t>2</a:t>
            </a:r>
            <a:r>
              <a:rPr lang="en-GB" sz="2000" b="1" baseline="30000" dirty="0">
                <a:latin typeface="Times New Roman"/>
                <a:cs typeface="Times New Roman"/>
              </a:rPr>
              <a:t>nd</a:t>
            </a:r>
            <a:r>
              <a:rPr lang="en-GB" sz="2000" b="1" dirty="0">
                <a:latin typeface="Times New Roman"/>
                <a:cs typeface="Times New Roman"/>
              </a:rPr>
              <a:t> oscillation max.: A=</a:t>
            </a:r>
            <a:r>
              <a:rPr lang="en-GB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0.75</a:t>
            </a:r>
            <a:r>
              <a:rPr lang="en-GB" sz="2000" b="1" dirty="0">
                <a:latin typeface="Times New Roman"/>
                <a:cs typeface="Times New Roman"/>
              </a:rPr>
              <a:t>sin</a:t>
            </a:r>
            <a:r>
              <a:rPr lang="el-GR" sz="2000" b="1" dirty="0">
                <a:latin typeface="Times New Roman"/>
                <a:cs typeface="Times New Roman"/>
              </a:rPr>
              <a:t>δ</a:t>
            </a:r>
            <a:r>
              <a:rPr lang="en-US" sz="2000" b="1" baseline="-25000" dirty="0">
                <a:latin typeface="Times New Roman"/>
                <a:cs typeface="Times New Roman"/>
              </a:rPr>
              <a:t>CP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280749" y="6352081"/>
            <a:ext cx="34215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(see arXiv:1310.5992 and arXiv:0710.0554)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B7FBE8-5756-E54C-B304-F15B3A38CE8A}"/>
              </a:ext>
            </a:extLst>
          </p:cNvPr>
          <p:cNvSpPr txBox="1"/>
          <p:nvPr/>
        </p:nvSpPr>
        <p:spPr>
          <a:xfrm>
            <a:off x="19495" y="1001774"/>
            <a:ext cx="1461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FF0000"/>
                </a:solidFill>
              </a:rPr>
              <a:t>(before 2012)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E7292C-4F39-624F-AF48-D7A1C28CB692}"/>
              </a:ext>
            </a:extLst>
          </p:cNvPr>
          <p:cNvSpPr txBox="1"/>
          <p:nvPr/>
        </p:nvSpPr>
        <p:spPr>
          <a:xfrm>
            <a:off x="7528904" y="734737"/>
            <a:ext cx="1296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FF0000"/>
                </a:solidFill>
              </a:rPr>
              <a:t>(after 2012)</a:t>
            </a:r>
          </a:p>
        </p:txBody>
      </p:sp>
    </p:spTree>
    <p:extLst>
      <p:ext uri="{BB962C8B-B14F-4D97-AF65-F5344CB8AC3E}">
        <p14:creationId xmlns:p14="http://schemas.microsoft.com/office/powerpoint/2010/main" val="412176839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205479</TotalTime>
  <Words>2508</Words>
  <Application>Microsoft Macintosh PowerPoint</Application>
  <PresentationFormat>On-screen Show (4:3)</PresentationFormat>
  <Paragraphs>498</Paragraphs>
  <Slides>34</Slides>
  <Notes>31</Notes>
  <HiddenSlides>0</HiddenSlides>
  <MMClips>1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4" baseType="lpstr">
      <vt:lpstr>StarBats</vt:lpstr>
      <vt:lpstr>Times New Roman Bold</vt:lpstr>
      <vt:lpstr>Titillium</vt:lpstr>
      <vt:lpstr>Arial</vt:lpstr>
      <vt:lpstr>Arial</vt:lpstr>
      <vt:lpstr>Arial Black</vt:lpstr>
      <vt:lpstr>Bradley Hand ITC</vt:lpstr>
      <vt:lpstr>Calibri</vt:lpstr>
      <vt:lpstr>Cambria Math</vt:lpstr>
      <vt:lpstr>Comic Sans MS</vt:lpstr>
      <vt:lpstr>Courier New</vt:lpstr>
      <vt:lpstr>Helvetica</vt:lpstr>
      <vt:lpstr>Helvetica Light</vt:lpstr>
      <vt:lpstr>Lucida Grande</vt:lpstr>
      <vt:lpstr>Roboto</vt:lpstr>
      <vt:lpstr>Symbol</vt:lpstr>
      <vt:lpstr>Times</vt:lpstr>
      <vt:lpstr>Times New Roman</vt:lpstr>
      <vt:lpstr>Thème Office</vt:lpstr>
      <vt:lpstr>Equation</vt:lpstr>
      <vt:lpstr>Neutrino CP Violation with the European Spallation Source neutrino Super Beam Marcos Dracos IPHC-Strasbourg</vt:lpstr>
      <vt:lpstr>European Spallation Source</vt:lpstr>
      <vt:lpstr>ESS proton linac</vt:lpstr>
      <vt:lpstr>European Spallation Source</vt:lpstr>
      <vt:lpstr>European Spallation Source as Neutrino Facility for CP violation observation (2nd Oscillation maximum)</vt:lpstr>
      <vt:lpstr>Oscillation probability (neutrino beams)</vt:lpstr>
      <vt:lpstr>δCP and matter-antimatter asymmetry magnitude</vt:lpstr>
      <vt:lpstr>Use all this ESS linac power to go to the second oscillation maximum</vt:lpstr>
      <vt:lpstr>Neutrino Oscillations with "large" θ13</vt:lpstr>
      <vt:lpstr>Having access to a powerful proton beam…</vt:lpstr>
      <vt:lpstr>Can we go to the 2nd oscillation maximum using our proton beam?</vt:lpstr>
      <vt:lpstr>Neutrinos in the far detector</vt:lpstr>
      <vt:lpstr>2nd Oscillation max. coverage</vt:lpstr>
      <vt:lpstr>ESS Linac modifications to produce a neutrino Super Beam</vt:lpstr>
      <vt:lpstr>How to add a neutrino facility?</vt:lpstr>
      <vt:lpstr>Which baseline?</vt:lpstr>
      <vt:lpstr>ESS modifications and operation</vt:lpstr>
      <vt:lpstr>Latest Improvements</vt:lpstr>
      <vt:lpstr>Improvements and Optimisations</vt:lpstr>
      <vt:lpstr>Improvements and optimisations</vt:lpstr>
      <vt:lpstr>Muons at the level of the beam dump</vt:lpstr>
      <vt:lpstr>ESSνSB and (R&amp;D) synergies</vt:lpstr>
      <vt:lpstr>Supporting institutions of ESSνSB</vt:lpstr>
      <vt:lpstr>Conclusion</vt:lpstr>
      <vt:lpstr>Backup</vt:lpstr>
      <vt:lpstr>Possible ESSνSB schedule (2nd generation neutrino Super Beam) </vt:lpstr>
      <vt:lpstr>ESSνSB at the European level</vt:lpstr>
      <vt:lpstr>ESSνSB at the European level</vt:lpstr>
      <vt:lpstr>Muon Collider as Higgs Factory</vt:lpstr>
      <vt:lpstr>Muons at ESS (ESSμSB)</vt:lpstr>
      <vt:lpstr>Decay At Rest at ESS</vt:lpstr>
      <vt:lpstr>Coherent Scattering at ESS</vt:lpstr>
      <vt:lpstr>Possible scenario for new near future applications</vt:lpstr>
      <vt:lpstr>Low Energy nuSTORM at ESS</vt:lpstr>
    </vt:vector>
  </TitlesOfParts>
  <Company>IN2P3/CNRS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Plans for future neutrino oscillation beams in Europe </dc:title>
  <dc:creator>Marcos Dracos</dc:creator>
  <cp:lastModifiedBy>Marcos Dracos</cp:lastModifiedBy>
  <cp:revision>1573</cp:revision>
  <cp:lastPrinted>2013-03-04T17:31:58Z</cp:lastPrinted>
  <dcterms:created xsi:type="dcterms:W3CDTF">2012-07-27T00:22:31Z</dcterms:created>
  <dcterms:modified xsi:type="dcterms:W3CDTF">2022-02-28T16:04:20Z</dcterms:modified>
</cp:coreProperties>
</file>