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sldIdLst>
    <p:sldId id="256" r:id="rId2"/>
    <p:sldId id="821" r:id="rId3"/>
    <p:sldId id="840" r:id="rId4"/>
    <p:sldId id="841" r:id="rId5"/>
    <p:sldId id="903" r:id="rId6"/>
    <p:sldId id="913" r:id="rId7"/>
    <p:sldId id="261" r:id="rId8"/>
    <p:sldId id="262" r:id="rId9"/>
    <p:sldId id="917" r:id="rId10"/>
    <p:sldId id="264" r:id="rId11"/>
    <p:sldId id="901" r:id="rId12"/>
    <p:sldId id="910" r:id="rId13"/>
    <p:sldId id="935" r:id="rId14"/>
    <p:sldId id="911" r:id="rId15"/>
    <p:sldId id="904" r:id="rId16"/>
    <p:sldId id="907" r:id="rId17"/>
    <p:sldId id="920" r:id="rId18"/>
    <p:sldId id="918" r:id="rId19"/>
    <p:sldId id="922" r:id="rId20"/>
    <p:sldId id="921" r:id="rId21"/>
    <p:sldId id="835" r:id="rId22"/>
    <p:sldId id="914" r:id="rId23"/>
    <p:sldId id="936" r:id="rId24"/>
    <p:sldId id="844" r:id="rId25"/>
    <p:sldId id="829" r:id="rId26"/>
    <p:sldId id="923" r:id="rId27"/>
    <p:sldId id="928" r:id="rId28"/>
    <p:sldId id="924" r:id="rId29"/>
    <p:sldId id="926" r:id="rId30"/>
    <p:sldId id="927" r:id="rId31"/>
    <p:sldId id="884" r:id="rId32"/>
    <p:sldId id="915" r:id="rId33"/>
    <p:sldId id="865" r:id="rId34"/>
    <p:sldId id="868" r:id="rId35"/>
    <p:sldId id="864" r:id="rId36"/>
    <p:sldId id="867" r:id="rId37"/>
    <p:sldId id="843" r:id="rId38"/>
    <p:sldId id="258" r:id="rId39"/>
    <p:sldId id="848" r:id="rId40"/>
    <p:sldId id="860" r:id="rId41"/>
    <p:sldId id="876" r:id="rId42"/>
    <p:sldId id="942" r:id="rId43"/>
    <p:sldId id="938" r:id="rId44"/>
    <p:sldId id="939" r:id="rId45"/>
    <p:sldId id="940" r:id="rId46"/>
    <p:sldId id="944" r:id="rId47"/>
    <p:sldId id="943" r:id="rId48"/>
    <p:sldId id="846" r:id="rId49"/>
    <p:sldId id="801" r:id="rId50"/>
    <p:sldId id="945" r:id="rId51"/>
    <p:sldId id="934" r:id="rId52"/>
    <p:sldId id="937" r:id="rId53"/>
    <p:sldId id="916" r:id="rId54"/>
    <p:sldId id="827" r:id="rId55"/>
    <p:sldId id="839" r:id="rId56"/>
    <p:sldId id="953" r:id="rId57"/>
    <p:sldId id="852" r:id="rId58"/>
    <p:sldId id="905" r:id="rId59"/>
    <p:sldId id="906" r:id="rId60"/>
    <p:sldId id="263" r:id="rId61"/>
    <p:sldId id="900" r:id="rId62"/>
    <p:sldId id="932" r:id="rId63"/>
    <p:sldId id="260" r:id="rId64"/>
    <p:sldId id="316" r:id="rId65"/>
    <p:sldId id="259" r:id="rId66"/>
    <p:sldId id="947" r:id="rId67"/>
    <p:sldId id="949" r:id="rId68"/>
    <p:sldId id="950" r:id="rId69"/>
    <p:sldId id="951" r:id="rId70"/>
    <p:sldId id="954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2810" autoAdjust="0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F8A74604-26E4-4475-A066-ED0F89F7C31A}" type="presOf" srcId="{0A38D851-A442-234A-A88B-07336473154C}" destId="{92F89FD8-B233-2C43-8428-8278B2E88C4C}" srcOrd="0" destOrd="0" presId="urn:microsoft.com/office/officeart/2005/8/layout/radial4"/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98E7130E-E2DD-4E94-81A7-141AEDC51A36}" type="presOf" srcId="{7EDF04CC-88E7-DC47-B451-CC376832A9D3}" destId="{E61A4675-BF82-FB45-9A02-D181E233724D}" srcOrd="0" destOrd="0" presId="urn:microsoft.com/office/officeart/2005/8/layout/radial4"/>
    <dgm:cxn modelId="{221ECD41-B459-4CE1-841E-A2BB70B5DA77}" type="presOf" srcId="{83EDABE2-C417-C449-A1FD-F1BF99B1BA76}" destId="{D88B08BD-CE16-454E-8DF6-85A3CE5F90D1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2DDB2A55-3477-45FF-8E85-B899809435F5}" type="presOf" srcId="{BD5D5EEA-25C1-1E47-A8EC-6A9867B1E094}" destId="{4D2087DC-CA1E-2F43-AFB9-132720C933A0}" srcOrd="0" destOrd="0" presId="urn:microsoft.com/office/officeart/2005/8/layout/radial4"/>
    <dgm:cxn modelId="{74C7E674-7CC3-42D4-8F5F-3070F72D8F9A}" type="presOf" srcId="{49285AD6-2A61-9449-9A23-24085139395A}" destId="{BDA2632F-375B-A949-825C-0334983C1FFD}" srcOrd="0" destOrd="0" presId="urn:microsoft.com/office/officeart/2005/8/layout/radial4"/>
    <dgm:cxn modelId="{F9FC2D76-D811-49F5-B10E-82114A8AC265}" type="presOf" srcId="{7AEE0BBC-E1B8-834A-94A6-CA16212CFD54}" destId="{37938472-9217-3B48-8E7A-27C3E7EFDB53}" srcOrd="0" destOrd="0" presId="urn:microsoft.com/office/officeart/2005/8/layout/radial4"/>
    <dgm:cxn modelId="{71F28D90-3E54-4E84-AC56-385045F56971}" type="presOf" srcId="{EE6526CD-2162-A148-8E0C-3D4AB50F175C}" destId="{3DD1E28A-BDEB-604C-96B2-82F4413F0A32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7CFD99AC-BFF9-4231-A74A-F1A608521294}" type="presOf" srcId="{1BA29D3B-0099-DA4D-A220-84C06D720003}" destId="{31C304B1-DF0F-EC47-8644-1FD5D326718A}" srcOrd="0" destOrd="0" presId="urn:microsoft.com/office/officeart/2005/8/layout/radial4"/>
    <dgm:cxn modelId="{0F61A7AE-BC6A-494E-8B5E-BC58C7C9A83F}" type="presOf" srcId="{512399D5-355B-834E-9A64-35F92D5FC982}" destId="{FCE4DEF1-F129-094A-B0AE-DEDDB750A355}" srcOrd="0" destOrd="0" presId="urn:microsoft.com/office/officeart/2005/8/layout/radial4"/>
    <dgm:cxn modelId="{20C3E6AF-F751-426C-BD40-14506DFABAA4}" type="presOf" srcId="{041A4BD4-C7F4-8D4E-B2D4-8FD7366666E7}" destId="{38DA1CFE-A892-9E4D-86B8-28C922BCB30C}" srcOrd="0" destOrd="0" presId="urn:microsoft.com/office/officeart/2005/8/layout/radial4"/>
    <dgm:cxn modelId="{0102ACB7-F65E-4A63-9B1E-94B27271FAAA}" type="presOf" srcId="{9DC4FDB9-4388-B746-A631-167054630DFA}" destId="{7B0C551F-BCF5-6045-B043-95DB0E812057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4C6882C3-4D98-4E61-A0E2-80FC861A4CE4}" type="presOf" srcId="{AF6ABEDA-F788-384B-B98A-7F0E9CFA8E34}" destId="{19969AB2-CFF9-1D49-8E6E-685BFEC874D8}" srcOrd="0" destOrd="0" presId="urn:microsoft.com/office/officeart/2005/8/layout/radial4"/>
    <dgm:cxn modelId="{0685F1CB-1C03-42DC-AB87-8456DC2E3FDA}" type="presOf" srcId="{A2208E33-69E5-4D46-B57D-B27F81FA219E}" destId="{020EAFF4-7335-834A-BF88-3A8A607E5FDF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461AA3EE-E8F1-4D86-A82B-B40F1C0991CE}" type="presOf" srcId="{4CCDDDAF-CE79-544E-A67D-21E583513FB6}" destId="{B7CB2CDB-EB63-B745-ADB1-C6EBF2E6F6EF}" srcOrd="0" destOrd="0" presId="urn:microsoft.com/office/officeart/2005/8/layout/radial4"/>
    <dgm:cxn modelId="{FD923388-F15C-40E6-98F6-0F1C2AA2220F}" type="presParOf" srcId="{37938472-9217-3B48-8E7A-27C3E7EFDB53}" destId="{3DD1E28A-BDEB-604C-96B2-82F4413F0A32}" srcOrd="0" destOrd="0" presId="urn:microsoft.com/office/officeart/2005/8/layout/radial4"/>
    <dgm:cxn modelId="{41277719-5E26-4CBF-B5D1-C942668F7701}" type="presParOf" srcId="{37938472-9217-3B48-8E7A-27C3E7EFDB53}" destId="{38DA1CFE-A892-9E4D-86B8-28C922BCB30C}" srcOrd="1" destOrd="0" presId="urn:microsoft.com/office/officeart/2005/8/layout/radial4"/>
    <dgm:cxn modelId="{B8FEE238-8AAF-4A3B-B99E-6736D33A6474}" type="presParOf" srcId="{37938472-9217-3B48-8E7A-27C3E7EFDB53}" destId="{020EAFF4-7335-834A-BF88-3A8A607E5FDF}" srcOrd="2" destOrd="0" presId="urn:microsoft.com/office/officeart/2005/8/layout/radial4"/>
    <dgm:cxn modelId="{A5B380B7-C717-4966-8F3A-C6C6AE680ACF}" type="presParOf" srcId="{37938472-9217-3B48-8E7A-27C3E7EFDB53}" destId="{31C304B1-DF0F-EC47-8644-1FD5D326718A}" srcOrd="3" destOrd="0" presId="urn:microsoft.com/office/officeart/2005/8/layout/radial4"/>
    <dgm:cxn modelId="{30EF8990-0751-4245-AC53-AAA8532E8956}" type="presParOf" srcId="{37938472-9217-3B48-8E7A-27C3E7EFDB53}" destId="{19969AB2-CFF9-1D49-8E6E-685BFEC874D8}" srcOrd="4" destOrd="0" presId="urn:microsoft.com/office/officeart/2005/8/layout/radial4"/>
    <dgm:cxn modelId="{767F12BA-12B9-44AA-8E3A-67DDE4409A26}" type="presParOf" srcId="{37938472-9217-3B48-8E7A-27C3E7EFDB53}" destId="{BDA2632F-375B-A949-825C-0334983C1FFD}" srcOrd="5" destOrd="0" presId="urn:microsoft.com/office/officeart/2005/8/layout/radial4"/>
    <dgm:cxn modelId="{609CFCCB-656C-4E0D-BD6C-02BEEB71025A}" type="presParOf" srcId="{37938472-9217-3B48-8E7A-27C3E7EFDB53}" destId="{7B0C551F-BCF5-6045-B043-95DB0E812057}" srcOrd="6" destOrd="0" presId="urn:microsoft.com/office/officeart/2005/8/layout/radial4"/>
    <dgm:cxn modelId="{8B695078-63CA-4B1C-BEAE-8FC4E872DC84}" type="presParOf" srcId="{37938472-9217-3B48-8E7A-27C3E7EFDB53}" destId="{B7CB2CDB-EB63-B745-ADB1-C6EBF2E6F6EF}" srcOrd="7" destOrd="0" presId="urn:microsoft.com/office/officeart/2005/8/layout/radial4"/>
    <dgm:cxn modelId="{4A0F3CCB-276B-49E2-B244-8799A19E1C26}" type="presParOf" srcId="{37938472-9217-3B48-8E7A-27C3E7EFDB53}" destId="{92F89FD8-B233-2C43-8428-8278B2E88C4C}" srcOrd="8" destOrd="0" presId="urn:microsoft.com/office/officeart/2005/8/layout/radial4"/>
    <dgm:cxn modelId="{A31A1542-46DF-42F9-BF5B-CB99A80FF45A}" type="presParOf" srcId="{37938472-9217-3B48-8E7A-27C3E7EFDB53}" destId="{E61A4675-BF82-FB45-9A02-D181E233724D}" srcOrd="9" destOrd="0" presId="urn:microsoft.com/office/officeart/2005/8/layout/radial4"/>
    <dgm:cxn modelId="{090A5750-885C-4E63-80D6-B2FFEA7D54B4}" type="presParOf" srcId="{37938472-9217-3B48-8E7A-27C3E7EFDB53}" destId="{FCE4DEF1-F129-094A-B0AE-DEDDB750A355}" srcOrd="10" destOrd="0" presId="urn:microsoft.com/office/officeart/2005/8/layout/radial4"/>
    <dgm:cxn modelId="{EE652320-5DFF-486D-A55E-74A908558E45}" type="presParOf" srcId="{37938472-9217-3B48-8E7A-27C3E7EFDB53}" destId="{D88B08BD-CE16-454E-8DF6-85A3CE5F90D1}" srcOrd="11" destOrd="0" presId="urn:microsoft.com/office/officeart/2005/8/layout/radial4"/>
    <dgm:cxn modelId="{39813949-83FE-4060-BD59-8547B8C713CC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6AE3A-000B-4B48-A147-C6CF07584485}" type="datetimeFigureOut">
              <a:rPr lang="en-US" smtClean="0"/>
              <a:t>5/31/22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1FCDC-8056-4298-BD8C-C3D0748CE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05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5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DAC64-83C1-4437-9026-6CFFEF44E20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CC808D4-6945-422C-8358-BE1B884ABCAF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153644-7FA3-4A73-BA1E-E15A9D9A3F9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EA2AB-D961-4890-8603-FCEA4061A3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7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4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1FCDC-8056-4298-BD8C-C3D0748CE9A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94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1FCDC-8056-4298-BD8C-C3D0748CE9A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D931EB-D12A-4D82-B4ED-3A5BDDD8DA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F8816D8-EE5D-4C42-9829-7EADA35B74C6}" type="slidenum">
              <a:t>58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8A9679-BC0C-452A-9210-F36D38B993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045D67-CE92-4BC9-B765-C379DCD485F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3D6810-3EDD-4BB0-836F-79932CA0BF3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EDF42B3-7AF7-4A6A-82D1-85873B1F9458}" type="slidenum">
              <a:t>59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CE1FA-829A-4B44-A894-80B9BF996E6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138143-A902-4B4B-AE42-5988CD978A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459AC-9D52-43E2-AEA4-FFA315C319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6D6D5E-C13D-41E3-9696-E74DBC407C07}" type="slidenum">
              <a:t>60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42DF6-4567-4248-8CBD-7DCDC2FFA6B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57AB1-62D6-4571-8A0C-FA5C0BF2A6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F1013-F7B5-4231-9143-DF0DC46B2A2C}" type="slidenum">
              <a:rPr lang="sv-SE" smtClean="0"/>
              <a:t>66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445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94DF-91A1-4C4E-9162-D7703DF22B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2A7D72B-2718-4B51-8AAE-5F79D19C2874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11857-193E-4D91-8380-5BD852B933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2629B-C686-4021-9401-627A07E5D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73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94DF-91A1-4C4E-9162-D7703DF22B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2A7D72B-2718-4B51-8AAE-5F79D19C2874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11857-193E-4D91-8380-5BD852B933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2629B-C686-4021-9401-627A07E5D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2B01D-FA3C-4E6C-96C6-09EE4D2375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2B12C22-4284-423A-B48D-E091A47764A3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EB2E6B-177B-4A3B-B7D0-8674FB72D2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F5C017-3D1D-4665-B430-1E6A1C648E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94DF-91A1-4C4E-9162-D7703DF22B5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2A7D72B-2718-4B51-8AAE-5F79D19C2874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11857-193E-4D91-8380-5BD852B933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2629B-C686-4021-9401-627A07E5D34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BBFF6-388D-48FD-BECA-90EE28B8420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17B04A0-BD8E-4891-8EE9-6FC1F633847F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9E49F-1192-43C3-A427-C1D732C4CD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039A5-165A-45A5-B276-19F7B7F6BD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39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706DA-FBC4-4347-AA5B-C2DEC27F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052F33-9FC3-4C4B-ADAA-162E0ABF5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F9FA8-DACB-4BE8-A8FA-432F4B08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B28D5-6EFE-43E9-9D8A-01840DE7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4F26B-0848-4439-A90F-515F81F6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28F58-6557-46B0-9420-F540E658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AD2FF-165B-4E0D-BADB-B9966E1B7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FE31C-0C81-47C0-9F41-DC34EEEA2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90AAA-35F5-415B-897E-CF8D38C6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82502-0B19-4E3E-A24E-B04EAE1E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62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25B76-BADE-4FCE-9440-2FF5890B5A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FC7C4-2232-4161-9593-6088D6362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72127-C6CB-4F06-9283-3DBB6A94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B14A2-F292-46C3-B50E-EF03E22CD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67B22-37A9-4613-9612-A21216184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0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90255" y="9595"/>
            <a:ext cx="8285016" cy="1143000"/>
          </a:xfrm>
        </p:spPr>
        <p:txBody>
          <a:bodyPr>
            <a:normAutofit/>
          </a:bodyPr>
          <a:lstStyle>
            <a:lvl1pPr>
              <a:defRPr sz="4000">
                <a:latin typeface="Times New Roman"/>
                <a:cs typeface="Times New Roman"/>
              </a:defRPr>
            </a:lvl1pPr>
          </a:lstStyle>
          <a:p>
            <a:r>
              <a:rPr lang="en-GB" noProof="0" dirty="0" err="1"/>
              <a:t>Cliquez</a:t>
            </a:r>
            <a:r>
              <a:rPr lang="en-GB" noProof="0" dirty="0"/>
              <a:t> et </a:t>
            </a:r>
            <a:r>
              <a:rPr lang="en-GB" noProof="0" dirty="0" err="1"/>
              <a:t>modifiez</a:t>
            </a:r>
            <a:r>
              <a:rPr lang="en-GB" noProof="0" dirty="0"/>
              <a:t>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sv-SE" noProof="0"/>
              <a:t>2022-03-29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noProof="0"/>
              <a:t>ESS Fundametal Physics                                                                 Tord Ekelöf, Uppsala University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51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3E84B-EE0E-4E43-8678-E129CBBE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56E7-F668-406B-B7F9-2DF4F15F6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24DBF-6142-4623-8A46-63ADDAFF5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891" y="6321327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B. Kliček, RBI. On behalf of ESSnuSB.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2FA38-18F5-4519-BFF4-8E7129D5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F5E9D-6F06-42DB-9058-516433F2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B348E-B888-4800-8FF9-98876B610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9752D-9029-4CDD-AA05-77486AF6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183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B. Kliček, RBI. On behalf of ESSnuSB.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C0AA1-81F7-43E9-80E4-2061FAB5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0822-F9F6-4A4D-B47D-2B1AA9BEB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F4576-3945-407B-9AD7-D237BE753E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90B46-5958-465E-80EA-009353B77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47DA0-AE9F-4961-B13E-FF9A54D2A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E2DF1-BA65-4457-A6D5-91425C78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08585-6239-412A-B48B-5793B128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69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B99CC-3573-4C14-BB36-E7A8B2EC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2FC01-7156-40DE-95AF-E68FBBCB4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82990-275E-49FE-99CB-36B368B84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57207-B5B0-4ABA-9FBA-D6F2966AD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D89D9-049F-4DA9-A5BD-F7FEB7E79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402F3F-1FAB-497C-8A48-DE835E6B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6DBC07-A206-45DD-AE53-EF0B65DD4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74474A-3E97-4BE6-AC99-1BB2E2D09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0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A60C9-1382-4A7B-B321-74EC9A2E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E66A5-36EF-4AB6-8936-AD358D59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7623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B. Kliček, RBI. On behalf of ESSnuSB.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33097-0DB8-4552-A897-1FF8A4EF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9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42139-D586-47B0-A6BC-CC9C248FE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F3B09-A015-44AA-83AB-CB2E8E507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3AF29-1D59-4DF1-B147-7263FDA55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F2035-C8C8-49BF-BD19-B2E2ADBCF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9CB59-4C5E-4586-BA39-75FDAE0F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389FC-06EF-40C0-B60A-D2666BA0A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05511-8151-4080-809A-24B0CD205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89412-8ED3-4E02-B139-D6DDABD0F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239C6-4773-4350-AB2B-77BD39DA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A2FB9-979C-4876-BB96-65D7E20A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036133-47FF-452D-B1BE-EE866E81E5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A4A7C-DC15-419A-9A84-6C5AA9DC7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E8D51-F1FB-4C31-AD90-32D367092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0E4AE-A083-491E-83A3-7579DE33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Kliček, RBI. On behalf of ESSnuSB.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E81D8-CA1A-4896-8A97-D7360E7B5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0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43206-6985-471F-9A02-B159B5F1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FF33D-2308-43F7-95F0-E1FA7D054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D3056-4008-406B-85B0-071EF0EC3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342" y="634802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B. Kliček, RBI. On behalf of ESSnuSB.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848A2-8FA6-4745-8B8C-CE3C2F049E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D0EAC-869C-4E5D-B2C2-02274166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60.png"/><Relationship Id="rId4" Type="http://schemas.openxmlformats.org/officeDocument/2006/relationships/image" Target="../media/image17.pn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43420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43420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43420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43420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43420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7.07585" TargetMode="External"/><Relationship Id="rId2" Type="http://schemas.openxmlformats.org/officeDocument/2006/relationships/hyperlink" Target="https://doi.org/10.1140/epjc/s10052-021-09845-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6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7.jpeg"/><Relationship Id="rId9" Type="http://schemas.microsoft.com/office/2007/relationships/diagramDrawing" Target="../diagrams/drawing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jpeg"/><Relationship Id="rId3" Type="http://schemas.openxmlformats.org/officeDocument/2006/relationships/image" Target="../media/image79.png"/><Relationship Id="rId21" Type="http://schemas.openxmlformats.org/officeDocument/2006/relationships/image" Target="../media/image97.jp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jp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Anvft0nAlg" TargetMode="External"/><Relationship Id="rId2" Type="http://schemas.openxmlformats.org/officeDocument/2006/relationships/hyperlink" Target="https://www.youtube.com/watch?v=PwzNzLQh-D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7" Type="http://schemas.openxmlformats.org/officeDocument/2006/relationships/hyperlink" Target="https://indico.cern.ch/event/849674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tiff"/><Relationship Id="rId5" Type="http://schemas.openxmlformats.org/officeDocument/2006/relationships/image" Target="../media/image113.tiff"/><Relationship Id="rId4" Type="http://schemas.openxmlformats.org/officeDocument/2006/relationships/image" Target="../media/image11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0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emf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7.emf"/><Relationship Id="rId3" Type="http://schemas.openxmlformats.org/officeDocument/2006/relationships/image" Target="../media/image141.png"/><Relationship Id="rId7" Type="http://schemas.openxmlformats.org/officeDocument/2006/relationships/image" Target="../media/image143.png"/><Relationship Id="rId12" Type="http://schemas.openxmlformats.org/officeDocument/2006/relationships/image" Target="../media/image13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11" Type="http://schemas.openxmlformats.org/officeDocument/2006/relationships/image" Target="../media/image146.emf"/><Relationship Id="rId5" Type="http://schemas.openxmlformats.org/officeDocument/2006/relationships/image" Target="../media/image1200.png"/><Relationship Id="rId10" Type="http://schemas.openxmlformats.org/officeDocument/2006/relationships/image" Target="../media/image145.emf"/><Relationship Id="rId4" Type="http://schemas.openxmlformats.org/officeDocument/2006/relationships/image" Target="../media/image142.jpg"/><Relationship Id="rId9" Type="http://schemas.openxmlformats.org/officeDocument/2006/relationships/image" Target="../media/image160.png"/><Relationship Id="rId14" Type="http://schemas.openxmlformats.org/officeDocument/2006/relationships/image" Target="../media/image14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DE74A-7235-4E9F-99BE-CE5A6A2F7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361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1" dirty="0"/>
              <a:t>Measuring leptonic CP violation at the second neutrino oscillation maximum with </a:t>
            </a:r>
            <a:r>
              <a:rPr lang="en-US" sz="4400" b="1" dirty="0" err="1"/>
              <a:t>ESSnuSB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44254-62EC-4BE9-89F3-0E83FFF46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41210"/>
            <a:ext cx="9144000" cy="401694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pPr>
              <a:spcBef>
                <a:spcPts val="600"/>
              </a:spcBef>
            </a:pPr>
            <a:r>
              <a:rPr lang="en-US" sz="3200" dirty="0"/>
              <a:t>Budimir </a:t>
            </a:r>
            <a:r>
              <a:rPr lang="en-US" sz="3200" dirty="0" err="1"/>
              <a:t>Kliček</a:t>
            </a:r>
            <a:endParaRPr lang="en-US" sz="3200" dirty="0"/>
          </a:p>
          <a:p>
            <a:pPr>
              <a:spcBef>
                <a:spcPts val="600"/>
              </a:spcBef>
            </a:pPr>
            <a:r>
              <a:rPr lang="en-US" dirty="0"/>
              <a:t>On behalf of the </a:t>
            </a:r>
            <a:r>
              <a:rPr lang="en-US" dirty="0" err="1"/>
              <a:t>ESSnuSB</a:t>
            </a:r>
            <a:r>
              <a:rPr lang="en-US" dirty="0"/>
              <a:t> project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dirty="0" err="1"/>
              <a:t>Ruđer</a:t>
            </a:r>
            <a:r>
              <a:rPr lang="en-US" dirty="0"/>
              <a:t> </a:t>
            </a:r>
            <a:r>
              <a:rPr lang="en-US" dirty="0" err="1"/>
              <a:t>Bošković</a:t>
            </a:r>
            <a:r>
              <a:rPr lang="en-US" dirty="0"/>
              <a:t> Institute, Zagreb, Croatia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CERN EP Seminar</a:t>
            </a:r>
          </a:p>
          <a:p>
            <a:r>
              <a:rPr lang="en-US" dirty="0"/>
              <a:t>12 April 2022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269B345C-1E35-472F-9F29-23B39D1844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5" y="0"/>
            <a:ext cx="2482886" cy="634490"/>
          </a:xfrm>
          <a:prstGeom prst="rect">
            <a:avLst/>
          </a:prstGeom>
        </p:spPr>
      </p:pic>
      <p:pic>
        <p:nvPicPr>
          <p:cNvPr id="7" name="Picture 6" descr="IRB_logo.svg.png">
            <a:extLst>
              <a:ext uri="{FF2B5EF4-FFF2-40B4-BE49-F238E27FC236}">
                <a16:creationId xmlns:a16="http://schemas.microsoft.com/office/drawing/2014/main" id="{CF8CB17F-7F30-4C45-95B3-7CE820F0F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381" y="2783163"/>
            <a:ext cx="1047619" cy="742857"/>
          </a:xfrm>
          <a:prstGeom prst="rect">
            <a:avLst/>
          </a:prstGeom>
        </p:spPr>
      </p:pic>
      <p:pic>
        <p:nvPicPr>
          <p:cNvPr id="8" name="Picture 7" descr="CEMS_logo.png">
            <a:extLst>
              <a:ext uri="{FF2B5EF4-FFF2-40B4-BE49-F238E27FC236}">
                <a16:creationId xmlns:a16="http://schemas.microsoft.com/office/drawing/2014/main" id="{F35B1C92-87BE-4249-8CA7-423A20F78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0286"/>
            <a:ext cx="948609" cy="948609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A1D91C6-FD44-411D-B19B-11E18A7F2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930" y="7659"/>
            <a:ext cx="1734070" cy="813437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0DE7482-CEA1-4D7A-98F0-1811F672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925" y="5127725"/>
            <a:ext cx="1627884" cy="1625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FB3E13-EB99-45B9-5636-4CBED9319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65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722F2A3-25B0-46B6-B281-3F3657EF3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607" y="3417511"/>
            <a:ext cx="2073762" cy="275981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236D2B-D1BA-4512-8342-F614B404ECFE}"/>
              </a:ext>
            </a:extLst>
          </p:cNvPr>
          <p:cNvSpPr/>
          <p:nvPr/>
        </p:nvSpPr>
        <p:spPr>
          <a:xfrm>
            <a:off x="7456925" y="2888370"/>
            <a:ext cx="2307653" cy="96081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99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B628A0-7AB1-44F2-A990-668B144D5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350" y="5606941"/>
            <a:ext cx="5910402" cy="8444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C72C01-0627-4DBE-A551-A58BEE33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013" y="3417511"/>
            <a:ext cx="2041192" cy="2851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956651-6F18-4059-9F9A-30C9EFA03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3504" y="3441005"/>
            <a:ext cx="2029214" cy="279578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FDB8A8-5EA4-4210-AA48-DF34D33D7E6B}"/>
              </a:ext>
            </a:extLst>
          </p:cNvPr>
          <p:cNvSpPr/>
          <p:nvPr/>
        </p:nvSpPr>
        <p:spPr>
          <a:xfrm>
            <a:off x="1977294" y="2915213"/>
            <a:ext cx="2307653" cy="9337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50E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888C51-F17C-4270-96AC-419D7B1098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CP violation in vacuum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F4A38-5021-474D-8C36-D6693A86923F}"/>
              </a:ext>
            </a:extLst>
          </p:cNvPr>
          <p:cNvSpPr txBox="1"/>
          <p:nvPr/>
        </p:nvSpPr>
        <p:spPr>
          <a:xfrm>
            <a:off x="2131297" y="2994509"/>
            <a:ext cx="1278461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CP violation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FC0A2-98B6-487B-8C7C-A13F8D761B49}"/>
              </a:ext>
            </a:extLst>
          </p:cNvPr>
          <p:cNvSpPr txBox="1"/>
          <p:nvPr/>
        </p:nvSpPr>
        <p:spPr>
          <a:xfrm>
            <a:off x="4776965" y="2994509"/>
            <a:ext cx="1115468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T violation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9561C-249B-44CD-AEF1-C895E054BCD8}"/>
              </a:ext>
            </a:extLst>
          </p:cNvPr>
          <p:cNvSpPr txBox="1"/>
          <p:nvPr/>
        </p:nvSpPr>
        <p:spPr>
          <a:xfrm>
            <a:off x="7585599" y="2994509"/>
            <a:ext cx="1545521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CPT symmetry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BF13DB-B8B2-4258-B7AD-F3E477848B73}"/>
              </a:ext>
            </a:extLst>
          </p:cNvPr>
          <p:cNvSpPr/>
          <p:nvPr/>
        </p:nvSpPr>
        <p:spPr>
          <a:xfrm>
            <a:off x="4691725" y="2888370"/>
            <a:ext cx="2307653" cy="9516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FF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7E804-D014-4178-AA19-5D6ECAEAB89F}"/>
              </a:ext>
            </a:extLst>
          </p:cNvPr>
          <p:cNvSpPr txBox="1"/>
          <p:nvPr/>
        </p:nvSpPr>
        <p:spPr>
          <a:xfrm>
            <a:off x="3227939" y="4201740"/>
            <a:ext cx="573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three equations can be proven using the formula above.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B3CCD2-195D-4414-8971-D457FD253A56}"/>
              </a:ext>
            </a:extLst>
          </p:cNvPr>
          <p:cNvSpPr txBox="1"/>
          <p:nvPr/>
        </p:nvSpPr>
        <p:spPr>
          <a:xfrm>
            <a:off x="4267202" y="4933150"/>
            <a:ext cx="255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 violation “amplitude”: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D059802-C623-4CE2-A6B2-0EF91AC655E9}"/>
              </a:ext>
            </a:extLst>
          </p:cNvPr>
          <p:cNvSpPr/>
          <p:nvPr/>
        </p:nvSpPr>
        <p:spPr>
          <a:xfrm>
            <a:off x="2682910" y="5487920"/>
            <a:ext cx="6281151" cy="111384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50E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A124916-8EF4-4AB2-80CD-002A12DB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10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B918AF-3228-4571-B810-F22A792A2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920" y="1599642"/>
            <a:ext cx="8343844" cy="76849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4B4083A-B123-428E-ABDF-DE1F5A4F8F8D}"/>
              </a:ext>
            </a:extLst>
          </p:cNvPr>
          <p:cNvSpPr/>
          <p:nvPr/>
        </p:nvSpPr>
        <p:spPr>
          <a:xfrm>
            <a:off x="1687298" y="1459999"/>
            <a:ext cx="8669566" cy="970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5000B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0CAC6-6F4A-4D7E-879D-B58D04D3E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Jarlskog</a:t>
            </a:r>
            <a:r>
              <a:rPr lang="en-US" dirty="0"/>
              <a:t> invariant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AEDD9D-C08C-4445-9E9F-DA7231C30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26" y="1793711"/>
            <a:ext cx="2833783" cy="7209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61BE6D-0EE6-483F-951D-32095DDC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36" y="4267237"/>
            <a:ext cx="4887837" cy="310473"/>
          </a:xfrm>
          <a:prstGeom prst="rect">
            <a:avLst/>
          </a:prstGeom>
        </p:spPr>
      </p:pic>
      <p:pic>
        <p:nvPicPr>
          <p:cNvPr id="9" name="Picture 8" descr="20§latex§\begin{align*}&#10; \Delta m_{ij}^2 &amp; \equiv m_i^2 - m_j^2 \\&#10; A_{ij}^{\alpha \beta} &amp; \equiv U_{\alpha i}^* U_{\alpha j} U_{\beta i} U_{\beta j}^* &#10;\end{align}§png§600§FALSE§" title="TexMaths">
            <a:extLst>
              <a:ext uri="{FF2B5EF4-FFF2-40B4-BE49-F238E27FC236}">
                <a16:creationId xmlns:a16="http://schemas.microsoft.com/office/drawing/2014/main" id="{7287392B-4CEC-41E2-9953-E284C2B60E0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757102" y="836327"/>
            <a:ext cx="2246908" cy="6943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0A8777E-7080-47BE-8E8D-157D1A667F69}"/>
              </a:ext>
            </a:extLst>
          </p:cNvPr>
          <p:cNvSpPr/>
          <p:nvPr/>
        </p:nvSpPr>
        <p:spPr>
          <a:xfrm>
            <a:off x="943536" y="1638717"/>
            <a:ext cx="3200400" cy="9681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5000B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3ED856-5A99-4119-8EBA-88F29D3712AC}"/>
              </a:ext>
            </a:extLst>
          </p:cNvPr>
          <p:cNvSpPr/>
          <p:nvPr/>
        </p:nvSpPr>
        <p:spPr>
          <a:xfrm>
            <a:off x="9615116" y="4056"/>
            <a:ext cx="2576884" cy="1634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ED7C27-2EB6-4641-B25A-AE27C93468D1}"/>
                  </a:ext>
                </a:extLst>
              </p:cNvPr>
              <p:cNvSpPr txBox="1"/>
              <p:nvPr/>
            </p:nvSpPr>
            <p:spPr>
              <a:xfrm>
                <a:off x="838200" y="2772709"/>
                <a:ext cx="10524420" cy="971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Imaginary part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𝛼𝛽</m:t>
                        </m:r>
                      </m:sup>
                    </m:sSubSup>
                  </m:oMath>
                </a14:m>
                <a:r>
                  <a:rPr lang="en-US" sz="2400" dirty="0"/>
                  <a:t> is constant up to a sign for 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≠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/>
                  <a:t>, else it is zero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this is a “measure” of CP violation in 3-generation neutrino model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BED7C27-2EB6-4641-B25A-AE27C9346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72709"/>
                <a:ext cx="10524420" cy="971548"/>
              </a:xfrm>
              <a:prstGeom prst="rect">
                <a:avLst/>
              </a:prstGeom>
              <a:blipFill>
                <a:blip r:embed="rId5"/>
                <a:stretch>
                  <a:fillRect l="-927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B3F692-756F-4E0C-A326-55EA86F835EC}"/>
              </a:ext>
            </a:extLst>
          </p:cNvPr>
          <p:cNvCxnSpPr>
            <a:cxnSpLocks/>
          </p:cNvCxnSpPr>
          <p:nvPr/>
        </p:nvCxnSpPr>
        <p:spPr>
          <a:xfrm flipH="1">
            <a:off x="4258238" y="2154210"/>
            <a:ext cx="734217" cy="8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2F36538-A270-4A66-ACDF-5B2635D6779C}"/>
              </a:ext>
            </a:extLst>
          </p:cNvPr>
          <p:cNvSpPr txBox="1"/>
          <p:nvPr/>
        </p:nvSpPr>
        <p:spPr>
          <a:xfrm>
            <a:off x="5029200" y="1921037"/>
            <a:ext cx="395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Definition of </a:t>
            </a:r>
            <a:r>
              <a:rPr lang="en-US" sz="2400" dirty="0" err="1"/>
              <a:t>Jarlskog</a:t>
            </a:r>
            <a:r>
              <a:rPr lang="en-US" sz="2400" dirty="0"/>
              <a:t> invariant</a:t>
            </a:r>
          </a:p>
        </p:txBody>
      </p:sp>
      <p:pic>
        <p:nvPicPr>
          <p:cNvPr id="21" name="Picture 20" descr="20§latex§\begin{align*}&#10; s_{ij} \equiv \sin\theta_{ij} \\&#10; c_{ij} \equiv \cos\theta_{ij}&#10;\end{align*}§png§600§FALSE§" title="TexMaths">
            <a:extLst>
              <a:ext uri="{FF2B5EF4-FFF2-40B4-BE49-F238E27FC236}">
                <a16:creationId xmlns:a16="http://schemas.microsoft.com/office/drawing/2014/main" id="{F9722558-0AF6-4D82-BB54-82266768E8E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757102" y="102881"/>
            <a:ext cx="1141090" cy="57087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2D7A1B-8A24-4DBE-9AB4-66781065FFFA}"/>
                  </a:ext>
                </a:extLst>
              </p:cNvPr>
              <p:cNvSpPr txBox="1"/>
              <p:nvPr/>
            </p:nvSpPr>
            <p:spPr>
              <a:xfrm>
                <a:off x="838200" y="4864391"/>
                <a:ext cx="8226098" cy="12300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i="1" dirty="0"/>
                  <a:t>J </a:t>
                </a:r>
                <a:r>
                  <a:rPr lang="en-US" sz="2400" dirty="0"/>
                  <a:t>= 0 if any of the mixing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0 or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m:rPr>
                        <m:lit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i="1" dirty="0"/>
                  <a:t>, </a:t>
                </a:r>
                <a:r>
                  <a:rPr lang="en-US" sz="2400" dirty="0"/>
                  <a:t>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is 0 or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in that case there is no CP violation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∼−0.03</m:t>
                    </m:r>
                  </m:oMath>
                </a14:m>
                <a:r>
                  <a:rPr lang="en-US" sz="2400" dirty="0"/>
                  <a:t> assuming current PDG central values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2D7A1B-8A24-4DBE-9AB4-66781065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864391"/>
                <a:ext cx="8226098" cy="1230080"/>
              </a:xfrm>
              <a:prstGeom prst="rect">
                <a:avLst/>
              </a:prstGeom>
              <a:blipFill>
                <a:blip r:embed="rId7"/>
                <a:stretch>
                  <a:fillRect l="-1038" t="-3465" b="-10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5FC1846-1979-4CC5-BFC6-D0A7CE93CDB1}"/>
              </a:ext>
            </a:extLst>
          </p:cNvPr>
          <p:cNvCxnSpPr>
            <a:cxnSpLocks/>
          </p:cNvCxnSpPr>
          <p:nvPr/>
        </p:nvCxnSpPr>
        <p:spPr>
          <a:xfrm flipH="1">
            <a:off x="6096000" y="4425921"/>
            <a:ext cx="734217" cy="8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3A50850-3268-4BBF-969E-3D764114FF9F}"/>
              </a:ext>
            </a:extLst>
          </p:cNvPr>
          <p:cNvSpPr txBox="1"/>
          <p:nvPr/>
        </p:nvSpPr>
        <p:spPr>
          <a:xfrm>
            <a:off x="6866962" y="3986561"/>
            <a:ext cx="379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Jarlskog</a:t>
            </a:r>
            <a:r>
              <a:rPr lang="en-US" sz="2400" dirty="0"/>
              <a:t> invariant in standard</a:t>
            </a:r>
          </a:p>
          <a:p>
            <a:r>
              <a:rPr lang="en-US" sz="2400" dirty="0"/>
              <a:t>3-gen PMNS parametrization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C6A81B-3088-441B-82B2-11102F3D49BB}"/>
              </a:ext>
            </a:extLst>
          </p:cNvPr>
          <p:cNvSpPr txBox="1"/>
          <p:nvPr/>
        </p:nvSpPr>
        <p:spPr>
          <a:xfrm>
            <a:off x="8202708" y="5604246"/>
            <a:ext cx="2550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CP violation “amplitude”: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1A531F-A23C-4496-A54B-5139A037D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1997" y="6004531"/>
            <a:ext cx="4722983" cy="732595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2094D38-9054-4771-BCDB-15F957D5D6A4}"/>
              </a:ext>
            </a:extLst>
          </p:cNvPr>
          <p:cNvSpPr/>
          <p:nvPr/>
        </p:nvSpPr>
        <p:spPr>
          <a:xfrm>
            <a:off x="7014976" y="5924293"/>
            <a:ext cx="5177024" cy="9337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50E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7A57C-005B-495A-8067-CF7A6251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11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833C7-E7FA-4C39-9345-A8DEC91C3772}"/>
              </a:ext>
            </a:extLst>
          </p:cNvPr>
          <p:cNvSpPr/>
          <p:nvPr/>
        </p:nvSpPr>
        <p:spPr>
          <a:xfrm>
            <a:off x="6914266" y="3965530"/>
            <a:ext cx="3666648" cy="8607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ith white hair&#10;&#10;Description automatically generated with low confidence">
            <a:extLst>
              <a:ext uri="{FF2B5EF4-FFF2-40B4-BE49-F238E27FC236}">
                <a16:creationId xmlns:a16="http://schemas.microsoft.com/office/drawing/2014/main" id="{62BA01E8-F19C-4954-9406-7DE0543F8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75" y="96121"/>
            <a:ext cx="1190729" cy="13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38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653D87-DD9E-4C00-B770-F7D5C9969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929" y="5373801"/>
            <a:ext cx="5201190" cy="3303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75CA25-AB14-4FC3-A6D3-38EC910E0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929" y="3508106"/>
            <a:ext cx="8329438" cy="1468723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DA88A1-4D95-4CAB-A3A4-E31A9609EC73}"/>
              </a:ext>
            </a:extLst>
          </p:cNvPr>
          <p:cNvSpPr/>
          <p:nvPr/>
        </p:nvSpPr>
        <p:spPr>
          <a:xfrm>
            <a:off x="1626698" y="3181148"/>
            <a:ext cx="8938603" cy="282777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3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0DFED-110D-4FBD-AE6A-AE6BEE9A5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910" y="1863435"/>
            <a:ext cx="4960658" cy="708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A9F57B-D51F-409F-A4E2-EE4AB6B87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violation in </a:t>
            </a:r>
            <a:r>
              <a:rPr lang="en-US" dirty="0" err="1"/>
              <a:t>ESSnuSB</a:t>
            </a:r>
            <a:endParaRPr lang="en-US" dirty="0"/>
          </a:p>
        </p:txBody>
      </p:sp>
      <p:pic>
        <p:nvPicPr>
          <p:cNvPr id="10" name="Picture 9" descr="20§latex§\begin{align*}&#10; \Delta m_{ij}^2 &amp; \equiv m_i^2 - m_j^2 \\&#10; A_{ij}^{\alpha \beta} &amp; \equiv U_{\alpha i}^* U_{\alpha j} U_{\beta i} U_{\beta j}^* &#10;\end{align}§png§600§FALSE§" title="TexMaths">
            <a:extLst>
              <a:ext uri="{FF2B5EF4-FFF2-40B4-BE49-F238E27FC236}">
                <a16:creationId xmlns:a16="http://schemas.microsoft.com/office/drawing/2014/main" id="{2365E819-4995-4721-921B-F7320D56479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57102" y="888298"/>
            <a:ext cx="2246908" cy="6943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D9B006-28CD-4558-8FEE-00199CF05D17}"/>
              </a:ext>
            </a:extLst>
          </p:cNvPr>
          <p:cNvSpPr/>
          <p:nvPr/>
        </p:nvSpPr>
        <p:spPr>
          <a:xfrm>
            <a:off x="9615116" y="0"/>
            <a:ext cx="2576884" cy="1634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20§latex§\begin{align*}&#10; s_{ij} \equiv \sin\theta_{ij} \\&#10; c_{ij} \equiv \cos\theta_{ij}&#10;\end{align*}§png§600§FALSE§" title="TexMaths">
            <a:extLst>
              <a:ext uri="{FF2B5EF4-FFF2-40B4-BE49-F238E27FC236}">
                <a16:creationId xmlns:a16="http://schemas.microsoft.com/office/drawing/2014/main" id="{A9A0D865-EADD-4D9D-B573-AB1B10176FE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757102" y="154852"/>
            <a:ext cx="1141090" cy="57087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4A6524-6EBD-4739-AD1D-8D43CC56AB7F}"/>
              </a:ext>
            </a:extLst>
          </p:cNvPr>
          <p:cNvSpPr txBox="1"/>
          <p:nvPr/>
        </p:nvSpPr>
        <p:spPr>
          <a:xfrm>
            <a:off x="2311356" y="1506022"/>
            <a:ext cx="334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CP violation “amplitude”: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7F389-CE0E-47CF-99B9-AC71F95192E5}"/>
              </a:ext>
            </a:extLst>
          </p:cNvPr>
          <p:cNvSpPr txBox="1"/>
          <p:nvPr/>
        </p:nvSpPr>
        <p:spPr>
          <a:xfrm>
            <a:off x="1626698" y="2650269"/>
            <a:ext cx="3228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ESSnuSB</a:t>
            </a:r>
            <a:r>
              <a:rPr lang="en-US" sz="2800" dirty="0"/>
              <a:t> CP violation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694D3C-85A3-44D8-B64A-924531EA1886}"/>
                  </a:ext>
                </a:extLst>
              </p:cNvPr>
              <p:cNvSpPr txBox="1"/>
              <p:nvPr/>
            </p:nvSpPr>
            <p:spPr>
              <a:xfrm>
                <a:off x="1570792" y="5958676"/>
                <a:ext cx="7187737" cy="8928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To have CP violation we must have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 ≠0</m:t>
                    </m:r>
                  </m:oMath>
                </a14:m>
                <a:r>
                  <a:rPr lang="en-US" sz="2400" dirty="0"/>
                  <a:t>, </a:t>
                </a:r>
              </a:p>
              <a:p>
                <a:r>
                  <a:rPr lang="en-US" sz="2400" dirty="0"/>
                  <a:t>but also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40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400" dirty="0"/>
                  <a:t> --&gt; all three masses must be different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694D3C-85A3-44D8-B64A-924531EA1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792" y="5958676"/>
                <a:ext cx="7187737" cy="892809"/>
              </a:xfrm>
              <a:prstGeom prst="rect">
                <a:avLst/>
              </a:prstGeom>
              <a:blipFill>
                <a:blip r:embed="rId7"/>
                <a:stretch>
                  <a:fillRect l="-1357" t="-5442" r="-254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0BC6ED-B535-4054-AAAD-CE266F66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12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FB4C7E7-5B15-454A-9EAE-B1B3741250D7}"/>
              </a:ext>
            </a:extLst>
          </p:cNvPr>
          <p:cNvSpPr/>
          <p:nvPr/>
        </p:nvSpPr>
        <p:spPr>
          <a:xfrm>
            <a:off x="1530420" y="1544134"/>
            <a:ext cx="5177024" cy="11094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950E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81649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A643399-1933-408E-B04C-8E479A078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89420"/>
            <a:ext cx="8960427" cy="58320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93018-3BD4-4109-9F22-C83145906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D0C5EE-E0BF-41BB-9E46-A98FF9EC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729"/>
            <a:ext cx="10515600" cy="1325563"/>
          </a:xfrm>
        </p:spPr>
        <p:txBody>
          <a:bodyPr/>
          <a:lstStyle/>
          <a:p>
            <a:r>
              <a:rPr lang="en-US" dirty="0"/>
              <a:t>Effect of </a:t>
            </a:r>
            <a:r>
              <a:rPr lang="el-GR" dirty="0"/>
              <a:t>δ</a:t>
            </a:r>
            <a:r>
              <a:rPr lang="en-US" baseline="-25000" dirty="0"/>
              <a:t>CP</a:t>
            </a:r>
            <a:r>
              <a:rPr lang="en-US" dirty="0"/>
              <a:t> on oscillations in vacuum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6A41A-114B-47E8-954D-9A02294D08E5}"/>
              </a:ext>
            </a:extLst>
          </p:cNvPr>
          <p:cNvSpPr txBox="1"/>
          <p:nvPr/>
        </p:nvSpPr>
        <p:spPr>
          <a:xfrm>
            <a:off x="-1" y="6503760"/>
            <a:ext cx="763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my student L. </a:t>
            </a:r>
            <a:r>
              <a:rPr lang="en-US" dirty="0" err="1"/>
              <a:t>Halić</a:t>
            </a:r>
            <a:r>
              <a:rPr lang="en-US" dirty="0"/>
              <a:t> for patiently making plots specifically for this talk!</a:t>
            </a:r>
          </a:p>
        </p:txBody>
      </p:sp>
    </p:spTree>
    <p:extLst>
      <p:ext uri="{BB962C8B-B14F-4D97-AF65-F5344CB8AC3E}">
        <p14:creationId xmlns:p14="http://schemas.microsoft.com/office/powerpoint/2010/main" val="3212133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9F57B-D51F-409F-A4E2-EE4AB6B87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597"/>
            <a:ext cx="10515600" cy="1325563"/>
          </a:xfrm>
        </p:spPr>
        <p:txBody>
          <a:bodyPr/>
          <a:lstStyle/>
          <a:p>
            <a:r>
              <a:rPr lang="en-US" dirty="0"/>
              <a:t>CP violation in </a:t>
            </a:r>
            <a:r>
              <a:rPr lang="en-US" dirty="0" err="1"/>
              <a:t>ESSnuSB</a:t>
            </a:r>
            <a:endParaRPr lang="en-US" dirty="0"/>
          </a:p>
        </p:txBody>
      </p:sp>
      <p:pic>
        <p:nvPicPr>
          <p:cNvPr id="10" name="Picture 9" descr="20§latex§\begin{align*}&#10; \Delta m_{ij}^2 &amp; \equiv m_i^2 - m_j^2 \\&#10; A_{ij}^{\alpha \beta} &amp; \equiv U_{\alpha i}^* U_{\alpha j} U_{\beta i} U_{\beta j}^* &#10;\end{align}§png§600§FALSE§" title="TexMaths">
            <a:extLst>
              <a:ext uri="{FF2B5EF4-FFF2-40B4-BE49-F238E27FC236}">
                <a16:creationId xmlns:a16="http://schemas.microsoft.com/office/drawing/2014/main" id="{2365E819-4995-4721-921B-F7320D56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9757102" y="888298"/>
            <a:ext cx="2246908" cy="6943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D9B006-28CD-4558-8FEE-00199CF05D17}"/>
              </a:ext>
            </a:extLst>
          </p:cNvPr>
          <p:cNvSpPr/>
          <p:nvPr/>
        </p:nvSpPr>
        <p:spPr>
          <a:xfrm>
            <a:off x="9615116" y="0"/>
            <a:ext cx="2576884" cy="16346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20§latex§\begin{align*}&#10; s_{ij} \equiv \sin\theta_{ij} \\&#10; c_{ij} \equiv \cos\theta_{ij}&#10;\end{align*}§png§600§FALSE§" title="TexMaths">
            <a:extLst>
              <a:ext uri="{FF2B5EF4-FFF2-40B4-BE49-F238E27FC236}">
                <a16:creationId xmlns:a16="http://schemas.microsoft.com/office/drawing/2014/main" id="{A9A0D865-EADD-4D9D-B573-AB1B10176F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57102" y="154852"/>
            <a:ext cx="1141090" cy="57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F7B8A22-5CC9-43D9-94DE-EF820131D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5" y="1821717"/>
            <a:ext cx="8672159" cy="49853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7F4007-07FA-4918-887B-AA1BF634704A}"/>
              </a:ext>
            </a:extLst>
          </p:cNvPr>
          <p:cNvCxnSpPr/>
          <p:nvPr/>
        </p:nvCxnSpPr>
        <p:spPr>
          <a:xfrm flipV="1">
            <a:off x="2823882" y="4105835"/>
            <a:ext cx="0" cy="1120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535AB2-B7E6-4598-A3A3-21B27CCA28D9}"/>
              </a:ext>
            </a:extLst>
          </p:cNvPr>
          <p:cNvSpPr txBox="1"/>
          <p:nvPr/>
        </p:nvSpPr>
        <p:spPr>
          <a:xfrm>
            <a:off x="2124636" y="3756213"/>
            <a:ext cx="140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maximum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586AA04-EDCA-47C5-B3F4-E9F8EE0BC2A4}"/>
              </a:ext>
            </a:extLst>
          </p:cNvPr>
          <p:cNvCxnSpPr/>
          <p:nvPr/>
        </p:nvCxnSpPr>
        <p:spPr>
          <a:xfrm flipV="1">
            <a:off x="5394542" y="2764892"/>
            <a:ext cx="0" cy="1120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3F798B-1CF2-4CCC-824B-C19771ED0295}"/>
              </a:ext>
            </a:extLst>
          </p:cNvPr>
          <p:cNvSpPr txBox="1"/>
          <p:nvPr/>
        </p:nvSpPr>
        <p:spPr>
          <a:xfrm>
            <a:off x="4695296" y="2415270"/>
            <a:ext cx="15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maximum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27D706-D29F-412C-8696-5488DA9EF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379" y="2818715"/>
            <a:ext cx="2384576" cy="5090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FE9EC5-95F3-4565-8BC5-ED66CF3A93AB}"/>
              </a:ext>
            </a:extLst>
          </p:cNvPr>
          <p:cNvSpPr txBox="1"/>
          <p:nvPr/>
        </p:nvSpPr>
        <p:spPr>
          <a:xfrm>
            <a:off x="8956378" y="3383778"/>
            <a:ext cx="3361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Does not depend on </a:t>
            </a:r>
            <a:r>
              <a:rPr lang="en-US" i="1" dirty="0"/>
              <a:t>J</a:t>
            </a:r>
            <a:r>
              <a:rPr lang="en-US" dirty="0"/>
              <a:t>, i.e. PMNS matrix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Depends only on mass </a:t>
            </a:r>
            <a:r>
              <a:rPr lang="en-US" dirty="0" err="1"/>
              <a:t>splittings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9F734-4691-4066-843D-E88C1418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8CB9B0-E3F0-406A-9567-B1AB22BC0ECD}"/>
              </a:ext>
            </a:extLst>
          </p:cNvPr>
          <p:cNvSpPr/>
          <p:nvPr/>
        </p:nvSpPr>
        <p:spPr>
          <a:xfrm>
            <a:off x="8844187" y="2616612"/>
            <a:ext cx="3134147" cy="2049517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6339CA-6CF7-428C-BE65-EB13DF70D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12" y="1260853"/>
            <a:ext cx="6722613" cy="4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45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7E8571-1C35-4899-A71C-7EAECD6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effects</a:t>
            </a:r>
          </a:p>
        </p:txBody>
      </p:sp>
      <p:pic>
        <p:nvPicPr>
          <p:cNvPr id="3" name="Content Placeholder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14DA5EFA-DBDE-4E66-83CB-735365A74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3" y="1776736"/>
            <a:ext cx="7049484" cy="26768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B376DC-036D-4097-9731-BE6A1D3E49F7}"/>
              </a:ext>
            </a:extLst>
          </p:cNvPr>
          <p:cNvSpPr txBox="1"/>
          <p:nvPr/>
        </p:nvSpPr>
        <p:spPr>
          <a:xfrm>
            <a:off x="904352" y="1266098"/>
            <a:ext cx="9129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Distortion of oscillation probabilities due to elastic scattering of neutrinos with matter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01CA9-8F25-4E7D-B996-D6051595AFD6}"/>
              </a:ext>
            </a:extLst>
          </p:cNvPr>
          <p:cNvSpPr txBox="1"/>
          <p:nvPr/>
        </p:nvSpPr>
        <p:spPr>
          <a:xfrm>
            <a:off x="733530" y="4907696"/>
            <a:ext cx="1090093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Elastic neutrino scattering can proceed through: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NC interactions for all </a:t>
            </a:r>
            <a:r>
              <a:rPr lang="en-US" sz="2000" dirty="0" err="1"/>
              <a:t>flavour</a:t>
            </a:r>
            <a:r>
              <a:rPr lang="en-US" sz="2000" dirty="0"/>
              <a:t>/mass eigenstates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CC interactions with electrons for electron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Therefore electron neutrinos see a slightly different effective potential than muon and tau neutrinos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This modifies the evolution of </a:t>
            </a:r>
            <a:r>
              <a:rPr lang="en-US" sz="2000" dirty="0" err="1"/>
              <a:t>flavour</a:t>
            </a:r>
            <a:r>
              <a:rPr lang="en-US" sz="2000" dirty="0"/>
              <a:t> states in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019FFB-E40E-496C-B35D-EC4C9CB40630}"/>
                  </a:ext>
                </a:extLst>
              </p:cNvPr>
              <p:cNvSpPr txBox="1"/>
              <p:nvPr/>
            </p:nvSpPr>
            <p:spPr>
              <a:xfrm>
                <a:off x="2874947" y="4415242"/>
                <a:ext cx="19836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Possible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only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019FFB-E40E-496C-B35D-EC4C9CB406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947" y="4415242"/>
                <a:ext cx="1983685" cy="369332"/>
              </a:xfrm>
              <a:prstGeom prst="rect">
                <a:avLst/>
              </a:prstGeom>
              <a:blipFill>
                <a:blip r:embed="rId3"/>
                <a:stretch>
                  <a:fillRect l="-2769" t="-8197" r="-215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D42B8D5-049D-4F50-AA8D-576B113D20AC}"/>
              </a:ext>
            </a:extLst>
          </p:cNvPr>
          <p:cNvSpPr txBox="1"/>
          <p:nvPr/>
        </p:nvSpPr>
        <p:spPr>
          <a:xfrm>
            <a:off x="6483977" y="4415242"/>
            <a:ext cx="232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Possible for all </a:t>
            </a:r>
            <a:r>
              <a:rPr lang="en-US" dirty="0" err="1"/>
              <a:t>flavours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EB635D-E727-4341-A85D-46C58DC08BA0}"/>
              </a:ext>
            </a:extLst>
          </p:cNvPr>
          <p:cNvSpPr/>
          <p:nvPr/>
        </p:nvSpPr>
        <p:spPr>
          <a:xfrm>
            <a:off x="2321167" y="1776736"/>
            <a:ext cx="3268508" cy="3100732"/>
          </a:xfrm>
          <a:prstGeom prst="rect">
            <a:avLst/>
          </a:prstGeom>
          <a:solidFill>
            <a:srgbClr val="4472C4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119403-8DFF-48AE-B16B-9F1C7FCF242D}"/>
              </a:ext>
            </a:extLst>
          </p:cNvPr>
          <p:cNvSpPr/>
          <p:nvPr/>
        </p:nvSpPr>
        <p:spPr>
          <a:xfrm>
            <a:off x="5589675" y="1776736"/>
            <a:ext cx="4062328" cy="3100732"/>
          </a:xfrm>
          <a:prstGeom prst="rect">
            <a:avLst/>
          </a:prstGeom>
          <a:solidFill>
            <a:schemeClr val="accent4">
              <a:lumMod val="40000"/>
              <a:lumOff val="60000"/>
              <a:alpha val="1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B1A9D-E3AB-4FBB-B181-9FEDE939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25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7E8571-1C35-4899-A71C-7EAECD63F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3F6CC6-F2DB-47B6-8B59-7973729FF8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uniform matter density, these effects can be included by replacing vacuum oscillation parameters with effective “matter parameters”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𝐶𝑃</m:t>
                        </m:r>
                      </m:sub>
                      <m:sup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</m:d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Δ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effective parameters now depend on energy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non-uniform densities it requires numerical calculation of probabilities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73F6CC6-F2DB-47B6-8B59-7973729FF8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507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7794E5-DCB9-45A4-936E-979EAF74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6E698-5C89-4B70-9E19-4B3439C8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37" y="3877377"/>
            <a:ext cx="9586925" cy="6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4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0B68-8A78-47B9-AAA2-961747B1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216A77-0150-4ECB-89D9-C1DAF64CE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251399"/>
            <a:ext cx="10515598" cy="54997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A7B5C-1A65-49F1-AA31-F26DA1F3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17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166B018-B257-4662-A6F5-3CA6D289A2FC}"/>
              </a:ext>
            </a:extLst>
          </p:cNvPr>
          <p:cNvCxnSpPr>
            <a:cxnSpLocks/>
          </p:cNvCxnSpPr>
          <p:nvPr/>
        </p:nvCxnSpPr>
        <p:spPr>
          <a:xfrm flipH="1">
            <a:off x="2481944" y="2321172"/>
            <a:ext cx="180870" cy="42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C2E9EE3-6E23-4800-86E2-D821BE9ED764}"/>
              </a:ext>
            </a:extLst>
          </p:cNvPr>
          <p:cNvSpPr txBox="1"/>
          <p:nvPr/>
        </p:nvSpPr>
        <p:spPr>
          <a:xfrm>
            <a:off x="2301074" y="1959431"/>
            <a:ext cx="145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maximum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F14D32-6162-4D2E-985C-0E95DAA3F69F}"/>
              </a:ext>
            </a:extLst>
          </p:cNvPr>
          <p:cNvCxnSpPr>
            <a:cxnSpLocks/>
          </p:cNvCxnSpPr>
          <p:nvPr/>
        </p:nvCxnSpPr>
        <p:spPr>
          <a:xfrm flipH="1">
            <a:off x="4461468" y="3136760"/>
            <a:ext cx="574427" cy="802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890188-B6CD-4AD8-B5E5-8A0C052E63F5}"/>
              </a:ext>
            </a:extLst>
          </p:cNvPr>
          <p:cNvSpPr txBox="1"/>
          <p:nvPr/>
        </p:nvSpPr>
        <p:spPr>
          <a:xfrm>
            <a:off x="4335543" y="2767428"/>
            <a:ext cx="140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maximum</a:t>
            </a:r>
          </a:p>
        </p:txBody>
      </p:sp>
    </p:spTree>
    <p:extLst>
      <p:ext uri="{BB962C8B-B14F-4D97-AF65-F5344CB8AC3E}">
        <p14:creationId xmlns:p14="http://schemas.microsoft.com/office/powerpoint/2010/main" val="797121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0B68-8A78-47B9-AAA2-961747B1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216A77-0150-4ECB-89D9-C1DAF64CE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251399"/>
            <a:ext cx="10515598" cy="54997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A7B5C-1A65-49F1-AA31-F26DA1F3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18</a:t>
            </a:fld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7830E6-45B6-42BB-9074-5B6B70073852}"/>
              </a:ext>
            </a:extLst>
          </p:cNvPr>
          <p:cNvCxnSpPr>
            <a:cxnSpLocks/>
          </p:cNvCxnSpPr>
          <p:nvPr/>
        </p:nvCxnSpPr>
        <p:spPr>
          <a:xfrm flipH="1">
            <a:off x="2532185" y="2154931"/>
            <a:ext cx="180870" cy="4220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75E31BC-733E-48A0-B18E-00C1BAC03640}"/>
              </a:ext>
            </a:extLst>
          </p:cNvPr>
          <p:cNvSpPr txBox="1"/>
          <p:nvPr/>
        </p:nvSpPr>
        <p:spPr>
          <a:xfrm>
            <a:off x="2351315" y="1793190"/>
            <a:ext cx="145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maximum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C9ECB2B-EA58-463C-B19C-4FE0DED7CD3A}"/>
              </a:ext>
            </a:extLst>
          </p:cNvPr>
          <p:cNvCxnSpPr>
            <a:cxnSpLocks/>
          </p:cNvCxnSpPr>
          <p:nvPr/>
        </p:nvCxnSpPr>
        <p:spPr>
          <a:xfrm flipH="1">
            <a:off x="4582048" y="2868017"/>
            <a:ext cx="574427" cy="802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D886909-B14B-4B03-AEAA-656EE0954389}"/>
              </a:ext>
            </a:extLst>
          </p:cNvPr>
          <p:cNvSpPr txBox="1"/>
          <p:nvPr/>
        </p:nvSpPr>
        <p:spPr>
          <a:xfrm>
            <a:off x="4456123" y="2498685"/>
            <a:ext cx="140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maximum</a:t>
            </a:r>
          </a:p>
        </p:txBody>
      </p:sp>
    </p:spTree>
    <p:extLst>
      <p:ext uri="{BB962C8B-B14F-4D97-AF65-F5344CB8AC3E}">
        <p14:creationId xmlns:p14="http://schemas.microsoft.com/office/powerpoint/2010/main" val="893519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0B68-8A78-47B9-AAA2-961747B1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216A77-0150-4ECB-89D9-C1DAF64CE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251399"/>
            <a:ext cx="10515598" cy="54997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A7B5C-1A65-49F1-AA31-F26DA1F3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19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679205-22BA-4D81-ADF0-B58313DD5629}"/>
              </a:ext>
            </a:extLst>
          </p:cNvPr>
          <p:cNvSpPr/>
          <p:nvPr/>
        </p:nvSpPr>
        <p:spPr>
          <a:xfrm>
            <a:off x="2190541" y="2441639"/>
            <a:ext cx="799850" cy="3617517"/>
          </a:xfrm>
          <a:prstGeom prst="ellipse">
            <a:avLst/>
          </a:prstGeom>
          <a:solidFill>
            <a:srgbClr val="FFC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56466-A128-4FA9-9815-C6F262D98761}"/>
              </a:ext>
            </a:extLst>
          </p:cNvPr>
          <p:cNvSpPr txBox="1"/>
          <p:nvPr/>
        </p:nvSpPr>
        <p:spPr>
          <a:xfrm>
            <a:off x="4369846" y="165613"/>
            <a:ext cx="2426370" cy="923330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2nd maximum</a:t>
            </a:r>
          </a:p>
          <a:p>
            <a:pPr>
              <a:buFontTx/>
              <a:buChar char="-"/>
            </a:pPr>
            <a:r>
              <a:rPr lang="hr-HR" dirty="0"/>
              <a:t> larger sensitivity to </a:t>
            </a:r>
            <a:r>
              <a:rPr lang="el-GR" dirty="0"/>
              <a:t>δ</a:t>
            </a:r>
            <a:r>
              <a:rPr lang="hr-HR" baseline="-25000" dirty="0"/>
              <a:t>CP</a:t>
            </a:r>
          </a:p>
          <a:p>
            <a:pPr>
              <a:buFontTx/>
              <a:buChar char="-"/>
            </a:pPr>
            <a:r>
              <a:rPr lang="hr-HR" dirty="0"/>
              <a:t> matter doesn’t matter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BE466C-5253-485A-930B-536730904D1E}"/>
              </a:ext>
            </a:extLst>
          </p:cNvPr>
          <p:cNvSpPr/>
          <p:nvPr/>
        </p:nvSpPr>
        <p:spPr>
          <a:xfrm>
            <a:off x="3121112" y="3422566"/>
            <a:ext cx="3139440" cy="2470781"/>
          </a:xfrm>
          <a:prstGeom prst="ellipse">
            <a:avLst/>
          </a:prstGeom>
          <a:solidFill>
            <a:srgbClr val="FFC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77B3D-E10F-47CA-819C-C32AD6F4D58B}"/>
              </a:ext>
            </a:extLst>
          </p:cNvPr>
          <p:cNvSpPr txBox="1"/>
          <p:nvPr/>
        </p:nvSpPr>
        <p:spPr>
          <a:xfrm>
            <a:off x="3485030" y="2174729"/>
            <a:ext cx="3097066" cy="923330"/>
          </a:xfrm>
          <a:prstGeom prst="rect">
            <a:avLst/>
          </a:prstGeom>
          <a:solidFill>
            <a:srgbClr val="FFC000">
              <a:alpha val="10000"/>
            </a:srgbClr>
          </a:solidFill>
          <a:ln w="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1st maximum</a:t>
            </a:r>
          </a:p>
          <a:p>
            <a:pPr>
              <a:buFontTx/>
              <a:buChar char="-"/>
            </a:pPr>
            <a:r>
              <a:rPr lang="hr-HR" dirty="0"/>
              <a:t> smaller sensitivity to </a:t>
            </a:r>
            <a:r>
              <a:rPr lang="el-GR" dirty="0"/>
              <a:t>δ</a:t>
            </a:r>
            <a:r>
              <a:rPr lang="hr-HR" baseline="-25000" dirty="0"/>
              <a:t>CP</a:t>
            </a:r>
            <a:endParaRPr lang="hr-HR" dirty="0"/>
          </a:p>
          <a:p>
            <a:pPr>
              <a:buFontTx/>
              <a:buChar char="-"/>
            </a:pPr>
            <a:r>
              <a:rPr lang="hr-HR" dirty="0"/>
              <a:t> matter can mimic CP violation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AB4948-8048-4F11-9F30-88953F2D6D33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flipH="1">
            <a:off x="2590466" y="1088943"/>
            <a:ext cx="2992565" cy="1352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E05D10-80E5-43D0-A1F6-C85DDC8AE18E}"/>
              </a:ext>
            </a:extLst>
          </p:cNvPr>
          <p:cNvCxnSpPr>
            <a:stCxn id="10" idx="2"/>
            <a:endCxn id="9" idx="0"/>
          </p:cNvCxnSpPr>
          <p:nvPr/>
        </p:nvCxnSpPr>
        <p:spPr>
          <a:xfrm flipH="1">
            <a:off x="4690832" y="3098059"/>
            <a:ext cx="342731" cy="3245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368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334484"/>
            <a:ext cx="6862522" cy="707886"/>
          </a:xfrm>
          <a:effectLst/>
        </p:spPr>
        <p:txBody>
          <a:bodyPr>
            <a:noAutofit/>
          </a:bodyPr>
          <a:lstStyle/>
          <a:p>
            <a:r>
              <a:rPr lang="hr-H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ESSnuSB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740" y="1432579"/>
            <a:ext cx="95885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400" dirty="0"/>
              <a:t>A design study for an experiment  to measure CP violation at 2nd neutrino oscillation maximum.</a:t>
            </a:r>
            <a:endParaRPr lang="en-US" sz="44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BD5856-46B0-41C9-BCB5-49C55E744C0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22735" y="3513758"/>
            <a:ext cx="5685104" cy="32077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341F7E-AC8A-41A4-8311-3886122FC3A7}"/>
              </a:ext>
            </a:extLst>
          </p:cNvPr>
          <p:cNvSpPr txBox="1"/>
          <p:nvPr/>
        </p:nvSpPr>
        <p:spPr>
          <a:xfrm>
            <a:off x="6007100" y="6070600"/>
            <a:ext cx="980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ESSnuSB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C74642-A93A-45AA-99B5-3256DF90973C}"/>
              </a:ext>
            </a:extLst>
          </p:cNvPr>
          <p:cNvSpPr txBox="1"/>
          <p:nvPr/>
        </p:nvSpPr>
        <p:spPr>
          <a:xfrm>
            <a:off x="3577044" y="6070600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HyperK</a:t>
            </a:r>
            <a:r>
              <a:rPr lang="en-US" dirty="0"/>
              <a:t>, DUNE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8034F3D-F750-4505-8A02-79A85CFCE91C}"/>
              </a:ext>
            </a:extLst>
          </p:cNvPr>
          <p:cNvSpPr/>
          <p:nvPr/>
        </p:nvSpPr>
        <p:spPr>
          <a:xfrm>
            <a:off x="8321040" y="4475480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D9E6666-3DB2-49ED-965D-72AFEA2FD685}"/>
              </a:ext>
            </a:extLst>
          </p:cNvPr>
          <p:cNvSpPr/>
          <p:nvPr/>
        </p:nvSpPr>
        <p:spPr>
          <a:xfrm>
            <a:off x="8321040" y="4763480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4E4E6AF-73AB-4C34-B580-658857214B46}"/>
              </a:ext>
            </a:extLst>
          </p:cNvPr>
          <p:cNvSpPr/>
          <p:nvPr/>
        </p:nvSpPr>
        <p:spPr>
          <a:xfrm>
            <a:off x="8321040" y="5051480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19" name="Picture 18" descr="28§display§\nu_e§png§600§FALSE§" title="TexMaths">
            <a:extLst>
              <a:ext uri="{FF2B5EF4-FFF2-40B4-BE49-F238E27FC236}">
                <a16:creationId xmlns:a16="http://schemas.microsoft.com/office/drawing/2014/main" id="{B487B916-81E5-4F22-9896-2444499C7C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21640" y="4469360"/>
            <a:ext cx="279360" cy="2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28§display§\nu_\mu§png§600§FALSE§" title="TexMaths">
            <a:extLst>
              <a:ext uri="{FF2B5EF4-FFF2-40B4-BE49-F238E27FC236}">
                <a16:creationId xmlns:a16="http://schemas.microsoft.com/office/drawing/2014/main" id="{BE65343D-5520-4212-8BCC-CD2F060B605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621640" y="4756999"/>
            <a:ext cx="317520" cy="26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28§display§\nu_\tau§png§600§FALSE§" title="TexMaths">
            <a:extLst>
              <a:ext uri="{FF2B5EF4-FFF2-40B4-BE49-F238E27FC236}">
                <a16:creationId xmlns:a16="http://schemas.microsoft.com/office/drawing/2014/main" id="{501CBE41-C5BE-4DC8-84C6-63B4F5DC7C2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621640" y="5045360"/>
            <a:ext cx="300240" cy="21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85361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0B68-8A78-47B9-AAA2-961747B16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Matter effects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216A77-0150-4ECB-89D9-C1DAF64CE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251399"/>
            <a:ext cx="10515598" cy="549979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A7B5C-1A65-49F1-AA31-F26DA1F3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20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D679205-22BA-4D81-ADF0-B58313DD5629}"/>
              </a:ext>
            </a:extLst>
          </p:cNvPr>
          <p:cNvSpPr/>
          <p:nvPr/>
        </p:nvSpPr>
        <p:spPr>
          <a:xfrm>
            <a:off x="2190541" y="2441639"/>
            <a:ext cx="799850" cy="3617517"/>
          </a:xfrm>
          <a:prstGeom prst="ellipse">
            <a:avLst/>
          </a:prstGeom>
          <a:solidFill>
            <a:srgbClr val="FFC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56466-A128-4FA9-9815-C6F262D98761}"/>
              </a:ext>
            </a:extLst>
          </p:cNvPr>
          <p:cNvSpPr txBox="1"/>
          <p:nvPr/>
        </p:nvSpPr>
        <p:spPr>
          <a:xfrm>
            <a:off x="4369846" y="165613"/>
            <a:ext cx="2426370" cy="923330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2nd maximum</a:t>
            </a:r>
          </a:p>
          <a:p>
            <a:pPr>
              <a:buFontTx/>
              <a:buChar char="-"/>
            </a:pPr>
            <a:r>
              <a:rPr lang="hr-HR" dirty="0"/>
              <a:t> larger sensitivity to </a:t>
            </a:r>
            <a:r>
              <a:rPr lang="el-GR" dirty="0"/>
              <a:t>δ</a:t>
            </a:r>
            <a:r>
              <a:rPr lang="hr-HR" baseline="-25000" dirty="0"/>
              <a:t>CP</a:t>
            </a:r>
          </a:p>
          <a:p>
            <a:pPr>
              <a:buFontTx/>
              <a:buChar char="-"/>
            </a:pPr>
            <a:r>
              <a:rPr lang="hr-HR" dirty="0"/>
              <a:t> matter doesn’t matter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BE466C-5253-485A-930B-536730904D1E}"/>
              </a:ext>
            </a:extLst>
          </p:cNvPr>
          <p:cNvSpPr/>
          <p:nvPr/>
        </p:nvSpPr>
        <p:spPr>
          <a:xfrm>
            <a:off x="3121112" y="3422566"/>
            <a:ext cx="3139440" cy="2470781"/>
          </a:xfrm>
          <a:prstGeom prst="ellipse">
            <a:avLst/>
          </a:prstGeom>
          <a:solidFill>
            <a:srgbClr val="FFC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77B3D-E10F-47CA-819C-C32AD6F4D58B}"/>
              </a:ext>
            </a:extLst>
          </p:cNvPr>
          <p:cNvSpPr txBox="1"/>
          <p:nvPr/>
        </p:nvSpPr>
        <p:spPr>
          <a:xfrm>
            <a:off x="3485030" y="2174729"/>
            <a:ext cx="3097066" cy="923330"/>
          </a:xfrm>
          <a:prstGeom prst="rect">
            <a:avLst/>
          </a:prstGeom>
          <a:solidFill>
            <a:srgbClr val="FFC000">
              <a:alpha val="10000"/>
            </a:srgbClr>
          </a:solidFill>
          <a:ln w="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1st maximum</a:t>
            </a:r>
          </a:p>
          <a:p>
            <a:pPr>
              <a:buFontTx/>
              <a:buChar char="-"/>
            </a:pPr>
            <a:r>
              <a:rPr lang="hr-HR" dirty="0"/>
              <a:t> smaller sensitivity to </a:t>
            </a:r>
            <a:r>
              <a:rPr lang="el-GR" dirty="0"/>
              <a:t>δ</a:t>
            </a:r>
            <a:r>
              <a:rPr lang="hr-HR" baseline="-25000" dirty="0"/>
              <a:t>CP</a:t>
            </a:r>
            <a:endParaRPr lang="hr-HR" dirty="0"/>
          </a:p>
          <a:p>
            <a:pPr>
              <a:buFontTx/>
              <a:buChar char="-"/>
            </a:pPr>
            <a:r>
              <a:rPr lang="hr-HR" dirty="0"/>
              <a:t> matter can mimic CP violation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AB4948-8048-4F11-9F30-88953F2D6D33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flipH="1">
            <a:off x="2590466" y="1088943"/>
            <a:ext cx="2992565" cy="13526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E05D10-80E5-43D0-A1F6-C85DDC8AE18E}"/>
              </a:ext>
            </a:extLst>
          </p:cNvPr>
          <p:cNvCxnSpPr>
            <a:stCxn id="10" idx="2"/>
            <a:endCxn id="9" idx="0"/>
          </p:cNvCxnSpPr>
          <p:nvPr/>
        </p:nvCxnSpPr>
        <p:spPr>
          <a:xfrm flipH="1">
            <a:off x="4690832" y="3098059"/>
            <a:ext cx="342731" cy="3245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B53C13D-7CF2-479C-BE44-B53B7DE8AADE}"/>
              </a:ext>
            </a:extLst>
          </p:cNvPr>
          <p:cNvSpPr txBox="1"/>
          <p:nvPr/>
        </p:nvSpPr>
        <p:spPr>
          <a:xfrm>
            <a:off x="540422" y="3702658"/>
            <a:ext cx="2273969" cy="9233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r-HR" dirty="0"/>
              <a:t>But, there are </a:t>
            </a:r>
            <a:r>
              <a:rPr lang="hr-HR" dirty="0" err="1"/>
              <a:t>less</a:t>
            </a:r>
            <a:r>
              <a:rPr lang="hr-HR" dirty="0"/>
              <a:t> neutrino interactions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9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293546" y="2938753"/>
            <a:ext cx="7840301" cy="92332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93546" y="1257814"/>
            <a:ext cx="7840301" cy="158497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119042"/>
            <a:ext cx="6862522" cy="1138773"/>
          </a:xfrm>
        </p:spPr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2nd maximum?</a:t>
            </a:r>
            <a:b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(summary)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5762" y="2938751"/>
            <a:ext cx="6409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You get less statistics because you have to either: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hr-HR" dirty="0"/>
              <a:t>Move 3x further than 1st maximum - flux 9x smaller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hr-HR" dirty="0"/>
              <a:t>Reduce energy 3x – cross-section at least 3x smaller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7454" y="1348969"/>
            <a:ext cx="106830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The good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309895" y="3060351"/>
            <a:ext cx="1068309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The bad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273928" y="3946708"/>
            <a:ext cx="7840301" cy="26718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834144" y="3974457"/>
            <a:ext cx="629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hr-HR" b="1" dirty="0"/>
              <a:t>Depends on the systematic error and beam intensity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90277" y="3997187"/>
            <a:ext cx="1379395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The optimal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73927" y="4531699"/>
            <a:ext cx="76516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hr-HR" dirty="0"/>
              <a:t>3x signal at 2nd osc. maximum is less obscured by systematics, but we have less statistics (measured appearance events). </a:t>
            </a:r>
          </a:p>
          <a:p>
            <a:pPr marL="638175" lvl="1" indent="-180975">
              <a:buFont typeface="Arial" pitchFamily="34" charset="0"/>
              <a:buChar char="•"/>
            </a:pPr>
            <a:r>
              <a:rPr lang="hr-HR" dirty="0"/>
              <a:t>If the signal at 2nd maximum is not obscured by larger statistical error, then 2nd maximum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better</a:t>
            </a:r>
            <a:r>
              <a:rPr lang="en-US" dirty="0"/>
              <a:t> - </a:t>
            </a:r>
            <a:r>
              <a:rPr lang="en-US" b="1" dirty="0"/>
              <a:t>Intense beam is needed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hr-HR" dirty="0" err="1"/>
              <a:t>With</a:t>
            </a:r>
            <a:r>
              <a:rPr lang="hr-HR" dirty="0"/>
              <a:t> no systematic error, first maximum is better</a:t>
            </a:r>
          </a:p>
          <a:p>
            <a:pPr marL="638175" lvl="1" indent="-180975">
              <a:buFont typeface="Arial" pitchFamily="34" charset="0"/>
              <a:buChar char="•"/>
            </a:pPr>
            <a:r>
              <a:rPr lang="hr-HR" dirty="0"/>
              <a:t>more statistics, even though the effect is </a:t>
            </a:r>
            <a:r>
              <a:rPr lang="hr-HR" dirty="0" err="1"/>
              <a:t>smaller</a:t>
            </a:r>
            <a:r>
              <a:rPr lang="hr-HR" dirty="0"/>
              <a:t>. 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7F33DA-856C-4021-9C4D-AC9F1011DFA3}"/>
              </a:ext>
            </a:extLst>
          </p:cNvPr>
          <p:cNvSpPr txBox="1"/>
          <p:nvPr/>
        </p:nvSpPr>
        <p:spPr>
          <a:xfrm>
            <a:off x="3927661" y="2215683"/>
            <a:ext cx="552795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Fake CPV signal from matter effects very small.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EF16D4-C2C6-4223-B9FE-EE0032CBC166}"/>
              </a:ext>
            </a:extLst>
          </p:cNvPr>
          <p:cNvSpPr txBox="1"/>
          <p:nvPr/>
        </p:nvSpPr>
        <p:spPr>
          <a:xfrm>
            <a:off x="3927662" y="1551018"/>
            <a:ext cx="552795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Vacuum CPV signal 2.7 times larger than at 1</a:t>
            </a:r>
            <a:r>
              <a:rPr lang="en-US" sz="2000" baseline="30000" dirty="0"/>
              <a:t>st</a:t>
            </a:r>
            <a:r>
              <a:rPr lang="en-US" sz="2000" dirty="0"/>
              <a:t> max.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54176-2AB4-48F4-AA2F-BE8427F4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ESSnuSB</a:t>
            </a:r>
            <a:r>
              <a:rPr lang="en-US" dirty="0"/>
              <a:t>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33EE7-BF89-4985-BD1C-8B9CE13F2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observe the CP violation in the 2</a:t>
            </a:r>
            <a:r>
              <a:rPr lang="en-US" baseline="30000" dirty="0"/>
              <a:t>nd</a:t>
            </a:r>
            <a:r>
              <a:rPr lang="en-US" dirty="0"/>
              <a:t> oscillation maximum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7459A-7E2C-4D60-B363-3EFDFC2D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63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4">
            <a:extLst>
              <a:ext uri="{FF2B5EF4-FFF2-40B4-BE49-F238E27FC236}">
                <a16:creationId xmlns:a16="http://schemas.microsoft.com/office/drawing/2014/main" id="{676A7E32-9A29-4B1B-9C8B-8C1C5E3A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94" y="2618088"/>
            <a:ext cx="5283719" cy="2926718"/>
          </a:xfrm>
          <a:prstGeom prst="rect">
            <a:avLst/>
          </a:prstGeom>
        </p:spPr>
      </p:pic>
      <p:sp>
        <p:nvSpPr>
          <p:cNvPr id="9" name="ZoneTexte 5">
            <a:extLst>
              <a:ext uri="{FF2B5EF4-FFF2-40B4-BE49-F238E27FC236}">
                <a16:creationId xmlns:a16="http://schemas.microsoft.com/office/drawing/2014/main" id="{9C41FDFD-437C-435C-A426-E4640FE5BDF6}"/>
              </a:ext>
            </a:extLst>
          </p:cNvPr>
          <p:cNvSpPr txBox="1"/>
          <p:nvPr/>
        </p:nvSpPr>
        <p:spPr>
          <a:xfrm>
            <a:off x="157549" y="1805831"/>
            <a:ext cx="46610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Hot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Able to manipulate/repair hadronic collector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Work under Radioactive Environment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4411FD8B-A0C3-4705-B471-39C35BFE2108}"/>
              </a:ext>
            </a:extLst>
          </p:cNvPr>
          <p:cNvSpPr txBox="1"/>
          <p:nvPr/>
        </p:nvSpPr>
        <p:spPr>
          <a:xfrm>
            <a:off x="67239" y="2646902"/>
            <a:ext cx="27796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Power Supply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16 modules  (350 kA, 1.3 </a:t>
            </a:r>
            <a:r>
              <a:rPr lang="en-GB" sz="1400" dirty="0" err="1">
                <a:latin typeface="Symbol" pitchFamily="2" charset="2"/>
              </a:rPr>
              <a:t>m</a:t>
            </a:r>
            <a:r>
              <a:rPr lang="en-GB" sz="1400" dirty="0" err="1"/>
              <a:t>s</a:t>
            </a:r>
            <a:r>
              <a:rPr lang="en-GB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Located above the switchyard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Outside of radioactive part of Facility 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C3250083-F803-4935-BC91-E555B93D43C6}"/>
              </a:ext>
            </a:extLst>
          </p:cNvPr>
          <p:cNvSpPr txBox="1"/>
          <p:nvPr/>
        </p:nvSpPr>
        <p:spPr>
          <a:xfrm>
            <a:off x="245451" y="5672313"/>
            <a:ext cx="1659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Proton Beam </a:t>
            </a:r>
          </a:p>
          <a:p>
            <a:pPr algn="ctr"/>
            <a:r>
              <a:rPr lang="en-GB" sz="1400" u="sng" dirty="0"/>
              <a:t>(Ep=2.5 GeV, 14 Hz) </a:t>
            </a:r>
            <a:r>
              <a:rPr lang="en-GB" sz="1400" dirty="0"/>
              <a:t>4 x 1.25 MW</a:t>
            </a:r>
          </a:p>
        </p:txBody>
      </p:sp>
      <p:sp>
        <p:nvSpPr>
          <p:cNvPr id="12" name="ZoneTexte 8">
            <a:extLst>
              <a:ext uri="{FF2B5EF4-FFF2-40B4-BE49-F238E27FC236}">
                <a16:creationId xmlns:a16="http://schemas.microsoft.com/office/drawing/2014/main" id="{7C7CE136-1BE6-4C7C-9010-086C88EA01AE}"/>
              </a:ext>
            </a:extLst>
          </p:cNvPr>
          <p:cNvSpPr txBox="1"/>
          <p:nvPr/>
        </p:nvSpPr>
        <p:spPr>
          <a:xfrm>
            <a:off x="3969567" y="2021275"/>
            <a:ext cx="248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Morgue</a:t>
            </a:r>
          </a:p>
          <a:p>
            <a:pPr algn="ctr"/>
            <a:r>
              <a:rPr lang="en-GB" sz="1400" dirty="0"/>
              <a:t>To Store radioactive wastes</a:t>
            </a:r>
          </a:p>
        </p:txBody>
      </p:sp>
      <p:sp>
        <p:nvSpPr>
          <p:cNvPr id="13" name="ZoneTexte 9">
            <a:extLst>
              <a:ext uri="{FF2B5EF4-FFF2-40B4-BE49-F238E27FC236}">
                <a16:creationId xmlns:a16="http://schemas.microsoft.com/office/drawing/2014/main" id="{9C16A2D7-0580-4EE9-A7D8-1002132988C1}"/>
              </a:ext>
            </a:extLst>
          </p:cNvPr>
          <p:cNvSpPr txBox="1"/>
          <p:nvPr/>
        </p:nvSpPr>
        <p:spPr>
          <a:xfrm>
            <a:off x="6447734" y="2028096"/>
            <a:ext cx="163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Beam dump</a:t>
            </a:r>
          </a:p>
        </p:txBody>
      </p:sp>
      <p:cxnSp>
        <p:nvCxnSpPr>
          <p:cNvPr id="14" name="Connecteur droit avec flèche 11">
            <a:extLst>
              <a:ext uri="{FF2B5EF4-FFF2-40B4-BE49-F238E27FC236}">
                <a16:creationId xmlns:a16="http://schemas.microsoft.com/office/drawing/2014/main" id="{32304CB1-8ACC-4D81-813B-EF989D0DCC37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488065" y="2606050"/>
            <a:ext cx="1057668" cy="875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6">
            <a:extLst>
              <a:ext uri="{FF2B5EF4-FFF2-40B4-BE49-F238E27FC236}">
                <a16:creationId xmlns:a16="http://schemas.microsoft.com/office/drawing/2014/main" id="{81E5BF03-37C1-4B0B-B781-BBDC3109580C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012697" y="2606050"/>
            <a:ext cx="1198328" cy="1022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22">
            <a:extLst>
              <a:ext uri="{FF2B5EF4-FFF2-40B4-BE49-F238E27FC236}">
                <a16:creationId xmlns:a16="http://schemas.microsoft.com/office/drawing/2014/main" id="{8E96053F-8405-4319-96D4-B8389283D2AC}"/>
              </a:ext>
            </a:extLst>
          </p:cNvPr>
          <p:cNvCxnSpPr>
            <a:cxnSpLocks/>
          </p:cNvCxnSpPr>
          <p:nvPr/>
        </p:nvCxnSpPr>
        <p:spPr>
          <a:xfrm flipH="1">
            <a:off x="6999249" y="2343304"/>
            <a:ext cx="265437" cy="1197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èche vers la droite 23">
            <a:extLst>
              <a:ext uri="{FF2B5EF4-FFF2-40B4-BE49-F238E27FC236}">
                <a16:creationId xmlns:a16="http://schemas.microsoft.com/office/drawing/2014/main" id="{8D7B9271-E58E-4EF1-A43A-47FF7DA1886F}"/>
              </a:ext>
            </a:extLst>
          </p:cNvPr>
          <p:cNvSpPr/>
          <p:nvPr/>
        </p:nvSpPr>
        <p:spPr>
          <a:xfrm rot="20332736">
            <a:off x="1326382" y="5303891"/>
            <a:ext cx="1265942" cy="145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Image 26">
            <a:extLst>
              <a:ext uri="{FF2B5EF4-FFF2-40B4-BE49-F238E27FC236}">
                <a16:creationId xmlns:a16="http://schemas.microsoft.com/office/drawing/2014/main" id="{E767D14D-836A-4517-8984-84FBB32E2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38" t="56792" r="59829" b="30432"/>
          <a:stretch/>
        </p:blipFill>
        <p:spPr>
          <a:xfrm>
            <a:off x="6141127" y="4868953"/>
            <a:ext cx="1196802" cy="1299759"/>
          </a:xfrm>
          <a:prstGeom prst="rect">
            <a:avLst/>
          </a:prstGeom>
        </p:spPr>
      </p:pic>
      <p:sp>
        <p:nvSpPr>
          <p:cNvPr id="20" name="ZoneTexte 33">
            <a:extLst>
              <a:ext uri="{FF2B5EF4-FFF2-40B4-BE49-F238E27FC236}">
                <a16:creationId xmlns:a16="http://schemas.microsoft.com/office/drawing/2014/main" id="{7D6DDCFE-0554-45E5-A18E-B79A2DAE0DED}"/>
              </a:ext>
            </a:extLst>
          </p:cNvPr>
          <p:cNvSpPr txBox="1"/>
          <p:nvPr/>
        </p:nvSpPr>
        <p:spPr>
          <a:xfrm>
            <a:off x="5859025" y="6209385"/>
            <a:ext cx="199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Hadronic</a:t>
            </a:r>
            <a:r>
              <a:rPr lang="en-GB" sz="1600" b="1" u="sng" dirty="0"/>
              <a:t> Collector</a:t>
            </a:r>
          </a:p>
        </p:txBody>
      </p:sp>
      <p:sp>
        <p:nvSpPr>
          <p:cNvPr id="22" name="ZoneTexte 41">
            <a:extLst>
              <a:ext uri="{FF2B5EF4-FFF2-40B4-BE49-F238E27FC236}">
                <a16:creationId xmlns:a16="http://schemas.microsoft.com/office/drawing/2014/main" id="{B1EB1D66-3670-463E-9FA6-2568D2302793}"/>
              </a:ext>
            </a:extLst>
          </p:cNvPr>
          <p:cNvSpPr txBox="1"/>
          <p:nvPr/>
        </p:nvSpPr>
        <p:spPr>
          <a:xfrm rot="20514180">
            <a:off x="2870603" y="5258213"/>
            <a:ext cx="143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Beam Switchyard</a:t>
            </a:r>
          </a:p>
          <a:p>
            <a:pPr algn="ctr"/>
            <a:r>
              <a:rPr lang="en-GB" sz="1400" dirty="0"/>
              <a:t> Tunnel</a:t>
            </a:r>
          </a:p>
        </p:txBody>
      </p:sp>
      <p:sp>
        <p:nvSpPr>
          <p:cNvPr id="23" name="ZoneTexte 42">
            <a:extLst>
              <a:ext uri="{FF2B5EF4-FFF2-40B4-BE49-F238E27FC236}">
                <a16:creationId xmlns:a16="http://schemas.microsoft.com/office/drawing/2014/main" id="{0C540B34-5D07-4914-ADED-2365264C179E}"/>
              </a:ext>
            </a:extLst>
          </p:cNvPr>
          <p:cNvSpPr txBox="1"/>
          <p:nvPr/>
        </p:nvSpPr>
        <p:spPr>
          <a:xfrm rot="20434663">
            <a:off x="5190518" y="4324890"/>
            <a:ext cx="194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Decay tunnel</a:t>
            </a:r>
          </a:p>
        </p:txBody>
      </p:sp>
      <p:sp>
        <p:nvSpPr>
          <p:cNvPr id="24" name="Flèche vers la droite 43">
            <a:extLst>
              <a:ext uri="{FF2B5EF4-FFF2-40B4-BE49-F238E27FC236}">
                <a16:creationId xmlns:a16="http://schemas.microsoft.com/office/drawing/2014/main" id="{B2476169-9CE5-49C0-B785-A6D7C5E3B96F}"/>
              </a:ext>
            </a:extLst>
          </p:cNvPr>
          <p:cNvSpPr/>
          <p:nvPr/>
        </p:nvSpPr>
        <p:spPr>
          <a:xfrm rot="1800000">
            <a:off x="4479538" y="4993427"/>
            <a:ext cx="1595821" cy="308625"/>
          </a:xfrm>
          <a:prstGeom prst="rightArrow">
            <a:avLst>
              <a:gd name="adj1" fmla="val 13356"/>
              <a:gd name="adj2" fmla="val 76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ZoneTexte 7">
            <a:extLst>
              <a:ext uri="{FF2B5EF4-FFF2-40B4-BE49-F238E27FC236}">
                <a16:creationId xmlns:a16="http://schemas.microsoft.com/office/drawing/2014/main" id="{41D830E0-8F3A-4EE7-B86D-EEFA7A9E0D8F}"/>
              </a:ext>
            </a:extLst>
          </p:cNvPr>
          <p:cNvSpPr txBox="1"/>
          <p:nvPr/>
        </p:nvSpPr>
        <p:spPr>
          <a:xfrm>
            <a:off x="9040086" y="2277570"/>
            <a:ext cx="165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Neutrino Beam </a:t>
            </a:r>
          </a:p>
        </p:txBody>
      </p:sp>
      <p:sp>
        <p:nvSpPr>
          <p:cNvPr id="36" name="Flèche vers la droite 23">
            <a:extLst>
              <a:ext uri="{FF2B5EF4-FFF2-40B4-BE49-F238E27FC236}">
                <a16:creationId xmlns:a16="http://schemas.microsoft.com/office/drawing/2014/main" id="{0CCBED8C-8130-4EE9-A6C4-E7A514974928}"/>
              </a:ext>
            </a:extLst>
          </p:cNvPr>
          <p:cNvSpPr/>
          <p:nvPr/>
        </p:nvSpPr>
        <p:spPr>
          <a:xfrm rot="20332736">
            <a:off x="7795924" y="2888262"/>
            <a:ext cx="1265942" cy="145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71B129F-3312-4DD1-AA36-1091A3099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34" y="1099230"/>
            <a:ext cx="2197859" cy="4064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0850FE5-6A6B-4FB7-A2D3-95E084240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733" y="1209496"/>
            <a:ext cx="2226979" cy="32184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506184-2B35-4670-98BA-09448138E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625" y="2646902"/>
            <a:ext cx="2118690" cy="1376582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7F708AC0-786C-4552-B3C6-9A143F4F1756}"/>
              </a:ext>
            </a:extLst>
          </p:cNvPr>
          <p:cNvSpPr txBox="1">
            <a:spLocks/>
          </p:cNvSpPr>
          <p:nvPr/>
        </p:nvSpPr>
        <p:spPr>
          <a:xfrm>
            <a:off x="154810" y="164542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Neutrino beam production</a:t>
            </a:r>
            <a:endParaRPr lang="en-US" dirty="0"/>
          </a:p>
        </p:txBody>
      </p:sp>
      <p:sp>
        <p:nvSpPr>
          <p:cNvPr id="41" name="Flèche vers la droite 43">
            <a:extLst>
              <a:ext uri="{FF2B5EF4-FFF2-40B4-BE49-F238E27FC236}">
                <a16:creationId xmlns:a16="http://schemas.microsoft.com/office/drawing/2014/main" id="{95ABFB09-F250-44D3-BD01-E1FA97F074AC}"/>
              </a:ext>
            </a:extLst>
          </p:cNvPr>
          <p:cNvSpPr/>
          <p:nvPr/>
        </p:nvSpPr>
        <p:spPr>
          <a:xfrm rot="1037019">
            <a:off x="5837789" y="4215867"/>
            <a:ext cx="3108579" cy="308625"/>
          </a:xfrm>
          <a:prstGeom prst="rightArrow">
            <a:avLst>
              <a:gd name="adj1" fmla="val 13356"/>
              <a:gd name="adj2" fmla="val 76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532D90-58E4-4270-B2D3-DF57A4479C9E}"/>
              </a:ext>
            </a:extLst>
          </p:cNvPr>
          <p:cNvSpPr txBox="1"/>
          <p:nvPr/>
        </p:nvSpPr>
        <p:spPr>
          <a:xfrm>
            <a:off x="8863443" y="4819318"/>
            <a:ext cx="26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Pions</a:t>
            </a:r>
            <a:r>
              <a:rPr lang="en-US" dirty="0"/>
              <a:t> decay in-flight here</a:t>
            </a:r>
          </a:p>
        </p:txBody>
      </p:sp>
    </p:spTree>
    <p:extLst>
      <p:ext uri="{BB962C8B-B14F-4D97-AF65-F5344CB8AC3E}">
        <p14:creationId xmlns:p14="http://schemas.microsoft.com/office/powerpoint/2010/main" val="3316131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334484"/>
            <a:ext cx="6862522" cy="707886"/>
          </a:xfrm>
        </p:spPr>
        <p:txBody>
          <a:bodyPr>
            <a:normAutofit/>
          </a:bodyPr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hr-H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to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2nd maximum?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2019" y="1928532"/>
            <a:ext cx="7870121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3200" dirty="0"/>
              <a:t>A</a:t>
            </a:r>
            <a:r>
              <a:rPr lang="en-US" sz="3200" dirty="0"/>
              <a:t> </a:t>
            </a:r>
            <a:r>
              <a:rPr lang="hr-HR" sz="3200" dirty="0" err="1"/>
              <a:t>very</a:t>
            </a:r>
            <a:r>
              <a:rPr lang="hr-HR" sz="3200" dirty="0"/>
              <a:t> intense proton linac is in construction near Lund, Sweden.</a:t>
            </a:r>
            <a:endParaRPr lang="en-US" sz="3200" dirty="0"/>
          </a:p>
        </p:txBody>
      </p:sp>
      <p:pic>
        <p:nvPicPr>
          <p:cNvPr id="11" name="Picture 10" descr="E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456" y="3272150"/>
            <a:ext cx="5800530" cy="3266758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1459" y="14398"/>
            <a:ext cx="6862522" cy="746076"/>
          </a:xfrm>
        </p:spPr>
        <p:txBody>
          <a:bodyPr>
            <a:normAutofit/>
          </a:bodyPr>
          <a:lstStyle/>
          <a:p>
            <a:pPr eaLnBrk="1" hangingPunct="1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ESS proton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linac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524001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GeV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</a:t>
            </a:r>
            <a:r>
              <a:rPr lang="hr-HR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kinetic energy 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protons</a:t>
            </a:r>
          </a:p>
          <a:p>
            <a:pPr marL="800100" lvl="1" indent="-3429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  <a:r>
              <a:rPr lang="hr-HR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776" y="725572"/>
            <a:ext cx="8882720" cy="143117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87043" y="5984562"/>
            <a:ext cx="4261936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rgbClr val="FF0000"/>
                </a:solidFill>
                <a:cs typeface="Times New Roman"/>
              </a:rPr>
              <a:t>First </a:t>
            </a:r>
            <a:r>
              <a:rPr lang="en-US" sz="2000" b="1" dirty="0">
                <a:solidFill>
                  <a:srgbClr val="FF0000"/>
                </a:solidFill>
                <a:cs typeface="Times New Roman"/>
              </a:rPr>
              <a:t>beam on target expected</a:t>
            </a:r>
            <a:r>
              <a:rPr lang="hr-HR" sz="2000" b="1" dirty="0">
                <a:solidFill>
                  <a:srgbClr val="FF0000"/>
                </a:solidFill>
                <a:cs typeface="Times New Roman"/>
              </a:rPr>
              <a:t> </a:t>
            </a:r>
            <a:r>
              <a:rPr lang="hr-HR" sz="2000" b="1" dirty="0" err="1">
                <a:solidFill>
                  <a:srgbClr val="FF0000"/>
                </a:solidFill>
                <a:cs typeface="Times New Roman"/>
              </a:rPr>
              <a:t>in</a:t>
            </a:r>
            <a:r>
              <a:rPr lang="hr-HR" sz="2000" b="1" dirty="0">
                <a:solidFill>
                  <a:srgbClr val="FF0000"/>
                </a:solidFill>
                <a:cs typeface="Times New Roman"/>
              </a:rPr>
              <a:t> 202</a:t>
            </a:r>
            <a:r>
              <a:rPr lang="en-US" sz="2000" b="1" dirty="0">
                <a:solidFill>
                  <a:srgbClr val="FF0000"/>
                </a:solidFill>
                <a:cs typeface="Times New Roman"/>
              </a:rPr>
              <a:t>4</a:t>
            </a:r>
            <a:r>
              <a:rPr lang="hr-HR" sz="2000" b="1" dirty="0">
                <a:solidFill>
                  <a:srgbClr val="FF0000"/>
                </a:solidFill>
                <a:cs typeface="Times New Roman"/>
              </a:rPr>
              <a:t>.</a:t>
            </a:r>
            <a:endParaRPr lang="en-GB" sz="2000" b="1" dirty="0">
              <a:solidFill>
                <a:srgbClr val="FF0000"/>
              </a:solidFill>
              <a:cs typeface="Times New Roman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8700554" y="1724213"/>
            <a:ext cx="1408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space for energy upgrades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047566" y="2478950"/>
            <a:ext cx="2519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450 mg of protons/year</a:t>
            </a:r>
          </a:p>
          <a:p>
            <a:r>
              <a:rPr lang="hr-HR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at 95% speed of light!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0" name="Picture 69" descr="ESS.png">
            <a:extLst>
              <a:ext uri="{FF2B5EF4-FFF2-40B4-BE49-F238E27FC236}">
                <a16:creationId xmlns:a16="http://schemas.microsoft.com/office/drawing/2014/main" id="{B8FAEFCF-2688-41AC-8183-B386AB20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566" y="3865780"/>
            <a:ext cx="3762157" cy="211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05334C1-9346-495B-BB24-BBCEB4144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67" y="259644"/>
            <a:ext cx="9337247" cy="6598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8741F-557B-440D-9959-C2CF065C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1" y="259644"/>
            <a:ext cx="3874477" cy="85072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Upgrades to 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117C2-8252-4F98-B88F-A7EE17F1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26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581715-E9FC-4FB3-97A4-F338949ABDA5}"/>
              </a:ext>
            </a:extLst>
          </p:cNvPr>
          <p:cNvSpPr txBox="1"/>
          <p:nvPr/>
        </p:nvSpPr>
        <p:spPr>
          <a:xfrm>
            <a:off x="6096000" y="6171684"/>
            <a:ext cx="3368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See </a:t>
            </a:r>
            <a:r>
              <a:rPr lang="en-US" dirty="0" err="1">
                <a:hlinkClick r:id="rId3"/>
              </a:rPr>
              <a:t>Mamad’s</a:t>
            </a:r>
            <a:r>
              <a:rPr lang="en-US" dirty="0">
                <a:hlinkClick r:id="rId3"/>
              </a:rPr>
              <a:t> talk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964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05334C1-9346-495B-BB24-BBCEB4144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67" y="259644"/>
            <a:ext cx="9337247" cy="6598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8741F-557B-440D-9959-C2CF065C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1" y="259644"/>
            <a:ext cx="3874477" cy="85072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Upgrades to 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117C2-8252-4F98-B88F-A7EE17F1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27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E34AEB-D4BD-4146-9A46-65EB3B3202D2}"/>
              </a:ext>
            </a:extLst>
          </p:cNvPr>
          <p:cNvSpPr/>
          <p:nvPr/>
        </p:nvSpPr>
        <p:spPr>
          <a:xfrm>
            <a:off x="3725929" y="2240671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5CBA1-7AFF-48C2-816D-346FB8BF17AE}"/>
              </a:ext>
            </a:extLst>
          </p:cNvPr>
          <p:cNvSpPr txBox="1"/>
          <p:nvPr/>
        </p:nvSpPr>
        <p:spPr>
          <a:xfrm>
            <a:off x="764260" y="1040342"/>
            <a:ext cx="435388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718D1-28F2-44DF-B5E6-D68987C913A3}"/>
              </a:ext>
            </a:extLst>
          </p:cNvPr>
          <p:cNvSpPr txBox="1"/>
          <p:nvPr/>
        </p:nvSpPr>
        <p:spPr>
          <a:xfrm>
            <a:off x="6096000" y="6171684"/>
            <a:ext cx="3368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See </a:t>
            </a:r>
            <a:r>
              <a:rPr lang="en-US" dirty="0" err="1">
                <a:hlinkClick r:id="rId3"/>
              </a:rPr>
              <a:t>Mamad’s</a:t>
            </a:r>
            <a:r>
              <a:rPr lang="en-US" dirty="0">
                <a:hlinkClick r:id="rId3"/>
              </a:rPr>
              <a:t> talk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2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05334C1-9346-495B-BB24-BBCEB4144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67" y="259644"/>
            <a:ext cx="9337247" cy="6598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8741F-557B-440D-9959-C2CF065C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1" y="259644"/>
            <a:ext cx="3874477" cy="85072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Upgrades to 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117C2-8252-4F98-B88F-A7EE17F1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28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E34AEB-D4BD-4146-9A46-65EB3B3202D2}"/>
              </a:ext>
            </a:extLst>
          </p:cNvPr>
          <p:cNvSpPr/>
          <p:nvPr/>
        </p:nvSpPr>
        <p:spPr>
          <a:xfrm>
            <a:off x="3725929" y="2240671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5CBA1-7AFF-48C2-816D-346FB8BF17AE}"/>
              </a:ext>
            </a:extLst>
          </p:cNvPr>
          <p:cNvSpPr txBox="1"/>
          <p:nvPr/>
        </p:nvSpPr>
        <p:spPr>
          <a:xfrm>
            <a:off x="764260" y="1040342"/>
            <a:ext cx="435388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3082B6-851C-4250-9971-7F216FDE0AA9}"/>
              </a:ext>
            </a:extLst>
          </p:cNvPr>
          <p:cNvSpPr/>
          <p:nvPr/>
        </p:nvSpPr>
        <p:spPr>
          <a:xfrm>
            <a:off x="2913575" y="4303440"/>
            <a:ext cx="2030213" cy="2052910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E9538-1D54-48D3-BD63-B89BC53C0605}"/>
              </a:ext>
            </a:extLst>
          </p:cNvPr>
          <p:cNvSpPr txBox="1"/>
          <p:nvPr/>
        </p:nvSpPr>
        <p:spPr>
          <a:xfrm>
            <a:off x="470781" y="3575367"/>
            <a:ext cx="42007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an accumulator ring</a:t>
            </a:r>
          </a:p>
          <a:p>
            <a:pPr>
              <a:buFontTx/>
              <a:buChar char="-"/>
            </a:pPr>
            <a:r>
              <a:rPr lang="hr-HR" dirty="0"/>
              <a:t> shorten ESS pulses from 2.86 ms to ≈ 1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hr-HR" dirty="0"/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09E2E5-E951-42B7-9622-844C391EB776}"/>
              </a:ext>
            </a:extLst>
          </p:cNvPr>
          <p:cNvSpPr txBox="1"/>
          <p:nvPr/>
        </p:nvSpPr>
        <p:spPr>
          <a:xfrm>
            <a:off x="6096000" y="6171684"/>
            <a:ext cx="3368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See </a:t>
            </a:r>
            <a:r>
              <a:rPr lang="en-US" dirty="0" err="1">
                <a:hlinkClick r:id="rId3"/>
              </a:rPr>
              <a:t>Mamad’s</a:t>
            </a:r>
            <a:r>
              <a:rPr lang="en-US" dirty="0">
                <a:hlinkClick r:id="rId3"/>
              </a:rPr>
              <a:t> talk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06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05334C1-9346-495B-BB24-BBCEB4144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67" y="259644"/>
            <a:ext cx="9337247" cy="6598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8741F-557B-440D-9959-C2CF065C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1" y="259644"/>
            <a:ext cx="3874477" cy="85072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Upgrades to 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117C2-8252-4F98-B88F-A7EE17F1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29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E34AEB-D4BD-4146-9A46-65EB3B3202D2}"/>
              </a:ext>
            </a:extLst>
          </p:cNvPr>
          <p:cNvSpPr/>
          <p:nvPr/>
        </p:nvSpPr>
        <p:spPr>
          <a:xfrm>
            <a:off x="3725929" y="2240671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5CBA1-7AFF-48C2-816D-346FB8BF17AE}"/>
              </a:ext>
            </a:extLst>
          </p:cNvPr>
          <p:cNvSpPr txBox="1"/>
          <p:nvPr/>
        </p:nvSpPr>
        <p:spPr>
          <a:xfrm>
            <a:off x="764260" y="1040342"/>
            <a:ext cx="435388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3082B6-851C-4250-9971-7F216FDE0AA9}"/>
              </a:ext>
            </a:extLst>
          </p:cNvPr>
          <p:cNvSpPr/>
          <p:nvPr/>
        </p:nvSpPr>
        <p:spPr>
          <a:xfrm>
            <a:off x="2913575" y="4303440"/>
            <a:ext cx="2030213" cy="2052910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E9538-1D54-48D3-BD63-B89BC53C0605}"/>
              </a:ext>
            </a:extLst>
          </p:cNvPr>
          <p:cNvSpPr txBox="1"/>
          <p:nvPr/>
        </p:nvSpPr>
        <p:spPr>
          <a:xfrm>
            <a:off x="470781" y="3575367"/>
            <a:ext cx="42007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an accumulator ring</a:t>
            </a:r>
          </a:p>
          <a:p>
            <a:pPr>
              <a:buFontTx/>
              <a:buChar char="-"/>
            </a:pPr>
            <a:r>
              <a:rPr lang="hr-HR" dirty="0"/>
              <a:t> shorten ESS pulses from 2.86 ms to ≈ 1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hr-HR" dirty="0"/>
              <a:t>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F3110C-3589-448F-BA88-0418D61BE03C}"/>
              </a:ext>
            </a:extLst>
          </p:cNvPr>
          <p:cNvSpPr/>
          <p:nvPr/>
        </p:nvSpPr>
        <p:spPr>
          <a:xfrm>
            <a:off x="4671483" y="3528955"/>
            <a:ext cx="1615284" cy="153602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4DB4D-CB2E-4D7F-9A8B-FCD6CA4E0510}"/>
              </a:ext>
            </a:extLst>
          </p:cNvPr>
          <p:cNvSpPr txBox="1"/>
          <p:nvPr/>
        </p:nvSpPr>
        <p:spPr>
          <a:xfrm>
            <a:off x="6471319" y="3898532"/>
            <a:ext cx="299735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 neutrino target station</a:t>
            </a:r>
          </a:p>
          <a:p>
            <a:pPr>
              <a:buFontTx/>
              <a:buChar char="-"/>
            </a:pPr>
            <a:r>
              <a:rPr lang="hr-HR" dirty="0"/>
              <a:t> 4 identical targets and horns</a:t>
            </a:r>
          </a:p>
          <a:p>
            <a:pPr>
              <a:buFontTx/>
              <a:buChar char="-"/>
            </a:pPr>
            <a:r>
              <a:rPr lang="hr-HR" dirty="0"/>
              <a:t> need switchyard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5ACD92-54AA-41F7-8DC2-34B483B4C40A}"/>
              </a:ext>
            </a:extLst>
          </p:cNvPr>
          <p:cNvSpPr txBox="1"/>
          <p:nvPr/>
        </p:nvSpPr>
        <p:spPr>
          <a:xfrm>
            <a:off x="6096000" y="6171684"/>
            <a:ext cx="3368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See </a:t>
            </a:r>
            <a:r>
              <a:rPr lang="en-US" dirty="0" err="1">
                <a:hlinkClick r:id="rId3"/>
              </a:rPr>
              <a:t>Mamad’s</a:t>
            </a:r>
            <a:r>
              <a:rPr lang="en-US" dirty="0">
                <a:hlinkClick r:id="rId3"/>
              </a:rPr>
              <a:t> talk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16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6E639-B815-468E-9534-D9FED4F8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00" y="4415367"/>
            <a:ext cx="4698515" cy="647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26710"/>
            <a:ext cx="6862522" cy="1323439"/>
          </a:xfrm>
        </p:spPr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 violation in neutrino oscillations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3485" y="1975537"/>
            <a:ext cx="7825030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2800" dirty="0"/>
              <a:t>Oscillation probability for neutrinos is different than oscillation probability for anti-neutrinos in vaccum.</a:t>
            </a:r>
            <a:endParaRPr lang="en-US" sz="28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742100" y="5037603"/>
            <a:ext cx="558595" cy="562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3665" y="5600498"/>
            <a:ext cx="3032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neutrino flavour at production</a:t>
            </a:r>
            <a:endParaRPr lang="en-US" dirty="0"/>
          </a:p>
        </p:txBody>
      </p:sp>
      <p:cxnSp>
        <p:nvCxnSpPr>
          <p:cNvPr id="13" name="Straight Arrow Connector 12"/>
          <p:cNvCxnSpPr>
            <a:cxnSpLocks/>
            <a:endCxn id="15" idx="0"/>
          </p:cNvCxnSpPr>
          <p:nvPr/>
        </p:nvCxnSpPr>
        <p:spPr>
          <a:xfrm>
            <a:off x="5539288" y="5116852"/>
            <a:ext cx="496688" cy="10213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88592" y="6138250"/>
            <a:ext cx="289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neutrino flavour at detection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479550" y="3775297"/>
            <a:ext cx="525100" cy="5859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308816" y="3429000"/>
            <a:ext cx="2447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probability of oscillation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1522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05334C1-9346-495B-BB24-BBCEB4144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667" y="259644"/>
            <a:ext cx="9337247" cy="65983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8741F-557B-440D-9959-C2CF065CB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991" y="259644"/>
            <a:ext cx="3874477" cy="850726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Upgrades to 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117C2-8252-4F98-B88F-A7EE17F1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30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E34AEB-D4BD-4146-9A46-65EB3B3202D2}"/>
              </a:ext>
            </a:extLst>
          </p:cNvPr>
          <p:cNvSpPr/>
          <p:nvPr/>
        </p:nvSpPr>
        <p:spPr>
          <a:xfrm>
            <a:off x="3725929" y="2240671"/>
            <a:ext cx="6695440" cy="843280"/>
          </a:xfrm>
          <a:prstGeom prst="ellipse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5CBA1-7AFF-48C2-816D-346FB8BF17AE}"/>
              </a:ext>
            </a:extLst>
          </p:cNvPr>
          <p:cNvSpPr txBox="1"/>
          <p:nvPr/>
        </p:nvSpPr>
        <p:spPr>
          <a:xfrm>
            <a:off x="764260" y="1040342"/>
            <a:ext cx="435388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Upgrade of the accelerator</a:t>
            </a:r>
          </a:p>
          <a:p>
            <a:pPr>
              <a:buFontTx/>
              <a:buChar char="-"/>
            </a:pPr>
            <a:r>
              <a:rPr lang="hr-HR" dirty="0"/>
              <a:t> 14 Hz to 28 Hz</a:t>
            </a:r>
          </a:p>
          <a:p>
            <a:pPr>
              <a:buFontTx/>
              <a:buChar char="-"/>
            </a:pPr>
            <a:r>
              <a:rPr lang="hr-HR" dirty="0"/>
              <a:t> use H</a:t>
            </a:r>
            <a:r>
              <a:rPr lang="hr-HR" baseline="30000" dirty="0"/>
              <a:t>-</a:t>
            </a:r>
            <a:r>
              <a:rPr lang="hr-HR" dirty="0"/>
              <a:t> instead of protons in ESSNuSB cycles</a:t>
            </a:r>
          </a:p>
          <a:p>
            <a:pPr>
              <a:buFontTx/>
              <a:buChar char="-"/>
            </a:pPr>
            <a:r>
              <a:rPr lang="hr-HR" dirty="0"/>
              <a:t> increase energy to 2.5 GeV kinetic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A3082B6-851C-4250-9971-7F216FDE0AA9}"/>
              </a:ext>
            </a:extLst>
          </p:cNvPr>
          <p:cNvSpPr/>
          <p:nvPr/>
        </p:nvSpPr>
        <p:spPr>
          <a:xfrm>
            <a:off x="2913575" y="4303440"/>
            <a:ext cx="2030213" cy="2052910"/>
          </a:xfrm>
          <a:prstGeom prst="ellipse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4E9538-1D54-48D3-BD63-B89BC53C0605}"/>
              </a:ext>
            </a:extLst>
          </p:cNvPr>
          <p:cNvSpPr txBox="1"/>
          <p:nvPr/>
        </p:nvSpPr>
        <p:spPr>
          <a:xfrm>
            <a:off x="470781" y="3575367"/>
            <a:ext cx="420070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an accumulator ring</a:t>
            </a:r>
          </a:p>
          <a:p>
            <a:pPr>
              <a:buFontTx/>
              <a:buChar char="-"/>
            </a:pPr>
            <a:r>
              <a:rPr lang="hr-HR" dirty="0"/>
              <a:t> shorten ESS pulses from 2.86 ms to ≈ 1 </a:t>
            </a:r>
            <a:r>
              <a:rPr lang="el-GR" dirty="0">
                <a:latin typeface="Times New Roman"/>
                <a:cs typeface="Times New Roman"/>
              </a:rPr>
              <a:t>μ</a:t>
            </a:r>
            <a:r>
              <a:rPr lang="hr-HR" dirty="0"/>
              <a:t>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F3110C-3589-448F-BA88-0418D61BE03C}"/>
              </a:ext>
            </a:extLst>
          </p:cNvPr>
          <p:cNvSpPr/>
          <p:nvPr/>
        </p:nvSpPr>
        <p:spPr>
          <a:xfrm>
            <a:off x="4671483" y="3528955"/>
            <a:ext cx="1615284" cy="1536023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4DB4D-CB2E-4D7F-9A8B-FCD6CA4E0510}"/>
              </a:ext>
            </a:extLst>
          </p:cNvPr>
          <p:cNvSpPr txBox="1"/>
          <p:nvPr/>
        </p:nvSpPr>
        <p:spPr>
          <a:xfrm>
            <a:off x="6471319" y="3898532"/>
            <a:ext cx="299735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 neutrino target station</a:t>
            </a:r>
          </a:p>
          <a:p>
            <a:pPr>
              <a:buFontTx/>
              <a:buChar char="-"/>
            </a:pPr>
            <a:r>
              <a:rPr lang="hr-HR" dirty="0"/>
              <a:t> 4 identical targets and horns</a:t>
            </a:r>
          </a:p>
          <a:p>
            <a:pPr>
              <a:buFontTx/>
              <a:buChar char="-"/>
            </a:pPr>
            <a:r>
              <a:rPr lang="hr-HR" dirty="0"/>
              <a:t> need switchyard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F41880-717C-4168-9C65-86B8B7438C48}"/>
              </a:ext>
            </a:extLst>
          </p:cNvPr>
          <p:cNvSpPr/>
          <p:nvPr/>
        </p:nvSpPr>
        <p:spPr>
          <a:xfrm>
            <a:off x="7351399" y="807377"/>
            <a:ext cx="1497176" cy="1361440"/>
          </a:xfrm>
          <a:prstGeom prst="ellipse">
            <a:avLst/>
          </a:prstGeom>
          <a:solidFill>
            <a:srgbClr val="FFC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497B8-9B65-4910-AAE9-D23FDED819BE}"/>
              </a:ext>
            </a:extLst>
          </p:cNvPr>
          <p:cNvSpPr txBox="1"/>
          <p:nvPr/>
        </p:nvSpPr>
        <p:spPr>
          <a:xfrm>
            <a:off x="8986727" y="785434"/>
            <a:ext cx="275177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r-HR" dirty="0"/>
              <a:t>Build a near detector site</a:t>
            </a:r>
          </a:p>
          <a:p>
            <a:pPr>
              <a:buFontTx/>
              <a:buChar char="-"/>
            </a:pPr>
            <a:r>
              <a:rPr lang="hr-HR" dirty="0"/>
              <a:t> water Cherenkov detector</a:t>
            </a:r>
          </a:p>
          <a:p>
            <a:pPr>
              <a:buFontTx/>
              <a:buChar char="-"/>
            </a:pPr>
            <a:r>
              <a:rPr lang="hr-HR" dirty="0"/>
              <a:t> fine grained scintillator</a:t>
            </a:r>
          </a:p>
          <a:p>
            <a:pPr>
              <a:buFontTx/>
              <a:buChar char="-"/>
            </a:pPr>
            <a:r>
              <a:rPr lang="hr-HR" dirty="0"/>
              <a:t> emulsion detector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F29B7-ADD0-4771-868A-159740228E32}"/>
              </a:ext>
            </a:extLst>
          </p:cNvPr>
          <p:cNvSpPr txBox="1"/>
          <p:nvPr/>
        </p:nvSpPr>
        <p:spPr>
          <a:xfrm>
            <a:off x="6096000" y="6171684"/>
            <a:ext cx="33682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See </a:t>
            </a:r>
            <a:r>
              <a:rPr lang="en-US" dirty="0" err="1">
                <a:hlinkClick r:id="rId3"/>
              </a:rPr>
              <a:t>Mamad’s</a:t>
            </a:r>
            <a:r>
              <a:rPr lang="en-US" dirty="0">
                <a:hlinkClick r:id="rId3"/>
              </a:rPr>
              <a:t> talk for more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237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89C87DB7-D2E7-419F-AA4B-F29DA95E88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909043"/>
                  </p:ext>
                </p:extLst>
              </p:nvPr>
            </p:nvGraphicFramePr>
            <p:xfrm>
              <a:off x="3122361" y="4341139"/>
              <a:ext cx="6196519" cy="22590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8680">
                      <a:extLst>
                        <a:ext uri="{9D8B030D-6E8A-4147-A177-3AD203B41FA5}">
                          <a16:colId xmlns:a16="http://schemas.microsoft.com/office/drawing/2014/main" val="3530170648"/>
                        </a:ext>
                      </a:extLst>
                    </a:gridCol>
                    <a:gridCol w="1663430">
                      <a:extLst>
                        <a:ext uri="{9D8B030D-6E8A-4147-A177-3AD203B41FA5}">
                          <a16:colId xmlns:a16="http://schemas.microsoft.com/office/drawing/2014/main" val="3989366286"/>
                        </a:ext>
                      </a:extLst>
                    </a:gridCol>
                    <a:gridCol w="904673">
                      <a:extLst>
                        <a:ext uri="{9D8B030D-6E8A-4147-A177-3AD203B41FA5}">
                          <a16:colId xmlns:a16="http://schemas.microsoft.com/office/drawing/2014/main" val="2481865295"/>
                        </a:ext>
                      </a:extLst>
                    </a:gridCol>
                    <a:gridCol w="1645866">
                      <a:extLst>
                        <a:ext uri="{9D8B030D-6E8A-4147-A177-3AD203B41FA5}">
                          <a16:colId xmlns:a16="http://schemas.microsoft.com/office/drawing/2014/main" val="2581174531"/>
                        </a:ext>
                      </a:extLst>
                    </a:gridCol>
                    <a:gridCol w="863870">
                      <a:extLst>
                        <a:ext uri="{9D8B030D-6E8A-4147-A177-3AD203B41FA5}">
                          <a16:colId xmlns:a16="http://schemas.microsoft.com/office/drawing/2014/main" val="1931685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Flavour</a:t>
                          </a: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oMath>
                          </a14:m>
                          <a:r>
                            <a:rPr lang="en-US" dirty="0"/>
                            <a:t> Mode 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dirty="0"/>
                            <a:t> Mode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5275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(10</a:t>
                          </a:r>
                          <a:r>
                            <a:rPr lang="en-US" baseline="30000" dirty="0"/>
                            <a:t>5</a:t>
                          </a:r>
                          <a:r>
                            <a:rPr lang="en-US" dirty="0"/>
                            <a:t>/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(10</a:t>
                          </a:r>
                          <a:r>
                            <a:rPr lang="en-US" baseline="30000" dirty="0"/>
                            <a:t>5</a:t>
                          </a:r>
                          <a:r>
                            <a:rPr lang="en-US" dirty="0"/>
                            <a:t>/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92249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520.06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97.6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9199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11838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305.55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94.8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8528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0773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89C87DB7-D2E7-419F-AA4B-F29DA95E88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8909043"/>
                  </p:ext>
                </p:extLst>
              </p:nvPr>
            </p:nvGraphicFramePr>
            <p:xfrm>
              <a:off x="3122361" y="4341139"/>
              <a:ext cx="6196519" cy="22590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8680">
                      <a:extLst>
                        <a:ext uri="{9D8B030D-6E8A-4147-A177-3AD203B41FA5}">
                          <a16:colId xmlns:a16="http://schemas.microsoft.com/office/drawing/2014/main" val="3530170648"/>
                        </a:ext>
                      </a:extLst>
                    </a:gridCol>
                    <a:gridCol w="1663430">
                      <a:extLst>
                        <a:ext uri="{9D8B030D-6E8A-4147-A177-3AD203B41FA5}">
                          <a16:colId xmlns:a16="http://schemas.microsoft.com/office/drawing/2014/main" val="3989366286"/>
                        </a:ext>
                      </a:extLst>
                    </a:gridCol>
                    <a:gridCol w="904673">
                      <a:extLst>
                        <a:ext uri="{9D8B030D-6E8A-4147-A177-3AD203B41FA5}">
                          <a16:colId xmlns:a16="http://schemas.microsoft.com/office/drawing/2014/main" val="2481865295"/>
                        </a:ext>
                      </a:extLst>
                    </a:gridCol>
                    <a:gridCol w="1645866">
                      <a:extLst>
                        <a:ext uri="{9D8B030D-6E8A-4147-A177-3AD203B41FA5}">
                          <a16:colId xmlns:a16="http://schemas.microsoft.com/office/drawing/2014/main" val="2581174531"/>
                        </a:ext>
                      </a:extLst>
                    </a:gridCol>
                    <a:gridCol w="863870">
                      <a:extLst>
                        <a:ext uri="{9D8B030D-6E8A-4147-A177-3AD203B41FA5}">
                          <a16:colId xmlns:a16="http://schemas.microsoft.com/office/drawing/2014/main" val="1931685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Flavour</a:t>
                          </a: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943" t="-8197" r="-98812" b="-532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7087" t="-8197" r="-971" b="-532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5275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766" t="-108197" r="-206593" b="-432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4444" t="-108197" r="-54074" b="-432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92249152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198438" r="-454891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520.06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97.6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9199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318333" r="-454891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11838672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392188" r="-454891" b="-1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305.55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94.8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8528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516393" r="-45489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07733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402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ν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</a:t>
            </a:r>
            <a:r>
              <a:rPr lang="hr-HR" sz="2800" dirty="0">
                <a:solidFill>
                  <a:srgbClr val="0000FF"/>
                </a:solidFill>
              </a:rPr>
              <a:t>after </a:t>
            </a:r>
            <a:r>
              <a:rPr lang="en-GB" sz="2800" dirty="0">
                <a:solidFill>
                  <a:srgbClr val="0000FF"/>
                </a:solidFill>
              </a:rPr>
              <a:t>optimisation)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462255" y="4930931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360 km from the target and per year (in absence of oscillations)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6960" y="4326971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latin typeface="Times New Roman"/>
                <a:cs typeface="Times New Roman"/>
              </a:rPr>
              <a:t>almost pure </a:t>
            </a:r>
            <a:r>
              <a:rPr lang="en-GB" dirty="0" err="1"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latin typeface="Times New Roman"/>
                <a:cs typeface="Times New Roman"/>
              </a:rPr>
              <a:t>μ</a:t>
            </a:r>
            <a:r>
              <a:rPr lang="en-GB" dirty="0"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latin typeface="Times New Roman"/>
                <a:cs typeface="Times New Roman"/>
              </a:rPr>
              <a:t>small </a:t>
            </a:r>
            <a:r>
              <a:rPr lang="en-GB" dirty="0" err="1"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 contamination which will be used to measure </a:t>
            </a:r>
            <a:r>
              <a:rPr lang="en-GB" dirty="0" err="1"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431" y="1317016"/>
            <a:ext cx="4479660" cy="2910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6827" y="1307466"/>
            <a:ext cx="4478741" cy="290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4">
                <a:extLst>
                  <a:ext uri="{FF2B5EF4-FFF2-40B4-BE49-F238E27FC236}">
                    <a16:creationId xmlns:a16="http://schemas.microsoft.com/office/drawing/2014/main" id="{EF8502B0-1C33-477B-8F1F-63B70DB6A0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0614403"/>
                  </p:ext>
                </p:extLst>
              </p:nvPr>
            </p:nvGraphicFramePr>
            <p:xfrm>
              <a:off x="3122361" y="4341139"/>
              <a:ext cx="6196519" cy="22590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8680">
                      <a:extLst>
                        <a:ext uri="{9D8B030D-6E8A-4147-A177-3AD203B41FA5}">
                          <a16:colId xmlns:a16="http://schemas.microsoft.com/office/drawing/2014/main" val="3530170648"/>
                        </a:ext>
                      </a:extLst>
                    </a:gridCol>
                    <a:gridCol w="1663430">
                      <a:extLst>
                        <a:ext uri="{9D8B030D-6E8A-4147-A177-3AD203B41FA5}">
                          <a16:colId xmlns:a16="http://schemas.microsoft.com/office/drawing/2014/main" val="3989366286"/>
                        </a:ext>
                      </a:extLst>
                    </a:gridCol>
                    <a:gridCol w="904673">
                      <a:extLst>
                        <a:ext uri="{9D8B030D-6E8A-4147-A177-3AD203B41FA5}">
                          <a16:colId xmlns:a16="http://schemas.microsoft.com/office/drawing/2014/main" val="2481865295"/>
                        </a:ext>
                      </a:extLst>
                    </a:gridCol>
                    <a:gridCol w="1645866">
                      <a:extLst>
                        <a:ext uri="{9D8B030D-6E8A-4147-A177-3AD203B41FA5}">
                          <a16:colId xmlns:a16="http://schemas.microsoft.com/office/drawing/2014/main" val="2581174531"/>
                        </a:ext>
                      </a:extLst>
                    </a:gridCol>
                    <a:gridCol w="863870">
                      <a:extLst>
                        <a:ext uri="{9D8B030D-6E8A-4147-A177-3AD203B41FA5}">
                          <a16:colId xmlns:a16="http://schemas.microsoft.com/office/drawing/2014/main" val="1931685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Flavour</a:t>
                          </a: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oMath>
                          </a14:m>
                          <a:r>
                            <a:rPr lang="en-US" dirty="0"/>
                            <a:t> Mode 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dirty="0"/>
                            <a:t> Mode</a:t>
                          </a: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5275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(10</a:t>
                          </a:r>
                          <a:r>
                            <a:rPr lang="en-US" baseline="30000" dirty="0"/>
                            <a:t>5</a:t>
                          </a:r>
                          <a:r>
                            <a:rPr lang="en-US" dirty="0"/>
                            <a:t>/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(10</a:t>
                          </a:r>
                          <a:r>
                            <a:rPr lang="en-US" baseline="30000" dirty="0"/>
                            <a:t>5</a:t>
                          </a:r>
                          <a:r>
                            <a:rPr lang="en-US" dirty="0"/>
                            <a:t>/ cm</a:t>
                          </a:r>
                          <a:r>
                            <a:rPr lang="en-US" baseline="30000" dirty="0"/>
                            <a:t>2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922491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520.06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97.6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9199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1183867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305.55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94.8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8528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0773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4">
                <a:extLst>
                  <a:ext uri="{FF2B5EF4-FFF2-40B4-BE49-F238E27FC236}">
                    <a16:creationId xmlns:a16="http://schemas.microsoft.com/office/drawing/2014/main" id="{EF8502B0-1C33-477B-8F1F-63B70DB6A0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70614403"/>
                  </p:ext>
                </p:extLst>
              </p:nvPr>
            </p:nvGraphicFramePr>
            <p:xfrm>
              <a:off x="3122361" y="4341139"/>
              <a:ext cx="6196519" cy="22590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18680">
                      <a:extLst>
                        <a:ext uri="{9D8B030D-6E8A-4147-A177-3AD203B41FA5}">
                          <a16:colId xmlns:a16="http://schemas.microsoft.com/office/drawing/2014/main" val="3530170648"/>
                        </a:ext>
                      </a:extLst>
                    </a:gridCol>
                    <a:gridCol w="1663430">
                      <a:extLst>
                        <a:ext uri="{9D8B030D-6E8A-4147-A177-3AD203B41FA5}">
                          <a16:colId xmlns:a16="http://schemas.microsoft.com/office/drawing/2014/main" val="3989366286"/>
                        </a:ext>
                      </a:extLst>
                    </a:gridCol>
                    <a:gridCol w="904673">
                      <a:extLst>
                        <a:ext uri="{9D8B030D-6E8A-4147-A177-3AD203B41FA5}">
                          <a16:colId xmlns:a16="http://schemas.microsoft.com/office/drawing/2014/main" val="2481865295"/>
                        </a:ext>
                      </a:extLst>
                    </a:gridCol>
                    <a:gridCol w="1645866">
                      <a:extLst>
                        <a:ext uri="{9D8B030D-6E8A-4147-A177-3AD203B41FA5}">
                          <a16:colId xmlns:a16="http://schemas.microsoft.com/office/drawing/2014/main" val="2581174531"/>
                        </a:ext>
                      </a:extLst>
                    </a:gridCol>
                    <a:gridCol w="863870">
                      <a:extLst>
                        <a:ext uri="{9D8B030D-6E8A-4147-A177-3AD203B41FA5}">
                          <a16:colId xmlns:a16="http://schemas.microsoft.com/office/drawing/2014/main" val="1931685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err="1"/>
                            <a:t>Flavour</a:t>
                          </a:r>
                          <a:endParaRPr lang="en-US" dirty="0"/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943" t="-8197" r="-98812" b="-532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7087" t="-8197" r="-971" b="-53278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5275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7766" t="-108197" r="-206593" b="-432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24444" t="-108197" r="-54074" b="-4327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92249152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198438" r="-454891" b="-3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520.06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97.6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4.7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89199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318333" r="-454891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0.67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11838672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392188" r="-454891" b="-1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9.10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305.55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94.8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08528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3" t="-516393" r="-454891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0.023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1.43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/>
                            <a:t>0.43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07733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34021"/>
            <a:ext cx="105156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GB" sz="3600" dirty="0" err="1">
                <a:solidFill>
                  <a:srgbClr val="0000FF"/>
                </a:solidFill>
              </a:rPr>
              <a:t>ESSνSB</a:t>
            </a:r>
            <a:r>
              <a:rPr lang="en-GB" sz="3600" dirty="0">
                <a:solidFill>
                  <a:srgbClr val="0000FF"/>
                </a:solidFill>
              </a:rPr>
              <a:t> ν energy distribution</a:t>
            </a:r>
            <a:br>
              <a:rPr lang="en-GB" sz="36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</a:t>
            </a:r>
            <a:r>
              <a:rPr lang="hr-HR" sz="2800" dirty="0">
                <a:solidFill>
                  <a:srgbClr val="0000FF"/>
                </a:solidFill>
              </a:rPr>
              <a:t>after </a:t>
            </a:r>
            <a:r>
              <a:rPr lang="en-GB" sz="2800" dirty="0">
                <a:solidFill>
                  <a:srgbClr val="0000FF"/>
                </a:solidFill>
              </a:rPr>
              <a:t>optimisation)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431" y="1317016"/>
            <a:ext cx="4479660" cy="2910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6827" y="1307466"/>
            <a:ext cx="4478741" cy="2909984"/>
          </a:xfrm>
          <a:prstGeom prst="rect">
            <a:avLst/>
          </a:prstGeom>
        </p:spPr>
      </p:pic>
      <p:sp>
        <p:nvSpPr>
          <p:cNvPr id="10" name="ZoneTexte 14">
            <a:extLst>
              <a:ext uri="{FF2B5EF4-FFF2-40B4-BE49-F238E27FC236}">
                <a16:creationId xmlns:a16="http://schemas.microsoft.com/office/drawing/2014/main" id="{646714A2-10AC-4B63-8671-CC1310B09D15}"/>
              </a:ext>
            </a:extLst>
          </p:cNvPr>
          <p:cNvSpPr txBox="1"/>
          <p:nvPr/>
        </p:nvSpPr>
        <p:spPr>
          <a:xfrm>
            <a:off x="9462255" y="4930931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360 km from the target and per year (in absence of oscillations)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147CF024-171B-4F1E-B8D8-90F35B203B21}"/>
              </a:ext>
            </a:extLst>
          </p:cNvPr>
          <p:cNvSpPr txBox="1"/>
          <p:nvPr/>
        </p:nvSpPr>
        <p:spPr>
          <a:xfrm>
            <a:off x="206960" y="4326971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latin typeface="Times New Roman"/>
                <a:cs typeface="Times New Roman"/>
              </a:rPr>
              <a:t>almost pure </a:t>
            </a:r>
            <a:r>
              <a:rPr lang="en-GB" dirty="0" err="1"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latin typeface="Times New Roman"/>
                <a:cs typeface="Times New Roman"/>
              </a:rPr>
              <a:t>μ</a:t>
            </a:r>
            <a:r>
              <a:rPr lang="en-GB" dirty="0"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latin typeface="Times New Roman"/>
                <a:cs typeface="Times New Roman"/>
              </a:rPr>
              <a:t>small </a:t>
            </a:r>
            <a:r>
              <a:rPr lang="en-GB" dirty="0" err="1"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 contamination which will be used to measure </a:t>
            </a:r>
            <a:r>
              <a:rPr lang="en-GB" dirty="0" err="1"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latin typeface="Times New Roman"/>
                <a:cs typeface="Times New Roman"/>
              </a:rPr>
              <a:t>e</a:t>
            </a:r>
            <a:r>
              <a:rPr lang="en-GB" dirty="0">
                <a:latin typeface="Times New Roman"/>
                <a:cs typeface="Times New Roman"/>
              </a:rPr>
              <a:t> cross-sections in a near detector</a:t>
            </a:r>
          </a:p>
        </p:txBody>
      </p:sp>
    </p:spTree>
    <p:extLst>
      <p:ext uri="{BB962C8B-B14F-4D97-AF65-F5344CB8AC3E}">
        <p14:creationId xmlns:p14="http://schemas.microsoft.com/office/powerpoint/2010/main" val="3430620019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80484"/>
            <a:ext cx="6862522" cy="707886"/>
          </a:xfrm>
        </p:spPr>
        <p:txBody>
          <a:bodyPr/>
          <a:lstStyle/>
          <a:p>
            <a:r>
              <a:rPr lang="hr-HR" dirty="0"/>
              <a:t>Near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 descr="ND_building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726535"/>
            <a:ext cx="8514080" cy="5932683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255825" y="3596641"/>
            <a:ext cx="873957" cy="1124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xtBox 8"/>
          <p:cNvSpPr txBox="1"/>
          <p:nvPr/>
        </p:nvSpPr>
        <p:spPr>
          <a:xfrm>
            <a:off x="2215185" y="4001254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ν beam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80484"/>
            <a:ext cx="6862522" cy="707886"/>
          </a:xfrm>
        </p:spPr>
        <p:txBody>
          <a:bodyPr/>
          <a:lstStyle/>
          <a:p>
            <a:r>
              <a:rPr lang="hr-HR" dirty="0"/>
              <a:t>Near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 descr="ND_building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726535"/>
            <a:ext cx="8514080" cy="593268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56542" y="4236721"/>
            <a:ext cx="2611458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Near Water Cherenkov detector (0.</a:t>
            </a:r>
            <a:r>
              <a:rPr lang="en-US" dirty="0"/>
              <a:t>77</a:t>
            </a:r>
            <a:r>
              <a:rPr lang="hr-HR" dirty="0"/>
              <a:t> </a:t>
            </a:r>
            <a:r>
              <a:rPr lang="hr-HR" dirty="0" err="1"/>
              <a:t>kt</a:t>
            </a:r>
            <a:r>
              <a:rPr lang="en-US" dirty="0"/>
              <a:t> fiducial</a:t>
            </a:r>
            <a:r>
              <a:rPr lang="hr-HR" dirty="0"/>
              <a:t>)</a:t>
            </a: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6797040" y="4559886"/>
            <a:ext cx="1259502" cy="194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ight Arrow 8"/>
          <p:cNvSpPr/>
          <p:nvPr/>
        </p:nvSpPr>
        <p:spPr>
          <a:xfrm>
            <a:off x="2255825" y="3596641"/>
            <a:ext cx="873957" cy="1124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/>
          <p:cNvSpPr txBox="1"/>
          <p:nvPr/>
        </p:nvSpPr>
        <p:spPr>
          <a:xfrm>
            <a:off x="2215185" y="4001254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ν beam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80484"/>
            <a:ext cx="6862522" cy="707886"/>
          </a:xfrm>
        </p:spPr>
        <p:txBody>
          <a:bodyPr/>
          <a:lstStyle/>
          <a:p>
            <a:r>
              <a:rPr lang="hr-HR" dirty="0"/>
              <a:t>Near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ND_building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726535"/>
            <a:ext cx="8514080" cy="5932683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6050" y="944438"/>
            <a:ext cx="2979901" cy="146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85950" y="1267604"/>
            <a:ext cx="2611458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Super-FGD like detector</a:t>
            </a:r>
          </a:p>
          <a:p>
            <a:r>
              <a:rPr lang="en-US" dirty="0"/>
              <a:t>(</a:t>
            </a:r>
            <a:r>
              <a:rPr lang="hr-HR" dirty="0"/>
              <a:t>1 t</a:t>
            </a:r>
            <a:r>
              <a:rPr lang="en-US" dirty="0"/>
              <a:t> fiducial)</a:t>
            </a:r>
            <a:endParaRPr lang="hr-HR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288640" y="2407920"/>
            <a:ext cx="1553360" cy="182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6542" y="4236721"/>
            <a:ext cx="2611458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Near Water Cherenkov </a:t>
            </a:r>
            <a:r>
              <a:rPr lang="hr-HR" dirty="0" err="1"/>
              <a:t>detector</a:t>
            </a:r>
            <a:r>
              <a:rPr lang="hr-HR" dirty="0"/>
              <a:t> (0.</a:t>
            </a:r>
            <a:r>
              <a:rPr lang="en-US" dirty="0"/>
              <a:t>77</a:t>
            </a:r>
            <a:r>
              <a:rPr lang="hr-HR" dirty="0"/>
              <a:t> </a:t>
            </a:r>
            <a:r>
              <a:rPr lang="hr-HR" dirty="0" err="1"/>
              <a:t>kt</a:t>
            </a:r>
            <a:r>
              <a:rPr lang="en-US" dirty="0"/>
              <a:t> fiducial</a:t>
            </a:r>
            <a:r>
              <a:rPr lang="hr-HR" dirty="0"/>
              <a:t>)</a:t>
            </a: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6797040" y="4559886"/>
            <a:ext cx="1259502" cy="194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Right Arrow 11"/>
          <p:cNvSpPr/>
          <p:nvPr/>
        </p:nvSpPr>
        <p:spPr>
          <a:xfrm>
            <a:off x="2255825" y="3596641"/>
            <a:ext cx="873957" cy="1124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215185" y="4001254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ν beam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80484"/>
            <a:ext cx="6862522" cy="707886"/>
          </a:xfrm>
        </p:spPr>
        <p:txBody>
          <a:bodyPr/>
          <a:lstStyle/>
          <a:p>
            <a:r>
              <a:rPr lang="hr-HR" dirty="0"/>
              <a:t>Near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 descr="ND_building_zo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60" y="726535"/>
            <a:ext cx="8514080" cy="59326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8738" y="576965"/>
            <a:ext cx="2979901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NINJA-like water-emulsion detector (1 t</a:t>
            </a:r>
            <a:r>
              <a:rPr lang="en-US" dirty="0"/>
              <a:t> fiducial</a:t>
            </a:r>
            <a:r>
              <a:rPr lang="hr-HR" dirty="0"/>
              <a:t>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7182" y="1266645"/>
            <a:ext cx="2396807" cy="145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>
            <a:stCxn id="9" idx="2"/>
          </p:cNvCxnSpPr>
          <p:nvPr/>
        </p:nvCxnSpPr>
        <p:spPr>
          <a:xfrm>
            <a:off x="2875586" y="2717814"/>
            <a:ext cx="934415" cy="13766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050" y="944438"/>
            <a:ext cx="2979901" cy="146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585950" y="1267604"/>
            <a:ext cx="2611458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Super-FGD like detector</a:t>
            </a:r>
          </a:p>
          <a:p>
            <a:r>
              <a:rPr lang="hr-HR" dirty="0"/>
              <a:t>(1 t</a:t>
            </a:r>
            <a:r>
              <a:rPr lang="en-US" dirty="0"/>
              <a:t> fiducial</a:t>
            </a:r>
            <a:r>
              <a:rPr lang="hr-HR" dirty="0"/>
              <a:t>)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4288639" y="2407920"/>
            <a:ext cx="1553361" cy="204216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6542" y="4236721"/>
            <a:ext cx="2611458" cy="646331"/>
          </a:xfrm>
          <a:prstGeom prst="rect">
            <a:avLst/>
          </a:prstGeom>
          <a:solidFill>
            <a:srgbClr val="FFFF00">
              <a:alpha val="52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dirty="0"/>
              <a:t>Near Water Cherenkov detector (0.</a:t>
            </a:r>
            <a:r>
              <a:rPr lang="en-US" dirty="0"/>
              <a:t>77</a:t>
            </a:r>
            <a:r>
              <a:rPr lang="hr-HR" dirty="0"/>
              <a:t> </a:t>
            </a:r>
            <a:r>
              <a:rPr lang="hr-HR" dirty="0" err="1"/>
              <a:t>kt</a:t>
            </a:r>
            <a:r>
              <a:rPr lang="en-US" dirty="0"/>
              <a:t> fiducial</a:t>
            </a:r>
            <a:r>
              <a:rPr lang="hr-HR" dirty="0"/>
              <a:t>)</a:t>
            </a: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6797040" y="4559886"/>
            <a:ext cx="1259502" cy="19499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ight Arrow 15"/>
          <p:cNvSpPr/>
          <p:nvPr/>
        </p:nvSpPr>
        <p:spPr>
          <a:xfrm>
            <a:off x="2255825" y="3596641"/>
            <a:ext cx="873957" cy="11248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xtBox 17"/>
          <p:cNvSpPr txBox="1"/>
          <p:nvPr/>
        </p:nvSpPr>
        <p:spPr>
          <a:xfrm>
            <a:off x="2215185" y="4001254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600" dirty="0"/>
              <a:t>ν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602D302-6802-41C1-A043-C8594460F79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875586" y="2717814"/>
            <a:ext cx="934415" cy="162199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9462" y="209220"/>
            <a:ext cx="3742956" cy="1938992"/>
          </a:xfrm>
        </p:spPr>
        <p:txBody>
          <a:bodyPr/>
          <a:lstStyle/>
          <a:p>
            <a:pPr algn="l"/>
            <a:r>
              <a:rPr lang="hr-HR" dirty="0"/>
              <a:t>Far detector position</a:t>
            </a:r>
            <a:endParaRPr lang="en-US" dirty="0"/>
          </a:p>
        </p:txBody>
      </p:sp>
      <p:pic>
        <p:nvPicPr>
          <p:cNvPr id="6" name="Picture 5" descr="ESSnuSB_base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4397"/>
            <a:ext cx="5401043" cy="6858000"/>
          </a:xfrm>
          <a:prstGeom prst="rect">
            <a:avLst/>
          </a:prstGeom>
        </p:spPr>
      </p:pic>
      <p:sp>
        <p:nvSpPr>
          <p:cNvPr id="7" name="ZoneTexte 15"/>
          <p:cNvSpPr txBox="1"/>
          <p:nvPr/>
        </p:nvSpPr>
        <p:spPr>
          <a:xfrm>
            <a:off x="6925043" y="2063863"/>
            <a:ext cx="50868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b="1" dirty="0">
              <a:latin typeface="Calibri" pitchFamily="34" charset="0"/>
              <a:cs typeface="Times New Roman"/>
            </a:endParaRPr>
          </a:p>
          <a:p>
            <a:r>
              <a:rPr lang="en-US" sz="2000" b="1" dirty="0">
                <a:latin typeface="Calibri" pitchFamily="34" charset="0"/>
                <a:cs typeface="Times New Roman"/>
              </a:rPr>
              <a:t>Selected b</a:t>
            </a:r>
            <a:r>
              <a:rPr lang="hr-HR" sz="2000" b="1" dirty="0">
                <a:latin typeface="Calibri" pitchFamily="34" charset="0"/>
                <a:cs typeface="Times New Roman"/>
              </a:rPr>
              <a:t>aseline:</a:t>
            </a:r>
            <a:endParaRPr lang="hr-HR" sz="2000" dirty="0">
              <a:latin typeface="Calibri" pitchFamily="34" charset="0"/>
              <a:cs typeface="Times New Roman"/>
            </a:endParaRPr>
          </a:p>
          <a:p>
            <a:pPr marL="180975" indent="-180975">
              <a:buFont typeface="Arial" pitchFamily="34" charset="0"/>
              <a:buChar char="•"/>
            </a:pPr>
            <a:r>
              <a:rPr lang="hr-HR" sz="2000" dirty="0">
                <a:latin typeface="Calibri" pitchFamily="34" charset="0"/>
                <a:cs typeface="Times New Roman"/>
              </a:rPr>
              <a:t>Zinkgruvan mine, 3</a:t>
            </a:r>
            <a:r>
              <a:rPr lang="en-US" sz="2000" dirty="0">
                <a:latin typeface="Calibri" pitchFamily="34" charset="0"/>
                <a:cs typeface="Times New Roman"/>
              </a:rPr>
              <a:t>6</a:t>
            </a:r>
            <a:r>
              <a:rPr lang="hr-HR" sz="2000" dirty="0">
                <a:latin typeface="Calibri" pitchFamily="34" charset="0"/>
                <a:cs typeface="Times New Roman"/>
              </a:rPr>
              <a:t>0 km from </a:t>
            </a:r>
            <a:r>
              <a:rPr lang="en-US" sz="2000" dirty="0">
                <a:latin typeface="Calibri" pitchFamily="34" charset="0"/>
                <a:cs typeface="Times New Roman"/>
              </a:rPr>
              <a:t>the </a:t>
            </a:r>
            <a:r>
              <a:rPr lang="hr-HR" sz="2000" dirty="0">
                <a:latin typeface="Calibri" pitchFamily="34" charset="0"/>
                <a:cs typeface="Times New Roman"/>
              </a:rPr>
              <a:t>source, partly covernig 1</a:t>
            </a:r>
            <a:r>
              <a:rPr lang="en-US" sz="2000" baseline="30000" dirty="0" err="1">
                <a:latin typeface="Calibri" pitchFamily="34" charset="0"/>
                <a:cs typeface="Times New Roman"/>
              </a:rPr>
              <a:t>st</a:t>
            </a:r>
            <a:r>
              <a:rPr lang="hr-HR" sz="2000" dirty="0">
                <a:latin typeface="Calibri" pitchFamily="34" charset="0"/>
                <a:cs typeface="Times New Roman"/>
              </a:rPr>
              <a:t> and 2</a:t>
            </a:r>
            <a:r>
              <a:rPr lang="en-US" sz="2000" baseline="30000" dirty="0" err="1">
                <a:latin typeface="Calibri" pitchFamily="34" charset="0"/>
                <a:cs typeface="Times New Roman"/>
              </a:rPr>
              <a:t>nd</a:t>
            </a:r>
            <a:r>
              <a:rPr lang="en-US" sz="2000" dirty="0">
                <a:latin typeface="Calibri" pitchFamily="34" charset="0"/>
                <a:cs typeface="Times New Roman"/>
              </a:rPr>
              <a:t> </a:t>
            </a:r>
            <a:r>
              <a:rPr lang="hr-HR" sz="2000" dirty="0" err="1">
                <a:latin typeface="Calibri" pitchFamily="34" charset="0"/>
                <a:cs typeface="Times New Roman"/>
              </a:rPr>
              <a:t>maximum</a:t>
            </a:r>
            <a:endParaRPr lang="en-US" sz="2000" dirty="0">
              <a:latin typeface="Calibri" pitchFamily="34" charset="0"/>
              <a:cs typeface="Times New Roman"/>
            </a:endParaRPr>
          </a:p>
          <a:p>
            <a:pPr marL="638175" lvl="1" indent="-180975">
              <a:buFont typeface="Arial" pitchFamily="34" charset="0"/>
              <a:buChar char="•"/>
            </a:pPr>
            <a:r>
              <a:rPr lang="en-US" sz="2000" dirty="0">
                <a:latin typeface="Calibri" pitchFamily="34" charset="0"/>
                <a:cs typeface="Times New Roman"/>
              </a:rPr>
              <a:t>Number of interactions at 2</a:t>
            </a:r>
            <a:r>
              <a:rPr lang="en-US" sz="2000" baseline="30000" dirty="0">
                <a:latin typeface="Calibri" pitchFamily="34" charset="0"/>
                <a:cs typeface="Times New Roman"/>
              </a:rPr>
              <a:t>nd</a:t>
            </a:r>
            <a:r>
              <a:rPr lang="en-US" sz="2000" dirty="0">
                <a:latin typeface="Calibri" pitchFamily="34" charset="0"/>
                <a:cs typeface="Times New Roman"/>
              </a:rPr>
              <a:t> maximum similar to </a:t>
            </a:r>
            <a:r>
              <a:rPr lang="en-US" sz="2000" dirty="0" err="1">
                <a:latin typeface="Calibri" pitchFamily="34" charset="0"/>
                <a:cs typeface="Times New Roman"/>
              </a:rPr>
              <a:t>Garpenberg</a:t>
            </a:r>
            <a:endParaRPr lang="hr-HR" sz="2000" dirty="0">
              <a:latin typeface="Calibri" pitchFamily="34" charset="0"/>
              <a:cs typeface="Times New Roman"/>
            </a:endParaRPr>
          </a:p>
          <a:p>
            <a:pPr marL="180975" indent="-180975">
              <a:buFont typeface="Arial" pitchFamily="34" charset="0"/>
              <a:buChar char="•"/>
            </a:pPr>
            <a:endParaRPr lang="en-US" sz="2000" dirty="0">
              <a:latin typeface="Calibri" pitchFamily="34" charset="0"/>
              <a:cs typeface="Times New Roman"/>
            </a:endParaRPr>
          </a:p>
          <a:p>
            <a:r>
              <a:rPr lang="en-US" sz="2000" b="1" dirty="0">
                <a:latin typeface="Calibri" pitchFamily="34" charset="0"/>
                <a:cs typeface="Times New Roman"/>
              </a:rPr>
              <a:t>Alternative (not selected)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hr-HR" sz="2000" dirty="0">
                <a:latin typeface="Calibri" pitchFamily="34" charset="0"/>
                <a:cs typeface="Times New Roman"/>
              </a:rPr>
              <a:t>Garpenberg mine, </a:t>
            </a:r>
            <a:r>
              <a:rPr lang="en-GB" sz="2000" dirty="0">
                <a:latin typeface="Calibri" pitchFamily="34" charset="0"/>
                <a:cs typeface="Times New Roman"/>
              </a:rPr>
              <a:t>5</a:t>
            </a:r>
            <a:r>
              <a:rPr lang="hr-HR" sz="2000" dirty="0">
                <a:latin typeface="Calibri" pitchFamily="34" charset="0"/>
                <a:cs typeface="Times New Roman"/>
              </a:rPr>
              <a:t>40</a:t>
            </a:r>
            <a:r>
              <a:rPr lang="en-GB" sz="2000" dirty="0">
                <a:latin typeface="Calibri" pitchFamily="34" charset="0"/>
                <a:cs typeface="Times New Roman"/>
              </a:rPr>
              <a:t> km from the neutrino source</a:t>
            </a:r>
            <a:r>
              <a:rPr lang="hr-HR" sz="2000" dirty="0">
                <a:latin typeface="Calibri" pitchFamily="34" charset="0"/>
                <a:cs typeface="Times New Roman"/>
              </a:rPr>
              <a:t>, corresponding to 2nd oscillation maximum.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4F84CB-0FB1-48EA-818A-12713D681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61BCA8-489C-4D04-8539-D41930125739}" type="slidenum">
              <a:rPr lang="en-US" smtClean="0"/>
              <a:t>38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289D6-1C27-4ADA-9B06-FBAA69AF67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570" y="0"/>
            <a:ext cx="6456344" cy="685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8FF226-0B4B-4AF8-A31C-7CCB4A7D1FE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67266" y="994857"/>
            <a:ext cx="5122320" cy="58620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269619B-DCA0-4EFB-B960-2D9E14414F97}"/>
              </a:ext>
            </a:extLst>
          </p:cNvPr>
          <p:cNvSpPr/>
          <p:nvPr/>
        </p:nvSpPr>
        <p:spPr>
          <a:xfrm>
            <a:off x="5308444" y="5971759"/>
            <a:ext cx="663529" cy="66352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26262" tIns="71839" rIns="126262" bIns="71839" anchor="ctr" anchorCtr="0" compatLnSpc="0">
            <a:noAutofit/>
          </a:bodyPr>
          <a:lstStyle/>
          <a:p>
            <a:pPr hangingPunct="0"/>
            <a:endParaRPr lang="en-US" sz="2177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87FB3B47-3E0B-48AF-BD3E-99E7076D9DCB}"/>
              </a:ext>
            </a:extLst>
          </p:cNvPr>
          <p:cNvSpPr/>
          <p:nvPr/>
        </p:nvSpPr>
        <p:spPr>
          <a:xfrm flipV="1">
            <a:off x="5971973" y="5529406"/>
            <a:ext cx="995293" cy="774117"/>
          </a:xfrm>
          <a:prstGeom prst="line">
            <a:avLst/>
          </a:prstGeom>
          <a:noFill/>
          <a:ln w="29160">
            <a:solidFill>
              <a:srgbClr val="FF0000"/>
            </a:solidFill>
            <a:prstDash val="solid"/>
            <a:tailEnd type="arrow"/>
          </a:ln>
        </p:spPr>
        <p:txBody>
          <a:bodyPr vert="horz" wrap="none" lIns="126262" tIns="71839" rIns="126262" bIns="71839" anchor="ctr" anchorCtr="0" compatLnSpc="0"/>
          <a:lstStyle/>
          <a:p>
            <a:pPr hangingPunct="0"/>
            <a:endParaRPr lang="en-US" sz="2177">
              <a:latin typeface="Liberation Sans" pitchFamily="18"/>
              <a:ea typeface="AR PL SungtiL GB" pitchFamily="2"/>
              <a:cs typeface="Lohit Devanagar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6CCF19-1EC8-4C8A-B2F1-DAF3FD2579E0}"/>
              </a:ext>
            </a:extLst>
          </p:cNvPr>
          <p:cNvSpPr txBox="1"/>
          <p:nvPr/>
        </p:nvSpPr>
        <p:spPr>
          <a:xfrm>
            <a:off x="7208427" y="0"/>
            <a:ext cx="3205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+mj-lt"/>
              </a:rPr>
              <a:t>Far detector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171924"/>
            <a:ext cx="6862522" cy="707886"/>
          </a:xfrm>
        </p:spPr>
        <p:txBody>
          <a:bodyPr/>
          <a:lstStyle/>
          <a:p>
            <a:r>
              <a:rPr lang="hr-HR" dirty="0"/>
              <a:t>Far detectors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77081" y="3145580"/>
            <a:ext cx="4692097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Can also be used for other purposes: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hr-HR" sz="2000" dirty="0">
                <a:ea typeface="ＭＳ Ｐゴシック" charset="0"/>
                <a:cs typeface="Times New Roman" charset="0"/>
                <a:sym typeface="Times New Roman" charset="0"/>
              </a:rPr>
              <a:t>G</a:t>
            </a:r>
            <a:r>
              <a:rPr lang="en-GB" sz="2000" dirty="0" err="1">
                <a:ea typeface="ＭＳ Ｐゴシック" charset="0"/>
                <a:cs typeface="Times New Roman" charset="0"/>
                <a:sym typeface="Times New Roman" charset="0"/>
              </a:rPr>
              <a:t>alactic</a:t>
            </a:r>
            <a:r>
              <a:rPr lang="en-GB" sz="2000" dirty="0">
                <a:ea typeface="ＭＳ Ｐゴシック" charset="0"/>
                <a:cs typeface="Times New Roman" charset="0"/>
                <a:sym typeface="Times New Roman" charset="0"/>
              </a:rPr>
              <a:t>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cs typeface="Times New Roman"/>
              </a:rPr>
              <a:t>Diffuse supernova neutrino background</a:t>
            </a:r>
            <a:endParaRPr lang="en-GB" sz="2000" dirty="0"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ea typeface="ＭＳ Ｐゴシック" charset="0"/>
                <a:cs typeface="Times New Roman" charset="0"/>
                <a:sym typeface="Times New Roman" charset="0"/>
              </a:rPr>
              <a:t>Atmospheric Neutrinos</a:t>
            </a:r>
          </a:p>
          <a:p>
            <a:endParaRPr lang="en-US" dirty="0"/>
          </a:p>
        </p:txBody>
      </p:sp>
      <p:sp>
        <p:nvSpPr>
          <p:cNvPr id="12" name="ZoneTexte 8"/>
          <p:cNvSpPr txBox="1"/>
          <p:nvPr/>
        </p:nvSpPr>
        <p:spPr>
          <a:xfrm>
            <a:off x="5877080" y="971810"/>
            <a:ext cx="4658840" cy="193899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/>
            <a:r>
              <a:rPr lang="en-US" sz="2000" b="1" dirty="0">
                <a:latin typeface="Times New Roman"/>
                <a:cs typeface="Times New Roman"/>
              </a:rPr>
              <a:t>Design</a:t>
            </a:r>
            <a:endParaRPr lang="hr-HR" sz="2000" b="1" dirty="0">
              <a:latin typeface="Times New Roman"/>
              <a:cs typeface="Times New Roman"/>
            </a:endParaRPr>
          </a:p>
          <a:p>
            <a:pPr marL="184150" indent="-184150">
              <a:buFont typeface="Arial"/>
              <a:buChar char="•"/>
            </a:pPr>
            <a:r>
              <a:rPr lang="hr-HR" sz="2000" dirty="0">
                <a:latin typeface="Times New Roman"/>
                <a:cs typeface="Times New Roman"/>
              </a:rPr>
              <a:t>2 x 270 </a:t>
            </a:r>
            <a:r>
              <a:rPr lang="en-GB" sz="2000" dirty="0" err="1">
                <a:latin typeface="Times New Roman"/>
                <a:cs typeface="Times New Roman"/>
              </a:rPr>
              <a:t>kt</a:t>
            </a:r>
            <a:r>
              <a:rPr lang="en-GB" sz="2000" dirty="0">
                <a:latin typeface="Times New Roman"/>
                <a:cs typeface="Times New Roman"/>
              </a:rPr>
              <a:t> </a:t>
            </a:r>
            <a:r>
              <a:rPr lang="en-GB" sz="2000" dirty="0" err="1">
                <a:latin typeface="Times New Roman"/>
                <a:cs typeface="Times New Roman"/>
              </a:rPr>
              <a:t>fiducial</a:t>
            </a:r>
            <a:r>
              <a:rPr lang="en-GB" sz="2000" dirty="0">
                <a:latin typeface="Times New Roman"/>
                <a:cs typeface="Times New Roman"/>
              </a:rPr>
              <a:t> volume (~20xSuperK)</a:t>
            </a:r>
          </a:p>
          <a:p>
            <a:pPr marL="184150" indent="-1841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</a:t>
            </a:r>
            <a:r>
              <a:rPr lang="hr-HR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2 x 38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k </a:t>
            </a:r>
            <a:r>
              <a:rPr lang="hr-HR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20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” PMTs</a:t>
            </a:r>
          </a:p>
          <a:p>
            <a:pPr marL="184150" indent="-1841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hr-HR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</a:t>
            </a: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% optical coverage</a:t>
            </a:r>
          </a:p>
          <a:p>
            <a:pPr marL="641350" lvl="1" indent="-18415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design here for 40% with an option that ¼ PMTs will not be installed</a:t>
            </a:r>
            <a:endParaRPr lang="hr-HR" sz="2000" dirty="0">
              <a:solidFill>
                <a:srgbClr val="000000"/>
              </a:solidFill>
              <a:latin typeface="Times New Roman" pitchFamily="-109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5A617-D75D-4DBF-9300-4B134C804F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0795" y="877234"/>
            <a:ext cx="4876296" cy="517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1459" y="334484"/>
            <a:ext cx="6862522" cy="707886"/>
          </a:xfrm>
        </p:spPr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 violation in ESSnuSB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2400" y="3621386"/>
            <a:ext cx="889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We will study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hr-HR" sz="2000" baseline="-25000" dirty="0">
                <a:latin typeface="Arial Narrow"/>
                <a:sym typeface="Euclid Symbol"/>
              </a:rPr>
              <a:t>e</a:t>
            </a:r>
            <a:r>
              <a:rPr lang="hr-HR" sz="2000" dirty="0">
                <a:latin typeface="Arial Narrow"/>
                <a:sym typeface="Euclid Symbol"/>
              </a:rPr>
              <a:t> and </a:t>
            </a:r>
            <a:r>
              <a:rPr lang="el-G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hr-HR" sz="2000" baseline="-25000" dirty="0">
                <a:latin typeface="Arial Narrow"/>
                <a:sym typeface="Euclid Symbol"/>
              </a:rPr>
              <a:t>e </a:t>
            </a:r>
            <a:r>
              <a:rPr lang="hr-HR" sz="2000" dirty="0"/>
              <a:t>appearance in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el-GR" sz="2000" baseline="-25000" dirty="0">
                <a:latin typeface="Arial Narrow"/>
                <a:sym typeface="Euclid Symbol"/>
              </a:rPr>
              <a:t>μ</a:t>
            </a:r>
            <a:r>
              <a:rPr lang="hr-HR" sz="2000" dirty="0"/>
              <a:t> and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el-GR" sz="2000" baseline="-25000" dirty="0">
                <a:latin typeface="Arial Narrow"/>
                <a:sym typeface="Euclid Symbol"/>
              </a:rPr>
              <a:t>μ</a:t>
            </a:r>
            <a:r>
              <a:rPr lang="hr-HR" sz="2000" dirty="0"/>
              <a:t> beam, respectively</a:t>
            </a:r>
          </a:p>
          <a:p>
            <a:endParaRPr lang="hr-HR" sz="2000" dirty="0"/>
          </a:p>
          <a:p>
            <a:r>
              <a:rPr lang="hr-HR" sz="2000" dirty="0"/>
              <a:t>The plan:</a:t>
            </a:r>
          </a:p>
          <a:p>
            <a:pPr marL="342900" indent="-342900">
              <a:buAutoNum type="arabicPeriod"/>
            </a:pPr>
            <a:r>
              <a:rPr lang="hr-HR" sz="2000" dirty="0"/>
              <a:t>Run with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el-GR" sz="2000" baseline="-25000" dirty="0">
                <a:latin typeface="Arial Narrow"/>
                <a:sym typeface="Euclid Symbol"/>
              </a:rPr>
              <a:t>μ</a:t>
            </a:r>
            <a:r>
              <a:rPr lang="hr-HR" sz="2000" dirty="0"/>
              <a:t> and look at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hr-HR" sz="2000" baseline="-25000" dirty="0">
                <a:latin typeface="Arial Narrow"/>
                <a:sym typeface="Euclid Symbol"/>
              </a:rPr>
              <a:t>e</a:t>
            </a:r>
            <a:r>
              <a:rPr lang="hr-HR" sz="2000" dirty="0"/>
              <a:t> appearance, then</a:t>
            </a:r>
          </a:p>
          <a:p>
            <a:pPr marL="342900" indent="-342900">
              <a:buAutoNum type="arabicPeriod"/>
            </a:pPr>
            <a:r>
              <a:rPr lang="hr-HR" sz="2000" dirty="0"/>
              <a:t>Run with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el-GR" sz="2000" baseline="-25000" dirty="0">
                <a:latin typeface="Arial Narrow"/>
                <a:sym typeface="Euclid Symbol"/>
              </a:rPr>
              <a:t>μ</a:t>
            </a:r>
            <a:r>
              <a:rPr lang="hr-HR" sz="2000" dirty="0"/>
              <a:t> and look at </a:t>
            </a:r>
            <a:r>
              <a:rPr lang="hr-HR" sz="2000" dirty="0">
                <a:latin typeface="Times New Roman"/>
                <a:cs typeface="Times New Roman"/>
                <a:sym typeface="Euclid Symbol"/>
              </a:rPr>
              <a:t>ν</a:t>
            </a:r>
            <a:r>
              <a:rPr lang="hr-HR" sz="2000" baseline="-25000" dirty="0">
                <a:latin typeface="Arial Narrow"/>
                <a:sym typeface="Euclid Symbol"/>
              </a:rPr>
              <a:t>e</a:t>
            </a:r>
            <a:r>
              <a:rPr lang="hr-HR" sz="2000" dirty="0"/>
              <a:t> appearance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427217" y="3735686"/>
            <a:ext cx="115721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72282" y="3735686"/>
            <a:ext cx="115721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58552" y="4969195"/>
            <a:ext cx="115721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13017" y="4964432"/>
            <a:ext cx="115721" cy="0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57A2-837B-49AB-BE68-D1015147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358" y="2104471"/>
            <a:ext cx="5450257" cy="77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81413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C76F00-B390-1C43-90AE-598DA9C31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9177" y="1731047"/>
            <a:ext cx="3979420" cy="2710253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2821459" y="14399"/>
            <a:ext cx="6862522" cy="821527"/>
          </a:xfrm>
        </p:spPr>
        <p:txBody>
          <a:bodyPr>
            <a:normAutofit/>
          </a:bodyPr>
          <a:lstStyle/>
          <a:p>
            <a:r>
              <a:rPr lang="hr-HR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on sensitivity</a:t>
            </a:r>
            <a:endParaRPr lang="en-GB" sz="22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AAFCC-CBD9-6945-860C-56AD12D00839}"/>
              </a:ext>
            </a:extLst>
          </p:cNvPr>
          <p:cNvSpPr txBox="1"/>
          <p:nvPr/>
        </p:nvSpPr>
        <p:spPr>
          <a:xfrm>
            <a:off x="602226" y="650050"/>
            <a:ext cx="10114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Near detectors optimized for flux and cross-section measurement - 5% systematics within easy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Far</a:t>
            </a:r>
            <a:r>
              <a:rPr lang="x-none" dirty="0"/>
              <a:t> </a:t>
            </a:r>
            <a:r>
              <a:rPr lang="en-US" dirty="0"/>
              <a:t>detectors’ response optimized for </a:t>
            </a:r>
            <a:r>
              <a:rPr lang="en-US" dirty="0" err="1"/>
              <a:t>ESSnuSB</a:t>
            </a:r>
            <a:r>
              <a:rPr lang="en-US" dirty="0"/>
              <a:t> flux – very high efficiency and purity at </a:t>
            </a:r>
            <a:r>
              <a:rPr lang="en-US" dirty="0" err="1"/>
              <a:t>ESSnuSB</a:t>
            </a:r>
            <a:r>
              <a:rPr lang="en-US" dirty="0"/>
              <a:t> energies</a:t>
            </a:r>
            <a:endParaRPr lang="x-non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dirty="0"/>
              <a:t>Genetic Algorithm for Target Station optimi</a:t>
            </a:r>
            <a:r>
              <a:rPr lang="en-US" dirty="0"/>
              <a:t>z</a:t>
            </a:r>
            <a:r>
              <a:rPr lang="x-none" dirty="0"/>
              <a:t>ation</a:t>
            </a:r>
            <a:r>
              <a:rPr lang="en-US" dirty="0"/>
              <a:t> – more neutrinos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A1E44-A900-BF4B-9A69-E5358EC3BA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878" y="4809579"/>
            <a:ext cx="5254653" cy="1849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8D885-C4D0-BC45-B6D2-A0698C9A9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19" y="1685305"/>
            <a:ext cx="3693721" cy="2755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2D7864-60B8-BA42-9779-0C90A0288EC5}"/>
              </a:ext>
            </a:extLst>
          </p:cNvPr>
          <p:cNvSpPr txBox="1"/>
          <p:nvPr/>
        </p:nvSpPr>
        <p:spPr>
          <a:xfrm>
            <a:off x="2899648" y="3201908"/>
            <a:ext cx="216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MEMPHYS WC detector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47C16-53C3-E343-9256-4C2D6C5813B9}"/>
              </a:ext>
            </a:extLst>
          </p:cNvPr>
          <p:cNvSpPr/>
          <p:nvPr/>
        </p:nvSpPr>
        <p:spPr>
          <a:xfrm>
            <a:off x="2541118" y="3729802"/>
            <a:ext cx="2808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Times" pitchFamily="2" charset="0"/>
              </a:rPr>
              <a:t>Phys. Rev. ST Accel. Beams 16, 061001 (2013)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683F70-1815-AD4B-B17E-174DBD87DA7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97" y="4807867"/>
            <a:ext cx="2921225" cy="185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FEC88B-8A10-D94D-A1C8-201574EA3AFE}"/>
              </a:ext>
            </a:extLst>
          </p:cNvPr>
          <p:cNvSpPr txBox="1"/>
          <p:nvPr/>
        </p:nvSpPr>
        <p:spPr>
          <a:xfrm>
            <a:off x="989250" y="4517291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horn optimisation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002720" y="2878772"/>
            <a:ext cx="404193" cy="2836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4229CF-7853-4AC4-BAA4-CBBEB37E373E}"/>
              </a:ext>
            </a:extLst>
          </p:cNvPr>
          <p:cNvSpPr/>
          <p:nvPr/>
        </p:nvSpPr>
        <p:spPr>
          <a:xfrm>
            <a:off x="6705600" y="4731877"/>
            <a:ext cx="3979420" cy="1989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BA209E0-E338-4921-9E82-FFAD7679A3F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369626" y="4671532"/>
            <a:ext cx="1873664" cy="198990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ight Arrow 18"/>
          <p:cNvSpPr/>
          <p:nvPr/>
        </p:nvSpPr>
        <p:spPr>
          <a:xfrm>
            <a:off x="6769858" y="5578796"/>
            <a:ext cx="448881" cy="31760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E7DD5781-CBC1-4DF2-A733-C2780408B7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31" y="4916334"/>
            <a:ext cx="2743201" cy="18288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830556-66AE-DC4C-A9D2-BD045F9255E9}"/>
              </a:ext>
            </a:extLst>
          </p:cNvPr>
          <p:cNvSpPr txBox="1"/>
          <p:nvPr/>
        </p:nvSpPr>
        <p:spPr>
          <a:xfrm>
            <a:off x="9243290" y="4508582"/>
            <a:ext cx="1352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5</a:t>
            </a:r>
            <a:r>
              <a:rPr lang="hr-HR" dirty="0"/>
              <a:t>38</a:t>
            </a:r>
            <a:r>
              <a:rPr lang="x-none" dirty="0"/>
              <a:t> kt</a:t>
            </a:r>
            <a:endParaRPr lang="hr-HR" dirty="0"/>
          </a:p>
          <a:p>
            <a:r>
              <a:rPr lang="hr-HR" dirty="0"/>
              <a:t>total fiducial</a:t>
            </a:r>
            <a:endParaRPr lang="x-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40</a:t>
            </a:fld>
            <a:endParaRPr lang="en-GB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65DAEB-37B2-4F5D-A26D-FFD995E38AD2}"/>
              </a:ext>
            </a:extLst>
          </p:cNvPr>
          <p:cNvSpPr txBox="1"/>
          <p:nvPr/>
        </p:nvSpPr>
        <p:spPr>
          <a:xfrm>
            <a:off x="7368374" y="1658310"/>
            <a:ext cx="1765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Efficiency </a:t>
            </a:r>
            <a:r>
              <a:rPr lang="en-US" sz="1400" dirty="0" err="1"/>
              <a:t>ESSnuSB</a:t>
            </a:r>
            <a:r>
              <a:rPr lang="en-US" sz="1400" dirty="0"/>
              <a:t> FD</a:t>
            </a:r>
          </a:p>
        </p:txBody>
      </p:sp>
    </p:spTree>
    <p:extLst>
      <p:ext uri="{BB962C8B-B14F-4D97-AF65-F5344CB8AC3E}">
        <p14:creationId xmlns:p14="http://schemas.microsoft.com/office/powerpoint/2010/main" val="3973808514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821" y="26709"/>
            <a:ext cx="10395780" cy="1350635"/>
          </a:xfrm>
        </p:spPr>
        <p:txBody>
          <a:bodyPr>
            <a:normAutofit/>
          </a:bodyPr>
          <a:lstStyle/>
          <a:p>
            <a:r>
              <a:rPr lang="en-US" sz="3200" b="1" dirty="0"/>
              <a:t>Updated physics performance of the </a:t>
            </a:r>
            <a:r>
              <a:rPr lang="en-US" sz="3200" b="1" dirty="0" err="1"/>
              <a:t>ESSnuSB</a:t>
            </a:r>
            <a:r>
              <a:rPr lang="en-US" sz="3200" b="1" dirty="0"/>
              <a:t> experiment,</a:t>
            </a:r>
            <a:br>
              <a:rPr lang="en-US" sz="3200" b="1" dirty="0"/>
            </a:br>
            <a:r>
              <a:rPr lang="en-US" sz="2400" i="1" dirty="0" err="1"/>
              <a:t>Eur.Phys.J.C</a:t>
            </a:r>
            <a:r>
              <a:rPr lang="en-US" sz="2400" dirty="0"/>
              <a:t> 81 (2021) 12, 1130</a:t>
            </a:r>
            <a:br>
              <a:rPr lang="en-US" sz="1200" dirty="0"/>
            </a:br>
            <a:r>
              <a:rPr lang="en-US" sz="1600" dirty="0">
                <a:hlinkClick r:id="rId2"/>
              </a:rPr>
              <a:t>DOI:10.1140/</a:t>
            </a:r>
            <a:r>
              <a:rPr lang="en-US" sz="1600" dirty="0" err="1">
                <a:hlinkClick r:id="rId2"/>
              </a:rPr>
              <a:t>epjc</a:t>
            </a:r>
            <a:r>
              <a:rPr lang="en-US" sz="1600" dirty="0">
                <a:hlinkClick r:id="rId2"/>
              </a:rPr>
              <a:t>/s10052-021-09845-8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arXiv:2107.07585</a:t>
            </a:r>
            <a:endParaRPr lang="en-US" sz="1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Picture 6" descr="cpv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081" y="1631777"/>
            <a:ext cx="4006448" cy="40335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65121" y="5604397"/>
            <a:ext cx="2581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Sensitivity for </a:t>
            </a:r>
            <a:r>
              <a:rPr lang="el-GR" dirty="0"/>
              <a:t>δ</a:t>
            </a:r>
            <a:r>
              <a:rPr lang="hr-HR" baseline="-25000" dirty="0"/>
              <a:t>CP</a:t>
            </a:r>
            <a:r>
              <a:rPr lang="hr-HR" dirty="0"/>
              <a:t> = ± </a:t>
            </a:r>
            <a:r>
              <a:rPr lang="el-GR" dirty="0"/>
              <a:t>π</a:t>
            </a:r>
            <a:r>
              <a:rPr lang="hr-HR" dirty="0"/>
              <a:t>/2:</a:t>
            </a:r>
          </a:p>
          <a:p>
            <a:r>
              <a:rPr lang="hr-HR" dirty="0"/>
              <a:t>11 </a:t>
            </a:r>
            <a:r>
              <a:rPr lang="el-GR" dirty="0"/>
              <a:t>σ</a:t>
            </a:r>
            <a:r>
              <a:rPr lang="hr-HR" dirty="0"/>
              <a:t> (540 km)</a:t>
            </a:r>
          </a:p>
          <a:p>
            <a:r>
              <a:rPr lang="hr-HR" dirty="0"/>
              <a:t>13 </a:t>
            </a:r>
            <a:r>
              <a:rPr lang="el-GR" dirty="0"/>
              <a:t>σ</a:t>
            </a:r>
            <a:r>
              <a:rPr lang="hr-HR" dirty="0"/>
              <a:t> (360 km)</a:t>
            </a:r>
          </a:p>
        </p:txBody>
      </p:sp>
      <p:pic>
        <p:nvPicPr>
          <p:cNvPr id="11" name="Picture 10" descr="cpv-1.png">
            <a:extLst>
              <a:ext uri="{FF2B5EF4-FFF2-40B4-BE49-F238E27FC236}">
                <a16:creationId xmlns:a16="http://schemas.microsoft.com/office/drawing/2014/main" id="{93EFDF31-1FFB-40F7-BD74-7710974F6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31" y="1657901"/>
            <a:ext cx="3965750" cy="4033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519A68-D58F-489C-BCBF-AE9190283F3C}"/>
              </a:ext>
            </a:extLst>
          </p:cNvPr>
          <p:cNvSpPr txBox="1"/>
          <p:nvPr/>
        </p:nvSpPr>
        <p:spPr>
          <a:xfrm>
            <a:off x="6983368" y="5794862"/>
            <a:ext cx="346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High precision of </a:t>
            </a:r>
            <a:r>
              <a:rPr lang="el-GR" dirty="0"/>
              <a:t>δ</a:t>
            </a:r>
            <a:r>
              <a:rPr lang="hr-HR" baseline="-25000" dirty="0"/>
              <a:t>CP</a:t>
            </a:r>
            <a:r>
              <a:rPr lang="hr-HR" dirty="0"/>
              <a:t> measurement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2B7B8-5969-44CD-9551-BBE28D6ED88E}"/>
              </a:ext>
            </a:extLst>
          </p:cNvPr>
          <p:cNvSpPr txBox="1"/>
          <p:nvPr/>
        </p:nvSpPr>
        <p:spPr>
          <a:xfrm>
            <a:off x="10294193" y="868282"/>
            <a:ext cx="169155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State of analysis</a:t>
            </a:r>
          </a:p>
          <a:p>
            <a:r>
              <a:rPr lang="en-US" dirty="0"/>
              <a:t>June 2021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2EEE0-E133-495A-9FA0-8A9246AA7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physics reach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F5989E-10F4-4069-9914-FCAE261B4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54682" cy="4351338"/>
          </a:xfrm>
        </p:spPr>
        <p:txBody>
          <a:bodyPr/>
          <a:lstStyle/>
          <a:p>
            <a:r>
              <a:rPr lang="en-US" dirty="0"/>
              <a:t>Since our previous publication:</a:t>
            </a:r>
          </a:p>
          <a:p>
            <a:pPr lvl="1"/>
            <a:r>
              <a:rPr lang="en-US" dirty="0"/>
              <a:t>Improved flux simulation</a:t>
            </a:r>
          </a:p>
          <a:p>
            <a:pPr lvl="1"/>
            <a:r>
              <a:rPr lang="en-US" dirty="0"/>
              <a:t>Improved detector geometry simulation</a:t>
            </a:r>
          </a:p>
          <a:p>
            <a:pPr lvl="1"/>
            <a:r>
              <a:rPr lang="en-US" dirty="0"/>
              <a:t>Improved handling of systematic errors</a:t>
            </a:r>
          </a:p>
          <a:p>
            <a:pPr lvl="1"/>
            <a:endParaRPr lang="en-US" dirty="0"/>
          </a:p>
          <a:p>
            <a:r>
              <a:rPr lang="en-US" dirty="0"/>
              <a:t>Will be published within the CDR soon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73B3DA-5940-476F-ADC9-D922C3C3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14" descr="image003">
            <a:extLst>
              <a:ext uri="{FF2B5EF4-FFF2-40B4-BE49-F238E27FC236}">
                <a16:creationId xmlns:a16="http://schemas.microsoft.com/office/drawing/2014/main" id="{ADF848E4-6C43-4E03-B028-54DE9AC0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773" y="1814097"/>
            <a:ext cx="6454197" cy="4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6168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5FCD-4987-46AD-BC58-6472D0A2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normalization uncertainty</a:t>
            </a:r>
          </a:p>
        </p:txBody>
      </p:sp>
      <p:pic>
        <p:nvPicPr>
          <p:cNvPr id="16" name="Content Placeholder 15" descr="Chart&#10;&#10;Description automatically generated">
            <a:extLst>
              <a:ext uri="{FF2B5EF4-FFF2-40B4-BE49-F238E27FC236}">
                <a16:creationId xmlns:a16="http://schemas.microsoft.com/office/drawing/2014/main" id="{644D44FB-0661-4C6C-A858-30909C053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9" y="1616580"/>
            <a:ext cx="5770418" cy="4327814"/>
          </a:xfrm>
        </p:spPr>
      </p:pic>
      <p:pic>
        <p:nvPicPr>
          <p:cNvPr id="18" name="Content Placeholder 17" descr="Chart, histogram&#10;&#10;Description automatically generated">
            <a:extLst>
              <a:ext uri="{FF2B5EF4-FFF2-40B4-BE49-F238E27FC236}">
                <a16:creationId xmlns:a16="http://schemas.microsoft.com/office/drawing/2014/main" id="{2C268C80-DD9A-4F6D-9BAE-3127F1DE4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47" y="2020094"/>
            <a:ext cx="5181600" cy="39624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B61D3-F358-4AEE-9839-C2E7A88E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43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298DA-BC99-41D6-80EC-58917D6A3E9A}"/>
              </a:ext>
            </a:extLst>
          </p:cNvPr>
          <p:cNvSpPr txBox="1"/>
          <p:nvPr/>
        </p:nvSpPr>
        <p:spPr>
          <a:xfrm>
            <a:off x="8423223" y="1685374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EE540-18D1-4FD1-99C5-3A9830BAC912}"/>
              </a:ext>
            </a:extLst>
          </p:cNvPr>
          <p:cNvSpPr txBox="1"/>
          <p:nvPr/>
        </p:nvSpPr>
        <p:spPr>
          <a:xfrm>
            <a:off x="2896631" y="169068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41769332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5FCD-4987-46AD-BC58-6472D0A2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energy calibration uncertainty 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44D44FB-0661-4C6C-A858-30909C053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29" y="1616580"/>
            <a:ext cx="5770418" cy="4327813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C268C80-DD9A-4F6D-9BAE-3127F1DE4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847" y="2020094"/>
            <a:ext cx="5181599" cy="39624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B61D3-F358-4AEE-9839-C2E7A88E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44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298DA-BC99-41D6-80EC-58917D6A3E9A}"/>
              </a:ext>
            </a:extLst>
          </p:cNvPr>
          <p:cNvSpPr txBox="1"/>
          <p:nvPr/>
        </p:nvSpPr>
        <p:spPr>
          <a:xfrm>
            <a:off x="8423223" y="1685374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EE540-18D1-4FD1-99C5-3A9830BAC912}"/>
              </a:ext>
            </a:extLst>
          </p:cNvPr>
          <p:cNvSpPr txBox="1"/>
          <p:nvPr/>
        </p:nvSpPr>
        <p:spPr>
          <a:xfrm>
            <a:off x="2896631" y="169068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2311741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45FCD-4987-46AD-BC58-6472D0A2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bin-to-bin uncorrelated uncertainty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44D44FB-0661-4C6C-A858-30909C053D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029" y="1616580"/>
            <a:ext cx="5770417" cy="4327813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C268C80-DD9A-4F6D-9BAE-3127F1DE4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847" y="2020094"/>
            <a:ext cx="5181599" cy="396239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DB61D3-F358-4AEE-9839-C2E7A88E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45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298DA-BC99-41D6-80EC-58917D6A3E9A}"/>
              </a:ext>
            </a:extLst>
          </p:cNvPr>
          <p:cNvSpPr txBox="1"/>
          <p:nvPr/>
        </p:nvSpPr>
        <p:spPr>
          <a:xfrm>
            <a:off x="8423223" y="1685374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EE540-18D1-4FD1-99C5-3A9830BAC912}"/>
              </a:ext>
            </a:extLst>
          </p:cNvPr>
          <p:cNvSpPr txBox="1"/>
          <p:nvPr/>
        </p:nvSpPr>
        <p:spPr>
          <a:xfrm>
            <a:off x="2896631" y="1690688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2384357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9A1603-5E37-4307-8E2C-EB0B913C7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 coverage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83BDEA3D-E147-4420-AB7D-6B58B1109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3E1D8-0F2E-4FE4-B7F3-162CC8CC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46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F493D-FFF0-4C1D-9966-70E98CFC0F95}"/>
              </a:ext>
            </a:extLst>
          </p:cNvPr>
          <p:cNvSpPr txBox="1"/>
          <p:nvPr/>
        </p:nvSpPr>
        <p:spPr>
          <a:xfrm>
            <a:off x="6515100" y="2961413"/>
            <a:ext cx="4547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71% coverage of </a:t>
            </a:r>
            <a:r>
              <a:rPr lang="el-GR" sz="3200" dirty="0"/>
              <a:t>δ</a:t>
            </a:r>
            <a:r>
              <a:rPr lang="en-US" sz="3200" baseline="-25000" dirty="0"/>
              <a:t>CP</a:t>
            </a:r>
            <a:r>
              <a:rPr lang="en-US" sz="3200" dirty="0"/>
              <a:t> range</a:t>
            </a:r>
          </a:p>
          <a:p>
            <a:r>
              <a:rPr lang="en-US" sz="3200" dirty="0"/>
              <a:t>with more than 5 </a:t>
            </a:r>
            <a:r>
              <a:rPr lang="el-GR" sz="3200" dirty="0"/>
              <a:t>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28896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E070F-424B-43FF-8562-0D2B5AA43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for precision</a:t>
            </a:r>
            <a:br>
              <a:rPr lang="en-US" dirty="0"/>
            </a:br>
            <a:r>
              <a:rPr lang="en-US" sz="2700" dirty="0"/>
              <a:t>Supposing that value of </a:t>
            </a:r>
            <a:r>
              <a:rPr lang="el-GR" sz="2700" dirty="0"/>
              <a:t>δ</a:t>
            </a:r>
            <a:r>
              <a:rPr lang="en-US" sz="2700" baseline="-25000" dirty="0"/>
              <a:t>CP</a:t>
            </a:r>
            <a:r>
              <a:rPr lang="en-US" sz="2700" dirty="0"/>
              <a:t> is roughly known at </a:t>
            </a:r>
            <a:r>
              <a:rPr lang="en-US" sz="2700" dirty="0" err="1"/>
              <a:t>ESSnuSB</a:t>
            </a:r>
            <a:r>
              <a:rPr lang="en-US" sz="2700" dirty="0"/>
              <a:t> time</a:t>
            </a:r>
          </a:p>
        </p:txBody>
      </p:sp>
      <p:pic>
        <p:nvPicPr>
          <p:cNvPr id="7" name="Content Placeholder 6" descr="Chart, histogram&#10;&#10;Description automatically generated">
            <a:extLst>
              <a:ext uri="{FF2B5EF4-FFF2-40B4-BE49-F238E27FC236}">
                <a16:creationId xmlns:a16="http://schemas.microsoft.com/office/drawing/2014/main" id="{4A3774D9-5622-4DE8-A25B-BACE6F669A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3" y="2508471"/>
            <a:ext cx="5181600" cy="3962400"/>
          </a:xfrm>
        </p:spPr>
      </p:pic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4FC5BBC2-9AC9-49DD-B4E7-B57018A9EA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449" y="2508471"/>
            <a:ext cx="5181600" cy="39624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DAB1A-A3EB-4CC0-9A73-CF136B6F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47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66957-C8A7-45B3-B4DD-35FA39E031A8}"/>
              </a:ext>
            </a:extLst>
          </p:cNvPr>
          <p:cNvSpPr txBox="1"/>
          <p:nvPr/>
        </p:nvSpPr>
        <p:spPr>
          <a:xfrm>
            <a:off x="758539" y="2139139"/>
            <a:ext cx="540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 for different neutrino (antineutrino) run times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74CEA-99D0-4102-9BD9-E49E99ED909D}"/>
              </a:ext>
            </a:extLst>
          </p:cNvPr>
          <p:cNvSpPr txBox="1"/>
          <p:nvPr/>
        </p:nvSpPr>
        <p:spPr>
          <a:xfrm>
            <a:off x="7486335" y="2134615"/>
            <a:ext cx="3234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Optimal precision for known </a:t>
            </a:r>
            <a:r>
              <a:rPr lang="el-GR" sz="1800" dirty="0"/>
              <a:t>δ</a:t>
            </a:r>
            <a:r>
              <a:rPr lang="en-US" sz="1800" baseline="-25000" dirty="0"/>
              <a:t>CP</a:t>
            </a:r>
            <a:r>
              <a:rPr lang="en-US" sz="18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848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793" y="4701708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1459" y="14398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52400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13793" y="1466121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6966276" y="2093770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89689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9F618-86FF-4535-B3B2-CD5E8707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14400" y="6641632"/>
            <a:ext cx="723900" cy="177800"/>
          </a:xfrm>
        </p:spPr>
        <p:txBody>
          <a:bodyPr/>
          <a:lstStyle/>
          <a:p>
            <a:pPr>
              <a:defRPr/>
            </a:pP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7F485-5057-4F7F-92DA-573F19FF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8728" y="6379030"/>
            <a:ext cx="1857986" cy="449984"/>
          </a:xfrm>
        </p:spPr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49</a:t>
            </a:fld>
            <a:endParaRPr lang="en-GB" noProof="0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9A4D5294-5BFA-4CCF-B25A-D794615AB959}"/>
              </a:ext>
            </a:extLst>
          </p:cNvPr>
          <p:cNvSpPr txBox="1">
            <a:spLocks/>
          </p:cNvSpPr>
          <p:nvPr/>
        </p:nvSpPr>
        <p:spPr>
          <a:xfrm>
            <a:off x="2295562" y="567953"/>
            <a:ext cx="8052524" cy="977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" algn="ctr">
              <a:lnSpc>
                <a:spcPts val="3650"/>
              </a:lnSpc>
              <a:spcBef>
                <a:spcPts val="100"/>
              </a:spcBef>
            </a:pPr>
            <a:r>
              <a:rPr lang="en-US" sz="3600" kern="0" spc="-10" dirty="0">
                <a:solidFill>
                  <a:srgbClr val="FF6600"/>
                </a:solidFill>
              </a:rPr>
              <a:t>S</a:t>
            </a:r>
            <a:r>
              <a:rPr lang="en-US" sz="3600" kern="0" dirty="0">
                <a:solidFill>
                  <a:srgbClr val="FF6600"/>
                </a:solidFill>
              </a:rPr>
              <a:t>chedule for a </a:t>
            </a:r>
            <a:r>
              <a:rPr lang="en-US" sz="3600" kern="0" spc="10" dirty="0">
                <a:solidFill>
                  <a:srgbClr val="FF6600"/>
                </a:solidFill>
              </a:rPr>
              <a:t>2</a:t>
            </a:r>
            <a:r>
              <a:rPr lang="en-US" sz="3600" kern="0" spc="15" baseline="25132" dirty="0">
                <a:solidFill>
                  <a:srgbClr val="FF6600"/>
                </a:solidFill>
              </a:rPr>
              <a:t>nd </a:t>
            </a:r>
            <a:r>
              <a:rPr lang="en-US" sz="3600" kern="0" spc="-15" dirty="0">
                <a:solidFill>
                  <a:srgbClr val="FF6600"/>
                </a:solidFill>
              </a:rPr>
              <a:t>generation </a:t>
            </a:r>
          </a:p>
          <a:p>
            <a:pPr marL="1270" algn="ctr">
              <a:lnSpc>
                <a:spcPts val="3650"/>
              </a:lnSpc>
              <a:spcBef>
                <a:spcPts val="100"/>
              </a:spcBef>
            </a:pPr>
            <a:r>
              <a:rPr lang="en-US" sz="3600" kern="0" spc="-15" dirty="0">
                <a:solidFill>
                  <a:srgbClr val="FF6600"/>
                </a:solidFill>
              </a:rPr>
              <a:t>ESS-based </a:t>
            </a:r>
            <a:r>
              <a:rPr lang="en-US" sz="3600" kern="0" dirty="0">
                <a:solidFill>
                  <a:srgbClr val="FF6600"/>
                </a:solidFill>
              </a:rPr>
              <a:t>neutrino </a:t>
            </a:r>
            <a:r>
              <a:rPr lang="en-US" sz="3600" kern="0" spc="-5" dirty="0">
                <a:solidFill>
                  <a:srgbClr val="FF6600"/>
                </a:solidFill>
              </a:rPr>
              <a:t>Super</a:t>
            </a:r>
            <a:r>
              <a:rPr lang="en-US" sz="3600" kern="0" spc="-300" dirty="0">
                <a:solidFill>
                  <a:srgbClr val="FF6600"/>
                </a:solidFill>
              </a:rPr>
              <a:t> </a:t>
            </a:r>
            <a:r>
              <a:rPr lang="en-US" sz="3600" kern="0" spc="-5" dirty="0">
                <a:solidFill>
                  <a:srgbClr val="FF6600"/>
                </a:solidFill>
              </a:rPr>
              <a:t>Beam </a:t>
            </a:r>
            <a:r>
              <a:rPr lang="en-US" sz="3600" kern="0" spc="-5" dirty="0" err="1">
                <a:solidFill>
                  <a:srgbClr val="FF6600"/>
                </a:solidFill>
              </a:rPr>
              <a:t>ESSnuSB</a:t>
            </a:r>
            <a:r>
              <a:rPr lang="en-US" sz="3600" kern="0" spc="-5" dirty="0">
                <a:solidFill>
                  <a:srgbClr val="FF6600"/>
                </a:solidFill>
              </a:rPr>
              <a:t> </a:t>
            </a:r>
            <a:endParaRPr lang="en-US"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7C33D9B5-5A84-4976-BF26-FA2884DFB392}"/>
              </a:ext>
            </a:extLst>
          </p:cNvPr>
          <p:cNvSpPr/>
          <p:nvPr/>
        </p:nvSpPr>
        <p:spPr>
          <a:xfrm>
            <a:off x="1528757" y="4811843"/>
            <a:ext cx="969263" cy="582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3DCAD95D-B913-4333-8D35-9D279080BCE8}"/>
              </a:ext>
            </a:extLst>
          </p:cNvPr>
          <p:cNvSpPr/>
          <p:nvPr/>
        </p:nvSpPr>
        <p:spPr>
          <a:xfrm>
            <a:off x="1528756" y="4811843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2B8DF22B-3FEF-4C83-819C-8911D9CFE1F5}"/>
              </a:ext>
            </a:extLst>
          </p:cNvPr>
          <p:cNvSpPr txBox="1"/>
          <p:nvPr/>
        </p:nvSpPr>
        <p:spPr>
          <a:xfrm>
            <a:off x="1674832" y="4917071"/>
            <a:ext cx="881380" cy="6155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2012</a:t>
            </a:r>
            <a:r>
              <a:rPr sz="1400" spc="5" dirty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I</a:t>
            </a:r>
            <a:r>
              <a:rPr sz="1400" dirty="0" err="1">
                <a:latin typeface="Times New Roman"/>
                <a:cs typeface="Times New Roman"/>
              </a:rPr>
              <a:t>nception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the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project</a:t>
            </a: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C6C9C31F-6E39-4E57-A4FA-7E189AF1267F}"/>
              </a:ext>
            </a:extLst>
          </p:cNvPr>
          <p:cNvSpPr/>
          <p:nvPr/>
        </p:nvSpPr>
        <p:spPr>
          <a:xfrm>
            <a:off x="2334953" y="4548191"/>
            <a:ext cx="164591" cy="164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312F2947-BDC9-48CD-AF33-10A263F4047F}"/>
              </a:ext>
            </a:extLst>
          </p:cNvPr>
          <p:cNvSpPr/>
          <p:nvPr/>
        </p:nvSpPr>
        <p:spPr>
          <a:xfrm>
            <a:off x="2334952" y="4548189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2"/>
                </a:moveTo>
                <a:lnTo>
                  <a:pt x="164592" y="0"/>
                </a:lnTo>
                <a:lnTo>
                  <a:pt x="164592" y="164592"/>
                </a:lnTo>
                <a:lnTo>
                  <a:pt x="0" y="164592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A54D6D3D-A88D-4643-B0BC-3744862A9BDC}"/>
              </a:ext>
            </a:extLst>
          </p:cNvPr>
          <p:cNvSpPr/>
          <p:nvPr/>
        </p:nvSpPr>
        <p:spPr>
          <a:xfrm>
            <a:off x="2696141" y="4452178"/>
            <a:ext cx="967739" cy="582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F2521EB8-C84A-4387-9831-21D28BB09414}"/>
              </a:ext>
            </a:extLst>
          </p:cNvPr>
          <p:cNvSpPr/>
          <p:nvPr/>
        </p:nvSpPr>
        <p:spPr>
          <a:xfrm>
            <a:off x="2696140" y="4452178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39" h="582295">
                <a:moveTo>
                  <a:pt x="967739" y="0"/>
                </a:moveTo>
                <a:lnTo>
                  <a:pt x="967739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7739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686F6D60-9F69-441C-AEA5-EA379EAB2A93}"/>
              </a:ext>
            </a:extLst>
          </p:cNvPr>
          <p:cNvSpPr txBox="1"/>
          <p:nvPr/>
        </p:nvSpPr>
        <p:spPr>
          <a:xfrm>
            <a:off x="2848401" y="4565081"/>
            <a:ext cx="930910" cy="10002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dirty="0">
                <a:latin typeface="Times New Roman"/>
                <a:cs typeface="Times New Roman"/>
              </a:rPr>
              <a:t>2016-2019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B</a:t>
            </a:r>
            <a:r>
              <a:rPr sz="1400" dirty="0" err="1">
                <a:latin typeface="Times New Roman"/>
                <a:cs typeface="Times New Roman"/>
              </a:rPr>
              <a:t>eginning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COST</a:t>
            </a:r>
            <a:endParaRPr sz="1400" dirty="0">
              <a:latin typeface="Times New Roman"/>
              <a:cs typeface="Times New Roman"/>
            </a:endParaRPr>
          </a:p>
          <a:p>
            <a:pPr marL="12700" marR="88265">
              <a:lnSpc>
                <a:spcPts val="1450"/>
              </a:lnSpc>
            </a:pPr>
            <a:r>
              <a:rPr sz="1400" dirty="0">
                <a:latin typeface="Times New Roman"/>
                <a:cs typeface="Times New Roman"/>
              </a:rPr>
              <a:t>Action  </a:t>
            </a:r>
            <a:r>
              <a:rPr sz="1400" spc="-10" dirty="0">
                <a:latin typeface="Times New Roman"/>
                <a:cs typeface="Times New Roman"/>
              </a:rPr>
              <a:t>E</a:t>
            </a:r>
            <a:r>
              <a:rPr sz="1400" spc="5" dirty="0">
                <a:latin typeface="Times New Roman"/>
                <a:cs typeface="Times New Roman"/>
              </a:rPr>
              <a:t>u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5" dirty="0">
                <a:latin typeface="Times New Roman"/>
                <a:cs typeface="Times New Roman"/>
              </a:rPr>
              <a:t>o</a:t>
            </a:r>
            <a:r>
              <a:rPr sz="1400" spc="-10" dirty="0">
                <a:latin typeface="Times New Roman"/>
                <a:cs typeface="Times New Roman"/>
              </a:rPr>
              <a:t>N</a:t>
            </a:r>
            <a:r>
              <a:rPr sz="1400" spc="5" dirty="0">
                <a:latin typeface="Times New Roman"/>
                <a:cs typeface="Times New Roman"/>
              </a:rPr>
              <a:t>u</a:t>
            </a:r>
            <a:r>
              <a:rPr sz="1400" spc="-10" dirty="0">
                <a:latin typeface="Times New Roman"/>
                <a:cs typeface="Times New Roman"/>
              </a:rPr>
              <a:t>N</a:t>
            </a:r>
            <a:r>
              <a:rPr sz="1400" dirty="0">
                <a:latin typeface="Times New Roman"/>
                <a:cs typeface="Times New Roman"/>
              </a:rPr>
              <a:t>et</a:t>
            </a: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5A0AC5B4-1C8B-4C25-920E-A80FBF1702EB}"/>
              </a:ext>
            </a:extLst>
          </p:cNvPr>
          <p:cNvSpPr/>
          <p:nvPr/>
        </p:nvSpPr>
        <p:spPr>
          <a:xfrm>
            <a:off x="3500814" y="4187003"/>
            <a:ext cx="166115" cy="164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3E650713-A151-4BD4-A2AF-B21DA2BAB3EB}"/>
              </a:ext>
            </a:extLst>
          </p:cNvPr>
          <p:cNvSpPr/>
          <p:nvPr/>
        </p:nvSpPr>
        <p:spPr>
          <a:xfrm>
            <a:off x="3500813" y="4187001"/>
            <a:ext cx="166370" cy="165100"/>
          </a:xfrm>
          <a:custGeom>
            <a:avLst/>
            <a:gdLst/>
            <a:ahLst/>
            <a:cxnLst/>
            <a:rect l="l" t="t" r="r" b="b"/>
            <a:pathLst>
              <a:path w="166370" h="165100">
                <a:moveTo>
                  <a:pt x="0" y="164592"/>
                </a:moveTo>
                <a:lnTo>
                  <a:pt x="166116" y="0"/>
                </a:lnTo>
                <a:lnTo>
                  <a:pt x="166116" y="164592"/>
                </a:lnTo>
                <a:lnTo>
                  <a:pt x="0" y="164592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BEC6C798-4E80-4C2D-AA22-3AE32912A4A4}"/>
              </a:ext>
            </a:extLst>
          </p:cNvPr>
          <p:cNvSpPr/>
          <p:nvPr/>
        </p:nvSpPr>
        <p:spPr>
          <a:xfrm>
            <a:off x="3860477" y="4187002"/>
            <a:ext cx="969263" cy="5821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E0E76F95-A03A-433A-AF1C-FDC4B97FE40A}"/>
              </a:ext>
            </a:extLst>
          </p:cNvPr>
          <p:cNvSpPr/>
          <p:nvPr/>
        </p:nvSpPr>
        <p:spPr>
          <a:xfrm>
            <a:off x="3860476" y="4187002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E955033A-A01A-48B5-86B5-6A6472D03ED4}"/>
              </a:ext>
            </a:extLst>
          </p:cNvPr>
          <p:cNvSpPr txBox="1"/>
          <p:nvPr/>
        </p:nvSpPr>
        <p:spPr>
          <a:xfrm>
            <a:off x="3994265" y="4291710"/>
            <a:ext cx="930910" cy="1158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0"/>
              </a:spcBef>
            </a:pPr>
            <a:r>
              <a:rPr sz="1400" b="1" spc="5" dirty="0">
                <a:latin typeface="Times New Roman"/>
                <a:cs typeface="Times New Roman"/>
              </a:rPr>
              <a:t>2018</a:t>
            </a:r>
            <a:r>
              <a:rPr sz="1400" spc="5" dirty="0"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125"/>
              </a:spcBef>
            </a:pPr>
            <a:r>
              <a:rPr lang="sv-SE" sz="1400" dirty="0">
                <a:latin typeface="Times New Roman"/>
                <a:cs typeface="Times New Roman"/>
              </a:rPr>
              <a:t>B</a:t>
            </a:r>
            <a:r>
              <a:rPr sz="1400" dirty="0" err="1">
                <a:latin typeface="Times New Roman"/>
                <a:cs typeface="Times New Roman"/>
              </a:rPr>
              <a:t>eginning</a:t>
            </a:r>
            <a:r>
              <a:rPr sz="1400" spc="-11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ESSνSB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ts val="1330"/>
              </a:lnSpc>
            </a:pPr>
            <a:r>
              <a:rPr sz="1400" dirty="0">
                <a:latin typeface="Times New Roman"/>
                <a:cs typeface="Times New Roman"/>
              </a:rPr>
              <a:t>Design</a:t>
            </a:r>
          </a:p>
          <a:p>
            <a:pPr marL="12700" marR="96520">
              <a:lnSpc>
                <a:spcPts val="1440"/>
              </a:lnSpc>
              <a:spcBef>
                <a:spcPts val="130"/>
              </a:spcBef>
            </a:pPr>
            <a:r>
              <a:rPr sz="1400" dirty="0">
                <a:latin typeface="Times New Roman"/>
                <a:cs typeface="Times New Roman"/>
              </a:rPr>
              <a:t>Study</a:t>
            </a:r>
            <a:r>
              <a:rPr sz="1400" spc="-1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(EU-  </a:t>
            </a:r>
            <a:r>
              <a:rPr sz="1400" dirty="0">
                <a:latin typeface="Times New Roman"/>
                <a:cs typeface="Times New Roman"/>
              </a:rPr>
              <a:t>H2020)</a:t>
            </a: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545B256F-2971-46C9-8B02-32D7C4CF3C13}"/>
              </a:ext>
            </a:extLst>
          </p:cNvPr>
          <p:cNvSpPr/>
          <p:nvPr/>
        </p:nvSpPr>
        <p:spPr>
          <a:xfrm>
            <a:off x="4666674" y="3921827"/>
            <a:ext cx="164591" cy="166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47208BE9-D983-41B9-8AC7-1EF0702D4473}"/>
              </a:ext>
            </a:extLst>
          </p:cNvPr>
          <p:cNvSpPr/>
          <p:nvPr/>
        </p:nvSpPr>
        <p:spPr>
          <a:xfrm>
            <a:off x="4666673" y="3921825"/>
            <a:ext cx="165100" cy="166370"/>
          </a:xfrm>
          <a:custGeom>
            <a:avLst/>
            <a:gdLst/>
            <a:ahLst/>
            <a:cxnLst/>
            <a:rect l="l" t="t" r="r" b="b"/>
            <a:pathLst>
              <a:path w="165100" h="166370">
                <a:moveTo>
                  <a:pt x="0" y="166116"/>
                </a:moveTo>
                <a:lnTo>
                  <a:pt x="164592" y="0"/>
                </a:lnTo>
                <a:lnTo>
                  <a:pt x="164592" y="166116"/>
                </a:lnTo>
                <a:lnTo>
                  <a:pt x="0" y="166116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95A6A3B8-1F5E-448E-A18B-70589578C0B9}"/>
              </a:ext>
            </a:extLst>
          </p:cNvPr>
          <p:cNvSpPr/>
          <p:nvPr/>
        </p:nvSpPr>
        <p:spPr>
          <a:xfrm>
            <a:off x="5047674" y="3921826"/>
            <a:ext cx="969263" cy="5821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3200B222-1C53-4D39-BFED-646816C3CD39}"/>
              </a:ext>
            </a:extLst>
          </p:cNvPr>
          <p:cNvSpPr/>
          <p:nvPr/>
        </p:nvSpPr>
        <p:spPr>
          <a:xfrm>
            <a:off x="5047673" y="3921826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3" y="0"/>
                </a:moveTo>
                <a:lnTo>
                  <a:pt x="969263" y="93789"/>
                </a:lnTo>
                <a:lnTo>
                  <a:pt x="93840" y="93789"/>
                </a:lnTo>
                <a:lnTo>
                  <a:pt x="93840" y="582167"/>
                </a:lnTo>
                <a:lnTo>
                  <a:pt x="0" y="582167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6">
            <a:extLst>
              <a:ext uri="{FF2B5EF4-FFF2-40B4-BE49-F238E27FC236}">
                <a16:creationId xmlns:a16="http://schemas.microsoft.com/office/drawing/2014/main" id="{BB03DFAD-586E-423A-919E-D71E11948803}"/>
              </a:ext>
            </a:extLst>
          </p:cNvPr>
          <p:cNvSpPr txBox="1"/>
          <p:nvPr/>
        </p:nvSpPr>
        <p:spPr>
          <a:xfrm>
            <a:off x="5159483" y="4026689"/>
            <a:ext cx="1022350" cy="113492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71755">
              <a:lnSpc>
                <a:spcPts val="1440"/>
              </a:lnSpc>
              <a:spcBef>
                <a:spcPts val="350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2</a:t>
            </a:r>
            <a:r>
              <a:rPr sz="1400" spc="5" dirty="0">
                <a:latin typeface="Times New Roman"/>
                <a:cs typeface="Times New Roman"/>
              </a:rPr>
              <a:t>: </a:t>
            </a:r>
            <a:r>
              <a:rPr sz="1400" dirty="0">
                <a:latin typeface="Times New Roman"/>
                <a:cs typeface="Times New Roman"/>
              </a:rPr>
              <a:t>End</a:t>
            </a:r>
            <a:r>
              <a:rPr sz="1400" spc="-140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</a:t>
            </a:r>
            <a:r>
              <a:rPr sz="1400" spc="-5" dirty="0">
                <a:latin typeface="Times New Roman"/>
                <a:cs typeface="Times New Roman"/>
              </a:rPr>
              <a:t>ESSνSB</a:t>
            </a:r>
            <a:endParaRPr sz="1400" dirty="0">
              <a:latin typeface="Times New Roman"/>
              <a:cs typeface="Times New Roman"/>
            </a:endParaRPr>
          </a:p>
          <a:p>
            <a:pPr marL="12700" marR="5080">
              <a:lnSpc>
                <a:spcPts val="1450"/>
              </a:lnSpc>
              <a:spcBef>
                <a:spcPts val="5"/>
              </a:spcBef>
            </a:pPr>
            <a:r>
              <a:rPr sz="1400" dirty="0">
                <a:latin typeface="Times New Roman"/>
                <a:cs typeface="Times New Roman"/>
              </a:rPr>
              <a:t>Design</a:t>
            </a:r>
            <a:r>
              <a:rPr sz="1400" spc="-80" dirty="0">
                <a:latin typeface="Times New Roman"/>
                <a:cs typeface="Times New Roman"/>
              </a:rPr>
              <a:t> </a:t>
            </a:r>
            <a:r>
              <a:rPr sz="1400" spc="-20" dirty="0">
                <a:latin typeface="Times New Roman"/>
                <a:cs typeface="Times New Roman"/>
              </a:rPr>
              <a:t>Study, </a:t>
            </a:r>
            <a:endParaRPr sz="1400" dirty="0">
              <a:latin typeface="Times New Roman"/>
              <a:cs typeface="Times New Roman"/>
            </a:endParaRPr>
          </a:p>
          <a:p>
            <a:pPr marL="12700" marR="168910">
              <a:lnSpc>
                <a:spcPts val="1440"/>
              </a:lnSpc>
              <a:spcBef>
                <a:spcPts val="10"/>
              </a:spcBef>
            </a:pPr>
            <a:r>
              <a:rPr sz="1400" spc="5" dirty="0">
                <a:latin typeface="Times New Roman"/>
                <a:cs typeface="Times New Roman"/>
              </a:rPr>
              <a:t>p</a:t>
            </a:r>
            <a:r>
              <a:rPr sz="1400" dirty="0">
                <a:latin typeface="Times New Roman"/>
                <a:cs typeface="Times New Roman"/>
              </a:rPr>
              <a:t>re</a:t>
            </a:r>
            <a:r>
              <a:rPr sz="1400" spc="5" dirty="0">
                <a:latin typeface="Times New Roman"/>
                <a:cs typeface="Times New Roman"/>
              </a:rPr>
              <a:t>li</a:t>
            </a:r>
            <a:r>
              <a:rPr sz="1400" spc="-25" dirty="0">
                <a:latin typeface="Times New Roman"/>
                <a:cs typeface="Times New Roman"/>
              </a:rPr>
              <a:t>m</a:t>
            </a:r>
            <a:r>
              <a:rPr sz="1400" spc="5" dirty="0">
                <a:latin typeface="Times New Roman"/>
                <a:cs typeface="Times New Roman"/>
              </a:rPr>
              <a:t>in</a:t>
            </a:r>
            <a:r>
              <a:rPr sz="1400" dirty="0">
                <a:latin typeface="Times New Roman"/>
                <a:cs typeface="Times New Roman"/>
              </a:rPr>
              <a:t>ary  </a:t>
            </a:r>
            <a:r>
              <a:rPr sz="1400" spc="5" dirty="0">
                <a:latin typeface="Times New Roman"/>
                <a:cs typeface="Times New Roman"/>
              </a:rPr>
              <a:t>costing</a:t>
            </a:r>
            <a:r>
              <a:rPr lang="sv-SE" sz="1400" spc="5" dirty="0">
                <a:latin typeface="Times New Roman"/>
                <a:cs typeface="Times New Roman"/>
              </a:rPr>
              <a:t> and CDR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6" name="object 27">
            <a:extLst>
              <a:ext uri="{FF2B5EF4-FFF2-40B4-BE49-F238E27FC236}">
                <a16:creationId xmlns:a16="http://schemas.microsoft.com/office/drawing/2014/main" id="{FB4E2C55-920A-412F-B8EC-326D7EEB175B}"/>
              </a:ext>
            </a:extLst>
          </p:cNvPr>
          <p:cNvSpPr/>
          <p:nvPr/>
        </p:nvSpPr>
        <p:spPr>
          <a:xfrm>
            <a:off x="5853870" y="3656651"/>
            <a:ext cx="164591" cy="166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8">
            <a:extLst>
              <a:ext uri="{FF2B5EF4-FFF2-40B4-BE49-F238E27FC236}">
                <a16:creationId xmlns:a16="http://schemas.microsoft.com/office/drawing/2014/main" id="{6386939C-8CF5-44DE-85C8-80E59800F3FC}"/>
              </a:ext>
            </a:extLst>
          </p:cNvPr>
          <p:cNvSpPr/>
          <p:nvPr/>
        </p:nvSpPr>
        <p:spPr>
          <a:xfrm>
            <a:off x="5853869" y="3656650"/>
            <a:ext cx="165100" cy="166370"/>
          </a:xfrm>
          <a:custGeom>
            <a:avLst/>
            <a:gdLst/>
            <a:ahLst/>
            <a:cxnLst/>
            <a:rect l="l" t="t" r="r" b="b"/>
            <a:pathLst>
              <a:path w="165100" h="166370">
                <a:moveTo>
                  <a:pt x="0" y="166115"/>
                </a:moveTo>
                <a:lnTo>
                  <a:pt x="164592" y="0"/>
                </a:lnTo>
                <a:lnTo>
                  <a:pt x="164592" y="166115"/>
                </a:lnTo>
                <a:lnTo>
                  <a:pt x="0" y="166115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9">
            <a:extLst>
              <a:ext uri="{FF2B5EF4-FFF2-40B4-BE49-F238E27FC236}">
                <a16:creationId xmlns:a16="http://schemas.microsoft.com/office/drawing/2014/main" id="{AF057E6D-BFAC-48B0-BC46-BCA15F031F47}"/>
              </a:ext>
            </a:extLst>
          </p:cNvPr>
          <p:cNvSpPr/>
          <p:nvPr/>
        </p:nvSpPr>
        <p:spPr>
          <a:xfrm>
            <a:off x="6192198" y="3656651"/>
            <a:ext cx="967739" cy="58216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0">
            <a:extLst>
              <a:ext uri="{FF2B5EF4-FFF2-40B4-BE49-F238E27FC236}">
                <a16:creationId xmlns:a16="http://schemas.microsoft.com/office/drawing/2014/main" id="{22B8B64E-4F9B-44DC-897F-6E2A5FC5A357}"/>
              </a:ext>
            </a:extLst>
          </p:cNvPr>
          <p:cNvSpPr/>
          <p:nvPr/>
        </p:nvSpPr>
        <p:spPr>
          <a:xfrm>
            <a:off x="6192195" y="3656651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40" h="582295">
                <a:moveTo>
                  <a:pt x="967740" y="0"/>
                </a:moveTo>
                <a:lnTo>
                  <a:pt x="967740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7740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1">
            <a:extLst>
              <a:ext uri="{FF2B5EF4-FFF2-40B4-BE49-F238E27FC236}">
                <a16:creationId xmlns:a16="http://schemas.microsoft.com/office/drawing/2014/main" id="{069D3C66-E5FE-4218-969E-9A3A131DB127}"/>
              </a:ext>
            </a:extLst>
          </p:cNvPr>
          <p:cNvSpPr txBox="1"/>
          <p:nvPr/>
        </p:nvSpPr>
        <p:spPr>
          <a:xfrm>
            <a:off x="6321824" y="3761670"/>
            <a:ext cx="950583" cy="138563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400" b="1" dirty="0">
                <a:latin typeface="Times New Roman"/>
                <a:cs typeface="Times New Roman"/>
              </a:rPr>
              <a:t>202</a:t>
            </a:r>
            <a:r>
              <a:rPr lang="sv-SE" sz="1400" b="1" dirty="0">
                <a:latin typeface="Times New Roman"/>
                <a:cs typeface="Times New Roman"/>
              </a:rPr>
              <a:t>3</a:t>
            </a:r>
            <a:r>
              <a:rPr sz="1400" b="1" dirty="0">
                <a:latin typeface="Times New Roman"/>
                <a:cs typeface="Times New Roman"/>
              </a:rPr>
              <a:t>-202</a:t>
            </a:r>
            <a:r>
              <a:rPr lang="sv-SE" sz="1400" b="1" dirty="0">
                <a:latin typeface="Times New Roman"/>
                <a:cs typeface="Times New Roman"/>
              </a:rPr>
              <a:t>6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  <a:p>
            <a:pPr marL="12700" marR="5080">
              <a:lnSpc>
                <a:spcPts val="1450"/>
              </a:lnSpc>
              <a:spcBef>
                <a:spcPts val="120"/>
              </a:spcBef>
            </a:pPr>
            <a:r>
              <a:rPr lang="sv-SE" sz="1400" dirty="0" err="1">
                <a:latin typeface="Times New Roman"/>
                <a:cs typeface="Times New Roman"/>
              </a:rPr>
              <a:t>Continuation</a:t>
            </a:r>
            <a:r>
              <a:rPr lang="sv-SE" sz="1400" dirty="0">
                <a:latin typeface="Times New Roman"/>
                <a:cs typeface="Times New Roman"/>
              </a:rPr>
              <a:t> </a:t>
            </a:r>
            <a:r>
              <a:rPr lang="sv-SE" sz="1400" dirty="0" err="1">
                <a:latin typeface="Times New Roman"/>
                <a:cs typeface="Times New Roman"/>
              </a:rPr>
              <a:t>of</a:t>
            </a:r>
            <a:r>
              <a:rPr lang="sv-SE" sz="1400" dirty="0">
                <a:latin typeface="Times New Roman"/>
                <a:cs typeface="Times New Roman"/>
              </a:rPr>
              <a:t> Design Study, final </a:t>
            </a:r>
            <a:r>
              <a:rPr lang="sv-SE" sz="1400" dirty="0" err="1">
                <a:latin typeface="Times New Roman"/>
                <a:cs typeface="Times New Roman"/>
              </a:rPr>
              <a:t>costing</a:t>
            </a:r>
            <a:r>
              <a:rPr lang="sv-SE" sz="1400" dirty="0">
                <a:latin typeface="Times New Roman"/>
                <a:cs typeface="Times New Roman"/>
              </a:rPr>
              <a:t> and</a:t>
            </a:r>
            <a:r>
              <a:rPr sz="1400" spc="-125" dirty="0">
                <a:latin typeface="Times New Roman"/>
                <a:cs typeface="Times New Roman"/>
              </a:rPr>
              <a:t> </a:t>
            </a:r>
            <a:r>
              <a:rPr lang="sv-SE" sz="1400" spc="-125" dirty="0">
                <a:latin typeface="Times New Roman"/>
                <a:cs typeface="Times New Roman"/>
              </a:rPr>
              <a:t>an </a:t>
            </a:r>
            <a:r>
              <a:rPr sz="1400" spc="-10" dirty="0">
                <a:latin typeface="Times New Roman"/>
                <a:cs typeface="Times New Roman"/>
              </a:rPr>
              <a:t>TDR</a:t>
            </a:r>
            <a:r>
              <a:rPr lang="sv-SE" sz="1400" spc="-10" dirty="0">
                <a:latin typeface="Times New Roman"/>
                <a:cs typeface="Times New Roman"/>
              </a:rPr>
              <a:t> to ESFRI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4A040D1D-9984-43F6-95C4-2F04433B60BC}"/>
              </a:ext>
            </a:extLst>
          </p:cNvPr>
          <p:cNvSpPr/>
          <p:nvPr/>
        </p:nvSpPr>
        <p:spPr>
          <a:xfrm>
            <a:off x="6996870" y="3391475"/>
            <a:ext cx="166115" cy="1661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3">
            <a:extLst>
              <a:ext uri="{FF2B5EF4-FFF2-40B4-BE49-F238E27FC236}">
                <a16:creationId xmlns:a16="http://schemas.microsoft.com/office/drawing/2014/main" id="{C4726DE2-B99D-476A-A295-FA44F023B5D1}"/>
              </a:ext>
            </a:extLst>
          </p:cNvPr>
          <p:cNvSpPr/>
          <p:nvPr/>
        </p:nvSpPr>
        <p:spPr>
          <a:xfrm>
            <a:off x="6996869" y="3391474"/>
            <a:ext cx="166370" cy="166370"/>
          </a:xfrm>
          <a:custGeom>
            <a:avLst/>
            <a:gdLst/>
            <a:ahLst/>
            <a:cxnLst/>
            <a:rect l="l" t="t" r="r" b="b"/>
            <a:pathLst>
              <a:path w="166370" h="166370">
                <a:moveTo>
                  <a:pt x="0" y="166115"/>
                </a:moveTo>
                <a:lnTo>
                  <a:pt x="166116" y="0"/>
                </a:lnTo>
                <a:lnTo>
                  <a:pt x="166116" y="166115"/>
                </a:lnTo>
                <a:lnTo>
                  <a:pt x="0" y="166115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4">
            <a:extLst>
              <a:ext uri="{FF2B5EF4-FFF2-40B4-BE49-F238E27FC236}">
                <a16:creationId xmlns:a16="http://schemas.microsoft.com/office/drawing/2014/main" id="{AD991207-B495-4945-AB5D-991BFDF08F59}"/>
              </a:ext>
            </a:extLst>
          </p:cNvPr>
          <p:cNvSpPr/>
          <p:nvPr/>
        </p:nvSpPr>
        <p:spPr>
          <a:xfrm>
            <a:off x="7362630" y="3391475"/>
            <a:ext cx="969263" cy="58216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5">
            <a:extLst>
              <a:ext uri="{FF2B5EF4-FFF2-40B4-BE49-F238E27FC236}">
                <a16:creationId xmlns:a16="http://schemas.microsoft.com/office/drawing/2014/main" id="{6FC18EED-5533-4313-8CDA-71FDE2D5BFF7}"/>
              </a:ext>
            </a:extLst>
          </p:cNvPr>
          <p:cNvSpPr/>
          <p:nvPr/>
        </p:nvSpPr>
        <p:spPr>
          <a:xfrm>
            <a:off x="7362629" y="3391475"/>
            <a:ext cx="969644" cy="582295"/>
          </a:xfrm>
          <a:custGeom>
            <a:avLst/>
            <a:gdLst/>
            <a:ahLst/>
            <a:cxnLst/>
            <a:rect l="l" t="t" r="r" b="b"/>
            <a:pathLst>
              <a:path w="969645" h="582295">
                <a:moveTo>
                  <a:pt x="969264" y="0"/>
                </a:moveTo>
                <a:lnTo>
                  <a:pt x="969264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9264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6">
            <a:extLst>
              <a:ext uri="{FF2B5EF4-FFF2-40B4-BE49-F238E27FC236}">
                <a16:creationId xmlns:a16="http://schemas.microsoft.com/office/drawing/2014/main" id="{C642E34E-B0D4-4117-BCFC-62AC6A7B7A99}"/>
              </a:ext>
            </a:extLst>
          </p:cNvPr>
          <p:cNvSpPr txBox="1"/>
          <p:nvPr/>
        </p:nvSpPr>
        <p:spPr>
          <a:xfrm>
            <a:off x="7501080" y="3496652"/>
            <a:ext cx="849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7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sz="1400" b="1" spc="5" dirty="0">
                <a:latin typeface="Times New Roman"/>
                <a:cs typeface="Times New Roman"/>
              </a:rPr>
              <a:t>0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lang="sv-SE" sz="1400" b="1" spc="-10" dirty="0">
                <a:latin typeface="Times New Roman"/>
                <a:cs typeface="Times New Roman"/>
              </a:rPr>
              <a:t>8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36" name="object 37">
            <a:extLst>
              <a:ext uri="{FF2B5EF4-FFF2-40B4-BE49-F238E27FC236}">
                <a16:creationId xmlns:a16="http://schemas.microsoft.com/office/drawing/2014/main" id="{CD4E651B-4E26-4781-B6C0-C85645693137}"/>
              </a:ext>
            </a:extLst>
          </p:cNvPr>
          <p:cNvSpPr txBox="1"/>
          <p:nvPr/>
        </p:nvSpPr>
        <p:spPr>
          <a:xfrm>
            <a:off x="7501081" y="3679596"/>
            <a:ext cx="968375" cy="81304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450"/>
              </a:lnSpc>
              <a:spcBef>
                <a:spcPts val="340"/>
              </a:spcBef>
            </a:pPr>
            <a:r>
              <a:rPr sz="1400" spc="-5" dirty="0">
                <a:latin typeface="Times New Roman"/>
                <a:cs typeface="Times New Roman"/>
              </a:rPr>
              <a:t>P</a:t>
            </a:r>
            <a:r>
              <a:rPr sz="1400" dirty="0">
                <a:latin typeface="Times New Roman"/>
                <a:cs typeface="Times New Roman"/>
              </a:rPr>
              <a:t>rec</a:t>
            </a:r>
            <a:r>
              <a:rPr sz="1400" spc="5" dirty="0">
                <a:latin typeface="Times New Roman"/>
                <a:cs typeface="Times New Roman"/>
              </a:rPr>
              <a:t>onst</a:t>
            </a:r>
            <a:r>
              <a:rPr sz="1400" dirty="0">
                <a:latin typeface="Times New Roman"/>
                <a:cs typeface="Times New Roman"/>
              </a:rPr>
              <a:t>r</a:t>
            </a:r>
            <a:r>
              <a:rPr sz="1400" spc="-10" dirty="0">
                <a:latin typeface="Times New Roman"/>
                <a:cs typeface="Times New Roman"/>
              </a:rPr>
              <a:t>u</a:t>
            </a:r>
            <a:r>
              <a:rPr sz="1400" dirty="0">
                <a:latin typeface="Times New Roman"/>
                <a:cs typeface="Times New Roman"/>
              </a:rPr>
              <a:t>c</a:t>
            </a:r>
            <a:r>
              <a:rPr sz="1400" spc="-10" dirty="0">
                <a:latin typeface="Times New Roman"/>
                <a:cs typeface="Times New Roman"/>
              </a:rPr>
              <a:t>t</a:t>
            </a:r>
            <a:r>
              <a:rPr sz="1400" dirty="0">
                <a:latin typeface="Times New Roman"/>
                <a:cs typeface="Times New Roman"/>
              </a:rPr>
              <a:t>i  on Phase,  International  </a:t>
            </a:r>
            <a:r>
              <a:rPr sz="1400" spc="-5" dirty="0">
                <a:latin typeface="Times New Roman"/>
                <a:cs typeface="Times New Roman"/>
              </a:rPr>
              <a:t>Agreement</a:t>
            </a:r>
            <a:r>
              <a:rPr lang="sv-SE" sz="1400" spc="-5" dirty="0">
                <a:latin typeface="Times New Roman"/>
                <a:cs typeface="Times New Roman"/>
              </a:rPr>
              <a:t>s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DAFCD31B-E379-4BC2-865D-E16B135BA9A0}"/>
              </a:ext>
            </a:extLst>
          </p:cNvPr>
          <p:cNvSpPr/>
          <p:nvPr/>
        </p:nvSpPr>
        <p:spPr>
          <a:xfrm>
            <a:off x="8168825" y="3127823"/>
            <a:ext cx="164591" cy="1645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9">
            <a:extLst>
              <a:ext uri="{FF2B5EF4-FFF2-40B4-BE49-F238E27FC236}">
                <a16:creationId xmlns:a16="http://schemas.microsoft.com/office/drawing/2014/main" id="{52ECCAE3-D343-44F9-B4E9-C4437DE7C700}"/>
              </a:ext>
            </a:extLst>
          </p:cNvPr>
          <p:cNvSpPr/>
          <p:nvPr/>
        </p:nvSpPr>
        <p:spPr>
          <a:xfrm>
            <a:off x="8168823" y="3127821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1"/>
                </a:moveTo>
                <a:lnTo>
                  <a:pt x="164592" y="0"/>
                </a:lnTo>
                <a:lnTo>
                  <a:pt x="164592" y="164591"/>
                </a:lnTo>
                <a:lnTo>
                  <a:pt x="0" y="164591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0">
            <a:extLst>
              <a:ext uri="{FF2B5EF4-FFF2-40B4-BE49-F238E27FC236}">
                <a16:creationId xmlns:a16="http://schemas.microsoft.com/office/drawing/2014/main" id="{6B960075-CFCD-4C90-AC50-E188BD9D8587}"/>
              </a:ext>
            </a:extLst>
          </p:cNvPr>
          <p:cNvSpPr/>
          <p:nvPr/>
        </p:nvSpPr>
        <p:spPr>
          <a:xfrm>
            <a:off x="8452289" y="3147633"/>
            <a:ext cx="967739" cy="5821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1">
            <a:extLst>
              <a:ext uri="{FF2B5EF4-FFF2-40B4-BE49-F238E27FC236}">
                <a16:creationId xmlns:a16="http://schemas.microsoft.com/office/drawing/2014/main" id="{ED9233F8-C81E-471D-9E95-6FE63400A77D}"/>
              </a:ext>
            </a:extLst>
          </p:cNvPr>
          <p:cNvSpPr/>
          <p:nvPr/>
        </p:nvSpPr>
        <p:spPr>
          <a:xfrm>
            <a:off x="8452288" y="3147634"/>
            <a:ext cx="967740" cy="582295"/>
          </a:xfrm>
          <a:custGeom>
            <a:avLst/>
            <a:gdLst/>
            <a:ahLst/>
            <a:cxnLst/>
            <a:rect l="l" t="t" r="r" b="b"/>
            <a:pathLst>
              <a:path w="967740" h="582295">
                <a:moveTo>
                  <a:pt x="967740" y="0"/>
                </a:moveTo>
                <a:lnTo>
                  <a:pt x="967740" y="93789"/>
                </a:lnTo>
                <a:lnTo>
                  <a:pt x="93840" y="93789"/>
                </a:lnTo>
                <a:lnTo>
                  <a:pt x="93840" y="582168"/>
                </a:lnTo>
                <a:lnTo>
                  <a:pt x="0" y="582168"/>
                </a:lnTo>
                <a:lnTo>
                  <a:pt x="0" y="0"/>
                </a:lnTo>
                <a:lnTo>
                  <a:pt x="967740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2">
            <a:extLst>
              <a:ext uri="{FF2B5EF4-FFF2-40B4-BE49-F238E27FC236}">
                <a16:creationId xmlns:a16="http://schemas.microsoft.com/office/drawing/2014/main" id="{778226B8-83DE-4803-9B4D-020A78678B35}"/>
              </a:ext>
            </a:extLst>
          </p:cNvPr>
          <p:cNvSpPr txBox="1"/>
          <p:nvPr/>
        </p:nvSpPr>
        <p:spPr>
          <a:xfrm>
            <a:off x="8589515" y="3261777"/>
            <a:ext cx="8496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5" dirty="0">
                <a:latin typeface="Times New Roman"/>
                <a:cs typeface="Times New Roman"/>
              </a:rPr>
              <a:t>202</a:t>
            </a:r>
            <a:r>
              <a:rPr lang="sv-SE" sz="1400" b="1" spc="5" dirty="0">
                <a:latin typeface="Times New Roman"/>
                <a:cs typeface="Times New Roman"/>
              </a:rPr>
              <a:t>9</a:t>
            </a:r>
            <a:r>
              <a:rPr sz="1400" b="1" dirty="0">
                <a:latin typeface="Times New Roman"/>
                <a:cs typeface="Times New Roman"/>
              </a:rPr>
              <a:t>-</a:t>
            </a:r>
            <a:r>
              <a:rPr sz="1400" b="1" spc="-10" dirty="0">
                <a:latin typeface="Times New Roman"/>
                <a:cs typeface="Times New Roman"/>
              </a:rPr>
              <a:t>2</a:t>
            </a:r>
            <a:r>
              <a:rPr sz="1400" b="1" spc="5" dirty="0">
                <a:latin typeface="Times New Roman"/>
                <a:cs typeface="Times New Roman"/>
              </a:rPr>
              <a:t>0</a:t>
            </a:r>
            <a:r>
              <a:rPr sz="1400" b="1" spc="-10" dirty="0">
                <a:latin typeface="Times New Roman"/>
                <a:cs typeface="Times New Roman"/>
              </a:rPr>
              <a:t>3</a:t>
            </a:r>
            <a:r>
              <a:rPr lang="sv-SE" sz="1400" b="1" spc="-10" dirty="0">
                <a:latin typeface="Times New Roman"/>
                <a:cs typeface="Times New Roman"/>
              </a:rPr>
              <a:t>5</a:t>
            </a:r>
            <a:r>
              <a:rPr sz="1400" dirty="0"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2" name="object 43">
            <a:extLst>
              <a:ext uri="{FF2B5EF4-FFF2-40B4-BE49-F238E27FC236}">
                <a16:creationId xmlns:a16="http://schemas.microsoft.com/office/drawing/2014/main" id="{97FECC95-6D0C-4581-8B2F-D81DED450B9B}"/>
              </a:ext>
            </a:extLst>
          </p:cNvPr>
          <p:cNvSpPr txBox="1"/>
          <p:nvPr/>
        </p:nvSpPr>
        <p:spPr>
          <a:xfrm>
            <a:off x="8529005" y="3538692"/>
            <a:ext cx="1138555" cy="975994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ct val="86200"/>
              </a:lnSpc>
              <a:spcBef>
                <a:spcPts val="335"/>
              </a:spcBef>
            </a:pPr>
            <a:r>
              <a:rPr sz="1400" dirty="0">
                <a:latin typeface="Times New Roman"/>
                <a:cs typeface="Times New Roman"/>
              </a:rPr>
              <a:t>Construction</a:t>
            </a:r>
            <a:r>
              <a:rPr sz="1400" spc="-114" dirty="0">
                <a:latin typeface="Times New Roman"/>
                <a:cs typeface="Times New Roman"/>
              </a:rPr>
              <a:t> </a:t>
            </a:r>
            <a:r>
              <a:rPr sz="1400" spc="5" dirty="0">
                <a:latin typeface="Times New Roman"/>
                <a:cs typeface="Times New Roman"/>
              </a:rPr>
              <a:t>of  the </a:t>
            </a:r>
            <a:r>
              <a:rPr sz="1400" dirty="0">
                <a:latin typeface="Times New Roman"/>
                <a:cs typeface="Times New Roman"/>
              </a:rPr>
              <a:t>facility </a:t>
            </a:r>
            <a:r>
              <a:rPr sz="1400" spc="5" dirty="0">
                <a:latin typeface="Times New Roman"/>
                <a:cs typeface="Times New Roman"/>
              </a:rPr>
              <a:t>and  </a:t>
            </a:r>
            <a:r>
              <a:rPr sz="1400" dirty="0">
                <a:latin typeface="Times New Roman"/>
                <a:cs typeface="Times New Roman"/>
              </a:rPr>
              <a:t>detectors,  including  commissioning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3" name="object 44">
            <a:extLst>
              <a:ext uri="{FF2B5EF4-FFF2-40B4-BE49-F238E27FC236}">
                <a16:creationId xmlns:a16="http://schemas.microsoft.com/office/drawing/2014/main" id="{38C49F30-DB5E-478B-8420-C4C73F9AAC25}"/>
              </a:ext>
            </a:extLst>
          </p:cNvPr>
          <p:cNvSpPr/>
          <p:nvPr/>
        </p:nvSpPr>
        <p:spPr>
          <a:xfrm>
            <a:off x="9429173" y="2862647"/>
            <a:ext cx="164591" cy="1645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5">
            <a:extLst>
              <a:ext uri="{FF2B5EF4-FFF2-40B4-BE49-F238E27FC236}">
                <a16:creationId xmlns:a16="http://schemas.microsoft.com/office/drawing/2014/main" id="{5F81A2A9-7C0E-4679-A9EE-3CD129410378}"/>
              </a:ext>
            </a:extLst>
          </p:cNvPr>
          <p:cNvSpPr/>
          <p:nvPr/>
        </p:nvSpPr>
        <p:spPr>
          <a:xfrm>
            <a:off x="9429172" y="2862645"/>
            <a:ext cx="165100" cy="165100"/>
          </a:xfrm>
          <a:custGeom>
            <a:avLst/>
            <a:gdLst/>
            <a:ahLst/>
            <a:cxnLst/>
            <a:rect l="l" t="t" r="r" b="b"/>
            <a:pathLst>
              <a:path w="165100" h="165100">
                <a:moveTo>
                  <a:pt x="0" y="164591"/>
                </a:moveTo>
                <a:lnTo>
                  <a:pt x="164592" y="0"/>
                </a:lnTo>
                <a:lnTo>
                  <a:pt x="164592" y="164591"/>
                </a:lnTo>
                <a:lnTo>
                  <a:pt x="0" y="164591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6">
            <a:extLst>
              <a:ext uri="{FF2B5EF4-FFF2-40B4-BE49-F238E27FC236}">
                <a16:creationId xmlns:a16="http://schemas.microsoft.com/office/drawing/2014/main" id="{21CC63F6-ADAE-4DB5-9613-AB10F172B27C}"/>
              </a:ext>
            </a:extLst>
          </p:cNvPr>
          <p:cNvSpPr/>
          <p:nvPr/>
        </p:nvSpPr>
        <p:spPr>
          <a:xfrm>
            <a:off x="9601200" y="2861121"/>
            <a:ext cx="969264" cy="58369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7">
            <a:extLst>
              <a:ext uri="{FF2B5EF4-FFF2-40B4-BE49-F238E27FC236}">
                <a16:creationId xmlns:a16="http://schemas.microsoft.com/office/drawing/2014/main" id="{1BF11A1D-D748-4847-8BDC-7BB35111DFDA}"/>
              </a:ext>
            </a:extLst>
          </p:cNvPr>
          <p:cNvSpPr/>
          <p:nvPr/>
        </p:nvSpPr>
        <p:spPr>
          <a:xfrm>
            <a:off x="9601200" y="2861121"/>
            <a:ext cx="969644" cy="584200"/>
          </a:xfrm>
          <a:custGeom>
            <a:avLst/>
            <a:gdLst/>
            <a:ahLst/>
            <a:cxnLst/>
            <a:rect l="l" t="t" r="r" b="b"/>
            <a:pathLst>
              <a:path w="969645" h="584200">
                <a:moveTo>
                  <a:pt x="969263" y="0"/>
                </a:moveTo>
                <a:lnTo>
                  <a:pt x="969263" y="94030"/>
                </a:lnTo>
                <a:lnTo>
                  <a:pt x="94094" y="94030"/>
                </a:lnTo>
                <a:lnTo>
                  <a:pt x="94094" y="583692"/>
                </a:lnTo>
                <a:lnTo>
                  <a:pt x="0" y="583692"/>
                </a:lnTo>
                <a:lnTo>
                  <a:pt x="0" y="0"/>
                </a:lnTo>
                <a:lnTo>
                  <a:pt x="969263" y="0"/>
                </a:lnTo>
                <a:close/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8">
            <a:extLst>
              <a:ext uri="{FF2B5EF4-FFF2-40B4-BE49-F238E27FC236}">
                <a16:creationId xmlns:a16="http://schemas.microsoft.com/office/drawing/2014/main" id="{2624585C-57C1-47D2-97A6-78B5C4ADFCE6}"/>
              </a:ext>
            </a:extLst>
          </p:cNvPr>
          <p:cNvSpPr txBox="1"/>
          <p:nvPr/>
        </p:nvSpPr>
        <p:spPr>
          <a:xfrm>
            <a:off x="9753600" y="2966610"/>
            <a:ext cx="920222" cy="6161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60"/>
              </a:lnSpc>
              <a:spcBef>
                <a:spcPts val="105"/>
              </a:spcBef>
            </a:pPr>
            <a:r>
              <a:rPr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203</a:t>
            </a:r>
            <a:r>
              <a:rPr lang="sv-SE" sz="1400" b="1" spc="5" dirty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r>
              <a:rPr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1400" dirty="0">
              <a:latin typeface="Times New Roman"/>
              <a:cs typeface="Times New Roman"/>
            </a:endParaRPr>
          </a:p>
          <a:p>
            <a:pPr marL="12700" marR="23495">
              <a:lnSpc>
                <a:spcPts val="1450"/>
              </a:lnSpc>
              <a:spcBef>
                <a:spcPts val="120"/>
              </a:spcBef>
            </a:pPr>
            <a:r>
              <a:rPr lang="sv-SE" sz="1400" dirty="0">
                <a:solidFill>
                  <a:srgbClr val="FF0000"/>
                </a:solidFill>
                <a:latin typeface="Times New Roman"/>
                <a:cs typeface="Times New Roman"/>
              </a:rPr>
              <a:t>Start </a:t>
            </a:r>
            <a:r>
              <a:rPr lang="sv-SE"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of</a:t>
            </a:r>
            <a:r>
              <a:rPr lang="sv-SE" sz="1400" dirty="0">
                <a:solidFill>
                  <a:srgbClr val="FF0000"/>
                </a:solidFill>
                <a:latin typeface="Times New Roman"/>
                <a:cs typeface="Times New Roman"/>
              </a:rPr>
              <a:t> d</a:t>
            </a:r>
            <a:r>
              <a:rPr sz="1400" dirty="0" err="1">
                <a:solidFill>
                  <a:srgbClr val="FF0000"/>
                </a:solidFill>
                <a:latin typeface="Times New Roman"/>
                <a:cs typeface="Times New Roman"/>
              </a:rPr>
              <a:t>ata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  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king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48" name="object 50">
            <a:extLst>
              <a:ext uri="{FF2B5EF4-FFF2-40B4-BE49-F238E27FC236}">
                <a16:creationId xmlns:a16="http://schemas.microsoft.com/office/drawing/2014/main" id="{E43DB88F-FAEF-491C-AB16-A7D804E64C8E}"/>
              </a:ext>
            </a:extLst>
          </p:cNvPr>
          <p:cNvSpPr/>
          <p:nvPr/>
        </p:nvSpPr>
        <p:spPr>
          <a:xfrm>
            <a:off x="5071246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39" h="104139">
                <a:moveTo>
                  <a:pt x="12385" y="104002"/>
                </a:moveTo>
                <a:lnTo>
                  <a:pt x="0" y="104002"/>
                </a:lnTo>
                <a:lnTo>
                  <a:pt x="0" y="0"/>
                </a:lnTo>
                <a:lnTo>
                  <a:pt x="14707" y="0"/>
                </a:lnTo>
                <a:lnTo>
                  <a:pt x="25231" y="16624"/>
                </a:lnTo>
                <a:lnTo>
                  <a:pt x="11611" y="16624"/>
                </a:lnTo>
                <a:lnTo>
                  <a:pt x="12058" y="26483"/>
                </a:lnTo>
                <a:lnTo>
                  <a:pt x="12226" y="33878"/>
                </a:lnTo>
                <a:lnTo>
                  <a:pt x="12343" y="43688"/>
                </a:lnTo>
                <a:lnTo>
                  <a:pt x="12385" y="104002"/>
                </a:lnTo>
                <a:close/>
              </a:path>
              <a:path w="78739" h="104139">
                <a:moveTo>
                  <a:pt x="78182" y="86604"/>
                </a:moveTo>
                <a:lnTo>
                  <a:pt x="66571" y="86604"/>
                </a:lnTo>
                <a:lnTo>
                  <a:pt x="66958" y="86217"/>
                </a:lnTo>
                <a:lnTo>
                  <a:pt x="66226" y="75984"/>
                </a:lnTo>
                <a:lnTo>
                  <a:pt x="65748" y="65823"/>
                </a:lnTo>
                <a:lnTo>
                  <a:pt x="65488" y="55227"/>
                </a:lnTo>
                <a:lnTo>
                  <a:pt x="65409" y="0"/>
                </a:lnTo>
                <a:lnTo>
                  <a:pt x="78182" y="0"/>
                </a:lnTo>
                <a:lnTo>
                  <a:pt x="78182" y="86604"/>
                </a:lnTo>
                <a:close/>
              </a:path>
              <a:path w="78739" h="104139">
                <a:moveTo>
                  <a:pt x="78182" y="104002"/>
                </a:moveTo>
                <a:lnTo>
                  <a:pt x="64248" y="104002"/>
                </a:lnTo>
                <a:lnTo>
                  <a:pt x="31350" y="51421"/>
                </a:lnTo>
                <a:lnTo>
                  <a:pt x="25931" y="42667"/>
                </a:lnTo>
                <a:lnTo>
                  <a:pt x="20803" y="33878"/>
                </a:lnTo>
                <a:lnTo>
                  <a:pt x="16110" y="25160"/>
                </a:lnTo>
                <a:lnTo>
                  <a:pt x="11998" y="16624"/>
                </a:lnTo>
                <a:lnTo>
                  <a:pt x="25231" y="16624"/>
                </a:lnTo>
                <a:lnTo>
                  <a:pt x="47993" y="52581"/>
                </a:lnTo>
                <a:lnTo>
                  <a:pt x="66571" y="86604"/>
                </a:lnTo>
                <a:lnTo>
                  <a:pt x="78182" y="86604"/>
                </a:lnTo>
                <a:lnTo>
                  <a:pt x="78182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51">
            <a:extLst>
              <a:ext uri="{FF2B5EF4-FFF2-40B4-BE49-F238E27FC236}">
                <a16:creationId xmlns:a16="http://schemas.microsoft.com/office/drawing/2014/main" id="{4A45D99A-122C-464F-8F3C-A46017753D1D}"/>
              </a:ext>
            </a:extLst>
          </p:cNvPr>
          <p:cNvSpPr/>
          <p:nvPr/>
        </p:nvSpPr>
        <p:spPr>
          <a:xfrm>
            <a:off x="5173040" y="3321549"/>
            <a:ext cx="56515" cy="11430"/>
          </a:xfrm>
          <a:custGeom>
            <a:avLst/>
            <a:gdLst/>
            <a:ahLst/>
            <a:cxnLst/>
            <a:rect l="l" t="t" r="r" b="b"/>
            <a:pathLst>
              <a:path w="56515" h="11430">
                <a:moveTo>
                  <a:pt x="0" y="0"/>
                </a:moveTo>
                <a:lnTo>
                  <a:pt x="56120" y="0"/>
                </a:lnTo>
                <a:lnTo>
                  <a:pt x="56120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2">
            <a:extLst>
              <a:ext uri="{FF2B5EF4-FFF2-40B4-BE49-F238E27FC236}">
                <a16:creationId xmlns:a16="http://schemas.microsoft.com/office/drawing/2014/main" id="{D65988EC-2811-4CC4-8578-AE9B14530E86}"/>
              </a:ext>
            </a:extLst>
          </p:cNvPr>
          <p:cNvSpPr/>
          <p:nvPr/>
        </p:nvSpPr>
        <p:spPr>
          <a:xfrm>
            <a:off x="5173039" y="3332973"/>
            <a:ext cx="13970" cy="33020"/>
          </a:xfrm>
          <a:custGeom>
            <a:avLst/>
            <a:gdLst/>
            <a:ahLst/>
            <a:cxnLst/>
            <a:rect l="l" t="t" r="r" b="b"/>
            <a:pathLst>
              <a:path w="13970" h="33019">
                <a:moveTo>
                  <a:pt x="0" y="0"/>
                </a:moveTo>
                <a:lnTo>
                  <a:pt x="13546" y="0"/>
                </a:lnTo>
                <a:lnTo>
                  <a:pt x="13546" y="33002"/>
                </a:lnTo>
                <a:lnTo>
                  <a:pt x="0" y="33002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3">
            <a:extLst>
              <a:ext uri="{FF2B5EF4-FFF2-40B4-BE49-F238E27FC236}">
                <a16:creationId xmlns:a16="http://schemas.microsoft.com/office/drawing/2014/main" id="{6F94D728-CB01-4794-A617-58718FDD52E9}"/>
              </a:ext>
            </a:extLst>
          </p:cNvPr>
          <p:cNvSpPr/>
          <p:nvPr/>
        </p:nvSpPr>
        <p:spPr>
          <a:xfrm>
            <a:off x="5173040" y="3365975"/>
            <a:ext cx="53975" cy="11430"/>
          </a:xfrm>
          <a:custGeom>
            <a:avLst/>
            <a:gdLst/>
            <a:ahLst/>
            <a:cxnLst/>
            <a:rect l="l" t="t" r="r" b="b"/>
            <a:pathLst>
              <a:path w="53975" h="11430">
                <a:moveTo>
                  <a:pt x="0" y="0"/>
                </a:moveTo>
                <a:lnTo>
                  <a:pt x="53798" y="0"/>
                </a:lnTo>
                <a:lnTo>
                  <a:pt x="53798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>
            <a:extLst>
              <a:ext uri="{FF2B5EF4-FFF2-40B4-BE49-F238E27FC236}">
                <a16:creationId xmlns:a16="http://schemas.microsoft.com/office/drawing/2014/main" id="{D954DCBF-6925-4CCF-A121-262857A1DDDB}"/>
              </a:ext>
            </a:extLst>
          </p:cNvPr>
          <p:cNvSpPr/>
          <p:nvPr/>
        </p:nvSpPr>
        <p:spPr>
          <a:xfrm>
            <a:off x="5173039" y="3377399"/>
            <a:ext cx="13970" cy="36830"/>
          </a:xfrm>
          <a:custGeom>
            <a:avLst/>
            <a:gdLst/>
            <a:ahLst/>
            <a:cxnLst/>
            <a:rect l="l" t="t" r="r" b="b"/>
            <a:pathLst>
              <a:path w="13970" h="36830">
                <a:moveTo>
                  <a:pt x="0" y="0"/>
                </a:moveTo>
                <a:lnTo>
                  <a:pt x="13546" y="0"/>
                </a:lnTo>
                <a:lnTo>
                  <a:pt x="13546" y="36810"/>
                </a:lnTo>
                <a:lnTo>
                  <a:pt x="0" y="36810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5">
            <a:extLst>
              <a:ext uri="{FF2B5EF4-FFF2-40B4-BE49-F238E27FC236}">
                <a16:creationId xmlns:a16="http://schemas.microsoft.com/office/drawing/2014/main" id="{F11D0ACF-127E-4027-A6E2-76F9FA98C782}"/>
              </a:ext>
            </a:extLst>
          </p:cNvPr>
          <p:cNvSpPr/>
          <p:nvPr/>
        </p:nvSpPr>
        <p:spPr>
          <a:xfrm>
            <a:off x="5173040" y="3414209"/>
            <a:ext cx="59055" cy="11430"/>
          </a:xfrm>
          <a:custGeom>
            <a:avLst/>
            <a:gdLst/>
            <a:ahLst/>
            <a:cxnLst/>
            <a:rect l="l" t="t" r="r" b="b"/>
            <a:pathLst>
              <a:path w="59054" h="11430">
                <a:moveTo>
                  <a:pt x="0" y="0"/>
                </a:moveTo>
                <a:lnTo>
                  <a:pt x="58443" y="0"/>
                </a:lnTo>
                <a:lnTo>
                  <a:pt x="58443" y="11423"/>
                </a:lnTo>
                <a:lnTo>
                  <a:pt x="0" y="11423"/>
                </a:lnTo>
                <a:lnTo>
                  <a:pt x="0" y="0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6">
            <a:extLst>
              <a:ext uri="{FF2B5EF4-FFF2-40B4-BE49-F238E27FC236}">
                <a16:creationId xmlns:a16="http://schemas.microsoft.com/office/drawing/2014/main" id="{93922FBC-493E-487F-B943-C2F2D268DD60}"/>
              </a:ext>
            </a:extLst>
          </p:cNvPr>
          <p:cNvSpPr/>
          <p:nvPr/>
        </p:nvSpPr>
        <p:spPr>
          <a:xfrm>
            <a:off x="5248899" y="3321901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4">
                <a:moveTo>
                  <a:pt x="37543" y="105935"/>
                </a:moveTo>
                <a:lnTo>
                  <a:pt x="2872" y="81958"/>
                </a:lnTo>
                <a:lnTo>
                  <a:pt x="0" y="0"/>
                </a:lnTo>
                <a:lnTo>
                  <a:pt x="13546" y="0"/>
                </a:lnTo>
                <a:lnTo>
                  <a:pt x="13546" y="61860"/>
                </a:lnTo>
                <a:lnTo>
                  <a:pt x="15396" y="76781"/>
                </a:lnTo>
                <a:lnTo>
                  <a:pt x="20513" y="86990"/>
                </a:lnTo>
                <a:lnTo>
                  <a:pt x="28241" y="92850"/>
                </a:lnTo>
                <a:lnTo>
                  <a:pt x="37930" y="94723"/>
                </a:lnTo>
                <a:lnTo>
                  <a:pt x="66071" y="94723"/>
                </a:lnTo>
                <a:lnTo>
                  <a:pt x="65700" y="95351"/>
                </a:lnTo>
                <a:lnTo>
                  <a:pt x="53181" y="103380"/>
                </a:lnTo>
                <a:lnTo>
                  <a:pt x="37543" y="105935"/>
                </a:lnTo>
                <a:close/>
              </a:path>
              <a:path w="77470" h="106044">
                <a:moveTo>
                  <a:pt x="66071" y="94723"/>
                </a:moveTo>
                <a:lnTo>
                  <a:pt x="37930" y="94723"/>
                </a:lnTo>
                <a:lnTo>
                  <a:pt x="48392" y="92796"/>
                </a:lnTo>
                <a:lnTo>
                  <a:pt x="56314" y="86845"/>
                </a:lnTo>
                <a:lnTo>
                  <a:pt x="61333" y="76618"/>
                </a:lnTo>
                <a:lnTo>
                  <a:pt x="63087" y="61860"/>
                </a:lnTo>
                <a:lnTo>
                  <a:pt x="63087" y="0"/>
                </a:lnTo>
                <a:lnTo>
                  <a:pt x="77021" y="0"/>
                </a:lnTo>
                <a:lnTo>
                  <a:pt x="76908" y="61473"/>
                </a:lnTo>
                <a:lnTo>
                  <a:pt x="74009" y="81306"/>
                </a:lnTo>
                <a:lnTo>
                  <a:pt x="66071" y="94723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2A1DAA45-5C3C-413F-8AD3-9F9C58C34F92}"/>
              </a:ext>
            </a:extLst>
          </p:cNvPr>
          <p:cNvSpPr/>
          <p:nvPr/>
        </p:nvSpPr>
        <p:spPr>
          <a:xfrm>
            <a:off x="5337532" y="3321901"/>
            <a:ext cx="77470" cy="12065"/>
          </a:xfrm>
          <a:custGeom>
            <a:avLst/>
            <a:gdLst/>
            <a:ahLst/>
            <a:cxnLst/>
            <a:rect l="l" t="t" r="r" b="b"/>
            <a:pathLst>
              <a:path w="77470" h="12064">
                <a:moveTo>
                  <a:pt x="77021" y="11598"/>
                </a:moveTo>
                <a:lnTo>
                  <a:pt x="0" y="11598"/>
                </a:lnTo>
                <a:lnTo>
                  <a:pt x="0" y="0"/>
                </a:lnTo>
                <a:lnTo>
                  <a:pt x="77021" y="0"/>
                </a:lnTo>
                <a:lnTo>
                  <a:pt x="77021" y="11598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8">
            <a:extLst>
              <a:ext uri="{FF2B5EF4-FFF2-40B4-BE49-F238E27FC236}">
                <a16:creationId xmlns:a16="http://schemas.microsoft.com/office/drawing/2014/main" id="{A2C0EFD9-FE9F-4011-A1D8-B42387F5D18E}"/>
              </a:ext>
            </a:extLst>
          </p:cNvPr>
          <p:cNvSpPr/>
          <p:nvPr/>
        </p:nvSpPr>
        <p:spPr>
          <a:xfrm>
            <a:off x="5376042" y="3333499"/>
            <a:ext cx="0" cy="92710"/>
          </a:xfrm>
          <a:custGeom>
            <a:avLst/>
            <a:gdLst/>
            <a:ahLst/>
            <a:cxnLst/>
            <a:rect l="l" t="t" r="r" b="b"/>
            <a:pathLst>
              <a:path h="92710">
                <a:moveTo>
                  <a:pt x="0" y="0"/>
                </a:moveTo>
                <a:lnTo>
                  <a:pt x="0" y="92403"/>
                </a:lnTo>
              </a:path>
            </a:pathLst>
          </a:custGeom>
          <a:ln w="13546">
            <a:solidFill>
              <a:srgbClr val="2449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60">
            <a:extLst>
              <a:ext uri="{FF2B5EF4-FFF2-40B4-BE49-F238E27FC236}">
                <a16:creationId xmlns:a16="http://schemas.microsoft.com/office/drawing/2014/main" id="{575DF5A6-FCB0-46EC-83A4-F4FE4672A33B}"/>
              </a:ext>
            </a:extLst>
          </p:cNvPr>
          <p:cNvSpPr/>
          <p:nvPr/>
        </p:nvSpPr>
        <p:spPr>
          <a:xfrm>
            <a:off x="5509379" y="3321901"/>
            <a:ext cx="13970" cy="104139"/>
          </a:xfrm>
          <a:custGeom>
            <a:avLst/>
            <a:gdLst/>
            <a:ahLst/>
            <a:cxnLst/>
            <a:rect l="l" t="t" r="r" b="b"/>
            <a:pathLst>
              <a:path w="13970" h="104139">
                <a:moveTo>
                  <a:pt x="0" y="104002"/>
                </a:moveTo>
                <a:lnTo>
                  <a:pt x="13546" y="104002"/>
                </a:lnTo>
                <a:lnTo>
                  <a:pt x="13546" y="0"/>
                </a:lnTo>
                <a:lnTo>
                  <a:pt x="0" y="0"/>
                </a:lnTo>
                <a:lnTo>
                  <a:pt x="0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61">
            <a:extLst>
              <a:ext uri="{FF2B5EF4-FFF2-40B4-BE49-F238E27FC236}">
                <a16:creationId xmlns:a16="http://schemas.microsoft.com/office/drawing/2014/main" id="{59D557FE-90BF-4F26-BA93-34E55487E4E6}"/>
              </a:ext>
            </a:extLst>
          </p:cNvPr>
          <p:cNvSpPr/>
          <p:nvPr/>
        </p:nvSpPr>
        <p:spPr>
          <a:xfrm>
            <a:off x="5546535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40" h="104139">
                <a:moveTo>
                  <a:pt x="12772" y="104002"/>
                </a:moveTo>
                <a:lnTo>
                  <a:pt x="0" y="104002"/>
                </a:lnTo>
                <a:lnTo>
                  <a:pt x="0" y="0"/>
                </a:lnTo>
                <a:lnTo>
                  <a:pt x="14707" y="0"/>
                </a:lnTo>
                <a:lnTo>
                  <a:pt x="25231" y="16624"/>
                </a:lnTo>
                <a:lnTo>
                  <a:pt x="11611" y="16624"/>
                </a:lnTo>
                <a:lnTo>
                  <a:pt x="12119" y="26483"/>
                </a:lnTo>
                <a:lnTo>
                  <a:pt x="12482" y="36632"/>
                </a:lnTo>
                <a:lnTo>
                  <a:pt x="12602" y="42667"/>
                </a:lnTo>
                <a:lnTo>
                  <a:pt x="12723" y="51421"/>
                </a:lnTo>
                <a:lnTo>
                  <a:pt x="12772" y="104002"/>
                </a:lnTo>
                <a:close/>
              </a:path>
              <a:path w="78740" h="104139">
                <a:moveTo>
                  <a:pt x="78182" y="86604"/>
                </a:moveTo>
                <a:lnTo>
                  <a:pt x="66571" y="86604"/>
                </a:lnTo>
                <a:lnTo>
                  <a:pt x="66958" y="86217"/>
                </a:lnTo>
                <a:lnTo>
                  <a:pt x="66226" y="75984"/>
                </a:lnTo>
                <a:lnTo>
                  <a:pt x="65748" y="65823"/>
                </a:lnTo>
                <a:lnTo>
                  <a:pt x="65488" y="55227"/>
                </a:lnTo>
                <a:lnTo>
                  <a:pt x="65409" y="0"/>
                </a:lnTo>
                <a:lnTo>
                  <a:pt x="78182" y="0"/>
                </a:lnTo>
                <a:lnTo>
                  <a:pt x="78182" y="86604"/>
                </a:lnTo>
                <a:close/>
              </a:path>
              <a:path w="78740" h="104139">
                <a:moveTo>
                  <a:pt x="78182" y="104002"/>
                </a:moveTo>
                <a:lnTo>
                  <a:pt x="64635" y="104002"/>
                </a:lnTo>
                <a:lnTo>
                  <a:pt x="31350" y="51421"/>
                </a:lnTo>
                <a:lnTo>
                  <a:pt x="26149" y="42667"/>
                </a:lnTo>
                <a:lnTo>
                  <a:pt x="21093" y="33878"/>
                </a:lnTo>
                <a:lnTo>
                  <a:pt x="16328" y="25160"/>
                </a:lnTo>
                <a:lnTo>
                  <a:pt x="11998" y="16624"/>
                </a:lnTo>
                <a:lnTo>
                  <a:pt x="25231" y="16624"/>
                </a:lnTo>
                <a:lnTo>
                  <a:pt x="47993" y="52581"/>
                </a:lnTo>
                <a:lnTo>
                  <a:pt x="66571" y="86604"/>
                </a:lnTo>
                <a:lnTo>
                  <a:pt x="78182" y="86604"/>
                </a:lnTo>
                <a:lnTo>
                  <a:pt x="78182" y="104002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62">
            <a:extLst>
              <a:ext uri="{FF2B5EF4-FFF2-40B4-BE49-F238E27FC236}">
                <a16:creationId xmlns:a16="http://schemas.microsoft.com/office/drawing/2014/main" id="{13954BC3-4265-4D1B-A029-F69910B3FBDF}"/>
              </a:ext>
            </a:extLst>
          </p:cNvPr>
          <p:cNvSpPr/>
          <p:nvPr/>
        </p:nvSpPr>
        <p:spPr>
          <a:xfrm>
            <a:off x="5642135" y="3320353"/>
            <a:ext cx="95250" cy="107950"/>
          </a:xfrm>
          <a:custGeom>
            <a:avLst/>
            <a:gdLst/>
            <a:ahLst/>
            <a:cxnLst/>
            <a:rect l="l" t="t" r="r" b="b"/>
            <a:pathLst>
              <a:path w="95250" h="107950">
                <a:moveTo>
                  <a:pt x="46832" y="107482"/>
                </a:moveTo>
                <a:lnTo>
                  <a:pt x="27921" y="103664"/>
                </a:lnTo>
                <a:lnTo>
                  <a:pt x="13111" y="92886"/>
                </a:lnTo>
                <a:lnTo>
                  <a:pt x="3453" y="76165"/>
                </a:lnTo>
                <a:lnTo>
                  <a:pt x="0" y="54514"/>
                </a:lnTo>
                <a:lnTo>
                  <a:pt x="3640" y="32132"/>
                </a:lnTo>
                <a:lnTo>
                  <a:pt x="13739" y="14933"/>
                </a:lnTo>
                <a:lnTo>
                  <a:pt x="29064" y="3896"/>
                </a:lnTo>
                <a:lnTo>
                  <a:pt x="48380" y="0"/>
                </a:lnTo>
                <a:lnTo>
                  <a:pt x="67780" y="3866"/>
                </a:lnTo>
                <a:lnTo>
                  <a:pt x="77266" y="10825"/>
                </a:lnTo>
                <a:lnTo>
                  <a:pt x="47993" y="10825"/>
                </a:lnTo>
                <a:lnTo>
                  <a:pt x="33261" y="14383"/>
                </a:lnTo>
                <a:lnTo>
                  <a:pt x="22738" y="23922"/>
                </a:lnTo>
                <a:lnTo>
                  <a:pt x="16425" y="37738"/>
                </a:lnTo>
                <a:lnTo>
                  <a:pt x="14419" y="53354"/>
                </a:lnTo>
                <a:lnTo>
                  <a:pt x="14375" y="54514"/>
                </a:lnTo>
                <a:lnTo>
                  <a:pt x="16582" y="70172"/>
                </a:lnTo>
                <a:lnTo>
                  <a:pt x="23125" y="83607"/>
                </a:lnTo>
                <a:lnTo>
                  <a:pt x="33587" y="92838"/>
                </a:lnTo>
                <a:lnTo>
                  <a:pt x="47606" y="96269"/>
                </a:lnTo>
                <a:lnTo>
                  <a:pt x="76980" y="96269"/>
                </a:lnTo>
                <a:lnTo>
                  <a:pt x="65657" y="103960"/>
                </a:lnTo>
                <a:lnTo>
                  <a:pt x="46832" y="107482"/>
                </a:lnTo>
                <a:close/>
              </a:path>
              <a:path w="95250" h="107950">
                <a:moveTo>
                  <a:pt x="76980" y="96269"/>
                </a:moveTo>
                <a:lnTo>
                  <a:pt x="47606" y="96269"/>
                </a:lnTo>
                <a:lnTo>
                  <a:pt x="61762" y="92886"/>
                </a:lnTo>
                <a:lnTo>
                  <a:pt x="72231" y="83656"/>
                </a:lnTo>
                <a:lnTo>
                  <a:pt x="78684" y="70009"/>
                </a:lnTo>
                <a:lnTo>
                  <a:pt x="80737" y="54514"/>
                </a:lnTo>
                <a:lnTo>
                  <a:pt x="80789" y="52581"/>
                </a:lnTo>
                <a:lnTo>
                  <a:pt x="78853" y="37901"/>
                </a:lnTo>
                <a:lnTo>
                  <a:pt x="72715" y="24260"/>
                </a:lnTo>
                <a:lnTo>
                  <a:pt x="62440" y="14534"/>
                </a:lnTo>
                <a:lnTo>
                  <a:pt x="47993" y="10825"/>
                </a:lnTo>
                <a:lnTo>
                  <a:pt x="77266" y="10825"/>
                </a:lnTo>
                <a:lnTo>
                  <a:pt x="82536" y="14691"/>
                </a:lnTo>
                <a:lnTo>
                  <a:pt x="91922" y="31316"/>
                </a:lnTo>
                <a:lnTo>
                  <a:pt x="95212" y="52581"/>
                </a:lnTo>
                <a:lnTo>
                  <a:pt x="91408" y="76328"/>
                </a:lnTo>
                <a:lnTo>
                  <a:pt x="81036" y="93515"/>
                </a:lnTo>
                <a:lnTo>
                  <a:pt x="76980" y="96269"/>
                </a:lnTo>
                <a:close/>
              </a:path>
            </a:pathLst>
          </a:custGeom>
          <a:solidFill>
            <a:srgbClr val="2449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3">
            <a:extLst>
              <a:ext uri="{FF2B5EF4-FFF2-40B4-BE49-F238E27FC236}">
                <a16:creationId xmlns:a16="http://schemas.microsoft.com/office/drawing/2014/main" id="{D4F9A0DC-4BA0-4197-8881-DD26BD683A26}"/>
              </a:ext>
            </a:extLst>
          </p:cNvPr>
          <p:cNvSpPr/>
          <p:nvPr/>
        </p:nvSpPr>
        <p:spPr>
          <a:xfrm>
            <a:off x="5071249" y="3321901"/>
            <a:ext cx="78740" cy="104139"/>
          </a:xfrm>
          <a:custGeom>
            <a:avLst/>
            <a:gdLst/>
            <a:ahLst/>
            <a:cxnLst/>
            <a:rect l="l" t="t" r="r" b="b"/>
            <a:pathLst>
              <a:path w="78739" h="104139">
                <a:moveTo>
                  <a:pt x="12772" y="104002"/>
                </a:moveTo>
                <a:lnTo>
                  <a:pt x="12772" y="59540"/>
                </a:lnTo>
                <a:lnTo>
                  <a:pt x="12699" y="47343"/>
                </a:lnTo>
                <a:lnTo>
                  <a:pt x="12482" y="36487"/>
                </a:lnTo>
                <a:lnTo>
                  <a:pt x="12119" y="26429"/>
                </a:lnTo>
                <a:lnTo>
                  <a:pt x="11611" y="16624"/>
                </a:lnTo>
                <a:lnTo>
                  <a:pt x="11998" y="16238"/>
                </a:lnTo>
                <a:lnTo>
                  <a:pt x="31350" y="51034"/>
                </a:lnTo>
                <a:lnTo>
                  <a:pt x="64635" y="104002"/>
                </a:lnTo>
                <a:lnTo>
                  <a:pt x="78182" y="104002"/>
                </a:lnTo>
                <a:lnTo>
                  <a:pt x="78182" y="0"/>
                </a:lnTo>
                <a:lnTo>
                  <a:pt x="65409" y="0"/>
                </a:lnTo>
                <a:lnTo>
                  <a:pt x="65409" y="43302"/>
                </a:lnTo>
                <a:lnTo>
                  <a:pt x="66958" y="86217"/>
                </a:lnTo>
                <a:lnTo>
                  <a:pt x="66958" y="86604"/>
                </a:lnTo>
                <a:lnTo>
                  <a:pt x="47993" y="52581"/>
                </a:lnTo>
                <a:lnTo>
                  <a:pt x="14707" y="0"/>
                </a:lnTo>
                <a:lnTo>
                  <a:pt x="0" y="0"/>
                </a:lnTo>
                <a:lnTo>
                  <a:pt x="0" y="104002"/>
                </a:lnTo>
                <a:lnTo>
                  <a:pt x="12772" y="104002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4">
            <a:extLst>
              <a:ext uri="{FF2B5EF4-FFF2-40B4-BE49-F238E27FC236}">
                <a16:creationId xmlns:a16="http://schemas.microsoft.com/office/drawing/2014/main" id="{E178B0D7-B879-4875-860F-2B030BAA8CC0}"/>
              </a:ext>
            </a:extLst>
          </p:cNvPr>
          <p:cNvSpPr/>
          <p:nvPr/>
        </p:nvSpPr>
        <p:spPr>
          <a:xfrm>
            <a:off x="5173043" y="3321901"/>
            <a:ext cx="59055" cy="104139"/>
          </a:xfrm>
          <a:custGeom>
            <a:avLst/>
            <a:gdLst/>
            <a:ahLst/>
            <a:cxnLst/>
            <a:rect l="l" t="t" r="r" b="b"/>
            <a:pathLst>
              <a:path w="59054" h="104139">
                <a:moveTo>
                  <a:pt x="54185" y="44075"/>
                </a:moveTo>
                <a:lnTo>
                  <a:pt x="13546" y="44075"/>
                </a:lnTo>
                <a:lnTo>
                  <a:pt x="13546" y="11212"/>
                </a:lnTo>
                <a:lnTo>
                  <a:pt x="56508" y="11212"/>
                </a:lnTo>
                <a:lnTo>
                  <a:pt x="56508" y="0"/>
                </a:lnTo>
                <a:lnTo>
                  <a:pt x="0" y="0"/>
                </a:lnTo>
                <a:lnTo>
                  <a:pt x="0" y="104002"/>
                </a:lnTo>
                <a:lnTo>
                  <a:pt x="58830" y="104002"/>
                </a:lnTo>
                <a:lnTo>
                  <a:pt x="58830" y="92790"/>
                </a:lnTo>
                <a:lnTo>
                  <a:pt x="13546" y="92790"/>
                </a:lnTo>
                <a:lnTo>
                  <a:pt x="13546" y="55287"/>
                </a:lnTo>
                <a:lnTo>
                  <a:pt x="54185" y="55287"/>
                </a:lnTo>
                <a:lnTo>
                  <a:pt x="54185" y="44075"/>
                </a:lnTo>
                <a:close/>
              </a:path>
            </a:pathLst>
          </a:custGeom>
          <a:ln w="5030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5">
            <a:extLst>
              <a:ext uri="{FF2B5EF4-FFF2-40B4-BE49-F238E27FC236}">
                <a16:creationId xmlns:a16="http://schemas.microsoft.com/office/drawing/2014/main" id="{6A02D5BF-67DB-48C7-9730-512EFCCC6DEF}"/>
              </a:ext>
            </a:extLst>
          </p:cNvPr>
          <p:cNvSpPr/>
          <p:nvPr/>
        </p:nvSpPr>
        <p:spPr>
          <a:xfrm>
            <a:off x="5248902" y="3321901"/>
            <a:ext cx="77470" cy="106045"/>
          </a:xfrm>
          <a:custGeom>
            <a:avLst/>
            <a:gdLst/>
            <a:ahLst/>
            <a:cxnLst/>
            <a:rect l="l" t="t" r="r" b="b"/>
            <a:pathLst>
              <a:path w="77470" h="106044">
                <a:moveTo>
                  <a:pt x="0" y="0"/>
                </a:moveTo>
                <a:lnTo>
                  <a:pt x="0" y="61086"/>
                </a:lnTo>
                <a:lnTo>
                  <a:pt x="2872" y="81795"/>
                </a:lnTo>
                <a:lnTo>
                  <a:pt x="10788" y="95689"/>
                </a:lnTo>
                <a:lnTo>
                  <a:pt x="22696" y="103494"/>
                </a:lnTo>
                <a:lnTo>
                  <a:pt x="37543" y="105935"/>
                </a:lnTo>
                <a:lnTo>
                  <a:pt x="53345" y="103380"/>
                </a:lnTo>
                <a:lnTo>
                  <a:pt x="65845" y="95351"/>
                </a:lnTo>
                <a:lnTo>
                  <a:pt x="74063" y="81306"/>
                </a:lnTo>
                <a:lnTo>
                  <a:pt x="77021" y="60700"/>
                </a:lnTo>
                <a:lnTo>
                  <a:pt x="77021" y="0"/>
                </a:lnTo>
                <a:lnTo>
                  <a:pt x="63474" y="0"/>
                </a:lnTo>
                <a:lnTo>
                  <a:pt x="63474" y="61473"/>
                </a:lnTo>
                <a:lnTo>
                  <a:pt x="61660" y="76455"/>
                </a:lnTo>
                <a:lnTo>
                  <a:pt x="56508" y="86797"/>
                </a:lnTo>
                <a:lnTo>
                  <a:pt x="48452" y="92790"/>
                </a:lnTo>
                <a:lnTo>
                  <a:pt x="37930" y="94723"/>
                </a:lnTo>
                <a:lnTo>
                  <a:pt x="28302" y="92844"/>
                </a:lnTo>
                <a:lnTo>
                  <a:pt x="20706" y="86942"/>
                </a:lnTo>
                <a:lnTo>
                  <a:pt x="15723" y="76618"/>
                </a:lnTo>
                <a:lnTo>
                  <a:pt x="13933" y="61473"/>
                </a:lnTo>
                <a:lnTo>
                  <a:pt x="13933" y="0"/>
                </a:lnTo>
                <a:lnTo>
                  <a:pt x="0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9">
            <a:extLst>
              <a:ext uri="{FF2B5EF4-FFF2-40B4-BE49-F238E27FC236}">
                <a16:creationId xmlns:a16="http://schemas.microsoft.com/office/drawing/2014/main" id="{9DF6F483-2562-4924-AB45-D43609904D66}"/>
              </a:ext>
            </a:extLst>
          </p:cNvPr>
          <p:cNvSpPr/>
          <p:nvPr/>
        </p:nvSpPr>
        <p:spPr>
          <a:xfrm>
            <a:off x="5507254" y="3319387"/>
            <a:ext cx="18415" cy="109220"/>
          </a:xfrm>
          <a:custGeom>
            <a:avLst/>
            <a:gdLst/>
            <a:ahLst/>
            <a:cxnLst/>
            <a:rect l="l" t="t" r="r" b="b"/>
            <a:pathLst>
              <a:path w="18415" h="109219">
                <a:moveTo>
                  <a:pt x="0" y="109028"/>
                </a:moveTo>
                <a:lnTo>
                  <a:pt x="18190" y="109028"/>
                </a:lnTo>
                <a:lnTo>
                  <a:pt x="18190" y="0"/>
                </a:lnTo>
                <a:lnTo>
                  <a:pt x="0" y="0"/>
                </a:lnTo>
                <a:lnTo>
                  <a:pt x="0" y="10902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71">
            <a:extLst>
              <a:ext uri="{FF2B5EF4-FFF2-40B4-BE49-F238E27FC236}">
                <a16:creationId xmlns:a16="http://schemas.microsoft.com/office/drawing/2014/main" id="{A0CCF532-134F-4766-AD9D-49C3ADFC7EBE}"/>
              </a:ext>
            </a:extLst>
          </p:cNvPr>
          <p:cNvSpPr/>
          <p:nvPr/>
        </p:nvSpPr>
        <p:spPr>
          <a:xfrm>
            <a:off x="5642139" y="3319967"/>
            <a:ext cx="95885" cy="107950"/>
          </a:xfrm>
          <a:custGeom>
            <a:avLst/>
            <a:gdLst/>
            <a:ahLst/>
            <a:cxnLst/>
            <a:rect l="l" t="t" r="r" b="b"/>
            <a:pathLst>
              <a:path w="95884" h="107950">
                <a:moveTo>
                  <a:pt x="48767" y="0"/>
                </a:moveTo>
                <a:lnTo>
                  <a:pt x="29390" y="3902"/>
                </a:lnTo>
                <a:lnTo>
                  <a:pt x="13933" y="14981"/>
                </a:lnTo>
                <a:lnTo>
                  <a:pt x="3701" y="32295"/>
                </a:lnTo>
                <a:lnTo>
                  <a:pt x="0" y="54900"/>
                </a:lnTo>
                <a:lnTo>
                  <a:pt x="3459" y="76388"/>
                </a:lnTo>
                <a:lnTo>
                  <a:pt x="13159" y="93128"/>
                </a:lnTo>
                <a:lnTo>
                  <a:pt x="28084" y="103996"/>
                </a:lnTo>
                <a:lnTo>
                  <a:pt x="47219" y="107868"/>
                </a:lnTo>
                <a:lnTo>
                  <a:pt x="65881" y="104292"/>
                </a:lnTo>
                <a:lnTo>
                  <a:pt x="81278" y="93756"/>
                </a:lnTo>
                <a:lnTo>
                  <a:pt x="91740" y="76551"/>
                </a:lnTo>
                <a:lnTo>
                  <a:pt x="95599" y="52967"/>
                </a:lnTo>
                <a:lnTo>
                  <a:pt x="92254" y="31642"/>
                </a:lnTo>
                <a:lnTo>
                  <a:pt x="82778" y="14885"/>
                </a:lnTo>
                <a:lnTo>
                  <a:pt x="68004" y="3926"/>
                </a:lnTo>
                <a:lnTo>
                  <a:pt x="48767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72">
            <a:extLst>
              <a:ext uri="{FF2B5EF4-FFF2-40B4-BE49-F238E27FC236}">
                <a16:creationId xmlns:a16="http://schemas.microsoft.com/office/drawing/2014/main" id="{16C00564-EE1E-4977-A3AB-31145F6D3A6B}"/>
              </a:ext>
            </a:extLst>
          </p:cNvPr>
          <p:cNvSpPr/>
          <p:nvPr/>
        </p:nvSpPr>
        <p:spPr>
          <a:xfrm>
            <a:off x="5656847" y="3331180"/>
            <a:ext cx="66675" cy="85725"/>
          </a:xfrm>
          <a:custGeom>
            <a:avLst/>
            <a:gdLst/>
            <a:ahLst/>
            <a:cxnLst/>
            <a:rect l="l" t="t" r="r" b="b"/>
            <a:pathLst>
              <a:path w="66675" h="85725">
                <a:moveTo>
                  <a:pt x="33285" y="0"/>
                </a:moveTo>
                <a:lnTo>
                  <a:pt x="47956" y="3703"/>
                </a:lnTo>
                <a:lnTo>
                  <a:pt x="58346" y="13386"/>
                </a:lnTo>
                <a:lnTo>
                  <a:pt x="64527" y="26912"/>
                </a:lnTo>
                <a:lnTo>
                  <a:pt x="66571" y="42142"/>
                </a:lnTo>
                <a:lnTo>
                  <a:pt x="64363" y="58857"/>
                </a:lnTo>
                <a:lnTo>
                  <a:pt x="57911" y="72637"/>
                </a:lnTo>
                <a:lnTo>
                  <a:pt x="47466" y="81994"/>
                </a:lnTo>
                <a:lnTo>
                  <a:pt x="33285" y="85444"/>
                </a:lnTo>
                <a:lnTo>
                  <a:pt x="19104" y="82013"/>
                </a:lnTo>
                <a:lnTo>
                  <a:pt x="8660" y="72782"/>
                </a:lnTo>
                <a:lnTo>
                  <a:pt x="2207" y="59347"/>
                </a:lnTo>
                <a:lnTo>
                  <a:pt x="0" y="43302"/>
                </a:lnTo>
                <a:lnTo>
                  <a:pt x="2044" y="26912"/>
                </a:lnTo>
                <a:lnTo>
                  <a:pt x="8224" y="13096"/>
                </a:lnTo>
                <a:lnTo>
                  <a:pt x="18614" y="3558"/>
                </a:lnTo>
                <a:lnTo>
                  <a:pt x="33285" y="0"/>
                </a:lnTo>
                <a:close/>
              </a:path>
            </a:pathLst>
          </a:custGeom>
          <a:ln w="5029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74">
            <a:extLst>
              <a:ext uri="{FF2B5EF4-FFF2-40B4-BE49-F238E27FC236}">
                <a16:creationId xmlns:a16="http://schemas.microsoft.com/office/drawing/2014/main" id="{61FEFEFD-0494-49C6-B394-ECB7319B84DD}"/>
              </a:ext>
            </a:extLst>
          </p:cNvPr>
          <p:cNvSpPr/>
          <p:nvPr/>
        </p:nvSpPr>
        <p:spPr>
          <a:xfrm>
            <a:off x="3818245" y="3478850"/>
            <a:ext cx="1044239" cy="46736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75">
            <a:extLst>
              <a:ext uri="{FF2B5EF4-FFF2-40B4-BE49-F238E27FC236}">
                <a16:creationId xmlns:a16="http://schemas.microsoft.com/office/drawing/2014/main" id="{8E507D5B-E8D4-400C-BA3D-11F26B1BB208}"/>
              </a:ext>
            </a:extLst>
          </p:cNvPr>
          <p:cNvSpPr/>
          <p:nvPr/>
        </p:nvSpPr>
        <p:spPr>
          <a:xfrm>
            <a:off x="2723790" y="3845059"/>
            <a:ext cx="969644" cy="3196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76">
            <a:extLst>
              <a:ext uri="{FF2B5EF4-FFF2-40B4-BE49-F238E27FC236}">
                <a16:creationId xmlns:a16="http://schemas.microsoft.com/office/drawing/2014/main" id="{84E2A58E-C791-4B0D-A7C5-A4FE1A894FE0}"/>
              </a:ext>
            </a:extLst>
          </p:cNvPr>
          <p:cNvSpPr txBox="1"/>
          <p:nvPr/>
        </p:nvSpPr>
        <p:spPr>
          <a:xfrm>
            <a:off x="1749006" y="5599505"/>
            <a:ext cx="1533525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880"/>
              </a:lnSpc>
              <a:spcBef>
                <a:spcPts val="190"/>
              </a:spcBef>
            </a:pPr>
            <a:r>
              <a:rPr sz="1600" b="1" i="1" spc="-10" dirty="0">
                <a:solidFill>
                  <a:srgbClr val="008000"/>
                </a:solidFill>
                <a:latin typeface="Times New Roman"/>
                <a:cs typeface="Times New Roman"/>
              </a:rPr>
              <a:t>Nucl. </a:t>
            </a:r>
            <a:r>
              <a:rPr sz="1600" b="1" i="1" spc="-5" dirty="0">
                <a:solidFill>
                  <a:srgbClr val="008000"/>
                </a:solidFill>
                <a:latin typeface="Times New Roman"/>
                <a:cs typeface="Times New Roman"/>
              </a:rPr>
              <a:t>Phys. B </a:t>
            </a:r>
            <a:r>
              <a:rPr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885  (2014)</a:t>
            </a:r>
            <a:r>
              <a:rPr sz="1600" b="1" i="1" spc="-5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127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69" name="object 77">
            <a:extLst>
              <a:ext uri="{FF2B5EF4-FFF2-40B4-BE49-F238E27FC236}">
                <a16:creationId xmlns:a16="http://schemas.microsoft.com/office/drawing/2014/main" id="{3F46224F-52BC-4C1C-977F-BF73D798CD10}"/>
              </a:ext>
            </a:extLst>
          </p:cNvPr>
          <p:cNvSpPr/>
          <p:nvPr/>
        </p:nvSpPr>
        <p:spPr>
          <a:xfrm>
            <a:off x="8420015" y="1714350"/>
            <a:ext cx="1022044" cy="14390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8">
            <a:extLst>
              <a:ext uri="{FF2B5EF4-FFF2-40B4-BE49-F238E27FC236}">
                <a16:creationId xmlns:a16="http://schemas.microsoft.com/office/drawing/2014/main" id="{B05ACF53-BDD3-4C96-91B8-309EB78BE494}"/>
              </a:ext>
            </a:extLst>
          </p:cNvPr>
          <p:cNvSpPr/>
          <p:nvPr/>
        </p:nvSpPr>
        <p:spPr>
          <a:xfrm>
            <a:off x="8469455" y="4601737"/>
            <a:ext cx="1041190" cy="8130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9">
            <a:extLst>
              <a:ext uri="{FF2B5EF4-FFF2-40B4-BE49-F238E27FC236}">
                <a16:creationId xmlns:a16="http://schemas.microsoft.com/office/drawing/2014/main" id="{606BBB5B-D6A5-4913-9965-3E3DD287AD7D}"/>
              </a:ext>
            </a:extLst>
          </p:cNvPr>
          <p:cNvSpPr/>
          <p:nvPr/>
        </p:nvSpPr>
        <p:spPr>
          <a:xfrm>
            <a:off x="6192195" y="2427671"/>
            <a:ext cx="879336" cy="9531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81">
            <a:extLst>
              <a:ext uri="{FF2B5EF4-FFF2-40B4-BE49-F238E27FC236}">
                <a16:creationId xmlns:a16="http://schemas.microsoft.com/office/drawing/2014/main" id="{0FBA33E2-201C-4989-A318-075CB16C90E5}"/>
              </a:ext>
            </a:extLst>
          </p:cNvPr>
          <p:cNvSpPr/>
          <p:nvPr/>
        </p:nvSpPr>
        <p:spPr>
          <a:xfrm>
            <a:off x="7380654" y="2097803"/>
            <a:ext cx="921281" cy="10454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82">
            <a:extLst>
              <a:ext uri="{FF2B5EF4-FFF2-40B4-BE49-F238E27FC236}">
                <a16:creationId xmlns:a16="http://schemas.microsoft.com/office/drawing/2014/main" id="{8A429776-2B81-42EE-9AA5-ADE281B8CA0D}"/>
              </a:ext>
            </a:extLst>
          </p:cNvPr>
          <p:cNvSpPr/>
          <p:nvPr/>
        </p:nvSpPr>
        <p:spPr>
          <a:xfrm>
            <a:off x="9525000" y="1683675"/>
            <a:ext cx="1115662" cy="11198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83">
            <a:extLst>
              <a:ext uri="{FF2B5EF4-FFF2-40B4-BE49-F238E27FC236}">
                <a16:creationId xmlns:a16="http://schemas.microsoft.com/office/drawing/2014/main" id="{0DAB922D-C059-47A6-AAFC-819C1B656A39}"/>
              </a:ext>
            </a:extLst>
          </p:cNvPr>
          <p:cNvSpPr/>
          <p:nvPr/>
        </p:nvSpPr>
        <p:spPr>
          <a:xfrm>
            <a:off x="1528756" y="3973514"/>
            <a:ext cx="1020156" cy="58229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E6C01DB-9EC3-40BD-88BB-CD33B76D742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25000" y="3653971"/>
            <a:ext cx="1115662" cy="106662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325679C-33F9-4F2B-9F1B-74489AA2760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75" y="2945979"/>
            <a:ext cx="1037550" cy="7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21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D5428A-EF91-4B37-BD7F-71F322BD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2</a:t>
            </a:r>
            <a:r>
              <a:rPr lang="en-US" baseline="30000" dirty="0"/>
              <a:t>nd</a:t>
            </a:r>
            <a:r>
              <a:rPr lang="en-US" dirty="0"/>
              <a:t> maximum?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27AF8-F600-4811-ADE5-880735DDB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signal and small matter effects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E49769-F191-4EF7-8075-A67CC33CE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083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FA6BB-03C0-4BAE-922C-D651537B3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09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ESSnuSB</a:t>
            </a:r>
            <a:r>
              <a:rPr lang="en-US" dirty="0"/>
              <a:t>+ project proposal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7CFBDB-AB21-41E1-9A7D-F6EDBFBF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81"/>
            <a:ext cx="10515600" cy="33782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Having finished the conceptual design of the facility for CP violation measurement, we need to take further steps</a:t>
            </a:r>
          </a:p>
          <a:p>
            <a:r>
              <a:rPr lang="en-US" dirty="0"/>
              <a:t>Start with the civil engineering and infrastructure development</a:t>
            </a:r>
          </a:p>
          <a:p>
            <a:r>
              <a:rPr lang="en-US" dirty="0"/>
              <a:t>Design prototyping facilities at ESS</a:t>
            </a:r>
          </a:p>
          <a:p>
            <a:r>
              <a:rPr lang="en-US" dirty="0"/>
              <a:t>Design facilities for very precise neutrino cross-section measurement: low energy </a:t>
            </a:r>
            <a:r>
              <a:rPr lang="en-US" dirty="0" err="1"/>
              <a:t>nuSTORM</a:t>
            </a:r>
            <a:r>
              <a:rPr lang="en-US" dirty="0"/>
              <a:t> (</a:t>
            </a:r>
            <a:r>
              <a:rPr lang="en-US" dirty="0" err="1"/>
              <a:t>LEnuSTORM</a:t>
            </a:r>
            <a:r>
              <a:rPr lang="en-US" dirty="0"/>
              <a:t>) and monitored beam (LEMB)</a:t>
            </a:r>
          </a:p>
          <a:p>
            <a:r>
              <a:rPr lang="en-US" dirty="0"/>
              <a:t>Explore additional physics opportunities offered by </a:t>
            </a:r>
            <a:r>
              <a:rPr lang="en-US" dirty="0" err="1"/>
              <a:t>ESSnuSB</a:t>
            </a:r>
            <a:r>
              <a:rPr lang="en-US" dirty="0"/>
              <a:t> with addition of </a:t>
            </a:r>
            <a:r>
              <a:rPr lang="en-US" dirty="0" err="1"/>
              <a:t>LEnuSTORM</a:t>
            </a:r>
            <a:r>
              <a:rPr lang="en-US" dirty="0"/>
              <a:t> and LEMB</a:t>
            </a:r>
          </a:p>
          <a:p>
            <a:endParaRPr lang="en-US" dirty="0"/>
          </a:p>
          <a:p>
            <a:r>
              <a:rPr lang="en-US" dirty="0"/>
              <a:t>We have received strong support from the ESS management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3623B4-B8D8-4C4A-BBF5-BF6F7043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16643-170D-44BD-8667-6312590AF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11" y="4914408"/>
            <a:ext cx="8364325" cy="1750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192C3A-8203-4FD5-9801-82D8871FD452}"/>
              </a:ext>
            </a:extLst>
          </p:cNvPr>
          <p:cNvSpPr txBox="1"/>
          <p:nvPr/>
        </p:nvSpPr>
        <p:spPr>
          <a:xfrm rot="17869532">
            <a:off x="9463670" y="5617477"/>
            <a:ext cx="52103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LEMB</a:t>
            </a:r>
          </a:p>
        </p:txBody>
      </p:sp>
    </p:spTree>
    <p:extLst>
      <p:ext uri="{BB962C8B-B14F-4D97-AF65-F5344CB8AC3E}">
        <p14:creationId xmlns:p14="http://schemas.microsoft.com/office/powerpoint/2010/main" val="3442792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64348-2935-46D2-AD5F-E205E4CC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84" y="-140434"/>
            <a:ext cx="5344720" cy="1151841"/>
          </a:xfrm>
        </p:spPr>
        <p:txBody>
          <a:bodyPr/>
          <a:lstStyle/>
          <a:p>
            <a:r>
              <a:rPr lang="en-US" dirty="0"/>
              <a:t>The future (</a:t>
            </a:r>
            <a:r>
              <a:rPr lang="en-US" dirty="0" err="1"/>
              <a:t>ESSnuSB</a:t>
            </a:r>
            <a:r>
              <a:rPr lang="en-US" dirty="0"/>
              <a:t>+)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8780F-6D02-490E-AD00-F9BE0C6A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C228A-E6E1-4937-B128-9AEE30BB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1549739" y="729579"/>
            <a:ext cx="8996004" cy="5991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4D62E-FF91-4F3C-AA66-F7F6EE132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4" t="7062" r="1237" b="55418"/>
          <a:stretch/>
        </p:blipFill>
        <p:spPr>
          <a:xfrm rot="18889282">
            <a:off x="5028319" y="4689062"/>
            <a:ext cx="1452576" cy="3633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A940D05-156B-4C2A-9363-84187DF772DA}"/>
              </a:ext>
            </a:extLst>
          </p:cNvPr>
          <p:cNvSpPr/>
          <p:nvPr/>
        </p:nvSpPr>
        <p:spPr>
          <a:xfrm rot="1671170">
            <a:off x="6092825" y="4283075"/>
            <a:ext cx="69890" cy="69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691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764348-2935-46D2-AD5F-E205E4CC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184" y="-140434"/>
            <a:ext cx="5344720" cy="1151841"/>
          </a:xfrm>
        </p:spPr>
        <p:txBody>
          <a:bodyPr/>
          <a:lstStyle/>
          <a:p>
            <a:r>
              <a:rPr lang="en-US" dirty="0"/>
              <a:t>The future (</a:t>
            </a:r>
            <a:r>
              <a:rPr lang="en-US" dirty="0" err="1"/>
              <a:t>ESSnuSB</a:t>
            </a:r>
            <a:r>
              <a:rPr lang="en-US" dirty="0"/>
              <a:t>+)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8780F-6D02-490E-AD00-F9BE0C6A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0C228A-E6E1-4937-B128-9AEE30BB5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1549739" y="729579"/>
            <a:ext cx="8996004" cy="5991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04D62E-FF91-4F3C-AA66-F7F6EE132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4" t="7062" r="1237" b="55418"/>
          <a:stretch/>
        </p:blipFill>
        <p:spPr>
          <a:xfrm rot="18889282">
            <a:off x="5028319" y="4689062"/>
            <a:ext cx="1452576" cy="3633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F15C11-7253-4EAF-9324-BC3B13A5EF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4" t="7061" r="1042" b="54964"/>
          <a:stretch/>
        </p:blipFill>
        <p:spPr>
          <a:xfrm>
            <a:off x="6713621" y="5445264"/>
            <a:ext cx="3793958" cy="9587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A90D55-C2E4-4AB7-91E5-B8B85405F12B}"/>
              </a:ext>
            </a:extLst>
          </p:cNvPr>
          <p:cNvSpPr txBox="1"/>
          <p:nvPr/>
        </p:nvSpPr>
        <p:spPr>
          <a:xfrm>
            <a:off x="6818436" y="5445264"/>
            <a:ext cx="24859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Monitored beam</a:t>
            </a:r>
            <a:endParaRPr lang="en-FR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40D05-156B-4C2A-9363-84187DF772DA}"/>
              </a:ext>
            </a:extLst>
          </p:cNvPr>
          <p:cNvSpPr/>
          <p:nvPr/>
        </p:nvSpPr>
        <p:spPr>
          <a:xfrm rot="1671170">
            <a:off x="6092825" y="4283075"/>
            <a:ext cx="69890" cy="69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D7F24-28CE-4EA0-BBD3-E519EB198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03" y="2558434"/>
            <a:ext cx="3969382" cy="178692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03F5488-CF17-4705-BB2B-D57A73534BD9}"/>
              </a:ext>
            </a:extLst>
          </p:cNvPr>
          <p:cNvCxnSpPr>
            <a:cxnSpLocks/>
          </p:cNvCxnSpPr>
          <p:nvPr/>
        </p:nvCxnSpPr>
        <p:spPr>
          <a:xfrm>
            <a:off x="4690507" y="3976790"/>
            <a:ext cx="1064100" cy="6056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EB62848-340D-4484-BE03-81C9AD7AA919}"/>
              </a:ext>
            </a:extLst>
          </p:cNvPr>
          <p:cNvSpPr txBox="1"/>
          <p:nvPr/>
        </p:nvSpPr>
        <p:spPr>
          <a:xfrm>
            <a:off x="2293943" y="2608535"/>
            <a:ext cx="132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LEnuSTORM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A2415E-4FEB-4ADF-BA29-4FC192683CE6}"/>
              </a:ext>
            </a:extLst>
          </p:cNvPr>
          <p:cNvCxnSpPr/>
          <p:nvPr/>
        </p:nvCxnSpPr>
        <p:spPr>
          <a:xfrm flipH="1" flipV="1">
            <a:off x="5974773" y="4582391"/>
            <a:ext cx="738848" cy="8628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D400AF-18D6-40BC-9F72-3E92204AFBDF}"/>
              </a:ext>
            </a:extLst>
          </p:cNvPr>
          <p:cNvCxnSpPr>
            <a:cxnSpLocks/>
          </p:cNvCxnSpPr>
          <p:nvPr/>
        </p:nvCxnSpPr>
        <p:spPr>
          <a:xfrm flipH="1">
            <a:off x="6174984" y="3794801"/>
            <a:ext cx="790184" cy="3639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3E48FC-96A9-4A81-889F-D8507322DAB3}"/>
              </a:ext>
            </a:extLst>
          </p:cNvPr>
          <p:cNvSpPr txBox="1"/>
          <p:nvPr/>
        </p:nvSpPr>
        <p:spPr>
          <a:xfrm>
            <a:off x="5632797" y="3129804"/>
            <a:ext cx="297780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New detector for </a:t>
            </a:r>
            <a:r>
              <a:rPr lang="en-US" dirty="0" err="1"/>
              <a:t>LEnuSTORM</a:t>
            </a:r>
            <a:endParaRPr lang="en-US" dirty="0"/>
          </a:p>
          <a:p>
            <a:r>
              <a:rPr lang="en-US" dirty="0"/>
              <a:t>and monitored beam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3A01D75-8E25-48FE-8E72-EB0749C94997}"/>
              </a:ext>
            </a:extLst>
          </p:cNvPr>
          <p:cNvCxnSpPr>
            <a:cxnSpLocks/>
          </p:cNvCxnSpPr>
          <p:nvPr/>
        </p:nvCxnSpPr>
        <p:spPr>
          <a:xfrm flipH="1">
            <a:off x="3235833" y="5737480"/>
            <a:ext cx="13024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70CCCA3-4DE7-4D6B-92B3-E067BDDE8FC8}"/>
              </a:ext>
            </a:extLst>
          </p:cNvPr>
          <p:cNvSpPr txBox="1"/>
          <p:nvPr/>
        </p:nvSpPr>
        <p:spPr>
          <a:xfrm>
            <a:off x="174902" y="5414314"/>
            <a:ext cx="303422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R&amp;D target station (1.25 MW).</a:t>
            </a:r>
          </a:p>
          <a:p>
            <a:r>
              <a:rPr lang="en-US" dirty="0"/>
              <a:t>Feeding </a:t>
            </a:r>
            <a:r>
              <a:rPr lang="en-US" dirty="0" err="1"/>
              <a:t>LEnuSTORM</a:t>
            </a:r>
            <a:r>
              <a:rPr lang="en-US" dirty="0"/>
              <a:t> and</a:t>
            </a:r>
          </a:p>
          <a:p>
            <a:r>
              <a:rPr lang="en-US" dirty="0"/>
              <a:t>monitored beam.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5145155-70A8-4384-B72C-7E0F492ED8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982200" y="159005"/>
            <a:ext cx="1873664" cy="19899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4A029B-97A0-4A89-A876-93510E88ED82}"/>
              </a:ext>
            </a:extLst>
          </p:cNvPr>
          <p:cNvSpPr txBox="1"/>
          <p:nvPr/>
        </p:nvSpPr>
        <p:spPr>
          <a:xfrm>
            <a:off x="8281554" y="2090986"/>
            <a:ext cx="11544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Gd doping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FE21DD-DEF0-4BAF-8970-B867BE740230}"/>
              </a:ext>
            </a:extLst>
          </p:cNvPr>
          <p:cNvCxnSpPr>
            <a:cxnSpLocks/>
          </p:cNvCxnSpPr>
          <p:nvPr/>
        </p:nvCxnSpPr>
        <p:spPr>
          <a:xfrm flipH="1" flipV="1">
            <a:off x="8061428" y="1501601"/>
            <a:ext cx="610651" cy="6032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7F56A5-A073-4B43-9067-EF99E7F4AC79}"/>
              </a:ext>
            </a:extLst>
          </p:cNvPr>
          <p:cNvCxnSpPr>
            <a:cxnSpLocks/>
          </p:cNvCxnSpPr>
          <p:nvPr/>
        </p:nvCxnSpPr>
        <p:spPr>
          <a:xfrm flipV="1">
            <a:off x="9028394" y="1381991"/>
            <a:ext cx="932099" cy="7089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BE00378-D4EA-480D-9290-075417035E06}"/>
              </a:ext>
            </a:extLst>
          </p:cNvPr>
          <p:cNvSpPr txBox="1"/>
          <p:nvPr/>
        </p:nvSpPr>
        <p:spPr>
          <a:xfrm>
            <a:off x="10642261" y="2239203"/>
            <a:ext cx="84029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Mining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93EF3E0-CAAA-480F-8F42-3BC6DC64E6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77" y="757927"/>
            <a:ext cx="4380393" cy="16846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655BF52-792E-4BEF-8B30-E9D1002B656D}"/>
              </a:ext>
            </a:extLst>
          </p:cNvPr>
          <p:cNvSpPr txBox="1"/>
          <p:nvPr/>
        </p:nvSpPr>
        <p:spPr>
          <a:xfrm>
            <a:off x="1950455" y="840114"/>
            <a:ext cx="17395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Civil engineering</a:t>
            </a:r>
          </a:p>
        </p:txBody>
      </p:sp>
      <p:pic>
        <p:nvPicPr>
          <p:cNvPr id="33" name="Picture 32" descr="A colorful nebula in space&#10;&#10;Description automatically generated with low confidence">
            <a:extLst>
              <a:ext uri="{FF2B5EF4-FFF2-40B4-BE49-F238E27FC236}">
                <a16:creationId xmlns:a16="http://schemas.microsoft.com/office/drawing/2014/main" id="{FAEB6EF8-0EDC-413C-B69F-36C9F7DA61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109" y="2990006"/>
            <a:ext cx="1880755" cy="18807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D615D4D-5496-4A8A-A3DE-0286F477F2A5}"/>
              </a:ext>
            </a:extLst>
          </p:cNvPr>
          <p:cNvSpPr txBox="1"/>
          <p:nvPr/>
        </p:nvSpPr>
        <p:spPr>
          <a:xfrm>
            <a:off x="9988173" y="4887790"/>
            <a:ext cx="18676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Additional physics</a:t>
            </a:r>
          </a:p>
        </p:txBody>
      </p:sp>
    </p:spTree>
    <p:extLst>
      <p:ext uri="{BB962C8B-B14F-4D97-AF65-F5344CB8AC3E}">
        <p14:creationId xmlns:p14="http://schemas.microsoft.com/office/powerpoint/2010/main" val="23079199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E89C39-BC76-4EB0-8B7C-CA3F3324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ESSnuSB</a:t>
            </a:r>
            <a:r>
              <a:rPr lang="en-US" dirty="0"/>
              <a:t> movies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4F5FA0-A937-4075-B20C-3C8E45D6B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8943"/>
            <a:ext cx="10515600" cy="4838020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https://www.youtube.com/watch?v=PwzNzLQh-Dw</a:t>
            </a:r>
            <a:endParaRPr lang="en-US" sz="2000" dirty="0"/>
          </a:p>
          <a:p>
            <a:endParaRPr lang="en-US" dirty="0"/>
          </a:p>
          <a:p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endParaRPr lang="en-US" sz="2000" dirty="0">
              <a:hlinkClick r:id="rId3"/>
            </a:endParaRPr>
          </a:p>
          <a:p>
            <a:r>
              <a:rPr lang="en-US" sz="2000" dirty="0">
                <a:hlinkClick r:id="rId3"/>
              </a:rPr>
              <a:t>https://www.youtube.com/watch?v=qAnvft0nAlg</a:t>
            </a:r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F2289C-180D-49FF-B515-DCC0473B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3" descr="A picture containing text, way, road, scene&#10;&#10;Description automatically generated">
            <a:extLst>
              <a:ext uri="{FF2B5EF4-FFF2-40B4-BE49-F238E27FC236}">
                <a16:creationId xmlns:a16="http://schemas.microsoft.com/office/drawing/2014/main" id="{892DE7EF-A279-44E5-B358-DCE08AFB1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1815897"/>
            <a:ext cx="3450092" cy="1942056"/>
          </a:xfrm>
          <a:prstGeom prst="rect">
            <a:avLst/>
          </a:prstGeom>
        </p:spPr>
      </p:pic>
      <p:pic>
        <p:nvPicPr>
          <p:cNvPr id="8" name="Picture 7" descr="A picture containing person, indoor, person&#10;&#10;Description automatically generated">
            <a:extLst>
              <a:ext uri="{FF2B5EF4-FFF2-40B4-BE49-F238E27FC236}">
                <a16:creationId xmlns:a16="http://schemas.microsoft.com/office/drawing/2014/main" id="{C84C1D2A-8607-43B1-B4D6-C09D24ADA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87" y="4620573"/>
            <a:ext cx="3450092" cy="191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2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 fontScale="90000"/>
          </a:bodyPr>
          <a:lstStyle/>
          <a:p>
            <a:r>
              <a:rPr lang="en-US" dirty="0"/>
              <a:t>Special thanks to my </a:t>
            </a:r>
            <a:r>
              <a:rPr lang="en-US" dirty="0" err="1"/>
              <a:t>ESSnuSB</a:t>
            </a:r>
            <a:r>
              <a:rPr lang="en-US" dirty="0"/>
              <a:t> colleagues!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9952-886C-47D4-82A8-0B9AFB960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content presented here is a result of 4 years of collaborative effort of many people involved in </a:t>
            </a:r>
            <a:r>
              <a:rPr lang="en-US" dirty="0" err="1"/>
              <a:t>ESSnuSB</a:t>
            </a:r>
            <a:r>
              <a:rPr lang="en-US" dirty="0"/>
              <a:t> project.</a:t>
            </a:r>
          </a:p>
          <a:p>
            <a:r>
              <a:rPr lang="en-US" dirty="0"/>
              <a:t>Thank you all for making this possible!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93156-3ADF-4990-A2C2-64C96DD7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8057"/>
            <a:ext cx="10515600" cy="5279572"/>
          </a:xfrm>
        </p:spPr>
        <p:txBody>
          <a:bodyPr>
            <a:normAutofit lnSpcReduction="10000"/>
          </a:bodyPr>
          <a:lstStyle/>
          <a:p>
            <a:pPr marL="180975" indent="-180975" algn="just">
              <a:buFont typeface="Arial" pitchFamily="34" charset="0"/>
              <a:buChar char="•"/>
            </a:pPr>
            <a:r>
              <a:rPr lang="hr-HR" sz="2000" b="1" dirty="0" err="1"/>
              <a:t>ESSnuSB</a:t>
            </a:r>
            <a:r>
              <a:rPr lang="hr-HR" sz="2000" dirty="0"/>
              <a:t> </a:t>
            </a:r>
            <a:r>
              <a:rPr lang="hr-HR" sz="2000" dirty="0" err="1"/>
              <a:t>aims</a:t>
            </a:r>
            <a:r>
              <a:rPr lang="hr-HR" sz="2000" dirty="0"/>
              <a:t> to </a:t>
            </a:r>
            <a:r>
              <a:rPr lang="hr-HR" sz="2000" dirty="0" err="1"/>
              <a:t>observe</a:t>
            </a:r>
            <a:r>
              <a:rPr lang="hr-HR" sz="2000" dirty="0"/>
              <a:t> CP </a:t>
            </a:r>
            <a:r>
              <a:rPr lang="hr-HR" sz="2000" dirty="0" err="1"/>
              <a:t>violation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</a:t>
            </a:r>
            <a:r>
              <a:rPr lang="hr-HR" sz="2000" dirty="0" err="1"/>
              <a:t>neutrino</a:t>
            </a:r>
            <a:r>
              <a:rPr lang="hr-HR" sz="2000" dirty="0"/>
              <a:t> </a:t>
            </a:r>
            <a:r>
              <a:rPr lang="hr-HR" sz="2000" dirty="0" err="1"/>
              <a:t>oscillations</a:t>
            </a:r>
            <a:r>
              <a:rPr lang="hr-HR" sz="2000" dirty="0"/>
              <a:t> at </a:t>
            </a:r>
            <a:r>
              <a:rPr lang="hr-HR" sz="2000" dirty="0" err="1"/>
              <a:t>the</a:t>
            </a:r>
            <a:r>
              <a:rPr lang="hr-HR" sz="2000" dirty="0"/>
              <a:t> 2</a:t>
            </a:r>
            <a:r>
              <a:rPr lang="en-US" sz="2000" baseline="30000" dirty="0" err="1"/>
              <a:t>nd</a:t>
            </a:r>
            <a:r>
              <a:rPr lang="en-US" sz="2000" dirty="0"/>
              <a:t> </a:t>
            </a:r>
            <a:r>
              <a:rPr lang="hr-HR" sz="2000" dirty="0" err="1"/>
              <a:t>oscillation</a:t>
            </a:r>
            <a:r>
              <a:rPr lang="hr-HR" sz="2000" dirty="0"/>
              <a:t> </a:t>
            </a:r>
            <a:r>
              <a:rPr lang="hr-HR" sz="2000" dirty="0" err="1"/>
              <a:t>maximum</a:t>
            </a:r>
            <a:r>
              <a:rPr lang="hr-HR" sz="2000" dirty="0"/>
              <a:t> </a:t>
            </a:r>
            <a:r>
              <a:rPr lang="hr-HR" sz="2000" dirty="0" err="1"/>
              <a:t>using</a:t>
            </a:r>
            <a:r>
              <a:rPr lang="hr-HR" sz="2000" dirty="0"/>
              <a:t> 538 </a:t>
            </a:r>
            <a:r>
              <a:rPr lang="hr-HR" sz="2000" dirty="0" err="1"/>
              <a:t>kt</a:t>
            </a:r>
            <a:r>
              <a:rPr lang="hr-HR" sz="2000" dirty="0"/>
              <a:t> WC </a:t>
            </a:r>
            <a:r>
              <a:rPr lang="hr-HR" sz="2000" dirty="0" err="1"/>
              <a:t>detector</a:t>
            </a:r>
            <a:endParaRPr lang="hr-HR" sz="400" dirty="0"/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en-US" sz="2000" b="1" dirty="0"/>
              <a:t>2</a:t>
            </a:r>
            <a:r>
              <a:rPr lang="en-US" sz="2000" b="1" baseline="30000" dirty="0"/>
              <a:t>nd</a:t>
            </a:r>
            <a:r>
              <a:rPr lang="en-US" sz="2000" b="1" dirty="0"/>
              <a:t> maximum </a:t>
            </a:r>
            <a:r>
              <a:rPr lang="en-US" sz="2000" dirty="0"/>
              <a:t>makes the measurement resilient to systematic errors and matter effects</a:t>
            </a:r>
            <a:endParaRPr lang="en-US" sz="2000" b="1" dirty="0"/>
          </a:p>
          <a:p>
            <a:pPr marL="638175" lvl="1" indent="-180975" algn="just">
              <a:buFont typeface="Arial" pitchFamily="34" charset="0"/>
              <a:buChar char="•"/>
            </a:pPr>
            <a:r>
              <a:rPr lang="hr-HR" sz="2000" b="1" dirty="0" err="1"/>
              <a:t>Recent</a:t>
            </a:r>
            <a:r>
              <a:rPr lang="hr-HR" sz="2000" b="1" dirty="0"/>
              <a:t> </a:t>
            </a:r>
            <a:r>
              <a:rPr lang="hr-HR" sz="2000" b="1" dirty="0" err="1"/>
              <a:t>optimizations</a:t>
            </a:r>
            <a:r>
              <a:rPr lang="hr-HR" sz="2000" dirty="0"/>
              <a:t> </a:t>
            </a:r>
            <a:r>
              <a:rPr lang="hr-HR" sz="2000" dirty="0" err="1"/>
              <a:t>predict</a:t>
            </a:r>
            <a:r>
              <a:rPr lang="hr-HR" sz="2000" dirty="0"/>
              <a:t> </a:t>
            </a:r>
            <a:r>
              <a:rPr lang="hr-HR" sz="2000" dirty="0" err="1"/>
              <a:t>that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10 </a:t>
            </a:r>
            <a:r>
              <a:rPr lang="hr-HR" sz="2000" dirty="0" err="1"/>
              <a:t>years</a:t>
            </a:r>
            <a:r>
              <a:rPr lang="hr-HR" sz="2000" dirty="0"/>
              <a:t> </a:t>
            </a:r>
            <a:r>
              <a:rPr lang="hr-HR" sz="2000" dirty="0" err="1"/>
              <a:t>of</a:t>
            </a:r>
            <a:r>
              <a:rPr lang="hr-HR" sz="2000" dirty="0"/>
              <a:t> data </a:t>
            </a:r>
            <a:r>
              <a:rPr lang="hr-HR" sz="2000" dirty="0" err="1"/>
              <a:t>taking</a:t>
            </a:r>
            <a:r>
              <a:rPr lang="hr-HR" sz="2000" dirty="0"/>
              <a:t> </a:t>
            </a:r>
            <a:r>
              <a:rPr lang="hr-HR" sz="2000" dirty="0" err="1"/>
              <a:t>ESSnuSB</a:t>
            </a:r>
            <a:r>
              <a:rPr lang="hr-HR" sz="2000" dirty="0"/>
              <a:t> </a:t>
            </a:r>
            <a:r>
              <a:rPr lang="hr-HR" sz="2000" dirty="0" err="1"/>
              <a:t>will</a:t>
            </a:r>
            <a:r>
              <a:rPr lang="hr-HR" sz="2000" dirty="0"/>
              <a:t> </a:t>
            </a:r>
            <a:r>
              <a:rPr lang="hr-HR" sz="2000" dirty="0" err="1"/>
              <a:t>be</a:t>
            </a:r>
            <a:r>
              <a:rPr lang="hr-HR" sz="2000" dirty="0"/>
              <a:t> </a:t>
            </a:r>
            <a:r>
              <a:rPr lang="hr-HR" sz="2000" dirty="0" err="1"/>
              <a:t>able</a:t>
            </a:r>
            <a:r>
              <a:rPr lang="hr-HR" sz="2000" dirty="0"/>
              <a:t> to</a:t>
            </a:r>
            <a:endParaRPr lang="hr-HR" sz="2000" b="1" dirty="0"/>
          </a:p>
          <a:p>
            <a:pPr marL="1095375" lvl="3" indent="-180975" algn="just">
              <a:buFont typeface="Arial" pitchFamily="34" charset="0"/>
              <a:buChar char="•"/>
            </a:pPr>
            <a:r>
              <a:rPr lang="en-GB" sz="2000" dirty="0">
                <a:cs typeface="Times New Roman"/>
              </a:rPr>
              <a:t>reach</a:t>
            </a:r>
            <a:r>
              <a:rPr lang="hr-HR" sz="2000" dirty="0">
                <a:cs typeface="Times New Roman"/>
              </a:rPr>
              <a:t> </a:t>
            </a:r>
            <a:r>
              <a:rPr lang="en-GB" sz="2000" dirty="0">
                <a:cs typeface="Times New Roman"/>
              </a:rPr>
              <a:t>5 σ over </a:t>
            </a:r>
            <a:r>
              <a:rPr lang="hr-HR" sz="2000" dirty="0">
                <a:cs typeface="Times New Roman"/>
              </a:rPr>
              <a:t>7</a:t>
            </a:r>
            <a:r>
              <a:rPr lang="en-US" sz="2000" dirty="0">
                <a:cs typeface="Times New Roman"/>
              </a:rPr>
              <a:t>1</a:t>
            </a:r>
            <a:r>
              <a:rPr lang="en-GB" sz="2000" dirty="0">
                <a:cs typeface="Times New Roman"/>
              </a:rPr>
              <a:t>% of </a:t>
            </a:r>
            <a:r>
              <a:rPr lang="en-GB" sz="2000" dirty="0" err="1">
                <a:cs typeface="Times New Roman"/>
              </a:rPr>
              <a:t>δ</a:t>
            </a:r>
            <a:r>
              <a:rPr lang="en-GB" sz="2000" baseline="-25000" dirty="0" err="1">
                <a:cs typeface="Times New Roman"/>
              </a:rPr>
              <a:t>CP</a:t>
            </a:r>
            <a:r>
              <a:rPr lang="en-GB" sz="2000" dirty="0">
                <a:cs typeface="Times New Roman"/>
              </a:rPr>
              <a:t> rang</a:t>
            </a:r>
            <a:r>
              <a:rPr lang="hr-HR" sz="2000" dirty="0">
                <a:cs typeface="Times New Roman"/>
              </a:rPr>
              <a:t>e</a:t>
            </a:r>
          </a:p>
          <a:p>
            <a:pPr marL="1095375" lvl="3" indent="-180975" algn="just">
              <a:buFont typeface="Arial" pitchFamily="34" charset="0"/>
              <a:buChar char="•"/>
            </a:pPr>
            <a:r>
              <a:rPr lang="hr-HR" sz="2000" dirty="0" err="1">
                <a:cs typeface="Times New Roman"/>
              </a:rPr>
              <a:t>reach</a:t>
            </a:r>
            <a:r>
              <a:rPr lang="hr-HR" sz="2000" dirty="0">
                <a:cs typeface="Times New Roman"/>
              </a:rPr>
              <a:t> </a:t>
            </a:r>
            <a:r>
              <a:rPr lang="en-GB" sz="2000" dirty="0" err="1">
                <a:cs typeface="Times New Roman"/>
              </a:rPr>
              <a:t>δ</a:t>
            </a:r>
            <a:r>
              <a:rPr lang="en-GB" sz="2000" baseline="-25000" dirty="0" err="1">
                <a:cs typeface="Times New Roman"/>
              </a:rPr>
              <a:t>CP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resolution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of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less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than</a:t>
            </a:r>
            <a:r>
              <a:rPr lang="hr-HR" sz="2000" dirty="0">
                <a:cs typeface="Times New Roman"/>
              </a:rPr>
              <a:t> 8°</a:t>
            </a:r>
          </a:p>
          <a:p>
            <a:pPr marL="1095375" lvl="3" indent="-180975" algn="just">
              <a:buFont typeface="Arial" pitchFamily="34" charset="0"/>
              <a:buChar char="•"/>
            </a:pPr>
            <a:r>
              <a:rPr lang="hr-HR" sz="2000" dirty="0" err="1">
                <a:cs typeface="Times New Roman"/>
              </a:rPr>
              <a:t>determine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neutrino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mass</a:t>
            </a:r>
            <a:r>
              <a:rPr lang="hr-HR" sz="2000" dirty="0">
                <a:cs typeface="Times New Roman"/>
              </a:rPr>
              <a:t> </a:t>
            </a:r>
            <a:r>
              <a:rPr lang="hr-HR" sz="2000" dirty="0" err="1">
                <a:cs typeface="Times New Roman"/>
              </a:rPr>
              <a:t>hierarchy</a:t>
            </a:r>
            <a:endParaRPr lang="hr-HR" sz="2000" dirty="0">
              <a:cs typeface="Times New Roman"/>
            </a:endParaRPr>
          </a:p>
          <a:p>
            <a:pPr marL="180975" indent="-180975" algn="just">
              <a:buFont typeface="Arial" pitchFamily="34" charset="0"/>
              <a:buChar char="•"/>
            </a:pPr>
            <a:r>
              <a:rPr lang="hr-HR" sz="2000" b="1" dirty="0"/>
              <a:t>ESS </a:t>
            </a:r>
            <a:r>
              <a:rPr lang="hr-HR" sz="2000" b="1" dirty="0" err="1"/>
              <a:t>linac</a:t>
            </a:r>
            <a:r>
              <a:rPr lang="hr-HR" sz="2000" dirty="0"/>
              <a:t> </a:t>
            </a:r>
            <a:r>
              <a:rPr lang="hr-HR" sz="2000" dirty="0" err="1"/>
              <a:t>will</a:t>
            </a:r>
            <a:r>
              <a:rPr lang="hr-HR" sz="2000" dirty="0"/>
              <a:t> </a:t>
            </a:r>
            <a:r>
              <a:rPr lang="hr-HR" sz="2000" dirty="0" err="1"/>
              <a:t>be</a:t>
            </a:r>
            <a:r>
              <a:rPr lang="hr-HR" sz="2000" dirty="0"/>
              <a:t> most </a:t>
            </a:r>
            <a:r>
              <a:rPr lang="hr-HR" sz="2000" dirty="0" err="1"/>
              <a:t>powerful</a:t>
            </a:r>
            <a:r>
              <a:rPr lang="hr-HR" sz="2000" dirty="0"/>
              <a:t> proton </a:t>
            </a:r>
            <a:r>
              <a:rPr lang="hr-HR" sz="2000" dirty="0" err="1"/>
              <a:t>accelerator</a:t>
            </a:r>
            <a:r>
              <a:rPr lang="hr-HR" sz="2000" dirty="0"/>
              <a:t> </a:t>
            </a:r>
            <a:r>
              <a:rPr lang="hr-HR" sz="2000" dirty="0" err="1"/>
              <a:t>in</a:t>
            </a:r>
            <a:r>
              <a:rPr lang="hr-HR" sz="2000" dirty="0"/>
              <a:t> </a:t>
            </a:r>
            <a:r>
              <a:rPr lang="hr-HR" sz="2000" dirty="0" err="1"/>
              <a:t>the</a:t>
            </a:r>
            <a:r>
              <a:rPr lang="hr-HR" sz="2000" dirty="0"/>
              <a:t> </a:t>
            </a:r>
            <a:r>
              <a:rPr lang="hr-HR" sz="2000" dirty="0" err="1"/>
              <a:t>world</a:t>
            </a:r>
            <a:endParaRPr lang="hr-HR" sz="2000" dirty="0"/>
          </a:p>
          <a:p>
            <a:pPr marL="638175" lvl="2" indent="-180975" algn="just">
              <a:buFont typeface="Arial" pitchFamily="34" charset="0"/>
              <a:buChar char="•"/>
            </a:pPr>
            <a:r>
              <a:rPr lang="hr-HR" sz="2000" dirty="0" err="1"/>
              <a:t>can</a:t>
            </a:r>
            <a:r>
              <a:rPr lang="hr-HR" sz="2000" dirty="0"/>
              <a:t> </a:t>
            </a:r>
            <a:r>
              <a:rPr lang="hr-HR" sz="2000" dirty="0" err="1"/>
              <a:t>be</a:t>
            </a:r>
            <a:r>
              <a:rPr lang="hr-HR" sz="2000" dirty="0"/>
              <a:t> </a:t>
            </a:r>
            <a:r>
              <a:rPr lang="hr-HR" sz="2000" dirty="0" err="1"/>
              <a:t>used</a:t>
            </a:r>
            <a:r>
              <a:rPr lang="hr-HR" sz="2000" dirty="0"/>
              <a:t> to </a:t>
            </a:r>
            <a:r>
              <a:rPr lang="hr-HR" sz="2000" dirty="0" err="1"/>
              <a:t>generate</a:t>
            </a:r>
            <a:r>
              <a:rPr lang="hr-HR" sz="2000" dirty="0"/>
              <a:t> </a:t>
            </a:r>
            <a:r>
              <a:rPr lang="hr-HR" sz="2000" dirty="0" err="1"/>
              <a:t>intense</a:t>
            </a:r>
            <a:r>
              <a:rPr lang="hr-HR" sz="2000" dirty="0"/>
              <a:t> </a:t>
            </a:r>
            <a:r>
              <a:rPr lang="hr-HR" sz="2000" dirty="0" err="1"/>
              <a:t>neutrino</a:t>
            </a:r>
            <a:r>
              <a:rPr lang="hr-HR" sz="2000" dirty="0"/>
              <a:t> </a:t>
            </a:r>
            <a:r>
              <a:rPr lang="hr-HR" sz="2000" dirty="0" err="1"/>
              <a:t>beam</a:t>
            </a:r>
            <a:r>
              <a:rPr lang="hr-HR" sz="2000" dirty="0"/>
              <a:t> to </a:t>
            </a:r>
            <a:r>
              <a:rPr lang="hr-HR" sz="2000" dirty="0" err="1"/>
              <a:t>go</a:t>
            </a:r>
            <a:r>
              <a:rPr lang="hr-HR" sz="2000" dirty="0"/>
              <a:t> to 2</a:t>
            </a:r>
            <a:r>
              <a:rPr lang="en-US" sz="2000" baseline="30000" dirty="0" err="1"/>
              <a:t>nd</a:t>
            </a:r>
            <a:r>
              <a:rPr lang="en-US" sz="2000" dirty="0"/>
              <a:t> </a:t>
            </a:r>
            <a:r>
              <a:rPr lang="hr-HR" sz="2000" dirty="0" err="1"/>
              <a:t>maximum</a:t>
            </a:r>
            <a:endParaRPr lang="hr-HR" sz="2000" dirty="0"/>
          </a:p>
          <a:p>
            <a:pPr marL="638175" lvl="2" indent="-180975" algn="just">
              <a:buFont typeface="Arial" pitchFamily="34" charset="0"/>
              <a:buChar char="•"/>
            </a:pPr>
            <a:r>
              <a:rPr lang="en-US" sz="2000" dirty="0"/>
              <a:t>neutron user </a:t>
            </a:r>
            <a:r>
              <a:rPr lang="en-US" sz="2000" dirty="0" err="1"/>
              <a:t>programme</a:t>
            </a:r>
            <a:r>
              <a:rPr lang="en-US" sz="2000" dirty="0"/>
              <a:t> will start in </a:t>
            </a:r>
            <a:r>
              <a:rPr lang="hr-HR" sz="2000" dirty="0"/>
              <a:t>202</a:t>
            </a:r>
            <a:r>
              <a:rPr lang="en-US" dirty="0"/>
              <a:t>5</a:t>
            </a:r>
            <a:r>
              <a:rPr lang="hr-HR" sz="2000" dirty="0"/>
              <a:t>, </a:t>
            </a:r>
            <a:r>
              <a:rPr lang="hr-HR" sz="2000" dirty="0" err="1"/>
              <a:t>decision</a:t>
            </a:r>
            <a:r>
              <a:rPr lang="hr-HR" sz="2000" dirty="0"/>
              <a:t> on </a:t>
            </a:r>
            <a:r>
              <a:rPr lang="hr-HR" sz="2000" dirty="0" err="1"/>
              <a:t>neutrino</a:t>
            </a:r>
            <a:r>
              <a:rPr lang="hr-HR" sz="2000" dirty="0"/>
              <a:t> </a:t>
            </a:r>
            <a:r>
              <a:rPr lang="hr-HR" sz="2000" dirty="0" err="1"/>
              <a:t>programme</a:t>
            </a:r>
            <a:r>
              <a:rPr lang="hr-HR" sz="2000" dirty="0"/>
              <a:t> </a:t>
            </a:r>
            <a:r>
              <a:rPr lang="hr-HR" sz="2000" dirty="0" err="1"/>
              <a:t>pending</a:t>
            </a:r>
            <a:endParaRPr lang="hr-HR" sz="2000" dirty="0"/>
          </a:p>
          <a:p>
            <a:pPr marL="638175" lvl="2" indent="-180975" algn="just">
              <a:buFont typeface="Arial" pitchFamily="34" charset="0"/>
              <a:buChar char="•"/>
            </a:pPr>
            <a:r>
              <a:rPr lang="hr-HR" sz="2000" dirty="0" err="1"/>
              <a:t>proposed</a:t>
            </a:r>
            <a:r>
              <a:rPr lang="hr-HR" sz="2000" dirty="0"/>
              <a:t> </a:t>
            </a:r>
            <a:r>
              <a:rPr lang="hr-HR" sz="2000" dirty="0" err="1"/>
              <a:t>modifications</a:t>
            </a:r>
            <a:r>
              <a:rPr lang="hr-HR" sz="2000" dirty="0"/>
              <a:t> </a:t>
            </a:r>
            <a:r>
              <a:rPr lang="hr-HR" sz="2000" dirty="0" err="1"/>
              <a:t>would</a:t>
            </a:r>
            <a:r>
              <a:rPr lang="hr-HR" sz="2000" dirty="0"/>
              <a:t> </a:t>
            </a:r>
            <a:r>
              <a:rPr lang="hr-HR" sz="2000" dirty="0" err="1"/>
              <a:t>allow</a:t>
            </a:r>
            <a:r>
              <a:rPr lang="hr-HR" sz="2000" dirty="0"/>
              <a:t> a </a:t>
            </a:r>
            <a:r>
              <a:rPr lang="hr-HR" sz="2000" b="1" dirty="0" err="1"/>
              <a:t>rich</a:t>
            </a:r>
            <a:r>
              <a:rPr lang="hr-HR" sz="2000" b="1" dirty="0"/>
              <a:t> </a:t>
            </a:r>
            <a:r>
              <a:rPr lang="hr-HR" sz="2000" b="1" dirty="0" err="1"/>
              <a:t>additional</a:t>
            </a:r>
            <a:r>
              <a:rPr lang="hr-HR" sz="2000" b="1" dirty="0"/>
              <a:t> </a:t>
            </a:r>
            <a:r>
              <a:rPr lang="hr-HR" sz="2000" b="1" dirty="0" err="1"/>
              <a:t>physics</a:t>
            </a:r>
            <a:r>
              <a:rPr lang="hr-HR" sz="2000" b="1" dirty="0"/>
              <a:t> </a:t>
            </a:r>
            <a:r>
              <a:rPr lang="hr-HR" sz="2000" dirty="0" err="1"/>
              <a:t>programme</a:t>
            </a:r>
            <a:r>
              <a:rPr lang="hr-HR" sz="2000" dirty="0"/>
              <a:t> at ESS</a:t>
            </a:r>
          </a:p>
          <a:p>
            <a:pPr marL="1095375" lvl="3" indent="-180975" algn="just">
              <a:buFont typeface="Arial" pitchFamily="34" charset="0"/>
              <a:buChar char="•"/>
            </a:pPr>
            <a:r>
              <a:rPr lang="hr-HR" sz="2000" dirty="0" err="1"/>
              <a:t>muon</a:t>
            </a:r>
            <a:r>
              <a:rPr lang="hr-HR" sz="2000" dirty="0"/>
              <a:t> </a:t>
            </a:r>
            <a:r>
              <a:rPr lang="hr-HR" sz="2000" dirty="0" err="1"/>
              <a:t>physics</a:t>
            </a:r>
            <a:r>
              <a:rPr lang="hr-HR" sz="2000" dirty="0"/>
              <a:t>, DAR </a:t>
            </a:r>
            <a:r>
              <a:rPr lang="hr-HR" sz="2000" dirty="0" err="1"/>
              <a:t>experiments</a:t>
            </a:r>
            <a:r>
              <a:rPr lang="hr-HR" sz="2000" dirty="0"/>
              <a:t>, short neutron </a:t>
            </a:r>
            <a:r>
              <a:rPr lang="hr-HR" sz="2000" dirty="0" err="1"/>
              <a:t>pulses</a:t>
            </a:r>
            <a:r>
              <a:rPr lang="hr-HR" sz="2000" dirty="0"/>
              <a:t>, ...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hr-HR" sz="2000" b="1" dirty="0" err="1"/>
              <a:t>Large</a:t>
            </a:r>
            <a:r>
              <a:rPr lang="hr-HR" sz="2000" b="1" dirty="0"/>
              <a:t> far </a:t>
            </a:r>
            <a:r>
              <a:rPr lang="hr-HR" sz="2000" b="1" dirty="0" err="1"/>
              <a:t>detectors</a:t>
            </a:r>
            <a:r>
              <a:rPr lang="hr-HR" sz="2000" dirty="0"/>
              <a:t> </a:t>
            </a:r>
            <a:r>
              <a:rPr lang="hr-HR" sz="2000" dirty="0" err="1"/>
              <a:t>can</a:t>
            </a:r>
            <a:r>
              <a:rPr lang="hr-HR" sz="2000" dirty="0"/>
              <a:t> </a:t>
            </a:r>
            <a:r>
              <a:rPr lang="hr-HR" sz="2000" dirty="0" err="1"/>
              <a:t>also</a:t>
            </a:r>
            <a:r>
              <a:rPr lang="hr-HR" sz="2000" dirty="0"/>
              <a:t> </a:t>
            </a:r>
            <a:r>
              <a:rPr lang="hr-HR" sz="2000" dirty="0" err="1"/>
              <a:t>be</a:t>
            </a:r>
            <a:r>
              <a:rPr lang="hr-HR" sz="2000" dirty="0"/>
              <a:t> </a:t>
            </a:r>
            <a:r>
              <a:rPr lang="hr-HR" sz="2000" dirty="0" err="1"/>
              <a:t>used</a:t>
            </a:r>
            <a:r>
              <a:rPr lang="hr-HR" sz="2000" dirty="0"/>
              <a:t> for </a:t>
            </a:r>
            <a:r>
              <a:rPr lang="hr-HR" sz="2000" dirty="0" err="1"/>
              <a:t>rich</a:t>
            </a:r>
            <a:r>
              <a:rPr lang="hr-HR" sz="2000" dirty="0"/>
              <a:t> </a:t>
            </a:r>
            <a:r>
              <a:rPr lang="hr-HR" sz="2000" dirty="0" err="1"/>
              <a:t>astroparticle</a:t>
            </a:r>
            <a:r>
              <a:rPr lang="hr-HR" sz="2000" dirty="0"/>
              <a:t> </a:t>
            </a:r>
            <a:r>
              <a:rPr lang="hr-HR" sz="2000" dirty="0" err="1"/>
              <a:t>physics</a:t>
            </a:r>
            <a:r>
              <a:rPr lang="hr-HR" sz="2000" dirty="0"/>
              <a:t> </a:t>
            </a:r>
            <a:r>
              <a:rPr lang="hr-HR" sz="2000" dirty="0" err="1"/>
              <a:t>programme</a:t>
            </a:r>
            <a:endParaRPr lang="en-US" sz="2000" dirty="0"/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2000" b="1" dirty="0"/>
              <a:t>The </a:t>
            </a:r>
            <a:r>
              <a:rPr lang="en-US" sz="2000" b="1" dirty="0" err="1"/>
              <a:t>ESSnuSB</a:t>
            </a:r>
            <a:r>
              <a:rPr lang="en-US" sz="2000" b="1" dirty="0"/>
              <a:t> Design Study</a:t>
            </a:r>
            <a:r>
              <a:rPr lang="en-US" sz="2000" dirty="0"/>
              <a:t> has been supported by EU-Horizon 2020 during the period 2018-2022. </a:t>
            </a:r>
          </a:p>
          <a:p>
            <a:pPr marL="180975" indent="-180975" algn="just">
              <a:buFont typeface="Arial" pitchFamily="34" charset="0"/>
              <a:buChar char="•"/>
            </a:pPr>
            <a:r>
              <a:rPr lang="en-US" sz="2000" dirty="0"/>
              <a:t>We are about to seek </a:t>
            </a:r>
            <a:r>
              <a:rPr lang="en-US" sz="2000" b="1" dirty="0"/>
              <a:t>renewed support from EU-Horizon Europe</a:t>
            </a:r>
            <a:r>
              <a:rPr lang="en-US" sz="2000" dirty="0"/>
              <a:t> for the period 2023-2026</a:t>
            </a:r>
          </a:p>
          <a:p>
            <a:pPr marL="638175" lvl="1" indent="-180975" algn="just"/>
            <a:r>
              <a:rPr lang="en-US" sz="1600" dirty="0" err="1"/>
              <a:t>ESSnuSB</a:t>
            </a:r>
            <a:r>
              <a:rPr lang="en-US" sz="1600" dirty="0"/>
              <a:t>+ received in March 2022 a letter of strong support from the ESS Director General Helmut Schober</a:t>
            </a:r>
          </a:p>
          <a:p>
            <a:pPr marL="180975" indent="-180975" algn="just"/>
            <a:endParaRPr lang="en-US" sz="2000" dirty="0"/>
          </a:p>
          <a:p>
            <a:pPr marL="180975" indent="-180975" algn="just"/>
            <a:endParaRPr lang="hr-HR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8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653" y="19508"/>
            <a:ext cx="2482886" cy="63449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B578DC-84EB-43F9-8134-DC2737E73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1D624-8D23-41AE-964C-085496FB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846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2821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70" y="4864612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03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831" y="675505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1572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1322919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1461548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6587585" y="2074895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7771808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Slide Number Placeholder 5"/>
          <p:cNvSpPr txBox="1">
            <a:spLocks/>
          </p:cNvSpPr>
          <p:nvPr/>
        </p:nvSpPr>
        <p:spPr bwMode="auto">
          <a:xfrm>
            <a:off x="12245203" y="1029849"/>
            <a:ext cx="3175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endParaRPr lang="en-GB" altLang="en-US" sz="1200" dirty="0">
              <a:solidFill>
                <a:srgbClr val="89898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44080" y="647203"/>
            <a:ext cx="34097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Dedicated series of workshops is organized</a:t>
            </a:r>
          </a:p>
          <a:p>
            <a:r>
              <a:rPr lang="hr-HR" sz="1400" dirty="0">
                <a:hlinkClick r:id="rId7"/>
              </a:rPr>
              <a:t>https://indico.cern.ch/event/849674/</a:t>
            </a: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§display§\ket{\nu_\alpha; t=T, \vec{x} = \vec{L}} = e^{-i (\mathbf{E} T - \vec{\mathbf{p}} \vec{L}) }&#10;\ket{\nu_\alpha; t=0, \vec{x} = \vec{0}}§png§600§FALSE" title="TexMaths">
            <a:extLst>
              <a:ext uri="{FF2B5EF4-FFF2-40B4-BE49-F238E27FC236}">
                <a16:creationId xmlns:a16="http://schemas.microsoft.com/office/drawing/2014/main" id="{4A621C0C-CD38-4A99-B1AF-C819854BD0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35936" y="2451251"/>
            <a:ext cx="6855681" cy="5917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B3ED7DC-2264-4CCD-9BEA-303411519FB5}"/>
              </a:ext>
            </a:extLst>
          </p:cNvPr>
          <p:cNvSpPr/>
          <p:nvPr/>
        </p:nvSpPr>
        <p:spPr>
          <a:xfrm>
            <a:off x="2333125" y="2260198"/>
            <a:ext cx="7576783" cy="9732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A853BE-22AF-4CA9-93D9-F8E87C442EA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Neutrino oscillations</a:t>
            </a:r>
            <a:br>
              <a:rPr lang="en-US" dirty="0"/>
            </a:br>
            <a:r>
              <a:rPr lang="en-US" sz="2540" dirty="0" err="1"/>
              <a:t>Flavour</a:t>
            </a:r>
            <a:r>
              <a:rPr lang="en-US" sz="2540" dirty="0"/>
              <a:t> state evolution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41D00071-25E6-4FE0-B37E-49B7D2B061A9}"/>
              </a:ext>
            </a:extLst>
          </p:cNvPr>
          <p:cNvSpPr/>
          <p:nvPr/>
        </p:nvSpPr>
        <p:spPr>
          <a:xfrm flipH="1" flipV="1">
            <a:off x="8099645" y="2970522"/>
            <a:ext cx="72829" cy="43566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3A66A-92EE-4798-93AF-20895B3EA1DD}"/>
              </a:ext>
            </a:extLst>
          </p:cNvPr>
          <p:cNvSpPr txBox="1"/>
          <p:nvPr/>
        </p:nvSpPr>
        <p:spPr>
          <a:xfrm>
            <a:off x="6734992" y="3461802"/>
            <a:ext cx="3377305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Neutrino quantum state at creation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0DA0F81F-1E94-4239-971E-4EE6BD7A4D6A}"/>
              </a:ext>
            </a:extLst>
          </p:cNvPr>
          <p:cNvSpPr/>
          <p:nvPr/>
        </p:nvSpPr>
        <p:spPr>
          <a:xfrm flipH="1" flipV="1">
            <a:off x="3324639" y="2969869"/>
            <a:ext cx="72502" cy="38177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DBF16-390B-4D54-8F5F-7D9B44F51CC6}"/>
              </a:ext>
            </a:extLst>
          </p:cNvPr>
          <p:cNvSpPr txBox="1"/>
          <p:nvPr/>
        </p:nvSpPr>
        <p:spPr>
          <a:xfrm>
            <a:off x="2169507" y="3506449"/>
            <a:ext cx="2620495" cy="564114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Neutrino quantum state at</a:t>
            </a:r>
          </a:p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distance </a:t>
            </a:r>
            <a:r>
              <a:rPr lang="en-US" sz="1633" i="1" dirty="0">
                <a:latin typeface="Liberation Sans" pitchFamily="18"/>
                <a:ea typeface="Droid Sans Fallback" pitchFamily="2"/>
                <a:cs typeface="FreeSans" pitchFamily="2"/>
              </a:rPr>
              <a:t>L</a:t>
            </a:r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 and after time </a:t>
            </a:r>
            <a:r>
              <a:rPr lang="en-US" sz="1633" i="1" dirty="0">
                <a:latin typeface="Liberation Sans" pitchFamily="18"/>
                <a:ea typeface="Droid Sans Fallback" pitchFamily="2"/>
                <a:cs typeface="FreeSans" pitchFamily="2"/>
              </a:rPr>
              <a:t>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B84B4-C3B0-4562-B04F-4F972B3F7C60}"/>
              </a:ext>
            </a:extLst>
          </p:cNvPr>
          <p:cNvSpPr txBox="1"/>
          <p:nvPr/>
        </p:nvSpPr>
        <p:spPr>
          <a:xfrm>
            <a:off x="5627721" y="1684429"/>
            <a:ext cx="4110262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Relativistic space-time translation operator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BB067750-C6B8-4728-B325-577E4201C63F}"/>
              </a:ext>
            </a:extLst>
          </p:cNvPr>
          <p:cNvSpPr/>
          <p:nvPr/>
        </p:nvSpPr>
        <p:spPr>
          <a:xfrm flipV="1">
            <a:off x="6266329" y="1950920"/>
            <a:ext cx="314367" cy="19058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859770FB-E4D9-4211-AD4C-824CE94E30A1}"/>
              </a:ext>
            </a:extLst>
          </p:cNvPr>
          <p:cNvSpPr/>
          <p:nvPr/>
        </p:nvSpPr>
        <p:spPr>
          <a:xfrm flipH="1">
            <a:off x="5134576" y="2769672"/>
            <a:ext cx="918685" cy="185533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0D550-E20B-49DF-AE23-0F3B1DE7C2B2}"/>
              </a:ext>
            </a:extLst>
          </p:cNvPr>
          <p:cNvSpPr txBox="1"/>
          <p:nvPr/>
        </p:nvSpPr>
        <p:spPr>
          <a:xfrm>
            <a:off x="3662685" y="4653368"/>
            <a:ext cx="2865113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Free particle energy operator</a:t>
            </a:r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4BD3A769-E379-4847-8E69-9BA0ADDC4536}"/>
              </a:ext>
            </a:extLst>
          </p:cNvPr>
          <p:cNvSpPr/>
          <p:nvPr/>
        </p:nvSpPr>
        <p:spPr>
          <a:xfrm>
            <a:off x="6598984" y="2760528"/>
            <a:ext cx="1282501" cy="1937305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4C03F-564F-4AB4-BF48-1C48EB79739A}"/>
              </a:ext>
            </a:extLst>
          </p:cNvPr>
          <p:cNvSpPr txBox="1"/>
          <p:nvPr/>
        </p:nvSpPr>
        <p:spPr>
          <a:xfrm>
            <a:off x="6981090" y="4734800"/>
            <a:ext cx="3272212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Free particle momentum operator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365614-66F0-4AD7-B26F-9713C9F37748}"/>
              </a:ext>
            </a:extLst>
          </p:cNvPr>
          <p:cNvSpPr txBox="1"/>
          <p:nvPr/>
        </p:nvSpPr>
        <p:spPr>
          <a:xfrm>
            <a:off x="1723717" y="5252701"/>
            <a:ext cx="2224746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For mass eigenstates:</a:t>
            </a:r>
          </a:p>
        </p:txBody>
      </p:sp>
      <p:pic>
        <p:nvPicPr>
          <p:cNvPr id="17" name="Picture 16" descr="28§display§e^{-i (\mathbf{E} T - \vec{\mathbf{p}} \vec{L}) } \ket{\nu_i} = &#10;e^{-i (E_i T - \vec{p}_i \vec{L}) } \ket{\nu_i}§png§600§FALSE" title="TexMaths">
            <a:extLst>
              <a:ext uri="{FF2B5EF4-FFF2-40B4-BE49-F238E27FC236}">
                <a16:creationId xmlns:a16="http://schemas.microsoft.com/office/drawing/2014/main" id="{95023455-76BD-4586-9BD6-874E769D9E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27974" y="5211878"/>
            <a:ext cx="4735816" cy="4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5393EE7-255C-4E6A-9C1A-F7D735024851}"/>
              </a:ext>
            </a:extLst>
          </p:cNvPr>
          <p:cNvSpPr/>
          <p:nvPr/>
        </p:nvSpPr>
        <p:spPr>
          <a:xfrm>
            <a:off x="4061416" y="5030297"/>
            <a:ext cx="5093427" cy="7276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9" name="Picture 18" descr="28§display§\ket{\nu_\alpha; t=T, \vec{x} = \vec{L}} = e^{-i (E_i T - \vec{p}_i \vec{L}) } U_{\alpha i}^*&#10;\ket{\nu_i}§png§600§FALSE" title="TexMaths">
            <a:extLst>
              <a:ext uri="{FF2B5EF4-FFF2-40B4-BE49-F238E27FC236}">
                <a16:creationId xmlns:a16="http://schemas.microsoft.com/office/drawing/2014/main" id="{DD000F79-63C2-4C81-9849-774C0B6D26D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237119" y="5898361"/>
            <a:ext cx="5603553" cy="59177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DA7245-2B9C-4BBE-8752-21369FED3B44}"/>
              </a:ext>
            </a:extLst>
          </p:cNvPr>
          <p:cNvSpPr txBox="1"/>
          <p:nvPr/>
        </p:nvSpPr>
        <p:spPr>
          <a:xfrm>
            <a:off x="2738057" y="6034874"/>
            <a:ext cx="1189141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And finally: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C010039-A4BD-4ED1-9EB6-C866ECFCFF0E}"/>
              </a:ext>
            </a:extLst>
          </p:cNvPr>
          <p:cNvSpPr/>
          <p:nvPr/>
        </p:nvSpPr>
        <p:spPr>
          <a:xfrm>
            <a:off x="4089176" y="5825858"/>
            <a:ext cx="6038892" cy="7276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66FF66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C47E313-DF0F-4C0A-A5F6-6BD6230CE892}"/>
              </a:ext>
            </a:extLst>
          </p:cNvPr>
          <p:cNvSpPr/>
          <p:nvPr/>
        </p:nvSpPr>
        <p:spPr>
          <a:xfrm rot="16200000">
            <a:off x="6042912" y="1486246"/>
            <a:ext cx="229267" cy="164709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F7A9BF7F-21BC-4763-A5AD-FEA96916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6453F44-81B0-4BCC-A44A-0D9D54CC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765" y="3524843"/>
            <a:ext cx="1639113" cy="296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DF4D39-BBC6-4856-9B65-29F16EB662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dirty="0"/>
              <a:t>Neutrino oscillations</a:t>
            </a:r>
            <a:br>
              <a:rPr lang="en-US" dirty="0"/>
            </a:br>
            <a:r>
              <a:rPr lang="en-US" sz="2540" dirty="0"/>
              <a:t>Oscillation probability in vacuum</a:t>
            </a:r>
          </a:p>
        </p:txBody>
      </p:sp>
      <p:pic>
        <p:nvPicPr>
          <p:cNvPr id="3" name="Picture 2" descr="28§display§P_{\alpha \rightarrow \beta} = \abs{\braket{\nu_\beta}{\nu_\alpha; t=T, \vec{x} = \vec{L}}}^2§png§600§FALSE" title="TexMaths">
            <a:extLst>
              <a:ext uri="{FF2B5EF4-FFF2-40B4-BE49-F238E27FC236}">
                <a16:creationId xmlns:a16="http://schemas.microsoft.com/office/drawing/2014/main" id="{D6287518-84D3-4C31-B743-90DEED2887F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59317" y="2270975"/>
            <a:ext cx="4566645" cy="652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§display§ P_{\alpha \rightarrow \beta} = \delta_{\alpha \beta} -&#10; 4 \sum_{i&gt;j} \mathrm{Re}\left( A_{ij}^{\alpha \beta} \right) \sin^2\frac{\Delta m_{ij}^2  L}{4E}&#10; \pm 2 \sum_{i&gt;j} \mathrm{Im}\left( A_{ij}^{\alpha \beta} \right) \sin\frac{\Delta m_{ij}^2  L}{2E}§png§600§FALSE" title="TexMaths">
            <a:extLst>
              <a:ext uri="{FF2B5EF4-FFF2-40B4-BE49-F238E27FC236}">
                <a16:creationId xmlns:a16="http://schemas.microsoft.com/office/drawing/2014/main" id="{E9B6104D-F947-44F0-A9ED-12515591AE0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210003" y="5355900"/>
            <a:ext cx="7096702" cy="66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§latex§\begin{align*}&#10; \Delta m_{ij}^2 &amp; \equiv m_i^2 - m_j^2 \\&#10; A_{ij}^{\alpha \beta} &amp; \equiv U_{\alpha i}^* U_{\alpha j} U_{\beta i} U_{\beta j}^* &#10;\end{align}§png§600§FALSE" title="TexMaths">
            <a:extLst>
              <a:ext uri="{FF2B5EF4-FFF2-40B4-BE49-F238E27FC236}">
                <a16:creationId xmlns:a16="http://schemas.microsoft.com/office/drawing/2014/main" id="{2DD7EA31-806C-46EA-801D-D48F64E89C3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593765" y="4507431"/>
            <a:ext cx="2246908" cy="6943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50EDF7-FEFD-4DA8-BC3F-DEC19F0DEC01}"/>
              </a:ext>
            </a:extLst>
          </p:cNvPr>
          <p:cNvSpPr txBox="1"/>
          <p:nvPr/>
        </p:nvSpPr>
        <p:spPr>
          <a:xfrm>
            <a:off x="2159056" y="1748763"/>
            <a:ext cx="2201663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Oscillation probability: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AD502A-7103-4FA8-9EFC-C319D949E96F}"/>
              </a:ext>
            </a:extLst>
          </p:cNvPr>
          <p:cNvSpPr/>
          <p:nvPr/>
        </p:nvSpPr>
        <p:spPr>
          <a:xfrm>
            <a:off x="2205757" y="2062938"/>
            <a:ext cx="4775333" cy="9732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7AC422-B0D8-46DF-B292-B525A7654D7E}"/>
              </a:ext>
            </a:extLst>
          </p:cNvPr>
          <p:cNvSpPr txBox="1"/>
          <p:nvPr/>
        </p:nvSpPr>
        <p:spPr>
          <a:xfrm>
            <a:off x="2323980" y="3174636"/>
            <a:ext cx="1142462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Assuming:</a:t>
            </a:r>
          </a:p>
        </p:txBody>
      </p:sp>
      <p:pic>
        <p:nvPicPr>
          <p:cNvPr id="10" name="Picture 9" descr="20§display§T = L / \beta \approx L§png§600§FALSE" title="TexMaths">
            <a:extLst>
              <a:ext uri="{FF2B5EF4-FFF2-40B4-BE49-F238E27FC236}">
                <a16:creationId xmlns:a16="http://schemas.microsoft.com/office/drawing/2014/main" id="{778E35F8-496C-441C-AB25-89E38409FF4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375908" y="3920883"/>
            <a:ext cx="1327897" cy="23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20§display§E_i + p_i \approx 2E§png§600§FALSE§" title="TexMaths">
            <a:extLst>
              <a:ext uri="{FF2B5EF4-FFF2-40B4-BE49-F238E27FC236}">
                <a16:creationId xmlns:a16="http://schemas.microsoft.com/office/drawing/2014/main" id="{DC63F9E7-F069-4CCC-A4B6-017EF9704F2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375255" y="4210891"/>
            <a:ext cx="1300463" cy="20052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8148B4-34B0-4DFD-B393-9CC6876A9DFC}"/>
              </a:ext>
            </a:extLst>
          </p:cNvPr>
          <p:cNvSpPr txBox="1"/>
          <p:nvPr/>
        </p:nvSpPr>
        <p:spPr>
          <a:xfrm>
            <a:off x="2129990" y="4820627"/>
            <a:ext cx="2609146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One gets the final relation: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8C658A-9F06-4FF7-A194-66A31BF59332}"/>
              </a:ext>
            </a:extLst>
          </p:cNvPr>
          <p:cNvSpPr/>
          <p:nvPr/>
        </p:nvSpPr>
        <p:spPr>
          <a:xfrm>
            <a:off x="2151218" y="5278500"/>
            <a:ext cx="7594745" cy="8187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5000B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49C456-FD17-4C69-8EB6-611232804E39}"/>
              </a:ext>
            </a:extLst>
          </p:cNvPr>
          <p:cNvSpPr txBox="1"/>
          <p:nvPr/>
        </p:nvSpPr>
        <p:spPr>
          <a:xfrm>
            <a:off x="3967147" y="3523755"/>
            <a:ext cx="4750244" cy="323278"/>
          </a:xfrm>
          <a:prstGeom prst="rect">
            <a:avLst/>
          </a:prstGeom>
          <a:noFill/>
          <a:ln>
            <a:noFill/>
          </a:ln>
        </p:spPr>
        <p:txBody>
          <a:bodyPr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Droid Sans Fallback" pitchFamily="2"/>
                <a:cs typeface="FreeSans" pitchFamily="2"/>
              </a:rPr>
              <a:t>- neutrino travels in the direction of its momentum</a:t>
            </a:r>
          </a:p>
        </p:txBody>
      </p:sp>
      <p:pic>
        <p:nvPicPr>
          <p:cNvPr id="15" name="Picture 14" descr="20§display§E \gg m_i§png§600§FALSE" title="TexMaths">
            <a:extLst>
              <a:ext uri="{FF2B5EF4-FFF2-40B4-BE49-F238E27FC236}">
                <a16:creationId xmlns:a16="http://schemas.microsoft.com/office/drawing/2014/main" id="{B0DE0F6E-1963-4994-BE20-85797A48520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115091" y="4046292"/>
            <a:ext cx="787070" cy="1946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326603-529C-4B13-83EC-5F763E22663E}"/>
              </a:ext>
            </a:extLst>
          </p:cNvPr>
          <p:cNvSpPr/>
          <p:nvPr/>
        </p:nvSpPr>
        <p:spPr>
          <a:xfrm>
            <a:off x="3881582" y="3896063"/>
            <a:ext cx="191052" cy="491185"/>
          </a:xfrm>
          <a:custGeom>
            <a:avLst>
              <a:gd name="f0" fmla="val 1800"/>
              <a:gd name="f1" fmla="val 108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-2147483647"/>
              <a:gd name="f10" fmla="val 2147483647"/>
              <a:gd name="f11" fmla="val 5400"/>
              <a:gd name="f12" fmla="val 10800"/>
              <a:gd name="f13" fmla="val 16200"/>
              <a:gd name="f14" fmla="+- 0 0 0"/>
              <a:gd name="f15" fmla="*/ f5 1 21600"/>
              <a:gd name="f16" fmla="*/ f6 1 21600"/>
              <a:gd name="f17" fmla="pin 0 f0 5400"/>
              <a:gd name="f18" fmla="pin 0 f1 21600"/>
              <a:gd name="f19" fmla="*/ f14 f2 1"/>
              <a:gd name="f20" fmla="*/ f17 1 2"/>
              <a:gd name="f21" fmla="val f17"/>
              <a:gd name="f22" fmla="val f18"/>
              <a:gd name="f23" fmla="+- 21600 0 f17"/>
              <a:gd name="f24" fmla="*/ f17 10000 1"/>
              <a:gd name="f25" fmla="*/ 10800 f15 1"/>
              <a:gd name="f26" fmla="*/ f17 f16 1"/>
              <a:gd name="f27" fmla="*/ f8 f15 1"/>
              <a:gd name="f28" fmla="*/ f18 f16 1"/>
              <a:gd name="f29" fmla="*/ 0 f15 1"/>
              <a:gd name="f30" fmla="*/ 7800 f15 1"/>
              <a:gd name="f31" fmla="*/ 0 f16 1"/>
              <a:gd name="f32" fmla="*/ f19 1 f4"/>
              <a:gd name="f33" fmla="*/ 21600 f16 1"/>
              <a:gd name="f34" fmla="*/ 21600 f15 1"/>
              <a:gd name="f35" fmla="*/ 10800 f16 1"/>
              <a:gd name="f36" fmla="+- f22 0 f17"/>
              <a:gd name="f37" fmla="+- f22 0 f20"/>
              <a:gd name="f38" fmla="+- f22 f20 0"/>
              <a:gd name="f39" fmla="+- f22 f17 0"/>
              <a:gd name="f40" fmla="+- 21600 0 f20"/>
              <a:gd name="f41" fmla="*/ f24 1 31953"/>
              <a:gd name="f42" fmla="+- f32 0 f3"/>
              <a:gd name="f43" fmla="+- 21600 0 f41"/>
              <a:gd name="f44" fmla="*/ f41 f16 1"/>
              <a:gd name="f45" fmla="*/ f43 f16 1"/>
            </a:gdLst>
            <a:ahLst>
              <a:ahXY gdRefY="f0" minY="f7" maxY="f11">
                <a:pos x="f25" y="f26"/>
              </a:ahXY>
              <a:ahXY gdRefY="f1" minY="f7" maxY="f8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2">
                <a:pos x="f29" y="f31"/>
              </a:cxn>
              <a:cxn ang="f42">
                <a:pos x="f29" y="f33"/>
              </a:cxn>
              <a:cxn ang="f42">
                <a:pos x="f34" y="f35"/>
              </a:cxn>
            </a:cxnLst>
            <a:rect l="f29" t="f44" r="f30" b="f45"/>
            <a:pathLst>
              <a:path w="21600" h="21600">
                <a:moveTo>
                  <a:pt x="f7" y="f7"/>
                </a:moveTo>
                <a:cubicBezTo>
                  <a:pt x="f11" y="f7"/>
                  <a:pt x="f12" y="f20"/>
                  <a:pt x="f12" y="f21"/>
                </a:cubicBezTo>
                <a:lnTo>
                  <a:pt x="f12" y="f36"/>
                </a:lnTo>
                <a:cubicBezTo>
                  <a:pt x="f12" y="f37"/>
                  <a:pt x="f13" y="f22"/>
                  <a:pt x="f8" y="f22"/>
                </a:cubicBezTo>
                <a:cubicBezTo>
                  <a:pt x="f13" y="f22"/>
                  <a:pt x="f12" y="f38"/>
                  <a:pt x="f12" y="f39"/>
                </a:cubicBezTo>
                <a:lnTo>
                  <a:pt x="f12" y="f23"/>
                </a:lnTo>
                <a:cubicBezTo>
                  <a:pt x="f12" y="f40"/>
                  <a:pt x="f11" y="f8"/>
                  <a:pt x="f7" y="f8"/>
                </a:cubicBezTo>
              </a:path>
            </a:pathLst>
          </a:custGeom>
          <a:noFill/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138513D-5ADC-4518-8941-4B625B16F9CA}"/>
              </a:ext>
            </a:extLst>
          </p:cNvPr>
          <p:cNvSpPr/>
          <p:nvPr/>
        </p:nvSpPr>
        <p:spPr>
          <a:xfrm>
            <a:off x="7451373" y="4443421"/>
            <a:ext cx="2019278" cy="3729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6633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DCBF142-AD26-4731-8178-8F71199D2E60}"/>
              </a:ext>
            </a:extLst>
          </p:cNvPr>
          <p:cNvSpPr/>
          <p:nvPr/>
        </p:nvSpPr>
        <p:spPr>
          <a:xfrm>
            <a:off x="7451373" y="4828792"/>
            <a:ext cx="2473885" cy="3729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A7A8FC2-5D3E-4D31-AF3C-6757995F147E}"/>
              </a:ext>
            </a:extLst>
          </p:cNvPr>
          <p:cNvSpPr/>
          <p:nvPr/>
        </p:nvSpPr>
        <p:spPr>
          <a:xfrm>
            <a:off x="2057624" y="3471023"/>
            <a:ext cx="1755397" cy="10137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A039CB1-9023-49AB-9EBB-13960292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7157-FDC5-4692-84D2-FFB1BAE5FA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66241"/>
            <a:ext cx="10515600" cy="923330"/>
          </a:xfrm>
        </p:spPr>
        <p:txBody>
          <a:bodyPr>
            <a:spAutoFit/>
          </a:bodyPr>
          <a:lstStyle/>
          <a:p>
            <a:pPr lvl="0"/>
            <a:r>
              <a:rPr lang="en-US" sz="6000" dirty="0"/>
              <a:t>Neutrino oscillations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9F329-84C7-449F-8BB0-0FC83367E77E}"/>
              </a:ext>
            </a:extLst>
          </p:cNvPr>
          <p:cNvSpPr txBox="1"/>
          <p:nvPr/>
        </p:nvSpPr>
        <p:spPr>
          <a:xfrm>
            <a:off x="864885" y="2459504"/>
            <a:ext cx="61948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Neutrino </a:t>
            </a:r>
            <a:r>
              <a:rPr lang="en-US" sz="4000" dirty="0" err="1"/>
              <a:t>flavour</a:t>
            </a:r>
            <a:r>
              <a:rPr lang="en-US" sz="4000" dirty="0"/>
              <a:t> can effectively change between its creation and interaction.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226E-885A-4C4B-94FD-6C73C282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0C94623-5BE1-4843-92FB-11D6E07C9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679" y="1981200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47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29A13-B77C-4EF6-8377-D413521EB62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677041"/>
            <a:ext cx="10515600" cy="701731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PMNS matrix parametrization (Dirac neutrino)</a:t>
            </a:r>
          </a:p>
        </p:txBody>
      </p:sp>
      <p:pic>
        <p:nvPicPr>
          <p:cNvPr id="3" name="Picture 2" descr="20§display§U = \begin{pmatrix}&#10;  1 &amp; 0 &amp; 0 \\&#10;  0 &amp; c_{23} &amp; s_{23} \\&#10;  0 &amp; -s_{23} &amp; c_{23}&#10; \end{pmatrix}&#10; \begin{pmatrix}&#10;  c_{13} &amp; 0 &amp; s_{13} e^{-i \delta_{cp}} \\&#10;  0 &amp; 1 &amp; 0 \\&#10;  -s_{13} e^{i \delta_{cp}} &amp; 0 &amp; c_{13}&#10; \end{pmatrix}&#10; \begin{pmatrix}&#10;  c_{12} &amp; s_{12} &amp; 0 \\&#10;  -s_{12} &amp; c_{12} &amp; 0 \\&#10;  0 &amp; 0 &amp; 1&#10; \end{pmatrix}&#10;§png§600§FALSE" title="TexMaths">
            <a:extLst>
              <a:ext uri="{FF2B5EF4-FFF2-40B4-BE49-F238E27FC236}">
                <a16:creationId xmlns:a16="http://schemas.microsoft.com/office/drawing/2014/main" id="{92D993D3-14A3-457A-B256-62C4EF10C8D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22809" y="2000008"/>
            <a:ext cx="9359837" cy="115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20§latex§\begin{align*}&#10; s_{ij} \equiv \sin\theta_{ij} \\&#10; c_{ij} \equiv \cos\theta_{ij}&#10;\end{align*}§png§600§FALSE" title="TexMaths">
            <a:extLst>
              <a:ext uri="{FF2B5EF4-FFF2-40B4-BE49-F238E27FC236}">
                <a16:creationId xmlns:a16="http://schemas.microsoft.com/office/drawing/2014/main" id="{46A7119F-9BA4-42B5-869C-0C2A2030BC9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363188" y="3287567"/>
            <a:ext cx="1587075" cy="7939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7442CC-D980-4BDA-B313-DA763645919D}"/>
              </a:ext>
            </a:extLst>
          </p:cNvPr>
          <p:cNvSpPr/>
          <p:nvPr/>
        </p:nvSpPr>
        <p:spPr>
          <a:xfrm>
            <a:off x="1062783" y="1879174"/>
            <a:ext cx="9699810" cy="140839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F12C27-5596-417D-B990-22D79EA13BD8}"/>
              </a:ext>
            </a:extLst>
          </p:cNvPr>
          <p:cNvSpPr/>
          <p:nvPr/>
        </p:nvSpPr>
        <p:spPr>
          <a:xfrm>
            <a:off x="10169939" y="3218330"/>
            <a:ext cx="1927468" cy="101202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CC">
              <a:alpha val="30000"/>
            </a:srgbClr>
          </a:solidFill>
          <a:ln w="3175">
            <a:solidFill>
              <a:srgbClr val="3465A4"/>
            </a:solidFill>
            <a:prstDash val="solid"/>
          </a:ln>
        </p:spPr>
        <p:txBody>
          <a:bodyPr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BDB923-A7C5-416C-B50B-8EAD8EDF373F}"/>
              </a:ext>
            </a:extLst>
          </p:cNvPr>
          <p:cNvSpPr txBox="1"/>
          <p:nvPr/>
        </p:nvSpPr>
        <p:spPr>
          <a:xfrm>
            <a:off x="1099033" y="1414469"/>
            <a:ext cx="8360277" cy="495377"/>
          </a:xfrm>
          <a:prstGeom prst="rect">
            <a:avLst/>
          </a:prstGeom>
          <a:noFill/>
          <a:ln>
            <a:noFill/>
          </a:ln>
        </p:spPr>
        <p:txBody>
          <a:bodyPr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2800" dirty="0">
                <a:latin typeface="Liberation Sans" pitchFamily="18"/>
                <a:ea typeface="Droid Sans Fallback" pitchFamily="2"/>
                <a:cs typeface="FreeSans" pitchFamily="2"/>
              </a:rPr>
              <a:t>Standard parametrization used in modern literature: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40E0E-D9EE-42E1-AE4E-53163A8C6455}"/>
              </a:ext>
            </a:extLst>
          </p:cNvPr>
          <p:cNvSpPr txBox="1"/>
          <p:nvPr/>
        </p:nvSpPr>
        <p:spPr>
          <a:xfrm>
            <a:off x="1062783" y="3639670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Analogue to Euler matrices used for 3D rotations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This is </a:t>
            </a:r>
            <a:r>
              <a:rPr lang="en-US" sz="3200" b="1" dirty="0"/>
              <a:t>not</a:t>
            </a:r>
            <a:r>
              <a:rPr lang="en-US" sz="3200" dirty="0"/>
              <a:t> the most general unitary matrix parametrization – a 3x3 unitary matrix has 6 phases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/>
              <a:t>5 phases can be canceled by rephasing charged lepton and neutrino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 single leftover phase is always present in the middle factor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4FE8717-37C7-4960-9C11-2B3B72B2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CBB37-96C8-41DA-8CEF-B4259A3B863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820071" y="1910723"/>
            <a:ext cx="8018280" cy="438408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766E6E7-E359-4E35-AB17-7A0ACA0A6A61}"/>
              </a:ext>
            </a:extLst>
          </p:cNvPr>
          <p:cNvSpPr/>
          <p:nvPr/>
        </p:nvSpPr>
        <p:spPr>
          <a:xfrm>
            <a:off x="6715352" y="1515442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C490D44-B07B-40C3-951F-FD9F3ACB763E}"/>
              </a:ext>
            </a:extLst>
          </p:cNvPr>
          <p:cNvSpPr/>
          <p:nvPr/>
        </p:nvSpPr>
        <p:spPr>
          <a:xfrm>
            <a:off x="6715352" y="1803442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4966B5E-2CBE-454A-B1DB-4462968A5117}"/>
              </a:ext>
            </a:extLst>
          </p:cNvPr>
          <p:cNvSpPr/>
          <p:nvPr/>
        </p:nvSpPr>
        <p:spPr>
          <a:xfrm>
            <a:off x="6715352" y="2091443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6" name="Picture 5" descr="20§display§\nu_e§png§600§FALSE" title="TexMaths">
            <a:extLst>
              <a:ext uri="{FF2B5EF4-FFF2-40B4-BE49-F238E27FC236}">
                <a16:creationId xmlns:a16="http://schemas.microsoft.com/office/drawing/2014/main" id="{D56F585C-865E-4C76-BEAF-6CFAE8C434D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15952" y="1544963"/>
            <a:ext cx="199440" cy="1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20§display§\nu_\tau§png§600§FALSE" title="TexMaths">
            <a:extLst>
              <a:ext uri="{FF2B5EF4-FFF2-40B4-BE49-F238E27FC236}">
                <a16:creationId xmlns:a16="http://schemas.microsoft.com/office/drawing/2014/main" id="{3FE71810-2686-45C4-8152-459004E4F7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015952" y="2120963"/>
            <a:ext cx="214560" cy="15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20§display§\nu_\mu§png§600§FALSE" title="TexMaths">
            <a:extLst>
              <a:ext uri="{FF2B5EF4-FFF2-40B4-BE49-F238E27FC236}">
                <a16:creationId xmlns:a16="http://schemas.microsoft.com/office/drawing/2014/main" id="{125C30C2-7ED3-46D3-8179-6C90E8BB9EB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15952" y="1832962"/>
            <a:ext cx="226800" cy="1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7F4C4B03-F40D-4053-BC87-CE2EDCA95A08}"/>
              </a:ext>
            </a:extLst>
          </p:cNvPr>
          <p:cNvSpPr/>
          <p:nvPr/>
        </p:nvSpPr>
        <p:spPr>
          <a:xfrm>
            <a:off x="8048792" y="1555403"/>
            <a:ext cx="601560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8DEBAB46-B5CF-4133-A173-5F2AD548AC13}"/>
              </a:ext>
            </a:extLst>
          </p:cNvPr>
          <p:cNvSpPr/>
          <p:nvPr/>
        </p:nvSpPr>
        <p:spPr>
          <a:xfrm>
            <a:off x="8049152" y="1843403"/>
            <a:ext cx="601560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97000" sp="197000"/>
            </a:custDash>
          </a:ln>
        </p:spPr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804CBC9-E334-44E7-9ACB-E395B49BCE3C}"/>
              </a:ext>
            </a:extLst>
          </p:cNvPr>
          <p:cNvSpPr/>
          <p:nvPr/>
        </p:nvSpPr>
        <p:spPr>
          <a:xfrm>
            <a:off x="8049512" y="2167402"/>
            <a:ext cx="601560" cy="0"/>
          </a:xfrm>
          <a:prstGeom prst="line">
            <a:avLst/>
          </a:prstGeom>
          <a:noFill/>
          <a:ln w="19080">
            <a:solidFill>
              <a:srgbClr val="000000"/>
            </a:solidFill>
            <a:custDash>
              <a:ds d="100000" sp="50000"/>
            </a:custDash>
          </a:ln>
        </p:spPr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12" name="Picture 11" descr="18§display§\Delta m_{21}^2 = 0§png§600§FALSE" title="TexMaths">
            <a:extLst>
              <a:ext uri="{FF2B5EF4-FFF2-40B4-BE49-F238E27FC236}">
                <a16:creationId xmlns:a16="http://schemas.microsoft.com/office/drawing/2014/main" id="{FB516236-7748-41F7-A3B2-F68A958E867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45392" y="2047882"/>
            <a:ext cx="979920" cy="25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18§display§\theta_{13} = 0§png§600§FALSE" title="TexMaths">
            <a:extLst>
              <a:ext uri="{FF2B5EF4-FFF2-40B4-BE49-F238E27FC236}">
                <a16:creationId xmlns:a16="http://schemas.microsoft.com/office/drawing/2014/main" id="{4311CF66-7D34-43F2-95C7-30821871D3D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755472" y="1746923"/>
            <a:ext cx="696599" cy="1990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9BA57E-4480-4CCB-8685-6D08387991E6}"/>
                  </a:ext>
                </a:extLst>
              </p:cNvPr>
              <p:cNvSpPr txBox="1"/>
              <p:nvPr/>
            </p:nvSpPr>
            <p:spPr>
              <a:xfrm>
                <a:off x="8675572" y="1349660"/>
                <a:ext cx="30584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Full parametrization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29BA57E-4480-4CCB-8685-6D0838799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5572" y="1349660"/>
                <a:ext cx="3058466" cy="369332"/>
              </a:xfrm>
              <a:prstGeom prst="rect">
                <a:avLst/>
              </a:prstGeom>
              <a:blipFill>
                <a:blip r:embed="rId8"/>
                <a:stretch>
                  <a:fillRect l="-159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5">
            <a:extLst>
              <a:ext uri="{FF2B5EF4-FFF2-40B4-BE49-F238E27FC236}">
                <a16:creationId xmlns:a16="http://schemas.microsoft.com/office/drawing/2014/main" id="{38F02399-5155-4937-9938-58A6DDFAE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neutrino oscillations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65753D-48CC-4F5D-9B37-9507C531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602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323213D8-D239-AB4B-B3F4-984647DE0BA5}"/>
              </a:ext>
            </a:extLst>
          </p:cNvPr>
          <p:cNvSpPr/>
          <p:nvPr/>
        </p:nvSpPr>
        <p:spPr>
          <a:xfrm>
            <a:off x="8559800" y="144926"/>
            <a:ext cx="3543300" cy="4173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BDA50B-B921-9E4E-BC46-E55B114B6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94" y="945145"/>
            <a:ext cx="5283719" cy="292671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F8044CE-E93D-E547-A5B9-E5552EF66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3" r="15321" b="37927"/>
          <a:stretch/>
        </p:blipFill>
        <p:spPr>
          <a:xfrm>
            <a:off x="258517" y="3864077"/>
            <a:ext cx="5420801" cy="28843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6B842FA-0550-7E4D-AE0B-C2BB52E03E43}"/>
              </a:ext>
            </a:extLst>
          </p:cNvPr>
          <p:cNvSpPr txBox="1"/>
          <p:nvPr/>
        </p:nvSpPr>
        <p:spPr>
          <a:xfrm>
            <a:off x="157549" y="132888"/>
            <a:ext cx="46610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Hot 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Able to manipulate/repair hadronic collector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Work under Radioactive Environment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35DD8B8-B13F-7547-B2D7-1DAF551A9707}"/>
              </a:ext>
            </a:extLst>
          </p:cNvPr>
          <p:cNvSpPr txBox="1"/>
          <p:nvPr/>
        </p:nvSpPr>
        <p:spPr>
          <a:xfrm>
            <a:off x="67239" y="973959"/>
            <a:ext cx="27796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Power Supply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16 modules (350 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Located above the switchyard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Outside of radioactive part of Facility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78F3B9B-EB68-D34F-80DA-9F8EDAA8F61E}"/>
              </a:ext>
            </a:extLst>
          </p:cNvPr>
          <p:cNvSpPr txBox="1"/>
          <p:nvPr/>
        </p:nvSpPr>
        <p:spPr>
          <a:xfrm>
            <a:off x="245451" y="3999370"/>
            <a:ext cx="1659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Proton Beam </a:t>
            </a:r>
          </a:p>
          <a:p>
            <a:pPr algn="ctr"/>
            <a:r>
              <a:rPr lang="en-GB" sz="1400" u="sng" dirty="0"/>
              <a:t>(Ep=2.5 GeV, 14 Hz) </a:t>
            </a:r>
            <a:r>
              <a:rPr lang="en-GB" sz="1400" dirty="0"/>
              <a:t>4 x 1.25 MW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0485EC-9BC9-8043-A6D2-85E00CFB3FAC}"/>
              </a:ext>
            </a:extLst>
          </p:cNvPr>
          <p:cNvSpPr txBox="1"/>
          <p:nvPr/>
        </p:nvSpPr>
        <p:spPr>
          <a:xfrm>
            <a:off x="3969567" y="348332"/>
            <a:ext cx="2482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Morgue</a:t>
            </a:r>
          </a:p>
          <a:p>
            <a:pPr algn="ctr"/>
            <a:r>
              <a:rPr lang="en-GB" sz="1400" dirty="0"/>
              <a:t>To Store radioactive wastes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29C6F4-1814-6B4D-AA30-40BEFE5024A0}"/>
              </a:ext>
            </a:extLst>
          </p:cNvPr>
          <p:cNvSpPr txBox="1"/>
          <p:nvPr/>
        </p:nvSpPr>
        <p:spPr>
          <a:xfrm>
            <a:off x="6447734" y="355153"/>
            <a:ext cx="163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Beam dump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9961165-DD8F-664A-A6E6-C3B139D03A5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488065" y="933107"/>
            <a:ext cx="1057668" cy="8758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E938333-61BB-BE43-BAA3-C219789EAFB3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1833302" y="2700688"/>
            <a:ext cx="1000848" cy="222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F06CA08-11BE-8D4D-9590-CD440D0944F7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4012697" y="933107"/>
            <a:ext cx="1198328" cy="1022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8F3642D-0710-A345-94CA-B9D6C6531313}"/>
              </a:ext>
            </a:extLst>
          </p:cNvPr>
          <p:cNvCxnSpPr>
            <a:cxnSpLocks/>
          </p:cNvCxnSpPr>
          <p:nvPr/>
        </p:nvCxnSpPr>
        <p:spPr>
          <a:xfrm flipH="1">
            <a:off x="6999249" y="670361"/>
            <a:ext cx="265437" cy="1197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id="{7CA3AB13-A2A6-DC48-9167-3A3FA6E93856}"/>
              </a:ext>
            </a:extLst>
          </p:cNvPr>
          <p:cNvSpPr/>
          <p:nvPr/>
        </p:nvSpPr>
        <p:spPr>
          <a:xfrm rot="20332736">
            <a:off x="1326382" y="3630948"/>
            <a:ext cx="1265942" cy="1452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A145AFD-2699-1740-8C76-0075DAF51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38" t="56792" r="59829" b="30432"/>
          <a:stretch/>
        </p:blipFill>
        <p:spPr>
          <a:xfrm>
            <a:off x="6141127" y="3196010"/>
            <a:ext cx="1196802" cy="1299759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EE53006C-3A83-7144-95BC-F41EA2231696}"/>
              </a:ext>
            </a:extLst>
          </p:cNvPr>
          <p:cNvSpPr txBox="1"/>
          <p:nvPr/>
        </p:nvSpPr>
        <p:spPr>
          <a:xfrm>
            <a:off x="5859025" y="4536442"/>
            <a:ext cx="199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Hadronic</a:t>
            </a:r>
            <a:r>
              <a:rPr lang="en-GB" sz="1600" b="1" u="sng" dirty="0"/>
              <a:t> Collector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F5C5106-28AE-9D4D-A138-3DEE6203FF1B}"/>
              </a:ext>
            </a:extLst>
          </p:cNvPr>
          <p:cNvSpPr txBox="1"/>
          <p:nvPr/>
        </p:nvSpPr>
        <p:spPr>
          <a:xfrm>
            <a:off x="3056384" y="5948224"/>
            <a:ext cx="19936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Beam Switchyard</a:t>
            </a:r>
          </a:p>
          <a:p>
            <a:pPr algn="ctr"/>
            <a:r>
              <a:rPr lang="en-GB" sz="1400"/>
              <a:t>Share the </a:t>
            </a:r>
            <a:r>
              <a:rPr lang="en-GB" sz="1400" dirty="0"/>
              <a:t>beam over </a:t>
            </a:r>
          </a:p>
          <a:p>
            <a:pPr algn="ctr"/>
            <a:r>
              <a:rPr lang="en-GB" sz="1400" dirty="0"/>
              <a:t>Four packed bed targets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7E37CAA-98C3-1045-BDFA-4BE4A3929CF2}"/>
              </a:ext>
            </a:extLst>
          </p:cNvPr>
          <p:cNvSpPr txBox="1"/>
          <p:nvPr/>
        </p:nvSpPr>
        <p:spPr>
          <a:xfrm rot="20514180">
            <a:off x="2870603" y="3585270"/>
            <a:ext cx="143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Beam Switchyard</a:t>
            </a:r>
          </a:p>
          <a:p>
            <a:pPr algn="ctr"/>
            <a:r>
              <a:rPr lang="en-GB" sz="1400" dirty="0"/>
              <a:t> Tunnel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2716C9A-A930-9841-8C15-3A533BA228A9}"/>
              </a:ext>
            </a:extLst>
          </p:cNvPr>
          <p:cNvSpPr txBox="1"/>
          <p:nvPr/>
        </p:nvSpPr>
        <p:spPr>
          <a:xfrm rot="20434663">
            <a:off x="5190518" y="2651947"/>
            <a:ext cx="1948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Decay tunnel</a:t>
            </a:r>
          </a:p>
        </p:txBody>
      </p:sp>
      <p:sp>
        <p:nvSpPr>
          <p:cNvPr id="44" name="Flèche vers la droite 43">
            <a:extLst>
              <a:ext uri="{FF2B5EF4-FFF2-40B4-BE49-F238E27FC236}">
                <a16:creationId xmlns:a16="http://schemas.microsoft.com/office/drawing/2014/main" id="{70F1D6A0-A451-F944-B337-C841AA57C14E}"/>
              </a:ext>
            </a:extLst>
          </p:cNvPr>
          <p:cNvSpPr/>
          <p:nvPr/>
        </p:nvSpPr>
        <p:spPr>
          <a:xfrm rot="1800000">
            <a:off x="4479538" y="3320484"/>
            <a:ext cx="1595821" cy="308625"/>
          </a:xfrm>
          <a:prstGeom prst="rightArrow">
            <a:avLst>
              <a:gd name="adj1" fmla="val 13356"/>
              <a:gd name="adj2" fmla="val 76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587B4393-AD83-D345-945C-1277E5CD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775" y="1069398"/>
            <a:ext cx="1575093" cy="124562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FFE6157D-69B5-E941-8E7C-D567AC2CD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69" y="2206838"/>
            <a:ext cx="1643533" cy="1433603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611C1DE3-4990-404C-8427-74DE053B3D3A}"/>
              </a:ext>
            </a:extLst>
          </p:cNvPr>
          <p:cNvSpPr txBox="1"/>
          <p:nvPr/>
        </p:nvSpPr>
        <p:spPr>
          <a:xfrm>
            <a:off x="8670866" y="144926"/>
            <a:ext cx="33349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chemeClr val="bg1"/>
                </a:solidFill>
              </a:rPr>
              <a:t>Granular Target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Target made of 3 mm titanium spheres cooled by transverse helium gas cooling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C2821394-FD8A-7443-B1A6-1CB475ADEC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676" r="7280" b="14673"/>
          <a:stretch/>
        </p:blipFill>
        <p:spPr>
          <a:xfrm>
            <a:off x="5620535" y="4823764"/>
            <a:ext cx="2091498" cy="1478089"/>
          </a:xfrm>
          <a:prstGeom prst="rect">
            <a:avLst/>
          </a:prstGeom>
        </p:spPr>
      </p:pic>
      <p:sp>
        <p:nvSpPr>
          <p:cNvPr id="64" name="ZoneTexte 63">
            <a:extLst>
              <a:ext uri="{FF2B5EF4-FFF2-40B4-BE49-F238E27FC236}">
                <a16:creationId xmlns:a16="http://schemas.microsoft.com/office/drawing/2014/main" id="{AE6B6191-6374-9E4D-8FCF-45F63F388BE5}"/>
              </a:ext>
            </a:extLst>
          </p:cNvPr>
          <p:cNvSpPr txBox="1"/>
          <p:nvPr/>
        </p:nvSpPr>
        <p:spPr>
          <a:xfrm>
            <a:off x="5229781" y="6204341"/>
            <a:ext cx="3116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 err="1"/>
              <a:t>MiniBoone</a:t>
            </a:r>
            <a:r>
              <a:rPr lang="en-GB" b="1" u="sng" dirty="0"/>
              <a:t> Like Horn</a:t>
            </a:r>
          </a:p>
          <a:p>
            <a:pPr algn="ctr"/>
            <a:r>
              <a:rPr lang="en-GB" sz="1400" dirty="0"/>
              <a:t>Shape optimized with genetic algorithm 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6443CA4E-0A75-564B-9FF7-9DD15ED7F1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6843" y="1069398"/>
            <a:ext cx="1517857" cy="121499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63A7906E-1510-1046-A57C-C14F445BA6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6644" y="4483379"/>
            <a:ext cx="3206914" cy="2051632"/>
          </a:xfrm>
          <a:prstGeom prst="rect">
            <a:avLst/>
          </a:prstGeom>
        </p:spPr>
      </p:pic>
      <p:sp>
        <p:nvSpPr>
          <p:cNvPr id="73" name="Flèche vers la droite 72">
            <a:extLst>
              <a:ext uri="{FF2B5EF4-FFF2-40B4-BE49-F238E27FC236}">
                <a16:creationId xmlns:a16="http://schemas.microsoft.com/office/drawing/2014/main" id="{B8DBCE5B-F3BC-0D4A-97B5-EEA3CD7CBE3B}"/>
              </a:ext>
            </a:extLst>
          </p:cNvPr>
          <p:cNvSpPr/>
          <p:nvPr/>
        </p:nvSpPr>
        <p:spPr>
          <a:xfrm rot="10800000">
            <a:off x="7693904" y="5434824"/>
            <a:ext cx="976961" cy="127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5B80BBD4-F31C-DB44-B6DB-F058994502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603"/>
          <a:stretch/>
        </p:blipFill>
        <p:spPr>
          <a:xfrm>
            <a:off x="8706897" y="2448983"/>
            <a:ext cx="3249106" cy="17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95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>
            <a:extLst>
              <a:ext uri="{FF2B5EF4-FFF2-40B4-BE49-F238E27FC236}">
                <a16:creationId xmlns:a16="http://schemas.microsoft.com/office/drawing/2014/main" id="{124B866D-02BF-4A45-9E81-5D8CB2B3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61" y="3264544"/>
            <a:ext cx="2527300" cy="160020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657F9231-1ED4-B74F-8741-670B5632B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1" y="3204450"/>
            <a:ext cx="2472540" cy="16002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3BCEEB68-36C3-9D48-8EDB-366553C98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379" y="4916005"/>
            <a:ext cx="1883040" cy="180680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68C3E20-84D9-C74D-932F-0E682CBCD20F}"/>
              </a:ext>
            </a:extLst>
          </p:cNvPr>
          <p:cNvSpPr/>
          <p:nvPr/>
        </p:nvSpPr>
        <p:spPr>
          <a:xfrm>
            <a:off x="5350135" y="193534"/>
            <a:ext cx="6752965" cy="4711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D00209A-B5A7-3848-85AB-FD9B61160DF2}"/>
              </a:ext>
            </a:extLst>
          </p:cNvPr>
          <p:cNvSpPr txBox="1"/>
          <p:nvPr/>
        </p:nvSpPr>
        <p:spPr>
          <a:xfrm>
            <a:off x="157549" y="132888"/>
            <a:ext cx="274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Neutrino beam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BA429A1-137E-E14B-A9C7-5D298A9A60C0}"/>
                  </a:ext>
                </a:extLst>
              </p:cNvPr>
              <p:cNvSpPr txBox="1"/>
              <p:nvPr/>
            </p:nvSpPr>
            <p:spPr>
              <a:xfrm>
                <a:off x="288129" y="589985"/>
                <a:ext cx="1614224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BA429A1-137E-E14B-A9C7-5D298A9A6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129" y="589985"/>
                <a:ext cx="1614224" cy="299313"/>
              </a:xfrm>
              <a:prstGeom prst="rect">
                <a:avLst/>
              </a:prstGeom>
              <a:blipFill>
                <a:blip r:embed="rId5"/>
                <a:stretch>
                  <a:fillRect l="-3125" t="-4000" r="-1563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3284759-45D7-C74C-B5ED-69429613EC14}"/>
                  </a:ext>
                </a:extLst>
              </p:cNvPr>
              <p:cNvSpPr txBox="1"/>
              <p:nvPr/>
            </p:nvSpPr>
            <p:spPr>
              <a:xfrm>
                <a:off x="263121" y="991226"/>
                <a:ext cx="1798367" cy="299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3284759-45D7-C74C-B5ED-69429613E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1" y="991226"/>
                <a:ext cx="1798367" cy="299313"/>
              </a:xfrm>
              <a:prstGeom prst="rect">
                <a:avLst/>
              </a:prstGeom>
              <a:blipFill>
                <a:blip r:embed="rId6"/>
                <a:stretch>
                  <a:fillRect l="-2817" t="-4000" b="-2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B221A53A-2BC5-504F-89D4-6FC850AAB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74" y="1707077"/>
            <a:ext cx="2478480" cy="1573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0375D86-844E-504F-A1B4-8A8CB056D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6055" y="1682918"/>
            <a:ext cx="2557312" cy="1623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9BF7C657-0CC3-5F47-8CD3-9A765D39165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07944" y="2933152"/>
              <a:ext cx="6198031" cy="18882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0568">
                      <a:extLst>
                        <a:ext uri="{9D8B030D-6E8A-4147-A177-3AD203B41FA5}">
                          <a16:colId xmlns:a16="http://schemas.microsoft.com/office/drawing/2014/main" val="3297416688"/>
                        </a:ext>
                      </a:extLst>
                    </a:gridCol>
                    <a:gridCol w="1594083">
                      <a:extLst>
                        <a:ext uri="{9D8B030D-6E8A-4147-A177-3AD203B41FA5}">
                          <a16:colId xmlns:a16="http://schemas.microsoft.com/office/drawing/2014/main" val="2950523724"/>
                        </a:ext>
                      </a:extLst>
                    </a:gridCol>
                    <a:gridCol w="909438">
                      <a:extLst>
                        <a:ext uri="{9D8B030D-6E8A-4147-A177-3AD203B41FA5}">
                          <a16:colId xmlns:a16="http://schemas.microsoft.com/office/drawing/2014/main" val="3426009105"/>
                        </a:ext>
                      </a:extLst>
                    </a:gridCol>
                    <a:gridCol w="1506971">
                      <a:extLst>
                        <a:ext uri="{9D8B030D-6E8A-4147-A177-3AD203B41FA5}">
                          <a16:colId xmlns:a16="http://schemas.microsoft.com/office/drawing/2014/main" val="280503421"/>
                        </a:ext>
                      </a:extLst>
                    </a:gridCol>
                    <a:gridCol w="1506971">
                      <a:extLst>
                        <a:ext uri="{9D8B030D-6E8A-4147-A177-3AD203B41FA5}">
                          <a16:colId xmlns:a16="http://schemas.microsoft.com/office/drawing/2014/main" val="2058245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 10</a:t>
                          </a:r>
                          <a:r>
                            <a:rPr lang="en-GB" baseline="30000" dirty="0"/>
                            <a:t>10</a:t>
                          </a:r>
                          <a:r>
                            <a:rPr lang="en-GB" dirty="0"/>
                            <a:t>.m</a:t>
                          </a:r>
                          <a:r>
                            <a:rPr lang="en-GB" baseline="30000" dirty="0"/>
                            <a:t>-2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 10</a:t>
                          </a:r>
                          <a:r>
                            <a:rPr lang="en-GB" baseline="30000" dirty="0"/>
                            <a:t>10</a:t>
                          </a:r>
                          <a:r>
                            <a:rPr lang="en-GB" dirty="0"/>
                            <a:t>.m</a:t>
                          </a:r>
                          <a:r>
                            <a:rPr lang="en-GB" baseline="30000" dirty="0"/>
                            <a:t>-2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69786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97.6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4.7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6544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94.8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93578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4.76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5715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fr-F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0.43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073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9BF7C657-0CC3-5F47-8CD3-9A765D3916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608352"/>
                  </p:ext>
                </p:extLst>
              </p:nvPr>
            </p:nvGraphicFramePr>
            <p:xfrm>
              <a:off x="5607944" y="2933152"/>
              <a:ext cx="6198031" cy="188823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80568">
                      <a:extLst>
                        <a:ext uri="{9D8B030D-6E8A-4147-A177-3AD203B41FA5}">
                          <a16:colId xmlns:a16="http://schemas.microsoft.com/office/drawing/2014/main" val="3297416688"/>
                        </a:ext>
                      </a:extLst>
                    </a:gridCol>
                    <a:gridCol w="1594083">
                      <a:extLst>
                        <a:ext uri="{9D8B030D-6E8A-4147-A177-3AD203B41FA5}">
                          <a16:colId xmlns:a16="http://schemas.microsoft.com/office/drawing/2014/main" val="2950523724"/>
                        </a:ext>
                      </a:extLst>
                    </a:gridCol>
                    <a:gridCol w="909438">
                      <a:extLst>
                        <a:ext uri="{9D8B030D-6E8A-4147-A177-3AD203B41FA5}">
                          <a16:colId xmlns:a16="http://schemas.microsoft.com/office/drawing/2014/main" val="3426009105"/>
                        </a:ext>
                      </a:extLst>
                    </a:gridCol>
                    <a:gridCol w="1506971">
                      <a:extLst>
                        <a:ext uri="{9D8B030D-6E8A-4147-A177-3AD203B41FA5}">
                          <a16:colId xmlns:a16="http://schemas.microsoft.com/office/drawing/2014/main" val="280503421"/>
                        </a:ext>
                      </a:extLst>
                    </a:gridCol>
                    <a:gridCol w="1506971">
                      <a:extLst>
                        <a:ext uri="{9D8B030D-6E8A-4147-A177-3AD203B41FA5}">
                          <a16:colId xmlns:a16="http://schemas.microsoft.com/office/drawing/2014/main" val="2058245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44000" t="-6897" r="-248800" b="-44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211765" t="-6897" r="-100840" b="-4413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6978696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1852" t="-100000" r="-807407" b="-3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674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97.6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4.7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654457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1852" t="-200000" r="-807407" b="-2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396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94.8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593578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1852" t="-310000" r="-807407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4.76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0.67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657150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9"/>
                          <a:stretch>
                            <a:fillRect l="-1852" t="-424138" r="-807407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0.03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1.85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/>
                            <a:t>0.43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07349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6CF98E2B-E926-F440-80D3-7DA24661FCA9}"/>
              </a:ext>
            </a:extLst>
          </p:cNvPr>
          <p:cNvSpPr txBox="1"/>
          <p:nvPr/>
        </p:nvSpPr>
        <p:spPr>
          <a:xfrm>
            <a:off x="7728460" y="2585244"/>
            <a:ext cx="218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Neutrino flux composition.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A1BF73B-6035-984E-9AEF-56DEC2B0D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9289730" y="-257990"/>
            <a:ext cx="2234089" cy="32816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4135A79-03F9-CC44-9931-A89D6DC98E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5952562" y="-272942"/>
            <a:ext cx="2234091" cy="328168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00C352A-8982-B642-BAEA-962294654375}"/>
              </a:ext>
            </a:extLst>
          </p:cNvPr>
          <p:cNvSpPr txBox="1"/>
          <p:nvPr/>
        </p:nvSpPr>
        <p:spPr>
          <a:xfrm>
            <a:off x="2325347" y="589985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(Positive 	polarity)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AFC0C47-D519-AE40-812E-1840362E5A80}"/>
              </a:ext>
            </a:extLst>
          </p:cNvPr>
          <p:cNvSpPr txBox="1"/>
          <p:nvPr/>
        </p:nvSpPr>
        <p:spPr>
          <a:xfrm>
            <a:off x="2300340" y="961460"/>
            <a:ext cx="1924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(Negative polarity)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82195CB-E9B6-DD40-989B-C55C7038EF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6544" y="4996157"/>
            <a:ext cx="2506489" cy="160353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83115B-B0C0-6145-BB83-9352AFA89B31}"/>
              </a:ext>
            </a:extLst>
          </p:cNvPr>
          <p:cNvSpPr txBox="1"/>
          <p:nvPr/>
        </p:nvSpPr>
        <p:spPr>
          <a:xfrm>
            <a:off x="191680" y="1390629"/>
            <a:ext cx="358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Horn focussing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3DE5B2-6FDB-DE4F-9682-CB78C724375D}"/>
              </a:ext>
            </a:extLst>
          </p:cNvPr>
          <p:cNvSpPr txBox="1"/>
          <p:nvPr/>
        </p:nvSpPr>
        <p:spPr>
          <a:xfrm>
            <a:off x="157549" y="4852351"/>
            <a:ext cx="358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Horn optimisation procedure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62E053-E31E-EB4B-8075-C0D257F21857}"/>
              </a:ext>
            </a:extLst>
          </p:cNvPr>
          <p:cNvSpPr txBox="1"/>
          <p:nvPr/>
        </p:nvSpPr>
        <p:spPr>
          <a:xfrm>
            <a:off x="7519418" y="1212681"/>
            <a:ext cx="808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imes" pitchFamily="2" charset="0"/>
              </a:rPr>
              <a:t>Positive </a:t>
            </a:r>
          </a:p>
          <a:p>
            <a:r>
              <a:rPr lang="en-GB" sz="1400" dirty="0">
                <a:latin typeface="Times" pitchFamily="2" charset="0"/>
              </a:rPr>
              <a:t>polarity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642CCBF-4B55-3E46-A4E6-84BFDD6572F1}"/>
              </a:ext>
            </a:extLst>
          </p:cNvPr>
          <p:cNvSpPr txBox="1"/>
          <p:nvPr/>
        </p:nvSpPr>
        <p:spPr>
          <a:xfrm>
            <a:off x="10823192" y="1224795"/>
            <a:ext cx="878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latin typeface="Times" pitchFamily="2" charset="0"/>
              </a:rPr>
              <a:t>Negative </a:t>
            </a:r>
          </a:p>
          <a:p>
            <a:pPr algn="ctr"/>
            <a:r>
              <a:rPr lang="en-GB" sz="1400" dirty="0">
                <a:latin typeface="Times" pitchFamily="2" charset="0"/>
              </a:rPr>
              <a:t>polarity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977626-475B-7641-97A5-C09443084F6C}"/>
              </a:ext>
            </a:extLst>
          </p:cNvPr>
          <p:cNvSpPr txBox="1"/>
          <p:nvPr/>
        </p:nvSpPr>
        <p:spPr>
          <a:xfrm>
            <a:off x="1640135" y="1860051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33BD8B1-9588-9E4E-B5F6-711E021CDD31}"/>
              </a:ext>
            </a:extLst>
          </p:cNvPr>
          <p:cNvSpPr txBox="1"/>
          <p:nvPr/>
        </p:nvSpPr>
        <p:spPr>
          <a:xfrm>
            <a:off x="4243132" y="1854234"/>
            <a:ext cx="388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3C3F0B3-59A7-D443-8000-C6391E8FF104}"/>
              </a:ext>
            </a:extLst>
          </p:cNvPr>
          <p:cNvSpPr txBox="1"/>
          <p:nvPr/>
        </p:nvSpPr>
        <p:spPr>
          <a:xfrm>
            <a:off x="1670068" y="3446554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  <a:latin typeface="Symbol" pitchFamily="2" charset="2"/>
              </a:rPr>
              <a:t>-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F104835-E5BF-0B4B-883C-0A74702FFC8E}"/>
              </a:ext>
            </a:extLst>
          </p:cNvPr>
          <p:cNvSpPr txBox="1"/>
          <p:nvPr/>
        </p:nvSpPr>
        <p:spPr>
          <a:xfrm>
            <a:off x="4273805" y="343181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chemeClr val="bg1"/>
                </a:solidFill>
                <a:latin typeface="Symbol" pitchFamily="2" charset="2"/>
              </a:rPr>
              <a:t>-</a:t>
            </a:r>
            <a:endParaRPr lang="en-GB" baseline="300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2B6A6A1-8BD6-2D49-95A6-4DEB760B50EB}"/>
              </a:ext>
            </a:extLst>
          </p:cNvPr>
          <p:cNvSpPr txBox="1"/>
          <p:nvPr/>
        </p:nvSpPr>
        <p:spPr>
          <a:xfrm>
            <a:off x="3454332" y="2282595"/>
            <a:ext cx="1244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(After focussing)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15C8F4C-DE8F-4247-8D72-350B43DD26E4}"/>
              </a:ext>
            </a:extLst>
          </p:cNvPr>
          <p:cNvSpPr txBox="1"/>
          <p:nvPr/>
        </p:nvSpPr>
        <p:spPr>
          <a:xfrm>
            <a:off x="3428052" y="3779339"/>
            <a:ext cx="1208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(After focussing)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F65CDFA-4E66-C644-97A3-E393ADA08267}"/>
              </a:ext>
            </a:extLst>
          </p:cNvPr>
          <p:cNvSpPr txBox="1"/>
          <p:nvPr/>
        </p:nvSpPr>
        <p:spPr>
          <a:xfrm>
            <a:off x="913912" y="2267279"/>
            <a:ext cx="1148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(At target level)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AB2BEE0-D85B-FB42-9DC8-80DA7DE53551}"/>
              </a:ext>
            </a:extLst>
          </p:cNvPr>
          <p:cNvSpPr txBox="1"/>
          <p:nvPr/>
        </p:nvSpPr>
        <p:spPr>
          <a:xfrm>
            <a:off x="904001" y="3783653"/>
            <a:ext cx="1148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(At target level)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6BF137-70CE-D44A-8E83-A2B96DF34B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68" y="5236571"/>
            <a:ext cx="2423322" cy="1363118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50AD5C9-2FFB-1542-8724-F027F2B2E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6205" y="5037542"/>
            <a:ext cx="2280311" cy="1451107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C0AAADBE-19E9-BF44-B930-AF2BF1CAFD53}"/>
              </a:ext>
            </a:extLst>
          </p:cNvPr>
          <p:cNvSpPr txBox="1"/>
          <p:nvPr/>
        </p:nvSpPr>
        <p:spPr>
          <a:xfrm>
            <a:off x="2806199" y="6571572"/>
            <a:ext cx="320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Optimisation based on Genetic Algorithm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E46C1FD-8075-494F-8284-7DB966908FB9}"/>
              </a:ext>
            </a:extLst>
          </p:cNvPr>
          <p:cNvSpPr txBox="1"/>
          <p:nvPr/>
        </p:nvSpPr>
        <p:spPr>
          <a:xfrm>
            <a:off x="400242" y="6568920"/>
            <a:ext cx="1758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Horn parametrisation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0142387-E6B8-564E-B2A9-5FD32965AF36}"/>
              </a:ext>
            </a:extLst>
          </p:cNvPr>
          <p:cNvSpPr txBox="1"/>
          <p:nvPr/>
        </p:nvSpPr>
        <p:spPr>
          <a:xfrm>
            <a:off x="6880197" y="6550223"/>
            <a:ext cx="2262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Figure of Merit based on </a:t>
            </a:r>
            <a:r>
              <a:rPr lang="en-GB" sz="1400" dirty="0" err="1">
                <a:latin typeface="Symbol" pitchFamily="2" charset="2"/>
              </a:rPr>
              <a:t>d</a:t>
            </a:r>
            <a:r>
              <a:rPr lang="en-GB" sz="1400" baseline="-25000" dirty="0" err="1"/>
              <a:t>cp</a:t>
            </a:r>
            <a:r>
              <a:rPr lang="en-GB" sz="1400" dirty="0"/>
              <a:t> </a:t>
            </a:r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2666FC60-2645-7240-AB88-749DA1293CB7}"/>
              </a:ext>
            </a:extLst>
          </p:cNvPr>
          <p:cNvSpPr/>
          <p:nvPr/>
        </p:nvSpPr>
        <p:spPr>
          <a:xfrm>
            <a:off x="2502911" y="5677702"/>
            <a:ext cx="684689" cy="180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lèche vers la droite 35">
            <a:extLst>
              <a:ext uri="{FF2B5EF4-FFF2-40B4-BE49-F238E27FC236}">
                <a16:creationId xmlns:a16="http://schemas.microsoft.com/office/drawing/2014/main" id="{9549AD1C-0B16-0642-A626-0E689EBD7760}"/>
              </a:ext>
            </a:extLst>
          </p:cNvPr>
          <p:cNvSpPr/>
          <p:nvPr/>
        </p:nvSpPr>
        <p:spPr>
          <a:xfrm>
            <a:off x="5867690" y="5677702"/>
            <a:ext cx="687305" cy="186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èche vers la droite 37">
            <a:extLst>
              <a:ext uri="{FF2B5EF4-FFF2-40B4-BE49-F238E27FC236}">
                <a16:creationId xmlns:a16="http://schemas.microsoft.com/office/drawing/2014/main" id="{6839F039-50AB-4D44-86D2-04BE0CB0EC56}"/>
              </a:ext>
            </a:extLst>
          </p:cNvPr>
          <p:cNvSpPr/>
          <p:nvPr/>
        </p:nvSpPr>
        <p:spPr>
          <a:xfrm>
            <a:off x="9127992" y="5677702"/>
            <a:ext cx="625607" cy="1828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FB7147F-F676-754C-A593-615B3E662983}"/>
              </a:ext>
            </a:extLst>
          </p:cNvPr>
          <p:cNvSpPr txBox="1"/>
          <p:nvPr/>
        </p:nvSpPr>
        <p:spPr>
          <a:xfrm>
            <a:off x="10322526" y="6568920"/>
            <a:ext cx="1216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Fraction of </a:t>
            </a:r>
            <a:r>
              <a:rPr lang="en-GB" sz="1400" dirty="0" err="1">
                <a:latin typeface="Symbol" pitchFamily="2" charset="2"/>
              </a:rPr>
              <a:t>d</a:t>
            </a:r>
            <a:r>
              <a:rPr lang="en-GB" sz="1400" baseline="-25000" dirty="0" err="1"/>
              <a:t>cp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473616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34BF193-7CDB-4251-9C5F-A7BC137FA339}"/>
              </a:ext>
            </a:extLst>
          </p:cNvPr>
          <p:cNvSpPr txBox="1">
            <a:spLocks/>
          </p:cNvSpPr>
          <p:nvPr/>
        </p:nvSpPr>
        <p:spPr>
          <a:xfrm>
            <a:off x="1948463" y="284087"/>
            <a:ext cx="7886700" cy="790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err="1">
                <a:latin typeface="Gill Sans MT" panose="020B0502020104020203" pitchFamily="34" charset="0"/>
              </a:rPr>
              <a:t>Zinkgruvan</a:t>
            </a:r>
            <a:r>
              <a:rPr lang="en-GB" sz="4000" dirty="0">
                <a:latin typeface="Gill Sans MT" panose="020B0502020104020203" pitchFamily="34" charset="0"/>
              </a:rPr>
              <a:t> mine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0FB0A-65E6-4E9A-A70B-C0D81D1B8C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99" y="1783290"/>
            <a:ext cx="4305670" cy="333919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7C991-D155-4C8E-9F34-0BBFCC470900}"/>
              </a:ext>
            </a:extLst>
          </p:cNvPr>
          <p:cNvSpPr txBox="1"/>
          <p:nvPr/>
        </p:nvSpPr>
        <p:spPr>
          <a:xfrm>
            <a:off x="7733859" y="1263383"/>
            <a:ext cx="2898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Gill Sans MT" panose="020B0502020104020203" pitchFamily="34" charset="0"/>
              </a:rPr>
              <a:t>Potential location in Site 2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D542260F-7BAC-4547-89EE-1999D8B41ECA}"/>
              </a:ext>
            </a:extLst>
          </p:cNvPr>
          <p:cNvSpPr txBox="1">
            <a:spLocks/>
          </p:cNvSpPr>
          <p:nvPr/>
        </p:nvSpPr>
        <p:spPr>
          <a:xfrm>
            <a:off x="589085" y="5293988"/>
            <a:ext cx="5885287" cy="961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 dirty="0">
                <a:solidFill>
                  <a:srgbClr val="0000FF"/>
                </a:solidFill>
                <a:latin typeface="Gill Sans MT" panose="020B0502020104020203" pitchFamily="34" charset="0"/>
              </a:rPr>
              <a:t>Site 2 </a:t>
            </a:r>
            <a:r>
              <a:rPr lang="en-GB" sz="2000" dirty="0">
                <a:solidFill>
                  <a:srgbClr val="0000FF"/>
                </a:solidFill>
                <a:latin typeface="Gill Sans MT" panose="020B0502020104020203" pitchFamily="34" charset="0"/>
              </a:rPr>
              <a:t>is considered as best considering access to main transport infrastructure and located in an area less disturbed by mining activities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369" y="1284404"/>
            <a:ext cx="5291787" cy="385910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F844C8-1733-4671-9D02-F13D2F3F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162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8E97D-21FE-4EA6-99BC-F2E91F441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85243"/>
            <a:ext cx="10515600" cy="1325563"/>
          </a:xfrm>
        </p:spPr>
        <p:txBody>
          <a:bodyPr>
            <a:normAutofit/>
          </a:bodyPr>
          <a:lstStyle/>
          <a:p>
            <a:r>
              <a:rPr lang="sv-SE" sz="3200" dirty="0" err="1"/>
              <a:t>ESSnuSB</a:t>
            </a:r>
            <a:r>
              <a:rPr lang="sv-SE" sz="3200" dirty="0"/>
              <a:t> in the international </a:t>
            </a:r>
            <a:r>
              <a:rPr lang="sv-SE" sz="3200" dirty="0" err="1"/>
              <a:t>context</a:t>
            </a:r>
            <a:r>
              <a:rPr lang="sv-SE" sz="3200" dirty="0"/>
              <a:t> – CPV </a:t>
            </a:r>
            <a:r>
              <a:rPr lang="sv-SE" sz="3200" dirty="0" err="1"/>
              <a:t>discovery</a:t>
            </a:r>
            <a:endParaRPr lang="sv-SE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FE88AC-9EF4-4A16-A5AF-CA19E2B53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004"/>
          <a:stretch/>
        </p:blipFill>
        <p:spPr>
          <a:xfrm>
            <a:off x="0" y="1079292"/>
            <a:ext cx="4465674" cy="4205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BCA7-1DC3-49FF-B4AD-9F878D385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674" y="2490893"/>
            <a:ext cx="3260654" cy="2642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6D34B-8305-418A-8EED-AB58A603A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00"/>
          <a:stretch/>
        </p:blipFill>
        <p:spPr>
          <a:xfrm>
            <a:off x="7974418" y="1708879"/>
            <a:ext cx="3827721" cy="331282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FE49B9-73CB-497A-9365-D9D47B5B0BEE}"/>
              </a:ext>
            </a:extLst>
          </p:cNvPr>
          <p:cNvCxnSpPr/>
          <p:nvPr/>
        </p:nvCxnSpPr>
        <p:spPr>
          <a:xfrm>
            <a:off x="444768" y="4017364"/>
            <a:ext cx="11357371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6DF121-53EE-4FD3-8F0D-9399C8567286}"/>
              </a:ext>
            </a:extLst>
          </p:cNvPr>
          <p:cNvCxnSpPr/>
          <p:nvPr/>
        </p:nvCxnSpPr>
        <p:spPr>
          <a:xfrm>
            <a:off x="444768" y="4826833"/>
            <a:ext cx="11127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8A41010-9139-4E99-B5B1-73CC4DF1DE4A}"/>
              </a:ext>
            </a:extLst>
          </p:cNvPr>
          <p:cNvSpPr txBox="1"/>
          <p:nvPr/>
        </p:nvSpPr>
        <p:spPr>
          <a:xfrm>
            <a:off x="828643" y="5445308"/>
            <a:ext cx="324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 </a:t>
            </a:r>
            <a:r>
              <a:rPr lang="sv-SE" dirty="0" err="1"/>
              <a:t>with</a:t>
            </a:r>
            <a:r>
              <a:rPr lang="sv-SE" dirty="0"/>
              <a:t>  5%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error</a:t>
            </a:r>
            <a:endParaRPr lang="sv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22EDCF-72B7-4155-9082-C59EA9CEEAFF}"/>
              </a:ext>
            </a:extLst>
          </p:cNvPr>
          <p:cNvSpPr txBox="1"/>
          <p:nvPr/>
        </p:nvSpPr>
        <p:spPr>
          <a:xfrm>
            <a:off x="7922007" y="5356671"/>
            <a:ext cx="426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Hyper-Kamiokande Snowmass March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5F22B6-4007-4150-9BF3-D34DCF5C2E0A}"/>
              </a:ext>
            </a:extLst>
          </p:cNvPr>
          <p:cNvSpPr txBox="1"/>
          <p:nvPr/>
        </p:nvSpPr>
        <p:spPr>
          <a:xfrm>
            <a:off x="4830892" y="5359170"/>
            <a:ext cx="335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DUNE Snowmass March 2022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EACCF9A-5170-4582-8472-4EEB3F9AAC94}"/>
              </a:ext>
            </a:extLst>
          </p:cNvPr>
          <p:cNvSpPr/>
          <p:nvPr/>
        </p:nvSpPr>
        <p:spPr>
          <a:xfrm rot="3920494">
            <a:off x="1651039" y="2660812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5B5A85E-27BA-423A-B6BA-FAA65F89663E}"/>
              </a:ext>
            </a:extLst>
          </p:cNvPr>
          <p:cNvSpPr/>
          <p:nvPr/>
        </p:nvSpPr>
        <p:spPr>
          <a:xfrm rot="18232026">
            <a:off x="2647962" y="2660811"/>
            <a:ext cx="336719" cy="5090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00894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8172345-4C60-478F-83FF-A214FAA5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762" y="2416628"/>
            <a:ext cx="3420856" cy="3706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6E9A6C-094B-4B1B-9883-D639AD8F7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363" y="2416627"/>
            <a:ext cx="3165146" cy="33450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70B8F35-11E7-4492-9267-8795CC416AB9}"/>
              </a:ext>
            </a:extLst>
          </p:cNvPr>
          <p:cNvSpPr txBox="1">
            <a:spLocks/>
          </p:cNvSpPr>
          <p:nvPr/>
        </p:nvSpPr>
        <p:spPr>
          <a:xfrm>
            <a:off x="1523878" y="1197511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3200" dirty="0" err="1"/>
              <a:t>ESSnuSB</a:t>
            </a:r>
            <a:r>
              <a:rPr lang="sv-SE" sz="3200" dirty="0"/>
              <a:t> in the international </a:t>
            </a:r>
            <a:r>
              <a:rPr lang="sv-SE" sz="3200" dirty="0" err="1"/>
              <a:t>context</a:t>
            </a:r>
            <a:r>
              <a:rPr lang="sv-SE" sz="3200" dirty="0"/>
              <a:t> – CPV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CF3CB-4446-4F86-A0A4-DDF64F02C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3" y="2576763"/>
            <a:ext cx="3165147" cy="31550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82D3568-C447-4376-90DB-467A9D9EFE84}"/>
              </a:ext>
            </a:extLst>
          </p:cNvPr>
          <p:cNvCxnSpPr>
            <a:cxnSpLocks/>
          </p:cNvCxnSpPr>
          <p:nvPr/>
        </p:nvCxnSpPr>
        <p:spPr>
          <a:xfrm>
            <a:off x="1049382" y="5329646"/>
            <a:ext cx="9910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194E9D-34FC-4A09-A4F9-7EAA916E5BCB}"/>
              </a:ext>
            </a:extLst>
          </p:cNvPr>
          <p:cNvCxnSpPr>
            <a:cxnSpLocks/>
          </p:cNvCxnSpPr>
          <p:nvPr/>
        </p:nvCxnSpPr>
        <p:spPr>
          <a:xfrm>
            <a:off x="1049382" y="2678385"/>
            <a:ext cx="9910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6C06DD-49DA-4456-A543-0E124D3CA6FC}"/>
              </a:ext>
            </a:extLst>
          </p:cNvPr>
          <p:cNvCxnSpPr>
            <a:cxnSpLocks/>
          </p:cNvCxnSpPr>
          <p:nvPr/>
        </p:nvCxnSpPr>
        <p:spPr>
          <a:xfrm>
            <a:off x="4598126" y="4595471"/>
            <a:ext cx="2560320" cy="79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0BF3B7-C60C-49B6-80F3-E17F76B06AB8}"/>
              </a:ext>
            </a:extLst>
          </p:cNvPr>
          <p:cNvCxnSpPr>
            <a:cxnSpLocks/>
          </p:cNvCxnSpPr>
          <p:nvPr/>
        </p:nvCxnSpPr>
        <p:spPr>
          <a:xfrm>
            <a:off x="3187337" y="2664879"/>
            <a:ext cx="0" cy="2664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319C39-1D00-4828-A5B4-9AA2F28B924E}"/>
              </a:ext>
            </a:extLst>
          </p:cNvPr>
          <p:cNvCxnSpPr>
            <a:cxnSpLocks/>
          </p:cNvCxnSpPr>
          <p:nvPr/>
        </p:nvCxnSpPr>
        <p:spPr>
          <a:xfrm>
            <a:off x="6257109" y="2678385"/>
            <a:ext cx="0" cy="2640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AEE4D48-BDB1-42BA-BB98-AB25557894BA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49ABE9-DBE6-4A43-963D-A293D3FD4D68}"/>
              </a:ext>
            </a:extLst>
          </p:cNvPr>
          <p:cNvCxnSpPr>
            <a:cxnSpLocks/>
          </p:cNvCxnSpPr>
          <p:nvPr/>
        </p:nvCxnSpPr>
        <p:spPr>
          <a:xfrm>
            <a:off x="971004" y="5003075"/>
            <a:ext cx="26735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1CA767-597D-4232-BB32-9D653C517109}"/>
              </a:ext>
            </a:extLst>
          </p:cNvPr>
          <p:cNvCxnSpPr>
            <a:cxnSpLocks/>
          </p:cNvCxnSpPr>
          <p:nvPr/>
        </p:nvCxnSpPr>
        <p:spPr>
          <a:xfrm>
            <a:off x="8164286" y="4337989"/>
            <a:ext cx="28040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213DFA2-6D3A-4FEB-B222-A0E3DB0A819D}"/>
              </a:ext>
            </a:extLst>
          </p:cNvPr>
          <p:cNvSpPr txBox="1"/>
          <p:nvPr/>
        </p:nvSpPr>
        <p:spPr>
          <a:xfrm>
            <a:off x="714342" y="6099932"/>
            <a:ext cx="3249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/>
              <a:t>ESSnuSB</a:t>
            </a:r>
            <a:r>
              <a:rPr lang="sv-SE" dirty="0"/>
              <a:t> </a:t>
            </a:r>
            <a:r>
              <a:rPr lang="sv-SE" dirty="0" err="1"/>
              <a:t>March</a:t>
            </a:r>
            <a:r>
              <a:rPr lang="sv-SE" dirty="0"/>
              <a:t> 2022 </a:t>
            </a:r>
            <a:r>
              <a:rPr lang="sv-SE" dirty="0" err="1"/>
              <a:t>with</a:t>
            </a:r>
            <a:r>
              <a:rPr lang="sv-SE" dirty="0"/>
              <a:t>  5% </a:t>
            </a:r>
            <a:r>
              <a:rPr lang="sv-SE" dirty="0" err="1"/>
              <a:t>normalization</a:t>
            </a:r>
            <a:r>
              <a:rPr lang="sv-SE" dirty="0"/>
              <a:t> </a:t>
            </a:r>
            <a:r>
              <a:rPr lang="sv-SE" dirty="0" err="1"/>
              <a:t>error</a:t>
            </a:r>
            <a:endParaRPr lang="sv-S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CF231D-7773-4358-BDBD-3E2E9A88FF06}"/>
              </a:ext>
            </a:extLst>
          </p:cNvPr>
          <p:cNvSpPr txBox="1"/>
          <p:nvPr/>
        </p:nvSpPr>
        <p:spPr>
          <a:xfrm>
            <a:off x="7807706" y="6011295"/>
            <a:ext cx="4269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Hyper-Kamiokande Snowmass March 2022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BD51C-6E26-49A3-B8A7-83AA3BCC6CD3}"/>
              </a:ext>
            </a:extLst>
          </p:cNvPr>
          <p:cNvSpPr txBox="1"/>
          <p:nvPr/>
        </p:nvSpPr>
        <p:spPr>
          <a:xfrm>
            <a:off x="4352907" y="6013794"/>
            <a:ext cx="335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DUNE Snowmass March 2022</a:t>
            </a:r>
          </a:p>
        </p:txBody>
      </p:sp>
    </p:spTree>
    <p:extLst>
      <p:ext uri="{BB962C8B-B14F-4D97-AF65-F5344CB8AC3E}">
        <p14:creationId xmlns:p14="http://schemas.microsoft.com/office/powerpoint/2010/main" val="6372993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FF4232-1D79-4628-99BD-0396D632E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67</a:t>
            </a:fld>
            <a:endParaRPr lang="en-GB" noProof="0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F8B65FC9-F313-4994-AF2D-A07339A7F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09"/>
            <a:ext cx="12192000" cy="50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431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3452C-15BC-4EF7-A305-F9F83A92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68</a:t>
            </a:fld>
            <a:endParaRPr lang="en-GB" noProof="0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066454D-F6CF-4920-AF48-D19D24086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334"/>
            <a:ext cx="12192000" cy="505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247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FA4392-B4CE-4990-BE87-4D328914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69</a:t>
            </a:fld>
            <a:endParaRPr lang="en-GB" noProof="0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65E6CDC-E27C-4B5B-B93E-C08792CC3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" y="1223962"/>
            <a:ext cx="120491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16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7157-FDC5-4692-84D2-FFB1BAE5FA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677041"/>
            <a:ext cx="10515600" cy="701731"/>
          </a:xfrm>
        </p:spPr>
        <p:txBody>
          <a:bodyPr>
            <a:spAutoFit/>
          </a:bodyPr>
          <a:lstStyle/>
          <a:p>
            <a:pPr lvl="0"/>
            <a:r>
              <a:rPr lang="en-US"/>
              <a:t>Neutrino oscillations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6681067-7199-4EB4-AC79-B09C72E3E3E4}"/>
              </a:ext>
            </a:extLst>
          </p:cNvPr>
          <p:cNvSpPr/>
          <p:nvPr/>
        </p:nvSpPr>
        <p:spPr>
          <a:xfrm>
            <a:off x="1985312" y="1465716"/>
            <a:ext cx="4165598" cy="153723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009933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algn="ctr" hangingPunct="0"/>
            <a:r>
              <a:rPr lang="en-US" sz="2540">
                <a:latin typeface="Liberation Sans" pitchFamily="18"/>
                <a:ea typeface="Droid Sans Fallback" pitchFamily="2"/>
                <a:cs typeface="FreeSans" pitchFamily="2"/>
              </a:rPr>
              <a:t>Neutrino flavor eigenstate</a:t>
            </a:r>
          </a:p>
          <a:p>
            <a:pPr algn="ctr" hangingPunct="0"/>
            <a:r>
              <a:rPr lang="en-US" sz="2540">
                <a:latin typeface="Liberation Sans" pitchFamily="18"/>
                <a:ea typeface="Droid Sans Fallback" pitchFamily="2"/>
                <a:cs typeface="FreeSans" pitchFamily="2"/>
              </a:rPr>
              <a:t>is not a mass eigenstate</a:t>
            </a:r>
          </a:p>
        </p:txBody>
      </p:sp>
      <p:pic>
        <p:nvPicPr>
          <p:cNvPr id="4" name="Picture 3" descr="28§display§\ket{\nu_\alpha} = \sum_{i=1}^n U_{\alpha i}^* \ket{\nu_i}§png§600§FALSE§" title="TexMaths">
            <a:extLst>
              <a:ext uri="{FF2B5EF4-FFF2-40B4-BE49-F238E27FC236}">
                <a16:creationId xmlns:a16="http://schemas.microsoft.com/office/drawing/2014/main" id="{4E36AC78-D265-4104-9B52-9E1DA5E527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41835" y="2884077"/>
            <a:ext cx="2446125" cy="879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8§display§\begin{pmatrix}&#10;\ket{\nu_e} \\&#10;\ket{\nu_\mu} \\&#10;\ket{\nu_\tau}&#10;\end{pmatrix}&#10;=&#10;U^*&#10;\begin{pmatrix}&#10;\ket{\nu_1} \\&#10;\ket{\nu_2} \\&#10;\ket{\nu_3}&#10;\end{pmatrix}&#10;§png§600§FALSE§" title="TexMaths">
            <a:extLst>
              <a:ext uri="{FF2B5EF4-FFF2-40B4-BE49-F238E27FC236}">
                <a16:creationId xmlns:a16="http://schemas.microsoft.com/office/drawing/2014/main" id="{3E22FF32-0266-4CAD-A1DF-76F74B75928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69135" y="1661994"/>
            <a:ext cx="2864808" cy="11521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31DB0-4C36-4E39-BCC1-F42150879EBF}"/>
              </a:ext>
            </a:extLst>
          </p:cNvPr>
          <p:cNvSpPr txBox="1"/>
          <p:nvPr/>
        </p:nvSpPr>
        <p:spPr>
          <a:xfrm>
            <a:off x="1570256" y="5351181"/>
            <a:ext cx="7421360" cy="133483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marL="342900" indent="-342900" hangingPunct="0">
              <a:buSzPct val="45000"/>
              <a:buFont typeface="Arial" panose="020B0604020202020204" pitchFamily="34" charset="0"/>
              <a:buChar char="•"/>
            </a:pPr>
            <a:r>
              <a:rPr lang="en-US" sz="2000" i="1" dirty="0">
                <a:ea typeface="Droid Sans Fallback" pitchFamily="2"/>
                <a:cs typeface="FreeSans" pitchFamily="2"/>
              </a:rPr>
              <a:t>U</a:t>
            </a:r>
            <a:r>
              <a:rPr lang="en-US" sz="2000" i="1" baseline="-33000" dirty="0">
                <a:ea typeface="Liberation Sans" pitchFamily="34"/>
                <a:cs typeface="Liberation Sans" pitchFamily="34"/>
              </a:rPr>
              <a:t>α</a:t>
            </a:r>
            <a:r>
              <a:rPr lang="en-US" sz="2000" i="1" baseline="-33000" dirty="0" err="1">
                <a:ea typeface="Droid Sans Fallback" pitchFamily="2"/>
                <a:cs typeface="FreeSans" pitchFamily="2"/>
              </a:rPr>
              <a:t>i</a:t>
            </a:r>
            <a:r>
              <a:rPr lang="en-US" sz="2000" dirty="0">
                <a:ea typeface="Droid Sans Fallback" pitchFamily="2"/>
                <a:cs typeface="FreeSans" pitchFamily="2"/>
              </a:rPr>
              <a:t> is called the PMNS (Pontecorvo-Maki-Nakagawa-Sakata) matrix</a:t>
            </a:r>
          </a:p>
          <a:p>
            <a:pPr marL="342900" indent="-342900" hangingPunct="0">
              <a:buSzPct val="45000"/>
              <a:buFont typeface="Arial" panose="020B0604020202020204" pitchFamily="34" charset="0"/>
              <a:buChar char="•"/>
            </a:pPr>
            <a:r>
              <a:rPr lang="en-US" sz="2000" i="1" dirty="0">
                <a:ea typeface="Droid Sans Fallback" pitchFamily="2"/>
                <a:cs typeface="FreeSans" pitchFamily="2"/>
              </a:rPr>
              <a:t>U</a:t>
            </a:r>
            <a:r>
              <a:rPr lang="en-US" sz="2000" i="1" baseline="-33000" dirty="0">
                <a:ea typeface="Liberation Sans" pitchFamily="34"/>
                <a:cs typeface="Liberation Sans" pitchFamily="34"/>
              </a:rPr>
              <a:t>α</a:t>
            </a:r>
            <a:r>
              <a:rPr lang="en-US" sz="2000" i="1" baseline="-33000" dirty="0" err="1">
                <a:ea typeface="Droid Sans Fallback" pitchFamily="2"/>
                <a:cs typeface="FreeSans" pitchFamily="2"/>
              </a:rPr>
              <a:t>i</a:t>
            </a:r>
            <a:r>
              <a:rPr lang="en-US" sz="2000" dirty="0">
                <a:ea typeface="Droid Sans Fallback" pitchFamily="2"/>
                <a:cs typeface="FreeSans" pitchFamily="2"/>
              </a:rPr>
              <a:t> must be unitary for probability conservation</a:t>
            </a:r>
          </a:p>
          <a:p>
            <a:pPr marL="800100" lvl="2" indent="-342900" hangingPunct="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ea typeface="Droid Sans Fallback" pitchFamily="2"/>
                <a:cs typeface="FreeSans" pitchFamily="2"/>
              </a:rPr>
              <a:t>for </a:t>
            </a:r>
            <a:r>
              <a:rPr lang="en-US" sz="2000" i="1" dirty="0">
                <a:ea typeface="Droid Sans Fallback" pitchFamily="2"/>
                <a:cs typeface="FreeSans" pitchFamily="2"/>
              </a:rPr>
              <a:t>n</a:t>
            </a:r>
            <a:r>
              <a:rPr lang="en-US" sz="2000" dirty="0">
                <a:ea typeface="Droid Sans Fallback" pitchFamily="2"/>
                <a:cs typeface="FreeSans" pitchFamily="2"/>
              </a:rPr>
              <a:t> generations of neutrinos it is a </a:t>
            </a:r>
            <a:r>
              <a:rPr lang="en-US" sz="2000" i="1" dirty="0">
                <a:ea typeface="Droid Sans Fallback" pitchFamily="2"/>
                <a:cs typeface="FreeSans" pitchFamily="2"/>
              </a:rPr>
              <a:t>n </a:t>
            </a:r>
            <a:r>
              <a:rPr lang="en-US" sz="2000" dirty="0">
                <a:ea typeface="Droid Sans Fallback" pitchFamily="2"/>
                <a:cs typeface="FreeSans" pitchFamily="2"/>
              </a:rPr>
              <a:t>x </a:t>
            </a:r>
            <a:r>
              <a:rPr lang="en-US" sz="2000" i="1" dirty="0">
                <a:ea typeface="Droid Sans Fallback" pitchFamily="2"/>
                <a:cs typeface="FreeSans" pitchFamily="2"/>
              </a:rPr>
              <a:t>n</a:t>
            </a:r>
            <a:r>
              <a:rPr lang="en-US" sz="2000" dirty="0">
                <a:ea typeface="Droid Sans Fallback" pitchFamily="2"/>
                <a:cs typeface="FreeSans" pitchFamily="2"/>
              </a:rPr>
              <a:t> complex matrix</a:t>
            </a:r>
          </a:p>
          <a:p>
            <a:pPr marL="800100" lvl="2" indent="-342900" hangingPunct="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ea typeface="Droid Sans Fallback" pitchFamily="2"/>
                <a:cs typeface="FreeSans" pitchFamily="2"/>
              </a:rPr>
              <a:t>here we focus on standard 3 neutrino generations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A3D0F59F-58E1-4A6E-95E8-4E2315EDDEC0}"/>
              </a:ext>
            </a:extLst>
          </p:cNvPr>
          <p:cNvSpPr/>
          <p:nvPr/>
        </p:nvSpPr>
        <p:spPr>
          <a:xfrm flipV="1">
            <a:off x="6662669" y="3566967"/>
            <a:ext cx="584588" cy="64174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D0740-9CA7-4F06-9D7C-0DDEC6781649}"/>
              </a:ext>
            </a:extLst>
          </p:cNvPr>
          <p:cNvSpPr txBox="1"/>
          <p:nvPr/>
        </p:nvSpPr>
        <p:spPr>
          <a:xfrm>
            <a:off x="5355347" y="4234834"/>
            <a:ext cx="1817775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Droid Sans Fallback" pitchFamily="2"/>
                <a:cs typeface="FreeSans" pitchFamily="2"/>
              </a:rPr>
              <a:t>flavour eigenstate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25A0B623-A949-4BD5-9BCC-7DDEB1245859}"/>
              </a:ext>
            </a:extLst>
          </p:cNvPr>
          <p:cNvSpPr/>
          <p:nvPr/>
        </p:nvSpPr>
        <p:spPr>
          <a:xfrm flipV="1">
            <a:off x="9118592" y="3566967"/>
            <a:ext cx="119530" cy="660029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ADAF2-E570-4F15-90C4-B38CBD5AF16A}"/>
              </a:ext>
            </a:extLst>
          </p:cNvPr>
          <p:cNvSpPr txBox="1"/>
          <p:nvPr/>
        </p:nvSpPr>
        <p:spPr>
          <a:xfrm>
            <a:off x="8788087" y="4254755"/>
            <a:ext cx="1794307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Droid Sans Fallback" pitchFamily="2"/>
                <a:cs typeface="FreeSans" pitchFamily="2"/>
              </a:rPr>
              <a:t>mass eigenstates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A5084E-23CD-4C14-B888-FA3F8ABEBDEE}"/>
              </a:ext>
            </a:extLst>
          </p:cNvPr>
          <p:cNvSpPr txBox="1"/>
          <p:nvPr/>
        </p:nvSpPr>
        <p:spPr>
          <a:xfrm>
            <a:off x="7213292" y="4259981"/>
            <a:ext cx="1398301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Droid Sans Fallback" pitchFamily="2"/>
                <a:cs typeface="FreeSans" pitchFamily="2"/>
              </a:rPr>
              <a:t>mixing matrix</a:t>
            </a: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85E191B1-35A1-47A0-9198-C118ED7BB49B}"/>
              </a:ext>
            </a:extLst>
          </p:cNvPr>
          <p:cNvSpPr/>
          <p:nvPr/>
        </p:nvSpPr>
        <p:spPr>
          <a:xfrm flipV="1">
            <a:off x="7936026" y="3566967"/>
            <a:ext cx="721427" cy="693014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13" name="Picture 12" descr="28§display§\ket{\nu_i}\text{ has a mass }m_i§png§600§FALSE§" title="TexMaths">
            <a:extLst>
              <a:ext uri="{FF2B5EF4-FFF2-40B4-BE49-F238E27FC236}">
                <a16:creationId xmlns:a16="http://schemas.microsoft.com/office/drawing/2014/main" id="{23E1467A-FB6B-4122-A1F0-D0E88075DDB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35173" y="4788397"/>
            <a:ext cx="2580678" cy="3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5CD6A2B-B051-4C15-B269-BCFE6AE38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CEC7E6-C80B-4592-9D61-E932B909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70</a:t>
            </a:fld>
            <a:endParaRPr lang="en-GB" noProof="0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2636750-41E7-41B6-B408-52D93B274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525"/>
            <a:ext cx="9607232" cy="644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05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63334-C893-4935-AEF7-F976A22CF8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677041"/>
            <a:ext cx="10515600" cy="701731"/>
          </a:xfrm>
        </p:spPr>
        <p:txBody>
          <a:bodyPr>
            <a:spAutoFit/>
          </a:bodyPr>
          <a:lstStyle/>
          <a:p>
            <a:pPr lvl="0"/>
            <a:r>
              <a:rPr lang="en-US"/>
              <a:t>Neutrino oscillations (3 generations)</a:t>
            </a:r>
          </a:p>
        </p:txBody>
      </p:sp>
      <p:pic>
        <p:nvPicPr>
          <p:cNvPr id="4" name="Picture 3" descr="20§latex§\begin{align*}&#10; \Delta m_{ij}^2 &amp; \equiv m_i^2 - m_j^2 \\&#10; A_{ij}^{\alpha \beta} &amp; \equiv U_{\alpha i}^* U_{\alpha j} U_{\beta i} U_{\beta j}^* &#10;\end{align}§png§600§FALSE§" title="TexMaths">
            <a:extLst>
              <a:ext uri="{FF2B5EF4-FFF2-40B4-BE49-F238E27FC236}">
                <a16:creationId xmlns:a16="http://schemas.microsoft.com/office/drawing/2014/main" id="{9585287A-D4A6-46B0-810A-C2C82FF02AC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87938" y="4815503"/>
            <a:ext cx="2246908" cy="6943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7302F4B-EAFF-473E-B1C0-1688F5DE49DA}"/>
              </a:ext>
            </a:extLst>
          </p:cNvPr>
          <p:cNvSpPr/>
          <p:nvPr/>
        </p:nvSpPr>
        <p:spPr>
          <a:xfrm>
            <a:off x="4845874" y="4751492"/>
            <a:ext cx="2019278" cy="3729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6633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01CACF7-8588-462C-83EA-9A0882603AEB}"/>
              </a:ext>
            </a:extLst>
          </p:cNvPr>
          <p:cNvSpPr/>
          <p:nvPr/>
        </p:nvSpPr>
        <p:spPr>
          <a:xfrm>
            <a:off x="4845874" y="5136863"/>
            <a:ext cx="2473885" cy="3729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8" name="Picture 7" descr="20§latex§\begin{align*}&#10; s_{ij} \equiv \sin\theta_{ij} \\&#10; c_{ij} \equiv \cos\theta_{ij}&#10;\end{align*}§png§600§FALSE§" title="TexMaths">
            <a:extLst>
              <a:ext uri="{FF2B5EF4-FFF2-40B4-BE49-F238E27FC236}">
                <a16:creationId xmlns:a16="http://schemas.microsoft.com/office/drawing/2014/main" id="{E771FBFA-183A-442B-B470-12EFF20E1B9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202797" y="4851755"/>
            <a:ext cx="1141090" cy="5708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BB43596-524B-42D0-810E-74C89C10764A}"/>
              </a:ext>
            </a:extLst>
          </p:cNvPr>
          <p:cNvSpPr/>
          <p:nvPr/>
        </p:nvSpPr>
        <p:spPr>
          <a:xfrm>
            <a:off x="2051914" y="4782192"/>
            <a:ext cx="1391581" cy="7276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FFF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10" name="Picture 9" descr="28§display§U =&#10; \begin{pmatrix}&#10;  c_{12} c_{13} &amp; s_{12} c_{13} &amp; s_{13}e^{-i\delta_{cp}} \\&#10;  -s_{12} c_{23} - c_{12} s_{23} s_{13} e^{i\delta_{cp}} &amp;&#10;  c_{12} c_{23} - s_{12} s_{23} s_{13} e^{i\delta_{cp}} &amp;&#10;  s_{23} c_{13} \\&#10;  s_{12} s_{23} - c_{12} c_{23} s_{13} e^{i\delta_{cp}} &amp;&#10;  -c_{12} s_{23} - s_{12} c_{23} s_{13} e^{i\delta_{cp}} &amp;&#10;  c_{23} c_{13}&#10; \end{pmatrix}§png§600§FALSE§" title="TexMaths">
            <a:extLst>
              <a:ext uri="{FF2B5EF4-FFF2-40B4-BE49-F238E27FC236}">
                <a16:creationId xmlns:a16="http://schemas.microsoft.com/office/drawing/2014/main" id="{5780E650-4C2E-4F34-BF14-A04F13CE9B4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59576" y="1748538"/>
            <a:ext cx="8257387" cy="993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A2A4D3-93F3-48C0-AF45-1C78BFC3CBE8}"/>
              </a:ext>
            </a:extLst>
          </p:cNvPr>
          <p:cNvSpPr txBox="1"/>
          <p:nvPr/>
        </p:nvSpPr>
        <p:spPr>
          <a:xfrm>
            <a:off x="3964093" y="2845213"/>
            <a:ext cx="281329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WenQuanYi Micro Hei" pitchFamily="2"/>
                <a:cs typeface="Lohit Devanagari" pitchFamily="2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ED9A6-C47A-43ED-8686-5B608CAC127A}"/>
              </a:ext>
            </a:extLst>
          </p:cNvPr>
          <p:cNvSpPr txBox="1"/>
          <p:nvPr/>
        </p:nvSpPr>
        <p:spPr>
          <a:xfrm>
            <a:off x="7001665" y="2812554"/>
            <a:ext cx="281329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WenQuanYi Micro Hei" pitchFamily="2"/>
                <a:cs typeface="Lohit Devanagari" pitchFamily="2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8EA361-F9ED-46ED-9316-5D7209CF1BC9}"/>
              </a:ext>
            </a:extLst>
          </p:cNvPr>
          <p:cNvSpPr txBox="1"/>
          <p:nvPr/>
        </p:nvSpPr>
        <p:spPr>
          <a:xfrm>
            <a:off x="9320748" y="2812554"/>
            <a:ext cx="281329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WenQuanYi Micro Hei" pitchFamily="2"/>
                <a:cs typeface="Lohit Devanagari" pitchFamily="2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CFF913-95FE-4A21-A119-A81F621B50DE}"/>
              </a:ext>
            </a:extLst>
          </p:cNvPr>
          <p:cNvSpPr txBox="1"/>
          <p:nvPr/>
        </p:nvSpPr>
        <p:spPr>
          <a:xfrm>
            <a:off x="10195671" y="1776625"/>
            <a:ext cx="281329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WenQuanYi Micro Hei" pitchFamily="2"/>
                <a:cs typeface="Lohit Devanagari" pitchFamily="2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2B7AB9-E5A2-40ED-88B6-63A73F91F54F}"/>
              </a:ext>
            </a:extLst>
          </p:cNvPr>
          <p:cNvSpPr txBox="1"/>
          <p:nvPr/>
        </p:nvSpPr>
        <p:spPr>
          <a:xfrm>
            <a:off x="10195997" y="2135869"/>
            <a:ext cx="285561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34"/>
                <a:ea typeface="Liberation Sans" pitchFamily="34"/>
                <a:cs typeface="Liberation Sans" pitchFamily="34"/>
              </a:rPr>
              <a:t>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96880-FDE5-4438-B23A-4C1279B22FBD}"/>
              </a:ext>
            </a:extLst>
          </p:cNvPr>
          <p:cNvSpPr txBox="1"/>
          <p:nvPr/>
        </p:nvSpPr>
        <p:spPr>
          <a:xfrm>
            <a:off x="10196325" y="2462455"/>
            <a:ext cx="247602" cy="32327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34"/>
                <a:ea typeface="Liberation Sans" pitchFamily="34"/>
                <a:cs typeface="Liberation Sans" pitchFamily="34"/>
              </a:rPr>
              <a:t>τ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DBC728-A88A-45F3-A7B3-9A6B63CB7364}"/>
              </a:ext>
            </a:extLst>
          </p:cNvPr>
          <p:cNvSpPr/>
          <p:nvPr/>
        </p:nvSpPr>
        <p:spPr>
          <a:xfrm>
            <a:off x="1696611" y="1472248"/>
            <a:ext cx="8847527" cy="176290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C99CC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1C74FC-7C0A-43D6-87C8-51AE17B10D21}"/>
              </a:ext>
            </a:extLst>
          </p:cNvPr>
          <p:cNvSpPr txBox="1"/>
          <p:nvPr/>
        </p:nvSpPr>
        <p:spPr>
          <a:xfrm>
            <a:off x="2355006" y="5854582"/>
            <a:ext cx="3495798" cy="45703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2800"/>
            </a:pPr>
            <a:r>
              <a:rPr lang="en-US" sz="2540">
                <a:latin typeface="Liberation Sans" pitchFamily="18"/>
                <a:ea typeface="WenQuanYi Micro Hei" pitchFamily="2"/>
                <a:cs typeface="Lohit Devanagari" pitchFamily="2"/>
              </a:rPr>
              <a:t>Six parameters in total:</a:t>
            </a:r>
          </a:p>
        </p:txBody>
      </p:sp>
      <p:pic>
        <p:nvPicPr>
          <p:cNvPr id="19" name="Picture 18" descr="28§display§\Delta m^2_{21}, \Delta m^2_{32}, \theta_{12}, \theta_{13}, \theta_{23}, \delta_{cp}§png§600§FALSE§" title="TexMaths">
            <a:extLst>
              <a:ext uri="{FF2B5EF4-FFF2-40B4-BE49-F238E27FC236}">
                <a16:creationId xmlns:a16="http://schemas.microsoft.com/office/drawing/2014/main" id="{C614BEE8-DAF2-48E3-BB3C-55AE85BE466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875272" y="5895732"/>
            <a:ext cx="3975198" cy="37230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19BC1C9-9A27-49F9-B6AE-A7FDD035FF5C}"/>
              </a:ext>
            </a:extLst>
          </p:cNvPr>
          <p:cNvSpPr/>
          <p:nvPr/>
        </p:nvSpPr>
        <p:spPr>
          <a:xfrm>
            <a:off x="2399749" y="5771629"/>
            <a:ext cx="7594745" cy="58066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5000B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7BB20D-E914-45E9-986F-16C362449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0432" y="4814561"/>
            <a:ext cx="2281307" cy="258836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7A22AD0C-A7C8-451C-8EEF-7F80B6091122}"/>
              </a:ext>
            </a:extLst>
          </p:cNvPr>
          <p:cNvSpPr/>
          <p:nvPr/>
        </p:nvSpPr>
        <p:spPr>
          <a:xfrm>
            <a:off x="7001665" y="4851755"/>
            <a:ext cx="555582" cy="1947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34F26B5-681C-4C74-B09C-B4348C2E1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8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2989B9-0038-4D36-B5F3-2D423900F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823" y="3650624"/>
            <a:ext cx="8343844" cy="76849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9C441DA-A81E-465B-99CE-86DEBBDF39BC}"/>
              </a:ext>
            </a:extLst>
          </p:cNvPr>
          <p:cNvSpPr/>
          <p:nvPr/>
        </p:nvSpPr>
        <p:spPr>
          <a:xfrm>
            <a:off x="1696611" y="3549865"/>
            <a:ext cx="8669566" cy="970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5000B">
              <a:alpha val="3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7157-FDC5-4692-84D2-FFB1BAE5FA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66241"/>
            <a:ext cx="10515600" cy="923330"/>
          </a:xfrm>
        </p:spPr>
        <p:txBody>
          <a:bodyPr>
            <a:spAutoFit/>
          </a:bodyPr>
          <a:lstStyle/>
          <a:p>
            <a:pPr lvl="0"/>
            <a:r>
              <a:rPr lang="en-US" sz="6000" dirty="0"/>
              <a:t>Neutrino oscillations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226E-885A-4C4B-94FD-6C73C282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D0EAC-869C-4E5D-B2C2-022741669223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376AC-BAC7-4EBD-8054-9E0ECFF1C41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8200" y="1489571"/>
            <a:ext cx="8928100" cy="503751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1274485-6727-4188-BA80-1ECAC32FB7D7}"/>
              </a:ext>
            </a:extLst>
          </p:cNvPr>
          <p:cNvSpPr/>
          <p:nvPr/>
        </p:nvSpPr>
        <p:spPr>
          <a:xfrm>
            <a:off x="9121140" y="2799080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EB9323E-53E2-4D04-8664-EFC9508C9F60}"/>
              </a:ext>
            </a:extLst>
          </p:cNvPr>
          <p:cNvSpPr/>
          <p:nvPr/>
        </p:nvSpPr>
        <p:spPr>
          <a:xfrm>
            <a:off x="9121140" y="3087080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00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423542F-B5D4-42A3-B08E-9BB417ABF0BA}"/>
              </a:ext>
            </a:extLst>
          </p:cNvPr>
          <p:cNvSpPr/>
          <p:nvPr/>
        </p:nvSpPr>
        <p:spPr>
          <a:xfrm>
            <a:off x="9121140" y="3375080"/>
            <a:ext cx="190440" cy="170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WenQuanYi Micro Hei" pitchFamily="2"/>
              <a:cs typeface="Lohit Devanagari" pitchFamily="2"/>
            </a:endParaRPr>
          </a:p>
        </p:txBody>
      </p:sp>
      <p:pic>
        <p:nvPicPr>
          <p:cNvPr id="11" name="Picture 10" descr="28§display§\nu_e§png§600§FALSE§" title="TexMaths">
            <a:extLst>
              <a:ext uri="{FF2B5EF4-FFF2-40B4-BE49-F238E27FC236}">
                <a16:creationId xmlns:a16="http://schemas.microsoft.com/office/drawing/2014/main" id="{CCD79E2C-CD32-48A5-B40F-8E9571CD0B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421740" y="2792960"/>
            <a:ext cx="279360" cy="21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28§display§\nu_\mu§png§600§FALSE§" title="TexMaths">
            <a:extLst>
              <a:ext uri="{FF2B5EF4-FFF2-40B4-BE49-F238E27FC236}">
                <a16:creationId xmlns:a16="http://schemas.microsoft.com/office/drawing/2014/main" id="{C46892B6-EE38-408C-89FC-0253B84CF21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421740" y="3080599"/>
            <a:ext cx="317520" cy="26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28§display§\nu_\tau§png§600§FALSE§" title="TexMaths">
            <a:extLst>
              <a:ext uri="{FF2B5EF4-FFF2-40B4-BE49-F238E27FC236}">
                <a16:creationId xmlns:a16="http://schemas.microsoft.com/office/drawing/2014/main" id="{AA9CE1AE-1096-4B47-B4FB-D9BBCA5D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421740" y="3368960"/>
            <a:ext cx="300240" cy="21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238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4320</TotalTime>
  <Words>2939</Words>
  <Application>Microsoft Macintosh PowerPoint</Application>
  <PresentationFormat>Widescreen</PresentationFormat>
  <Paragraphs>629</Paragraphs>
  <Slides>70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Liberation Sans</vt:lpstr>
      <vt:lpstr>Arial</vt:lpstr>
      <vt:lpstr>Arial Narrow</vt:lpstr>
      <vt:lpstr>Calibri</vt:lpstr>
      <vt:lpstr>Calibri Light</vt:lpstr>
      <vt:lpstr>Cambria Math</vt:lpstr>
      <vt:lpstr>Courier New</vt:lpstr>
      <vt:lpstr>Gill Sans MT</vt:lpstr>
      <vt:lpstr>Symbol</vt:lpstr>
      <vt:lpstr>Times</vt:lpstr>
      <vt:lpstr>Times New Roman</vt:lpstr>
      <vt:lpstr>Office Theme</vt:lpstr>
      <vt:lpstr>Measuring leptonic CP violation at the second neutrino oscillation maximum with ESSnuSB</vt:lpstr>
      <vt:lpstr>ESSnuSB</vt:lpstr>
      <vt:lpstr>CP violation in neutrino oscillations</vt:lpstr>
      <vt:lpstr>CP violation in ESSnuSB</vt:lpstr>
      <vt:lpstr>Why 2nd maximum?</vt:lpstr>
      <vt:lpstr>Neutrino oscillations</vt:lpstr>
      <vt:lpstr>Neutrino oscillations</vt:lpstr>
      <vt:lpstr>Neutrino oscillations (3 generations)</vt:lpstr>
      <vt:lpstr>Neutrino oscillations</vt:lpstr>
      <vt:lpstr>CP violation in vacuum</vt:lpstr>
      <vt:lpstr>Jarlskog invariant</vt:lpstr>
      <vt:lpstr>CP violation in ESSnuSB</vt:lpstr>
      <vt:lpstr>Effect of δCP on oscillations in vacuum</vt:lpstr>
      <vt:lpstr>CP violation in ESSnuSB</vt:lpstr>
      <vt:lpstr>Matter effects</vt:lpstr>
      <vt:lpstr>Matter effects</vt:lpstr>
      <vt:lpstr>Matter effects</vt:lpstr>
      <vt:lpstr>Matter effects</vt:lpstr>
      <vt:lpstr>Matter effects</vt:lpstr>
      <vt:lpstr>Matter effects</vt:lpstr>
      <vt:lpstr>Why 2nd maximum? (summary)</vt:lpstr>
      <vt:lpstr>ESSnuSB project</vt:lpstr>
      <vt:lpstr>PowerPoint Presentation</vt:lpstr>
      <vt:lpstr>Can we go to 2nd maximum?</vt:lpstr>
      <vt:lpstr>ESS proton linac</vt:lpstr>
      <vt:lpstr>Upgrades to ESS</vt:lpstr>
      <vt:lpstr>Upgrades to ESS</vt:lpstr>
      <vt:lpstr>Upgrades to ESS</vt:lpstr>
      <vt:lpstr>Upgrades to ESS</vt:lpstr>
      <vt:lpstr>Upgrades to ESS</vt:lpstr>
      <vt:lpstr>ESSνSB ν energy distribution (after optimisation)</vt:lpstr>
      <vt:lpstr>ESSνSB ν energy distribution (after optimisation)</vt:lpstr>
      <vt:lpstr>Near detectors</vt:lpstr>
      <vt:lpstr>Near detectors</vt:lpstr>
      <vt:lpstr>Near detectors</vt:lpstr>
      <vt:lpstr>Near detectors</vt:lpstr>
      <vt:lpstr>Far detector position</vt:lpstr>
      <vt:lpstr>PowerPoint Presentation</vt:lpstr>
      <vt:lpstr>Far detectors</vt:lpstr>
      <vt:lpstr>Improvements on sensitivity</vt:lpstr>
      <vt:lpstr>Updated physics performance of the ESSnuSB experiment, Eur.Phys.J.C 81 (2021) 12, 1130 DOI:10.1140/epjc/s10052-021-09845-8, arXiv:2107.07585</vt:lpstr>
      <vt:lpstr>Latest physics reach</vt:lpstr>
      <vt:lpstr>Effect of normalization uncertainty</vt:lpstr>
      <vt:lpstr>Effect of energy calibration uncertainty </vt:lpstr>
      <vt:lpstr>Effect of bin-to-bin uncorrelated uncertainty</vt:lpstr>
      <vt:lpstr>CP coverage</vt:lpstr>
      <vt:lpstr>Optimization for precision Supposing that value of δCP is roughly known at ESSnuSB time</vt:lpstr>
      <vt:lpstr>ESSνSB at the European level</vt:lpstr>
      <vt:lpstr>PowerPoint Presentation</vt:lpstr>
      <vt:lpstr>The ESSnuSB+ project proposal</vt:lpstr>
      <vt:lpstr>The future (ESSnuSB+)</vt:lpstr>
      <vt:lpstr>The future (ESSnuSB+)</vt:lpstr>
      <vt:lpstr>ESSnuSB movies</vt:lpstr>
      <vt:lpstr>Special thanks to my ESSnuSB colleagues!</vt:lpstr>
      <vt:lpstr>Conclusions</vt:lpstr>
      <vt:lpstr>Thank you for your attention</vt:lpstr>
      <vt:lpstr>ESSνSB and (R&amp;D) synergies</vt:lpstr>
      <vt:lpstr>Neutrino oscillations Flavour state evolution</vt:lpstr>
      <vt:lpstr>Neutrino oscillations Oscillation probability in vacuum</vt:lpstr>
      <vt:lpstr>PMNS matrix parametrization (Dirac neutrino)</vt:lpstr>
      <vt:lpstr>Muon neutrino oscillations</vt:lpstr>
      <vt:lpstr>PowerPoint Presentation</vt:lpstr>
      <vt:lpstr>PowerPoint Presentation</vt:lpstr>
      <vt:lpstr>PowerPoint Presentation</vt:lpstr>
      <vt:lpstr>ESSnuSB in the international context – CPV discovery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Bubach Bubach</dc:creator>
  <cp:lastModifiedBy>Marcos Dracos</cp:lastModifiedBy>
  <cp:revision>131</cp:revision>
  <dcterms:created xsi:type="dcterms:W3CDTF">2021-12-14T14:14:03Z</dcterms:created>
  <dcterms:modified xsi:type="dcterms:W3CDTF">2022-06-01T06:52:47Z</dcterms:modified>
</cp:coreProperties>
</file>