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50"/>
  </p:notesMasterIdLst>
  <p:handoutMasterIdLst>
    <p:handoutMasterId r:id="rId51"/>
  </p:handoutMasterIdLst>
  <p:sldIdLst>
    <p:sldId id="258" r:id="rId2"/>
    <p:sldId id="676" r:id="rId3"/>
    <p:sldId id="769" r:id="rId4"/>
    <p:sldId id="757" r:id="rId5"/>
    <p:sldId id="829" r:id="rId6"/>
    <p:sldId id="831" r:id="rId7"/>
    <p:sldId id="846" r:id="rId8"/>
    <p:sldId id="836" r:id="rId9"/>
    <p:sldId id="851" r:id="rId10"/>
    <p:sldId id="717" r:id="rId11"/>
    <p:sldId id="832" r:id="rId12"/>
    <p:sldId id="837" r:id="rId13"/>
    <p:sldId id="850" r:id="rId14"/>
    <p:sldId id="857" r:id="rId15"/>
    <p:sldId id="852" r:id="rId16"/>
    <p:sldId id="853" r:id="rId17"/>
    <p:sldId id="855" r:id="rId18"/>
    <p:sldId id="854" r:id="rId19"/>
    <p:sldId id="856" r:id="rId20"/>
    <p:sldId id="858" r:id="rId21"/>
    <p:sldId id="833" r:id="rId22"/>
    <p:sldId id="691" r:id="rId23"/>
    <p:sldId id="821" r:id="rId24"/>
    <p:sldId id="812" r:id="rId25"/>
    <p:sldId id="660" r:id="rId26"/>
    <p:sldId id="292" r:id="rId27"/>
    <p:sldId id="766" r:id="rId28"/>
    <p:sldId id="809" r:id="rId29"/>
    <p:sldId id="679" r:id="rId30"/>
    <p:sldId id="680" r:id="rId31"/>
    <p:sldId id="657" r:id="rId32"/>
    <p:sldId id="382" r:id="rId33"/>
    <p:sldId id="828" r:id="rId34"/>
    <p:sldId id="835" r:id="rId35"/>
    <p:sldId id="827" r:id="rId36"/>
    <p:sldId id="834" r:id="rId37"/>
    <p:sldId id="845" r:id="rId38"/>
    <p:sldId id="842" r:id="rId39"/>
    <p:sldId id="843" r:id="rId40"/>
    <p:sldId id="751" r:id="rId41"/>
    <p:sldId id="781" r:id="rId42"/>
    <p:sldId id="826" r:id="rId43"/>
    <p:sldId id="675" r:id="rId44"/>
    <p:sldId id="818" r:id="rId45"/>
    <p:sldId id="849" r:id="rId46"/>
    <p:sldId id="804" r:id="rId47"/>
    <p:sldId id="720" r:id="rId48"/>
    <p:sldId id="847" r:id="rId4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66FFFF"/>
    <a:srgbClr val="FF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3" autoAdjust="0"/>
    <p:restoredTop sz="50000" autoAdjust="0"/>
  </p:normalViewPr>
  <p:slideViewPr>
    <p:cSldViewPr snapToGrid="0" snapToObjects="1">
      <p:cViewPr varScale="1">
        <p:scale>
          <a:sx n="163" d="100"/>
          <a:sy n="163" d="100"/>
        </p:scale>
        <p:origin x="1472" y="176"/>
      </p:cViewPr>
      <p:guideLst>
        <p:guide orient="horz" pos="2160"/>
        <p:guide pos="2880"/>
      </p:guideLst>
    </p:cSldViewPr>
  </p:slideViewPr>
  <p:outlineViewPr>
    <p:cViewPr>
      <p:scale>
        <a:sx n="33" d="100"/>
        <a:sy n="33" d="100"/>
      </p:scale>
      <p:origin x="0" y="19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E0BBC-E1B8-834A-94A6-CA16212CFD54}"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GB"/>
        </a:p>
      </dgm:t>
    </dgm:pt>
    <dgm:pt modelId="{EE6526CD-2162-A148-8E0C-3D4AB50F175C}">
      <dgm:prSet phldrT="[Texte]"/>
      <dgm:spPr/>
      <dgm:t>
        <a:bodyPr/>
        <a:lstStyle/>
        <a:p>
          <a:pPr algn="ctr"/>
          <a:r>
            <a:rPr lang="en-GB" dirty="0"/>
            <a:t>ESS</a:t>
          </a:r>
          <a:r>
            <a:rPr lang="el-GR" dirty="0"/>
            <a:t>ν</a:t>
          </a:r>
          <a:r>
            <a:rPr lang="en-US" dirty="0"/>
            <a:t>SB</a:t>
          </a:r>
          <a:endParaRPr lang="en-GB" dirty="0"/>
        </a:p>
      </dgm:t>
    </dgm:pt>
    <dgm:pt modelId="{CC05197D-7BF2-6E40-8D69-56CB63E54471}" type="parTrans" cxnId="{85EF70A1-2BB3-6444-B231-FA69DA7BD970}">
      <dgm:prSet/>
      <dgm:spPr/>
      <dgm:t>
        <a:bodyPr/>
        <a:lstStyle/>
        <a:p>
          <a:pPr algn="ctr"/>
          <a:endParaRPr lang="en-GB"/>
        </a:p>
      </dgm:t>
    </dgm:pt>
    <dgm:pt modelId="{9D5CF0C5-98A7-034C-82C7-756048FADE0D}" type="sibTrans" cxnId="{85EF70A1-2BB3-6444-B231-FA69DA7BD970}">
      <dgm:prSet/>
      <dgm:spPr/>
      <dgm:t>
        <a:bodyPr/>
        <a:lstStyle/>
        <a:p>
          <a:pPr algn="ctr"/>
          <a:endParaRPr lang="en-GB"/>
        </a:p>
      </dgm:t>
    </dgm:pt>
    <dgm:pt modelId="{A2208E33-69E5-4D46-B57D-B27F81FA219E}">
      <dgm:prSet phldrT="[Texte]"/>
      <dgm:spPr/>
      <dgm:t>
        <a:bodyPr/>
        <a:lstStyle/>
        <a:p>
          <a:pPr algn="ctr"/>
          <a:r>
            <a:rPr lang="en-GB" dirty="0"/>
            <a:t>BENE (2004-2008)</a:t>
          </a:r>
        </a:p>
      </dgm:t>
    </dgm:pt>
    <dgm:pt modelId="{041A4BD4-C7F4-8D4E-B2D4-8FD7366666E7}" type="parTrans" cxnId="{96A3E0EC-0A74-2B40-9B87-C0BD594C7B46}">
      <dgm:prSet/>
      <dgm:spPr>
        <a:solidFill>
          <a:schemeClr val="tx2">
            <a:lumMod val="20000"/>
            <a:lumOff val="80000"/>
          </a:schemeClr>
        </a:solidFill>
      </dgm:spPr>
      <dgm:t>
        <a:bodyPr/>
        <a:lstStyle/>
        <a:p>
          <a:pPr algn="ctr"/>
          <a:endParaRPr lang="en-GB"/>
        </a:p>
      </dgm:t>
    </dgm:pt>
    <dgm:pt modelId="{819ABFE1-1C51-AB44-A1D5-F9903EF492D3}" type="sibTrans" cxnId="{96A3E0EC-0A74-2B40-9B87-C0BD594C7B46}">
      <dgm:prSet/>
      <dgm:spPr/>
      <dgm:t>
        <a:bodyPr/>
        <a:lstStyle/>
        <a:p>
          <a:pPr algn="ctr"/>
          <a:endParaRPr lang="en-GB"/>
        </a:p>
      </dgm:t>
    </dgm:pt>
    <dgm:pt modelId="{AF6ABEDA-F788-384B-B98A-7F0E9CFA8E34}">
      <dgm:prSet phldrT="[Texte]"/>
      <dgm:spPr/>
      <dgm:t>
        <a:bodyPr/>
        <a:lstStyle/>
        <a:p>
          <a:pPr algn="ctr"/>
          <a:r>
            <a:rPr lang="en-GB" dirty="0"/>
            <a:t>ISS (2005-2007)</a:t>
          </a:r>
        </a:p>
      </dgm:t>
    </dgm:pt>
    <dgm:pt modelId="{1BA29D3B-0099-DA4D-A220-84C06D720003}" type="parTrans" cxnId="{DD5FCBC2-12EB-964B-8CDC-2C285E0F3D76}">
      <dgm:prSet/>
      <dgm:spPr/>
      <dgm:t>
        <a:bodyPr/>
        <a:lstStyle/>
        <a:p>
          <a:pPr algn="ctr"/>
          <a:endParaRPr lang="en-GB"/>
        </a:p>
      </dgm:t>
    </dgm:pt>
    <dgm:pt modelId="{6AFC15F6-BFB6-1A4E-B21B-87526B5D8D1B}" type="sibTrans" cxnId="{DD5FCBC2-12EB-964B-8CDC-2C285E0F3D76}">
      <dgm:prSet/>
      <dgm:spPr/>
      <dgm:t>
        <a:bodyPr/>
        <a:lstStyle/>
        <a:p>
          <a:pPr algn="ctr"/>
          <a:endParaRPr lang="en-GB"/>
        </a:p>
      </dgm:t>
    </dgm:pt>
    <dgm:pt modelId="{9DC4FDB9-4388-B746-A631-167054630DFA}">
      <dgm:prSet phldrT="[Texte]"/>
      <dgm:spPr/>
      <dgm:t>
        <a:bodyPr/>
        <a:lstStyle/>
        <a:p>
          <a:pPr algn="ctr"/>
          <a:r>
            <a:rPr lang="en-GB" dirty="0"/>
            <a:t>EURO</a:t>
          </a:r>
          <a:r>
            <a:rPr lang="el-GR" dirty="0"/>
            <a:t>ν</a:t>
          </a:r>
          <a:r>
            <a:rPr lang="en-US" dirty="0"/>
            <a:t> (2008-2012)</a:t>
          </a:r>
          <a:endParaRPr lang="en-GB" dirty="0"/>
        </a:p>
      </dgm:t>
    </dgm:pt>
    <dgm:pt modelId="{49285AD6-2A61-9449-9A23-24085139395A}" type="parTrans" cxnId="{CADFE806-E0FF-2E4C-A0C3-6D8B713E73B5}">
      <dgm:prSet/>
      <dgm:spPr/>
      <dgm:t>
        <a:bodyPr/>
        <a:lstStyle/>
        <a:p>
          <a:pPr algn="ctr"/>
          <a:endParaRPr lang="en-GB"/>
        </a:p>
      </dgm:t>
    </dgm:pt>
    <dgm:pt modelId="{B61FE2BC-DA96-C046-9BC1-07573F45EE3C}" type="sibTrans" cxnId="{CADFE806-E0FF-2E4C-A0C3-6D8B713E73B5}">
      <dgm:prSet/>
      <dgm:spPr/>
      <dgm:t>
        <a:bodyPr/>
        <a:lstStyle/>
        <a:p>
          <a:pPr algn="ctr"/>
          <a:endParaRPr lang="en-GB"/>
        </a:p>
      </dgm:t>
    </dgm:pt>
    <dgm:pt modelId="{0A38D851-A442-234A-A88B-07336473154C}">
      <dgm:prSet phldrT="[Texte]"/>
      <dgm:spPr/>
      <dgm:t>
        <a:bodyPr/>
        <a:lstStyle/>
        <a:p>
          <a:pPr algn="ctr"/>
          <a:r>
            <a:rPr lang="en-GB" dirty="0"/>
            <a:t>LAGUNA (2008-2010)</a:t>
          </a:r>
        </a:p>
      </dgm:t>
    </dgm:pt>
    <dgm:pt modelId="{4CCDDDAF-CE79-544E-A67D-21E583513FB6}" type="parTrans" cxnId="{B07B8298-A087-4147-98C7-CD9345DC6DA9}">
      <dgm:prSet/>
      <dgm:spPr/>
      <dgm:t>
        <a:bodyPr/>
        <a:lstStyle/>
        <a:p>
          <a:pPr algn="ctr"/>
          <a:endParaRPr lang="en-GB"/>
        </a:p>
      </dgm:t>
    </dgm:pt>
    <dgm:pt modelId="{E4D71C5F-8C79-CC42-B2C8-A5EE72321C2D}" type="sibTrans" cxnId="{B07B8298-A087-4147-98C7-CD9345DC6DA9}">
      <dgm:prSet/>
      <dgm:spPr/>
      <dgm:t>
        <a:bodyPr/>
        <a:lstStyle/>
        <a:p>
          <a:pPr algn="ctr"/>
          <a:endParaRPr lang="en-GB"/>
        </a:p>
      </dgm:t>
    </dgm:pt>
    <dgm:pt modelId="{512399D5-355B-834E-9A64-35F92D5FC982}">
      <dgm:prSet phldrT="[Texte]"/>
      <dgm:spPr/>
      <dgm:t>
        <a:bodyPr/>
        <a:lstStyle/>
        <a:p>
          <a:pPr algn="ctr"/>
          <a:r>
            <a:rPr lang="en-GB" dirty="0"/>
            <a:t>LAGUNA-LBNO (2010-2014)</a:t>
          </a:r>
        </a:p>
      </dgm:t>
    </dgm:pt>
    <dgm:pt modelId="{7EDF04CC-88E7-DC47-B451-CC376832A9D3}" type="parTrans" cxnId="{ACB33943-3C7F-A244-A456-16F02970442B}">
      <dgm:prSet/>
      <dgm:spPr/>
      <dgm:t>
        <a:bodyPr/>
        <a:lstStyle/>
        <a:p>
          <a:pPr algn="ctr"/>
          <a:endParaRPr lang="en-GB"/>
        </a:p>
      </dgm:t>
    </dgm:pt>
    <dgm:pt modelId="{F79B8331-D65E-6F41-9721-E2862A16E571}" type="sibTrans" cxnId="{ACB33943-3C7F-A244-A456-16F02970442B}">
      <dgm:prSet/>
      <dgm:spPr/>
      <dgm:t>
        <a:bodyPr/>
        <a:lstStyle/>
        <a:p>
          <a:pPr algn="ctr"/>
          <a:endParaRPr lang="en-GB"/>
        </a:p>
      </dgm:t>
    </dgm:pt>
    <dgm:pt modelId="{BD5D5EEA-25C1-1E47-A8EC-6A9867B1E094}">
      <dgm:prSet phldrT="[Texte]"/>
      <dgm:spPr/>
      <dgm:t>
        <a:bodyPr/>
        <a:lstStyle/>
        <a:p>
          <a:pPr algn="ctr"/>
          <a:r>
            <a:rPr lang="en-GB" dirty="0"/>
            <a:t>COST Action CA15139 (2015-2019)</a:t>
          </a:r>
        </a:p>
      </dgm:t>
    </dgm:pt>
    <dgm:pt modelId="{83EDABE2-C417-C449-A1FD-F1BF99B1BA76}" type="parTrans" cxnId="{565A2D9E-23FE-FF49-9AD9-60DC2BFC00E2}">
      <dgm:prSet/>
      <dgm:spPr/>
      <dgm:t>
        <a:bodyPr/>
        <a:lstStyle/>
        <a:p>
          <a:endParaRPr lang="en-GB"/>
        </a:p>
      </dgm:t>
    </dgm:pt>
    <dgm:pt modelId="{F95086E1-29D7-814A-B6F3-EA1FE623E5E9}" type="sibTrans" cxnId="{565A2D9E-23FE-FF49-9AD9-60DC2BFC00E2}">
      <dgm:prSet/>
      <dgm:spPr/>
      <dgm:t>
        <a:bodyPr/>
        <a:lstStyle/>
        <a:p>
          <a:endParaRPr lang="en-GB"/>
        </a:p>
      </dgm:t>
    </dgm:pt>
    <dgm:pt modelId="{37938472-9217-3B48-8E7A-27C3E7EFDB53}" type="pres">
      <dgm:prSet presAssocID="{7AEE0BBC-E1B8-834A-94A6-CA16212CFD54}" presName="cycle" presStyleCnt="0">
        <dgm:presLayoutVars>
          <dgm:chMax val="1"/>
          <dgm:dir/>
          <dgm:animLvl val="ctr"/>
          <dgm:resizeHandles val="exact"/>
        </dgm:presLayoutVars>
      </dgm:prSet>
      <dgm:spPr/>
    </dgm:pt>
    <dgm:pt modelId="{3DD1E28A-BDEB-604C-96B2-82F4413F0A32}" type="pres">
      <dgm:prSet presAssocID="{EE6526CD-2162-A148-8E0C-3D4AB50F175C}" presName="centerShape" presStyleLbl="node0" presStyleIdx="0" presStyleCnt="1"/>
      <dgm:spPr/>
    </dgm:pt>
    <dgm:pt modelId="{38DA1CFE-A892-9E4D-86B8-28C922BCB30C}" type="pres">
      <dgm:prSet presAssocID="{041A4BD4-C7F4-8D4E-B2D4-8FD7366666E7}" presName="parTrans" presStyleLbl="bgSibTrans2D1" presStyleIdx="0" presStyleCnt="6"/>
      <dgm:spPr/>
    </dgm:pt>
    <dgm:pt modelId="{020EAFF4-7335-834A-BF88-3A8A607E5FDF}" type="pres">
      <dgm:prSet presAssocID="{A2208E33-69E5-4D46-B57D-B27F81FA219E}" presName="node" presStyleLbl="node1" presStyleIdx="0" presStyleCnt="6">
        <dgm:presLayoutVars>
          <dgm:bulletEnabled val="1"/>
        </dgm:presLayoutVars>
      </dgm:prSet>
      <dgm:spPr/>
    </dgm:pt>
    <dgm:pt modelId="{31C304B1-DF0F-EC47-8644-1FD5D326718A}" type="pres">
      <dgm:prSet presAssocID="{1BA29D3B-0099-DA4D-A220-84C06D720003}" presName="parTrans" presStyleLbl="bgSibTrans2D1" presStyleIdx="1" presStyleCnt="6"/>
      <dgm:spPr/>
    </dgm:pt>
    <dgm:pt modelId="{19969AB2-CFF9-1D49-8E6E-685BFEC874D8}" type="pres">
      <dgm:prSet presAssocID="{AF6ABEDA-F788-384B-B98A-7F0E9CFA8E34}" presName="node" presStyleLbl="node1" presStyleIdx="1" presStyleCnt="6">
        <dgm:presLayoutVars>
          <dgm:bulletEnabled val="1"/>
        </dgm:presLayoutVars>
      </dgm:prSet>
      <dgm:spPr/>
    </dgm:pt>
    <dgm:pt modelId="{BDA2632F-375B-A949-825C-0334983C1FFD}" type="pres">
      <dgm:prSet presAssocID="{49285AD6-2A61-9449-9A23-24085139395A}" presName="parTrans" presStyleLbl="bgSibTrans2D1" presStyleIdx="2" presStyleCnt="6"/>
      <dgm:spPr/>
    </dgm:pt>
    <dgm:pt modelId="{7B0C551F-BCF5-6045-B043-95DB0E812057}" type="pres">
      <dgm:prSet presAssocID="{9DC4FDB9-4388-B746-A631-167054630DFA}" presName="node" presStyleLbl="node1" presStyleIdx="2" presStyleCnt="6">
        <dgm:presLayoutVars>
          <dgm:bulletEnabled val="1"/>
        </dgm:presLayoutVars>
      </dgm:prSet>
      <dgm:spPr/>
    </dgm:pt>
    <dgm:pt modelId="{B7CB2CDB-EB63-B745-ADB1-C6EBF2E6F6EF}" type="pres">
      <dgm:prSet presAssocID="{4CCDDDAF-CE79-544E-A67D-21E583513FB6}" presName="parTrans" presStyleLbl="bgSibTrans2D1" presStyleIdx="3" presStyleCnt="6"/>
      <dgm:spPr/>
    </dgm:pt>
    <dgm:pt modelId="{92F89FD8-B233-2C43-8428-8278B2E88C4C}" type="pres">
      <dgm:prSet presAssocID="{0A38D851-A442-234A-A88B-07336473154C}" presName="node" presStyleLbl="node1" presStyleIdx="3" presStyleCnt="6">
        <dgm:presLayoutVars>
          <dgm:bulletEnabled val="1"/>
        </dgm:presLayoutVars>
      </dgm:prSet>
      <dgm:spPr/>
    </dgm:pt>
    <dgm:pt modelId="{E61A4675-BF82-FB45-9A02-D181E233724D}" type="pres">
      <dgm:prSet presAssocID="{7EDF04CC-88E7-DC47-B451-CC376832A9D3}" presName="parTrans" presStyleLbl="bgSibTrans2D1" presStyleIdx="4" presStyleCnt="6"/>
      <dgm:spPr/>
    </dgm:pt>
    <dgm:pt modelId="{FCE4DEF1-F129-094A-B0AE-DEDDB750A355}" type="pres">
      <dgm:prSet presAssocID="{512399D5-355B-834E-9A64-35F92D5FC982}" presName="node" presStyleLbl="node1" presStyleIdx="4" presStyleCnt="6">
        <dgm:presLayoutVars>
          <dgm:bulletEnabled val="1"/>
        </dgm:presLayoutVars>
      </dgm:prSet>
      <dgm:spPr/>
    </dgm:pt>
    <dgm:pt modelId="{D88B08BD-CE16-454E-8DF6-85A3CE5F90D1}" type="pres">
      <dgm:prSet presAssocID="{83EDABE2-C417-C449-A1FD-F1BF99B1BA76}" presName="parTrans" presStyleLbl="bgSibTrans2D1" presStyleIdx="5" presStyleCnt="6"/>
      <dgm:spPr/>
    </dgm:pt>
    <dgm:pt modelId="{4D2087DC-CA1E-2F43-AFB9-132720C933A0}" type="pres">
      <dgm:prSet presAssocID="{BD5D5EEA-25C1-1E47-A8EC-6A9867B1E094}" presName="node" presStyleLbl="node1" presStyleIdx="5" presStyleCnt="6">
        <dgm:presLayoutVars>
          <dgm:bulletEnabled val="1"/>
        </dgm:presLayoutVars>
      </dgm:prSet>
      <dgm:spPr/>
    </dgm:pt>
  </dgm:ptLst>
  <dgm:cxnLst>
    <dgm:cxn modelId="{CADFE806-E0FF-2E4C-A0C3-6D8B713E73B5}" srcId="{EE6526CD-2162-A148-8E0C-3D4AB50F175C}" destId="{9DC4FDB9-4388-B746-A631-167054630DFA}" srcOrd="2" destOrd="0" parTransId="{49285AD6-2A61-9449-9A23-24085139395A}" sibTransId="{B61FE2BC-DA96-C046-9BC1-07573F45EE3C}"/>
    <dgm:cxn modelId="{265EBD32-87F9-6146-A8B1-2F2BCEC28F38}" type="presOf" srcId="{7AEE0BBC-E1B8-834A-94A6-CA16212CFD54}" destId="{37938472-9217-3B48-8E7A-27C3E7EFDB53}" srcOrd="0" destOrd="0" presId="urn:microsoft.com/office/officeart/2005/8/layout/radial4"/>
    <dgm:cxn modelId="{ACB33943-3C7F-A244-A456-16F02970442B}" srcId="{EE6526CD-2162-A148-8E0C-3D4AB50F175C}" destId="{512399D5-355B-834E-9A64-35F92D5FC982}" srcOrd="4" destOrd="0" parTransId="{7EDF04CC-88E7-DC47-B451-CC376832A9D3}" sibTransId="{F79B8331-D65E-6F41-9721-E2862A16E571}"/>
    <dgm:cxn modelId="{590D0745-8742-AC46-813D-142ADC39C105}" type="presOf" srcId="{041A4BD4-C7F4-8D4E-B2D4-8FD7366666E7}" destId="{38DA1CFE-A892-9E4D-86B8-28C922BCB30C}" srcOrd="0" destOrd="0" presId="urn:microsoft.com/office/officeart/2005/8/layout/radial4"/>
    <dgm:cxn modelId="{C628D759-A0F1-6E40-9DE9-18A19E5458F7}" type="presOf" srcId="{512399D5-355B-834E-9A64-35F92D5FC982}" destId="{FCE4DEF1-F129-094A-B0AE-DEDDB750A355}" srcOrd="0" destOrd="0" presId="urn:microsoft.com/office/officeart/2005/8/layout/radial4"/>
    <dgm:cxn modelId="{70938963-13D7-1B4E-96E8-4002447B006E}" type="presOf" srcId="{49285AD6-2A61-9449-9A23-24085139395A}" destId="{BDA2632F-375B-A949-825C-0334983C1FFD}" srcOrd="0" destOrd="0" presId="urn:microsoft.com/office/officeart/2005/8/layout/radial4"/>
    <dgm:cxn modelId="{A2ED7C68-AD6B-284C-B9C1-5717CC4AEC5D}" type="presOf" srcId="{AF6ABEDA-F788-384B-B98A-7F0E9CFA8E34}" destId="{19969AB2-CFF9-1D49-8E6E-685BFEC874D8}" srcOrd="0" destOrd="0" presId="urn:microsoft.com/office/officeart/2005/8/layout/radial4"/>
    <dgm:cxn modelId="{1B70A46A-7740-4942-9036-20BA92E3B881}" type="presOf" srcId="{9DC4FDB9-4388-B746-A631-167054630DFA}" destId="{7B0C551F-BCF5-6045-B043-95DB0E812057}" srcOrd="0" destOrd="0" presId="urn:microsoft.com/office/officeart/2005/8/layout/radial4"/>
    <dgm:cxn modelId="{B8F41074-9DFB-5A46-8026-13CCB2170922}" type="presOf" srcId="{A2208E33-69E5-4D46-B57D-B27F81FA219E}" destId="{020EAFF4-7335-834A-BF88-3A8A607E5FDF}" srcOrd="0" destOrd="0" presId="urn:microsoft.com/office/officeart/2005/8/layout/radial4"/>
    <dgm:cxn modelId="{B07B8298-A087-4147-98C7-CD9345DC6DA9}" srcId="{EE6526CD-2162-A148-8E0C-3D4AB50F175C}" destId="{0A38D851-A442-234A-A88B-07336473154C}" srcOrd="3" destOrd="0" parTransId="{4CCDDDAF-CE79-544E-A67D-21E583513FB6}" sibTransId="{E4D71C5F-8C79-CC42-B2C8-A5EE72321C2D}"/>
    <dgm:cxn modelId="{2705289E-E782-324D-B8CC-3F6F6B0FA21E}" type="presOf" srcId="{EE6526CD-2162-A148-8E0C-3D4AB50F175C}" destId="{3DD1E28A-BDEB-604C-96B2-82F4413F0A32}" srcOrd="0" destOrd="0" presId="urn:microsoft.com/office/officeart/2005/8/layout/radial4"/>
    <dgm:cxn modelId="{565A2D9E-23FE-FF49-9AD9-60DC2BFC00E2}" srcId="{EE6526CD-2162-A148-8E0C-3D4AB50F175C}" destId="{BD5D5EEA-25C1-1E47-A8EC-6A9867B1E094}" srcOrd="5" destOrd="0" parTransId="{83EDABE2-C417-C449-A1FD-F1BF99B1BA76}" sibTransId="{F95086E1-29D7-814A-B6F3-EA1FE623E5E9}"/>
    <dgm:cxn modelId="{85EF70A1-2BB3-6444-B231-FA69DA7BD970}" srcId="{7AEE0BBC-E1B8-834A-94A6-CA16212CFD54}" destId="{EE6526CD-2162-A148-8E0C-3D4AB50F175C}" srcOrd="0" destOrd="0" parTransId="{CC05197D-7BF2-6E40-8D69-56CB63E54471}" sibTransId="{9D5CF0C5-98A7-034C-82C7-756048FADE0D}"/>
    <dgm:cxn modelId="{4F055AAE-444C-E143-B84A-CC2B2F9A082D}" type="presOf" srcId="{0A38D851-A442-234A-A88B-07336473154C}" destId="{92F89FD8-B233-2C43-8428-8278B2E88C4C}" srcOrd="0" destOrd="0" presId="urn:microsoft.com/office/officeart/2005/8/layout/radial4"/>
    <dgm:cxn modelId="{BA16D8BD-3B0A-6545-83B3-3EEE1FA8A38F}" type="presOf" srcId="{83EDABE2-C417-C449-A1FD-F1BF99B1BA76}" destId="{D88B08BD-CE16-454E-8DF6-85A3CE5F90D1}" srcOrd="0" destOrd="0" presId="urn:microsoft.com/office/officeart/2005/8/layout/radial4"/>
    <dgm:cxn modelId="{F2AF00C2-9E78-F74A-90F1-D2632D48F7DD}" type="presOf" srcId="{1BA29D3B-0099-DA4D-A220-84C06D720003}" destId="{31C304B1-DF0F-EC47-8644-1FD5D326718A}" srcOrd="0" destOrd="0" presId="urn:microsoft.com/office/officeart/2005/8/layout/radial4"/>
    <dgm:cxn modelId="{DD5FCBC2-12EB-964B-8CDC-2C285E0F3D76}" srcId="{EE6526CD-2162-A148-8E0C-3D4AB50F175C}" destId="{AF6ABEDA-F788-384B-B98A-7F0E9CFA8E34}" srcOrd="1" destOrd="0" parTransId="{1BA29D3B-0099-DA4D-A220-84C06D720003}" sibTransId="{6AFC15F6-BFB6-1A4E-B21B-87526B5D8D1B}"/>
    <dgm:cxn modelId="{0DF5D7C9-8CE3-EB49-9DE3-D011A0EB6E21}" type="presOf" srcId="{BD5D5EEA-25C1-1E47-A8EC-6A9867B1E094}" destId="{4D2087DC-CA1E-2F43-AFB9-132720C933A0}" srcOrd="0" destOrd="0" presId="urn:microsoft.com/office/officeart/2005/8/layout/radial4"/>
    <dgm:cxn modelId="{96A3E0EC-0A74-2B40-9B87-C0BD594C7B46}" srcId="{EE6526CD-2162-A148-8E0C-3D4AB50F175C}" destId="{A2208E33-69E5-4D46-B57D-B27F81FA219E}" srcOrd="0" destOrd="0" parTransId="{041A4BD4-C7F4-8D4E-B2D4-8FD7366666E7}" sibTransId="{819ABFE1-1C51-AB44-A1D5-F9903EF492D3}"/>
    <dgm:cxn modelId="{8F86A3EF-5B6E-A64D-968D-A5790DA36146}" type="presOf" srcId="{4CCDDDAF-CE79-544E-A67D-21E583513FB6}" destId="{B7CB2CDB-EB63-B745-ADB1-C6EBF2E6F6EF}" srcOrd="0" destOrd="0" presId="urn:microsoft.com/office/officeart/2005/8/layout/radial4"/>
    <dgm:cxn modelId="{335C96FF-48F8-BC4E-AD06-388B98BD69B0}" type="presOf" srcId="{7EDF04CC-88E7-DC47-B451-CC376832A9D3}" destId="{E61A4675-BF82-FB45-9A02-D181E233724D}" srcOrd="0" destOrd="0" presId="urn:microsoft.com/office/officeart/2005/8/layout/radial4"/>
    <dgm:cxn modelId="{03029FCF-6731-084D-98E9-B002B459D08A}" type="presParOf" srcId="{37938472-9217-3B48-8E7A-27C3E7EFDB53}" destId="{3DD1E28A-BDEB-604C-96B2-82F4413F0A32}" srcOrd="0" destOrd="0" presId="urn:microsoft.com/office/officeart/2005/8/layout/radial4"/>
    <dgm:cxn modelId="{1CE69A5B-7596-FB44-802C-76DE38AA5231}" type="presParOf" srcId="{37938472-9217-3B48-8E7A-27C3E7EFDB53}" destId="{38DA1CFE-A892-9E4D-86B8-28C922BCB30C}" srcOrd="1" destOrd="0" presId="urn:microsoft.com/office/officeart/2005/8/layout/radial4"/>
    <dgm:cxn modelId="{67A2BE97-5E5B-6142-82AE-10A4B4F025FB}" type="presParOf" srcId="{37938472-9217-3B48-8E7A-27C3E7EFDB53}" destId="{020EAFF4-7335-834A-BF88-3A8A607E5FDF}" srcOrd="2" destOrd="0" presId="urn:microsoft.com/office/officeart/2005/8/layout/radial4"/>
    <dgm:cxn modelId="{44471DC0-C23F-A542-9746-F29D5DA31295}" type="presParOf" srcId="{37938472-9217-3B48-8E7A-27C3E7EFDB53}" destId="{31C304B1-DF0F-EC47-8644-1FD5D326718A}" srcOrd="3" destOrd="0" presId="urn:microsoft.com/office/officeart/2005/8/layout/radial4"/>
    <dgm:cxn modelId="{36A79BB2-C964-D84A-B724-3787B633E9A9}" type="presParOf" srcId="{37938472-9217-3B48-8E7A-27C3E7EFDB53}" destId="{19969AB2-CFF9-1D49-8E6E-685BFEC874D8}" srcOrd="4" destOrd="0" presId="urn:microsoft.com/office/officeart/2005/8/layout/radial4"/>
    <dgm:cxn modelId="{729AFEAC-29EE-FE44-844E-C83191736177}" type="presParOf" srcId="{37938472-9217-3B48-8E7A-27C3E7EFDB53}" destId="{BDA2632F-375B-A949-825C-0334983C1FFD}" srcOrd="5" destOrd="0" presId="urn:microsoft.com/office/officeart/2005/8/layout/radial4"/>
    <dgm:cxn modelId="{71E2699A-6935-2A42-A87B-B56B8754AD0F}" type="presParOf" srcId="{37938472-9217-3B48-8E7A-27C3E7EFDB53}" destId="{7B0C551F-BCF5-6045-B043-95DB0E812057}" srcOrd="6" destOrd="0" presId="urn:microsoft.com/office/officeart/2005/8/layout/radial4"/>
    <dgm:cxn modelId="{4A4D90E1-5BF0-A242-8A15-D5263933E6E6}" type="presParOf" srcId="{37938472-9217-3B48-8E7A-27C3E7EFDB53}" destId="{B7CB2CDB-EB63-B745-ADB1-C6EBF2E6F6EF}" srcOrd="7" destOrd="0" presId="urn:microsoft.com/office/officeart/2005/8/layout/radial4"/>
    <dgm:cxn modelId="{887DD1C3-56D3-3C4E-9378-6D02E1C32FB4}" type="presParOf" srcId="{37938472-9217-3B48-8E7A-27C3E7EFDB53}" destId="{92F89FD8-B233-2C43-8428-8278B2E88C4C}" srcOrd="8" destOrd="0" presId="urn:microsoft.com/office/officeart/2005/8/layout/radial4"/>
    <dgm:cxn modelId="{95252CD8-2FE4-F04A-8FA0-CA1385D4DD5F}" type="presParOf" srcId="{37938472-9217-3B48-8E7A-27C3E7EFDB53}" destId="{E61A4675-BF82-FB45-9A02-D181E233724D}" srcOrd="9" destOrd="0" presId="urn:microsoft.com/office/officeart/2005/8/layout/radial4"/>
    <dgm:cxn modelId="{8750B26E-2724-C245-B2B4-5799D08CF92A}" type="presParOf" srcId="{37938472-9217-3B48-8E7A-27C3E7EFDB53}" destId="{FCE4DEF1-F129-094A-B0AE-DEDDB750A355}" srcOrd="10" destOrd="0" presId="urn:microsoft.com/office/officeart/2005/8/layout/radial4"/>
    <dgm:cxn modelId="{4B787B02-D4BF-A644-9F2A-F9221B9C7C45}" type="presParOf" srcId="{37938472-9217-3B48-8E7A-27C3E7EFDB53}" destId="{D88B08BD-CE16-454E-8DF6-85A3CE5F90D1}" srcOrd="11" destOrd="0" presId="urn:microsoft.com/office/officeart/2005/8/layout/radial4"/>
    <dgm:cxn modelId="{FB2EFC86-25FE-C341-9AC1-F6839C135137}" type="presParOf" srcId="{37938472-9217-3B48-8E7A-27C3E7EFDB53}" destId="{4D2087DC-CA1E-2F43-AFB9-132720C933A0}"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624367-62C0-4C4A-85A6-45677C591B1E}"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3CA18EA7-4D90-1548-851C-E3EBB22F4355}">
      <dgm:prSet phldrT="[Text]" custT="1"/>
      <dgm:spPr/>
      <dgm:t>
        <a:bodyPr/>
        <a:lstStyle/>
        <a:p>
          <a:r>
            <a:rPr lang="en-GB" sz="1400" b="1" noProof="0" dirty="0">
              <a:latin typeface="Times New Roman" charset="0"/>
              <a:ea typeface="Times New Roman" charset="0"/>
              <a:cs typeface="Times New Roman" charset="0"/>
            </a:rPr>
            <a:t>2022</a:t>
          </a:r>
          <a:r>
            <a:rPr lang="en-GB" sz="1400" noProof="0" dirty="0">
              <a:latin typeface="Times New Roman" charset="0"/>
              <a:ea typeface="Times New Roman" charset="0"/>
              <a:cs typeface="Times New Roman" charset="0"/>
            </a:rPr>
            <a:t>: End of ESSνSB Design Study, CDR and preliminary costing</a:t>
          </a:r>
        </a:p>
      </dgm:t>
    </dgm:pt>
    <dgm:pt modelId="{84B71D96-5FF3-724B-BE4F-04990407D369}" type="parTrans" cxnId="{2E6B57DF-D1FB-2F41-B6ED-6197DE6435FC}">
      <dgm:prSet/>
      <dgm:spPr/>
      <dgm:t>
        <a:bodyPr/>
        <a:lstStyle/>
        <a:p>
          <a:endParaRPr lang="en-GB" sz="1800" noProof="0" dirty="0"/>
        </a:p>
      </dgm:t>
    </dgm:pt>
    <dgm:pt modelId="{8F77C204-1506-2946-A283-EC79BDE0EDA4}" type="sibTrans" cxnId="{2E6B57DF-D1FB-2F41-B6ED-6197DE6435FC}">
      <dgm:prSet/>
      <dgm:spPr/>
      <dgm:t>
        <a:bodyPr/>
        <a:lstStyle/>
        <a:p>
          <a:endParaRPr lang="en-GB" sz="1800" noProof="0" dirty="0"/>
        </a:p>
      </dgm:t>
    </dgm:pt>
    <dgm:pt modelId="{592806B3-0FFB-1A4F-8B61-49B2EBFEBBB0}">
      <dgm:prSet phldrT="[Text]" custT="1"/>
      <dgm:spPr/>
      <dgm:t>
        <a:bodyPr/>
        <a:lstStyle/>
        <a:p>
          <a:r>
            <a:rPr lang="en-GB" sz="1400" b="1" noProof="0" dirty="0">
              <a:latin typeface="Times New Roman" charset="0"/>
              <a:ea typeface="Times New Roman" charset="0"/>
              <a:cs typeface="Times New Roman" charset="0"/>
            </a:rPr>
            <a:t>2012</a:t>
          </a:r>
          <a:r>
            <a:rPr lang="en-GB" sz="1400" noProof="0" dirty="0">
              <a:latin typeface="Times New Roman" charset="0"/>
              <a:ea typeface="Times New Roman" charset="0"/>
              <a:cs typeface="Times New Roman" charset="0"/>
            </a:rPr>
            <a:t>: inception of the project</a:t>
          </a:r>
        </a:p>
      </dgm:t>
    </dgm:pt>
    <dgm:pt modelId="{FE35079E-9397-054F-9D8A-91FA9AE8A0C9}" type="parTrans" cxnId="{FC4F830C-D141-214C-9842-6329E95D0A9E}">
      <dgm:prSet/>
      <dgm:spPr/>
      <dgm:t>
        <a:bodyPr/>
        <a:lstStyle/>
        <a:p>
          <a:endParaRPr lang="en-GB" sz="1800" noProof="0" dirty="0"/>
        </a:p>
      </dgm:t>
    </dgm:pt>
    <dgm:pt modelId="{1619FFC3-E1DA-AD4B-9148-1ECF793DB86E}" type="sibTrans" cxnId="{FC4F830C-D141-214C-9842-6329E95D0A9E}">
      <dgm:prSet/>
      <dgm:spPr/>
      <dgm:t>
        <a:bodyPr/>
        <a:lstStyle/>
        <a:p>
          <a:endParaRPr lang="en-GB" sz="1800" noProof="0" dirty="0"/>
        </a:p>
      </dgm:t>
    </dgm:pt>
    <dgm:pt modelId="{983C0D48-7B1D-334D-BA1F-58EDD94D1D3D}">
      <dgm:prSet phldrT="[Text]" custT="1"/>
      <dgm:spPr/>
      <dgm:t>
        <a:bodyPr/>
        <a:lstStyle/>
        <a:p>
          <a:r>
            <a:rPr lang="en-GB" sz="1400" b="1" noProof="0" dirty="0">
              <a:latin typeface="Times New Roman" charset="0"/>
              <a:ea typeface="Times New Roman" charset="0"/>
              <a:cs typeface="Times New Roman" charset="0"/>
            </a:rPr>
            <a:t>2016-2019</a:t>
          </a:r>
          <a:r>
            <a:rPr lang="en-GB" sz="1400" noProof="0" dirty="0">
              <a:latin typeface="Times New Roman" charset="0"/>
              <a:ea typeface="Times New Roman" charset="0"/>
              <a:cs typeface="Times New Roman" charset="0"/>
            </a:rPr>
            <a:t>: beginning of COST Action </a:t>
          </a:r>
          <a:r>
            <a:rPr lang="en-GB" sz="1400" noProof="0" dirty="0" err="1">
              <a:latin typeface="Times New Roman" charset="0"/>
              <a:ea typeface="Times New Roman" charset="0"/>
              <a:cs typeface="Times New Roman" charset="0"/>
            </a:rPr>
            <a:t>EuroNuNet</a:t>
          </a:r>
          <a:endParaRPr lang="en-GB" sz="1400" noProof="0" dirty="0">
            <a:latin typeface="Times New Roman" charset="0"/>
            <a:ea typeface="Times New Roman" charset="0"/>
            <a:cs typeface="Times New Roman" charset="0"/>
          </a:endParaRPr>
        </a:p>
      </dgm:t>
    </dgm:pt>
    <dgm:pt modelId="{922F3731-F3DF-0A46-AC79-C5E9062BCE91}" type="parTrans" cxnId="{64525843-DA8D-F149-A707-B3F3E301F2A1}">
      <dgm:prSet/>
      <dgm:spPr/>
      <dgm:t>
        <a:bodyPr/>
        <a:lstStyle/>
        <a:p>
          <a:endParaRPr lang="en-GB" sz="1800" noProof="0" dirty="0"/>
        </a:p>
      </dgm:t>
    </dgm:pt>
    <dgm:pt modelId="{B7233D2A-5181-574E-99C9-D26553EADA68}" type="sibTrans" cxnId="{64525843-DA8D-F149-A707-B3F3E301F2A1}">
      <dgm:prSet/>
      <dgm:spPr/>
      <dgm:t>
        <a:bodyPr/>
        <a:lstStyle/>
        <a:p>
          <a:endParaRPr lang="en-GB" sz="1800" noProof="0" dirty="0"/>
        </a:p>
      </dgm:t>
    </dgm:pt>
    <dgm:pt modelId="{D4DBB20D-DB95-F547-A424-A2B1755FC265}">
      <dgm:prSet phldrT="[Text]" custT="1"/>
      <dgm:spPr/>
      <dgm:t>
        <a:bodyPr/>
        <a:lstStyle/>
        <a:p>
          <a:r>
            <a:rPr lang="en-GB" sz="1400" b="1" noProof="0" dirty="0">
              <a:latin typeface="Times New Roman" charset="0"/>
              <a:ea typeface="Times New Roman" charset="0"/>
              <a:cs typeface="Times New Roman" charset="0"/>
            </a:rPr>
            <a:t>2018</a:t>
          </a:r>
          <a:r>
            <a:rPr lang="en-GB" sz="1400" noProof="0" dirty="0">
              <a:latin typeface="Times New Roman" charset="0"/>
              <a:ea typeface="Times New Roman" charset="0"/>
              <a:cs typeface="Times New Roman" charset="0"/>
            </a:rPr>
            <a:t>: beginning of </a:t>
          </a:r>
          <a:r>
            <a:rPr lang="en-GB" sz="1400" noProof="0" dirty="0" err="1">
              <a:latin typeface="Times New Roman" charset="0"/>
              <a:ea typeface="Times New Roman" charset="0"/>
              <a:cs typeface="Times New Roman" charset="0"/>
            </a:rPr>
            <a:t>ESSνSB</a:t>
          </a:r>
          <a:r>
            <a:rPr lang="en-GB" sz="1400" noProof="0" dirty="0">
              <a:latin typeface="Times New Roman" charset="0"/>
              <a:ea typeface="Times New Roman" charset="0"/>
              <a:cs typeface="Times New Roman" charset="0"/>
            </a:rPr>
            <a:t> Design Study (EU-H2020)</a:t>
          </a:r>
        </a:p>
      </dgm:t>
    </dgm:pt>
    <dgm:pt modelId="{CE55D81A-A0B3-F04C-BBE3-743766D9CD21}" type="parTrans" cxnId="{36ABDC73-71FF-5743-A8A0-1F2672D0E8A9}">
      <dgm:prSet/>
      <dgm:spPr/>
      <dgm:t>
        <a:bodyPr/>
        <a:lstStyle/>
        <a:p>
          <a:endParaRPr lang="en-GB" sz="1800" noProof="0" dirty="0"/>
        </a:p>
      </dgm:t>
    </dgm:pt>
    <dgm:pt modelId="{A6DA859D-4496-8449-80B8-3903D7B07B41}" type="sibTrans" cxnId="{36ABDC73-71FF-5743-A8A0-1F2672D0E8A9}">
      <dgm:prSet/>
      <dgm:spPr/>
      <dgm:t>
        <a:bodyPr/>
        <a:lstStyle/>
        <a:p>
          <a:endParaRPr lang="en-GB" sz="1800" noProof="0" dirty="0"/>
        </a:p>
      </dgm:t>
    </dgm:pt>
    <dgm:pt modelId="{B02525E8-4DB9-504C-9903-4BBB0B3EA70D}">
      <dgm:prSet phldrT="[Text]" custT="1"/>
      <dgm:spPr/>
      <dgm:t>
        <a:bodyPr/>
        <a:lstStyle/>
        <a:p>
          <a:r>
            <a:rPr lang="en-GB" sz="1400" b="1" noProof="0" dirty="0">
              <a:latin typeface="Times New Roman" charset="0"/>
              <a:ea typeface="Times New Roman" charset="0"/>
              <a:cs typeface="Times New Roman" charset="0"/>
            </a:rPr>
            <a:t>2022-2026</a:t>
          </a:r>
          <a:r>
            <a:rPr lang="en-GB" sz="1400" noProof="0" dirty="0">
              <a:latin typeface="Times New Roman" charset="0"/>
              <a:ea typeface="Times New Roman" charset="0"/>
              <a:cs typeface="Times New Roman" charset="0"/>
            </a:rPr>
            <a:t>: Preparatory Phase, TDR</a:t>
          </a:r>
        </a:p>
      </dgm:t>
    </dgm:pt>
    <dgm:pt modelId="{7E6C9A19-59DB-F548-9F00-90325D5CBC35}" type="parTrans" cxnId="{2866F679-E19F-9C4F-9983-E49C443CEDCE}">
      <dgm:prSet/>
      <dgm:spPr/>
      <dgm:t>
        <a:bodyPr/>
        <a:lstStyle/>
        <a:p>
          <a:endParaRPr lang="en-GB" sz="1800" noProof="0" dirty="0"/>
        </a:p>
      </dgm:t>
    </dgm:pt>
    <dgm:pt modelId="{264C7109-699D-6C4A-A4BD-0C72354B284E}" type="sibTrans" cxnId="{2866F679-E19F-9C4F-9983-E49C443CEDCE}">
      <dgm:prSet/>
      <dgm:spPr/>
      <dgm:t>
        <a:bodyPr/>
        <a:lstStyle/>
        <a:p>
          <a:endParaRPr lang="en-GB" sz="1800" noProof="0" dirty="0"/>
        </a:p>
      </dgm:t>
    </dgm:pt>
    <dgm:pt modelId="{F107E74D-B8D4-A744-BE24-D2AD3B10C22D}">
      <dgm:prSet phldrT="[Text]" custT="1"/>
      <dgm:spPr/>
      <dgm:t>
        <a:bodyPr/>
        <a:lstStyle/>
        <a:p>
          <a:r>
            <a:rPr lang="en-GB" sz="1400" b="1" noProof="0" dirty="0">
              <a:latin typeface="Times New Roman" charset="0"/>
              <a:ea typeface="Times New Roman" charset="0"/>
              <a:cs typeface="Times New Roman" charset="0"/>
            </a:rPr>
            <a:t>2026-2028</a:t>
          </a:r>
          <a:r>
            <a:rPr lang="en-GB" sz="1400" noProof="0" dirty="0">
              <a:latin typeface="Times New Roman" charset="0"/>
              <a:ea typeface="Times New Roman" charset="0"/>
              <a:cs typeface="Times New Roman" charset="0"/>
            </a:rPr>
            <a:t>: Preconstruction Phase, International Agreement</a:t>
          </a:r>
        </a:p>
      </dgm:t>
    </dgm:pt>
    <dgm:pt modelId="{719992A6-E5EF-A040-9FFA-850F8D3A5493}" type="parTrans" cxnId="{D3E173D7-87D3-794C-8D93-8BC66FE803A9}">
      <dgm:prSet/>
      <dgm:spPr/>
      <dgm:t>
        <a:bodyPr/>
        <a:lstStyle/>
        <a:p>
          <a:endParaRPr lang="en-GB" sz="1800" noProof="0" dirty="0"/>
        </a:p>
      </dgm:t>
    </dgm:pt>
    <dgm:pt modelId="{F07A1EEB-3135-514E-8C5D-28655CD31B48}" type="sibTrans" cxnId="{D3E173D7-87D3-794C-8D93-8BC66FE803A9}">
      <dgm:prSet/>
      <dgm:spPr/>
      <dgm:t>
        <a:bodyPr/>
        <a:lstStyle/>
        <a:p>
          <a:endParaRPr lang="en-GB" sz="1800" noProof="0" dirty="0"/>
        </a:p>
      </dgm:t>
    </dgm:pt>
    <dgm:pt modelId="{A010F976-E9E0-A148-8283-909249470DA3}">
      <dgm:prSet phldrT="[Text]" custT="1"/>
      <dgm:spPr/>
      <dgm:t>
        <a:bodyPr/>
        <a:lstStyle/>
        <a:p>
          <a:r>
            <a:rPr lang="en-GB" sz="1400" b="1" noProof="0" dirty="0">
              <a:solidFill>
                <a:schemeClr val="tx1"/>
              </a:solidFill>
              <a:latin typeface="Times New Roman" charset="0"/>
              <a:ea typeface="Times New Roman" charset="0"/>
              <a:cs typeface="Times New Roman" charset="0"/>
            </a:rPr>
            <a:t>2028-2036</a:t>
          </a:r>
          <a:r>
            <a:rPr lang="en-GB" sz="1400" b="0" noProof="0" dirty="0">
              <a:solidFill>
                <a:schemeClr val="tx1"/>
              </a:solidFill>
              <a:latin typeface="Times New Roman" charset="0"/>
              <a:ea typeface="Times New Roman" charset="0"/>
              <a:cs typeface="Times New Roman" charset="0"/>
            </a:rPr>
            <a:t>: Construction of the facility and detectors, including commissioning</a:t>
          </a:r>
        </a:p>
      </dgm:t>
    </dgm:pt>
    <dgm:pt modelId="{263D7637-1A21-A04A-BC59-40C197524200}" type="parTrans" cxnId="{9AD6C2BB-D4A8-6A46-8986-7DF8E422D2BE}">
      <dgm:prSet/>
      <dgm:spPr/>
      <dgm:t>
        <a:bodyPr/>
        <a:lstStyle/>
        <a:p>
          <a:endParaRPr lang="en-GB" sz="1800" noProof="0" dirty="0"/>
        </a:p>
      </dgm:t>
    </dgm:pt>
    <dgm:pt modelId="{59022325-0FAE-E748-9693-261F0AD50856}" type="sibTrans" cxnId="{9AD6C2BB-D4A8-6A46-8986-7DF8E422D2BE}">
      <dgm:prSet/>
      <dgm:spPr/>
      <dgm:t>
        <a:bodyPr/>
        <a:lstStyle/>
        <a:p>
          <a:endParaRPr lang="en-GB" sz="1800" noProof="0" dirty="0"/>
        </a:p>
      </dgm:t>
    </dgm:pt>
    <dgm:pt modelId="{4D19CF5D-0246-5448-9708-E54693EA46CA}">
      <dgm:prSet phldrT="[Text]" custT="1"/>
      <dgm:spPr/>
      <dgm:t>
        <a:bodyPr/>
        <a:lstStyle/>
        <a:p>
          <a:r>
            <a:rPr lang="en-GB" sz="1400" b="1" noProof="0" dirty="0">
              <a:solidFill>
                <a:srgbClr val="FF0000"/>
              </a:solidFill>
              <a:latin typeface="Times New Roman" charset="0"/>
              <a:ea typeface="Times New Roman" charset="0"/>
              <a:cs typeface="Times New Roman" charset="0"/>
            </a:rPr>
            <a:t>2037-</a:t>
          </a:r>
          <a:r>
            <a:rPr lang="en-GB" sz="1400" noProof="0" dirty="0">
              <a:solidFill>
                <a:srgbClr val="FF0000"/>
              </a:solidFill>
              <a:latin typeface="Times New Roman" charset="0"/>
              <a:ea typeface="Times New Roman" charset="0"/>
              <a:cs typeface="Times New Roman" charset="0"/>
            </a:rPr>
            <a:t>: Data taking</a:t>
          </a:r>
        </a:p>
      </dgm:t>
    </dgm:pt>
    <dgm:pt modelId="{B70419A6-7269-0449-BB4F-BF8011A31160}" type="parTrans" cxnId="{A6629817-A2FD-2945-9CBA-42D99B644555}">
      <dgm:prSet/>
      <dgm:spPr/>
      <dgm:t>
        <a:bodyPr/>
        <a:lstStyle/>
        <a:p>
          <a:endParaRPr lang="en-GB" noProof="0" dirty="0"/>
        </a:p>
      </dgm:t>
    </dgm:pt>
    <dgm:pt modelId="{9154FC06-1B1B-054C-8B39-983368673A6C}" type="sibTrans" cxnId="{A6629817-A2FD-2945-9CBA-42D99B644555}">
      <dgm:prSet/>
      <dgm:spPr/>
      <dgm:t>
        <a:bodyPr/>
        <a:lstStyle/>
        <a:p>
          <a:endParaRPr lang="en-GB" noProof="0" dirty="0"/>
        </a:p>
      </dgm:t>
    </dgm:pt>
    <dgm:pt modelId="{0E9CF370-5158-6A48-87C2-8F3D728F5052}" type="pres">
      <dgm:prSet presAssocID="{32624367-62C0-4C4A-85A6-45677C591B1E}" presName="rootnode" presStyleCnt="0">
        <dgm:presLayoutVars>
          <dgm:chMax/>
          <dgm:chPref/>
          <dgm:dir/>
          <dgm:animLvl val="lvl"/>
        </dgm:presLayoutVars>
      </dgm:prSet>
      <dgm:spPr/>
    </dgm:pt>
    <dgm:pt modelId="{30B7C3ED-BBBC-5442-AFBF-6F88CE3442CF}" type="pres">
      <dgm:prSet presAssocID="{592806B3-0FFB-1A4F-8B61-49B2EBFEBBB0}" presName="composite" presStyleCnt="0"/>
      <dgm:spPr/>
    </dgm:pt>
    <dgm:pt modelId="{6D7F0E9A-FFC7-4147-AAB4-FD1CE7B90151}" type="pres">
      <dgm:prSet presAssocID="{592806B3-0FFB-1A4F-8B61-49B2EBFEBBB0}" presName="LShape" presStyleLbl="alignNode1" presStyleIdx="0" presStyleCnt="15"/>
      <dgm:spPr/>
    </dgm:pt>
    <dgm:pt modelId="{B8863B7D-8AB7-4641-AC29-31B00165D50C}" type="pres">
      <dgm:prSet presAssocID="{592806B3-0FFB-1A4F-8B61-49B2EBFEBBB0}" presName="ParentText" presStyleLbl="revTx" presStyleIdx="0" presStyleCnt="8" custScaleX="121634" custLinFactNeighborX="11858">
        <dgm:presLayoutVars>
          <dgm:chMax val="0"/>
          <dgm:chPref val="0"/>
          <dgm:bulletEnabled val="1"/>
        </dgm:presLayoutVars>
      </dgm:prSet>
      <dgm:spPr/>
    </dgm:pt>
    <dgm:pt modelId="{B5BEA95A-7198-004E-9981-FCFC8D3A15B6}" type="pres">
      <dgm:prSet presAssocID="{592806B3-0FFB-1A4F-8B61-49B2EBFEBBB0}" presName="Triangle" presStyleLbl="alignNode1" presStyleIdx="1" presStyleCnt="15"/>
      <dgm:spPr/>
    </dgm:pt>
    <dgm:pt modelId="{8689A953-1AEA-6D4E-8FE9-8E41D004386F}" type="pres">
      <dgm:prSet presAssocID="{1619FFC3-E1DA-AD4B-9148-1ECF793DB86E}" presName="sibTrans" presStyleCnt="0"/>
      <dgm:spPr/>
    </dgm:pt>
    <dgm:pt modelId="{BD76CB85-75DE-BE47-9966-5B8DA6C3BD75}" type="pres">
      <dgm:prSet presAssocID="{1619FFC3-E1DA-AD4B-9148-1ECF793DB86E}" presName="space" presStyleCnt="0"/>
      <dgm:spPr/>
    </dgm:pt>
    <dgm:pt modelId="{D66E0990-259C-824C-8CB2-F39AFF4217F3}" type="pres">
      <dgm:prSet presAssocID="{983C0D48-7B1D-334D-BA1F-58EDD94D1D3D}" presName="composite" presStyleCnt="0"/>
      <dgm:spPr/>
    </dgm:pt>
    <dgm:pt modelId="{08DB9853-C773-F14A-8513-9FAA15173581}" type="pres">
      <dgm:prSet presAssocID="{983C0D48-7B1D-334D-BA1F-58EDD94D1D3D}" presName="LShape" presStyleLbl="alignNode1" presStyleIdx="2" presStyleCnt="15"/>
      <dgm:spPr/>
    </dgm:pt>
    <dgm:pt modelId="{5746230B-50C9-AF44-823E-1AE00ABBBBE8}" type="pres">
      <dgm:prSet presAssocID="{983C0D48-7B1D-334D-BA1F-58EDD94D1D3D}" presName="ParentText" presStyleLbl="revTx" presStyleIdx="1" presStyleCnt="8" custScaleX="122156" custScaleY="124860" custLinFactNeighborX="12936" custLinFactNeighborY="13519">
        <dgm:presLayoutVars>
          <dgm:chMax val="0"/>
          <dgm:chPref val="0"/>
          <dgm:bulletEnabled val="1"/>
        </dgm:presLayoutVars>
      </dgm:prSet>
      <dgm:spPr/>
    </dgm:pt>
    <dgm:pt modelId="{854634EE-8E5F-7547-BB7D-50174EBF2ECA}" type="pres">
      <dgm:prSet presAssocID="{983C0D48-7B1D-334D-BA1F-58EDD94D1D3D}" presName="Triangle" presStyleLbl="alignNode1" presStyleIdx="3" presStyleCnt="15"/>
      <dgm:spPr/>
    </dgm:pt>
    <dgm:pt modelId="{4402BBF0-E0E5-A54B-8F73-AA0C244454EB}" type="pres">
      <dgm:prSet presAssocID="{B7233D2A-5181-574E-99C9-D26553EADA68}" presName="sibTrans" presStyleCnt="0"/>
      <dgm:spPr/>
    </dgm:pt>
    <dgm:pt modelId="{88A118F2-5C0E-BA4E-A12C-59EFF20A6565}" type="pres">
      <dgm:prSet presAssocID="{B7233D2A-5181-574E-99C9-D26553EADA68}" presName="space" presStyleCnt="0"/>
      <dgm:spPr/>
    </dgm:pt>
    <dgm:pt modelId="{38055516-9FE0-FB4C-971F-D613207A8FFB}" type="pres">
      <dgm:prSet presAssocID="{D4DBB20D-DB95-F547-A424-A2B1755FC265}" presName="composite" presStyleCnt="0"/>
      <dgm:spPr/>
    </dgm:pt>
    <dgm:pt modelId="{E2AF198D-3264-064F-B2DA-0EDA5BC38785}" type="pres">
      <dgm:prSet presAssocID="{D4DBB20D-DB95-F547-A424-A2B1755FC265}" presName="LShape" presStyleLbl="alignNode1" presStyleIdx="4" presStyleCnt="15"/>
      <dgm:spPr/>
    </dgm:pt>
    <dgm:pt modelId="{7B107B4E-6B13-A34E-8561-E4FA75321AA7}" type="pres">
      <dgm:prSet presAssocID="{D4DBB20D-DB95-F547-A424-A2B1755FC265}" presName="ParentText" presStyleLbl="revTx" presStyleIdx="2" presStyleCnt="8" custScaleX="121881" custLinFactNeighborX="10629">
        <dgm:presLayoutVars>
          <dgm:chMax val="0"/>
          <dgm:chPref val="0"/>
          <dgm:bulletEnabled val="1"/>
        </dgm:presLayoutVars>
      </dgm:prSet>
      <dgm:spPr/>
    </dgm:pt>
    <dgm:pt modelId="{CB678BC5-B6D1-5B40-ABD3-35D3BE585A74}" type="pres">
      <dgm:prSet presAssocID="{D4DBB20D-DB95-F547-A424-A2B1755FC265}" presName="Triangle" presStyleLbl="alignNode1" presStyleIdx="5" presStyleCnt="15"/>
      <dgm:spPr/>
    </dgm:pt>
    <dgm:pt modelId="{E7A520B1-9252-4044-ADC6-B047D09B6D05}" type="pres">
      <dgm:prSet presAssocID="{A6DA859D-4496-8449-80B8-3903D7B07B41}" presName="sibTrans" presStyleCnt="0"/>
      <dgm:spPr/>
    </dgm:pt>
    <dgm:pt modelId="{D5F169C9-DB48-274E-9824-4A14A8A47512}" type="pres">
      <dgm:prSet presAssocID="{A6DA859D-4496-8449-80B8-3903D7B07B41}" presName="space" presStyleCnt="0"/>
      <dgm:spPr/>
    </dgm:pt>
    <dgm:pt modelId="{AD89BAF5-251C-0C48-B375-0308FF7BD017}" type="pres">
      <dgm:prSet presAssocID="{3CA18EA7-4D90-1548-851C-E3EBB22F4355}" presName="composite" presStyleCnt="0"/>
      <dgm:spPr/>
    </dgm:pt>
    <dgm:pt modelId="{BFD320F3-7CF6-B14F-B1B5-A912BBDB934D}" type="pres">
      <dgm:prSet presAssocID="{3CA18EA7-4D90-1548-851C-E3EBB22F4355}" presName="LShape" presStyleLbl="alignNode1" presStyleIdx="6" presStyleCnt="15"/>
      <dgm:spPr/>
    </dgm:pt>
    <dgm:pt modelId="{C08C452D-A555-FF45-82A3-43A2CAAF135E}" type="pres">
      <dgm:prSet presAssocID="{3CA18EA7-4D90-1548-851C-E3EBB22F4355}" presName="ParentText" presStyleLbl="revTx" presStyleIdx="3" presStyleCnt="8" custScaleX="127028" custLinFactNeighborX="10629">
        <dgm:presLayoutVars>
          <dgm:chMax val="0"/>
          <dgm:chPref val="0"/>
          <dgm:bulletEnabled val="1"/>
        </dgm:presLayoutVars>
      </dgm:prSet>
      <dgm:spPr/>
    </dgm:pt>
    <dgm:pt modelId="{ACA90027-4604-E547-9400-4CC0AE371000}" type="pres">
      <dgm:prSet presAssocID="{3CA18EA7-4D90-1548-851C-E3EBB22F4355}" presName="Triangle" presStyleLbl="alignNode1" presStyleIdx="7" presStyleCnt="15"/>
      <dgm:spPr/>
    </dgm:pt>
    <dgm:pt modelId="{17278849-16A7-4244-AE32-280D1ECC7EDB}" type="pres">
      <dgm:prSet presAssocID="{8F77C204-1506-2946-A283-EC79BDE0EDA4}" presName="sibTrans" presStyleCnt="0"/>
      <dgm:spPr/>
    </dgm:pt>
    <dgm:pt modelId="{560641D2-5CF3-8B49-A0D2-1A321544C986}" type="pres">
      <dgm:prSet presAssocID="{8F77C204-1506-2946-A283-EC79BDE0EDA4}" presName="space" presStyleCnt="0"/>
      <dgm:spPr/>
    </dgm:pt>
    <dgm:pt modelId="{F9165A19-DF96-D843-9E99-B32E6CFEDE6B}" type="pres">
      <dgm:prSet presAssocID="{B02525E8-4DB9-504C-9903-4BBB0B3EA70D}" presName="composite" presStyleCnt="0"/>
      <dgm:spPr/>
    </dgm:pt>
    <dgm:pt modelId="{065BB7F0-A9E6-7649-BF42-D7CC06014510}" type="pres">
      <dgm:prSet presAssocID="{B02525E8-4DB9-504C-9903-4BBB0B3EA70D}" presName="LShape" presStyleLbl="alignNode1" presStyleIdx="8" presStyleCnt="15"/>
      <dgm:spPr/>
    </dgm:pt>
    <dgm:pt modelId="{F7047590-6511-5F43-A213-2A0B3BC9F918}" type="pres">
      <dgm:prSet presAssocID="{B02525E8-4DB9-504C-9903-4BBB0B3EA70D}" presName="ParentText" presStyleLbl="revTx" presStyleIdx="4" presStyleCnt="8" custScaleX="120366" custLinFactNeighborX="9448">
        <dgm:presLayoutVars>
          <dgm:chMax val="0"/>
          <dgm:chPref val="0"/>
          <dgm:bulletEnabled val="1"/>
        </dgm:presLayoutVars>
      </dgm:prSet>
      <dgm:spPr/>
    </dgm:pt>
    <dgm:pt modelId="{15121FBF-A34F-4C4A-BC99-89D2690719DD}" type="pres">
      <dgm:prSet presAssocID="{B02525E8-4DB9-504C-9903-4BBB0B3EA70D}" presName="Triangle" presStyleLbl="alignNode1" presStyleIdx="9" presStyleCnt="15"/>
      <dgm:spPr/>
    </dgm:pt>
    <dgm:pt modelId="{433EA1B0-5F04-8146-B70A-07A76BD1A19D}" type="pres">
      <dgm:prSet presAssocID="{264C7109-699D-6C4A-A4BD-0C72354B284E}" presName="sibTrans" presStyleCnt="0"/>
      <dgm:spPr/>
    </dgm:pt>
    <dgm:pt modelId="{4791B523-2255-B24F-A5F8-F250B93E45EC}" type="pres">
      <dgm:prSet presAssocID="{264C7109-699D-6C4A-A4BD-0C72354B284E}" presName="space" presStyleCnt="0"/>
      <dgm:spPr/>
    </dgm:pt>
    <dgm:pt modelId="{C87E3E39-53F1-3F4B-AC1B-582178D5DE18}" type="pres">
      <dgm:prSet presAssocID="{F107E74D-B8D4-A744-BE24-D2AD3B10C22D}" presName="composite" presStyleCnt="0"/>
      <dgm:spPr/>
    </dgm:pt>
    <dgm:pt modelId="{F34B795B-55E7-464D-BBB1-09A10ADED501}" type="pres">
      <dgm:prSet presAssocID="{F107E74D-B8D4-A744-BE24-D2AD3B10C22D}" presName="LShape" presStyleLbl="alignNode1" presStyleIdx="10" presStyleCnt="15"/>
      <dgm:spPr/>
    </dgm:pt>
    <dgm:pt modelId="{14625940-912B-E541-A87B-CE303628B6B9}" type="pres">
      <dgm:prSet presAssocID="{F107E74D-B8D4-A744-BE24-D2AD3B10C22D}" presName="ParentText" presStyleLbl="revTx" presStyleIdx="5" presStyleCnt="8" custScaleX="123151" custLinFactNeighborX="11810">
        <dgm:presLayoutVars>
          <dgm:chMax val="0"/>
          <dgm:chPref val="0"/>
          <dgm:bulletEnabled val="1"/>
        </dgm:presLayoutVars>
      </dgm:prSet>
      <dgm:spPr/>
    </dgm:pt>
    <dgm:pt modelId="{94F057B5-C88B-1144-85C9-B783DC524E1D}" type="pres">
      <dgm:prSet presAssocID="{F107E74D-B8D4-A744-BE24-D2AD3B10C22D}" presName="Triangle" presStyleLbl="alignNode1" presStyleIdx="11" presStyleCnt="15"/>
      <dgm:spPr/>
    </dgm:pt>
    <dgm:pt modelId="{A4170BCF-DB22-A84E-814A-2B1F8E12E416}" type="pres">
      <dgm:prSet presAssocID="{F07A1EEB-3135-514E-8C5D-28655CD31B48}" presName="sibTrans" presStyleCnt="0"/>
      <dgm:spPr/>
    </dgm:pt>
    <dgm:pt modelId="{54843259-8D35-3142-9A9A-31BA8393D34A}" type="pres">
      <dgm:prSet presAssocID="{F07A1EEB-3135-514E-8C5D-28655CD31B48}" presName="space" presStyleCnt="0"/>
      <dgm:spPr/>
    </dgm:pt>
    <dgm:pt modelId="{EFBCBDB7-7BBA-6647-8E38-3BE7C81C3470}" type="pres">
      <dgm:prSet presAssocID="{A010F976-E9E0-A148-8283-909249470DA3}" presName="composite" presStyleCnt="0"/>
      <dgm:spPr/>
    </dgm:pt>
    <dgm:pt modelId="{BBD1B916-BA93-8F49-A541-F507AE479577}" type="pres">
      <dgm:prSet presAssocID="{A010F976-E9E0-A148-8283-909249470DA3}" presName="LShape" presStyleLbl="alignNode1" presStyleIdx="12" presStyleCnt="15" custLinFactNeighborX="-17628" custLinFactNeighborY="3451"/>
      <dgm:spPr/>
    </dgm:pt>
    <dgm:pt modelId="{E90882AD-4811-4749-85C4-A55B805D9FF2}" type="pres">
      <dgm:prSet presAssocID="{A010F976-E9E0-A148-8283-909249470DA3}" presName="ParentText" presStyleLbl="revTx" presStyleIdx="6" presStyleCnt="8" custScaleX="144784" custLinFactNeighborX="2986" custLinFactNeighborY="3931">
        <dgm:presLayoutVars>
          <dgm:chMax val="0"/>
          <dgm:chPref val="0"/>
          <dgm:bulletEnabled val="1"/>
        </dgm:presLayoutVars>
      </dgm:prSet>
      <dgm:spPr/>
    </dgm:pt>
    <dgm:pt modelId="{425DE511-5AF6-4341-8FC5-F6A28A7103F9}" type="pres">
      <dgm:prSet presAssocID="{A010F976-E9E0-A148-8283-909249470DA3}" presName="Triangle" presStyleLbl="alignNode1" presStyleIdx="13" presStyleCnt="15"/>
      <dgm:spPr/>
    </dgm:pt>
    <dgm:pt modelId="{AF241F67-C40F-AA4B-98D2-E261CBB4D846}" type="pres">
      <dgm:prSet presAssocID="{59022325-0FAE-E748-9693-261F0AD50856}" presName="sibTrans" presStyleCnt="0"/>
      <dgm:spPr/>
    </dgm:pt>
    <dgm:pt modelId="{8DA37065-5B15-CF42-82F4-B66B545A2E66}" type="pres">
      <dgm:prSet presAssocID="{59022325-0FAE-E748-9693-261F0AD50856}" presName="space" presStyleCnt="0"/>
      <dgm:spPr/>
    </dgm:pt>
    <dgm:pt modelId="{A9ECB3CE-F9F3-514A-9EF6-94B389688443}" type="pres">
      <dgm:prSet presAssocID="{4D19CF5D-0246-5448-9708-E54693EA46CA}" presName="composite" presStyleCnt="0"/>
      <dgm:spPr/>
    </dgm:pt>
    <dgm:pt modelId="{5A42AC8B-DB86-4144-AAE4-3CCE594D2E73}" type="pres">
      <dgm:prSet presAssocID="{4D19CF5D-0246-5448-9708-E54693EA46CA}" presName="LShape" presStyleLbl="alignNode1" presStyleIdx="14" presStyleCnt="15"/>
      <dgm:spPr/>
    </dgm:pt>
    <dgm:pt modelId="{92C25A47-3DE8-A442-BEBB-DB794A0035D7}" type="pres">
      <dgm:prSet presAssocID="{4D19CF5D-0246-5448-9708-E54693EA46CA}" presName="ParentText" presStyleLbl="revTx" presStyleIdx="7" presStyleCnt="8">
        <dgm:presLayoutVars>
          <dgm:chMax val="0"/>
          <dgm:chPref val="0"/>
          <dgm:bulletEnabled val="1"/>
        </dgm:presLayoutVars>
      </dgm:prSet>
      <dgm:spPr/>
    </dgm:pt>
  </dgm:ptLst>
  <dgm:cxnLst>
    <dgm:cxn modelId="{FC4F830C-D141-214C-9842-6329E95D0A9E}" srcId="{32624367-62C0-4C4A-85A6-45677C591B1E}" destId="{592806B3-0FFB-1A4F-8B61-49B2EBFEBBB0}" srcOrd="0" destOrd="0" parTransId="{FE35079E-9397-054F-9D8A-91FA9AE8A0C9}" sibTransId="{1619FFC3-E1DA-AD4B-9148-1ECF793DB86E}"/>
    <dgm:cxn modelId="{A6629817-A2FD-2945-9CBA-42D99B644555}" srcId="{32624367-62C0-4C4A-85A6-45677C591B1E}" destId="{4D19CF5D-0246-5448-9708-E54693EA46CA}" srcOrd="7" destOrd="0" parTransId="{B70419A6-7269-0449-BB4F-BF8011A31160}" sibTransId="{9154FC06-1B1B-054C-8B39-983368673A6C}"/>
    <dgm:cxn modelId="{93D30D1E-43CF-4C4A-8B23-6528FEE452F1}" type="presOf" srcId="{B02525E8-4DB9-504C-9903-4BBB0B3EA70D}" destId="{F7047590-6511-5F43-A213-2A0B3BC9F918}" srcOrd="0" destOrd="0" presId="urn:microsoft.com/office/officeart/2009/3/layout/StepUpProcess"/>
    <dgm:cxn modelId="{F091FC30-DC53-EC44-A86B-AD8AC8940034}" type="presOf" srcId="{F107E74D-B8D4-A744-BE24-D2AD3B10C22D}" destId="{14625940-912B-E541-A87B-CE303628B6B9}" srcOrd="0" destOrd="0" presId="urn:microsoft.com/office/officeart/2009/3/layout/StepUpProcess"/>
    <dgm:cxn modelId="{16D5173D-2F68-A94F-BA69-8705D4380762}" type="presOf" srcId="{A010F976-E9E0-A148-8283-909249470DA3}" destId="{E90882AD-4811-4749-85C4-A55B805D9FF2}" srcOrd="0" destOrd="0" presId="urn:microsoft.com/office/officeart/2009/3/layout/StepUpProcess"/>
    <dgm:cxn modelId="{64525843-DA8D-F149-A707-B3F3E301F2A1}" srcId="{32624367-62C0-4C4A-85A6-45677C591B1E}" destId="{983C0D48-7B1D-334D-BA1F-58EDD94D1D3D}" srcOrd="1" destOrd="0" parTransId="{922F3731-F3DF-0A46-AC79-C5E9062BCE91}" sibTransId="{B7233D2A-5181-574E-99C9-D26553EADA68}"/>
    <dgm:cxn modelId="{A79E7C54-F7AE-2849-A65A-92E36220D27A}" type="presOf" srcId="{32624367-62C0-4C4A-85A6-45677C591B1E}" destId="{0E9CF370-5158-6A48-87C2-8F3D728F5052}" srcOrd="0" destOrd="0" presId="urn:microsoft.com/office/officeart/2009/3/layout/StepUpProcess"/>
    <dgm:cxn modelId="{36ABDC73-71FF-5743-A8A0-1F2672D0E8A9}" srcId="{32624367-62C0-4C4A-85A6-45677C591B1E}" destId="{D4DBB20D-DB95-F547-A424-A2B1755FC265}" srcOrd="2" destOrd="0" parTransId="{CE55D81A-A0B3-F04C-BBE3-743766D9CD21}" sibTransId="{A6DA859D-4496-8449-80B8-3903D7B07B41}"/>
    <dgm:cxn modelId="{2866F679-E19F-9C4F-9983-E49C443CEDCE}" srcId="{32624367-62C0-4C4A-85A6-45677C591B1E}" destId="{B02525E8-4DB9-504C-9903-4BBB0B3EA70D}" srcOrd="4" destOrd="0" parTransId="{7E6C9A19-59DB-F548-9F00-90325D5CBC35}" sibTransId="{264C7109-699D-6C4A-A4BD-0C72354B284E}"/>
    <dgm:cxn modelId="{3645E8A0-2171-8E4E-8AC8-C092198355F0}" type="presOf" srcId="{4D19CF5D-0246-5448-9708-E54693EA46CA}" destId="{92C25A47-3DE8-A442-BEBB-DB794A0035D7}" srcOrd="0" destOrd="0" presId="urn:microsoft.com/office/officeart/2009/3/layout/StepUpProcess"/>
    <dgm:cxn modelId="{1AF6D7A6-A0CA-1C43-BA35-B1738BDF3055}" type="presOf" srcId="{592806B3-0FFB-1A4F-8B61-49B2EBFEBBB0}" destId="{B8863B7D-8AB7-4641-AC29-31B00165D50C}" srcOrd="0" destOrd="0" presId="urn:microsoft.com/office/officeart/2009/3/layout/StepUpProcess"/>
    <dgm:cxn modelId="{9AD6C2BB-D4A8-6A46-8986-7DF8E422D2BE}" srcId="{32624367-62C0-4C4A-85A6-45677C591B1E}" destId="{A010F976-E9E0-A148-8283-909249470DA3}" srcOrd="6" destOrd="0" parTransId="{263D7637-1A21-A04A-BC59-40C197524200}" sibTransId="{59022325-0FAE-E748-9693-261F0AD50856}"/>
    <dgm:cxn modelId="{558C88D0-C9B3-084C-A9C1-F12FD0B576F8}" type="presOf" srcId="{3CA18EA7-4D90-1548-851C-E3EBB22F4355}" destId="{C08C452D-A555-FF45-82A3-43A2CAAF135E}" srcOrd="0" destOrd="0" presId="urn:microsoft.com/office/officeart/2009/3/layout/StepUpProcess"/>
    <dgm:cxn modelId="{D67609D7-C9A4-9C47-AC96-4454A07F14E1}" type="presOf" srcId="{D4DBB20D-DB95-F547-A424-A2B1755FC265}" destId="{7B107B4E-6B13-A34E-8561-E4FA75321AA7}" srcOrd="0" destOrd="0" presId="urn:microsoft.com/office/officeart/2009/3/layout/StepUpProcess"/>
    <dgm:cxn modelId="{D3E173D7-87D3-794C-8D93-8BC66FE803A9}" srcId="{32624367-62C0-4C4A-85A6-45677C591B1E}" destId="{F107E74D-B8D4-A744-BE24-D2AD3B10C22D}" srcOrd="5" destOrd="0" parTransId="{719992A6-E5EF-A040-9FFA-850F8D3A5493}" sibTransId="{F07A1EEB-3135-514E-8C5D-28655CD31B48}"/>
    <dgm:cxn modelId="{2E6B57DF-D1FB-2F41-B6ED-6197DE6435FC}" srcId="{32624367-62C0-4C4A-85A6-45677C591B1E}" destId="{3CA18EA7-4D90-1548-851C-E3EBB22F4355}" srcOrd="3" destOrd="0" parTransId="{84B71D96-5FF3-724B-BE4F-04990407D369}" sibTransId="{8F77C204-1506-2946-A283-EC79BDE0EDA4}"/>
    <dgm:cxn modelId="{6380D8E3-6821-8D4B-92AC-F444A477F071}" type="presOf" srcId="{983C0D48-7B1D-334D-BA1F-58EDD94D1D3D}" destId="{5746230B-50C9-AF44-823E-1AE00ABBBBE8}" srcOrd="0" destOrd="0" presId="urn:microsoft.com/office/officeart/2009/3/layout/StepUpProcess"/>
    <dgm:cxn modelId="{74F22F44-6139-EC4F-BA38-66089103C5B0}" type="presParOf" srcId="{0E9CF370-5158-6A48-87C2-8F3D728F5052}" destId="{30B7C3ED-BBBC-5442-AFBF-6F88CE3442CF}" srcOrd="0" destOrd="0" presId="urn:microsoft.com/office/officeart/2009/3/layout/StepUpProcess"/>
    <dgm:cxn modelId="{234EF826-0820-A445-8FE7-2ED41E41C33A}" type="presParOf" srcId="{30B7C3ED-BBBC-5442-AFBF-6F88CE3442CF}" destId="{6D7F0E9A-FFC7-4147-AAB4-FD1CE7B90151}" srcOrd="0" destOrd="0" presId="urn:microsoft.com/office/officeart/2009/3/layout/StepUpProcess"/>
    <dgm:cxn modelId="{7767B71C-35B0-B544-A421-D74A8C500D44}" type="presParOf" srcId="{30B7C3ED-BBBC-5442-AFBF-6F88CE3442CF}" destId="{B8863B7D-8AB7-4641-AC29-31B00165D50C}" srcOrd="1" destOrd="0" presId="urn:microsoft.com/office/officeart/2009/3/layout/StepUpProcess"/>
    <dgm:cxn modelId="{FD8C2ED9-FCE5-2243-B560-696CECC0397F}" type="presParOf" srcId="{30B7C3ED-BBBC-5442-AFBF-6F88CE3442CF}" destId="{B5BEA95A-7198-004E-9981-FCFC8D3A15B6}" srcOrd="2" destOrd="0" presId="urn:microsoft.com/office/officeart/2009/3/layout/StepUpProcess"/>
    <dgm:cxn modelId="{EA9EACA7-994A-354C-A241-85CEDA0F4359}" type="presParOf" srcId="{0E9CF370-5158-6A48-87C2-8F3D728F5052}" destId="{8689A953-1AEA-6D4E-8FE9-8E41D004386F}" srcOrd="1" destOrd="0" presId="urn:microsoft.com/office/officeart/2009/3/layout/StepUpProcess"/>
    <dgm:cxn modelId="{86B1BB69-8EB5-5845-8C62-5BD84BBC9F04}" type="presParOf" srcId="{8689A953-1AEA-6D4E-8FE9-8E41D004386F}" destId="{BD76CB85-75DE-BE47-9966-5B8DA6C3BD75}" srcOrd="0" destOrd="0" presId="urn:microsoft.com/office/officeart/2009/3/layout/StepUpProcess"/>
    <dgm:cxn modelId="{52C93010-0D5F-C341-8A91-A388975514CD}" type="presParOf" srcId="{0E9CF370-5158-6A48-87C2-8F3D728F5052}" destId="{D66E0990-259C-824C-8CB2-F39AFF4217F3}" srcOrd="2" destOrd="0" presId="urn:microsoft.com/office/officeart/2009/3/layout/StepUpProcess"/>
    <dgm:cxn modelId="{2CD19E7F-5A6C-6947-9029-1AA4C482720C}" type="presParOf" srcId="{D66E0990-259C-824C-8CB2-F39AFF4217F3}" destId="{08DB9853-C773-F14A-8513-9FAA15173581}" srcOrd="0" destOrd="0" presId="urn:microsoft.com/office/officeart/2009/3/layout/StepUpProcess"/>
    <dgm:cxn modelId="{19474FDA-EE77-D24D-A99E-8ECAD8669F7E}" type="presParOf" srcId="{D66E0990-259C-824C-8CB2-F39AFF4217F3}" destId="{5746230B-50C9-AF44-823E-1AE00ABBBBE8}" srcOrd="1" destOrd="0" presId="urn:microsoft.com/office/officeart/2009/3/layout/StepUpProcess"/>
    <dgm:cxn modelId="{50E5DA68-49A4-5F4C-BBE7-B2333799BC1D}" type="presParOf" srcId="{D66E0990-259C-824C-8CB2-F39AFF4217F3}" destId="{854634EE-8E5F-7547-BB7D-50174EBF2ECA}" srcOrd="2" destOrd="0" presId="urn:microsoft.com/office/officeart/2009/3/layout/StepUpProcess"/>
    <dgm:cxn modelId="{E7B63689-0B10-724C-9331-1D4451B23D9B}" type="presParOf" srcId="{0E9CF370-5158-6A48-87C2-8F3D728F5052}" destId="{4402BBF0-E0E5-A54B-8F73-AA0C244454EB}" srcOrd="3" destOrd="0" presId="urn:microsoft.com/office/officeart/2009/3/layout/StepUpProcess"/>
    <dgm:cxn modelId="{A7F47EB9-0296-8B41-A80B-4A7A8319F5F1}" type="presParOf" srcId="{4402BBF0-E0E5-A54B-8F73-AA0C244454EB}" destId="{88A118F2-5C0E-BA4E-A12C-59EFF20A6565}" srcOrd="0" destOrd="0" presId="urn:microsoft.com/office/officeart/2009/3/layout/StepUpProcess"/>
    <dgm:cxn modelId="{A51A3493-30E5-F04F-8C31-9ED91F2B3803}" type="presParOf" srcId="{0E9CF370-5158-6A48-87C2-8F3D728F5052}" destId="{38055516-9FE0-FB4C-971F-D613207A8FFB}" srcOrd="4" destOrd="0" presId="urn:microsoft.com/office/officeart/2009/3/layout/StepUpProcess"/>
    <dgm:cxn modelId="{0F1F0D38-4630-C94F-B344-3EDC5591525E}" type="presParOf" srcId="{38055516-9FE0-FB4C-971F-D613207A8FFB}" destId="{E2AF198D-3264-064F-B2DA-0EDA5BC38785}" srcOrd="0" destOrd="0" presId="urn:microsoft.com/office/officeart/2009/3/layout/StepUpProcess"/>
    <dgm:cxn modelId="{98091BAC-5A57-454F-949D-62151C834F5E}" type="presParOf" srcId="{38055516-9FE0-FB4C-971F-D613207A8FFB}" destId="{7B107B4E-6B13-A34E-8561-E4FA75321AA7}" srcOrd="1" destOrd="0" presId="urn:microsoft.com/office/officeart/2009/3/layout/StepUpProcess"/>
    <dgm:cxn modelId="{9502E828-C801-C244-9B4C-4D0A6B68403F}" type="presParOf" srcId="{38055516-9FE0-FB4C-971F-D613207A8FFB}" destId="{CB678BC5-B6D1-5B40-ABD3-35D3BE585A74}" srcOrd="2" destOrd="0" presId="urn:microsoft.com/office/officeart/2009/3/layout/StepUpProcess"/>
    <dgm:cxn modelId="{7D955A55-2B85-144D-B2E0-4056C43AA8F6}" type="presParOf" srcId="{0E9CF370-5158-6A48-87C2-8F3D728F5052}" destId="{E7A520B1-9252-4044-ADC6-B047D09B6D05}" srcOrd="5" destOrd="0" presId="urn:microsoft.com/office/officeart/2009/3/layout/StepUpProcess"/>
    <dgm:cxn modelId="{5E5429DE-3207-FF49-A7CF-6692B38E3511}" type="presParOf" srcId="{E7A520B1-9252-4044-ADC6-B047D09B6D05}" destId="{D5F169C9-DB48-274E-9824-4A14A8A47512}" srcOrd="0" destOrd="0" presId="urn:microsoft.com/office/officeart/2009/3/layout/StepUpProcess"/>
    <dgm:cxn modelId="{156DE9DE-11EF-304A-BE67-EFC77F45B1A1}" type="presParOf" srcId="{0E9CF370-5158-6A48-87C2-8F3D728F5052}" destId="{AD89BAF5-251C-0C48-B375-0308FF7BD017}" srcOrd="6" destOrd="0" presId="urn:microsoft.com/office/officeart/2009/3/layout/StepUpProcess"/>
    <dgm:cxn modelId="{443348FA-B08E-E54E-B99F-153C58D9BDB2}" type="presParOf" srcId="{AD89BAF5-251C-0C48-B375-0308FF7BD017}" destId="{BFD320F3-7CF6-B14F-B1B5-A912BBDB934D}" srcOrd="0" destOrd="0" presId="urn:microsoft.com/office/officeart/2009/3/layout/StepUpProcess"/>
    <dgm:cxn modelId="{2F0BE969-B0B1-5949-AC54-8E0C30F03551}" type="presParOf" srcId="{AD89BAF5-251C-0C48-B375-0308FF7BD017}" destId="{C08C452D-A555-FF45-82A3-43A2CAAF135E}" srcOrd="1" destOrd="0" presId="urn:microsoft.com/office/officeart/2009/3/layout/StepUpProcess"/>
    <dgm:cxn modelId="{050736C0-FE02-D941-A75E-B40DD9AE8BF3}" type="presParOf" srcId="{AD89BAF5-251C-0C48-B375-0308FF7BD017}" destId="{ACA90027-4604-E547-9400-4CC0AE371000}" srcOrd="2" destOrd="0" presId="urn:microsoft.com/office/officeart/2009/3/layout/StepUpProcess"/>
    <dgm:cxn modelId="{962506DE-D46A-C941-8EBC-09048D144341}" type="presParOf" srcId="{0E9CF370-5158-6A48-87C2-8F3D728F5052}" destId="{17278849-16A7-4244-AE32-280D1ECC7EDB}" srcOrd="7" destOrd="0" presId="urn:microsoft.com/office/officeart/2009/3/layout/StepUpProcess"/>
    <dgm:cxn modelId="{F9F9FD01-935F-BD41-ADA6-347FE78DBB86}" type="presParOf" srcId="{17278849-16A7-4244-AE32-280D1ECC7EDB}" destId="{560641D2-5CF3-8B49-A0D2-1A321544C986}" srcOrd="0" destOrd="0" presId="urn:microsoft.com/office/officeart/2009/3/layout/StepUpProcess"/>
    <dgm:cxn modelId="{A26A5FAE-7D0F-E245-BBD2-D1134B41730C}" type="presParOf" srcId="{0E9CF370-5158-6A48-87C2-8F3D728F5052}" destId="{F9165A19-DF96-D843-9E99-B32E6CFEDE6B}" srcOrd="8" destOrd="0" presId="urn:microsoft.com/office/officeart/2009/3/layout/StepUpProcess"/>
    <dgm:cxn modelId="{A8561D8C-9B23-7D41-A1B3-A49D6B9AFD7B}" type="presParOf" srcId="{F9165A19-DF96-D843-9E99-B32E6CFEDE6B}" destId="{065BB7F0-A9E6-7649-BF42-D7CC06014510}" srcOrd="0" destOrd="0" presId="urn:microsoft.com/office/officeart/2009/3/layout/StepUpProcess"/>
    <dgm:cxn modelId="{13B43676-003D-9B4E-B816-442ABE1DE19A}" type="presParOf" srcId="{F9165A19-DF96-D843-9E99-B32E6CFEDE6B}" destId="{F7047590-6511-5F43-A213-2A0B3BC9F918}" srcOrd="1" destOrd="0" presId="urn:microsoft.com/office/officeart/2009/3/layout/StepUpProcess"/>
    <dgm:cxn modelId="{CBC1D8F6-8E44-A54A-99BB-D070B781904C}" type="presParOf" srcId="{F9165A19-DF96-D843-9E99-B32E6CFEDE6B}" destId="{15121FBF-A34F-4C4A-BC99-89D2690719DD}" srcOrd="2" destOrd="0" presId="urn:microsoft.com/office/officeart/2009/3/layout/StepUpProcess"/>
    <dgm:cxn modelId="{88F8978E-66BD-6747-8EE9-63B6A38D2AB2}" type="presParOf" srcId="{0E9CF370-5158-6A48-87C2-8F3D728F5052}" destId="{433EA1B0-5F04-8146-B70A-07A76BD1A19D}" srcOrd="9" destOrd="0" presId="urn:microsoft.com/office/officeart/2009/3/layout/StepUpProcess"/>
    <dgm:cxn modelId="{3A458612-BA2A-4A46-AAB7-9ED3189E1003}" type="presParOf" srcId="{433EA1B0-5F04-8146-B70A-07A76BD1A19D}" destId="{4791B523-2255-B24F-A5F8-F250B93E45EC}" srcOrd="0" destOrd="0" presId="urn:microsoft.com/office/officeart/2009/3/layout/StepUpProcess"/>
    <dgm:cxn modelId="{72273763-5894-2A48-B9EE-4307CB08AF85}" type="presParOf" srcId="{0E9CF370-5158-6A48-87C2-8F3D728F5052}" destId="{C87E3E39-53F1-3F4B-AC1B-582178D5DE18}" srcOrd="10" destOrd="0" presId="urn:microsoft.com/office/officeart/2009/3/layout/StepUpProcess"/>
    <dgm:cxn modelId="{D937D100-BDD6-824B-A5B0-E6BBEAF011B5}" type="presParOf" srcId="{C87E3E39-53F1-3F4B-AC1B-582178D5DE18}" destId="{F34B795B-55E7-464D-BBB1-09A10ADED501}" srcOrd="0" destOrd="0" presId="urn:microsoft.com/office/officeart/2009/3/layout/StepUpProcess"/>
    <dgm:cxn modelId="{EE0F6F27-7C23-B04D-8626-5C51A4570DA2}" type="presParOf" srcId="{C87E3E39-53F1-3F4B-AC1B-582178D5DE18}" destId="{14625940-912B-E541-A87B-CE303628B6B9}" srcOrd="1" destOrd="0" presId="urn:microsoft.com/office/officeart/2009/3/layout/StepUpProcess"/>
    <dgm:cxn modelId="{9B14A4C3-A756-074F-B225-16F6CF40D59F}" type="presParOf" srcId="{C87E3E39-53F1-3F4B-AC1B-582178D5DE18}" destId="{94F057B5-C88B-1144-85C9-B783DC524E1D}" srcOrd="2" destOrd="0" presId="urn:microsoft.com/office/officeart/2009/3/layout/StepUpProcess"/>
    <dgm:cxn modelId="{52E1D044-DDF3-3140-BC86-7E9BE16C62CA}" type="presParOf" srcId="{0E9CF370-5158-6A48-87C2-8F3D728F5052}" destId="{A4170BCF-DB22-A84E-814A-2B1F8E12E416}" srcOrd="11" destOrd="0" presId="urn:microsoft.com/office/officeart/2009/3/layout/StepUpProcess"/>
    <dgm:cxn modelId="{32E6E34F-7898-2047-927F-22DB5DE1740A}" type="presParOf" srcId="{A4170BCF-DB22-A84E-814A-2B1F8E12E416}" destId="{54843259-8D35-3142-9A9A-31BA8393D34A}" srcOrd="0" destOrd="0" presId="urn:microsoft.com/office/officeart/2009/3/layout/StepUpProcess"/>
    <dgm:cxn modelId="{20B72393-D5B4-5540-AE03-256EA72DEC68}" type="presParOf" srcId="{0E9CF370-5158-6A48-87C2-8F3D728F5052}" destId="{EFBCBDB7-7BBA-6647-8E38-3BE7C81C3470}" srcOrd="12" destOrd="0" presId="urn:microsoft.com/office/officeart/2009/3/layout/StepUpProcess"/>
    <dgm:cxn modelId="{135EDA77-DF7A-0F43-8DF1-CE2A52EBEE1D}" type="presParOf" srcId="{EFBCBDB7-7BBA-6647-8E38-3BE7C81C3470}" destId="{BBD1B916-BA93-8F49-A541-F507AE479577}" srcOrd="0" destOrd="0" presId="urn:microsoft.com/office/officeart/2009/3/layout/StepUpProcess"/>
    <dgm:cxn modelId="{15C1EBC4-C0C4-5347-A793-D3913D8E606E}" type="presParOf" srcId="{EFBCBDB7-7BBA-6647-8E38-3BE7C81C3470}" destId="{E90882AD-4811-4749-85C4-A55B805D9FF2}" srcOrd="1" destOrd="0" presId="urn:microsoft.com/office/officeart/2009/3/layout/StepUpProcess"/>
    <dgm:cxn modelId="{5664D430-72F7-3B43-8E97-1CE20F7DA7A1}" type="presParOf" srcId="{EFBCBDB7-7BBA-6647-8E38-3BE7C81C3470}" destId="{425DE511-5AF6-4341-8FC5-F6A28A7103F9}" srcOrd="2" destOrd="0" presId="urn:microsoft.com/office/officeart/2009/3/layout/StepUpProcess"/>
    <dgm:cxn modelId="{3286A64E-0D0A-564C-83B0-EDF8EF91C6DF}" type="presParOf" srcId="{0E9CF370-5158-6A48-87C2-8F3D728F5052}" destId="{AF241F67-C40F-AA4B-98D2-E261CBB4D846}" srcOrd="13" destOrd="0" presId="urn:microsoft.com/office/officeart/2009/3/layout/StepUpProcess"/>
    <dgm:cxn modelId="{B0C39264-5743-B044-A59A-578F9149A842}" type="presParOf" srcId="{AF241F67-C40F-AA4B-98D2-E261CBB4D846}" destId="{8DA37065-5B15-CF42-82F4-B66B545A2E66}" srcOrd="0" destOrd="0" presId="urn:microsoft.com/office/officeart/2009/3/layout/StepUpProcess"/>
    <dgm:cxn modelId="{834BD2B7-CD7F-2342-846B-B254397CE290}" type="presParOf" srcId="{0E9CF370-5158-6A48-87C2-8F3D728F5052}" destId="{A9ECB3CE-F9F3-514A-9EF6-94B389688443}" srcOrd="14" destOrd="0" presId="urn:microsoft.com/office/officeart/2009/3/layout/StepUpProcess"/>
    <dgm:cxn modelId="{021F1BF0-7532-8549-AB41-DC5C903F5391}" type="presParOf" srcId="{A9ECB3CE-F9F3-514A-9EF6-94B389688443}" destId="{5A42AC8B-DB86-4144-AAE4-3CCE594D2E73}" srcOrd="0" destOrd="0" presId="urn:microsoft.com/office/officeart/2009/3/layout/StepUpProcess"/>
    <dgm:cxn modelId="{3FD210ED-1334-D548-93FE-57FE042E5C11}" type="presParOf" srcId="{A9ECB3CE-F9F3-514A-9EF6-94B389688443}" destId="{92C25A47-3DE8-A442-BEBB-DB794A0035D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1E28A-BDEB-604C-96B2-82F4413F0A32}">
      <dsp:nvSpPr>
        <dsp:cNvPr id="0" name=""/>
        <dsp:cNvSpPr/>
      </dsp:nvSpPr>
      <dsp:spPr>
        <a:xfrm>
          <a:off x="1317323" y="1306389"/>
          <a:ext cx="964059" cy="9640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ESS</a:t>
          </a:r>
          <a:r>
            <a:rPr lang="el-GR" sz="1800" kern="1200" dirty="0"/>
            <a:t>ν</a:t>
          </a:r>
          <a:r>
            <a:rPr lang="en-US" sz="1800" kern="1200" dirty="0"/>
            <a:t>SB</a:t>
          </a:r>
          <a:endParaRPr lang="en-GB" sz="1800" kern="1200" dirty="0"/>
        </a:p>
      </dsp:txBody>
      <dsp:txXfrm>
        <a:off x="1458506" y="1447572"/>
        <a:ext cx="681693" cy="681693"/>
      </dsp:txXfrm>
    </dsp:sp>
    <dsp:sp modelId="{38DA1CFE-A892-9E4D-86B8-28C922BCB30C}">
      <dsp:nvSpPr>
        <dsp:cNvPr id="0" name=""/>
        <dsp:cNvSpPr/>
      </dsp:nvSpPr>
      <dsp:spPr>
        <a:xfrm rot="10800000">
          <a:off x="337784" y="1651040"/>
          <a:ext cx="925664" cy="274756"/>
        </a:xfrm>
        <a:prstGeom prst="leftArrow">
          <a:avLst>
            <a:gd name="adj1" fmla="val 60000"/>
            <a:gd name="adj2" fmla="val 50000"/>
          </a:avLst>
        </a:prstGeom>
        <a:solidFill>
          <a:schemeClr val="tx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0EAFF4-7335-834A-BF88-3A8A607E5FDF}">
      <dsp:nvSpPr>
        <dsp:cNvPr id="0" name=""/>
        <dsp:cNvSpPr/>
      </dsp:nvSpPr>
      <dsp:spPr>
        <a:xfrm>
          <a:off x="363" y="1518482"/>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BENE (2004-2008)</a:t>
          </a:r>
        </a:p>
      </dsp:txBody>
      <dsp:txXfrm>
        <a:off x="16175" y="1534294"/>
        <a:ext cx="643217" cy="508249"/>
      </dsp:txXfrm>
    </dsp:sp>
    <dsp:sp modelId="{31C304B1-DF0F-EC47-8644-1FD5D326718A}">
      <dsp:nvSpPr>
        <dsp:cNvPr id="0" name=""/>
        <dsp:cNvSpPr/>
      </dsp:nvSpPr>
      <dsp:spPr>
        <a:xfrm rot="12960000">
          <a:off x="528526" y="1063998"/>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969AB2-CFF9-1D49-8E6E-685BFEC874D8}">
      <dsp:nvSpPr>
        <dsp:cNvPr id="0" name=""/>
        <dsp:cNvSpPr/>
      </dsp:nvSpPr>
      <dsp:spPr>
        <a:xfrm>
          <a:off x="279498" y="659393"/>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ISS (2005-2007)</a:t>
          </a:r>
        </a:p>
      </dsp:txBody>
      <dsp:txXfrm>
        <a:off x="295310" y="675205"/>
        <a:ext cx="643217" cy="508249"/>
      </dsp:txXfrm>
    </dsp:sp>
    <dsp:sp modelId="{BDA2632F-375B-A949-825C-0334983C1FFD}">
      <dsp:nvSpPr>
        <dsp:cNvPr id="0" name=""/>
        <dsp:cNvSpPr/>
      </dsp:nvSpPr>
      <dsp:spPr>
        <a:xfrm rot="15120000">
          <a:off x="1027894" y="701185"/>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0C551F-BCF5-6045-B043-95DB0E812057}">
      <dsp:nvSpPr>
        <dsp:cNvPr id="0" name=""/>
        <dsp:cNvSpPr/>
      </dsp:nvSpPr>
      <dsp:spPr>
        <a:xfrm>
          <a:off x="1010282" y="128448"/>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EURO</a:t>
          </a:r>
          <a:r>
            <a:rPr lang="el-GR" sz="900" kern="1200" dirty="0"/>
            <a:t>ν</a:t>
          </a:r>
          <a:r>
            <a:rPr lang="en-US" sz="900" kern="1200" dirty="0"/>
            <a:t> (2008-2012)</a:t>
          </a:r>
          <a:endParaRPr lang="en-GB" sz="900" kern="1200" dirty="0"/>
        </a:p>
      </dsp:txBody>
      <dsp:txXfrm>
        <a:off x="1026094" y="144260"/>
        <a:ext cx="643217" cy="508249"/>
      </dsp:txXfrm>
    </dsp:sp>
    <dsp:sp modelId="{B7CB2CDB-EB63-B745-ADB1-C6EBF2E6F6EF}">
      <dsp:nvSpPr>
        <dsp:cNvPr id="0" name=""/>
        <dsp:cNvSpPr/>
      </dsp:nvSpPr>
      <dsp:spPr>
        <a:xfrm rot="17280000">
          <a:off x="1645147" y="701185"/>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F89FD8-B233-2C43-8428-8278B2E88C4C}">
      <dsp:nvSpPr>
        <dsp:cNvPr id="0" name=""/>
        <dsp:cNvSpPr/>
      </dsp:nvSpPr>
      <dsp:spPr>
        <a:xfrm>
          <a:off x="1913581" y="128448"/>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LAGUNA (2008-2010)</a:t>
          </a:r>
        </a:p>
      </dsp:txBody>
      <dsp:txXfrm>
        <a:off x="1929393" y="144260"/>
        <a:ext cx="643217" cy="508249"/>
      </dsp:txXfrm>
    </dsp:sp>
    <dsp:sp modelId="{E61A4675-BF82-FB45-9A02-D181E233724D}">
      <dsp:nvSpPr>
        <dsp:cNvPr id="0" name=""/>
        <dsp:cNvSpPr/>
      </dsp:nvSpPr>
      <dsp:spPr>
        <a:xfrm rot="19440000">
          <a:off x="2144515" y="1063998"/>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E4DEF1-F129-094A-B0AE-DEDDB750A355}">
      <dsp:nvSpPr>
        <dsp:cNvPr id="0" name=""/>
        <dsp:cNvSpPr/>
      </dsp:nvSpPr>
      <dsp:spPr>
        <a:xfrm>
          <a:off x="2644365" y="659393"/>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LAGUNA-LBNO (2010-2014)</a:t>
          </a:r>
        </a:p>
      </dsp:txBody>
      <dsp:txXfrm>
        <a:off x="2660177" y="675205"/>
        <a:ext cx="643217" cy="508249"/>
      </dsp:txXfrm>
    </dsp:sp>
    <dsp:sp modelId="{D88B08BD-CE16-454E-8DF6-85A3CE5F90D1}">
      <dsp:nvSpPr>
        <dsp:cNvPr id="0" name=""/>
        <dsp:cNvSpPr/>
      </dsp:nvSpPr>
      <dsp:spPr>
        <a:xfrm>
          <a:off x="2335257" y="1651040"/>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2087DC-CA1E-2F43-AFB9-132720C933A0}">
      <dsp:nvSpPr>
        <dsp:cNvPr id="0" name=""/>
        <dsp:cNvSpPr/>
      </dsp:nvSpPr>
      <dsp:spPr>
        <a:xfrm>
          <a:off x="2923500" y="1518482"/>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GB" sz="900" kern="1200" dirty="0"/>
            <a:t>COST Action CA15139 (2015-2019)</a:t>
          </a:r>
        </a:p>
      </dsp:txBody>
      <dsp:txXfrm>
        <a:off x="2939312" y="1534294"/>
        <a:ext cx="643217" cy="508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F0E9A-FFC7-4147-AAB4-FD1CE7B90151}">
      <dsp:nvSpPr>
        <dsp:cNvPr id="0" name=""/>
        <dsp:cNvSpPr/>
      </dsp:nvSpPr>
      <dsp:spPr>
        <a:xfrm rot="5400000">
          <a:off x="194749" y="300814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8863B7D-8AB7-4641-AC29-31B00165D50C}">
      <dsp:nvSpPr>
        <dsp:cNvPr id="0" name=""/>
        <dsp:cNvSpPr/>
      </dsp:nvSpPr>
      <dsp:spPr>
        <a:xfrm>
          <a:off x="106645" y="3297684"/>
          <a:ext cx="106412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2012</a:t>
          </a:r>
          <a:r>
            <a:rPr lang="en-GB" sz="1400" kern="1200" noProof="0" dirty="0">
              <a:latin typeface="Times New Roman" charset="0"/>
              <a:ea typeface="Times New Roman" charset="0"/>
              <a:cs typeface="Times New Roman" charset="0"/>
            </a:rPr>
            <a:t>: inception of the project</a:t>
          </a:r>
        </a:p>
      </dsp:txBody>
      <dsp:txXfrm>
        <a:off x="106645" y="3297684"/>
        <a:ext cx="1064126" cy="766865"/>
      </dsp:txXfrm>
    </dsp:sp>
    <dsp:sp modelId="{B5BEA95A-7198-004E-9981-FCFC8D3A15B6}">
      <dsp:nvSpPr>
        <dsp:cNvPr id="0" name=""/>
        <dsp:cNvSpPr/>
      </dsp:nvSpPr>
      <dsp:spPr>
        <a:xfrm>
          <a:off x="807329" y="293680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8DB9853-C773-F14A-8513-9FAA15173581}">
      <dsp:nvSpPr>
        <dsp:cNvPr id="0" name=""/>
        <dsp:cNvSpPr/>
      </dsp:nvSpPr>
      <dsp:spPr>
        <a:xfrm rot="5400000">
          <a:off x="1361170" y="264780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746230B-50C9-AF44-823E-1AE00ABBBBE8}">
      <dsp:nvSpPr>
        <dsp:cNvPr id="0" name=""/>
        <dsp:cNvSpPr/>
      </dsp:nvSpPr>
      <dsp:spPr>
        <a:xfrm>
          <a:off x="1280214" y="2945694"/>
          <a:ext cx="1068693" cy="95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2016-2019</a:t>
          </a:r>
          <a:r>
            <a:rPr lang="en-GB" sz="1400" kern="1200" noProof="0" dirty="0">
              <a:latin typeface="Times New Roman" charset="0"/>
              <a:ea typeface="Times New Roman" charset="0"/>
              <a:cs typeface="Times New Roman" charset="0"/>
            </a:rPr>
            <a:t>: beginning of COST Action </a:t>
          </a:r>
          <a:r>
            <a:rPr lang="en-GB" sz="1400" kern="1200" noProof="0" dirty="0" err="1">
              <a:latin typeface="Times New Roman" charset="0"/>
              <a:ea typeface="Times New Roman" charset="0"/>
              <a:cs typeface="Times New Roman" charset="0"/>
            </a:rPr>
            <a:t>EuroNuNet</a:t>
          </a:r>
          <a:endParaRPr lang="en-GB" sz="1400" kern="1200" noProof="0" dirty="0">
            <a:latin typeface="Times New Roman" charset="0"/>
            <a:ea typeface="Times New Roman" charset="0"/>
            <a:cs typeface="Times New Roman" charset="0"/>
          </a:endParaRPr>
        </a:p>
      </dsp:txBody>
      <dsp:txXfrm>
        <a:off x="1280214" y="2945694"/>
        <a:ext cx="1068693" cy="957508"/>
      </dsp:txXfrm>
    </dsp:sp>
    <dsp:sp modelId="{854634EE-8E5F-7547-BB7D-50174EBF2ECA}">
      <dsp:nvSpPr>
        <dsp:cNvPr id="0" name=""/>
        <dsp:cNvSpPr/>
      </dsp:nvSpPr>
      <dsp:spPr>
        <a:xfrm>
          <a:off x="1973751" y="257646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2AF198D-3264-064F-B2DA-0EDA5BC38785}">
      <dsp:nvSpPr>
        <dsp:cNvPr id="0" name=""/>
        <dsp:cNvSpPr/>
      </dsp:nvSpPr>
      <dsp:spPr>
        <a:xfrm rot="5400000">
          <a:off x="2526014" y="238278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B107B4E-6B13-A34E-8561-E4FA75321AA7}">
      <dsp:nvSpPr>
        <dsp:cNvPr id="0" name=""/>
        <dsp:cNvSpPr/>
      </dsp:nvSpPr>
      <dsp:spPr>
        <a:xfrm>
          <a:off x="2426077" y="2672323"/>
          <a:ext cx="1066287"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2018</a:t>
          </a:r>
          <a:r>
            <a:rPr lang="en-GB" sz="1400" kern="1200" noProof="0" dirty="0">
              <a:latin typeface="Times New Roman" charset="0"/>
              <a:ea typeface="Times New Roman" charset="0"/>
              <a:cs typeface="Times New Roman" charset="0"/>
            </a:rPr>
            <a:t>: beginning of </a:t>
          </a:r>
          <a:r>
            <a:rPr lang="en-GB" sz="1400" kern="1200" noProof="0" dirty="0" err="1">
              <a:latin typeface="Times New Roman" charset="0"/>
              <a:ea typeface="Times New Roman" charset="0"/>
              <a:cs typeface="Times New Roman" charset="0"/>
            </a:rPr>
            <a:t>ESSνSB</a:t>
          </a:r>
          <a:r>
            <a:rPr lang="en-GB" sz="1400" kern="1200" noProof="0" dirty="0">
              <a:latin typeface="Times New Roman" charset="0"/>
              <a:ea typeface="Times New Roman" charset="0"/>
              <a:cs typeface="Times New Roman" charset="0"/>
            </a:rPr>
            <a:t> Design Study (EU-H2020)</a:t>
          </a:r>
        </a:p>
      </dsp:txBody>
      <dsp:txXfrm>
        <a:off x="2426077" y="2672323"/>
        <a:ext cx="1066287" cy="766865"/>
      </dsp:txXfrm>
    </dsp:sp>
    <dsp:sp modelId="{CB678BC5-B6D1-5B40-ABD3-35D3BE585A74}">
      <dsp:nvSpPr>
        <dsp:cNvPr id="0" name=""/>
        <dsp:cNvSpPr/>
      </dsp:nvSpPr>
      <dsp:spPr>
        <a:xfrm>
          <a:off x="3138594" y="231144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FD320F3-7CF6-B14F-B1B5-A912BBDB934D}">
      <dsp:nvSpPr>
        <dsp:cNvPr id="0" name=""/>
        <dsp:cNvSpPr/>
      </dsp:nvSpPr>
      <dsp:spPr>
        <a:xfrm rot="5400000">
          <a:off x="3713747" y="2117767"/>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08C452D-A555-FF45-82A3-43A2CAAF135E}">
      <dsp:nvSpPr>
        <dsp:cNvPr id="0" name=""/>
        <dsp:cNvSpPr/>
      </dsp:nvSpPr>
      <dsp:spPr>
        <a:xfrm>
          <a:off x="3591296" y="2407303"/>
          <a:ext cx="111131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2022</a:t>
          </a:r>
          <a:r>
            <a:rPr lang="en-GB" sz="1400" kern="1200" noProof="0" dirty="0">
              <a:latin typeface="Times New Roman" charset="0"/>
              <a:ea typeface="Times New Roman" charset="0"/>
              <a:cs typeface="Times New Roman" charset="0"/>
            </a:rPr>
            <a:t>: End of ESSνSB Design Study, CDR and preliminary costing</a:t>
          </a:r>
        </a:p>
      </dsp:txBody>
      <dsp:txXfrm>
        <a:off x="3591296" y="2407303"/>
        <a:ext cx="1111316" cy="766865"/>
      </dsp:txXfrm>
    </dsp:sp>
    <dsp:sp modelId="{ACA90027-4604-E547-9400-4CC0AE371000}">
      <dsp:nvSpPr>
        <dsp:cNvPr id="0" name=""/>
        <dsp:cNvSpPr/>
      </dsp:nvSpPr>
      <dsp:spPr>
        <a:xfrm>
          <a:off x="4326327" y="2046425"/>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5BB7F0-A9E6-7649-BF42-D7CC06014510}">
      <dsp:nvSpPr>
        <dsp:cNvPr id="0" name=""/>
        <dsp:cNvSpPr/>
      </dsp:nvSpPr>
      <dsp:spPr>
        <a:xfrm rot="5400000">
          <a:off x="4857278" y="185274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047590-6511-5F43-A213-2A0B3BC9F918}">
      <dsp:nvSpPr>
        <dsp:cNvPr id="0" name=""/>
        <dsp:cNvSpPr/>
      </dsp:nvSpPr>
      <dsp:spPr>
        <a:xfrm>
          <a:off x="4753637" y="2142283"/>
          <a:ext cx="1053033"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2022-2026</a:t>
          </a:r>
          <a:r>
            <a:rPr lang="en-GB" sz="1400" kern="1200" noProof="0" dirty="0">
              <a:latin typeface="Times New Roman" charset="0"/>
              <a:ea typeface="Times New Roman" charset="0"/>
              <a:cs typeface="Times New Roman" charset="0"/>
            </a:rPr>
            <a:t>: Preparatory Phase, TDR</a:t>
          </a:r>
        </a:p>
      </dsp:txBody>
      <dsp:txXfrm>
        <a:off x="4753637" y="2142283"/>
        <a:ext cx="1053033" cy="766865"/>
      </dsp:txXfrm>
    </dsp:sp>
    <dsp:sp modelId="{15121FBF-A34F-4C4A-BC99-89D2690719DD}">
      <dsp:nvSpPr>
        <dsp:cNvPr id="0" name=""/>
        <dsp:cNvSpPr/>
      </dsp:nvSpPr>
      <dsp:spPr>
        <a:xfrm>
          <a:off x="5469858" y="178140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34B795B-55E7-464D-BBB1-09A10ADED501}">
      <dsp:nvSpPr>
        <dsp:cNvPr id="0" name=""/>
        <dsp:cNvSpPr/>
      </dsp:nvSpPr>
      <dsp:spPr>
        <a:xfrm rot="5400000">
          <a:off x="6028052" y="1587728"/>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625940-912B-E541-A87B-CE303628B6B9}">
      <dsp:nvSpPr>
        <dsp:cNvPr id="0" name=""/>
        <dsp:cNvSpPr/>
      </dsp:nvSpPr>
      <dsp:spPr>
        <a:xfrm>
          <a:off x="5932892" y="1877264"/>
          <a:ext cx="1077398"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latin typeface="Times New Roman" charset="0"/>
              <a:ea typeface="Times New Roman" charset="0"/>
              <a:cs typeface="Times New Roman" charset="0"/>
            </a:rPr>
            <a:t>2026-2028</a:t>
          </a:r>
          <a:r>
            <a:rPr lang="en-GB" sz="1400" kern="1200" noProof="0" dirty="0">
              <a:latin typeface="Times New Roman" charset="0"/>
              <a:ea typeface="Times New Roman" charset="0"/>
              <a:cs typeface="Times New Roman" charset="0"/>
            </a:rPr>
            <a:t>: Preconstruction Phase, International Agreement</a:t>
          </a:r>
        </a:p>
      </dsp:txBody>
      <dsp:txXfrm>
        <a:off x="5932892" y="1877264"/>
        <a:ext cx="1077398" cy="766865"/>
      </dsp:txXfrm>
    </dsp:sp>
    <dsp:sp modelId="{94F057B5-C88B-1144-85C9-B783DC524E1D}">
      <dsp:nvSpPr>
        <dsp:cNvPr id="0" name=""/>
        <dsp:cNvSpPr/>
      </dsp:nvSpPr>
      <dsp:spPr>
        <a:xfrm>
          <a:off x="6640632" y="151638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D1B916-BA93-8F49-A541-F507AE479577}">
      <dsp:nvSpPr>
        <dsp:cNvPr id="0" name=""/>
        <dsp:cNvSpPr/>
      </dsp:nvSpPr>
      <dsp:spPr>
        <a:xfrm rot="5400000">
          <a:off x="7117491" y="1342806"/>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90882AD-4811-4749-85C4-A55B805D9FF2}">
      <dsp:nvSpPr>
        <dsp:cNvPr id="0" name=""/>
        <dsp:cNvSpPr/>
      </dsp:nvSpPr>
      <dsp:spPr>
        <a:xfrm>
          <a:off x="7021327" y="1642389"/>
          <a:ext cx="1266656"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solidFill>
                <a:schemeClr val="tx1"/>
              </a:solidFill>
              <a:latin typeface="Times New Roman" charset="0"/>
              <a:ea typeface="Times New Roman" charset="0"/>
              <a:cs typeface="Times New Roman" charset="0"/>
            </a:rPr>
            <a:t>2028-2036</a:t>
          </a:r>
          <a:r>
            <a:rPr lang="en-GB" sz="1400" b="0" kern="1200" noProof="0" dirty="0">
              <a:solidFill>
                <a:schemeClr val="tx1"/>
              </a:solidFill>
              <a:latin typeface="Times New Roman" charset="0"/>
              <a:ea typeface="Times New Roman" charset="0"/>
              <a:cs typeface="Times New Roman" charset="0"/>
            </a:rPr>
            <a:t>: Construction of the facility and detectors, including commissioning</a:t>
          </a:r>
        </a:p>
      </dsp:txBody>
      <dsp:txXfrm>
        <a:off x="7021327" y="1642389"/>
        <a:ext cx="1266656" cy="766865"/>
      </dsp:txXfrm>
    </dsp:sp>
    <dsp:sp modelId="{425DE511-5AF6-4341-8FC5-F6A28A7103F9}">
      <dsp:nvSpPr>
        <dsp:cNvPr id="0" name=""/>
        <dsp:cNvSpPr/>
      </dsp:nvSpPr>
      <dsp:spPr>
        <a:xfrm>
          <a:off x="7900894" y="1251366"/>
          <a:ext cx="165067" cy="165067"/>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A42AC8B-DB86-4144-AAE4-3CCE594D2E73}">
      <dsp:nvSpPr>
        <dsp:cNvPr id="0" name=""/>
        <dsp:cNvSpPr/>
      </dsp:nvSpPr>
      <dsp:spPr>
        <a:xfrm rot="5400000">
          <a:off x="8354175" y="1057689"/>
          <a:ext cx="582366" cy="96904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2C25A47-3DE8-A442-BEBB-DB794A0035D7}">
      <dsp:nvSpPr>
        <dsp:cNvPr id="0" name=""/>
        <dsp:cNvSpPr/>
      </dsp:nvSpPr>
      <dsp:spPr>
        <a:xfrm>
          <a:off x="8256964" y="1347224"/>
          <a:ext cx="874859" cy="766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kern="1200" noProof="0" dirty="0">
              <a:solidFill>
                <a:srgbClr val="FF0000"/>
              </a:solidFill>
              <a:latin typeface="Times New Roman" charset="0"/>
              <a:ea typeface="Times New Roman" charset="0"/>
              <a:cs typeface="Times New Roman" charset="0"/>
            </a:rPr>
            <a:t>2037-</a:t>
          </a:r>
          <a:r>
            <a:rPr lang="en-GB" sz="1400" kern="1200" noProof="0" dirty="0">
              <a:solidFill>
                <a:srgbClr val="FF0000"/>
              </a:solidFill>
              <a:latin typeface="Times New Roman" charset="0"/>
              <a:ea typeface="Times New Roman" charset="0"/>
              <a:cs typeface="Times New Roman" charset="0"/>
            </a:rPr>
            <a:t>: Data taking</a:t>
          </a:r>
        </a:p>
      </dsp:txBody>
      <dsp:txXfrm>
        <a:off x="8256964" y="1347224"/>
        <a:ext cx="874859" cy="76686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F34A45-BD8F-E14D-A73B-328A506DC652}" type="datetimeFigureOut">
              <a:rPr lang="fr-FR" smtClean="0"/>
              <a:t>31/07/2022</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E9B6AF-4171-7946-A644-4B0B9A3E4490}" type="slidenum">
              <a:rPr lang="en-US" smtClean="0"/>
              <a:t>‹#›</a:t>
            </a:fld>
            <a:endParaRPr lang="en-US"/>
          </a:p>
        </p:txBody>
      </p:sp>
    </p:spTree>
    <p:extLst>
      <p:ext uri="{BB962C8B-B14F-4D97-AF65-F5344CB8AC3E}">
        <p14:creationId xmlns:p14="http://schemas.microsoft.com/office/powerpoint/2010/main" val="4287588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83F064-C653-E849-A9AC-11CF409292A7}" type="datetimeFigureOut">
              <a:rPr lang="fr-FR" smtClean="0"/>
              <a:t>31/07/2022</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8B264F-AD4B-0742-99D8-E3EB645D81D8}" type="slidenum">
              <a:rPr lang="en-US" smtClean="0"/>
              <a:t>‹#›</a:t>
            </a:fld>
            <a:endParaRPr lang="en-US"/>
          </a:p>
        </p:txBody>
      </p:sp>
    </p:spTree>
    <p:extLst>
      <p:ext uri="{BB962C8B-B14F-4D97-AF65-F5344CB8AC3E}">
        <p14:creationId xmlns:p14="http://schemas.microsoft.com/office/powerpoint/2010/main" val="31730623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1</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797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11</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47294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096127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252675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556893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103643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77752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4075751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4042461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4182125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418509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2</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2680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C09FA-3408-B543-91AF-4F8D36FD2FCE}" type="slidenum">
              <a:rPr lang="fr-FR" sz="1200">
                <a:solidFill>
                  <a:prstClr val="black"/>
                </a:solidFill>
                <a:latin typeface="Arial" charset="0"/>
              </a:rPr>
              <a:pPr eaLnBrk="1" hangingPunct="1"/>
              <a:t>21</a:t>
            </a:fld>
            <a:endParaRPr lang="fr-FR" sz="1200">
              <a:solidFill>
                <a:prstClr val="black"/>
              </a:solidFill>
              <a:latin typeface="Arial" charset="0"/>
            </a:endParaRPr>
          </a:p>
        </p:txBody>
      </p:sp>
      <p:sp>
        <p:nvSpPr>
          <p:cNvPr id="32770" name="Rectangle 2"/>
          <p:cNvSpPr>
            <a:spLocks noGrp="1" noRot="1" noChangeAspect="1" noChangeArrowheads="1" noTextEdit="1"/>
          </p:cNvSpPr>
          <p:nvPr>
            <p:ph type="sldImg"/>
          </p:nvPr>
        </p:nvSpPr>
        <p:spPr>
          <a:xfrm>
            <a:off x="1144588" y="687388"/>
            <a:ext cx="4570412" cy="3427412"/>
          </a:xfrm>
          <a:ln/>
        </p:spPr>
      </p:sp>
      <p:sp>
        <p:nvSpPr>
          <p:cNvPr id="32771" name="Rectangle 3"/>
          <p:cNvSpPr>
            <a:spLocks noGrp="1" noChangeArrowheads="1"/>
          </p:cNvSpPr>
          <p:nvPr>
            <p:ph type="body" idx="1"/>
          </p:nvPr>
        </p:nvSpPr>
        <p:spPr>
          <a:xfrm>
            <a:off x="685800" y="4341813"/>
            <a:ext cx="5486400" cy="4114800"/>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44105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C09FA-3408-B543-91AF-4F8D36FD2FCE}" type="slidenum">
              <a:rPr lang="fr-FR" sz="1200">
                <a:solidFill>
                  <a:prstClr val="black"/>
                </a:solidFill>
                <a:latin typeface="Arial" charset="0"/>
              </a:rPr>
              <a:pPr eaLnBrk="1" hangingPunct="1"/>
              <a:t>22</a:t>
            </a:fld>
            <a:endParaRPr lang="fr-FR" sz="1200">
              <a:solidFill>
                <a:prstClr val="black"/>
              </a:solidFill>
              <a:latin typeface="Arial" charset="0"/>
            </a:endParaRPr>
          </a:p>
        </p:txBody>
      </p:sp>
      <p:sp>
        <p:nvSpPr>
          <p:cNvPr id="32770" name="Rectangle 2"/>
          <p:cNvSpPr>
            <a:spLocks noGrp="1" noRot="1" noChangeAspect="1" noChangeArrowheads="1" noTextEdit="1"/>
          </p:cNvSpPr>
          <p:nvPr>
            <p:ph type="sldImg"/>
          </p:nvPr>
        </p:nvSpPr>
        <p:spPr>
          <a:xfrm>
            <a:off x="1144588" y="687388"/>
            <a:ext cx="4570412" cy="3427412"/>
          </a:xfrm>
          <a:ln/>
        </p:spPr>
      </p:sp>
      <p:sp>
        <p:nvSpPr>
          <p:cNvPr id="32771" name="Rectangle 3"/>
          <p:cNvSpPr>
            <a:spLocks noGrp="1" noChangeArrowheads="1"/>
          </p:cNvSpPr>
          <p:nvPr>
            <p:ph type="body" idx="1"/>
          </p:nvPr>
        </p:nvSpPr>
        <p:spPr>
          <a:xfrm>
            <a:off x="685800" y="4341813"/>
            <a:ext cx="5486400" cy="4114800"/>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87213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23</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13109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24</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42974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048195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74272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420105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30</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14972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31</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49674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32</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674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891062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33</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16954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34</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52851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35</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70096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36</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6568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40</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03020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078D9A-DD45-2345-A56B-1FAD0ABE52BF}" type="slidenum">
              <a:rPr lang="en-GB" sz="1200" b="1">
                <a:solidFill>
                  <a:prstClr val="black"/>
                </a:solidFill>
                <a:latin typeface="Arial" charset="0"/>
              </a:rPr>
              <a:pPr eaLnBrk="1" hangingPunct="1"/>
              <a:t>43</a:t>
            </a:fld>
            <a:endParaRPr lang="en-GB" sz="1200" b="1">
              <a:solidFill>
                <a:prstClr val="black"/>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68601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44</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27876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45</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69591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46</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75389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47</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0460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5</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80335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6</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38136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7</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66879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409450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61919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10</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06524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7459" y="14397"/>
            <a:ext cx="6862522" cy="1348061"/>
          </a:xfrm>
        </p:spPr>
        <p:txBody>
          <a:bodyPr wrap="square" anchor="ctr" anchorCtr="0">
            <a:spAutoFit/>
          </a:bodyPr>
          <a:lstStyle>
            <a:lvl1pPr>
              <a:defRPr>
                <a:effectLst>
                  <a:outerShdw blurRad="50800" dist="76200" dir="8100000" algn="tr" rotWithShape="0">
                    <a:prstClr val="black">
                      <a:alpha val="15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a:xfrm>
            <a:off x="0" y="6659217"/>
            <a:ext cx="2361537" cy="198783"/>
          </a:xfrm>
        </p:spPr>
        <p:txBody>
          <a:bodyPr/>
          <a:lstStyle/>
          <a:p>
            <a:r>
              <a:rPr lang="fr-FR"/>
              <a:t>NuFact ESSnuSB WS, 31/07/2022</a:t>
            </a:r>
            <a:endParaRPr lang="en-US" dirty="0"/>
          </a:p>
        </p:txBody>
      </p:sp>
      <p:sp>
        <p:nvSpPr>
          <p:cNvPr id="4" name="Footer Placeholder 3"/>
          <p:cNvSpPr>
            <a:spLocks noGrp="1"/>
          </p:cNvSpPr>
          <p:nvPr>
            <p:ph type="ftr" sz="quarter" idx="11"/>
          </p:nvPr>
        </p:nvSpPr>
        <p:spPr>
          <a:xfrm>
            <a:off x="2764639" y="6659217"/>
            <a:ext cx="3617103" cy="198782"/>
          </a:xfrm>
        </p:spPr>
        <p:txBody>
          <a:bodyPr/>
          <a:lstStyle/>
          <a:p>
            <a:r>
              <a:rPr lang="en-US"/>
              <a:t>M. Dracos, IPHC-IN2P3/CNRS/UNISTRA</a:t>
            </a:r>
            <a:endParaRPr lang="en-US" dirty="0"/>
          </a:p>
        </p:txBody>
      </p:sp>
      <p:sp>
        <p:nvSpPr>
          <p:cNvPr id="5" name="Slide Number Placeholder 4"/>
          <p:cNvSpPr>
            <a:spLocks noGrp="1"/>
          </p:cNvSpPr>
          <p:nvPr>
            <p:ph type="sldNum" sz="quarter" idx="12"/>
          </p:nvPr>
        </p:nvSpPr>
        <p:spPr>
          <a:xfrm>
            <a:off x="8159981" y="6659217"/>
            <a:ext cx="984019" cy="198781"/>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173675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74293" y="0"/>
            <a:ext cx="6207160" cy="1184564"/>
          </a:xfrm>
          <a:prstGeom prst="rect">
            <a:avLst/>
          </a:prstGeom>
        </p:spPr>
        <p:txBody>
          <a:bodyPr vert="horz" lIns="91440" tIns="45720" rIns="91440" bIns="45720" rtlCol="0" anchor="ctr">
            <a:normAutofit/>
          </a:bodyPr>
          <a:lstStyle/>
          <a:p>
            <a:r>
              <a:rPr lang="en-US" dirty="0" err="1"/>
              <a:t>Cliquez</a:t>
            </a:r>
            <a:r>
              <a:rPr lang="en-US" dirty="0"/>
              <a:t> et </a:t>
            </a:r>
            <a:r>
              <a:rPr lang="en-US" dirty="0" err="1"/>
              <a:t>modifiez</a:t>
            </a:r>
            <a:r>
              <a:rPr lang="en-US" dirty="0"/>
              <a:t> le </a:t>
            </a:r>
            <a:r>
              <a:rPr lang="en-US" dirty="0" err="1"/>
              <a:t>titre</a:t>
            </a:r>
            <a:endParaRPr lang="en-US" dirty="0"/>
          </a:p>
        </p:txBody>
      </p:sp>
      <p:sp>
        <p:nvSpPr>
          <p:cNvPr id="4" name="Espace réservé de la date 3"/>
          <p:cNvSpPr>
            <a:spLocks noGrp="1"/>
          </p:cNvSpPr>
          <p:nvPr>
            <p:ph type="dt" sz="half" idx="2"/>
          </p:nvPr>
        </p:nvSpPr>
        <p:spPr>
          <a:xfrm>
            <a:off x="0" y="6669156"/>
            <a:ext cx="2441050" cy="193268"/>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defTabSz="914400" fontAlgn="base">
              <a:spcBef>
                <a:spcPct val="0"/>
              </a:spcBef>
              <a:spcAft>
                <a:spcPct val="0"/>
              </a:spcAft>
            </a:pPr>
            <a:r>
              <a:rPr lang="fr-FR">
                <a:ea typeface="ＭＳ Ｐゴシック" charset="0"/>
              </a:rPr>
              <a:t>NuFact ESSnuSB WS, 31/07/2022</a:t>
            </a:r>
            <a:endParaRPr lang="en-GB">
              <a:ea typeface="ＭＳ Ｐゴシック" charset="0"/>
            </a:endParaRPr>
          </a:p>
        </p:txBody>
      </p:sp>
      <p:sp>
        <p:nvSpPr>
          <p:cNvPr id="5" name="Espace réservé du pied de page 4"/>
          <p:cNvSpPr>
            <a:spLocks noGrp="1"/>
          </p:cNvSpPr>
          <p:nvPr>
            <p:ph type="ftr" sz="quarter" idx="3"/>
          </p:nvPr>
        </p:nvSpPr>
        <p:spPr>
          <a:xfrm>
            <a:off x="3124200" y="6669156"/>
            <a:ext cx="2895600" cy="193268"/>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defTabSz="914400" fontAlgn="base">
              <a:spcBef>
                <a:spcPct val="0"/>
              </a:spcBef>
              <a:spcAft>
                <a:spcPct val="0"/>
              </a:spcAft>
            </a:pPr>
            <a:r>
              <a:rPr lang="fr-FR" dirty="0">
                <a:ea typeface="ＭＳ Ｐゴシック" charset="0"/>
              </a:rPr>
              <a:t>M. Dracos, IPHC-IN2P3/CNRS/UNISTRA</a:t>
            </a:r>
            <a:endParaRPr lang="en-GB" dirty="0">
              <a:ea typeface="ＭＳ Ｐゴシック" charset="0"/>
            </a:endParaRPr>
          </a:p>
        </p:txBody>
      </p:sp>
      <p:sp>
        <p:nvSpPr>
          <p:cNvPr id="6" name="Espace réservé du numéro de diapositive 5"/>
          <p:cNvSpPr>
            <a:spLocks noGrp="1"/>
          </p:cNvSpPr>
          <p:nvPr>
            <p:ph type="sldNum" sz="quarter" idx="4"/>
          </p:nvPr>
        </p:nvSpPr>
        <p:spPr>
          <a:xfrm>
            <a:off x="7010400" y="6669156"/>
            <a:ext cx="2133600" cy="200493"/>
          </a:xfrm>
          <a:prstGeom prst="rect">
            <a:avLst/>
          </a:prstGeom>
        </p:spPr>
        <p:txBody>
          <a:bodyPr vert="horz" lIns="91440" tIns="45720" rIns="91440" bIns="45720" rtlCol="0" anchor="ctr"/>
          <a:lstStyle>
            <a:lvl1pPr algn="r">
              <a:defRPr sz="1200">
                <a:solidFill>
                  <a:schemeClr val="tx1">
                    <a:tint val="75000"/>
                  </a:schemeClr>
                </a:solidFill>
                <a:latin typeface="Times New Roman"/>
                <a:cs typeface="Times New Roman"/>
              </a:defRPr>
            </a:lvl1pPr>
          </a:lstStyle>
          <a:p>
            <a:pPr defTabSz="914400" fontAlgn="base">
              <a:spcBef>
                <a:spcPct val="0"/>
              </a:spcBef>
              <a:spcAft>
                <a:spcPct val="0"/>
              </a:spcAft>
            </a:pPr>
            <a:fld id="{5B75A52C-D3C1-DA4F-91BD-350C97786792}" type="slidenum">
              <a:rPr lang="en-GB" smtClean="0">
                <a:ea typeface="ＭＳ Ｐゴシック" charset="0"/>
              </a:rPr>
              <a:pPr defTabSz="914400" fontAlgn="base">
                <a:spcBef>
                  <a:spcPct val="0"/>
                </a:spcBef>
                <a:spcAft>
                  <a:spcPct val="0"/>
                </a:spcAft>
              </a:pPr>
              <a:t>‹#›</a:t>
            </a:fld>
            <a:endParaRPr lang="en-GB">
              <a:ea typeface="ＭＳ Ｐゴシック" charset="0"/>
            </a:endParaRPr>
          </a:p>
        </p:txBody>
      </p:sp>
      <p:pic>
        <p:nvPicPr>
          <p:cNvPr id="9" name="Picture 8">
            <a:extLst>
              <a:ext uri="{FF2B5EF4-FFF2-40B4-BE49-F238E27FC236}">
                <a16:creationId xmlns:a16="http://schemas.microsoft.com/office/drawing/2014/main" id="{79CDCC5C-83EE-F644-961E-DECD596BC4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74293" cy="363123"/>
          </a:xfrm>
          <a:prstGeom prst="rect">
            <a:avLst/>
          </a:prstGeom>
        </p:spPr>
      </p:pic>
    </p:spTree>
    <p:extLst>
      <p:ext uri="{BB962C8B-B14F-4D97-AF65-F5344CB8AC3E}">
        <p14:creationId xmlns:p14="http://schemas.microsoft.com/office/powerpoint/2010/main" val="3007085651"/>
      </p:ext>
    </p:extLst>
  </p:cSld>
  <p:clrMap bg1="lt1" tx1="dk1" bg2="lt2" tx2="dk2" accent1="accent1" accent2="accent2" accent3="accent3" accent4="accent4" accent5="accent5" accent6="accent6" hlink="hlink" folHlink="folHlink"/>
  <p:sldLayoutIdLst>
    <p:sldLayoutId id="2147483668" r:id="rId1"/>
  </p:sldLayoutIdLst>
  <p:hf hdr="0"/>
  <p:txStyles>
    <p:titleStyle>
      <a:lvl1pPr algn="ctr" defTabSz="457200" rtl="0" eaLnBrk="1" latinLnBrk="0" hangingPunct="1">
        <a:spcBef>
          <a:spcPct val="0"/>
        </a:spcBef>
        <a:buNone/>
        <a:defRPr sz="4000" b="1" kern="1200">
          <a:solidFill>
            <a:schemeClr val="accent6"/>
          </a:solidFill>
          <a:effectLst>
            <a:outerShdw blurRad="50800" dist="38100" dir="2700000" algn="tl" rotWithShape="0">
              <a:prstClr val="black">
                <a:alpha val="40000"/>
              </a:prstClr>
            </a:outerShdw>
          </a:effectLst>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applewebdata://984654FF-DCB1-4610-9211-BDE550456AA1/#_ftnref1"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applewebdata://984654FF-DCB1-4610-9211-BDE550456AA1/#_ftnref3" TargetMode="External"/><Relationship Id="rId4" Type="http://schemas.openxmlformats.org/officeDocument/2006/relationships/hyperlink" Target="applewebdata://984654FF-DCB1-4610-9211-BDE550456AA1/#_ftnref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abs/hep-ph/0611338" TargetMode="External"/><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240.png"/><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emf"/><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1.tiff"/><Relationship Id="rId7"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tiff"/></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essnusb.eu/" TargetMode="External"/><Relationship Id="rId5" Type="http://schemas.openxmlformats.org/officeDocument/2006/relationships/image" Target="../media/image9.tiff"/><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4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93.jp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hyperlink" Target="https://arxiv.org/abs/1908.0566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09.tif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08.tiff"/><Relationship Id="rId17" Type="http://schemas.openxmlformats.org/officeDocument/2006/relationships/hyperlink" Target="https://arxiv.org/abs/2206.01208" TargetMode="External"/><Relationship Id="rId2" Type="http://schemas.openxmlformats.org/officeDocument/2006/relationships/notesSlide" Target="../notesSlides/notesSlide38.xml"/><Relationship Id="rId16" Type="http://schemas.openxmlformats.org/officeDocument/2006/relationships/image" Target="../media/image112.tif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107.png"/><Relationship Id="rId5" Type="http://schemas.openxmlformats.org/officeDocument/2006/relationships/diagramQuickStyle" Target="../diagrams/quickStyle2.xml"/><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diagramLayout" Target="../diagrams/layout2.xml"/><Relationship Id="rId9" Type="http://schemas.openxmlformats.org/officeDocument/2006/relationships/image" Target="../media/image105.emf"/><Relationship Id="rId14" Type="http://schemas.openxmlformats.org/officeDocument/2006/relationships/image" Target="../media/image110.tiff"/></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6.tiff"/><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hyperlink" Target="https://arxiv.org/abs/1410.7573" TargetMode="External"/><Relationship Id="rId5" Type="http://schemas.openxmlformats.org/officeDocument/2006/relationships/image" Target="../media/image119.png"/><Relationship Id="rId4" Type="http://schemas.openxmlformats.org/officeDocument/2006/relationships/hyperlink" Target="https://arxiv.org/abs/1410.805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arxiv.org/abs/2206.01208"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EAC0DE-ADAA-314E-991B-0387967D2F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2" y="7937"/>
            <a:ext cx="9144000" cy="6835140"/>
          </a:xfrm>
          <a:prstGeom prst="rect">
            <a:avLst/>
          </a:prstGeom>
        </p:spPr>
      </p:pic>
      <p:sp>
        <p:nvSpPr>
          <p:cNvPr id="2050" name="Rectangle 2"/>
          <p:cNvSpPr>
            <a:spLocks noGrp="1" noChangeArrowheads="1"/>
          </p:cNvSpPr>
          <p:nvPr>
            <p:ph type="title"/>
          </p:nvPr>
        </p:nvSpPr>
        <p:spPr>
          <a:xfrm>
            <a:off x="315310" y="2097123"/>
            <a:ext cx="8513379" cy="3936833"/>
          </a:xfrm>
        </p:spPr>
        <p:txBody>
          <a:bodyPr>
            <a:normAutofit fontScale="90000"/>
          </a:bodyPr>
          <a:lstStyle/>
          <a:p>
            <a:r>
              <a:rPr lang="en-US" dirty="0">
                <a:solidFill>
                  <a:srgbClr val="FFFF00"/>
                </a:solidFill>
                <a:effectLst/>
              </a:rPr>
              <a:t>European Spallation Source </a:t>
            </a:r>
            <a:r>
              <a:rPr lang="fr-CH" dirty="0">
                <a:solidFill>
                  <a:srgbClr val="FFFF00"/>
                </a:solidFill>
                <a:effectLst/>
              </a:rPr>
              <a:t>neutrino Super Beam</a:t>
            </a:r>
            <a:br>
              <a:rPr lang="fr-CH" dirty="0">
                <a:solidFill>
                  <a:srgbClr val="FFFF00"/>
                </a:solidFill>
                <a:effectLst/>
              </a:rPr>
            </a:br>
            <a:r>
              <a:rPr lang="fr-CH" dirty="0" err="1">
                <a:solidFill>
                  <a:srgbClr val="FFFF00"/>
                </a:solidFill>
                <a:effectLst/>
              </a:rPr>
              <a:t>What</a:t>
            </a:r>
            <a:r>
              <a:rPr lang="fr-CH" dirty="0">
                <a:solidFill>
                  <a:srgbClr val="FFFF00"/>
                </a:solidFill>
                <a:effectLst/>
              </a:rPr>
              <a:t> </a:t>
            </a:r>
            <a:r>
              <a:rPr lang="fr-CH" dirty="0" err="1">
                <a:solidFill>
                  <a:srgbClr val="FFFF00"/>
                </a:solidFill>
                <a:effectLst/>
              </a:rPr>
              <a:t>after</a:t>
            </a:r>
            <a:r>
              <a:rPr lang="fr-CH" dirty="0">
                <a:solidFill>
                  <a:srgbClr val="FFFF00"/>
                </a:solidFill>
                <a:effectLst/>
              </a:rPr>
              <a:t>?</a:t>
            </a:r>
            <a:br>
              <a:rPr lang="fr-CH" dirty="0">
                <a:solidFill>
                  <a:srgbClr val="FFFF00"/>
                </a:solidFill>
                <a:effectLst/>
              </a:rPr>
            </a:br>
            <a:br>
              <a:rPr lang="fr-CH" dirty="0">
                <a:solidFill>
                  <a:srgbClr val="FFFF00"/>
                </a:solidFill>
                <a:effectLst/>
              </a:rPr>
            </a:br>
            <a:br>
              <a:rPr lang="en-GB" sz="4800" dirty="0">
                <a:solidFill>
                  <a:srgbClr val="FFFF00"/>
                </a:solidFill>
              </a:rPr>
            </a:br>
            <a:r>
              <a:rPr lang="en-GB" sz="3600" dirty="0">
                <a:solidFill>
                  <a:srgbClr val="66FFFF"/>
                </a:solidFill>
              </a:rPr>
              <a:t>Marcos Dracos</a:t>
            </a:r>
            <a:br>
              <a:rPr lang="en-GB" sz="3600" dirty="0">
                <a:solidFill>
                  <a:srgbClr val="66FFFF"/>
                </a:solidFill>
              </a:rPr>
            </a:br>
            <a:r>
              <a:rPr lang="en-GB" sz="3600" dirty="0">
                <a:solidFill>
                  <a:srgbClr val="66FFFF"/>
                </a:solidFill>
              </a:rPr>
              <a:t>IPHC-Strasbourg</a:t>
            </a:r>
            <a:endParaRPr lang="en-GB" sz="4800" b="1" dirty="0">
              <a:solidFill>
                <a:srgbClr val="66FFFF"/>
              </a:solidFill>
              <a:effectLst>
                <a:outerShdw blurRad="38100" dist="38100" dir="2700000" algn="tl">
                  <a:srgbClr val="DDDDDD"/>
                </a:outerShdw>
              </a:effectLst>
              <a:ea typeface="ＭＳ Ｐゴシック" charset="0"/>
            </a:endParaRPr>
          </a:p>
        </p:txBody>
      </p:sp>
      <p:sp>
        <p:nvSpPr>
          <p:cNvPr id="2" name="Espace réservé de la date 1"/>
          <p:cNvSpPr>
            <a:spLocks noGrp="1"/>
          </p:cNvSpPr>
          <p:nvPr>
            <p:ph type="dt" sz="half" idx="10"/>
          </p:nvPr>
        </p:nvSpPr>
        <p:spPr/>
        <p:txBody>
          <a:bodyPr/>
          <a:lstStyle/>
          <a:p>
            <a:r>
              <a:rPr lang="fr-FR"/>
              <a:t>NuFact ESSnuSB WS, 31/07/2022</a:t>
            </a:r>
            <a:endParaRPr lang="en-GB" dirty="0"/>
          </a:p>
        </p:txBody>
      </p:sp>
      <p:sp>
        <p:nvSpPr>
          <p:cNvPr id="3" name="Espace réservé du pied de page 2"/>
          <p:cNvSpPr>
            <a:spLocks noGrp="1"/>
          </p:cNvSpPr>
          <p:nvPr>
            <p:ph type="ftr" sz="quarter" idx="11"/>
          </p:nvPr>
        </p:nvSpPr>
        <p:spPr/>
        <p:txBody>
          <a:bodyPr/>
          <a:lstStyle/>
          <a:p>
            <a:r>
              <a:rPr lang="en-GB"/>
              <a:t>M. Dracos, IPHC-IN2P3/CNRS/UNISTRA</a:t>
            </a:r>
            <a:endParaRPr lang="en-GB" dirty="0"/>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1</a:t>
            </a:fld>
            <a:endParaRPr lang="en-GB" dirty="0"/>
          </a:p>
        </p:txBody>
      </p:sp>
      <p:pic>
        <p:nvPicPr>
          <p:cNvPr id="13" name="Picture 12">
            <a:extLst>
              <a:ext uri="{FF2B5EF4-FFF2-40B4-BE49-F238E27FC236}">
                <a16:creationId xmlns:a16="http://schemas.microsoft.com/office/drawing/2014/main" id="{0237C3E9-E0D2-A149-9884-1D6703F2AE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42" y="51955"/>
            <a:ext cx="1954705" cy="557014"/>
          </a:xfrm>
          <a:prstGeom prst="rect">
            <a:avLst/>
          </a:prstGeom>
        </p:spPr>
      </p:pic>
      <p:pic>
        <p:nvPicPr>
          <p:cNvPr id="10" name="Picture 9">
            <a:extLst>
              <a:ext uri="{FF2B5EF4-FFF2-40B4-BE49-F238E27FC236}">
                <a16:creationId xmlns:a16="http://schemas.microsoft.com/office/drawing/2014/main" id="{792EBE2E-FC09-9B4F-935E-DB998433F3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42" y="650414"/>
            <a:ext cx="1455260" cy="994540"/>
          </a:xfrm>
          <a:prstGeom prst="rect">
            <a:avLst/>
          </a:prstGeom>
        </p:spPr>
      </p:pic>
      <p:pic>
        <p:nvPicPr>
          <p:cNvPr id="6" name="Picture 5">
            <a:extLst>
              <a:ext uri="{FF2B5EF4-FFF2-40B4-BE49-F238E27FC236}">
                <a16:creationId xmlns:a16="http://schemas.microsoft.com/office/drawing/2014/main" id="{BEEF7FA0-7EC5-F236-A5AB-6A20A1AC3314}"/>
              </a:ext>
            </a:extLst>
          </p:cNvPr>
          <p:cNvPicPr>
            <a:picLocks noChangeAspect="1"/>
          </p:cNvPicPr>
          <p:nvPr/>
        </p:nvPicPr>
        <p:blipFill>
          <a:blip r:embed="rId6"/>
          <a:stretch>
            <a:fillRect/>
          </a:stretch>
        </p:blipFill>
        <p:spPr>
          <a:xfrm>
            <a:off x="1270000" y="1270000"/>
            <a:ext cx="63500" cy="76200"/>
          </a:xfrm>
          <a:prstGeom prst="rect">
            <a:avLst/>
          </a:prstGeom>
        </p:spPr>
      </p:pic>
      <p:pic>
        <p:nvPicPr>
          <p:cNvPr id="7" name="Picture 6">
            <a:extLst>
              <a:ext uri="{FF2B5EF4-FFF2-40B4-BE49-F238E27FC236}">
                <a16:creationId xmlns:a16="http://schemas.microsoft.com/office/drawing/2014/main" id="{8556EC54-2659-B168-8593-66836DC9E6C4}"/>
              </a:ext>
            </a:extLst>
          </p:cNvPr>
          <p:cNvPicPr>
            <a:picLocks noChangeAspect="1"/>
          </p:cNvPicPr>
          <p:nvPr/>
        </p:nvPicPr>
        <p:blipFill>
          <a:blip r:embed="rId6"/>
          <a:stretch>
            <a:fillRect/>
          </a:stretch>
        </p:blipFill>
        <p:spPr>
          <a:xfrm>
            <a:off x="1270000" y="1270000"/>
            <a:ext cx="63500" cy="76200"/>
          </a:xfrm>
          <a:prstGeom prst="rect">
            <a:avLst/>
          </a:prstGeom>
        </p:spPr>
      </p:pic>
    </p:spTree>
    <p:extLst>
      <p:ext uri="{BB962C8B-B14F-4D97-AF65-F5344CB8AC3E}">
        <p14:creationId xmlns:p14="http://schemas.microsoft.com/office/powerpoint/2010/main" val="180506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9">
            <a:extLst>
              <a:ext uri="{FF2B5EF4-FFF2-40B4-BE49-F238E27FC236}">
                <a16:creationId xmlns:a16="http://schemas.microsoft.com/office/drawing/2014/main" id="{0AF7F226-72F8-9C09-71B5-8B06842562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9" y="4109509"/>
            <a:ext cx="3963155" cy="2520000"/>
          </a:xfrm>
          <a:prstGeom prst="rect">
            <a:avLst/>
          </a:prstGeom>
        </p:spPr>
      </p:pic>
      <p:grpSp>
        <p:nvGrpSpPr>
          <p:cNvPr id="3" name="Grouper 2"/>
          <p:cNvGrpSpPr/>
          <p:nvPr/>
        </p:nvGrpSpPr>
        <p:grpSpPr>
          <a:xfrm>
            <a:off x="242172" y="1036812"/>
            <a:ext cx="4613575" cy="2948571"/>
            <a:chOff x="4453481" y="592714"/>
            <a:chExt cx="4613575" cy="2948571"/>
          </a:xfrm>
        </p:grpSpPr>
        <p:pic>
          <p:nvPicPr>
            <p:cNvPr id="67" name="Image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0996" y="592714"/>
              <a:ext cx="2964961" cy="2556115"/>
            </a:xfrm>
            <a:prstGeom prst="rect">
              <a:avLst/>
            </a:prstGeom>
          </p:spPr>
        </p:pic>
        <p:grpSp>
          <p:nvGrpSpPr>
            <p:cNvPr id="2" name="Grouper 1"/>
            <p:cNvGrpSpPr/>
            <p:nvPr/>
          </p:nvGrpSpPr>
          <p:grpSpPr>
            <a:xfrm>
              <a:off x="4453481" y="922433"/>
              <a:ext cx="4613575" cy="2618852"/>
              <a:chOff x="4453481" y="922433"/>
              <a:chExt cx="4613575" cy="2618852"/>
            </a:xfrm>
          </p:grpSpPr>
          <p:sp>
            <p:nvSpPr>
              <p:cNvPr id="33" name="ZoneTexte 32"/>
              <p:cNvSpPr txBox="1"/>
              <p:nvPr/>
            </p:nvSpPr>
            <p:spPr>
              <a:xfrm>
                <a:off x="7586803" y="957001"/>
                <a:ext cx="1468849" cy="1200329"/>
              </a:xfrm>
              <a:prstGeom prst="rect">
                <a:avLst/>
              </a:prstGeom>
              <a:noFill/>
            </p:spPr>
            <p:txBody>
              <a:bodyPr wrap="square" rtlCol="0">
                <a:spAutoFit/>
              </a:bodyPr>
              <a:lstStyle/>
              <a:p>
                <a:r>
                  <a:rPr lang="en-US" b="1" dirty="0">
                    <a:solidFill>
                      <a:srgbClr val="0000FF"/>
                    </a:solidFill>
                  </a:rPr>
                  <a:t>muons</a:t>
                </a:r>
                <a:r>
                  <a:rPr lang="en-US" dirty="0"/>
                  <a:t> at the level of the beam dump</a:t>
                </a:r>
              </a:p>
              <a:p>
                <a:r>
                  <a:rPr lang="en-US" dirty="0"/>
                  <a:t>(per proton)</a:t>
                </a:r>
              </a:p>
            </p:txBody>
          </p:sp>
          <p:sp>
            <p:nvSpPr>
              <p:cNvPr id="38" name="ZoneTexte 37"/>
              <p:cNvSpPr txBox="1"/>
              <p:nvPr/>
            </p:nvSpPr>
            <p:spPr>
              <a:xfrm rot="16200000">
                <a:off x="4290003" y="1085911"/>
                <a:ext cx="634734" cy="307777"/>
              </a:xfrm>
              <a:prstGeom prst="rect">
                <a:avLst/>
              </a:prstGeom>
              <a:noFill/>
            </p:spPr>
            <p:txBody>
              <a:bodyPr wrap="none" rtlCol="0">
                <a:spAutoFit/>
              </a:bodyPr>
              <a:lstStyle/>
              <a:p>
                <a:r>
                  <a:rPr lang="en-US" sz="1400" dirty="0"/>
                  <a:t>y (cm)</a:t>
                </a:r>
              </a:p>
            </p:txBody>
          </p:sp>
          <p:sp>
            <p:nvSpPr>
              <p:cNvPr id="46" name="ZoneTexte 45"/>
              <p:cNvSpPr txBox="1"/>
              <p:nvPr/>
            </p:nvSpPr>
            <p:spPr>
              <a:xfrm>
                <a:off x="6732549" y="2939012"/>
                <a:ext cx="631227" cy="307777"/>
              </a:xfrm>
              <a:prstGeom prst="rect">
                <a:avLst/>
              </a:prstGeom>
              <a:noFill/>
            </p:spPr>
            <p:txBody>
              <a:bodyPr wrap="none" rtlCol="0">
                <a:spAutoFit/>
              </a:bodyPr>
              <a:lstStyle/>
              <a:p>
                <a:r>
                  <a:rPr lang="en-US" sz="1400" dirty="0"/>
                  <a:t>x (cm)</a:t>
                </a:r>
              </a:p>
            </p:txBody>
          </p:sp>
          <p:sp>
            <p:nvSpPr>
              <p:cNvPr id="28" name="Rectangle 27"/>
              <p:cNvSpPr/>
              <p:nvPr/>
            </p:nvSpPr>
            <p:spPr>
              <a:xfrm>
                <a:off x="5630160" y="1479826"/>
                <a:ext cx="897339" cy="7840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Connecteur droit avec flèche 30"/>
              <p:cNvCxnSpPr/>
              <p:nvPr/>
            </p:nvCxnSpPr>
            <p:spPr>
              <a:xfrm flipH="1" flipV="1">
                <a:off x="6350000" y="2157330"/>
                <a:ext cx="1490854" cy="6256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7420451" y="2733898"/>
                <a:ext cx="1646605" cy="584776"/>
              </a:xfrm>
              <a:prstGeom prst="rect">
                <a:avLst/>
              </a:prstGeom>
              <a:noFill/>
            </p:spPr>
            <p:txBody>
              <a:bodyPr wrap="none" rtlCol="0">
                <a:spAutoFit/>
              </a:bodyPr>
              <a:lstStyle/>
              <a:p>
                <a:r>
                  <a:rPr lang="en-US" dirty="0"/>
                  <a:t>4.2x10</a:t>
                </a:r>
                <a:r>
                  <a:rPr lang="en-US" baseline="30000" dirty="0"/>
                  <a:t>20</a:t>
                </a:r>
                <a:r>
                  <a:rPr lang="en-US" dirty="0"/>
                  <a:t> </a:t>
                </a:r>
                <a:r>
                  <a:rPr lang="el-GR" dirty="0"/>
                  <a:t>μ</a:t>
                </a:r>
                <a:r>
                  <a:rPr lang="en-US" dirty="0"/>
                  <a:t>/year</a:t>
                </a:r>
              </a:p>
              <a:p>
                <a:r>
                  <a:rPr lang="en-US" sz="1400" dirty="0"/>
                  <a:t>(16.3x10</a:t>
                </a:r>
                <a:r>
                  <a:rPr lang="en-US" sz="1400" baseline="30000" dirty="0"/>
                  <a:t>20</a:t>
                </a:r>
                <a:r>
                  <a:rPr lang="en-US" sz="1400" dirty="0"/>
                  <a:t> for 4 m</a:t>
                </a:r>
                <a:r>
                  <a:rPr lang="en-US" sz="1400" baseline="30000" dirty="0"/>
                  <a:t>2</a:t>
                </a:r>
                <a:r>
                  <a:rPr lang="en-US" sz="1400" dirty="0"/>
                  <a:t>)</a:t>
                </a:r>
              </a:p>
            </p:txBody>
          </p:sp>
          <p:sp>
            <p:nvSpPr>
              <p:cNvPr id="77" name="Rectangle 76"/>
              <p:cNvSpPr/>
              <p:nvPr/>
            </p:nvSpPr>
            <p:spPr>
              <a:xfrm>
                <a:off x="5181490" y="1882912"/>
                <a:ext cx="897339" cy="7840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Connecteur droit avec flèche 77"/>
              <p:cNvCxnSpPr/>
              <p:nvPr/>
            </p:nvCxnSpPr>
            <p:spPr>
              <a:xfrm flipH="1" flipV="1">
                <a:off x="5370065" y="2477604"/>
                <a:ext cx="803239" cy="769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 name="ZoneTexte 78"/>
              <p:cNvSpPr txBox="1"/>
              <p:nvPr/>
            </p:nvSpPr>
            <p:spPr>
              <a:xfrm>
                <a:off x="6019800" y="3171953"/>
                <a:ext cx="1646605" cy="369332"/>
              </a:xfrm>
              <a:prstGeom prst="rect">
                <a:avLst/>
              </a:prstGeom>
              <a:noFill/>
            </p:spPr>
            <p:txBody>
              <a:bodyPr wrap="none" rtlCol="0">
                <a:spAutoFit/>
              </a:bodyPr>
              <a:lstStyle/>
              <a:p>
                <a:r>
                  <a:rPr lang="en-US" dirty="0"/>
                  <a:t>4.1x10</a:t>
                </a:r>
                <a:r>
                  <a:rPr lang="en-US" baseline="30000" dirty="0"/>
                  <a:t>20</a:t>
                </a:r>
                <a:r>
                  <a:rPr lang="en-US" dirty="0"/>
                  <a:t> </a:t>
                </a:r>
                <a:r>
                  <a:rPr lang="el-GR" dirty="0"/>
                  <a:t>μ</a:t>
                </a:r>
                <a:r>
                  <a:rPr lang="en-US" dirty="0"/>
                  <a:t>/year</a:t>
                </a:r>
              </a:p>
            </p:txBody>
          </p:sp>
        </p:grpSp>
      </p:grpSp>
      <p:sp>
        <p:nvSpPr>
          <p:cNvPr id="44033" name="Rectangle 2"/>
          <p:cNvSpPr>
            <a:spLocks noGrp="1" noChangeArrowheads="1"/>
          </p:cNvSpPr>
          <p:nvPr>
            <p:ph type="title"/>
          </p:nvPr>
        </p:nvSpPr>
        <p:spPr/>
        <p:txBody>
          <a:bodyPr>
            <a:normAutofit/>
          </a:bodyPr>
          <a:lstStyle/>
          <a:p>
            <a:r>
              <a:rPr lang="en-GB" sz="3600" dirty="0">
                <a:solidFill>
                  <a:srgbClr val="FF6600"/>
                </a:solidFill>
                <a:latin typeface="Times New Roman" charset="0"/>
                <a:cs typeface="Times New Roman" charset="0"/>
              </a:rPr>
              <a:t>Muons at the level of the beam dump</a:t>
            </a:r>
          </a:p>
        </p:txBody>
      </p:sp>
      <p:sp>
        <p:nvSpPr>
          <p:cNvPr id="44034" name="Espace réservé de la date 8"/>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NuFact ESSnuSB WS, 31/07/2022</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M. Dracos, IPHC-IN2P3/CNRS/UNISTRA</a:t>
            </a:r>
            <a:endParaRPr lang="en-GB" sz="1200">
              <a:solidFill>
                <a:srgbClr val="000090"/>
              </a:solidFill>
              <a:cs typeface="Times New Roman" charset="0"/>
            </a:endParaRPr>
          </a:p>
        </p:txBody>
      </p:sp>
      <p:sp>
        <p:nvSpPr>
          <p:cNvPr id="44035" name="Espace réservé du numéro de diapositive 9"/>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10</a:t>
            </a:fld>
            <a:endParaRPr lang="en-GB" sz="1200">
              <a:solidFill>
                <a:srgbClr val="000090"/>
              </a:solidFill>
              <a:cs typeface="Times New Roman" charset="0"/>
            </a:endParaRPr>
          </a:p>
        </p:txBody>
      </p:sp>
      <p:sp>
        <p:nvSpPr>
          <p:cNvPr id="9" name="Rectangle 8"/>
          <p:cNvSpPr/>
          <p:nvPr/>
        </p:nvSpPr>
        <p:spPr>
          <a:xfrm>
            <a:off x="647856" y="937094"/>
            <a:ext cx="1962835" cy="369332"/>
          </a:xfrm>
          <a:prstGeom prst="rect">
            <a:avLst/>
          </a:prstGeom>
        </p:spPr>
        <p:txBody>
          <a:bodyPr wrap="none">
            <a:spAutoFit/>
          </a:bodyPr>
          <a:lstStyle/>
          <a:p>
            <a:pPr defTabSz="914400" fontAlgn="base">
              <a:spcBef>
                <a:spcPct val="0"/>
              </a:spcBef>
              <a:spcAft>
                <a:spcPts val="600"/>
              </a:spcAft>
              <a:defRPr/>
            </a:pPr>
            <a:r>
              <a:rPr lang="en-GB" b="1" dirty="0">
                <a:solidFill>
                  <a:srgbClr val="FF0000"/>
                </a:solidFill>
                <a:latin typeface="Times New Roman"/>
                <a:ea typeface="ＭＳ Ｐゴシック" charset="0"/>
                <a:cs typeface="Times New Roman"/>
              </a:rPr>
              <a:t>2.7x10</a:t>
            </a:r>
            <a:r>
              <a:rPr lang="en-GB" b="1" baseline="30000" dirty="0">
                <a:solidFill>
                  <a:srgbClr val="FF0000"/>
                </a:solidFill>
                <a:latin typeface="Times New Roman"/>
                <a:ea typeface="ＭＳ Ｐゴシック" charset="0"/>
                <a:cs typeface="Times New Roman"/>
              </a:rPr>
              <a:t>23</a:t>
            </a:r>
            <a:r>
              <a:rPr lang="en-GB" b="1" dirty="0">
                <a:solidFill>
                  <a:srgbClr val="FF0000"/>
                </a:solidFill>
                <a:latin typeface="Times New Roman"/>
                <a:ea typeface="ＭＳ Ｐゴシック" charset="0"/>
                <a:cs typeface="Times New Roman"/>
              </a:rPr>
              <a:t> </a:t>
            </a:r>
            <a:r>
              <a:rPr lang="en-GB" b="1" dirty="0" err="1">
                <a:solidFill>
                  <a:srgbClr val="FF0000"/>
                </a:solidFill>
                <a:latin typeface="Times New Roman"/>
                <a:ea typeface="ＭＳ Ｐゴシック" charset="0"/>
                <a:cs typeface="Times New Roman"/>
              </a:rPr>
              <a:t>p.o.t</a:t>
            </a:r>
            <a:r>
              <a:rPr lang="en-GB" b="1" dirty="0">
                <a:solidFill>
                  <a:srgbClr val="FF0000"/>
                </a:solidFill>
                <a:latin typeface="Times New Roman"/>
                <a:ea typeface="ＭＳ Ｐゴシック" charset="0"/>
                <a:cs typeface="Times New Roman"/>
              </a:rPr>
              <a:t>/year</a:t>
            </a:r>
          </a:p>
        </p:txBody>
      </p:sp>
      <p:sp>
        <p:nvSpPr>
          <p:cNvPr id="39" name="ZoneTexte 38"/>
          <p:cNvSpPr txBox="1"/>
          <p:nvPr/>
        </p:nvSpPr>
        <p:spPr>
          <a:xfrm>
            <a:off x="1376341" y="4356923"/>
            <a:ext cx="1399229" cy="338554"/>
          </a:xfrm>
          <a:prstGeom prst="rect">
            <a:avLst/>
          </a:prstGeom>
          <a:noFill/>
        </p:spPr>
        <p:txBody>
          <a:bodyPr wrap="none" rtlCol="0">
            <a:spAutoFit/>
          </a:bodyPr>
          <a:lstStyle/>
          <a:p>
            <a:r>
              <a:rPr lang="en-US" sz="1600" dirty="0"/>
              <a:t>muons/proton</a:t>
            </a:r>
          </a:p>
        </p:txBody>
      </p:sp>
      <p:sp>
        <p:nvSpPr>
          <p:cNvPr id="45" name="ZoneTexte 44"/>
          <p:cNvSpPr txBox="1"/>
          <p:nvPr/>
        </p:nvSpPr>
        <p:spPr>
          <a:xfrm>
            <a:off x="1338300" y="4736886"/>
            <a:ext cx="1324402" cy="584775"/>
          </a:xfrm>
          <a:prstGeom prst="rect">
            <a:avLst/>
          </a:prstGeom>
          <a:noFill/>
        </p:spPr>
        <p:txBody>
          <a:bodyPr wrap="none" rtlCol="0">
            <a:spAutoFit/>
          </a:bodyPr>
          <a:lstStyle/>
          <a:p>
            <a:r>
              <a:rPr lang="en-US" sz="1600" dirty="0">
                <a:solidFill>
                  <a:srgbClr val="0000FF"/>
                </a:solidFill>
              </a:rPr>
              <a:t>&lt;E</a:t>
            </a:r>
            <a:r>
              <a:rPr lang="el-GR" sz="1600" baseline="-25000" dirty="0">
                <a:solidFill>
                  <a:srgbClr val="0000FF"/>
                </a:solidFill>
              </a:rPr>
              <a:t>μ</a:t>
            </a:r>
            <a:r>
              <a:rPr lang="en-US" sz="1600" dirty="0">
                <a:solidFill>
                  <a:srgbClr val="0000FF"/>
                </a:solidFill>
              </a:rPr>
              <a:t>&gt;~0.5 GeV</a:t>
            </a:r>
          </a:p>
          <a:p>
            <a:r>
              <a:rPr lang="en-US" sz="1600" dirty="0">
                <a:solidFill>
                  <a:srgbClr val="0000FF"/>
                </a:solidFill>
              </a:rPr>
              <a:t>&lt;L</a:t>
            </a:r>
            <a:r>
              <a:rPr lang="el-GR" sz="1600" baseline="-25000" dirty="0">
                <a:solidFill>
                  <a:srgbClr val="0000FF"/>
                </a:solidFill>
              </a:rPr>
              <a:t>μ</a:t>
            </a:r>
            <a:r>
              <a:rPr lang="en-US" sz="1600" dirty="0">
                <a:solidFill>
                  <a:srgbClr val="0000FF"/>
                </a:solidFill>
              </a:rPr>
              <a:t>&gt;~3 km</a:t>
            </a:r>
          </a:p>
        </p:txBody>
      </p:sp>
      <p:sp>
        <p:nvSpPr>
          <p:cNvPr id="6" name="ZoneTexte 5"/>
          <p:cNvSpPr txBox="1"/>
          <p:nvPr/>
        </p:nvSpPr>
        <p:spPr>
          <a:xfrm>
            <a:off x="298018" y="3691124"/>
            <a:ext cx="503864" cy="338554"/>
          </a:xfrm>
          <a:prstGeom prst="rect">
            <a:avLst/>
          </a:prstGeom>
          <a:noFill/>
        </p:spPr>
        <p:txBody>
          <a:bodyPr wrap="none" rtlCol="0">
            <a:spAutoFit/>
          </a:bodyPr>
          <a:lstStyle/>
          <a:p>
            <a:r>
              <a:rPr lang="en-GB" sz="1600" dirty="0"/>
              <a:t>10</a:t>
            </a:r>
            <a:r>
              <a:rPr lang="en-GB" sz="1600" baseline="30000" dirty="0"/>
              <a:t>-3</a:t>
            </a:r>
          </a:p>
        </p:txBody>
      </p:sp>
      <p:sp>
        <p:nvSpPr>
          <p:cNvPr id="47" name="ZoneTexte 46"/>
          <p:cNvSpPr txBox="1"/>
          <p:nvPr/>
        </p:nvSpPr>
        <p:spPr>
          <a:xfrm>
            <a:off x="4188715" y="4227436"/>
            <a:ext cx="4471809" cy="1746632"/>
          </a:xfrm>
          <a:prstGeom prst="rect">
            <a:avLst/>
          </a:prstGeom>
          <a:noFill/>
        </p:spPr>
        <p:txBody>
          <a:bodyPr wrap="square" rtlCol="0">
            <a:spAutoFit/>
          </a:bodyPr>
          <a:lstStyle/>
          <a:p>
            <a:pPr marL="285750" indent="-285750">
              <a:spcBef>
                <a:spcPts val="300"/>
              </a:spcBef>
              <a:buFont typeface="Arial"/>
              <a:buChar char="•"/>
            </a:pPr>
            <a:r>
              <a:rPr lang="en-US" sz="2000" dirty="0"/>
              <a:t>input beam for future 6D </a:t>
            </a:r>
            <a:r>
              <a:rPr lang="en-US" sz="2000" dirty="0">
                <a:latin typeface="Symbol" pitchFamily="18" charset="2"/>
              </a:rPr>
              <a:t>m </a:t>
            </a:r>
            <a:r>
              <a:rPr lang="en-US" sz="2000" dirty="0"/>
              <a:t>cooling experiments (for muon collider),</a:t>
            </a:r>
          </a:p>
          <a:p>
            <a:pPr marL="285750" indent="-285750">
              <a:spcBef>
                <a:spcPts val="300"/>
              </a:spcBef>
              <a:buFont typeface="Arial"/>
              <a:buChar char="•"/>
            </a:pPr>
            <a:r>
              <a:rPr lang="en-US" sz="2000" dirty="0"/>
              <a:t>low energy </a:t>
            </a:r>
            <a:r>
              <a:rPr lang="en-US" sz="2000" dirty="0" err="1"/>
              <a:t>nuSTORM</a:t>
            </a:r>
            <a:r>
              <a:rPr lang="en-US" sz="2000" dirty="0"/>
              <a:t>,</a:t>
            </a:r>
          </a:p>
          <a:p>
            <a:pPr marL="285750" indent="-285750">
              <a:spcBef>
                <a:spcPts val="300"/>
              </a:spcBef>
              <a:buFont typeface="Arial"/>
              <a:buChar char="•"/>
            </a:pPr>
            <a:r>
              <a:rPr lang="en-US" sz="2000" dirty="0"/>
              <a:t>Neutrino Factory,</a:t>
            </a:r>
          </a:p>
          <a:p>
            <a:pPr marL="285750" indent="-285750">
              <a:spcBef>
                <a:spcPts val="300"/>
              </a:spcBef>
              <a:buFont typeface="Arial"/>
              <a:buChar char="•"/>
            </a:pPr>
            <a:r>
              <a:rPr lang="en-US" sz="2000" b="1" dirty="0"/>
              <a:t>Muon Collider</a:t>
            </a:r>
            <a:r>
              <a:rPr lang="en-US" sz="2000" dirty="0"/>
              <a:t>.</a:t>
            </a:r>
          </a:p>
        </p:txBody>
      </p:sp>
      <p:sp>
        <p:nvSpPr>
          <p:cNvPr id="29" name="TextBox 28"/>
          <p:cNvSpPr txBox="1"/>
          <p:nvPr/>
        </p:nvSpPr>
        <p:spPr>
          <a:xfrm>
            <a:off x="4992416" y="1462259"/>
            <a:ext cx="4056992" cy="1200329"/>
          </a:xfrm>
          <a:prstGeom prst="rect">
            <a:avLst/>
          </a:prstGeom>
          <a:noFill/>
          <a:ln>
            <a:solidFill>
              <a:srgbClr val="0070C0"/>
            </a:solidFill>
          </a:ln>
        </p:spPr>
        <p:txBody>
          <a:bodyPr wrap="square" rtlCol="0">
            <a:spAutoFit/>
          </a:bodyPr>
          <a:lstStyle/>
          <a:p>
            <a:r>
              <a:rPr lang="en-GB" dirty="0"/>
              <a:t>more than 4x10</a:t>
            </a:r>
            <a:r>
              <a:rPr lang="en-GB" baseline="30000" dirty="0"/>
              <a:t>20</a:t>
            </a:r>
            <a:r>
              <a:rPr lang="en-GB" dirty="0"/>
              <a:t> </a:t>
            </a:r>
            <a:r>
              <a:rPr lang="en-GB" dirty="0" err="1"/>
              <a:t>μ</a:t>
            </a:r>
            <a:r>
              <a:rPr lang="en-GB" dirty="0"/>
              <a:t>/year </a:t>
            </a:r>
            <a:r>
              <a:rPr lang="en-GB"/>
              <a:t>from ESS </a:t>
            </a:r>
            <a:r>
              <a:rPr lang="en-GB" dirty="0"/>
              <a:t>compared to 10</a:t>
            </a:r>
            <a:r>
              <a:rPr lang="en-GB" baseline="30000" dirty="0"/>
              <a:t>14</a:t>
            </a:r>
            <a:r>
              <a:rPr lang="en-GB" dirty="0"/>
              <a:t> </a:t>
            </a:r>
            <a:r>
              <a:rPr lang="en-GB" dirty="0" err="1"/>
              <a:t>μ</a:t>
            </a:r>
            <a:r>
              <a:rPr lang="en-GB" dirty="0"/>
              <a:t> used by all experiments up to now (10</a:t>
            </a:r>
            <a:r>
              <a:rPr lang="en-GB" baseline="30000" dirty="0"/>
              <a:t>18</a:t>
            </a:r>
            <a:r>
              <a:rPr lang="en-GB" dirty="0"/>
              <a:t> </a:t>
            </a:r>
            <a:r>
              <a:rPr lang="en-GB" dirty="0" err="1"/>
              <a:t>μ</a:t>
            </a:r>
            <a:r>
              <a:rPr lang="en-GB" dirty="0"/>
              <a:t> for COMET in the future).</a:t>
            </a:r>
          </a:p>
        </p:txBody>
      </p:sp>
    </p:spTree>
    <p:extLst>
      <p:ext uri="{BB962C8B-B14F-4D97-AF65-F5344CB8AC3E}">
        <p14:creationId xmlns:p14="http://schemas.microsoft.com/office/powerpoint/2010/main" val="10484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97459" y="14398"/>
            <a:ext cx="6862522" cy="644630"/>
          </a:xfrm>
        </p:spPr>
        <p:txBody>
          <a:bodyPr>
            <a:normAutofit/>
          </a:bodyPr>
          <a:lstStyle/>
          <a:p>
            <a:r>
              <a:rPr lang="en-GB" sz="3600" b="0" dirty="0">
                <a:solidFill>
                  <a:srgbClr val="FF6600"/>
                </a:solidFill>
                <a:latin typeface="Times New Roman" charset="0"/>
                <a:cs typeface="Times New Roman" charset="0"/>
              </a:rPr>
              <a:t>ESSνSB and (R&amp;D) synergies</a:t>
            </a:r>
            <a:endParaRPr lang="en-GB" sz="7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NuFact ESSnuSB WS, 31/07/2022</a:t>
            </a:r>
            <a:endParaRPr lang="en-GB"/>
          </a:p>
        </p:txBody>
      </p:sp>
      <p:sp>
        <p:nvSpPr>
          <p:cNvPr id="10" name="Espace réservé du pied de page 9"/>
          <p:cNvSpPr>
            <a:spLocks noGrp="1"/>
          </p:cNvSpPr>
          <p:nvPr>
            <p:ph type="ftr" sz="quarter" idx="11"/>
          </p:nvPr>
        </p:nvSpPr>
        <p:spPr/>
        <p:txBody>
          <a:bodyPr/>
          <a:lstStyle/>
          <a:p>
            <a:r>
              <a:rPr lang="en-GB"/>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11</a:t>
            </a:fld>
            <a:endParaRPr lang="en-GB"/>
          </a:p>
        </p:txBody>
      </p:sp>
      <p:pic>
        <p:nvPicPr>
          <p:cNvPr id="5" name="Picture 4">
            <a:extLst>
              <a:ext uri="{FF2B5EF4-FFF2-40B4-BE49-F238E27FC236}">
                <a16:creationId xmlns:a16="http://schemas.microsoft.com/office/drawing/2014/main" id="{AA3B0C87-2014-224D-8AF3-40871D832C44}"/>
              </a:ext>
            </a:extLst>
          </p:cNvPr>
          <p:cNvPicPr>
            <a:picLocks noChangeAspect="1"/>
          </p:cNvPicPr>
          <p:nvPr/>
        </p:nvPicPr>
        <p:blipFill>
          <a:blip r:embed="rId3"/>
          <a:stretch>
            <a:fillRect/>
          </a:stretch>
        </p:blipFill>
        <p:spPr>
          <a:xfrm>
            <a:off x="1374070" y="4864611"/>
            <a:ext cx="7280188" cy="1820047"/>
          </a:xfrm>
          <a:prstGeom prst="rect">
            <a:avLst/>
          </a:prstGeom>
        </p:spPr>
      </p:pic>
      <p:pic>
        <p:nvPicPr>
          <p:cNvPr id="9" name="Picture 8">
            <a:extLst>
              <a:ext uri="{FF2B5EF4-FFF2-40B4-BE49-F238E27FC236}">
                <a16:creationId xmlns:a16="http://schemas.microsoft.com/office/drawing/2014/main" id="{132BA5A1-0C7E-454B-8084-E0254A909D77}"/>
              </a:ext>
            </a:extLst>
          </p:cNvPr>
          <p:cNvPicPr>
            <a:picLocks noChangeAspect="1"/>
          </p:cNvPicPr>
          <p:nvPr/>
        </p:nvPicPr>
        <p:blipFill>
          <a:blip r:embed="rId4"/>
          <a:stretch>
            <a:fillRect/>
          </a:stretch>
        </p:blipFill>
        <p:spPr>
          <a:xfrm>
            <a:off x="4478502" y="1170423"/>
            <a:ext cx="4651289" cy="892672"/>
          </a:xfrm>
          <a:prstGeom prst="rect">
            <a:avLst/>
          </a:prstGeom>
        </p:spPr>
      </p:pic>
      <p:pic>
        <p:nvPicPr>
          <p:cNvPr id="13" name="Picture 12">
            <a:extLst>
              <a:ext uri="{FF2B5EF4-FFF2-40B4-BE49-F238E27FC236}">
                <a16:creationId xmlns:a16="http://schemas.microsoft.com/office/drawing/2014/main" id="{CA43AFAE-237D-824A-A557-DB285CCB9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4070" y="2800865"/>
            <a:ext cx="6896720" cy="2073154"/>
          </a:xfrm>
          <a:prstGeom prst="rect">
            <a:avLst/>
          </a:prstGeom>
        </p:spPr>
      </p:pic>
      <p:pic>
        <p:nvPicPr>
          <p:cNvPr id="14" name="Picture 13">
            <a:extLst>
              <a:ext uri="{FF2B5EF4-FFF2-40B4-BE49-F238E27FC236}">
                <a16:creationId xmlns:a16="http://schemas.microsoft.com/office/drawing/2014/main" id="{3138BBF2-DBCE-6A4D-9E41-A72B6020DB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5830" y="675504"/>
            <a:ext cx="2967273" cy="2141837"/>
          </a:xfrm>
          <a:prstGeom prst="rect">
            <a:avLst/>
          </a:prstGeom>
        </p:spPr>
      </p:pic>
      <p:sp>
        <p:nvSpPr>
          <p:cNvPr id="15" name="TextBox 14">
            <a:extLst>
              <a:ext uri="{FF2B5EF4-FFF2-40B4-BE49-F238E27FC236}">
                <a16:creationId xmlns:a16="http://schemas.microsoft.com/office/drawing/2014/main" id="{EDAD2458-4FAF-3C4E-AE96-9C4687452157}"/>
              </a:ext>
            </a:extLst>
          </p:cNvPr>
          <p:cNvSpPr txBox="1"/>
          <p:nvPr/>
        </p:nvSpPr>
        <p:spPr>
          <a:xfrm rot="16200000">
            <a:off x="48954" y="1546367"/>
            <a:ext cx="1444626" cy="400110"/>
          </a:xfrm>
          <a:prstGeom prst="rect">
            <a:avLst/>
          </a:prstGeom>
          <a:noFill/>
        </p:spPr>
        <p:txBody>
          <a:bodyPr wrap="none" rtlCol="0">
            <a:spAutoFit/>
          </a:bodyPr>
          <a:lstStyle/>
          <a:p>
            <a:r>
              <a:rPr lang="en-GB" sz="2000" dirty="0">
                <a:solidFill>
                  <a:srgbClr val="00B050"/>
                </a:solidFill>
              </a:rPr>
              <a:t>Super Beam</a:t>
            </a:r>
          </a:p>
        </p:txBody>
      </p:sp>
      <p:sp>
        <p:nvSpPr>
          <p:cNvPr id="17" name="TextBox 16">
            <a:extLst>
              <a:ext uri="{FF2B5EF4-FFF2-40B4-BE49-F238E27FC236}">
                <a16:creationId xmlns:a16="http://schemas.microsoft.com/office/drawing/2014/main" id="{C1B39312-E48B-8245-B32C-D51A248656BD}"/>
              </a:ext>
            </a:extLst>
          </p:cNvPr>
          <p:cNvSpPr txBox="1"/>
          <p:nvPr/>
        </p:nvSpPr>
        <p:spPr>
          <a:xfrm rot="16200000">
            <a:off x="-201081" y="3671729"/>
            <a:ext cx="1944700" cy="400110"/>
          </a:xfrm>
          <a:prstGeom prst="rect">
            <a:avLst/>
          </a:prstGeom>
          <a:noFill/>
        </p:spPr>
        <p:txBody>
          <a:bodyPr wrap="none" rtlCol="0">
            <a:spAutoFit/>
          </a:bodyPr>
          <a:lstStyle/>
          <a:p>
            <a:r>
              <a:rPr lang="en-GB" sz="2000" dirty="0">
                <a:solidFill>
                  <a:srgbClr val="0432FF"/>
                </a:solidFill>
              </a:rPr>
              <a:t>Neutrino Factory</a:t>
            </a:r>
          </a:p>
        </p:txBody>
      </p:sp>
      <p:sp>
        <p:nvSpPr>
          <p:cNvPr id="18" name="TextBox 17">
            <a:extLst>
              <a:ext uri="{FF2B5EF4-FFF2-40B4-BE49-F238E27FC236}">
                <a16:creationId xmlns:a16="http://schemas.microsoft.com/office/drawing/2014/main" id="{FF7FC7B7-2D2A-8646-933B-6E4F89CC4B50}"/>
              </a:ext>
            </a:extLst>
          </p:cNvPr>
          <p:cNvSpPr txBox="1"/>
          <p:nvPr/>
        </p:nvSpPr>
        <p:spPr>
          <a:xfrm rot="16200000">
            <a:off x="-62452" y="5541718"/>
            <a:ext cx="1667444" cy="400110"/>
          </a:xfrm>
          <a:prstGeom prst="rect">
            <a:avLst/>
          </a:prstGeom>
          <a:noFill/>
        </p:spPr>
        <p:txBody>
          <a:bodyPr wrap="none" rtlCol="0">
            <a:spAutoFit/>
          </a:bodyPr>
          <a:lstStyle/>
          <a:p>
            <a:r>
              <a:rPr lang="en-GB" sz="2000" dirty="0">
                <a:solidFill>
                  <a:srgbClr val="FF0000"/>
                </a:solidFill>
              </a:rPr>
              <a:t>Muon Collider</a:t>
            </a:r>
          </a:p>
        </p:txBody>
      </p:sp>
      <p:sp>
        <p:nvSpPr>
          <p:cNvPr id="16" name="TextBox 15">
            <a:extLst>
              <a:ext uri="{FF2B5EF4-FFF2-40B4-BE49-F238E27FC236}">
                <a16:creationId xmlns:a16="http://schemas.microsoft.com/office/drawing/2014/main" id="{1F430D1E-A4BD-3243-9307-8344B56A2381}"/>
              </a:ext>
            </a:extLst>
          </p:cNvPr>
          <p:cNvSpPr txBox="1"/>
          <p:nvPr/>
        </p:nvSpPr>
        <p:spPr>
          <a:xfrm>
            <a:off x="5063585" y="2074894"/>
            <a:ext cx="3388492" cy="646331"/>
          </a:xfrm>
          <a:prstGeom prst="rect">
            <a:avLst/>
          </a:prstGeom>
          <a:noFill/>
          <a:ln>
            <a:solidFill>
              <a:schemeClr val="accent1"/>
            </a:solidFill>
          </a:ln>
        </p:spPr>
        <p:txBody>
          <a:bodyPr wrap="none" rtlCol="0">
            <a:spAutoFit/>
          </a:bodyPr>
          <a:lstStyle/>
          <a:p>
            <a:pPr algn="ctr"/>
            <a:r>
              <a:rPr lang="en-GB" dirty="0"/>
              <a:t>+Decay At Rest and Coherent scat.</a:t>
            </a:r>
          </a:p>
          <a:p>
            <a:pPr algn="ctr"/>
            <a:r>
              <a:rPr lang="en-GB" dirty="0"/>
              <a:t>(with short pulses)</a:t>
            </a:r>
          </a:p>
        </p:txBody>
      </p:sp>
      <p:sp>
        <p:nvSpPr>
          <p:cNvPr id="19" name="TextBox 18">
            <a:extLst>
              <a:ext uri="{FF2B5EF4-FFF2-40B4-BE49-F238E27FC236}">
                <a16:creationId xmlns:a16="http://schemas.microsoft.com/office/drawing/2014/main" id="{F8684A9C-D1DA-0448-9C40-389BF917B28E}"/>
              </a:ext>
            </a:extLst>
          </p:cNvPr>
          <p:cNvSpPr txBox="1"/>
          <p:nvPr/>
        </p:nvSpPr>
        <p:spPr>
          <a:xfrm>
            <a:off x="6247807" y="1553519"/>
            <a:ext cx="1112677" cy="369332"/>
          </a:xfrm>
          <a:prstGeom prst="rect">
            <a:avLst/>
          </a:prstGeom>
          <a:noFill/>
        </p:spPr>
        <p:txBody>
          <a:bodyPr wrap="none" rtlCol="0">
            <a:spAutoFit/>
          </a:bodyPr>
          <a:lstStyle/>
          <a:p>
            <a:r>
              <a:rPr lang="fr-FR" dirty="0" err="1">
                <a:solidFill>
                  <a:srgbClr val="0432FF"/>
                </a:solidFill>
              </a:rPr>
              <a:t>nuSTORM</a:t>
            </a:r>
            <a:endParaRPr lang="fr-FR" dirty="0">
              <a:solidFill>
                <a:srgbClr val="0432FF"/>
              </a:solidFill>
            </a:endParaRPr>
          </a:p>
        </p:txBody>
      </p:sp>
      <p:sp>
        <p:nvSpPr>
          <p:cNvPr id="20" name="TextBox 28">
            <a:extLst>
              <a:ext uri="{FF2B5EF4-FFF2-40B4-BE49-F238E27FC236}">
                <a16:creationId xmlns:a16="http://schemas.microsoft.com/office/drawing/2014/main" id="{0F8C8C63-9486-1A48-82A4-0A7D82EADE3A}"/>
              </a:ext>
            </a:extLst>
          </p:cNvPr>
          <p:cNvSpPr txBox="1">
            <a:spLocks noChangeArrowheads="1"/>
          </p:cNvSpPr>
          <p:nvPr/>
        </p:nvSpPr>
        <p:spPr bwMode="auto">
          <a:xfrm>
            <a:off x="5127196" y="782245"/>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00B050"/>
                </a:solidFill>
                <a:latin typeface="Symbol" charset="2"/>
              </a:rPr>
              <a:t>n</a:t>
            </a:r>
            <a:r>
              <a:rPr lang="en-GB" altLang="en-US" b="1" i="1" baseline="-25000" dirty="0">
                <a:solidFill>
                  <a:srgbClr val="00B050"/>
                </a:solidFill>
                <a:latin typeface="Symbol" charset="2"/>
                <a:sym typeface="Symbol" charset="2"/>
              </a:rPr>
              <a:t>m</a:t>
            </a:r>
            <a:r>
              <a:rPr lang="en-GB" altLang="en-US" b="1" dirty="0">
                <a:solidFill>
                  <a:srgbClr val="00B050"/>
                </a:solidFill>
              </a:rPr>
              <a:t> or </a:t>
            </a:r>
            <a:r>
              <a:rPr lang="en-GB" altLang="en-US" b="1" dirty="0">
                <a:solidFill>
                  <a:srgbClr val="00B050"/>
                </a:solidFill>
                <a:sym typeface="Symbol" charset="2"/>
              </a:rPr>
              <a:t></a:t>
            </a:r>
            <a:r>
              <a:rPr lang="en-GB" altLang="en-US" b="1" dirty="0">
                <a:solidFill>
                  <a:srgbClr val="00B050"/>
                </a:solidFill>
                <a:latin typeface="Symbol" charset="2"/>
              </a:rPr>
              <a:t>n</a:t>
            </a:r>
            <a:r>
              <a:rPr lang="en-GB" altLang="en-US" b="1" i="1" baseline="-25000" dirty="0">
                <a:solidFill>
                  <a:srgbClr val="00B050"/>
                </a:solidFill>
                <a:latin typeface="Symbol" charset="2"/>
                <a:sym typeface="Symbol" charset="2"/>
              </a:rPr>
              <a:t>m</a:t>
            </a:r>
            <a:endParaRPr lang="en-GB" altLang="en-US" b="1" dirty="0">
              <a:solidFill>
                <a:srgbClr val="00B050"/>
              </a:solidFill>
            </a:endParaRPr>
          </a:p>
        </p:txBody>
      </p:sp>
      <p:sp>
        <p:nvSpPr>
          <p:cNvPr id="21" name="Rectangle 20">
            <a:extLst>
              <a:ext uri="{FF2B5EF4-FFF2-40B4-BE49-F238E27FC236}">
                <a16:creationId xmlns:a16="http://schemas.microsoft.com/office/drawing/2014/main" id="{386C3C92-88C4-5949-92B8-DBACD0340AA4}"/>
              </a:ext>
            </a:extLst>
          </p:cNvPr>
          <p:cNvSpPr/>
          <p:nvPr/>
        </p:nvSpPr>
        <p:spPr>
          <a:xfrm>
            <a:off x="7922645" y="597172"/>
            <a:ext cx="1084263" cy="368300"/>
          </a:xfrm>
          <a:prstGeom prst="rect">
            <a:avLst/>
          </a:prstGeom>
        </p:spPr>
        <p:txBody>
          <a:bodyPr wrap="none">
            <a:spAutoFit/>
          </a:bodyPr>
          <a:lstStyle/>
          <a:p>
            <a:pPr>
              <a:defRPr/>
            </a:pP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Symbol" panose="05050102010706020507" pitchFamily="18" charset="2"/>
                <a:ea typeface="+mn-ea"/>
                <a:cs typeface="Arial" pitchFamily="34" charset="0"/>
                <a:sym typeface="Symbol"/>
              </a:rPr>
              <a:t>m</a:t>
            </a:r>
            <a:r>
              <a:rPr lang="en-GB" b="1" dirty="0">
                <a:solidFill>
                  <a:srgbClr val="FF0000"/>
                </a:solidFill>
                <a:latin typeface="Times New Roman" pitchFamily="18" charset="0"/>
                <a:ea typeface="+mn-ea"/>
                <a:cs typeface="Arial" pitchFamily="34" charset="0"/>
              </a:rPr>
              <a:t>  + </a:t>
            </a:r>
            <a:r>
              <a:rPr lang="en-GB" b="1" dirty="0">
                <a:solidFill>
                  <a:srgbClr val="FF0000"/>
                </a:solidFill>
                <a:latin typeface="Times New Roman" pitchFamily="18" charset="0"/>
                <a:ea typeface="+mn-ea"/>
                <a:cs typeface="Arial" pitchFamily="34" charset="0"/>
                <a:sym typeface="Symbol"/>
              </a:rPr>
              <a:t></a:t>
            </a: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mj-lt"/>
                <a:ea typeface="+mn-ea"/>
                <a:cs typeface="Arial" pitchFamily="34" charset="0"/>
                <a:sym typeface="Symbol"/>
              </a:rPr>
              <a:t>e</a:t>
            </a:r>
            <a:r>
              <a:rPr lang="en-GB" b="1" baseline="-25000" dirty="0">
                <a:solidFill>
                  <a:srgbClr val="FF0000"/>
                </a:solidFill>
                <a:latin typeface="Times New Roman" pitchFamily="18" charset="0"/>
                <a:ea typeface="+mn-ea"/>
                <a:cs typeface="Arial" pitchFamily="34" charset="0"/>
              </a:rPr>
              <a:t> </a:t>
            </a:r>
            <a:endParaRPr lang="en-GB" dirty="0">
              <a:latin typeface="Times New Roman" pitchFamily="18" charset="0"/>
              <a:ea typeface="+mn-ea"/>
              <a:cs typeface="Arial" pitchFamily="34" charset="0"/>
            </a:endParaRPr>
          </a:p>
        </p:txBody>
      </p:sp>
      <p:sp>
        <p:nvSpPr>
          <p:cNvPr id="22" name="Rectangle 21">
            <a:extLst>
              <a:ext uri="{FF2B5EF4-FFF2-40B4-BE49-F238E27FC236}">
                <a16:creationId xmlns:a16="http://schemas.microsoft.com/office/drawing/2014/main" id="{888F14F3-1412-5F40-85AA-4E501F1A645F}"/>
              </a:ext>
            </a:extLst>
          </p:cNvPr>
          <p:cNvSpPr/>
          <p:nvPr/>
        </p:nvSpPr>
        <p:spPr>
          <a:xfrm>
            <a:off x="7909945" y="941659"/>
            <a:ext cx="1084263" cy="369888"/>
          </a:xfrm>
          <a:prstGeom prst="rect">
            <a:avLst/>
          </a:prstGeom>
        </p:spPr>
        <p:txBody>
          <a:bodyPr wrap="none">
            <a:spAutoFit/>
          </a:bodyPr>
          <a:lstStyle/>
          <a:p>
            <a:pPr>
              <a:defRPr/>
            </a:pP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mj-lt"/>
                <a:ea typeface="+mn-ea"/>
                <a:cs typeface="Arial" pitchFamily="34" charset="0"/>
                <a:sym typeface="Symbol"/>
              </a:rPr>
              <a:t>e</a:t>
            </a:r>
            <a:r>
              <a:rPr lang="en-GB" b="1" dirty="0">
                <a:solidFill>
                  <a:srgbClr val="FF0000"/>
                </a:solidFill>
                <a:latin typeface="Times New Roman" pitchFamily="18" charset="0"/>
                <a:ea typeface="+mn-ea"/>
                <a:cs typeface="Arial" pitchFamily="34" charset="0"/>
              </a:rPr>
              <a:t>  + </a:t>
            </a:r>
            <a:r>
              <a:rPr lang="en-GB" b="1" dirty="0">
                <a:solidFill>
                  <a:srgbClr val="FF0000"/>
                </a:solidFill>
                <a:latin typeface="Times New Roman" pitchFamily="18" charset="0"/>
                <a:ea typeface="+mn-ea"/>
                <a:cs typeface="Arial" pitchFamily="34" charset="0"/>
                <a:sym typeface="Symbol"/>
              </a:rPr>
              <a:t></a:t>
            </a:r>
            <a:r>
              <a:rPr lang="en-GB" b="1" dirty="0">
                <a:solidFill>
                  <a:srgbClr val="FF0000"/>
                </a:solidFill>
                <a:latin typeface="Symbol" panose="05050102010706020507" pitchFamily="18" charset="2"/>
                <a:ea typeface="+mn-ea"/>
                <a:cs typeface="Arial" pitchFamily="34" charset="0"/>
              </a:rPr>
              <a:t>n</a:t>
            </a:r>
            <a:r>
              <a:rPr lang="en-GB" b="1" i="1" baseline="-25000" dirty="0">
                <a:solidFill>
                  <a:srgbClr val="FF0000"/>
                </a:solidFill>
                <a:latin typeface="Symbol" panose="05050102010706020507" pitchFamily="18" charset="2"/>
                <a:ea typeface="+mn-ea"/>
                <a:cs typeface="Arial" pitchFamily="34" charset="0"/>
                <a:sym typeface="Symbol"/>
              </a:rPr>
              <a:t>m</a:t>
            </a:r>
            <a:r>
              <a:rPr lang="en-GB" b="1" baseline="-25000" dirty="0">
                <a:solidFill>
                  <a:srgbClr val="FF0000"/>
                </a:solidFill>
                <a:latin typeface="Times New Roman" pitchFamily="18" charset="0"/>
                <a:ea typeface="+mn-ea"/>
                <a:cs typeface="Arial" pitchFamily="34" charset="0"/>
              </a:rPr>
              <a:t> </a:t>
            </a:r>
            <a:endParaRPr lang="en-GB" dirty="0">
              <a:latin typeface="Times New Roman" pitchFamily="18" charset="0"/>
              <a:ea typeface="+mn-ea"/>
              <a:cs typeface="Arial" pitchFamily="34" charset="0"/>
            </a:endParaRPr>
          </a:p>
        </p:txBody>
      </p:sp>
      <p:sp>
        <p:nvSpPr>
          <p:cNvPr id="23" name="Rectangle 16">
            <a:extLst>
              <a:ext uri="{FF2B5EF4-FFF2-40B4-BE49-F238E27FC236}">
                <a16:creationId xmlns:a16="http://schemas.microsoft.com/office/drawing/2014/main" id="{B1841AEA-9CD3-B54F-96DF-F610092B23FA}"/>
              </a:ext>
            </a:extLst>
          </p:cNvPr>
          <p:cNvSpPr>
            <a:spLocks noChangeArrowheads="1"/>
          </p:cNvSpPr>
          <p:nvPr/>
        </p:nvSpPr>
        <p:spPr bwMode="auto">
          <a:xfrm>
            <a:off x="87191" y="378331"/>
            <a:ext cx="21627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spcAft>
                <a:spcPts val="600"/>
              </a:spcAft>
            </a:pPr>
            <a:r>
              <a:rPr lang="en-GB" altLang="en-US" b="1" dirty="0">
                <a:solidFill>
                  <a:srgbClr val="FF0000"/>
                </a:solidFill>
                <a:ea typeface="MS PGothic" charset="-128"/>
                <a:cs typeface="Times New Roman" charset="0"/>
              </a:rPr>
              <a:t>2.7x10</a:t>
            </a:r>
            <a:r>
              <a:rPr lang="en-GB" altLang="en-US" b="1" baseline="30000" dirty="0">
                <a:solidFill>
                  <a:srgbClr val="FF0000"/>
                </a:solidFill>
                <a:ea typeface="MS PGothic" charset="-128"/>
                <a:cs typeface="Times New Roman" charset="0"/>
              </a:rPr>
              <a:t>23</a:t>
            </a:r>
            <a:r>
              <a:rPr lang="en-GB" altLang="en-US" b="1" dirty="0">
                <a:solidFill>
                  <a:srgbClr val="FF0000"/>
                </a:solidFill>
                <a:ea typeface="MS PGothic" charset="-128"/>
                <a:cs typeface="Times New Roman" charset="0"/>
              </a:rPr>
              <a:t> </a:t>
            </a:r>
            <a:r>
              <a:rPr lang="en-GB" altLang="en-US" b="1" dirty="0" err="1">
                <a:solidFill>
                  <a:srgbClr val="FF0000"/>
                </a:solidFill>
                <a:ea typeface="MS PGothic" charset="-128"/>
                <a:cs typeface="Times New Roman" charset="0"/>
              </a:rPr>
              <a:t>p.o.t</a:t>
            </a:r>
            <a:r>
              <a:rPr lang="en-GB" altLang="en-US" b="1" dirty="0">
                <a:solidFill>
                  <a:srgbClr val="FF0000"/>
                </a:solidFill>
                <a:ea typeface="MS PGothic" charset="-128"/>
                <a:cs typeface="Times New Roman" charset="0"/>
              </a:rPr>
              <a:t>/year</a:t>
            </a:r>
          </a:p>
        </p:txBody>
      </p:sp>
      <p:sp>
        <p:nvSpPr>
          <p:cNvPr id="2" name="Rectangle 1">
            <a:extLst>
              <a:ext uri="{FF2B5EF4-FFF2-40B4-BE49-F238E27FC236}">
                <a16:creationId xmlns:a16="http://schemas.microsoft.com/office/drawing/2014/main" id="{C1D5DD5B-CA36-CC4A-938E-0C493502A0B9}"/>
              </a:ext>
            </a:extLst>
          </p:cNvPr>
          <p:cNvSpPr/>
          <p:nvPr/>
        </p:nvSpPr>
        <p:spPr>
          <a:xfrm rot="16200000">
            <a:off x="662105" y="5589967"/>
            <a:ext cx="987771" cy="369332"/>
          </a:xfrm>
          <a:prstGeom prst="rect">
            <a:avLst/>
          </a:prstGeom>
        </p:spPr>
        <p:txBody>
          <a:bodyPr wrap="none">
            <a:spAutoFit/>
          </a:bodyPr>
          <a:lstStyle/>
          <a:p>
            <a:r>
              <a:rPr lang="en-GB" dirty="0" err="1">
                <a:solidFill>
                  <a:srgbClr val="FF6600"/>
                </a:solidFill>
                <a:latin typeface="Times New Roman" charset="0"/>
                <a:cs typeface="Times New Roman" charset="0"/>
              </a:rPr>
              <a:t>ESS</a:t>
            </a:r>
            <a:r>
              <a:rPr lang="en-GB" dirty="0" err="1">
                <a:solidFill>
                  <a:srgbClr val="0432FF"/>
                </a:solidFill>
                <a:latin typeface="Times New Roman" charset="0"/>
                <a:cs typeface="Times New Roman" charset="0"/>
              </a:rPr>
              <a:t>μ</a:t>
            </a:r>
            <a:r>
              <a:rPr lang="en-GB" dirty="0" err="1">
                <a:solidFill>
                  <a:srgbClr val="FF6600"/>
                </a:solidFill>
                <a:latin typeface="Times New Roman" charset="0"/>
                <a:cs typeface="Times New Roman" charset="0"/>
              </a:rPr>
              <a:t>SB</a:t>
            </a:r>
            <a:endParaRPr lang="en-FR" dirty="0"/>
          </a:p>
        </p:txBody>
      </p:sp>
      <p:sp>
        <p:nvSpPr>
          <p:cNvPr id="24" name="Rectangle 23">
            <a:extLst>
              <a:ext uri="{FF2B5EF4-FFF2-40B4-BE49-F238E27FC236}">
                <a16:creationId xmlns:a16="http://schemas.microsoft.com/office/drawing/2014/main" id="{3578E45C-C47D-5B49-9D02-4BA845C1B653}"/>
              </a:ext>
            </a:extLst>
          </p:cNvPr>
          <p:cNvSpPr/>
          <p:nvPr/>
        </p:nvSpPr>
        <p:spPr>
          <a:xfrm rot="16200000">
            <a:off x="662106" y="1578140"/>
            <a:ext cx="987771" cy="369332"/>
          </a:xfrm>
          <a:prstGeom prst="rect">
            <a:avLst/>
          </a:prstGeom>
        </p:spPr>
        <p:txBody>
          <a:bodyPr wrap="none">
            <a:spAutoFit/>
          </a:bodyPr>
          <a:lstStyle/>
          <a:p>
            <a:r>
              <a:rPr lang="en-GB" dirty="0">
                <a:solidFill>
                  <a:srgbClr val="FF6600"/>
                </a:solidFill>
                <a:latin typeface="Times New Roman" charset="0"/>
                <a:cs typeface="Times New Roman" charset="0"/>
              </a:rPr>
              <a:t>ESS</a:t>
            </a:r>
            <a:r>
              <a:rPr lang="el-GR" dirty="0">
                <a:solidFill>
                  <a:srgbClr val="0432FF"/>
                </a:solidFill>
                <a:latin typeface="Times New Roman" charset="0"/>
                <a:cs typeface="Times New Roman" charset="0"/>
              </a:rPr>
              <a:t>ν</a:t>
            </a:r>
            <a:r>
              <a:rPr lang="en-GB" dirty="0">
                <a:solidFill>
                  <a:srgbClr val="FF6600"/>
                </a:solidFill>
                <a:latin typeface="Times New Roman" charset="0"/>
                <a:cs typeface="Times New Roman" charset="0"/>
              </a:rPr>
              <a:t>SB</a:t>
            </a:r>
            <a:endParaRPr lang="en-FR" dirty="0"/>
          </a:p>
        </p:txBody>
      </p:sp>
    </p:spTree>
    <p:extLst>
      <p:ext uri="{BB962C8B-B14F-4D97-AF65-F5344CB8AC3E}">
        <p14:creationId xmlns:p14="http://schemas.microsoft.com/office/powerpoint/2010/main" val="1423972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7"/>
            <a:ext cx="6940781" cy="1188761"/>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Upcoming studies</a:t>
            </a:r>
            <a:br>
              <a:rPr lang="en-GB" sz="4400" dirty="0">
                <a:solidFill>
                  <a:srgbClr val="0000FF"/>
                </a:solidFill>
              </a:rPr>
            </a:br>
            <a:r>
              <a:rPr lang="en-GB" sz="2800" dirty="0">
                <a:solidFill>
                  <a:srgbClr val="0000FF"/>
                </a:solidFill>
              </a:rPr>
              <a:t>(mainly cross-section measurements)</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593907"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dirty="0">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12</a:t>
            </a:fld>
            <a:endParaRPr lang="en-GB">
              <a:latin typeface="Times New Roman" charset="0"/>
              <a:ea typeface="ＭＳ Ｐゴシック" charset="0"/>
              <a:cs typeface="ＭＳ Ｐゴシック" charset="0"/>
            </a:endParaRPr>
          </a:p>
        </p:txBody>
      </p:sp>
      <p:pic>
        <p:nvPicPr>
          <p:cNvPr id="13" name="Picture 12">
            <a:extLst>
              <a:ext uri="{FF2B5EF4-FFF2-40B4-BE49-F238E27FC236}">
                <a16:creationId xmlns:a16="http://schemas.microsoft.com/office/drawing/2014/main" id="{4E746BE2-BC6B-C64E-B561-E2FD85707B2E}"/>
              </a:ext>
            </a:extLst>
          </p:cNvPr>
          <p:cNvPicPr>
            <a:picLocks noChangeAspect="1"/>
          </p:cNvPicPr>
          <p:nvPr/>
        </p:nvPicPr>
        <p:blipFill rotWithShape="1">
          <a:blip r:embed="rId3"/>
          <a:srcRect l="34104" t="46617" r="33970" b="12282"/>
          <a:stretch/>
        </p:blipFill>
        <p:spPr bwMode="auto">
          <a:xfrm>
            <a:off x="64147" y="1250164"/>
            <a:ext cx="4840244" cy="4407506"/>
          </a:xfrm>
          <a:prstGeom prst="rect">
            <a:avLst/>
          </a:prstGeom>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7A8BD932-0A16-C846-90B1-A1FFE42BC86A}"/>
              </a:ext>
            </a:extLst>
          </p:cNvPr>
          <p:cNvSpPr/>
          <p:nvPr/>
        </p:nvSpPr>
        <p:spPr>
          <a:xfrm>
            <a:off x="5058968" y="1268123"/>
            <a:ext cx="4085032" cy="4909036"/>
          </a:xfrm>
          <a:prstGeom prst="rect">
            <a:avLst/>
          </a:prstGeom>
        </p:spPr>
        <p:txBody>
          <a:bodyPr wrap="square">
            <a:spAutoFit/>
          </a:bodyPr>
          <a:lstStyle/>
          <a:p>
            <a:pPr marL="342900" lvl="0" indent="-342900" fontAlgn="base">
              <a:spcBef>
                <a:spcPts val="600"/>
              </a:spcBef>
              <a:buFont typeface="+mj-lt"/>
              <a:buAutoNum type="arabicPeriod"/>
            </a:pPr>
            <a:r>
              <a:rPr lang="en-GB" b="1" dirty="0"/>
              <a:t>Design</a:t>
            </a:r>
            <a:r>
              <a:rPr lang="en-GB" dirty="0"/>
              <a:t> </a:t>
            </a:r>
            <a:r>
              <a:rPr lang="en-GB" b="1" dirty="0"/>
              <a:t>of a racetrack storage </a:t>
            </a:r>
            <a:r>
              <a:rPr lang="en-GB" dirty="0"/>
              <a:t>ring for low energy muons produced with a beam from the ESS linac.</a:t>
            </a:r>
          </a:p>
          <a:p>
            <a:pPr marL="342900" lvl="0" indent="-342900" fontAlgn="base">
              <a:spcBef>
                <a:spcPts val="600"/>
              </a:spcBef>
              <a:buFont typeface="+mj-lt"/>
              <a:buAutoNum type="arabicPeriod"/>
            </a:pPr>
            <a:r>
              <a:rPr lang="en-GB" dirty="0"/>
              <a:t>Design a transfer system from the initial </a:t>
            </a:r>
            <a:r>
              <a:rPr lang="en-GB" b="1" dirty="0"/>
              <a:t>collection and extraction of pions </a:t>
            </a:r>
            <a:r>
              <a:rPr lang="en-GB" dirty="0"/>
              <a:t>behind the target station, up to the injection point.</a:t>
            </a:r>
          </a:p>
          <a:p>
            <a:pPr marL="342900" lvl="0" indent="-342900" fontAlgn="base">
              <a:spcBef>
                <a:spcPts val="600"/>
              </a:spcBef>
              <a:buFont typeface="+mj-lt"/>
              <a:buAutoNum type="arabicPeriod"/>
            </a:pPr>
            <a:r>
              <a:rPr lang="en-GB" dirty="0"/>
              <a:t>Design a </a:t>
            </a:r>
            <a:r>
              <a:rPr lang="en-GB" b="1" dirty="0"/>
              <a:t>transfer line </a:t>
            </a:r>
            <a:r>
              <a:rPr lang="en-GB" dirty="0"/>
              <a:t>from the ESS</a:t>
            </a:r>
            <a:r>
              <a:rPr lang="el-GR" dirty="0"/>
              <a:t>ν</a:t>
            </a:r>
            <a:r>
              <a:rPr lang="en-GB" dirty="0"/>
              <a:t>SB ring-to-switchyard transfer line to the </a:t>
            </a:r>
            <a:r>
              <a:rPr lang="en-GB" b="1" dirty="0" err="1"/>
              <a:t>nuSTORM</a:t>
            </a:r>
            <a:r>
              <a:rPr lang="en-GB" b="1" dirty="0"/>
              <a:t> target</a:t>
            </a:r>
            <a:r>
              <a:rPr lang="en-GB" dirty="0"/>
              <a:t>.</a:t>
            </a:r>
          </a:p>
          <a:p>
            <a:pPr marL="342900" lvl="0" indent="-342900" fontAlgn="base">
              <a:spcBef>
                <a:spcPts val="600"/>
              </a:spcBef>
              <a:buFont typeface="+mj-lt"/>
              <a:buAutoNum type="arabicPeriod"/>
            </a:pPr>
            <a:r>
              <a:rPr lang="en-GB" dirty="0"/>
              <a:t>Design an </a:t>
            </a:r>
            <a:r>
              <a:rPr lang="en-GB" b="1" dirty="0"/>
              <a:t>injection scheme </a:t>
            </a:r>
            <a:r>
              <a:rPr lang="en-GB" dirty="0"/>
              <a:t>for the racetrack storage ring</a:t>
            </a:r>
          </a:p>
          <a:p>
            <a:pPr marL="342900" lvl="0" indent="-342900" fontAlgn="base">
              <a:spcBef>
                <a:spcPts val="600"/>
              </a:spcBef>
              <a:buFont typeface="+mj-lt"/>
              <a:buAutoNum type="arabicPeriod"/>
            </a:pPr>
            <a:r>
              <a:rPr lang="en-GB" dirty="0"/>
              <a:t>Design a </a:t>
            </a:r>
            <a:r>
              <a:rPr lang="en-GB" b="1" dirty="0"/>
              <a:t>Monitored Neutrino Beam </a:t>
            </a:r>
            <a:r>
              <a:rPr lang="en-GB" dirty="0"/>
              <a:t>(low energy ENUBET)</a:t>
            </a:r>
          </a:p>
          <a:p>
            <a:pPr marL="342900" lvl="0" indent="-342900" fontAlgn="base">
              <a:spcBef>
                <a:spcPts val="600"/>
              </a:spcBef>
              <a:buFont typeface="+mj-lt"/>
              <a:buAutoNum type="arabicPeriod"/>
            </a:pPr>
            <a:r>
              <a:rPr lang="en-GB" b="1" dirty="0"/>
              <a:t>Optimize the performance </a:t>
            </a:r>
            <a:r>
              <a:rPr lang="en-GB" dirty="0"/>
              <a:t>of the ESSνSB accelerator complex</a:t>
            </a:r>
            <a:r>
              <a:rPr lang="en-GB" dirty="0">
                <a:highlight>
                  <a:srgbClr val="FFFF00"/>
                </a:highlight>
              </a:rPr>
              <a:t> </a:t>
            </a:r>
          </a:p>
        </p:txBody>
      </p:sp>
      <p:sp>
        <p:nvSpPr>
          <p:cNvPr id="3" name="TextBox 2">
            <a:extLst>
              <a:ext uri="{FF2B5EF4-FFF2-40B4-BE49-F238E27FC236}">
                <a16:creationId xmlns:a16="http://schemas.microsoft.com/office/drawing/2014/main" id="{40B4A247-A550-3C44-BCB2-7DE2AE6C8C1E}"/>
              </a:ext>
            </a:extLst>
          </p:cNvPr>
          <p:cNvSpPr txBox="1"/>
          <p:nvPr/>
        </p:nvSpPr>
        <p:spPr>
          <a:xfrm>
            <a:off x="232611" y="5719011"/>
            <a:ext cx="4321055" cy="1200329"/>
          </a:xfrm>
          <a:prstGeom prst="rect">
            <a:avLst/>
          </a:prstGeom>
          <a:noFill/>
        </p:spPr>
        <p:txBody>
          <a:bodyPr wrap="none" rtlCol="0">
            <a:spAutoFit/>
          </a:bodyPr>
          <a:lstStyle/>
          <a:p>
            <a:pPr algn="l"/>
            <a:r>
              <a:rPr lang="en-GB" dirty="0"/>
              <a:t>Cross-section measurements with:</a:t>
            </a:r>
          </a:p>
          <a:p>
            <a:pPr marL="285750" indent="-285750">
              <a:buFont typeface="Arial" panose="020B0604020202020204" pitchFamily="34" charset="0"/>
              <a:buChar char="•"/>
            </a:pPr>
            <a:r>
              <a:rPr lang="en-GB" dirty="0"/>
              <a:t>Low Energy </a:t>
            </a:r>
            <a:r>
              <a:rPr lang="en-GB" dirty="0" err="1"/>
              <a:t>nuSTORM</a:t>
            </a:r>
            <a:r>
              <a:rPr lang="en-GB" dirty="0"/>
              <a:t>: </a:t>
            </a:r>
            <a:r>
              <a:rPr lang="en-GB" dirty="0">
                <a:solidFill>
                  <a:srgbClr val="00B050"/>
                </a:solidFill>
              </a:rPr>
              <a:t>π⟶ </a:t>
            </a:r>
            <a:r>
              <a:rPr lang="en-GB" dirty="0" err="1">
                <a:solidFill>
                  <a:srgbClr val="00B050"/>
                </a:solidFill>
              </a:rPr>
              <a:t>μ</a:t>
            </a:r>
            <a:r>
              <a:rPr lang="en-GB" dirty="0">
                <a:solidFill>
                  <a:srgbClr val="00B050"/>
                </a:solidFill>
              </a:rPr>
              <a:t> </a:t>
            </a:r>
            <a:r>
              <a:rPr lang="en-GB" dirty="0">
                <a:solidFill>
                  <a:srgbClr val="0432FF"/>
                </a:solidFill>
              </a:rPr>
              <a:t>⟶ </a:t>
            </a:r>
            <a:r>
              <a:rPr lang="en-GB" dirty="0" err="1">
                <a:solidFill>
                  <a:srgbClr val="0432FF"/>
                </a:solidFill>
              </a:rPr>
              <a:t>e+ν</a:t>
            </a:r>
            <a:r>
              <a:rPr lang="en-GB" baseline="-25000" dirty="0" err="1">
                <a:solidFill>
                  <a:srgbClr val="0432FF"/>
                </a:solidFill>
              </a:rPr>
              <a:t>μ</a:t>
            </a:r>
            <a:r>
              <a:rPr lang="en-GB" dirty="0" err="1">
                <a:solidFill>
                  <a:srgbClr val="0432FF"/>
                </a:solidFill>
              </a:rPr>
              <a:t>+ν</a:t>
            </a:r>
            <a:r>
              <a:rPr lang="en-GB" baseline="-25000" dirty="0" err="1">
                <a:solidFill>
                  <a:srgbClr val="0432FF"/>
                </a:solidFill>
              </a:rPr>
              <a:t>e</a:t>
            </a:r>
            <a:endParaRPr lang="en-GB" baseline="-25000" dirty="0">
              <a:solidFill>
                <a:srgbClr val="0432FF"/>
              </a:solidFill>
            </a:endParaRPr>
          </a:p>
          <a:p>
            <a:pPr marL="285750" indent="-285750">
              <a:buFont typeface="Arial" panose="020B0604020202020204" pitchFamily="34" charset="0"/>
              <a:buChar char="•"/>
            </a:pPr>
            <a:r>
              <a:rPr lang="en-GB" dirty="0"/>
              <a:t>Low Energy ENUBET: </a:t>
            </a:r>
            <a:r>
              <a:rPr lang="en-GB" dirty="0">
                <a:solidFill>
                  <a:srgbClr val="00B050"/>
                </a:solidFill>
              </a:rPr>
              <a:t>π ⟶ </a:t>
            </a:r>
            <a:r>
              <a:rPr lang="en-GB" dirty="0" err="1">
                <a:solidFill>
                  <a:srgbClr val="00B050"/>
                </a:solidFill>
              </a:rPr>
              <a:t>μ+ν</a:t>
            </a:r>
            <a:r>
              <a:rPr lang="en-GB" baseline="-25000" dirty="0" err="1">
                <a:solidFill>
                  <a:srgbClr val="00B050"/>
                </a:solidFill>
              </a:rPr>
              <a:t>μ</a:t>
            </a:r>
            <a:endParaRPr lang="en-GB" baseline="-25000" dirty="0">
              <a:solidFill>
                <a:srgbClr val="00B050"/>
              </a:solidFill>
            </a:endParaRPr>
          </a:p>
          <a:p>
            <a:pPr marL="285750" indent="-285750" algn="l">
              <a:buFont typeface="Arial" panose="020B0604020202020204" pitchFamily="34" charset="0"/>
              <a:buChar char="•"/>
            </a:pPr>
            <a:endParaRPr lang="en-GB" dirty="0"/>
          </a:p>
        </p:txBody>
      </p:sp>
    </p:spTree>
    <p:extLst>
      <p:ext uri="{BB962C8B-B14F-4D97-AF65-F5344CB8AC3E}">
        <p14:creationId xmlns:p14="http://schemas.microsoft.com/office/powerpoint/2010/main" val="2405339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ESS</a:t>
            </a:r>
            <a:r>
              <a:rPr lang="el-GR" sz="4400" dirty="0">
                <a:solidFill>
                  <a:srgbClr val="0000FF"/>
                </a:solidFill>
              </a:rPr>
              <a:t>ν</a:t>
            </a:r>
            <a:r>
              <a:rPr lang="fr-CH" sz="4400" dirty="0">
                <a:solidFill>
                  <a:srgbClr val="0000FF"/>
                </a:solidFill>
              </a:rPr>
              <a:t>SB+</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dirty="0">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13</a:t>
            </a:fld>
            <a:endParaRPr lang="en-GB">
              <a:latin typeface="Times New Roman" charset="0"/>
              <a:ea typeface="ＭＳ Ｐゴシック" charset="0"/>
              <a:cs typeface="ＭＳ Ｐゴシック" charset="0"/>
            </a:endParaRPr>
          </a:p>
        </p:txBody>
      </p:sp>
      <p:sp>
        <p:nvSpPr>
          <p:cNvPr id="8" name="Rectangle 1">
            <a:extLst>
              <a:ext uri="{FF2B5EF4-FFF2-40B4-BE49-F238E27FC236}">
                <a16:creationId xmlns:a16="http://schemas.microsoft.com/office/drawing/2014/main" id="{A363A76B-646E-B271-542D-7803645153FE}"/>
              </a:ext>
            </a:extLst>
          </p:cNvPr>
          <p:cNvSpPr>
            <a:spLocks noChangeArrowheads="1"/>
          </p:cNvSpPr>
          <p:nvPr/>
        </p:nvSpPr>
        <p:spPr bwMode="auto">
          <a:xfrm>
            <a:off x="1712913" y="1757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FR" altLang="en-FR" sz="1800" b="0" i="0" u="none" strike="noStrike" cap="none" normalizeH="0" baseline="0">
                <a:ln>
                  <a:noFill/>
                </a:ln>
                <a:solidFill>
                  <a:schemeClr val="tx1"/>
                </a:solidFill>
                <a:effectLst/>
                <a:latin typeface="Arial" panose="020B0604020202020204" pitchFamily="34" charset="0"/>
              </a:rPr>
            </a:br>
            <a:endParaRPr kumimoji="0" lang="en-FR" altLang="en-FR"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AC1CAFC-7ED1-DA08-064D-521983318E3E}"/>
              </a:ext>
            </a:extLst>
          </p:cNvPr>
          <p:cNvSpPr/>
          <p:nvPr/>
        </p:nvSpPr>
        <p:spPr>
          <a:xfrm>
            <a:off x="1419726" y="826168"/>
            <a:ext cx="6039853" cy="1823576"/>
          </a:xfrm>
          <a:prstGeom prst="rect">
            <a:avLst/>
          </a:prstGeom>
        </p:spPr>
        <p:txBody>
          <a:bodyPr wrap="square">
            <a:spAutoFit/>
          </a:bodyPr>
          <a:lstStyle/>
          <a:p>
            <a:pPr marL="457200" algn="ctr">
              <a:spcBef>
                <a:spcPts val="300"/>
              </a:spcBef>
              <a:spcAft>
                <a:spcPts val="600"/>
              </a:spcAft>
            </a:pPr>
            <a:r>
              <a:rPr lang="en-GB" sz="2800" b="1" i="1" dirty="0">
                <a:latin typeface="Times New Roman" panose="02020603050405020304" pitchFamily="18" charset="0"/>
                <a:ea typeface="Times New Roman" panose="02020603050405020304" pitchFamily="18" charset="0"/>
              </a:rPr>
              <a:t>Research and Innovation actions</a:t>
            </a:r>
            <a:endParaRPr lang="en-FR" sz="1600" dirty="0">
              <a:latin typeface="Times New Roman" panose="02020603050405020304" pitchFamily="18" charset="0"/>
              <a:ea typeface="Times New Roman" panose="02020603050405020304" pitchFamily="18" charset="0"/>
            </a:endParaRPr>
          </a:p>
          <a:p>
            <a:pPr marL="457200" algn="ctr">
              <a:spcBef>
                <a:spcPts val="300"/>
              </a:spcBef>
              <a:spcAft>
                <a:spcPts val="600"/>
              </a:spcAft>
            </a:pPr>
            <a:r>
              <a:rPr lang="en-GB" sz="2800" b="1" i="1" dirty="0">
                <a:latin typeface="Times New Roman" panose="02020603050405020304" pitchFamily="18" charset="0"/>
                <a:ea typeface="Times New Roman" panose="02020603050405020304" pitchFamily="18" charset="0"/>
              </a:rPr>
              <a:t>Innovation actions</a:t>
            </a:r>
            <a:endParaRPr lang="en-FR" sz="1600"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b="1" dirty="0">
                <a:latin typeface="Times New Roman" panose="02020603050405020304" pitchFamily="18" charset="0"/>
                <a:ea typeface="Times New Roman" panose="02020603050405020304" pitchFamily="18" charset="0"/>
              </a:rPr>
              <a:t>Design Study</a:t>
            </a:r>
            <a:endParaRPr lang="en-FR" sz="1600"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sz="1600" dirty="0">
                <a:latin typeface="Times New Roman" panose="02020603050405020304" pitchFamily="18" charset="0"/>
                <a:ea typeface="Times New Roman" panose="02020603050405020304" pitchFamily="18" charset="0"/>
              </a:rPr>
              <a:t>HORIZON-INFRA-2022-DEV-01</a:t>
            </a:r>
            <a:endParaRPr lang="en-FR" sz="16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753D8F87-2BC0-AD55-F879-7D6C321484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5363" y="3277094"/>
            <a:ext cx="1455260" cy="994540"/>
          </a:xfrm>
          <a:prstGeom prst="rect">
            <a:avLst/>
          </a:prstGeom>
        </p:spPr>
      </p:pic>
      <p:sp>
        <p:nvSpPr>
          <p:cNvPr id="4" name="Rectangle 3">
            <a:extLst>
              <a:ext uri="{FF2B5EF4-FFF2-40B4-BE49-F238E27FC236}">
                <a16:creationId xmlns:a16="http://schemas.microsoft.com/office/drawing/2014/main" id="{44916779-EB2D-B7CB-7106-5B9B5B302F0A}"/>
              </a:ext>
            </a:extLst>
          </p:cNvPr>
          <p:cNvSpPr/>
          <p:nvPr/>
        </p:nvSpPr>
        <p:spPr>
          <a:xfrm>
            <a:off x="665746" y="4716087"/>
            <a:ext cx="8205537" cy="1315745"/>
          </a:xfrm>
          <a:prstGeom prst="rect">
            <a:avLst/>
          </a:prstGeom>
        </p:spPr>
        <p:txBody>
          <a:bodyPr wrap="square">
            <a:spAutoFit/>
          </a:bodyPr>
          <a:lstStyle/>
          <a:p>
            <a:pPr>
              <a:spcBef>
                <a:spcPts val="300"/>
              </a:spcBef>
              <a:spcAft>
                <a:spcPts val="600"/>
              </a:spcAft>
            </a:pPr>
            <a:r>
              <a:rPr lang="en-GB" b="1" dirty="0">
                <a:latin typeface="Times New Roman" panose="02020603050405020304" pitchFamily="18" charset="0"/>
                <a:ea typeface="Times New Roman" panose="02020603050405020304" pitchFamily="18" charset="0"/>
              </a:rPr>
              <a:t>Title of Proposal: Study of the use of the ESS facility to accurately measure the neutrino cross-sections for ESSνSB leptonic CP violation measurements and to perform sterile neutrino searches and </a:t>
            </a:r>
            <a:r>
              <a:rPr lang="en-GB" b="1" dirty="0" err="1">
                <a:latin typeface="Times New Roman" panose="02020603050405020304" pitchFamily="18" charset="0"/>
                <a:ea typeface="Times New Roman" panose="02020603050405020304" pitchFamily="18" charset="0"/>
              </a:rPr>
              <a:t>astroparticle</a:t>
            </a:r>
            <a:r>
              <a:rPr lang="en-GB" b="1" dirty="0">
                <a:latin typeface="Times New Roman" panose="02020603050405020304" pitchFamily="18" charset="0"/>
                <a:ea typeface="Times New Roman" panose="02020603050405020304" pitchFamily="18" charset="0"/>
              </a:rPr>
              <a:t> physics.</a:t>
            </a:r>
            <a:endParaRPr lang="en-FR"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b="1" dirty="0">
                <a:latin typeface="Times New Roman" panose="02020603050405020304" pitchFamily="18" charset="0"/>
                <a:ea typeface="Times New Roman" panose="02020603050405020304" pitchFamily="18" charset="0"/>
              </a:rPr>
              <a:t>Acronym of Proposal: ESSνSB+</a:t>
            </a:r>
            <a:endParaRPr lang="en-FR"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64567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ESS</a:t>
            </a:r>
            <a:r>
              <a:rPr lang="el-GR" sz="4400" dirty="0">
                <a:solidFill>
                  <a:srgbClr val="0000FF"/>
                </a:solidFill>
              </a:rPr>
              <a:t>ν</a:t>
            </a:r>
            <a:r>
              <a:rPr lang="fr-CH" sz="4400" dirty="0">
                <a:solidFill>
                  <a:srgbClr val="0000FF"/>
                </a:solidFill>
              </a:rPr>
              <a:t>SB+</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dirty="0">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14</a:t>
            </a:fld>
            <a:endParaRPr lang="en-GB">
              <a:latin typeface="Times New Roman" charset="0"/>
              <a:ea typeface="ＭＳ Ｐゴシック" charset="0"/>
              <a:cs typeface="ＭＳ Ｐゴシック" charset="0"/>
            </a:endParaRPr>
          </a:p>
        </p:txBody>
      </p:sp>
      <p:graphicFrame>
        <p:nvGraphicFramePr>
          <p:cNvPr id="6" name="Table 5">
            <a:extLst>
              <a:ext uri="{FF2B5EF4-FFF2-40B4-BE49-F238E27FC236}">
                <a16:creationId xmlns:a16="http://schemas.microsoft.com/office/drawing/2014/main" id="{D3C9A6ED-DC48-2B0A-A56F-76932AB7CBE2}"/>
              </a:ext>
            </a:extLst>
          </p:cNvPr>
          <p:cNvGraphicFramePr>
            <a:graphicFrameLocks noGrp="1"/>
          </p:cNvGraphicFramePr>
          <p:nvPr>
            <p:extLst>
              <p:ext uri="{D42A27DB-BD31-4B8C-83A1-F6EECF244321}">
                <p14:modId xmlns:p14="http://schemas.microsoft.com/office/powerpoint/2010/main" val="3370635578"/>
              </p:ext>
            </p:extLst>
          </p:nvPr>
        </p:nvGraphicFramePr>
        <p:xfrm>
          <a:off x="192505" y="901831"/>
          <a:ext cx="8767011" cy="5230319"/>
        </p:xfrm>
        <a:graphic>
          <a:graphicData uri="http://schemas.openxmlformats.org/drawingml/2006/table">
            <a:tbl>
              <a:tblPr>
                <a:tableStyleId>{5C22544A-7EE6-4342-B048-85BDC9FD1C3A}</a:tableStyleId>
              </a:tblPr>
              <a:tblGrid>
                <a:gridCol w="1456874">
                  <a:extLst>
                    <a:ext uri="{9D8B030D-6E8A-4147-A177-3AD203B41FA5}">
                      <a16:colId xmlns:a16="http://schemas.microsoft.com/office/drawing/2014/main" val="1362084744"/>
                    </a:ext>
                  </a:extLst>
                </a:gridCol>
                <a:gridCol w="4640348">
                  <a:extLst>
                    <a:ext uri="{9D8B030D-6E8A-4147-A177-3AD203B41FA5}">
                      <a16:colId xmlns:a16="http://schemas.microsoft.com/office/drawing/2014/main" val="2793605513"/>
                    </a:ext>
                  </a:extLst>
                </a:gridCol>
                <a:gridCol w="1570262">
                  <a:extLst>
                    <a:ext uri="{9D8B030D-6E8A-4147-A177-3AD203B41FA5}">
                      <a16:colId xmlns:a16="http://schemas.microsoft.com/office/drawing/2014/main" val="186966583"/>
                    </a:ext>
                  </a:extLst>
                </a:gridCol>
                <a:gridCol w="1099527">
                  <a:extLst>
                    <a:ext uri="{9D8B030D-6E8A-4147-A177-3AD203B41FA5}">
                      <a16:colId xmlns:a16="http://schemas.microsoft.com/office/drawing/2014/main" val="3994157391"/>
                    </a:ext>
                  </a:extLst>
                </a:gridCol>
              </a:tblGrid>
              <a:tr h="227928">
                <a:tc>
                  <a:txBody>
                    <a:bodyPr/>
                    <a:lstStyle/>
                    <a:p>
                      <a:pPr algn="ctr"/>
                      <a:r>
                        <a:rPr lang="en-GB" sz="1200" b="1" u="sng" dirty="0">
                          <a:effectLst/>
                        </a:rPr>
                        <a:t>Participant no. </a:t>
                      </a:r>
                      <a:endParaRPr lang="en-FR" sz="13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200" b="1" dirty="0">
                          <a:effectLst/>
                        </a:rPr>
                        <a:t>Participant organisation name</a:t>
                      </a:r>
                      <a:endParaRPr lang="en-FR" sz="13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200" b="1" dirty="0">
                          <a:effectLst/>
                        </a:rPr>
                        <a:t>Part. short name</a:t>
                      </a:r>
                      <a:endParaRPr lang="en-FR" sz="13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200" b="1" dirty="0">
                          <a:effectLst/>
                        </a:rPr>
                        <a:t>Country</a:t>
                      </a:r>
                      <a:endParaRPr lang="en-FR" sz="1300" b="1"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721641399"/>
                  </a:ext>
                </a:extLst>
              </a:tr>
              <a:tr h="215191">
                <a:tc>
                  <a:txBody>
                    <a:bodyPr/>
                    <a:lstStyle/>
                    <a:p>
                      <a:r>
                        <a:rPr lang="en-GB" sz="1200">
                          <a:effectLst/>
                        </a:rPr>
                        <a:t>1 (Coordinator)</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Centre National de la Recherche Scientifique </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CNRS</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France</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845352534"/>
                  </a:ext>
                </a:extLst>
              </a:tr>
              <a:tr h="227928">
                <a:tc>
                  <a:txBody>
                    <a:bodyPr/>
                    <a:lstStyle/>
                    <a:p>
                      <a:r>
                        <a:rPr lang="en-GB" sz="1200">
                          <a:effectLst/>
                        </a:rPr>
                        <a:t>2</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Université de Strasbourg</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effectLst/>
                        </a:rPr>
                        <a:t>UNISTRA</a:t>
                      </a:r>
                      <a:r>
                        <a:rPr lang="en-GB" sz="1400" baseline="30000" dirty="0">
                          <a:effectLst/>
                        </a:rPr>
                        <a:t>1</a:t>
                      </a:r>
                      <a:endParaRPr lang="en-FR" sz="13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France</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268048494"/>
                  </a:ext>
                </a:extLst>
              </a:tr>
              <a:tr h="227928">
                <a:tc>
                  <a:txBody>
                    <a:bodyPr/>
                    <a:lstStyle/>
                    <a:p>
                      <a:r>
                        <a:rPr lang="en-GB" sz="1200">
                          <a:effectLst/>
                        </a:rPr>
                        <a:t>3</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Rudjer Boskovic Institute</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RBI</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Croatia</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658350671"/>
                  </a:ext>
                </a:extLst>
              </a:tr>
              <a:tr h="364442">
                <a:tc>
                  <a:txBody>
                    <a:bodyPr/>
                    <a:lstStyle/>
                    <a:p>
                      <a:r>
                        <a:rPr lang="en-GB" sz="1200">
                          <a:effectLst/>
                        </a:rPr>
                        <a:t>4</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Tokai National Higher Education and Research System, National University Corporation</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effectLst/>
                        </a:rPr>
                        <a:t>NU</a:t>
                      </a:r>
                      <a:r>
                        <a:rPr lang="en-GB" sz="1400" baseline="30000" dirty="0">
                          <a:effectLst/>
                        </a:rPr>
                        <a:t>2</a:t>
                      </a:r>
                      <a:endParaRPr lang="en-FR" sz="13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Japan</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1754356236"/>
                  </a:ext>
                </a:extLst>
              </a:tr>
              <a:tr h="227928">
                <a:tc>
                  <a:txBody>
                    <a:bodyPr/>
                    <a:lstStyle/>
                    <a:p>
                      <a:r>
                        <a:rPr lang="en-GB" sz="1200">
                          <a:effectLst/>
                        </a:rPr>
                        <a:t>5</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Uppsala Universitet</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UU</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Sweden</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751707621"/>
                  </a:ext>
                </a:extLst>
              </a:tr>
              <a:tr h="227928">
                <a:tc>
                  <a:txBody>
                    <a:bodyPr/>
                    <a:lstStyle/>
                    <a:p>
                      <a:r>
                        <a:rPr lang="en-GB" sz="1200">
                          <a:effectLst/>
                        </a:rPr>
                        <a:t>6</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Lunds Universitet</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ULUND</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Sweden</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224159714"/>
                  </a:ext>
                </a:extLst>
              </a:tr>
              <a:tr h="227928">
                <a:tc>
                  <a:txBody>
                    <a:bodyPr/>
                    <a:lstStyle/>
                    <a:p>
                      <a:r>
                        <a:rPr lang="en-GB" sz="1200">
                          <a:effectLst/>
                        </a:rPr>
                        <a:t>7</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effectLst/>
                        </a:rPr>
                        <a:t>European Spallation Source ERIC</a:t>
                      </a:r>
                      <a:endParaRPr lang="en-FR" sz="13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ESS</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Sweden</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042269142"/>
                  </a:ext>
                </a:extLst>
              </a:tr>
              <a:tr h="227928">
                <a:tc>
                  <a:txBody>
                    <a:bodyPr/>
                    <a:lstStyle/>
                    <a:p>
                      <a:r>
                        <a:rPr lang="en-GB" sz="1200">
                          <a:effectLst/>
                        </a:rPr>
                        <a:t>8</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Kungliga Tekniska Hoegskolan</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KTH</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Sweden</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455726701"/>
                  </a:ext>
                </a:extLst>
              </a:tr>
              <a:tr h="227928">
                <a:tc>
                  <a:txBody>
                    <a:bodyPr/>
                    <a:lstStyle/>
                    <a:p>
                      <a:r>
                        <a:rPr lang="en-GB" sz="1200">
                          <a:effectLst/>
                        </a:rPr>
                        <a:t>9</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Universitaet Hamburg</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UHH</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Germany</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179651059"/>
                  </a:ext>
                </a:extLst>
              </a:tr>
              <a:tr h="227928">
                <a:tc>
                  <a:txBody>
                    <a:bodyPr/>
                    <a:lstStyle/>
                    <a:p>
                      <a:r>
                        <a:rPr lang="en-GB" sz="1200">
                          <a:effectLst/>
                        </a:rPr>
                        <a:t>10</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University of Cukurova</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CU</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Turkey</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852907453"/>
                  </a:ext>
                </a:extLst>
              </a:tr>
              <a:tr h="227928">
                <a:tc>
                  <a:txBody>
                    <a:bodyPr/>
                    <a:lstStyle/>
                    <a:p>
                      <a:r>
                        <a:rPr lang="en-GB" sz="1200" dirty="0">
                          <a:solidFill>
                            <a:schemeClr val="tx1"/>
                          </a:solidFill>
                          <a:effectLst/>
                        </a:rPr>
                        <a:t>11</a:t>
                      </a:r>
                      <a:endParaRPr lang="en-FR" sz="13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solidFill>
                            <a:schemeClr val="tx1"/>
                          </a:solidFill>
                          <a:effectLst/>
                        </a:rPr>
                        <a:t>National </a:t>
                      </a:r>
                      <a:r>
                        <a:rPr lang="en-GB" sz="1200" dirty="0" err="1">
                          <a:solidFill>
                            <a:schemeClr val="tx1"/>
                          </a:solidFill>
                          <a:effectLst/>
                        </a:rPr>
                        <a:t>Center</a:t>
                      </a:r>
                      <a:r>
                        <a:rPr lang="en-GB" sz="1200" dirty="0">
                          <a:solidFill>
                            <a:schemeClr val="tx1"/>
                          </a:solidFill>
                          <a:effectLst/>
                        </a:rPr>
                        <a:t> for Scientific Research "</a:t>
                      </a:r>
                      <a:r>
                        <a:rPr lang="en-GB" sz="1200" dirty="0" err="1">
                          <a:solidFill>
                            <a:schemeClr val="tx1"/>
                          </a:solidFill>
                          <a:effectLst/>
                        </a:rPr>
                        <a:t>Demokritos</a:t>
                      </a:r>
                      <a:r>
                        <a:rPr lang="en-GB" sz="1200" dirty="0">
                          <a:solidFill>
                            <a:schemeClr val="tx1"/>
                          </a:solidFill>
                          <a:effectLst/>
                        </a:rPr>
                        <a:t>"</a:t>
                      </a:r>
                      <a:endParaRPr lang="en-FR" sz="13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solidFill>
                            <a:schemeClr val="tx1"/>
                          </a:solidFill>
                          <a:effectLst/>
                        </a:rPr>
                        <a:t>NCSRD</a:t>
                      </a:r>
                      <a:endParaRPr lang="en-FR" sz="13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solidFill>
                            <a:schemeClr val="tx1"/>
                          </a:solidFill>
                          <a:effectLst/>
                        </a:rPr>
                        <a:t>Greece</a:t>
                      </a:r>
                      <a:endParaRPr lang="en-FR" sz="13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502793104"/>
                  </a:ext>
                </a:extLst>
              </a:tr>
              <a:tr h="227928">
                <a:tc>
                  <a:txBody>
                    <a:bodyPr/>
                    <a:lstStyle/>
                    <a:p>
                      <a:r>
                        <a:rPr lang="en-GB" sz="1200" dirty="0">
                          <a:solidFill>
                            <a:schemeClr val="tx1"/>
                          </a:solidFill>
                          <a:effectLst/>
                        </a:rPr>
                        <a:t>12</a:t>
                      </a:r>
                      <a:endParaRPr lang="en-FR" sz="13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u="none" dirty="0" err="1">
                          <a:solidFill>
                            <a:schemeClr val="tx1"/>
                          </a:solidFill>
                          <a:effectLst/>
                        </a:rPr>
                        <a:t>Aristotelio</a:t>
                      </a:r>
                      <a:r>
                        <a:rPr lang="en-GB" sz="1200" u="none" dirty="0">
                          <a:solidFill>
                            <a:schemeClr val="tx1"/>
                          </a:solidFill>
                          <a:effectLst/>
                        </a:rPr>
                        <a:t> </a:t>
                      </a:r>
                      <a:r>
                        <a:rPr lang="en-GB" sz="1200" u="none" dirty="0" err="1">
                          <a:solidFill>
                            <a:schemeClr val="tx1"/>
                          </a:solidFill>
                          <a:effectLst/>
                        </a:rPr>
                        <a:t>Panepistimio</a:t>
                      </a:r>
                      <a:r>
                        <a:rPr lang="en-GB" sz="1200" u="none" dirty="0">
                          <a:solidFill>
                            <a:schemeClr val="tx1"/>
                          </a:solidFill>
                          <a:effectLst/>
                        </a:rPr>
                        <a:t> </a:t>
                      </a:r>
                      <a:r>
                        <a:rPr lang="en-GB" sz="1200" u="none" dirty="0" err="1">
                          <a:solidFill>
                            <a:schemeClr val="tx1"/>
                          </a:solidFill>
                          <a:effectLst/>
                        </a:rPr>
                        <a:t>Thessalonikis</a:t>
                      </a:r>
                      <a:endParaRPr lang="en-FR" sz="1300" u="none"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solidFill>
                            <a:schemeClr val="tx1"/>
                          </a:solidFill>
                          <a:effectLst/>
                        </a:rPr>
                        <a:t>AUTH</a:t>
                      </a:r>
                      <a:r>
                        <a:rPr lang="en-GB" sz="1200" baseline="30000" dirty="0">
                          <a:solidFill>
                            <a:schemeClr val="tx1"/>
                          </a:solidFill>
                          <a:effectLst/>
                        </a:rPr>
                        <a:t>1</a:t>
                      </a:r>
                      <a:endParaRPr lang="en-FR" sz="13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solidFill>
                            <a:schemeClr val="tx1"/>
                          </a:solidFill>
                          <a:effectLst/>
                        </a:rPr>
                        <a:t>Greece</a:t>
                      </a:r>
                      <a:endParaRPr lang="en-FR" sz="13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713896049"/>
                  </a:ext>
                </a:extLst>
              </a:tr>
              <a:tr h="227928">
                <a:tc>
                  <a:txBody>
                    <a:bodyPr/>
                    <a:lstStyle/>
                    <a:p>
                      <a:r>
                        <a:rPr lang="en-GB" sz="1200">
                          <a:effectLst/>
                        </a:rPr>
                        <a:t>13</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effectLst/>
                        </a:rPr>
                        <a:t>Sofia University St. </a:t>
                      </a:r>
                      <a:r>
                        <a:rPr lang="en-GB" sz="1200" dirty="0" err="1">
                          <a:effectLst/>
                        </a:rPr>
                        <a:t>Kliment</a:t>
                      </a:r>
                      <a:r>
                        <a:rPr lang="en-GB" sz="1200" dirty="0">
                          <a:effectLst/>
                        </a:rPr>
                        <a:t> </a:t>
                      </a:r>
                      <a:r>
                        <a:rPr lang="en-GB" sz="1200" dirty="0" err="1">
                          <a:effectLst/>
                        </a:rPr>
                        <a:t>Ohridski</a:t>
                      </a:r>
                      <a:endParaRPr lang="en-FR" sz="13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UniSofia</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Bulgaria</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680577322"/>
                  </a:ext>
                </a:extLst>
              </a:tr>
              <a:tr h="227928">
                <a:tc>
                  <a:txBody>
                    <a:bodyPr/>
                    <a:lstStyle/>
                    <a:p>
                      <a:r>
                        <a:rPr lang="en-GB" sz="1200">
                          <a:effectLst/>
                        </a:rPr>
                        <a:t>14</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u="none" dirty="0">
                          <a:effectLst/>
                        </a:rPr>
                        <a:t>Lulea </a:t>
                      </a:r>
                      <a:r>
                        <a:rPr lang="en-GB" sz="1200" u="none" dirty="0" err="1">
                          <a:effectLst/>
                        </a:rPr>
                        <a:t>Tekniska</a:t>
                      </a:r>
                      <a:r>
                        <a:rPr lang="en-GB" sz="1200" u="none" dirty="0">
                          <a:effectLst/>
                        </a:rPr>
                        <a:t> </a:t>
                      </a:r>
                      <a:r>
                        <a:rPr lang="en-GB" sz="1200" u="none" dirty="0" err="1">
                          <a:effectLst/>
                        </a:rPr>
                        <a:t>Universitet</a:t>
                      </a:r>
                      <a:endParaRPr lang="en-FR" sz="13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LTU</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Sweden</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85309582"/>
                  </a:ext>
                </a:extLst>
              </a:tr>
              <a:tr h="227928">
                <a:tc>
                  <a:txBody>
                    <a:bodyPr/>
                    <a:lstStyle/>
                    <a:p>
                      <a:r>
                        <a:rPr lang="en-GB" sz="1200">
                          <a:effectLst/>
                        </a:rPr>
                        <a:t>15</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European Organisation for Nuclear Research</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CERN</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effectLst/>
                        </a:rPr>
                        <a:t>IEIO</a:t>
                      </a:r>
                      <a:r>
                        <a:rPr lang="en-GB" sz="1400" baseline="30000" dirty="0">
                          <a:effectLst/>
                        </a:rPr>
                        <a:t>3</a:t>
                      </a:r>
                      <a:endParaRPr lang="en-FR" sz="1300"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900494376"/>
                  </a:ext>
                </a:extLst>
              </a:tr>
              <a:tr h="227928">
                <a:tc>
                  <a:txBody>
                    <a:bodyPr/>
                    <a:lstStyle/>
                    <a:p>
                      <a:r>
                        <a:rPr lang="en-GB" sz="1200">
                          <a:effectLst/>
                        </a:rPr>
                        <a:t>16</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FR" sz="1200" u="none" dirty="0">
                          <a:effectLst/>
                        </a:rPr>
                        <a:t>Universita degli </a:t>
                      </a:r>
                      <a:r>
                        <a:rPr lang="en-GB" sz="1200" u="none" dirty="0">
                          <a:effectLst/>
                        </a:rPr>
                        <a:t>S</a:t>
                      </a:r>
                      <a:r>
                        <a:rPr lang="en-FR" sz="1200" u="none" dirty="0">
                          <a:effectLst/>
                        </a:rPr>
                        <a:t>tudi Roma Tre</a:t>
                      </a:r>
                      <a:endParaRPr lang="en-FR" sz="13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UNIROMA3</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Italy</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106154943"/>
                  </a:ext>
                </a:extLst>
              </a:tr>
              <a:tr h="227928">
                <a:tc>
                  <a:txBody>
                    <a:bodyPr/>
                    <a:lstStyle/>
                    <a:p>
                      <a:r>
                        <a:rPr lang="en-GB" sz="1200">
                          <a:effectLst/>
                        </a:rPr>
                        <a:t>17</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u="none" dirty="0" err="1">
                          <a:effectLst/>
                        </a:rPr>
                        <a:t>Universita</a:t>
                      </a:r>
                      <a:r>
                        <a:rPr lang="en-GB" sz="1200" u="none" dirty="0">
                          <a:effectLst/>
                        </a:rPr>
                        <a:t> </a:t>
                      </a:r>
                      <a:r>
                        <a:rPr lang="en-GB" sz="1200" u="none" dirty="0" err="1">
                          <a:effectLst/>
                        </a:rPr>
                        <a:t>degli</a:t>
                      </a:r>
                      <a:r>
                        <a:rPr lang="en-GB" sz="1200" u="none" dirty="0">
                          <a:effectLst/>
                        </a:rPr>
                        <a:t> </a:t>
                      </a:r>
                      <a:r>
                        <a:rPr lang="en-GB" sz="1200" u="none" dirty="0" err="1">
                          <a:effectLst/>
                        </a:rPr>
                        <a:t>Istudi</a:t>
                      </a:r>
                      <a:r>
                        <a:rPr lang="en-GB" sz="1200" u="none" dirty="0">
                          <a:effectLst/>
                        </a:rPr>
                        <a:t> di Milano-Bicocca</a:t>
                      </a:r>
                      <a:endParaRPr lang="en-FR" sz="13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UNIMIB</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Italy</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66806012"/>
                  </a:ext>
                </a:extLst>
              </a:tr>
              <a:tr h="227928">
                <a:tc>
                  <a:txBody>
                    <a:bodyPr/>
                    <a:lstStyle/>
                    <a:p>
                      <a:r>
                        <a:rPr lang="en-GB" sz="1200">
                          <a:effectLst/>
                        </a:rPr>
                        <a:t>18</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u="none" dirty="0" err="1">
                          <a:effectLst/>
                        </a:rPr>
                        <a:t>Istituto</a:t>
                      </a:r>
                      <a:r>
                        <a:rPr lang="en-GB" sz="1200" u="none" dirty="0">
                          <a:effectLst/>
                        </a:rPr>
                        <a:t> Nazionale di </a:t>
                      </a:r>
                      <a:r>
                        <a:rPr lang="en-GB" sz="1200" u="none" dirty="0" err="1">
                          <a:effectLst/>
                        </a:rPr>
                        <a:t>Fisica</a:t>
                      </a:r>
                      <a:r>
                        <a:rPr lang="en-GB" sz="1200" u="none" dirty="0">
                          <a:effectLst/>
                        </a:rPr>
                        <a:t> </a:t>
                      </a:r>
                      <a:r>
                        <a:rPr lang="en-GB" sz="1200" u="none" dirty="0" err="1">
                          <a:effectLst/>
                        </a:rPr>
                        <a:t>Nucleare</a:t>
                      </a:r>
                      <a:endParaRPr lang="en-FR" sz="13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INFN</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Italy</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469043027"/>
                  </a:ext>
                </a:extLst>
              </a:tr>
              <a:tr h="227928">
                <a:tc>
                  <a:txBody>
                    <a:bodyPr/>
                    <a:lstStyle/>
                    <a:p>
                      <a:r>
                        <a:rPr lang="en-GB" sz="1200">
                          <a:effectLst/>
                        </a:rPr>
                        <a:t>19</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FR" sz="1200" u="none" dirty="0">
                          <a:effectLst/>
                        </a:rPr>
                        <a:t>Universita degli Istudi di Padova</a:t>
                      </a:r>
                      <a:endParaRPr lang="en-FR" sz="13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UNIPD</a:t>
                      </a:r>
                      <a:r>
                        <a:rPr lang="en-GB" sz="1200" baseline="30000">
                          <a:effectLst/>
                        </a:rPr>
                        <a:t>1</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Italy</a:t>
                      </a:r>
                      <a:endParaRPr lang="en-FR" sz="13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4248435264"/>
                  </a:ext>
                </a:extLst>
              </a:tr>
              <a:tr h="546664">
                <a:tc>
                  <a:txBody>
                    <a:bodyPr/>
                    <a:lstStyle/>
                    <a:p>
                      <a:r>
                        <a:rPr lang="en-GB" sz="1200">
                          <a:effectLst/>
                        </a:rPr>
                        <a:t>20</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u="none" dirty="0" err="1">
                          <a:effectLst/>
                        </a:rPr>
                        <a:t>Consorcio</a:t>
                      </a:r>
                      <a:r>
                        <a:rPr lang="en-GB" sz="1200" u="none" dirty="0">
                          <a:effectLst/>
                        </a:rPr>
                        <a:t> para la </a:t>
                      </a:r>
                      <a:r>
                        <a:rPr lang="en-GB" sz="1200" u="none" dirty="0" err="1">
                          <a:effectLst/>
                        </a:rPr>
                        <a:t>construccion</a:t>
                      </a:r>
                      <a:r>
                        <a:rPr lang="en-GB" sz="1200" u="none" dirty="0">
                          <a:effectLst/>
                        </a:rPr>
                        <a:t>, </a:t>
                      </a:r>
                      <a:r>
                        <a:rPr lang="en-GB" sz="1200" u="none" dirty="0" err="1">
                          <a:effectLst/>
                        </a:rPr>
                        <a:t>equipamiento</a:t>
                      </a:r>
                      <a:r>
                        <a:rPr lang="en-GB" sz="1200" u="none" dirty="0">
                          <a:effectLst/>
                        </a:rPr>
                        <a:t> y </a:t>
                      </a:r>
                      <a:r>
                        <a:rPr lang="en-GB" sz="1200" u="none" dirty="0" err="1">
                          <a:effectLst/>
                        </a:rPr>
                        <a:t>explotacion</a:t>
                      </a:r>
                      <a:r>
                        <a:rPr lang="en-GB" sz="1200" u="none" dirty="0">
                          <a:effectLst/>
                        </a:rPr>
                        <a:t> de la </a:t>
                      </a:r>
                      <a:r>
                        <a:rPr lang="en-GB" sz="1200" u="none" dirty="0" err="1">
                          <a:effectLst/>
                        </a:rPr>
                        <a:t>sede</a:t>
                      </a:r>
                      <a:r>
                        <a:rPr lang="en-GB" sz="1200" u="none" dirty="0">
                          <a:effectLst/>
                        </a:rPr>
                        <a:t> </a:t>
                      </a:r>
                      <a:r>
                        <a:rPr lang="en-GB" sz="1200" u="none" dirty="0" err="1">
                          <a:effectLst/>
                        </a:rPr>
                        <a:t>espanola</a:t>
                      </a:r>
                      <a:r>
                        <a:rPr lang="en-GB" sz="1200" u="none" dirty="0">
                          <a:effectLst/>
                        </a:rPr>
                        <a:t> de la </a:t>
                      </a:r>
                      <a:r>
                        <a:rPr lang="en-GB" sz="1200" u="none" dirty="0" err="1">
                          <a:effectLst/>
                        </a:rPr>
                        <a:t>fuente</a:t>
                      </a:r>
                      <a:r>
                        <a:rPr lang="en-GB" sz="1200" u="none" dirty="0">
                          <a:effectLst/>
                        </a:rPr>
                        <a:t> </a:t>
                      </a:r>
                      <a:r>
                        <a:rPr lang="en-GB" sz="1200" u="none" dirty="0" err="1">
                          <a:effectLst/>
                        </a:rPr>
                        <a:t>Europea</a:t>
                      </a:r>
                      <a:r>
                        <a:rPr lang="en-GB" sz="1200" u="none" dirty="0">
                          <a:effectLst/>
                        </a:rPr>
                        <a:t> de </a:t>
                      </a:r>
                      <a:r>
                        <a:rPr lang="en-GB" sz="1200" u="none" dirty="0" err="1">
                          <a:effectLst/>
                        </a:rPr>
                        <a:t>neutrones</a:t>
                      </a:r>
                      <a:r>
                        <a:rPr lang="en-GB" sz="1200" u="none" dirty="0">
                          <a:effectLst/>
                        </a:rPr>
                        <a:t> </a:t>
                      </a:r>
                      <a:r>
                        <a:rPr lang="en-GB" sz="1200" u="none" dirty="0" err="1">
                          <a:effectLst/>
                        </a:rPr>
                        <a:t>por</a:t>
                      </a:r>
                      <a:r>
                        <a:rPr lang="en-GB" sz="1200" u="none" dirty="0">
                          <a:effectLst/>
                        </a:rPr>
                        <a:t> </a:t>
                      </a:r>
                      <a:r>
                        <a:rPr lang="en-GB" sz="1200" u="none" dirty="0" err="1">
                          <a:effectLst/>
                        </a:rPr>
                        <a:t>espalacion</a:t>
                      </a:r>
                      <a:endParaRPr lang="en-FR" sz="13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a:effectLst/>
                        </a:rPr>
                        <a:t>ESSB</a:t>
                      </a:r>
                      <a:endParaRPr lang="en-FR" sz="13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200" dirty="0">
                          <a:effectLst/>
                        </a:rPr>
                        <a:t>Spain</a:t>
                      </a:r>
                      <a:endParaRPr lang="en-FR" sz="1300"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1552071710"/>
                  </a:ext>
                </a:extLst>
              </a:tr>
            </a:tbl>
          </a:graphicData>
        </a:graphic>
      </p:graphicFrame>
      <p:sp>
        <p:nvSpPr>
          <p:cNvPr id="8" name="Rectangle 1">
            <a:extLst>
              <a:ext uri="{FF2B5EF4-FFF2-40B4-BE49-F238E27FC236}">
                <a16:creationId xmlns:a16="http://schemas.microsoft.com/office/drawing/2014/main" id="{A363A76B-646E-B271-542D-7803645153FE}"/>
              </a:ext>
            </a:extLst>
          </p:cNvPr>
          <p:cNvSpPr>
            <a:spLocks noChangeArrowheads="1"/>
          </p:cNvSpPr>
          <p:nvPr/>
        </p:nvSpPr>
        <p:spPr bwMode="auto">
          <a:xfrm>
            <a:off x="1712913" y="1757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FR" altLang="en-FR" sz="1800" b="0" i="0" u="none" strike="noStrike" cap="none" normalizeH="0" baseline="0">
                <a:ln>
                  <a:noFill/>
                </a:ln>
                <a:solidFill>
                  <a:schemeClr val="tx1"/>
                </a:solidFill>
                <a:effectLst/>
                <a:latin typeface="Arial" panose="020B0604020202020204" pitchFamily="34" charset="0"/>
              </a:rPr>
            </a:br>
            <a:endParaRPr kumimoji="0" lang="en-FR" altLang="en-FR" sz="1800" b="0" i="0" u="none" strike="noStrike" cap="none" normalizeH="0" baseline="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CA3310D0-7A39-FEDF-ABCF-F7C2F9A81090}"/>
              </a:ext>
            </a:extLst>
          </p:cNvPr>
          <p:cNvSpPr>
            <a:spLocks noChangeArrowheads="1"/>
          </p:cNvSpPr>
          <p:nvPr/>
        </p:nvSpPr>
        <p:spPr bwMode="auto">
          <a:xfrm>
            <a:off x="226807" y="6135997"/>
            <a:ext cx="33964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FR" sz="900" b="0" i="0" u="sng" strike="noStrike" cap="none" normalizeH="0" baseline="30000" dirty="0">
                <a:ln>
                  <a:noFill/>
                </a:ln>
                <a:solidFill>
                  <a:srgbClr val="800080"/>
                </a:solidFill>
                <a:effectLst/>
                <a:latin typeface="Arial" panose="020B0604020202020204" pitchFamily="34" charset="0"/>
                <a:ea typeface="Times New Roman" panose="02020603050405020304" pitchFamily="18" charset="0"/>
                <a:hlinkClick r:id="rId3"/>
              </a:rPr>
              <a:t>[1]</a:t>
            </a:r>
            <a:r>
              <a:rPr kumimoji="0" lang="en-GB" altLang="en-FR"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Affiliated Partner</a:t>
            </a:r>
            <a:endParaRPr kumimoji="0" lang="en-GB" altLang="en-FR" sz="6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FR" sz="900" b="0" i="0" u="sng" strike="noStrike" cap="none" normalizeH="0" baseline="30000" dirty="0">
                <a:ln>
                  <a:noFill/>
                </a:ln>
                <a:solidFill>
                  <a:srgbClr val="800080"/>
                </a:solidFill>
                <a:effectLst/>
                <a:latin typeface="Arial" panose="020B0604020202020204" pitchFamily="34" charset="0"/>
                <a:ea typeface="Times New Roman" panose="02020603050405020304" pitchFamily="18" charset="0"/>
                <a:hlinkClick r:id="rId4"/>
              </a:rPr>
              <a:t>[2]</a:t>
            </a:r>
            <a:r>
              <a:rPr kumimoji="0" lang="en-US" altLang="en-FR"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GB" altLang="en-FR"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Associated Institute</a:t>
            </a:r>
            <a:endParaRPr kumimoji="0" lang="en-GB" altLang="en-FR" sz="6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FR" sz="1000" b="0" i="0" u="sng" strike="noStrike" cap="none" normalizeH="0" baseline="30000" dirty="0">
                <a:ln>
                  <a:noFill/>
                </a:ln>
                <a:solidFill>
                  <a:srgbClr val="800080"/>
                </a:solidFill>
                <a:effectLst/>
                <a:latin typeface="Arial" panose="020B0604020202020204" pitchFamily="34" charset="0"/>
                <a:ea typeface="Times New Roman" panose="02020603050405020304" pitchFamily="18" charset="0"/>
                <a:hlinkClick r:id="rId5"/>
              </a:rPr>
              <a:t>[3]</a:t>
            </a:r>
            <a:r>
              <a:rPr kumimoji="0" lang="en-GB" altLang="en-FR"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GB" altLang="en-FR"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International European Interest Organisation</a:t>
            </a:r>
            <a:endParaRPr kumimoji="0" lang="en-GB" altLang="en-FR"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26966A5-F4C5-CADB-6DE9-8ED04AE1FBE0}"/>
              </a:ext>
            </a:extLst>
          </p:cNvPr>
          <p:cNvSpPr txBox="1"/>
          <p:nvPr/>
        </p:nvSpPr>
        <p:spPr>
          <a:xfrm>
            <a:off x="4724398" y="6265821"/>
            <a:ext cx="4277838" cy="338554"/>
          </a:xfrm>
          <a:prstGeom prst="rect">
            <a:avLst/>
          </a:prstGeom>
          <a:noFill/>
          <a:ln>
            <a:solidFill>
              <a:srgbClr val="0432FF"/>
            </a:solidFill>
          </a:ln>
        </p:spPr>
        <p:txBody>
          <a:bodyPr wrap="none" rtlCol="0">
            <a:spAutoFit/>
          </a:bodyPr>
          <a:lstStyle/>
          <a:p>
            <a:pPr algn="l"/>
            <a:r>
              <a:rPr lang="en-GB" sz="1600" b="1" dirty="0">
                <a:solidFill>
                  <a:srgbClr val="FF0000"/>
                </a:solidFill>
              </a:rPr>
              <a:t>Excellent supporting letter from the ESS director</a:t>
            </a:r>
          </a:p>
        </p:txBody>
      </p:sp>
    </p:spTree>
    <p:extLst>
      <p:ext uri="{BB962C8B-B14F-4D97-AF65-F5344CB8AC3E}">
        <p14:creationId xmlns:p14="http://schemas.microsoft.com/office/powerpoint/2010/main" val="854966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a:solidFill>
                  <a:srgbClr val="0000FF"/>
                </a:solidFill>
              </a:rPr>
              <a:t>ESSνSB+</a:t>
            </a:r>
            <a:endParaRPr lang="en-GB" sz="440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15</a:t>
            </a:fld>
            <a:endParaRPr lang="en-GB">
              <a:latin typeface="Times New Roman" charset="0"/>
              <a:ea typeface="ＭＳ Ｐゴシック" charset="0"/>
              <a:cs typeface="ＭＳ Ｐゴシック" charset="0"/>
            </a:endParaRPr>
          </a:p>
        </p:txBody>
      </p:sp>
      <p:grpSp>
        <p:nvGrpSpPr>
          <p:cNvPr id="10" name="Group">
            <a:extLst>
              <a:ext uri="{FF2B5EF4-FFF2-40B4-BE49-F238E27FC236}">
                <a16:creationId xmlns:a16="http://schemas.microsoft.com/office/drawing/2014/main" id="{29AE0EA6-A2CB-D9F1-2F32-DA6A83738D14}"/>
              </a:ext>
            </a:extLst>
          </p:cNvPr>
          <p:cNvGrpSpPr/>
          <p:nvPr/>
        </p:nvGrpSpPr>
        <p:grpSpPr>
          <a:xfrm>
            <a:off x="126999" y="1016000"/>
            <a:ext cx="1683940" cy="1958569"/>
            <a:chOff x="0" y="0"/>
            <a:chExt cx="1683938" cy="1958568"/>
          </a:xfrm>
        </p:grpSpPr>
        <p:sp>
          <p:nvSpPr>
            <p:cNvPr id="14" name="Line">
              <a:extLst>
                <a:ext uri="{FF2B5EF4-FFF2-40B4-BE49-F238E27FC236}">
                  <a16:creationId xmlns:a16="http://schemas.microsoft.com/office/drawing/2014/main" id="{44BDED32-ACA2-7D6A-3815-8FC7F7960DDB}"/>
                </a:ext>
              </a:extLst>
            </p:cNvPr>
            <p:cNvSpPr/>
            <p:nvPr/>
          </p:nvSpPr>
          <p:spPr>
            <a:xfrm>
              <a:off x="250504" y="361408"/>
              <a:ext cx="629176"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15" name="Line">
              <a:extLst>
                <a:ext uri="{FF2B5EF4-FFF2-40B4-BE49-F238E27FC236}">
                  <a16:creationId xmlns:a16="http://schemas.microsoft.com/office/drawing/2014/main" id="{C053CDA1-DFB4-4C7F-162C-C4632D7B2F73}"/>
                </a:ext>
              </a:extLst>
            </p:cNvPr>
            <p:cNvSpPr/>
            <p:nvPr/>
          </p:nvSpPr>
          <p:spPr>
            <a:xfrm flipH="1">
              <a:off x="879678" y="361408"/>
              <a:ext cx="615427"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16" name="Line">
              <a:extLst>
                <a:ext uri="{FF2B5EF4-FFF2-40B4-BE49-F238E27FC236}">
                  <a16:creationId xmlns:a16="http://schemas.microsoft.com/office/drawing/2014/main" id="{521D8C9B-0F0B-1F8C-8699-900A82C6C621}"/>
                </a:ext>
              </a:extLst>
            </p:cNvPr>
            <p:cNvSpPr/>
            <p:nvPr/>
          </p:nvSpPr>
          <p:spPr>
            <a:xfrm flipV="1">
              <a:off x="259492" y="1158595"/>
              <a:ext cx="620187" cy="308364"/>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17" name="Line">
              <a:extLst>
                <a:ext uri="{FF2B5EF4-FFF2-40B4-BE49-F238E27FC236}">
                  <a16:creationId xmlns:a16="http://schemas.microsoft.com/office/drawing/2014/main" id="{ADFE2BEE-D729-722D-870F-2CC1C744E7B1}"/>
                </a:ext>
              </a:extLst>
            </p:cNvPr>
            <p:cNvSpPr/>
            <p:nvPr/>
          </p:nvSpPr>
          <p:spPr>
            <a:xfrm flipH="1" flipV="1">
              <a:off x="879678" y="1158595"/>
              <a:ext cx="512329" cy="326340"/>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18" name="Line">
              <a:extLst>
                <a:ext uri="{FF2B5EF4-FFF2-40B4-BE49-F238E27FC236}">
                  <a16:creationId xmlns:a16="http://schemas.microsoft.com/office/drawing/2014/main" id="{E054EA7B-2A89-39DA-B5F1-17D1B43D88D7}"/>
                </a:ext>
              </a:extLst>
            </p:cNvPr>
            <p:cNvSpPr/>
            <p:nvPr/>
          </p:nvSpPr>
          <p:spPr>
            <a:xfrm>
              <a:off x="8796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19" name="ν">
              <a:extLst>
                <a:ext uri="{FF2B5EF4-FFF2-40B4-BE49-F238E27FC236}">
                  <a16:creationId xmlns:a16="http://schemas.microsoft.com/office/drawing/2014/main" id="{202E7843-2AC8-34AB-AB8C-00A368D662A4}"/>
                </a:ext>
              </a:extLst>
            </p:cNvPr>
            <p:cNvSpPr txBox="1"/>
            <p:nvPr/>
          </p:nvSpPr>
          <p:spPr>
            <a:xfrm>
              <a:off x="0" y="0"/>
              <a:ext cx="269304"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ν</a:t>
              </a:r>
            </a:p>
          </p:txBody>
        </p:sp>
        <p:sp>
          <p:nvSpPr>
            <p:cNvPr id="20" name="ν">
              <a:extLst>
                <a:ext uri="{FF2B5EF4-FFF2-40B4-BE49-F238E27FC236}">
                  <a16:creationId xmlns:a16="http://schemas.microsoft.com/office/drawing/2014/main" id="{3764F652-B64A-CDA5-FC0A-FA41375FFD8F}"/>
                </a:ext>
              </a:extLst>
            </p:cNvPr>
            <p:cNvSpPr txBox="1"/>
            <p:nvPr/>
          </p:nvSpPr>
          <p:spPr>
            <a:xfrm>
              <a:off x="1397000" y="0"/>
              <a:ext cx="269304"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ν</a:t>
              </a:r>
            </a:p>
          </p:txBody>
        </p:sp>
        <p:sp>
          <p:nvSpPr>
            <p:cNvPr id="21" name="e">
              <a:extLst>
                <a:ext uri="{FF2B5EF4-FFF2-40B4-BE49-F238E27FC236}">
                  <a16:creationId xmlns:a16="http://schemas.microsoft.com/office/drawing/2014/main" id="{5CA8C00E-FD0D-68AE-1C44-1D86AD3BA7BC}"/>
                </a:ext>
              </a:extLst>
            </p:cNvPr>
            <p:cNvSpPr txBox="1"/>
            <p:nvPr/>
          </p:nvSpPr>
          <p:spPr>
            <a:xfrm>
              <a:off x="0" y="1409700"/>
              <a:ext cx="286938"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e</a:t>
              </a:r>
            </a:p>
          </p:txBody>
        </p:sp>
        <p:sp>
          <p:nvSpPr>
            <p:cNvPr id="22" name="e">
              <a:extLst>
                <a:ext uri="{FF2B5EF4-FFF2-40B4-BE49-F238E27FC236}">
                  <a16:creationId xmlns:a16="http://schemas.microsoft.com/office/drawing/2014/main" id="{EC2B9D55-BF85-CCBC-88EF-1D99BCCF084F}"/>
                </a:ext>
              </a:extLst>
            </p:cNvPr>
            <p:cNvSpPr txBox="1"/>
            <p:nvPr/>
          </p:nvSpPr>
          <p:spPr>
            <a:xfrm>
              <a:off x="1397000" y="1409700"/>
              <a:ext cx="286938"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e</a:t>
              </a:r>
            </a:p>
          </p:txBody>
        </p:sp>
      </p:grpSp>
      <p:grpSp>
        <p:nvGrpSpPr>
          <p:cNvPr id="23" name="Group">
            <a:extLst>
              <a:ext uri="{FF2B5EF4-FFF2-40B4-BE49-F238E27FC236}">
                <a16:creationId xmlns:a16="http://schemas.microsoft.com/office/drawing/2014/main" id="{2F944DDF-04C8-EA31-632B-8CEE00799375}"/>
              </a:ext>
            </a:extLst>
          </p:cNvPr>
          <p:cNvGrpSpPr/>
          <p:nvPr/>
        </p:nvGrpSpPr>
        <p:grpSpPr>
          <a:xfrm>
            <a:off x="2463799" y="1016000"/>
            <a:ext cx="1707861" cy="1958569"/>
            <a:chOff x="0" y="0"/>
            <a:chExt cx="1707859" cy="1958568"/>
          </a:xfrm>
        </p:grpSpPr>
        <p:sp>
          <p:nvSpPr>
            <p:cNvPr id="24" name="Line">
              <a:extLst>
                <a:ext uri="{FF2B5EF4-FFF2-40B4-BE49-F238E27FC236}">
                  <a16:creationId xmlns:a16="http://schemas.microsoft.com/office/drawing/2014/main" id="{791A5C6D-26EF-D328-2314-1FCE411D37DD}"/>
                </a:ext>
              </a:extLst>
            </p:cNvPr>
            <p:cNvSpPr/>
            <p:nvPr/>
          </p:nvSpPr>
          <p:spPr>
            <a:xfrm>
              <a:off x="2505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25" name="Line">
              <a:extLst>
                <a:ext uri="{FF2B5EF4-FFF2-40B4-BE49-F238E27FC236}">
                  <a16:creationId xmlns:a16="http://schemas.microsoft.com/office/drawing/2014/main" id="{F9D67DED-2C57-194C-3828-69EA4C7FA536}"/>
                </a:ext>
              </a:extLst>
            </p:cNvPr>
            <p:cNvSpPr/>
            <p:nvPr/>
          </p:nvSpPr>
          <p:spPr>
            <a:xfrm flipH="1">
              <a:off x="879678" y="361408"/>
              <a:ext cx="615427" cy="314589"/>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26" name="Line">
              <a:extLst>
                <a:ext uri="{FF2B5EF4-FFF2-40B4-BE49-F238E27FC236}">
                  <a16:creationId xmlns:a16="http://schemas.microsoft.com/office/drawing/2014/main" id="{8E134F42-5807-45A5-D810-38DE4BE33163}"/>
                </a:ext>
              </a:extLst>
            </p:cNvPr>
            <p:cNvSpPr/>
            <p:nvPr/>
          </p:nvSpPr>
          <p:spPr>
            <a:xfrm flipV="1">
              <a:off x="2594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27" name="Line">
              <a:extLst>
                <a:ext uri="{FF2B5EF4-FFF2-40B4-BE49-F238E27FC236}">
                  <a16:creationId xmlns:a16="http://schemas.microsoft.com/office/drawing/2014/main" id="{E1DFC607-2068-188F-6DDD-F5EEE258A942}"/>
                </a:ext>
              </a:extLst>
            </p:cNvPr>
            <p:cNvSpPr/>
            <p:nvPr/>
          </p:nvSpPr>
          <p:spPr>
            <a:xfrm flipH="1" flipV="1">
              <a:off x="879678" y="1158595"/>
              <a:ext cx="512329" cy="326340"/>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28" name="Line">
              <a:extLst>
                <a:ext uri="{FF2B5EF4-FFF2-40B4-BE49-F238E27FC236}">
                  <a16:creationId xmlns:a16="http://schemas.microsoft.com/office/drawing/2014/main" id="{6369F868-887D-9769-4ACF-CB8CD43E2962}"/>
                </a:ext>
              </a:extLst>
            </p:cNvPr>
            <p:cNvSpPr/>
            <p:nvPr/>
          </p:nvSpPr>
          <p:spPr>
            <a:xfrm>
              <a:off x="8669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29" name="ν">
              <a:extLst>
                <a:ext uri="{FF2B5EF4-FFF2-40B4-BE49-F238E27FC236}">
                  <a16:creationId xmlns:a16="http://schemas.microsoft.com/office/drawing/2014/main" id="{70E80EEB-C07C-2E17-60CC-C8B862842961}"/>
                </a:ext>
              </a:extLst>
            </p:cNvPr>
            <p:cNvSpPr txBox="1"/>
            <p:nvPr/>
          </p:nvSpPr>
          <p:spPr>
            <a:xfrm>
              <a:off x="0" y="0"/>
              <a:ext cx="269304"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ν</a:t>
              </a:r>
            </a:p>
          </p:txBody>
        </p:sp>
        <p:sp>
          <p:nvSpPr>
            <p:cNvPr id="30" name="l">
              <a:extLst>
                <a:ext uri="{FF2B5EF4-FFF2-40B4-BE49-F238E27FC236}">
                  <a16:creationId xmlns:a16="http://schemas.microsoft.com/office/drawing/2014/main" id="{826F08C8-4DC4-0DBB-44AB-1839E4803132}"/>
                </a:ext>
              </a:extLst>
            </p:cNvPr>
            <p:cNvSpPr txBox="1"/>
            <p:nvPr/>
          </p:nvSpPr>
          <p:spPr>
            <a:xfrm>
              <a:off x="1409700" y="0"/>
              <a:ext cx="187552"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atin typeface="Brush Script MT"/>
                  <a:ea typeface="Brush Script MT"/>
                  <a:cs typeface="Brush Script MT"/>
                  <a:sym typeface="Brush Script MT"/>
                </a:defRPr>
              </a:lvl1pPr>
            </a:lstStyle>
            <a:p>
              <a:r>
                <a:rPr lang="en-GB"/>
                <a:t>l</a:t>
              </a:r>
            </a:p>
          </p:txBody>
        </p:sp>
        <p:sp>
          <p:nvSpPr>
            <p:cNvPr id="31" name="n">
              <a:extLst>
                <a:ext uri="{FF2B5EF4-FFF2-40B4-BE49-F238E27FC236}">
                  <a16:creationId xmlns:a16="http://schemas.microsoft.com/office/drawing/2014/main" id="{1532A4D4-DD4F-47FB-CCE1-473A740BD8F9}"/>
                </a:ext>
              </a:extLst>
            </p:cNvPr>
            <p:cNvSpPr txBox="1"/>
            <p:nvPr/>
          </p:nvSpPr>
          <p:spPr>
            <a:xfrm>
              <a:off x="0" y="1409700"/>
              <a:ext cx="298159"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n</a:t>
              </a:r>
            </a:p>
          </p:txBody>
        </p:sp>
        <p:sp>
          <p:nvSpPr>
            <p:cNvPr id="32" name="n">
              <a:extLst>
                <a:ext uri="{FF2B5EF4-FFF2-40B4-BE49-F238E27FC236}">
                  <a16:creationId xmlns:a16="http://schemas.microsoft.com/office/drawing/2014/main" id="{10514C86-596F-F151-8635-83595DF74A26}"/>
                </a:ext>
              </a:extLst>
            </p:cNvPr>
            <p:cNvSpPr txBox="1"/>
            <p:nvPr/>
          </p:nvSpPr>
          <p:spPr>
            <a:xfrm>
              <a:off x="1409700" y="1409700"/>
              <a:ext cx="298159"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n</a:t>
              </a:r>
            </a:p>
          </p:txBody>
        </p:sp>
      </p:grpSp>
      <p:grpSp>
        <p:nvGrpSpPr>
          <p:cNvPr id="33" name="Group">
            <a:extLst>
              <a:ext uri="{FF2B5EF4-FFF2-40B4-BE49-F238E27FC236}">
                <a16:creationId xmlns:a16="http://schemas.microsoft.com/office/drawing/2014/main" id="{8BAB62E1-5A35-76EF-B0E9-AD3BC5F619A0}"/>
              </a:ext>
            </a:extLst>
          </p:cNvPr>
          <p:cNvGrpSpPr/>
          <p:nvPr/>
        </p:nvGrpSpPr>
        <p:grpSpPr>
          <a:xfrm>
            <a:off x="4635499" y="1016000"/>
            <a:ext cx="1842512" cy="1958569"/>
            <a:chOff x="0" y="0"/>
            <a:chExt cx="1842511" cy="1958568"/>
          </a:xfrm>
        </p:grpSpPr>
        <p:sp>
          <p:nvSpPr>
            <p:cNvPr id="34" name="Line">
              <a:extLst>
                <a:ext uri="{FF2B5EF4-FFF2-40B4-BE49-F238E27FC236}">
                  <a16:creationId xmlns:a16="http://schemas.microsoft.com/office/drawing/2014/main" id="{50786DA8-AEC5-84ED-84D6-3C24AD35B4E6}"/>
                </a:ext>
              </a:extLst>
            </p:cNvPr>
            <p:cNvSpPr/>
            <p:nvPr/>
          </p:nvSpPr>
          <p:spPr>
            <a:xfrm>
              <a:off x="2505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35" name="Line">
              <a:extLst>
                <a:ext uri="{FF2B5EF4-FFF2-40B4-BE49-F238E27FC236}">
                  <a16:creationId xmlns:a16="http://schemas.microsoft.com/office/drawing/2014/main" id="{FA6697C4-7EC2-F69D-F38E-6BDEF91BA349}"/>
                </a:ext>
              </a:extLst>
            </p:cNvPr>
            <p:cNvSpPr/>
            <p:nvPr/>
          </p:nvSpPr>
          <p:spPr>
            <a:xfrm flipH="1">
              <a:off x="879678" y="361408"/>
              <a:ext cx="615427"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36" name="Line">
              <a:extLst>
                <a:ext uri="{FF2B5EF4-FFF2-40B4-BE49-F238E27FC236}">
                  <a16:creationId xmlns:a16="http://schemas.microsoft.com/office/drawing/2014/main" id="{25358831-C3AA-B2A5-316D-55D385B8B918}"/>
                </a:ext>
              </a:extLst>
            </p:cNvPr>
            <p:cNvSpPr/>
            <p:nvPr/>
          </p:nvSpPr>
          <p:spPr>
            <a:xfrm flipV="1">
              <a:off x="2594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37" name="Line">
              <a:extLst>
                <a:ext uri="{FF2B5EF4-FFF2-40B4-BE49-F238E27FC236}">
                  <a16:creationId xmlns:a16="http://schemas.microsoft.com/office/drawing/2014/main" id="{733AD32C-D22C-CA82-1D72-F774A864C518}"/>
                </a:ext>
              </a:extLst>
            </p:cNvPr>
            <p:cNvSpPr/>
            <p:nvPr/>
          </p:nvSpPr>
          <p:spPr>
            <a:xfrm flipH="1" flipV="1">
              <a:off x="879678" y="1158595"/>
              <a:ext cx="512329" cy="326340"/>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38" name="Line">
              <a:extLst>
                <a:ext uri="{FF2B5EF4-FFF2-40B4-BE49-F238E27FC236}">
                  <a16:creationId xmlns:a16="http://schemas.microsoft.com/office/drawing/2014/main" id="{BCB022C0-ECB7-3090-3A6E-5A1E69DD4C8A}"/>
                </a:ext>
              </a:extLst>
            </p:cNvPr>
            <p:cNvSpPr/>
            <p:nvPr/>
          </p:nvSpPr>
          <p:spPr>
            <a:xfrm flipH="1">
              <a:off x="879678" y="936654"/>
              <a:ext cx="722636" cy="209242"/>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39" name="Line">
              <a:extLst>
                <a:ext uri="{FF2B5EF4-FFF2-40B4-BE49-F238E27FC236}">
                  <a16:creationId xmlns:a16="http://schemas.microsoft.com/office/drawing/2014/main" id="{9C82EA9B-CD5D-3F76-1FE2-5D74D630BB71}"/>
                </a:ext>
              </a:extLst>
            </p:cNvPr>
            <p:cNvSpPr/>
            <p:nvPr/>
          </p:nvSpPr>
          <p:spPr>
            <a:xfrm>
              <a:off x="8796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40" name="ν">
              <a:extLst>
                <a:ext uri="{FF2B5EF4-FFF2-40B4-BE49-F238E27FC236}">
                  <a16:creationId xmlns:a16="http://schemas.microsoft.com/office/drawing/2014/main" id="{273458AD-6B8B-5F96-6F6E-4061FF91B8D2}"/>
                </a:ext>
              </a:extLst>
            </p:cNvPr>
            <p:cNvSpPr txBox="1"/>
            <p:nvPr/>
          </p:nvSpPr>
          <p:spPr>
            <a:xfrm>
              <a:off x="12700" y="0"/>
              <a:ext cx="269304"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ν</a:t>
              </a:r>
            </a:p>
          </p:txBody>
        </p:sp>
        <p:sp>
          <p:nvSpPr>
            <p:cNvPr id="41" name="ν">
              <a:extLst>
                <a:ext uri="{FF2B5EF4-FFF2-40B4-BE49-F238E27FC236}">
                  <a16:creationId xmlns:a16="http://schemas.microsoft.com/office/drawing/2014/main" id="{F0DF26D9-3F00-CD46-0E7C-C249C0E3B30D}"/>
                </a:ext>
              </a:extLst>
            </p:cNvPr>
            <p:cNvSpPr txBox="1"/>
            <p:nvPr/>
          </p:nvSpPr>
          <p:spPr>
            <a:xfrm>
              <a:off x="1409700" y="0"/>
              <a:ext cx="269304"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ν</a:t>
              </a:r>
            </a:p>
          </p:txBody>
        </p:sp>
        <p:sp>
          <p:nvSpPr>
            <p:cNvPr id="42" name="π0">
              <a:extLst>
                <a:ext uri="{FF2B5EF4-FFF2-40B4-BE49-F238E27FC236}">
                  <a16:creationId xmlns:a16="http://schemas.microsoft.com/office/drawing/2014/main" id="{F1086493-CD7E-7B3A-F300-E4CB32F877BC}"/>
                </a:ext>
              </a:extLst>
            </p:cNvPr>
            <p:cNvSpPr txBox="1"/>
            <p:nvPr/>
          </p:nvSpPr>
          <p:spPr>
            <a:xfrm>
              <a:off x="1409700" y="838200"/>
              <a:ext cx="432811"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buClrTx/>
                <a:buFontTx/>
                <a:defRPr sz="2900"/>
              </a:pPr>
              <a:r>
                <a:rPr lang="en-GB"/>
                <a:t>π</a:t>
              </a:r>
              <a:r>
                <a:rPr lang="en-GB" baseline="31999"/>
                <a:t>0</a:t>
              </a:r>
            </a:p>
          </p:txBody>
        </p:sp>
        <p:sp>
          <p:nvSpPr>
            <p:cNvPr id="43" name="n">
              <a:extLst>
                <a:ext uri="{FF2B5EF4-FFF2-40B4-BE49-F238E27FC236}">
                  <a16:creationId xmlns:a16="http://schemas.microsoft.com/office/drawing/2014/main" id="{54D06796-0371-0AA9-CFAA-75996FA11F57}"/>
                </a:ext>
              </a:extLst>
            </p:cNvPr>
            <p:cNvSpPr txBox="1"/>
            <p:nvPr/>
          </p:nvSpPr>
          <p:spPr>
            <a:xfrm>
              <a:off x="0" y="1409700"/>
              <a:ext cx="298159"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n</a:t>
              </a:r>
            </a:p>
          </p:txBody>
        </p:sp>
        <p:sp>
          <p:nvSpPr>
            <p:cNvPr id="44" name="n">
              <a:extLst>
                <a:ext uri="{FF2B5EF4-FFF2-40B4-BE49-F238E27FC236}">
                  <a16:creationId xmlns:a16="http://schemas.microsoft.com/office/drawing/2014/main" id="{97197A76-071A-1112-F6B4-98C570B7D011}"/>
                </a:ext>
              </a:extLst>
            </p:cNvPr>
            <p:cNvSpPr txBox="1"/>
            <p:nvPr/>
          </p:nvSpPr>
          <p:spPr>
            <a:xfrm>
              <a:off x="1397000" y="1409700"/>
              <a:ext cx="298159"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n</a:t>
              </a:r>
            </a:p>
          </p:txBody>
        </p:sp>
      </p:grpSp>
      <p:grpSp>
        <p:nvGrpSpPr>
          <p:cNvPr id="45" name="Group">
            <a:extLst>
              <a:ext uri="{FF2B5EF4-FFF2-40B4-BE49-F238E27FC236}">
                <a16:creationId xmlns:a16="http://schemas.microsoft.com/office/drawing/2014/main" id="{68508644-89CF-C369-F8B9-1D01649ED1CA}"/>
              </a:ext>
            </a:extLst>
          </p:cNvPr>
          <p:cNvGrpSpPr/>
          <p:nvPr/>
        </p:nvGrpSpPr>
        <p:grpSpPr>
          <a:xfrm>
            <a:off x="6819899" y="1016000"/>
            <a:ext cx="2311401" cy="1958569"/>
            <a:chOff x="0" y="0"/>
            <a:chExt cx="2311400" cy="1958568"/>
          </a:xfrm>
        </p:grpSpPr>
        <p:sp>
          <p:nvSpPr>
            <p:cNvPr id="46" name="Line">
              <a:extLst>
                <a:ext uri="{FF2B5EF4-FFF2-40B4-BE49-F238E27FC236}">
                  <a16:creationId xmlns:a16="http://schemas.microsoft.com/office/drawing/2014/main" id="{4FD2D8B7-878F-6CED-1584-9D8CEF450A4F}"/>
                </a:ext>
              </a:extLst>
            </p:cNvPr>
            <p:cNvSpPr/>
            <p:nvPr/>
          </p:nvSpPr>
          <p:spPr>
            <a:xfrm>
              <a:off x="2378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47" name="Line">
              <a:extLst>
                <a:ext uri="{FF2B5EF4-FFF2-40B4-BE49-F238E27FC236}">
                  <a16:creationId xmlns:a16="http://schemas.microsoft.com/office/drawing/2014/main" id="{08F91055-F6FD-984A-0844-367F5BDFD582}"/>
                </a:ext>
              </a:extLst>
            </p:cNvPr>
            <p:cNvSpPr/>
            <p:nvPr/>
          </p:nvSpPr>
          <p:spPr>
            <a:xfrm flipH="1">
              <a:off x="866978" y="361408"/>
              <a:ext cx="615427" cy="314589"/>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48" name="Line">
              <a:extLst>
                <a:ext uri="{FF2B5EF4-FFF2-40B4-BE49-F238E27FC236}">
                  <a16:creationId xmlns:a16="http://schemas.microsoft.com/office/drawing/2014/main" id="{994563CC-0020-5F0C-C99D-D8D2F3864AE5}"/>
                </a:ext>
              </a:extLst>
            </p:cNvPr>
            <p:cNvSpPr/>
            <p:nvPr/>
          </p:nvSpPr>
          <p:spPr>
            <a:xfrm flipV="1">
              <a:off x="2467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49" name="Line">
              <a:extLst>
                <a:ext uri="{FF2B5EF4-FFF2-40B4-BE49-F238E27FC236}">
                  <a16:creationId xmlns:a16="http://schemas.microsoft.com/office/drawing/2014/main" id="{2CE2FBB9-88AB-7F9D-06F1-A1996BCD2258}"/>
                </a:ext>
              </a:extLst>
            </p:cNvPr>
            <p:cNvSpPr/>
            <p:nvPr/>
          </p:nvSpPr>
          <p:spPr>
            <a:xfrm flipH="1" flipV="1">
              <a:off x="866978" y="1158595"/>
              <a:ext cx="512329" cy="326340"/>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50" name="Line">
              <a:extLst>
                <a:ext uri="{FF2B5EF4-FFF2-40B4-BE49-F238E27FC236}">
                  <a16:creationId xmlns:a16="http://schemas.microsoft.com/office/drawing/2014/main" id="{170E8B7F-3EBE-BC17-CEE8-7C37CB4A1941}"/>
                </a:ext>
              </a:extLst>
            </p:cNvPr>
            <p:cNvSpPr/>
            <p:nvPr/>
          </p:nvSpPr>
          <p:spPr>
            <a:xfrm flipH="1" flipV="1">
              <a:off x="854278" y="1158595"/>
              <a:ext cx="666876" cy="254434"/>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51" name="Line">
              <a:extLst>
                <a:ext uri="{FF2B5EF4-FFF2-40B4-BE49-F238E27FC236}">
                  <a16:creationId xmlns:a16="http://schemas.microsoft.com/office/drawing/2014/main" id="{DEB8C874-975E-523D-0B2E-D755138AA453}"/>
                </a:ext>
              </a:extLst>
            </p:cNvPr>
            <p:cNvSpPr/>
            <p:nvPr/>
          </p:nvSpPr>
          <p:spPr>
            <a:xfrm flipH="1" flipV="1">
              <a:off x="856026" y="1152371"/>
              <a:ext cx="674117" cy="152800"/>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52" name="Line">
              <a:extLst>
                <a:ext uri="{FF2B5EF4-FFF2-40B4-BE49-F238E27FC236}">
                  <a16:creationId xmlns:a16="http://schemas.microsoft.com/office/drawing/2014/main" id="{E461BFB3-8EAD-CD4F-8E07-C38FFC21F815}"/>
                </a:ext>
              </a:extLst>
            </p:cNvPr>
            <p:cNvSpPr/>
            <p:nvPr/>
          </p:nvSpPr>
          <p:spPr>
            <a:xfrm>
              <a:off x="8669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marL="0" marR="0" defTabSz="457200">
                <a:buClrTx/>
                <a:buFontTx/>
                <a:defRPr sz="1200">
                  <a:uFillTx/>
                  <a:latin typeface="Helvetica"/>
                  <a:ea typeface="Helvetica"/>
                  <a:cs typeface="Helvetica"/>
                  <a:sym typeface="Helvetica"/>
                </a:defRPr>
              </a:pPr>
              <a:endParaRPr lang="en-GB"/>
            </a:p>
          </p:txBody>
        </p:sp>
        <p:sp>
          <p:nvSpPr>
            <p:cNvPr id="53" name="ν">
              <a:extLst>
                <a:ext uri="{FF2B5EF4-FFF2-40B4-BE49-F238E27FC236}">
                  <a16:creationId xmlns:a16="http://schemas.microsoft.com/office/drawing/2014/main" id="{0B219FAE-2862-D7F2-6C05-B7A261E310F3}"/>
                </a:ext>
              </a:extLst>
            </p:cNvPr>
            <p:cNvSpPr txBox="1"/>
            <p:nvPr/>
          </p:nvSpPr>
          <p:spPr>
            <a:xfrm>
              <a:off x="0" y="0"/>
              <a:ext cx="269304"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ν</a:t>
              </a:r>
            </a:p>
          </p:txBody>
        </p:sp>
        <p:sp>
          <p:nvSpPr>
            <p:cNvPr id="54" name="l">
              <a:extLst>
                <a:ext uri="{FF2B5EF4-FFF2-40B4-BE49-F238E27FC236}">
                  <a16:creationId xmlns:a16="http://schemas.microsoft.com/office/drawing/2014/main" id="{737ECE35-D30D-1170-978E-BC06B7FA410B}"/>
                </a:ext>
              </a:extLst>
            </p:cNvPr>
            <p:cNvSpPr txBox="1"/>
            <p:nvPr/>
          </p:nvSpPr>
          <p:spPr>
            <a:xfrm>
              <a:off x="1409700" y="0"/>
              <a:ext cx="187552"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atin typeface="Brush Script MT"/>
                  <a:ea typeface="Brush Script MT"/>
                  <a:cs typeface="Brush Script MT"/>
                  <a:sym typeface="Brush Script MT"/>
                </a:defRPr>
              </a:lvl1pPr>
            </a:lstStyle>
            <a:p>
              <a:r>
                <a:rPr lang="en-GB"/>
                <a:t>l</a:t>
              </a:r>
            </a:p>
          </p:txBody>
        </p:sp>
        <p:sp>
          <p:nvSpPr>
            <p:cNvPr id="55" name="n">
              <a:extLst>
                <a:ext uri="{FF2B5EF4-FFF2-40B4-BE49-F238E27FC236}">
                  <a16:creationId xmlns:a16="http://schemas.microsoft.com/office/drawing/2014/main" id="{87817410-EB0C-50B2-D335-7367091D3A58}"/>
                </a:ext>
              </a:extLst>
            </p:cNvPr>
            <p:cNvSpPr txBox="1"/>
            <p:nvPr/>
          </p:nvSpPr>
          <p:spPr>
            <a:xfrm>
              <a:off x="0" y="1409700"/>
              <a:ext cx="298159" cy="548868"/>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buClrTx/>
                <a:buFontTx/>
                <a:defRPr sz="2900"/>
              </a:lvl1pPr>
            </a:lstStyle>
            <a:p>
              <a:r>
                <a:rPr lang="en-GB"/>
                <a:t>n</a:t>
              </a:r>
            </a:p>
          </p:txBody>
        </p:sp>
        <p:sp>
          <p:nvSpPr>
            <p:cNvPr id="56" name="hadrons">
              <a:extLst>
                <a:ext uri="{FF2B5EF4-FFF2-40B4-BE49-F238E27FC236}">
                  <a16:creationId xmlns:a16="http://schemas.microsoft.com/office/drawing/2014/main" id="{BE35C218-087F-1347-5D24-76F73C7D8001}"/>
                </a:ext>
              </a:extLst>
            </p:cNvPr>
            <p:cNvSpPr txBox="1"/>
            <p:nvPr/>
          </p:nvSpPr>
          <p:spPr>
            <a:xfrm>
              <a:off x="1117600" y="1397000"/>
              <a:ext cx="1193800" cy="441146"/>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buClrTx/>
                <a:buFontTx/>
                <a:defRPr sz="2200"/>
              </a:lvl1pPr>
            </a:lstStyle>
            <a:p>
              <a:r>
                <a:rPr lang="en-GB"/>
                <a:t>hadrons</a:t>
              </a:r>
            </a:p>
          </p:txBody>
        </p:sp>
      </p:grpSp>
      <p:sp>
        <p:nvSpPr>
          <p:cNvPr id="57" name="Elastic">
            <a:extLst>
              <a:ext uri="{FF2B5EF4-FFF2-40B4-BE49-F238E27FC236}">
                <a16:creationId xmlns:a16="http://schemas.microsoft.com/office/drawing/2014/main" id="{6CEA4271-4B08-7F58-3383-CE05761E6707}"/>
              </a:ext>
            </a:extLst>
          </p:cNvPr>
          <p:cNvSpPr txBox="1"/>
          <p:nvPr/>
        </p:nvSpPr>
        <p:spPr>
          <a:xfrm>
            <a:off x="355600" y="2933700"/>
            <a:ext cx="726609"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buClrTx/>
              <a:buFontTx/>
              <a:defRPr sz="1900"/>
            </a:lvl1pPr>
          </a:lstStyle>
          <a:p>
            <a:r>
              <a:rPr lang="en-GB"/>
              <a:t>Elastic</a:t>
            </a:r>
          </a:p>
        </p:txBody>
      </p:sp>
      <p:sp>
        <p:nvSpPr>
          <p:cNvPr id="58" name="Quasi-Elastic (QE)">
            <a:extLst>
              <a:ext uri="{FF2B5EF4-FFF2-40B4-BE49-F238E27FC236}">
                <a16:creationId xmlns:a16="http://schemas.microsoft.com/office/drawing/2014/main" id="{83315C00-BF14-FEC8-55CE-07F5ECCD0CC3}"/>
              </a:ext>
            </a:extLst>
          </p:cNvPr>
          <p:cNvSpPr txBox="1"/>
          <p:nvPr/>
        </p:nvSpPr>
        <p:spPr>
          <a:xfrm>
            <a:off x="2387600" y="2933700"/>
            <a:ext cx="1845505"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buClrTx/>
              <a:buFontTx/>
              <a:defRPr sz="1900"/>
            </a:lvl1pPr>
          </a:lstStyle>
          <a:p>
            <a:r>
              <a:rPr lang="en-GB"/>
              <a:t>Quasi-Elastic (QE)</a:t>
            </a:r>
          </a:p>
        </p:txBody>
      </p:sp>
      <p:sp>
        <p:nvSpPr>
          <p:cNvPr id="59" name="Resonant (RES)">
            <a:extLst>
              <a:ext uri="{FF2B5EF4-FFF2-40B4-BE49-F238E27FC236}">
                <a16:creationId xmlns:a16="http://schemas.microsoft.com/office/drawing/2014/main" id="{E20717D5-FD0E-52B2-EFAC-7401B1A6F3F4}"/>
              </a:ext>
            </a:extLst>
          </p:cNvPr>
          <p:cNvSpPr txBox="1"/>
          <p:nvPr/>
        </p:nvSpPr>
        <p:spPr>
          <a:xfrm>
            <a:off x="4762500" y="2933700"/>
            <a:ext cx="1592487"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buClrTx/>
              <a:buFontTx/>
              <a:defRPr sz="1900"/>
            </a:lvl1pPr>
          </a:lstStyle>
          <a:p>
            <a:r>
              <a:rPr lang="en-GB"/>
              <a:t>Resonant (RES)</a:t>
            </a:r>
          </a:p>
        </p:txBody>
      </p:sp>
      <p:sp>
        <p:nvSpPr>
          <p:cNvPr id="60" name="Deep inelastic (DIS)">
            <a:extLst>
              <a:ext uri="{FF2B5EF4-FFF2-40B4-BE49-F238E27FC236}">
                <a16:creationId xmlns:a16="http://schemas.microsoft.com/office/drawing/2014/main" id="{EEFA25E1-CC93-BAA4-46A2-7D5C9A7E65B3}"/>
              </a:ext>
            </a:extLst>
          </p:cNvPr>
          <p:cNvSpPr txBox="1"/>
          <p:nvPr/>
        </p:nvSpPr>
        <p:spPr>
          <a:xfrm>
            <a:off x="6808893" y="2933700"/>
            <a:ext cx="2233508"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buClrTx/>
              <a:buFontTx/>
              <a:defRPr sz="1900"/>
            </a:lvl1pPr>
          </a:lstStyle>
          <a:p>
            <a:r>
              <a:rPr lang="en-GB"/>
              <a:t>Deep inelastic (DIS)</a:t>
            </a:r>
          </a:p>
        </p:txBody>
      </p:sp>
      <p:sp>
        <p:nvSpPr>
          <p:cNvPr id="61" name="According to neutrinos to be detected their interaction cross-section has to be taken into account.">
            <a:extLst>
              <a:ext uri="{FF2B5EF4-FFF2-40B4-BE49-F238E27FC236}">
                <a16:creationId xmlns:a16="http://schemas.microsoft.com/office/drawing/2014/main" id="{3BB92E9B-3860-CE76-48DB-DCDB2785B33C}"/>
              </a:ext>
            </a:extLst>
          </p:cNvPr>
          <p:cNvSpPr txBox="1"/>
          <p:nvPr/>
        </p:nvSpPr>
        <p:spPr>
          <a:xfrm>
            <a:off x="1167164" y="5981260"/>
            <a:ext cx="7062436"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buClrTx/>
              <a:buFontTx/>
              <a:defRPr sz="1900">
                <a:solidFill>
                  <a:srgbClr val="0433FF"/>
                </a:solidFill>
                <a:uFill>
                  <a:solidFill>
                    <a:srgbClr val="0433FF"/>
                  </a:solidFill>
                </a:uFill>
                <a:latin typeface="Comic Sans MS"/>
                <a:ea typeface="Comic Sans MS"/>
                <a:cs typeface="Comic Sans MS"/>
                <a:sym typeface="Comic Sans MS"/>
              </a:defRPr>
            </a:lvl1pPr>
          </a:lstStyle>
          <a:p>
            <a:r>
              <a:rPr lang="en-GB"/>
              <a:t>Missing measurements at the ESSνSB region: below 500 MeV</a:t>
            </a:r>
          </a:p>
        </p:txBody>
      </p:sp>
      <p:pic>
        <p:nvPicPr>
          <p:cNvPr id="62" name="Image" descr="Image">
            <a:extLst>
              <a:ext uri="{FF2B5EF4-FFF2-40B4-BE49-F238E27FC236}">
                <a16:creationId xmlns:a16="http://schemas.microsoft.com/office/drawing/2014/main" id="{AC52669B-DD0C-33D8-A622-FABCC425DD03}"/>
              </a:ext>
            </a:extLst>
          </p:cNvPr>
          <p:cNvPicPr>
            <a:picLocks noChangeAspect="1"/>
          </p:cNvPicPr>
          <p:nvPr/>
        </p:nvPicPr>
        <p:blipFill>
          <a:blip r:embed="rId3"/>
          <a:stretch>
            <a:fillRect/>
          </a:stretch>
        </p:blipFill>
        <p:spPr>
          <a:xfrm>
            <a:off x="692091" y="3444902"/>
            <a:ext cx="7554304" cy="2619550"/>
          </a:xfrm>
          <a:prstGeom prst="rect">
            <a:avLst/>
          </a:prstGeom>
        </p:spPr>
      </p:pic>
      <p:sp>
        <p:nvSpPr>
          <p:cNvPr id="63" name="neutrinos">
            <a:extLst>
              <a:ext uri="{FF2B5EF4-FFF2-40B4-BE49-F238E27FC236}">
                <a16:creationId xmlns:a16="http://schemas.microsoft.com/office/drawing/2014/main" id="{B7032AEB-C2DB-FA38-1D27-7C92A39632FC}"/>
              </a:ext>
            </a:extLst>
          </p:cNvPr>
          <p:cNvSpPr txBox="1"/>
          <p:nvPr/>
        </p:nvSpPr>
        <p:spPr>
          <a:xfrm>
            <a:off x="2910888" y="3582105"/>
            <a:ext cx="100508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buClrTx/>
              <a:buFontTx/>
            </a:lvl1pPr>
          </a:lstStyle>
          <a:p>
            <a:r>
              <a:rPr lang="en-GB"/>
              <a:t>neutrinos</a:t>
            </a:r>
          </a:p>
        </p:txBody>
      </p:sp>
      <p:sp>
        <p:nvSpPr>
          <p:cNvPr id="64" name="antineutrinos">
            <a:extLst>
              <a:ext uri="{FF2B5EF4-FFF2-40B4-BE49-F238E27FC236}">
                <a16:creationId xmlns:a16="http://schemas.microsoft.com/office/drawing/2014/main" id="{ACE90569-4815-13DD-A578-96B884ACB369}"/>
              </a:ext>
            </a:extLst>
          </p:cNvPr>
          <p:cNvSpPr txBox="1"/>
          <p:nvPr/>
        </p:nvSpPr>
        <p:spPr>
          <a:xfrm>
            <a:off x="6836520" y="4742020"/>
            <a:ext cx="136524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buClrTx/>
              <a:buFontTx/>
            </a:lvl1pPr>
          </a:lstStyle>
          <a:p>
            <a:r>
              <a:rPr lang="en-GB"/>
              <a:t>antineutrinos</a:t>
            </a:r>
          </a:p>
        </p:txBody>
      </p:sp>
    </p:spTree>
    <p:extLst>
      <p:ext uri="{BB962C8B-B14F-4D97-AF65-F5344CB8AC3E}">
        <p14:creationId xmlns:p14="http://schemas.microsoft.com/office/powerpoint/2010/main" val="4111037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ESSνSB+ WP</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16</a:t>
            </a:fld>
            <a:endParaRPr lang="en-GB">
              <a:latin typeface="Times New Roman" charset="0"/>
              <a:ea typeface="ＭＳ Ｐゴシック" charset="0"/>
              <a:cs typeface="ＭＳ Ｐゴシック" charset="0"/>
            </a:endParaRPr>
          </a:p>
        </p:txBody>
      </p:sp>
      <p:pic>
        <p:nvPicPr>
          <p:cNvPr id="8" name="Picture 7">
            <a:extLst>
              <a:ext uri="{FF2B5EF4-FFF2-40B4-BE49-F238E27FC236}">
                <a16:creationId xmlns:a16="http://schemas.microsoft.com/office/drawing/2014/main" id="{BDBC87F0-CBCC-720B-1FE1-BBFA79505810}"/>
              </a:ext>
            </a:extLst>
          </p:cNvPr>
          <p:cNvPicPr>
            <a:picLocks noChangeAspect="1"/>
          </p:cNvPicPr>
          <p:nvPr/>
        </p:nvPicPr>
        <p:blipFill>
          <a:blip r:embed="rId3"/>
          <a:stretch>
            <a:fillRect/>
          </a:stretch>
        </p:blipFill>
        <p:spPr>
          <a:xfrm>
            <a:off x="182583" y="880571"/>
            <a:ext cx="8778833" cy="1836821"/>
          </a:xfrm>
          <a:prstGeom prst="rect">
            <a:avLst/>
          </a:prstGeom>
        </p:spPr>
      </p:pic>
      <p:pic>
        <p:nvPicPr>
          <p:cNvPr id="10" name="Picture 9">
            <a:extLst>
              <a:ext uri="{FF2B5EF4-FFF2-40B4-BE49-F238E27FC236}">
                <a16:creationId xmlns:a16="http://schemas.microsoft.com/office/drawing/2014/main" id="{A6F688C9-E0AB-36E4-20D8-C5DEB95F74E5}"/>
              </a:ext>
            </a:extLst>
          </p:cNvPr>
          <p:cNvPicPr>
            <a:picLocks noChangeAspect="1"/>
          </p:cNvPicPr>
          <p:nvPr/>
        </p:nvPicPr>
        <p:blipFill>
          <a:blip r:embed="rId4"/>
          <a:stretch>
            <a:fillRect/>
          </a:stretch>
        </p:blipFill>
        <p:spPr>
          <a:xfrm>
            <a:off x="126437" y="3650233"/>
            <a:ext cx="3755754" cy="1690758"/>
          </a:xfrm>
          <a:prstGeom prst="rect">
            <a:avLst/>
          </a:prstGeom>
        </p:spPr>
      </p:pic>
      <p:sp>
        <p:nvSpPr>
          <p:cNvPr id="3" name="TextBox 2">
            <a:extLst>
              <a:ext uri="{FF2B5EF4-FFF2-40B4-BE49-F238E27FC236}">
                <a16:creationId xmlns:a16="http://schemas.microsoft.com/office/drawing/2014/main" id="{7D2ABD81-F00D-6BBD-7116-09A5B055EA66}"/>
              </a:ext>
            </a:extLst>
          </p:cNvPr>
          <p:cNvSpPr txBox="1"/>
          <p:nvPr/>
        </p:nvSpPr>
        <p:spPr>
          <a:xfrm>
            <a:off x="5519364" y="5409821"/>
            <a:ext cx="2302297" cy="369332"/>
          </a:xfrm>
          <a:prstGeom prst="rect">
            <a:avLst/>
          </a:prstGeom>
          <a:noFill/>
        </p:spPr>
        <p:txBody>
          <a:bodyPr wrap="none" rtlCol="0">
            <a:spAutoFit/>
          </a:bodyPr>
          <a:lstStyle/>
          <a:p>
            <a:pPr algn="l"/>
            <a:r>
              <a:rPr lang="en-GB" dirty="0"/>
              <a:t>"High Energy" ENUBET</a:t>
            </a:r>
          </a:p>
        </p:txBody>
      </p:sp>
      <p:sp>
        <p:nvSpPr>
          <p:cNvPr id="4" name="TextBox 3">
            <a:extLst>
              <a:ext uri="{FF2B5EF4-FFF2-40B4-BE49-F238E27FC236}">
                <a16:creationId xmlns:a16="http://schemas.microsoft.com/office/drawing/2014/main" id="{EDD2CEC4-D594-8C23-9C07-972D9BD09494}"/>
              </a:ext>
            </a:extLst>
          </p:cNvPr>
          <p:cNvSpPr txBox="1"/>
          <p:nvPr/>
        </p:nvSpPr>
        <p:spPr>
          <a:xfrm>
            <a:off x="4571999" y="2981920"/>
            <a:ext cx="2007024" cy="646331"/>
          </a:xfrm>
          <a:prstGeom prst="rect">
            <a:avLst/>
          </a:prstGeom>
          <a:noFill/>
        </p:spPr>
        <p:txBody>
          <a:bodyPr wrap="none" rtlCol="0">
            <a:spAutoFit/>
          </a:bodyPr>
          <a:lstStyle/>
          <a:p>
            <a:pPr marL="285750" indent="-285750" algn="l">
              <a:buFont typeface="Arial" panose="020B0604020202020204" pitchFamily="34" charset="0"/>
              <a:buChar char="•"/>
            </a:pPr>
            <a:r>
              <a:rPr lang="en-GB" dirty="0"/>
              <a:t>cross-sections</a:t>
            </a:r>
          </a:p>
          <a:p>
            <a:pPr marL="285750" indent="-285750" algn="l">
              <a:buFont typeface="Arial" panose="020B0604020202020204" pitchFamily="34" charset="0"/>
              <a:buChar char="•"/>
            </a:pPr>
            <a:r>
              <a:rPr lang="en-GB" dirty="0"/>
              <a:t>sterile neutrinos</a:t>
            </a:r>
          </a:p>
        </p:txBody>
      </p:sp>
      <p:sp>
        <p:nvSpPr>
          <p:cNvPr id="12" name="TextBox 11">
            <a:extLst>
              <a:ext uri="{FF2B5EF4-FFF2-40B4-BE49-F238E27FC236}">
                <a16:creationId xmlns:a16="http://schemas.microsoft.com/office/drawing/2014/main" id="{B2C68B27-05E2-A2AB-02DC-25ABB2FC3EBA}"/>
              </a:ext>
            </a:extLst>
          </p:cNvPr>
          <p:cNvSpPr txBox="1"/>
          <p:nvPr/>
        </p:nvSpPr>
        <p:spPr>
          <a:xfrm>
            <a:off x="7264094" y="2996051"/>
            <a:ext cx="1785553" cy="369332"/>
          </a:xfrm>
          <a:prstGeom prst="rect">
            <a:avLst/>
          </a:prstGeom>
          <a:noFill/>
        </p:spPr>
        <p:txBody>
          <a:bodyPr wrap="none" rtlCol="0">
            <a:spAutoFit/>
          </a:bodyPr>
          <a:lstStyle/>
          <a:p>
            <a:pPr marL="285750" indent="-285750" algn="l">
              <a:buFont typeface="Arial" panose="020B0604020202020204" pitchFamily="34" charset="0"/>
              <a:buChar char="•"/>
            </a:pPr>
            <a:r>
              <a:rPr lang="en-GB" dirty="0"/>
              <a:t>cross-sections</a:t>
            </a:r>
          </a:p>
        </p:txBody>
      </p:sp>
      <p:pic>
        <p:nvPicPr>
          <p:cNvPr id="6" name="Picture 5">
            <a:extLst>
              <a:ext uri="{FF2B5EF4-FFF2-40B4-BE49-F238E27FC236}">
                <a16:creationId xmlns:a16="http://schemas.microsoft.com/office/drawing/2014/main" id="{4AD69F7C-DE09-A0DB-88CA-05F977579B1A}"/>
              </a:ext>
            </a:extLst>
          </p:cNvPr>
          <p:cNvPicPr>
            <a:picLocks noChangeAspect="1"/>
          </p:cNvPicPr>
          <p:nvPr/>
        </p:nvPicPr>
        <p:blipFill>
          <a:blip r:embed="rId5"/>
          <a:stretch>
            <a:fillRect/>
          </a:stretch>
        </p:blipFill>
        <p:spPr>
          <a:xfrm>
            <a:off x="3859024" y="3857134"/>
            <a:ext cx="5214687" cy="1589944"/>
          </a:xfrm>
          <a:prstGeom prst="rect">
            <a:avLst/>
          </a:prstGeom>
        </p:spPr>
      </p:pic>
      <p:sp>
        <p:nvSpPr>
          <p:cNvPr id="14" name="TextBox 13">
            <a:extLst>
              <a:ext uri="{FF2B5EF4-FFF2-40B4-BE49-F238E27FC236}">
                <a16:creationId xmlns:a16="http://schemas.microsoft.com/office/drawing/2014/main" id="{340E0661-E447-CE4C-9111-443FC0C220BD}"/>
              </a:ext>
            </a:extLst>
          </p:cNvPr>
          <p:cNvSpPr txBox="1"/>
          <p:nvPr/>
        </p:nvSpPr>
        <p:spPr>
          <a:xfrm>
            <a:off x="819027" y="5409821"/>
            <a:ext cx="2472087" cy="369332"/>
          </a:xfrm>
          <a:prstGeom prst="rect">
            <a:avLst/>
          </a:prstGeom>
          <a:noFill/>
        </p:spPr>
        <p:txBody>
          <a:bodyPr wrap="none" rtlCol="0">
            <a:spAutoFit/>
          </a:bodyPr>
          <a:lstStyle/>
          <a:p>
            <a:pPr algn="l"/>
            <a:r>
              <a:rPr lang="en-GB" dirty="0"/>
              <a:t>"High Energy" nuSTORM</a:t>
            </a:r>
          </a:p>
        </p:txBody>
      </p:sp>
      <p:pic>
        <p:nvPicPr>
          <p:cNvPr id="5" name="Picture 4">
            <a:extLst>
              <a:ext uri="{FF2B5EF4-FFF2-40B4-BE49-F238E27FC236}">
                <a16:creationId xmlns:a16="http://schemas.microsoft.com/office/drawing/2014/main" id="{30DA0124-965A-D195-1CFD-E6847C51363A}"/>
              </a:ext>
            </a:extLst>
          </p:cNvPr>
          <p:cNvPicPr>
            <a:picLocks noChangeAspect="1"/>
          </p:cNvPicPr>
          <p:nvPr/>
        </p:nvPicPr>
        <p:blipFill>
          <a:blip r:embed="rId6"/>
          <a:stretch>
            <a:fillRect/>
          </a:stretch>
        </p:blipFill>
        <p:spPr>
          <a:xfrm>
            <a:off x="8514911" y="5061087"/>
            <a:ext cx="558800" cy="533400"/>
          </a:xfrm>
          <a:prstGeom prst="rect">
            <a:avLst/>
          </a:prstGeom>
        </p:spPr>
      </p:pic>
      <p:sp>
        <p:nvSpPr>
          <p:cNvPr id="13" name="Left Brace 12">
            <a:extLst>
              <a:ext uri="{FF2B5EF4-FFF2-40B4-BE49-F238E27FC236}">
                <a16:creationId xmlns:a16="http://schemas.microsoft.com/office/drawing/2014/main" id="{03A82D32-EE70-DD26-4DE5-814F5482E991}"/>
              </a:ext>
            </a:extLst>
          </p:cNvPr>
          <p:cNvSpPr/>
          <p:nvPr/>
        </p:nvSpPr>
        <p:spPr>
          <a:xfrm rot="16200000">
            <a:off x="4155354" y="4235116"/>
            <a:ext cx="239734" cy="344905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53AF3C1A-44AC-6364-2441-91D4B7019142}"/>
              </a:ext>
            </a:extLst>
          </p:cNvPr>
          <p:cNvSpPr txBox="1"/>
          <p:nvPr/>
        </p:nvSpPr>
        <p:spPr>
          <a:xfrm>
            <a:off x="3145132" y="6163800"/>
            <a:ext cx="2867452" cy="369332"/>
          </a:xfrm>
          <a:prstGeom prst="rect">
            <a:avLst/>
          </a:prstGeom>
          <a:noFill/>
        </p:spPr>
        <p:txBody>
          <a:bodyPr wrap="none" rtlCol="0">
            <a:spAutoFit/>
          </a:bodyPr>
          <a:lstStyle/>
          <a:p>
            <a:pPr algn="l"/>
            <a:r>
              <a:rPr lang="en-GB" dirty="0"/>
              <a:t>build a "Low Energy" version</a:t>
            </a:r>
          </a:p>
        </p:txBody>
      </p:sp>
    </p:spTree>
    <p:extLst>
      <p:ext uri="{BB962C8B-B14F-4D97-AF65-F5344CB8AC3E}">
        <p14:creationId xmlns:p14="http://schemas.microsoft.com/office/powerpoint/2010/main" val="3461384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ESSνSB+ WP</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17</a:t>
            </a:fld>
            <a:endParaRPr lang="en-GB">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1768BEE3-58C7-DB0F-64B1-A330B2C71913}"/>
              </a:ext>
            </a:extLst>
          </p:cNvPr>
          <p:cNvSpPr/>
          <p:nvPr/>
        </p:nvSpPr>
        <p:spPr>
          <a:xfrm>
            <a:off x="-28073" y="1268345"/>
            <a:ext cx="7163520" cy="5201424"/>
          </a:xfrm>
          <a:prstGeom prst="rect">
            <a:avLst/>
          </a:prstGeom>
        </p:spPr>
        <p:txBody>
          <a:bodyPr wrap="square">
            <a:spAutoFit/>
          </a:bodyPr>
          <a:lstStyle/>
          <a:p>
            <a:pPr marL="457200" indent="-449263" algn="just">
              <a:spcBef>
                <a:spcPts val="600"/>
              </a:spcBef>
              <a:spcAft>
                <a:spcPts val="600"/>
              </a:spcAft>
            </a:pPr>
            <a:r>
              <a:rPr lang="en-GB" sz="2000" b="1" u="sng" dirty="0">
                <a:latin typeface="Times New Roman" panose="02020603050405020304" pitchFamily="18" charset="0"/>
                <a:ea typeface="Times New Roman" panose="02020603050405020304" pitchFamily="18" charset="0"/>
              </a:rPr>
              <a:t>Engineering and Infrastructures</a:t>
            </a:r>
            <a:endParaRPr lang="en-FR" sz="2000" dirty="0">
              <a:latin typeface="Times New Roman" panose="02020603050405020304" pitchFamily="18" charset="0"/>
              <a:ea typeface="Times New Roman" panose="02020603050405020304" pitchFamily="18" charset="0"/>
            </a:endParaRPr>
          </a:p>
          <a:p>
            <a:pPr marL="358775" indent="-176213" algn="just">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Civil engineering studies will be performed of the already proposed installations of ESSνSB.</a:t>
            </a:r>
          </a:p>
          <a:p>
            <a:pPr marL="358775" indent="-176213" algn="just">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During the same period, analogue studies will be performed at the Zinkgruvan mine at the place where the ESSνSB far detector will be installed.</a:t>
            </a:r>
            <a:endParaRPr lang="en-FR" sz="2000" dirty="0">
              <a:latin typeface="Times New Roman" panose="02020603050405020304" pitchFamily="18" charset="0"/>
              <a:ea typeface="Times New Roman" panose="02020603050405020304" pitchFamily="18" charset="0"/>
            </a:endParaRPr>
          </a:p>
          <a:p>
            <a:pPr marL="582613" lvl="1" indent="-176213" algn="just">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The analysis of the already existing data will be completed and described in a comprehensive report.</a:t>
            </a:r>
          </a:p>
          <a:p>
            <a:pPr>
              <a:spcBef>
                <a:spcPts val="1200"/>
              </a:spcBef>
              <a:spcAft>
                <a:spcPts val="600"/>
              </a:spcAft>
            </a:pPr>
            <a:r>
              <a:rPr lang="en-GB" sz="2000" b="1" u="sng" dirty="0">
                <a:latin typeface="Times New Roman" panose="02020603050405020304" pitchFamily="18" charset="0"/>
                <a:ea typeface="Times New Roman" panose="02020603050405020304" pitchFamily="18" charset="0"/>
              </a:rPr>
              <a:t>Target Station</a:t>
            </a:r>
            <a:endParaRPr lang="en-FR" sz="2000" dirty="0">
              <a:latin typeface="Times New Roman" panose="02020603050405020304" pitchFamily="18" charset="0"/>
              <a:ea typeface="Times New Roman" panose="02020603050405020304" pitchFamily="18" charset="0"/>
            </a:endParaRPr>
          </a:p>
          <a:p>
            <a:pPr marL="358775" indent="-176213" algn="just">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An optimised design of the hadron collector for neutrino production has been produced during the ESSνSB studies. A first evaluation of whether this design is well suited also for pion collection for LEnuSTORM and LEMNB usage will be done.</a:t>
            </a:r>
          </a:p>
          <a:p>
            <a:pPr marL="358775" indent="-176213" algn="just">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A pion beam simulation will be performed. The resulting characteristics will be provided to WP4, WP5 and WP6 to define the initial design of the other ESSνSB+ parts.</a:t>
            </a:r>
            <a:endParaRPr lang="en-FR" sz="2000"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7FED52A8-1826-DAF7-776A-93A84E46E66D}"/>
              </a:ext>
            </a:extLst>
          </p:cNvPr>
          <p:cNvPicPr>
            <a:picLocks noChangeAspect="1"/>
          </p:cNvPicPr>
          <p:nvPr/>
        </p:nvPicPr>
        <p:blipFill rotWithShape="1">
          <a:blip r:embed="rId3"/>
          <a:srcRect r="86767"/>
          <a:stretch/>
        </p:blipFill>
        <p:spPr>
          <a:xfrm>
            <a:off x="7579149" y="1592179"/>
            <a:ext cx="1161663" cy="1836821"/>
          </a:xfrm>
          <a:prstGeom prst="rect">
            <a:avLst/>
          </a:prstGeom>
        </p:spPr>
      </p:pic>
      <p:pic>
        <p:nvPicPr>
          <p:cNvPr id="9" name="Picture 8">
            <a:extLst>
              <a:ext uri="{FF2B5EF4-FFF2-40B4-BE49-F238E27FC236}">
                <a16:creationId xmlns:a16="http://schemas.microsoft.com/office/drawing/2014/main" id="{CB805834-EE56-E13F-C7B7-7342E42D466B}"/>
              </a:ext>
            </a:extLst>
          </p:cNvPr>
          <p:cNvPicPr>
            <a:picLocks noChangeAspect="1"/>
          </p:cNvPicPr>
          <p:nvPr/>
        </p:nvPicPr>
        <p:blipFill rotWithShape="1">
          <a:blip r:embed="rId3"/>
          <a:srcRect l="14301" r="47685"/>
          <a:stretch/>
        </p:blipFill>
        <p:spPr>
          <a:xfrm>
            <a:off x="7135447" y="4118073"/>
            <a:ext cx="1832842" cy="1008820"/>
          </a:xfrm>
          <a:prstGeom prst="rect">
            <a:avLst/>
          </a:prstGeom>
        </p:spPr>
      </p:pic>
    </p:spTree>
    <p:extLst>
      <p:ext uri="{BB962C8B-B14F-4D97-AF65-F5344CB8AC3E}">
        <p14:creationId xmlns:p14="http://schemas.microsoft.com/office/powerpoint/2010/main" val="295531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ESSνSB+ WP</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18</a:t>
            </a:fld>
            <a:endParaRPr lang="en-GB">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1768BEE3-58C7-DB0F-64B1-A330B2C71913}"/>
              </a:ext>
            </a:extLst>
          </p:cNvPr>
          <p:cNvSpPr/>
          <p:nvPr/>
        </p:nvSpPr>
        <p:spPr>
          <a:xfrm>
            <a:off x="-28073" y="542158"/>
            <a:ext cx="7265120" cy="5801588"/>
          </a:xfrm>
          <a:prstGeom prst="rect">
            <a:avLst/>
          </a:prstGeom>
        </p:spPr>
        <p:txBody>
          <a:bodyPr wrap="square">
            <a:spAutoFit/>
          </a:bodyPr>
          <a:lstStyle/>
          <a:p>
            <a:pPr marL="457200" algn="just">
              <a:spcBef>
                <a:spcPts val="600"/>
              </a:spcBef>
              <a:spcAft>
                <a:spcPts val="600"/>
              </a:spcAft>
            </a:pPr>
            <a:endParaRPr lang="en-FR" dirty="0">
              <a:latin typeface="Times New Roman" panose="02020603050405020304" pitchFamily="18" charset="0"/>
              <a:ea typeface="Times New Roman" panose="02020603050405020304" pitchFamily="18" charset="0"/>
            </a:endParaRPr>
          </a:p>
          <a:p>
            <a:pPr>
              <a:spcAft>
                <a:spcPts val="600"/>
              </a:spcAft>
            </a:pPr>
            <a:r>
              <a:rPr lang="en-GB" b="1" u="sng" dirty="0">
                <a:latin typeface="Times New Roman" panose="02020603050405020304" pitchFamily="18" charset="0"/>
                <a:ea typeface="Times New Roman" panose="02020603050405020304" pitchFamily="18" charset="0"/>
              </a:rPr>
              <a:t>LEnuSTORM </a:t>
            </a:r>
            <a:endParaRPr lang="en-FR" dirty="0">
              <a:latin typeface="Times New Roman" panose="02020603050405020304" pitchFamily="18" charset="0"/>
              <a:ea typeface="Times New Roman" panose="02020603050405020304" pitchFamily="18" charset="0"/>
            </a:endParaRPr>
          </a:p>
          <a:p>
            <a:pPr marL="358775" indent="-223838" algn="just">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Lattice and beam optics design will be elaborated from the existing higher energy proposals. </a:t>
            </a:r>
          </a:p>
          <a:p>
            <a:pPr marL="358775" indent="-223838" algn="just">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Shape and dimensions of the racetrack ring will be established.</a:t>
            </a:r>
          </a:p>
          <a:p>
            <a:pPr marL="358775" indent="-223838" algn="just">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study will include the transfer lines from the ESSνSB complex to the target and from the initial capture an extraction up to the injection point in the ring.</a:t>
            </a:r>
            <a:endParaRPr lang="en-FR" dirty="0">
              <a:latin typeface="Times New Roman" panose="02020603050405020304" pitchFamily="18" charset="0"/>
              <a:ea typeface="Times New Roman" panose="02020603050405020304" pitchFamily="18" charset="0"/>
            </a:endParaRPr>
          </a:p>
          <a:p>
            <a:pPr>
              <a:spcAft>
                <a:spcPts val="600"/>
              </a:spcAft>
            </a:pPr>
            <a:r>
              <a:rPr lang="en-GB" b="1" u="sng" dirty="0">
                <a:latin typeface="Times New Roman" panose="02020603050405020304" pitchFamily="18" charset="0"/>
                <a:ea typeface="Times New Roman" panose="02020603050405020304" pitchFamily="18" charset="0"/>
              </a:rPr>
              <a:t>LEMNB</a:t>
            </a:r>
            <a:endParaRPr lang="en-FR" dirty="0">
              <a:latin typeface="Times New Roman" panose="02020603050405020304" pitchFamily="18" charset="0"/>
              <a:ea typeface="Times New Roman" panose="02020603050405020304" pitchFamily="18" charset="0"/>
            </a:endParaRPr>
          </a:p>
          <a:p>
            <a:pPr marL="358775" indent="-223838" algn="just">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A preliminary design of the ca 30 m long EMNB decay tunnel will be made on the basis of the H2020 ESSνSB Design Study and ERC ENUBET project. </a:t>
            </a:r>
          </a:p>
          <a:p>
            <a:pPr marL="358775" indent="-223838" algn="just">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Muons from pion decays, which are produced with an average emission angle of order 50 </a:t>
            </a:r>
            <a:r>
              <a:rPr lang="en-GB" sz="1600" dirty="0" err="1">
                <a:latin typeface="Times New Roman" panose="02020603050405020304" pitchFamily="18" charset="0"/>
                <a:ea typeface="Times New Roman" panose="02020603050405020304" pitchFamily="18" charset="0"/>
              </a:rPr>
              <a:t>mrad</a:t>
            </a:r>
            <a:r>
              <a:rPr lang="en-GB" sz="1600" dirty="0">
                <a:latin typeface="Times New Roman" panose="02020603050405020304" pitchFamily="18" charset="0"/>
                <a:ea typeface="Times New Roman" panose="02020603050405020304" pitchFamily="18" charset="0"/>
              </a:rPr>
              <a:t> at 1 GeV, are monitored at the single-particle level using sampling calorimeters for muon/pion separation.</a:t>
            </a:r>
          </a:p>
          <a:p>
            <a:pPr marL="358775" indent="-223838" algn="just">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Thanks to the additional sample of electron neutrinos originating from the decay in flight, the ESS monitored neutrino beam will be able to assess also the electron neutrino versus muon neutrino difference of cross-sections below 1 GeV.</a:t>
            </a:r>
          </a:p>
          <a:p>
            <a:pPr marL="358775" indent="-223838" algn="just">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During the final two years of the Design Study, a more elaborated scheme will be proposed optimising all stages in order to obtain the highest statistics in as short period as possible, for neutrino cross-sections measurements to satisfy the ESSνSB needs.</a:t>
            </a:r>
            <a:endParaRPr lang="en-FR"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16FB4C20-10BF-35F8-8B08-A7537B3A2D54}"/>
              </a:ext>
            </a:extLst>
          </p:cNvPr>
          <p:cNvPicPr>
            <a:picLocks noChangeAspect="1"/>
          </p:cNvPicPr>
          <p:nvPr/>
        </p:nvPicPr>
        <p:blipFill rotWithShape="1">
          <a:blip r:embed="rId3"/>
          <a:srcRect l="53116" r="30504"/>
          <a:stretch/>
        </p:blipFill>
        <p:spPr>
          <a:xfrm>
            <a:off x="7237047" y="1052510"/>
            <a:ext cx="1438031" cy="1836821"/>
          </a:xfrm>
          <a:prstGeom prst="rect">
            <a:avLst/>
          </a:prstGeom>
        </p:spPr>
      </p:pic>
      <p:pic>
        <p:nvPicPr>
          <p:cNvPr id="9" name="Picture 8">
            <a:extLst>
              <a:ext uri="{FF2B5EF4-FFF2-40B4-BE49-F238E27FC236}">
                <a16:creationId xmlns:a16="http://schemas.microsoft.com/office/drawing/2014/main" id="{1F391DD9-36D3-5E09-D93D-6A0892B68FA3}"/>
              </a:ext>
            </a:extLst>
          </p:cNvPr>
          <p:cNvPicPr>
            <a:picLocks noChangeAspect="1"/>
          </p:cNvPicPr>
          <p:nvPr/>
        </p:nvPicPr>
        <p:blipFill rotWithShape="1">
          <a:blip r:embed="rId3"/>
          <a:srcRect l="88791"/>
          <a:stretch/>
        </p:blipFill>
        <p:spPr>
          <a:xfrm>
            <a:off x="7464053" y="2779717"/>
            <a:ext cx="984019" cy="1836821"/>
          </a:xfrm>
          <a:prstGeom prst="rect">
            <a:avLst/>
          </a:prstGeom>
        </p:spPr>
      </p:pic>
      <p:pic>
        <p:nvPicPr>
          <p:cNvPr id="4" name="Picture 3">
            <a:extLst>
              <a:ext uri="{FF2B5EF4-FFF2-40B4-BE49-F238E27FC236}">
                <a16:creationId xmlns:a16="http://schemas.microsoft.com/office/drawing/2014/main" id="{2E380E61-26E4-53E9-D650-6C4171007DF9}"/>
              </a:ext>
            </a:extLst>
          </p:cNvPr>
          <p:cNvPicPr>
            <a:picLocks noChangeAspect="1"/>
          </p:cNvPicPr>
          <p:nvPr/>
        </p:nvPicPr>
        <p:blipFill>
          <a:blip r:embed="rId4"/>
          <a:stretch>
            <a:fillRect/>
          </a:stretch>
        </p:blipFill>
        <p:spPr>
          <a:xfrm>
            <a:off x="7237047" y="4932010"/>
            <a:ext cx="1906953" cy="1188667"/>
          </a:xfrm>
          <a:prstGeom prst="rect">
            <a:avLst/>
          </a:prstGeom>
        </p:spPr>
      </p:pic>
    </p:spTree>
    <p:extLst>
      <p:ext uri="{BB962C8B-B14F-4D97-AF65-F5344CB8AC3E}">
        <p14:creationId xmlns:p14="http://schemas.microsoft.com/office/powerpoint/2010/main" val="3225319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ESSνSB+ WP</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19</a:t>
            </a:fld>
            <a:endParaRPr lang="en-GB">
              <a:latin typeface="Times New Roman"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20D6C1B7-A323-551D-1A10-6020A35F6741}"/>
              </a:ext>
            </a:extLst>
          </p:cNvPr>
          <p:cNvSpPr/>
          <p:nvPr/>
        </p:nvSpPr>
        <p:spPr>
          <a:xfrm>
            <a:off x="0" y="1012954"/>
            <a:ext cx="7057292" cy="4847481"/>
          </a:xfrm>
          <a:prstGeom prst="rect">
            <a:avLst/>
          </a:prstGeom>
        </p:spPr>
        <p:txBody>
          <a:bodyPr wrap="square">
            <a:spAutoFit/>
          </a:bodyPr>
          <a:lstStyle/>
          <a:p>
            <a:pPr>
              <a:spcAft>
                <a:spcPts val="600"/>
              </a:spcAft>
            </a:pPr>
            <a:r>
              <a:rPr lang="en-GB" b="1" u="sng" dirty="0">
                <a:latin typeface="Times New Roman" panose="02020603050405020304" pitchFamily="18" charset="0"/>
                <a:ea typeface="Times New Roman" panose="02020603050405020304" pitchFamily="18" charset="0"/>
              </a:rPr>
              <a:t>Detector and physics performance:</a:t>
            </a:r>
          </a:p>
          <a:p>
            <a:pPr marL="285750" indent="-285750">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Design of an additional detector which will be used by LEnuSTORM and LEMNB for cross-section measurements;</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it will also be used as LEnuSTORM near detector for sterile neutrino searches.</a:t>
            </a:r>
          </a:p>
          <a:p>
            <a:pPr marL="285750" indent="-285750">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near detector of ESS</a:t>
            </a:r>
            <a:r>
              <a:rPr lang="el-GR" sz="1600" dirty="0">
                <a:latin typeface="Times New Roman" panose="02020603050405020304" pitchFamily="18" charset="0"/>
                <a:ea typeface="Times New Roman" panose="02020603050405020304" pitchFamily="18" charset="0"/>
              </a:rPr>
              <a:t>ν</a:t>
            </a:r>
            <a:r>
              <a:rPr lang="en-GB" sz="1600" dirty="0">
                <a:latin typeface="Times New Roman" panose="02020603050405020304" pitchFamily="18" charset="0"/>
                <a:ea typeface="Times New Roman" panose="02020603050405020304" pitchFamily="18" charset="0"/>
              </a:rPr>
              <a:t>SB will be used as a far detector of LEnuSTORM.</a:t>
            </a:r>
          </a:p>
          <a:p>
            <a:pPr marL="285750" indent="-285750">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WP will also use the information provided by all the other WPs to determine and maximise the physics reach of LEnuSTORM and LEMNB, taking into account the additional information coming from concurrently running experiments that may become available.</a:t>
            </a:r>
          </a:p>
          <a:p>
            <a:pPr marL="285750" indent="-285750">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It will also compare the performance of </a:t>
            </a:r>
            <a:r>
              <a:rPr lang="en-GB" sz="1600" dirty="0">
                <a:solidFill>
                  <a:srgbClr val="000000"/>
                </a:solidFill>
                <a:latin typeface="Times New Roman" panose="02020603050405020304" pitchFamily="18" charset="0"/>
                <a:ea typeface="Times New Roman" panose="02020603050405020304" pitchFamily="18" charset="0"/>
              </a:rPr>
              <a:t>ESSνSB+</a:t>
            </a:r>
            <a:r>
              <a:rPr lang="en-GB" sz="1600" dirty="0">
                <a:latin typeface="Times New Roman" panose="02020603050405020304" pitchFamily="18" charset="0"/>
                <a:ea typeface="Times New Roman" panose="02020603050405020304" pitchFamily="18" charset="0"/>
              </a:rPr>
              <a:t> with that of other planned or proposed facilities.</a:t>
            </a:r>
          </a:p>
          <a:p>
            <a:pPr marL="285750" indent="-285750">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potential of the ESS</a:t>
            </a:r>
            <a:r>
              <a:rPr lang="el-GR" sz="1600" dirty="0">
                <a:latin typeface="Times New Roman" panose="02020603050405020304" pitchFamily="18" charset="0"/>
                <a:ea typeface="Times New Roman" panose="02020603050405020304" pitchFamily="18" charset="0"/>
              </a:rPr>
              <a:t>ν</a:t>
            </a:r>
            <a:r>
              <a:rPr lang="en-GB" sz="1600" dirty="0">
                <a:latin typeface="Times New Roman" panose="02020603050405020304" pitchFamily="18" charset="0"/>
                <a:ea typeface="Times New Roman" panose="02020603050405020304" pitchFamily="18" charset="0"/>
              </a:rPr>
              <a:t>SB far detector </a:t>
            </a:r>
            <a:r>
              <a:rPr lang="en-GB" sz="1600" b="1" dirty="0">
                <a:solidFill>
                  <a:srgbClr val="0432FF"/>
                </a:solidFill>
                <a:latin typeface="Times New Roman" panose="02020603050405020304" pitchFamily="18" charset="0"/>
                <a:ea typeface="Times New Roman" panose="02020603050405020304" pitchFamily="18" charset="0"/>
              </a:rPr>
              <a:t>doped with Gadolinium</a:t>
            </a:r>
            <a:r>
              <a:rPr lang="en-GB" sz="1600" dirty="0">
                <a:latin typeface="Times New Roman" panose="02020603050405020304" pitchFamily="18" charset="0"/>
                <a:ea typeface="Times New Roman" panose="02020603050405020304" pitchFamily="18" charset="0"/>
              </a:rPr>
              <a:t> for non-beam related physics (natural neutrino sources, proton decay) will be studied.</a:t>
            </a:r>
          </a:p>
          <a:p>
            <a:pPr marL="285750" indent="-285750">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This WP will be strongly involved in the dissemination task, mainly by presenting and promoting the physics performance achieved by the Design Study at international conferences and workshops.</a:t>
            </a:r>
            <a:r>
              <a:rPr lang="en-FR" sz="1600" dirty="0"/>
              <a:t> </a:t>
            </a:r>
            <a:endParaRPr lang="en-GB" sz="1600" dirty="0"/>
          </a:p>
        </p:txBody>
      </p:sp>
      <p:pic>
        <p:nvPicPr>
          <p:cNvPr id="8" name="Picture 7">
            <a:extLst>
              <a:ext uri="{FF2B5EF4-FFF2-40B4-BE49-F238E27FC236}">
                <a16:creationId xmlns:a16="http://schemas.microsoft.com/office/drawing/2014/main" id="{FE0DE403-A4A5-C6F3-C52A-FFA8B53DDF72}"/>
              </a:ext>
            </a:extLst>
          </p:cNvPr>
          <p:cNvPicPr>
            <a:picLocks noChangeAspect="1"/>
          </p:cNvPicPr>
          <p:nvPr/>
        </p:nvPicPr>
        <p:blipFill rotWithShape="1">
          <a:blip r:embed="rId3"/>
          <a:srcRect l="70615" r="11897"/>
          <a:stretch/>
        </p:blipFill>
        <p:spPr>
          <a:xfrm>
            <a:off x="7392359" y="1349494"/>
            <a:ext cx="1535243" cy="1836821"/>
          </a:xfrm>
          <a:prstGeom prst="rect">
            <a:avLst/>
          </a:prstGeom>
        </p:spPr>
      </p:pic>
    </p:spTree>
    <p:extLst>
      <p:ext uri="{BB962C8B-B14F-4D97-AF65-F5344CB8AC3E}">
        <p14:creationId xmlns:p14="http://schemas.microsoft.com/office/powerpoint/2010/main" val="3334832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5AACD4-23E5-9842-52F5-DECA12AA64FF}"/>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0" y="448564"/>
            <a:ext cx="9144000" cy="6033062"/>
          </a:xfrm>
          <a:prstGeom prst="rect">
            <a:avLst/>
          </a:prstGeom>
        </p:spPr>
      </p:pic>
      <p:sp>
        <p:nvSpPr>
          <p:cNvPr id="44033" name="Rectangle 2"/>
          <p:cNvSpPr>
            <a:spLocks noGrp="1" noChangeArrowheads="1"/>
          </p:cNvSpPr>
          <p:nvPr>
            <p:ph type="title"/>
          </p:nvPr>
        </p:nvSpPr>
        <p:spPr>
          <a:xfrm>
            <a:off x="1140739" y="1626630"/>
            <a:ext cx="6862522" cy="1621896"/>
          </a:xfrm>
        </p:spPr>
        <p:txBody>
          <a:bodyPr>
            <a:noAutofit/>
          </a:bodyPr>
          <a:lstStyle/>
          <a:p>
            <a:r>
              <a:rPr lang="en-GB" sz="4400" b="0" dirty="0">
                <a:solidFill>
                  <a:srgbClr val="0432FF"/>
                </a:solidFill>
                <a:latin typeface="Times New Roman" charset="0"/>
                <a:cs typeface="Times New Roman" charset="0"/>
              </a:rPr>
              <a:t>ESSνSB H2020 Design Study and feasibility</a:t>
            </a:r>
          </a:p>
        </p:txBody>
      </p:sp>
      <p:sp>
        <p:nvSpPr>
          <p:cNvPr id="2" name="Espace réservé de la date 1"/>
          <p:cNvSpPr>
            <a:spLocks noGrp="1"/>
          </p:cNvSpPr>
          <p:nvPr>
            <p:ph type="dt" sz="half" idx="10"/>
          </p:nvPr>
        </p:nvSpPr>
        <p:spPr/>
        <p:txBody>
          <a:bodyPr/>
          <a:lstStyle/>
          <a:p>
            <a:pPr>
              <a:defRPr/>
            </a:pPr>
            <a:r>
              <a:rPr lang="fr-FR"/>
              <a:t>NuFact ESSnuSB WS, 31/07/2022</a:t>
            </a:r>
            <a:endParaRPr lang="en-GB"/>
          </a:p>
        </p:txBody>
      </p:sp>
      <p:sp>
        <p:nvSpPr>
          <p:cNvPr id="3" name="Espace réservé du pied de page 2"/>
          <p:cNvSpPr>
            <a:spLocks noGrp="1"/>
          </p:cNvSpPr>
          <p:nvPr>
            <p:ph type="ftr" sz="quarter" idx="11"/>
          </p:nvPr>
        </p:nvSpPr>
        <p:spPr/>
        <p:txBody>
          <a:bodyPr/>
          <a:lstStyle/>
          <a:p>
            <a:pPr>
              <a:defRPr/>
            </a:pPr>
            <a:r>
              <a:rPr lang="en-GB"/>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smtClean="0"/>
              <a:pPr>
                <a:defRPr/>
              </a:pPr>
              <a:t>2</a:t>
            </a:fld>
            <a:endParaRPr lang="en-GB"/>
          </a:p>
        </p:txBody>
      </p:sp>
    </p:spTree>
    <p:extLst>
      <p:ext uri="{BB962C8B-B14F-4D97-AF65-F5344CB8AC3E}">
        <p14:creationId xmlns:p14="http://schemas.microsoft.com/office/powerpoint/2010/main" val="1972506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D67180-E723-51BC-4432-DEFA8139B76B}"/>
              </a:ext>
            </a:extLst>
          </p:cNvPr>
          <p:cNvPicPr>
            <a:picLocks noChangeAspect="1"/>
          </p:cNvPicPr>
          <p:nvPr/>
        </p:nvPicPr>
        <p:blipFill>
          <a:blip r:embed="rId3"/>
          <a:stretch>
            <a:fillRect/>
          </a:stretch>
        </p:blipFill>
        <p:spPr>
          <a:xfrm>
            <a:off x="0" y="826168"/>
            <a:ext cx="9144000" cy="5937337"/>
          </a:xfrm>
          <a:prstGeom prst="rect">
            <a:avLst/>
          </a:prstGeom>
        </p:spPr>
      </p:pic>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ESSνSB+</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20</a:t>
            </a:fld>
            <a:endParaRPr lang="en-GB">
              <a:latin typeface="Times New Roman"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7D47F207-8686-570C-C4BD-DB9A6D7C3C54}"/>
              </a:ext>
            </a:extLst>
          </p:cNvPr>
          <p:cNvSpPr txBox="1"/>
          <p:nvPr/>
        </p:nvSpPr>
        <p:spPr>
          <a:xfrm>
            <a:off x="258280" y="1016000"/>
            <a:ext cx="3743198" cy="1015663"/>
          </a:xfrm>
          <a:prstGeom prst="rect">
            <a:avLst/>
          </a:prstGeom>
          <a:noFill/>
          <a:ln>
            <a:solidFill>
              <a:schemeClr val="accent1"/>
            </a:solidFill>
          </a:ln>
        </p:spPr>
        <p:txBody>
          <a:bodyPr wrap="square" rtlCol="0">
            <a:spAutoFit/>
          </a:bodyPr>
          <a:lstStyle/>
          <a:p>
            <a:pPr algn="l"/>
            <a:r>
              <a:rPr lang="en-GB" sz="2000" dirty="0">
                <a:solidFill>
                  <a:srgbClr val="FF0000"/>
                </a:solidFill>
              </a:rPr>
              <a:t>And the EU decision arrived earlier than expected… 26/07/2022</a:t>
            </a:r>
          </a:p>
        </p:txBody>
      </p:sp>
      <p:pic>
        <p:nvPicPr>
          <p:cNvPr id="2050" name="Picture 2" descr="Celebration with splashes of champagne. | CanStock">
            <a:extLst>
              <a:ext uri="{FF2B5EF4-FFF2-40B4-BE49-F238E27FC236}">
                <a16:creationId xmlns:a16="http://schemas.microsoft.com/office/drawing/2014/main" id="{6417532F-334F-98A4-A808-1793E1CB56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4452"/>
          <a:stretch/>
        </p:blipFill>
        <p:spPr bwMode="auto">
          <a:xfrm>
            <a:off x="6194173" y="2330938"/>
            <a:ext cx="2333877" cy="21961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A18DFC-25DF-0CFC-9135-74CECC0F1616}"/>
              </a:ext>
            </a:extLst>
          </p:cNvPr>
          <p:cNvSpPr txBox="1"/>
          <p:nvPr/>
        </p:nvSpPr>
        <p:spPr>
          <a:xfrm>
            <a:off x="7635447" y="4020311"/>
            <a:ext cx="827471" cy="461665"/>
          </a:xfrm>
          <a:prstGeom prst="rect">
            <a:avLst/>
          </a:prstGeom>
          <a:noFill/>
        </p:spPr>
        <p:txBody>
          <a:bodyPr wrap="none" rtlCol="0">
            <a:spAutoFit/>
          </a:bodyPr>
          <a:lstStyle/>
          <a:p>
            <a:pPr algn="ctr"/>
            <a:r>
              <a:rPr lang="en-GB" sz="2400" dirty="0">
                <a:solidFill>
                  <a:srgbClr val="FF0000"/>
                </a:solidFill>
              </a:rPr>
              <a:t>3 M€</a:t>
            </a:r>
          </a:p>
        </p:txBody>
      </p:sp>
      <p:sp>
        <p:nvSpPr>
          <p:cNvPr id="4" name="TextBox 3">
            <a:extLst>
              <a:ext uri="{FF2B5EF4-FFF2-40B4-BE49-F238E27FC236}">
                <a16:creationId xmlns:a16="http://schemas.microsoft.com/office/drawing/2014/main" id="{A7FB94CF-F93C-4D4B-AFDC-2BC3FE03CBA2}"/>
              </a:ext>
            </a:extLst>
          </p:cNvPr>
          <p:cNvSpPr txBox="1"/>
          <p:nvPr/>
        </p:nvSpPr>
        <p:spPr>
          <a:xfrm>
            <a:off x="7164525" y="5856927"/>
            <a:ext cx="925253" cy="461665"/>
          </a:xfrm>
          <a:prstGeom prst="rect">
            <a:avLst/>
          </a:prstGeom>
          <a:noFill/>
        </p:spPr>
        <p:txBody>
          <a:bodyPr wrap="none" rtlCol="0">
            <a:spAutoFit/>
          </a:bodyPr>
          <a:lstStyle/>
          <a:p>
            <a:pPr algn="ctr"/>
            <a:r>
              <a:rPr lang="en-GB" sz="2400" dirty="0">
                <a:solidFill>
                  <a:srgbClr val="FF0000"/>
                </a:solidFill>
              </a:rPr>
              <a:t>14/15</a:t>
            </a:r>
          </a:p>
        </p:txBody>
      </p:sp>
    </p:spTree>
    <p:extLst>
      <p:ext uri="{BB962C8B-B14F-4D97-AF65-F5344CB8AC3E}">
        <p14:creationId xmlns:p14="http://schemas.microsoft.com/office/powerpoint/2010/main" val="3577212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ss_max_vision_2011_v2_0.jp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0" y="1117688"/>
            <a:ext cx="9144000" cy="5206008"/>
          </a:xfrm>
          <a:prstGeom prst="rect">
            <a:avLst/>
          </a:prstGeom>
          <a:ln>
            <a:noFill/>
          </a:ln>
          <a:effectLst>
            <a:softEdge rad="112500"/>
          </a:effectLst>
        </p:spPr>
      </p:pic>
      <p:sp>
        <p:nvSpPr>
          <p:cNvPr id="124931" name="Rectangle 3"/>
          <p:cNvSpPr>
            <a:spLocks noGrp="1" noChangeArrowheads="1"/>
          </p:cNvSpPr>
          <p:nvPr>
            <p:ph type="title"/>
          </p:nvPr>
        </p:nvSpPr>
        <p:spPr>
          <a:xfrm>
            <a:off x="1297459" y="14398"/>
            <a:ext cx="6862522" cy="767769"/>
          </a:xfrm>
        </p:spPr>
        <p:txBody>
          <a:bodyPr>
            <a:normAutofit fontScale="90000"/>
          </a:bodyPr>
          <a:lstStyle/>
          <a:p>
            <a:pPr eaLnBrk="1" hangingPunct="1">
              <a:defRPr/>
            </a:pPr>
            <a:r>
              <a:rPr lang="en-GB" sz="5400" dirty="0">
                <a:solidFill>
                  <a:srgbClr val="FF9900"/>
                </a:solidFill>
                <a:effectLst>
                  <a:outerShdw blurRad="38100" dist="38100" dir="2700000" algn="tl">
                    <a:srgbClr val="DDDDDD"/>
                  </a:outerShdw>
                </a:effectLst>
                <a:latin typeface="Times New Roman" charset="0"/>
              </a:rPr>
              <a:t>Conclusion</a:t>
            </a:r>
          </a:p>
        </p:txBody>
      </p:sp>
      <p:sp>
        <p:nvSpPr>
          <p:cNvPr id="6" name="Espace réservé de la date 5"/>
          <p:cNvSpPr>
            <a:spLocks noGrp="1"/>
          </p:cNvSpPr>
          <p:nvPr>
            <p:ph type="dt" sz="half" idx="10"/>
          </p:nvPr>
        </p:nvSpPr>
        <p:spPr/>
        <p:txBody>
          <a:bodyPr/>
          <a:lstStyle/>
          <a:p>
            <a:pPr>
              <a:defRPr/>
            </a:pPr>
            <a:r>
              <a:rPr lang="fr-FR"/>
              <a:t>NuFact ESSnuSB WS, 31/07/2022</a:t>
            </a:r>
            <a:endParaRPr lang="en-GB"/>
          </a:p>
        </p:txBody>
      </p:sp>
      <p:sp>
        <p:nvSpPr>
          <p:cNvPr id="7" name="Espace réservé du pied de page 6"/>
          <p:cNvSpPr>
            <a:spLocks noGrp="1"/>
          </p:cNvSpPr>
          <p:nvPr>
            <p:ph type="ftr" sz="quarter" idx="11"/>
          </p:nvPr>
        </p:nvSpPr>
        <p:spPr/>
        <p:txBody>
          <a:bodyPr/>
          <a:lstStyle/>
          <a:p>
            <a:pPr>
              <a:defRPr/>
            </a:pPr>
            <a:r>
              <a:rPr lang="en-GB"/>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smtClean="0"/>
              <a:pPr>
                <a:defRPr/>
              </a:pPr>
              <a:t>21</a:t>
            </a:fld>
            <a:endParaRPr lang="en-GB"/>
          </a:p>
        </p:txBody>
      </p:sp>
      <p:sp>
        <p:nvSpPr>
          <p:cNvPr id="5" name="ZoneTexte 4"/>
          <p:cNvSpPr txBox="1"/>
          <p:nvPr/>
        </p:nvSpPr>
        <p:spPr>
          <a:xfrm>
            <a:off x="0" y="1176599"/>
            <a:ext cx="9144000" cy="5232202"/>
          </a:xfrm>
          <a:prstGeom prst="rect">
            <a:avLst/>
          </a:prstGeom>
          <a:noFill/>
        </p:spPr>
        <p:txBody>
          <a:bodyPr wrap="square" rtlCol="0">
            <a:spAutoFit/>
          </a:bodyPr>
          <a:lstStyle/>
          <a:p>
            <a:pPr marL="285750" indent="-285750">
              <a:spcBef>
                <a:spcPts val="1200"/>
              </a:spcBef>
              <a:buFont typeface="Arial"/>
              <a:buChar char="•"/>
            </a:pPr>
            <a:r>
              <a:rPr lang="en-GB" sz="2400" dirty="0">
                <a:latin typeface="Times New Roman"/>
                <a:cs typeface="Times New Roman"/>
              </a:rPr>
              <a:t>ESS can also become a neutrino facility, ESSνSB, already proved to have a very high physics performance and potential.</a:t>
            </a:r>
          </a:p>
          <a:p>
            <a:pPr marL="285750" indent="-285750">
              <a:spcBef>
                <a:spcPts val="1200"/>
              </a:spcBef>
              <a:buFont typeface="Arial"/>
              <a:buChar char="•"/>
            </a:pPr>
            <a:r>
              <a:rPr lang="en-GB" sz="2400" dirty="0">
                <a:latin typeface="Times New Roman"/>
                <a:cs typeface="Times New Roman"/>
              </a:rPr>
              <a:t>CPV: 5 </a:t>
            </a:r>
            <a:r>
              <a:rPr lang="en-GB" sz="2400" dirty="0" err="1">
                <a:latin typeface="Times New Roman"/>
                <a:cs typeface="Times New Roman"/>
              </a:rPr>
              <a:t>σ</a:t>
            </a:r>
            <a:r>
              <a:rPr lang="en-GB" sz="2400" dirty="0">
                <a:latin typeface="Times New Roman"/>
                <a:cs typeface="Times New Roman"/>
              </a:rPr>
              <a:t> could be reached over 70% of </a:t>
            </a:r>
            <a:r>
              <a:rPr lang="en-GB" sz="2400" dirty="0" err="1">
                <a:latin typeface="Times New Roman"/>
                <a:cs typeface="Times New Roman"/>
              </a:rPr>
              <a:t>δ</a:t>
            </a:r>
            <a:r>
              <a:rPr lang="en-GB" sz="2400" baseline="-25000" dirty="0" err="1">
                <a:latin typeface="Times New Roman"/>
                <a:cs typeface="Times New Roman"/>
              </a:rPr>
              <a:t>CP</a:t>
            </a:r>
            <a:r>
              <a:rPr lang="en-GB" sz="2400" dirty="0">
                <a:latin typeface="Times New Roman"/>
                <a:cs typeface="Times New Roman"/>
              </a:rPr>
              <a:t> range by ESSνSB with large physics potential with less than 8° precision.</a:t>
            </a:r>
          </a:p>
          <a:p>
            <a:pPr marL="285750" indent="-285750">
              <a:spcBef>
                <a:spcPts val="1200"/>
              </a:spcBef>
              <a:buFont typeface="Arial"/>
              <a:buChar char="•"/>
            </a:pPr>
            <a:r>
              <a:rPr lang="en-GB" sz="2400" dirty="0">
                <a:latin typeface="Times New Roman"/>
                <a:cs typeface="Times New Roman"/>
              </a:rPr>
              <a:t>Complementary tasks of this project have been added in a second Design Study helping to make the whole project happen.</a:t>
            </a:r>
          </a:p>
          <a:p>
            <a:pPr marL="742950" lvl="1" indent="-285750">
              <a:spcBef>
                <a:spcPts val="1200"/>
              </a:spcBef>
              <a:buFont typeface="Arial"/>
              <a:buChar char="•"/>
            </a:pPr>
            <a:r>
              <a:rPr lang="en-GB" sz="2400" dirty="0">
                <a:latin typeface="Times New Roman"/>
                <a:cs typeface="Times New Roman"/>
              </a:rPr>
              <a:t>Precise neutrino cross-section measurements.</a:t>
            </a:r>
          </a:p>
          <a:p>
            <a:pPr marL="742950" lvl="1" indent="-285750">
              <a:spcBef>
                <a:spcPts val="1200"/>
              </a:spcBef>
              <a:buFont typeface="Arial"/>
              <a:buChar char="•"/>
            </a:pPr>
            <a:r>
              <a:rPr lang="en-GB" sz="2400" dirty="0">
                <a:latin typeface="Times New Roman"/>
                <a:cs typeface="Times New Roman"/>
              </a:rPr>
              <a:t>Sterile neutrino searches.</a:t>
            </a:r>
          </a:p>
          <a:p>
            <a:pPr marL="742950" lvl="1" indent="-285750">
              <a:spcBef>
                <a:spcPts val="1200"/>
              </a:spcBef>
              <a:buFont typeface="Arial"/>
              <a:buChar char="•"/>
            </a:pPr>
            <a:r>
              <a:rPr lang="en-GB" sz="2400" dirty="0">
                <a:latin typeface="Times New Roman"/>
                <a:cs typeface="Times New Roman"/>
              </a:rPr>
              <a:t>Muon studies</a:t>
            </a:r>
          </a:p>
          <a:p>
            <a:pPr marL="285750" indent="-285750">
              <a:spcBef>
                <a:spcPts val="1200"/>
              </a:spcBef>
              <a:buFont typeface="Arial"/>
              <a:buChar char="•"/>
            </a:pPr>
            <a:r>
              <a:rPr lang="en-GB" sz="2400" dirty="0">
                <a:latin typeface="Times New Roman"/>
                <a:cs typeface="Times New Roman"/>
              </a:rPr>
              <a:t>Rich muon program for future ESS upgrades.</a:t>
            </a:r>
          </a:p>
          <a:p>
            <a:pPr marL="285750" indent="-285750">
              <a:spcBef>
                <a:spcPts val="1200"/>
              </a:spcBef>
              <a:buFont typeface="Arial"/>
              <a:buChar char="•"/>
            </a:pPr>
            <a:r>
              <a:rPr lang="en-GB" sz="2400" b="1" dirty="0">
                <a:latin typeface="Times New Roman"/>
                <a:cs typeface="Times New Roman"/>
              </a:rPr>
              <a:t>New application submitted </a:t>
            </a:r>
            <a:r>
              <a:rPr lang="en-GB" sz="2400" b="1" dirty="0">
                <a:solidFill>
                  <a:srgbClr val="FF0000"/>
                </a:solidFill>
                <a:latin typeface="Times New Roman"/>
                <a:cs typeface="Times New Roman"/>
              </a:rPr>
              <a:t>and now approved</a:t>
            </a:r>
          </a:p>
        </p:txBody>
      </p:sp>
    </p:spTree>
    <p:extLst>
      <p:ext uri="{BB962C8B-B14F-4D97-AF65-F5344CB8AC3E}">
        <p14:creationId xmlns:p14="http://schemas.microsoft.com/office/powerpoint/2010/main" val="4052633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ss_max_vision_2011_v2_0.jp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0" y="1117688"/>
            <a:ext cx="9144000" cy="5206008"/>
          </a:xfrm>
          <a:prstGeom prst="rect">
            <a:avLst/>
          </a:prstGeom>
          <a:ln>
            <a:noFill/>
          </a:ln>
          <a:effectLst>
            <a:softEdge rad="112500"/>
          </a:effectLst>
        </p:spPr>
      </p:pic>
      <p:sp>
        <p:nvSpPr>
          <p:cNvPr id="124931" name="Rectangle 3"/>
          <p:cNvSpPr>
            <a:spLocks noGrp="1" noChangeArrowheads="1"/>
          </p:cNvSpPr>
          <p:nvPr>
            <p:ph type="title"/>
          </p:nvPr>
        </p:nvSpPr>
        <p:spPr/>
        <p:txBody>
          <a:bodyPr>
            <a:noAutofit/>
          </a:bodyPr>
          <a:lstStyle/>
          <a:p>
            <a:pPr eaLnBrk="1" hangingPunct="1">
              <a:defRPr/>
            </a:pPr>
            <a:r>
              <a:rPr lang="fr-FR" sz="6000" dirty="0">
                <a:solidFill>
                  <a:srgbClr val="FF9900"/>
                </a:solidFill>
                <a:effectLst>
                  <a:outerShdw blurRad="38100" dist="38100" dir="2700000" algn="tl">
                    <a:srgbClr val="DDDDDD"/>
                  </a:outerShdw>
                </a:effectLst>
                <a:latin typeface="Times New Roman" charset="0"/>
              </a:rPr>
              <a:t>Backup</a:t>
            </a:r>
          </a:p>
        </p:txBody>
      </p:sp>
      <p:sp>
        <p:nvSpPr>
          <p:cNvPr id="6" name="Espace réservé de la date 5"/>
          <p:cNvSpPr>
            <a:spLocks noGrp="1"/>
          </p:cNvSpPr>
          <p:nvPr>
            <p:ph type="dt" sz="half" idx="10"/>
          </p:nvPr>
        </p:nvSpPr>
        <p:spPr/>
        <p:txBody>
          <a:bodyPr/>
          <a:lstStyle/>
          <a:p>
            <a:pPr>
              <a:defRPr/>
            </a:pPr>
            <a:r>
              <a:rPr lang="fr-FR"/>
              <a:t>NuFact ESSnuSB WS, 31/07/2022</a:t>
            </a:r>
          </a:p>
        </p:txBody>
      </p:sp>
      <p:sp>
        <p:nvSpPr>
          <p:cNvPr id="7" name="Espace réservé du pied de page 6"/>
          <p:cNvSpPr>
            <a:spLocks noGrp="1"/>
          </p:cNvSpPr>
          <p:nvPr>
            <p:ph type="ftr" sz="quarter" idx="11"/>
          </p:nvPr>
        </p:nvSpPr>
        <p:spPr/>
        <p:txBody>
          <a:bodyPr/>
          <a:lstStyle/>
          <a:p>
            <a:pPr>
              <a:defRPr/>
            </a:pPr>
            <a:r>
              <a:rPr lang="fr-FR"/>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fr-FR" smtClean="0"/>
              <a:pPr>
                <a:defRPr/>
              </a:pPr>
              <a:t>22</a:t>
            </a:fld>
            <a:endParaRPr lang="fr-FR"/>
          </a:p>
        </p:txBody>
      </p:sp>
    </p:spTree>
    <p:extLst>
      <p:ext uri="{BB962C8B-B14F-4D97-AF65-F5344CB8AC3E}">
        <p14:creationId xmlns:p14="http://schemas.microsoft.com/office/powerpoint/2010/main" val="2245881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AA3BB-054A-8745-9C91-9E1CB1AAD038}"/>
              </a:ext>
            </a:extLst>
          </p:cNvPr>
          <p:cNvPicPr>
            <a:picLocks noChangeAspect="1"/>
          </p:cNvPicPr>
          <p:nvPr/>
        </p:nvPicPr>
        <p:blipFill>
          <a:blip r:embed="rId3"/>
          <a:stretch>
            <a:fillRect/>
          </a:stretch>
        </p:blipFill>
        <p:spPr>
          <a:xfrm>
            <a:off x="0" y="553694"/>
            <a:ext cx="9144000" cy="6103535"/>
          </a:xfrm>
          <a:prstGeom prst="rect">
            <a:avLst/>
          </a:prstGeom>
        </p:spPr>
      </p:pic>
      <p:sp>
        <p:nvSpPr>
          <p:cNvPr id="72707" name="Rectangle 3"/>
          <p:cNvSpPr>
            <a:spLocks noGrp="1" noChangeArrowheads="1"/>
          </p:cNvSpPr>
          <p:nvPr>
            <p:ph type="title"/>
          </p:nvPr>
        </p:nvSpPr>
        <p:spPr>
          <a:xfrm>
            <a:off x="1297459" y="4349"/>
            <a:ext cx="6862522" cy="756561"/>
          </a:xfrm>
        </p:spPr>
        <p:txBody>
          <a:bodyPr>
            <a:noAutofit/>
          </a:bodyPr>
          <a:lstStyle/>
          <a:p>
            <a:r>
              <a:rPr lang="en-US" sz="3600" dirty="0">
                <a:solidFill>
                  <a:srgbClr val="0000FF"/>
                </a:solidFill>
                <a:latin typeface="Times New Roman"/>
                <a:cs typeface="Times New Roman"/>
              </a:rPr>
              <a:t>European Spallation Source</a:t>
            </a:r>
            <a:endParaRPr lang="en-GB"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NuFact ESSnuSB WS, 31/07/2022</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23</a:t>
            </a:fld>
            <a:endParaRPr lang="en-GB"/>
          </a:p>
        </p:txBody>
      </p:sp>
      <p:pic>
        <p:nvPicPr>
          <p:cNvPr id="21" name="Bildobjekt 7" descr="ESS-vit-logga.png">
            <a:extLst>
              <a:ext uri="{FF2B5EF4-FFF2-40B4-BE49-F238E27FC236}">
                <a16:creationId xmlns:a16="http://schemas.microsoft.com/office/drawing/2014/main" id="{47415385-1FED-1842-8AA2-6C0760D70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7306" y="568685"/>
            <a:ext cx="1300144" cy="799915"/>
          </a:xfrm>
          <a:prstGeom prst="rect">
            <a:avLst/>
          </a:prstGeom>
        </p:spPr>
      </p:pic>
      <p:pic>
        <p:nvPicPr>
          <p:cNvPr id="23" name="Bildobjekt 7" descr="ESS-vit-logga.png">
            <a:extLst>
              <a:ext uri="{FF2B5EF4-FFF2-40B4-BE49-F238E27FC236}">
                <a16:creationId xmlns:a16="http://schemas.microsoft.com/office/drawing/2014/main" id="{7D11D024-AE50-E740-BAD3-F56BFD1FA8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7306" y="568685"/>
            <a:ext cx="1300144" cy="799915"/>
          </a:xfrm>
          <a:prstGeom prst="rect">
            <a:avLst/>
          </a:prstGeom>
        </p:spPr>
      </p:pic>
      <p:sp>
        <p:nvSpPr>
          <p:cNvPr id="25" name="Rectangle 24">
            <a:extLst>
              <a:ext uri="{FF2B5EF4-FFF2-40B4-BE49-F238E27FC236}">
                <a16:creationId xmlns:a16="http://schemas.microsoft.com/office/drawing/2014/main" id="{8A8F4B86-420E-664C-A1E6-E0DB40BBB3A9}"/>
              </a:ext>
            </a:extLst>
          </p:cNvPr>
          <p:cNvSpPr/>
          <p:nvPr/>
        </p:nvSpPr>
        <p:spPr>
          <a:xfrm>
            <a:off x="6726463" y="6001378"/>
            <a:ext cx="2028119" cy="584775"/>
          </a:xfrm>
          <a:prstGeom prst="rect">
            <a:avLst/>
          </a:prstGeom>
        </p:spPr>
        <p:txBody>
          <a:bodyPr wrap="none">
            <a:spAutoFit/>
          </a:bodyPr>
          <a:lstStyle/>
          <a:p>
            <a:r>
              <a:rPr lang="en-US" sz="3200" dirty="0">
                <a:solidFill>
                  <a:schemeClr val="bg1"/>
                </a:solidFill>
                <a:latin typeface="Helvetica"/>
                <a:cs typeface="Helvetica"/>
              </a:rPr>
              <a:t>Feb. 2022</a:t>
            </a:r>
            <a:endParaRPr lang="en-US" sz="3200" dirty="0">
              <a:latin typeface="Helvetica"/>
              <a:cs typeface="Helvetica"/>
            </a:endParaRPr>
          </a:p>
        </p:txBody>
      </p:sp>
      <p:cxnSp>
        <p:nvCxnSpPr>
          <p:cNvPr id="28" name="Straight Arrow Connector 27">
            <a:extLst>
              <a:ext uri="{FF2B5EF4-FFF2-40B4-BE49-F238E27FC236}">
                <a16:creationId xmlns:a16="http://schemas.microsoft.com/office/drawing/2014/main" id="{D8A318A1-90F5-114F-8834-A9E27D9DF191}"/>
              </a:ext>
            </a:extLst>
          </p:cNvPr>
          <p:cNvCxnSpPr>
            <a:cxnSpLocks/>
          </p:cNvCxnSpPr>
          <p:nvPr/>
        </p:nvCxnSpPr>
        <p:spPr>
          <a:xfrm flipH="1">
            <a:off x="4616629" y="2035500"/>
            <a:ext cx="777134" cy="9067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6F2B78E-9F31-CF42-8CE2-5621B55E67CF}"/>
              </a:ext>
            </a:extLst>
          </p:cNvPr>
          <p:cNvSpPr txBox="1"/>
          <p:nvPr/>
        </p:nvSpPr>
        <p:spPr>
          <a:xfrm>
            <a:off x="5143567" y="1645734"/>
            <a:ext cx="620684" cy="369332"/>
          </a:xfrm>
          <a:prstGeom prst="rect">
            <a:avLst/>
          </a:prstGeom>
          <a:solidFill>
            <a:schemeClr val="bg1"/>
          </a:solidFill>
        </p:spPr>
        <p:txBody>
          <a:bodyPr wrap="none" rtlCol="0">
            <a:spAutoFit/>
          </a:bodyPr>
          <a:lstStyle/>
          <a:p>
            <a:pPr algn="ctr"/>
            <a:r>
              <a:rPr lang="en-GB" dirty="0"/>
              <a:t>linac</a:t>
            </a:r>
          </a:p>
        </p:txBody>
      </p:sp>
      <p:cxnSp>
        <p:nvCxnSpPr>
          <p:cNvPr id="30" name="Straight Arrow Connector 29">
            <a:extLst>
              <a:ext uri="{FF2B5EF4-FFF2-40B4-BE49-F238E27FC236}">
                <a16:creationId xmlns:a16="http://schemas.microsoft.com/office/drawing/2014/main" id="{CFB7237C-D89E-774A-82CE-FB4036CA649F}"/>
              </a:ext>
            </a:extLst>
          </p:cNvPr>
          <p:cNvCxnSpPr>
            <a:cxnSpLocks/>
          </p:cNvCxnSpPr>
          <p:nvPr/>
        </p:nvCxnSpPr>
        <p:spPr>
          <a:xfrm>
            <a:off x="2016149" y="2929745"/>
            <a:ext cx="972898" cy="5299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D6A86C9-11EC-8140-8B5C-25B841C76F73}"/>
              </a:ext>
            </a:extLst>
          </p:cNvPr>
          <p:cNvSpPr txBox="1"/>
          <p:nvPr/>
        </p:nvSpPr>
        <p:spPr>
          <a:xfrm>
            <a:off x="588962" y="2283414"/>
            <a:ext cx="1476238" cy="646331"/>
          </a:xfrm>
          <a:prstGeom prst="rect">
            <a:avLst/>
          </a:prstGeom>
          <a:solidFill>
            <a:schemeClr val="bg1"/>
          </a:solidFill>
        </p:spPr>
        <p:txBody>
          <a:bodyPr wrap="none" rtlCol="0">
            <a:spAutoFit/>
          </a:bodyPr>
          <a:lstStyle/>
          <a:p>
            <a:pPr algn="ctr"/>
            <a:r>
              <a:rPr lang="en-GB" dirty="0"/>
              <a:t>Central Utility</a:t>
            </a:r>
          </a:p>
          <a:p>
            <a:pPr algn="ctr"/>
            <a:r>
              <a:rPr lang="en-GB" dirty="0"/>
              <a:t>Building</a:t>
            </a:r>
          </a:p>
        </p:txBody>
      </p:sp>
      <p:cxnSp>
        <p:nvCxnSpPr>
          <p:cNvPr id="36" name="Straight Arrow Connector 35">
            <a:extLst>
              <a:ext uri="{FF2B5EF4-FFF2-40B4-BE49-F238E27FC236}">
                <a16:creationId xmlns:a16="http://schemas.microsoft.com/office/drawing/2014/main" id="{F6F9FFBC-F291-C64E-8516-0B6B4E5A5BDD}"/>
              </a:ext>
            </a:extLst>
          </p:cNvPr>
          <p:cNvCxnSpPr>
            <a:cxnSpLocks/>
          </p:cNvCxnSpPr>
          <p:nvPr/>
        </p:nvCxnSpPr>
        <p:spPr>
          <a:xfrm flipV="1">
            <a:off x="4132162" y="4187168"/>
            <a:ext cx="156394" cy="8954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2D50F8F4-1DB5-2646-A4E4-EC552D824ADC}"/>
              </a:ext>
            </a:extLst>
          </p:cNvPr>
          <p:cNvSpPr txBox="1"/>
          <p:nvPr/>
        </p:nvSpPr>
        <p:spPr>
          <a:xfrm>
            <a:off x="3236665" y="5158941"/>
            <a:ext cx="1051891" cy="646331"/>
          </a:xfrm>
          <a:prstGeom prst="rect">
            <a:avLst/>
          </a:prstGeom>
          <a:solidFill>
            <a:schemeClr val="bg1"/>
          </a:solidFill>
        </p:spPr>
        <p:txBody>
          <a:bodyPr wrap="none" rtlCol="0">
            <a:spAutoFit/>
          </a:bodyPr>
          <a:lstStyle/>
          <a:p>
            <a:pPr algn="ctr"/>
            <a:r>
              <a:rPr lang="en-GB" dirty="0"/>
              <a:t>Target</a:t>
            </a:r>
          </a:p>
          <a:p>
            <a:pPr algn="ctr"/>
            <a:r>
              <a:rPr lang="en-GB" dirty="0"/>
              <a:t>Monolith</a:t>
            </a:r>
          </a:p>
        </p:txBody>
      </p:sp>
      <p:cxnSp>
        <p:nvCxnSpPr>
          <p:cNvPr id="38" name="Straight Arrow Connector 37">
            <a:extLst>
              <a:ext uri="{FF2B5EF4-FFF2-40B4-BE49-F238E27FC236}">
                <a16:creationId xmlns:a16="http://schemas.microsoft.com/office/drawing/2014/main" id="{47E032DD-E12B-EE4B-B4A1-BF697A93B9B4}"/>
              </a:ext>
            </a:extLst>
          </p:cNvPr>
          <p:cNvCxnSpPr>
            <a:cxnSpLocks/>
          </p:cNvCxnSpPr>
          <p:nvPr/>
        </p:nvCxnSpPr>
        <p:spPr>
          <a:xfrm>
            <a:off x="1578336" y="4315326"/>
            <a:ext cx="839860" cy="11052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0679D144-4067-194E-8A34-F3701CA41805}"/>
              </a:ext>
            </a:extLst>
          </p:cNvPr>
          <p:cNvSpPr txBox="1"/>
          <p:nvPr/>
        </p:nvSpPr>
        <p:spPr>
          <a:xfrm>
            <a:off x="588962" y="3903375"/>
            <a:ext cx="989374" cy="646331"/>
          </a:xfrm>
          <a:prstGeom prst="rect">
            <a:avLst/>
          </a:prstGeom>
          <a:solidFill>
            <a:schemeClr val="bg1"/>
          </a:solidFill>
        </p:spPr>
        <p:txBody>
          <a:bodyPr wrap="none" rtlCol="0">
            <a:spAutoFit/>
          </a:bodyPr>
          <a:lstStyle/>
          <a:p>
            <a:pPr algn="ctr"/>
            <a:r>
              <a:rPr lang="en-GB" dirty="0"/>
              <a:t>Exp. Hall</a:t>
            </a:r>
          </a:p>
          <a:p>
            <a:pPr algn="ctr"/>
            <a:r>
              <a:rPr lang="en-GB" dirty="0"/>
              <a:t>E01</a:t>
            </a:r>
          </a:p>
        </p:txBody>
      </p:sp>
    </p:spTree>
    <p:extLst>
      <p:ext uri="{BB962C8B-B14F-4D97-AF65-F5344CB8AC3E}">
        <p14:creationId xmlns:p14="http://schemas.microsoft.com/office/powerpoint/2010/main" val="1523497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724B9-7E2A-25A1-B0E4-DDBF43037612}"/>
              </a:ext>
            </a:extLst>
          </p:cNvPr>
          <p:cNvPicPr>
            <a:picLocks noChangeAspect="1"/>
          </p:cNvPicPr>
          <p:nvPr/>
        </p:nvPicPr>
        <p:blipFill>
          <a:blip r:embed="rId3">
            <a:alphaModFix amt="50000"/>
          </a:blip>
          <a:stretch>
            <a:fillRect/>
          </a:stretch>
        </p:blipFill>
        <p:spPr>
          <a:xfrm>
            <a:off x="0" y="441158"/>
            <a:ext cx="9144000" cy="6144125"/>
          </a:xfrm>
          <a:prstGeom prst="rect">
            <a:avLst/>
          </a:prstGeom>
        </p:spPr>
      </p:pic>
      <p:sp>
        <p:nvSpPr>
          <p:cNvPr id="72707" name="Rectangle 3"/>
          <p:cNvSpPr>
            <a:spLocks noGrp="1" noChangeArrowheads="1"/>
          </p:cNvSpPr>
          <p:nvPr>
            <p:ph type="title"/>
          </p:nvPr>
        </p:nvSpPr>
        <p:spPr>
          <a:xfrm>
            <a:off x="1297459" y="4349"/>
            <a:ext cx="6862522" cy="3506106"/>
          </a:xfrm>
        </p:spPr>
        <p:txBody>
          <a:bodyPr>
            <a:noAutofit/>
          </a:bodyPr>
          <a:lstStyle/>
          <a:p>
            <a:r>
              <a:rPr lang="en-US" dirty="0">
                <a:solidFill>
                  <a:srgbClr val="0000FF"/>
                </a:solidFill>
                <a:latin typeface="Times New Roman"/>
                <a:cs typeface="Times New Roman"/>
              </a:rPr>
              <a:t>European Spallation Source as Neutrino Facility</a:t>
            </a:r>
            <a:endParaRPr lang="en-GB" sz="4400"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NuFact ESSnuSB WS, 31/07/2022</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24</a:t>
            </a:fld>
            <a:endParaRPr lang="en-GB"/>
          </a:p>
        </p:txBody>
      </p:sp>
      <p:sp>
        <p:nvSpPr>
          <p:cNvPr id="3" name="TextBox 2">
            <a:extLst>
              <a:ext uri="{FF2B5EF4-FFF2-40B4-BE49-F238E27FC236}">
                <a16:creationId xmlns:a16="http://schemas.microsoft.com/office/drawing/2014/main" id="{10872E54-75A9-104A-96BB-7D5F32AA99AB}"/>
              </a:ext>
            </a:extLst>
          </p:cNvPr>
          <p:cNvSpPr txBox="1"/>
          <p:nvPr/>
        </p:nvSpPr>
        <p:spPr>
          <a:xfrm>
            <a:off x="3678620" y="2333297"/>
            <a:ext cx="1560042" cy="3770263"/>
          </a:xfrm>
          <a:prstGeom prst="rect">
            <a:avLst/>
          </a:prstGeom>
          <a:noFill/>
        </p:spPr>
        <p:txBody>
          <a:bodyPr wrap="none" rtlCol="0">
            <a:spAutoFit/>
          </a:bodyPr>
          <a:lstStyle/>
          <a:p>
            <a:r>
              <a:rPr lang="el-GR" sz="23900" dirty="0">
                <a:solidFill>
                  <a:srgbClr val="0432FF"/>
                </a:solidFill>
                <a:latin typeface="Times New Roman" panose="02020603050405020304" pitchFamily="18" charset="0"/>
                <a:cs typeface="Times New Roman" panose="02020603050405020304" pitchFamily="18" charset="0"/>
              </a:rPr>
              <a:t>ν</a:t>
            </a:r>
            <a:endParaRPr lang="fr-FR" sz="239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667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xfrm>
            <a:off x="1297459" y="14398"/>
            <a:ext cx="6862522" cy="1054680"/>
          </a:xfrm>
          <a:ln/>
        </p:spPr>
        <p:txBody>
          <a:bodyPr rIns="132080">
            <a:normAutofit/>
          </a:bodyPr>
          <a:lstStyle/>
          <a:p>
            <a:r>
              <a:rPr lang="en-GB" sz="4000">
                <a:solidFill>
                  <a:srgbClr val="FF8000"/>
                </a:solidFill>
                <a:effectLst>
                  <a:outerShdw blurRad="38100" dist="38100" dir="2700000" algn="tl">
                    <a:srgbClr val="DDDDDD"/>
                  </a:outerShdw>
                </a:effectLst>
                <a:latin typeface="Times New Roman" charset="0"/>
                <a:cs typeface="Times New Roman" charset="0"/>
                <a:sym typeface="Times New Roman" charset="0"/>
              </a:rPr>
              <a:t>Oscillation probability</a:t>
            </a:r>
            <a:br>
              <a:rPr lang="en-GB" sz="4000">
                <a:solidFill>
                  <a:srgbClr val="FF8000"/>
                </a:solidFill>
                <a:effectLst>
                  <a:outerShdw blurRad="38100" dist="38100" dir="2700000" algn="tl">
                    <a:srgbClr val="DDDDDD"/>
                  </a:outerShdw>
                </a:effectLst>
                <a:latin typeface="Times New Roman" charset="0"/>
                <a:cs typeface="Times New Roman" charset="0"/>
                <a:sym typeface="Times New Roman" charset="0"/>
              </a:rPr>
            </a:br>
            <a:r>
              <a:rPr lang="en-GB" sz="2200">
                <a:solidFill>
                  <a:srgbClr val="FF8000"/>
                </a:solidFill>
                <a:effectLst>
                  <a:outerShdw blurRad="38100" dist="38100" dir="2700000" algn="tl">
                    <a:srgbClr val="DDDDDD"/>
                  </a:outerShdw>
                </a:effectLst>
                <a:latin typeface="Times New Roman" charset="0"/>
                <a:cs typeface="Times New Roman" charset="0"/>
                <a:sym typeface="Times New Roman" charset="0"/>
              </a:rPr>
              <a:t>(neutrino beams)</a:t>
            </a:r>
            <a:endParaRPr lang="en-GB" sz="1600">
              <a:solidFill>
                <a:srgbClr val="FF8000"/>
              </a:solidFill>
              <a:effectLst>
                <a:outerShdw blurRad="38100" dist="38100" dir="2700000" algn="tl">
                  <a:srgbClr val="DDDDDD"/>
                </a:outerShdw>
              </a:effectLst>
              <a:latin typeface="Times New Roman" charset="0"/>
              <a:ea typeface="ヒラギノ明朝 ProN W3" charset="0"/>
              <a:cs typeface="ヒラギノ明朝 ProN W3" charset="0"/>
              <a:sym typeface="Times New Roman" charset="0"/>
            </a:endParaRPr>
          </a:p>
        </p:txBody>
      </p:sp>
      <p:sp>
        <p:nvSpPr>
          <p:cNvPr id="17" name="Espace réservé du numéro de diapositive 3"/>
          <p:cNvSpPr>
            <a:spLocks noGrp="1"/>
          </p:cNvSpPr>
          <p:nvPr>
            <p:ph type="sldNum" sz="quarter" idx="12"/>
          </p:nvPr>
        </p:nvSpPr>
        <p:spPr/>
        <p:txBody>
          <a:bodyPr/>
          <a:lstStyle/>
          <a:p>
            <a:fld id="{B32FBDEE-73C8-604E-BCE3-A0D9C5D15A6E}" type="slidenum">
              <a:rPr lang="en-GB" smtClean="0"/>
              <a:pPr/>
              <a:t>25</a:t>
            </a:fld>
            <a:endParaRPr lang="en-GB"/>
          </a:p>
        </p:txBody>
      </p:sp>
      <p:grpSp>
        <p:nvGrpSpPr>
          <p:cNvPr id="2" name="Group 1">
            <a:extLst>
              <a:ext uri="{FF2B5EF4-FFF2-40B4-BE49-F238E27FC236}">
                <a16:creationId xmlns:a16="http://schemas.microsoft.com/office/drawing/2014/main" id="{F35B063D-5DCD-E149-8492-1DD786544AC4}"/>
              </a:ext>
            </a:extLst>
          </p:cNvPr>
          <p:cNvGrpSpPr/>
          <p:nvPr/>
        </p:nvGrpSpPr>
        <p:grpSpPr>
          <a:xfrm>
            <a:off x="412538" y="1137175"/>
            <a:ext cx="8391853" cy="3534847"/>
            <a:chOff x="412538" y="1074115"/>
            <a:chExt cx="8391853" cy="3534847"/>
          </a:xfrm>
        </p:grpSpPr>
        <p:graphicFrame>
          <p:nvGraphicFramePr>
            <p:cNvPr id="4" name="Objet 3"/>
            <p:cNvGraphicFramePr>
              <a:graphicFrameLocks noChangeAspect="1"/>
            </p:cNvGraphicFramePr>
            <p:nvPr/>
          </p:nvGraphicFramePr>
          <p:xfrm>
            <a:off x="412538" y="1074115"/>
            <a:ext cx="7664450" cy="3408362"/>
          </p:xfrm>
          <a:graphic>
            <a:graphicData uri="http://schemas.openxmlformats.org/presentationml/2006/ole">
              <mc:AlternateContent xmlns:mc="http://schemas.openxmlformats.org/markup-compatibility/2006">
                <mc:Choice xmlns:v="urn:schemas-microsoft-com:vml" Requires="v">
                  <p:oleObj name="Equation" r:id="rId2" imgW="4686300" imgH="2082800" progId="Equation.DSMT4">
                    <p:embed/>
                  </p:oleObj>
                </mc:Choice>
                <mc:Fallback>
                  <p:oleObj name="Equation" r:id="rId2" imgW="4686300" imgH="2082800" progId="Equation.DSMT4">
                    <p:embed/>
                    <p:pic>
                      <p:nvPicPr>
                        <p:cNvPr id="4" name="Objet 3"/>
                        <p:cNvPicPr/>
                        <p:nvPr/>
                      </p:nvPicPr>
                      <p:blipFill>
                        <a:blip r:embed="rId3"/>
                        <a:stretch>
                          <a:fillRect/>
                        </a:stretch>
                      </p:blipFill>
                      <p:spPr>
                        <a:xfrm>
                          <a:off x="412538" y="1074115"/>
                          <a:ext cx="7664450" cy="3408362"/>
                        </a:xfrm>
                        <a:prstGeom prst="rect">
                          <a:avLst/>
                        </a:prstGeom>
                      </p:spPr>
                    </p:pic>
                  </p:oleObj>
                </mc:Fallback>
              </mc:AlternateContent>
            </a:graphicData>
          </a:graphic>
        </p:graphicFrame>
        <p:sp>
          <p:nvSpPr>
            <p:cNvPr id="18" name="ZoneTexte 17"/>
            <p:cNvSpPr txBox="1"/>
            <p:nvPr/>
          </p:nvSpPr>
          <p:spPr>
            <a:xfrm>
              <a:off x="5136747" y="2797099"/>
              <a:ext cx="892617" cy="400110"/>
            </a:xfrm>
            <a:prstGeom prst="rect">
              <a:avLst/>
            </a:prstGeom>
            <a:noFill/>
          </p:spPr>
          <p:txBody>
            <a:bodyPr wrap="none" rtlCol="0">
              <a:spAutoFit/>
            </a:bodyPr>
            <a:lstStyle/>
            <a:p>
              <a:r>
                <a:rPr lang="en-GB" sz="2000">
                  <a:solidFill>
                    <a:srgbClr val="0000FF"/>
                  </a:solidFill>
                  <a:latin typeface="Times New Roman"/>
                  <a:cs typeface="Times New Roman"/>
                </a:rPr>
                <a:t>"solar"</a:t>
              </a:r>
            </a:p>
          </p:txBody>
        </p:sp>
        <p:sp>
          <p:nvSpPr>
            <p:cNvPr id="19" name="ZoneTexte 18"/>
            <p:cNvSpPr txBox="1"/>
            <p:nvPr/>
          </p:nvSpPr>
          <p:spPr>
            <a:xfrm>
              <a:off x="5362869" y="1102622"/>
              <a:ext cx="1647531" cy="400110"/>
            </a:xfrm>
            <a:prstGeom prst="rect">
              <a:avLst/>
            </a:prstGeom>
            <a:noFill/>
          </p:spPr>
          <p:txBody>
            <a:bodyPr wrap="none" rtlCol="0">
              <a:spAutoFit/>
            </a:bodyPr>
            <a:lstStyle/>
            <a:p>
              <a:r>
                <a:rPr lang="en-GB" sz="2000">
                  <a:solidFill>
                    <a:srgbClr val="0000FF"/>
                  </a:solidFill>
                  <a:latin typeface="Times New Roman"/>
                  <a:cs typeface="Times New Roman"/>
                </a:rPr>
                <a:t>"atmospheric"</a:t>
              </a:r>
            </a:p>
          </p:txBody>
        </p:sp>
        <p:sp>
          <p:nvSpPr>
            <p:cNvPr id="20" name="ZoneTexte 19"/>
            <p:cNvSpPr txBox="1"/>
            <p:nvPr/>
          </p:nvSpPr>
          <p:spPr>
            <a:xfrm>
              <a:off x="7185914" y="1927935"/>
              <a:ext cx="1618477" cy="400110"/>
            </a:xfrm>
            <a:prstGeom prst="rect">
              <a:avLst/>
            </a:prstGeom>
            <a:noFill/>
          </p:spPr>
          <p:txBody>
            <a:bodyPr wrap="none" rtlCol="0">
              <a:spAutoFit/>
            </a:bodyPr>
            <a:lstStyle/>
            <a:p>
              <a:r>
                <a:rPr lang="en-GB" sz="2000">
                  <a:solidFill>
                    <a:srgbClr val="0000FF"/>
                  </a:solidFill>
                  <a:latin typeface="Times New Roman"/>
                  <a:cs typeface="Times New Roman"/>
                </a:rPr>
                <a:t>"interference"</a:t>
              </a:r>
            </a:p>
          </p:txBody>
        </p:sp>
        <p:sp>
          <p:nvSpPr>
            <p:cNvPr id="21" name="ZoneTexte 20"/>
            <p:cNvSpPr txBox="1"/>
            <p:nvPr/>
          </p:nvSpPr>
          <p:spPr>
            <a:xfrm>
              <a:off x="7099074" y="4208852"/>
              <a:ext cx="1482848" cy="400110"/>
            </a:xfrm>
            <a:prstGeom prst="rect">
              <a:avLst/>
            </a:prstGeom>
            <a:noFill/>
          </p:spPr>
          <p:txBody>
            <a:bodyPr wrap="none" rtlCol="0">
              <a:spAutoFit/>
            </a:bodyPr>
            <a:lstStyle/>
            <a:p>
              <a:r>
                <a:rPr lang="en-GB" sz="2000">
                  <a:solidFill>
                    <a:srgbClr val="0000FF"/>
                  </a:solidFill>
                  <a:latin typeface="Times New Roman"/>
                  <a:cs typeface="Times New Roman"/>
                </a:rPr>
                <a:t>matter effect</a:t>
              </a:r>
            </a:p>
          </p:txBody>
        </p:sp>
      </p:grpSp>
      <p:sp>
        <p:nvSpPr>
          <p:cNvPr id="26" name="ZoneTexte 25"/>
          <p:cNvSpPr txBox="1"/>
          <p:nvPr/>
        </p:nvSpPr>
        <p:spPr>
          <a:xfrm>
            <a:off x="6063220" y="4948472"/>
            <a:ext cx="3039406" cy="1015663"/>
          </a:xfrm>
          <a:prstGeom prst="rect">
            <a:avLst/>
          </a:prstGeom>
          <a:noFill/>
        </p:spPr>
        <p:txBody>
          <a:bodyPr wrap="square" rtlCol="0">
            <a:spAutoFit/>
          </a:bodyPr>
          <a:lstStyle/>
          <a:p>
            <a:pPr marL="342900" indent="-342900">
              <a:buFont typeface="Arial"/>
              <a:buChar char="•"/>
            </a:pPr>
            <a:r>
              <a:rPr lang="en-GB" sz="2000">
                <a:solidFill>
                  <a:srgbClr val="008000"/>
                </a:solidFill>
                <a:latin typeface="Times New Roman"/>
                <a:cs typeface="Times New Roman"/>
              </a:rPr>
              <a:t>δ</a:t>
            </a:r>
            <a:r>
              <a:rPr lang="en-GB" sz="2000" baseline="-25000">
                <a:solidFill>
                  <a:srgbClr val="008000"/>
                </a:solidFill>
                <a:latin typeface="Times New Roman"/>
                <a:cs typeface="Times New Roman"/>
              </a:rPr>
              <a:t>CP</a:t>
            </a:r>
            <a:r>
              <a:rPr lang="en-GB" sz="2000">
                <a:solidFill>
                  <a:srgbClr val="008000"/>
                </a:solidFill>
                <a:latin typeface="Times New Roman"/>
                <a:cs typeface="Times New Roman"/>
              </a:rPr>
              <a:t> dependence, </a:t>
            </a:r>
          </a:p>
          <a:p>
            <a:pPr marL="342900" indent="-342900">
              <a:buFont typeface="Arial"/>
              <a:buChar char="•"/>
            </a:pPr>
            <a:r>
              <a:rPr lang="en-GB" sz="2000">
                <a:solidFill>
                  <a:srgbClr val="008000"/>
                </a:solidFill>
                <a:latin typeface="Times New Roman"/>
                <a:cs typeface="Times New Roman"/>
              </a:rPr>
              <a:t>sizable matter effect for long baselines</a:t>
            </a:r>
          </a:p>
        </p:txBody>
      </p:sp>
      <p:sp>
        <p:nvSpPr>
          <p:cNvPr id="24" name="ZoneTexte 23"/>
          <p:cNvSpPr txBox="1"/>
          <p:nvPr/>
        </p:nvSpPr>
        <p:spPr>
          <a:xfrm>
            <a:off x="83415" y="4697584"/>
            <a:ext cx="5908558" cy="707886"/>
          </a:xfrm>
          <a:prstGeom prst="rect">
            <a:avLst/>
          </a:prstGeom>
          <a:noFill/>
        </p:spPr>
        <p:txBody>
          <a:bodyPr wrap="square" rtlCol="0">
            <a:spAutoFit/>
          </a:bodyPr>
          <a:lstStyle/>
          <a:p>
            <a:pPr marL="342900" indent="-342900">
              <a:buFont typeface="Arial"/>
              <a:buChar char="•"/>
            </a:pPr>
            <a:r>
              <a:rPr lang="en-GB" sz="2000" b="1">
                <a:solidFill>
                  <a:srgbClr val="FF0000"/>
                </a:solidFill>
                <a:latin typeface="Times New Roman"/>
                <a:cs typeface="Times New Roman"/>
              </a:rPr>
              <a:t>for antimatter: δ</a:t>
            </a:r>
            <a:r>
              <a:rPr lang="en-GB" sz="2000" b="1" baseline="-25000">
                <a:solidFill>
                  <a:srgbClr val="FF0000"/>
                </a:solidFill>
                <a:latin typeface="Times New Roman"/>
                <a:cs typeface="Times New Roman"/>
              </a:rPr>
              <a:t>CP</a:t>
            </a:r>
            <a:r>
              <a:rPr lang="en-GB" sz="2000" b="1">
                <a:solidFill>
                  <a:srgbClr val="FF0000"/>
                </a:solidFill>
                <a:latin typeface="Times New Roman"/>
                <a:cs typeface="Times New Roman"/>
              </a:rPr>
              <a:t> →-δ</a:t>
            </a:r>
            <a:r>
              <a:rPr lang="en-GB" sz="2000" b="1" baseline="-25000">
                <a:solidFill>
                  <a:srgbClr val="FF0000"/>
                </a:solidFill>
                <a:latin typeface="Times New Roman"/>
                <a:cs typeface="Times New Roman"/>
              </a:rPr>
              <a:t>CP </a:t>
            </a:r>
            <a:r>
              <a:rPr lang="en-GB" sz="2000" b="1">
                <a:solidFill>
                  <a:srgbClr val="FF0000"/>
                </a:solidFill>
                <a:latin typeface="Times New Roman"/>
                <a:cs typeface="Times New Roman"/>
              </a:rPr>
              <a:t>and </a:t>
            </a:r>
            <a:r>
              <a:rPr lang="en-GB" sz="2000" b="1" i="1">
                <a:solidFill>
                  <a:srgbClr val="FF0000"/>
                </a:solidFill>
                <a:latin typeface="Times New Roman"/>
                <a:cs typeface="Times New Roman"/>
              </a:rPr>
              <a:t>a</a:t>
            </a:r>
            <a:r>
              <a:rPr lang="en-GB" sz="2000" b="1">
                <a:solidFill>
                  <a:srgbClr val="FF0000"/>
                </a:solidFill>
                <a:latin typeface="Times New Roman"/>
                <a:cs typeface="Times New Roman"/>
              </a:rPr>
              <a:t>→-</a:t>
            </a:r>
            <a:r>
              <a:rPr lang="en-GB" sz="2000" b="1" i="1">
                <a:solidFill>
                  <a:srgbClr val="FF0000"/>
                </a:solidFill>
                <a:latin typeface="Times New Roman"/>
                <a:cs typeface="Times New Roman"/>
              </a:rPr>
              <a:t>a</a:t>
            </a:r>
          </a:p>
          <a:p>
            <a:pPr marL="342900" indent="-342900">
              <a:buFont typeface="Arial"/>
              <a:buChar char="•"/>
            </a:pPr>
            <a:r>
              <a:rPr lang="en-GB" sz="2000">
                <a:solidFill>
                  <a:srgbClr val="008000"/>
                </a:solidFill>
                <a:latin typeface="Times New Roman"/>
                <a:cs typeface="Times New Roman"/>
              </a:rPr>
              <a:t>fake matter/antimatter asymetry due to matter effect</a:t>
            </a:r>
          </a:p>
        </p:txBody>
      </p:sp>
      <p:sp>
        <p:nvSpPr>
          <p:cNvPr id="6" name="Ellipse 5"/>
          <p:cNvSpPr/>
          <p:nvPr/>
        </p:nvSpPr>
        <p:spPr>
          <a:xfrm>
            <a:off x="3494972" y="1994659"/>
            <a:ext cx="390781" cy="3907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Ellipse 14"/>
          <p:cNvSpPr/>
          <p:nvPr/>
        </p:nvSpPr>
        <p:spPr>
          <a:xfrm>
            <a:off x="6317623" y="3969490"/>
            <a:ext cx="390781" cy="3907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Connecteur droit 7"/>
          <p:cNvCxnSpPr/>
          <p:nvPr/>
        </p:nvCxnSpPr>
        <p:spPr>
          <a:xfrm>
            <a:off x="5991973" y="4861202"/>
            <a:ext cx="0" cy="1123953"/>
          </a:xfrm>
          <a:prstGeom prst="line">
            <a:avLst/>
          </a:prstGeom>
        </p:spPr>
        <p:style>
          <a:lnRef idx="2">
            <a:schemeClr val="accent1"/>
          </a:lnRef>
          <a:fillRef idx="0">
            <a:schemeClr val="accent1"/>
          </a:fillRef>
          <a:effectRef idx="1">
            <a:schemeClr val="accent1"/>
          </a:effectRef>
          <a:fontRef idx="minor">
            <a:schemeClr val="tx1"/>
          </a:fontRef>
        </p:style>
      </p:cxnSp>
      <p:sp>
        <p:nvSpPr>
          <p:cNvPr id="10" name="Date Placeholder 9">
            <a:extLst>
              <a:ext uri="{FF2B5EF4-FFF2-40B4-BE49-F238E27FC236}">
                <a16:creationId xmlns:a16="http://schemas.microsoft.com/office/drawing/2014/main" id="{81B422D2-A3F1-E94F-AABA-63DFECFA8F56}"/>
              </a:ext>
            </a:extLst>
          </p:cNvPr>
          <p:cNvSpPr>
            <a:spLocks noGrp="1"/>
          </p:cNvSpPr>
          <p:nvPr>
            <p:ph type="dt" sz="half" idx="10"/>
          </p:nvPr>
        </p:nvSpPr>
        <p:spPr/>
        <p:txBody>
          <a:bodyPr/>
          <a:lstStyle/>
          <a:p>
            <a:pPr>
              <a:defRPr/>
            </a:pPr>
            <a:r>
              <a:rPr lang="fr-FR"/>
              <a:t>NuFact ESSnuSB WS, 31/07/2022</a:t>
            </a:r>
            <a:endParaRPr lang="en-GB"/>
          </a:p>
        </p:txBody>
      </p:sp>
      <p:sp>
        <p:nvSpPr>
          <p:cNvPr id="11" name="Footer Placeholder 10">
            <a:extLst>
              <a:ext uri="{FF2B5EF4-FFF2-40B4-BE49-F238E27FC236}">
                <a16:creationId xmlns:a16="http://schemas.microsoft.com/office/drawing/2014/main" id="{D1579569-52C7-A645-A548-6748A2A061D1}"/>
              </a:ext>
            </a:extLst>
          </p:cNvPr>
          <p:cNvSpPr>
            <a:spLocks noGrp="1"/>
          </p:cNvSpPr>
          <p:nvPr>
            <p:ph type="ftr" sz="quarter" idx="11"/>
          </p:nvPr>
        </p:nvSpPr>
        <p:spPr/>
        <p:txBody>
          <a:bodyPr/>
          <a:lstStyle/>
          <a:p>
            <a:pPr>
              <a:defRPr/>
            </a:pPr>
            <a:r>
              <a:rPr lang="en-GB"/>
              <a:t>M. Dracos, IPHC-IN2P3/CNRS/UNISTRA</a:t>
            </a:r>
          </a:p>
        </p:txBody>
      </p:sp>
      <p:pic>
        <p:nvPicPr>
          <p:cNvPr id="22" name="Image 19" descr="Image 19">
            <a:extLst>
              <a:ext uri="{FF2B5EF4-FFF2-40B4-BE49-F238E27FC236}">
                <a16:creationId xmlns:a16="http://schemas.microsoft.com/office/drawing/2014/main" id="{F582D7F0-69DC-E14B-96B2-C288315585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7101" y="5406623"/>
            <a:ext cx="2804795" cy="1128760"/>
          </a:xfrm>
          <a:prstGeom prst="rect">
            <a:avLst/>
          </a:prstGeom>
          <a:ln w="12700">
            <a:miter lim="400000"/>
          </a:ln>
        </p:spPr>
      </p:pic>
      <p:sp>
        <p:nvSpPr>
          <p:cNvPr id="23" name="TextBox 22">
            <a:extLst>
              <a:ext uri="{FF2B5EF4-FFF2-40B4-BE49-F238E27FC236}">
                <a16:creationId xmlns:a16="http://schemas.microsoft.com/office/drawing/2014/main" id="{92C64A8C-11E7-6347-8B3C-D562A191618D}"/>
              </a:ext>
            </a:extLst>
          </p:cNvPr>
          <p:cNvSpPr txBox="1"/>
          <p:nvPr/>
        </p:nvSpPr>
        <p:spPr>
          <a:xfrm>
            <a:off x="3793361" y="6207321"/>
            <a:ext cx="2993127" cy="369332"/>
          </a:xfrm>
          <a:prstGeom prst="rect">
            <a:avLst/>
          </a:prstGeom>
          <a:noFill/>
        </p:spPr>
        <p:txBody>
          <a:bodyPr wrap="none" rtlCol="0">
            <a:spAutoFit/>
          </a:bodyPr>
          <a:lstStyle/>
          <a:p>
            <a:r>
              <a:rPr lang="en-GB"/>
              <a:t>Matter-antimatter asymmetry</a:t>
            </a:r>
          </a:p>
        </p:txBody>
      </p:sp>
    </p:spTree>
    <p:extLst>
      <p:ext uri="{BB962C8B-B14F-4D97-AF65-F5344CB8AC3E}">
        <p14:creationId xmlns:p14="http://schemas.microsoft.com/office/powerpoint/2010/main" val="2229209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δCP and Matter-antimatter asymmetry magnitude"/>
          <p:cNvSpPr txBox="1">
            <a:spLocks noGrp="1"/>
          </p:cNvSpPr>
          <p:nvPr>
            <p:ph type="title"/>
          </p:nvPr>
        </p:nvSpPr>
        <p:spPr>
          <a:xfrm>
            <a:off x="483476" y="149633"/>
            <a:ext cx="8481848" cy="1323439"/>
          </a:xfrm>
          <a:prstGeom prst="rect">
            <a:avLst/>
          </a:prstGeom>
        </p:spPr>
        <p:txBody>
          <a:bodyPr/>
          <a:lstStyle/>
          <a:p>
            <a:pPr>
              <a:defRPr>
                <a:solidFill>
                  <a:srgbClr val="FF9300"/>
                </a:solidFill>
                <a:effectLst>
                  <a:outerShdw blurRad="12700" dist="25400" dir="2700000" rotWithShape="0">
                    <a:srgbClr val="CBCBCB"/>
                  </a:outerShdw>
                </a:effectLst>
                <a:uFill>
                  <a:solidFill>
                    <a:srgbClr val="FF9300"/>
                  </a:solidFill>
                </a:uFill>
                <a:latin typeface="Times New Roman"/>
                <a:ea typeface="Times New Roman"/>
                <a:cs typeface="Times New Roman"/>
                <a:sym typeface="Times New Roman"/>
              </a:defRPr>
            </a:pPr>
            <a:r>
              <a:rPr lang="en-GB" sz="4000"/>
              <a:t>δ</a:t>
            </a:r>
            <a:r>
              <a:rPr lang="en-GB" sz="4000" baseline="-24568"/>
              <a:t>CP</a:t>
            </a:r>
            <a:r>
              <a:rPr lang="en-GB" sz="4000"/>
              <a:t> and Matter-antimatter asymmetry magnitude</a:t>
            </a:r>
          </a:p>
        </p:txBody>
      </p:sp>
      <p:sp>
        <p:nvSpPr>
          <p:cNvPr id="800"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en-GB" smtClean="0"/>
              <a:t>26</a:t>
            </a:fld>
            <a:endParaRPr lang="en-GB"/>
          </a:p>
        </p:txBody>
      </p:sp>
      <p:grpSp>
        <p:nvGrpSpPr>
          <p:cNvPr id="804" name="TextBox 12"/>
          <p:cNvGrpSpPr/>
          <p:nvPr/>
        </p:nvGrpSpPr>
        <p:grpSpPr>
          <a:xfrm>
            <a:off x="204025" y="1723170"/>
            <a:ext cx="5815776" cy="3029229"/>
            <a:chOff x="0" y="0"/>
            <a:chExt cx="5815774" cy="3029227"/>
          </a:xfrm>
        </p:grpSpPr>
        <p:sp>
          <p:nvSpPr>
            <p:cNvPr id="802" name="Rectangle"/>
            <p:cNvSpPr/>
            <p:nvPr/>
          </p:nvSpPr>
          <p:spPr>
            <a:xfrm>
              <a:off x="-1" y="-1"/>
              <a:ext cx="5815776" cy="3029229"/>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t">
              <a:noAutofit/>
            </a:bodyPr>
            <a:lstStyle/>
            <a:p>
              <a:pPr marL="0" marR="0" defTabSz="457200">
                <a:buClrTx/>
                <a:buFontTx/>
                <a:defRPr>
                  <a:uFillTx/>
                  <a:latin typeface="Calibri"/>
                  <a:ea typeface="Calibri"/>
                  <a:cs typeface="Calibri"/>
                  <a:sym typeface="Calibri"/>
                </a:defRPr>
              </a:pPr>
              <a:endParaRPr lang="en-GB"/>
            </a:p>
          </p:txBody>
        </p:sp>
        <p:sp>
          <p:nvSpPr>
            <p:cNvPr id="803" name="Text"/>
            <p:cNvSpPr txBox="1"/>
            <p:nvPr/>
          </p:nvSpPr>
          <p:spPr>
            <a:xfrm>
              <a:off x="-1" y="-1"/>
              <a:ext cx="5815776"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marL="0" marR="0" defTabSz="457200">
                <a:buClrTx/>
                <a:buFontTx/>
                <a:defRPr>
                  <a:uFillTx/>
                  <a:latin typeface="Calibri"/>
                  <a:ea typeface="Calibri"/>
                  <a:cs typeface="Calibri"/>
                  <a:sym typeface="Calibri"/>
                </a:defRPr>
              </a:lvl1pPr>
            </a:lstStyle>
            <a:p>
              <a:r>
                <a:rPr lang="en-GB"/>
                <a:t> </a:t>
              </a:r>
            </a:p>
          </p:txBody>
        </p:sp>
      </p:grpSp>
      <p:sp>
        <p:nvSpPr>
          <p:cNvPr id="805" name="TextBox 13"/>
          <p:cNvSpPr txBox="1"/>
          <p:nvPr/>
        </p:nvSpPr>
        <p:spPr>
          <a:xfrm>
            <a:off x="3922503" y="3052364"/>
            <a:ext cx="1837170"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L="0" marR="0" defTabSz="457200">
              <a:buClrTx/>
              <a:buFontTx/>
              <a:defRPr>
                <a:uFillTx/>
                <a:latin typeface="Calibri"/>
                <a:ea typeface="Calibri"/>
                <a:cs typeface="Calibri"/>
                <a:sym typeface="Calibri"/>
              </a:defRPr>
            </a:lvl1pPr>
          </a:lstStyle>
          <a:p>
            <a:r>
              <a:rPr lang="en-GB"/>
              <a:t>(Jarlskog invariant)</a:t>
            </a:r>
          </a:p>
        </p:txBody>
      </p:sp>
      <p:sp>
        <p:nvSpPr>
          <p:cNvPr id="806" name="TextBox 14"/>
          <p:cNvSpPr txBox="1"/>
          <p:nvPr/>
        </p:nvSpPr>
        <p:spPr>
          <a:xfrm>
            <a:off x="204024" y="5495288"/>
            <a:ext cx="8607975" cy="707886"/>
          </a:xfrm>
          <a:prstGeom prst="rect">
            <a:avLst/>
          </a:prstGeom>
          <a:ln w="28575">
            <a:solidFill>
              <a:srgbClr val="FFC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defTabSz="457200">
              <a:buClrTx/>
              <a:buFontTx/>
              <a:defRPr sz="2000" b="1">
                <a:uFillTx/>
                <a:latin typeface="Calibri"/>
                <a:ea typeface="Calibri"/>
                <a:cs typeface="Calibri"/>
                <a:sym typeface="Calibri"/>
              </a:defRPr>
            </a:pPr>
            <a:r>
              <a:rPr lang="en-GB" dirty="0"/>
              <a:t>Theoretical models predict that if </a:t>
            </a:r>
            <a:r>
              <a:rPr lang="en-GB" dirty="0">
                <a:solidFill>
                  <a:srgbClr val="FF0000"/>
                </a:solidFill>
              </a:rPr>
              <a:t>|</a:t>
            </a:r>
            <a:r>
              <a:rPr lang="en-GB" dirty="0" err="1">
                <a:solidFill>
                  <a:srgbClr val="FF0000"/>
                </a:solidFill>
              </a:rPr>
              <a:t>sin</a:t>
            </a:r>
            <a:r>
              <a:rPr lang="en-GB" i="1" dirty="0" err="1">
                <a:solidFill>
                  <a:srgbClr val="FF0000"/>
                </a:solidFill>
              </a:rPr>
              <a:t>δ</a:t>
            </a:r>
            <a:r>
              <a:rPr lang="en-GB" i="1" baseline="-25000" dirty="0" err="1">
                <a:solidFill>
                  <a:srgbClr val="FF0000"/>
                </a:solidFill>
              </a:rPr>
              <a:t>CP</a:t>
            </a:r>
            <a:r>
              <a:rPr lang="en-GB" dirty="0">
                <a:solidFill>
                  <a:srgbClr val="FF0000"/>
                </a:solidFill>
              </a:rPr>
              <a:t>|≳0.7</a:t>
            </a:r>
            <a:r>
              <a:rPr lang="en-GB" dirty="0"/>
              <a:t> (45°&lt;</a:t>
            </a:r>
            <a:r>
              <a:rPr lang="en-GB" i="1" dirty="0" err="1"/>
              <a:t>δ</a:t>
            </a:r>
            <a:r>
              <a:rPr lang="en-GB" i="1" baseline="-25000" dirty="0" err="1"/>
              <a:t>CP</a:t>
            </a:r>
            <a:r>
              <a:rPr lang="en-GB" i="1" dirty="0"/>
              <a:t>&lt;</a:t>
            </a:r>
            <a:r>
              <a:rPr lang="en-GB" dirty="0"/>
              <a:t>135° or 225°&lt;</a:t>
            </a:r>
            <a:r>
              <a:rPr lang="en-GB" i="1" dirty="0" err="1"/>
              <a:t>δ</a:t>
            </a:r>
            <a:r>
              <a:rPr lang="en-GB" i="1" baseline="-25000" dirty="0" err="1"/>
              <a:t>CP</a:t>
            </a:r>
            <a:r>
              <a:rPr lang="en-GB" i="1" dirty="0"/>
              <a:t>&lt;</a:t>
            </a:r>
            <a:r>
              <a:rPr lang="en-GB" dirty="0"/>
              <a:t>315°</a:t>
            </a:r>
            <a:r>
              <a:rPr lang="en-GB" i="1" dirty="0"/>
              <a:t>), </a:t>
            </a:r>
            <a:r>
              <a:rPr lang="en-GB" dirty="0"/>
              <a:t>this could be enough to explain the observed asymmetry.</a:t>
            </a:r>
          </a:p>
        </p:txBody>
      </p:sp>
      <p:sp>
        <p:nvSpPr>
          <p:cNvPr id="6" name="Date Placeholder 5">
            <a:extLst>
              <a:ext uri="{FF2B5EF4-FFF2-40B4-BE49-F238E27FC236}">
                <a16:creationId xmlns:a16="http://schemas.microsoft.com/office/drawing/2014/main" id="{380F7ABE-E066-2246-8FB0-55BF79830BF1}"/>
              </a:ext>
            </a:extLst>
          </p:cNvPr>
          <p:cNvSpPr>
            <a:spLocks noGrp="1"/>
          </p:cNvSpPr>
          <p:nvPr>
            <p:ph type="dt" sz="half" idx="10"/>
          </p:nvPr>
        </p:nvSpPr>
        <p:spPr/>
        <p:txBody>
          <a:bodyPr/>
          <a:lstStyle/>
          <a:p>
            <a:pPr>
              <a:defRPr/>
            </a:pPr>
            <a:r>
              <a:rPr lang="fr-FR"/>
              <a:t>NuFact ESSnuSB WS, 31/07/2022</a:t>
            </a:r>
            <a:endParaRPr lang="en-GB"/>
          </a:p>
        </p:txBody>
      </p:sp>
      <p:sp>
        <p:nvSpPr>
          <p:cNvPr id="7" name="Footer Placeholder 6">
            <a:extLst>
              <a:ext uri="{FF2B5EF4-FFF2-40B4-BE49-F238E27FC236}">
                <a16:creationId xmlns:a16="http://schemas.microsoft.com/office/drawing/2014/main" id="{C7F297D8-9733-2E49-9A93-606A5E04405F}"/>
              </a:ext>
            </a:extLst>
          </p:cNvPr>
          <p:cNvSpPr>
            <a:spLocks noGrp="1"/>
          </p:cNvSpPr>
          <p:nvPr>
            <p:ph type="ftr" sz="quarter" idx="11"/>
          </p:nvPr>
        </p:nvSpPr>
        <p:spPr/>
        <p:txBody>
          <a:bodyPr/>
          <a:lstStyle/>
          <a:p>
            <a:pPr>
              <a:defRPr/>
            </a:pPr>
            <a:r>
              <a:rPr lang="en-GB"/>
              <a:t>M. Dracos, IPHC-IN2P3/CNRS/UNISTRA</a:t>
            </a:r>
          </a:p>
        </p:txBody>
      </p:sp>
      <p:sp>
        <p:nvSpPr>
          <p:cNvPr id="2" name="TextBox 1">
            <a:extLst>
              <a:ext uri="{FF2B5EF4-FFF2-40B4-BE49-F238E27FC236}">
                <a16:creationId xmlns:a16="http://schemas.microsoft.com/office/drawing/2014/main" id="{78FDBD81-1889-6E4D-B46D-FBC96D823756}"/>
              </a:ext>
            </a:extLst>
          </p:cNvPr>
          <p:cNvSpPr txBox="1"/>
          <p:nvPr/>
        </p:nvSpPr>
        <p:spPr>
          <a:xfrm>
            <a:off x="124588" y="4661023"/>
            <a:ext cx="6080447" cy="369332"/>
          </a:xfrm>
          <a:prstGeom prst="rect">
            <a:avLst/>
          </a:prstGeom>
          <a:noFill/>
        </p:spPr>
        <p:txBody>
          <a:bodyPr wrap="none" rtlCol="0">
            <a:spAutoFit/>
          </a:bodyPr>
          <a:lstStyle/>
          <a:p>
            <a:r>
              <a:rPr lang="en-GB"/>
              <a:t>(from the already observed CP violation in the hadronic sector)</a:t>
            </a:r>
          </a:p>
        </p:txBody>
      </p:sp>
      <p:sp>
        <p:nvSpPr>
          <p:cNvPr id="3" name="Rectangle 2">
            <a:extLst>
              <a:ext uri="{FF2B5EF4-FFF2-40B4-BE49-F238E27FC236}">
                <a16:creationId xmlns:a16="http://schemas.microsoft.com/office/drawing/2014/main" id="{C4863A5A-3774-6344-B5A0-DED2E7C01155}"/>
              </a:ext>
            </a:extLst>
          </p:cNvPr>
          <p:cNvSpPr/>
          <p:nvPr/>
        </p:nvSpPr>
        <p:spPr>
          <a:xfrm>
            <a:off x="248635" y="6268173"/>
            <a:ext cx="3839513" cy="276999"/>
          </a:xfrm>
          <a:prstGeom prst="rect">
            <a:avLst/>
          </a:prstGeom>
        </p:spPr>
        <p:txBody>
          <a:bodyPr wrap="none">
            <a:spAutoFit/>
          </a:bodyPr>
          <a:lstStyle/>
          <a:p>
            <a:r>
              <a:rPr lang="fr-FR" sz="1200" dirty="0">
                <a:solidFill>
                  <a:srgbClr val="000000"/>
                </a:solidFill>
                <a:latin typeface="Lucida Grande" panose="020B0600040502020204" pitchFamily="34" charset="0"/>
              </a:rPr>
              <a:t>(Nucl.Phys.B774:1-52,2007, </a:t>
            </a:r>
            <a:r>
              <a:rPr lang="fr-FR" sz="1200" b="1" dirty="0">
                <a:hlinkClick r:id="rId3"/>
              </a:rPr>
              <a:t>arXiv:hep-ph/0611338</a:t>
            </a:r>
            <a:r>
              <a:rPr lang="fr-FR" sz="1200" b="1" dirty="0"/>
              <a:t>)</a:t>
            </a:r>
            <a:endParaRPr lang="en-GB" sz="1200" dirty="0"/>
          </a:p>
        </p:txBody>
      </p:sp>
      <p:pic>
        <p:nvPicPr>
          <p:cNvPr id="8194" name="Picture 2">
            <a:extLst>
              <a:ext uri="{FF2B5EF4-FFF2-40B4-BE49-F238E27FC236}">
                <a16:creationId xmlns:a16="http://schemas.microsoft.com/office/drawing/2014/main" id="{9C26D7E0-68DD-0D33-E7A2-7F2CDED4A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077" y="3617669"/>
            <a:ext cx="2535321" cy="16877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igure caption">
            <a:extLst>
              <a:ext uri="{FF2B5EF4-FFF2-40B4-BE49-F238E27FC236}">
                <a16:creationId xmlns:a16="http://schemas.microsoft.com/office/drawing/2014/main" id="{3911E92F-A329-459F-187D-00A5D879E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452" y="1473072"/>
            <a:ext cx="3094019" cy="154701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a:extLst>
              <a:ext uri="{FF2B5EF4-FFF2-40B4-BE49-F238E27FC236}">
                <a16:creationId xmlns:a16="http://schemas.microsoft.com/office/drawing/2014/main" id="{234DA7BF-5C69-498C-273C-7C8CDBCEC60D}"/>
              </a:ext>
            </a:extLst>
          </p:cNvPr>
          <p:cNvSpPr/>
          <p:nvPr/>
        </p:nvSpPr>
        <p:spPr>
          <a:xfrm>
            <a:off x="7348689" y="3110347"/>
            <a:ext cx="265854" cy="5089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7288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5D39C-A779-2A41-A62F-5489DEC9929D}"/>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9144000" cy="6864782"/>
          </a:xfrm>
          <a:prstGeom prst="rect">
            <a:avLst/>
          </a:prstGeom>
        </p:spPr>
      </p:pic>
      <p:pic>
        <p:nvPicPr>
          <p:cNvPr id="14" name="Picture 13">
            <a:extLst>
              <a:ext uri="{FF2B5EF4-FFF2-40B4-BE49-F238E27FC236}">
                <a16:creationId xmlns:a16="http://schemas.microsoft.com/office/drawing/2014/main" id="{DDCF06D8-4B05-514A-ADA5-72FB4548C12C}"/>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438659"/>
            <a:ext cx="5074418" cy="6461615"/>
          </a:xfrm>
          <a:prstGeom prst="rect">
            <a:avLst/>
          </a:prstGeom>
        </p:spPr>
      </p:pic>
      <p:sp>
        <p:nvSpPr>
          <p:cNvPr id="20484" name="Rectangle 2"/>
          <p:cNvSpPr>
            <a:spLocks noGrp="1" noChangeArrowheads="1"/>
          </p:cNvSpPr>
          <p:nvPr>
            <p:ph type="title"/>
          </p:nvPr>
        </p:nvSpPr>
        <p:spPr>
          <a:xfrm>
            <a:off x="1297459" y="14397"/>
            <a:ext cx="6862522" cy="1541134"/>
          </a:xfrm>
          <a:effectLst>
            <a:outerShdw blurRad="50800" dist="38100" dir="2700000" algn="tl" rotWithShape="0">
              <a:prstClr val="black">
                <a:alpha val="40000"/>
              </a:prstClr>
            </a:outerShdw>
          </a:effectLst>
        </p:spPr>
        <p:txBody>
          <a:bodyPr>
            <a:normAutofit fontScale="90000"/>
          </a:bodyPr>
          <a:lstStyle/>
          <a:p>
            <a:pPr defTabSz="914400" eaLnBrk="0" fontAlgn="base" hangingPunct="0">
              <a:spcAft>
                <a:spcPct val="0"/>
              </a:spcAft>
              <a:defRPr/>
            </a:pPr>
            <a:r>
              <a:rPr lang="en-GB" b="0" dirty="0">
                <a:solidFill>
                  <a:srgbClr val="0000FF"/>
                </a:solidFill>
                <a:latin typeface="Times New Roman"/>
                <a:cs typeface="Times New Roman"/>
              </a:rPr>
              <a:t>Use all this ESS linac power to go to the </a:t>
            </a:r>
            <a:r>
              <a:rPr lang="en-GB" b="0" dirty="0">
                <a:solidFill>
                  <a:srgbClr val="FF0000"/>
                </a:solidFill>
              </a:rPr>
              <a:t>2</a:t>
            </a:r>
            <a:r>
              <a:rPr lang="en-GB" b="0" baseline="30000" dirty="0">
                <a:solidFill>
                  <a:srgbClr val="FF0000"/>
                </a:solidFill>
              </a:rPr>
              <a:t>nd</a:t>
            </a:r>
            <a:r>
              <a:rPr lang="en-GB" b="0" dirty="0">
                <a:solidFill>
                  <a:srgbClr val="0000FF"/>
                </a:solidFill>
              </a:rPr>
              <a:t> </a:t>
            </a:r>
            <a:r>
              <a:rPr lang="en-GB" b="0" dirty="0">
                <a:solidFill>
                  <a:srgbClr val="0000FF"/>
                </a:solidFill>
                <a:latin typeface="Times New Roman"/>
                <a:cs typeface="Times New Roman"/>
              </a:rPr>
              <a:t>oscillation maximum</a:t>
            </a:r>
            <a:endParaRPr lang="en-GB" b="0" dirty="0">
              <a:solidFill>
                <a:srgbClr val="FF9900"/>
              </a:solidFill>
              <a:effectLst/>
              <a:latin typeface="Times New Roman"/>
              <a:cs typeface="Times New Roman"/>
            </a:endParaRPr>
          </a:p>
        </p:txBody>
      </p:sp>
      <p:sp>
        <p:nvSpPr>
          <p:cNvPr id="3" name="Espace réservé de la date 2"/>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4" name="Espace réservé du pied de page 3"/>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27</a:t>
            </a:fld>
            <a:endParaRPr lang="en-GB">
              <a:latin typeface="Times New Roman"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2CEC7C58-145F-CF4B-A3ED-557FEE8C2810}"/>
              </a:ext>
            </a:extLst>
          </p:cNvPr>
          <p:cNvSpPr txBox="1"/>
          <p:nvPr/>
        </p:nvSpPr>
        <p:spPr>
          <a:xfrm>
            <a:off x="849037" y="1450169"/>
            <a:ext cx="1890261" cy="646331"/>
          </a:xfrm>
          <a:prstGeom prst="rect">
            <a:avLst/>
          </a:prstGeom>
          <a:noFill/>
        </p:spPr>
        <p:txBody>
          <a:bodyPr wrap="none" rtlCol="0">
            <a:spAutoFit/>
          </a:bodyPr>
          <a:lstStyle/>
          <a:p>
            <a:r>
              <a:rPr lang="en-GB" sz="3600" dirty="0">
                <a:latin typeface="Times New Roman" panose="02020603050405020304" pitchFamily="18" charset="0"/>
                <a:cs typeface="Times New Roman" panose="02020603050405020304" pitchFamily="18" charset="0"/>
              </a:rPr>
              <a:t>but why?</a:t>
            </a:r>
          </a:p>
        </p:txBody>
      </p:sp>
      <p:grpSp>
        <p:nvGrpSpPr>
          <p:cNvPr id="9" name="Group 8">
            <a:extLst>
              <a:ext uri="{FF2B5EF4-FFF2-40B4-BE49-F238E27FC236}">
                <a16:creationId xmlns:a16="http://schemas.microsoft.com/office/drawing/2014/main" id="{5546E7F4-334D-9F7E-121E-685F79679412}"/>
              </a:ext>
            </a:extLst>
          </p:cNvPr>
          <p:cNvGrpSpPr/>
          <p:nvPr/>
        </p:nvGrpSpPr>
        <p:grpSpPr>
          <a:xfrm>
            <a:off x="4271146" y="1601668"/>
            <a:ext cx="4854954" cy="4788142"/>
            <a:chOff x="4256220" y="899691"/>
            <a:chExt cx="4854954" cy="4788142"/>
          </a:xfrm>
        </p:grpSpPr>
        <p:pic>
          <p:nvPicPr>
            <p:cNvPr id="10" name="Image 2">
              <a:extLst>
                <a:ext uri="{FF2B5EF4-FFF2-40B4-BE49-F238E27FC236}">
                  <a16:creationId xmlns:a16="http://schemas.microsoft.com/office/drawing/2014/main" id="{FD1E9E97-5B2A-65EE-F223-18BF731D10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43073" y="3408580"/>
              <a:ext cx="3128845" cy="1977476"/>
            </a:xfrm>
            <a:prstGeom prst="rect">
              <a:avLst/>
            </a:prstGeom>
          </p:spPr>
        </p:pic>
        <p:cxnSp>
          <p:nvCxnSpPr>
            <p:cNvPr id="11" name="Connecteur droit avec flèche 12">
              <a:extLst>
                <a:ext uri="{FF2B5EF4-FFF2-40B4-BE49-F238E27FC236}">
                  <a16:creationId xmlns:a16="http://schemas.microsoft.com/office/drawing/2014/main" id="{D4442EFF-E6AD-D7FF-F6F3-426E0C82488E}"/>
                </a:ext>
              </a:extLst>
            </p:cNvPr>
            <p:cNvCxnSpPr>
              <a:cxnSpLocks/>
            </p:cNvCxnSpPr>
            <p:nvPr/>
          </p:nvCxnSpPr>
          <p:spPr>
            <a:xfrm>
              <a:off x="7081940" y="3855854"/>
              <a:ext cx="1010115" cy="584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ZoneTexte 13">
              <a:extLst>
                <a:ext uri="{FF2B5EF4-FFF2-40B4-BE49-F238E27FC236}">
                  <a16:creationId xmlns:a16="http://schemas.microsoft.com/office/drawing/2014/main" id="{CEBDC4D4-32B8-8789-866A-ADEC5037F9CD}"/>
                </a:ext>
              </a:extLst>
            </p:cNvPr>
            <p:cNvSpPr txBox="1"/>
            <p:nvPr/>
          </p:nvSpPr>
          <p:spPr>
            <a:xfrm>
              <a:off x="6019800" y="3396083"/>
              <a:ext cx="2521562" cy="369332"/>
            </a:xfrm>
            <a:prstGeom prst="rect">
              <a:avLst/>
            </a:prstGeom>
            <a:noFill/>
          </p:spPr>
          <p:txBody>
            <a:bodyPr wrap="none" rtlCol="0">
              <a:spAutoFit/>
            </a:bodyPr>
            <a:lstStyle/>
            <a:p>
              <a:r>
                <a:rPr lang="en-US" i="1" dirty="0">
                  <a:latin typeface="Times New Roman"/>
                  <a:cs typeface="Times New Roman"/>
                </a:rPr>
                <a:t>2</a:t>
              </a:r>
              <a:r>
                <a:rPr lang="en-US" i="1" baseline="30000" dirty="0">
                  <a:latin typeface="Times New Roman"/>
                  <a:cs typeface="Times New Roman"/>
                </a:rPr>
                <a:t>nd</a:t>
              </a:r>
              <a:r>
                <a:rPr lang="en-US" i="1" dirty="0">
                  <a:latin typeface="Times New Roman"/>
                  <a:cs typeface="Times New Roman"/>
                </a:rPr>
                <a:t> oscillation maximum</a:t>
              </a:r>
            </a:p>
          </p:txBody>
        </p:sp>
        <p:sp>
          <p:nvSpPr>
            <p:cNvPr id="13" name="ZoneTexte 16">
              <a:extLst>
                <a:ext uri="{FF2B5EF4-FFF2-40B4-BE49-F238E27FC236}">
                  <a16:creationId xmlns:a16="http://schemas.microsoft.com/office/drawing/2014/main" id="{AB344282-2DFA-2FAB-16C9-6ACFED35979D}"/>
                </a:ext>
              </a:extLst>
            </p:cNvPr>
            <p:cNvSpPr txBox="1"/>
            <p:nvPr/>
          </p:nvSpPr>
          <p:spPr>
            <a:xfrm>
              <a:off x="6090540" y="4129249"/>
              <a:ext cx="1150667" cy="584776"/>
            </a:xfrm>
            <a:prstGeom prst="rect">
              <a:avLst/>
            </a:prstGeom>
            <a:noFill/>
          </p:spPr>
          <p:txBody>
            <a:bodyPr wrap="none" rtlCol="0">
              <a:spAutoFit/>
            </a:bodyPr>
            <a:lstStyle/>
            <a:p>
              <a:pPr algn="ctr"/>
              <a:r>
                <a:rPr lang="el-GR" b="1" dirty="0">
                  <a:latin typeface="Times New Roman"/>
                  <a:cs typeface="Times New Roman"/>
                </a:rPr>
                <a:t>θ</a:t>
              </a:r>
              <a:r>
                <a:rPr lang="en-US" b="1" baseline="-25000" dirty="0">
                  <a:latin typeface="Times New Roman"/>
                  <a:cs typeface="Times New Roman"/>
                </a:rPr>
                <a:t>13</a:t>
              </a:r>
              <a:r>
                <a:rPr lang="en-US" b="1" dirty="0">
                  <a:latin typeface="Times New Roman"/>
                  <a:cs typeface="Times New Roman"/>
                </a:rPr>
                <a:t>=8.8º</a:t>
              </a:r>
            </a:p>
            <a:p>
              <a:pPr algn="ctr"/>
              <a:r>
                <a:rPr lang="en-US" sz="1400" b="1" dirty="0">
                  <a:latin typeface="Times New Roman"/>
                  <a:cs typeface="Times New Roman"/>
                </a:rPr>
                <a:t>("large" </a:t>
              </a:r>
              <a:r>
                <a:rPr lang="el-GR" sz="1400" b="1" dirty="0">
                  <a:latin typeface="Times New Roman"/>
                  <a:cs typeface="Times New Roman"/>
                </a:rPr>
                <a:t>θ</a:t>
              </a:r>
              <a:r>
                <a:rPr lang="en-US" sz="1400" b="1" baseline="-25000" dirty="0">
                  <a:latin typeface="Times New Roman"/>
                  <a:cs typeface="Times New Roman"/>
                </a:rPr>
                <a:t>13</a:t>
              </a:r>
              <a:r>
                <a:rPr lang="en-US" sz="1400" b="1" dirty="0">
                  <a:latin typeface="Times New Roman"/>
                  <a:cs typeface="Times New Roman"/>
                </a:rPr>
                <a:t>)</a:t>
              </a:r>
            </a:p>
          </p:txBody>
        </p:sp>
        <p:sp>
          <p:nvSpPr>
            <p:cNvPr id="15" name="Rectangle 14">
              <a:extLst>
                <a:ext uri="{FF2B5EF4-FFF2-40B4-BE49-F238E27FC236}">
                  <a16:creationId xmlns:a16="http://schemas.microsoft.com/office/drawing/2014/main" id="{F99EE458-45C6-9191-22DA-224F700E847D}"/>
                </a:ext>
              </a:extLst>
            </p:cNvPr>
            <p:cNvSpPr/>
            <p:nvPr/>
          </p:nvSpPr>
          <p:spPr>
            <a:xfrm>
              <a:off x="4850395" y="2919527"/>
              <a:ext cx="924201" cy="923330"/>
            </a:xfrm>
            <a:prstGeom prst="rect">
              <a:avLst/>
            </a:prstGeom>
          </p:spPr>
          <p:txBody>
            <a:bodyPr wrap="none">
              <a:spAutoFit/>
            </a:bodyPr>
            <a:lstStyle/>
            <a:p>
              <a:pPr defTabSz="914400" fontAlgn="base">
                <a:spcBef>
                  <a:spcPct val="0"/>
                </a:spcBef>
                <a:spcAft>
                  <a:spcPct val="0"/>
                </a:spcAft>
              </a:pPr>
              <a:r>
                <a:rPr lang="en-US" dirty="0" err="1">
                  <a:solidFill>
                    <a:srgbClr val="FF0000"/>
                  </a:solidFill>
                  <a:latin typeface="Symbol" charset="0"/>
                </a:rPr>
                <a:t>d</a:t>
              </a:r>
              <a:r>
                <a:rPr lang="en-US" baseline="-25000" dirty="0" err="1">
                  <a:solidFill>
                    <a:srgbClr val="FF0000"/>
                  </a:solidFill>
                </a:rPr>
                <a:t>CP</a:t>
              </a:r>
              <a:r>
                <a:rPr lang="en-US" dirty="0">
                  <a:solidFill>
                    <a:srgbClr val="FF0000"/>
                  </a:solidFill>
                </a:rPr>
                <a:t>=-90</a:t>
              </a:r>
            </a:p>
            <a:p>
              <a:pPr defTabSz="914400" fontAlgn="base">
                <a:spcBef>
                  <a:spcPct val="0"/>
                </a:spcBef>
                <a:spcAft>
                  <a:spcPct val="0"/>
                </a:spcAft>
              </a:pPr>
              <a:r>
                <a:rPr lang="en-US" dirty="0" err="1">
                  <a:solidFill>
                    <a:srgbClr val="008000"/>
                  </a:solidFill>
                  <a:latin typeface="Symbol" charset="0"/>
                </a:rPr>
                <a:t>d</a:t>
              </a:r>
              <a:r>
                <a:rPr lang="en-US" baseline="-25000" dirty="0" err="1">
                  <a:solidFill>
                    <a:srgbClr val="008000"/>
                  </a:solidFill>
                </a:rPr>
                <a:t>CP</a:t>
              </a:r>
              <a:r>
                <a:rPr lang="en-US" dirty="0">
                  <a:solidFill>
                    <a:srgbClr val="008000"/>
                  </a:solidFill>
                </a:rPr>
                <a:t>=0</a:t>
              </a:r>
            </a:p>
            <a:p>
              <a:pPr defTabSz="914400" fontAlgn="base">
                <a:spcBef>
                  <a:spcPct val="0"/>
                </a:spcBef>
                <a:spcAft>
                  <a:spcPct val="0"/>
                </a:spcAft>
              </a:pPr>
              <a:r>
                <a:rPr lang="en-US" dirty="0" err="1">
                  <a:solidFill>
                    <a:srgbClr val="0000FF"/>
                  </a:solidFill>
                  <a:latin typeface="Symbol" charset="0"/>
                </a:rPr>
                <a:t>d</a:t>
              </a:r>
              <a:r>
                <a:rPr lang="en-US" baseline="-25000" dirty="0" err="1">
                  <a:solidFill>
                    <a:srgbClr val="0000FF"/>
                  </a:solidFill>
                </a:rPr>
                <a:t>CP</a:t>
              </a:r>
              <a:r>
                <a:rPr lang="en-US" dirty="0">
                  <a:solidFill>
                    <a:srgbClr val="0000FF"/>
                  </a:solidFill>
                </a:rPr>
                <a:t>=+90</a:t>
              </a:r>
            </a:p>
          </p:txBody>
        </p:sp>
        <p:sp>
          <p:nvSpPr>
            <p:cNvPr id="16" name="ZoneTexte 36">
              <a:extLst>
                <a:ext uri="{FF2B5EF4-FFF2-40B4-BE49-F238E27FC236}">
                  <a16:creationId xmlns:a16="http://schemas.microsoft.com/office/drawing/2014/main" id="{4DABBCD1-544A-DC23-A77D-E845173A62BF}"/>
                </a:ext>
              </a:extLst>
            </p:cNvPr>
            <p:cNvSpPr txBox="1"/>
            <p:nvPr/>
          </p:nvSpPr>
          <p:spPr>
            <a:xfrm>
              <a:off x="8514449" y="5318501"/>
              <a:ext cx="596725" cy="369332"/>
            </a:xfrm>
            <a:prstGeom prst="rect">
              <a:avLst/>
            </a:prstGeom>
            <a:noFill/>
          </p:spPr>
          <p:txBody>
            <a:bodyPr wrap="none" rtlCol="0">
              <a:spAutoFit/>
            </a:bodyPr>
            <a:lstStyle/>
            <a:p>
              <a:r>
                <a:rPr lang="en-US" i="1" dirty="0">
                  <a:latin typeface="Times New Roman"/>
                  <a:cs typeface="Times New Roman"/>
                </a:rPr>
                <a:t>L/E</a:t>
              </a:r>
            </a:p>
          </p:txBody>
        </p:sp>
        <p:pic>
          <p:nvPicPr>
            <p:cNvPr id="17" name="Image 8">
              <a:extLst>
                <a:ext uri="{FF2B5EF4-FFF2-40B4-BE49-F238E27FC236}">
                  <a16:creationId xmlns:a16="http://schemas.microsoft.com/office/drawing/2014/main" id="{CE135EDF-960C-765B-7A5D-97BF7A4F3C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16341" y="899691"/>
              <a:ext cx="3124200" cy="2213958"/>
            </a:xfrm>
            <a:prstGeom prst="rect">
              <a:avLst/>
            </a:prstGeom>
          </p:spPr>
        </p:pic>
        <p:sp>
          <p:nvSpPr>
            <p:cNvPr id="18" name="Flèche vers la droite 24">
              <a:extLst>
                <a:ext uri="{FF2B5EF4-FFF2-40B4-BE49-F238E27FC236}">
                  <a16:creationId xmlns:a16="http://schemas.microsoft.com/office/drawing/2014/main" id="{442A3B24-0100-5A73-2728-D3540C88E39C}"/>
                </a:ext>
              </a:extLst>
            </p:cNvPr>
            <p:cNvSpPr/>
            <p:nvPr/>
          </p:nvSpPr>
          <p:spPr>
            <a:xfrm rot="5400000">
              <a:off x="6595281" y="1354973"/>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èche vers la droite 25">
              <a:extLst>
                <a:ext uri="{FF2B5EF4-FFF2-40B4-BE49-F238E27FC236}">
                  <a16:creationId xmlns:a16="http://schemas.microsoft.com/office/drawing/2014/main" id="{07E8E230-CAEA-741E-B31D-0C9C86876183}"/>
                </a:ext>
              </a:extLst>
            </p:cNvPr>
            <p:cNvSpPr/>
            <p:nvPr/>
          </p:nvSpPr>
          <p:spPr>
            <a:xfrm rot="16200000">
              <a:off x="7677213" y="2830628"/>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ZoneTexte 26">
              <a:extLst>
                <a:ext uri="{FF2B5EF4-FFF2-40B4-BE49-F238E27FC236}">
                  <a16:creationId xmlns:a16="http://schemas.microsoft.com/office/drawing/2014/main" id="{E78B644A-3765-845D-5699-E176C4CC8A00}"/>
                </a:ext>
              </a:extLst>
            </p:cNvPr>
            <p:cNvSpPr txBox="1"/>
            <p:nvPr/>
          </p:nvSpPr>
          <p:spPr>
            <a:xfrm>
              <a:off x="4256220" y="1059916"/>
              <a:ext cx="1606543" cy="1754327"/>
            </a:xfrm>
            <a:prstGeom prst="rect">
              <a:avLst/>
            </a:prstGeom>
            <a:noFill/>
          </p:spPr>
          <p:txBody>
            <a:bodyPr wrap="square" rtlCol="0">
              <a:spAutoFit/>
            </a:bodyPr>
            <a:lstStyle/>
            <a:p>
              <a:r>
                <a:rPr lang="en-US" dirty="0">
                  <a:latin typeface="Times New Roman"/>
                  <a:cs typeface="Times New Roman"/>
                </a:rPr>
                <a:t>for "large" </a:t>
              </a:r>
              <a:r>
                <a:rPr lang="el-GR" dirty="0">
                  <a:latin typeface="Times New Roman"/>
                  <a:cs typeface="Times New Roman"/>
                </a:rPr>
                <a:t>θ</a:t>
              </a:r>
              <a:r>
                <a:rPr lang="el-GR" baseline="-25000" dirty="0">
                  <a:latin typeface="Times New Roman"/>
                  <a:cs typeface="Times New Roman"/>
                </a:rPr>
                <a:t>13</a:t>
              </a:r>
              <a:r>
                <a:rPr lang="en-US" dirty="0">
                  <a:latin typeface="Times New Roman"/>
                  <a:cs typeface="Times New Roman"/>
                </a:rPr>
                <a:t> 1</a:t>
              </a:r>
              <a:r>
                <a:rPr lang="en-US" baseline="30000" dirty="0">
                  <a:latin typeface="Times New Roman"/>
                  <a:cs typeface="Times New Roman"/>
                </a:rPr>
                <a:t>st</a:t>
              </a:r>
              <a:r>
                <a:rPr lang="en-US" dirty="0">
                  <a:latin typeface="Times New Roman"/>
                  <a:cs typeface="Times New Roman"/>
                </a:rPr>
                <a:t> oscillation maximum is dominated by atmospheric term </a:t>
              </a:r>
            </a:p>
          </p:txBody>
        </p:sp>
        <p:sp>
          <p:nvSpPr>
            <p:cNvPr id="21" name="ZoneTexte 28">
              <a:extLst>
                <a:ext uri="{FF2B5EF4-FFF2-40B4-BE49-F238E27FC236}">
                  <a16:creationId xmlns:a16="http://schemas.microsoft.com/office/drawing/2014/main" id="{4D5EEA15-B9EA-F513-80C3-831CD1BE2592}"/>
                </a:ext>
              </a:extLst>
            </p:cNvPr>
            <p:cNvSpPr txBox="1"/>
            <p:nvPr/>
          </p:nvSpPr>
          <p:spPr>
            <a:xfrm>
              <a:off x="6665874" y="2478457"/>
              <a:ext cx="1300356" cy="307777"/>
            </a:xfrm>
            <a:prstGeom prst="rect">
              <a:avLst/>
            </a:prstGeom>
            <a:noFill/>
          </p:spPr>
          <p:txBody>
            <a:bodyPr wrap="none" rtlCol="0">
              <a:spAutoFit/>
            </a:bodyPr>
            <a:lstStyle/>
            <a:p>
              <a:r>
                <a:rPr lang="en-US" sz="1400" dirty="0">
                  <a:solidFill>
                    <a:srgbClr val="0000FF"/>
                  </a:solidFill>
                  <a:latin typeface="Times New Roman"/>
                  <a:cs typeface="Times New Roman"/>
                </a:rPr>
                <a:t>CP interference</a:t>
              </a:r>
            </a:p>
          </p:txBody>
        </p:sp>
        <p:sp>
          <p:nvSpPr>
            <p:cNvPr id="22" name="ZoneTexte 30">
              <a:extLst>
                <a:ext uri="{FF2B5EF4-FFF2-40B4-BE49-F238E27FC236}">
                  <a16:creationId xmlns:a16="http://schemas.microsoft.com/office/drawing/2014/main" id="{F83B9144-71AF-7A23-1D7B-BB125DFDCF55}"/>
                </a:ext>
              </a:extLst>
            </p:cNvPr>
            <p:cNvSpPr txBox="1"/>
            <p:nvPr/>
          </p:nvSpPr>
          <p:spPr>
            <a:xfrm>
              <a:off x="7548316" y="1587027"/>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sp>
          <p:nvSpPr>
            <p:cNvPr id="23" name="ZoneTexte 32">
              <a:extLst>
                <a:ext uri="{FF2B5EF4-FFF2-40B4-BE49-F238E27FC236}">
                  <a16:creationId xmlns:a16="http://schemas.microsoft.com/office/drawing/2014/main" id="{FAF1E19A-9A80-6CFF-ED2C-F0B6A14E8630}"/>
                </a:ext>
              </a:extLst>
            </p:cNvPr>
            <p:cNvSpPr txBox="1"/>
            <p:nvPr/>
          </p:nvSpPr>
          <p:spPr>
            <a:xfrm>
              <a:off x="7267051" y="1132776"/>
              <a:ext cx="1062097" cy="307777"/>
            </a:xfrm>
            <a:prstGeom prst="rect">
              <a:avLst/>
            </a:prstGeom>
            <a:noFill/>
          </p:spPr>
          <p:txBody>
            <a:bodyPr wrap="none" rtlCol="0">
              <a:spAutoFit/>
            </a:bodyPr>
            <a:lstStyle/>
            <a:p>
              <a:r>
                <a:rPr lang="en-US" sz="1400" dirty="0">
                  <a:solidFill>
                    <a:srgbClr val="FF0000"/>
                  </a:solidFill>
                  <a:latin typeface="Times New Roman"/>
                  <a:cs typeface="Times New Roman"/>
                </a:rPr>
                <a:t>atmospheric</a:t>
              </a:r>
            </a:p>
          </p:txBody>
        </p:sp>
        <p:sp>
          <p:nvSpPr>
            <p:cNvPr id="25" name="ZoneTexte 38">
              <a:extLst>
                <a:ext uri="{FF2B5EF4-FFF2-40B4-BE49-F238E27FC236}">
                  <a16:creationId xmlns:a16="http://schemas.microsoft.com/office/drawing/2014/main" id="{1B4DFBD5-E594-D535-0A76-F641DA50B659}"/>
                </a:ext>
              </a:extLst>
            </p:cNvPr>
            <p:cNvSpPr txBox="1"/>
            <p:nvPr/>
          </p:nvSpPr>
          <p:spPr>
            <a:xfrm>
              <a:off x="8367832" y="2062340"/>
              <a:ext cx="596725" cy="369332"/>
            </a:xfrm>
            <a:prstGeom prst="rect">
              <a:avLst/>
            </a:prstGeom>
            <a:noFill/>
          </p:spPr>
          <p:txBody>
            <a:bodyPr wrap="none" rtlCol="0">
              <a:spAutoFit/>
            </a:bodyPr>
            <a:lstStyle/>
            <a:p>
              <a:r>
                <a:rPr lang="en-US" i="1" dirty="0">
                  <a:latin typeface="Times New Roman"/>
                  <a:cs typeface="Times New Roman"/>
                </a:rPr>
                <a:t>L/E</a:t>
              </a:r>
            </a:p>
          </p:txBody>
        </p:sp>
      </p:grpSp>
      <p:sp>
        <p:nvSpPr>
          <p:cNvPr id="26" name="ZoneTexte 39">
            <a:extLst>
              <a:ext uri="{FF2B5EF4-FFF2-40B4-BE49-F238E27FC236}">
                <a16:creationId xmlns:a16="http://schemas.microsoft.com/office/drawing/2014/main" id="{652EA2BA-FB8B-A64C-67C1-94EE1EF31E4F}"/>
              </a:ext>
            </a:extLst>
          </p:cNvPr>
          <p:cNvSpPr txBox="1"/>
          <p:nvPr/>
        </p:nvSpPr>
        <p:spPr>
          <a:xfrm>
            <a:off x="5054393" y="6134476"/>
            <a:ext cx="3650423" cy="646331"/>
          </a:xfrm>
          <a:prstGeom prst="rect">
            <a:avLst/>
          </a:prstGeom>
          <a:noFill/>
        </p:spPr>
        <p:txBody>
          <a:bodyPr wrap="none" rtlCol="0">
            <a:spAutoFit/>
          </a:bodyPr>
          <a:lstStyle/>
          <a:p>
            <a:pPr marL="285750" indent="-285750">
              <a:buFont typeface="Arial"/>
              <a:buChar char="•"/>
            </a:pPr>
            <a:r>
              <a:rPr lang="en-GB" dirty="0">
                <a:latin typeface="Times New Roman"/>
                <a:cs typeface="Times New Roman"/>
              </a:rPr>
              <a:t>1</a:t>
            </a:r>
            <a:r>
              <a:rPr lang="en-GB" baseline="30000" dirty="0">
                <a:latin typeface="Times New Roman"/>
                <a:cs typeface="Times New Roman"/>
              </a:rPr>
              <a:t>st</a:t>
            </a:r>
            <a:r>
              <a:rPr lang="en-GB" dirty="0">
                <a:latin typeface="Times New Roman"/>
                <a:cs typeface="Times New Roman"/>
              </a:rPr>
              <a:t> oscillation max.: A=0.3sin</a:t>
            </a:r>
            <a:r>
              <a:rPr lang="el-GR" dirty="0">
                <a:latin typeface="Times New Roman"/>
                <a:cs typeface="Times New Roman"/>
              </a:rPr>
              <a:t>δ</a:t>
            </a:r>
            <a:r>
              <a:rPr lang="en-US" baseline="-25000" dirty="0">
                <a:latin typeface="Times New Roman"/>
                <a:cs typeface="Times New Roman"/>
              </a:rPr>
              <a:t>CP</a:t>
            </a:r>
          </a:p>
          <a:p>
            <a:pPr marL="285750" indent="-285750">
              <a:buFont typeface="Arial"/>
              <a:buChar char="•"/>
            </a:pPr>
            <a:r>
              <a:rPr lang="en-GB" dirty="0">
                <a:latin typeface="Times New Roman"/>
                <a:cs typeface="Times New Roman"/>
              </a:rPr>
              <a:t>2</a:t>
            </a:r>
            <a:r>
              <a:rPr lang="en-GB" baseline="30000" dirty="0">
                <a:latin typeface="Times New Roman"/>
                <a:cs typeface="Times New Roman"/>
              </a:rPr>
              <a:t>nd</a:t>
            </a:r>
            <a:r>
              <a:rPr lang="en-GB" dirty="0">
                <a:latin typeface="Times New Roman"/>
                <a:cs typeface="Times New Roman"/>
              </a:rPr>
              <a:t> oscillation max.: A=0.75sin</a:t>
            </a:r>
            <a:r>
              <a:rPr lang="el-GR" dirty="0">
                <a:latin typeface="Times New Roman"/>
                <a:cs typeface="Times New Roman"/>
              </a:rPr>
              <a:t>δ</a:t>
            </a:r>
            <a:r>
              <a:rPr lang="en-US" baseline="-25000" dirty="0">
                <a:latin typeface="Times New Roman"/>
                <a:cs typeface="Times New Roman"/>
              </a:rPr>
              <a:t>CP</a:t>
            </a:r>
          </a:p>
        </p:txBody>
      </p:sp>
    </p:spTree>
    <p:extLst>
      <p:ext uri="{BB962C8B-B14F-4D97-AF65-F5344CB8AC3E}">
        <p14:creationId xmlns:p14="http://schemas.microsoft.com/office/powerpoint/2010/main" val="3228089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3FEFBC-2A77-856E-7AD0-AD2DFFE101C8}"/>
              </a:ext>
            </a:extLst>
          </p:cNvPr>
          <p:cNvPicPr>
            <a:picLocks noChangeAspect="1"/>
          </p:cNvPicPr>
          <p:nvPr/>
        </p:nvPicPr>
        <p:blipFill>
          <a:blip r:embed="rId3">
            <a:alphaModFix amt="20000"/>
          </a:blip>
          <a:stretch>
            <a:fillRect/>
          </a:stretch>
        </p:blipFill>
        <p:spPr>
          <a:xfrm>
            <a:off x="107950" y="1476415"/>
            <a:ext cx="8928100" cy="5041900"/>
          </a:xfrm>
          <a:prstGeom prst="rect">
            <a:avLst/>
          </a:prstGeom>
        </p:spPr>
      </p:pic>
      <p:sp>
        <p:nvSpPr>
          <p:cNvPr id="20484" name="Rectangle 2"/>
          <p:cNvSpPr>
            <a:spLocks noGrp="1" noChangeArrowheads="1"/>
          </p:cNvSpPr>
          <p:nvPr>
            <p:ph type="title"/>
          </p:nvPr>
        </p:nvSpPr>
        <p:spPr>
          <a:xfrm>
            <a:off x="1297459" y="14397"/>
            <a:ext cx="6862522" cy="1930017"/>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800" dirty="0">
                <a:solidFill>
                  <a:srgbClr val="0000FF"/>
                </a:solidFill>
              </a:rPr>
              <a:t>Oscillations to be studied</a:t>
            </a:r>
            <a:endParaRPr lang="en-GB" dirty="0">
              <a:solidFill>
                <a:srgbClr val="0000FF"/>
              </a:solidFill>
              <a:effectLst/>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dirty="0">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endParaRPr lang="en-GB" dirty="0">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28</a:t>
            </a:fld>
            <a:endParaRPr lang="en-GB" dirty="0">
              <a:latin typeface="Times New Roman" charset="0"/>
              <a:ea typeface="ＭＳ Ｐゴシック" charset="0"/>
              <a:cs typeface="ＭＳ Ｐゴシック" charset="0"/>
            </a:endParaRPr>
          </a:p>
        </p:txBody>
      </p:sp>
      <p:graphicFrame>
        <p:nvGraphicFramePr>
          <p:cNvPr id="4" name="Object 3">
            <a:extLst>
              <a:ext uri="{FF2B5EF4-FFF2-40B4-BE49-F238E27FC236}">
                <a16:creationId xmlns:a16="http://schemas.microsoft.com/office/drawing/2014/main" id="{D6703224-F74C-7F4E-9354-B7161D852489}"/>
              </a:ext>
            </a:extLst>
          </p:cNvPr>
          <p:cNvGraphicFramePr>
            <a:graphicFrameLocks noChangeAspect="1"/>
          </p:cNvGraphicFramePr>
          <p:nvPr/>
        </p:nvGraphicFramePr>
        <p:xfrm>
          <a:off x="1143000" y="1397000"/>
          <a:ext cx="6858000" cy="4064000"/>
        </p:xfrm>
        <a:graphic>
          <a:graphicData uri="http://schemas.openxmlformats.org/presentationml/2006/ole">
            <mc:AlternateContent xmlns:mc="http://schemas.openxmlformats.org/markup-compatibility/2006">
              <mc:Choice xmlns:v="urn:schemas-microsoft-com:vml" Requires="v">
                <p:oleObj r:id="rId4" imgW="0" imgH="0" progId="Equation.DSMT4">
                  <p:embed/>
                </p:oleObj>
              </mc:Choice>
              <mc:Fallback>
                <p:oleObj r:id="rId4" imgW="0" imgH="0" progId="Equation.DSMT4">
                  <p:embed/>
                  <p:pic>
                    <p:nvPicPr>
                      <p:cNvPr id="4" name="Object 3">
                        <a:extLst>
                          <a:ext uri="{FF2B5EF4-FFF2-40B4-BE49-F238E27FC236}">
                            <a16:creationId xmlns:a16="http://schemas.microsoft.com/office/drawing/2014/main" id="{D6703224-F74C-7F4E-9354-B7161D852489}"/>
                          </a:ext>
                        </a:extLst>
                      </p:cNvPr>
                      <p:cNvPicPr/>
                      <p:nvPr/>
                    </p:nvPicPr>
                    <p:blipFill/>
                    <p:spPr>
                      <a:xfrm>
                        <a:off x="1143000" y="1397000"/>
                        <a:ext cx="6858000" cy="40640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279051C-21A5-8D46-846E-32B2DD3DB082}"/>
                  </a:ext>
                </a:extLst>
              </p:cNvPr>
              <p:cNvSpPr/>
              <p:nvPr/>
            </p:nvSpPr>
            <p:spPr>
              <a:xfrm>
                <a:off x="3061908" y="2629283"/>
                <a:ext cx="2884572" cy="1089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6000" i="1" smtClean="0">
                              <a:solidFill>
                                <a:srgbClr val="FF0000"/>
                              </a:solidFill>
                              <a:latin typeface="Cambria Math" panose="02040503050406030204" pitchFamily="18" charset="0"/>
                            </a:rPr>
                          </m:ctrlPr>
                        </m:sSubPr>
                        <m:e>
                          <m:r>
                            <a:rPr lang="en-GB" sz="6000" i="1">
                              <a:solidFill>
                                <a:srgbClr val="FF0000"/>
                              </a:solidFill>
                              <a:latin typeface="Cambria Math" charset="0"/>
                            </a:rPr>
                            <m:t>𝜈</m:t>
                          </m:r>
                        </m:e>
                        <m:sub>
                          <m:r>
                            <a:rPr lang="el-GR" sz="6000" b="0" i="1" smtClean="0">
                              <a:solidFill>
                                <a:srgbClr val="FF0000"/>
                              </a:solidFill>
                              <a:latin typeface="Cambria Math" panose="02040503050406030204" pitchFamily="18" charset="0"/>
                            </a:rPr>
                            <m:t>𝜇</m:t>
                          </m:r>
                        </m:sub>
                      </m:sSub>
                      <m:r>
                        <a:rPr lang="en-GB" sz="6000" i="1">
                          <a:solidFill>
                            <a:srgbClr val="FF0000"/>
                          </a:solidFill>
                          <a:latin typeface="Cambria Math" charset="0"/>
                          <a:ea typeface="Cambria Math" charset="0"/>
                          <a:cs typeface="Cambria Math" charset="0"/>
                        </a:rPr>
                        <m:t>→</m:t>
                      </m:r>
                      <m:sSub>
                        <m:sSubPr>
                          <m:ctrlPr>
                            <a:rPr lang="en-GB" sz="6000" i="1">
                              <a:solidFill>
                                <a:srgbClr val="FF0000"/>
                              </a:solidFill>
                              <a:latin typeface="Cambria Math" panose="02040503050406030204" pitchFamily="18" charset="0"/>
                            </a:rPr>
                          </m:ctrlPr>
                        </m:sSubPr>
                        <m:e>
                          <m:r>
                            <a:rPr lang="en-GB" sz="6000" i="1">
                              <a:solidFill>
                                <a:srgbClr val="FF0000"/>
                              </a:solidFill>
                              <a:latin typeface="Cambria Math" charset="0"/>
                            </a:rPr>
                            <m:t>𝜈</m:t>
                          </m:r>
                        </m:e>
                        <m:sub>
                          <m:r>
                            <a:rPr lang="fr-CH" sz="6000" b="0" i="1" smtClean="0">
                              <a:solidFill>
                                <a:srgbClr val="FF0000"/>
                              </a:solidFill>
                              <a:latin typeface="Cambria Math" panose="02040503050406030204" pitchFamily="18" charset="0"/>
                            </a:rPr>
                            <m:t>𝑒</m:t>
                          </m:r>
                        </m:sub>
                      </m:sSub>
                    </m:oMath>
                  </m:oMathPara>
                </a14:m>
                <a:endParaRPr lang="en-GB" sz="6000" dirty="0">
                  <a:solidFill>
                    <a:srgbClr val="0432FF"/>
                  </a:solidFill>
                </a:endParaRPr>
              </a:p>
            </p:txBody>
          </p:sp>
        </mc:Choice>
        <mc:Fallback xmlns="">
          <p:sp>
            <p:nvSpPr>
              <p:cNvPr id="8" name="Rectangle 7">
                <a:extLst>
                  <a:ext uri="{FF2B5EF4-FFF2-40B4-BE49-F238E27FC236}">
                    <a16:creationId xmlns:a16="http://schemas.microsoft.com/office/drawing/2014/main" id="{9279051C-21A5-8D46-846E-32B2DD3DB082}"/>
                  </a:ext>
                </a:extLst>
              </p:cNvPr>
              <p:cNvSpPr>
                <a:spLocks noRot="1" noChangeAspect="1" noMove="1" noResize="1" noEditPoints="1" noAdjustHandles="1" noChangeArrowheads="1" noChangeShapeType="1" noTextEdit="1"/>
              </p:cNvSpPr>
              <p:nvPr/>
            </p:nvSpPr>
            <p:spPr>
              <a:xfrm>
                <a:off x="3061908" y="2629283"/>
                <a:ext cx="2884572" cy="1089914"/>
              </a:xfrm>
              <a:prstGeom prst="rect">
                <a:avLst/>
              </a:prstGeom>
              <a:blipFill>
                <a:blip r:embed="rId5"/>
                <a:stretch>
                  <a:fillRect b="-114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1FA4D2F-E6AA-3540-8EDE-ED51267854DC}"/>
                  </a:ext>
                </a:extLst>
              </p:cNvPr>
              <p:cNvSpPr/>
              <p:nvPr/>
            </p:nvSpPr>
            <p:spPr>
              <a:xfrm>
                <a:off x="3061908" y="3997365"/>
                <a:ext cx="2884572" cy="1089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6000" i="1" smtClean="0">
                              <a:solidFill>
                                <a:srgbClr val="FF0000"/>
                              </a:solidFill>
                              <a:latin typeface="Cambria Math" panose="02040503050406030204" pitchFamily="18" charset="0"/>
                            </a:rPr>
                          </m:ctrlPr>
                        </m:sSubPr>
                        <m:e>
                          <m:acc>
                            <m:accPr>
                              <m:chr m:val="̅"/>
                              <m:ctrlPr>
                                <a:rPr lang="en-GB" sz="6000" i="1">
                                  <a:solidFill>
                                    <a:srgbClr val="FF0000"/>
                                  </a:solidFill>
                                  <a:latin typeface="Cambria Math" panose="02040503050406030204" pitchFamily="18" charset="0"/>
                                </a:rPr>
                              </m:ctrlPr>
                            </m:accPr>
                            <m:e>
                              <m:r>
                                <a:rPr lang="en-GB" sz="6000" i="1">
                                  <a:solidFill>
                                    <a:srgbClr val="FF0000"/>
                                  </a:solidFill>
                                  <a:latin typeface="Cambria Math" charset="0"/>
                                </a:rPr>
                                <m:t>𝜈</m:t>
                              </m:r>
                            </m:e>
                          </m:acc>
                        </m:e>
                        <m:sub>
                          <m:r>
                            <a:rPr lang="el-GR" sz="6000" b="0" i="1" smtClean="0">
                              <a:solidFill>
                                <a:srgbClr val="FF0000"/>
                              </a:solidFill>
                              <a:latin typeface="Cambria Math" panose="02040503050406030204" pitchFamily="18" charset="0"/>
                            </a:rPr>
                            <m:t>𝜇</m:t>
                          </m:r>
                        </m:sub>
                      </m:sSub>
                      <m:r>
                        <a:rPr lang="en-GB" sz="6000" i="1">
                          <a:solidFill>
                            <a:srgbClr val="FF0000"/>
                          </a:solidFill>
                          <a:latin typeface="Cambria Math" charset="0"/>
                          <a:ea typeface="Cambria Math" charset="0"/>
                          <a:cs typeface="Cambria Math" charset="0"/>
                        </a:rPr>
                        <m:t>→</m:t>
                      </m:r>
                      <m:sSub>
                        <m:sSubPr>
                          <m:ctrlPr>
                            <a:rPr lang="en-GB" sz="6000" i="1">
                              <a:solidFill>
                                <a:srgbClr val="FF0000"/>
                              </a:solidFill>
                              <a:latin typeface="Cambria Math" panose="02040503050406030204" pitchFamily="18" charset="0"/>
                            </a:rPr>
                          </m:ctrlPr>
                        </m:sSubPr>
                        <m:e>
                          <m:acc>
                            <m:accPr>
                              <m:chr m:val="̅"/>
                              <m:ctrlPr>
                                <a:rPr lang="en-GB" sz="6000" i="1">
                                  <a:solidFill>
                                    <a:srgbClr val="FF0000"/>
                                  </a:solidFill>
                                  <a:latin typeface="Cambria Math" panose="02040503050406030204" pitchFamily="18" charset="0"/>
                                </a:rPr>
                              </m:ctrlPr>
                            </m:accPr>
                            <m:e>
                              <m:r>
                                <a:rPr lang="en-GB" sz="6000" i="1">
                                  <a:solidFill>
                                    <a:srgbClr val="FF0000"/>
                                  </a:solidFill>
                                  <a:latin typeface="Cambria Math" charset="0"/>
                                </a:rPr>
                                <m:t>𝜈</m:t>
                              </m:r>
                            </m:e>
                          </m:acc>
                        </m:e>
                        <m:sub>
                          <m:r>
                            <a:rPr lang="fr-CH" sz="6000" b="0" i="1" smtClean="0">
                              <a:solidFill>
                                <a:srgbClr val="FF0000"/>
                              </a:solidFill>
                              <a:latin typeface="Cambria Math" panose="02040503050406030204" pitchFamily="18" charset="0"/>
                            </a:rPr>
                            <m:t>𝑒</m:t>
                          </m:r>
                        </m:sub>
                      </m:sSub>
                    </m:oMath>
                  </m:oMathPara>
                </a14:m>
                <a:endParaRPr lang="en-GB" sz="6000" dirty="0">
                  <a:solidFill>
                    <a:srgbClr val="FF0000"/>
                  </a:solidFill>
                </a:endParaRPr>
              </a:p>
            </p:txBody>
          </p:sp>
        </mc:Choice>
        <mc:Fallback xmlns="">
          <p:sp>
            <p:nvSpPr>
              <p:cNvPr id="9" name="Rectangle 8">
                <a:extLst>
                  <a:ext uri="{FF2B5EF4-FFF2-40B4-BE49-F238E27FC236}">
                    <a16:creationId xmlns:a16="http://schemas.microsoft.com/office/drawing/2014/main" id="{B1FA4D2F-E6AA-3540-8EDE-ED51267854DC}"/>
                  </a:ext>
                </a:extLst>
              </p:cNvPr>
              <p:cNvSpPr>
                <a:spLocks noRot="1" noChangeAspect="1" noMove="1" noResize="1" noEditPoints="1" noAdjustHandles="1" noChangeArrowheads="1" noChangeShapeType="1" noTextEdit="1"/>
              </p:cNvSpPr>
              <p:nvPr/>
            </p:nvSpPr>
            <p:spPr>
              <a:xfrm>
                <a:off x="3061908" y="3997365"/>
                <a:ext cx="2884572" cy="1089914"/>
              </a:xfrm>
              <a:prstGeom prst="rect">
                <a:avLst/>
              </a:prstGeom>
              <a:blipFill>
                <a:blip r:embed="rId6"/>
                <a:stretch>
                  <a:fillRect b="-11494"/>
                </a:stretch>
              </a:blipFill>
            </p:spPr>
            <p:txBody>
              <a:bodyPr/>
              <a:lstStyle/>
              <a:p>
                <a:r>
                  <a:rPr lang="en-GB">
                    <a:noFill/>
                  </a:rPr>
                  <a:t> </a:t>
                </a:r>
              </a:p>
            </p:txBody>
          </p:sp>
        </mc:Fallback>
      </mc:AlternateContent>
    </p:spTree>
    <p:extLst>
      <p:ext uri="{BB962C8B-B14F-4D97-AF65-F5344CB8AC3E}">
        <p14:creationId xmlns:p14="http://schemas.microsoft.com/office/powerpoint/2010/main" val="1221578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15E2928-3928-8041-B387-CC5248E43EF2}"/>
              </a:ext>
            </a:extLst>
          </p:cNvPr>
          <p:cNvPicPr>
            <a:picLocks noChangeAspect="1"/>
          </p:cNvPicPr>
          <p:nvPr/>
        </p:nvPicPr>
        <p:blipFill rotWithShape="1">
          <a:blip r:embed="rId3"/>
          <a:srcRect l="20162" r="18529"/>
          <a:stretch/>
        </p:blipFill>
        <p:spPr>
          <a:xfrm>
            <a:off x="6076977" y="1842946"/>
            <a:ext cx="2966589" cy="3225800"/>
          </a:xfrm>
          <a:prstGeom prst="rect">
            <a:avLst/>
          </a:prstGeom>
        </p:spPr>
      </p:pic>
      <p:sp>
        <p:nvSpPr>
          <p:cNvPr id="20484" name="Rectangle 2"/>
          <p:cNvSpPr>
            <a:spLocks noGrp="1" noChangeArrowheads="1"/>
          </p:cNvSpPr>
          <p:nvPr>
            <p:ph type="title"/>
          </p:nvPr>
        </p:nvSpPr>
        <p:spPr>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2800" dirty="0">
                <a:solidFill>
                  <a:srgbClr val="0000FF"/>
                </a:solidFill>
                <a:latin typeface="Times New Roman"/>
                <a:cs typeface="Times New Roman"/>
              </a:rPr>
              <a:t>Can we go to the 2</a:t>
            </a:r>
            <a:r>
              <a:rPr lang="en-GB" sz="2800" baseline="30000" dirty="0">
                <a:solidFill>
                  <a:srgbClr val="0000FF"/>
                </a:solidFill>
                <a:latin typeface="Times New Roman"/>
                <a:cs typeface="Times New Roman"/>
              </a:rPr>
              <a:t>nd</a:t>
            </a:r>
            <a:r>
              <a:rPr lang="en-GB" sz="2800" dirty="0">
                <a:solidFill>
                  <a:srgbClr val="0000FF"/>
                </a:solidFill>
                <a:latin typeface="Times New Roman"/>
                <a:cs typeface="Times New Roman"/>
              </a:rPr>
              <a:t> oscillation maximum using our proton beam?</a:t>
            </a:r>
            <a:endParaRPr lang="en-GB" sz="2800" baseline="-250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29</a:t>
            </a:fld>
            <a:endParaRPr lang="en-GB">
              <a:latin typeface="Times New Roman" charset="0"/>
              <a:ea typeface="ＭＳ Ｐゴシック" charset="0"/>
              <a:cs typeface="ＭＳ Ｐゴシック" charset="0"/>
            </a:endParaRPr>
          </a:p>
        </p:txBody>
      </p:sp>
      <p:sp>
        <p:nvSpPr>
          <p:cNvPr id="16" name="ZoneTexte 15"/>
          <p:cNvSpPr txBox="1"/>
          <p:nvPr/>
        </p:nvSpPr>
        <p:spPr>
          <a:xfrm>
            <a:off x="97136" y="1321517"/>
            <a:ext cx="9046863" cy="400110"/>
          </a:xfrm>
          <a:prstGeom prst="rect">
            <a:avLst/>
          </a:prstGeom>
          <a:noFill/>
        </p:spPr>
        <p:txBody>
          <a:bodyPr wrap="square" rtlCol="0">
            <a:spAutoFit/>
          </a:bodyPr>
          <a:lstStyle/>
          <a:p>
            <a:r>
              <a:rPr lang="en-GB" sz="2000" dirty="0">
                <a:latin typeface="Times New Roman"/>
                <a:cs typeface="Times New Roman"/>
              </a:rPr>
              <a:t>Yes, if we place our far detector at around 500 km from the neutrino source.</a:t>
            </a:r>
          </a:p>
        </p:txBody>
      </p:sp>
      <p:sp>
        <p:nvSpPr>
          <p:cNvPr id="3" name="Rectangle 2"/>
          <p:cNvSpPr/>
          <p:nvPr/>
        </p:nvSpPr>
        <p:spPr>
          <a:xfrm>
            <a:off x="207800" y="1817851"/>
            <a:ext cx="3477042" cy="369332"/>
          </a:xfrm>
          <a:prstGeom prst="rect">
            <a:avLst/>
          </a:prstGeom>
          <a:ln>
            <a:solidFill>
              <a:srgbClr val="4F81BD"/>
            </a:solidFill>
          </a:ln>
        </p:spPr>
        <p:txBody>
          <a:bodyPr wrap="none">
            <a:spAutoFit/>
          </a:bodyPr>
          <a:lstStyle/>
          <a:p>
            <a:r>
              <a:rPr lang="en-GB" dirty="0">
                <a:solidFill>
                  <a:srgbClr val="000000"/>
                </a:solidFill>
                <a:effectLst>
                  <a:outerShdw blurRad="38100" dist="38100" dir="2700000" algn="tl">
                    <a:srgbClr val="DDDDDD"/>
                  </a:outerShdw>
                </a:effectLst>
                <a:latin typeface="Times New Roman" charset="0"/>
                <a:cs typeface="Times New Roman" charset="0"/>
                <a:sym typeface="Times New Roman" charset="0"/>
              </a:rPr>
              <a:t>Megaton Water Cherenkov detector</a:t>
            </a:r>
          </a:p>
        </p:txBody>
      </p:sp>
      <p:sp>
        <p:nvSpPr>
          <p:cNvPr id="8" name="Rectangle 4"/>
          <p:cNvSpPr>
            <a:spLocks/>
          </p:cNvSpPr>
          <p:nvPr/>
        </p:nvSpPr>
        <p:spPr bwMode="auto">
          <a:xfrm>
            <a:off x="121553" y="2667671"/>
            <a:ext cx="6442420" cy="265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15900" indent="-176213">
              <a:spcBef>
                <a:spcPts val="450"/>
              </a:spcBef>
              <a:buClr>
                <a:srgbClr val="0000FF"/>
              </a:buClr>
              <a:buSzPct val="100000"/>
              <a:buFont typeface="Times New Roman" charset="0"/>
              <a:buChar char="•"/>
            </a:pPr>
            <a:r>
              <a:rPr lang="en-GB" sz="2000" dirty="0">
                <a:solidFill>
                  <a:srgbClr val="0000FF"/>
                </a:solidFill>
                <a:latin typeface="Times New Roman Bold" charset="0"/>
                <a:ea typeface="ＭＳ Ｐゴシック" charset="0"/>
                <a:cs typeface="Times New Roman Bold" charset="0"/>
                <a:sym typeface="Times New Roman Bold" charset="0"/>
              </a:rPr>
              <a:t>Neutrino Oscillations</a:t>
            </a:r>
          </a:p>
          <a:p>
            <a:pPr marL="215900" indent="-176213">
              <a:spcBef>
                <a:spcPts val="450"/>
              </a:spcBef>
              <a:buClr>
                <a:srgbClr val="0000FF"/>
              </a:buClr>
              <a:buSzPct val="100000"/>
              <a:buFont typeface="Times New Roman" charset="0"/>
              <a:buChar char="•"/>
            </a:pPr>
            <a:r>
              <a:rPr lang="en-GB" sz="2000" dirty="0">
                <a:solidFill>
                  <a:srgbClr val="000000"/>
                </a:solidFill>
                <a:latin typeface="Times New Roman Bold" charset="0"/>
                <a:ea typeface="ＭＳ Ｐゴシック" charset="0"/>
                <a:cs typeface="Times New Roman Bold" charset="0"/>
                <a:sym typeface="Times New Roman Bold" charset="0"/>
              </a:rPr>
              <a:t>Proton decay</a:t>
            </a:r>
          </a:p>
          <a:p>
            <a:pPr marL="215900" indent="-176213">
              <a:spcBef>
                <a:spcPts val="450"/>
              </a:spcBef>
              <a:buClr>
                <a:srgbClr val="0000FF"/>
              </a:buClr>
              <a:buSzPct val="100000"/>
              <a:buFont typeface="Times New Roman" charset="0"/>
              <a:buChar char="•"/>
            </a:pPr>
            <a:r>
              <a:rPr lang="en-GB" sz="2000" dirty="0" err="1">
                <a:solidFill>
                  <a:srgbClr val="000000"/>
                </a:solidFill>
                <a:latin typeface="Times New Roman Bold" charset="0"/>
                <a:ea typeface="ＭＳ Ｐゴシック" charset="0"/>
                <a:cs typeface="Times New Roman Bold" charset="0"/>
                <a:sym typeface="Times New Roman Bold" charset="0"/>
              </a:rPr>
              <a:t>Astroparticles</a:t>
            </a:r>
            <a:endParaRPr lang="en-GB" sz="2000" dirty="0">
              <a:solidFill>
                <a:srgbClr val="000000"/>
              </a:solidFill>
              <a:latin typeface="Times New Roman Bold" charset="0"/>
              <a:ea typeface="ＭＳ Ｐゴシック" charset="0"/>
              <a:cs typeface="Times New Roman Bold" charset="0"/>
              <a:sym typeface="Times New Roman Bold" charset="0"/>
            </a:endParaRPr>
          </a:p>
          <a:p>
            <a:pPr marL="215900" indent="-176213">
              <a:spcBef>
                <a:spcPts val="450"/>
              </a:spcBef>
              <a:buClr>
                <a:srgbClr val="000000"/>
              </a:buClr>
              <a:buSzPct val="100000"/>
              <a:buFont typeface="Times New Roman" charset="0"/>
              <a:buChar char="•"/>
            </a:pPr>
            <a:r>
              <a:rPr lang="en-GB" sz="2000" dirty="0">
                <a:solidFill>
                  <a:schemeClr val="tx1"/>
                </a:solidFill>
                <a:latin typeface="Times New Roman" charset="0"/>
                <a:ea typeface="ＭＳ Ｐゴシック" charset="0"/>
                <a:cs typeface="Times New Roman" charset="0"/>
                <a:sym typeface="Times New Roman" charset="0"/>
              </a:rPr>
              <a:t>Understand the gravitational collapsing: galactic SN ν</a:t>
            </a:r>
          </a:p>
          <a:p>
            <a:pPr marL="215900" lvl="1" indent="-176213">
              <a:spcBef>
                <a:spcPts val="450"/>
              </a:spcBef>
              <a:buClr>
                <a:srgbClr val="000000"/>
              </a:buClr>
              <a:buSzPct val="100000"/>
              <a:buFont typeface="Times New Roman" charset="0"/>
              <a:buChar char="•"/>
            </a:pPr>
            <a:r>
              <a:rPr lang="en-GB" sz="2000" dirty="0">
                <a:solidFill>
                  <a:srgbClr val="000000"/>
                </a:solidFill>
                <a:latin typeface="Times New Roman"/>
                <a:cs typeface="Times New Roman"/>
              </a:rPr>
              <a:t>Supernovae "relics"</a:t>
            </a:r>
            <a:endParaRPr lang="en-GB" sz="2000" dirty="0">
              <a:solidFill>
                <a:schemeClr val="tx1"/>
              </a:solidFill>
              <a:latin typeface="Times New Roman"/>
              <a:ea typeface="ＭＳ Ｐゴシック" charset="0"/>
              <a:cs typeface="Times New Roman"/>
              <a:sym typeface="Times New Roman" charset="0"/>
            </a:endParaRPr>
          </a:p>
          <a:p>
            <a:pPr marL="215900" indent="-176213">
              <a:spcBef>
                <a:spcPts val="450"/>
              </a:spcBef>
              <a:buClr>
                <a:srgbClr val="000000"/>
              </a:buClr>
              <a:buSzPct val="100000"/>
              <a:buFont typeface="Times New Roman" charset="0"/>
              <a:buChar char="•"/>
            </a:pPr>
            <a:r>
              <a:rPr lang="en-GB" sz="2000" dirty="0">
                <a:solidFill>
                  <a:schemeClr val="tx1"/>
                </a:solidFill>
                <a:latin typeface="Times New Roman" charset="0"/>
                <a:ea typeface="ＭＳ Ｐゴシック" charset="0"/>
                <a:cs typeface="Times New Roman" charset="0"/>
                <a:sym typeface="Times New Roman" charset="0"/>
              </a:rPr>
              <a:t>Solar Neutrinos</a:t>
            </a:r>
          </a:p>
          <a:p>
            <a:pPr marL="215900" indent="-176213">
              <a:spcBef>
                <a:spcPts val="450"/>
              </a:spcBef>
              <a:buClr>
                <a:srgbClr val="000000"/>
              </a:buClr>
              <a:buSzPct val="100000"/>
              <a:buFont typeface="Times New Roman" charset="0"/>
              <a:buChar char="•"/>
            </a:pPr>
            <a:r>
              <a:rPr lang="en-GB" sz="2000" dirty="0">
                <a:latin typeface="Times New Roman" charset="0"/>
                <a:ea typeface="ＭＳ Ｐゴシック" charset="0"/>
                <a:cs typeface="Times New Roman" charset="0"/>
                <a:sym typeface="Times New Roman" charset="0"/>
              </a:rPr>
              <a:t>A</a:t>
            </a:r>
            <a:r>
              <a:rPr lang="en-GB" sz="2000" dirty="0">
                <a:solidFill>
                  <a:schemeClr val="tx1"/>
                </a:solidFill>
                <a:latin typeface="Times New Roman" charset="0"/>
                <a:ea typeface="ＭＳ Ｐゴシック" charset="0"/>
                <a:cs typeface="Times New Roman" charset="0"/>
                <a:sym typeface="Times New Roman" charset="0"/>
              </a:rPr>
              <a:t>tmospheric </a:t>
            </a:r>
            <a:r>
              <a:rPr lang="en-GB" sz="2000" dirty="0">
                <a:latin typeface="Times New Roman" charset="0"/>
                <a:ea typeface="ＭＳ Ｐゴシック" charset="0"/>
                <a:cs typeface="Times New Roman" charset="0"/>
                <a:sym typeface="Times New Roman" charset="0"/>
              </a:rPr>
              <a:t>N</a:t>
            </a:r>
            <a:r>
              <a:rPr lang="en-GB" sz="2000" dirty="0">
                <a:solidFill>
                  <a:schemeClr val="tx1"/>
                </a:solidFill>
                <a:latin typeface="Times New Roman" charset="0"/>
                <a:ea typeface="ＭＳ Ｐゴシック" charset="0"/>
                <a:cs typeface="Times New Roman" charset="0"/>
                <a:sym typeface="Times New Roman" charset="0"/>
              </a:rPr>
              <a:t>eutrinos</a:t>
            </a:r>
          </a:p>
        </p:txBody>
      </p:sp>
      <p:sp>
        <p:nvSpPr>
          <p:cNvPr id="9" name="ZoneTexte 8"/>
          <p:cNvSpPr txBox="1"/>
          <p:nvPr/>
        </p:nvSpPr>
        <p:spPr>
          <a:xfrm>
            <a:off x="207800" y="5424297"/>
            <a:ext cx="4417334" cy="1015663"/>
          </a:xfrm>
          <a:prstGeom prst="rect">
            <a:avLst/>
          </a:prstGeom>
          <a:noFill/>
          <a:ln>
            <a:solidFill>
              <a:srgbClr val="4F81BD"/>
            </a:solidFill>
          </a:ln>
        </p:spPr>
        <p:txBody>
          <a:bodyPr wrap="square" rtlCol="0">
            <a:spAutoFit/>
          </a:bodyPr>
          <a:lstStyle/>
          <a:p>
            <a:pPr marL="184150" indent="-184150">
              <a:buFont typeface="Arial"/>
              <a:buChar char="•"/>
            </a:pPr>
            <a:r>
              <a:rPr lang="en-GB" sz="2000" dirty="0">
                <a:latin typeface="Times New Roman"/>
                <a:cs typeface="Times New Roman"/>
              </a:rPr>
              <a:t>500 kt fiducial volume (~20xSuperK)</a:t>
            </a:r>
          </a:p>
          <a:p>
            <a:pPr marL="184150" indent="-184150" defTabSz="914400" fontAlgn="base">
              <a:spcBef>
                <a:spcPct val="0"/>
              </a:spcBef>
              <a:spcAft>
                <a:spcPct val="0"/>
              </a:spcAft>
              <a:buFont typeface="Arial"/>
              <a:buChar char="•"/>
              <a:defRPr/>
            </a:pPr>
            <a:r>
              <a:rPr lang="en-GB" sz="2000" dirty="0">
                <a:solidFill>
                  <a:srgbClr val="000000"/>
                </a:solidFill>
                <a:latin typeface="Times New Roman" pitchFamily="-109" charset="0"/>
                <a:ea typeface="ＭＳ Ｐゴシック" charset="0"/>
                <a:cs typeface="ＭＳ Ｐゴシック" charset="0"/>
              </a:rPr>
              <a:t>Readout: ~20” PMTs</a:t>
            </a:r>
          </a:p>
          <a:p>
            <a:pPr marL="184150" indent="-184150" defTabSz="914400" fontAlgn="base">
              <a:spcBef>
                <a:spcPct val="0"/>
              </a:spcBef>
              <a:spcAft>
                <a:spcPct val="0"/>
              </a:spcAft>
              <a:buFont typeface="Arial"/>
              <a:buChar char="•"/>
              <a:defRPr/>
            </a:pPr>
            <a:r>
              <a:rPr lang="en-GB" sz="2000" dirty="0">
                <a:solidFill>
                  <a:srgbClr val="000000"/>
                </a:solidFill>
                <a:latin typeface="Times New Roman" pitchFamily="-109" charset="0"/>
                <a:ea typeface="ＭＳ Ｐゴシック" charset="0"/>
                <a:cs typeface="ＭＳ Ｐゴシック" charset="0"/>
              </a:rPr>
              <a:t>30% optical coverage</a:t>
            </a:r>
          </a:p>
        </p:txBody>
      </p:sp>
      <p:pic>
        <p:nvPicPr>
          <p:cNvPr id="13"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1291" y="2569245"/>
            <a:ext cx="1609725"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cxnSp>
        <p:nvCxnSpPr>
          <p:cNvPr id="14" name="Straight Arrow Connector 13">
            <a:extLst>
              <a:ext uri="{FF2B5EF4-FFF2-40B4-BE49-F238E27FC236}">
                <a16:creationId xmlns:a16="http://schemas.microsoft.com/office/drawing/2014/main" id="{B732798E-8EDA-8D41-A87C-5CD68F32F8F8}"/>
              </a:ext>
            </a:extLst>
          </p:cNvPr>
          <p:cNvCxnSpPr>
            <a:cxnSpLocks/>
          </p:cNvCxnSpPr>
          <p:nvPr/>
        </p:nvCxnSpPr>
        <p:spPr>
          <a:xfrm flipH="1">
            <a:off x="8644773" y="2667671"/>
            <a:ext cx="74111" cy="2175227"/>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108D1E0-615C-0C40-98B8-C56A4141A27F}"/>
              </a:ext>
            </a:extLst>
          </p:cNvPr>
          <p:cNvSpPr txBox="1"/>
          <p:nvPr/>
        </p:nvSpPr>
        <p:spPr>
          <a:xfrm rot="5551263">
            <a:off x="8516195" y="3544818"/>
            <a:ext cx="655949" cy="369332"/>
          </a:xfrm>
          <a:prstGeom prst="rect">
            <a:avLst/>
          </a:prstGeom>
          <a:noFill/>
        </p:spPr>
        <p:txBody>
          <a:bodyPr wrap="none" rtlCol="0">
            <a:spAutoFit/>
          </a:bodyPr>
          <a:lstStyle/>
          <a:p>
            <a:r>
              <a:rPr lang="en-GB" dirty="0">
                <a:solidFill>
                  <a:srgbClr val="FFFF00"/>
                </a:solidFill>
              </a:rPr>
              <a:t>75 m</a:t>
            </a:r>
          </a:p>
        </p:txBody>
      </p:sp>
      <p:grpSp>
        <p:nvGrpSpPr>
          <p:cNvPr id="22" name="Group 21">
            <a:extLst>
              <a:ext uri="{FF2B5EF4-FFF2-40B4-BE49-F238E27FC236}">
                <a16:creationId xmlns:a16="http://schemas.microsoft.com/office/drawing/2014/main" id="{6B815C91-11D3-7144-8789-527717A48D29}"/>
              </a:ext>
            </a:extLst>
          </p:cNvPr>
          <p:cNvGrpSpPr/>
          <p:nvPr/>
        </p:nvGrpSpPr>
        <p:grpSpPr>
          <a:xfrm rot="16670658">
            <a:off x="7241818" y="3994061"/>
            <a:ext cx="369332" cy="1925053"/>
            <a:chOff x="8459561" y="2943726"/>
            <a:chExt cx="369332" cy="1925053"/>
          </a:xfrm>
        </p:grpSpPr>
        <p:cxnSp>
          <p:nvCxnSpPr>
            <p:cNvPr id="23" name="Straight Arrow Connector 22">
              <a:extLst>
                <a:ext uri="{FF2B5EF4-FFF2-40B4-BE49-F238E27FC236}">
                  <a16:creationId xmlns:a16="http://schemas.microsoft.com/office/drawing/2014/main" id="{B1444C58-63DE-FE41-82B5-3802024482AA}"/>
                </a:ext>
              </a:extLst>
            </p:cNvPr>
            <p:cNvCxnSpPr>
              <a:cxnSpLocks/>
            </p:cNvCxnSpPr>
            <p:nvPr/>
          </p:nvCxnSpPr>
          <p:spPr>
            <a:xfrm>
              <a:off x="8758990" y="2943726"/>
              <a:ext cx="0" cy="1925053"/>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87B373A-688D-FD45-8715-8D94A1EC339E}"/>
                </a:ext>
              </a:extLst>
            </p:cNvPr>
            <p:cNvSpPr txBox="1"/>
            <p:nvPr/>
          </p:nvSpPr>
          <p:spPr>
            <a:xfrm rot="5400000">
              <a:off x="8316252" y="3721586"/>
              <a:ext cx="655949" cy="369332"/>
            </a:xfrm>
            <a:prstGeom prst="rect">
              <a:avLst/>
            </a:prstGeom>
            <a:noFill/>
          </p:spPr>
          <p:txBody>
            <a:bodyPr wrap="none" rtlCol="0">
              <a:spAutoFit/>
            </a:bodyPr>
            <a:lstStyle/>
            <a:p>
              <a:r>
                <a:rPr lang="en-GB" dirty="0">
                  <a:solidFill>
                    <a:srgbClr val="FFFF00"/>
                  </a:solidFill>
                </a:rPr>
                <a:t>75 m</a:t>
              </a:r>
            </a:p>
          </p:txBody>
        </p:sp>
      </p:grpSp>
      <p:pic>
        <p:nvPicPr>
          <p:cNvPr id="29" name="Immagine 5">
            <a:extLst>
              <a:ext uri="{FF2B5EF4-FFF2-40B4-BE49-F238E27FC236}">
                <a16:creationId xmlns:a16="http://schemas.microsoft.com/office/drawing/2014/main" id="{907E4378-305C-8742-AC12-0FEFD88347F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728720" y="4835298"/>
            <a:ext cx="4415289" cy="1754503"/>
          </a:xfrm>
          <a:prstGeom prst="rect">
            <a:avLst/>
          </a:prstGeom>
          <a:noFill/>
          <a:ln>
            <a:noFill/>
          </a:ln>
        </p:spPr>
      </p:pic>
    </p:spTree>
    <p:extLst>
      <p:ext uri="{BB962C8B-B14F-4D97-AF65-F5344CB8AC3E}">
        <p14:creationId xmlns:p14="http://schemas.microsoft.com/office/powerpoint/2010/main" val="1172640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8"/>
          <p:cNvPicPr/>
          <p:nvPr/>
        </p:nvPicPr>
        <p:blipFill>
          <a:blip r:embed="rId3">
            <a:extLst>
              <a:ext uri="{28A0092B-C50C-407E-A947-70E740481C1C}">
                <a14:useLocalDpi xmlns:a14="http://schemas.microsoft.com/office/drawing/2010/main"/>
              </a:ext>
            </a:extLst>
          </a:blip>
          <a:stretch>
            <a:fillRect/>
          </a:stretch>
        </p:blipFill>
        <p:spPr>
          <a:xfrm>
            <a:off x="189793" y="4701707"/>
            <a:ext cx="8815032" cy="1929003"/>
          </a:xfrm>
          <a:prstGeom prst="rect">
            <a:avLst/>
          </a:prstGeom>
        </p:spPr>
      </p:pic>
      <p:sp>
        <p:nvSpPr>
          <p:cNvPr id="20484" name="Rectangle 2"/>
          <p:cNvSpPr>
            <a:spLocks noGrp="1" noChangeArrowheads="1"/>
          </p:cNvSpPr>
          <p:nvPr>
            <p:ph type="title"/>
          </p:nvPr>
        </p:nvSpPr>
        <p:spPr>
          <a:xfrm>
            <a:off x="1297459" y="14397"/>
            <a:ext cx="6862522" cy="929453"/>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a:solidFill>
                  <a:srgbClr val="0000FF"/>
                </a:solidFill>
              </a:rPr>
              <a:t>ESS</a:t>
            </a:r>
            <a:r>
              <a:rPr lang="el-GR" sz="3200" dirty="0">
                <a:solidFill>
                  <a:srgbClr val="0000FF"/>
                </a:solidFill>
              </a:rPr>
              <a:t>ν</a:t>
            </a:r>
            <a:r>
              <a:rPr lang="en-US" sz="3200" dirty="0">
                <a:solidFill>
                  <a:srgbClr val="0000FF"/>
                </a:solidFill>
              </a:rPr>
              <a:t>SB at the European level</a:t>
            </a:r>
            <a:endParaRPr lang="en-US" sz="3200" dirty="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M. Dracos, IPHC-IN2P3/CNRS/UNISTRA</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3</a:t>
            </a:fld>
            <a:endParaRPr lang="en-GB">
              <a:latin typeface="Times New Roman" charset="0"/>
              <a:ea typeface="ＭＳ Ｐゴシック" charset="0"/>
              <a:cs typeface="ＭＳ Ｐゴシック" charset="0"/>
            </a:endParaRPr>
          </a:p>
        </p:txBody>
      </p:sp>
      <p:sp>
        <p:nvSpPr>
          <p:cNvPr id="4" name="ZoneTexte 3"/>
          <p:cNvSpPr txBox="1"/>
          <p:nvPr/>
        </p:nvSpPr>
        <p:spPr>
          <a:xfrm>
            <a:off x="0" y="977467"/>
            <a:ext cx="9144000" cy="369332"/>
          </a:xfrm>
          <a:prstGeom prst="rect">
            <a:avLst/>
          </a:prstGeom>
          <a:noFill/>
        </p:spPr>
        <p:txBody>
          <a:bodyPr wrap="square" rtlCol="0">
            <a:spAutoFit/>
          </a:bodyPr>
          <a:lstStyle/>
          <a:p>
            <a:pPr marL="342900" indent="-342900">
              <a:spcBef>
                <a:spcPts val="1200"/>
              </a:spcBef>
              <a:buFont typeface="Arial"/>
              <a:buChar char="•"/>
            </a:pPr>
            <a:r>
              <a:rPr lang="en-GB" dirty="0">
                <a:solidFill>
                  <a:srgbClr val="000000"/>
                </a:solidFill>
                <a:latin typeface="Times New Roman"/>
                <a:cs typeface="Times New Roman"/>
              </a:rPr>
              <a:t>A </a:t>
            </a:r>
            <a:r>
              <a:rPr lang="en-GB" b="1" dirty="0">
                <a:solidFill>
                  <a:srgbClr val="000000"/>
                </a:solidFill>
                <a:latin typeface="Times New Roman"/>
                <a:cs typeface="Times New Roman"/>
              </a:rPr>
              <a:t>H2020</a:t>
            </a:r>
            <a:r>
              <a:rPr lang="en-GB" dirty="0">
                <a:solidFill>
                  <a:srgbClr val="000000"/>
                </a:solidFill>
                <a:latin typeface="Times New Roman"/>
                <a:cs typeface="Times New Roman"/>
              </a:rPr>
              <a:t> EU </a:t>
            </a:r>
            <a:r>
              <a:rPr lang="en-GB" b="1" dirty="0">
                <a:solidFill>
                  <a:srgbClr val="000000"/>
                </a:solidFill>
                <a:latin typeface="Times New Roman"/>
                <a:cs typeface="Times New Roman"/>
              </a:rPr>
              <a:t>Design Study </a:t>
            </a:r>
            <a:r>
              <a:rPr lang="en-GB" dirty="0">
                <a:solidFill>
                  <a:srgbClr val="000000"/>
                </a:solidFill>
                <a:latin typeface="Times New Roman"/>
                <a:cs typeface="Times New Roman"/>
              </a:rPr>
              <a:t>(Call INFRADEV-01-2017)</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9565" y="576959"/>
            <a:ext cx="1455260" cy="994540"/>
          </a:xfrm>
          <a:prstGeom prst="rect">
            <a:avLst/>
          </a:prstGeom>
        </p:spPr>
      </p:pic>
      <p:sp>
        <p:nvSpPr>
          <p:cNvPr id="10" name="Rectangle 9"/>
          <p:cNvSpPr/>
          <p:nvPr/>
        </p:nvSpPr>
        <p:spPr>
          <a:xfrm>
            <a:off x="189793" y="1466120"/>
            <a:ext cx="8764414" cy="3508653"/>
          </a:xfrm>
          <a:prstGeom prst="rect">
            <a:avLst/>
          </a:prstGeom>
        </p:spPr>
        <p:txBody>
          <a:bodyPr wrap="square">
            <a:spAutoFit/>
          </a:bodyPr>
          <a:lstStyle/>
          <a:p>
            <a:pPr marL="285750" indent="-285750">
              <a:spcBef>
                <a:spcPts val="600"/>
              </a:spcBef>
              <a:spcAft>
                <a:spcPts val="600"/>
              </a:spcAft>
              <a:buFont typeface="Arial" charset="0"/>
              <a:buChar char="•"/>
            </a:pPr>
            <a:r>
              <a:rPr lang="en-GB" b="1" dirty="0">
                <a:latin typeface="Times New Roman" charset="0"/>
                <a:ea typeface="Times New Roman" charset="0"/>
                <a:cs typeface="Times New Roman" charset="0"/>
              </a:rPr>
              <a:t>Title of Proposal</a:t>
            </a:r>
            <a:r>
              <a:rPr lang="en-GB" dirty="0">
                <a:latin typeface="Times New Roman" charset="0"/>
                <a:ea typeface="Times New Roman" charset="0"/>
                <a:cs typeface="Times New Roman" charset="0"/>
              </a:rPr>
              <a:t>: Discovery and measurement of leptonic CP violation using an intensive neutrino Super Beam generated with the exceptionally powerful ESS linear accelerator</a:t>
            </a:r>
            <a:r>
              <a:rPr lang="en-US" dirty="0">
                <a:latin typeface="Times New Roman" charset="0"/>
                <a:ea typeface="Times New Roman" charset="0"/>
                <a:cs typeface="Times New Roman" charset="0"/>
              </a:rPr>
              <a:t> </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Duration: 4 years</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Total cost: 4.7 M€</a:t>
            </a: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Requested budget: 3 M€</a:t>
            </a:r>
            <a:endParaRPr lang="en-GB" dirty="0">
              <a:latin typeface="Times New Roman" charset="0"/>
              <a:ea typeface="Times New Roman" charset="0"/>
              <a:cs typeface="Times New Roman" charset="0"/>
            </a:endParaRPr>
          </a:p>
          <a:p>
            <a:pPr marL="285750" indent="-285750">
              <a:spcBef>
                <a:spcPts val="600"/>
              </a:spcBef>
              <a:spcAft>
                <a:spcPts val="600"/>
              </a:spcAft>
              <a:buFont typeface="Arial" charset="0"/>
              <a:buChar char="•"/>
            </a:pPr>
            <a:r>
              <a:rPr lang="en-GB" b="1" dirty="0">
                <a:latin typeface="Times New Roman" charset="0"/>
                <a:ea typeface="Times New Roman" charset="0"/>
                <a:cs typeface="Times New Roman" charset="0"/>
              </a:rPr>
              <a:t>15 participating institutes from</a:t>
            </a:r>
            <a:br>
              <a:rPr lang="en-GB" b="1" dirty="0">
                <a:latin typeface="Times New Roman" charset="0"/>
                <a:ea typeface="Times New Roman" charset="0"/>
                <a:cs typeface="Times New Roman" charset="0"/>
              </a:rPr>
            </a:br>
            <a:r>
              <a:rPr lang="en-GB" b="1" dirty="0">
                <a:latin typeface="Times New Roman" charset="0"/>
                <a:ea typeface="Times New Roman" charset="0"/>
                <a:cs typeface="Times New Roman" charset="0"/>
              </a:rPr>
              <a:t>11 European countries including CERN and ESS</a:t>
            </a:r>
          </a:p>
          <a:p>
            <a:pPr marL="285750" indent="-285750">
              <a:spcBef>
                <a:spcPts val="600"/>
              </a:spcBef>
              <a:spcAft>
                <a:spcPts val="600"/>
              </a:spcAft>
              <a:buFont typeface="Arial" charset="0"/>
              <a:buChar char="•"/>
            </a:pPr>
            <a:r>
              <a:rPr lang="en-GB" dirty="0">
                <a:latin typeface="Times New Roman" charset="0"/>
                <a:ea typeface="Times New Roman" charset="0"/>
                <a:cs typeface="Times New Roman" charset="0"/>
              </a:rPr>
              <a:t>6 Work Packages</a:t>
            </a:r>
          </a:p>
          <a:p>
            <a:pPr marL="285750" indent="-285750">
              <a:spcBef>
                <a:spcPts val="600"/>
              </a:spcBef>
              <a:spcAft>
                <a:spcPts val="600"/>
              </a:spcAft>
              <a:buFont typeface="Arial" charset="0"/>
              <a:buChar char="•"/>
            </a:pPr>
            <a:r>
              <a:rPr lang="en-GB" b="1" dirty="0">
                <a:solidFill>
                  <a:srgbClr val="FF0000"/>
                </a:solidFill>
                <a:latin typeface="Times New Roman" charset="0"/>
                <a:ea typeface="Times New Roman" charset="0"/>
                <a:cs typeface="Times New Roman" charset="0"/>
              </a:rPr>
              <a:t>Approved end of August 2017</a:t>
            </a:r>
          </a:p>
        </p:txBody>
      </p:sp>
      <p:graphicFrame>
        <p:nvGraphicFramePr>
          <p:cNvPr id="14" name="Diagramme 3"/>
          <p:cNvGraphicFramePr/>
          <p:nvPr/>
        </p:nvGraphicFramePr>
        <p:xfrm>
          <a:off x="5442276" y="2093769"/>
          <a:ext cx="3598706" cy="23988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30768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D8442A-DB73-9889-0647-3BD6160D2C07}"/>
              </a:ext>
            </a:extLst>
          </p:cNvPr>
          <p:cNvPicPr>
            <a:picLocks noChangeAspect="1"/>
          </p:cNvPicPr>
          <p:nvPr/>
        </p:nvPicPr>
        <p:blipFill>
          <a:blip r:embed="rId3"/>
          <a:stretch>
            <a:fillRect/>
          </a:stretch>
        </p:blipFill>
        <p:spPr>
          <a:xfrm>
            <a:off x="442050" y="1028033"/>
            <a:ext cx="8051800" cy="2654761"/>
          </a:xfrm>
          <a:prstGeom prst="rect">
            <a:avLst/>
          </a:prstGeom>
        </p:spPr>
      </p:pic>
      <p:pic>
        <p:nvPicPr>
          <p:cNvPr id="8" name="Image 7"/>
          <p:cNvPicPr>
            <a:picLocks noChangeAspect="1"/>
          </p:cNvPicPr>
          <p:nvPr/>
        </p:nvPicPr>
        <p:blipFill>
          <a:blip r:embed="rId4"/>
          <a:stretch>
            <a:fillRect/>
          </a:stretch>
        </p:blipFill>
        <p:spPr>
          <a:xfrm>
            <a:off x="912729" y="3784358"/>
            <a:ext cx="7368407" cy="2555480"/>
          </a:xfrm>
          <a:prstGeom prst="rect">
            <a:avLst/>
          </a:prstGeom>
        </p:spPr>
      </p:pic>
      <p:sp>
        <p:nvSpPr>
          <p:cNvPr id="87044" name="Rectangle 2"/>
          <p:cNvSpPr>
            <a:spLocks noGrp="1" noChangeArrowheads="1"/>
          </p:cNvSpPr>
          <p:nvPr>
            <p:ph type="title"/>
          </p:nvPr>
        </p:nvSpPr>
        <p:spPr>
          <a:xfrm>
            <a:off x="1297459" y="14397"/>
            <a:ext cx="6862522" cy="868221"/>
          </a:xfrm>
        </p:spPr>
        <p:txBody>
          <a:bodyPr>
            <a:normAutofit/>
          </a:bodyPr>
          <a:lstStyle/>
          <a:p>
            <a:r>
              <a:rPr lang="en-GB" dirty="0">
                <a:solidFill>
                  <a:srgbClr val="FF6600"/>
                </a:solidFill>
                <a:latin typeface="Times New Roman" charset="0"/>
                <a:cs typeface="Times New Roman" charset="0"/>
              </a:rPr>
              <a:t>Neutrinos in the far detector</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NuFact ESSnuSB WS, 31/07/2022</a:t>
            </a:r>
            <a:endParaRPr lang="en-GB"/>
          </a:p>
        </p:txBody>
      </p:sp>
      <p:sp>
        <p:nvSpPr>
          <p:cNvPr id="10" name="Espace réservé du pied de page 9"/>
          <p:cNvSpPr>
            <a:spLocks noGrp="1"/>
          </p:cNvSpPr>
          <p:nvPr>
            <p:ph type="ftr" sz="quarter" idx="11"/>
          </p:nvPr>
        </p:nvSpPr>
        <p:spPr/>
        <p:txBody>
          <a:bodyPr/>
          <a:lstStyle/>
          <a:p>
            <a:r>
              <a:rPr lang="fr-FR"/>
              <a:t>M. Dracos, IPHC-IN2P3/CNRS/UNISTRA</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30</a:t>
            </a:fld>
            <a:endParaRPr lang="en-GB"/>
          </a:p>
        </p:txBody>
      </p:sp>
      <p:sp>
        <p:nvSpPr>
          <p:cNvPr id="2" name="ZoneTexte 1"/>
          <p:cNvSpPr txBox="1"/>
          <p:nvPr/>
        </p:nvSpPr>
        <p:spPr>
          <a:xfrm>
            <a:off x="1097090" y="699410"/>
            <a:ext cx="2699393" cy="369332"/>
          </a:xfrm>
          <a:prstGeom prst="rect">
            <a:avLst/>
          </a:prstGeom>
          <a:noFill/>
        </p:spPr>
        <p:txBody>
          <a:bodyPr wrap="none" rtlCol="0">
            <a:spAutoFit/>
          </a:bodyPr>
          <a:lstStyle/>
          <a:p>
            <a:r>
              <a:rPr lang="en-US" dirty="0">
                <a:solidFill>
                  <a:srgbClr val="00B050"/>
                </a:solidFill>
                <a:cs typeface="Times New Roman"/>
              </a:rPr>
              <a:t>540 km (2.5 GeV), 10 years</a:t>
            </a:r>
          </a:p>
        </p:txBody>
      </p:sp>
      <p:sp>
        <p:nvSpPr>
          <p:cNvPr id="11" name="ZoneTexte 10"/>
          <p:cNvSpPr txBox="1"/>
          <p:nvPr/>
        </p:nvSpPr>
        <p:spPr>
          <a:xfrm>
            <a:off x="442050" y="6289885"/>
            <a:ext cx="8209940" cy="369332"/>
          </a:xfrm>
          <a:prstGeom prst="rect">
            <a:avLst/>
          </a:prstGeom>
          <a:noFill/>
        </p:spPr>
        <p:txBody>
          <a:bodyPr wrap="none" rtlCol="0">
            <a:spAutoFit/>
          </a:bodyPr>
          <a:lstStyle/>
          <a:p>
            <a:r>
              <a:rPr lang="en-US" dirty="0">
                <a:solidFill>
                  <a:srgbClr val="0432FF"/>
                </a:solidFill>
                <a:cs typeface="Times New Roman"/>
              </a:rPr>
              <a:t>below </a:t>
            </a:r>
            <a:r>
              <a:rPr lang="el-GR" dirty="0" err="1">
                <a:solidFill>
                  <a:srgbClr val="0432FF"/>
                </a:solidFill>
                <a:cs typeface="Times New Roman"/>
              </a:rPr>
              <a:t>ν</a:t>
            </a:r>
            <a:r>
              <a:rPr lang="el-GR" baseline="-25000" dirty="0" err="1">
                <a:solidFill>
                  <a:srgbClr val="0432FF"/>
                </a:solidFill>
                <a:cs typeface="Times New Roman"/>
              </a:rPr>
              <a:t>τ</a:t>
            </a:r>
            <a:r>
              <a:rPr lang="en-US" dirty="0">
                <a:solidFill>
                  <a:srgbClr val="0432FF"/>
                </a:solidFill>
                <a:cs typeface="Times New Roman"/>
              </a:rPr>
              <a:t> production, almost only QE events, not suffering too much by </a:t>
            </a:r>
            <a:r>
              <a:rPr lang="el-GR" dirty="0">
                <a:solidFill>
                  <a:srgbClr val="0432FF"/>
                </a:solidFill>
                <a:cs typeface="Times New Roman"/>
              </a:rPr>
              <a:t>π</a:t>
            </a:r>
            <a:r>
              <a:rPr lang="fr-CH" baseline="30000" dirty="0">
                <a:solidFill>
                  <a:srgbClr val="0432FF"/>
                </a:solidFill>
                <a:cs typeface="Times New Roman"/>
              </a:rPr>
              <a:t>0</a:t>
            </a:r>
            <a:r>
              <a:rPr lang="fr-CH" dirty="0">
                <a:solidFill>
                  <a:srgbClr val="0432FF"/>
                </a:solidFill>
                <a:cs typeface="Times New Roman"/>
              </a:rPr>
              <a:t> background</a:t>
            </a:r>
            <a:r>
              <a:rPr lang="en-US" dirty="0">
                <a:solidFill>
                  <a:srgbClr val="0432FF"/>
                </a:solidFill>
                <a:cs typeface="Times New Roman"/>
              </a:rPr>
              <a:t> </a:t>
            </a:r>
          </a:p>
        </p:txBody>
      </p:sp>
      <p:sp>
        <p:nvSpPr>
          <p:cNvPr id="13" name="ZoneTexte 12"/>
          <p:cNvSpPr txBox="1"/>
          <p:nvPr/>
        </p:nvSpPr>
        <p:spPr>
          <a:xfrm>
            <a:off x="1184695" y="1337712"/>
            <a:ext cx="1120957" cy="369332"/>
          </a:xfrm>
          <a:prstGeom prst="rect">
            <a:avLst/>
          </a:prstGeom>
          <a:solidFill>
            <a:schemeClr val="bg1"/>
          </a:solidFill>
        </p:spPr>
        <p:txBody>
          <a:bodyPr wrap="none" rtlCol="0">
            <a:spAutoFit/>
          </a:bodyPr>
          <a:lstStyle/>
          <a:p>
            <a:r>
              <a:rPr lang="en-US" b="1" dirty="0">
                <a:latin typeface="Times New Roman"/>
                <a:cs typeface="Times New Roman"/>
              </a:rPr>
              <a:t>neutrinos</a:t>
            </a:r>
          </a:p>
        </p:txBody>
      </p:sp>
      <p:sp>
        <p:nvSpPr>
          <p:cNvPr id="14" name="ZoneTexte 13"/>
          <p:cNvSpPr txBox="1"/>
          <p:nvPr/>
        </p:nvSpPr>
        <p:spPr>
          <a:xfrm>
            <a:off x="5221605" y="1337712"/>
            <a:ext cx="1582622" cy="369332"/>
          </a:xfrm>
          <a:prstGeom prst="rect">
            <a:avLst/>
          </a:prstGeom>
          <a:solidFill>
            <a:schemeClr val="bg1"/>
          </a:solidFill>
        </p:spPr>
        <p:txBody>
          <a:bodyPr wrap="none" rtlCol="0">
            <a:spAutoFit/>
          </a:bodyPr>
          <a:lstStyle/>
          <a:p>
            <a:r>
              <a:rPr lang="en-US" b="1" dirty="0">
                <a:latin typeface="Times New Roman"/>
                <a:cs typeface="Times New Roman"/>
              </a:rPr>
              <a:t>anti-neutrinos</a:t>
            </a:r>
          </a:p>
        </p:txBody>
      </p:sp>
      <p:sp>
        <p:nvSpPr>
          <p:cNvPr id="12" name="ZoneTexte 11"/>
          <p:cNvSpPr txBox="1"/>
          <p:nvPr/>
        </p:nvSpPr>
        <p:spPr>
          <a:xfrm>
            <a:off x="3392270" y="2814754"/>
            <a:ext cx="883362" cy="369332"/>
          </a:xfrm>
          <a:prstGeom prst="rect">
            <a:avLst/>
          </a:prstGeom>
          <a:noFill/>
        </p:spPr>
        <p:txBody>
          <a:bodyPr wrap="none" rtlCol="0">
            <a:spAutoFit/>
          </a:bodyPr>
          <a:lstStyle/>
          <a:p>
            <a:r>
              <a:rPr lang="en-US" b="1" dirty="0">
                <a:solidFill>
                  <a:srgbClr val="0000FF"/>
                </a:solidFill>
                <a:latin typeface="Times New Roman"/>
                <a:cs typeface="Times New Roman"/>
              </a:rPr>
              <a:t>5 years</a:t>
            </a:r>
          </a:p>
        </p:txBody>
      </p:sp>
      <p:sp>
        <p:nvSpPr>
          <p:cNvPr id="15" name="ZoneTexte 14"/>
          <p:cNvSpPr txBox="1"/>
          <p:nvPr/>
        </p:nvSpPr>
        <p:spPr>
          <a:xfrm>
            <a:off x="7397774" y="2814754"/>
            <a:ext cx="883362" cy="369332"/>
          </a:xfrm>
          <a:prstGeom prst="rect">
            <a:avLst/>
          </a:prstGeom>
          <a:noFill/>
        </p:spPr>
        <p:txBody>
          <a:bodyPr wrap="none" rtlCol="0">
            <a:spAutoFit/>
          </a:bodyPr>
          <a:lstStyle/>
          <a:p>
            <a:r>
              <a:rPr lang="en-US" b="1" dirty="0">
                <a:solidFill>
                  <a:srgbClr val="0000FF"/>
                </a:solidFill>
                <a:latin typeface="Times New Roman"/>
                <a:cs typeface="Times New Roman"/>
              </a:rPr>
              <a:t>5 years</a:t>
            </a:r>
          </a:p>
        </p:txBody>
      </p:sp>
      <p:sp>
        <p:nvSpPr>
          <p:cNvPr id="5" name="ZoneTexte 4"/>
          <p:cNvSpPr txBox="1"/>
          <p:nvPr/>
        </p:nvSpPr>
        <p:spPr>
          <a:xfrm rot="16200000">
            <a:off x="-119219" y="2355414"/>
            <a:ext cx="727257" cy="369332"/>
          </a:xfrm>
          <a:prstGeom prst="rect">
            <a:avLst/>
          </a:prstGeom>
          <a:noFill/>
        </p:spPr>
        <p:txBody>
          <a:bodyPr wrap="none" rtlCol="0">
            <a:spAutoFit/>
          </a:bodyPr>
          <a:lstStyle/>
          <a:p>
            <a:r>
              <a:rPr lang="el-GR" dirty="0">
                <a:solidFill>
                  <a:srgbClr val="FF0000"/>
                </a:solidFill>
                <a:latin typeface="Times New Roman"/>
                <a:cs typeface="Times New Roman"/>
              </a:rPr>
              <a:t>δ</a:t>
            </a:r>
            <a:r>
              <a:rPr lang="en-US" baseline="-25000" dirty="0">
                <a:solidFill>
                  <a:srgbClr val="FF0000"/>
                </a:solidFill>
                <a:latin typeface="Times New Roman"/>
                <a:cs typeface="Times New Roman"/>
              </a:rPr>
              <a:t>CP</a:t>
            </a:r>
            <a:r>
              <a:rPr lang="en-US" dirty="0">
                <a:solidFill>
                  <a:srgbClr val="FF0000"/>
                </a:solidFill>
                <a:latin typeface="Times New Roman"/>
                <a:cs typeface="Times New Roman"/>
              </a:rPr>
              <a:t>=0</a:t>
            </a:r>
            <a:endParaRPr lang="en-GB" dirty="0">
              <a:solidFill>
                <a:srgbClr val="FF0000"/>
              </a:solidFill>
              <a:latin typeface="Times New Roman"/>
              <a:cs typeface="Times New Roman"/>
            </a:endParaRPr>
          </a:p>
        </p:txBody>
      </p:sp>
    </p:spTree>
    <p:extLst>
      <p:ext uri="{BB962C8B-B14F-4D97-AF65-F5344CB8AC3E}">
        <p14:creationId xmlns:p14="http://schemas.microsoft.com/office/powerpoint/2010/main" val="2216712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ESS_Aerial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3998" cy="6858000"/>
          </a:xfrm>
          <a:prstGeom prst="rect">
            <a:avLst/>
          </a:prstGeom>
        </p:spPr>
      </p:pic>
      <p:sp>
        <p:nvSpPr>
          <p:cNvPr id="2050" name="Rectangle 2"/>
          <p:cNvSpPr>
            <a:spLocks noGrp="1" noChangeArrowheads="1"/>
          </p:cNvSpPr>
          <p:nvPr>
            <p:ph type="title"/>
          </p:nvPr>
        </p:nvSpPr>
        <p:spPr>
          <a:xfrm>
            <a:off x="1297459" y="14397"/>
            <a:ext cx="6862522" cy="2447449"/>
          </a:xfrm>
        </p:spPr>
        <p:txBody>
          <a:bodyPr>
            <a:normAutofit/>
          </a:bodyPr>
          <a:lstStyle/>
          <a:p>
            <a:r>
              <a:rPr lang="en-US" sz="4800" dirty="0"/>
              <a:t>ESS modifications to produce a neutrino Super Beam</a:t>
            </a:r>
            <a:endParaRPr lang="en-GB" sz="4800" b="1" dirty="0">
              <a:solidFill>
                <a:srgbClr val="0000FF"/>
              </a:solidFill>
              <a:effectLst>
                <a:outerShdw blurRad="38100" dist="38100" dir="2700000" algn="tl">
                  <a:srgbClr val="DDDDDD"/>
                </a:outerShdw>
              </a:effectLst>
              <a:latin typeface="Times New Roman"/>
              <a:ea typeface="ＭＳ Ｐゴシック" charset="0"/>
              <a:cs typeface="Times New Roman"/>
            </a:endParaRPr>
          </a:p>
        </p:txBody>
      </p:sp>
      <p:sp>
        <p:nvSpPr>
          <p:cNvPr id="2" name="Espace réservé de la date 1"/>
          <p:cNvSpPr>
            <a:spLocks noGrp="1"/>
          </p:cNvSpPr>
          <p:nvPr>
            <p:ph type="dt" sz="half" idx="10"/>
          </p:nvPr>
        </p:nvSpPr>
        <p:spPr/>
        <p:txBody>
          <a:bodyPr/>
          <a:lstStyle/>
          <a:p>
            <a:r>
              <a:rPr lang="fr-FR"/>
              <a:t>NuFact ESSnuSB WS, 31/07/2022</a:t>
            </a:r>
            <a:endParaRPr lang="en-GB"/>
          </a:p>
        </p:txBody>
      </p:sp>
      <p:sp>
        <p:nvSpPr>
          <p:cNvPr id="3" name="Espace réservé du pied de page 2"/>
          <p:cNvSpPr>
            <a:spLocks noGrp="1"/>
          </p:cNvSpPr>
          <p:nvPr>
            <p:ph type="ftr" sz="quarter" idx="11"/>
          </p:nvPr>
        </p:nvSpPr>
        <p:spPr/>
        <p:txBody>
          <a:bodyPr/>
          <a:lstStyle/>
          <a:p>
            <a:r>
              <a:rPr lang="fr-FR"/>
              <a:t>M. Dracos, IPHC-IN2P3/CNRS/UNISTRA</a:t>
            </a:r>
            <a:endParaRPr lang="en-GB"/>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31</a:t>
            </a:fld>
            <a:endParaRPr lang="en-GB"/>
          </a:p>
        </p:txBody>
      </p:sp>
      <p:sp>
        <p:nvSpPr>
          <p:cNvPr id="6" name="Rectangle 5"/>
          <p:cNvSpPr/>
          <p:nvPr/>
        </p:nvSpPr>
        <p:spPr>
          <a:xfrm rot="19455841">
            <a:off x="249863" y="5103715"/>
            <a:ext cx="4398109" cy="461665"/>
          </a:xfrm>
          <a:prstGeom prst="rect">
            <a:avLst/>
          </a:prstGeom>
        </p:spPr>
        <p:txBody>
          <a:bodyPr wrap="none">
            <a:spAutoFit/>
          </a:bodyPr>
          <a:lstStyle/>
          <a:p>
            <a:r>
              <a:rPr lang="en-GB" sz="2400" dirty="0">
                <a:solidFill>
                  <a:srgbClr val="FFFF00"/>
                </a:solidFill>
                <a:latin typeface="Times New Roman"/>
                <a:cs typeface="Times New Roman"/>
              </a:rPr>
              <a:t>European Spallation Source Linac</a:t>
            </a:r>
          </a:p>
        </p:txBody>
      </p:sp>
    </p:spTree>
    <p:extLst>
      <p:ext uri="{BB962C8B-B14F-4D97-AF65-F5344CB8AC3E}">
        <p14:creationId xmlns:p14="http://schemas.microsoft.com/office/powerpoint/2010/main" val="3517143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ayout_ESSnuSB_04.pn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5087077" y="2837002"/>
            <a:ext cx="4602982" cy="3439010"/>
          </a:xfrm>
          <a:prstGeom prst="rect">
            <a:avLst/>
          </a:prstGeom>
        </p:spPr>
      </p:pic>
      <p:sp>
        <p:nvSpPr>
          <p:cNvPr id="74754" name="Rectangle 2"/>
          <p:cNvSpPr>
            <a:spLocks noGrp="1" noChangeArrowheads="1"/>
          </p:cNvSpPr>
          <p:nvPr>
            <p:ph type="title"/>
          </p:nvPr>
        </p:nvSpPr>
        <p:spPr>
          <a:xfrm>
            <a:off x="1297459" y="14397"/>
            <a:ext cx="6862522" cy="1105001"/>
          </a:xfrm>
        </p:spPr>
        <p:txBody>
          <a:bodyPr>
            <a:normAutofit fontScale="90000"/>
          </a:bodyPr>
          <a:lstStyle/>
          <a:p>
            <a:pPr eaLnBrk="1" hangingPunct="1"/>
            <a:r>
              <a:rPr lang="en-GB" sz="4000" dirty="0">
                <a:solidFill>
                  <a:srgbClr val="FF6600"/>
                </a:solidFill>
                <a:latin typeface="Times New Roman"/>
                <a:cs typeface="Times New Roman"/>
              </a:rPr>
              <a:t>How to add a neutrino facility?</a:t>
            </a:r>
          </a:p>
        </p:txBody>
      </p:sp>
      <p:sp>
        <p:nvSpPr>
          <p:cNvPr id="8" name="Espace réservé de la date 7"/>
          <p:cNvSpPr>
            <a:spLocks noGrp="1"/>
          </p:cNvSpPr>
          <p:nvPr>
            <p:ph type="dt" sz="half" idx="10"/>
          </p:nvPr>
        </p:nvSpPr>
        <p:spPr/>
        <p:txBody>
          <a:bodyPr/>
          <a:lstStyle/>
          <a:p>
            <a:r>
              <a:rPr lang="fr-FR"/>
              <a:t>NuFact ESSnuSB WS, 31/07/2022</a:t>
            </a:r>
            <a:endParaRPr lang="en-GB"/>
          </a:p>
        </p:txBody>
      </p:sp>
      <p:sp>
        <p:nvSpPr>
          <p:cNvPr id="9" name="Espace réservé du pied de page 8"/>
          <p:cNvSpPr>
            <a:spLocks noGrp="1"/>
          </p:cNvSpPr>
          <p:nvPr>
            <p:ph type="ftr" sz="quarter" idx="11"/>
          </p:nvPr>
        </p:nvSpPr>
        <p:spPr/>
        <p:txBody>
          <a:bodyPr/>
          <a:lstStyle/>
          <a:p>
            <a:r>
              <a:rPr lang="fr-FR"/>
              <a:t>M. Dracos, IPHC-IN2P3/CNRS/UNISTRA</a:t>
            </a:r>
            <a:endParaRPr lang="en-GB"/>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32</a:t>
            </a:fld>
            <a:endParaRPr lang="en-GB"/>
          </a:p>
        </p:txBody>
      </p:sp>
      <p:sp>
        <p:nvSpPr>
          <p:cNvPr id="13" name="TextBox 8"/>
          <p:cNvSpPr txBox="1"/>
          <p:nvPr/>
        </p:nvSpPr>
        <p:spPr>
          <a:xfrm>
            <a:off x="-4841" y="1080953"/>
            <a:ext cx="5615170" cy="5632311"/>
          </a:xfrm>
          <a:prstGeom prst="rect">
            <a:avLst/>
          </a:prstGeom>
          <a:noFill/>
        </p:spPr>
        <p:txBody>
          <a:bodyPr wrap="square">
            <a:spAutoFit/>
          </a:bodyPr>
          <a:lstStyle/>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The neutron program must not be affected and if possible synergetic modifications.</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Linac modifications: double the rate (14 Hz → 28 Hz), from 4% duty cycle to 8%.</a:t>
            </a:r>
            <a:endParaRPr lang="en-GB" sz="2000" dirty="0">
              <a:solidFill>
                <a:srgbClr val="FF0000"/>
              </a:solidFill>
              <a:latin typeface="Times New Roman"/>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Accumulator (C~400 m) needed to compress to few </a:t>
            </a:r>
            <a:r>
              <a:rPr lang="el-GR" sz="2000" dirty="0">
                <a:solidFill>
                  <a:srgbClr val="000000"/>
                </a:solidFill>
                <a:latin typeface="Times New Roman"/>
                <a:ea typeface="ＭＳ Ｐゴシック" charset="0"/>
                <a:cs typeface="Times New Roman"/>
              </a:rPr>
              <a:t>μ</a:t>
            </a:r>
            <a:r>
              <a:rPr lang="en-US" sz="2000" dirty="0">
                <a:solidFill>
                  <a:srgbClr val="000000"/>
                </a:solidFill>
                <a:latin typeface="Times New Roman"/>
                <a:ea typeface="ＭＳ Ｐゴシック" charset="0"/>
                <a:cs typeface="Times New Roman"/>
              </a:rPr>
              <a:t>s the 2.86 </a:t>
            </a:r>
            <a:r>
              <a:rPr lang="en-US" sz="2000" dirty="0" err="1">
                <a:solidFill>
                  <a:srgbClr val="000000"/>
                </a:solidFill>
                <a:latin typeface="Times New Roman"/>
                <a:ea typeface="ＭＳ Ｐゴシック" charset="0"/>
                <a:cs typeface="Times New Roman"/>
              </a:rPr>
              <a:t>ms</a:t>
            </a:r>
            <a:r>
              <a:rPr lang="en-US" sz="2000" dirty="0">
                <a:solidFill>
                  <a:srgbClr val="000000"/>
                </a:solidFill>
                <a:latin typeface="Times New Roman"/>
                <a:ea typeface="ＭＳ Ｐゴシック" charset="0"/>
                <a:cs typeface="Times New Roman"/>
              </a:rPr>
              <a:t> proton pulses, affordable by the magnetic horn (</a:t>
            </a:r>
            <a:r>
              <a:rPr lang="en-US" dirty="0">
                <a:latin typeface="Times New Roman"/>
                <a:cs typeface="Times New Roman"/>
              </a:rPr>
              <a:t>350 kA</a:t>
            </a:r>
            <a:r>
              <a:rPr lang="en-US" sz="2000" dirty="0">
                <a:solidFill>
                  <a:srgbClr val="000000"/>
                </a:solidFill>
                <a:latin typeface="Times New Roman"/>
                <a:ea typeface="ＭＳ Ｐゴシック" charset="0"/>
                <a:cs typeface="Times New Roman"/>
              </a:rPr>
              <a:t>, power consumption, Joule effect)</a:t>
            </a:r>
            <a:endParaRPr lang="en-GB" sz="2000" dirty="0">
              <a:solidFill>
                <a:srgbClr val="000000"/>
              </a:solidFill>
              <a:latin typeface="Times New Roman"/>
              <a:ea typeface="ＭＳ Ｐゴシック" charset="0"/>
              <a:cs typeface="Times New Roman"/>
            </a:endParaRPr>
          </a:p>
          <a:p>
            <a:pPr marL="800100" lvl="1"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H</a:t>
            </a:r>
            <a:r>
              <a:rPr lang="en-GB" sz="2000" baseline="30000" dirty="0">
                <a:solidFill>
                  <a:srgbClr val="000000"/>
                </a:solidFill>
                <a:latin typeface="Times New Roman"/>
                <a:ea typeface="ＭＳ Ｐゴシック" charset="0"/>
                <a:cs typeface="Times New Roman"/>
              </a:rPr>
              <a:t>-</a:t>
            </a:r>
            <a:r>
              <a:rPr lang="en-GB" sz="2000" dirty="0">
                <a:solidFill>
                  <a:srgbClr val="000000"/>
                </a:solidFill>
                <a:latin typeface="Times New Roman"/>
                <a:ea typeface="ＭＳ Ｐゴシック" charset="0"/>
                <a:cs typeface="Times New Roman"/>
              </a:rPr>
              <a:t> source (instead of protons),</a:t>
            </a:r>
          </a:p>
          <a:p>
            <a:pPr marL="800100" lvl="1"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space charge problems to be solved.</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~300 MeV neutrinos.</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Target station.</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Underground detector.</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Short pulses (~</a:t>
            </a:r>
            <a:r>
              <a:rPr lang="el-GR" sz="2000" dirty="0">
                <a:solidFill>
                  <a:srgbClr val="000000"/>
                </a:solidFill>
                <a:latin typeface="Times New Roman"/>
                <a:ea typeface="ＭＳ Ｐゴシック" charset="0"/>
                <a:cs typeface="Times New Roman"/>
              </a:rPr>
              <a:t>μ</a:t>
            </a:r>
            <a:r>
              <a:rPr lang="en-US" sz="2000" dirty="0">
                <a:solidFill>
                  <a:srgbClr val="000000"/>
                </a:solidFill>
                <a:latin typeface="Times New Roman"/>
                <a:ea typeface="ＭＳ Ｐゴシック" charset="0"/>
                <a:cs typeface="Times New Roman"/>
              </a:rPr>
              <a:t>s) will also allow DAR and coherent scattering experiments (as those proposed for SNS) using the neutron target.</a:t>
            </a:r>
            <a:endParaRPr lang="en-GB" sz="2000" dirty="0">
              <a:solidFill>
                <a:srgbClr val="000000"/>
              </a:solidFill>
              <a:latin typeface="Times New Roman"/>
              <a:ea typeface="ＭＳ Ｐゴシック" charset="0"/>
              <a:cs typeface="Times New Roman"/>
            </a:endParaRPr>
          </a:p>
        </p:txBody>
      </p:sp>
      <p:pic>
        <p:nvPicPr>
          <p:cNvPr id="10" name="Picture 2" descr="ess_pulse_1">
            <a:extLst>
              <a:ext uri="{FF2B5EF4-FFF2-40B4-BE49-F238E27FC236}">
                <a16:creationId xmlns:a16="http://schemas.microsoft.com/office/drawing/2014/main" id="{BAFEF59C-C054-ED4C-AFE3-E3AF408944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9414" y="810548"/>
            <a:ext cx="2683329" cy="1539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1938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7" name="Group 34"/>
          <p:cNvGrpSpPr>
            <a:grpSpLocks/>
          </p:cNvGrpSpPr>
          <p:nvPr/>
        </p:nvGrpSpPr>
        <p:grpSpPr bwMode="auto">
          <a:xfrm>
            <a:off x="-171934" y="1337335"/>
            <a:ext cx="8891588" cy="3805238"/>
            <a:chOff x="251520" y="2060848"/>
            <a:chExt cx="8892480" cy="3804617"/>
          </a:xfrm>
        </p:grpSpPr>
        <p:pic>
          <p:nvPicPr>
            <p:cNvPr id="44052"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2060848"/>
              <a:ext cx="8496944" cy="3414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5" name="Straight Arrow Connector 4"/>
            <p:cNvCxnSpPr/>
            <p:nvPr/>
          </p:nvCxnSpPr>
          <p:spPr bwMode="auto">
            <a:xfrm>
              <a:off x="1043762" y="3644914"/>
              <a:ext cx="576320" cy="7142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054" name="TextBox 28"/>
            <p:cNvSpPr txBox="1">
              <a:spLocks noChangeArrowheads="1"/>
            </p:cNvSpPr>
            <p:nvPr/>
          </p:nvSpPr>
          <p:spPr bwMode="auto">
            <a:xfrm>
              <a:off x="251520" y="3501008"/>
              <a:ext cx="10080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b="1">
                  <a:solidFill>
                    <a:srgbClr val="000000"/>
                  </a:solidFill>
                  <a:latin typeface="Arial" charset="0"/>
                </a:rPr>
                <a:t>Split Proton Beam</a:t>
              </a:r>
            </a:p>
          </p:txBody>
        </p:sp>
        <p:cxnSp>
          <p:nvCxnSpPr>
            <p:cNvPr id="47" name="Straight Arrow Connector 7"/>
            <p:cNvCxnSpPr/>
            <p:nvPr/>
          </p:nvCxnSpPr>
          <p:spPr bwMode="auto">
            <a:xfrm>
              <a:off x="1043762" y="4005219"/>
              <a:ext cx="576320" cy="7142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14"/>
            <p:cNvCxnSpPr/>
            <p:nvPr/>
          </p:nvCxnSpPr>
          <p:spPr bwMode="auto">
            <a:xfrm>
              <a:off x="3347456" y="4148070"/>
              <a:ext cx="5545694" cy="86504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057" name="TextBox 28"/>
            <p:cNvSpPr txBox="1">
              <a:spLocks noChangeArrowheads="1"/>
            </p:cNvSpPr>
            <p:nvPr/>
          </p:nvSpPr>
          <p:spPr bwMode="auto">
            <a:xfrm>
              <a:off x="8135938" y="5157192"/>
              <a:ext cx="10080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b="1">
                  <a:solidFill>
                    <a:srgbClr val="000000"/>
                  </a:solidFill>
                  <a:latin typeface="Arial" charset="0"/>
                </a:rPr>
                <a:t>Neutrino Beam Direction</a:t>
              </a:r>
            </a:p>
          </p:txBody>
        </p:sp>
        <p:cxnSp>
          <p:nvCxnSpPr>
            <p:cNvPr id="50" name="Straight Arrow Connector 18"/>
            <p:cNvCxnSpPr>
              <a:stCxn id="44059" idx="0"/>
            </p:cNvCxnSpPr>
            <p:nvPr/>
          </p:nvCxnSpPr>
          <p:spPr bwMode="auto">
            <a:xfrm flipV="1">
              <a:off x="1893160" y="4148070"/>
              <a:ext cx="301655" cy="86345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59" name="TextBox 28"/>
            <p:cNvSpPr txBox="1">
              <a:spLocks noChangeArrowheads="1"/>
            </p:cNvSpPr>
            <p:nvPr/>
          </p:nvSpPr>
          <p:spPr bwMode="auto">
            <a:xfrm>
              <a:off x="1258888" y="5011738"/>
              <a:ext cx="1270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Collimators</a:t>
              </a:r>
            </a:p>
          </p:txBody>
        </p:sp>
        <p:cxnSp>
          <p:nvCxnSpPr>
            <p:cNvPr id="52" name="Straight Arrow Connector 21"/>
            <p:cNvCxnSpPr>
              <a:stCxn id="44061" idx="0"/>
            </p:cNvCxnSpPr>
            <p:nvPr/>
          </p:nvCxnSpPr>
          <p:spPr bwMode="auto">
            <a:xfrm flipH="1" flipV="1">
              <a:off x="2771136" y="4219496"/>
              <a:ext cx="274665" cy="64918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61" name="TextBox 28"/>
            <p:cNvSpPr txBox="1">
              <a:spLocks noChangeArrowheads="1"/>
            </p:cNvSpPr>
            <p:nvPr/>
          </p:nvSpPr>
          <p:spPr bwMode="auto">
            <a:xfrm>
              <a:off x="2411413" y="4868863"/>
              <a:ext cx="1270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Horns and Targets</a:t>
              </a:r>
            </a:p>
          </p:txBody>
        </p:sp>
        <p:sp>
          <p:nvSpPr>
            <p:cNvPr id="44062" name="TextBox 28"/>
            <p:cNvSpPr txBox="1">
              <a:spLocks noChangeArrowheads="1"/>
            </p:cNvSpPr>
            <p:nvPr/>
          </p:nvSpPr>
          <p:spPr bwMode="auto">
            <a:xfrm>
              <a:off x="3635896" y="5059504"/>
              <a:ext cx="1620292"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dirty="0">
                  <a:solidFill>
                    <a:srgbClr val="333399"/>
                  </a:solidFill>
                  <a:latin typeface="Arial" charset="0"/>
                </a:rPr>
                <a:t>Decay Volume</a:t>
              </a:r>
            </a:p>
            <a:p>
              <a:pPr algn="ctr" defTabSz="914400" eaLnBrk="1" fontAlgn="base" hangingPunct="1">
                <a:spcBef>
                  <a:spcPct val="0"/>
                </a:spcBef>
                <a:spcAft>
                  <a:spcPct val="0"/>
                </a:spcAft>
              </a:pPr>
              <a:r>
                <a:rPr lang="en-GB" sz="1200" dirty="0">
                  <a:solidFill>
                    <a:srgbClr val="333399"/>
                  </a:solidFill>
                  <a:latin typeface="Arial" charset="0"/>
                </a:rPr>
                <a:t>(He, 4x4x25 m</a:t>
              </a:r>
              <a:r>
                <a:rPr lang="en-GB" sz="1200" baseline="30000" dirty="0">
                  <a:solidFill>
                    <a:srgbClr val="333399"/>
                  </a:solidFill>
                  <a:latin typeface="Arial" charset="0"/>
                </a:rPr>
                <a:t>3</a:t>
              </a:r>
              <a:r>
                <a:rPr lang="en-GB" sz="1200" dirty="0">
                  <a:solidFill>
                    <a:srgbClr val="333399"/>
                  </a:solidFill>
                  <a:latin typeface="Arial" charset="0"/>
                </a:rPr>
                <a:t>)</a:t>
              </a:r>
            </a:p>
          </p:txBody>
        </p:sp>
        <p:cxnSp>
          <p:nvCxnSpPr>
            <p:cNvPr id="55" name="Straight Arrow Connector 24"/>
            <p:cNvCxnSpPr/>
            <p:nvPr/>
          </p:nvCxnSpPr>
          <p:spPr bwMode="auto">
            <a:xfrm flipV="1">
              <a:off x="4355620" y="4724238"/>
              <a:ext cx="287366" cy="43173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26"/>
            <p:cNvCxnSpPr>
              <a:stCxn id="44065" idx="0"/>
            </p:cNvCxnSpPr>
            <p:nvPr/>
          </p:nvCxnSpPr>
          <p:spPr bwMode="auto">
            <a:xfrm flipV="1">
              <a:off x="6984783" y="5084542"/>
              <a:ext cx="325470" cy="504743"/>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4065" name="TextBox 28"/>
            <p:cNvSpPr txBox="1">
              <a:spLocks noChangeArrowheads="1"/>
            </p:cNvSpPr>
            <p:nvPr/>
          </p:nvSpPr>
          <p:spPr bwMode="auto">
            <a:xfrm>
              <a:off x="6444208" y="5589240"/>
              <a:ext cx="107982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GB" sz="1200" dirty="0">
                  <a:solidFill>
                    <a:srgbClr val="333399"/>
                  </a:solidFill>
                  <a:latin typeface="Arial" charset="0"/>
                </a:rPr>
                <a:t>Beam Dump</a:t>
              </a:r>
            </a:p>
          </p:txBody>
        </p:sp>
        <p:sp>
          <p:nvSpPr>
            <p:cNvPr id="30" name="TextBox 28"/>
            <p:cNvSpPr txBox="1">
              <a:spLocks noChangeArrowheads="1"/>
            </p:cNvSpPr>
            <p:nvPr/>
          </p:nvSpPr>
          <p:spPr bwMode="auto">
            <a:xfrm>
              <a:off x="4449600" y="3297437"/>
              <a:ext cx="1079823" cy="261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GB" sz="1050" dirty="0">
                  <a:solidFill>
                    <a:srgbClr val="333399"/>
                  </a:solidFill>
                  <a:latin typeface="Arial" charset="0"/>
                </a:rPr>
                <a:t>8 m concrete</a:t>
              </a:r>
            </a:p>
          </p:txBody>
        </p:sp>
      </p:grpSp>
      <p:pic>
        <p:nvPicPr>
          <p:cNvPr id="35"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4180" y="4760148"/>
            <a:ext cx="3962483" cy="2097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Imag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4220" y="5461777"/>
            <a:ext cx="1255981" cy="9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Image 5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2534" y="5348493"/>
            <a:ext cx="1185446" cy="1180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3" name="Rectangle 2"/>
          <p:cNvSpPr>
            <a:spLocks noGrp="1" noChangeArrowheads="1"/>
          </p:cNvSpPr>
          <p:nvPr>
            <p:ph type="title"/>
          </p:nvPr>
        </p:nvSpPr>
        <p:spPr>
          <a:xfrm>
            <a:off x="1297459" y="14398"/>
            <a:ext cx="6862522" cy="1043084"/>
          </a:xfrm>
        </p:spPr>
        <p:txBody>
          <a:bodyPr>
            <a:normAutofit fontScale="90000"/>
          </a:bodyPr>
          <a:lstStyle/>
          <a:p>
            <a:r>
              <a:rPr lang="en-GB" sz="4000" b="0" dirty="0">
                <a:solidFill>
                  <a:srgbClr val="FF6600"/>
                </a:solidFill>
                <a:latin typeface="Times New Roman" charset="0"/>
                <a:cs typeface="Times New Roman" charset="0"/>
              </a:rPr>
              <a:t>General Layout of the target station</a:t>
            </a:r>
            <a:br>
              <a:rPr lang="en-GB" sz="4000" b="0" dirty="0">
                <a:solidFill>
                  <a:srgbClr val="FF6600"/>
                </a:solidFill>
                <a:latin typeface="Times New Roman" charset="0"/>
                <a:cs typeface="Times New Roman" charset="0"/>
              </a:rPr>
            </a:br>
            <a:r>
              <a:rPr lang="en-GB" sz="3100" b="0" dirty="0">
                <a:solidFill>
                  <a:srgbClr val="FF6600"/>
                </a:solidFill>
                <a:latin typeface="Times New Roman" charset="0"/>
                <a:cs typeface="Times New Roman" charset="0"/>
              </a:rPr>
              <a:t>(inspired by J-PARC)</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NuFact ESSnuSB WS, 31/07/2022</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33</a:t>
            </a:fld>
            <a:endParaRPr lang="en-GB" noProof="0"/>
          </a:p>
        </p:txBody>
      </p:sp>
      <p:grpSp>
        <p:nvGrpSpPr>
          <p:cNvPr id="44038" name="Group 25"/>
          <p:cNvGrpSpPr>
            <a:grpSpLocks/>
          </p:cNvGrpSpPr>
          <p:nvPr/>
        </p:nvGrpSpPr>
        <p:grpSpPr bwMode="auto">
          <a:xfrm>
            <a:off x="7515299" y="666828"/>
            <a:ext cx="1614258" cy="3216820"/>
            <a:chOff x="6732240" y="2204864"/>
            <a:chExt cx="2165281" cy="4104456"/>
          </a:xfrm>
        </p:grpSpPr>
        <p:pic>
          <p:nvPicPr>
            <p:cNvPr id="44049"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248" y="2204864"/>
              <a:ext cx="2093273" cy="410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50" name="TextBox 28"/>
            <p:cNvSpPr txBox="1">
              <a:spLocks noChangeArrowheads="1"/>
            </p:cNvSpPr>
            <p:nvPr/>
          </p:nvSpPr>
          <p:spPr bwMode="auto">
            <a:xfrm>
              <a:off x="6732240" y="3428999"/>
              <a:ext cx="976529" cy="824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dirty="0">
                  <a:solidFill>
                    <a:srgbClr val="333399"/>
                  </a:solidFill>
                  <a:latin typeface="Arial" charset="0"/>
                </a:rPr>
                <a:t>Horn Support Module</a:t>
              </a:r>
            </a:p>
          </p:txBody>
        </p:sp>
        <p:sp>
          <p:nvSpPr>
            <p:cNvPr id="44051" name="TextBox 28"/>
            <p:cNvSpPr txBox="1">
              <a:spLocks noChangeArrowheads="1"/>
            </p:cNvSpPr>
            <p:nvPr/>
          </p:nvSpPr>
          <p:spPr bwMode="auto">
            <a:xfrm>
              <a:off x="6732240" y="2420888"/>
              <a:ext cx="8640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GB" sz="1200">
                  <a:solidFill>
                    <a:srgbClr val="333399"/>
                  </a:solidFill>
                  <a:latin typeface="Arial" charset="0"/>
                </a:rPr>
                <a:t>Shield Blocks</a:t>
              </a:r>
            </a:p>
          </p:txBody>
        </p:sp>
      </p:grpSp>
      <p:pic>
        <p:nvPicPr>
          <p:cNvPr id="32" name="Image 2">
            <a:extLst>
              <a:ext uri="{FF2B5EF4-FFF2-40B4-BE49-F238E27FC236}">
                <a16:creationId xmlns:a16="http://schemas.microsoft.com/office/drawing/2014/main" id="{695C2A55-1679-E74F-BB5E-4F0F8171E2D4}"/>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4828745"/>
            <a:ext cx="2105206" cy="1843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874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811770"/>
          </a:xfrm>
        </p:spPr>
        <p:txBody>
          <a:bodyPr>
            <a:normAutofit/>
          </a:bodyPr>
          <a:lstStyle/>
          <a:p>
            <a:r>
              <a:rPr lang="en-GB" sz="4000" b="0" dirty="0">
                <a:solidFill>
                  <a:srgbClr val="FF6600"/>
                </a:solidFill>
                <a:latin typeface="Times New Roman" charset="0"/>
                <a:cs typeface="Times New Roman" charset="0"/>
              </a:rPr>
              <a:t>Emulsions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NuFact ESSnuSB WS, 31/07/2022</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34</a:t>
            </a:fld>
            <a:endParaRPr lang="en-GB" noProof="0"/>
          </a:p>
        </p:txBody>
      </p:sp>
      <p:pic>
        <p:nvPicPr>
          <p:cNvPr id="6" name="Picture 5">
            <a:extLst>
              <a:ext uri="{FF2B5EF4-FFF2-40B4-BE49-F238E27FC236}">
                <a16:creationId xmlns:a16="http://schemas.microsoft.com/office/drawing/2014/main" id="{9CCAA1D1-B644-DB4B-ACAE-276E5A7829B9}"/>
              </a:ext>
            </a:extLst>
          </p:cNvPr>
          <p:cNvPicPr>
            <a:picLocks noChangeAspect="1"/>
          </p:cNvPicPr>
          <p:nvPr/>
        </p:nvPicPr>
        <p:blipFill>
          <a:blip r:embed="rId3"/>
          <a:stretch>
            <a:fillRect/>
          </a:stretch>
        </p:blipFill>
        <p:spPr>
          <a:xfrm>
            <a:off x="195179" y="1235241"/>
            <a:ext cx="4003698" cy="2913982"/>
          </a:xfrm>
          <a:prstGeom prst="rect">
            <a:avLst/>
          </a:prstGeom>
        </p:spPr>
      </p:pic>
      <p:pic>
        <p:nvPicPr>
          <p:cNvPr id="7" name="Picture 6">
            <a:extLst>
              <a:ext uri="{FF2B5EF4-FFF2-40B4-BE49-F238E27FC236}">
                <a16:creationId xmlns:a16="http://schemas.microsoft.com/office/drawing/2014/main" id="{3CE20495-4380-8D4E-B953-38BB5DEDA4F2}"/>
              </a:ext>
            </a:extLst>
          </p:cNvPr>
          <p:cNvPicPr>
            <a:picLocks noChangeAspect="1"/>
          </p:cNvPicPr>
          <p:nvPr/>
        </p:nvPicPr>
        <p:blipFill>
          <a:blip r:embed="rId4"/>
          <a:stretch>
            <a:fillRect/>
          </a:stretch>
        </p:blipFill>
        <p:spPr>
          <a:xfrm>
            <a:off x="4945125" y="1235241"/>
            <a:ext cx="3568700" cy="2679700"/>
          </a:xfrm>
          <a:prstGeom prst="rect">
            <a:avLst/>
          </a:prstGeom>
        </p:spPr>
      </p:pic>
      <p:sp>
        <p:nvSpPr>
          <p:cNvPr id="8" name="TextBox 7">
            <a:extLst>
              <a:ext uri="{FF2B5EF4-FFF2-40B4-BE49-F238E27FC236}">
                <a16:creationId xmlns:a16="http://schemas.microsoft.com/office/drawing/2014/main" id="{E71D76F6-DA18-584D-8B5D-8A28485B42EE}"/>
              </a:ext>
            </a:extLst>
          </p:cNvPr>
          <p:cNvSpPr txBox="1"/>
          <p:nvPr/>
        </p:nvSpPr>
        <p:spPr>
          <a:xfrm>
            <a:off x="220284" y="732488"/>
            <a:ext cx="4057521" cy="369332"/>
          </a:xfrm>
          <a:prstGeom prst="rect">
            <a:avLst/>
          </a:prstGeom>
          <a:noFill/>
        </p:spPr>
        <p:txBody>
          <a:bodyPr wrap="none" rtlCol="0">
            <a:spAutoFit/>
          </a:bodyPr>
          <a:lstStyle/>
          <a:p>
            <a:r>
              <a:rPr lang="en-GB" dirty="0"/>
              <a:t>Operating at J-PARC by Nagoya University</a:t>
            </a:r>
          </a:p>
        </p:txBody>
      </p:sp>
      <p:sp>
        <p:nvSpPr>
          <p:cNvPr id="9" name="Rectangle 8">
            <a:extLst>
              <a:ext uri="{FF2B5EF4-FFF2-40B4-BE49-F238E27FC236}">
                <a16:creationId xmlns:a16="http://schemas.microsoft.com/office/drawing/2014/main" id="{62262752-B48F-B341-A7F2-5C8858FA3D04}"/>
              </a:ext>
            </a:extLst>
          </p:cNvPr>
          <p:cNvSpPr/>
          <p:nvPr/>
        </p:nvSpPr>
        <p:spPr>
          <a:xfrm>
            <a:off x="60158" y="4098299"/>
            <a:ext cx="6396789" cy="2492990"/>
          </a:xfrm>
          <a:prstGeom prst="rect">
            <a:avLst/>
          </a:prstGeom>
        </p:spPr>
        <p:txBody>
          <a:bodyPr wrap="square">
            <a:spAutoFit/>
          </a:bodyPr>
          <a:lstStyle/>
          <a:p>
            <a:pPr marL="182563" lvl="0" indent="-182563">
              <a:spcAft>
                <a:spcPts val="600"/>
              </a:spcAft>
              <a:buFont typeface="Symbol" pitchFamily="2" charset="2"/>
              <a:buChar char=""/>
            </a:pPr>
            <a:r>
              <a:rPr lang="en-GB" sz="1600" dirty="0">
                <a:latin typeface="Times New Roman" panose="02020603050405020304" pitchFamily="18" charset="0"/>
                <a:ea typeface="PMingLiU" panose="02020500000000000000" pitchFamily="18" charset="-120"/>
                <a:cs typeface="Times New Roman" panose="02020603050405020304" pitchFamily="18" charset="0"/>
              </a:rPr>
              <a:t>NINJA-type emulsion detector (</a:t>
            </a:r>
            <a:r>
              <a:rPr lang="el-GR" sz="1600" dirty="0">
                <a:latin typeface="Times New Roman" panose="02020603050405020304" pitchFamily="18" charset="0"/>
                <a:ea typeface="PMingLiU" panose="02020500000000000000" pitchFamily="18" charset="-120"/>
                <a:cs typeface="Times New Roman" panose="02020603050405020304" pitchFamily="18" charset="0"/>
              </a:rPr>
              <a:t>ν</a:t>
            </a:r>
            <a:r>
              <a:rPr lang="fr-CH" sz="1600" dirty="0">
                <a:latin typeface="Times New Roman" panose="02020603050405020304" pitchFamily="18" charset="0"/>
                <a:ea typeface="PMingLiU" panose="02020500000000000000" pitchFamily="18" charset="-120"/>
                <a:cs typeface="Times New Roman" panose="02020603050405020304" pitchFamily="18" charset="0"/>
              </a:rPr>
              <a:t>-King) </a:t>
            </a:r>
            <a:r>
              <a:rPr lang="en-GB" sz="1600" dirty="0">
                <a:latin typeface="Times New Roman" panose="02020603050405020304" pitchFamily="18" charset="0"/>
                <a:ea typeface="PMingLiU" panose="02020500000000000000" pitchFamily="18" charset="-120"/>
                <a:cs typeface="Times New Roman" panose="02020603050405020304" pitchFamily="18" charset="0"/>
              </a:rPr>
              <a:t>will be situated immediately upstream of the SFGD tracker for </a:t>
            </a:r>
            <a:r>
              <a:rPr lang="en-GB" sz="1600" b="1" dirty="0">
                <a:latin typeface="Times New Roman" panose="02020603050405020304" pitchFamily="18" charset="0"/>
                <a:ea typeface="PMingLiU" panose="02020500000000000000" pitchFamily="18" charset="-120"/>
                <a:cs typeface="Times New Roman" panose="02020603050405020304" pitchFamily="18" charset="0"/>
              </a:rPr>
              <a:t>precise neutrino interaction cross-section measurements</a:t>
            </a:r>
            <a:r>
              <a:rPr lang="en-GB" sz="1600" dirty="0">
                <a:latin typeface="Times New Roman" panose="02020603050405020304" pitchFamily="18" charset="0"/>
                <a:ea typeface="PMingLiU" panose="02020500000000000000" pitchFamily="18" charset="-120"/>
                <a:cs typeface="Times New Roman" panose="02020603050405020304" pitchFamily="18" charset="0"/>
              </a:rPr>
              <a:t>.</a:t>
            </a:r>
            <a:endParaRPr lang="en-FR" sz="2400" dirty="0">
              <a:latin typeface="Calibri" panose="020F0502020204030204" pitchFamily="34" charset="0"/>
              <a:ea typeface="PMingLiU" panose="02020500000000000000" pitchFamily="18" charset="-120"/>
              <a:cs typeface="Times New Roman" panose="02020603050405020304" pitchFamily="18" charset="0"/>
            </a:endParaRPr>
          </a:p>
          <a:p>
            <a:pPr marL="182563" lvl="0" indent="-182563">
              <a:buFont typeface="Symbol" pitchFamily="2" charset="2"/>
              <a:buChar char=""/>
            </a:pPr>
            <a:r>
              <a:rPr lang="en-GB" sz="1600" dirty="0">
                <a:latin typeface="Times New Roman" panose="02020603050405020304" pitchFamily="18" charset="0"/>
                <a:ea typeface="PMingLiU" panose="02020500000000000000" pitchFamily="18" charset="-120"/>
                <a:cs typeface="Times New Roman" panose="02020603050405020304" pitchFamily="18" charset="0"/>
              </a:rPr>
              <a:t>NINJA detector is an emulsion-based detector composed of modules using either iron or water as a target</a:t>
            </a:r>
            <a:endParaRPr lang="en-FR" sz="2400" dirty="0">
              <a:latin typeface="Calibri" panose="020F0502020204030204" pitchFamily="34" charset="0"/>
              <a:ea typeface="PMingLiU" panose="02020500000000000000" pitchFamily="18" charset="-120"/>
              <a:cs typeface="Times New Roman" panose="02020603050405020304" pitchFamily="18" charset="0"/>
            </a:endParaRPr>
          </a:p>
          <a:p>
            <a:pPr marL="406400" lvl="1" indent="-223838">
              <a:spcAft>
                <a:spcPts val="600"/>
              </a:spcAft>
              <a:buFont typeface="Courier New" panose="02070309020205020404" pitchFamily="49" charset="0"/>
              <a:buChar char="o"/>
            </a:pPr>
            <a:r>
              <a:rPr lang="en-GB" sz="1600" dirty="0">
                <a:latin typeface="Times New Roman" panose="02020603050405020304" pitchFamily="18" charset="0"/>
                <a:ea typeface="PMingLiU" panose="02020500000000000000" pitchFamily="18" charset="-120"/>
                <a:cs typeface="Times New Roman" panose="02020603050405020304" pitchFamily="18" charset="0"/>
              </a:rPr>
              <a:t>it is currently under operation at </a:t>
            </a:r>
            <a:r>
              <a:rPr lang="en-GB" sz="1600" dirty="0">
                <a:solidFill>
                  <a:srgbClr val="000000"/>
                </a:solidFill>
                <a:latin typeface="Times New Roman" panose="02020603050405020304" pitchFamily="18" charset="0"/>
                <a:ea typeface="游ゴシック" panose="020B0400000000000000" pitchFamily="34" charset="-128"/>
                <a:cs typeface="Times New Roman" panose="02020603050405020304" pitchFamily="18" charset="0"/>
              </a:rPr>
              <a:t>J-PARC by Nagoya University</a:t>
            </a:r>
            <a:r>
              <a:rPr lang="en-GB" sz="1600" dirty="0">
                <a:latin typeface="Times New Roman" panose="02020603050405020304" pitchFamily="18" charset="0"/>
                <a:ea typeface="PMingLiU" panose="02020500000000000000" pitchFamily="18" charset="-120"/>
                <a:cs typeface="Times New Roman" panose="02020603050405020304" pitchFamily="18" charset="0"/>
              </a:rPr>
              <a:t>.</a:t>
            </a:r>
            <a:endParaRPr lang="en-FR" sz="1600" dirty="0">
              <a:latin typeface="Times New Roman" panose="02020603050405020304" pitchFamily="18" charset="0"/>
              <a:ea typeface="PMingLiU" panose="02020500000000000000" pitchFamily="18" charset="-120"/>
              <a:cs typeface="Times New Roman" panose="02020603050405020304" pitchFamily="18" charset="0"/>
            </a:endParaRPr>
          </a:p>
          <a:p>
            <a:pPr marL="182563" lvl="0" indent="-182563">
              <a:buFont typeface="Symbol" pitchFamily="2" charset="2"/>
              <a:buChar char=""/>
            </a:pPr>
            <a:r>
              <a:rPr lang="en-GB" sz="1600" dirty="0">
                <a:latin typeface="Times New Roman" panose="02020603050405020304" pitchFamily="18" charset="0"/>
                <a:ea typeface="PMingLiU" panose="02020500000000000000" pitchFamily="18" charset="-120"/>
                <a:cs typeface="Times New Roman" panose="02020603050405020304" pitchFamily="18" charset="0"/>
              </a:rPr>
              <a:t>A conceptual design for the NINJA-like detector adapted to the ESSνSB project has been developed and included in the technical drawings of the Near Detector.</a:t>
            </a:r>
            <a:endParaRPr lang="en-FR" sz="2400" dirty="0">
              <a:latin typeface="Calibri" panose="020F0502020204030204" pitchFamily="34" charset="0"/>
              <a:ea typeface="PMingLiU" panose="02020500000000000000" pitchFamily="18" charset="-120"/>
              <a:cs typeface="Times New Roman" panose="02020603050405020304" pitchFamily="18" charset="0"/>
            </a:endParaRPr>
          </a:p>
        </p:txBody>
      </p:sp>
      <p:pic>
        <p:nvPicPr>
          <p:cNvPr id="8194" name="Picture 2">
            <a:extLst>
              <a:ext uri="{FF2B5EF4-FFF2-40B4-BE49-F238E27FC236}">
                <a16:creationId xmlns:a16="http://schemas.microsoft.com/office/drawing/2014/main" id="{C610CD2E-8D9E-934C-AB54-23A589B65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328" y="4251158"/>
            <a:ext cx="2717672" cy="18750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CF240C-6204-6146-BC07-0EAA8612082A}"/>
              </a:ext>
            </a:extLst>
          </p:cNvPr>
          <p:cNvSpPr txBox="1"/>
          <p:nvPr/>
        </p:nvSpPr>
        <p:spPr>
          <a:xfrm>
            <a:off x="6620988" y="6126163"/>
            <a:ext cx="2212144" cy="338554"/>
          </a:xfrm>
          <a:prstGeom prst="rect">
            <a:avLst/>
          </a:prstGeom>
          <a:noFill/>
        </p:spPr>
        <p:txBody>
          <a:bodyPr wrap="none" rtlCol="0">
            <a:spAutoFit/>
          </a:bodyPr>
          <a:lstStyle/>
          <a:p>
            <a:pPr algn="l"/>
            <a:r>
              <a:rPr lang="en-GB" sz="1600" dirty="0">
                <a:solidFill>
                  <a:srgbClr val="0432FF"/>
                </a:solidFill>
              </a:rPr>
              <a:t>from OPERA experiment</a:t>
            </a:r>
          </a:p>
        </p:txBody>
      </p:sp>
    </p:spTree>
    <p:extLst>
      <p:ext uri="{BB962C8B-B14F-4D97-AF65-F5344CB8AC3E}">
        <p14:creationId xmlns:p14="http://schemas.microsoft.com/office/powerpoint/2010/main" val="128132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713499"/>
          </a:xfrm>
        </p:spPr>
        <p:txBody>
          <a:bodyPr>
            <a:normAutofit fontScale="90000"/>
          </a:bodyPr>
          <a:lstStyle/>
          <a:p>
            <a:r>
              <a:rPr lang="en-GB" sz="4000" b="0" dirty="0">
                <a:solidFill>
                  <a:srgbClr val="FF6600"/>
                </a:solidFill>
                <a:latin typeface="Times New Roman" charset="0"/>
                <a:cs typeface="Times New Roman" charset="0"/>
              </a:rPr>
              <a:t>ESS modifications and operation</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NuFact ESSnuSB WS, 31/07/2022</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35</a:t>
            </a:fld>
            <a:endParaRPr lang="en-GB" noProof="0"/>
          </a:p>
        </p:txBody>
      </p:sp>
      <p:pic>
        <p:nvPicPr>
          <p:cNvPr id="31" name="Picture 30">
            <a:extLst>
              <a:ext uri="{FF2B5EF4-FFF2-40B4-BE49-F238E27FC236}">
                <a16:creationId xmlns:a16="http://schemas.microsoft.com/office/drawing/2014/main" id="{882EC0E3-D572-264B-8B73-C7985A95311D}"/>
              </a:ext>
            </a:extLst>
          </p:cNvPr>
          <p:cNvPicPr>
            <a:picLocks noChangeAspect="1"/>
          </p:cNvPicPr>
          <p:nvPr/>
        </p:nvPicPr>
        <p:blipFill>
          <a:blip r:embed="rId3"/>
          <a:stretch>
            <a:fillRect/>
          </a:stretch>
        </p:blipFill>
        <p:spPr>
          <a:xfrm>
            <a:off x="603252" y="1016009"/>
            <a:ext cx="2501900" cy="1765300"/>
          </a:xfrm>
          <a:prstGeom prst="rect">
            <a:avLst/>
          </a:prstGeom>
        </p:spPr>
      </p:pic>
      <p:sp>
        <p:nvSpPr>
          <p:cNvPr id="33" name="TextBox 32">
            <a:extLst>
              <a:ext uri="{FF2B5EF4-FFF2-40B4-BE49-F238E27FC236}">
                <a16:creationId xmlns:a16="http://schemas.microsoft.com/office/drawing/2014/main" id="{12F944E9-A7B4-9744-8A6A-11DCF924606D}"/>
              </a:ext>
            </a:extLst>
          </p:cNvPr>
          <p:cNvSpPr txBox="1"/>
          <p:nvPr/>
        </p:nvSpPr>
        <p:spPr>
          <a:xfrm>
            <a:off x="1184628" y="568414"/>
            <a:ext cx="1339149" cy="461665"/>
          </a:xfrm>
          <a:prstGeom prst="rect">
            <a:avLst/>
          </a:prstGeom>
          <a:noFill/>
        </p:spPr>
        <p:txBody>
          <a:bodyPr wrap="none" rtlCol="0">
            <a:spAutoFit/>
          </a:bodyPr>
          <a:lstStyle/>
          <a:p>
            <a:r>
              <a:rPr lang="en-GB" sz="2400" dirty="0"/>
              <a:t>H</a:t>
            </a:r>
            <a:r>
              <a:rPr lang="en-GB" sz="2400" baseline="30000" dirty="0"/>
              <a:t>-</a:t>
            </a:r>
            <a:r>
              <a:rPr lang="en-GB" sz="2400" dirty="0"/>
              <a:t> source</a:t>
            </a:r>
          </a:p>
        </p:txBody>
      </p:sp>
      <p:sp>
        <p:nvSpPr>
          <p:cNvPr id="34" name="TextBox 33">
            <a:extLst>
              <a:ext uri="{FF2B5EF4-FFF2-40B4-BE49-F238E27FC236}">
                <a16:creationId xmlns:a16="http://schemas.microsoft.com/office/drawing/2014/main" id="{4AA90720-A559-FC4C-8AAF-D11CDE27F076}"/>
              </a:ext>
            </a:extLst>
          </p:cNvPr>
          <p:cNvSpPr txBox="1"/>
          <p:nvPr/>
        </p:nvSpPr>
        <p:spPr>
          <a:xfrm>
            <a:off x="5134212" y="611523"/>
            <a:ext cx="2934521" cy="461665"/>
          </a:xfrm>
          <a:prstGeom prst="rect">
            <a:avLst/>
          </a:prstGeom>
          <a:noFill/>
        </p:spPr>
        <p:txBody>
          <a:bodyPr wrap="none" rtlCol="0">
            <a:spAutoFit/>
          </a:bodyPr>
          <a:lstStyle/>
          <a:p>
            <a:r>
              <a:rPr lang="en-GB" sz="2400" dirty="0"/>
              <a:t>time operation option</a:t>
            </a:r>
          </a:p>
        </p:txBody>
      </p:sp>
      <p:pic>
        <p:nvPicPr>
          <p:cNvPr id="38" name="Picture 37">
            <a:extLst>
              <a:ext uri="{FF2B5EF4-FFF2-40B4-BE49-F238E27FC236}">
                <a16:creationId xmlns:a16="http://schemas.microsoft.com/office/drawing/2014/main" id="{5B0F6242-730B-4A48-9C45-C08E288E2668}"/>
              </a:ext>
            </a:extLst>
          </p:cNvPr>
          <p:cNvPicPr>
            <a:picLocks noChangeAspect="1"/>
          </p:cNvPicPr>
          <p:nvPr/>
        </p:nvPicPr>
        <p:blipFill>
          <a:blip r:embed="rId4"/>
          <a:stretch>
            <a:fillRect/>
          </a:stretch>
        </p:blipFill>
        <p:spPr>
          <a:xfrm>
            <a:off x="4874732" y="1073188"/>
            <a:ext cx="3617104" cy="2026149"/>
          </a:xfrm>
          <a:prstGeom prst="rect">
            <a:avLst/>
          </a:prstGeom>
        </p:spPr>
      </p:pic>
      <p:grpSp>
        <p:nvGrpSpPr>
          <p:cNvPr id="39" name="Group 38">
            <a:extLst>
              <a:ext uri="{FF2B5EF4-FFF2-40B4-BE49-F238E27FC236}">
                <a16:creationId xmlns:a16="http://schemas.microsoft.com/office/drawing/2014/main" id="{F965A516-4F90-6A44-B620-77ECFAA661AB}"/>
              </a:ext>
            </a:extLst>
          </p:cNvPr>
          <p:cNvGrpSpPr/>
          <p:nvPr/>
        </p:nvGrpSpPr>
        <p:grpSpPr>
          <a:xfrm>
            <a:off x="302193" y="3357386"/>
            <a:ext cx="3104017" cy="3101201"/>
            <a:chOff x="182880" y="867708"/>
            <a:chExt cx="3967920" cy="3964320"/>
          </a:xfrm>
        </p:grpSpPr>
        <p:pic>
          <p:nvPicPr>
            <p:cNvPr id="40" name="Picture 17">
              <a:extLst>
                <a:ext uri="{FF2B5EF4-FFF2-40B4-BE49-F238E27FC236}">
                  <a16:creationId xmlns:a16="http://schemas.microsoft.com/office/drawing/2014/main" id="{B9EE76B1-B96C-1946-A18E-266888F0B77A}"/>
                </a:ext>
              </a:extLst>
            </p:cNvPr>
            <p:cNvPicPr/>
            <p:nvPr/>
          </p:nvPicPr>
          <p:blipFill>
            <a:blip r:embed="rId5"/>
            <a:stretch/>
          </p:blipFill>
          <p:spPr>
            <a:xfrm>
              <a:off x="493200" y="975348"/>
              <a:ext cx="3657600" cy="3657600"/>
            </a:xfrm>
            <a:prstGeom prst="rect">
              <a:avLst/>
            </a:prstGeom>
            <a:ln>
              <a:noFill/>
            </a:ln>
          </p:spPr>
        </p:pic>
        <p:sp>
          <p:nvSpPr>
            <p:cNvPr id="41" name="CustomShape 1">
              <a:extLst>
                <a:ext uri="{FF2B5EF4-FFF2-40B4-BE49-F238E27FC236}">
                  <a16:creationId xmlns:a16="http://schemas.microsoft.com/office/drawing/2014/main" id="{208F78B4-F8D9-4844-93C6-E6DBCEF68612}"/>
                </a:ext>
              </a:extLst>
            </p:cNvPr>
            <p:cNvSpPr/>
            <p:nvPr/>
          </p:nvSpPr>
          <p:spPr>
            <a:xfrm>
              <a:off x="1426320" y="1889748"/>
              <a:ext cx="1828800" cy="18288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sp>
        <p:grpSp>
          <p:nvGrpSpPr>
            <p:cNvPr id="42" name="Group 6">
              <a:extLst>
                <a:ext uri="{FF2B5EF4-FFF2-40B4-BE49-F238E27FC236}">
                  <a16:creationId xmlns:a16="http://schemas.microsoft.com/office/drawing/2014/main" id="{4425571A-2D32-6E44-AEBC-7B1611015C97}"/>
                </a:ext>
              </a:extLst>
            </p:cNvPr>
            <p:cNvGrpSpPr/>
            <p:nvPr/>
          </p:nvGrpSpPr>
          <p:grpSpPr>
            <a:xfrm>
              <a:off x="1734480" y="2119788"/>
              <a:ext cx="1142640" cy="179280"/>
              <a:chOff x="1734480" y="2424600"/>
              <a:chExt cx="1142640" cy="179280"/>
            </a:xfrm>
          </p:grpSpPr>
          <p:sp>
            <p:nvSpPr>
              <p:cNvPr id="72" name="Freeform 7">
                <a:extLst>
                  <a:ext uri="{FF2B5EF4-FFF2-40B4-BE49-F238E27FC236}">
                    <a16:creationId xmlns:a16="http://schemas.microsoft.com/office/drawing/2014/main" id="{30CD3A32-891E-D046-A518-AD1CBB803F70}"/>
                  </a:ext>
                </a:extLst>
              </p:cNvPr>
              <p:cNvSpPr/>
              <p:nvPr/>
            </p:nvSpPr>
            <p:spPr>
              <a:xfrm>
                <a:off x="1734480" y="2424600"/>
                <a:ext cx="1143000" cy="173880"/>
              </a:xfrm>
              <a:custGeom>
                <a:avLst/>
                <a:gdLst/>
                <a:ahLst/>
                <a:cxnLst/>
                <a:rect l="0" t="0" r="r" b="b"/>
                <a:pathLst>
                  <a:path w="3175" h="483">
                    <a:moveTo>
                      <a:pt x="1587" y="482"/>
                    </a:moveTo>
                    <a:lnTo>
                      <a:pt x="0" y="482"/>
                    </a:lnTo>
                    <a:lnTo>
                      <a:pt x="0" y="0"/>
                    </a:lnTo>
                    <a:lnTo>
                      <a:pt x="3174" y="0"/>
                    </a:lnTo>
                    <a:lnTo>
                      <a:pt x="3174" y="482"/>
                    </a:lnTo>
                    <a:lnTo>
                      <a:pt x="1587" y="482"/>
                    </a:lnTo>
                  </a:path>
                </a:pathLst>
              </a:custGeom>
              <a:solidFill>
                <a:srgbClr val="FFFFFF"/>
              </a:solidFill>
              <a:ln w="15840">
                <a:noFill/>
              </a:ln>
            </p:spPr>
          </p:sp>
          <p:sp>
            <p:nvSpPr>
              <p:cNvPr id="73" name="Freeform 8">
                <a:extLst>
                  <a:ext uri="{FF2B5EF4-FFF2-40B4-BE49-F238E27FC236}">
                    <a16:creationId xmlns:a16="http://schemas.microsoft.com/office/drawing/2014/main" id="{B68ABF66-704E-1D41-9888-24EF588FDC53}"/>
                  </a:ext>
                </a:extLst>
              </p:cNvPr>
              <p:cNvSpPr/>
              <p:nvPr/>
            </p:nvSpPr>
            <p:spPr>
              <a:xfrm>
                <a:off x="1744200" y="2424600"/>
                <a:ext cx="153720" cy="173880"/>
              </a:xfrm>
              <a:custGeom>
                <a:avLst/>
                <a:gdLst/>
                <a:ahLst/>
                <a:cxnLst/>
                <a:rect l="0" t="0" r="r" b="b"/>
                <a:pathLst>
                  <a:path w="427" h="483">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8"/>
                    </a:lnTo>
                    <a:cubicBezTo>
                      <a:pt x="77" y="455"/>
                      <a:pt x="75" y="460"/>
                      <a:pt x="19" y="460"/>
                    </a:cubicBezTo>
                    <a:cubicBezTo>
                      <a:pt x="6" y="460"/>
                      <a:pt x="0" y="460"/>
                      <a:pt x="0" y="474"/>
                    </a:cubicBezTo>
                    <a:cubicBezTo>
                      <a:pt x="0" y="482"/>
                      <a:pt x="6" y="482"/>
                      <a:pt x="19" y="482"/>
                    </a:cubicBezTo>
                    <a:lnTo>
                      <a:pt x="346" y="482"/>
                    </a:lnTo>
                    <a:cubicBezTo>
                      <a:pt x="363" y="482"/>
                      <a:pt x="363" y="482"/>
                      <a:pt x="368" y="471"/>
                    </a:cubicBezTo>
                    <a:lnTo>
                      <a:pt x="424" y="317"/>
                    </a:lnTo>
                    <a:cubicBezTo>
                      <a:pt x="426" y="311"/>
                      <a:pt x="426" y="309"/>
                      <a:pt x="426" y="307"/>
                    </a:cubicBezTo>
                    <a:cubicBezTo>
                      <a:pt x="426" y="304"/>
                      <a:pt x="424" y="299"/>
                      <a:pt x="418" y="299"/>
                    </a:cubicBezTo>
                    <a:cubicBezTo>
                      <a:pt x="411" y="299"/>
                      <a:pt x="411" y="304"/>
                      <a:pt x="406" y="315"/>
                    </a:cubicBezTo>
                    <a:cubicBezTo>
                      <a:pt x="382" y="380"/>
                      <a:pt x="350" y="460"/>
                      <a:pt x="229" y="460"/>
                    </a:cubicBezTo>
                    <a:lnTo>
                      <a:pt x="162" y="460"/>
                    </a:lnTo>
                    <a:cubicBezTo>
                      <a:pt x="152" y="460"/>
                      <a:pt x="150" y="460"/>
                      <a:pt x="147" y="460"/>
                    </a:cubicBezTo>
                    <a:cubicBezTo>
                      <a:pt x="139" y="460"/>
                      <a:pt x="138" y="458"/>
                      <a:pt x="138" y="453"/>
                    </a:cubicBezTo>
                    <a:cubicBezTo>
                      <a:pt x="138" y="450"/>
                      <a:pt x="138" y="448"/>
                      <a:pt x="141" y="436"/>
                    </a:cubicBezTo>
                    <a:lnTo>
                      <a:pt x="237" y="54"/>
                    </a:lnTo>
                  </a:path>
                </a:pathLst>
              </a:custGeom>
              <a:solidFill>
                <a:srgbClr val="000000"/>
              </a:solidFill>
              <a:ln w="15840">
                <a:noFill/>
              </a:ln>
            </p:spPr>
          </p:sp>
          <p:sp>
            <p:nvSpPr>
              <p:cNvPr id="74" name="Freeform 9">
                <a:extLst>
                  <a:ext uri="{FF2B5EF4-FFF2-40B4-BE49-F238E27FC236}">
                    <a16:creationId xmlns:a16="http://schemas.microsoft.com/office/drawing/2014/main" id="{587588BA-8E48-5D49-BC41-68733E9211B9}"/>
                  </a:ext>
                </a:extLst>
              </p:cNvPr>
              <p:cNvSpPr/>
              <p:nvPr/>
            </p:nvSpPr>
            <p:spPr>
              <a:xfrm>
                <a:off x="1991520" y="2504880"/>
                <a:ext cx="169200" cy="60480"/>
              </a:xfrm>
              <a:custGeom>
                <a:avLst/>
                <a:gdLst/>
                <a:ahLst/>
                <a:cxnLst/>
                <a:rect l="0" t="0" r="r" b="b"/>
                <a:pathLst>
                  <a:path w="470" h="168">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7"/>
                    </a:moveTo>
                    <a:cubicBezTo>
                      <a:pt x="456" y="167"/>
                      <a:pt x="469" y="167"/>
                      <a:pt x="469" y="152"/>
                    </a:cubicBezTo>
                    <a:cubicBezTo>
                      <a:pt x="469" y="138"/>
                      <a:pt x="456" y="138"/>
                      <a:pt x="445" y="138"/>
                    </a:cubicBezTo>
                    <a:lnTo>
                      <a:pt x="24" y="138"/>
                    </a:lnTo>
                    <a:cubicBezTo>
                      <a:pt x="13" y="138"/>
                      <a:pt x="0" y="138"/>
                      <a:pt x="0" y="152"/>
                    </a:cubicBezTo>
                    <a:cubicBezTo>
                      <a:pt x="0" y="167"/>
                      <a:pt x="13" y="167"/>
                      <a:pt x="24" y="167"/>
                    </a:cubicBezTo>
                    <a:lnTo>
                      <a:pt x="446" y="167"/>
                    </a:lnTo>
                  </a:path>
                </a:pathLst>
              </a:custGeom>
              <a:solidFill>
                <a:srgbClr val="000000"/>
              </a:solidFill>
              <a:ln w="15840">
                <a:noFill/>
              </a:ln>
            </p:spPr>
          </p:sp>
          <p:sp>
            <p:nvSpPr>
              <p:cNvPr id="75" name="Freeform 10">
                <a:extLst>
                  <a:ext uri="{FF2B5EF4-FFF2-40B4-BE49-F238E27FC236}">
                    <a16:creationId xmlns:a16="http://schemas.microsoft.com/office/drawing/2014/main" id="{4E63A09A-DF3B-6144-97B7-D56839A19F60}"/>
                  </a:ext>
                </a:extLst>
              </p:cNvPr>
              <p:cNvSpPr/>
              <p:nvPr/>
            </p:nvSpPr>
            <p:spPr>
              <a:xfrm>
                <a:off x="2254680" y="2429280"/>
                <a:ext cx="105840" cy="174960"/>
              </a:xfrm>
              <a:custGeom>
                <a:avLst/>
                <a:gdLst/>
                <a:ahLst/>
                <a:cxnLst/>
                <a:rect l="0" t="0" r="r" b="b"/>
                <a:pathLst>
                  <a:path w="294" h="486">
                    <a:moveTo>
                      <a:pt x="176" y="221"/>
                    </a:moveTo>
                    <a:cubicBezTo>
                      <a:pt x="234" y="203"/>
                      <a:pt x="274" y="154"/>
                      <a:pt x="274" y="98"/>
                    </a:cubicBezTo>
                    <a:cubicBezTo>
                      <a:pt x="274" y="40"/>
                      <a:pt x="213" y="0"/>
                      <a:pt x="144" y="0"/>
                    </a:cubicBezTo>
                    <a:cubicBezTo>
                      <a:pt x="74" y="0"/>
                      <a:pt x="19" y="42"/>
                      <a:pt x="19" y="96"/>
                    </a:cubicBezTo>
                    <a:cubicBezTo>
                      <a:pt x="19" y="118"/>
                      <a:pt x="35" y="133"/>
                      <a:pt x="54" y="133"/>
                    </a:cubicBezTo>
                    <a:cubicBezTo>
                      <a:pt x="77" y="133"/>
                      <a:pt x="91" y="117"/>
                      <a:pt x="91" y="96"/>
                    </a:cubicBezTo>
                    <a:cubicBezTo>
                      <a:pt x="91" y="61"/>
                      <a:pt x="58" y="61"/>
                      <a:pt x="48" y="61"/>
                    </a:cubicBezTo>
                    <a:cubicBezTo>
                      <a:pt x="69" y="27"/>
                      <a:pt x="115" y="18"/>
                      <a:pt x="141" y="18"/>
                    </a:cubicBezTo>
                    <a:cubicBezTo>
                      <a:pt x="170" y="18"/>
                      <a:pt x="210" y="34"/>
                      <a:pt x="210" y="96"/>
                    </a:cubicBezTo>
                    <a:cubicBezTo>
                      <a:pt x="210" y="106"/>
                      <a:pt x="208" y="146"/>
                      <a:pt x="189" y="178"/>
                    </a:cubicBezTo>
                    <a:cubicBezTo>
                      <a:pt x="168" y="211"/>
                      <a:pt x="144" y="213"/>
                      <a:pt x="126" y="215"/>
                    </a:cubicBezTo>
                    <a:cubicBezTo>
                      <a:pt x="122" y="215"/>
                      <a:pt x="104" y="216"/>
                      <a:pt x="99" y="216"/>
                    </a:cubicBezTo>
                    <a:cubicBezTo>
                      <a:pt x="93" y="216"/>
                      <a:pt x="88" y="218"/>
                      <a:pt x="88" y="224"/>
                    </a:cubicBezTo>
                    <a:cubicBezTo>
                      <a:pt x="88" y="232"/>
                      <a:pt x="93" y="232"/>
                      <a:pt x="106" y="232"/>
                    </a:cubicBezTo>
                    <a:lnTo>
                      <a:pt x="136" y="232"/>
                    </a:lnTo>
                    <a:cubicBezTo>
                      <a:pt x="194" y="232"/>
                      <a:pt x="221" y="280"/>
                      <a:pt x="221" y="349"/>
                    </a:cubicBezTo>
                    <a:cubicBezTo>
                      <a:pt x="221" y="445"/>
                      <a:pt x="171" y="466"/>
                      <a:pt x="141" y="466"/>
                    </a:cubicBezTo>
                    <a:cubicBezTo>
                      <a:pt x="110" y="466"/>
                      <a:pt x="58" y="453"/>
                      <a:pt x="32" y="412"/>
                    </a:cubicBezTo>
                    <a:cubicBezTo>
                      <a:pt x="58" y="416"/>
                      <a:pt x="78" y="400"/>
                      <a:pt x="78" y="373"/>
                    </a:cubicBezTo>
                    <a:cubicBezTo>
                      <a:pt x="78" y="347"/>
                      <a:pt x="61" y="333"/>
                      <a:pt x="40" y="333"/>
                    </a:cubicBezTo>
                    <a:cubicBezTo>
                      <a:pt x="22" y="333"/>
                      <a:pt x="0" y="344"/>
                      <a:pt x="0" y="375"/>
                    </a:cubicBezTo>
                    <a:cubicBezTo>
                      <a:pt x="0" y="439"/>
                      <a:pt x="66" y="485"/>
                      <a:pt x="142" y="485"/>
                    </a:cubicBezTo>
                    <a:cubicBezTo>
                      <a:pt x="229" y="485"/>
                      <a:pt x="293" y="421"/>
                      <a:pt x="293" y="349"/>
                    </a:cubicBezTo>
                    <a:cubicBezTo>
                      <a:pt x="293" y="291"/>
                      <a:pt x="248" y="237"/>
                      <a:pt x="176" y="221"/>
                    </a:cubicBezTo>
                  </a:path>
                </a:pathLst>
              </a:custGeom>
              <a:solidFill>
                <a:srgbClr val="000000"/>
              </a:solidFill>
              <a:ln w="15840">
                <a:noFill/>
              </a:ln>
            </p:spPr>
          </p:sp>
          <p:sp>
            <p:nvSpPr>
              <p:cNvPr id="76" name="Freeform 11">
                <a:extLst>
                  <a:ext uri="{FF2B5EF4-FFF2-40B4-BE49-F238E27FC236}">
                    <a16:creationId xmlns:a16="http://schemas.microsoft.com/office/drawing/2014/main" id="{3185A889-43AD-E746-886C-FBEC5B9CC67B}"/>
                  </a:ext>
                </a:extLst>
              </p:cNvPr>
              <p:cNvSpPr/>
              <p:nvPr/>
            </p:nvSpPr>
            <p:spPr>
              <a:xfrm>
                <a:off x="2381400" y="2429280"/>
                <a:ext cx="105840" cy="174960"/>
              </a:xfrm>
              <a:custGeom>
                <a:avLst/>
                <a:gdLst/>
                <a:ahLst/>
                <a:cxnLst/>
                <a:rect l="0" t="0" r="r" b="b"/>
                <a:pathLst>
                  <a:path w="294" h="486">
                    <a:moveTo>
                      <a:pt x="85" y="147"/>
                    </a:moveTo>
                    <a:cubicBezTo>
                      <a:pt x="53" y="127"/>
                      <a:pt x="50" y="102"/>
                      <a:pt x="50" y="90"/>
                    </a:cubicBezTo>
                    <a:cubicBezTo>
                      <a:pt x="50" y="48"/>
                      <a:pt x="96" y="18"/>
                      <a:pt x="146" y="18"/>
                    </a:cubicBezTo>
                    <a:cubicBezTo>
                      <a:pt x="198" y="18"/>
                      <a:pt x="243" y="54"/>
                      <a:pt x="243" y="106"/>
                    </a:cubicBezTo>
                    <a:cubicBezTo>
                      <a:pt x="243" y="146"/>
                      <a:pt x="216" y="179"/>
                      <a:pt x="173" y="203"/>
                    </a:cubicBezTo>
                    <a:lnTo>
                      <a:pt x="85" y="147"/>
                    </a:lnTo>
                    <a:moveTo>
                      <a:pt x="189" y="215"/>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4"/>
                    </a:cubicBezTo>
                    <a:cubicBezTo>
                      <a:pt x="61" y="255"/>
                      <a:pt x="0" y="293"/>
                      <a:pt x="0" y="363"/>
                    </a:cubicBezTo>
                    <a:cubicBezTo>
                      <a:pt x="0" y="439"/>
                      <a:pt x="72" y="485"/>
                      <a:pt x="146" y="485"/>
                    </a:cubicBezTo>
                    <a:cubicBezTo>
                      <a:pt x="226" y="485"/>
                      <a:pt x="293" y="428"/>
                      <a:pt x="293" y="352"/>
                    </a:cubicBezTo>
                    <a:cubicBezTo>
                      <a:pt x="293" y="327"/>
                      <a:pt x="285" y="295"/>
                      <a:pt x="259" y="264"/>
                    </a:cubicBezTo>
                    <a:cubicBezTo>
                      <a:pt x="245" y="250"/>
                      <a:pt x="234" y="243"/>
                      <a:pt x="189" y="215"/>
                    </a:cubicBezTo>
                    <a:moveTo>
                      <a:pt x="118" y="245"/>
                    </a:moveTo>
                    <a:lnTo>
                      <a:pt x="205" y="299"/>
                    </a:lnTo>
                    <a:cubicBezTo>
                      <a:pt x="224" y="312"/>
                      <a:pt x="258" y="333"/>
                      <a:pt x="258" y="376"/>
                    </a:cubicBezTo>
                    <a:cubicBezTo>
                      <a:pt x="258" y="429"/>
                      <a:pt x="205" y="466"/>
                      <a:pt x="147" y="466"/>
                    </a:cubicBezTo>
                    <a:cubicBezTo>
                      <a:pt x="86" y="466"/>
                      <a:pt x="35" y="423"/>
                      <a:pt x="35" y="363"/>
                    </a:cubicBezTo>
                    <a:cubicBezTo>
                      <a:pt x="35" y="322"/>
                      <a:pt x="58" y="277"/>
                      <a:pt x="118" y="245"/>
                    </a:cubicBezTo>
                  </a:path>
                </a:pathLst>
              </a:custGeom>
              <a:solidFill>
                <a:srgbClr val="000000"/>
              </a:solidFill>
              <a:ln w="15840">
                <a:noFill/>
              </a:ln>
            </p:spPr>
          </p:sp>
          <p:sp>
            <p:nvSpPr>
              <p:cNvPr id="77" name="Freeform 12">
                <a:extLst>
                  <a:ext uri="{FF2B5EF4-FFF2-40B4-BE49-F238E27FC236}">
                    <a16:creationId xmlns:a16="http://schemas.microsoft.com/office/drawing/2014/main" id="{992A8BE0-2036-5844-8C9E-B8F2BA0A399D}"/>
                  </a:ext>
                </a:extLst>
              </p:cNvPr>
              <p:cNvSpPr/>
              <p:nvPr/>
            </p:nvSpPr>
            <p:spPr>
              <a:xfrm>
                <a:off x="2503800" y="2426400"/>
                <a:ext cx="113400" cy="172080"/>
              </a:xfrm>
              <a:custGeom>
                <a:avLst/>
                <a:gdLst/>
                <a:ahLst/>
                <a:cxnLst/>
                <a:rect l="0" t="0" r="r" b="b"/>
                <a:pathLst>
                  <a:path w="315" h="478">
                    <a:moveTo>
                      <a:pt x="187" y="362"/>
                    </a:moveTo>
                    <a:lnTo>
                      <a:pt x="187" y="423"/>
                    </a:lnTo>
                    <a:cubicBezTo>
                      <a:pt x="187" y="448"/>
                      <a:pt x="187" y="456"/>
                      <a:pt x="134" y="456"/>
                    </a:cubicBezTo>
                    <a:lnTo>
                      <a:pt x="120" y="456"/>
                    </a:lnTo>
                    <a:lnTo>
                      <a:pt x="120" y="477"/>
                    </a:lnTo>
                    <a:cubicBezTo>
                      <a:pt x="149" y="476"/>
                      <a:pt x="186" y="476"/>
                      <a:pt x="214" y="476"/>
                    </a:cubicBezTo>
                    <a:cubicBezTo>
                      <a:pt x="245" y="476"/>
                      <a:pt x="282" y="476"/>
                      <a:pt x="310" y="477"/>
                    </a:cubicBezTo>
                    <a:lnTo>
                      <a:pt x="310" y="456"/>
                    </a:lnTo>
                    <a:lnTo>
                      <a:pt x="296" y="456"/>
                    </a:lnTo>
                    <a:cubicBezTo>
                      <a:pt x="243" y="456"/>
                      <a:pt x="242" y="448"/>
                      <a:pt x="242" y="423"/>
                    </a:cubicBezTo>
                    <a:lnTo>
                      <a:pt x="242" y="362"/>
                    </a:lnTo>
                    <a:lnTo>
                      <a:pt x="314" y="362"/>
                    </a:lnTo>
                    <a:lnTo>
                      <a:pt x="314" y="339"/>
                    </a:lnTo>
                    <a:lnTo>
                      <a:pt x="242" y="339"/>
                    </a:lnTo>
                    <a:lnTo>
                      <a:pt x="242" y="18"/>
                    </a:lnTo>
                    <a:cubicBezTo>
                      <a:pt x="242" y="5"/>
                      <a:pt x="242" y="0"/>
                      <a:pt x="230" y="0"/>
                    </a:cubicBezTo>
                    <a:cubicBezTo>
                      <a:pt x="224" y="0"/>
                      <a:pt x="222" y="0"/>
                      <a:pt x="218" y="8"/>
                    </a:cubicBezTo>
                    <a:lnTo>
                      <a:pt x="0" y="339"/>
                    </a:lnTo>
                    <a:lnTo>
                      <a:pt x="0" y="362"/>
                    </a:lnTo>
                    <a:lnTo>
                      <a:pt x="187" y="362"/>
                    </a:lnTo>
                    <a:moveTo>
                      <a:pt x="192" y="339"/>
                    </a:moveTo>
                    <a:lnTo>
                      <a:pt x="19" y="339"/>
                    </a:lnTo>
                    <a:lnTo>
                      <a:pt x="192" y="77"/>
                    </a:lnTo>
                    <a:lnTo>
                      <a:pt x="192" y="339"/>
                    </a:lnTo>
                  </a:path>
                </a:pathLst>
              </a:custGeom>
              <a:solidFill>
                <a:srgbClr val="000000"/>
              </a:solidFill>
              <a:ln w="15840">
                <a:noFill/>
              </a:ln>
            </p:spPr>
          </p:sp>
          <p:sp>
            <p:nvSpPr>
              <p:cNvPr id="78" name="Freeform 13">
                <a:extLst>
                  <a:ext uri="{FF2B5EF4-FFF2-40B4-BE49-F238E27FC236}">
                    <a16:creationId xmlns:a16="http://schemas.microsoft.com/office/drawing/2014/main" id="{5AC4898B-3654-BA4A-BCA0-30EB4D44F4DD}"/>
                  </a:ext>
                </a:extLst>
              </p:cNvPr>
              <p:cNvSpPr/>
              <p:nvPr/>
            </p:nvSpPr>
            <p:spPr>
              <a:xfrm>
                <a:off x="2673720" y="2485800"/>
                <a:ext cx="198360" cy="112680"/>
              </a:xfrm>
              <a:custGeom>
                <a:avLst/>
                <a:gdLst/>
                <a:ahLst/>
                <a:cxnLst/>
                <a:rect l="0" t="0" r="r" b="b"/>
                <a:pathLst>
                  <a:path w="551" h="313">
                    <a:moveTo>
                      <a:pt x="54" y="69"/>
                    </a:moveTo>
                    <a:lnTo>
                      <a:pt x="54" y="259"/>
                    </a:lnTo>
                    <a:cubicBezTo>
                      <a:pt x="54" y="290"/>
                      <a:pt x="48" y="290"/>
                      <a:pt x="0" y="290"/>
                    </a:cubicBezTo>
                    <a:lnTo>
                      <a:pt x="0" y="312"/>
                    </a:lnTo>
                    <a:cubicBezTo>
                      <a:pt x="24" y="312"/>
                      <a:pt x="61" y="311"/>
                      <a:pt x="80" y="311"/>
                    </a:cubicBezTo>
                    <a:cubicBezTo>
                      <a:pt x="98" y="311"/>
                      <a:pt x="134" y="312"/>
                      <a:pt x="158" y="312"/>
                    </a:cubicBezTo>
                    <a:lnTo>
                      <a:pt x="158" y="290"/>
                    </a:lnTo>
                    <a:cubicBezTo>
                      <a:pt x="112" y="290"/>
                      <a:pt x="104" y="290"/>
                      <a:pt x="104" y="259"/>
                    </a:cubicBezTo>
                    <a:lnTo>
                      <a:pt x="104" y="128"/>
                    </a:lnTo>
                    <a:cubicBezTo>
                      <a:pt x="104" y="54"/>
                      <a:pt x="154" y="16"/>
                      <a:pt x="198" y="16"/>
                    </a:cubicBezTo>
                    <a:cubicBezTo>
                      <a:pt x="243" y="16"/>
                      <a:pt x="251" y="54"/>
                      <a:pt x="251" y="94"/>
                    </a:cubicBezTo>
                    <a:lnTo>
                      <a:pt x="251" y="259"/>
                    </a:lnTo>
                    <a:cubicBezTo>
                      <a:pt x="251" y="290"/>
                      <a:pt x="243" y="290"/>
                      <a:pt x="197" y="290"/>
                    </a:cubicBezTo>
                    <a:lnTo>
                      <a:pt x="197" y="312"/>
                    </a:lnTo>
                    <a:cubicBezTo>
                      <a:pt x="221" y="312"/>
                      <a:pt x="256" y="311"/>
                      <a:pt x="275" y="311"/>
                    </a:cubicBezTo>
                    <a:cubicBezTo>
                      <a:pt x="294" y="311"/>
                      <a:pt x="331" y="312"/>
                      <a:pt x="355" y="312"/>
                    </a:cubicBezTo>
                    <a:lnTo>
                      <a:pt x="355" y="290"/>
                    </a:lnTo>
                    <a:cubicBezTo>
                      <a:pt x="307" y="290"/>
                      <a:pt x="299" y="290"/>
                      <a:pt x="299" y="259"/>
                    </a:cubicBezTo>
                    <a:lnTo>
                      <a:pt x="299" y="128"/>
                    </a:lnTo>
                    <a:cubicBezTo>
                      <a:pt x="299" y="54"/>
                      <a:pt x="350" y="16"/>
                      <a:pt x="395" y="16"/>
                    </a:cubicBezTo>
                    <a:cubicBezTo>
                      <a:pt x="440" y="16"/>
                      <a:pt x="446" y="54"/>
                      <a:pt x="446" y="94"/>
                    </a:cubicBezTo>
                    <a:lnTo>
                      <a:pt x="446" y="259"/>
                    </a:lnTo>
                    <a:cubicBezTo>
                      <a:pt x="446" y="290"/>
                      <a:pt x="440" y="290"/>
                      <a:pt x="392" y="290"/>
                    </a:cubicBezTo>
                    <a:lnTo>
                      <a:pt x="392" y="312"/>
                    </a:lnTo>
                    <a:cubicBezTo>
                      <a:pt x="416" y="312"/>
                      <a:pt x="453" y="311"/>
                      <a:pt x="472" y="311"/>
                    </a:cubicBezTo>
                    <a:cubicBezTo>
                      <a:pt x="490" y="311"/>
                      <a:pt x="526" y="312"/>
                      <a:pt x="550" y="312"/>
                    </a:cubicBezTo>
                    <a:lnTo>
                      <a:pt x="550" y="290"/>
                    </a:lnTo>
                    <a:cubicBezTo>
                      <a:pt x="514" y="290"/>
                      <a:pt x="496" y="290"/>
                      <a:pt x="496" y="269"/>
                    </a:cubicBezTo>
                    <a:lnTo>
                      <a:pt x="496" y="135"/>
                    </a:lnTo>
                    <a:cubicBezTo>
                      <a:pt x="496" y="74"/>
                      <a:pt x="496" y="51"/>
                      <a:pt x="474" y="26"/>
                    </a:cubicBezTo>
                    <a:cubicBezTo>
                      <a:pt x="464" y="14"/>
                      <a:pt x="440" y="0"/>
                      <a:pt x="400" y="0"/>
                    </a:cubicBezTo>
                    <a:cubicBezTo>
                      <a:pt x="341" y="0"/>
                      <a:pt x="309" y="42"/>
                      <a:pt x="298" y="69"/>
                    </a:cubicBezTo>
                    <a:cubicBezTo>
                      <a:pt x="288" y="8"/>
                      <a:pt x="235" y="0"/>
                      <a:pt x="203" y="0"/>
                    </a:cubicBezTo>
                    <a:cubicBezTo>
                      <a:pt x="152" y="0"/>
                      <a:pt x="118" y="30"/>
                      <a:pt x="99" y="74"/>
                    </a:cubicBezTo>
                    <a:lnTo>
                      <a:pt x="99" y="0"/>
                    </a:lnTo>
                    <a:lnTo>
                      <a:pt x="0" y="8"/>
                    </a:lnTo>
                    <a:lnTo>
                      <a:pt x="0" y="30"/>
                    </a:lnTo>
                    <a:cubicBezTo>
                      <a:pt x="50" y="30"/>
                      <a:pt x="54" y="35"/>
                      <a:pt x="54" y="69"/>
                    </a:cubicBezTo>
                  </a:path>
                </a:pathLst>
              </a:custGeom>
              <a:solidFill>
                <a:srgbClr val="000000"/>
              </a:solidFill>
              <a:ln w="15840">
                <a:noFill/>
              </a:ln>
            </p:spPr>
          </p:sp>
        </p:grpSp>
        <p:grpSp>
          <p:nvGrpSpPr>
            <p:cNvPr id="43" name="Group 14">
              <a:extLst>
                <a:ext uri="{FF2B5EF4-FFF2-40B4-BE49-F238E27FC236}">
                  <a16:creationId xmlns:a16="http://schemas.microsoft.com/office/drawing/2014/main" id="{A8800A70-0345-304D-8C85-C0081BB49407}"/>
                </a:ext>
              </a:extLst>
            </p:cNvPr>
            <p:cNvGrpSpPr/>
            <p:nvPr/>
          </p:nvGrpSpPr>
          <p:grpSpPr>
            <a:xfrm>
              <a:off x="1734480" y="2522268"/>
              <a:ext cx="1115280" cy="228960"/>
              <a:chOff x="1734480" y="2827080"/>
              <a:chExt cx="1115280" cy="228960"/>
            </a:xfrm>
          </p:grpSpPr>
          <p:sp>
            <p:nvSpPr>
              <p:cNvPr id="64" name="Freeform 15">
                <a:extLst>
                  <a:ext uri="{FF2B5EF4-FFF2-40B4-BE49-F238E27FC236}">
                    <a16:creationId xmlns:a16="http://schemas.microsoft.com/office/drawing/2014/main" id="{0ACB54A8-2107-E344-8F91-F5453F89B7F1}"/>
                  </a:ext>
                </a:extLst>
              </p:cNvPr>
              <p:cNvSpPr/>
              <p:nvPr/>
            </p:nvSpPr>
            <p:spPr>
              <a:xfrm>
                <a:off x="1734480" y="2832840"/>
                <a:ext cx="1115640" cy="223560"/>
              </a:xfrm>
              <a:custGeom>
                <a:avLst/>
                <a:gdLst/>
                <a:ahLst/>
                <a:cxnLst/>
                <a:rect l="0" t="0" r="r" b="b"/>
                <a:pathLst>
                  <a:path w="3099" h="621">
                    <a:moveTo>
                      <a:pt x="1549" y="620"/>
                    </a:moveTo>
                    <a:lnTo>
                      <a:pt x="0" y="620"/>
                    </a:lnTo>
                    <a:lnTo>
                      <a:pt x="0" y="0"/>
                    </a:lnTo>
                    <a:lnTo>
                      <a:pt x="3098" y="0"/>
                    </a:lnTo>
                    <a:lnTo>
                      <a:pt x="3098" y="620"/>
                    </a:lnTo>
                    <a:lnTo>
                      <a:pt x="1549" y="620"/>
                    </a:lnTo>
                  </a:path>
                </a:pathLst>
              </a:custGeom>
              <a:solidFill>
                <a:srgbClr val="FFFFFF"/>
              </a:solidFill>
              <a:ln w="15840">
                <a:noFill/>
              </a:ln>
            </p:spPr>
          </p:sp>
          <p:sp>
            <p:nvSpPr>
              <p:cNvPr id="65" name="Freeform 16">
                <a:extLst>
                  <a:ext uri="{FF2B5EF4-FFF2-40B4-BE49-F238E27FC236}">
                    <a16:creationId xmlns:a16="http://schemas.microsoft.com/office/drawing/2014/main" id="{218AD219-5B6F-5241-9AFA-FE1B25499226}"/>
                  </a:ext>
                </a:extLst>
              </p:cNvPr>
              <p:cNvSpPr/>
              <p:nvPr/>
            </p:nvSpPr>
            <p:spPr>
              <a:xfrm>
                <a:off x="1747080" y="2827080"/>
                <a:ext cx="176040" cy="228600"/>
              </a:xfrm>
              <a:custGeom>
                <a:avLst/>
                <a:gdLst/>
                <a:ahLst/>
                <a:cxnLst/>
                <a:rect l="0" t="0" r="r" b="b"/>
                <a:pathLst>
                  <a:path w="489" h="635">
                    <a:moveTo>
                      <a:pt x="274" y="493"/>
                    </a:moveTo>
                    <a:cubicBezTo>
                      <a:pt x="384" y="452"/>
                      <a:pt x="488" y="325"/>
                      <a:pt x="488" y="189"/>
                    </a:cubicBezTo>
                    <a:cubicBezTo>
                      <a:pt x="488" y="77"/>
                      <a:pt x="413" y="0"/>
                      <a:pt x="307" y="0"/>
                    </a:cubicBezTo>
                    <a:cubicBezTo>
                      <a:pt x="155" y="0"/>
                      <a:pt x="0" y="160"/>
                      <a:pt x="0" y="325"/>
                    </a:cubicBezTo>
                    <a:cubicBezTo>
                      <a:pt x="0" y="442"/>
                      <a:pt x="78" y="513"/>
                      <a:pt x="181" y="513"/>
                    </a:cubicBezTo>
                    <a:cubicBezTo>
                      <a:pt x="198" y="513"/>
                      <a:pt x="222" y="509"/>
                      <a:pt x="250" y="503"/>
                    </a:cubicBezTo>
                    <a:cubicBezTo>
                      <a:pt x="246" y="546"/>
                      <a:pt x="246" y="548"/>
                      <a:pt x="246" y="558"/>
                    </a:cubicBezTo>
                    <a:cubicBezTo>
                      <a:pt x="246" y="580"/>
                      <a:pt x="246" y="634"/>
                      <a:pt x="306" y="634"/>
                    </a:cubicBezTo>
                    <a:cubicBezTo>
                      <a:pt x="389" y="634"/>
                      <a:pt x="422" y="505"/>
                      <a:pt x="422" y="498"/>
                    </a:cubicBezTo>
                    <a:cubicBezTo>
                      <a:pt x="422" y="492"/>
                      <a:pt x="418" y="490"/>
                      <a:pt x="416" y="490"/>
                    </a:cubicBezTo>
                    <a:cubicBezTo>
                      <a:pt x="410" y="490"/>
                      <a:pt x="408" y="493"/>
                      <a:pt x="406" y="498"/>
                    </a:cubicBezTo>
                    <a:cubicBezTo>
                      <a:pt x="390" y="548"/>
                      <a:pt x="349" y="566"/>
                      <a:pt x="325" y="566"/>
                    </a:cubicBezTo>
                    <a:cubicBezTo>
                      <a:pt x="291" y="566"/>
                      <a:pt x="282" y="546"/>
                      <a:pt x="274" y="493"/>
                    </a:cubicBezTo>
                    <a:moveTo>
                      <a:pt x="141" y="487"/>
                    </a:moveTo>
                    <a:cubicBezTo>
                      <a:pt x="86" y="466"/>
                      <a:pt x="62" y="410"/>
                      <a:pt x="62" y="348"/>
                    </a:cubicBezTo>
                    <a:cubicBezTo>
                      <a:pt x="62" y="298"/>
                      <a:pt x="80" y="199"/>
                      <a:pt x="134" y="122"/>
                    </a:cubicBezTo>
                    <a:cubicBezTo>
                      <a:pt x="186" y="50"/>
                      <a:pt x="251" y="18"/>
                      <a:pt x="304" y="18"/>
                    </a:cubicBezTo>
                    <a:cubicBezTo>
                      <a:pt x="374" y="18"/>
                      <a:pt x="426" y="72"/>
                      <a:pt x="426" y="167"/>
                    </a:cubicBezTo>
                    <a:cubicBezTo>
                      <a:pt x="426" y="237"/>
                      <a:pt x="389" y="402"/>
                      <a:pt x="270" y="469"/>
                    </a:cubicBezTo>
                    <a:cubicBezTo>
                      <a:pt x="267" y="444"/>
                      <a:pt x="261" y="392"/>
                      <a:pt x="208" y="392"/>
                    </a:cubicBezTo>
                    <a:cubicBezTo>
                      <a:pt x="171" y="392"/>
                      <a:pt x="138" y="428"/>
                      <a:pt x="138" y="465"/>
                    </a:cubicBezTo>
                    <a:cubicBezTo>
                      <a:pt x="138" y="479"/>
                      <a:pt x="141" y="487"/>
                      <a:pt x="141" y="487"/>
                    </a:cubicBezTo>
                    <a:moveTo>
                      <a:pt x="184" y="495"/>
                    </a:moveTo>
                    <a:cubicBezTo>
                      <a:pt x="174" y="495"/>
                      <a:pt x="152" y="495"/>
                      <a:pt x="152" y="465"/>
                    </a:cubicBezTo>
                    <a:cubicBezTo>
                      <a:pt x="152" y="437"/>
                      <a:pt x="179" y="409"/>
                      <a:pt x="208" y="409"/>
                    </a:cubicBezTo>
                    <a:cubicBezTo>
                      <a:pt x="238" y="409"/>
                      <a:pt x="251" y="426"/>
                      <a:pt x="251" y="468"/>
                    </a:cubicBezTo>
                    <a:cubicBezTo>
                      <a:pt x="251" y="479"/>
                      <a:pt x="251" y="479"/>
                      <a:pt x="245" y="482"/>
                    </a:cubicBezTo>
                    <a:cubicBezTo>
                      <a:pt x="226" y="490"/>
                      <a:pt x="205" y="495"/>
                      <a:pt x="184" y="495"/>
                    </a:cubicBezTo>
                  </a:path>
                </a:pathLst>
              </a:custGeom>
              <a:solidFill>
                <a:srgbClr val="000000"/>
              </a:solidFill>
              <a:ln w="15840">
                <a:noFill/>
              </a:ln>
            </p:spPr>
          </p:sp>
          <p:sp>
            <p:nvSpPr>
              <p:cNvPr id="66" name="Freeform 17">
                <a:extLst>
                  <a:ext uri="{FF2B5EF4-FFF2-40B4-BE49-F238E27FC236}">
                    <a16:creationId xmlns:a16="http://schemas.microsoft.com/office/drawing/2014/main" id="{731F0902-C0F2-F64A-98AD-4756BF54C2D3}"/>
                  </a:ext>
                </a:extLst>
              </p:cNvPr>
              <p:cNvSpPr/>
              <p:nvPr/>
            </p:nvSpPr>
            <p:spPr>
              <a:xfrm>
                <a:off x="1942920" y="2965320"/>
                <a:ext cx="96120" cy="81000"/>
              </a:xfrm>
              <a:custGeom>
                <a:avLst/>
                <a:gdLst/>
                <a:ahLst/>
                <a:cxnLst/>
                <a:rect l="0" t="0" r="r" b="b"/>
                <a:pathLst>
                  <a:path w="267" h="225">
                    <a:moveTo>
                      <a:pt x="99" y="167"/>
                    </a:moveTo>
                    <a:cubicBezTo>
                      <a:pt x="94" y="183"/>
                      <a:pt x="78" y="210"/>
                      <a:pt x="53" y="210"/>
                    </a:cubicBezTo>
                    <a:cubicBezTo>
                      <a:pt x="51" y="210"/>
                      <a:pt x="37" y="210"/>
                      <a:pt x="26" y="203"/>
                    </a:cubicBezTo>
                    <a:cubicBezTo>
                      <a:pt x="46" y="197"/>
                      <a:pt x="48" y="179"/>
                      <a:pt x="48" y="176"/>
                    </a:cubicBezTo>
                    <a:cubicBezTo>
                      <a:pt x="48" y="165"/>
                      <a:pt x="40" y="157"/>
                      <a:pt x="29" y="157"/>
                    </a:cubicBezTo>
                    <a:cubicBezTo>
                      <a:pt x="14" y="157"/>
                      <a:pt x="0" y="170"/>
                      <a:pt x="0" y="187"/>
                    </a:cubicBezTo>
                    <a:cubicBezTo>
                      <a:pt x="0" y="213"/>
                      <a:pt x="27" y="224"/>
                      <a:pt x="51" y="224"/>
                    </a:cubicBezTo>
                    <a:cubicBezTo>
                      <a:pt x="75" y="224"/>
                      <a:pt x="94" y="210"/>
                      <a:pt x="107" y="189"/>
                    </a:cubicBezTo>
                    <a:cubicBezTo>
                      <a:pt x="120" y="215"/>
                      <a:pt x="147" y="224"/>
                      <a:pt x="166" y="224"/>
                    </a:cubicBezTo>
                    <a:cubicBezTo>
                      <a:pt x="224" y="224"/>
                      <a:pt x="253" y="162"/>
                      <a:pt x="253" y="147"/>
                    </a:cubicBezTo>
                    <a:cubicBezTo>
                      <a:pt x="253" y="141"/>
                      <a:pt x="246" y="141"/>
                      <a:pt x="245" y="141"/>
                    </a:cubicBezTo>
                    <a:cubicBezTo>
                      <a:pt x="238" y="141"/>
                      <a:pt x="238" y="144"/>
                      <a:pt x="237" y="151"/>
                    </a:cubicBezTo>
                    <a:cubicBezTo>
                      <a:pt x="226" y="184"/>
                      <a:pt x="197" y="210"/>
                      <a:pt x="168" y="210"/>
                    </a:cubicBezTo>
                    <a:cubicBezTo>
                      <a:pt x="149" y="210"/>
                      <a:pt x="138" y="197"/>
                      <a:pt x="138" y="178"/>
                    </a:cubicBezTo>
                    <a:cubicBezTo>
                      <a:pt x="138" y="165"/>
                      <a:pt x="150" y="120"/>
                      <a:pt x="163" y="64"/>
                    </a:cubicBezTo>
                    <a:cubicBezTo>
                      <a:pt x="174" y="26"/>
                      <a:pt x="197" y="14"/>
                      <a:pt x="213" y="14"/>
                    </a:cubicBezTo>
                    <a:cubicBezTo>
                      <a:pt x="213" y="14"/>
                      <a:pt x="229" y="14"/>
                      <a:pt x="238" y="21"/>
                    </a:cubicBezTo>
                    <a:cubicBezTo>
                      <a:pt x="224" y="26"/>
                      <a:pt x="218" y="38"/>
                      <a:pt x="218" y="48"/>
                    </a:cubicBezTo>
                    <a:cubicBezTo>
                      <a:pt x="218" y="59"/>
                      <a:pt x="226" y="67"/>
                      <a:pt x="237" y="67"/>
                    </a:cubicBezTo>
                    <a:cubicBezTo>
                      <a:pt x="248" y="67"/>
                      <a:pt x="266" y="58"/>
                      <a:pt x="266" y="37"/>
                    </a:cubicBezTo>
                    <a:cubicBezTo>
                      <a:pt x="266" y="8"/>
                      <a:pt x="234" y="0"/>
                      <a:pt x="213" y="0"/>
                    </a:cubicBezTo>
                    <a:cubicBezTo>
                      <a:pt x="189" y="0"/>
                      <a:pt x="170" y="16"/>
                      <a:pt x="158" y="35"/>
                    </a:cubicBezTo>
                    <a:cubicBezTo>
                      <a:pt x="149" y="14"/>
                      <a:pt x="126" y="0"/>
                      <a:pt x="99" y="0"/>
                    </a:cubicBezTo>
                    <a:cubicBezTo>
                      <a:pt x="43" y="0"/>
                      <a:pt x="11" y="61"/>
                      <a:pt x="11" y="75"/>
                    </a:cubicBezTo>
                    <a:cubicBezTo>
                      <a:pt x="11" y="82"/>
                      <a:pt x="18" y="82"/>
                      <a:pt x="19" y="82"/>
                    </a:cubicBezTo>
                    <a:cubicBezTo>
                      <a:pt x="26" y="82"/>
                      <a:pt x="27" y="80"/>
                      <a:pt x="29" y="74"/>
                    </a:cubicBezTo>
                    <a:cubicBezTo>
                      <a:pt x="42" y="35"/>
                      <a:pt x="72" y="14"/>
                      <a:pt x="98" y="14"/>
                    </a:cubicBezTo>
                    <a:cubicBezTo>
                      <a:pt x="114" y="14"/>
                      <a:pt x="126" y="22"/>
                      <a:pt x="126" y="46"/>
                    </a:cubicBezTo>
                    <a:cubicBezTo>
                      <a:pt x="126" y="56"/>
                      <a:pt x="120" y="82"/>
                      <a:pt x="117" y="98"/>
                    </a:cubicBezTo>
                    <a:lnTo>
                      <a:pt x="99" y="167"/>
                    </a:lnTo>
                  </a:path>
                </a:pathLst>
              </a:custGeom>
              <a:solidFill>
                <a:srgbClr val="000000"/>
              </a:solidFill>
              <a:ln w="15840">
                <a:noFill/>
              </a:ln>
            </p:spPr>
          </p:sp>
          <p:sp>
            <p:nvSpPr>
              <p:cNvPr id="67" name="Freeform 18">
                <a:extLst>
                  <a:ext uri="{FF2B5EF4-FFF2-40B4-BE49-F238E27FC236}">
                    <a16:creationId xmlns:a16="http://schemas.microsoft.com/office/drawing/2014/main" id="{108791A2-3541-0B48-B606-E3FC692033B9}"/>
                  </a:ext>
                </a:extLst>
              </p:cNvPr>
              <p:cNvSpPr/>
              <p:nvPr/>
            </p:nvSpPr>
            <p:spPr>
              <a:xfrm>
                <a:off x="2146320" y="2913120"/>
                <a:ext cx="169200" cy="60480"/>
              </a:xfrm>
              <a:custGeom>
                <a:avLst/>
                <a:gdLst/>
                <a:ahLst/>
                <a:cxnLst/>
                <a:rect l="0" t="0" r="r" b="b"/>
                <a:pathLst>
                  <a:path w="470" h="168">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7"/>
                    </a:moveTo>
                    <a:cubicBezTo>
                      <a:pt x="456" y="167"/>
                      <a:pt x="469" y="167"/>
                      <a:pt x="469" y="152"/>
                    </a:cubicBezTo>
                    <a:cubicBezTo>
                      <a:pt x="469" y="138"/>
                      <a:pt x="456" y="138"/>
                      <a:pt x="445" y="138"/>
                    </a:cubicBezTo>
                    <a:lnTo>
                      <a:pt x="24" y="138"/>
                    </a:lnTo>
                    <a:cubicBezTo>
                      <a:pt x="13" y="138"/>
                      <a:pt x="0" y="138"/>
                      <a:pt x="0" y="152"/>
                    </a:cubicBezTo>
                    <a:cubicBezTo>
                      <a:pt x="0" y="167"/>
                      <a:pt x="13" y="167"/>
                      <a:pt x="24" y="167"/>
                    </a:cubicBezTo>
                    <a:lnTo>
                      <a:pt x="446" y="167"/>
                    </a:lnTo>
                  </a:path>
                </a:pathLst>
              </a:custGeom>
              <a:solidFill>
                <a:srgbClr val="000000"/>
              </a:solidFill>
              <a:ln w="15840">
                <a:noFill/>
              </a:ln>
            </p:spPr>
          </p:sp>
          <p:sp>
            <p:nvSpPr>
              <p:cNvPr id="68" name="Freeform 19">
                <a:extLst>
                  <a:ext uri="{FF2B5EF4-FFF2-40B4-BE49-F238E27FC236}">
                    <a16:creationId xmlns:a16="http://schemas.microsoft.com/office/drawing/2014/main" id="{CD6184FC-63E1-9349-82AE-91CEEC60E88C}"/>
                  </a:ext>
                </a:extLst>
              </p:cNvPr>
              <p:cNvSpPr/>
              <p:nvPr/>
            </p:nvSpPr>
            <p:spPr>
              <a:xfrm>
                <a:off x="2410200" y="2837520"/>
                <a:ext cx="105840" cy="174960"/>
              </a:xfrm>
              <a:custGeom>
                <a:avLst/>
                <a:gdLst/>
                <a:ahLst/>
                <a:cxnLst/>
                <a:rect l="0" t="0" r="r" b="b"/>
                <a:pathLst>
                  <a:path w="294" h="486">
                    <a:moveTo>
                      <a:pt x="85" y="147"/>
                    </a:moveTo>
                    <a:cubicBezTo>
                      <a:pt x="53" y="127"/>
                      <a:pt x="50" y="103"/>
                      <a:pt x="50" y="90"/>
                    </a:cubicBezTo>
                    <a:cubicBezTo>
                      <a:pt x="50" y="48"/>
                      <a:pt x="96" y="18"/>
                      <a:pt x="146" y="18"/>
                    </a:cubicBezTo>
                    <a:cubicBezTo>
                      <a:pt x="198" y="18"/>
                      <a:pt x="243" y="54"/>
                      <a:pt x="243" y="106"/>
                    </a:cubicBezTo>
                    <a:cubicBezTo>
                      <a:pt x="243" y="146"/>
                      <a:pt x="216" y="179"/>
                      <a:pt x="173" y="203"/>
                    </a:cubicBezTo>
                    <a:lnTo>
                      <a:pt x="85" y="147"/>
                    </a:lnTo>
                    <a:moveTo>
                      <a:pt x="189" y="215"/>
                    </a:moveTo>
                    <a:cubicBezTo>
                      <a:pt x="240" y="189"/>
                      <a:pt x="274" y="152"/>
                      <a:pt x="274" y="106"/>
                    </a:cubicBezTo>
                    <a:cubicBezTo>
                      <a:pt x="274" y="40"/>
                      <a:pt x="211" y="0"/>
                      <a:pt x="147" y="0"/>
                    </a:cubicBezTo>
                    <a:cubicBezTo>
                      <a:pt x="77" y="0"/>
                      <a:pt x="19" y="53"/>
                      <a:pt x="19" y="119"/>
                    </a:cubicBezTo>
                    <a:cubicBezTo>
                      <a:pt x="19" y="131"/>
                      <a:pt x="21" y="162"/>
                      <a:pt x="50" y="195"/>
                    </a:cubicBezTo>
                    <a:cubicBezTo>
                      <a:pt x="58" y="203"/>
                      <a:pt x="85" y="221"/>
                      <a:pt x="102" y="234"/>
                    </a:cubicBezTo>
                    <a:cubicBezTo>
                      <a:pt x="61" y="255"/>
                      <a:pt x="0" y="293"/>
                      <a:pt x="0" y="364"/>
                    </a:cubicBezTo>
                    <a:cubicBezTo>
                      <a:pt x="0" y="439"/>
                      <a:pt x="72" y="485"/>
                      <a:pt x="146" y="485"/>
                    </a:cubicBezTo>
                    <a:cubicBezTo>
                      <a:pt x="226" y="485"/>
                      <a:pt x="293" y="428"/>
                      <a:pt x="293" y="352"/>
                    </a:cubicBezTo>
                    <a:cubicBezTo>
                      <a:pt x="293" y="327"/>
                      <a:pt x="285" y="295"/>
                      <a:pt x="259" y="264"/>
                    </a:cubicBezTo>
                    <a:cubicBezTo>
                      <a:pt x="245" y="250"/>
                      <a:pt x="234" y="244"/>
                      <a:pt x="189" y="215"/>
                    </a:cubicBezTo>
                    <a:moveTo>
                      <a:pt x="118" y="245"/>
                    </a:moveTo>
                    <a:lnTo>
                      <a:pt x="205" y="300"/>
                    </a:lnTo>
                    <a:cubicBezTo>
                      <a:pt x="224" y="312"/>
                      <a:pt x="258" y="333"/>
                      <a:pt x="258" y="376"/>
                    </a:cubicBezTo>
                    <a:cubicBezTo>
                      <a:pt x="258" y="429"/>
                      <a:pt x="205" y="466"/>
                      <a:pt x="147" y="466"/>
                    </a:cubicBezTo>
                    <a:cubicBezTo>
                      <a:pt x="86" y="466"/>
                      <a:pt x="35" y="423"/>
                      <a:pt x="35" y="364"/>
                    </a:cubicBezTo>
                    <a:cubicBezTo>
                      <a:pt x="35" y="322"/>
                      <a:pt x="58" y="277"/>
                      <a:pt x="118" y="245"/>
                    </a:cubicBezTo>
                  </a:path>
                </a:pathLst>
              </a:custGeom>
              <a:solidFill>
                <a:srgbClr val="000000"/>
              </a:solidFill>
              <a:ln w="15840">
                <a:noFill/>
              </a:ln>
            </p:spPr>
          </p:sp>
          <p:sp>
            <p:nvSpPr>
              <p:cNvPr id="69" name="Freeform 20">
                <a:extLst>
                  <a:ext uri="{FF2B5EF4-FFF2-40B4-BE49-F238E27FC236}">
                    <a16:creationId xmlns:a16="http://schemas.microsoft.com/office/drawing/2014/main" id="{FA9A41C8-B0B6-304C-90E7-4EC4B2C72D6B}"/>
                  </a:ext>
                </a:extLst>
              </p:cNvPr>
              <p:cNvSpPr/>
              <p:nvPr/>
            </p:nvSpPr>
            <p:spPr>
              <a:xfrm>
                <a:off x="2547720" y="2979360"/>
                <a:ext cx="28080" cy="28080"/>
              </a:xfrm>
              <a:custGeom>
                <a:avLst/>
                <a:gdLst/>
                <a:ahLst/>
                <a:cxnLst/>
                <a:rect l="0" t="0" r="r" b="b"/>
                <a:pathLst>
                  <a:path w="78" h="78">
                    <a:moveTo>
                      <a:pt x="77" y="38"/>
                    </a:moveTo>
                    <a:cubicBezTo>
                      <a:pt x="77" y="18"/>
                      <a:pt x="59" y="0"/>
                      <a:pt x="38" y="0"/>
                    </a:cubicBezTo>
                    <a:cubicBezTo>
                      <a:pt x="18" y="0"/>
                      <a:pt x="0" y="18"/>
                      <a:pt x="0" y="38"/>
                    </a:cubicBezTo>
                    <a:cubicBezTo>
                      <a:pt x="0" y="59"/>
                      <a:pt x="18" y="77"/>
                      <a:pt x="38" y="77"/>
                    </a:cubicBezTo>
                    <a:cubicBezTo>
                      <a:pt x="59" y="77"/>
                      <a:pt x="77" y="59"/>
                      <a:pt x="77" y="38"/>
                    </a:cubicBezTo>
                  </a:path>
                </a:pathLst>
              </a:custGeom>
              <a:solidFill>
                <a:srgbClr val="000000"/>
              </a:solidFill>
              <a:ln w="15840">
                <a:noFill/>
              </a:ln>
            </p:spPr>
          </p:sp>
          <p:sp>
            <p:nvSpPr>
              <p:cNvPr id="70" name="Freeform 21">
                <a:extLst>
                  <a:ext uri="{FF2B5EF4-FFF2-40B4-BE49-F238E27FC236}">
                    <a16:creationId xmlns:a16="http://schemas.microsoft.com/office/drawing/2014/main" id="{00CC2E47-A051-2F4F-A0D1-DFEC0BBAB638}"/>
                  </a:ext>
                </a:extLst>
              </p:cNvPr>
              <p:cNvSpPr/>
              <p:nvPr/>
            </p:nvSpPr>
            <p:spPr>
              <a:xfrm>
                <a:off x="2608920" y="2837520"/>
                <a:ext cx="101880" cy="169920"/>
              </a:xfrm>
              <a:custGeom>
                <a:avLst/>
                <a:gdLst/>
                <a:ahLst/>
                <a:cxnLst/>
                <a:rect l="0" t="0" r="r" b="b"/>
                <a:pathLst>
                  <a:path w="283" h="472">
                    <a:moveTo>
                      <a:pt x="54" y="417"/>
                    </a:moveTo>
                    <a:lnTo>
                      <a:pt x="130" y="343"/>
                    </a:lnTo>
                    <a:cubicBezTo>
                      <a:pt x="240" y="245"/>
                      <a:pt x="282" y="208"/>
                      <a:pt x="282" y="138"/>
                    </a:cubicBezTo>
                    <a:cubicBezTo>
                      <a:pt x="282" y="56"/>
                      <a:pt x="219" y="0"/>
                      <a:pt x="133" y="0"/>
                    </a:cubicBezTo>
                    <a:cubicBezTo>
                      <a:pt x="53" y="0"/>
                      <a:pt x="0" y="66"/>
                      <a:pt x="0" y="128"/>
                    </a:cubicBezTo>
                    <a:cubicBezTo>
                      <a:pt x="0" y="167"/>
                      <a:pt x="35" y="167"/>
                      <a:pt x="37" y="167"/>
                    </a:cubicBezTo>
                    <a:cubicBezTo>
                      <a:pt x="50" y="167"/>
                      <a:pt x="74" y="159"/>
                      <a:pt x="74" y="130"/>
                    </a:cubicBezTo>
                    <a:cubicBezTo>
                      <a:pt x="74" y="112"/>
                      <a:pt x="61" y="93"/>
                      <a:pt x="37" y="93"/>
                    </a:cubicBezTo>
                    <a:cubicBezTo>
                      <a:pt x="30" y="93"/>
                      <a:pt x="30" y="93"/>
                      <a:pt x="27" y="95"/>
                    </a:cubicBezTo>
                    <a:cubicBezTo>
                      <a:pt x="43" y="48"/>
                      <a:pt x="82" y="22"/>
                      <a:pt x="123" y="22"/>
                    </a:cubicBezTo>
                    <a:cubicBezTo>
                      <a:pt x="187" y="22"/>
                      <a:pt x="218" y="78"/>
                      <a:pt x="218" y="138"/>
                    </a:cubicBezTo>
                    <a:cubicBezTo>
                      <a:pt x="218" y="194"/>
                      <a:pt x="182" y="250"/>
                      <a:pt x="144" y="293"/>
                    </a:cubicBezTo>
                    <a:lnTo>
                      <a:pt x="8" y="444"/>
                    </a:lnTo>
                    <a:cubicBezTo>
                      <a:pt x="0" y="452"/>
                      <a:pt x="0" y="453"/>
                      <a:pt x="0" y="471"/>
                    </a:cubicBezTo>
                    <a:lnTo>
                      <a:pt x="262" y="471"/>
                    </a:lnTo>
                    <a:lnTo>
                      <a:pt x="282" y="348"/>
                    </a:lnTo>
                    <a:lnTo>
                      <a:pt x="264" y="348"/>
                    </a:lnTo>
                    <a:cubicBezTo>
                      <a:pt x="261" y="368"/>
                      <a:pt x="256" y="401"/>
                      <a:pt x="248" y="410"/>
                    </a:cubicBezTo>
                    <a:cubicBezTo>
                      <a:pt x="243" y="417"/>
                      <a:pt x="197" y="417"/>
                      <a:pt x="182" y="417"/>
                    </a:cubicBezTo>
                    <a:lnTo>
                      <a:pt x="54" y="417"/>
                    </a:lnTo>
                  </a:path>
                </a:pathLst>
              </a:custGeom>
              <a:solidFill>
                <a:srgbClr val="000000"/>
              </a:solidFill>
              <a:ln w="15840">
                <a:noFill/>
              </a:ln>
            </p:spPr>
          </p:sp>
          <p:sp>
            <p:nvSpPr>
              <p:cNvPr id="71" name="Freeform 22">
                <a:extLst>
                  <a:ext uri="{FF2B5EF4-FFF2-40B4-BE49-F238E27FC236}">
                    <a16:creationId xmlns:a16="http://schemas.microsoft.com/office/drawing/2014/main" id="{FDD2B908-AC8C-5946-BE6C-0B70B17DFFA9}"/>
                  </a:ext>
                </a:extLst>
              </p:cNvPr>
              <p:cNvSpPr/>
              <p:nvPr/>
            </p:nvSpPr>
            <p:spPr>
              <a:xfrm>
                <a:off x="2729880" y="2834640"/>
                <a:ext cx="113400" cy="172080"/>
              </a:xfrm>
              <a:custGeom>
                <a:avLst/>
                <a:gdLst/>
                <a:ahLst/>
                <a:cxnLst/>
                <a:rect l="0" t="0" r="r" b="b"/>
                <a:pathLst>
                  <a:path w="315" h="478">
                    <a:moveTo>
                      <a:pt x="187" y="362"/>
                    </a:moveTo>
                    <a:lnTo>
                      <a:pt x="187" y="423"/>
                    </a:lnTo>
                    <a:cubicBezTo>
                      <a:pt x="187" y="449"/>
                      <a:pt x="187" y="457"/>
                      <a:pt x="134" y="457"/>
                    </a:cubicBezTo>
                    <a:lnTo>
                      <a:pt x="120" y="457"/>
                    </a:lnTo>
                    <a:lnTo>
                      <a:pt x="120" y="477"/>
                    </a:lnTo>
                    <a:cubicBezTo>
                      <a:pt x="149" y="476"/>
                      <a:pt x="186" y="476"/>
                      <a:pt x="214" y="476"/>
                    </a:cubicBezTo>
                    <a:cubicBezTo>
                      <a:pt x="245" y="476"/>
                      <a:pt x="282" y="476"/>
                      <a:pt x="310" y="477"/>
                    </a:cubicBezTo>
                    <a:lnTo>
                      <a:pt x="310" y="457"/>
                    </a:lnTo>
                    <a:lnTo>
                      <a:pt x="296" y="457"/>
                    </a:lnTo>
                    <a:cubicBezTo>
                      <a:pt x="243" y="457"/>
                      <a:pt x="242" y="449"/>
                      <a:pt x="242" y="423"/>
                    </a:cubicBezTo>
                    <a:lnTo>
                      <a:pt x="242" y="362"/>
                    </a:lnTo>
                    <a:lnTo>
                      <a:pt x="314" y="362"/>
                    </a:lnTo>
                    <a:lnTo>
                      <a:pt x="314" y="340"/>
                    </a:lnTo>
                    <a:lnTo>
                      <a:pt x="242" y="340"/>
                    </a:lnTo>
                    <a:lnTo>
                      <a:pt x="242" y="18"/>
                    </a:lnTo>
                    <a:cubicBezTo>
                      <a:pt x="242" y="5"/>
                      <a:pt x="242" y="0"/>
                      <a:pt x="230" y="0"/>
                    </a:cubicBezTo>
                    <a:cubicBezTo>
                      <a:pt x="224" y="0"/>
                      <a:pt x="222" y="0"/>
                      <a:pt x="218" y="8"/>
                    </a:cubicBezTo>
                    <a:lnTo>
                      <a:pt x="0" y="340"/>
                    </a:lnTo>
                    <a:lnTo>
                      <a:pt x="0" y="362"/>
                    </a:lnTo>
                    <a:lnTo>
                      <a:pt x="187" y="362"/>
                    </a:lnTo>
                    <a:moveTo>
                      <a:pt x="192" y="340"/>
                    </a:moveTo>
                    <a:lnTo>
                      <a:pt x="19" y="340"/>
                    </a:lnTo>
                    <a:lnTo>
                      <a:pt x="192" y="77"/>
                    </a:lnTo>
                    <a:lnTo>
                      <a:pt x="192" y="340"/>
                    </a:lnTo>
                  </a:path>
                </a:pathLst>
              </a:custGeom>
              <a:solidFill>
                <a:srgbClr val="000000"/>
              </a:solidFill>
              <a:ln w="15840">
                <a:noFill/>
              </a:ln>
            </p:spPr>
          </p:sp>
        </p:grpSp>
        <p:grpSp>
          <p:nvGrpSpPr>
            <p:cNvPr id="44" name="Group 23">
              <a:extLst>
                <a:ext uri="{FF2B5EF4-FFF2-40B4-BE49-F238E27FC236}">
                  <a16:creationId xmlns:a16="http://schemas.microsoft.com/office/drawing/2014/main" id="{AC103928-CD18-FA45-A878-B7D3EDE9610B}"/>
                </a:ext>
              </a:extLst>
            </p:cNvPr>
            <p:cNvGrpSpPr/>
            <p:nvPr/>
          </p:nvGrpSpPr>
          <p:grpSpPr>
            <a:xfrm>
              <a:off x="1734480" y="2882268"/>
              <a:ext cx="1109520" cy="252720"/>
              <a:chOff x="1734480" y="3187080"/>
              <a:chExt cx="1109520" cy="252720"/>
            </a:xfrm>
          </p:grpSpPr>
          <p:sp>
            <p:nvSpPr>
              <p:cNvPr id="54" name="Freeform 24">
                <a:extLst>
                  <a:ext uri="{FF2B5EF4-FFF2-40B4-BE49-F238E27FC236}">
                    <a16:creationId xmlns:a16="http://schemas.microsoft.com/office/drawing/2014/main" id="{42F315A5-E3F8-4D47-A712-3A34D9189F83}"/>
                  </a:ext>
                </a:extLst>
              </p:cNvPr>
              <p:cNvSpPr/>
              <p:nvPr/>
            </p:nvSpPr>
            <p:spPr>
              <a:xfrm>
                <a:off x="1734480" y="3192840"/>
                <a:ext cx="1109880" cy="246240"/>
              </a:xfrm>
              <a:custGeom>
                <a:avLst/>
                <a:gdLst/>
                <a:ahLst/>
                <a:cxnLst/>
                <a:rect l="0" t="0" r="r" b="b"/>
                <a:pathLst>
                  <a:path w="3083" h="684">
                    <a:moveTo>
                      <a:pt x="1541" y="683"/>
                    </a:moveTo>
                    <a:lnTo>
                      <a:pt x="0" y="683"/>
                    </a:lnTo>
                    <a:lnTo>
                      <a:pt x="0" y="0"/>
                    </a:lnTo>
                    <a:lnTo>
                      <a:pt x="3082" y="0"/>
                    </a:lnTo>
                    <a:lnTo>
                      <a:pt x="3082" y="683"/>
                    </a:lnTo>
                    <a:lnTo>
                      <a:pt x="1541" y="683"/>
                    </a:lnTo>
                  </a:path>
                </a:pathLst>
              </a:custGeom>
              <a:solidFill>
                <a:srgbClr val="FFFFFF"/>
              </a:solidFill>
              <a:ln w="15840">
                <a:noFill/>
              </a:ln>
            </p:spPr>
          </p:sp>
          <p:sp>
            <p:nvSpPr>
              <p:cNvPr id="57" name="Freeform 25">
                <a:extLst>
                  <a:ext uri="{FF2B5EF4-FFF2-40B4-BE49-F238E27FC236}">
                    <a16:creationId xmlns:a16="http://schemas.microsoft.com/office/drawing/2014/main" id="{A1861FFE-A946-7848-85ED-67DC61FEC27A}"/>
                  </a:ext>
                </a:extLst>
              </p:cNvPr>
              <p:cNvSpPr/>
              <p:nvPr/>
            </p:nvSpPr>
            <p:spPr>
              <a:xfrm>
                <a:off x="1747080" y="3187080"/>
                <a:ext cx="176040" cy="228240"/>
              </a:xfrm>
              <a:custGeom>
                <a:avLst/>
                <a:gdLst/>
                <a:ahLst/>
                <a:cxnLst/>
                <a:rect l="0" t="0" r="r" b="b"/>
                <a:pathLst>
                  <a:path w="489" h="634">
                    <a:moveTo>
                      <a:pt x="274" y="493"/>
                    </a:moveTo>
                    <a:cubicBezTo>
                      <a:pt x="384" y="451"/>
                      <a:pt x="488" y="325"/>
                      <a:pt x="488" y="189"/>
                    </a:cubicBezTo>
                    <a:cubicBezTo>
                      <a:pt x="488" y="77"/>
                      <a:pt x="413" y="0"/>
                      <a:pt x="307" y="0"/>
                    </a:cubicBezTo>
                    <a:cubicBezTo>
                      <a:pt x="155" y="0"/>
                      <a:pt x="0" y="160"/>
                      <a:pt x="0" y="325"/>
                    </a:cubicBezTo>
                    <a:cubicBezTo>
                      <a:pt x="0" y="441"/>
                      <a:pt x="78" y="512"/>
                      <a:pt x="181" y="512"/>
                    </a:cubicBezTo>
                    <a:cubicBezTo>
                      <a:pt x="198" y="512"/>
                      <a:pt x="222" y="509"/>
                      <a:pt x="250" y="502"/>
                    </a:cubicBezTo>
                    <a:cubicBezTo>
                      <a:pt x="246" y="545"/>
                      <a:pt x="246" y="547"/>
                      <a:pt x="246" y="556"/>
                    </a:cubicBezTo>
                    <a:cubicBezTo>
                      <a:pt x="246" y="579"/>
                      <a:pt x="246" y="633"/>
                      <a:pt x="306" y="633"/>
                    </a:cubicBezTo>
                    <a:cubicBezTo>
                      <a:pt x="389" y="633"/>
                      <a:pt x="422" y="504"/>
                      <a:pt x="422" y="497"/>
                    </a:cubicBezTo>
                    <a:cubicBezTo>
                      <a:pt x="422" y="491"/>
                      <a:pt x="418" y="489"/>
                      <a:pt x="416" y="489"/>
                    </a:cubicBezTo>
                    <a:cubicBezTo>
                      <a:pt x="410" y="489"/>
                      <a:pt x="408" y="493"/>
                      <a:pt x="406" y="497"/>
                    </a:cubicBezTo>
                    <a:cubicBezTo>
                      <a:pt x="390" y="547"/>
                      <a:pt x="349" y="564"/>
                      <a:pt x="325" y="564"/>
                    </a:cubicBezTo>
                    <a:cubicBezTo>
                      <a:pt x="291" y="564"/>
                      <a:pt x="282" y="545"/>
                      <a:pt x="274" y="493"/>
                    </a:cubicBezTo>
                    <a:moveTo>
                      <a:pt x="141" y="486"/>
                    </a:moveTo>
                    <a:cubicBezTo>
                      <a:pt x="86" y="465"/>
                      <a:pt x="62" y="409"/>
                      <a:pt x="62" y="347"/>
                    </a:cubicBezTo>
                    <a:cubicBezTo>
                      <a:pt x="62" y="297"/>
                      <a:pt x="80" y="198"/>
                      <a:pt x="134" y="122"/>
                    </a:cubicBezTo>
                    <a:cubicBezTo>
                      <a:pt x="186" y="50"/>
                      <a:pt x="251" y="18"/>
                      <a:pt x="304" y="18"/>
                    </a:cubicBezTo>
                    <a:cubicBezTo>
                      <a:pt x="374" y="18"/>
                      <a:pt x="426" y="72"/>
                      <a:pt x="426" y="166"/>
                    </a:cubicBezTo>
                    <a:cubicBezTo>
                      <a:pt x="426" y="237"/>
                      <a:pt x="389" y="401"/>
                      <a:pt x="270" y="469"/>
                    </a:cubicBezTo>
                    <a:cubicBezTo>
                      <a:pt x="267" y="443"/>
                      <a:pt x="261" y="392"/>
                      <a:pt x="208" y="392"/>
                    </a:cubicBezTo>
                    <a:cubicBezTo>
                      <a:pt x="171" y="392"/>
                      <a:pt x="138" y="427"/>
                      <a:pt x="138" y="464"/>
                    </a:cubicBezTo>
                    <a:cubicBezTo>
                      <a:pt x="138" y="478"/>
                      <a:pt x="141" y="486"/>
                      <a:pt x="141" y="486"/>
                    </a:cubicBezTo>
                    <a:moveTo>
                      <a:pt x="184" y="494"/>
                    </a:moveTo>
                    <a:cubicBezTo>
                      <a:pt x="174" y="494"/>
                      <a:pt x="152" y="494"/>
                      <a:pt x="152" y="464"/>
                    </a:cubicBezTo>
                    <a:cubicBezTo>
                      <a:pt x="152" y="437"/>
                      <a:pt x="179" y="408"/>
                      <a:pt x="208" y="408"/>
                    </a:cubicBezTo>
                    <a:cubicBezTo>
                      <a:pt x="238" y="408"/>
                      <a:pt x="251" y="425"/>
                      <a:pt x="251" y="467"/>
                    </a:cubicBezTo>
                    <a:cubicBezTo>
                      <a:pt x="251" y="478"/>
                      <a:pt x="251" y="478"/>
                      <a:pt x="245" y="481"/>
                    </a:cubicBezTo>
                    <a:cubicBezTo>
                      <a:pt x="226" y="489"/>
                      <a:pt x="205" y="494"/>
                      <a:pt x="184" y="494"/>
                    </a:cubicBezTo>
                  </a:path>
                </a:pathLst>
              </a:custGeom>
              <a:solidFill>
                <a:srgbClr val="000000"/>
              </a:solidFill>
              <a:ln w="15840">
                <a:noFill/>
              </a:ln>
            </p:spPr>
          </p:sp>
          <p:sp>
            <p:nvSpPr>
              <p:cNvPr id="58" name="Freeform 26">
                <a:extLst>
                  <a:ext uri="{FF2B5EF4-FFF2-40B4-BE49-F238E27FC236}">
                    <a16:creationId xmlns:a16="http://schemas.microsoft.com/office/drawing/2014/main" id="{8F533E75-26C2-D241-B1A4-76CA86166FE7}"/>
                  </a:ext>
                </a:extLst>
              </p:cNvPr>
              <p:cNvSpPr/>
              <p:nvPr/>
            </p:nvSpPr>
            <p:spPr>
              <a:xfrm>
                <a:off x="1942920" y="3325320"/>
                <a:ext cx="91800" cy="114840"/>
              </a:xfrm>
              <a:custGeom>
                <a:avLst/>
                <a:gdLst/>
                <a:ahLst/>
                <a:cxnLst/>
                <a:rect l="0" t="0" r="r" b="b"/>
                <a:pathLst>
                  <a:path w="255" h="319">
                    <a:moveTo>
                      <a:pt x="253" y="32"/>
                    </a:moveTo>
                    <a:cubicBezTo>
                      <a:pt x="254" y="24"/>
                      <a:pt x="254" y="24"/>
                      <a:pt x="254" y="21"/>
                    </a:cubicBezTo>
                    <a:cubicBezTo>
                      <a:pt x="254" y="11"/>
                      <a:pt x="246" y="5"/>
                      <a:pt x="238" y="5"/>
                    </a:cubicBezTo>
                    <a:cubicBezTo>
                      <a:pt x="232" y="5"/>
                      <a:pt x="222" y="8"/>
                      <a:pt x="218" y="18"/>
                    </a:cubicBezTo>
                    <a:cubicBezTo>
                      <a:pt x="216" y="19"/>
                      <a:pt x="211" y="35"/>
                      <a:pt x="210" y="45"/>
                    </a:cubicBezTo>
                    <a:lnTo>
                      <a:pt x="198" y="86"/>
                    </a:lnTo>
                    <a:cubicBezTo>
                      <a:pt x="197" y="99"/>
                      <a:pt x="181" y="160"/>
                      <a:pt x="179" y="166"/>
                    </a:cubicBezTo>
                    <a:cubicBezTo>
                      <a:pt x="179" y="166"/>
                      <a:pt x="157" y="209"/>
                      <a:pt x="118" y="209"/>
                    </a:cubicBezTo>
                    <a:cubicBezTo>
                      <a:pt x="85" y="209"/>
                      <a:pt x="85" y="177"/>
                      <a:pt x="85" y="168"/>
                    </a:cubicBezTo>
                    <a:cubicBezTo>
                      <a:pt x="85" y="141"/>
                      <a:pt x="96" y="110"/>
                      <a:pt x="110" y="72"/>
                    </a:cubicBezTo>
                    <a:cubicBezTo>
                      <a:pt x="117" y="56"/>
                      <a:pt x="120" y="51"/>
                      <a:pt x="120" y="42"/>
                    </a:cubicBezTo>
                    <a:cubicBezTo>
                      <a:pt x="120" y="18"/>
                      <a:pt x="99" y="0"/>
                      <a:pt x="72" y="0"/>
                    </a:cubicBezTo>
                    <a:cubicBezTo>
                      <a:pt x="22" y="0"/>
                      <a:pt x="0" y="67"/>
                      <a:pt x="0" y="75"/>
                    </a:cubicBezTo>
                    <a:cubicBezTo>
                      <a:pt x="0" y="82"/>
                      <a:pt x="6" y="82"/>
                      <a:pt x="8" y="82"/>
                    </a:cubicBezTo>
                    <a:cubicBezTo>
                      <a:pt x="16" y="82"/>
                      <a:pt x="16" y="80"/>
                      <a:pt x="18" y="74"/>
                    </a:cubicBezTo>
                    <a:cubicBezTo>
                      <a:pt x="30" y="34"/>
                      <a:pt x="51" y="14"/>
                      <a:pt x="70" y="14"/>
                    </a:cubicBezTo>
                    <a:cubicBezTo>
                      <a:pt x="80" y="14"/>
                      <a:pt x="83" y="19"/>
                      <a:pt x="83" y="30"/>
                    </a:cubicBezTo>
                    <a:cubicBezTo>
                      <a:pt x="83" y="43"/>
                      <a:pt x="78" y="53"/>
                      <a:pt x="77" y="59"/>
                    </a:cubicBezTo>
                    <a:cubicBezTo>
                      <a:pt x="53" y="120"/>
                      <a:pt x="48" y="139"/>
                      <a:pt x="48" y="160"/>
                    </a:cubicBezTo>
                    <a:cubicBezTo>
                      <a:pt x="48" y="168"/>
                      <a:pt x="48" y="192"/>
                      <a:pt x="67" y="208"/>
                    </a:cubicBezTo>
                    <a:cubicBezTo>
                      <a:pt x="82" y="221"/>
                      <a:pt x="102" y="222"/>
                      <a:pt x="117" y="222"/>
                    </a:cubicBezTo>
                    <a:cubicBezTo>
                      <a:pt x="136" y="222"/>
                      <a:pt x="154" y="216"/>
                      <a:pt x="170" y="200"/>
                    </a:cubicBezTo>
                    <a:cubicBezTo>
                      <a:pt x="163" y="227"/>
                      <a:pt x="158" y="248"/>
                      <a:pt x="138" y="273"/>
                    </a:cubicBezTo>
                    <a:cubicBezTo>
                      <a:pt x="125" y="289"/>
                      <a:pt x="104" y="305"/>
                      <a:pt x="78" y="305"/>
                    </a:cubicBezTo>
                    <a:cubicBezTo>
                      <a:pt x="75" y="305"/>
                      <a:pt x="51" y="305"/>
                      <a:pt x="42" y="289"/>
                    </a:cubicBezTo>
                    <a:cubicBezTo>
                      <a:pt x="67" y="286"/>
                      <a:pt x="67" y="262"/>
                      <a:pt x="67" y="262"/>
                    </a:cubicBezTo>
                    <a:cubicBezTo>
                      <a:pt x="67" y="246"/>
                      <a:pt x="53" y="243"/>
                      <a:pt x="48" y="243"/>
                    </a:cubicBezTo>
                    <a:cubicBezTo>
                      <a:pt x="37" y="243"/>
                      <a:pt x="19" y="253"/>
                      <a:pt x="19" y="275"/>
                    </a:cubicBezTo>
                    <a:cubicBezTo>
                      <a:pt x="19" y="301"/>
                      <a:pt x="43" y="318"/>
                      <a:pt x="78" y="318"/>
                    </a:cubicBezTo>
                    <a:cubicBezTo>
                      <a:pt x="128" y="318"/>
                      <a:pt x="190" y="280"/>
                      <a:pt x="205" y="219"/>
                    </a:cubicBezTo>
                    <a:lnTo>
                      <a:pt x="253" y="32"/>
                    </a:lnTo>
                  </a:path>
                </a:pathLst>
              </a:custGeom>
              <a:solidFill>
                <a:srgbClr val="000000"/>
              </a:solidFill>
              <a:ln w="15840">
                <a:noFill/>
              </a:ln>
            </p:spPr>
          </p:sp>
          <p:sp>
            <p:nvSpPr>
              <p:cNvPr id="59" name="Freeform 27">
                <a:extLst>
                  <a:ext uri="{FF2B5EF4-FFF2-40B4-BE49-F238E27FC236}">
                    <a16:creationId xmlns:a16="http://schemas.microsoft.com/office/drawing/2014/main" id="{B7DDB964-56AB-2140-8CE5-A766B7E263C7}"/>
                  </a:ext>
                </a:extLst>
              </p:cNvPr>
              <p:cNvSpPr/>
              <p:nvPr/>
            </p:nvSpPr>
            <p:spPr>
              <a:xfrm>
                <a:off x="2140560" y="3272760"/>
                <a:ext cx="169200" cy="60120"/>
              </a:xfrm>
              <a:custGeom>
                <a:avLst/>
                <a:gdLst/>
                <a:ahLst/>
                <a:cxnLst/>
                <a:rect l="0" t="0" r="r" b="b"/>
                <a:pathLst>
                  <a:path w="470" h="167">
                    <a:moveTo>
                      <a:pt x="445" y="29"/>
                    </a:moveTo>
                    <a:cubicBezTo>
                      <a:pt x="456" y="29"/>
                      <a:pt x="469" y="29"/>
                      <a:pt x="469" y="14"/>
                    </a:cubicBezTo>
                    <a:cubicBezTo>
                      <a:pt x="469" y="0"/>
                      <a:pt x="456" y="0"/>
                      <a:pt x="446" y="0"/>
                    </a:cubicBezTo>
                    <a:lnTo>
                      <a:pt x="24" y="0"/>
                    </a:lnTo>
                    <a:cubicBezTo>
                      <a:pt x="13" y="0"/>
                      <a:pt x="0" y="0"/>
                      <a:pt x="0" y="14"/>
                    </a:cubicBezTo>
                    <a:cubicBezTo>
                      <a:pt x="0" y="29"/>
                      <a:pt x="13" y="29"/>
                      <a:pt x="24" y="29"/>
                    </a:cubicBezTo>
                    <a:lnTo>
                      <a:pt x="445" y="29"/>
                    </a:lnTo>
                    <a:moveTo>
                      <a:pt x="446" y="166"/>
                    </a:moveTo>
                    <a:cubicBezTo>
                      <a:pt x="456" y="166"/>
                      <a:pt x="469" y="166"/>
                      <a:pt x="469" y="152"/>
                    </a:cubicBezTo>
                    <a:cubicBezTo>
                      <a:pt x="469" y="138"/>
                      <a:pt x="456" y="138"/>
                      <a:pt x="445" y="138"/>
                    </a:cubicBezTo>
                    <a:lnTo>
                      <a:pt x="24" y="138"/>
                    </a:lnTo>
                    <a:cubicBezTo>
                      <a:pt x="13" y="138"/>
                      <a:pt x="0" y="138"/>
                      <a:pt x="0" y="152"/>
                    </a:cubicBezTo>
                    <a:cubicBezTo>
                      <a:pt x="0" y="166"/>
                      <a:pt x="13" y="166"/>
                      <a:pt x="24" y="166"/>
                    </a:cubicBezTo>
                    <a:lnTo>
                      <a:pt x="446" y="166"/>
                    </a:lnTo>
                  </a:path>
                </a:pathLst>
              </a:custGeom>
              <a:solidFill>
                <a:srgbClr val="000000"/>
              </a:solidFill>
              <a:ln w="15840">
                <a:noFill/>
              </a:ln>
            </p:spPr>
          </p:sp>
          <p:sp>
            <p:nvSpPr>
              <p:cNvPr id="60" name="Freeform 28">
                <a:extLst>
                  <a:ext uri="{FF2B5EF4-FFF2-40B4-BE49-F238E27FC236}">
                    <a16:creationId xmlns:a16="http://schemas.microsoft.com/office/drawing/2014/main" id="{D2D64C8C-7A4D-0C44-BBDC-983591872502}"/>
                  </a:ext>
                </a:extLst>
              </p:cNvPr>
              <p:cNvSpPr/>
              <p:nvPr/>
            </p:nvSpPr>
            <p:spPr>
              <a:xfrm>
                <a:off x="2404440" y="3197520"/>
                <a:ext cx="105840" cy="174960"/>
              </a:xfrm>
              <a:custGeom>
                <a:avLst/>
                <a:gdLst/>
                <a:ahLst/>
                <a:cxnLst/>
                <a:rect l="0" t="0" r="r" b="b"/>
                <a:pathLst>
                  <a:path w="294" h="486">
                    <a:moveTo>
                      <a:pt x="85" y="147"/>
                    </a:moveTo>
                    <a:cubicBezTo>
                      <a:pt x="53" y="126"/>
                      <a:pt x="50" y="102"/>
                      <a:pt x="50" y="90"/>
                    </a:cubicBezTo>
                    <a:cubicBezTo>
                      <a:pt x="50" y="48"/>
                      <a:pt x="96" y="18"/>
                      <a:pt x="146" y="18"/>
                    </a:cubicBezTo>
                    <a:cubicBezTo>
                      <a:pt x="198" y="18"/>
                      <a:pt x="243" y="54"/>
                      <a:pt x="243" y="106"/>
                    </a:cubicBezTo>
                    <a:cubicBezTo>
                      <a:pt x="243" y="146"/>
                      <a:pt x="216" y="179"/>
                      <a:pt x="173" y="203"/>
                    </a:cubicBezTo>
                    <a:lnTo>
                      <a:pt x="85" y="147"/>
                    </a:lnTo>
                    <a:moveTo>
                      <a:pt x="189" y="214"/>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3"/>
                    </a:cubicBezTo>
                    <a:cubicBezTo>
                      <a:pt x="61" y="254"/>
                      <a:pt x="0" y="293"/>
                      <a:pt x="0" y="363"/>
                    </a:cubicBezTo>
                    <a:cubicBezTo>
                      <a:pt x="0" y="438"/>
                      <a:pt x="72" y="485"/>
                      <a:pt x="146" y="485"/>
                    </a:cubicBezTo>
                    <a:cubicBezTo>
                      <a:pt x="226" y="485"/>
                      <a:pt x="293" y="427"/>
                      <a:pt x="293" y="352"/>
                    </a:cubicBezTo>
                    <a:cubicBezTo>
                      <a:pt x="293" y="326"/>
                      <a:pt x="285" y="294"/>
                      <a:pt x="259" y="264"/>
                    </a:cubicBezTo>
                    <a:cubicBezTo>
                      <a:pt x="245" y="249"/>
                      <a:pt x="234" y="243"/>
                      <a:pt x="189" y="214"/>
                    </a:cubicBezTo>
                    <a:moveTo>
                      <a:pt x="118" y="245"/>
                    </a:moveTo>
                    <a:lnTo>
                      <a:pt x="205" y="299"/>
                    </a:lnTo>
                    <a:cubicBezTo>
                      <a:pt x="224" y="312"/>
                      <a:pt x="258" y="333"/>
                      <a:pt x="258" y="376"/>
                    </a:cubicBezTo>
                    <a:cubicBezTo>
                      <a:pt x="258" y="429"/>
                      <a:pt x="205" y="465"/>
                      <a:pt x="147" y="465"/>
                    </a:cubicBezTo>
                    <a:cubicBezTo>
                      <a:pt x="86" y="465"/>
                      <a:pt x="35" y="422"/>
                      <a:pt x="35" y="363"/>
                    </a:cubicBezTo>
                    <a:cubicBezTo>
                      <a:pt x="35" y="321"/>
                      <a:pt x="58" y="277"/>
                      <a:pt x="118" y="245"/>
                    </a:cubicBezTo>
                  </a:path>
                </a:pathLst>
              </a:custGeom>
              <a:solidFill>
                <a:srgbClr val="000000"/>
              </a:solidFill>
              <a:ln w="15840">
                <a:noFill/>
              </a:ln>
            </p:spPr>
          </p:sp>
          <p:sp>
            <p:nvSpPr>
              <p:cNvPr id="61" name="Freeform 29">
                <a:extLst>
                  <a:ext uri="{FF2B5EF4-FFF2-40B4-BE49-F238E27FC236}">
                    <a16:creationId xmlns:a16="http://schemas.microsoft.com/office/drawing/2014/main" id="{0E7A4B30-B1ED-7547-9D85-B66F73F27949}"/>
                  </a:ext>
                </a:extLst>
              </p:cNvPr>
              <p:cNvSpPr/>
              <p:nvPr/>
            </p:nvSpPr>
            <p:spPr>
              <a:xfrm>
                <a:off x="2541960" y="3339000"/>
                <a:ext cx="28080" cy="28080"/>
              </a:xfrm>
              <a:custGeom>
                <a:avLst/>
                <a:gdLst/>
                <a:ahLst/>
                <a:cxnLst/>
                <a:rect l="0" t="0" r="r" b="b"/>
                <a:pathLst>
                  <a:path w="78" h="78">
                    <a:moveTo>
                      <a:pt x="77" y="38"/>
                    </a:moveTo>
                    <a:cubicBezTo>
                      <a:pt x="77" y="18"/>
                      <a:pt x="59" y="0"/>
                      <a:pt x="38" y="0"/>
                    </a:cubicBezTo>
                    <a:cubicBezTo>
                      <a:pt x="18" y="0"/>
                      <a:pt x="0" y="18"/>
                      <a:pt x="0" y="38"/>
                    </a:cubicBezTo>
                    <a:cubicBezTo>
                      <a:pt x="0" y="59"/>
                      <a:pt x="18" y="77"/>
                      <a:pt x="38" y="77"/>
                    </a:cubicBezTo>
                    <a:cubicBezTo>
                      <a:pt x="59" y="77"/>
                      <a:pt x="77" y="59"/>
                      <a:pt x="77" y="38"/>
                    </a:cubicBezTo>
                  </a:path>
                </a:pathLst>
              </a:custGeom>
              <a:solidFill>
                <a:srgbClr val="000000"/>
              </a:solidFill>
              <a:ln w="15840">
                <a:noFill/>
              </a:ln>
            </p:spPr>
          </p:sp>
          <p:sp>
            <p:nvSpPr>
              <p:cNvPr id="62" name="Freeform 30">
                <a:extLst>
                  <a:ext uri="{FF2B5EF4-FFF2-40B4-BE49-F238E27FC236}">
                    <a16:creationId xmlns:a16="http://schemas.microsoft.com/office/drawing/2014/main" id="{15FE7F11-276B-A843-88C7-F73B1D5B310F}"/>
                  </a:ext>
                </a:extLst>
              </p:cNvPr>
              <p:cNvSpPr/>
              <p:nvPr/>
            </p:nvSpPr>
            <p:spPr>
              <a:xfrm>
                <a:off x="2601000" y="3197520"/>
                <a:ext cx="105840" cy="174960"/>
              </a:xfrm>
              <a:custGeom>
                <a:avLst/>
                <a:gdLst/>
                <a:ahLst/>
                <a:cxnLst/>
                <a:rect l="0" t="0" r="r" b="b"/>
                <a:pathLst>
                  <a:path w="294" h="486">
                    <a:moveTo>
                      <a:pt x="176" y="221"/>
                    </a:moveTo>
                    <a:cubicBezTo>
                      <a:pt x="234" y="203"/>
                      <a:pt x="274" y="154"/>
                      <a:pt x="274" y="98"/>
                    </a:cubicBezTo>
                    <a:cubicBezTo>
                      <a:pt x="274" y="40"/>
                      <a:pt x="213" y="0"/>
                      <a:pt x="144" y="0"/>
                    </a:cubicBezTo>
                    <a:cubicBezTo>
                      <a:pt x="72" y="0"/>
                      <a:pt x="19" y="42"/>
                      <a:pt x="19" y="96"/>
                    </a:cubicBezTo>
                    <a:cubicBezTo>
                      <a:pt x="19" y="118"/>
                      <a:pt x="35" y="133"/>
                      <a:pt x="54" y="133"/>
                    </a:cubicBezTo>
                    <a:cubicBezTo>
                      <a:pt x="77" y="133"/>
                      <a:pt x="91" y="117"/>
                      <a:pt x="91" y="96"/>
                    </a:cubicBezTo>
                    <a:cubicBezTo>
                      <a:pt x="91" y="61"/>
                      <a:pt x="58" y="61"/>
                      <a:pt x="48" y="61"/>
                    </a:cubicBezTo>
                    <a:cubicBezTo>
                      <a:pt x="69" y="27"/>
                      <a:pt x="115" y="18"/>
                      <a:pt x="141" y="18"/>
                    </a:cubicBezTo>
                    <a:cubicBezTo>
                      <a:pt x="170" y="18"/>
                      <a:pt x="210" y="34"/>
                      <a:pt x="210" y="96"/>
                    </a:cubicBezTo>
                    <a:cubicBezTo>
                      <a:pt x="210" y="106"/>
                      <a:pt x="208" y="146"/>
                      <a:pt x="189" y="177"/>
                    </a:cubicBezTo>
                    <a:cubicBezTo>
                      <a:pt x="168" y="211"/>
                      <a:pt x="144" y="213"/>
                      <a:pt x="126" y="214"/>
                    </a:cubicBezTo>
                    <a:cubicBezTo>
                      <a:pt x="122" y="214"/>
                      <a:pt x="104" y="216"/>
                      <a:pt x="99" y="216"/>
                    </a:cubicBezTo>
                    <a:cubicBezTo>
                      <a:pt x="93" y="216"/>
                      <a:pt x="88" y="217"/>
                      <a:pt x="88" y="224"/>
                    </a:cubicBezTo>
                    <a:cubicBezTo>
                      <a:pt x="88" y="232"/>
                      <a:pt x="93" y="232"/>
                      <a:pt x="106" y="232"/>
                    </a:cubicBezTo>
                    <a:lnTo>
                      <a:pt x="136" y="232"/>
                    </a:lnTo>
                    <a:cubicBezTo>
                      <a:pt x="194" y="232"/>
                      <a:pt x="221" y="280"/>
                      <a:pt x="221" y="349"/>
                    </a:cubicBezTo>
                    <a:cubicBezTo>
                      <a:pt x="221" y="445"/>
                      <a:pt x="171" y="465"/>
                      <a:pt x="141" y="465"/>
                    </a:cubicBezTo>
                    <a:cubicBezTo>
                      <a:pt x="110" y="465"/>
                      <a:pt x="58" y="453"/>
                      <a:pt x="32" y="411"/>
                    </a:cubicBezTo>
                    <a:cubicBezTo>
                      <a:pt x="58" y="416"/>
                      <a:pt x="78" y="400"/>
                      <a:pt x="78" y="373"/>
                    </a:cubicBezTo>
                    <a:cubicBezTo>
                      <a:pt x="78" y="347"/>
                      <a:pt x="61" y="333"/>
                      <a:pt x="40" y="333"/>
                    </a:cubicBezTo>
                    <a:cubicBezTo>
                      <a:pt x="22" y="333"/>
                      <a:pt x="0" y="344"/>
                      <a:pt x="0" y="374"/>
                    </a:cubicBezTo>
                    <a:cubicBezTo>
                      <a:pt x="0" y="438"/>
                      <a:pt x="66" y="485"/>
                      <a:pt x="142" y="485"/>
                    </a:cubicBezTo>
                    <a:cubicBezTo>
                      <a:pt x="229" y="485"/>
                      <a:pt x="293" y="421"/>
                      <a:pt x="293" y="349"/>
                    </a:cubicBezTo>
                    <a:cubicBezTo>
                      <a:pt x="293" y="291"/>
                      <a:pt x="248" y="237"/>
                      <a:pt x="176" y="221"/>
                    </a:cubicBezTo>
                  </a:path>
                </a:pathLst>
              </a:custGeom>
              <a:solidFill>
                <a:srgbClr val="000000"/>
              </a:solidFill>
              <a:ln w="15840">
                <a:noFill/>
              </a:ln>
            </p:spPr>
          </p:sp>
          <p:sp>
            <p:nvSpPr>
              <p:cNvPr id="63" name="Freeform 31">
                <a:extLst>
                  <a:ext uri="{FF2B5EF4-FFF2-40B4-BE49-F238E27FC236}">
                    <a16:creationId xmlns:a16="http://schemas.microsoft.com/office/drawing/2014/main" id="{7ABC4942-321A-7C4C-B39B-FC81B195CC94}"/>
                  </a:ext>
                </a:extLst>
              </p:cNvPr>
              <p:cNvSpPr/>
              <p:nvPr/>
            </p:nvSpPr>
            <p:spPr>
              <a:xfrm>
                <a:off x="2727720" y="3197520"/>
                <a:ext cx="105840" cy="174960"/>
              </a:xfrm>
              <a:custGeom>
                <a:avLst/>
                <a:gdLst/>
                <a:ahLst/>
                <a:cxnLst/>
                <a:rect l="0" t="0" r="r" b="b"/>
                <a:pathLst>
                  <a:path w="294" h="486">
                    <a:moveTo>
                      <a:pt x="85" y="147"/>
                    </a:moveTo>
                    <a:cubicBezTo>
                      <a:pt x="53" y="126"/>
                      <a:pt x="50" y="102"/>
                      <a:pt x="50" y="90"/>
                    </a:cubicBezTo>
                    <a:cubicBezTo>
                      <a:pt x="50" y="48"/>
                      <a:pt x="96" y="18"/>
                      <a:pt x="146" y="18"/>
                    </a:cubicBezTo>
                    <a:cubicBezTo>
                      <a:pt x="198" y="18"/>
                      <a:pt x="243" y="54"/>
                      <a:pt x="243" y="106"/>
                    </a:cubicBezTo>
                    <a:cubicBezTo>
                      <a:pt x="243" y="146"/>
                      <a:pt x="216" y="179"/>
                      <a:pt x="173" y="203"/>
                    </a:cubicBezTo>
                    <a:lnTo>
                      <a:pt x="85" y="147"/>
                    </a:lnTo>
                    <a:moveTo>
                      <a:pt x="189" y="214"/>
                    </a:moveTo>
                    <a:cubicBezTo>
                      <a:pt x="240" y="189"/>
                      <a:pt x="274" y="152"/>
                      <a:pt x="274" y="106"/>
                    </a:cubicBezTo>
                    <a:cubicBezTo>
                      <a:pt x="274" y="40"/>
                      <a:pt x="211" y="0"/>
                      <a:pt x="147" y="0"/>
                    </a:cubicBezTo>
                    <a:cubicBezTo>
                      <a:pt x="77" y="0"/>
                      <a:pt x="19" y="53"/>
                      <a:pt x="19" y="118"/>
                    </a:cubicBezTo>
                    <a:cubicBezTo>
                      <a:pt x="19" y="131"/>
                      <a:pt x="21" y="162"/>
                      <a:pt x="50" y="195"/>
                    </a:cubicBezTo>
                    <a:cubicBezTo>
                      <a:pt x="58" y="203"/>
                      <a:pt x="85" y="221"/>
                      <a:pt x="102" y="233"/>
                    </a:cubicBezTo>
                    <a:cubicBezTo>
                      <a:pt x="61" y="254"/>
                      <a:pt x="0" y="293"/>
                      <a:pt x="0" y="363"/>
                    </a:cubicBezTo>
                    <a:cubicBezTo>
                      <a:pt x="0" y="438"/>
                      <a:pt x="72" y="485"/>
                      <a:pt x="146" y="485"/>
                    </a:cubicBezTo>
                    <a:cubicBezTo>
                      <a:pt x="226" y="485"/>
                      <a:pt x="293" y="427"/>
                      <a:pt x="293" y="352"/>
                    </a:cubicBezTo>
                    <a:cubicBezTo>
                      <a:pt x="293" y="326"/>
                      <a:pt x="285" y="294"/>
                      <a:pt x="259" y="264"/>
                    </a:cubicBezTo>
                    <a:cubicBezTo>
                      <a:pt x="245" y="249"/>
                      <a:pt x="234" y="243"/>
                      <a:pt x="189" y="214"/>
                    </a:cubicBezTo>
                    <a:moveTo>
                      <a:pt x="118" y="245"/>
                    </a:moveTo>
                    <a:lnTo>
                      <a:pt x="205" y="299"/>
                    </a:lnTo>
                    <a:cubicBezTo>
                      <a:pt x="224" y="312"/>
                      <a:pt x="258" y="333"/>
                      <a:pt x="258" y="376"/>
                    </a:cubicBezTo>
                    <a:cubicBezTo>
                      <a:pt x="258" y="429"/>
                      <a:pt x="205" y="465"/>
                      <a:pt x="147" y="465"/>
                    </a:cubicBezTo>
                    <a:cubicBezTo>
                      <a:pt x="86" y="465"/>
                      <a:pt x="35" y="422"/>
                      <a:pt x="35" y="363"/>
                    </a:cubicBezTo>
                    <a:cubicBezTo>
                      <a:pt x="35" y="321"/>
                      <a:pt x="58" y="277"/>
                      <a:pt x="118" y="245"/>
                    </a:cubicBezTo>
                  </a:path>
                </a:pathLst>
              </a:custGeom>
              <a:solidFill>
                <a:srgbClr val="000000"/>
              </a:solidFill>
              <a:ln w="15840">
                <a:noFill/>
              </a:ln>
            </p:spPr>
          </p:sp>
        </p:grpSp>
        <p:sp>
          <p:nvSpPr>
            <p:cNvPr id="46" name="CustomShape 32">
              <a:extLst>
                <a:ext uri="{FF2B5EF4-FFF2-40B4-BE49-F238E27FC236}">
                  <a16:creationId xmlns:a16="http://schemas.microsoft.com/office/drawing/2014/main" id="{8012EAE3-8417-6341-AB38-F02CC979091E}"/>
                </a:ext>
              </a:extLst>
            </p:cNvPr>
            <p:cNvSpPr/>
            <p:nvPr/>
          </p:nvSpPr>
          <p:spPr>
            <a:xfrm>
              <a:off x="1097280" y="867708"/>
              <a:ext cx="1188720" cy="381960"/>
            </a:xfrm>
            <a:prstGeom prst="wedgeRoundRectCallout">
              <a:avLst>
                <a:gd name="adj1" fmla="val 53750"/>
                <a:gd name="adj2" fmla="val 117606"/>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100" b="0" strike="noStrike" spc="-1">
                  <a:latin typeface="Arial Black" panose="020B0A04020102020204" pitchFamily="34" charset="0"/>
                </a:rPr>
                <a:t>injection</a:t>
              </a:r>
              <a:endParaRPr lang="en-GB" sz="1400" b="0" strike="noStrike" spc="-1">
                <a:latin typeface="Arial Black" panose="020B0A04020102020204" pitchFamily="34" charset="0"/>
              </a:endParaRPr>
            </a:p>
          </p:txBody>
        </p:sp>
        <p:sp>
          <p:nvSpPr>
            <p:cNvPr id="49" name="CustomShape 33">
              <a:extLst>
                <a:ext uri="{FF2B5EF4-FFF2-40B4-BE49-F238E27FC236}">
                  <a16:creationId xmlns:a16="http://schemas.microsoft.com/office/drawing/2014/main" id="{ED481245-E97B-E547-9ED0-41D8F67DD443}"/>
                </a:ext>
              </a:extLst>
            </p:cNvPr>
            <p:cNvSpPr/>
            <p:nvPr/>
          </p:nvSpPr>
          <p:spPr>
            <a:xfrm>
              <a:off x="182880" y="1782108"/>
              <a:ext cx="548640" cy="381960"/>
            </a:xfrm>
            <a:prstGeom prst="wedgeRoundRectCallout">
              <a:avLst>
                <a:gd name="adj1" fmla="val 97800"/>
                <a:gd name="adj2" fmla="val 166949"/>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100" b="0" strike="noStrike" spc="-1">
                  <a:latin typeface="Arial Black" panose="020B0A04020102020204" pitchFamily="34" charset="0"/>
                </a:rPr>
                <a:t>RF</a:t>
              </a:r>
              <a:endParaRPr lang="en-GB" sz="1400" b="0" strike="noStrike" spc="-1">
                <a:latin typeface="Arial Black" panose="020B0A04020102020204" pitchFamily="34" charset="0"/>
              </a:endParaRPr>
            </a:p>
          </p:txBody>
        </p:sp>
        <p:sp>
          <p:nvSpPr>
            <p:cNvPr id="51" name="CustomShape 35">
              <a:extLst>
                <a:ext uri="{FF2B5EF4-FFF2-40B4-BE49-F238E27FC236}">
                  <a16:creationId xmlns:a16="http://schemas.microsoft.com/office/drawing/2014/main" id="{5D2BE7D1-D2E3-8F41-BDA7-C184FBB35F98}"/>
                </a:ext>
              </a:extLst>
            </p:cNvPr>
            <p:cNvSpPr/>
            <p:nvPr/>
          </p:nvSpPr>
          <p:spPr>
            <a:xfrm>
              <a:off x="2194560" y="3261348"/>
              <a:ext cx="1188720" cy="381960"/>
            </a:xfrm>
            <a:prstGeom prst="wedgeRoundRectCallout">
              <a:avLst>
                <a:gd name="adj1" fmla="val 67254"/>
                <a:gd name="adj2" fmla="val -168546"/>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100" b="0" strike="noStrike" spc="-1">
                  <a:latin typeface="Arial Black" panose="020B0A04020102020204" pitchFamily="34" charset="0"/>
                </a:rPr>
                <a:t>extraction</a:t>
              </a:r>
            </a:p>
          </p:txBody>
        </p:sp>
        <p:sp>
          <p:nvSpPr>
            <p:cNvPr id="53" name="CustomShape 36">
              <a:extLst>
                <a:ext uri="{FF2B5EF4-FFF2-40B4-BE49-F238E27FC236}">
                  <a16:creationId xmlns:a16="http://schemas.microsoft.com/office/drawing/2014/main" id="{DF9A6735-12B9-2B45-BA6F-4C8A2EFD98E3}"/>
                </a:ext>
              </a:extLst>
            </p:cNvPr>
            <p:cNvSpPr/>
            <p:nvPr/>
          </p:nvSpPr>
          <p:spPr>
            <a:xfrm>
              <a:off x="457200" y="4450068"/>
              <a:ext cx="1463040" cy="381960"/>
            </a:xfrm>
            <a:prstGeom prst="wedgeRoundRectCallout">
              <a:avLst>
                <a:gd name="adj1" fmla="val 75680"/>
                <a:gd name="adj2" fmla="val -141333"/>
                <a:gd name="adj3" fmla="val 16667"/>
              </a:avLst>
            </a:prstGeom>
            <a:solidFill>
              <a:srgbClr val="FFF8DC"/>
            </a:solidFill>
            <a:ln>
              <a:solidFill>
                <a:srgbClr val="C2BE8E"/>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GB" sz="1100" b="0" strike="noStrike" spc="-1">
                  <a:latin typeface="Arial Black" panose="020B0A04020102020204" pitchFamily="34" charset="0"/>
                </a:rPr>
                <a:t>collimation</a:t>
              </a:r>
            </a:p>
          </p:txBody>
        </p:sp>
      </p:grpSp>
      <p:sp>
        <p:nvSpPr>
          <p:cNvPr id="79" name="TextBox 78">
            <a:extLst>
              <a:ext uri="{FF2B5EF4-FFF2-40B4-BE49-F238E27FC236}">
                <a16:creationId xmlns:a16="http://schemas.microsoft.com/office/drawing/2014/main" id="{49E5CBB6-373B-F74F-863E-B9D3D5D58EB6}"/>
              </a:ext>
            </a:extLst>
          </p:cNvPr>
          <p:cNvSpPr txBox="1"/>
          <p:nvPr/>
        </p:nvSpPr>
        <p:spPr>
          <a:xfrm>
            <a:off x="294942" y="2916197"/>
            <a:ext cx="2584041" cy="461665"/>
          </a:xfrm>
          <a:prstGeom prst="rect">
            <a:avLst/>
          </a:prstGeom>
          <a:noFill/>
        </p:spPr>
        <p:txBody>
          <a:bodyPr wrap="none" rtlCol="0">
            <a:spAutoFit/>
          </a:bodyPr>
          <a:lstStyle/>
          <a:p>
            <a:r>
              <a:rPr lang="en-GB" sz="2400" dirty="0"/>
              <a:t>accumulator lattice</a:t>
            </a:r>
          </a:p>
        </p:txBody>
      </p:sp>
      <p:pic>
        <p:nvPicPr>
          <p:cNvPr id="96" name="Picture 95">
            <a:extLst>
              <a:ext uri="{FF2B5EF4-FFF2-40B4-BE49-F238E27FC236}">
                <a16:creationId xmlns:a16="http://schemas.microsoft.com/office/drawing/2014/main" id="{5C6D2E2A-FEE2-EC4F-835F-DF007B8A4F6D}"/>
              </a:ext>
            </a:extLst>
          </p:cNvPr>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a:xfrm rot="2204389">
            <a:off x="3923352" y="4245406"/>
            <a:ext cx="3459379" cy="3253639"/>
          </a:xfrm>
          <a:prstGeom prst="rect">
            <a:avLst/>
          </a:prstGeom>
          <a:ln>
            <a:noFill/>
          </a:ln>
        </p:spPr>
      </p:pic>
      <p:sp>
        <p:nvSpPr>
          <p:cNvPr id="97" name="TextShape 51">
            <a:extLst>
              <a:ext uri="{FF2B5EF4-FFF2-40B4-BE49-F238E27FC236}">
                <a16:creationId xmlns:a16="http://schemas.microsoft.com/office/drawing/2014/main" id="{E202DBDC-4DF6-AF47-9AE3-DEDDE0828735}"/>
              </a:ext>
            </a:extLst>
          </p:cNvPr>
          <p:cNvSpPr txBox="1"/>
          <p:nvPr/>
        </p:nvSpPr>
        <p:spPr>
          <a:xfrm>
            <a:off x="6188291" y="6339553"/>
            <a:ext cx="1008720" cy="307777"/>
          </a:xfrm>
          <a:prstGeom prst="rect">
            <a:avLst/>
          </a:prstGeom>
          <a:noFill/>
          <a:ln>
            <a:noFill/>
          </a:ln>
        </p:spPr>
        <p:txBody>
          <a:bodyPr lIns="90000" tIns="45000" rIns="90000" bIns="45000"/>
          <a:lstStyle/>
          <a:p>
            <a:r>
              <a:rPr lang="en-GB" sz="1200" b="0" strike="noStrike" spc="-1" dirty="0">
                <a:latin typeface="Arial"/>
              </a:rPr>
              <a:t>Switchyard</a:t>
            </a:r>
          </a:p>
        </p:txBody>
      </p:sp>
      <p:pic>
        <p:nvPicPr>
          <p:cNvPr id="98" name="Image 2">
            <a:extLst>
              <a:ext uri="{FF2B5EF4-FFF2-40B4-BE49-F238E27FC236}">
                <a16:creationId xmlns:a16="http://schemas.microsoft.com/office/drawing/2014/main" id="{77011BBC-FC5B-AE4F-B79C-C18EB14A0CC6}"/>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72708" y="5398792"/>
            <a:ext cx="1598694" cy="1400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 name="Image 4">
            <a:extLst>
              <a:ext uri="{FF2B5EF4-FFF2-40B4-BE49-F238E27FC236}">
                <a16:creationId xmlns:a16="http://schemas.microsoft.com/office/drawing/2014/main" id="{8759E709-54B8-1E1B-8099-B3DBC346B800}"/>
              </a:ext>
            </a:extLst>
          </p:cNvPr>
          <p:cNvPicPr>
            <a:picLocks noChangeAspect="1"/>
          </p:cNvPicPr>
          <p:nvPr/>
        </p:nvPicPr>
        <p:blipFill>
          <a:blip r:embed="rId8">
            <a:clrChange>
              <a:clrFrom>
                <a:srgbClr val="FFFEFF"/>
              </a:clrFrom>
              <a:clrTo>
                <a:srgbClr val="FFFEFF">
                  <a:alpha val="0"/>
                </a:srgbClr>
              </a:clrTo>
            </a:clrChange>
          </a:blip>
          <a:stretch>
            <a:fillRect/>
          </a:stretch>
        </p:blipFill>
        <p:spPr>
          <a:xfrm>
            <a:off x="4313267" y="3214162"/>
            <a:ext cx="3639339" cy="2015875"/>
          </a:xfrm>
          <a:prstGeom prst="rect">
            <a:avLst/>
          </a:prstGeom>
        </p:spPr>
      </p:pic>
      <p:sp>
        <p:nvSpPr>
          <p:cNvPr id="5" name="TextBox 4">
            <a:extLst>
              <a:ext uri="{FF2B5EF4-FFF2-40B4-BE49-F238E27FC236}">
                <a16:creationId xmlns:a16="http://schemas.microsoft.com/office/drawing/2014/main" id="{3BF9980E-3847-6FA2-52BA-0B20156B4807}"/>
              </a:ext>
            </a:extLst>
          </p:cNvPr>
          <p:cNvSpPr txBox="1"/>
          <p:nvPr/>
        </p:nvSpPr>
        <p:spPr>
          <a:xfrm rot="20367072">
            <a:off x="5902566" y="4356362"/>
            <a:ext cx="1638590" cy="307777"/>
          </a:xfrm>
          <a:prstGeom prst="rect">
            <a:avLst/>
          </a:prstGeom>
          <a:noFill/>
        </p:spPr>
        <p:txBody>
          <a:bodyPr wrap="none" rtlCol="0">
            <a:spAutoFit/>
          </a:bodyPr>
          <a:lstStyle/>
          <a:p>
            <a:pPr algn="l"/>
            <a:r>
              <a:rPr lang="en-GB" sz="1400" dirty="0"/>
              <a:t>decay tunnel (50 m)</a:t>
            </a:r>
          </a:p>
        </p:txBody>
      </p:sp>
      <p:sp>
        <p:nvSpPr>
          <p:cNvPr id="6" name="TextBox 5">
            <a:extLst>
              <a:ext uri="{FF2B5EF4-FFF2-40B4-BE49-F238E27FC236}">
                <a16:creationId xmlns:a16="http://schemas.microsoft.com/office/drawing/2014/main" id="{0DBEFE2A-124D-98C1-2987-12A666E71027}"/>
              </a:ext>
            </a:extLst>
          </p:cNvPr>
          <p:cNvSpPr txBox="1"/>
          <p:nvPr/>
        </p:nvSpPr>
        <p:spPr>
          <a:xfrm>
            <a:off x="7905701" y="4030330"/>
            <a:ext cx="1064715" cy="307777"/>
          </a:xfrm>
          <a:prstGeom prst="rect">
            <a:avLst/>
          </a:prstGeom>
          <a:noFill/>
        </p:spPr>
        <p:txBody>
          <a:bodyPr wrap="none" rtlCol="0">
            <a:spAutoFit/>
          </a:bodyPr>
          <a:lstStyle/>
          <a:p>
            <a:pPr algn="l"/>
            <a:r>
              <a:rPr lang="en-GB" sz="1400" dirty="0"/>
              <a:t>beam dump</a:t>
            </a:r>
          </a:p>
        </p:txBody>
      </p:sp>
      <p:cxnSp>
        <p:nvCxnSpPr>
          <p:cNvPr id="8" name="Straight Arrow Connector 7">
            <a:extLst>
              <a:ext uri="{FF2B5EF4-FFF2-40B4-BE49-F238E27FC236}">
                <a16:creationId xmlns:a16="http://schemas.microsoft.com/office/drawing/2014/main" id="{FE9D030B-8919-9AC8-9AD9-47958BDAF67E}"/>
              </a:ext>
            </a:extLst>
          </p:cNvPr>
          <p:cNvCxnSpPr>
            <a:stCxn id="6" idx="1"/>
          </p:cNvCxnSpPr>
          <p:nvPr/>
        </p:nvCxnSpPr>
        <p:spPr>
          <a:xfrm flipH="1" flipV="1">
            <a:off x="7472708" y="3970421"/>
            <a:ext cx="432993" cy="2137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0" name="TextBox 99">
            <a:extLst>
              <a:ext uri="{FF2B5EF4-FFF2-40B4-BE49-F238E27FC236}">
                <a16:creationId xmlns:a16="http://schemas.microsoft.com/office/drawing/2014/main" id="{1766A1E4-0C1C-167D-B18A-FE69C232C824}"/>
              </a:ext>
            </a:extLst>
          </p:cNvPr>
          <p:cNvSpPr txBox="1"/>
          <p:nvPr/>
        </p:nvSpPr>
        <p:spPr>
          <a:xfrm rot="20746162">
            <a:off x="3325379" y="4777184"/>
            <a:ext cx="1135439" cy="307777"/>
          </a:xfrm>
          <a:prstGeom prst="rect">
            <a:avLst/>
          </a:prstGeom>
          <a:noFill/>
        </p:spPr>
        <p:txBody>
          <a:bodyPr wrap="none" rtlCol="0">
            <a:spAutoFit/>
          </a:bodyPr>
          <a:lstStyle/>
          <a:p>
            <a:pPr algn="l"/>
            <a:r>
              <a:rPr lang="en-GB" sz="1400" dirty="0"/>
              <a:t>proton beam</a:t>
            </a:r>
          </a:p>
        </p:txBody>
      </p:sp>
      <p:cxnSp>
        <p:nvCxnSpPr>
          <p:cNvPr id="10" name="Straight Arrow Connector 9">
            <a:extLst>
              <a:ext uri="{FF2B5EF4-FFF2-40B4-BE49-F238E27FC236}">
                <a16:creationId xmlns:a16="http://schemas.microsoft.com/office/drawing/2014/main" id="{BB47169E-A6E5-906D-8F8A-33391DF7C6AC}"/>
              </a:ext>
            </a:extLst>
          </p:cNvPr>
          <p:cNvCxnSpPr/>
          <p:nvPr/>
        </p:nvCxnSpPr>
        <p:spPr>
          <a:xfrm flipV="1">
            <a:off x="3665621" y="4872220"/>
            <a:ext cx="906379" cy="2582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A4C1E8F2-DC6E-6EFC-1A4F-A3BFCAD3639B}"/>
              </a:ext>
            </a:extLst>
          </p:cNvPr>
          <p:cNvSpPr txBox="1"/>
          <p:nvPr/>
        </p:nvSpPr>
        <p:spPr>
          <a:xfrm rot="20746162">
            <a:off x="7781579" y="3273128"/>
            <a:ext cx="1271502" cy="307777"/>
          </a:xfrm>
          <a:prstGeom prst="rect">
            <a:avLst/>
          </a:prstGeom>
          <a:noFill/>
        </p:spPr>
        <p:txBody>
          <a:bodyPr wrap="none" rtlCol="0">
            <a:spAutoFit/>
          </a:bodyPr>
          <a:lstStyle/>
          <a:p>
            <a:pPr algn="l"/>
            <a:r>
              <a:rPr lang="en-GB" sz="1400" dirty="0"/>
              <a:t>neutrino beam</a:t>
            </a:r>
          </a:p>
        </p:txBody>
      </p:sp>
      <p:cxnSp>
        <p:nvCxnSpPr>
          <p:cNvPr id="102" name="Straight Arrow Connector 101">
            <a:extLst>
              <a:ext uri="{FF2B5EF4-FFF2-40B4-BE49-F238E27FC236}">
                <a16:creationId xmlns:a16="http://schemas.microsoft.com/office/drawing/2014/main" id="{EF89D75D-F7A8-A0AA-2828-4F7B296ED01D}"/>
              </a:ext>
            </a:extLst>
          </p:cNvPr>
          <p:cNvCxnSpPr/>
          <p:nvPr/>
        </p:nvCxnSpPr>
        <p:spPr>
          <a:xfrm flipV="1">
            <a:off x="7932821" y="3444474"/>
            <a:ext cx="906379" cy="2582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73DC68C8-3A7A-63DC-805F-F44E417D4418}"/>
              </a:ext>
            </a:extLst>
          </p:cNvPr>
          <p:cNvSpPr txBox="1"/>
          <p:nvPr/>
        </p:nvSpPr>
        <p:spPr>
          <a:xfrm>
            <a:off x="5210628" y="4992857"/>
            <a:ext cx="1248419" cy="307777"/>
          </a:xfrm>
          <a:prstGeom prst="rect">
            <a:avLst/>
          </a:prstGeom>
          <a:noFill/>
        </p:spPr>
        <p:txBody>
          <a:bodyPr wrap="none" rtlCol="0">
            <a:spAutoFit/>
          </a:bodyPr>
          <a:lstStyle/>
          <a:p>
            <a:pPr algn="l"/>
            <a:r>
              <a:rPr lang="en-GB" sz="1400" dirty="0"/>
              <a:t>target/horn x4</a:t>
            </a:r>
          </a:p>
        </p:txBody>
      </p:sp>
      <p:cxnSp>
        <p:nvCxnSpPr>
          <p:cNvPr id="104" name="Straight Arrow Connector 103">
            <a:extLst>
              <a:ext uri="{FF2B5EF4-FFF2-40B4-BE49-F238E27FC236}">
                <a16:creationId xmlns:a16="http://schemas.microsoft.com/office/drawing/2014/main" id="{5B4F90C7-9AF7-3737-923A-132FD1C8B892}"/>
              </a:ext>
            </a:extLst>
          </p:cNvPr>
          <p:cNvCxnSpPr>
            <a:cxnSpLocks/>
          </p:cNvCxnSpPr>
          <p:nvPr/>
        </p:nvCxnSpPr>
        <p:spPr>
          <a:xfrm flipH="1" flipV="1">
            <a:off x="5653041" y="4537051"/>
            <a:ext cx="181797" cy="5199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2CDF6152-51C7-BE45-6730-11C40235EF9C}"/>
              </a:ext>
            </a:extLst>
          </p:cNvPr>
          <p:cNvSpPr txBox="1"/>
          <p:nvPr/>
        </p:nvSpPr>
        <p:spPr>
          <a:xfrm>
            <a:off x="3526207" y="3492920"/>
            <a:ext cx="1556132" cy="307777"/>
          </a:xfrm>
          <a:prstGeom prst="rect">
            <a:avLst/>
          </a:prstGeom>
          <a:noFill/>
        </p:spPr>
        <p:txBody>
          <a:bodyPr wrap="none" rtlCol="0">
            <a:spAutoFit/>
          </a:bodyPr>
          <a:lstStyle/>
          <a:p>
            <a:pPr algn="l"/>
            <a:r>
              <a:rPr lang="en-GB" sz="1400" dirty="0"/>
              <a:t>horn power supply</a:t>
            </a:r>
          </a:p>
        </p:txBody>
      </p:sp>
      <p:cxnSp>
        <p:nvCxnSpPr>
          <p:cNvPr id="106" name="Straight Arrow Connector 105">
            <a:extLst>
              <a:ext uri="{FF2B5EF4-FFF2-40B4-BE49-F238E27FC236}">
                <a16:creationId xmlns:a16="http://schemas.microsoft.com/office/drawing/2014/main" id="{02E5B6D1-675E-CB8D-5DDC-2E934C87592A}"/>
              </a:ext>
            </a:extLst>
          </p:cNvPr>
          <p:cNvCxnSpPr>
            <a:cxnSpLocks/>
            <a:stCxn id="105" idx="2"/>
          </p:cNvCxnSpPr>
          <p:nvPr/>
        </p:nvCxnSpPr>
        <p:spPr>
          <a:xfrm>
            <a:off x="4304273" y="3800697"/>
            <a:ext cx="446172"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6257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1043084"/>
          </a:xfrm>
        </p:spPr>
        <p:txBody>
          <a:bodyPr>
            <a:normAutofit/>
          </a:bodyPr>
          <a:lstStyle/>
          <a:p>
            <a:r>
              <a:rPr lang="en-GB" sz="4000" b="0" dirty="0">
                <a:solidFill>
                  <a:srgbClr val="FF6600"/>
                </a:solidFill>
                <a:latin typeface="Times New Roman" charset="0"/>
                <a:cs typeface="Times New Roman" charset="0"/>
              </a:rPr>
              <a:t>Detectors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NuFact ESSnuSB WS, 31/07/2022</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36</a:t>
            </a:fld>
            <a:endParaRPr lang="en-GB" noProof="0"/>
          </a:p>
        </p:txBody>
      </p:sp>
      <p:pic>
        <p:nvPicPr>
          <p:cNvPr id="31" name="Picture 30">
            <a:extLst>
              <a:ext uri="{FF2B5EF4-FFF2-40B4-BE49-F238E27FC236}">
                <a16:creationId xmlns:a16="http://schemas.microsoft.com/office/drawing/2014/main" id="{E6D172C6-BE19-FD41-A956-AD2117E1A61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66969" y="1062626"/>
            <a:ext cx="3374468" cy="2366374"/>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ACCD33EE-B57D-EA47-9C38-7779C9AEC4F6}"/>
              </a:ext>
            </a:extLst>
          </p:cNvPr>
          <p:cNvPicPr>
            <a:picLocks noChangeAspect="1"/>
          </p:cNvPicPr>
          <p:nvPr/>
        </p:nvPicPr>
        <p:blipFill>
          <a:blip r:embed="rId4"/>
          <a:stretch>
            <a:fillRect/>
          </a:stretch>
        </p:blipFill>
        <p:spPr>
          <a:xfrm>
            <a:off x="3541437" y="1168333"/>
            <a:ext cx="5003900" cy="2904225"/>
          </a:xfrm>
          <a:prstGeom prst="rect">
            <a:avLst/>
          </a:prstGeom>
        </p:spPr>
      </p:pic>
      <p:sp>
        <p:nvSpPr>
          <p:cNvPr id="38" name="TextBox 37">
            <a:extLst>
              <a:ext uri="{FF2B5EF4-FFF2-40B4-BE49-F238E27FC236}">
                <a16:creationId xmlns:a16="http://schemas.microsoft.com/office/drawing/2014/main" id="{C141ECE6-871E-8E44-BDD5-148B5988F48C}"/>
              </a:ext>
            </a:extLst>
          </p:cNvPr>
          <p:cNvSpPr txBox="1"/>
          <p:nvPr/>
        </p:nvSpPr>
        <p:spPr>
          <a:xfrm>
            <a:off x="5978670" y="6199041"/>
            <a:ext cx="3107139" cy="646331"/>
          </a:xfrm>
          <a:prstGeom prst="rect">
            <a:avLst/>
          </a:prstGeom>
          <a:noFill/>
        </p:spPr>
        <p:txBody>
          <a:bodyPr wrap="square" rtlCol="0">
            <a:spAutoFit/>
          </a:bodyPr>
          <a:lstStyle/>
          <a:p>
            <a:r>
              <a:rPr lang="en-FR" dirty="0"/>
              <a:t>astroparticle physics program with the Far Detector</a:t>
            </a:r>
          </a:p>
        </p:txBody>
      </p:sp>
      <p:sp>
        <p:nvSpPr>
          <p:cNvPr id="5" name="TextBox 4">
            <a:extLst>
              <a:ext uri="{FF2B5EF4-FFF2-40B4-BE49-F238E27FC236}">
                <a16:creationId xmlns:a16="http://schemas.microsoft.com/office/drawing/2014/main" id="{500214D6-ADAB-0B46-949F-5B8F1E373342}"/>
              </a:ext>
            </a:extLst>
          </p:cNvPr>
          <p:cNvSpPr txBox="1"/>
          <p:nvPr/>
        </p:nvSpPr>
        <p:spPr>
          <a:xfrm>
            <a:off x="1366988" y="3566113"/>
            <a:ext cx="1493166" cy="369332"/>
          </a:xfrm>
          <a:prstGeom prst="rect">
            <a:avLst/>
          </a:prstGeom>
          <a:noFill/>
        </p:spPr>
        <p:txBody>
          <a:bodyPr wrap="none" rtlCol="0">
            <a:spAutoFit/>
          </a:bodyPr>
          <a:lstStyle/>
          <a:p>
            <a:pPr algn="l"/>
            <a:r>
              <a:rPr lang="en-GB" dirty="0"/>
              <a:t>Near detector</a:t>
            </a:r>
          </a:p>
        </p:txBody>
      </p:sp>
      <p:pic>
        <p:nvPicPr>
          <p:cNvPr id="6" name="Picture 5">
            <a:extLst>
              <a:ext uri="{FF2B5EF4-FFF2-40B4-BE49-F238E27FC236}">
                <a16:creationId xmlns:a16="http://schemas.microsoft.com/office/drawing/2014/main" id="{A35F0A61-4A70-674F-8E48-793D838B6B8E}"/>
              </a:ext>
            </a:extLst>
          </p:cNvPr>
          <p:cNvPicPr>
            <a:picLocks noChangeAspect="1"/>
          </p:cNvPicPr>
          <p:nvPr/>
        </p:nvPicPr>
        <p:blipFill>
          <a:blip r:embed="rId5"/>
          <a:stretch>
            <a:fillRect/>
          </a:stretch>
        </p:blipFill>
        <p:spPr>
          <a:xfrm>
            <a:off x="485397" y="4467507"/>
            <a:ext cx="2737611" cy="2064337"/>
          </a:xfrm>
          <a:prstGeom prst="rect">
            <a:avLst/>
          </a:prstGeom>
        </p:spPr>
      </p:pic>
      <p:cxnSp>
        <p:nvCxnSpPr>
          <p:cNvPr id="8" name="Straight Arrow Connector 7">
            <a:extLst>
              <a:ext uri="{FF2B5EF4-FFF2-40B4-BE49-F238E27FC236}">
                <a16:creationId xmlns:a16="http://schemas.microsoft.com/office/drawing/2014/main" id="{17695247-FC0E-7340-B21E-6C83EC339251}"/>
              </a:ext>
            </a:extLst>
          </p:cNvPr>
          <p:cNvCxnSpPr/>
          <p:nvPr/>
        </p:nvCxnSpPr>
        <p:spPr>
          <a:xfrm flipH="1">
            <a:off x="3142798" y="4082716"/>
            <a:ext cx="835645" cy="866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1BC7A64C-4C3A-F548-89A8-512CFCC28006}"/>
              </a:ext>
            </a:extLst>
          </p:cNvPr>
          <p:cNvSpPr txBox="1"/>
          <p:nvPr/>
        </p:nvSpPr>
        <p:spPr>
          <a:xfrm>
            <a:off x="636927" y="4200466"/>
            <a:ext cx="2631490" cy="369332"/>
          </a:xfrm>
          <a:prstGeom prst="rect">
            <a:avLst/>
          </a:prstGeom>
          <a:noFill/>
        </p:spPr>
        <p:txBody>
          <a:bodyPr wrap="none" rtlCol="0">
            <a:spAutoFit/>
          </a:bodyPr>
          <a:lstStyle/>
          <a:p>
            <a:pPr algn="l"/>
            <a:r>
              <a:rPr lang="en-GB" dirty="0"/>
              <a:t>electron-muon separation</a:t>
            </a:r>
          </a:p>
        </p:txBody>
      </p:sp>
      <p:pic>
        <p:nvPicPr>
          <p:cNvPr id="41" name="Picture 40">
            <a:extLst>
              <a:ext uri="{FF2B5EF4-FFF2-40B4-BE49-F238E27FC236}">
                <a16:creationId xmlns:a16="http://schemas.microsoft.com/office/drawing/2014/main" id="{5221EFC4-78C0-144B-9E3D-76221C9B870D}"/>
              </a:ext>
            </a:extLst>
          </p:cNvPr>
          <p:cNvPicPr/>
          <p:nvPr/>
        </p:nvPicPr>
        <p:blipFill rotWithShape="1">
          <a:blip r:embed="rId6">
            <a:extLst>
              <a:ext uri="{28A0092B-C50C-407E-A947-70E740481C1C}">
                <a14:useLocalDpi xmlns:a14="http://schemas.microsoft.com/office/drawing/2010/main" val="0"/>
              </a:ext>
            </a:extLst>
          </a:blip>
          <a:srcRect l="21116" r="23699"/>
          <a:stretch/>
        </p:blipFill>
        <p:spPr bwMode="auto">
          <a:xfrm>
            <a:off x="6386386" y="3429000"/>
            <a:ext cx="2291709" cy="2721915"/>
          </a:xfrm>
          <a:prstGeom prst="rect">
            <a:avLst/>
          </a:prstGeom>
          <a:noFill/>
          <a:ln>
            <a:noFill/>
          </a:ln>
        </p:spPr>
      </p:pic>
      <p:cxnSp>
        <p:nvCxnSpPr>
          <p:cNvPr id="14" name="Straight Arrow Connector 13">
            <a:extLst>
              <a:ext uri="{FF2B5EF4-FFF2-40B4-BE49-F238E27FC236}">
                <a16:creationId xmlns:a16="http://schemas.microsoft.com/office/drawing/2014/main" id="{69E34D0F-719F-BB3D-47A9-8CF895957BC9}"/>
              </a:ext>
            </a:extLst>
          </p:cNvPr>
          <p:cNvCxnSpPr>
            <a:cxnSpLocks/>
          </p:cNvCxnSpPr>
          <p:nvPr/>
        </p:nvCxnSpPr>
        <p:spPr>
          <a:xfrm>
            <a:off x="8465362" y="4024123"/>
            <a:ext cx="20071" cy="2000444"/>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3DF0F61-3FFD-CE47-3E27-C789B5E397AA}"/>
              </a:ext>
            </a:extLst>
          </p:cNvPr>
          <p:cNvSpPr txBox="1"/>
          <p:nvPr/>
        </p:nvSpPr>
        <p:spPr>
          <a:xfrm rot="5400000">
            <a:off x="8276645" y="4726487"/>
            <a:ext cx="655949" cy="369332"/>
          </a:xfrm>
          <a:prstGeom prst="rect">
            <a:avLst/>
          </a:prstGeom>
          <a:noFill/>
        </p:spPr>
        <p:txBody>
          <a:bodyPr wrap="none" rtlCol="0">
            <a:spAutoFit/>
          </a:bodyPr>
          <a:lstStyle/>
          <a:p>
            <a:r>
              <a:rPr lang="en-GB" dirty="0">
                <a:solidFill>
                  <a:srgbClr val="0432FF"/>
                </a:solidFill>
              </a:rPr>
              <a:t>75 m</a:t>
            </a:r>
          </a:p>
        </p:txBody>
      </p:sp>
      <p:grpSp>
        <p:nvGrpSpPr>
          <p:cNvPr id="16" name="Group 15">
            <a:extLst>
              <a:ext uri="{FF2B5EF4-FFF2-40B4-BE49-F238E27FC236}">
                <a16:creationId xmlns:a16="http://schemas.microsoft.com/office/drawing/2014/main" id="{C6FC1C40-B5AC-9F24-B6F4-5702BB7594E5}"/>
              </a:ext>
            </a:extLst>
          </p:cNvPr>
          <p:cNvGrpSpPr/>
          <p:nvPr/>
        </p:nvGrpSpPr>
        <p:grpSpPr>
          <a:xfrm rot="16370830">
            <a:off x="7247887" y="5224473"/>
            <a:ext cx="369332" cy="1925053"/>
            <a:chOff x="8459561" y="2943726"/>
            <a:chExt cx="369332" cy="1925053"/>
          </a:xfrm>
        </p:grpSpPr>
        <p:cxnSp>
          <p:nvCxnSpPr>
            <p:cNvPr id="17" name="Straight Arrow Connector 16">
              <a:extLst>
                <a:ext uri="{FF2B5EF4-FFF2-40B4-BE49-F238E27FC236}">
                  <a16:creationId xmlns:a16="http://schemas.microsoft.com/office/drawing/2014/main" id="{3FC4FC6D-EBC5-7C0C-3C6E-409E577A2FC9}"/>
                </a:ext>
              </a:extLst>
            </p:cNvPr>
            <p:cNvCxnSpPr>
              <a:cxnSpLocks/>
            </p:cNvCxnSpPr>
            <p:nvPr/>
          </p:nvCxnSpPr>
          <p:spPr>
            <a:xfrm>
              <a:off x="8758990" y="2943726"/>
              <a:ext cx="0" cy="1925053"/>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6E5DC1A-78BE-DDE9-913C-477279D5D08C}"/>
                </a:ext>
              </a:extLst>
            </p:cNvPr>
            <p:cNvSpPr txBox="1"/>
            <p:nvPr/>
          </p:nvSpPr>
          <p:spPr>
            <a:xfrm rot="5400000">
              <a:off x="8316252" y="3721586"/>
              <a:ext cx="655949" cy="369332"/>
            </a:xfrm>
            <a:prstGeom prst="rect">
              <a:avLst/>
            </a:prstGeom>
            <a:noFill/>
            <a:ln>
              <a:noFill/>
            </a:ln>
          </p:spPr>
          <p:txBody>
            <a:bodyPr wrap="none" rtlCol="0">
              <a:spAutoFit/>
            </a:bodyPr>
            <a:lstStyle/>
            <a:p>
              <a:r>
                <a:rPr lang="en-GB" dirty="0">
                  <a:solidFill>
                    <a:srgbClr val="0432FF"/>
                  </a:solidFill>
                </a:rPr>
                <a:t>75 m</a:t>
              </a:r>
            </a:p>
          </p:txBody>
        </p:sp>
      </p:grpSp>
      <p:pic>
        <p:nvPicPr>
          <p:cNvPr id="19" name="Picture 18">
            <a:extLst>
              <a:ext uri="{FF2B5EF4-FFF2-40B4-BE49-F238E27FC236}">
                <a16:creationId xmlns:a16="http://schemas.microsoft.com/office/drawing/2014/main" id="{D1E84EE9-42E5-BB8E-CB1D-B5A6812AD63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5539" y="4452894"/>
            <a:ext cx="2386112" cy="1741541"/>
          </a:xfrm>
          <a:prstGeom prst="rect">
            <a:avLst/>
          </a:prstGeom>
          <a:noFill/>
        </p:spPr>
      </p:pic>
    </p:spTree>
    <p:extLst>
      <p:ext uri="{BB962C8B-B14F-4D97-AF65-F5344CB8AC3E}">
        <p14:creationId xmlns:p14="http://schemas.microsoft.com/office/powerpoint/2010/main" val="1754707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F84363-E8F0-D049-BF0B-38290E642488}"/>
              </a:ext>
            </a:extLst>
          </p:cNvPr>
          <p:cNvSpPr>
            <a:spLocks noGrp="1"/>
          </p:cNvSpPr>
          <p:nvPr>
            <p:ph type="title"/>
          </p:nvPr>
        </p:nvSpPr>
        <p:spPr>
          <a:xfrm>
            <a:off x="1297459" y="0"/>
            <a:ext cx="6862522" cy="707886"/>
          </a:xfrm>
        </p:spPr>
        <p:txBody>
          <a:bodyPr/>
          <a:lstStyle/>
          <a:p>
            <a:r>
              <a:rPr lang="en-GB" dirty="0"/>
              <a:t>Comparisons</a:t>
            </a:r>
            <a:endParaRPr lang="en-GB" baseline="-25000" dirty="0"/>
          </a:p>
        </p:txBody>
      </p:sp>
      <p:sp>
        <p:nvSpPr>
          <p:cNvPr id="18" name="Date Placeholder 17">
            <a:extLst>
              <a:ext uri="{FF2B5EF4-FFF2-40B4-BE49-F238E27FC236}">
                <a16:creationId xmlns:a16="http://schemas.microsoft.com/office/drawing/2014/main" id="{46006DA4-20D2-FD45-8A44-D73418C917DD}"/>
              </a:ext>
            </a:extLst>
          </p:cNvPr>
          <p:cNvSpPr>
            <a:spLocks noGrp="1"/>
          </p:cNvSpPr>
          <p:nvPr>
            <p:ph type="dt" sz="half" idx="10"/>
          </p:nvPr>
        </p:nvSpPr>
        <p:spPr/>
        <p:txBody>
          <a:bodyPr/>
          <a:lstStyle/>
          <a:p>
            <a:r>
              <a:rPr lang="fr-FR"/>
              <a:t>NuFact ESSnuSB WS, 31/07/2022</a:t>
            </a:r>
            <a:endParaRPr lang="en-GB"/>
          </a:p>
        </p:txBody>
      </p:sp>
      <p:sp>
        <p:nvSpPr>
          <p:cNvPr id="19" name="Footer Placeholder 18">
            <a:extLst>
              <a:ext uri="{FF2B5EF4-FFF2-40B4-BE49-F238E27FC236}">
                <a16:creationId xmlns:a16="http://schemas.microsoft.com/office/drawing/2014/main" id="{5D00A606-7DD3-3C42-989C-5293CB6E51B9}"/>
              </a:ext>
            </a:extLst>
          </p:cNvPr>
          <p:cNvSpPr>
            <a:spLocks noGrp="1"/>
          </p:cNvSpPr>
          <p:nvPr>
            <p:ph type="ftr" sz="quarter" idx="11"/>
          </p:nvPr>
        </p:nvSpPr>
        <p:spPr/>
        <p:txBody>
          <a:bodyPr/>
          <a:lstStyle/>
          <a:p>
            <a:r>
              <a:rPr lang="en-GB"/>
              <a:t>M. Dracos, IPHC-IN2P3/CNRS/UNISTRA</a:t>
            </a:r>
          </a:p>
        </p:txBody>
      </p:sp>
      <p:sp>
        <p:nvSpPr>
          <p:cNvPr id="20" name="Slide Number Placeholder 19">
            <a:extLst>
              <a:ext uri="{FF2B5EF4-FFF2-40B4-BE49-F238E27FC236}">
                <a16:creationId xmlns:a16="http://schemas.microsoft.com/office/drawing/2014/main" id="{66EAB30C-3CB8-424A-95D0-1540FE510CCE}"/>
              </a:ext>
            </a:extLst>
          </p:cNvPr>
          <p:cNvSpPr>
            <a:spLocks noGrp="1"/>
          </p:cNvSpPr>
          <p:nvPr>
            <p:ph type="sldNum" sz="quarter" idx="12"/>
          </p:nvPr>
        </p:nvSpPr>
        <p:spPr/>
        <p:txBody>
          <a:bodyPr/>
          <a:lstStyle/>
          <a:p>
            <a:fld id="{4FAB73BC-B049-4115-A692-8D63A059BFB8}" type="slidenum">
              <a:rPr lang="en-GB" smtClean="0"/>
              <a:t>37</a:t>
            </a:fld>
            <a:endParaRPr lang="en-GB"/>
          </a:p>
        </p:txBody>
      </p:sp>
      <p:grpSp>
        <p:nvGrpSpPr>
          <p:cNvPr id="8" name="Group 7">
            <a:extLst>
              <a:ext uri="{FF2B5EF4-FFF2-40B4-BE49-F238E27FC236}">
                <a16:creationId xmlns:a16="http://schemas.microsoft.com/office/drawing/2014/main" id="{380636E6-B973-D84A-BEB3-1FFBFF4E8520}"/>
              </a:ext>
            </a:extLst>
          </p:cNvPr>
          <p:cNvGrpSpPr/>
          <p:nvPr/>
        </p:nvGrpSpPr>
        <p:grpSpPr>
          <a:xfrm>
            <a:off x="106211" y="2007553"/>
            <a:ext cx="8931578" cy="3789704"/>
            <a:chOff x="592963" y="2416627"/>
            <a:chExt cx="11024115" cy="4677575"/>
          </a:xfrm>
        </p:grpSpPr>
        <p:pic>
          <p:nvPicPr>
            <p:cNvPr id="21" name="Picture 20">
              <a:extLst>
                <a:ext uri="{FF2B5EF4-FFF2-40B4-BE49-F238E27FC236}">
                  <a16:creationId xmlns:a16="http://schemas.microsoft.com/office/drawing/2014/main" id="{5681F719-1DD5-FA4E-AD9A-96EB49DD130A}"/>
                </a:ext>
              </a:extLst>
            </p:cNvPr>
            <p:cNvPicPr>
              <a:picLocks noChangeAspect="1"/>
            </p:cNvPicPr>
            <p:nvPr/>
          </p:nvPicPr>
          <p:blipFill>
            <a:blip r:embed="rId2"/>
            <a:stretch>
              <a:fillRect/>
            </a:stretch>
          </p:blipFill>
          <p:spPr>
            <a:xfrm>
              <a:off x="7721762" y="2416628"/>
              <a:ext cx="3420856" cy="3706230"/>
            </a:xfrm>
            <a:prstGeom prst="rect">
              <a:avLst/>
            </a:prstGeom>
          </p:spPr>
        </p:pic>
        <p:pic>
          <p:nvPicPr>
            <p:cNvPr id="22" name="Picture 21">
              <a:extLst>
                <a:ext uri="{FF2B5EF4-FFF2-40B4-BE49-F238E27FC236}">
                  <a16:creationId xmlns:a16="http://schemas.microsoft.com/office/drawing/2014/main" id="{7B00159A-2987-DB43-942B-F7050F98DB5F}"/>
                </a:ext>
              </a:extLst>
            </p:cNvPr>
            <p:cNvPicPr>
              <a:picLocks noChangeAspect="1"/>
            </p:cNvPicPr>
            <p:nvPr/>
          </p:nvPicPr>
          <p:blipFill>
            <a:blip r:embed="rId3"/>
            <a:stretch>
              <a:fillRect/>
            </a:stretch>
          </p:blipFill>
          <p:spPr>
            <a:xfrm>
              <a:off x="4157363" y="2416627"/>
              <a:ext cx="3165146" cy="3345075"/>
            </a:xfrm>
            <a:prstGeom prst="rect">
              <a:avLst/>
            </a:prstGeom>
          </p:spPr>
        </p:pic>
        <p:sp>
          <p:nvSpPr>
            <p:cNvPr id="23" name="TextBox 22">
              <a:extLst>
                <a:ext uri="{FF2B5EF4-FFF2-40B4-BE49-F238E27FC236}">
                  <a16:creationId xmlns:a16="http://schemas.microsoft.com/office/drawing/2014/main" id="{4FB17039-F55C-0243-AD62-7A149D5B4868}"/>
                </a:ext>
              </a:extLst>
            </p:cNvPr>
            <p:cNvSpPr txBox="1"/>
            <p:nvPr/>
          </p:nvSpPr>
          <p:spPr>
            <a:xfrm>
              <a:off x="681964" y="5887077"/>
              <a:ext cx="3251613" cy="797757"/>
            </a:xfrm>
            <a:prstGeom prst="rect">
              <a:avLst/>
            </a:prstGeom>
            <a:noFill/>
          </p:spPr>
          <p:txBody>
            <a:bodyPr wrap="square" rtlCol="0">
              <a:spAutoFit/>
            </a:bodyPr>
            <a:lstStyle/>
            <a:p>
              <a:pPr algn="ctr"/>
              <a:r>
                <a:rPr lang="en-GB"/>
                <a:t>ESSnuSB March 2022 with  5% normalization error</a:t>
              </a:r>
            </a:p>
          </p:txBody>
        </p:sp>
        <p:sp>
          <p:nvSpPr>
            <p:cNvPr id="24" name="TextBox 23">
              <a:extLst>
                <a:ext uri="{FF2B5EF4-FFF2-40B4-BE49-F238E27FC236}">
                  <a16:creationId xmlns:a16="http://schemas.microsoft.com/office/drawing/2014/main" id="{B5D71883-0F3E-9740-9F86-3EB7BB729058}"/>
                </a:ext>
              </a:extLst>
            </p:cNvPr>
            <p:cNvSpPr txBox="1"/>
            <p:nvPr/>
          </p:nvSpPr>
          <p:spPr>
            <a:xfrm>
              <a:off x="4462030" y="5954550"/>
              <a:ext cx="2832511" cy="1139652"/>
            </a:xfrm>
            <a:prstGeom prst="rect">
              <a:avLst/>
            </a:prstGeom>
            <a:noFill/>
          </p:spPr>
          <p:txBody>
            <a:bodyPr wrap="square" rtlCol="0">
              <a:spAutoFit/>
            </a:bodyPr>
            <a:lstStyle/>
            <a:p>
              <a:r>
                <a:rPr lang="en-GB"/>
                <a:t>DUNE Snomass March 2022</a:t>
              </a:r>
            </a:p>
            <a:p>
              <a:endParaRPr lang="en-GB"/>
            </a:p>
          </p:txBody>
        </p:sp>
        <p:sp>
          <p:nvSpPr>
            <p:cNvPr id="25" name="TextBox 24">
              <a:extLst>
                <a:ext uri="{FF2B5EF4-FFF2-40B4-BE49-F238E27FC236}">
                  <a16:creationId xmlns:a16="http://schemas.microsoft.com/office/drawing/2014/main" id="{A8073B88-5904-E548-B959-176062DD595D}"/>
                </a:ext>
              </a:extLst>
            </p:cNvPr>
            <p:cNvSpPr txBox="1"/>
            <p:nvPr/>
          </p:nvSpPr>
          <p:spPr>
            <a:xfrm>
              <a:off x="7515530" y="5968239"/>
              <a:ext cx="4101548" cy="455861"/>
            </a:xfrm>
            <a:prstGeom prst="rect">
              <a:avLst/>
            </a:prstGeom>
            <a:noFill/>
          </p:spPr>
          <p:txBody>
            <a:bodyPr wrap="square" rtlCol="0">
              <a:spAutoFit/>
            </a:bodyPr>
            <a:lstStyle/>
            <a:p>
              <a:r>
                <a:rPr lang="en-GB" dirty="0" err="1"/>
                <a:t>HyperK</a:t>
              </a:r>
              <a:r>
                <a:rPr lang="en-GB" dirty="0"/>
                <a:t> Snowmass March 2022</a:t>
              </a:r>
            </a:p>
          </p:txBody>
        </p:sp>
        <p:pic>
          <p:nvPicPr>
            <p:cNvPr id="26" name="Picture 25">
              <a:extLst>
                <a:ext uri="{FF2B5EF4-FFF2-40B4-BE49-F238E27FC236}">
                  <a16:creationId xmlns:a16="http://schemas.microsoft.com/office/drawing/2014/main" id="{9F4BCAEF-79D2-994E-8EC1-9FF85D0182F3}"/>
                </a:ext>
              </a:extLst>
            </p:cNvPr>
            <p:cNvPicPr>
              <a:picLocks noChangeAspect="1"/>
            </p:cNvPicPr>
            <p:nvPr/>
          </p:nvPicPr>
          <p:blipFill>
            <a:blip r:embed="rId4"/>
            <a:stretch>
              <a:fillRect/>
            </a:stretch>
          </p:blipFill>
          <p:spPr>
            <a:xfrm>
              <a:off x="592963" y="2576763"/>
              <a:ext cx="3165147" cy="3155002"/>
            </a:xfrm>
            <a:prstGeom prst="rect">
              <a:avLst/>
            </a:prstGeom>
          </p:spPr>
        </p:pic>
      </p:grpSp>
      <p:cxnSp>
        <p:nvCxnSpPr>
          <p:cNvPr id="32" name="Straight Connector 31">
            <a:extLst>
              <a:ext uri="{FF2B5EF4-FFF2-40B4-BE49-F238E27FC236}">
                <a16:creationId xmlns:a16="http://schemas.microsoft.com/office/drawing/2014/main" id="{ECE3DD65-A71A-6D45-B61D-2DF3030C0E6D}"/>
              </a:ext>
            </a:extLst>
          </p:cNvPr>
          <p:cNvCxnSpPr>
            <a:cxnSpLocks/>
          </p:cNvCxnSpPr>
          <p:nvPr/>
        </p:nvCxnSpPr>
        <p:spPr>
          <a:xfrm>
            <a:off x="10723402" y="2664879"/>
            <a:ext cx="14267" cy="2675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775AC78-5EF9-BBB5-5665-E464FFE93DBA}"/>
              </a:ext>
            </a:extLst>
          </p:cNvPr>
          <p:cNvCxnSpPr/>
          <p:nvPr/>
        </p:nvCxnSpPr>
        <p:spPr>
          <a:xfrm>
            <a:off x="7283116" y="3072063"/>
            <a:ext cx="0" cy="1243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5BBBB42-A151-3943-6BFD-CBC70EE958F6}"/>
              </a:ext>
            </a:extLst>
          </p:cNvPr>
          <p:cNvCxnSpPr/>
          <p:nvPr/>
        </p:nvCxnSpPr>
        <p:spPr>
          <a:xfrm>
            <a:off x="8325853" y="3072063"/>
            <a:ext cx="0" cy="1243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EABDC5E-83AE-B20F-ED7A-89AB8DE01CE9}"/>
              </a:ext>
            </a:extLst>
          </p:cNvPr>
          <p:cNvCxnSpPr/>
          <p:nvPr/>
        </p:nvCxnSpPr>
        <p:spPr>
          <a:xfrm>
            <a:off x="4034589" y="3072063"/>
            <a:ext cx="0" cy="1243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60A3690-3C64-C51E-E7DD-0DBB872155AC}"/>
              </a:ext>
            </a:extLst>
          </p:cNvPr>
          <p:cNvCxnSpPr/>
          <p:nvPr/>
        </p:nvCxnSpPr>
        <p:spPr>
          <a:xfrm>
            <a:off x="4700338" y="3072063"/>
            <a:ext cx="0" cy="1243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1A31A1C-0F6B-C011-AD1B-0B9BE47D23D5}"/>
              </a:ext>
            </a:extLst>
          </p:cNvPr>
          <p:cNvCxnSpPr/>
          <p:nvPr/>
        </p:nvCxnSpPr>
        <p:spPr>
          <a:xfrm>
            <a:off x="1329543" y="3072063"/>
            <a:ext cx="0" cy="1243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E0B1B85-4FB3-45E8-63BA-B9BA37F5D74A}"/>
              </a:ext>
            </a:extLst>
          </p:cNvPr>
          <p:cNvCxnSpPr/>
          <p:nvPr/>
        </p:nvCxnSpPr>
        <p:spPr>
          <a:xfrm>
            <a:off x="2221833" y="3072063"/>
            <a:ext cx="0" cy="1243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958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B18340-5B27-A54D-8276-2A8E9B9B887E}"/>
              </a:ext>
            </a:extLst>
          </p:cNvPr>
          <p:cNvPicPr>
            <a:picLocks noChangeAspect="1"/>
          </p:cNvPicPr>
          <p:nvPr/>
        </p:nvPicPr>
        <p:blipFill>
          <a:blip r:embed="rId2"/>
          <a:stretch>
            <a:fillRect/>
          </a:stretch>
        </p:blipFill>
        <p:spPr>
          <a:xfrm>
            <a:off x="2499012" y="686680"/>
            <a:ext cx="4298995" cy="4380881"/>
          </a:xfrm>
          <a:prstGeom prst="rect">
            <a:avLst/>
          </a:prstGeom>
        </p:spPr>
      </p:pic>
      <p:sp>
        <p:nvSpPr>
          <p:cNvPr id="5" name="Title 4">
            <a:extLst>
              <a:ext uri="{FF2B5EF4-FFF2-40B4-BE49-F238E27FC236}">
                <a16:creationId xmlns:a16="http://schemas.microsoft.com/office/drawing/2014/main" id="{C9F84363-E8F0-D049-BF0B-38290E642488}"/>
              </a:ext>
            </a:extLst>
          </p:cNvPr>
          <p:cNvSpPr>
            <a:spLocks noGrp="1"/>
          </p:cNvSpPr>
          <p:nvPr>
            <p:ph type="title"/>
          </p:nvPr>
        </p:nvSpPr>
        <p:spPr>
          <a:xfrm>
            <a:off x="1217249" y="45585"/>
            <a:ext cx="6862522" cy="707886"/>
          </a:xfrm>
        </p:spPr>
        <p:txBody>
          <a:bodyPr/>
          <a:lstStyle/>
          <a:p>
            <a:r>
              <a:rPr lang="en-GB" dirty="0"/>
              <a:t>Physics Performance</a:t>
            </a:r>
            <a:endParaRPr lang="en-GB" baseline="-25000" dirty="0"/>
          </a:p>
        </p:txBody>
      </p:sp>
      <p:sp>
        <p:nvSpPr>
          <p:cNvPr id="18" name="Date Placeholder 17">
            <a:extLst>
              <a:ext uri="{FF2B5EF4-FFF2-40B4-BE49-F238E27FC236}">
                <a16:creationId xmlns:a16="http://schemas.microsoft.com/office/drawing/2014/main" id="{46006DA4-20D2-FD45-8A44-D73418C917DD}"/>
              </a:ext>
            </a:extLst>
          </p:cNvPr>
          <p:cNvSpPr>
            <a:spLocks noGrp="1"/>
          </p:cNvSpPr>
          <p:nvPr>
            <p:ph type="dt" sz="half" idx="10"/>
          </p:nvPr>
        </p:nvSpPr>
        <p:spPr/>
        <p:txBody>
          <a:bodyPr/>
          <a:lstStyle/>
          <a:p>
            <a:r>
              <a:rPr lang="fr-FR"/>
              <a:t>NuFact ESSnuSB WS, 31/07/2022</a:t>
            </a:r>
            <a:endParaRPr lang="en-GB"/>
          </a:p>
        </p:txBody>
      </p:sp>
      <p:sp>
        <p:nvSpPr>
          <p:cNvPr id="19" name="Footer Placeholder 18">
            <a:extLst>
              <a:ext uri="{FF2B5EF4-FFF2-40B4-BE49-F238E27FC236}">
                <a16:creationId xmlns:a16="http://schemas.microsoft.com/office/drawing/2014/main" id="{5D00A606-7DD3-3C42-989C-5293CB6E51B9}"/>
              </a:ext>
            </a:extLst>
          </p:cNvPr>
          <p:cNvSpPr>
            <a:spLocks noGrp="1"/>
          </p:cNvSpPr>
          <p:nvPr>
            <p:ph type="ftr" sz="quarter" idx="11"/>
          </p:nvPr>
        </p:nvSpPr>
        <p:spPr/>
        <p:txBody>
          <a:bodyPr/>
          <a:lstStyle/>
          <a:p>
            <a:r>
              <a:rPr lang="en-GB"/>
              <a:t>M. Dracos, IPHC-IN2P3/CNRS/UNISTRA</a:t>
            </a:r>
          </a:p>
        </p:txBody>
      </p:sp>
      <p:sp>
        <p:nvSpPr>
          <p:cNvPr id="20" name="Slide Number Placeholder 19">
            <a:extLst>
              <a:ext uri="{FF2B5EF4-FFF2-40B4-BE49-F238E27FC236}">
                <a16:creationId xmlns:a16="http://schemas.microsoft.com/office/drawing/2014/main" id="{66EAB30C-3CB8-424A-95D0-1540FE510CCE}"/>
              </a:ext>
            </a:extLst>
          </p:cNvPr>
          <p:cNvSpPr>
            <a:spLocks noGrp="1"/>
          </p:cNvSpPr>
          <p:nvPr>
            <p:ph type="sldNum" sz="quarter" idx="12"/>
          </p:nvPr>
        </p:nvSpPr>
        <p:spPr/>
        <p:txBody>
          <a:bodyPr/>
          <a:lstStyle/>
          <a:p>
            <a:fld id="{4FAB73BC-B049-4115-A692-8D63A059BFB8}" type="slidenum">
              <a:rPr lang="en-GB" smtClean="0"/>
              <a:t>38</a:t>
            </a:fld>
            <a:endParaRPr lang="en-GB"/>
          </a:p>
        </p:txBody>
      </p:sp>
      <p:pic>
        <p:nvPicPr>
          <p:cNvPr id="21" name="Picture 20">
            <a:extLst>
              <a:ext uri="{FF2B5EF4-FFF2-40B4-BE49-F238E27FC236}">
                <a16:creationId xmlns:a16="http://schemas.microsoft.com/office/drawing/2014/main" id="{9A84DCDA-0A0E-0C45-8F7F-0792656B238F}"/>
              </a:ext>
            </a:extLst>
          </p:cNvPr>
          <p:cNvPicPr>
            <a:picLocks noChangeAspect="1"/>
          </p:cNvPicPr>
          <p:nvPr/>
        </p:nvPicPr>
        <p:blipFill>
          <a:blip r:embed="rId3"/>
          <a:stretch>
            <a:fillRect/>
          </a:stretch>
        </p:blipFill>
        <p:spPr>
          <a:xfrm>
            <a:off x="2168202" y="5142963"/>
            <a:ext cx="5059184" cy="1516254"/>
          </a:xfrm>
          <a:prstGeom prst="rect">
            <a:avLst/>
          </a:prstGeom>
        </p:spPr>
      </p:pic>
      <p:sp>
        <p:nvSpPr>
          <p:cNvPr id="22" name="TextBox 21">
            <a:extLst>
              <a:ext uri="{FF2B5EF4-FFF2-40B4-BE49-F238E27FC236}">
                <a16:creationId xmlns:a16="http://schemas.microsoft.com/office/drawing/2014/main" id="{E6ABD66F-0134-6642-B7FA-0BF7AD19810D}"/>
              </a:ext>
            </a:extLst>
          </p:cNvPr>
          <p:cNvSpPr txBox="1"/>
          <p:nvPr/>
        </p:nvSpPr>
        <p:spPr>
          <a:xfrm>
            <a:off x="7026609" y="4379495"/>
            <a:ext cx="1625381" cy="369332"/>
          </a:xfrm>
          <a:prstGeom prst="rect">
            <a:avLst/>
          </a:prstGeom>
          <a:noFill/>
        </p:spPr>
        <p:txBody>
          <a:bodyPr wrap="none" rtlCol="0">
            <a:spAutoFit/>
          </a:bodyPr>
          <a:lstStyle/>
          <a:p>
            <a:pPr algn="l"/>
            <a:r>
              <a:rPr lang="en-GB" dirty="0"/>
              <a:t>during 10 years</a:t>
            </a:r>
          </a:p>
        </p:txBody>
      </p:sp>
    </p:spTree>
    <p:extLst>
      <p:ext uri="{BB962C8B-B14F-4D97-AF65-F5344CB8AC3E}">
        <p14:creationId xmlns:p14="http://schemas.microsoft.com/office/powerpoint/2010/main" val="2696244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F84363-E8F0-D049-BF0B-38290E642488}"/>
              </a:ext>
            </a:extLst>
          </p:cNvPr>
          <p:cNvSpPr>
            <a:spLocks noGrp="1"/>
          </p:cNvSpPr>
          <p:nvPr>
            <p:ph type="title"/>
          </p:nvPr>
        </p:nvSpPr>
        <p:spPr>
          <a:xfrm>
            <a:off x="1297459" y="167242"/>
            <a:ext cx="6862522" cy="707886"/>
          </a:xfrm>
        </p:spPr>
        <p:txBody>
          <a:bodyPr/>
          <a:lstStyle/>
          <a:p>
            <a:r>
              <a:rPr lang="en-GB"/>
              <a:t>Physics Performance</a:t>
            </a:r>
            <a:endParaRPr lang="en-GB" baseline="-25000"/>
          </a:p>
        </p:txBody>
      </p:sp>
      <p:sp>
        <p:nvSpPr>
          <p:cNvPr id="18" name="Date Placeholder 17">
            <a:extLst>
              <a:ext uri="{FF2B5EF4-FFF2-40B4-BE49-F238E27FC236}">
                <a16:creationId xmlns:a16="http://schemas.microsoft.com/office/drawing/2014/main" id="{46006DA4-20D2-FD45-8A44-D73418C917DD}"/>
              </a:ext>
            </a:extLst>
          </p:cNvPr>
          <p:cNvSpPr>
            <a:spLocks noGrp="1"/>
          </p:cNvSpPr>
          <p:nvPr>
            <p:ph type="dt" sz="half" idx="10"/>
          </p:nvPr>
        </p:nvSpPr>
        <p:spPr/>
        <p:txBody>
          <a:bodyPr/>
          <a:lstStyle/>
          <a:p>
            <a:r>
              <a:rPr lang="fr-FR"/>
              <a:t>NuFact ESSnuSB WS, 31/07/2022</a:t>
            </a:r>
            <a:endParaRPr lang="en-GB"/>
          </a:p>
        </p:txBody>
      </p:sp>
      <p:sp>
        <p:nvSpPr>
          <p:cNvPr id="19" name="Footer Placeholder 18">
            <a:extLst>
              <a:ext uri="{FF2B5EF4-FFF2-40B4-BE49-F238E27FC236}">
                <a16:creationId xmlns:a16="http://schemas.microsoft.com/office/drawing/2014/main" id="{5D00A606-7DD3-3C42-989C-5293CB6E51B9}"/>
              </a:ext>
            </a:extLst>
          </p:cNvPr>
          <p:cNvSpPr>
            <a:spLocks noGrp="1"/>
          </p:cNvSpPr>
          <p:nvPr>
            <p:ph type="ftr" sz="quarter" idx="11"/>
          </p:nvPr>
        </p:nvSpPr>
        <p:spPr/>
        <p:txBody>
          <a:bodyPr/>
          <a:lstStyle/>
          <a:p>
            <a:r>
              <a:rPr lang="en-GB"/>
              <a:t>M. Dracos, IPHC-IN2P3/CNRS/UNISTRA</a:t>
            </a:r>
          </a:p>
        </p:txBody>
      </p:sp>
      <p:sp>
        <p:nvSpPr>
          <p:cNvPr id="20" name="Slide Number Placeholder 19">
            <a:extLst>
              <a:ext uri="{FF2B5EF4-FFF2-40B4-BE49-F238E27FC236}">
                <a16:creationId xmlns:a16="http://schemas.microsoft.com/office/drawing/2014/main" id="{66EAB30C-3CB8-424A-95D0-1540FE510CCE}"/>
              </a:ext>
            </a:extLst>
          </p:cNvPr>
          <p:cNvSpPr>
            <a:spLocks noGrp="1"/>
          </p:cNvSpPr>
          <p:nvPr>
            <p:ph type="sldNum" sz="quarter" idx="12"/>
          </p:nvPr>
        </p:nvSpPr>
        <p:spPr/>
        <p:txBody>
          <a:bodyPr/>
          <a:lstStyle/>
          <a:p>
            <a:fld id="{4FAB73BC-B049-4115-A692-8D63A059BFB8}" type="slidenum">
              <a:rPr lang="en-GB" smtClean="0"/>
              <a:t>39</a:t>
            </a:fld>
            <a:endParaRPr lang="en-GB"/>
          </a:p>
        </p:txBody>
      </p:sp>
      <p:pic>
        <p:nvPicPr>
          <p:cNvPr id="14" name="Picture 13">
            <a:extLst>
              <a:ext uri="{FF2B5EF4-FFF2-40B4-BE49-F238E27FC236}">
                <a16:creationId xmlns:a16="http://schemas.microsoft.com/office/drawing/2014/main" id="{1E401BAD-2DB7-1E4D-8B7E-F06DA1C5A37E}"/>
              </a:ext>
            </a:extLst>
          </p:cNvPr>
          <p:cNvPicPr>
            <a:picLocks noChangeAspect="1"/>
          </p:cNvPicPr>
          <p:nvPr/>
        </p:nvPicPr>
        <p:blipFill>
          <a:blip r:embed="rId2"/>
          <a:stretch>
            <a:fillRect/>
          </a:stretch>
        </p:blipFill>
        <p:spPr>
          <a:xfrm>
            <a:off x="520700" y="1125572"/>
            <a:ext cx="7493000" cy="2641600"/>
          </a:xfrm>
          <a:prstGeom prst="rect">
            <a:avLst/>
          </a:prstGeom>
        </p:spPr>
      </p:pic>
      <p:pic>
        <p:nvPicPr>
          <p:cNvPr id="2" name="Picture 1">
            <a:extLst>
              <a:ext uri="{FF2B5EF4-FFF2-40B4-BE49-F238E27FC236}">
                <a16:creationId xmlns:a16="http://schemas.microsoft.com/office/drawing/2014/main" id="{6BAA16A3-F138-584B-A84C-F5491B7E024D}"/>
              </a:ext>
            </a:extLst>
          </p:cNvPr>
          <p:cNvPicPr>
            <a:picLocks noChangeAspect="1"/>
          </p:cNvPicPr>
          <p:nvPr/>
        </p:nvPicPr>
        <p:blipFill>
          <a:blip r:embed="rId3"/>
          <a:stretch>
            <a:fillRect/>
          </a:stretch>
        </p:blipFill>
        <p:spPr>
          <a:xfrm>
            <a:off x="580523" y="3759151"/>
            <a:ext cx="7397559" cy="2923586"/>
          </a:xfrm>
          <a:prstGeom prst="rect">
            <a:avLst/>
          </a:prstGeom>
        </p:spPr>
      </p:pic>
    </p:spTree>
    <p:extLst>
      <p:ext uri="{BB962C8B-B14F-4D97-AF65-F5344CB8AC3E}">
        <p14:creationId xmlns:p14="http://schemas.microsoft.com/office/powerpoint/2010/main" val="679474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7459" y="88263"/>
            <a:ext cx="6862522" cy="994541"/>
          </a:xfrm>
          <a:ln>
            <a:noFill/>
          </a:ln>
        </p:spPr>
        <p:txBody>
          <a:bodyPr/>
          <a:lstStyle/>
          <a:p>
            <a:r>
              <a:rPr lang="en-GB" dirty="0"/>
              <a:t>Design Study ESSνSB</a:t>
            </a:r>
            <a:br>
              <a:rPr lang="en-GB" dirty="0"/>
            </a:br>
            <a:r>
              <a:rPr lang="en-GB" sz="3200" dirty="0"/>
              <a:t>(2018-2022)</a:t>
            </a:r>
          </a:p>
        </p:txBody>
      </p:sp>
      <p:sp>
        <p:nvSpPr>
          <p:cNvPr id="3" name="Date Placeholder 2"/>
          <p:cNvSpPr>
            <a:spLocks noGrp="1"/>
          </p:cNvSpPr>
          <p:nvPr>
            <p:ph type="dt" sz="half" idx="10"/>
          </p:nvPr>
        </p:nvSpPr>
        <p:spPr/>
        <p:txBody>
          <a:bodyPr/>
          <a:lstStyle/>
          <a:p>
            <a:r>
              <a:rPr lang="fr-FR"/>
              <a:t>NuFact ESSnuSB WS, 31/07/2022</a:t>
            </a:r>
            <a:endParaRPr lang="en-GB" dirty="0"/>
          </a:p>
        </p:txBody>
      </p:sp>
      <p:sp>
        <p:nvSpPr>
          <p:cNvPr id="5" name="Footer Placeholder 4"/>
          <p:cNvSpPr>
            <a:spLocks noGrp="1"/>
          </p:cNvSpPr>
          <p:nvPr>
            <p:ph type="ftr" sz="quarter" idx="11"/>
          </p:nvPr>
        </p:nvSpPr>
        <p:spPr/>
        <p:txBody>
          <a:bodyPr/>
          <a:lstStyle/>
          <a:p>
            <a:r>
              <a:rPr lang="en-GB"/>
              <a:t>M. Dracos, IPHC-IN2P3/CNRS/UNISTRA</a:t>
            </a:r>
            <a:endParaRPr lang="en-GB" dirty="0"/>
          </a:p>
        </p:txBody>
      </p:sp>
      <p:sp>
        <p:nvSpPr>
          <p:cNvPr id="17" name="Slide Number Placeholder 16"/>
          <p:cNvSpPr>
            <a:spLocks noGrp="1"/>
          </p:cNvSpPr>
          <p:nvPr>
            <p:ph type="sldNum" sz="quarter" idx="12"/>
          </p:nvPr>
        </p:nvSpPr>
        <p:spPr/>
        <p:txBody>
          <a:bodyPr/>
          <a:lstStyle/>
          <a:p>
            <a:fld id="{4FAB73BC-B049-4115-A692-8D63A059BFB8}" type="slidenum">
              <a:rPr lang="en-GB" smtClean="0"/>
              <a:t>4</a:t>
            </a:fld>
            <a:endParaRPr lang="en-GB" dirty="0"/>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35" y="-56493"/>
            <a:ext cx="1455260" cy="994540"/>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22794"/>
            <a:ext cx="9144000" cy="1313794"/>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580049"/>
            <a:ext cx="5507421" cy="3587014"/>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1216" y="1471448"/>
            <a:ext cx="5189078" cy="221560"/>
          </a:xfrm>
          <a:prstGeom prst="rect">
            <a:avLst/>
          </a:prstGeom>
          <a:ln w="19050">
            <a:solidFill>
              <a:srgbClr val="FF0000"/>
            </a:solidFill>
          </a:ln>
        </p:spPr>
      </p:pic>
      <p:sp>
        <p:nvSpPr>
          <p:cNvPr id="9" name="TextBox 8"/>
          <p:cNvSpPr txBox="1"/>
          <p:nvPr/>
        </p:nvSpPr>
        <p:spPr>
          <a:xfrm>
            <a:off x="21020" y="6182486"/>
            <a:ext cx="5287088" cy="369332"/>
          </a:xfrm>
          <a:prstGeom prst="rect">
            <a:avLst/>
          </a:prstGeom>
          <a:noFill/>
        </p:spPr>
        <p:txBody>
          <a:bodyPr wrap="none" rtlCol="0">
            <a:spAutoFit/>
          </a:bodyPr>
          <a:lstStyle/>
          <a:p>
            <a:r>
              <a:rPr lang="en-GB" dirty="0">
                <a:latin typeface="Times New Roman" charset="0"/>
                <a:ea typeface="Times New Roman" charset="0"/>
                <a:cs typeface="Times New Roman" charset="0"/>
              </a:rPr>
              <a:t>partners: IHEP, BNL, </a:t>
            </a:r>
            <a:r>
              <a:rPr lang="en-GB" dirty="0">
                <a:latin typeface="Times New Roman" charset="0"/>
                <a:ea typeface="Times New Roman" charset="0"/>
              </a:rPr>
              <a:t>SCK•CEN, SNS, PSI, RAL</a:t>
            </a:r>
            <a:r>
              <a:rPr lang="el-GR" dirty="0">
                <a:latin typeface="Times New Roman" charset="0"/>
                <a:ea typeface="Times New Roman" charset="0"/>
              </a:rPr>
              <a:t>, </a:t>
            </a:r>
            <a:r>
              <a:rPr lang="fr-CH" dirty="0">
                <a:solidFill>
                  <a:srgbClr val="0432FF"/>
                </a:solidFill>
                <a:latin typeface="Times New Roman" charset="0"/>
                <a:ea typeface="Times New Roman" charset="0"/>
              </a:rPr>
              <a:t>NU</a:t>
            </a:r>
            <a:r>
              <a:rPr lang="en-GB" dirty="0"/>
              <a:t> </a:t>
            </a:r>
            <a:endParaRPr lang="en-GB" dirty="0">
              <a:latin typeface="Times New Roman" charset="0"/>
              <a:ea typeface="Times New Roman" charset="0"/>
              <a:cs typeface="Times New Roman" charset="0"/>
            </a:endParaRPr>
          </a:p>
        </p:txBody>
      </p:sp>
      <p:sp>
        <p:nvSpPr>
          <p:cNvPr id="10" name="TextBox 9">
            <a:extLst>
              <a:ext uri="{FF2B5EF4-FFF2-40B4-BE49-F238E27FC236}">
                <a16:creationId xmlns:a16="http://schemas.microsoft.com/office/drawing/2014/main" id="{2B8250C2-6D98-744D-8585-84C1C21598A5}"/>
              </a:ext>
            </a:extLst>
          </p:cNvPr>
          <p:cNvSpPr txBox="1"/>
          <p:nvPr/>
        </p:nvSpPr>
        <p:spPr>
          <a:xfrm>
            <a:off x="6381742" y="5443644"/>
            <a:ext cx="2215543" cy="646331"/>
          </a:xfrm>
          <a:prstGeom prst="rect">
            <a:avLst/>
          </a:prstGeom>
          <a:noFill/>
          <a:ln>
            <a:solidFill>
              <a:schemeClr val="accent1"/>
            </a:solidFill>
          </a:ln>
        </p:spPr>
        <p:txBody>
          <a:bodyPr wrap="none" rtlCol="0">
            <a:spAutoFit/>
          </a:bodyPr>
          <a:lstStyle/>
          <a:p>
            <a:r>
              <a:rPr lang="en-GB" dirty="0"/>
              <a:t>More information on:</a:t>
            </a:r>
          </a:p>
          <a:p>
            <a:r>
              <a:rPr lang="en-GB" dirty="0">
                <a:hlinkClick r:id="rId6"/>
              </a:rPr>
              <a:t>http://</a:t>
            </a:r>
            <a:r>
              <a:rPr lang="en-GB" dirty="0" err="1">
                <a:hlinkClick r:id="rId6"/>
              </a:rPr>
              <a:t>essnusb.eu</a:t>
            </a:r>
            <a:r>
              <a:rPr lang="en-GB" dirty="0">
                <a:hlinkClick r:id="rId6"/>
              </a:rPr>
              <a:t>/</a:t>
            </a:r>
            <a:endParaRPr lang="en-GB" dirty="0"/>
          </a:p>
        </p:txBody>
      </p:sp>
      <p:sp>
        <p:nvSpPr>
          <p:cNvPr id="2" name="TextBox 1">
            <a:extLst>
              <a:ext uri="{FF2B5EF4-FFF2-40B4-BE49-F238E27FC236}">
                <a16:creationId xmlns:a16="http://schemas.microsoft.com/office/drawing/2014/main" id="{BB6E9EE0-0232-3B2F-CDFD-CD6D3664E24B}"/>
              </a:ext>
            </a:extLst>
          </p:cNvPr>
          <p:cNvSpPr txBox="1"/>
          <p:nvPr/>
        </p:nvSpPr>
        <p:spPr>
          <a:xfrm>
            <a:off x="5807243" y="3328737"/>
            <a:ext cx="3227678" cy="369332"/>
          </a:xfrm>
          <a:prstGeom prst="rect">
            <a:avLst/>
          </a:prstGeom>
          <a:noFill/>
        </p:spPr>
        <p:txBody>
          <a:bodyPr wrap="none" rtlCol="0">
            <a:spAutoFit/>
          </a:bodyPr>
          <a:lstStyle/>
          <a:p>
            <a:pPr algn="l"/>
            <a:r>
              <a:rPr lang="en-GB" dirty="0">
                <a:solidFill>
                  <a:srgbClr val="FF0000"/>
                </a:solidFill>
              </a:rPr>
              <a:t>now finished end of March 2022</a:t>
            </a:r>
          </a:p>
        </p:txBody>
      </p:sp>
    </p:spTree>
    <p:extLst>
      <p:ext uri="{BB962C8B-B14F-4D97-AF65-F5344CB8AC3E}">
        <p14:creationId xmlns:p14="http://schemas.microsoft.com/office/powerpoint/2010/main" val="1205292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GB" dirty="0">
                <a:solidFill>
                  <a:srgbClr val="FF6600"/>
                </a:solidFill>
                <a:latin typeface="Times New Roman" charset="0"/>
                <a:cs typeface="Times New Roman" charset="0"/>
              </a:rPr>
              <a:t>Comparisons</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fr-FR"/>
              <a:t>NuFact ESSnuSB WS, 31/07/2022</a:t>
            </a:r>
            <a:endParaRPr lang="en-GB" dirty="0"/>
          </a:p>
        </p:txBody>
      </p:sp>
      <p:sp>
        <p:nvSpPr>
          <p:cNvPr id="6" name="Espace réservé du pied de page 5"/>
          <p:cNvSpPr>
            <a:spLocks noGrp="1"/>
          </p:cNvSpPr>
          <p:nvPr>
            <p:ph type="ftr" sz="quarter" idx="11"/>
          </p:nvPr>
        </p:nvSpPr>
        <p:spPr/>
        <p:txBody>
          <a:bodyPr/>
          <a:lstStyle/>
          <a:p>
            <a:r>
              <a:rPr lang="en-GB"/>
              <a:t>M. Dracos, IPHC-IN2P3/CNRS/UNISTRA</a:t>
            </a:r>
            <a:endParaRPr lang="en-GB" dirty="0"/>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40</a:t>
            </a:fld>
            <a:endParaRPr lang="en-GB"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71" y="2039007"/>
            <a:ext cx="4424854" cy="313611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992" y="2039007"/>
            <a:ext cx="4480165" cy="3136115"/>
          </a:xfrm>
          <a:prstGeom prst="rect">
            <a:avLst/>
          </a:prstGeom>
        </p:spPr>
      </p:pic>
      <p:sp>
        <p:nvSpPr>
          <p:cNvPr id="2" name="TextBox 1">
            <a:extLst>
              <a:ext uri="{FF2B5EF4-FFF2-40B4-BE49-F238E27FC236}">
                <a16:creationId xmlns:a16="http://schemas.microsoft.com/office/drawing/2014/main" id="{C96F74E9-8982-8349-BFD0-E1BE64F28084}"/>
              </a:ext>
            </a:extLst>
          </p:cNvPr>
          <p:cNvSpPr txBox="1"/>
          <p:nvPr/>
        </p:nvSpPr>
        <p:spPr>
          <a:xfrm>
            <a:off x="767255" y="5402317"/>
            <a:ext cx="4432304" cy="369332"/>
          </a:xfrm>
          <a:prstGeom prst="rect">
            <a:avLst/>
          </a:prstGeom>
          <a:noFill/>
        </p:spPr>
        <p:txBody>
          <a:bodyPr wrap="none" rtlCol="0">
            <a:spAutoFit/>
          </a:bodyPr>
          <a:lstStyle/>
          <a:p>
            <a:r>
              <a:rPr lang="en-GB" dirty="0"/>
              <a:t>Comparison using the same systematic errors</a:t>
            </a:r>
          </a:p>
        </p:txBody>
      </p:sp>
      <p:sp>
        <p:nvSpPr>
          <p:cNvPr id="10" name="ZoneTexte 9">
            <a:extLst>
              <a:ext uri="{FF2B5EF4-FFF2-40B4-BE49-F238E27FC236}">
                <a16:creationId xmlns:a16="http://schemas.microsoft.com/office/drawing/2014/main" id="{E664CF3C-9BB4-1B43-B1F2-7FF96292E8C5}"/>
              </a:ext>
            </a:extLst>
          </p:cNvPr>
          <p:cNvSpPr txBox="1"/>
          <p:nvPr/>
        </p:nvSpPr>
        <p:spPr>
          <a:xfrm>
            <a:off x="620570" y="5793650"/>
            <a:ext cx="4725673" cy="307777"/>
          </a:xfrm>
          <a:prstGeom prst="rect">
            <a:avLst/>
          </a:prstGeom>
          <a:noFill/>
        </p:spPr>
        <p:txBody>
          <a:bodyPr wrap="none" rtlCol="0">
            <a:spAutoFit/>
          </a:bodyPr>
          <a:lstStyle/>
          <a:p>
            <a:r>
              <a:rPr lang="en-US" sz="1400" dirty="0">
                <a:latin typeface="Times New Roman"/>
                <a:cs typeface="Times New Roman"/>
              </a:rPr>
              <a:t>Phys. Rev. D 87  (2013) 3, 033004 [arXiv:1209.5973 [</a:t>
            </a:r>
            <a:r>
              <a:rPr lang="en-US" sz="1400" dirty="0" err="1">
                <a:latin typeface="Times New Roman"/>
                <a:cs typeface="Times New Roman"/>
              </a:rPr>
              <a:t>hep-ph</a:t>
            </a:r>
            <a:r>
              <a:rPr lang="en-US" sz="1400" dirty="0">
                <a:latin typeface="Times New Roman"/>
                <a:cs typeface="Times New Roman"/>
              </a:rPr>
              <a:t>]]</a:t>
            </a:r>
            <a:endParaRPr lang="en-GB" sz="1400" dirty="0">
              <a:latin typeface="Times New Roman"/>
              <a:cs typeface="Times New Roman"/>
            </a:endParaRPr>
          </a:p>
        </p:txBody>
      </p:sp>
    </p:spTree>
    <p:extLst>
      <p:ext uri="{BB962C8B-B14F-4D97-AF65-F5344CB8AC3E}">
        <p14:creationId xmlns:p14="http://schemas.microsoft.com/office/powerpoint/2010/main" val="509921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F84363-E8F0-D049-BF0B-38290E642488}"/>
              </a:ext>
            </a:extLst>
          </p:cNvPr>
          <p:cNvSpPr>
            <a:spLocks noGrp="1"/>
          </p:cNvSpPr>
          <p:nvPr>
            <p:ph type="title"/>
          </p:nvPr>
        </p:nvSpPr>
        <p:spPr>
          <a:xfrm>
            <a:off x="1245695" y="-59172"/>
            <a:ext cx="6862522" cy="1323439"/>
          </a:xfrm>
        </p:spPr>
        <p:txBody>
          <a:bodyPr/>
          <a:lstStyle/>
          <a:p>
            <a:r>
              <a:rPr lang="en-GB"/>
              <a:t>Under construction long baseline projects</a:t>
            </a:r>
            <a:endParaRPr lang="en-GB" baseline="-25000"/>
          </a:p>
        </p:txBody>
      </p:sp>
      <p:sp>
        <p:nvSpPr>
          <p:cNvPr id="18" name="Date Placeholder 17">
            <a:extLst>
              <a:ext uri="{FF2B5EF4-FFF2-40B4-BE49-F238E27FC236}">
                <a16:creationId xmlns:a16="http://schemas.microsoft.com/office/drawing/2014/main" id="{46006DA4-20D2-FD45-8A44-D73418C917DD}"/>
              </a:ext>
            </a:extLst>
          </p:cNvPr>
          <p:cNvSpPr>
            <a:spLocks noGrp="1"/>
          </p:cNvSpPr>
          <p:nvPr>
            <p:ph type="dt" sz="half" idx="10"/>
          </p:nvPr>
        </p:nvSpPr>
        <p:spPr/>
        <p:txBody>
          <a:bodyPr/>
          <a:lstStyle/>
          <a:p>
            <a:r>
              <a:rPr lang="fr-FR"/>
              <a:t>NuFact ESSnuSB WS, 31/07/2022</a:t>
            </a:r>
            <a:endParaRPr lang="en-GB"/>
          </a:p>
        </p:txBody>
      </p:sp>
      <p:sp>
        <p:nvSpPr>
          <p:cNvPr id="19" name="Footer Placeholder 18">
            <a:extLst>
              <a:ext uri="{FF2B5EF4-FFF2-40B4-BE49-F238E27FC236}">
                <a16:creationId xmlns:a16="http://schemas.microsoft.com/office/drawing/2014/main" id="{5D00A606-7DD3-3C42-989C-5293CB6E51B9}"/>
              </a:ext>
            </a:extLst>
          </p:cNvPr>
          <p:cNvSpPr>
            <a:spLocks noGrp="1"/>
          </p:cNvSpPr>
          <p:nvPr>
            <p:ph type="ftr" sz="quarter" idx="11"/>
          </p:nvPr>
        </p:nvSpPr>
        <p:spPr/>
        <p:txBody>
          <a:bodyPr/>
          <a:lstStyle/>
          <a:p>
            <a:r>
              <a:rPr lang="en-GB"/>
              <a:t>M. Dracos, IPHC-IN2P3/CNRS/UNISTRA</a:t>
            </a:r>
          </a:p>
        </p:txBody>
      </p:sp>
      <p:sp>
        <p:nvSpPr>
          <p:cNvPr id="20" name="Slide Number Placeholder 19">
            <a:extLst>
              <a:ext uri="{FF2B5EF4-FFF2-40B4-BE49-F238E27FC236}">
                <a16:creationId xmlns:a16="http://schemas.microsoft.com/office/drawing/2014/main" id="{66EAB30C-3CB8-424A-95D0-1540FE510CCE}"/>
              </a:ext>
            </a:extLst>
          </p:cNvPr>
          <p:cNvSpPr>
            <a:spLocks noGrp="1"/>
          </p:cNvSpPr>
          <p:nvPr>
            <p:ph type="sldNum" sz="quarter" idx="12"/>
          </p:nvPr>
        </p:nvSpPr>
        <p:spPr/>
        <p:txBody>
          <a:bodyPr/>
          <a:lstStyle/>
          <a:p>
            <a:fld id="{4FAB73BC-B049-4115-A692-8D63A059BFB8}" type="slidenum">
              <a:rPr lang="en-GB" smtClean="0"/>
              <a:t>41</a:t>
            </a:fld>
            <a:endParaRPr lang="en-GB"/>
          </a:p>
        </p:txBody>
      </p:sp>
      <p:pic>
        <p:nvPicPr>
          <p:cNvPr id="21" name="Picture 20">
            <a:extLst>
              <a:ext uri="{FF2B5EF4-FFF2-40B4-BE49-F238E27FC236}">
                <a16:creationId xmlns:a16="http://schemas.microsoft.com/office/drawing/2014/main" id="{8BD59F38-CE74-BA45-B916-B7955BBFA6A4}"/>
              </a:ext>
            </a:extLst>
          </p:cNvPr>
          <p:cNvPicPr>
            <a:picLocks noChangeAspect="1"/>
          </p:cNvPicPr>
          <p:nvPr/>
        </p:nvPicPr>
        <p:blipFill>
          <a:blip r:embed="rId2"/>
          <a:stretch>
            <a:fillRect/>
          </a:stretch>
        </p:blipFill>
        <p:spPr>
          <a:xfrm>
            <a:off x="189882" y="4171392"/>
            <a:ext cx="2353945" cy="2433320"/>
          </a:xfrm>
          <a:prstGeom prst="rect">
            <a:avLst/>
          </a:prstGeom>
        </p:spPr>
      </p:pic>
      <p:pic>
        <p:nvPicPr>
          <p:cNvPr id="22" name="Picture 21">
            <a:extLst>
              <a:ext uri="{FF2B5EF4-FFF2-40B4-BE49-F238E27FC236}">
                <a16:creationId xmlns:a16="http://schemas.microsoft.com/office/drawing/2014/main" id="{3D39D24A-1640-D447-9F42-B83AE5F97ACE}"/>
              </a:ext>
            </a:extLst>
          </p:cNvPr>
          <p:cNvPicPr>
            <a:picLocks noChangeAspect="1"/>
          </p:cNvPicPr>
          <p:nvPr/>
        </p:nvPicPr>
        <p:blipFill>
          <a:blip r:embed="rId3"/>
          <a:stretch>
            <a:fillRect/>
          </a:stretch>
        </p:blipFill>
        <p:spPr>
          <a:xfrm>
            <a:off x="5689425" y="4199557"/>
            <a:ext cx="3396615" cy="2559050"/>
          </a:xfrm>
          <a:prstGeom prst="rect">
            <a:avLst/>
          </a:prstGeom>
        </p:spPr>
      </p:pic>
      <p:pic>
        <p:nvPicPr>
          <p:cNvPr id="8" name="Picture 7">
            <a:extLst>
              <a:ext uri="{FF2B5EF4-FFF2-40B4-BE49-F238E27FC236}">
                <a16:creationId xmlns:a16="http://schemas.microsoft.com/office/drawing/2014/main" id="{C43E7308-C008-FB41-9077-24DF74C48B87}"/>
              </a:ext>
            </a:extLst>
          </p:cNvPr>
          <p:cNvPicPr>
            <a:picLocks noChangeAspect="1"/>
          </p:cNvPicPr>
          <p:nvPr/>
        </p:nvPicPr>
        <p:blipFill rotWithShape="1">
          <a:blip r:embed="rId4"/>
          <a:srcRect b="50000"/>
          <a:stretch/>
        </p:blipFill>
        <p:spPr>
          <a:xfrm>
            <a:off x="92310" y="1375775"/>
            <a:ext cx="2673311" cy="2741112"/>
          </a:xfrm>
          <a:prstGeom prst="rect">
            <a:avLst/>
          </a:prstGeom>
        </p:spPr>
      </p:pic>
      <p:sp>
        <p:nvSpPr>
          <p:cNvPr id="12" name="TextBox 11">
            <a:extLst>
              <a:ext uri="{FF2B5EF4-FFF2-40B4-BE49-F238E27FC236}">
                <a16:creationId xmlns:a16="http://schemas.microsoft.com/office/drawing/2014/main" id="{77AF89DD-F7B9-BF47-8B96-58AAFF57BCFA}"/>
              </a:ext>
            </a:extLst>
          </p:cNvPr>
          <p:cNvSpPr txBox="1"/>
          <p:nvPr/>
        </p:nvSpPr>
        <p:spPr>
          <a:xfrm>
            <a:off x="927101" y="1006443"/>
            <a:ext cx="1314719" cy="369332"/>
          </a:xfrm>
          <a:prstGeom prst="rect">
            <a:avLst/>
          </a:prstGeom>
          <a:noFill/>
        </p:spPr>
        <p:txBody>
          <a:bodyPr wrap="none" rtlCol="0">
            <a:spAutoFit/>
          </a:bodyPr>
          <a:lstStyle/>
          <a:p>
            <a:r>
              <a:rPr lang="en-GB"/>
              <a:t>DUNE (USA)</a:t>
            </a:r>
          </a:p>
        </p:txBody>
      </p:sp>
      <p:pic>
        <p:nvPicPr>
          <p:cNvPr id="23" name="Picture 22">
            <a:extLst>
              <a:ext uri="{FF2B5EF4-FFF2-40B4-BE49-F238E27FC236}">
                <a16:creationId xmlns:a16="http://schemas.microsoft.com/office/drawing/2014/main" id="{5AC18912-F7E1-AD42-9435-7ADA3BF97098}"/>
              </a:ext>
            </a:extLst>
          </p:cNvPr>
          <p:cNvPicPr>
            <a:picLocks noChangeAspect="1"/>
          </p:cNvPicPr>
          <p:nvPr/>
        </p:nvPicPr>
        <p:blipFill>
          <a:blip r:embed="rId5"/>
          <a:stretch>
            <a:fillRect/>
          </a:stretch>
        </p:blipFill>
        <p:spPr>
          <a:xfrm>
            <a:off x="5117432" y="1548064"/>
            <a:ext cx="3744019" cy="2497730"/>
          </a:xfrm>
          <a:prstGeom prst="rect">
            <a:avLst/>
          </a:prstGeom>
        </p:spPr>
      </p:pic>
      <p:sp>
        <p:nvSpPr>
          <p:cNvPr id="24" name="TextBox 23">
            <a:extLst>
              <a:ext uri="{FF2B5EF4-FFF2-40B4-BE49-F238E27FC236}">
                <a16:creationId xmlns:a16="http://schemas.microsoft.com/office/drawing/2014/main" id="{D3731E64-75C5-6140-87B4-A60A44A070A1}"/>
              </a:ext>
            </a:extLst>
          </p:cNvPr>
          <p:cNvSpPr txBox="1"/>
          <p:nvPr/>
        </p:nvSpPr>
        <p:spPr>
          <a:xfrm>
            <a:off x="7480301" y="1070612"/>
            <a:ext cx="1410964" cy="369332"/>
          </a:xfrm>
          <a:prstGeom prst="rect">
            <a:avLst/>
          </a:prstGeom>
          <a:noFill/>
        </p:spPr>
        <p:txBody>
          <a:bodyPr wrap="none" rtlCol="0">
            <a:spAutoFit/>
          </a:bodyPr>
          <a:lstStyle/>
          <a:p>
            <a:r>
              <a:rPr lang="en-GB"/>
              <a:t>T2HK (Japan)</a:t>
            </a:r>
          </a:p>
        </p:txBody>
      </p:sp>
      <p:sp>
        <p:nvSpPr>
          <p:cNvPr id="25" name="TextBox 24">
            <a:extLst>
              <a:ext uri="{FF2B5EF4-FFF2-40B4-BE49-F238E27FC236}">
                <a16:creationId xmlns:a16="http://schemas.microsoft.com/office/drawing/2014/main" id="{4B1E0A05-8FB3-284A-8678-1DD1FEE4621F}"/>
              </a:ext>
            </a:extLst>
          </p:cNvPr>
          <p:cNvSpPr txBox="1"/>
          <p:nvPr/>
        </p:nvSpPr>
        <p:spPr>
          <a:xfrm>
            <a:off x="2862327" y="4187723"/>
            <a:ext cx="2769138" cy="1754326"/>
          </a:xfrm>
          <a:prstGeom prst="rect">
            <a:avLst/>
          </a:prstGeom>
          <a:noFill/>
          <a:ln>
            <a:solidFill>
              <a:srgbClr val="FFC000"/>
            </a:solidFill>
          </a:ln>
        </p:spPr>
        <p:txBody>
          <a:bodyPr wrap="square" rtlCol="0">
            <a:spAutoFit/>
          </a:bodyPr>
          <a:lstStyle/>
          <a:p>
            <a:pPr marL="285750" indent="-285750">
              <a:buFont typeface="Arial" panose="020B0604020202020204" pitchFamily="34" charset="0"/>
              <a:buChar char="•"/>
            </a:pPr>
            <a:r>
              <a:rPr lang="en-GB" dirty="0"/>
              <a:t>~50% of </a:t>
            </a:r>
            <a:r>
              <a:rPr lang="en-GB" dirty="0" err="1"/>
              <a:t>δ</a:t>
            </a:r>
            <a:r>
              <a:rPr lang="en-GB" baseline="-25000" dirty="0" err="1"/>
              <a:t>CP</a:t>
            </a:r>
            <a:r>
              <a:rPr lang="en-GB" dirty="0"/>
              <a:t> coverage</a:t>
            </a:r>
          </a:p>
          <a:p>
            <a:pPr marL="285750" indent="-285750">
              <a:buFont typeface="Arial" panose="020B0604020202020204" pitchFamily="34" charset="0"/>
              <a:buChar char="•"/>
            </a:pPr>
            <a:r>
              <a:rPr lang="en-GB" dirty="0" err="1"/>
              <a:t>δ</a:t>
            </a:r>
            <a:r>
              <a:rPr lang="en-GB" baseline="-25000" dirty="0" err="1"/>
              <a:t>CP</a:t>
            </a:r>
            <a:r>
              <a:rPr lang="en-GB" baseline="-25000" dirty="0"/>
              <a:t> </a:t>
            </a:r>
            <a:r>
              <a:rPr lang="en-GB" dirty="0"/>
              <a:t>resolution ~20° at </a:t>
            </a:r>
            <a:r>
              <a:rPr lang="en-GB" dirty="0" err="1"/>
              <a:t>δ</a:t>
            </a:r>
            <a:r>
              <a:rPr lang="en-GB" baseline="-25000" dirty="0" err="1"/>
              <a:t>CP</a:t>
            </a:r>
            <a:r>
              <a:rPr lang="en-GB" baseline="-25000" dirty="0"/>
              <a:t> </a:t>
            </a:r>
            <a:r>
              <a:rPr lang="en-GB" dirty="0"/>
              <a:t>= 90°</a:t>
            </a:r>
          </a:p>
          <a:p>
            <a:pPr marL="285750" indent="-285750">
              <a:buFont typeface="Arial" panose="020B0604020202020204" pitchFamily="34" charset="0"/>
              <a:buChar char="•"/>
            </a:pPr>
            <a:r>
              <a:rPr lang="en-GB" dirty="0"/>
              <a:t>with low systematic uncertainties assumptions</a:t>
            </a:r>
          </a:p>
        </p:txBody>
      </p:sp>
    </p:spTree>
    <p:extLst>
      <p:ext uri="{BB962C8B-B14F-4D97-AF65-F5344CB8AC3E}">
        <p14:creationId xmlns:p14="http://schemas.microsoft.com/office/powerpoint/2010/main" val="9512051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895DA1-BEED-8F41-85FA-3EB1033E17E8}"/>
              </a:ext>
            </a:extLst>
          </p:cNvPr>
          <p:cNvGrpSpPr/>
          <p:nvPr/>
        </p:nvGrpSpPr>
        <p:grpSpPr>
          <a:xfrm>
            <a:off x="225856" y="616422"/>
            <a:ext cx="1906580" cy="2809952"/>
            <a:chOff x="2107065" y="819809"/>
            <a:chExt cx="3917789" cy="5774107"/>
          </a:xfrm>
        </p:grpSpPr>
        <p:pic>
          <p:nvPicPr>
            <p:cNvPr id="3" name="Picture 2">
              <a:extLst>
                <a:ext uri="{FF2B5EF4-FFF2-40B4-BE49-F238E27FC236}">
                  <a16:creationId xmlns:a16="http://schemas.microsoft.com/office/drawing/2014/main" id="{53F2C2E1-CB7C-7A44-9F8E-194A083BF3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07065" y="905284"/>
              <a:ext cx="3857625" cy="5688632"/>
            </a:xfrm>
            <a:prstGeom prst="rect">
              <a:avLst/>
            </a:prstGeom>
          </p:spPr>
        </p:pic>
        <p:sp>
          <p:nvSpPr>
            <p:cNvPr id="2" name="TextBox 1">
              <a:extLst>
                <a:ext uri="{FF2B5EF4-FFF2-40B4-BE49-F238E27FC236}">
                  <a16:creationId xmlns:a16="http://schemas.microsoft.com/office/drawing/2014/main" id="{BA028156-841C-4247-8285-9A812B6FD415}"/>
                </a:ext>
              </a:extLst>
            </p:cNvPr>
            <p:cNvSpPr txBox="1"/>
            <p:nvPr/>
          </p:nvSpPr>
          <p:spPr>
            <a:xfrm>
              <a:off x="3324882" y="6022430"/>
              <a:ext cx="1005320" cy="569199"/>
            </a:xfrm>
            <a:prstGeom prst="rect">
              <a:avLst/>
            </a:prstGeom>
            <a:noFill/>
          </p:spPr>
          <p:txBody>
            <a:bodyPr wrap="none" rtlCol="0">
              <a:spAutoFit/>
            </a:bodyPr>
            <a:lstStyle/>
            <a:p>
              <a:r>
                <a:rPr lang="en-GB" sz="1200" dirty="0">
                  <a:solidFill>
                    <a:srgbClr val="66FFFF"/>
                  </a:solidFill>
                </a:rPr>
                <a:t>Lund</a:t>
              </a:r>
            </a:p>
          </p:txBody>
        </p:sp>
        <p:sp>
          <p:nvSpPr>
            <p:cNvPr id="6" name="TextBox 5">
              <a:extLst>
                <a:ext uri="{FF2B5EF4-FFF2-40B4-BE49-F238E27FC236}">
                  <a16:creationId xmlns:a16="http://schemas.microsoft.com/office/drawing/2014/main" id="{CC0E0714-B828-3C43-9C01-74BCFA8A786F}"/>
                </a:ext>
              </a:extLst>
            </p:cNvPr>
            <p:cNvSpPr txBox="1"/>
            <p:nvPr/>
          </p:nvSpPr>
          <p:spPr>
            <a:xfrm>
              <a:off x="4240180" y="2795752"/>
              <a:ext cx="1784674" cy="948665"/>
            </a:xfrm>
            <a:prstGeom prst="rect">
              <a:avLst/>
            </a:prstGeom>
            <a:noFill/>
          </p:spPr>
          <p:txBody>
            <a:bodyPr wrap="none" rtlCol="0">
              <a:spAutoFit/>
            </a:bodyPr>
            <a:lstStyle/>
            <a:p>
              <a:pPr algn="ctr"/>
              <a:r>
                <a:rPr lang="en-GB" sz="1200" dirty="0" err="1">
                  <a:solidFill>
                    <a:srgbClr val="66FFFF"/>
                  </a:solidFill>
                </a:rPr>
                <a:t>Zinkgruvan</a:t>
              </a:r>
              <a:endParaRPr lang="en-GB" sz="1200" dirty="0">
                <a:solidFill>
                  <a:srgbClr val="66FFFF"/>
                </a:solidFill>
              </a:endParaRPr>
            </a:p>
            <a:p>
              <a:pPr algn="ctr"/>
              <a:r>
                <a:rPr lang="en-GB" sz="1200" dirty="0">
                  <a:solidFill>
                    <a:srgbClr val="66FFFF"/>
                  </a:solidFill>
                </a:rPr>
                <a:t>(360 km)</a:t>
              </a:r>
            </a:p>
          </p:txBody>
        </p:sp>
        <p:sp>
          <p:nvSpPr>
            <p:cNvPr id="7" name="TextBox 6">
              <a:extLst>
                <a:ext uri="{FF2B5EF4-FFF2-40B4-BE49-F238E27FC236}">
                  <a16:creationId xmlns:a16="http://schemas.microsoft.com/office/drawing/2014/main" id="{CE5288AC-EF59-8A46-926D-44B3F02973C3}"/>
                </a:ext>
              </a:extLst>
            </p:cNvPr>
            <p:cNvSpPr txBox="1"/>
            <p:nvPr/>
          </p:nvSpPr>
          <p:spPr>
            <a:xfrm>
              <a:off x="3024617" y="819809"/>
              <a:ext cx="1903522" cy="948665"/>
            </a:xfrm>
            <a:prstGeom prst="rect">
              <a:avLst/>
            </a:prstGeom>
            <a:noFill/>
          </p:spPr>
          <p:txBody>
            <a:bodyPr wrap="none" rtlCol="0">
              <a:spAutoFit/>
            </a:bodyPr>
            <a:lstStyle/>
            <a:p>
              <a:pPr algn="ctr"/>
              <a:r>
                <a:rPr lang="en-GB" sz="1200" dirty="0" err="1">
                  <a:solidFill>
                    <a:srgbClr val="66FFFF"/>
                  </a:solidFill>
                </a:rPr>
                <a:t>Garpenberg</a:t>
              </a:r>
              <a:endParaRPr lang="en-GB" sz="1200" dirty="0">
                <a:solidFill>
                  <a:srgbClr val="66FFFF"/>
                </a:solidFill>
              </a:endParaRPr>
            </a:p>
            <a:p>
              <a:pPr algn="ctr"/>
              <a:r>
                <a:rPr lang="en-GB" sz="1200" dirty="0">
                  <a:solidFill>
                    <a:srgbClr val="66FFFF"/>
                  </a:solidFill>
                </a:rPr>
                <a:t>(540 km)</a:t>
              </a:r>
            </a:p>
          </p:txBody>
        </p:sp>
      </p:grpSp>
      <p:sp>
        <p:nvSpPr>
          <p:cNvPr id="9" name="TextBox 8">
            <a:extLst>
              <a:ext uri="{FF2B5EF4-FFF2-40B4-BE49-F238E27FC236}">
                <a16:creationId xmlns:a16="http://schemas.microsoft.com/office/drawing/2014/main" id="{ADB8B3C4-AF0A-8D40-8366-4FEDBF702F64}"/>
              </a:ext>
            </a:extLst>
          </p:cNvPr>
          <p:cNvSpPr txBox="1"/>
          <p:nvPr/>
        </p:nvSpPr>
        <p:spPr>
          <a:xfrm>
            <a:off x="0" y="3519559"/>
            <a:ext cx="2729337" cy="400110"/>
          </a:xfrm>
          <a:prstGeom prst="rect">
            <a:avLst/>
          </a:prstGeom>
          <a:noFill/>
        </p:spPr>
        <p:txBody>
          <a:bodyPr wrap="none" rtlCol="0">
            <a:spAutoFit/>
          </a:bodyPr>
          <a:lstStyle/>
          <a:p>
            <a:r>
              <a:rPr lang="en-GB" sz="2000" dirty="0"/>
              <a:t>2 active mines aligned…</a:t>
            </a:r>
          </a:p>
        </p:txBody>
      </p:sp>
      <p:pic>
        <p:nvPicPr>
          <p:cNvPr id="4" name="Picture 3">
            <a:extLst>
              <a:ext uri="{FF2B5EF4-FFF2-40B4-BE49-F238E27FC236}">
                <a16:creationId xmlns:a16="http://schemas.microsoft.com/office/drawing/2014/main" id="{1DF747CB-0C22-4141-A1D5-10DA2E4837F1}"/>
              </a:ext>
            </a:extLst>
          </p:cNvPr>
          <p:cNvPicPr>
            <a:picLocks noChangeAspect="1"/>
          </p:cNvPicPr>
          <p:nvPr/>
        </p:nvPicPr>
        <p:blipFill>
          <a:blip r:embed="rId3"/>
          <a:stretch>
            <a:fillRect/>
          </a:stretch>
        </p:blipFill>
        <p:spPr>
          <a:xfrm>
            <a:off x="2874401" y="903455"/>
            <a:ext cx="6269599" cy="5954545"/>
          </a:xfrm>
          <a:prstGeom prst="rect">
            <a:avLst/>
          </a:prstGeom>
        </p:spPr>
      </p:pic>
      <p:sp>
        <p:nvSpPr>
          <p:cNvPr id="5" name="Title 4">
            <a:extLst>
              <a:ext uri="{FF2B5EF4-FFF2-40B4-BE49-F238E27FC236}">
                <a16:creationId xmlns:a16="http://schemas.microsoft.com/office/drawing/2014/main" id="{C9F84363-E8F0-D049-BF0B-38290E642488}"/>
              </a:ext>
            </a:extLst>
          </p:cNvPr>
          <p:cNvSpPr>
            <a:spLocks noGrp="1"/>
          </p:cNvSpPr>
          <p:nvPr>
            <p:ph type="title"/>
          </p:nvPr>
        </p:nvSpPr>
        <p:spPr>
          <a:xfrm>
            <a:off x="1297459" y="0"/>
            <a:ext cx="6862522" cy="1042370"/>
          </a:xfrm>
        </p:spPr>
        <p:txBody>
          <a:bodyPr/>
          <a:lstStyle/>
          <a:p>
            <a:r>
              <a:rPr lang="en-GB" dirty="0"/>
              <a:t>Fraction of </a:t>
            </a:r>
            <a:r>
              <a:rPr lang="el-GR" dirty="0"/>
              <a:t>δ</a:t>
            </a:r>
            <a:r>
              <a:rPr lang="fr-CH" baseline="-25000" dirty="0"/>
              <a:t>CP</a:t>
            </a:r>
            <a:endParaRPr lang="en-GB" baseline="-25000" dirty="0"/>
          </a:p>
        </p:txBody>
      </p:sp>
      <p:cxnSp>
        <p:nvCxnSpPr>
          <p:cNvPr id="11" name="Straight Arrow Connector 10">
            <a:extLst>
              <a:ext uri="{FF2B5EF4-FFF2-40B4-BE49-F238E27FC236}">
                <a16:creationId xmlns:a16="http://schemas.microsoft.com/office/drawing/2014/main" id="{38BEA803-AAC8-7249-8F22-105213B6867F}"/>
              </a:ext>
            </a:extLst>
          </p:cNvPr>
          <p:cNvCxnSpPr/>
          <p:nvPr/>
        </p:nvCxnSpPr>
        <p:spPr>
          <a:xfrm>
            <a:off x="5675586"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186C26A-5BBC-6648-AD49-A94522BEF0AF}"/>
              </a:ext>
            </a:extLst>
          </p:cNvPr>
          <p:cNvCxnSpPr/>
          <p:nvPr/>
        </p:nvCxnSpPr>
        <p:spPr>
          <a:xfrm>
            <a:off x="6894786"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D9C37AD-3D60-6343-95B2-BA51E5289D8A}"/>
              </a:ext>
            </a:extLst>
          </p:cNvPr>
          <p:cNvCxnSpPr/>
          <p:nvPr/>
        </p:nvCxnSpPr>
        <p:spPr>
          <a:xfrm>
            <a:off x="7462345" y="3919669"/>
            <a:ext cx="0" cy="2029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2A225B3-A15D-2F45-B383-8E5399E855BC}"/>
              </a:ext>
            </a:extLst>
          </p:cNvPr>
          <p:cNvSpPr txBox="1"/>
          <p:nvPr/>
        </p:nvSpPr>
        <p:spPr>
          <a:xfrm>
            <a:off x="136635" y="4771697"/>
            <a:ext cx="3352800" cy="923330"/>
          </a:xfrm>
          <a:prstGeom prst="rect">
            <a:avLst/>
          </a:prstGeom>
          <a:noFill/>
          <a:ln>
            <a:solidFill>
              <a:schemeClr val="accent1"/>
            </a:solidFill>
          </a:ln>
        </p:spPr>
        <p:txBody>
          <a:bodyPr wrap="square" rtlCol="0">
            <a:spAutoFit/>
          </a:bodyPr>
          <a:lstStyle/>
          <a:p>
            <a:r>
              <a:rPr lang="en-GB" dirty="0"/>
              <a:t>My personal opinion:</a:t>
            </a:r>
          </a:p>
          <a:p>
            <a:r>
              <a:rPr lang="en-GB" dirty="0"/>
              <a:t>these scenarios are too optimistic for all facilities </a:t>
            </a:r>
          </a:p>
        </p:txBody>
      </p:sp>
      <p:sp>
        <p:nvSpPr>
          <p:cNvPr id="17" name="TextBox 16">
            <a:extLst>
              <a:ext uri="{FF2B5EF4-FFF2-40B4-BE49-F238E27FC236}">
                <a16:creationId xmlns:a16="http://schemas.microsoft.com/office/drawing/2014/main" id="{0E10FE05-1E9D-B74B-B239-17F0FB9DC7ED}"/>
              </a:ext>
            </a:extLst>
          </p:cNvPr>
          <p:cNvSpPr txBox="1"/>
          <p:nvPr/>
        </p:nvSpPr>
        <p:spPr>
          <a:xfrm>
            <a:off x="7073455" y="761305"/>
            <a:ext cx="1940275" cy="307777"/>
          </a:xfrm>
          <a:prstGeom prst="rect">
            <a:avLst/>
          </a:prstGeom>
          <a:noFill/>
        </p:spPr>
        <p:txBody>
          <a:bodyPr wrap="none" rtlCol="0">
            <a:spAutoFit/>
          </a:bodyPr>
          <a:lstStyle/>
          <a:p>
            <a:r>
              <a:rPr lang="en-GB" sz="1400" dirty="0"/>
              <a:t>(E. Martinez-Fernandez)</a:t>
            </a:r>
          </a:p>
        </p:txBody>
      </p:sp>
      <p:sp>
        <p:nvSpPr>
          <p:cNvPr id="18" name="Date Placeholder 17">
            <a:extLst>
              <a:ext uri="{FF2B5EF4-FFF2-40B4-BE49-F238E27FC236}">
                <a16:creationId xmlns:a16="http://schemas.microsoft.com/office/drawing/2014/main" id="{46006DA4-20D2-FD45-8A44-D73418C917DD}"/>
              </a:ext>
            </a:extLst>
          </p:cNvPr>
          <p:cNvSpPr>
            <a:spLocks noGrp="1"/>
          </p:cNvSpPr>
          <p:nvPr>
            <p:ph type="dt" sz="half" idx="10"/>
          </p:nvPr>
        </p:nvSpPr>
        <p:spPr/>
        <p:txBody>
          <a:bodyPr/>
          <a:lstStyle/>
          <a:p>
            <a:r>
              <a:rPr lang="fr-FR"/>
              <a:t>NuFact ESSnuSB WS, 31/07/2022</a:t>
            </a:r>
            <a:endParaRPr lang="en-US" dirty="0"/>
          </a:p>
        </p:txBody>
      </p:sp>
      <p:sp>
        <p:nvSpPr>
          <p:cNvPr id="19" name="Footer Placeholder 18">
            <a:extLst>
              <a:ext uri="{FF2B5EF4-FFF2-40B4-BE49-F238E27FC236}">
                <a16:creationId xmlns:a16="http://schemas.microsoft.com/office/drawing/2014/main" id="{5D00A606-7DD3-3C42-989C-5293CB6E51B9}"/>
              </a:ext>
            </a:extLst>
          </p:cNvPr>
          <p:cNvSpPr>
            <a:spLocks noGrp="1"/>
          </p:cNvSpPr>
          <p:nvPr>
            <p:ph type="ftr" sz="quarter" idx="11"/>
          </p:nvPr>
        </p:nvSpPr>
        <p:spPr/>
        <p:txBody>
          <a:bodyPr/>
          <a:lstStyle/>
          <a:p>
            <a:r>
              <a:rPr lang="en-US"/>
              <a:t>M. Dracos, IPHC-IN2P3/CNRS/UNISTRA</a:t>
            </a:r>
            <a:endParaRPr lang="en-US" dirty="0"/>
          </a:p>
        </p:txBody>
      </p:sp>
      <p:sp>
        <p:nvSpPr>
          <p:cNvPr id="20" name="Slide Number Placeholder 19">
            <a:extLst>
              <a:ext uri="{FF2B5EF4-FFF2-40B4-BE49-F238E27FC236}">
                <a16:creationId xmlns:a16="http://schemas.microsoft.com/office/drawing/2014/main" id="{66EAB30C-3CB8-424A-95D0-1540FE510CCE}"/>
              </a:ext>
            </a:extLst>
          </p:cNvPr>
          <p:cNvSpPr>
            <a:spLocks noGrp="1"/>
          </p:cNvSpPr>
          <p:nvPr>
            <p:ph type="sldNum" sz="quarter" idx="12"/>
          </p:nvPr>
        </p:nvSpPr>
        <p:spPr/>
        <p:txBody>
          <a:bodyPr/>
          <a:lstStyle/>
          <a:p>
            <a:fld id="{4FAB73BC-B049-4115-A692-8D63A059BFB8}" type="slidenum">
              <a:rPr lang="en-US" smtClean="0"/>
              <a:t>42</a:t>
            </a:fld>
            <a:endParaRPr lang="en-US" dirty="0"/>
          </a:p>
        </p:txBody>
      </p:sp>
      <p:sp>
        <p:nvSpPr>
          <p:cNvPr id="8" name="TextBox 7">
            <a:extLst>
              <a:ext uri="{FF2B5EF4-FFF2-40B4-BE49-F238E27FC236}">
                <a16:creationId xmlns:a16="http://schemas.microsoft.com/office/drawing/2014/main" id="{FEC5ED4B-D952-11F3-969C-813168ACE7F5}"/>
              </a:ext>
            </a:extLst>
          </p:cNvPr>
          <p:cNvSpPr txBox="1"/>
          <p:nvPr/>
        </p:nvSpPr>
        <p:spPr>
          <a:xfrm>
            <a:off x="24991" y="4284470"/>
            <a:ext cx="3360664" cy="369332"/>
          </a:xfrm>
          <a:prstGeom prst="rect">
            <a:avLst/>
          </a:prstGeom>
          <a:noFill/>
        </p:spPr>
        <p:txBody>
          <a:bodyPr wrap="none" rtlCol="0">
            <a:spAutoFit/>
          </a:bodyPr>
          <a:lstStyle/>
          <a:p>
            <a:pPr algn="l"/>
            <a:r>
              <a:rPr lang="en-GB" dirty="0"/>
              <a:t>3% systematic error on the signal!</a:t>
            </a:r>
          </a:p>
        </p:txBody>
      </p:sp>
    </p:spTree>
    <p:extLst>
      <p:ext uri="{BB962C8B-B14F-4D97-AF65-F5344CB8AC3E}">
        <p14:creationId xmlns:p14="http://schemas.microsoft.com/office/powerpoint/2010/main" val="20319062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29899" y="1628696"/>
            <a:ext cx="3040579" cy="3125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0" name="Rectangle 2"/>
          <p:cNvSpPr>
            <a:spLocks noGrp="1" noChangeArrowheads="1"/>
          </p:cNvSpPr>
          <p:nvPr>
            <p:ph type="title"/>
          </p:nvPr>
        </p:nvSpPr>
        <p:spPr>
          <a:xfrm>
            <a:off x="1297459" y="14397"/>
            <a:ext cx="6862522" cy="1014303"/>
          </a:xfrm>
        </p:spPr>
        <p:txBody>
          <a:bodyPr>
            <a:noAutofit/>
          </a:bodyPr>
          <a:lstStyle/>
          <a:p>
            <a:pPr eaLnBrk="1" hangingPunct="1">
              <a:defRPr/>
            </a:pPr>
            <a:r>
              <a:rPr lang="en-GB" sz="3600" b="0" dirty="0">
                <a:solidFill>
                  <a:srgbClr val="FF9900"/>
                </a:solidFill>
                <a:effectLst>
                  <a:outerShdw blurRad="38100" dist="38100" dir="2700000" algn="tl">
                    <a:srgbClr val="DDDDDD"/>
                  </a:outerShdw>
                </a:effectLst>
                <a:latin typeface="Times New Roman" charset="0"/>
              </a:rPr>
              <a:t>Mitigation of high power effects</a:t>
            </a:r>
            <a:br>
              <a:rPr lang="en-GB" sz="3600" b="0" dirty="0">
                <a:solidFill>
                  <a:srgbClr val="FF9900"/>
                </a:solidFill>
                <a:effectLst>
                  <a:outerShdw blurRad="38100" dist="38100" dir="2700000" algn="tl">
                    <a:srgbClr val="DDDDDD"/>
                  </a:outerShdw>
                </a:effectLst>
                <a:latin typeface="Times New Roman" charset="0"/>
              </a:rPr>
            </a:br>
            <a:r>
              <a:rPr lang="en-GB" sz="1800" b="0" dirty="0">
                <a:solidFill>
                  <a:srgbClr val="FF9900"/>
                </a:solidFill>
                <a:effectLst>
                  <a:outerShdw blurRad="38100" dist="38100" dir="2700000" algn="tl">
                    <a:srgbClr val="DDDDDD"/>
                  </a:outerShdw>
                </a:effectLst>
                <a:latin typeface="Times New Roman" charset="0"/>
              </a:rPr>
              <a:t>(4-Target/Horn system for EUROnu Super Beam)</a:t>
            </a:r>
          </a:p>
        </p:txBody>
      </p:sp>
      <p:sp>
        <p:nvSpPr>
          <p:cNvPr id="2" name="Espace réservé de la date 1"/>
          <p:cNvSpPr>
            <a:spLocks noGrp="1"/>
          </p:cNvSpPr>
          <p:nvPr>
            <p:ph type="dt" sz="half" idx="10"/>
          </p:nvPr>
        </p:nvSpPr>
        <p:spPr/>
        <p:txBody>
          <a:bodyPr/>
          <a:lstStyle/>
          <a:p>
            <a:pPr>
              <a:defRPr/>
            </a:pPr>
            <a:r>
              <a:rPr lang="fr-FR" noProof="0"/>
              <a:t>NuFact ESSnuSB WS, 31/07/2022</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43</a:t>
            </a:fld>
            <a:endParaRPr lang="en-GB" noProof="0"/>
          </a:p>
        </p:txBody>
      </p:sp>
      <p:pic>
        <p:nvPicPr>
          <p:cNvPr id="37898" name="Imag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04554" y="3295565"/>
            <a:ext cx="2366963"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5" descr="pbedgeom.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5113" y="1422400"/>
            <a:ext cx="394335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3"/>
          <p:cNvSpPr txBox="1">
            <a:spLocks noChangeArrowheads="1"/>
          </p:cNvSpPr>
          <p:nvPr/>
        </p:nvSpPr>
        <p:spPr bwMode="auto">
          <a:xfrm>
            <a:off x="76201" y="935038"/>
            <a:ext cx="3983184" cy="598487"/>
          </a:xfrm>
          <a:prstGeom prst="rect">
            <a:avLst/>
          </a:prstGeom>
          <a:noFill/>
          <a:ln w="9525">
            <a:noFill/>
            <a:miter lim="800000"/>
            <a:headEnd/>
            <a:tailEnd/>
          </a:ln>
        </p:spPr>
        <p:txBody>
          <a:bodyPr>
            <a:normAutofit/>
          </a:bodyPr>
          <a:lstStyle/>
          <a:p>
            <a:pPr indent="-342900" defTabSz="914400">
              <a:defRPr/>
            </a:pPr>
            <a:r>
              <a:rPr lang="en-GB" sz="1400" dirty="0">
                <a:solidFill>
                  <a:srgbClr val="000000"/>
                </a:solidFill>
                <a:latin typeface="Times New Roman"/>
                <a:ea typeface="ＭＳ Ｐゴシック" charset="0"/>
                <a:cs typeface="Times New Roman"/>
              </a:rPr>
              <a:t>Packed bed canister in symmetrical transverse flow configuration (titanium alloy spheres)</a:t>
            </a:r>
          </a:p>
        </p:txBody>
      </p:sp>
      <p:grpSp>
        <p:nvGrpSpPr>
          <p:cNvPr id="14" name="Group 12"/>
          <p:cNvGrpSpPr>
            <a:grpSpLocks/>
          </p:cNvGrpSpPr>
          <p:nvPr/>
        </p:nvGrpSpPr>
        <p:grpSpPr bwMode="auto">
          <a:xfrm>
            <a:off x="3300192" y="2554974"/>
            <a:ext cx="1273175" cy="1273175"/>
            <a:chOff x="2722" y="1953"/>
            <a:chExt cx="3620" cy="3620"/>
          </a:xfrm>
        </p:grpSpPr>
        <p:sp>
          <p:nvSpPr>
            <p:cNvPr id="15" name="Oval 13"/>
            <p:cNvSpPr>
              <a:spLocks noChangeArrowheads="1"/>
            </p:cNvSpPr>
            <p:nvPr/>
          </p:nvSpPr>
          <p:spPr bwMode="auto">
            <a:xfrm>
              <a:off x="2722" y="1953"/>
              <a:ext cx="3620" cy="3620"/>
            </a:xfrm>
            <a:prstGeom prst="ellipse">
              <a:avLst/>
            </a:prstGeom>
            <a:solidFill>
              <a:srgbClr val="FFFFFF"/>
            </a:solidFill>
            <a:ln w="9525">
              <a:solidFill>
                <a:srgbClr val="000000"/>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Oval 14"/>
            <p:cNvSpPr>
              <a:spLocks noChangeArrowheads="1"/>
            </p:cNvSpPr>
            <p:nvPr/>
          </p:nvSpPr>
          <p:spPr bwMode="auto">
            <a:xfrm>
              <a:off x="3128" y="2345"/>
              <a:ext cx="2837" cy="2837"/>
            </a:xfrm>
            <a:prstGeom prst="ellipse">
              <a:avLst/>
            </a:prstGeom>
            <a:solidFill>
              <a:srgbClr val="FFFFFF"/>
            </a:solidFill>
            <a:ln w="9525">
              <a:solidFill>
                <a:srgbClr val="000000"/>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Rectangle 15"/>
            <p:cNvSpPr>
              <a:spLocks noChangeArrowheads="1"/>
            </p:cNvSpPr>
            <p:nvPr/>
          </p:nvSpPr>
          <p:spPr bwMode="auto">
            <a:xfrm rot="7200000">
              <a:off x="5259" y="3945"/>
              <a:ext cx="360" cy="720"/>
            </a:xfrm>
            <a:prstGeom prst="rect">
              <a:avLst/>
            </a:prstGeom>
            <a:solidFill>
              <a:srgbClr val="FFFFFF"/>
            </a:solidFill>
            <a:ln w="9525">
              <a:solidFill>
                <a:srgbClr val="000000"/>
              </a:solidFill>
              <a:miter lim="800000"/>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Rectangle 16"/>
            <p:cNvSpPr>
              <a:spLocks noChangeArrowheads="1"/>
            </p:cNvSpPr>
            <p:nvPr/>
          </p:nvSpPr>
          <p:spPr bwMode="auto">
            <a:xfrm>
              <a:off x="4335" y="2355"/>
              <a:ext cx="360" cy="720"/>
            </a:xfrm>
            <a:prstGeom prst="rect">
              <a:avLst/>
            </a:prstGeom>
            <a:solidFill>
              <a:srgbClr val="FFFFFF"/>
            </a:solidFill>
            <a:ln w="9525">
              <a:solidFill>
                <a:srgbClr val="000000"/>
              </a:solidFill>
              <a:miter lim="800000"/>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Rectangle 17"/>
            <p:cNvSpPr>
              <a:spLocks noChangeArrowheads="1"/>
            </p:cNvSpPr>
            <p:nvPr/>
          </p:nvSpPr>
          <p:spPr bwMode="auto">
            <a:xfrm rot="-7200000">
              <a:off x="3494" y="3977"/>
              <a:ext cx="360" cy="720"/>
            </a:xfrm>
            <a:prstGeom prst="rect">
              <a:avLst/>
            </a:prstGeom>
            <a:solidFill>
              <a:srgbClr val="FFFFFF"/>
            </a:solidFill>
            <a:ln w="9525">
              <a:solidFill>
                <a:srgbClr val="000000"/>
              </a:solidFill>
              <a:miter lim="800000"/>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Oval 18" descr="Sphere"/>
            <p:cNvSpPr>
              <a:spLocks noChangeArrowheads="1"/>
            </p:cNvSpPr>
            <p:nvPr/>
          </p:nvSpPr>
          <p:spPr bwMode="auto">
            <a:xfrm>
              <a:off x="3600" y="2880"/>
              <a:ext cx="1800" cy="1800"/>
            </a:xfrm>
            <a:prstGeom prst="ellipse">
              <a:avLst/>
            </a:prstGeom>
            <a:pattFill prst="sphere">
              <a:fgClr>
                <a:srgbClr val="000000"/>
              </a:fgClr>
              <a:bgClr>
                <a:srgbClr val="FFFFFF"/>
              </a:bgClr>
            </a:pattFill>
            <a:ln w="9525">
              <a:solidFill>
                <a:srgbClr val="000000"/>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cxnSp>
          <p:nvCxnSpPr>
            <p:cNvPr id="22" name="AutoShape 19"/>
            <p:cNvCxnSpPr>
              <a:cxnSpLocks noChangeShapeType="1"/>
            </p:cNvCxnSpPr>
            <p:nvPr/>
          </p:nvCxnSpPr>
          <p:spPr bwMode="auto">
            <a:xfrm flipV="1">
              <a:off x="5655" y="4335"/>
              <a:ext cx="180" cy="300"/>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3" name="AutoShape 20"/>
            <p:cNvCxnSpPr>
              <a:cxnSpLocks noChangeShapeType="1"/>
            </p:cNvCxnSpPr>
            <p:nvPr/>
          </p:nvCxnSpPr>
          <p:spPr bwMode="auto">
            <a:xfrm>
              <a:off x="3270" y="4380"/>
              <a:ext cx="165" cy="270"/>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4" name="AutoShape 21"/>
            <p:cNvCxnSpPr>
              <a:cxnSpLocks noChangeShapeType="1"/>
            </p:cNvCxnSpPr>
            <p:nvPr/>
          </p:nvCxnSpPr>
          <p:spPr bwMode="auto">
            <a:xfrm flipV="1">
              <a:off x="4350" y="2355"/>
              <a:ext cx="330" cy="15"/>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5" name="AutoShape 22"/>
            <p:cNvCxnSpPr>
              <a:cxnSpLocks noChangeShapeType="1"/>
            </p:cNvCxnSpPr>
            <p:nvPr/>
          </p:nvCxnSpPr>
          <p:spPr bwMode="auto">
            <a:xfrm flipV="1">
              <a:off x="3555" y="3165"/>
              <a:ext cx="180" cy="285"/>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6" name="AutoShape 23"/>
            <p:cNvCxnSpPr>
              <a:cxnSpLocks noChangeShapeType="1"/>
            </p:cNvCxnSpPr>
            <p:nvPr/>
          </p:nvCxnSpPr>
          <p:spPr bwMode="auto">
            <a:xfrm>
              <a:off x="4350" y="4740"/>
              <a:ext cx="330" cy="0"/>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7" name="AutoShape 24"/>
            <p:cNvCxnSpPr>
              <a:cxnSpLocks noChangeShapeType="1"/>
            </p:cNvCxnSpPr>
            <p:nvPr/>
          </p:nvCxnSpPr>
          <p:spPr bwMode="auto">
            <a:xfrm flipH="1" flipV="1">
              <a:off x="5280" y="3165"/>
              <a:ext cx="150" cy="300"/>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8" name="AutoShape 25"/>
            <p:cNvCxnSpPr>
              <a:cxnSpLocks noChangeShapeType="1"/>
            </p:cNvCxnSpPr>
            <p:nvPr/>
          </p:nvCxnSpPr>
          <p:spPr bwMode="auto">
            <a:xfrm rot="14400000" flipV="1">
              <a:off x="3533" y="4052"/>
              <a:ext cx="0" cy="72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29" name="AutoShape 26"/>
            <p:cNvCxnSpPr>
              <a:cxnSpLocks noChangeShapeType="1"/>
            </p:cNvCxnSpPr>
            <p:nvPr/>
          </p:nvCxnSpPr>
          <p:spPr bwMode="auto">
            <a:xfrm rot="10800000">
              <a:off x="4517" y="4295"/>
              <a:ext cx="0" cy="720"/>
            </a:xfrm>
            <a:prstGeom prst="straightConnector1">
              <a:avLst/>
            </a:prstGeom>
            <a:noFill/>
            <a:ln w="38100">
              <a:solidFill>
                <a:srgbClr val="0070C0"/>
              </a:solidFill>
              <a:round/>
              <a:headEnd/>
              <a:tailEnd type="triangle" w="med" len="med"/>
            </a:ln>
            <a:extLst>
              <a:ext uri="{909E8E84-426E-40dd-AFC4-6F175D3DCCD1}">
                <a14:hiddenFill xmlns:a14="http://schemas.microsoft.com/office/drawing/2010/main" xmlns="">
                  <a:noFill/>
                </a14:hiddenFill>
              </a:ext>
            </a:extLst>
          </p:spPr>
        </p:cxnSp>
        <p:cxnSp>
          <p:nvCxnSpPr>
            <p:cNvPr id="30" name="AutoShape 27"/>
            <p:cNvCxnSpPr>
              <a:cxnSpLocks noChangeShapeType="1"/>
            </p:cNvCxnSpPr>
            <p:nvPr/>
          </p:nvCxnSpPr>
          <p:spPr bwMode="auto">
            <a:xfrm rot="-3600000">
              <a:off x="3791" y="3056"/>
              <a:ext cx="0" cy="720"/>
            </a:xfrm>
            <a:prstGeom prst="straightConnector1">
              <a:avLst/>
            </a:prstGeom>
            <a:noFill/>
            <a:ln w="38100">
              <a:solidFill>
                <a:srgbClr val="0070C0"/>
              </a:solidFill>
              <a:round/>
              <a:headEnd/>
              <a:tailEnd type="triangle" w="med" len="med"/>
            </a:ln>
            <a:extLst>
              <a:ext uri="{909E8E84-426E-40dd-AFC4-6F175D3DCCD1}">
                <a14:hiddenFill xmlns:a14="http://schemas.microsoft.com/office/drawing/2010/main" xmlns="">
                  <a:noFill/>
                </a14:hiddenFill>
              </a:ext>
            </a:extLst>
          </p:spPr>
        </p:cxnSp>
        <p:cxnSp>
          <p:nvCxnSpPr>
            <p:cNvPr id="31" name="AutoShape 28"/>
            <p:cNvCxnSpPr>
              <a:cxnSpLocks noChangeShapeType="1"/>
            </p:cNvCxnSpPr>
            <p:nvPr/>
          </p:nvCxnSpPr>
          <p:spPr bwMode="auto">
            <a:xfrm rot="3600000">
              <a:off x="5239" y="3010"/>
              <a:ext cx="0" cy="720"/>
            </a:xfrm>
            <a:prstGeom prst="straightConnector1">
              <a:avLst/>
            </a:prstGeom>
            <a:noFill/>
            <a:ln w="38100">
              <a:solidFill>
                <a:srgbClr val="0070C0"/>
              </a:solidFill>
              <a:round/>
              <a:headEnd/>
              <a:tailEnd type="triangle" w="med" len="med"/>
            </a:ln>
            <a:extLst>
              <a:ext uri="{909E8E84-426E-40dd-AFC4-6F175D3DCCD1}">
                <a14:hiddenFill xmlns:a14="http://schemas.microsoft.com/office/drawing/2010/main" xmlns="">
                  <a:noFill/>
                </a14:hiddenFill>
              </a:ext>
            </a:extLst>
          </p:spPr>
        </p:cxnSp>
        <p:cxnSp>
          <p:nvCxnSpPr>
            <p:cNvPr id="32" name="AutoShape 29"/>
            <p:cNvCxnSpPr>
              <a:cxnSpLocks noChangeShapeType="1"/>
            </p:cNvCxnSpPr>
            <p:nvPr/>
          </p:nvCxnSpPr>
          <p:spPr bwMode="auto">
            <a:xfrm flipV="1">
              <a:off x="4515" y="2235"/>
              <a:ext cx="0" cy="72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33" name="AutoShape 30"/>
            <p:cNvCxnSpPr>
              <a:cxnSpLocks noChangeShapeType="1"/>
            </p:cNvCxnSpPr>
            <p:nvPr/>
          </p:nvCxnSpPr>
          <p:spPr bwMode="auto">
            <a:xfrm rot="7200000" flipV="1">
              <a:off x="5497" y="3977"/>
              <a:ext cx="0" cy="72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cxnSp>
      </p:grpSp>
      <p:pic>
        <p:nvPicPr>
          <p:cNvPr id="34" name="Picture 2" descr="velabs.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138" y="4056063"/>
            <a:ext cx="2959100" cy="256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Rectangle 2"/>
          <p:cNvSpPr txBox="1">
            <a:spLocks noChangeArrowheads="1"/>
          </p:cNvSpPr>
          <p:nvPr/>
        </p:nvSpPr>
        <p:spPr bwMode="auto">
          <a:xfrm>
            <a:off x="185738" y="5740400"/>
            <a:ext cx="1817687" cy="6540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GB" b="1">
                <a:solidFill>
                  <a:srgbClr val="FF0000"/>
                </a:solidFill>
                <a:latin typeface="Calibri" charset="0"/>
              </a:rPr>
              <a:t>Helium Flow</a:t>
            </a:r>
          </a:p>
        </p:txBody>
      </p:sp>
      <p:sp>
        <p:nvSpPr>
          <p:cNvPr id="36" name="Rectangle 35"/>
          <p:cNvSpPr/>
          <p:nvPr/>
        </p:nvSpPr>
        <p:spPr>
          <a:xfrm>
            <a:off x="3988832" y="1242204"/>
            <a:ext cx="2808288" cy="1200329"/>
          </a:xfrm>
          <a:prstGeom prst="rect">
            <a:avLst/>
          </a:prstGeom>
        </p:spPr>
        <p:txBody>
          <a:bodyPr>
            <a:spAutoFit/>
          </a:bodyPr>
          <a:lstStyle/>
          <a:p>
            <a:pPr indent="-342900" defTabSz="914400">
              <a:defRPr/>
            </a:pPr>
            <a:r>
              <a:rPr lang="en-GB" dirty="0">
                <a:solidFill>
                  <a:srgbClr val="000000"/>
                </a:solidFill>
                <a:latin typeface="Times New Roman"/>
                <a:ea typeface="ＭＳ Ｐゴシック" charset="0"/>
                <a:cs typeface="Times New Roman"/>
              </a:rPr>
              <a:t>4-target/horn system to mitigate the high proton beam power (4 MW) and rate (50 Hz)</a:t>
            </a:r>
            <a:endParaRPr lang="en-GB" dirty="0">
              <a:solidFill>
                <a:srgbClr val="FF0000"/>
              </a:solidFill>
              <a:latin typeface="Times New Roman"/>
              <a:ea typeface="ＭＳ Ｐゴシック" charset="0"/>
              <a:cs typeface="Times New Roman"/>
            </a:endParaRPr>
          </a:p>
        </p:txBody>
      </p:sp>
      <p:cxnSp>
        <p:nvCxnSpPr>
          <p:cNvPr id="6" name="Connecteur droit avec flèche 5"/>
          <p:cNvCxnSpPr/>
          <p:nvPr/>
        </p:nvCxnSpPr>
        <p:spPr>
          <a:xfrm flipV="1">
            <a:off x="4033745" y="4170558"/>
            <a:ext cx="879211" cy="739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3103307" y="4901141"/>
            <a:ext cx="2135583" cy="369332"/>
          </a:xfrm>
          <a:prstGeom prst="rect">
            <a:avLst/>
          </a:prstGeom>
          <a:noFill/>
        </p:spPr>
        <p:txBody>
          <a:bodyPr wrap="none" rtlCol="0">
            <a:spAutoFit/>
          </a:bodyPr>
          <a:lstStyle/>
          <a:p>
            <a:r>
              <a:rPr lang="en-GB" dirty="0">
                <a:latin typeface="Times New Roman"/>
                <a:cs typeface="Times New Roman"/>
              </a:rPr>
              <a:t>target inside the horn</a:t>
            </a:r>
          </a:p>
        </p:txBody>
      </p:sp>
      <p:pic>
        <p:nvPicPr>
          <p:cNvPr id="8" name="Picture 7"/>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00000">
            <a:off x="4659928" y="3933502"/>
            <a:ext cx="2719744" cy="3593947"/>
          </a:xfrm>
          <a:prstGeom prst="rect">
            <a:avLst/>
          </a:prstGeom>
        </p:spPr>
      </p:pic>
      <p:sp>
        <p:nvSpPr>
          <p:cNvPr id="37" name="ZoneTexte 6"/>
          <p:cNvSpPr txBox="1"/>
          <p:nvPr/>
        </p:nvSpPr>
        <p:spPr>
          <a:xfrm>
            <a:off x="6297120" y="6117997"/>
            <a:ext cx="2416046" cy="369332"/>
          </a:xfrm>
          <a:prstGeom prst="rect">
            <a:avLst/>
          </a:prstGeom>
          <a:noFill/>
        </p:spPr>
        <p:txBody>
          <a:bodyPr wrap="none" rtlCol="0">
            <a:spAutoFit/>
          </a:bodyPr>
          <a:lstStyle/>
          <a:p>
            <a:r>
              <a:rPr lang="en-GB" dirty="0">
                <a:latin typeface="Times New Roman"/>
                <a:cs typeface="Times New Roman"/>
              </a:rPr>
              <a:t>proton beam switchyard</a:t>
            </a:r>
          </a:p>
        </p:txBody>
      </p:sp>
    </p:spTree>
    <p:extLst>
      <p:ext uri="{BB962C8B-B14F-4D97-AF65-F5344CB8AC3E}">
        <p14:creationId xmlns:p14="http://schemas.microsoft.com/office/powerpoint/2010/main" val="2490565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880346"/>
          </a:xfrm>
        </p:spPr>
        <p:txBody>
          <a:bodyPr>
            <a:normAutofit/>
          </a:bodyPr>
          <a:lstStyle/>
          <a:p>
            <a:r>
              <a:rPr lang="en-GB" sz="3600" dirty="0">
                <a:solidFill>
                  <a:srgbClr val="FF6600"/>
                </a:solidFill>
                <a:latin typeface="Times New Roman" charset="0"/>
                <a:cs typeface="Times New Roman" charset="0"/>
              </a:rPr>
              <a:t>Muon Collider as Higgs Factory</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NuFact ESSnuSB WS, 31/07/2022</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44</a:t>
            </a:fld>
            <a:endParaRPr lang="en-GB" sz="1200">
              <a:solidFill>
                <a:srgbClr val="000090"/>
              </a:solidFill>
              <a:cs typeface="Times New Roman" charset="0"/>
            </a:endParaRPr>
          </a:p>
        </p:txBody>
      </p:sp>
      <p:grpSp>
        <p:nvGrpSpPr>
          <p:cNvPr id="2" name="Group 1">
            <a:extLst>
              <a:ext uri="{FF2B5EF4-FFF2-40B4-BE49-F238E27FC236}">
                <a16:creationId xmlns:a16="http://schemas.microsoft.com/office/drawing/2014/main" id="{5464D22B-F2F9-9341-963F-EB8FA5335037}"/>
              </a:ext>
            </a:extLst>
          </p:cNvPr>
          <p:cNvGrpSpPr/>
          <p:nvPr/>
        </p:nvGrpSpPr>
        <p:grpSpPr>
          <a:xfrm>
            <a:off x="194209" y="987258"/>
            <a:ext cx="2063470" cy="1979554"/>
            <a:chOff x="509798" y="1362456"/>
            <a:chExt cx="2063470" cy="1979554"/>
          </a:xfrm>
        </p:grpSpPr>
        <p:pic>
          <p:nvPicPr>
            <p:cNvPr id="3" name="Picture 2">
              <a:extLst>
                <a:ext uri="{FF2B5EF4-FFF2-40B4-BE49-F238E27FC236}">
                  <a16:creationId xmlns:a16="http://schemas.microsoft.com/office/drawing/2014/main" id="{CD595188-4036-3A4E-A405-40782CE089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798" y="1362457"/>
              <a:ext cx="2063470" cy="1979553"/>
            </a:xfrm>
            <a:prstGeom prst="rect">
              <a:avLst/>
            </a:prstGeom>
          </p:spPr>
        </p:pic>
        <p:sp>
          <p:nvSpPr>
            <p:cNvPr id="7" name="TextBox 6"/>
            <p:cNvSpPr txBox="1"/>
            <p:nvPr/>
          </p:nvSpPr>
          <p:spPr>
            <a:xfrm>
              <a:off x="509798" y="1362456"/>
              <a:ext cx="1244251" cy="338554"/>
            </a:xfrm>
            <a:prstGeom prst="rect">
              <a:avLst/>
            </a:prstGeom>
            <a:noFill/>
          </p:spPr>
          <p:txBody>
            <a:bodyPr wrap="none" rtlCol="0">
              <a:spAutoFit/>
            </a:bodyPr>
            <a:lstStyle/>
            <a:p>
              <a:r>
                <a:rPr lang="en-GB" sz="1600" dirty="0">
                  <a:solidFill>
                    <a:srgbClr val="FFFF00"/>
                  </a:solidFill>
                </a:rPr>
                <a:t>Carlo Rubbia</a:t>
              </a:r>
            </a:p>
          </p:txBody>
        </p:sp>
      </p:grpSp>
      <p:sp>
        <p:nvSpPr>
          <p:cNvPr id="4" name="Rectangle 3">
            <a:extLst>
              <a:ext uri="{FF2B5EF4-FFF2-40B4-BE49-F238E27FC236}">
                <a16:creationId xmlns:a16="http://schemas.microsoft.com/office/drawing/2014/main" id="{9614C800-A938-C242-BA76-9BFCD6A64E99}"/>
              </a:ext>
            </a:extLst>
          </p:cNvPr>
          <p:cNvSpPr/>
          <p:nvPr/>
        </p:nvSpPr>
        <p:spPr>
          <a:xfrm>
            <a:off x="194209" y="3033390"/>
            <a:ext cx="1529586" cy="276999"/>
          </a:xfrm>
          <a:prstGeom prst="rect">
            <a:avLst/>
          </a:prstGeom>
        </p:spPr>
        <p:txBody>
          <a:bodyPr wrap="none">
            <a:spAutoFit/>
          </a:bodyPr>
          <a:lstStyle/>
          <a:p>
            <a:r>
              <a:rPr lang="en-GB" sz="1200" dirty="0">
                <a:latin typeface="Lucida Grande" panose="020B0600040502020204" pitchFamily="34" charset="0"/>
                <a:hlinkClick r:id="rId4"/>
              </a:rPr>
              <a:t>arXiv:1908.05664</a:t>
            </a:r>
            <a:endParaRPr lang="en-FR" sz="1200" dirty="0"/>
          </a:p>
        </p:txBody>
      </p:sp>
      <p:pic>
        <p:nvPicPr>
          <p:cNvPr id="9" name="Picture 8">
            <a:extLst>
              <a:ext uri="{FF2B5EF4-FFF2-40B4-BE49-F238E27FC236}">
                <a16:creationId xmlns:a16="http://schemas.microsoft.com/office/drawing/2014/main" id="{DB720E81-5CB3-E843-8356-452F333D63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4479" y="834190"/>
            <a:ext cx="6200065" cy="5638800"/>
          </a:xfrm>
          <a:prstGeom prst="rect">
            <a:avLst/>
          </a:prstGeom>
        </p:spPr>
      </p:pic>
      <p:pic>
        <p:nvPicPr>
          <p:cNvPr id="17" name="Picture 16" descr="IMG_7369">
            <a:extLst>
              <a:ext uri="{FF2B5EF4-FFF2-40B4-BE49-F238E27FC236}">
                <a16:creationId xmlns:a16="http://schemas.microsoft.com/office/drawing/2014/main" id="{EEDE8795-990C-4B40-BF8A-98D94597086B}"/>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59377" y="5312738"/>
            <a:ext cx="2886124" cy="1298572"/>
          </a:xfrm>
          <a:prstGeom prst="rect">
            <a:avLst/>
          </a:prstGeom>
          <a:noFill/>
          <a:ln>
            <a:noFill/>
          </a:ln>
        </p:spPr>
      </p:pic>
      <p:sp>
        <p:nvSpPr>
          <p:cNvPr id="10" name="Rectangle 9">
            <a:extLst>
              <a:ext uri="{FF2B5EF4-FFF2-40B4-BE49-F238E27FC236}">
                <a16:creationId xmlns:a16="http://schemas.microsoft.com/office/drawing/2014/main" id="{6EEBC2CD-CCAC-A947-B7BC-45041FF62A3D}"/>
              </a:ext>
            </a:extLst>
          </p:cNvPr>
          <p:cNvSpPr/>
          <p:nvPr/>
        </p:nvSpPr>
        <p:spPr>
          <a:xfrm>
            <a:off x="39040" y="4724107"/>
            <a:ext cx="2137718" cy="584775"/>
          </a:xfrm>
          <a:prstGeom prst="rect">
            <a:avLst/>
          </a:prstGeom>
        </p:spPr>
        <p:txBody>
          <a:bodyPr wrap="square">
            <a:spAutoFit/>
          </a:bodyPr>
          <a:lstStyle/>
          <a:p>
            <a:r>
              <a:rPr lang="en-GB" sz="1600" dirty="0"/>
              <a:t>HIFI Uppsala Workshop 2-3 March 2020 </a:t>
            </a:r>
            <a:endParaRPr lang="en-FR" sz="1600" dirty="0"/>
          </a:p>
        </p:txBody>
      </p:sp>
    </p:spTree>
    <p:extLst>
      <p:ext uri="{BB962C8B-B14F-4D97-AF65-F5344CB8AC3E}">
        <p14:creationId xmlns:p14="http://schemas.microsoft.com/office/powerpoint/2010/main" val="666495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7"/>
            <a:ext cx="6862522" cy="847911"/>
          </a:xfrm>
        </p:spPr>
        <p:txBody>
          <a:bodyPr>
            <a:normAutofit/>
          </a:bodyPr>
          <a:lstStyle/>
          <a:p>
            <a:r>
              <a:rPr lang="en-GB" sz="3600" dirty="0">
                <a:solidFill>
                  <a:srgbClr val="FF6600"/>
                </a:solidFill>
                <a:latin typeface="Times New Roman" charset="0"/>
                <a:cs typeface="Times New Roman" charset="0"/>
              </a:rPr>
              <a:t>Muons at ESS (</a:t>
            </a:r>
            <a:r>
              <a:rPr lang="en-GB" sz="3600" dirty="0" err="1">
                <a:solidFill>
                  <a:srgbClr val="FF6600"/>
                </a:solidFill>
                <a:latin typeface="Times New Roman" charset="0"/>
                <a:cs typeface="Times New Roman" charset="0"/>
              </a:rPr>
              <a:t>ESS</a:t>
            </a:r>
            <a:r>
              <a:rPr lang="en-GB" sz="3600" dirty="0" err="1">
                <a:solidFill>
                  <a:srgbClr val="0432FF"/>
                </a:solidFill>
                <a:latin typeface="Times New Roman" charset="0"/>
                <a:cs typeface="Times New Roman" charset="0"/>
              </a:rPr>
              <a:t>μ</a:t>
            </a:r>
            <a:r>
              <a:rPr lang="en-GB" sz="3600" dirty="0" err="1">
                <a:solidFill>
                  <a:srgbClr val="FF6600"/>
                </a:solidFill>
                <a:latin typeface="Times New Roman" charset="0"/>
                <a:cs typeface="Times New Roman" charset="0"/>
              </a:rPr>
              <a:t>SB</a:t>
            </a:r>
            <a:r>
              <a:rPr lang="en-GB" sz="3600" dirty="0">
                <a:solidFill>
                  <a:srgbClr val="FF6600"/>
                </a:solidFill>
                <a:latin typeface="Times New Roman" charset="0"/>
                <a:cs typeface="Times New Roman" charset="0"/>
              </a:rPr>
              <a:t>)</a:t>
            </a: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1200">
                <a:solidFill>
                  <a:srgbClr val="000090"/>
                </a:solidFill>
                <a:cs typeface="Times New Roman" charset="0"/>
              </a:rPr>
              <a:t>NuFact ESSnuSB WS, 31/07/2022</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000090"/>
                </a:solidFill>
                <a:cs typeface="Times New Roman" charset="0"/>
              </a:rPr>
              <a:t>M. Dracos, IPHC-IN2P3/CNRS/UNISTRA</a:t>
            </a: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45</a:t>
            </a:fld>
            <a:endParaRPr lang="en-GB" sz="1200">
              <a:solidFill>
                <a:srgbClr val="000090"/>
              </a:solidFill>
              <a:cs typeface="Times New Roman" charset="0"/>
            </a:endParaRPr>
          </a:p>
        </p:txBody>
      </p:sp>
      <p:pic>
        <p:nvPicPr>
          <p:cNvPr id="3" name="Picture 2">
            <a:extLst>
              <a:ext uri="{FF2B5EF4-FFF2-40B4-BE49-F238E27FC236}">
                <a16:creationId xmlns:a16="http://schemas.microsoft.com/office/drawing/2014/main" id="{01814A44-913A-C149-9D04-16C618E78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576" y="1061091"/>
            <a:ext cx="8159981" cy="5598126"/>
          </a:xfrm>
          <a:prstGeom prst="rect">
            <a:avLst/>
          </a:prstGeom>
        </p:spPr>
      </p:pic>
    </p:spTree>
    <p:extLst>
      <p:ext uri="{BB962C8B-B14F-4D97-AF65-F5344CB8AC3E}">
        <p14:creationId xmlns:p14="http://schemas.microsoft.com/office/powerpoint/2010/main" val="2426378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GB" sz="3600" b="0" dirty="0">
                <a:solidFill>
                  <a:srgbClr val="FF6600"/>
                </a:solidFill>
                <a:latin typeface="Times New Roman" charset="0"/>
                <a:cs typeface="Times New Roman" charset="0"/>
              </a:rPr>
              <a:t>Possible </a:t>
            </a:r>
            <a:r>
              <a:rPr lang="en-GB" sz="3600" b="0" dirty="0" err="1">
                <a:solidFill>
                  <a:srgbClr val="FF6600"/>
                </a:solidFill>
                <a:latin typeface="Times New Roman" charset="0"/>
                <a:cs typeface="Times New Roman" charset="0"/>
              </a:rPr>
              <a:t>ESSνSB</a:t>
            </a:r>
            <a:r>
              <a:rPr lang="en-GB" sz="3600" b="0" dirty="0">
                <a:solidFill>
                  <a:srgbClr val="FF6600"/>
                </a:solidFill>
                <a:latin typeface="Times New Roman" charset="0"/>
                <a:cs typeface="Times New Roman" charset="0"/>
              </a:rPr>
              <a:t> schedule</a:t>
            </a:r>
            <a:br>
              <a:rPr lang="en-GB" sz="3600" b="0" dirty="0">
                <a:solidFill>
                  <a:srgbClr val="FF6600"/>
                </a:solidFill>
                <a:latin typeface="Times New Roman" charset="0"/>
                <a:cs typeface="Times New Roman" charset="0"/>
              </a:rPr>
            </a:br>
            <a:r>
              <a:rPr lang="en-GB" sz="2000" b="0" dirty="0">
                <a:solidFill>
                  <a:srgbClr val="FF6600"/>
                </a:solidFill>
                <a:latin typeface="Times New Roman" charset="0"/>
                <a:cs typeface="Times New Roman" charset="0"/>
              </a:rPr>
              <a:t>(2</a:t>
            </a:r>
            <a:r>
              <a:rPr lang="en-GB" sz="2000" b="0" baseline="30000" dirty="0">
                <a:solidFill>
                  <a:srgbClr val="FF6600"/>
                </a:solidFill>
                <a:latin typeface="Times New Roman" charset="0"/>
                <a:cs typeface="Times New Roman" charset="0"/>
              </a:rPr>
              <a:t>nd</a:t>
            </a:r>
            <a:r>
              <a:rPr lang="en-GB" sz="2000" b="0" dirty="0">
                <a:solidFill>
                  <a:srgbClr val="FF6600"/>
                </a:solidFill>
                <a:latin typeface="Times New Roman" charset="0"/>
                <a:cs typeface="Times New Roman" charset="0"/>
              </a:rPr>
              <a:t> generation neutrino Super Beam) </a:t>
            </a:r>
            <a:endParaRPr lang="en-GB" sz="7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fr-FR"/>
              <a:t>NuFact ESSnuSB WS, 31/07/2022</a:t>
            </a:r>
            <a:endParaRPr lang="en-GB" dirty="0"/>
          </a:p>
        </p:txBody>
      </p:sp>
      <p:sp>
        <p:nvSpPr>
          <p:cNvPr id="10" name="Espace réservé du pied de page 9"/>
          <p:cNvSpPr>
            <a:spLocks noGrp="1"/>
          </p:cNvSpPr>
          <p:nvPr>
            <p:ph type="ftr" sz="quarter" idx="11"/>
          </p:nvPr>
        </p:nvSpPr>
        <p:spPr/>
        <p:txBody>
          <a:bodyPr/>
          <a:lstStyle/>
          <a:p>
            <a:r>
              <a:rPr lang="en-GB" dirty="0"/>
              <a:t>M. Dracos, IPHC-IN2P3/CNRS/UNISTRA</a:t>
            </a:r>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46</a:t>
            </a:fld>
            <a:endParaRPr lang="en-GB" dirty="0"/>
          </a:p>
        </p:txBody>
      </p:sp>
      <p:graphicFrame>
        <p:nvGraphicFramePr>
          <p:cNvPr id="11" name="Diagram 10">
            <a:extLst>
              <a:ext uri="{FF2B5EF4-FFF2-40B4-BE49-F238E27FC236}">
                <a16:creationId xmlns:a16="http://schemas.microsoft.com/office/drawing/2014/main" id="{6F35CCAF-E226-9F45-9786-380342F25C79}"/>
              </a:ext>
            </a:extLst>
          </p:cNvPr>
          <p:cNvGraphicFramePr/>
          <p:nvPr/>
        </p:nvGraphicFramePr>
        <p:xfrm>
          <a:off x="-2609" y="1195744"/>
          <a:ext cx="9133234" cy="5315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F70DAF25-5A24-564D-914A-A508611AFA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0374" y="2786523"/>
            <a:ext cx="1954705" cy="557014"/>
          </a:xfrm>
          <a:prstGeom prst="rect">
            <a:avLst/>
          </a:prstGeom>
        </p:spPr>
      </p:pic>
      <p:pic>
        <p:nvPicPr>
          <p:cNvPr id="15" name="Picture 14">
            <a:extLst>
              <a:ext uri="{FF2B5EF4-FFF2-40B4-BE49-F238E27FC236}">
                <a16:creationId xmlns:a16="http://schemas.microsoft.com/office/drawing/2014/main" id="{63A0A55D-4BC7-BE44-B643-DE3026EBA9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4844" y="3252192"/>
            <a:ext cx="1652155" cy="468200"/>
          </a:xfrm>
          <a:prstGeom prst="rect">
            <a:avLst/>
          </a:prstGeom>
        </p:spPr>
      </p:pic>
      <p:sp>
        <p:nvSpPr>
          <p:cNvPr id="16" name="Rectangle 15">
            <a:extLst>
              <a:ext uri="{FF2B5EF4-FFF2-40B4-BE49-F238E27FC236}">
                <a16:creationId xmlns:a16="http://schemas.microsoft.com/office/drawing/2014/main" id="{E17B7750-4AF1-464F-8290-4814343F49EF}"/>
              </a:ext>
            </a:extLst>
          </p:cNvPr>
          <p:cNvSpPr/>
          <p:nvPr/>
        </p:nvSpPr>
        <p:spPr>
          <a:xfrm>
            <a:off x="72332" y="5150451"/>
            <a:ext cx="1854203" cy="584775"/>
          </a:xfrm>
          <a:prstGeom prst="rect">
            <a:avLst/>
          </a:prstGeom>
        </p:spPr>
        <p:txBody>
          <a:bodyPr wrap="square">
            <a:spAutoFit/>
          </a:bodyPr>
          <a:lstStyle/>
          <a:p>
            <a:r>
              <a:rPr lang="en-GB" sz="1600" b="1" i="1" dirty="0" err="1">
                <a:solidFill>
                  <a:srgbClr val="008000"/>
                </a:solidFill>
                <a:latin typeface="Times New Roman"/>
                <a:cs typeface="Times New Roman"/>
              </a:rPr>
              <a:t>Nucl</a:t>
            </a:r>
            <a:r>
              <a:rPr lang="en-GB" sz="1600" b="1" i="1" dirty="0">
                <a:solidFill>
                  <a:srgbClr val="008000"/>
                </a:solidFill>
                <a:latin typeface="Times New Roman"/>
                <a:cs typeface="Times New Roman"/>
              </a:rPr>
              <a:t>. Phys. B 885 (2014) 127</a:t>
            </a:r>
            <a:endParaRPr lang="en-GB" sz="1600" dirty="0"/>
          </a:p>
        </p:txBody>
      </p:sp>
      <p:pic>
        <p:nvPicPr>
          <p:cNvPr id="18" name="Image 4" descr="layout_ESSnuSB_04.png">
            <a:extLst>
              <a:ext uri="{FF2B5EF4-FFF2-40B4-BE49-F238E27FC236}">
                <a16:creationId xmlns:a16="http://schemas.microsoft.com/office/drawing/2014/main" id="{F8515A4F-7A06-9D4F-BC94-4C12F05D3529}"/>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6787521" y="4398491"/>
            <a:ext cx="2186584" cy="1633655"/>
          </a:xfrm>
          <a:prstGeom prst="rect">
            <a:avLst/>
          </a:prstGeom>
        </p:spPr>
      </p:pic>
      <p:pic>
        <p:nvPicPr>
          <p:cNvPr id="19" name="Image 11">
            <a:extLst>
              <a:ext uri="{FF2B5EF4-FFF2-40B4-BE49-F238E27FC236}">
                <a16:creationId xmlns:a16="http://schemas.microsoft.com/office/drawing/2014/main" id="{2B81D530-01AB-DF46-B34D-3A1F97825E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76597" y="1487568"/>
            <a:ext cx="1416818" cy="1108660"/>
          </a:xfrm>
          <a:prstGeom prst="rect">
            <a:avLst/>
          </a:prstGeom>
        </p:spPr>
      </p:pic>
      <p:pic>
        <p:nvPicPr>
          <p:cNvPr id="17" name="Picture 16">
            <a:extLst>
              <a:ext uri="{FF2B5EF4-FFF2-40B4-BE49-F238E27FC236}">
                <a16:creationId xmlns:a16="http://schemas.microsoft.com/office/drawing/2014/main" id="{96A3BA5D-91AB-6B4D-BF13-070BB6ED577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85609" y="1669552"/>
            <a:ext cx="1288563" cy="1288563"/>
          </a:xfrm>
          <a:prstGeom prst="rect">
            <a:avLst/>
          </a:prstGeom>
        </p:spPr>
      </p:pic>
      <p:pic>
        <p:nvPicPr>
          <p:cNvPr id="20" name="Picture 19">
            <a:extLst>
              <a:ext uri="{FF2B5EF4-FFF2-40B4-BE49-F238E27FC236}">
                <a16:creationId xmlns:a16="http://schemas.microsoft.com/office/drawing/2014/main" id="{74B83DBB-7C93-8540-BF88-1C29B41F663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0933" y="4992566"/>
            <a:ext cx="1573033" cy="1046067"/>
          </a:xfrm>
          <a:prstGeom prst="rect">
            <a:avLst/>
          </a:prstGeom>
        </p:spPr>
      </p:pic>
      <p:pic>
        <p:nvPicPr>
          <p:cNvPr id="21" name="Picture 20">
            <a:extLst>
              <a:ext uri="{FF2B5EF4-FFF2-40B4-BE49-F238E27FC236}">
                <a16:creationId xmlns:a16="http://schemas.microsoft.com/office/drawing/2014/main" id="{91526218-CB1E-8344-81FE-1E13F90B0215}"/>
              </a:ext>
            </a:extLst>
          </p:cNvPr>
          <p:cNvPicPr>
            <a:picLocks noChangeAspect="1"/>
          </p:cNvPicPr>
          <p:nvPr/>
        </p:nvPicPr>
        <p:blipFill>
          <a:blip r:embed="rId14"/>
          <a:stretch>
            <a:fillRect/>
          </a:stretch>
        </p:blipFill>
        <p:spPr>
          <a:xfrm>
            <a:off x="5072239" y="4338226"/>
            <a:ext cx="1397000" cy="1397000"/>
          </a:xfrm>
          <a:prstGeom prst="rect">
            <a:avLst/>
          </a:prstGeom>
        </p:spPr>
      </p:pic>
      <p:pic>
        <p:nvPicPr>
          <p:cNvPr id="24" name="Image 2">
            <a:extLst>
              <a:ext uri="{FF2B5EF4-FFF2-40B4-BE49-F238E27FC236}">
                <a16:creationId xmlns:a16="http://schemas.microsoft.com/office/drawing/2014/main" id="{0259A6D2-BF02-EF4C-BE38-5123E7166FD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596804" y="1316450"/>
            <a:ext cx="1525205" cy="1080060"/>
          </a:xfrm>
          <a:prstGeom prst="rect">
            <a:avLst/>
          </a:prstGeom>
        </p:spPr>
      </p:pic>
      <p:pic>
        <p:nvPicPr>
          <p:cNvPr id="23" name="Picture 22">
            <a:extLst>
              <a:ext uri="{FF2B5EF4-FFF2-40B4-BE49-F238E27FC236}">
                <a16:creationId xmlns:a16="http://schemas.microsoft.com/office/drawing/2014/main" id="{1F9A5A9A-30A5-7C4A-9221-5B153CA484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28527" y="5783789"/>
            <a:ext cx="1269102" cy="678970"/>
          </a:xfrm>
          <a:prstGeom prst="rect">
            <a:avLst/>
          </a:prstGeom>
          <a:solidFill>
            <a:srgbClr val="0432FF"/>
          </a:solidFill>
        </p:spPr>
      </p:pic>
      <p:sp>
        <p:nvSpPr>
          <p:cNvPr id="22" name="Rectangle 21">
            <a:extLst>
              <a:ext uri="{FF2B5EF4-FFF2-40B4-BE49-F238E27FC236}">
                <a16:creationId xmlns:a16="http://schemas.microsoft.com/office/drawing/2014/main" id="{9EB6F0E5-F3AE-C229-0C76-FAFA7DB70232}"/>
              </a:ext>
            </a:extLst>
          </p:cNvPr>
          <p:cNvSpPr/>
          <p:nvPr/>
        </p:nvSpPr>
        <p:spPr>
          <a:xfrm>
            <a:off x="3349482" y="4713866"/>
            <a:ext cx="1672253" cy="261610"/>
          </a:xfrm>
          <a:prstGeom prst="rect">
            <a:avLst/>
          </a:prstGeom>
        </p:spPr>
        <p:txBody>
          <a:bodyPr wrap="none">
            <a:spAutoFit/>
          </a:bodyPr>
          <a:lstStyle/>
          <a:p>
            <a:r>
              <a:rPr lang="en-GB" sz="1100" dirty="0">
                <a:hlinkClick r:id="rId17"/>
              </a:rPr>
              <a:t>arxiv.org/abs/2206.01208</a:t>
            </a:r>
            <a:endParaRPr lang="en-GB" sz="1100" dirty="0"/>
          </a:p>
        </p:txBody>
      </p:sp>
    </p:spTree>
    <p:extLst>
      <p:ext uri="{BB962C8B-B14F-4D97-AF65-F5344CB8AC3E}">
        <p14:creationId xmlns:p14="http://schemas.microsoft.com/office/powerpoint/2010/main" val="4191578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ow_does_ess_wo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1241"/>
            <a:ext cx="9144000" cy="5622633"/>
          </a:xfrm>
          <a:prstGeom prst="rect">
            <a:avLst/>
          </a:prstGeom>
        </p:spPr>
      </p:pic>
      <p:sp>
        <p:nvSpPr>
          <p:cNvPr id="72707" name="Rectangle 3"/>
          <p:cNvSpPr>
            <a:spLocks noGrp="1" noChangeArrowheads="1"/>
          </p:cNvSpPr>
          <p:nvPr>
            <p:ph type="title"/>
          </p:nvPr>
        </p:nvSpPr>
        <p:spPr>
          <a:xfrm>
            <a:off x="1297459" y="14398"/>
            <a:ext cx="6862522" cy="696844"/>
          </a:xfrm>
        </p:spPr>
        <p:txBody>
          <a:bodyPr>
            <a:noAutofit/>
          </a:bodyPr>
          <a:lstStyle/>
          <a:p>
            <a:r>
              <a:rPr lang="en-US" sz="3600" dirty="0">
                <a:solidFill>
                  <a:srgbClr val="0000FF"/>
                </a:solidFill>
                <a:latin typeface="Times New Roman"/>
                <a:cs typeface="Times New Roman"/>
              </a:rPr>
              <a:t>European Spallation Source</a:t>
            </a:r>
            <a:endParaRPr lang="en-GB"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10"/>
          </p:nvPr>
        </p:nvSpPr>
        <p:spPr/>
        <p:txBody>
          <a:bodyPr/>
          <a:lstStyle/>
          <a:p>
            <a:r>
              <a:rPr lang="fr-FR"/>
              <a:t>NuFact ESSnuSB WS, 31/07/2022</a:t>
            </a:r>
            <a:endParaRPr lang="en-GB"/>
          </a:p>
        </p:txBody>
      </p:sp>
      <p:sp>
        <p:nvSpPr>
          <p:cNvPr id="13" name="Espace réservé du pied de page 12"/>
          <p:cNvSpPr>
            <a:spLocks noGrp="1"/>
          </p:cNvSpPr>
          <p:nvPr>
            <p:ph type="ftr" sz="quarter" idx="11"/>
          </p:nvPr>
        </p:nvSpPr>
        <p:spPr/>
        <p:txBody>
          <a:bodyPr/>
          <a:lstStyle/>
          <a:p>
            <a:r>
              <a:rPr lang="fr-FR"/>
              <a:t>M. Dracos, IPHC-IN2P3/CNRS/UNISTRA</a:t>
            </a:r>
            <a:endParaRPr lang="en-GB"/>
          </a:p>
        </p:txBody>
      </p:sp>
      <p:sp>
        <p:nvSpPr>
          <p:cNvPr id="6" name="Espace réservé du numéro de diapositive 5"/>
          <p:cNvSpPr>
            <a:spLocks noGrp="1"/>
          </p:cNvSpPr>
          <p:nvPr>
            <p:ph type="sldNum" sz="quarter" idx="12"/>
          </p:nvPr>
        </p:nvSpPr>
        <p:spPr/>
        <p:txBody>
          <a:bodyPr/>
          <a:lstStyle/>
          <a:p>
            <a:fld id="{09CC56F7-6BCF-6E44-9937-5AE9275C7CAF}" type="slidenum">
              <a:rPr lang="en-GB" smtClean="0"/>
              <a:pPr/>
              <a:t>47</a:t>
            </a:fld>
            <a:endParaRPr lang="en-GB"/>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5917" y="711241"/>
            <a:ext cx="1608083" cy="834464"/>
          </a:xfrm>
          <a:prstGeom prst="rect">
            <a:avLst/>
          </a:prstGeom>
        </p:spPr>
      </p:pic>
      <p:sp>
        <p:nvSpPr>
          <p:cNvPr id="11" name="ZoneTexte 10"/>
          <p:cNvSpPr txBox="1"/>
          <p:nvPr/>
        </p:nvSpPr>
        <p:spPr>
          <a:xfrm>
            <a:off x="6386460" y="6044674"/>
            <a:ext cx="2685351" cy="646331"/>
          </a:xfrm>
          <a:prstGeom prst="rect">
            <a:avLst/>
          </a:prstGeom>
          <a:solidFill>
            <a:schemeClr val="bg1"/>
          </a:solidFill>
        </p:spPr>
        <p:txBody>
          <a:bodyPr wrap="none" rtlCol="0">
            <a:spAutoFit/>
          </a:bodyPr>
          <a:lstStyle/>
          <a:p>
            <a:pPr algn="ctr"/>
            <a:r>
              <a:rPr lang="en-US" b="1" dirty="0">
                <a:solidFill>
                  <a:srgbClr val="FF0000"/>
                </a:solidFill>
                <a:latin typeface="Times New Roman"/>
                <a:cs typeface="Times New Roman"/>
              </a:rPr>
              <a:t>under construction phase</a:t>
            </a:r>
          </a:p>
          <a:p>
            <a:pPr algn="ctr"/>
            <a:r>
              <a:rPr lang="en-US" b="1" dirty="0">
                <a:solidFill>
                  <a:srgbClr val="FF0000"/>
                </a:solidFill>
                <a:latin typeface="Times New Roman"/>
                <a:cs typeface="Times New Roman"/>
              </a:rPr>
              <a:t>(~2 B€ facility)</a:t>
            </a:r>
          </a:p>
        </p:txBody>
      </p:sp>
      <p:pic>
        <p:nvPicPr>
          <p:cNvPr id="17" name="Picture 11">
            <a:extLst>
              <a:ext uri="{FF2B5EF4-FFF2-40B4-BE49-F238E27FC236}">
                <a16:creationId xmlns:a16="http://schemas.microsoft.com/office/drawing/2014/main" id="{BC12D9BD-CB1A-454C-8BA8-9C6D2AD66E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502548"/>
            <a:ext cx="2319566" cy="199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15" name="Connecteur droit avec flèche 14"/>
          <p:cNvCxnSpPr>
            <a:cxnSpLocks/>
          </p:cNvCxnSpPr>
          <p:nvPr/>
        </p:nvCxnSpPr>
        <p:spPr>
          <a:xfrm flipH="1">
            <a:off x="1386673" y="4207565"/>
            <a:ext cx="1826980" cy="1260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7798DDC-0E08-134E-BD5D-2DD52A11A7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12" y="3074635"/>
            <a:ext cx="2053993" cy="603062"/>
          </a:xfrm>
          <a:prstGeom prst="rect">
            <a:avLst/>
          </a:prstGeom>
        </p:spPr>
      </p:pic>
      <p:sp>
        <p:nvSpPr>
          <p:cNvPr id="2" name="TextBox 1">
            <a:extLst>
              <a:ext uri="{FF2B5EF4-FFF2-40B4-BE49-F238E27FC236}">
                <a16:creationId xmlns:a16="http://schemas.microsoft.com/office/drawing/2014/main" id="{B7671D4A-E771-9244-8A59-C5BF99331F08}"/>
              </a:ext>
            </a:extLst>
          </p:cNvPr>
          <p:cNvSpPr txBox="1"/>
          <p:nvPr/>
        </p:nvSpPr>
        <p:spPr>
          <a:xfrm>
            <a:off x="219012" y="791510"/>
            <a:ext cx="1635191" cy="369332"/>
          </a:xfrm>
          <a:prstGeom prst="rect">
            <a:avLst/>
          </a:prstGeom>
          <a:noFill/>
        </p:spPr>
        <p:txBody>
          <a:bodyPr wrap="none" rtlCol="0">
            <a:spAutoFit/>
          </a:bodyPr>
          <a:lstStyle/>
          <a:p>
            <a:r>
              <a:rPr lang="en-GB" dirty="0"/>
              <a:t>Neutron facility</a:t>
            </a:r>
          </a:p>
        </p:txBody>
      </p:sp>
    </p:spTree>
    <p:extLst>
      <p:ext uri="{BB962C8B-B14F-4D97-AF65-F5344CB8AC3E}">
        <p14:creationId xmlns:p14="http://schemas.microsoft.com/office/powerpoint/2010/main" val="1876656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δCP and Matter-antimatter asymmetry magnitude"/>
          <p:cNvSpPr txBox="1">
            <a:spLocks noGrp="1"/>
          </p:cNvSpPr>
          <p:nvPr>
            <p:ph type="title"/>
          </p:nvPr>
        </p:nvSpPr>
        <p:spPr>
          <a:xfrm>
            <a:off x="483476" y="1"/>
            <a:ext cx="8481848" cy="790570"/>
          </a:xfrm>
          <a:prstGeom prst="rect">
            <a:avLst/>
          </a:prstGeom>
        </p:spPr>
        <p:txBody>
          <a:bodyPr/>
          <a:lstStyle/>
          <a:p>
            <a:pPr>
              <a:defRPr>
                <a:solidFill>
                  <a:srgbClr val="FF9300"/>
                </a:solidFill>
                <a:effectLst>
                  <a:outerShdw blurRad="12700" dist="25400" dir="2700000" rotWithShape="0">
                    <a:srgbClr val="CBCBCB"/>
                  </a:outerShdw>
                </a:effectLst>
                <a:uFill>
                  <a:solidFill>
                    <a:srgbClr val="FF9300"/>
                  </a:solidFill>
                </a:uFill>
                <a:latin typeface="Times New Roman"/>
                <a:ea typeface="Times New Roman"/>
                <a:cs typeface="Times New Roman"/>
                <a:sym typeface="Times New Roman"/>
              </a:defRPr>
            </a:pPr>
            <a:r>
              <a:rPr lang="en-GB" sz="4000" dirty="0"/>
              <a:t>δ</a:t>
            </a:r>
            <a:r>
              <a:rPr lang="en-GB" sz="4000" baseline="-24568" dirty="0"/>
              <a:t>CP</a:t>
            </a:r>
            <a:r>
              <a:rPr lang="en-GB" sz="4000" dirty="0"/>
              <a:t> and model predictions</a:t>
            </a:r>
          </a:p>
        </p:txBody>
      </p:sp>
      <p:sp>
        <p:nvSpPr>
          <p:cNvPr id="800"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GB" smtClean="0"/>
              <a:t>48</a:t>
            </a:fld>
            <a:endParaRPr lang="en-GB"/>
          </a:p>
        </p:txBody>
      </p:sp>
      <p:pic>
        <p:nvPicPr>
          <p:cNvPr id="801" name="iphc.png" descr="iphc.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0"/>
            <a:ext cx="1435100" cy="995363"/>
          </a:xfrm>
          <a:prstGeom prst="rect">
            <a:avLst/>
          </a:prstGeom>
          <a:ln w="12700">
            <a:miter lim="400000"/>
          </a:ln>
        </p:spPr>
      </p:pic>
      <p:sp>
        <p:nvSpPr>
          <p:cNvPr id="6" name="Date Placeholder 5">
            <a:extLst>
              <a:ext uri="{FF2B5EF4-FFF2-40B4-BE49-F238E27FC236}">
                <a16:creationId xmlns:a16="http://schemas.microsoft.com/office/drawing/2014/main" id="{380F7ABE-E066-2246-8FB0-55BF79830BF1}"/>
              </a:ext>
            </a:extLst>
          </p:cNvPr>
          <p:cNvSpPr>
            <a:spLocks noGrp="1"/>
          </p:cNvSpPr>
          <p:nvPr>
            <p:ph type="dt" sz="half" idx="10"/>
          </p:nvPr>
        </p:nvSpPr>
        <p:spPr/>
        <p:txBody>
          <a:bodyPr/>
          <a:lstStyle/>
          <a:p>
            <a:pPr>
              <a:defRPr/>
            </a:pPr>
            <a:r>
              <a:rPr lang="fr-FR"/>
              <a:t>NuFact ESSnuSB WS, 31/07/2022</a:t>
            </a:r>
            <a:endParaRPr lang="en-GB"/>
          </a:p>
        </p:txBody>
      </p:sp>
      <p:sp>
        <p:nvSpPr>
          <p:cNvPr id="7" name="Footer Placeholder 6">
            <a:extLst>
              <a:ext uri="{FF2B5EF4-FFF2-40B4-BE49-F238E27FC236}">
                <a16:creationId xmlns:a16="http://schemas.microsoft.com/office/drawing/2014/main" id="{C7F297D8-9733-2E49-9A93-606A5E04405F}"/>
              </a:ext>
            </a:extLst>
          </p:cNvPr>
          <p:cNvSpPr>
            <a:spLocks noGrp="1"/>
          </p:cNvSpPr>
          <p:nvPr>
            <p:ph type="ftr" sz="quarter" idx="11"/>
          </p:nvPr>
        </p:nvSpPr>
        <p:spPr/>
        <p:txBody>
          <a:bodyPr/>
          <a:lstStyle/>
          <a:p>
            <a:pPr>
              <a:defRPr/>
            </a:pPr>
            <a:r>
              <a:rPr lang="en-GB"/>
              <a:t>M. Dracos, IPHC-IN2P3/CNRS/UNISTRA</a:t>
            </a:r>
          </a:p>
        </p:txBody>
      </p:sp>
      <p:grpSp>
        <p:nvGrpSpPr>
          <p:cNvPr id="3" name="Group 2">
            <a:extLst>
              <a:ext uri="{FF2B5EF4-FFF2-40B4-BE49-F238E27FC236}">
                <a16:creationId xmlns:a16="http://schemas.microsoft.com/office/drawing/2014/main" id="{6FB82EED-8CF4-C23E-97EB-1C34CFC49CAE}"/>
              </a:ext>
            </a:extLst>
          </p:cNvPr>
          <p:cNvGrpSpPr/>
          <p:nvPr/>
        </p:nvGrpSpPr>
        <p:grpSpPr>
          <a:xfrm>
            <a:off x="483475" y="3921508"/>
            <a:ext cx="8379016" cy="2679209"/>
            <a:chOff x="483475" y="1101395"/>
            <a:chExt cx="8379016" cy="2679209"/>
          </a:xfrm>
        </p:grpSpPr>
        <p:pic>
          <p:nvPicPr>
            <p:cNvPr id="4" name="Picture 3">
              <a:extLst>
                <a:ext uri="{FF2B5EF4-FFF2-40B4-BE49-F238E27FC236}">
                  <a16:creationId xmlns:a16="http://schemas.microsoft.com/office/drawing/2014/main" id="{6EFA5CFB-2D3D-623B-C87D-9DF0823F6C6A}"/>
                </a:ext>
              </a:extLst>
            </p:cNvPr>
            <p:cNvPicPr>
              <a:picLocks noChangeAspect="1"/>
            </p:cNvPicPr>
            <p:nvPr/>
          </p:nvPicPr>
          <p:blipFill>
            <a:blip r:embed="rId3"/>
            <a:stretch>
              <a:fillRect/>
            </a:stretch>
          </p:blipFill>
          <p:spPr>
            <a:xfrm>
              <a:off x="3900993" y="1101395"/>
              <a:ext cx="4961498" cy="2679209"/>
            </a:xfrm>
            <a:prstGeom prst="rect">
              <a:avLst/>
            </a:prstGeom>
          </p:spPr>
        </p:pic>
        <p:sp>
          <p:nvSpPr>
            <p:cNvPr id="5" name="Rectangle 4">
              <a:extLst>
                <a:ext uri="{FF2B5EF4-FFF2-40B4-BE49-F238E27FC236}">
                  <a16:creationId xmlns:a16="http://schemas.microsoft.com/office/drawing/2014/main" id="{708AE116-0302-AE6B-62C5-2DF5328142F5}"/>
                </a:ext>
              </a:extLst>
            </p:cNvPr>
            <p:cNvSpPr/>
            <p:nvPr/>
          </p:nvSpPr>
          <p:spPr>
            <a:xfrm>
              <a:off x="483475" y="3255856"/>
              <a:ext cx="3195683" cy="369332"/>
            </a:xfrm>
            <a:prstGeom prst="rect">
              <a:avLst/>
            </a:prstGeom>
          </p:spPr>
          <p:txBody>
            <a:bodyPr wrap="none">
              <a:spAutoFit/>
            </a:bodyPr>
            <a:lstStyle/>
            <a:p>
              <a:r>
                <a:rPr lang="en-GB" dirty="0">
                  <a:hlinkClick r:id="rId4"/>
                </a:rPr>
                <a:t>https://arxiv.org/abs/1410.8056</a:t>
              </a:r>
              <a:endParaRPr lang="en-GB" dirty="0"/>
            </a:p>
          </p:txBody>
        </p:sp>
      </p:grpSp>
      <p:grpSp>
        <p:nvGrpSpPr>
          <p:cNvPr id="2" name="Group 1">
            <a:extLst>
              <a:ext uri="{FF2B5EF4-FFF2-40B4-BE49-F238E27FC236}">
                <a16:creationId xmlns:a16="http://schemas.microsoft.com/office/drawing/2014/main" id="{EFDE557C-0CDF-6CEF-7ADE-C805B948990F}"/>
              </a:ext>
            </a:extLst>
          </p:cNvPr>
          <p:cNvGrpSpPr/>
          <p:nvPr/>
        </p:nvGrpSpPr>
        <p:grpSpPr>
          <a:xfrm>
            <a:off x="3774565" y="790571"/>
            <a:ext cx="5214353" cy="3024312"/>
            <a:chOff x="3774565" y="3536037"/>
            <a:chExt cx="5214353" cy="3024312"/>
          </a:xfrm>
        </p:grpSpPr>
        <p:pic>
          <p:nvPicPr>
            <p:cNvPr id="8" name="Picture 7">
              <a:extLst>
                <a:ext uri="{FF2B5EF4-FFF2-40B4-BE49-F238E27FC236}">
                  <a16:creationId xmlns:a16="http://schemas.microsoft.com/office/drawing/2014/main" id="{501B0C75-0803-0158-496F-68736F74E55F}"/>
                </a:ext>
              </a:extLst>
            </p:cNvPr>
            <p:cNvPicPr>
              <a:picLocks noChangeAspect="1"/>
            </p:cNvPicPr>
            <p:nvPr/>
          </p:nvPicPr>
          <p:blipFill>
            <a:blip r:embed="rId5"/>
            <a:stretch>
              <a:fillRect/>
            </a:stretch>
          </p:blipFill>
          <p:spPr>
            <a:xfrm>
              <a:off x="3774565" y="3879471"/>
              <a:ext cx="5214353" cy="2680878"/>
            </a:xfrm>
            <a:prstGeom prst="rect">
              <a:avLst/>
            </a:prstGeom>
          </p:spPr>
        </p:pic>
        <p:sp>
          <p:nvSpPr>
            <p:cNvPr id="9" name="Rectangle 8">
              <a:extLst>
                <a:ext uri="{FF2B5EF4-FFF2-40B4-BE49-F238E27FC236}">
                  <a16:creationId xmlns:a16="http://schemas.microsoft.com/office/drawing/2014/main" id="{2D8E589B-8BA7-EE3E-D329-0995A297D008}"/>
                </a:ext>
              </a:extLst>
            </p:cNvPr>
            <p:cNvSpPr/>
            <p:nvPr/>
          </p:nvSpPr>
          <p:spPr>
            <a:xfrm>
              <a:off x="4699605" y="3536037"/>
              <a:ext cx="3195683" cy="369332"/>
            </a:xfrm>
            <a:prstGeom prst="rect">
              <a:avLst/>
            </a:prstGeom>
          </p:spPr>
          <p:txBody>
            <a:bodyPr wrap="none">
              <a:spAutoFit/>
            </a:bodyPr>
            <a:lstStyle/>
            <a:p>
              <a:r>
                <a:rPr lang="en-GB" dirty="0">
                  <a:hlinkClick r:id="rId6"/>
                </a:rPr>
                <a:t>https://arxiv.org/abs/1410.7573</a:t>
              </a:r>
              <a:endParaRPr lang="en-GB" dirty="0"/>
            </a:p>
          </p:txBody>
        </p:sp>
      </p:grpSp>
      <p:sp>
        <p:nvSpPr>
          <p:cNvPr id="10" name="TextBox 9">
            <a:extLst>
              <a:ext uri="{FF2B5EF4-FFF2-40B4-BE49-F238E27FC236}">
                <a16:creationId xmlns:a16="http://schemas.microsoft.com/office/drawing/2014/main" id="{846D1685-F5D5-D6CF-DB04-B4A95BDD2257}"/>
              </a:ext>
            </a:extLst>
          </p:cNvPr>
          <p:cNvSpPr txBox="1"/>
          <p:nvPr/>
        </p:nvSpPr>
        <p:spPr>
          <a:xfrm>
            <a:off x="88233" y="1376304"/>
            <a:ext cx="4267200" cy="2031325"/>
          </a:xfrm>
          <a:prstGeom prst="rect">
            <a:avLst/>
          </a:prstGeom>
          <a:noFill/>
        </p:spPr>
        <p:txBody>
          <a:bodyPr wrap="square" rtlCol="0">
            <a:spAutoFit/>
          </a:bodyPr>
          <a:lstStyle/>
          <a:p>
            <a:pPr algn="l"/>
            <a:r>
              <a:rPr lang="en-GB" dirty="0"/>
              <a:t>Test of flavour symmetry models:</a:t>
            </a:r>
          </a:p>
          <a:p>
            <a:pPr algn="l"/>
            <a:r>
              <a:rPr lang="en-GB" dirty="0"/>
              <a:t>Typically, the models considered have a reduced number of parameters, leading to relations between the masses and/or mixing angles.</a:t>
            </a:r>
          </a:p>
          <a:p>
            <a:pPr algn="l"/>
            <a:r>
              <a:rPr lang="en-GB" dirty="0"/>
              <a:t>Examples are the so-called </a:t>
            </a:r>
            <a:r>
              <a:rPr lang="en-GB" b="1" dirty="0" err="1"/>
              <a:t>sumrules</a:t>
            </a:r>
            <a:r>
              <a:rPr lang="en-GB" dirty="0"/>
              <a:t>, e.g.:</a:t>
            </a:r>
          </a:p>
          <a:p>
            <a:pPr algn="l"/>
            <a:endParaRPr lang="en-GB" dirty="0"/>
          </a:p>
        </p:txBody>
      </p:sp>
      <p:pic>
        <p:nvPicPr>
          <p:cNvPr id="14" name="Picture 13">
            <a:extLst>
              <a:ext uri="{FF2B5EF4-FFF2-40B4-BE49-F238E27FC236}">
                <a16:creationId xmlns:a16="http://schemas.microsoft.com/office/drawing/2014/main" id="{033B2086-D004-8EEA-C918-80634AF9694D}"/>
              </a:ext>
            </a:extLst>
          </p:cNvPr>
          <p:cNvPicPr>
            <a:picLocks noChangeAspect="1"/>
          </p:cNvPicPr>
          <p:nvPr/>
        </p:nvPicPr>
        <p:blipFill rotWithShape="1">
          <a:blip r:embed="rId7">
            <a:extLst>
              <a:ext uri="{28A0092B-C50C-407E-A947-70E740481C1C}">
                <a14:useLocalDpi xmlns:a14="http://schemas.microsoft.com/office/drawing/2010/main" val="0"/>
              </a:ext>
            </a:extLst>
          </a:blip>
          <a:srcRect l="29113" t="39647" r="24524" b="40212"/>
          <a:stretch/>
        </p:blipFill>
        <p:spPr>
          <a:xfrm>
            <a:off x="281509" y="3275804"/>
            <a:ext cx="3397649" cy="1068933"/>
          </a:xfrm>
          <a:prstGeom prst="rect">
            <a:avLst/>
          </a:prstGeom>
        </p:spPr>
      </p:pic>
    </p:spTree>
    <p:extLst>
      <p:ext uri="{BB962C8B-B14F-4D97-AF65-F5344CB8AC3E}">
        <p14:creationId xmlns:p14="http://schemas.microsoft.com/office/powerpoint/2010/main" val="3997375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14398"/>
            <a:ext cx="6862522" cy="915505"/>
          </a:xfrm>
        </p:spPr>
        <p:txBody>
          <a:bodyPr>
            <a:normAutofit/>
          </a:bodyPr>
          <a:lstStyle/>
          <a:p>
            <a:r>
              <a:rPr lang="en-GB" sz="4000" b="0" dirty="0">
                <a:solidFill>
                  <a:srgbClr val="FF6600"/>
                </a:solidFill>
                <a:latin typeface="Times New Roman" charset="0"/>
                <a:cs typeface="Times New Roman" charset="0"/>
              </a:rPr>
              <a:t>After many Optimisations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a:t>NuFact ESSnuSB WS, 31/07/2022</a:t>
            </a:r>
            <a:endParaRPr lang="en-GB"/>
          </a:p>
        </p:txBody>
      </p:sp>
      <p:sp>
        <p:nvSpPr>
          <p:cNvPr id="3" name="Espace réservé du pied de page 2"/>
          <p:cNvSpPr>
            <a:spLocks noGrp="1"/>
          </p:cNvSpPr>
          <p:nvPr>
            <p:ph type="ftr" sz="quarter" idx="11"/>
          </p:nvPr>
        </p:nvSpPr>
        <p:spPr/>
        <p:txBody>
          <a:bodyPr/>
          <a:lstStyle/>
          <a:p>
            <a:pPr>
              <a:defRPr/>
            </a:pPr>
            <a:r>
              <a:rPr lang="en-GB"/>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smtClean="0"/>
              <a:pPr>
                <a:defRPr/>
              </a:pPr>
              <a:t>5</a:t>
            </a:fld>
            <a:endParaRPr lang="en-GB"/>
          </a:p>
        </p:txBody>
      </p:sp>
      <p:sp>
        <p:nvSpPr>
          <p:cNvPr id="31" name="TextBox 30">
            <a:extLst>
              <a:ext uri="{FF2B5EF4-FFF2-40B4-BE49-F238E27FC236}">
                <a16:creationId xmlns:a16="http://schemas.microsoft.com/office/drawing/2014/main" id="{4635C6A5-16B2-7146-926F-113923211799}"/>
              </a:ext>
            </a:extLst>
          </p:cNvPr>
          <p:cNvSpPr txBox="1"/>
          <p:nvPr/>
        </p:nvSpPr>
        <p:spPr>
          <a:xfrm>
            <a:off x="242761" y="896880"/>
            <a:ext cx="5085046" cy="646331"/>
          </a:xfrm>
          <a:prstGeom prst="rect">
            <a:avLst/>
          </a:prstGeom>
          <a:noFill/>
        </p:spPr>
        <p:txBody>
          <a:bodyPr wrap="none" rtlCol="0">
            <a:spAutoFit/>
          </a:bodyPr>
          <a:lstStyle/>
          <a:p>
            <a:pPr marL="285750" indent="-285750">
              <a:buFont typeface="Arial" panose="020B0604020202020204" pitchFamily="34" charset="0"/>
              <a:buChar char="•"/>
            </a:pPr>
            <a:r>
              <a:rPr lang="en-GB"/>
              <a:t>New Magriation Matrices for the far detector</a:t>
            </a:r>
          </a:p>
          <a:p>
            <a:pPr marL="285750" indent="-285750">
              <a:buFont typeface="Arial" panose="020B0604020202020204" pitchFamily="34" charset="0"/>
              <a:buChar char="•"/>
            </a:pPr>
            <a:r>
              <a:rPr lang="en-GB"/>
              <a:t>Genetic Algorithm for Target Station optimisation</a:t>
            </a:r>
          </a:p>
        </p:txBody>
      </p:sp>
      <p:pic>
        <p:nvPicPr>
          <p:cNvPr id="33" name="Picture 32">
            <a:extLst>
              <a:ext uri="{FF2B5EF4-FFF2-40B4-BE49-F238E27FC236}">
                <a16:creationId xmlns:a16="http://schemas.microsoft.com/office/drawing/2014/main" id="{A2B4994A-7AC3-414C-A944-B3FA7DAD3CF8}"/>
              </a:ext>
            </a:extLst>
          </p:cNvPr>
          <p:cNvPicPr>
            <a:picLocks noChangeAspect="1"/>
          </p:cNvPicPr>
          <p:nvPr/>
        </p:nvPicPr>
        <p:blipFill>
          <a:blip r:embed="rId3"/>
          <a:stretch>
            <a:fillRect/>
          </a:stretch>
        </p:blipFill>
        <p:spPr>
          <a:xfrm>
            <a:off x="4728720" y="1551716"/>
            <a:ext cx="4432300" cy="3009900"/>
          </a:xfrm>
          <a:prstGeom prst="rect">
            <a:avLst/>
          </a:prstGeom>
        </p:spPr>
      </p:pic>
      <p:pic>
        <p:nvPicPr>
          <p:cNvPr id="34" name="Picture 33">
            <a:extLst>
              <a:ext uri="{FF2B5EF4-FFF2-40B4-BE49-F238E27FC236}">
                <a16:creationId xmlns:a16="http://schemas.microsoft.com/office/drawing/2014/main" id="{47642EAF-B8D2-9847-BBEA-92EE2C799715}"/>
              </a:ext>
            </a:extLst>
          </p:cNvPr>
          <p:cNvPicPr>
            <a:picLocks noChangeAspect="1"/>
          </p:cNvPicPr>
          <p:nvPr/>
        </p:nvPicPr>
        <p:blipFill>
          <a:blip r:embed="rId4"/>
          <a:stretch>
            <a:fillRect/>
          </a:stretch>
        </p:blipFill>
        <p:spPr>
          <a:xfrm>
            <a:off x="376619" y="1500916"/>
            <a:ext cx="4102100" cy="3060700"/>
          </a:xfrm>
          <a:prstGeom prst="rect">
            <a:avLst/>
          </a:prstGeom>
        </p:spPr>
      </p:pic>
      <p:sp>
        <p:nvSpPr>
          <p:cNvPr id="38" name="TextBox 37">
            <a:extLst>
              <a:ext uri="{FF2B5EF4-FFF2-40B4-BE49-F238E27FC236}">
                <a16:creationId xmlns:a16="http://schemas.microsoft.com/office/drawing/2014/main" id="{CC8B3F2D-37D3-8E49-958E-2493F2164673}"/>
              </a:ext>
            </a:extLst>
          </p:cNvPr>
          <p:cNvSpPr txBox="1"/>
          <p:nvPr/>
        </p:nvSpPr>
        <p:spPr>
          <a:xfrm>
            <a:off x="1375646" y="3282717"/>
            <a:ext cx="1364028" cy="369332"/>
          </a:xfrm>
          <a:prstGeom prst="rect">
            <a:avLst/>
          </a:prstGeom>
          <a:noFill/>
        </p:spPr>
        <p:txBody>
          <a:bodyPr wrap="none" rtlCol="0">
            <a:spAutoFit/>
          </a:bodyPr>
          <a:lstStyle/>
          <a:p>
            <a:r>
              <a:rPr lang="en-GB" dirty="0"/>
              <a:t>WC detector</a:t>
            </a:r>
          </a:p>
        </p:txBody>
      </p:sp>
      <p:pic>
        <p:nvPicPr>
          <p:cNvPr id="39" name="Picture 38">
            <a:extLst>
              <a:ext uri="{FF2B5EF4-FFF2-40B4-BE49-F238E27FC236}">
                <a16:creationId xmlns:a16="http://schemas.microsoft.com/office/drawing/2014/main" id="{E7A8859D-35E4-864D-81BC-957DEC45C1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233" y="4822864"/>
            <a:ext cx="2921225" cy="1851350"/>
          </a:xfrm>
          <a:prstGeom prst="rect">
            <a:avLst/>
          </a:prstGeom>
        </p:spPr>
      </p:pic>
      <p:sp>
        <p:nvSpPr>
          <p:cNvPr id="40" name="TextBox 39">
            <a:extLst>
              <a:ext uri="{FF2B5EF4-FFF2-40B4-BE49-F238E27FC236}">
                <a16:creationId xmlns:a16="http://schemas.microsoft.com/office/drawing/2014/main" id="{6F256B44-2F43-534B-B027-F9E695CAA2BC}"/>
              </a:ext>
            </a:extLst>
          </p:cNvPr>
          <p:cNvSpPr txBox="1"/>
          <p:nvPr/>
        </p:nvSpPr>
        <p:spPr>
          <a:xfrm>
            <a:off x="940887" y="4532288"/>
            <a:ext cx="1864678" cy="369332"/>
          </a:xfrm>
          <a:prstGeom prst="rect">
            <a:avLst/>
          </a:prstGeom>
          <a:noFill/>
        </p:spPr>
        <p:txBody>
          <a:bodyPr wrap="none" rtlCol="0">
            <a:spAutoFit/>
          </a:bodyPr>
          <a:lstStyle/>
          <a:p>
            <a:r>
              <a:rPr lang="en-GB"/>
              <a:t>horn optimisation</a:t>
            </a:r>
          </a:p>
        </p:txBody>
      </p:sp>
      <p:pic>
        <p:nvPicPr>
          <p:cNvPr id="41" name="Image 2">
            <a:extLst>
              <a:ext uri="{FF2B5EF4-FFF2-40B4-BE49-F238E27FC236}">
                <a16:creationId xmlns:a16="http://schemas.microsoft.com/office/drawing/2014/main" id="{CAC11166-337A-8945-BFEC-C40ECD0B4B6B}"/>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3952" y="4549730"/>
            <a:ext cx="2618809" cy="2293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9AF9CD95-C9E6-8C49-A6C6-1A2E52012CD1}"/>
              </a:ext>
            </a:extLst>
          </p:cNvPr>
          <p:cNvSpPr txBox="1"/>
          <p:nvPr/>
        </p:nvSpPr>
        <p:spPr>
          <a:xfrm>
            <a:off x="5516358" y="3652049"/>
            <a:ext cx="3563283" cy="338554"/>
          </a:xfrm>
          <a:prstGeom prst="rect">
            <a:avLst/>
          </a:prstGeom>
          <a:noFill/>
        </p:spPr>
        <p:txBody>
          <a:bodyPr wrap="none" rtlCol="0">
            <a:spAutoFit/>
          </a:bodyPr>
          <a:lstStyle/>
          <a:p>
            <a:r>
              <a:rPr lang="en-GB" sz="1600" dirty="0"/>
              <a:t>(using T2K-like reconstruction algorithm)</a:t>
            </a:r>
          </a:p>
        </p:txBody>
      </p:sp>
      <p:sp>
        <p:nvSpPr>
          <p:cNvPr id="6" name="Right Arrow 5">
            <a:extLst>
              <a:ext uri="{FF2B5EF4-FFF2-40B4-BE49-F238E27FC236}">
                <a16:creationId xmlns:a16="http://schemas.microsoft.com/office/drawing/2014/main" id="{74C46058-5562-9E49-846F-007BBCEE1259}"/>
              </a:ext>
            </a:extLst>
          </p:cNvPr>
          <p:cNvSpPr/>
          <p:nvPr/>
        </p:nvSpPr>
        <p:spPr>
          <a:xfrm>
            <a:off x="3914274" y="2967789"/>
            <a:ext cx="938463" cy="4612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1B8DE19-6B32-994D-91F2-288F9AE61F09}"/>
              </a:ext>
            </a:extLst>
          </p:cNvPr>
          <p:cNvSpPr txBox="1"/>
          <p:nvPr/>
        </p:nvSpPr>
        <p:spPr>
          <a:xfrm>
            <a:off x="1139732" y="3684453"/>
            <a:ext cx="2774542" cy="369332"/>
          </a:xfrm>
          <a:prstGeom prst="rect">
            <a:avLst/>
          </a:prstGeom>
          <a:noFill/>
        </p:spPr>
        <p:txBody>
          <a:bodyPr wrap="none" rtlCol="0">
            <a:spAutoFit/>
          </a:bodyPr>
          <a:lstStyle/>
          <a:p>
            <a:r>
              <a:rPr lang="en-GB"/>
              <a:t>ν</a:t>
            </a:r>
            <a:r>
              <a:rPr lang="en-GB" baseline="-25000"/>
              <a:t>e</a:t>
            </a:r>
            <a:r>
              <a:rPr lang="en-GB"/>
              <a:t> reconstruction efficiency</a:t>
            </a:r>
          </a:p>
        </p:txBody>
      </p:sp>
      <p:sp>
        <p:nvSpPr>
          <p:cNvPr id="8" name="TextBox 7">
            <a:extLst>
              <a:ext uri="{FF2B5EF4-FFF2-40B4-BE49-F238E27FC236}">
                <a16:creationId xmlns:a16="http://schemas.microsoft.com/office/drawing/2014/main" id="{BEEFA3D7-4067-C294-6156-D3B453A52120}"/>
              </a:ext>
            </a:extLst>
          </p:cNvPr>
          <p:cNvSpPr txBox="1"/>
          <p:nvPr/>
        </p:nvSpPr>
        <p:spPr>
          <a:xfrm>
            <a:off x="1297459" y="5793291"/>
            <a:ext cx="667170" cy="369332"/>
          </a:xfrm>
          <a:prstGeom prst="rect">
            <a:avLst/>
          </a:prstGeom>
          <a:noFill/>
        </p:spPr>
        <p:txBody>
          <a:bodyPr wrap="none" rtlCol="0">
            <a:spAutoFit/>
          </a:bodyPr>
          <a:lstStyle/>
          <a:p>
            <a:pPr algn="l"/>
            <a:r>
              <a:rPr lang="en-GB" dirty="0"/>
              <a:t>"old"</a:t>
            </a:r>
          </a:p>
        </p:txBody>
      </p:sp>
      <p:sp>
        <p:nvSpPr>
          <p:cNvPr id="17" name="TextBox 16">
            <a:extLst>
              <a:ext uri="{FF2B5EF4-FFF2-40B4-BE49-F238E27FC236}">
                <a16:creationId xmlns:a16="http://schemas.microsoft.com/office/drawing/2014/main" id="{ED9256F9-EEAC-02EA-2B57-0784E38757AF}"/>
              </a:ext>
            </a:extLst>
          </p:cNvPr>
          <p:cNvSpPr txBox="1"/>
          <p:nvPr/>
        </p:nvSpPr>
        <p:spPr>
          <a:xfrm>
            <a:off x="1048806" y="4935038"/>
            <a:ext cx="771814" cy="369332"/>
          </a:xfrm>
          <a:prstGeom prst="rect">
            <a:avLst/>
          </a:prstGeom>
          <a:noFill/>
        </p:spPr>
        <p:txBody>
          <a:bodyPr wrap="none" rtlCol="0">
            <a:spAutoFit/>
          </a:bodyPr>
          <a:lstStyle/>
          <a:p>
            <a:pPr algn="l"/>
            <a:r>
              <a:rPr lang="en-GB" dirty="0">
                <a:solidFill>
                  <a:srgbClr val="0432FF"/>
                </a:solidFill>
              </a:rPr>
              <a:t>"new"</a:t>
            </a:r>
          </a:p>
        </p:txBody>
      </p:sp>
    </p:spTree>
    <p:extLst>
      <p:ext uri="{BB962C8B-B14F-4D97-AF65-F5344CB8AC3E}">
        <p14:creationId xmlns:p14="http://schemas.microsoft.com/office/powerpoint/2010/main" val="1697413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2536"/>
            <a:ext cx="6862522" cy="821527"/>
          </a:xfrm>
        </p:spPr>
        <p:txBody>
          <a:bodyPr>
            <a:normAutofit/>
          </a:bodyPr>
          <a:lstStyle/>
          <a:p>
            <a:r>
              <a:rPr lang="en-GB" sz="4000" b="0" dirty="0">
                <a:solidFill>
                  <a:srgbClr val="FF6600"/>
                </a:solidFill>
                <a:latin typeface="Times New Roman" charset="0"/>
                <a:cs typeface="Times New Roman" charset="0"/>
              </a:rPr>
              <a:t>Final results</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NuFact ESSnuSB WS, 31/07/2022</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6</a:t>
            </a:fld>
            <a:endParaRPr lang="en-GB" noProof="0"/>
          </a:p>
        </p:txBody>
      </p:sp>
      <p:sp>
        <p:nvSpPr>
          <p:cNvPr id="42" name="Striped Right Arrow 41">
            <a:extLst>
              <a:ext uri="{FF2B5EF4-FFF2-40B4-BE49-F238E27FC236}">
                <a16:creationId xmlns:a16="http://schemas.microsoft.com/office/drawing/2014/main" id="{72EB13EB-91E8-D04F-98D1-B39758AF855C}"/>
              </a:ext>
            </a:extLst>
          </p:cNvPr>
          <p:cNvSpPr/>
          <p:nvPr/>
        </p:nvSpPr>
        <p:spPr>
          <a:xfrm>
            <a:off x="3641019" y="5498455"/>
            <a:ext cx="647363" cy="369494"/>
          </a:xfrm>
          <a:prstGeom prst="strip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4" name="TextBox 43">
            <a:extLst>
              <a:ext uri="{FF2B5EF4-FFF2-40B4-BE49-F238E27FC236}">
                <a16:creationId xmlns:a16="http://schemas.microsoft.com/office/drawing/2014/main" id="{318C6D22-3D9D-7748-A996-FB0C1A44F877}"/>
              </a:ext>
            </a:extLst>
          </p:cNvPr>
          <p:cNvSpPr txBox="1"/>
          <p:nvPr/>
        </p:nvSpPr>
        <p:spPr>
          <a:xfrm>
            <a:off x="4519081" y="5465248"/>
            <a:ext cx="2061975" cy="369332"/>
          </a:xfrm>
          <a:prstGeom prst="rect">
            <a:avLst/>
          </a:prstGeom>
          <a:noFill/>
        </p:spPr>
        <p:txBody>
          <a:bodyPr wrap="none" rtlCol="0">
            <a:spAutoFit/>
          </a:bodyPr>
          <a:lstStyle/>
          <a:p>
            <a:r>
              <a:rPr lang="en-FR" b="1" dirty="0">
                <a:solidFill>
                  <a:srgbClr val="FF0000"/>
                </a:solidFill>
              </a:rPr>
              <a:t>&gt;72% after 10 years</a:t>
            </a:r>
          </a:p>
        </p:txBody>
      </p:sp>
      <p:sp>
        <p:nvSpPr>
          <p:cNvPr id="53" name="TextBox 52">
            <a:extLst>
              <a:ext uri="{FF2B5EF4-FFF2-40B4-BE49-F238E27FC236}">
                <a16:creationId xmlns:a16="http://schemas.microsoft.com/office/drawing/2014/main" id="{AEB242C4-ED66-A84A-ABC5-25725C8B858B}"/>
              </a:ext>
            </a:extLst>
          </p:cNvPr>
          <p:cNvSpPr txBox="1"/>
          <p:nvPr/>
        </p:nvSpPr>
        <p:spPr>
          <a:xfrm>
            <a:off x="5227211" y="4121827"/>
            <a:ext cx="2748316" cy="400110"/>
          </a:xfrm>
          <a:prstGeom prst="rect">
            <a:avLst/>
          </a:prstGeom>
          <a:noFill/>
        </p:spPr>
        <p:txBody>
          <a:bodyPr wrap="none" rtlCol="0">
            <a:spAutoFit/>
          </a:bodyPr>
          <a:lstStyle/>
          <a:p>
            <a:r>
              <a:rPr lang="en-FR" sz="2000" dirty="0">
                <a:solidFill>
                  <a:schemeClr val="accent1"/>
                </a:solidFill>
              </a:rPr>
              <a:t>Precision measurement</a:t>
            </a:r>
          </a:p>
        </p:txBody>
      </p:sp>
      <p:sp>
        <p:nvSpPr>
          <p:cNvPr id="54" name="Striped Right Arrow 53">
            <a:extLst>
              <a:ext uri="{FF2B5EF4-FFF2-40B4-BE49-F238E27FC236}">
                <a16:creationId xmlns:a16="http://schemas.microsoft.com/office/drawing/2014/main" id="{00C8A657-7ACD-BA47-997A-57B65D5A5B1C}"/>
              </a:ext>
            </a:extLst>
          </p:cNvPr>
          <p:cNvSpPr/>
          <p:nvPr/>
        </p:nvSpPr>
        <p:spPr>
          <a:xfrm>
            <a:off x="5227211" y="4636618"/>
            <a:ext cx="647363" cy="369494"/>
          </a:xfrm>
          <a:prstGeom prst="strip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55" name="TextBox 54">
            <a:extLst>
              <a:ext uri="{FF2B5EF4-FFF2-40B4-BE49-F238E27FC236}">
                <a16:creationId xmlns:a16="http://schemas.microsoft.com/office/drawing/2014/main" id="{4E7B09DC-5771-7346-A337-22A6DBA29750}"/>
              </a:ext>
            </a:extLst>
          </p:cNvPr>
          <p:cNvSpPr txBox="1"/>
          <p:nvPr/>
        </p:nvSpPr>
        <p:spPr>
          <a:xfrm>
            <a:off x="5882847" y="4603411"/>
            <a:ext cx="2181559" cy="369332"/>
          </a:xfrm>
          <a:prstGeom prst="rect">
            <a:avLst/>
          </a:prstGeom>
          <a:noFill/>
        </p:spPr>
        <p:txBody>
          <a:bodyPr wrap="none" rtlCol="0">
            <a:spAutoFit/>
          </a:bodyPr>
          <a:lstStyle/>
          <a:p>
            <a:r>
              <a:rPr lang="el-GR" b="1" dirty="0" err="1">
                <a:solidFill>
                  <a:srgbClr val="FF0000"/>
                </a:solidFill>
              </a:rPr>
              <a:t>Δδ</a:t>
            </a:r>
            <a:r>
              <a:rPr lang="fr-CH" b="1" baseline="-25000" dirty="0">
                <a:solidFill>
                  <a:srgbClr val="FF0000"/>
                </a:solidFill>
              </a:rPr>
              <a:t>CP</a:t>
            </a:r>
            <a:r>
              <a:rPr lang="en-FR" b="1" dirty="0">
                <a:solidFill>
                  <a:srgbClr val="FF0000"/>
                </a:solidFill>
              </a:rPr>
              <a:t>&lt;8° for all values</a:t>
            </a:r>
          </a:p>
        </p:txBody>
      </p:sp>
      <p:pic>
        <p:nvPicPr>
          <p:cNvPr id="34" name="Picture 33" descr="cpv-1.png">
            <a:extLst>
              <a:ext uri="{FF2B5EF4-FFF2-40B4-BE49-F238E27FC236}">
                <a16:creationId xmlns:a16="http://schemas.microsoft.com/office/drawing/2014/main" id="{3FC76B13-F724-566A-D901-BFC44EB424C6}"/>
              </a:ext>
            </a:extLst>
          </p:cNvPr>
          <p:cNvPicPr>
            <a:picLocks noChangeAspect="1"/>
          </p:cNvPicPr>
          <p:nvPr/>
        </p:nvPicPr>
        <p:blipFill>
          <a:blip r:embed="rId3"/>
          <a:stretch>
            <a:fillRect/>
          </a:stretch>
        </p:blipFill>
        <p:spPr>
          <a:xfrm>
            <a:off x="362018" y="820620"/>
            <a:ext cx="3279001" cy="3301207"/>
          </a:xfrm>
          <a:prstGeom prst="rect">
            <a:avLst/>
          </a:prstGeom>
        </p:spPr>
      </p:pic>
      <p:pic>
        <p:nvPicPr>
          <p:cNvPr id="35" name="Picture 34" descr="cpv-1.png">
            <a:extLst>
              <a:ext uri="{FF2B5EF4-FFF2-40B4-BE49-F238E27FC236}">
                <a16:creationId xmlns:a16="http://schemas.microsoft.com/office/drawing/2014/main" id="{C70B25D1-84D0-A743-3CD2-4C8F0BC4CD01}"/>
              </a:ext>
            </a:extLst>
          </p:cNvPr>
          <p:cNvPicPr>
            <a:picLocks noChangeAspect="1"/>
          </p:cNvPicPr>
          <p:nvPr/>
        </p:nvPicPr>
        <p:blipFill>
          <a:blip r:embed="rId4"/>
          <a:stretch>
            <a:fillRect/>
          </a:stretch>
        </p:blipFill>
        <p:spPr>
          <a:xfrm>
            <a:off x="4758895" y="809699"/>
            <a:ext cx="3245693" cy="3301207"/>
          </a:xfrm>
          <a:prstGeom prst="rect">
            <a:avLst/>
          </a:prstGeom>
        </p:spPr>
      </p:pic>
      <p:pic>
        <p:nvPicPr>
          <p:cNvPr id="36" name="Content Placeholder 8" descr="Chart, line chart&#10;&#10;Description automatically generated">
            <a:extLst>
              <a:ext uri="{FF2B5EF4-FFF2-40B4-BE49-F238E27FC236}">
                <a16:creationId xmlns:a16="http://schemas.microsoft.com/office/drawing/2014/main" id="{22131C77-726A-6237-40A5-0DD648452DCA}"/>
              </a:ext>
            </a:extLst>
          </p:cNvPr>
          <p:cNvPicPr>
            <a:picLocks noChangeAspect="1"/>
          </p:cNvPicPr>
          <p:nvPr/>
        </p:nvPicPr>
        <p:blipFill rotWithShape="1">
          <a:blip r:embed="rId5">
            <a:extLst>
              <a:ext uri="{28A0092B-C50C-407E-A947-70E740481C1C}">
                <a14:useLocalDpi xmlns:a14="http://schemas.microsoft.com/office/drawing/2010/main" val="0"/>
              </a:ext>
            </a:extLst>
          </a:blip>
          <a:srcRect l="4160" t="10732" r="8548"/>
          <a:stretch/>
        </p:blipFill>
        <p:spPr>
          <a:xfrm>
            <a:off x="283563" y="4110906"/>
            <a:ext cx="3279001" cy="2514908"/>
          </a:xfrm>
          <a:prstGeom prst="rect">
            <a:avLst/>
          </a:prstGeom>
        </p:spPr>
      </p:pic>
      <p:sp>
        <p:nvSpPr>
          <p:cNvPr id="37" name="TextBox 36">
            <a:extLst>
              <a:ext uri="{FF2B5EF4-FFF2-40B4-BE49-F238E27FC236}">
                <a16:creationId xmlns:a16="http://schemas.microsoft.com/office/drawing/2014/main" id="{63B6A2FB-6448-C700-04D8-9F08AEB45D58}"/>
              </a:ext>
            </a:extLst>
          </p:cNvPr>
          <p:cNvSpPr txBox="1"/>
          <p:nvPr/>
        </p:nvSpPr>
        <p:spPr>
          <a:xfrm>
            <a:off x="5090853" y="6014795"/>
            <a:ext cx="3377143" cy="400110"/>
          </a:xfrm>
          <a:prstGeom prst="rect">
            <a:avLst/>
          </a:prstGeom>
          <a:noFill/>
          <a:ln>
            <a:solidFill>
              <a:srgbClr val="0432FF"/>
            </a:solidFill>
          </a:ln>
        </p:spPr>
        <p:txBody>
          <a:bodyPr wrap="none" rtlCol="0">
            <a:spAutoFit/>
          </a:bodyPr>
          <a:lstStyle/>
          <a:p>
            <a:r>
              <a:rPr lang="en-FR" sz="2000" dirty="0">
                <a:solidFill>
                  <a:schemeClr val="accent1"/>
                </a:solidFill>
              </a:rPr>
              <a:t>equivalent to Neutrino Factory</a:t>
            </a:r>
          </a:p>
        </p:txBody>
      </p:sp>
      <p:cxnSp>
        <p:nvCxnSpPr>
          <p:cNvPr id="6" name="Straight Arrow Connector 5">
            <a:extLst>
              <a:ext uri="{FF2B5EF4-FFF2-40B4-BE49-F238E27FC236}">
                <a16:creationId xmlns:a16="http://schemas.microsoft.com/office/drawing/2014/main" id="{5290B9B7-70CA-D837-B456-46FBBB7E7504}"/>
              </a:ext>
            </a:extLst>
          </p:cNvPr>
          <p:cNvCxnSpPr/>
          <p:nvPr/>
        </p:nvCxnSpPr>
        <p:spPr>
          <a:xfrm>
            <a:off x="2638926" y="4828674"/>
            <a:ext cx="0" cy="14758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42B53AE-1B73-15D5-3F81-5D530EBA1791}"/>
              </a:ext>
            </a:extLst>
          </p:cNvPr>
          <p:cNvCxnSpPr/>
          <p:nvPr/>
        </p:nvCxnSpPr>
        <p:spPr>
          <a:xfrm>
            <a:off x="842211" y="2871537"/>
            <a:ext cx="2582778"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05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297459" y="-2536"/>
            <a:ext cx="6862522" cy="821527"/>
          </a:xfrm>
        </p:spPr>
        <p:txBody>
          <a:bodyPr>
            <a:normAutofit/>
          </a:bodyPr>
          <a:lstStyle/>
          <a:p>
            <a:r>
              <a:rPr lang="en-GB" sz="4000" b="0" dirty="0">
                <a:solidFill>
                  <a:srgbClr val="FF6600"/>
                </a:solidFill>
                <a:latin typeface="Times New Roman" charset="0"/>
                <a:cs typeface="Times New Roman" charset="0"/>
              </a:rPr>
              <a:t>Performance versus time</a:t>
            </a:r>
            <a:endParaRPr lang="en-GB" sz="2200" b="0" dirty="0">
              <a:solidFill>
                <a:srgbClr val="FF6600"/>
              </a:solidFill>
              <a:latin typeface="Times New Roman" charset="0"/>
              <a:cs typeface="Times New Roman" charset="0"/>
            </a:endParaRPr>
          </a:p>
        </p:txBody>
      </p:sp>
      <p:sp>
        <p:nvSpPr>
          <p:cNvPr id="2" name="Espace réservé de la date 1"/>
          <p:cNvSpPr>
            <a:spLocks noGrp="1"/>
          </p:cNvSpPr>
          <p:nvPr>
            <p:ph type="dt" sz="half" idx="10"/>
          </p:nvPr>
        </p:nvSpPr>
        <p:spPr/>
        <p:txBody>
          <a:bodyPr/>
          <a:lstStyle/>
          <a:p>
            <a:pPr>
              <a:defRPr/>
            </a:pPr>
            <a:r>
              <a:rPr lang="fr-FR" noProof="0"/>
              <a:t>NuFact ESSnuSB WS, 31/07/2022</a:t>
            </a:r>
            <a:endParaRPr lang="en-GB" noProof="0"/>
          </a:p>
        </p:txBody>
      </p:sp>
      <p:sp>
        <p:nvSpPr>
          <p:cNvPr id="3" name="Espace réservé du pied de page 2"/>
          <p:cNvSpPr>
            <a:spLocks noGrp="1"/>
          </p:cNvSpPr>
          <p:nvPr>
            <p:ph type="ftr" sz="quarter" idx="11"/>
          </p:nvPr>
        </p:nvSpPr>
        <p:spPr/>
        <p:txBody>
          <a:bodyPr/>
          <a:lstStyle/>
          <a:p>
            <a:pPr>
              <a:defRPr/>
            </a:pPr>
            <a:r>
              <a:rPr lang="en-GB" noProof="0"/>
              <a:t>M. Dracos, IPHC-IN2P3/CNRS/UNISTRA</a:t>
            </a:r>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noProof="0" smtClean="0"/>
              <a:pPr>
                <a:defRPr/>
              </a:pPr>
              <a:t>7</a:t>
            </a:fld>
            <a:endParaRPr lang="en-GB" noProof="0"/>
          </a:p>
        </p:txBody>
      </p:sp>
      <p:grpSp>
        <p:nvGrpSpPr>
          <p:cNvPr id="11" name="Group 10">
            <a:extLst>
              <a:ext uri="{FF2B5EF4-FFF2-40B4-BE49-F238E27FC236}">
                <a16:creationId xmlns:a16="http://schemas.microsoft.com/office/drawing/2014/main" id="{28F725E1-5B31-8638-F0DC-D1B46B0088E4}"/>
              </a:ext>
            </a:extLst>
          </p:cNvPr>
          <p:cNvGrpSpPr/>
          <p:nvPr/>
        </p:nvGrpSpPr>
        <p:grpSpPr>
          <a:xfrm>
            <a:off x="489283" y="1195138"/>
            <a:ext cx="4547937" cy="3413038"/>
            <a:chOff x="231281" y="1475872"/>
            <a:chExt cx="4805940" cy="3606659"/>
          </a:xfrm>
        </p:grpSpPr>
        <p:pic>
          <p:nvPicPr>
            <p:cNvPr id="6" name="Picture 5">
              <a:extLst>
                <a:ext uri="{FF2B5EF4-FFF2-40B4-BE49-F238E27FC236}">
                  <a16:creationId xmlns:a16="http://schemas.microsoft.com/office/drawing/2014/main" id="{415A8A88-AB9F-90E1-9888-B514257C0D57}"/>
                </a:ext>
              </a:extLst>
            </p:cNvPr>
            <p:cNvPicPr>
              <a:picLocks noChangeAspect="1"/>
            </p:cNvPicPr>
            <p:nvPr/>
          </p:nvPicPr>
          <p:blipFill>
            <a:blip r:embed="rId3"/>
            <a:stretch>
              <a:fillRect/>
            </a:stretch>
          </p:blipFill>
          <p:spPr>
            <a:xfrm>
              <a:off x="231281" y="1475872"/>
              <a:ext cx="4805940" cy="3606659"/>
            </a:xfrm>
            <a:prstGeom prst="rect">
              <a:avLst/>
            </a:prstGeom>
          </p:spPr>
        </p:pic>
        <p:cxnSp>
          <p:nvCxnSpPr>
            <p:cNvPr id="8" name="Straight Arrow Connector 7">
              <a:extLst>
                <a:ext uri="{FF2B5EF4-FFF2-40B4-BE49-F238E27FC236}">
                  <a16:creationId xmlns:a16="http://schemas.microsoft.com/office/drawing/2014/main" id="{83287F01-336E-81FD-883D-BEEA80DF2909}"/>
                </a:ext>
              </a:extLst>
            </p:cNvPr>
            <p:cNvCxnSpPr>
              <a:cxnSpLocks/>
            </p:cNvCxnSpPr>
            <p:nvPr/>
          </p:nvCxnSpPr>
          <p:spPr>
            <a:xfrm>
              <a:off x="2229853" y="2574758"/>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9273118-7F4F-7A8A-1983-F0F8B4B86C72}"/>
                </a:ext>
              </a:extLst>
            </p:cNvPr>
            <p:cNvCxnSpPr>
              <a:cxnSpLocks/>
            </p:cNvCxnSpPr>
            <p:nvPr/>
          </p:nvCxnSpPr>
          <p:spPr>
            <a:xfrm>
              <a:off x="978568" y="2574758"/>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F603A4BB-2E77-2BA9-F5C1-A7ED0C67CBBD}"/>
              </a:ext>
            </a:extLst>
          </p:cNvPr>
          <p:cNvGrpSpPr/>
          <p:nvPr/>
        </p:nvGrpSpPr>
        <p:grpSpPr>
          <a:xfrm>
            <a:off x="5173579" y="850234"/>
            <a:ext cx="3903527" cy="3903527"/>
            <a:chOff x="5173579" y="1339515"/>
            <a:chExt cx="3903527" cy="3903527"/>
          </a:xfrm>
        </p:grpSpPr>
        <p:pic>
          <p:nvPicPr>
            <p:cNvPr id="5" name="Picture 4">
              <a:extLst>
                <a:ext uri="{FF2B5EF4-FFF2-40B4-BE49-F238E27FC236}">
                  <a16:creationId xmlns:a16="http://schemas.microsoft.com/office/drawing/2014/main" id="{38839070-D321-7498-4DB6-2890A73D4CBD}"/>
                </a:ext>
              </a:extLst>
            </p:cNvPr>
            <p:cNvPicPr>
              <a:picLocks noChangeAspect="1"/>
            </p:cNvPicPr>
            <p:nvPr/>
          </p:nvPicPr>
          <p:blipFill>
            <a:blip r:embed="rId4"/>
            <a:stretch>
              <a:fillRect/>
            </a:stretch>
          </p:blipFill>
          <p:spPr>
            <a:xfrm>
              <a:off x="5173579" y="1339515"/>
              <a:ext cx="3903527" cy="3903527"/>
            </a:xfrm>
            <a:prstGeom prst="rect">
              <a:avLst/>
            </a:prstGeom>
          </p:spPr>
        </p:pic>
        <p:cxnSp>
          <p:nvCxnSpPr>
            <p:cNvPr id="21" name="Straight Arrow Connector 20">
              <a:extLst>
                <a:ext uri="{FF2B5EF4-FFF2-40B4-BE49-F238E27FC236}">
                  <a16:creationId xmlns:a16="http://schemas.microsoft.com/office/drawing/2014/main" id="{76DB198E-10E7-7EAE-246D-F38A2F7FEAF0}"/>
                </a:ext>
              </a:extLst>
            </p:cNvPr>
            <p:cNvCxnSpPr>
              <a:cxnSpLocks/>
            </p:cNvCxnSpPr>
            <p:nvPr/>
          </p:nvCxnSpPr>
          <p:spPr>
            <a:xfrm>
              <a:off x="7125342" y="2598821"/>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992E0-1C8E-BB31-F525-A890EBCBFE3B}"/>
                </a:ext>
              </a:extLst>
            </p:cNvPr>
            <p:cNvCxnSpPr>
              <a:cxnSpLocks/>
            </p:cNvCxnSpPr>
            <p:nvPr/>
          </p:nvCxnSpPr>
          <p:spPr>
            <a:xfrm>
              <a:off x="6224336" y="2598821"/>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0A1F053A-1760-3267-AD8C-EF2ACBF5F89F}"/>
              </a:ext>
            </a:extLst>
          </p:cNvPr>
          <p:cNvSpPr txBox="1"/>
          <p:nvPr/>
        </p:nvSpPr>
        <p:spPr>
          <a:xfrm>
            <a:off x="417095" y="681100"/>
            <a:ext cx="5010346" cy="369332"/>
          </a:xfrm>
          <a:prstGeom prst="rect">
            <a:avLst/>
          </a:prstGeom>
          <a:noFill/>
        </p:spPr>
        <p:txBody>
          <a:bodyPr wrap="none" rtlCol="0">
            <a:spAutoFit/>
          </a:bodyPr>
          <a:lstStyle/>
          <a:p>
            <a:pPr algn="l"/>
            <a:r>
              <a:rPr lang="en-GB" dirty="0"/>
              <a:t>Already after 5 years very competitive performance</a:t>
            </a:r>
          </a:p>
        </p:txBody>
      </p:sp>
      <p:pic>
        <p:nvPicPr>
          <p:cNvPr id="27" name="Picture 26">
            <a:extLst>
              <a:ext uri="{FF2B5EF4-FFF2-40B4-BE49-F238E27FC236}">
                <a16:creationId xmlns:a16="http://schemas.microsoft.com/office/drawing/2014/main" id="{E67D577C-E0AE-A487-6672-00E95B2357BF}"/>
              </a:ext>
            </a:extLst>
          </p:cNvPr>
          <p:cNvPicPr>
            <a:picLocks noChangeAspect="1"/>
          </p:cNvPicPr>
          <p:nvPr/>
        </p:nvPicPr>
        <p:blipFill>
          <a:blip r:embed="rId5"/>
          <a:stretch>
            <a:fillRect/>
          </a:stretch>
        </p:blipFill>
        <p:spPr>
          <a:xfrm>
            <a:off x="1075499" y="4597794"/>
            <a:ext cx="2183641" cy="2257507"/>
          </a:xfrm>
          <a:prstGeom prst="rect">
            <a:avLst/>
          </a:prstGeom>
        </p:spPr>
      </p:pic>
      <p:pic>
        <p:nvPicPr>
          <p:cNvPr id="28" name="Picture 27">
            <a:extLst>
              <a:ext uri="{FF2B5EF4-FFF2-40B4-BE49-F238E27FC236}">
                <a16:creationId xmlns:a16="http://schemas.microsoft.com/office/drawing/2014/main" id="{B56B6A51-4FB1-7EF6-9277-DD20D71FEAAB}"/>
              </a:ext>
            </a:extLst>
          </p:cNvPr>
          <p:cNvPicPr>
            <a:picLocks noChangeAspect="1"/>
          </p:cNvPicPr>
          <p:nvPr/>
        </p:nvPicPr>
        <p:blipFill>
          <a:blip r:embed="rId6"/>
          <a:stretch>
            <a:fillRect/>
          </a:stretch>
        </p:blipFill>
        <p:spPr>
          <a:xfrm>
            <a:off x="5486399" y="4669545"/>
            <a:ext cx="2879437" cy="2185755"/>
          </a:xfrm>
          <a:prstGeom prst="rect">
            <a:avLst/>
          </a:prstGeom>
        </p:spPr>
      </p:pic>
      <p:sp>
        <p:nvSpPr>
          <p:cNvPr id="13" name="TextBox 12">
            <a:extLst>
              <a:ext uri="{FF2B5EF4-FFF2-40B4-BE49-F238E27FC236}">
                <a16:creationId xmlns:a16="http://schemas.microsoft.com/office/drawing/2014/main" id="{A10B9C6D-1C72-EE9B-4C9D-1E35471E2CFB}"/>
              </a:ext>
            </a:extLst>
          </p:cNvPr>
          <p:cNvSpPr txBox="1"/>
          <p:nvPr/>
        </p:nvSpPr>
        <p:spPr>
          <a:xfrm>
            <a:off x="169701" y="6176900"/>
            <a:ext cx="736099" cy="369332"/>
          </a:xfrm>
          <a:prstGeom prst="rect">
            <a:avLst/>
          </a:prstGeom>
          <a:noFill/>
        </p:spPr>
        <p:txBody>
          <a:bodyPr wrap="none" rtlCol="0">
            <a:spAutoFit/>
          </a:bodyPr>
          <a:lstStyle/>
          <a:p>
            <a:pPr algn="l"/>
            <a:r>
              <a:rPr lang="en-GB" dirty="0"/>
              <a:t>DUNE</a:t>
            </a:r>
          </a:p>
        </p:txBody>
      </p:sp>
      <p:sp>
        <p:nvSpPr>
          <p:cNvPr id="30" name="TextBox 29">
            <a:extLst>
              <a:ext uri="{FF2B5EF4-FFF2-40B4-BE49-F238E27FC236}">
                <a16:creationId xmlns:a16="http://schemas.microsoft.com/office/drawing/2014/main" id="{AEC9C779-661E-9CA6-2A58-C0A0E9657ABA}"/>
              </a:ext>
            </a:extLst>
          </p:cNvPr>
          <p:cNvSpPr txBox="1"/>
          <p:nvPr/>
        </p:nvSpPr>
        <p:spPr>
          <a:xfrm>
            <a:off x="4541175" y="6176900"/>
            <a:ext cx="870751" cy="369332"/>
          </a:xfrm>
          <a:prstGeom prst="rect">
            <a:avLst/>
          </a:prstGeom>
          <a:noFill/>
        </p:spPr>
        <p:txBody>
          <a:bodyPr wrap="none" rtlCol="0">
            <a:spAutoFit/>
          </a:bodyPr>
          <a:lstStyle/>
          <a:p>
            <a:pPr algn="l"/>
            <a:r>
              <a:rPr lang="en-GB" dirty="0" err="1"/>
              <a:t>HyperK</a:t>
            </a:r>
            <a:endParaRPr lang="en-GB" dirty="0"/>
          </a:p>
        </p:txBody>
      </p:sp>
    </p:spTree>
    <p:extLst>
      <p:ext uri="{BB962C8B-B14F-4D97-AF65-F5344CB8AC3E}">
        <p14:creationId xmlns:p14="http://schemas.microsoft.com/office/powerpoint/2010/main" val="1803682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155032" y="14397"/>
            <a:ext cx="7004949" cy="1348061"/>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Final ESS</a:t>
            </a:r>
            <a:r>
              <a:rPr lang="el-GR" sz="4400" dirty="0">
                <a:solidFill>
                  <a:srgbClr val="0000FF"/>
                </a:solidFill>
              </a:rPr>
              <a:t>ν</a:t>
            </a:r>
            <a:r>
              <a:rPr lang="fr-CH" sz="4400" dirty="0">
                <a:solidFill>
                  <a:srgbClr val="0000FF"/>
                </a:solidFill>
              </a:rPr>
              <a:t>SB </a:t>
            </a:r>
            <a:r>
              <a:rPr lang="en-GB" sz="4400" dirty="0">
                <a:solidFill>
                  <a:srgbClr val="0000FF"/>
                </a:solidFill>
              </a:rPr>
              <a:t>facility configuration</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504594"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dirty="0">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8</a:t>
            </a:fld>
            <a:endParaRPr lang="en-GB">
              <a:latin typeface="Times New Roman" charset="0"/>
              <a:ea typeface="ＭＳ Ｐゴシック" charset="0"/>
              <a:cs typeface="ＭＳ Ｐゴシック" charset="0"/>
            </a:endParaRPr>
          </a:p>
        </p:txBody>
      </p:sp>
      <p:grpSp>
        <p:nvGrpSpPr>
          <p:cNvPr id="24" name="Group 23">
            <a:extLst>
              <a:ext uri="{FF2B5EF4-FFF2-40B4-BE49-F238E27FC236}">
                <a16:creationId xmlns:a16="http://schemas.microsoft.com/office/drawing/2014/main" id="{E3A8DF32-1C0B-5A45-9F77-1E36545446C6}"/>
              </a:ext>
            </a:extLst>
          </p:cNvPr>
          <p:cNvGrpSpPr/>
          <p:nvPr/>
        </p:nvGrpSpPr>
        <p:grpSpPr>
          <a:xfrm>
            <a:off x="0" y="1383646"/>
            <a:ext cx="9144000" cy="3112139"/>
            <a:chOff x="0" y="1872930"/>
            <a:chExt cx="9144000" cy="3112139"/>
          </a:xfrm>
        </p:grpSpPr>
        <p:pic>
          <p:nvPicPr>
            <p:cNvPr id="4" name="Picture 3">
              <a:extLst>
                <a:ext uri="{FF2B5EF4-FFF2-40B4-BE49-F238E27FC236}">
                  <a16:creationId xmlns:a16="http://schemas.microsoft.com/office/drawing/2014/main" id="{F3E7FCC7-D059-AC48-8551-DD27717E3644}"/>
                </a:ext>
              </a:extLst>
            </p:cNvPr>
            <p:cNvPicPr>
              <a:picLocks noChangeAspect="1"/>
            </p:cNvPicPr>
            <p:nvPr/>
          </p:nvPicPr>
          <p:blipFill>
            <a:blip r:embed="rId3"/>
            <a:stretch>
              <a:fillRect/>
            </a:stretch>
          </p:blipFill>
          <p:spPr>
            <a:xfrm>
              <a:off x="0" y="1872930"/>
              <a:ext cx="9144000" cy="3112139"/>
            </a:xfrm>
            <a:prstGeom prst="rect">
              <a:avLst/>
            </a:prstGeom>
          </p:spPr>
        </p:pic>
        <p:sp>
          <p:nvSpPr>
            <p:cNvPr id="5" name="TextBox 4">
              <a:extLst>
                <a:ext uri="{FF2B5EF4-FFF2-40B4-BE49-F238E27FC236}">
                  <a16:creationId xmlns:a16="http://schemas.microsoft.com/office/drawing/2014/main" id="{0A648FED-9463-E742-A51D-BEF8CCC0EFC8}"/>
                </a:ext>
              </a:extLst>
            </p:cNvPr>
            <p:cNvSpPr txBox="1"/>
            <p:nvPr/>
          </p:nvSpPr>
          <p:spPr>
            <a:xfrm>
              <a:off x="7555832" y="2438400"/>
              <a:ext cx="1465914" cy="369332"/>
            </a:xfrm>
            <a:prstGeom prst="rect">
              <a:avLst/>
            </a:prstGeom>
            <a:noFill/>
          </p:spPr>
          <p:txBody>
            <a:bodyPr wrap="none" rtlCol="0">
              <a:spAutoFit/>
            </a:bodyPr>
            <a:lstStyle/>
            <a:p>
              <a:pPr algn="l"/>
              <a:r>
                <a:rPr lang="en-GB" dirty="0">
                  <a:solidFill>
                    <a:srgbClr val="FFFF00"/>
                  </a:solidFill>
                </a:rPr>
                <a:t>near detector</a:t>
              </a:r>
            </a:p>
          </p:txBody>
        </p:sp>
        <p:cxnSp>
          <p:nvCxnSpPr>
            <p:cNvPr id="8" name="Straight Arrow Connector 7">
              <a:extLst>
                <a:ext uri="{FF2B5EF4-FFF2-40B4-BE49-F238E27FC236}">
                  <a16:creationId xmlns:a16="http://schemas.microsoft.com/office/drawing/2014/main" id="{AC6D79F0-537E-7740-91B1-278ED061AF21}"/>
                </a:ext>
              </a:extLst>
            </p:cNvPr>
            <p:cNvCxnSpPr/>
            <p:nvPr/>
          </p:nvCxnSpPr>
          <p:spPr>
            <a:xfrm flipH="1">
              <a:off x="7780421" y="2807368"/>
              <a:ext cx="529390" cy="52136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CD8E16A-E0A7-C44A-833D-C0384538FEE6}"/>
                </a:ext>
              </a:extLst>
            </p:cNvPr>
            <p:cNvSpPr txBox="1"/>
            <p:nvPr/>
          </p:nvSpPr>
          <p:spPr>
            <a:xfrm>
              <a:off x="3769896" y="4555958"/>
              <a:ext cx="1440844" cy="369332"/>
            </a:xfrm>
            <a:prstGeom prst="rect">
              <a:avLst/>
            </a:prstGeom>
            <a:noFill/>
          </p:spPr>
          <p:txBody>
            <a:bodyPr wrap="none" rtlCol="0">
              <a:spAutoFit/>
            </a:bodyPr>
            <a:lstStyle/>
            <a:p>
              <a:pPr algn="l"/>
              <a:r>
                <a:rPr lang="en-GB" dirty="0">
                  <a:solidFill>
                    <a:srgbClr val="FFFF00"/>
                  </a:solidFill>
                </a:rPr>
                <a:t>target station</a:t>
              </a:r>
            </a:p>
          </p:txBody>
        </p:sp>
        <p:cxnSp>
          <p:nvCxnSpPr>
            <p:cNvPr id="17" name="Straight Arrow Connector 16">
              <a:extLst>
                <a:ext uri="{FF2B5EF4-FFF2-40B4-BE49-F238E27FC236}">
                  <a16:creationId xmlns:a16="http://schemas.microsoft.com/office/drawing/2014/main" id="{6AEDCEAF-A408-D840-839C-CDAE2EF0E736}"/>
                </a:ext>
              </a:extLst>
            </p:cNvPr>
            <p:cNvCxnSpPr>
              <a:cxnSpLocks/>
            </p:cNvCxnSpPr>
            <p:nvPr/>
          </p:nvCxnSpPr>
          <p:spPr>
            <a:xfrm flipH="1" flipV="1">
              <a:off x="3216442" y="4347411"/>
              <a:ext cx="1122947" cy="28875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5593405-6A8E-B147-A4FC-488EE1808CC2}"/>
                </a:ext>
              </a:extLst>
            </p:cNvPr>
            <p:cNvSpPr txBox="1"/>
            <p:nvPr/>
          </p:nvSpPr>
          <p:spPr>
            <a:xfrm>
              <a:off x="473242" y="4599877"/>
              <a:ext cx="1356910" cy="369332"/>
            </a:xfrm>
            <a:prstGeom prst="rect">
              <a:avLst/>
            </a:prstGeom>
            <a:noFill/>
          </p:spPr>
          <p:txBody>
            <a:bodyPr wrap="none" rtlCol="0">
              <a:spAutoFit/>
            </a:bodyPr>
            <a:lstStyle/>
            <a:p>
              <a:pPr algn="l"/>
              <a:r>
                <a:rPr lang="en-GB" dirty="0">
                  <a:solidFill>
                    <a:srgbClr val="FFFF00"/>
                  </a:solidFill>
                </a:rPr>
                <a:t>accumulator</a:t>
              </a:r>
            </a:p>
          </p:txBody>
        </p:sp>
        <p:cxnSp>
          <p:nvCxnSpPr>
            <p:cNvPr id="21" name="Straight Arrow Connector 20">
              <a:extLst>
                <a:ext uri="{FF2B5EF4-FFF2-40B4-BE49-F238E27FC236}">
                  <a16:creationId xmlns:a16="http://schemas.microsoft.com/office/drawing/2014/main" id="{8384259A-028F-E24F-9868-9EE59ABF81E7}"/>
                </a:ext>
              </a:extLst>
            </p:cNvPr>
            <p:cNvCxnSpPr>
              <a:cxnSpLocks/>
            </p:cNvCxnSpPr>
            <p:nvPr/>
          </p:nvCxnSpPr>
          <p:spPr>
            <a:xfrm flipH="1" flipV="1">
              <a:off x="665747" y="4203032"/>
              <a:ext cx="261354" cy="5375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pic>
        <p:nvPicPr>
          <p:cNvPr id="26" name="Picture 14" descr="image003">
            <a:extLst>
              <a:ext uri="{FF2B5EF4-FFF2-40B4-BE49-F238E27FC236}">
                <a16:creationId xmlns:a16="http://schemas.microsoft.com/office/drawing/2014/main" id="{74D28C96-E063-0A4C-B3FE-C9CE16F0C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11018"/>
            <a:ext cx="2789193" cy="188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9760518D-63BB-1246-A00D-7E2E78DB0830}"/>
              </a:ext>
            </a:extLst>
          </p:cNvPr>
          <p:cNvSpPr txBox="1"/>
          <p:nvPr/>
        </p:nvSpPr>
        <p:spPr>
          <a:xfrm>
            <a:off x="157157" y="6360701"/>
            <a:ext cx="2347437" cy="338554"/>
          </a:xfrm>
          <a:prstGeom prst="rect">
            <a:avLst/>
          </a:prstGeom>
          <a:noFill/>
        </p:spPr>
        <p:txBody>
          <a:bodyPr wrap="none" rtlCol="0">
            <a:spAutoFit/>
          </a:bodyPr>
          <a:lstStyle/>
          <a:p>
            <a:pPr algn="l"/>
            <a:r>
              <a:rPr lang="en-GB" sz="1600" dirty="0"/>
              <a:t>Conceptual Design Report</a:t>
            </a:r>
          </a:p>
        </p:txBody>
      </p:sp>
      <p:pic>
        <p:nvPicPr>
          <p:cNvPr id="18" name="Picture 17" descr="A picture containing icon&#10;&#10;Description automatically generated">
            <a:extLst>
              <a:ext uri="{FF2B5EF4-FFF2-40B4-BE49-F238E27FC236}">
                <a16:creationId xmlns:a16="http://schemas.microsoft.com/office/drawing/2014/main" id="{BC46874D-3A71-E77D-A390-27751694268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08820" y="3858127"/>
            <a:ext cx="2743201" cy="1828801"/>
          </a:xfrm>
          <a:prstGeom prst="rect">
            <a:avLst/>
          </a:prstGeom>
        </p:spPr>
      </p:pic>
      <p:sp>
        <p:nvSpPr>
          <p:cNvPr id="3" name="TextBox 2">
            <a:extLst>
              <a:ext uri="{FF2B5EF4-FFF2-40B4-BE49-F238E27FC236}">
                <a16:creationId xmlns:a16="http://schemas.microsoft.com/office/drawing/2014/main" id="{2C389AA7-1DBE-A390-BA3D-D88D106B2507}"/>
              </a:ext>
            </a:extLst>
          </p:cNvPr>
          <p:cNvSpPr txBox="1"/>
          <p:nvPr/>
        </p:nvSpPr>
        <p:spPr>
          <a:xfrm>
            <a:off x="7727033" y="5392835"/>
            <a:ext cx="1294713" cy="369332"/>
          </a:xfrm>
          <a:prstGeom prst="rect">
            <a:avLst/>
          </a:prstGeom>
          <a:noFill/>
        </p:spPr>
        <p:txBody>
          <a:bodyPr wrap="none" rtlCol="0">
            <a:spAutoFit/>
          </a:bodyPr>
          <a:lstStyle/>
          <a:p>
            <a:pPr algn="l"/>
            <a:r>
              <a:rPr lang="en-GB" dirty="0"/>
              <a:t>far detector</a:t>
            </a:r>
          </a:p>
        </p:txBody>
      </p:sp>
      <p:sp>
        <p:nvSpPr>
          <p:cNvPr id="6" name="Rectangle 5">
            <a:extLst>
              <a:ext uri="{FF2B5EF4-FFF2-40B4-BE49-F238E27FC236}">
                <a16:creationId xmlns:a16="http://schemas.microsoft.com/office/drawing/2014/main" id="{D83F9D9A-38C9-27EC-773F-B3CCA37DC407}"/>
              </a:ext>
            </a:extLst>
          </p:cNvPr>
          <p:cNvSpPr/>
          <p:nvPr/>
        </p:nvSpPr>
        <p:spPr>
          <a:xfrm>
            <a:off x="2942655" y="6031406"/>
            <a:ext cx="3312702" cy="369332"/>
          </a:xfrm>
          <a:prstGeom prst="rect">
            <a:avLst/>
          </a:prstGeom>
        </p:spPr>
        <p:txBody>
          <a:bodyPr wrap="none">
            <a:spAutoFit/>
          </a:bodyPr>
          <a:lstStyle/>
          <a:p>
            <a:r>
              <a:rPr lang="en-GB" dirty="0">
                <a:hlinkClick r:id="rId6"/>
              </a:rPr>
              <a:t>https://arxiv.org/abs/2206.01208</a:t>
            </a:r>
            <a:endParaRPr lang="en-GB" dirty="0"/>
          </a:p>
        </p:txBody>
      </p:sp>
    </p:spTree>
    <p:extLst>
      <p:ext uri="{BB962C8B-B14F-4D97-AF65-F5344CB8AC3E}">
        <p14:creationId xmlns:p14="http://schemas.microsoft.com/office/powerpoint/2010/main" val="691782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19200" y="14398"/>
            <a:ext cx="6940781" cy="81177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4400" dirty="0">
                <a:solidFill>
                  <a:srgbClr val="0000FF"/>
                </a:solidFill>
              </a:rPr>
              <a:t>ESS</a:t>
            </a:r>
            <a:r>
              <a:rPr lang="el-GR" sz="4400" dirty="0">
                <a:solidFill>
                  <a:srgbClr val="0000FF"/>
                </a:solidFill>
              </a:rPr>
              <a:t>ν</a:t>
            </a:r>
            <a:r>
              <a:rPr lang="fr-CH" sz="4400" dirty="0">
                <a:solidFill>
                  <a:srgbClr val="0000FF"/>
                </a:solidFill>
              </a:rPr>
              <a:t>SB  → </a:t>
            </a:r>
            <a:r>
              <a:rPr lang="en-GB" sz="4400" dirty="0">
                <a:solidFill>
                  <a:srgbClr val="0000FF"/>
                </a:solidFill>
              </a:rPr>
              <a:t>ESSνSB+</a:t>
            </a:r>
            <a:endParaRPr lang="en-GB" sz="4400" dirty="0">
              <a:solidFill>
                <a:srgbClr val="0000FF"/>
              </a:solidFill>
              <a:effectLst/>
            </a:endParaRPr>
          </a:p>
        </p:txBody>
      </p:sp>
      <p:sp>
        <p:nvSpPr>
          <p:cNvPr id="2" name="Espace réservé de la date 1"/>
          <p:cNvSpPr>
            <a:spLocks noGrp="1"/>
          </p:cNvSpPr>
          <p:nvPr>
            <p:ph type="dt" sz="half" idx="10"/>
          </p:nvPr>
        </p:nvSpPr>
        <p:spPr>
          <a:xfrm>
            <a:off x="0" y="6659217"/>
            <a:ext cx="2374232" cy="198783"/>
          </a:xfrm>
        </p:spPr>
        <p:txBody>
          <a:bodyPr/>
          <a:lstStyle/>
          <a:p>
            <a:pPr defTabSz="914400" fontAlgn="base">
              <a:spcBef>
                <a:spcPct val="0"/>
              </a:spcBef>
              <a:spcAft>
                <a:spcPct val="0"/>
              </a:spcAft>
            </a:pPr>
            <a:r>
              <a:rPr lang="fr-FR">
                <a:latin typeface="Times New Roman" charset="0"/>
                <a:ea typeface="ＭＳ Ｐゴシック" charset="0"/>
                <a:cs typeface="ＭＳ Ｐゴシック" charset="0"/>
              </a:rPr>
              <a:t>NuFact ESSnuSB WS, 31/07/2022</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2764639" y="6659217"/>
            <a:ext cx="3617103" cy="198782"/>
          </a:xfrm>
        </p:spPr>
        <p:txBody>
          <a:bodyPr/>
          <a:lstStyle/>
          <a:p>
            <a:pPr defTabSz="914400" fontAlgn="base">
              <a:spcBef>
                <a:spcPct val="0"/>
              </a:spcBef>
              <a:spcAft>
                <a:spcPct val="0"/>
              </a:spcAft>
            </a:pPr>
            <a:r>
              <a:rPr lang="en-GB">
                <a:latin typeface="Times New Roman" charset="0"/>
                <a:ea typeface="ＭＳ Ｐゴシック" charset="0"/>
                <a:cs typeface="ＭＳ Ｐゴシック" charset="0"/>
              </a:rPr>
              <a:t>M. Dracos, IPHC-IN2P3/CNRS/UNISTRA</a:t>
            </a:r>
          </a:p>
        </p:txBody>
      </p:sp>
      <p:sp>
        <p:nvSpPr>
          <p:cNvPr id="7" name="Espace réservé du numéro de diapositive 6"/>
          <p:cNvSpPr>
            <a:spLocks noGrp="1"/>
          </p:cNvSpPr>
          <p:nvPr>
            <p:ph type="sldNum" sz="quarter" idx="12"/>
          </p:nvPr>
        </p:nvSpPr>
        <p:spPr>
          <a:xfrm>
            <a:off x="8159981" y="6659217"/>
            <a:ext cx="984019" cy="198781"/>
          </a:xfrm>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9</a:t>
            </a:fld>
            <a:endParaRPr lang="en-GB">
              <a:latin typeface="Times New Roman" charset="0"/>
              <a:ea typeface="ＭＳ Ｐゴシック" charset="0"/>
              <a:cs typeface="ＭＳ Ｐゴシック" charset="0"/>
            </a:endParaRPr>
          </a:p>
        </p:txBody>
      </p:sp>
      <p:pic>
        <p:nvPicPr>
          <p:cNvPr id="12" name="Picture 11">
            <a:extLst>
              <a:ext uri="{FF2B5EF4-FFF2-40B4-BE49-F238E27FC236}">
                <a16:creationId xmlns:a16="http://schemas.microsoft.com/office/drawing/2014/main" id="{C2B9F861-1248-5EED-5B5C-A8691E69EC92}"/>
              </a:ext>
            </a:extLst>
          </p:cNvPr>
          <p:cNvPicPr>
            <a:picLocks noChangeAspect="1"/>
          </p:cNvPicPr>
          <p:nvPr/>
        </p:nvPicPr>
        <p:blipFill>
          <a:blip r:embed="rId3"/>
          <a:stretch>
            <a:fillRect/>
          </a:stretch>
        </p:blipFill>
        <p:spPr>
          <a:xfrm>
            <a:off x="159462" y="889516"/>
            <a:ext cx="3857276" cy="2835734"/>
          </a:xfrm>
          <a:prstGeom prst="rect">
            <a:avLst/>
          </a:prstGeom>
        </p:spPr>
      </p:pic>
      <p:pic>
        <p:nvPicPr>
          <p:cNvPr id="13" name="Picture 12">
            <a:extLst>
              <a:ext uri="{FF2B5EF4-FFF2-40B4-BE49-F238E27FC236}">
                <a16:creationId xmlns:a16="http://schemas.microsoft.com/office/drawing/2014/main" id="{B9F8D295-2E50-1036-D293-DB51C1CDFE01}"/>
              </a:ext>
            </a:extLst>
          </p:cNvPr>
          <p:cNvPicPr>
            <a:picLocks noChangeAspect="1"/>
          </p:cNvPicPr>
          <p:nvPr/>
        </p:nvPicPr>
        <p:blipFill>
          <a:blip r:embed="rId4"/>
          <a:stretch>
            <a:fillRect/>
          </a:stretch>
        </p:blipFill>
        <p:spPr>
          <a:xfrm>
            <a:off x="4295603" y="826168"/>
            <a:ext cx="3857276" cy="2991976"/>
          </a:xfrm>
          <a:prstGeom prst="rect">
            <a:avLst/>
          </a:prstGeom>
        </p:spPr>
      </p:pic>
      <p:sp>
        <p:nvSpPr>
          <p:cNvPr id="4" name="Rectangle 3">
            <a:extLst>
              <a:ext uri="{FF2B5EF4-FFF2-40B4-BE49-F238E27FC236}">
                <a16:creationId xmlns:a16="http://schemas.microsoft.com/office/drawing/2014/main" id="{C8136E58-8F67-ACE0-E5DD-6532CB8AEF30}"/>
              </a:ext>
            </a:extLst>
          </p:cNvPr>
          <p:cNvSpPr/>
          <p:nvPr/>
        </p:nvSpPr>
        <p:spPr>
          <a:xfrm>
            <a:off x="159462" y="3788598"/>
            <a:ext cx="8599527" cy="2031325"/>
          </a:xfrm>
          <a:prstGeom prst="rect">
            <a:avLst/>
          </a:prstGeom>
        </p:spPr>
        <p:txBody>
          <a:bodyPr wrap="square">
            <a:spAutoFit/>
          </a:bodyPr>
          <a:lstStyle/>
          <a:p>
            <a:pPr algn="just"/>
            <a:r>
              <a:rPr lang="en-GB" dirty="0">
                <a:latin typeface="Times New Roman" panose="02020603050405020304" pitchFamily="18" charset="0"/>
                <a:ea typeface="Times New Roman" panose="02020603050405020304" pitchFamily="18" charset="0"/>
              </a:rPr>
              <a:t>The ESSνSB Consortium has produced a comprehensive </a:t>
            </a:r>
            <a:r>
              <a:rPr lang="en-GB" u="sng" dirty="0">
                <a:solidFill>
                  <a:srgbClr val="0000FF"/>
                </a:solidFill>
                <a:latin typeface="Times New Roman" panose="02020603050405020304" pitchFamily="18" charset="0"/>
                <a:ea typeface="Times New Roman" panose="02020603050405020304" pitchFamily="18" charset="0"/>
              </a:rPr>
              <a:t>Conceptual Design Report</a:t>
            </a:r>
            <a:r>
              <a:rPr lang="en-GB" dirty="0">
                <a:latin typeface="Times New Roman" panose="02020603050405020304" pitchFamily="18" charset="0"/>
                <a:ea typeface="Times New Roman" panose="02020603050405020304" pitchFamily="18" charset="0"/>
              </a:rPr>
              <a:t> (CDR) of the complete ESSνSB neutrino facility proving the feasibility of all proposed elements. In this CDR, it is demonstrated that the initially foreseen physics performance has surpassed all earlier expectations by covering after 10 years of data collection more than 70% of δ</a:t>
            </a:r>
            <a:r>
              <a:rPr lang="en-GB" baseline="-25000" dirty="0">
                <a:latin typeface="Times New Roman" panose="02020603050405020304" pitchFamily="18" charset="0"/>
                <a:ea typeface="Times New Roman" panose="02020603050405020304" pitchFamily="18" charset="0"/>
              </a:rPr>
              <a:t>CP</a:t>
            </a:r>
            <a:r>
              <a:rPr lang="en-GB" dirty="0">
                <a:latin typeface="Times New Roman" panose="02020603050405020304" pitchFamily="18" charset="0"/>
                <a:ea typeface="Times New Roman" panose="02020603050405020304" pitchFamily="18" charset="0"/>
              </a:rPr>
              <a:t> with a confidence level of more than 5 </a:t>
            </a:r>
            <a:r>
              <a:rPr lang="en-GB" dirty="0" err="1">
                <a:latin typeface="Times New Roman" panose="02020603050405020304" pitchFamily="18" charset="0"/>
                <a:ea typeface="Times New Roman" panose="02020603050405020304" pitchFamily="18" charset="0"/>
              </a:rPr>
              <a:t>σ</a:t>
            </a:r>
            <a:r>
              <a:rPr lang="en-GB" dirty="0">
                <a:latin typeface="Times New Roman" panose="02020603050405020304" pitchFamily="18" charset="0"/>
                <a:ea typeface="Times New Roman" panose="02020603050405020304" pitchFamily="18" charset="0"/>
              </a:rPr>
              <a:t> to reject the no-CPV hypothesis. The expected measurement precision of the value of δ</a:t>
            </a:r>
            <a:r>
              <a:rPr lang="en-GB" baseline="-25000" dirty="0">
                <a:latin typeface="Times New Roman" panose="02020603050405020304" pitchFamily="18" charset="0"/>
                <a:ea typeface="Times New Roman" panose="02020603050405020304" pitchFamily="18" charset="0"/>
              </a:rPr>
              <a:t>CP</a:t>
            </a:r>
            <a:r>
              <a:rPr lang="en-GB" dirty="0">
                <a:latin typeface="Times New Roman" panose="02020603050405020304" pitchFamily="18" charset="0"/>
                <a:ea typeface="Times New Roman" panose="02020603050405020304" pitchFamily="18" charset="0"/>
              </a:rPr>
              <a:t> is better than 8° for all δ</a:t>
            </a:r>
            <a:r>
              <a:rPr lang="en-GB" baseline="-25000" dirty="0">
                <a:latin typeface="Times New Roman" panose="02020603050405020304" pitchFamily="18" charset="0"/>
                <a:ea typeface="Times New Roman" panose="02020603050405020304" pitchFamily="18" charset="0"/>
              </a:rPr>
              <a:t>CP</a:t>
            </a:r>
            <a:r>
              <a:rPr lang="en-GB" dirty="0">
                <a:latin typeface="Times New Roman" panose="02020603050405020304" pitchFamily="18" charset="0"/>
                <a:ea typeface="Times New Roman" panose="02020603050405020304" pitchFamily="18" charset="0"/>
              </a:rPr>
              <a:t> values, making it </a:t>
            </a:r>
            <a:r>
              <a:rPr lang="en-GB" u="sng" dirty="0">
                <a:latin typeface="Times New Roman" panose="02020603050405020304" pitchFamily="18" charset="0"/>
                <a:ea typeface="Times New Roman" panose="02020603050405020304" pitchFamily="18" charset="0"/>
              </a:rPr>
              <a:t>the most precise proposed experiment by a large margin</a:t>
            </a:r>
            <a:r>
              <a:rPr lang="en-GB" dirty="0">
                <a:latin typeface="Times New Roman" panose="02020603050405020304" pitchFamily="18" charset="0"/>
                <a:ea typeface="Times New Roman" panose="02020603050405020304" pitchFamily="18" charset="0"/>
              </a:rPr>
              <a:t>.</a:t>
            </a:r>
            <a:endParaRPr lang="en-FR" sz="14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9CE23B87-79EF-CEB0-FF79-6F0A97D0BB04}"/>
              </a:ext>
            </a:extLst>
          </p:cNvPr>
          <p:cNvSpPr txBox="1"/>
          <p:nvPr/>
        </p:nvSpPr>
        <p:spPr>
          <a:xfrm>
            <a:off x="2764639" y="6031832"/>
            <a:ext cx="3065968" cy="400110"/>
          </a:xfrm>
          <a:prstGeom prst="rect">
            <a:avLst/>
          </a:prstGeom>
          <a:noFill/>
          <a:ln>
            <a:solidFill>
              <a:schemeClr val="accent1"/>
            </a:solidFill>
          </a:ln>
        </p:spPr>
        <p:txBody>
          <a:bodyPr wrap="none" rtlCol="0">
            <a:spAutoFit/>
          </a:bodyPr>
          <a:lstStyle/>
          <a:p>
            <a:pPr algn="l"/>
            <a:r>
              <a:rPr lang="en-GB" sz="2000" dirty="0">
                <a:solidFill>
                  <a:srgbClr val="FF0000"/>
                </a:solidFill>
              </a:rPr>
              <a:t>We need to make it happen</a:t>
            </a:r>
          </a:p>
        </p:txBody>
      </p:sp>
      <p:cxnSp>
        <p:nvCxnSpPr>
          <p:cNvPr id="6" name="Straight Arrow Connector 5">
            <a:extLst>
              <a:ext uri="{FF2B5EF4-FFF2-40B4-BE49-F238E27FC236}">
                <a16:creationId xmlns:a16="http://schemas.microsoft.com/office/drawing/2014/main" id="{F4E84E2C-61BF-1827-3B64-28C4F06B7F87}"/>
              </a:ext>
            </a:extLst>
          </p:cNvPr>
          <p:cNvCxnSpPr/>
          <p:nvPr/>
        </p:nvCxnSpPr>
        <p:spPr>
          <a:xfrm>
            <a:off x="1813169" y="1680308"/>
            <a:ext cx="0" cy="16724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4146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207226</TotalTime>
  <Words>3416</Words>
  <Application>Microsoft Macintosh PowerPoint</Application>
  <PresentationFormat>On-screen Show (4:3)</PresentationFormat>
  <Paragraphs>611</Paragraphs>
  <Slides>48</Slides>
  <Notes>39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63" baseType="lpstr">
      <vt:lpstr>Brush Script MT</vt:lpstr>
      <vt:lpstr>Times New Roman Bold</vt:lpstr>
      <vt:lpstr>Arial</vt:lpstr>
      <vt:lpstr>Arial Black</vt:lpstr>
      <vt:lpstr>Calibri</vt:lpstr>
      <vt:lpstr>Cambria Math</vt:lpstr>
      <vt:lpstr>Comic Sans MS</vt:lpstr>
      <vt:lpstr>Courier New</vt:lpstr>
      <vt:lpstr>Helvetica</vt:lpstr>
      <vt:lpstr>Lucida Grande</vt:lpstr>
      <vt:lpstr>Symbol</vt:lpstr>
      <vt:lpstr>Times New Roman</vt:lpstr>
      <vt:lpstr>Thème Office</vt:lpstr>
      <vt:lpstr>Equation</vt:lpstr>
      <vt:lpstr>Equation.DSMT4</vt:lpstr>
      <vt:lpstr>European Spallation Source neutrino Super Beam What after?   Marcos Dracos IPHC-Strasbourg</vt:lpstr>
      <vt:lpstr>ESSνSB H2020 Design Study and feasibility</vt:lpstr>
      <vt:lpstr>ESSνSB at the European level</vt:lpstr>
      <vt:lpstr>Design Study ESSνSB (2018-2022)</vt:lpstr>
      <vt:lpstr>After many Optimisations</vt:lpstr>
      <vt:lpstr>Final results</vt:lpstr>
      <vt:lpstr>Performance versus time</vt:lpstr>
      <vt:lpstr>Final ESSνSB facility configuration</vt:lpstr>
      <vt:lpstr>ESSνSB  → ESSνSB+</vt:lpstr>
      <vt:lpstr>Muons at the level of the beam dump</vt:lpstr>
      <vt:lpstr>ESSνSB and (R&amp;D) synergies</vt:lpstr>
      <vt:lpstr>Upcoming studies (mainly cross-section measurements)</vt:lpstr>
      <vt:lpstr>ESSνSB+</vt:lpstr>
      <vt:lpstr>ESSνSB+</vt:lpstr>
      <vt:lpstr>ESSνSB+</vt:lpstr>
      <vt:lpstr>ESSνSB+ WP</vt:lpstr>
      <vt:lpstr>ESSνSB+ WP</vt:lpstr>
      <vt:lpstr>ESSνSB+ WP</vt:lpstr>
      <vt:lpstr>ESSνSB+ WP</vt:lpstr>
      <vt:lpstr>ESSνSB+</vt:lpstr>
      <vt:lpstr>Conclusion</vt:lpstr>
      <vt:lpstr>Backup</vt:lpstr>
      <vt:lpstr>European Spallation Source</vt:lpstr>
      <vt:lpstr>European Spallation Source as Neutrino Facility</vt:lpstr>
      <vt:lpstr>Oscillation probability (neutrino beams)</vt:lpstr>
      <vt:lpstr>δCP and Matter-antimatter asymmetry magnitude</vt:lpstr>
      <vt:lpstr>Use all this ESS linac power to go to the 2nd oscillation maximum</vt:lpstr>
      <vt:lpstr>Oscillations to be studied</vt:lpstr>
      <vt:lpstr>Can we go to the 2nd oscillation maximum using our proton beam?</vt:lpstr>
      <vt:lpstr>Neutrinos in the far detector</vt:lpstr>
      <vt:lpstr>ESS modifications to produce a neutrino Super Beam</vt:lpstr>
      <vt:lpstr>How to add a neutrino facility?</vt:lpstr>
      <vt:lpstr>General Layout of the target station (inspired by J-PARC)</vt:lpstr>
      <vt:lpstr>Emulsions</vt:lpstr>
      <vt:lpstr>ESS modifications and operation</vt:lpstr>
      <vt:lpstr>Detectors</vt:lpstr>
      <vt:lpstr>Comparisons</vt:lpstr>
      <vt:lpstr>Physics Performance</vt:lpstr>
      <vt:lpstr>Physics Performance</vt:lpstr>
      <vt:lpstr>Comparisons</vt:lpstr>
      <vt:lpstr>Under construction long baseline projects</vt:lpstr>
      <vt:lpstr>Fraction of δCP</vt:lpstr>
      <vt:lpstr>Mitigation of high power effects (4-Target/Horn system for EUROnu Super Beam)</vt:lpstr>
      <vt:lpstr>Muon Collider as Higgs Factory</vt:lpstr>
      <vt:lpstr>Muons at ESS (ESSμSB)</vt:lpstr>
      <vt:lpstr>Possible ESSνSB schedule (2nd generation neutrino Super Beam) </vt:lpstr>
      <vt:lpstr>European Spallation Source</vt:lpstr>
      <vt:lpstr>δCP and model predictions</vt:lpstr>
    </vt:vector>
  </TitlesOfParts>
  <Company>IN2P3/CNRS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Plans for future neutrino oscillation beams in Europe </dc:title>
  <dc:creator>Marcos Dracos</dc:creator>
  <cp:lastModifiedBy>Marcos Dracos</cp:lastModifiedBy>
  <cp:revision>1566</cp:revision>
  <cp:lastPrinted>2013-03-04T17:31:58Z</cp:lastPrinted>
  <dcterms:created xsi:type="dcterms:W3CDTF">2012-07-27T00:22:31Z</dcterms:created>
  <dcterms:modified xsi:type="dcterms:W3CDTF">2022-07-31T19:40:07Z</dcterms:modified>
</cp:coreProperties>
</file>