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69"/>
  </p:notesMasterIdLst>
  <p:handoutMasterIdLst>
    <p:handoutMasterId r:id="rId70"/>
  </p:handoutMasterIdLst>
  <p:sldIdLst>
    <p:sldId id="258" r:id="rId2"/>
    <p:sldId id="720" r:id="rId3"/>
    <p:sldId id="869" r:id="rId4"/>
    <p:sldId id="870" r:id="rId5"/>
    <p:sldId id="871" r:id="rId6"/>
    <p:sldId id="727" r:id="rId7"/>
    <p:sldId id="821" r:id="rId8"/>
    <p:sldId id="812" r:id="rId9"/>
    <p:sldId id="660" r:id="rId10"/>
    <p:sldId id="872" r:id="rId11"/>
    <p:sldId id="873" r:id="rId12"/>
    <p:sldId id="809" r:id="rId13"/>
    <p:sldId id="875" r:id="rId14"/>
    <p:sldId id="292" r:id="rId15"/>
    <p:sldId id="766" r:id="rId16"/>
    <p:sldId id="726" r:id="rId17"/>
    <p:sldId id="658" r:id="rId18"/>
    <p:sldId id="679" r:id="rId19"/>
    <p:sldId id="680" r:id="rId20"/>
    <p:sldId id="681" r:id="rId21"/>
    <p:sldId id="657" r:id="rId22"/>
    <p:sldId id="382" r:id="rId23"/>
    <p:sldId id="741" r:id="rId24"/>
    <p:sldId id="763" r:id="rId25"/>
    <p:sldId id="676" r:id="rId26"/>
    <p:sldId id="769" r:id="rId27"/>
    <p:sldId id="757" r:id="rId28"/>
    <p:sldId id="827" r:id="rId29"/>
    <p:sldId id="865" r:id="rId30"/>
    <p:sldId id="828" r:id="rId31"/>
    <p:sldId id="834" r:id="rId32"/>
    <p:sldId id="829" r:id="rId33"/>
    <p:sldId id="830" r:id="rId34"/>
    <p:sldId id="831" r:id="rId35"/>
    <p:sldId id="846" r:id="rId36"/>
    <p:sldId id="847" r:id="rId37"/>
    <p:sldId id="836" r:id="rId38"/>
    <p:sldId id="684" r:id="rId39"/>
    <p:sldId id="717" r:id="rId40"/>
    <p:sldId id="862" r:id="rId41"/>
    <p:sldId id="863" r:id="rId42"/>
    <p:sldId id="864" r:id="rId43"/>
    <p:sldId id="832" r:id="rId44"/>
    <p:sldId id="818" r:id="rId45"/>
    <p:sldId id="849" r:id="rId46"/>
    <p:sldId id="837" r:id="rId47"/>
    <p:sldId id="851" r:id="rId48"/>
    <p:sldId id="850" r:id="rId49"/>
    <p:sldId id="853" r:id="rId50"/>
    <p:sldId id="858" r:id="rId51"/>
    <p:sldId id="859" r:id="rId52"/>
    <p:sldId id="804" r:id="rId53"/>
    <p:sldId id="833" r:id="rId54"/>
    <p:sldId id="691" r:id="rId55"/>
    <p:sldId id="852" r:id="rId56"/>
    <p:sldId id="845" r:id="rId57"/>
    <p:sldId id="842" r:id="rId58"/>
    <p:sldId id="843" r:id="rId59"/>
    <p:sldId id="751" r:id="rId60"/>
    <p:sldId id="781" r:id="rId61"/>
    <p:sldId id="838" r:id="rId62"/>
    <p:sldId id="840" r:id="rId63"/>
    <p:sldId id="841" r:id="rId64"/>
    <p:sldId id="866" r:id="rId65"/>
    <p:sldId id="867" r:id="rId66"/>
    <p:sldId id="868" r:id="rId67"/>
    <p:sldId id="874" r:id="rId6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66FFFF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7" autoAdjust="0"/>
    <p:restoredTop sz="50000" autoAdjust="0"/>
  </p:normalViewPr>
  <p:slideViewPr>
    <p:cSldViewPr snapToGrid="0" snapToObjects="1">
      <p:cViewPr varScale="1">
        <p:scale>
          <a:sx n="153" d="100"/>
          <a:sy n="153" d="100"/>
        </p:scale>
        <p:origin x="13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ESSνSB </a:t>
          </a:r>
          <a:r>
            <a:rPr lang="en-GB" sz="1400" b="1" noProof="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2023-2026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2026-2028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TDR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2028-2037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2038-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34503" custLinFactNeighborX="10629">
        <dgm:presLayoutVars>
          <dgm:chMax val="0"/>
          <dgm:chPref val="0"/>
          <dgm:bulletEnabled val="1"/>
        </dgm:presLayoutVars>
      </dgm:prSet>
      <dgm:spPr/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46445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76712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ESSνSB </a:t>
          </a:r>
          <a:r>
            <a:rPr lang="en-GB" sz="1400" b="1" kern="1200" noProof="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Design Study, CDR and preliminary costing</a:t>
          </a:r>
        </a:p>
      </dsp:txBody>
      <dsp:txXfrm>
        <a:off x="3591296" y="2407303"/>
        <a:ext cx="1176712" cy="766865"/>
      </dsp:txXfrm>
    </dsp:sp>
    <dsp:sp modelId="{ACA90027-4604-E547-9400-4CC0AE371000}">
      <dsp:nvSpPr>
        <dsp:cNvPr id="0" name=""/>
        <dsp:cNvSpPr/>
      </dsp:nvSpPr>
      <dsp:spPr>
        <a:xfrm>
          <a:off x="4359025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2023-2026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2026-2028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TDR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2028-2037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2038-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20/05/2023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20/05/2023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12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51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11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63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8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67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16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93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62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57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28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90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90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35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604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6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79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346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5073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003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4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809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95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271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757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6110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27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3585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0955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51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112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53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52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54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478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20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803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48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15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5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r>
              <a:rPr lang="fr-FR"/>
              <a:t>DESY, 23/05/2023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DESY, 23/05/2023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24DA7-4112-EFD8-97BC-96BCF41AEF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15"/>
            <a:ext cx="1411705" cy="6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image" Target="../media/image52.emf"/><Relationship Id="rId18" Type="http://schemas.openxmlformats.org/officeDocument/2006/relationships/image" Target="../media/image57.png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12" Type="http://schemas.openxmlformats.org/officeDocument/2006/relationships/image" Target="../media/image51.emf"/><Relationship Id="rId17" Type="http://schemas.openxmlformats.org/officeDocument/2006/relationships/image" Target="../media/image56.emf"/><Relationship Id="rId2" Type="http://schemas.openxmlformats.org/officeDocument/2006/relationships/image" Target="../media/image41.emf"/><Relationship Id="rId16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11" Type="http://schemas.openxmlformats.org/officeDocument/2006/relationships/image" Target="../media/image50.emf"/><Relationship Id="rId5" Type="http://schemas.openxmlformats.org/officeDocument/2006/relationships/image" Target="../media/image44.emf"/><Relationship Id="rId15" Type="http://schemas.openxmlformats.org/officeDocument/2006/relationships/image" Target="../media/image54.emf"/><Relationship Id="rId10" Type="http://schemas.openxmlformats.org/officeDocument/2006/relationships/image" Target="../media/image49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Relationship Id="rId14" Type="http://schemas.openxmlformats.org/officeDocument/2006/relationships/image" Target="../media/image5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75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hep-ph/0611338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hyperlink" Target="http://lanl.arxiv.org/abs/1110.458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3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9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0.jpeg"/><Relationship Id="rId9" Type="http://schemas.microsoft.com/office/2007/relationships/diagramDrawing" Target="../diagrams/drawing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ssnusb.eu/" TargetMode="External"/><Relationship Id="rId5" Type="http://schemas.openxmlformats.org/officeDocument/2006/relationships/image" Target="../media/image93.tiff"/><Relationship Id="rId4" Type="http://schemas.openxmlformats.org/officeDocument/2006/relationships/image" Target="../media/image92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17.tiff"/><Relationship Id="rId4" Type="http://schemas.openxmlformats.org/officeDocument/2006/relationships/image" Target="../media/image11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7" Type="http://schemas.openxmlformats.org/officeDocument/2006/relationships/hyperlink" Target="https://arxiv.org/abs/2107.07585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tiff"/><Relationship Id="rId5" Type="http://schemas.openxmlformats.org/officeDocument/2006/relationships/image" Target="../media/image120.tiff"/><Relationship Id="rId4" Type="http://schemas.openxmlformats.org/officeDocument/2006/relationships/image" Target="../media/image11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410.7573" TargetMode="External"/><Relationship Id="rId5" Type="http://schemas.openxmlformats.org/officeDocument/2006/relationships/image" Target="../media/image131.png"/><Relationship Id="rId4" Type="http://schemas.openxmlformats.org/officeDocument/2006/relationships/hyperlink" Target="https://arxiv.org/abs/1410.8056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hyperlink" Target="https://doi.org/10.1140/epjs/s11734-022-00664-w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206.01208" TargetMode="Externa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hyperlink" Target="https://euronunet.in2p3.fr/" TargetMode="External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qAnvft0nAlg" TargetMode="External"/><Relationship Id="rId5" Type="http://schemas.openxmlformats.org/officeDocument/2006/relationships/hyperlink" Target="https://essnusb.eu/" TargetMode="External"/><Relationship Id="rId10" Type="http://schemas.openxmlformats.org/officeDocument/2006/relationships/image" Target="../media/image139.jpeg"/><Relationship Id="rId4" Type="http://schemas.openxmlformats.org/officeDocument/2006/relationships/hyperlink" Target="https://www.youtube.com/watch?v=PwzNzLQh-Dw" TargetMode="External"/><Relationship Id="rId9" Type="http://schemas.openxmlformats.org/officeDocument/2006/relationships/image" Target="../media/image1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tiff"/><Relationship Id="rId5" Type="http://schemas.openxmlformats.org/officeDocument/2006/relationships/image" Target="../media/image150.tiff"/><Relationship Id="rId4" Type="http://schemas.openxmlformats.org/officeDocument/2006/relationships/image" Target="../media/image14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hyperlink" Target="https://arxiv.org/abs/1908.05664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applewebdata://984654FF-DCB1-4610-9211-BDE550456AA1/#_ftnref1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hyperlink" Target="applewebdata://984654FF-DCB1-4610-9211-BDE550456AA1/#_ftnref3" TargetMode="External"/><Relationship Id="rId4" Type="http://schemas.openxmlformats.org/officeDocument/2006/relationships/hyperlink" Target="applewebdata://984654FF-DCB1-4610-9211-BDE550456AA1/#_ftnref2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3.png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4.png"/><Relationship Id="rId18" Type="http://schemas.openxmlformats.org/officeDocument/2006/relationships/image" Target="../media/image179.jpeg"/><Relationship Id="rId26" Type="http://schemas.openxmlformats.org/officeDocument/2006/relationships/image" Target="../media/image187.jpeg"/><Relationship Id="rId21" Type="http://schemas.openxmlformats.org/officeDocument/2006/relationships/image" Target="../media/image182.jpeg"/><Relationship Id="rId34" Type="http://schemas.openxmlformats.org/officeDocument/2006/relationships/image" Target="../media/image195.png"/><Relationship Id="rId7" Type="http://schemas.openxmlformats.org/officeDocument/2006/relationships/image" Target="../media/image168.jpeg"/><Relationship Id="rId12" Type="http://schemas.openxmlformats.org/officeDocument/2006/relationships/image" Target="../media/image173.png"/><Relationship Id="rId17" Type="http://schemas.openxmlformats.org/officeDocument/2006/relationships/image" Target="../media/image178.png"/><Relationship Id="rId25" Type="http://schemas.openxmlformats.org/officeDocument/2006/relationships/image" Target="../media/image186.jpeg"/><Relationship Id="rId33" Type="http://schemas.openxmlformats.org/officeDocument/2006/relationships/image" Target="../media/image194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77.png"/><Relationship Id="rId20" Type="http://schemas.openxmlformats.org/officeDocument/2006/relationships/image" Target="../media/image181.jpeg"/><Relationship Id="rId29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11" Type="http://schemas.openxmlformats.org/officeDocument/2006/relationships/image" Target="../media/image172.jpeg"/><Relationship Id="rId24" Type="http://schemas.openxmlformats.org/officeDocument/2006/relationships/image" Target="../media/image185.png"/><Relationship Id="rId32" Type="http://schemas.openxmlformats.org/officeDocument/2006/relationships/image" Target="../media/image193.png"/><Relationship Id="rId37" Type="http://schemas.openxmlformats.org/officeDocument/2006/relationships/image" Target="../media/image198.png"/><Relationship Id="rId5" Type="http://schemas.openxmlformats.org/officeDocument/2006/relationships/image" Target="../media/image166.jpeg"/><Relationship Id="rId15" Type="http://schemas.openxmlformats.org/officeDocument/2006/relationships/image" Target="../media/image176.png"/><Relationship Id="rId23" Type="http://schemas.openxmlformats.org/officeDocument/2006/relationships/image" Target="../media/image184.png"/><Relationship Id="rId28" Type="http://schemas.openxmlformats.org/officeDocument/2006/relationships/image" Target="../media/image189.png"/><Relationship Id="rId36" Type="http://schemas.openxmlformats.org/officeDocument/2006/relationships/image" Target="../media/image197.png"/><Relationship Id="rId10" Type="http://schemas.openxmlformats.org/officeDocument/2006/relationships/image" Target="../media/image171.jpeg"/><Relationship Id="rId19" Type="http://schemas.openxmlformats.org/officeDocument/2006/relationships/image" Target="../media/image180.png"/><Relationship Id="rId31" Type="http://schemas.openxmlformats.org/officeDocument/2006/relationships/image" Target="../media/image192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Relationship Id="rId14" Type="http://schemas.openxmlformats.org/officeDocument/2006/relationships/image" Target="../media/image175.jpeg"/><Relationship Id="rId22" Type="http://schemas.openxmlformats.org/officeDocument/2006/relationships/image" Target="../media/image183.png"/><Relationship Id="rId27" Type="http://schemas.openxmlformats.org/officeDocument/2006/relationships/image" Target="../media/image188.png"/><Relationship Id="rId30" Type="http://schemas.openxmlformats.org/officeDocument/2006/relationships/image" Target="../media/image191.png"/><Relationship Id="rId35" Type="http://schemas.openxmlformats.org/officeDocument/2006/relationships/image" Target="../media/image196.png"/><Relationship Id="rId8" Type="http://schemas.openxmlformats.org/officeDocument/2006/relationships/image" Target="../media/image169.png"/><Relationship Id="rId3" Type="http://schemas.openxmlformats.org/officeDocument/2006/relationships/image" Target="../media/image16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emf"/><Relationship Id="rId13" Type="http://schemas.openxmlformats.org/officeDocument/2006/relationships/image" Target="../media/image204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03.tiff"/><Relationship Id="rId17" Type="http://schemas.openxmlformats.org/officeDocument/2006/relationships/hyperlink" Target="https://arxiv.org/abs/2206.01208" TargetMode="External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207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02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06.png"/><Relationship Id="rId10" Type="http://schemas.openxmlformats.org/officeDocument/2006/relationships/image" Target="../media/image20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00.emf"/><Relationship Id="rId14" Type="http://schemas.openxmlformats.org/officeDocument/2006/relationships/image" Target="../media/image205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2.jpeg"/><Relationship Id="rId4" Type="http://schemas.openxmlformats.org/officeDocument/2006/relationships/image" Target="../media/image22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tiff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7.tiff"/><Relationship Id="rId4" Type="http://schemas.openxmlformats.org/officeDocument/2006/relationships/image" Target="../media/image226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0.tif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7937"/>
            <a:ext cx="9144000" cy="6835140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C49DF8D1-A5FB-619E-45CE-936CC3F1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92" y="1661325"/>
            <a:ext cx="9135163" cy="2923877"/>
          </a:xfrm>
        </p:spPr>
        <p:txBody>
          <a:bodyPr/>
          <a:lstStyle/>
          <a:p>
            <a:r>
              <a:rPr lang="en-GB" sz="4400" dirty="0"/>
              <a:t>The European Spallation neutrino Super Beam</a:t>
            </a:r>
            <a:br>
              <a:rPr lang="en-GB" dirty="0"/>
            </a:br>
            <a:r>
              <a:rPr lang="en-GB" sz="3200" dirty="0">
                <a:solidFill>
                  <a:srgbClr val="00B0F0"/>
                </a:solidFill>
              </a:rPr>
              <a:t>Marcos Dracos</a:t>
            </a:r>
            <a:br>
              <a:rPr lang="en-GB" sz="3200" dirty="0">
                <a:solidFill>
                  <a:srgbClr val="00B0F0"/>
                </a:solidFill>
              </a:rPr>
            </a:br>
            <a:r>
              <a:rPr lang="en-GB" sz="3200" dirty="0">
                <a:solidFill>
                  <a:srgbClr val="00B0F0"/>
                </a:solidFill>
              </a:rPr>
              <a:t>IPHC-IN2P3/CNRS/UNISTRA</a:t>
            </a:r>
            <a:br>
              <a:rPr lang="en-GB" sz="3200" dirty="0">
                <a:solidFill>
                  <a:srgbClr val="00B0F0"/>
                </a:solidFill>
              </a:rPr>
            </a:br>
            <a:r>
              <a:rPr lang="en-GB" sz="3200" dirty="0">
                <a:solidFill>
                  <a:srgbClr val="00B0F0"/>
                </a:solidFill>
              </a:rPr>
              <a:t>Strasbourg 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F7FA0-7EC5-F236-A5AB-6A20A1AC3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711516-A22F-6FB2-7FF8-7DF4BFF79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B40D7-F45E-EFAB-E61F-EFFE42E04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AD4180-6363-0B9C-6F78-D4F0AF27C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0F5EA-E767-7D11-1C73-255CF71C6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2230FE-8036-C45B-F9CA-EB66BF0F89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6" y="9627"/>
            <a:ext cx="1854203" cy="8872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B930D8-6B69-BFA2-03A5-9820C60392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67" y="26953"/>
            <a:ext cx="2943407" cy="683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2CCB73-55BA-DAED-F4BD-B9057190C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026" name="Picture 2" descr="DESY">
            <a:extLst>
              <a:ext uri="{FF2B5EF4-FFF2-40B4-BE49-F238E27FC236}">
                <a16:creationId xmlns:a16="http://schemas.microsoft.com/office/drawing/2014/main" id="{45138379-E695-34F7-0F3D-ABA73F3DE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78" y="776883"/>
            <a:ext cx="6917080" cy="89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54680"/>
          </a:xfrm>
          <a:ln/>
        </p:spPr>
        <p:txBody>
          <a:bodyPr rIns="132080">
            <a:normAutofit/>
          </a:bodyPr>
          <a:lstStyle/>
          <a:p>
            <a:r>
              <a:rPr lang="en-GB" sz="40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br>
              <a:rPr lang="en-GB" sz="40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22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(in vacuum)</a:t>
            </a:r>
            <a:endParaRPr lang="en-GB" sz="1600" dirty="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DESY, 23/05/2023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3" name="with:">
            <a:extLst>
              <a:ext uri="{FF2B5EF4-FFF2-40B4-BE49-F238E27FC236}">
                <a16:creationId xmlns:a16="http://schemas.microsoft.com/office/drawing/2014/main" id="{A600C32A-D14A-C331-5D92-C507011B4C3C}"/>
              </a:ext>
            </a:extLst>
          </p:cNvPr>
          <p:cNvSpPr txBox="1"/>
          <p:nvPr/>
        </p:nvSpPr>
        <p:spPr>
          <a:xfrm>
            <a:off x="1162050" y="3036887"/>
            <a:ext cx="624865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with:</a:t>
            </a:r>
          </a:p>
        </p:txBody>
      </p:sp>
      <p:sp>
        <p:nvSpPr>
          <p:cNvPr id="5" name="(the time has been replaced by the distance)">
            <a:extLst>
              <a:ext uri="{FF2B5EF4-FFF2-40B4-BE49-F238E27FC236}">
                <a16:creationId xmlns:a16="http://schemas.microsoft.com/office/drawing/2014/main" id="{3D16BAF9-D396-DCA2-CF07-E07DBE0CF47D}"/>
              </a:ext>
            </a:extLst>
          </p:cNvPr>
          <p:cNvSpPr txBox="1"/>
          <p:nvPr/>
        </p:nvSpPr>
        <p:spPr>
          <a:xfrm>
            <a:off x="5094287" y="2609850"/>
            <a:ext cx="2933701" cy="625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t>(the time has been replaced by the distance)</a:t>
            </a:r>
          </a:p>
        </p:txBody>
      </p:sp>
      <p:sp>
        <p:nvSpPr>
          <p:cNvPr id="7" name="Finally, the transition probabilities depend on the mixing matrix elements, the 2 squared mass differences and on the parameter L/E.">
            <a:extLst>
              <a:ext uri="{FF2B5EF4-FFF2-40B4-BE49-F238E27FC236}">
                <a16:creationId xmlns:a16="http://schemas.microsoft.com/office/drawing/2014/main" id="{053345FE-EF78-EAE5-5808-7CB9A26025B1}"/>
              </a:ext>
            </a:extLst>
          </p:cNvPr>
          <p:cNvSpPr txBox="1"/>
          <p:nvPr/>
        </p:nvSpPr>
        <p:spPr>
          <a:xfrm>
            <a:off x="515937" y="4660900"/>
            <a:ext cx="815340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rPr dirty="0"/>
              <a:t>Finally, the transition probabilities depend on the mixing matrix elements, the 2 squared mass differences and on the parameter </a:t>
            </a:r>
            <a:r>
              <a:rPr b="1" i="1" dirty="0">
                <a:solidFill>
                  <a:srgbClr val="FF0000"/>
                </a:solidFill>
              </a:rPr>
              <a:t>L/E</a:t>
            </a:r>
            <a:r>
              <a:rPr dirty="0"/>
              <a:t>.</a:t>
            </a:r>
          </a:p>
        </p:txBody>
      </p:sp>
      <p:sp>
        <p:nvSpPr>
          <p:cNvPr id="9" name="No transitions if:">
            <a:extLst>
              <a:ext uri="{FF2B5EF4-FFF2-40B4-BE49-F238E27FC236}">
                <a16:creationId xmlns:a16="http://schemas.microsoft.com/office/drawing/2014/main" id="{3A612774-51AA-61FD-5A79-43C705AAE2FB}"/>
              </a:ext>
            </a:extLst>
          </p:cNvPr>
          <p:cNvSpPr txBox="1"/>
          <p:nvPr/>
        </p:nvSpPr>
        <p:spPr>
          <a:xfrm>
            <a:off x="1211262" y="5449887"/>
            <a:ext cx="1704242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No transitions if:</a:t>
            </a:r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AC1D3B09-1766-585E-115D-07A2BE4CD67F}"/>
              </a:ext>
            </a:extLst>
          </p:cNvPr>
          <p:cNvGrpSpPr/>
          <p:nvPr/>
        </p:nvGrpSpPr>
        <p:grpSpPr>
          <a:xfrm>
            <a:off x="800100" y="3851275"/>
            <a:ext cx="890588" cy="217488"/>
            <a:chOff x="0" y="0"/>
            <a:chExt cx="890587" cy="217487"/>
          </a:xfrm>
        </p:grpSpPr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98853586-8A5D-B391-4B11-1FDB24E0416B}"/>
                </a:ext>
              </a:extLst>
            </p:cNvPr>
            <p:cNvSpPr/>
            <p:nvPr/>
          </p:nvSpPr>
          <p:spPr>
            <a:xfrm>
              <a:off x="139154" y="0"/>
              <a:ext cx="751434" cy="217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A9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04939931-9434-987D-EAC2-C7A5BCE2DCD8}"/>
                </a:ext>
              </a:extLst>
            </p:cNvPr>
            <p:cNvSpPr/>
            <p:nvPr/>
          </p:nvSpPr>
          <p:spPr>
            <a:xfrm>
              <a:off x="55661" y="54371"/>
              <a:ext cx="55663" cy="108745"/>
            </a:xfrm>
            <a:prstGeom prst="rect">
              <a:avLst/>
            </a:prstGeom>
            <a:solidFill>
              <a:srgbClr val="FFA9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4DDC9946-DFF9-6F37-0690-151ED3E15107}"/>
                </a:ext>
              </a:extLst>
            </p:cNvPr>
            <p:cNvSpPr/>
            <p:nvPr/>
          </p:nvSpPr>
          <p:spPr>
            <a:xfrm>
              <a:off x="0" y="54371"/>
              <a:ext cx="27831" cy="108745"/>
            </a:xfrm>
            <a:prstGeom prst="rect">
              <a:avLst/>
            </a:prstGeom>
            <a:solidFill>
              <a:srgbClr val="FFA9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  <p:sp>
        <p:nvSpPr>
          <p:cNvPr id="25" name="the transition probabilities do not depend on the particle masses but on the squared mass differences">
            <a:extLst>
              <a:ext uri="{FF2B5EF4-FFF2-40B4-BE49-F238E27FC236}">
                <a16:creationId xmlns:a16="http://schemas.microsoft.com/office/drawing/2014/main" id="{9A67A4E9-BD7A-ABAF-1F7D-DD8ECA357E34}"/>
              </a:ext>
            </a:extLst>
          </p:cNvPr>
          <p:cNvSpPr txBox="1"/>
          <p:nvPr/>
        </p:nvSpPr>
        <p:spPr>
          <a:xfrm>
            <a:off x="1927225" y="3654425"/>
            <a:ext cx="7023100" cy="790575"/>
          </a:xfrm>
          <a:prstGeom prst="rect">
            <a:avLst/>
          </a:prstGeom>
          <a:ln w="28575">
            <a:solidFill>
              <a:srgbClr val="008F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>
                <a:srgbClr val="D81E00"/>
              </a:buClr>
              <a:buFont typeface="Comic Sans MS"/>
              <a:defRPr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the transition probabilities do not depend on the particle masses but on the squared mass differences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DB2D4BA-134D-CD34-BDE3-A1F18FDB7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922" y="1191511"/>
            <a:ext cx="5407271" cy="13895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C8474B-14FE-DB96-4FD6-FC27E8764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383" y="2954277"/>
            <a:ext cx="2011684" cy="536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621B21-52E9-8BCB-84E7-B9D47EFC5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265" y="5361172"/>
            <a:ext cx="1515104" cy="119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8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8" y="14398"/>
            <a:ext cx="7846541" cy="850126"/>
          </a:xfrm>
          <a:ln/>
        </p:spPr>
        <p:txBody>
          <a:bodyPr rIns="132080">
            <a:normAutofit fontScale="90000"/>
          </a:bodyPr>
          <a:lstStyle/>
          <a:p>
            <a:r>
              <a:rPr lang="en-US" sz="5400" dirty="0">
                <a:solidFill>
                  <a:srgbClr val="008000"/>
                </a:solidFill>
                <a:ea typeface="ＭＳ Ｐゴシック" charset="0"/>
                <a:cs typeface="Arial" charset="0"/>
              </a:rPr>
              <a:t>Present measurements</a:t>
            </a:r>
            <a:endParaRPr lang="en-GB" sz="1600" dirty="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DESY, 23/05/2023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2" name="ZoneTexte 7">
            <a:extLst>
              <a:ext uri="{FF2B5EF4-FFF2-40B4-BE49-F238E27FC236}">
                <a16:creationId xmlns:a16="http://schemas.microsoft.com/office/drawing/2014/main" id="{13691778-A09F-8622-4F7C-340B0A335B69}"/>
              </a:ext>
            </a:extLst>
          </p:cNvPr>
          <p:cNvSpPr txBox="1"/>
          <p:nvPr/>
        </p:nvSpPr>
        <p:spPr>
          <a:xfrm>
            <a:off x="902647" y="5959741"/>
            <a:ext cx="754867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/>
                <a:cs typeface="Times New Roman"/>
              </a:rPr>
              <a:t>~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GB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GB" b="1" dirty="0">
                <a:solidFill>
                  <a:srgbClr val="FF0000"/>
                </a:solidFill>
                <a:latin typeface="Times New Roman"/>
                <a:cs typeface="Times New Roman"/>
              </a:rPr>
              <a:t> (almost) unknown,</a:t>
            </a:r>
          </a:p>
          <a:p>
            <a:r>
              <a:rPr lang="en-GB" b="1" dirty="0">
                <a:solidFill>
                  <a:srgbClr val="FF0000"/>
                </a:solidFill>
                <a:latin typeface="Times New Roman"/>
                <a:cs typeface="Times New Roman"/>
              </a:rPr>
              <a:t>if different from 0 and π → CP violation → matter-antimatter asymmetry) </a:t>
            </a:r>
            <a:endParaRPr lang="en-GB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74CEDD-7E2E-C203-EBE0-B17B70570C81}"/>
              </a:ext>
            </a:extLst>
          </p:cNvPr>
          <p:cNvGrpSpPr/>
          <p:nvPr/>
        </p:nvGrpSpPr>
        <p:grpSpPr>
          <a:xfrm>
            <a:off x="72829" y="4348098"/>
            <a:ext cx="4330582" cy="1552098"/>
            <a:chOff x="72829" y="4572686"/>
            <a:chExt cx="4330582" cy="1552098"/>
          </a:xfrm>
        </p:grpSpPr>
        <p:pic>
          <p:nvPicPr>
            <p:cNvPr id="6" name="Picture 70">
              <a:extLst>
                <a:ext uri="{FF2B5EF4-FFF2-40B4-BE49-F238E27FC236}">
                  <a16:creationId xmlns:a16="http://schemas.microsoft.com/office/drawing/2014/main" id="{152AEC0C-1A3E-4AEB-E5DE-17841A1D9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29" y="4918284"/>
              <a:ext cx="2244725" cy="120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" name="Rectangle 71">
              <a:extLst>
                <a:ext uri="{FF2B5EF4-FFF2-40B4-BE49-F238E27FC236}">
                  <a16:creationId xmlns:a16="http://schemas.microsoft.com/office/drawing/2014/main" id="{F3212DAF-817A-5F71-82F6-831BF621F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77" y="4572686"/>
              <a:ext cx="18134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GB" dirty="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We can then write: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0E9ECC-2085-6715-82EE-58999AB94196}"/>
                </a:ext>
              </a:extLst>
            </p:cNvPr>
            <p:cNvSpPr txBox="1"/>
            <p:nvPr/>
          </p:nvSpPr>
          <p:spPr>
            <a:xfrm>
              <a:off x="2237497" y="4962590"/>
              <a:ext cx="2165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"large" mass splitting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764E52-3105-DE9E-E40C-64CF9691FB16}"/>
                </a:ext>
              </a:extLst>
            </p:cNvPr>
            <p:cNvSpPr txBox="1"/>
            <p:nvPr/>
          </p:nvSpPr>
          <p:spPr>
            <a:xfrm>
              <a:off x="1449084" y="5383847"/>
              <a:ext cx="2193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"small" mass splitting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C96FE3-BD37-CE56-A876-FDFE66F2D7DF}"/>
              </a:ext>
            </a:extLst>
          </p:cNvPr>
          <p:cNvGrpSpPr/>
          <p:nvPr/>
        </p:nvGrpSpPr>
        <p:grpSpPr>
          <a:xfrm>
            <a:off x="3883486" y="1111149"/>
            <a:ext cx="5256863" cy="4792717"/>
            <a:chOff x="3883486" y="1408392"/>
            <a:chExt cx="5256863" cy="4792717"/>
          </a:xfrm>
        </p:grpSpPr>
        <p:sp>
          <p:nvSpPr>
            <p:cNvPr id="20" name="Rectangle 73">
              <a:extLst>
                <a:ext uri="{FF2B5EF4-FFF2-40B4-BE49-F238E27FC236}">
                  <a16:creationId xmlns:a16="http://schemas.microsoft.com/office/drawing/2014/main" id="{6122585B-B5A2-AD82-A377-002E50436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5359" y="5809625"/>
              <a:ext cx="2035719" cy="391484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GB" sz="1600" dirty="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inverted hierarchy</a:t>
              </a:r>
            </a:p>
          </p:txBody>
        </p:sp>
        <p:sp>
          <p:nvSpPr>
            <p:cNvPr id="21" name="Line 1">
              <a:extLst>
                <a:ext uri="{FF2B5EF4-FFF2-40B4-BE49-F238E27FC236}">
                  <a16:creationId xmlns:a16="http://schemas.microsoft.com/office/drawing/2014/main" id="{31A4AF92-5962-6C48-6DB2-872A7FC4F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0257" y="4894679"/>
              <a:ext cx="0" cy="766656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2" name="Line 2">
              <a:extLst>
                <a:ext uri="{FF2B5EF4-FFF2-40B4-BE49-F238E27FC236}">
                  <a16:creationId xmlns:a16="http://schemas.microsoft.com/office/drawing/2014/main" id="{E22365DA-D8A1-062C-E4CD-2096184B00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0257" y="4467605"/>
              <a:ext cx="2966" cy="34254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3" name="Line 3">
              <a:extLst>
                <a:ext uri="{FF2B5EF4-FFF2-40B4-BE49-F238E27FC236}">
                  <a16:creationId xmlns:a16="http://schemas.microsoft.com/office/drawing/2014/main" id="{1252B7AF-1939-6137-929F-64AE5F1F92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0257" y="3164140"/>
              <a:ext cx="0" cy="1207077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480ACCC8-61EB-73D6-14F2-D1DCA42AAD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65426" y="1918508"/>
              <a:ext cx="2966" cy="3962296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6" name="Line 9">
              <a:extLst>
                <a:ext uri="{FF2B5EF4-FFF2-40B4-BE49-F238E27FC236}">
                  <a16:creationId xmlns:a16="http://schemas.microsoft.com/office/drawing/2014/main" id="{B18F552D-E907-772A-3762-4C1F594F876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239381" y="3131516"/>
              <a:ext cx="240229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59" name="Line 10">
              <a:extLst>
                <a:ext uri="{FF2B5EF4-FFF2-40B4-BE49-F238E27FC236}">
                  <a16:creationId xmlns:a16="http://schemas.microsoft.com/office/drawing/2014/main" id="{F0E8C473-0537-01BA-9883-489F457328D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239381" y="4433498"/>
              <a:ext cx="240229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60" name="Line 11">
              <a:extLst>
                <a:ext uri="{FF2B5EF4-FFF2-40B4-BE49-F238E27FC236}">
                  <a16:creationId xmlns:a16="http://schemas.microsoft.com/office/drawing/2014/main" id="{246CF4E2-1A62-5014-1DDC-B3C15E75E60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239381" y="4860572"/>
              <a:ext cx="240229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pic>
          <p:nvPicPr>
            <p:cNvPr id="61" name="Picture 12">
              <a:extLst>
                <a:ext uri="{FF2B5EF4-FFF2-40B4-BE49-F238E27FC236}">
                  <a16:creationId xmlns:a16="http://schemas.microsoft.com/office/drawing/2014/main" id="{2D82AAC1-C223-729D-63AB-0980F93C91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486" y="2879424"/>
              <a:ext cx="382587" cy="406313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62" name="Picture 13">
              <a:extLst>
                <a:ext uri="{FF2B5EF4-FFF2-40B4-BE49-F238E27FC236}">
                  <a16:creationId xmlns:a16="http://schemas.microsoft.com/office/drawing/2014/main" id="{E5BA13BC-89F3-B261-F070-834CA9C88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486" y="4193269"/>
              <a:ext cx="382587" cy="406313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63" name="Picture 14">
              <a:extLst>
                <a:ext uri="{FF2B5EF4-FFF2-40B4-BE49-F238E27FC236}">
                  <a16:creationId xmlns:a16="http://schemas.microsoft.com/office/drawing/2014/main" id="{39F96C40-944A-43CB-C582-E08595C84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486" y="4609963"/>
              <a:ext cx="382587" cy="406313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48" name="Picture 15">
              <a:extLst>
                <a:ext uri="{FF2B5EF4-FFF2-40B4-BE49-F238E27FC236}">
                  <a16:creationId xmlns:a16="http://schemas.microsoft.com/office/drawing/2014/main" id="{294B7E0B-31DD-A1FB-718C-CA0EC74B5F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357" y="5551601"/>
              <a:ext cx="229848" cy="275818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7649" name="Line 16">
              <a:extLst>
                <a:ext uri="{FF2B5EF4-FFF2-40B4-BE49-F238E27FC236}">
                  <a16:creationId xmlns:a16="http://schemas.microsoft.com/office/drawing/2014/main" id="{EAC42927-F855-9D4B-3C30-228457D7E4E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251244" y="5653921"/>
              <a:ext cx="450503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pic>
          <p:nvPicPr>
            <p:cNvPr id="27650" name="Picture 17">
              <a:extLst>
                <a:ext uri="{FF2B5EF4-FFF2-40B4-BE49-F238E27FC236}">
                  <a16:creationId xmlns:a16="http://schemas.microsoft.com/office/drawing/2014/main" id="{C9165678-957E-D339-FD84-9BAD3DE40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1527" y="5551601"/>
              <a:ext cx="229848" cy="275818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7652" name="Rectangle 18">
              <a:extLst>
                <a:ext uri="{FF2B5EF4-FFF2-40B4-BE49-F238E27FC236}">
                  <a16:creationId xmlns:a16="http://schemas.microsoft.com/office/drawing/2014/main" id="{6708DCC8-23EA-97BB-A95B-473EA8996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032" y="4807188"/>
              <a:ext cx="1720158" cy="97871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53" name="Rectangle 19">
              <a:extLst>
                <a:ext uri="{FF2B5EF4-FFF2-40B4-BE49-F238E27FC236}">
                  <a16:creationId xmlns:a16="http://schemas.microsoft.com/office/drawing/2014/main" id="{B583DD20-8442-ACBD-2AAE-AA7E21D95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647" y="4807188"/>
              <a:ext cx="437455" cy="97871"/>
            </a:xfrm>
            <a:prstGeom prst="rect">
              <a:avLst/>
            </a:prstGeom>
            <a:solidFill>
              <a:srgbClr val="408000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54" name="Rectangle 20">
              <a:extLst>
                <a:ext uri="{FF2B5EF4-FFF2-40B4-BE49-F238E27FC236}">
                  <a16:creationId xmlns:a16="http://schemas.microsoft.com/office/drawing/2014/main" id="{17310FC1-73EF-F852-FBD9-6D3FBDB77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032" y="4807188"/>
              <a:ext cx="1292623" cy="9787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55" name="Rectangle 21">
              <a:extLst>
                <a:ext uri="{FF2B5EF4-FFF2-40B4-BE49-F238E27FC236}">
                  <a16:creationId xmlns:a16="http://schemas.microsoft.com/office/drawing/2014/main" id="{BE3A24C3-52EA-2F0E-3308-522DC9835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102" y="4807188"/>
              <a:ext cx="219468" cy="9787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56" name="Rectangle 22">
              <a:extLst>
                <a:ext uri="{FF2B5EF4-FFF2-40B4-BE49-F238E27FC236}">
                  <a16:creationId xmlns:a16="http://schemas.microsoft.com/office/drawing/2014/main" id="{64793DCD-B245-8101-FD59-EA136CB4E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032" y="4368251"/>
              <a:ext cx="1720158" cy="99354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57" name="Rectangle 23">
              <a:extLst>
                <a:ext uri="{FF2B5EF4-FFF2-40B4-BE49-F238E27FC236}">
                  <a16:creationId xmlns:a16="http://schemas.microsoft.com/office/drawing/2014/main" id="{5335341A-1DFC-3E87-EC26-354161C37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574" y="4368251"/>
              <a:ext cx="557569" cy="99354"/>
            </a:xfrm>
            <a:prstGeom prst="rect">
              <a:avLst/>
            </a:prstGeom>
            <a:solidFill>
              <a:srgbClr val="408000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58" name="Rectangle 24">
              <a:extLst>
                <a:ext uri="{FF2B5EF4-FFF2-40B4-BE49-F238E27FC236}">
                  <a16:creationId xmlns:a16="http://schemas.microsoft.com/office/drawing/2014/main" id="{3E65B81C-D73A-9B22-6A5C-6EFC52E4D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032" y="4368251"/>
              <a:ext cx="646542" cy="993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59" name="Rectangle 25">
              <a:extLst>
                <a:ext uri="{FF2B5EF4-FFF2-40B4-BE49-F238E27FC236}">
                  <a16:creationId xmlns:a16="http://schemas.microsoft.com/office/drawing/2014/main" id="{883F3E09-2BCD-BEC7-D53E-B43766E07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7143" y="4368251"/>
              <a:ext cx="516048" cy="993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60" name="Rectangle 26">
              <a:extLst>
                <a:ext uri="{FF2B5EF4-FFF2-40B4-BE49-F238E27FC236}">
                  <a16:creationId xmlns:a16="http://schemas.microsoft.com/office/drawing/2014/main" id="{625AA6DC-BDC0-E245-3DCE-5E81C1B59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032" y="3064786"/>
              <a:ext cx="1720158" cy="99354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61" name="Rectangle 27">
              <a:extLst>
                <a:ext uri="{FF2B5EF4-FFF2-40B4-BE49-F238E27FC236}">
                  <a16:creationId xmlns:a16="http://schemas.microsoft.com/office/drawing/2014/main" id="{37BCDB54-BF0D-7889-D717-E336CABB4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032" y="3065578"/>
              <a:ext cx="81560" cy="884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62" name="Rectangle 28">
              <a:extLst>
                <a:ext uri="{FF2B5EF4-FFF2-40B4-BE49-F238E27FC236}">
                  <a16:creationId xmlns:a16="http://schemas.microsoft.com/office/drawing/2014/main" id="{6E13FA68-52A0-9167-7FDA-A1E5B46B9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4591" y="3065578"/>
              <a:ext cx="794832" cy="88421"/>
            </a:xfrm>
            <a:prstGeom prst="rect">
              <a:avLst/>
            </a:prstGeom>
            <a:solidFill>
              <a:srgbClr val="408000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63" name="Rectangle 29">
              <a:extLst>
                <a:ext uri="{FF2B5EF4-FFF2-40B4-BE49-F238E27FC236}">
                  <a16:creationId xmlns:a16="http://schemas.microsoft.com/office/drawing/2014/main" id="{C31628A3-DC1C-A6C5-66C7-883E89D21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423" y="3064786"/>
              <a:ext cx="843767" cy="993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64" name="Rectangle 30">
              <a:extLst>
                <a:ext uri="{FF2B5EF4-FFF2-40B4-BE49-F238E27FC236}">
                  <a16:creationId xmlns:a16="http://schemas.microsoft.com/office/drawing/2014/main" id="{FA973979-B39B-CEEB-9999-31CE4401C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102" y="1894782"/>
              <a:ext cx="317340" cy="9787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65" name="Rectangle 31">
              <a:extLst>
                <a:ext uri="{FF2B5EF4-FFF2-40B4-BE49-F238E27FC236}">
                  <a16:creationId xmlns:a16="http://schemas.microsoft.com/office/drawing/2014/main" id="{C6F5A567-71D7-3E27-126E-C2DD1B4F3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102" y="2212121"/>
              <a:ext cx="317340" cy="97871"/>
            </a:xfrm>
            <a:prstGeom prst="rect">
              <a:avLst/>
            </a:prstGeom>
            <a:solidFill>
              <a:srgbClr val="408000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66" name="Rectangle 32">
              <a:extLst>
                <a:ext uri="{FF2B5EF4-FFF2-40B4-BE49-F238E27FC236}">
                  <a16:creationId xmlns:a16="http://schemas.microsoft.com/office/drawing/2014/main" id="{BC7E12C8-060E-6550-DF0B-EE0521CC0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102" y="2539841"/>
              <a:ext cx="317340" cy="9935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67" name="Rectangle 33">
              <a:extLst>
                <a:ext uri="{FF2B5EF4-FFF2-40B4-BE49-F238E27FC236}">
                  <a16:creationId xmlns:a16="http://schemas.microsoft.com/office/drawing/2014/main" id="{E7E4B894-8199-B88B-20A6-911011E22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4368" y="1785047"/>
              <a:ext cx="854148" cy="974263"/>
            </a:xfrm>
            <a:prstGeom prst="rect">
              <a:avLst/>
            </a:prstGeom>
            <a:noFill/>
            <a:ln w="9525" cap="flat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pic>
          <p:nvPicPr>
            <p:cNvPr id="27668" name="Picture 34">
              <a:extLst>
                <a:ext uri="{FF2B5EF4-FFF2-40B4-BE49-F238E27FC236}">
                  <a16:creationId xmlns:a16="http://schemas.microsoft.com/office/drawing/2014/main" id="{3213A3F8-EF14-E131-C7D3-E5A5824B4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929" y="1740561"/>
              <a:ext cx="329203" cy="404831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69" name="Picture 35">
              <a:extLst>
                <a:ext uri="{FF2B5EF4-FFF2-40B4-BE49-F238E27FC236}">
                  <a16:creationId xmlns:a16="http://schemas.microsoft.com/office/drawing/2014/main" id="{735D6186-505C-1756-A543-4AA3B0591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929" y="2069763"/>
              <a:ext cx="382587" cy="459697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70" name="Picture 36">
              <a:extLst>
                <a:ext uri="{FF2B5EF4-FFF2-40B4-BE49-F238E27FC236}">
                  <a16:creationId xmlns:a16="http://schemas.microsoft.com/office/drawing/2014/main" id="{928E98F1-CF41-2A1A-73CC-E1D09117C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929" y="2387103"/>
              <a:ext cx="354411" cy="430040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7671" name="Rectangle 39">
              <a:extLst>
                <a:ext uri="{FF2B5EF4-FFF2-40B4-BE49-F238E27FC236}">
                  <a16:creationId xmlns:a16="http://schemas.microsoft.com/office/drawing/2014/main" id="{9674EABD-9FFB-561A-6B29-06AFAE69C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2729" y="4992550"/>
              <a:ext cx="292131" cy="438937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GB" sz="28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?</a:t>
              </a:r>
            </a:p>
          </p:txBody>
        </p:sp>
        <p:pic>
          <p:nvPicPr>
            <p:cNvPr id="27672" name="Picture 40">
              <a:extLst>
                <a:ext uri="{FF2B5EF4-FFF2-40B4-BE49-F238E27FC236}">
                  <a16:creationId xmlns:a16="http://schemas.microsoft.com/office/drawing/2014/main" id="{A863B263-B6C4-4974-DF8E-A29F08A2C9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202" y="1408392"/>
              <a:ext cx="486390" cy="430040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7673" name="Line 41">
              <a:extLst>
                <a:ext uri="{FF2B5EF4-FFF2-40B4-BE49-F238E27FC236}">
                  <a16:creationId xmlns:a16="http://schemas.microsoft.com/office/drawing/2014/main" id="{484B7D89-3E83-CCB9-8178-5287EA978F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69982" y="1917194"/>
              <a:ext cx="2968" cy="396361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74" name="Line 42">
              <a:extLst>
                <a:ext uri="{FF2B5EF4-FFF2-40B4-BE49-F238E27FC236}">
                  <a16:creationId xmlns:a16="http://schemas.microsoft.com/office/drawing/2014/main" id="{D6A8A185-04FB-E082-3DD1-C839C1C456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8543858" y="3130604"/>
              <a:ext cx="240377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75" name="Line 43">
              <a:extLst>
                <a:ext uri="{FF2B5EF4-FFF2-40B4-BE49-F238E27FC236}">
                  <a16:creationId xmlns:a16="http://schemas.microsoft.com/office/drawing/2014/main" id="{9C8E68DF-1246-3D49-CE4A-0A5E0240407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8543858" y="3568204"/>
              <a:ext cx="240377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76" name="Line 44">
              <a:extLst>
                <a:ext uri="{FF2B5EF4-FFF2-40B4-BE49-F238E27FC236}">
                  <a16:creationId xmlns:a16="http://schemas.microsoft.com/office/drawing/2014/main" id="{A5F70063-1315-B27C-76C0-DEE02F2BBC9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8543858" y="4861717"/>
              <a:ext cx="240377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pic>
          <p:nvPicPr>
            <p:cNvPr id="27677" name="Picture 45">
              <a:extLst>
                <a:ext uri="{FF2B5EF4-FFF2-40B4-BE49-F238E27FC236}">
                  <a16:creationId xmlns:a16="http://schemas.microsoft.com/office/drawing/2014/main" id="{52F108CC-0EA0-F9DB-A181-A523C520AF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7527" y="4609541"/>
              <a:ext cx="382822" cy="406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78" name="Picture 46">
              <a:extLst>
                <a:ext uri="{FF2B5EF4-FFF2-40B4-BE49-F238E27FC236}">
                  <a16:creationId xmlns:a16="http://schemas.microsoft.com/office/drawing/2014/main" id="{3B4996E4-25E5-ED88-6143-99E8D72673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5656" y="2879912"/>
              <a:ext cx="384306" cy="404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79" name="Picture 47">
              <a:extLst>
                <a:ext uri="{FF2B5EF4-FFF2-40B4-BE49-F238E27FC236}">
                  <a16:creationId xmlns:a16="http://schemas.microsoft.com/office/drawing/2014/main" id="{93BB9573-2AA3-5BF5-6078-9E266830D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7527" y="3307127"/>
              <a:ext cx="382822" cy="404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7680" name="Rectangle 48">
              <a:extLst>
                <a:ext uri="{FF2B5EF4-FFF2-40B4-BE49-F238E27FC236}">
                  <a16:creationId xmlns:a16="http://schemas.microsoft.com/office/drawing/2014/main" id="{51257BB9-E4A3-B532-E569-4DCD1583F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0645" y="4796448"/>
              <a:ext cx="1719733" cy="97904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81" name="Rectangle 49">
              <a:extLst>
                <a:ext uri="{FF2B5EF4-FFF2-40B4-BE49-F238E27FC236}">
                  <a16:creationId xmlns:a16="http://schemas.microsoft.com/office/drawing/2014/main" id="{B9802D33-993F-3E13-40BC-2734C412C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0645" y="3075719"/>
              <a:ext cx="1719733" cy="99387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82" name="Rectangle 50">
              <a:extLst>
                <a:ext uri="{FF2B5EF4-FFF2-40B4-BE49-F238E27FC236}">
                  <a16:creationId xmlns:a16="http://schemas.microsoft.com/office/drawing/2014/main" id="{C391FFAF-6CA2-9611-5E1F-C4588E872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6101" y="3075719"/>
              <a:ext cx="559396" cy="99387"/>
            </a:xfrm>
            <a:prstGeom prst="rect">
              <a:avLst/>
            </a:prstGeom>
            <a:solidFill>
              <a:srgbClr val="408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83" name="Rectangle 51">
              <a:extLst>
                <a:ext uri="{FF2B5EF4-FFF2-40B4-BE49-F238E27FC236}">
                  <a16:creationId xmlns:a16="http://schemas.microsoft.com/office/drawing/2014/main" id="{B7F87664-7099-B271-EB36-CE6827CB8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0645" y="3075719"/>
              <a:ext cx="645456" cy="993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84" name="Rectangle 52">
              <a:extLst>
                <a:ext uri="{FF2B5EF4-FFF2-40B4-BE49-F238E27FC236}">
                  <a16:creationId xmlns:a16="http://schemas.microsoft.com/office/drawing/2014/main" id="{B2459FD4-FCB8-E540-FD22-4DBAE8531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5497" y="3075719"/>
              <a:ext cx="514881" cy="9938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85" name="Rectangle 53">
              <a:extLst>
                <a:ext uri="{FF2B5EF4-FFF2-40B4-BE49-F238E27FC236}">
                  <a16:creationId xmlns:a16="http://schemas.microsoft.com/office/drawing/2014/main" id="{3C13159D-CDC8-BC2D-A8FA-1E73202A3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0645" y="4796448"/>
              <a:ext cx="1719733" cy="97904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86" name="Rectangle 54">
              <a:extLst>
                <a:ext uri="{FF2B5EF4-FFF2-40B4-BE49-F238E27FC236}">
                  <a16:creationId xmlns:a16="http://schemas.microsoft.com/office/drawing/2014/main" id="{6C276FBE-DF65-7415-5E6E-883F7F426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0645" y="4796448"/>
              <a:ext cx="20773" cy="979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87" name="Rectangle 55">
              <a:extLst>
                <a:ext uri="{FF2B5EF4-FFF2-40B4-BE49-F238E27FC236}">
                  <a16:creationId xmlns:a16="http://schemas.microsoft.com/office/drawing/2014/main" id="{233608AA-3839-B648-02A0-18CBD1077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1418" y="4796448"/>
              <a:ext cx="854673" cy="97904"/>
            </a:xfrm>
            <a:prstGeom prst="rect">
              <a:avLst/>
            </a:prstGeom>
            <a:solidFill>
              <a:srgbClr val="408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88" name="Rectangle 56">
              <a:extLst>
                <a:ext uri="{FF2B5EF4-FFF2-40B4-BE49-F238E27FC236}">
                  <a16:creationId xmlns:a16="http://schemas.microsoft.com/office/drawing/2014/main" id="{A5293D01-080A-166E-284A-F3481BF5F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0645" y="4796448"/>
              <a:ext cx="69739" cy="1082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89" name="Rectangle 57">
              <a:extLst>
                <a:ext uri="{FF2B5EF4-FFF2-40B4-BE49-F238E27FC236}">
                  <a16:creationId xmlns:a16="http://schemas.microsoft.com/office/drawing/2014/main" id="{3C035BE6-FEE4-345A-AB26-BB1DB606D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6092" y="4796448"/>
              <a:ext cx="844287" cy="9790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90" name="Rectangle 58">
              <a:extLst>
                <a:ext uri="{FF2B5EF4-FFF2-40B4-BE49-F238E27FC236}">
                  <a16:creationId xmlns:a16="http://schemas.microsoft.com/office/drawing/2014/main" id="{3AF8E3B7-9027-FEAA-26CD-6A5E433A9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0645" y="3525185"/>
              <a:ext cx="1719733" cy="99387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91" name="Rectangle 59">
              <a:extLst>
                <a:ext uri="{FF2B5EF4-FFF2-40B4-BE49-F238E27FC236}">
                  <a16:creationId xmlns:a16="http://schemas.microsoft.com/office/drawing/2014/main" id="{FFE989B2-7D54-23BC-63F0-DE3A1A741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3438" y="3525185"/>
              <a:ext cx="455529" cy="99387"/>
            </a:xfrm>
            <a:prstGeom prst="rect">
              <a:avLst/>
            </a:prstGeom>
            <a:solidFill>
              <a:srgbClr val="408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92" name="Rectangle 60">
              <a:extLst>
                <a:ext uri="{FF2B5EF4-FFF2-40B4-BE49-F238E27FC236}">
                  <a16:creationId xmlns:a16="http://schemas.microsoft.com/office/drawing/2014/main" id="{C0309A29-A02B-7034-FE31-53F8A7000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0645" y="3525185"/>
              <a:ext cx="1284978" cy="993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93" name="Rectangle 61">
              <a:extLst>
                <a:ext uri="{FF2B5EF4-FFF2-40B4-BE49-F238E27FC236}">
                  <a16:creationId xmlns:a16="http://schemas.microsoft.com/office/drawing/2014/main" id="{DD675680-5DFD-0028-6D65-BAD099662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8967" y="3525185"/>
              <a:ext cx="201798" cy="9938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94" name="Line 62">
              <a:extLst>
                <a:ext uri="{FF2B5EF4-FFF2-40B4-BE49-F238E27FC236}">
                  <a16:creationId xmlns:a16="http://schemas.microsoft.com/office/drawing/2014/main" id="{62DDA1FA-8793-8306-63FF-C9C3539EB0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38378" y="3164722"/>
              <a:ext cx="0" cy="360463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95" name="Line 63">
              <a:extLst>
                <a:ext uri="{FF2B5EF4-FFF2-40B4-BE49-F238E27FC236}">
                  <a16:creationId xmlns:a16="http://schemas.microsoft.com/office/drawing/2014/main" id="{0215CA4B-A1E7-6DAF-88C0-A55A37FAAE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8378" y="3612705"/>
              <a:ext cx="0" cy="118671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96" name="Line 64">
              <a:extLst>
                <a:ext uri="{FF2B5EF4-FFF2-40B4-BE49-F238E27FC236}">
                  <a16:creationId xmlns:a16="http://schemas.microsoft.com/office/drawing/2014/main" id="{869E619E-E154-E2E8-9989-DBE4CE3A5F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38378" y="4894352"/>
              <a:ext cx="0" cy="76691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 sz="1600"/>
            </a:p>
          </p:txBody>
        </p:sp>
        <p:sp>
          <p:nvSpPr>
            <p:cNvPr id="27697" name="Rectangle 67">
              <a:extLst>
                <a:ext uri="{FF2B5EF4-FFF2-40B4-BE49-F238E27FC236}">
                  <a16:creationId xmlns:a16="http://schemas.microsoft.com/office/drawing/2014/main" id="{6B496585-4666-B417-E89D-D989A0C18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210" y="4993739"/>
              <a:ext cx="292310" cy="437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GB" sz="28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?</a:t>
              </a:r>
            </a:p>
          </p:txBody>
        </p:sp>
        <p:pic>
          <p:nvPicPr>
            <p:cNvPr id="27698" name="Picture 68">
              <a:extLst>
                <a:ext uri="{FF2B5EF4-FFF2-40B4-BE49-F238E27FC236}">
                  <a16:creationId xmlns:a16="http://schemas.microsoft.com/office/drawing/2014/main" id="{C5C1FC76-261E-C861-C534-417D4B2EBF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5603" y="1408392"/>
              <a:ext cx="486689" cy="428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7699" name="Rectangle 72">
              <a:extLst>
                <a:ext uri="{FF2B5EF4-FFF2-40B4-BE49-F238E27FC236}">
                  <a16:creationId xmlns:a16="http://schemas.microsoft.com/office/drawing/2014/main" id="{11D57E6F-BDF7-0020-1EA9-ACB2ABBF1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2537" y="5809625"/>
              <a:ext cx="1702068" cy="246221"/>
            </a:xfrm>
            <a:prstGeom prst="rect">
              <a:avLst/>
            </a:prstGeom>
            <a:noFill/>
            <a:ln>
              <a:noFill/>
            </a:ln>
            <a:effectLst>
              <a:outerShdw blurRad="12700" dist="50800" dir="2700000" algn="ctr" rotWithShape="0">
                <a:srgbClr val="C0C0C0">
                  <a:alpha val="74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GB" sz="1600">
                  <a:solidFill>
                    <a:srgbClr val="FF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normal hierarchy</a:t>
              </a:r>
            </a:p>
          </p:txBody>
        </p:sp>
        <p:pic>
          <p:nvPicPr>
            <p:cNvPr id="27700" name="Picture 27699">
              <a:extLst>
                <a:ext uri="{FF2B5EF4-FFF2-40B4-BE49-F238E27FC236}">
                  <a16:creationId xmlns:a16="http://schemas.microsoft.com/office/drawing/2014/main" id="{E9791ECA-3C1C-8B41-C79B-BBF943E00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875741" y="4543190"/>
              <a:ext cx="1066003" cy="202406"/>
            </a:xfrm>
            <a:prstGeom prst="rect">
              <a:avLst/>
            </a:prstGeom>
          </p:spPr>
        </p:pic>
        <p:pic>
          <p:nvPicPr>
            <p:cNvPr id="27701" name="Picture 27700">
              <a:extLst>
                <a:ext uri="{FF2B5EF4-FFF2-40B4-BE49-F238E27FC236}">
                  <a16:creationId xmlns:a16="http://schemas.microsoft.com/office/drawing/2014/main" id="{22EF9D56-3998-4575-D55E-62EB5E59D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72887" y="3608442"/>
              <a:ext cx="1208158" cy="229397"/>
            </a:xfrm>
            <a:prstGeom prst="rect">
              <a:avLst/>
            </a:prstGeom>
          </p:spPr>
        </p:pic>
        <p:pic>
          <p:nvPicPr>
            <p:cNvPr id="27702" name="Picture 27701">
              <a:extLst>
                <a:ext uri="{FF2B5EF4-FFF2-40B4-BE49-F238E27FC236}">
                  <a16:creationId xmlns:a16="http://schemas.microsoft.com/office/drawing/2014/main" id="{30EBEC4B-4BE1-9A2A-B4A8-C5658D728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010400" y="3250333"/>
              <a:ext cx="1066003" cy="202406"/>
            </a:xfrm>
            <a:prstGeom prst="rect">
              <a:avLst/>
            </a:prstGeom>
          </p:spPr>
        </p:pic>
        <p:pic>
          <p:nvPicPr>
            <p:cNvPr id="27703" name="Picture 27702">
              <a:extLst>
                <a:ext uri="{FF2B5EF4-FFF2-40B4-BE49-F238E27FC236}">
                  <a16:creationId xmlns:a16="http://schemas.microsoft.com/office/drawing/2014/main" id="{DFABEEA9-5444-925F-F656-47820930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994425" y="4109944"/>
              <a:ext cx="1208158" cy="229397"/>
            </a:xfrm>
            <a:prstGeom prst="rect">
              <a:avLst/>
            </a:prstGeom>
          </p:spPr>
        </p:pic>
      </p:grpSp>
      <p:pic>
        <p:nvPicPr>
          <p:cNvPr id="27704" name="Picture 27703">
            <a:extLst>
              <a:ext uri="{FF2B5EF4-FFF2-40B4-BE49-F238E27FC236}">
                <a16:creationId xmlns:a16="http://schemas.microsoft.com/office/drawing/2014/main" id="{8D890BAF-1772-4BBB-034B-02E9DB2EB8D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8" y="813465"/>
            <a:ext cx="3803558" cy="32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41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3FEFBC-2A77-856E-7AD0-AD2DFFE1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950" y="1476415"/>
            <a:ext cx="8928100" cy="5041900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930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800" dirty="0">
                <a:solidFill>
                  <a:srgbClr val="0000FF"/>
                </a:solidFill>
              </a:rPr>
              <a:t>Oscillations to be studied</a:t>
            </a:r>
            <a:br>
              <a:rPr lang="en-GB" sz="4800" dirty="0">
                <a:solidFill>
                  <a:srgbClr val="0000FF"/>
                </a:solidFill>
              </a:rPr>
            </a:br>
            <a:r>
              <a:rPr lang="en-GB" dirty="0">
                <a:solidFill>
                  <a:srgbClr val="0000FF"/>
                </a:solidFill>
              </a:rPr>
              <a:t>(on accelerators)</a:t>
            </a:r>
            <a:endParaRPr lang="en-GB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DESY, 23/05/2023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6703224-F74C-7F4E-9354-B7161D8524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397000"/>
          <a:ext cx="685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Equation.DSMT4">
                  <p:embed/>
                </p:oleObj>
              </mc:Choice>
              <mc:Fallback>
                <p:oleObj r:id="rId4" imgW="0" imgH="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/>
                    <p:spPr>
                      <a:xfrm>
                        <a:off x="1143000" y="1397000"/>
                        <a:ext cx="6858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79051C-21A5-8D46-846E-32B2DD3DB082}"/>
                  </a:ext>
                </a:extLst>
              </p:cNvPr>
              <p:cNvSpPr/>
              <p:nvPr/>
            </p:nvSpPr>
            <p:spPr>
              <a:xfrm>
                <a:off x="3061908" y="2629283"/>
                <a:ext cx="2884572" cy="1089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l-GR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60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fr-CH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6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79051C-21A5-8D46-846E-32B2DD3DB0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08" y="2629283"/>
                <a:ext cx="2884572" cy="1089914"/>
              </a:xfrm>
              <a:prstGeom prst="rect">
                <a:avLst/>
              </a:prstGeom>
              <a:blipFill>
                <a:blip r:embed="rId5"/>
                <a:stretch>
                  <a:fillRect b="-11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FA4D2F-E6AA-3540-8EDE-ED51267854DC}"/>
                  </a:ext>
                </a:extLst>
              </p:cNvPr>
              <p:cNvSpPr/>
              <p:nvPr/>
            </p:nvSpPr>
            <p:spPr>
              <a:xfrm>
                <a:off x="3061908" y="3997365"/>
                <a:ext cx="2884572" cy="1089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l-GR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60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fr-CH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FA4D2F-E6AA-3540-8EDE-ED51267854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08" y="3997365"/>
                <a:ext cx="2884572" cy="1089914"/>
              </a:xfrm>
              <a:prstGeom prst="rect">
                <a:avLst/>
              </a:prstGeom>
              <a:blipFill>
                <a:blip r:embed="rId6"/>
                <a:stretch>
                  <a:fillRect b="-11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76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54680"/>
          </a:xfrm>
          <a:ln/>
        </p:spPr>
        <p:txBody>
          <a:bodyPr rIns="132080">
            <a:normAutofit/>
          </a:bodyPr>
          <a:lstStyle/>
          <a:p>
            <a: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b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22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(neutrino beams)</a:t>
            </a:r>
            <a:endParaRPr lang="en-GB" sz="160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13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5B063D-5DCD-E149-8492-1DD786544AC4}"/>
              </a:ext>
            </a:extLst>
          </p:cNvPr>
          <p:cNvGrpSpPr/>
          <p:nvPr/>
        </p:nvGrpSpPr>
        <p:grpSpPr>
          <a:xfrm>
            <a:off x="412538" y="1137175"/>
            <a:ext cx="8391853" cy="3534847"/>
            <a:chOff x="412538" y="1074115"/>
            <a:chExt cx="8391853" cy="3534847"/>
          </a:xfrm>
        </p:grpSpPr>
        <p:graphicFrame>
          <p:nvGraphicFramePr>
            <p:cNvPr id="4" name="Objet 3"/>
            <p:cNvGraphicFramePr>
              <a:graphicFrameLocks noChangeAspect="1"/>
            </p:cNvGraphicFramePr>
            <p:nvPr/>
          </p:nvGraphicFramePr>
          <p:xfrm>
            <a:off x="412538" y="1074115"/>
            <a:ext cx="7664450" cy="3408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4686300" imgH="2082800" progId="Equation.DSMT4">
                    <p:embed/>
                  </p:oleObj>
                </mc:Choice>
                <mc:Fallback>
                  <p:oleObj name="Equation" r:id="rId2" imgW="4686300" imgH="2082800" progId="Equation.DSMT4">
                    <p:embed/>
                    <p:pic>
                      <p:nvPicPr>
                        <p:cNvPr id="4" name="Objet 3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12538" y="1074115"/>
                          <a:ext cx="7664450" cy="3408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ZoneTexte 17"/>
            <p:cNvSpPr txBox="1"/>
            <p:nvPr/>
          </p:nvSpPr>
          <p:spPr>
            <a:xfrm>
              <a:off x="5136747" y="2797099"/>
              <a:ext cx="892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"solar"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362869" y="1102622"/>
              <a:ext cx="1647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"atmospheric"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185914" y="1927935"/>
              <a:ext cx="1618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"interference"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099074" y="4208852"/>
              <a:ext cx="1482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matter effect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6063220" y="4948472"/>
            <a:ext cx="303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GB" sz="2000" baseline="-25000">
                <a:solidFill>
                  <a:srgbClr val="008000"/>
                </a:solidFill>
                <a:latin typeface="Times New Roman"/>
                <a:cs typeface="Times New Roman"/>
              </a:rPr>
              <a:t>CP</a:t>
            </a: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 dependence, 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sizable matter effect for long baselines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3415" y="4697584"/>
            <a:ext cx="590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for antimatter: 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 →-δ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 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→-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fake matter/antimatter asymetry due to matter effect</a:t>
            </a:r>
          </a:p>
        </p:txBody>
      </p:sp>
      <p:sp>
        <p:nvSpPr>
          <p:cNvPr id="6" name="Ellipse 5"/>
          <p:cNvSpPr/>
          <p:nvPr/>
        </p:nvSpPr>
        <p:spPr>
          <a:xfrm>
            <a:off x="3494972" y="1994659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>
            <a:off x="6317623" y="3969490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eur droit 7"/>
          <p:cNvCxnSpPr/>
          <p:nvPr/>
        </p:nvCxnSpPr>
        <p:spPr>
          <a:xfrm>
            <a:off x="5991973" y="4861202"/>
            <a:ext cx="0" cy="1123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DESY, 23/05/2023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pic>
        <p:nvPicPr>
          <p:cNvPr id="22" name="Image 19" descr="Image 19">
            <a:extLst>
              <a:ext uri="{FF2B5EF4-FFF2-40B4-BE49-F238E27FC236}">
                <a16:creationId xmlns:a16="http://schemas.microsoft.com/office/drawing/2014/main" id="{F582D7F0-69DC-E14B-96B2-C28831558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1" y="5406623"/>
            <a:ext cx="2804795" cy="112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C64A8C-11E7-6347-8B3C-D562A191618D}"/>
              </a:ext>
            </a:extLst>
          </p:cNvPr>
          <p:cNvSpPr txBox="1"/>
          <p:nvPr/>
        </p:nvSpPr>
        <p:spPr>
          <a:xfrm>
            <a:off x="3793361" y="620732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Matter-antimatter asymmetry</a:t>
            </a:r>
          </a:p>
        </p:txBody>
      </p:sp>
    </p:spTree>
    <p:extLst>
      <p:ext uri="{BB962C8B-B14F-4D97-AF65-F5344CB8AC3E}">
        <p14:creationId xmlns:p14="http://schemas.microsoft.com/office/powerpoint/2010/main" val="21099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49633"/>
            <a:ext cx="8481848" cy="132343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/>
              <a:t>δ</a:t>
            </a:r>
            <a:r>
              <a:rPr lang="en-GB" sz="4000" baseline="-24568"/>
              <a:t>CP</a:t>
            </a:r>
            <a:r>
              <a:rPr lang="en-GB" sz="4000"/>
              <a:t> and Matter-antimatter asymmetry magnitude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grpSp>
        <p:nvGrpSpPr>
          <p:cNvPr id="804" name="TextBox 12"/>
          <p:cNvGrpSpPr/>
          <p:nvPr/>
        </p:nvGrpSpPr>
        <p:grpSpPr>
          <a:xfrm>
            <a:off x="204025" y="1723170"/>
            <a:ext cx="5815776" cy="3029229"/>
            <a:chOff x="0" y="0"/>
            <a:chExt cx="5815774" cy="3029227"/>
          </a:xfrm>
        </p:grpSpPr>
        <p:sp>
          <p:nvSpPr>
            <p:cNvPr id="802" name="Rectangle"/>
            <p:cNvSpPr/>
            <p:nvPr/>
          </p:nvSpPr>
          <p:spPr>
            <a:xfrm>
              <a:off x="-1" y="-1"/>
              <a:ext cx="5815776" cy="3029229"/>
            </a:xfrm>
            <a:prstGeom prst="rect">
              <a:avLst/>
            </a:prstGeom>
            <a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GB"/>
            </a:p>
          </p:txBody>
        </p:sp>
        <p:sp>
          <p:nvSpPr>
            <p:cNvPr id="803" name="Text"/>
            <p:cNvSpPr txBox="1"/>
            <p:nvPr/>
          </p:nvSpPr>
          <p:spPr>
            <a:xfrm>
              <a:off x="-1" y="-1"/>
              <a:ext cx="58157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GB"/>
                <a:t> </a:t>
              </a:r>
            </a:p>
          </p:txBody>
        </p:sp>
      </p:grpSp>
      <p:sp>
        <p:nvSpPr>
          <p:cNvPr id="805" name="TextBox 13"/>
          <p:cNvSpPr txBox="1"/>
          <p:nvPr/>
        </p:nvSpPr>
        <p:spPr>
          <a:xfrm>
            <a:off x="3922503" y="3052364"/>
            <a:ext cx="18371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/>
              <a:t>(Jarlskog invariant)</a:t>
            </a:r>
          </a:p>
        </p:txBody>
      </p:sp>
      <p:sp>
        <p:nvSpPr>
          <p:cNvPr id="806" name="TextBox 14"/>
          <p:cNvSpPr txBox="1"/>
          <p:nvPr/>
        </p:nvSpPr>
        <p:spPr>
          <a:xfrm>
            <a:off x="204024" y="5495288"/>
            <a:ext cx="8607975" cy="707886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 sz="2000" b="1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Theoretical models predict that if </a:t>
            </a:r>
            <a:r>
              <a:rPr lang="en-GB" dirty="0">
                <a:solidFill>
                  <a:srgbClr val="FF0000"/>
                </a:solidFill>
              </a:rPr>
              <a:t>|</a:t>
            </a:r>
            <a:r>
              <a:rPr lang="en-GB" dirty="0" err="1">
                <a:solidFill>
                  <a:srgbClr val="FF0000"/>
                </a:solidFill>
              </a:rPr>
              <a:t>sin</a:t>
            </a:r>
            <a:r>
              <a:rPr lang="en-GB" i="1" dirty="0" err="1">
                <a:solidFill>
                  <a:srgbClr val="FF0000"/>
                </a:solidFill>
              </a:rPr>
              <a:t>δ</a:t>
            </a:r>
            <a:r>
              <a:rPr lang="en-GB" i="1" baseline="-25000" dirty="0" err="1">
                <a:solidFill>
                  <a:srgbClr val="FF0000"/>
                </a:solidFill>
              </a:rPr>
              <a:t>CP</a:t>
            </a:r>
            <a:r>
              <a:rPr lang="en-GB" dirty="0">
                <a:solidFill>
                  <a:srgbClr val="FF0000"/>
                </a:solidFill>
              </a:rPr>
              <a:t>|≳0.7</a:t>
            </a:r>
            <a:r>
              <a:rPr lang="en-GB" dirty="0"/>
              <a:t> (45°&lt;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135° or 225°&lt;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315°</a:t>
            </a:r>
            <a:r>
              <a:rPr lang="en-GB" i="1" dirty="0"/>
              <a:t>), </a:t>
            </a:r>
            <a:r>
              <a:rPr lang="en-GB" dirty="0"/>
              <a:t>this could be enough to explain the observed asymmetry.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DESY, 23/05/2023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FDBD81-1889-6E4D-B46D-FBC96D823756}"/>
              </a:ext>
            </a:extLst>
          </p:cNvPr>
          <p:cNvSpPr txBox="1"/>
          <p:nvPr/>
        </p:nvSpPr>
        <p:spPr>
          <a:xfrm>
            <a:off x="124588" y="4661023"/>
            <a:ext cx="608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the already observed CP violation in the hadronic sector)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863A5A-3774-6344-B5A0-DED2E7C01155}"/>
              </a:ext>
            </a:extLst>
          </p:cNvPr>
          <p:cNvSpPr/>
          <p:nvPr/>
        </p:nvSpPr>
        <p:spPr>
          <a:xfrm>
            <a:off x="248635" y="626817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Lucida Grande" panose="020B0600040502020204" pitchFamily="34" charset="0"/>
              </a:rPr>
              <a:t>(Nucl.Phys.B774:1-52,2007, </a:t>
            </a:r>
            <a:r>
              <a:rPr lang="fr-FR" sz="1200" b="1" dirty="0">
                <a:hlinkClick r:id="rId3"/>
              </a:rPr>
              <a:t>arXiv:hep-ph/0611338</a:t>
            </a:r>
            <a:r>
              <a:rPr lang="fr-FR" sz="1200" b="1" dirty="0"/>
              <a:t>)</a:t>
            </a:r>
            <a:endParaRPr lang="en-GB" sz="12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C26D7E0-68DD-0D33-E7A2-7F2CDED4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077" y="3617669"/>
            <a:ext cx="2535321" cy="16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gure caption">
            <a:extLst>
              <a:ext uri="{FF2B5EF4-FFF2-40B4-BE49-F238E27FC236}">
                <a16:creationId xmlns:a16="http://schemas.microsoft.com/office/drawing/2014/main" id="{3911E92F-A329-459F-187D-00A5D879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7452" y="1473072"/>
            <a:ext cx="3094019" cy="154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234DA7BF-5C69-498C-273C-7C8CDBCEC60D}"/>
              </a:ext>
            </a:extLst>
          </p:cNvPr>
          <p:cNvSpPr/>
          <p:nvPr/>
        </p:nvSpPr>
        <p:spPr>
          <a:xfrm>
            <a:off x="7348689" y="3110347"/>
            <a:ext cx="265854" cy="5089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26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A5D39C-A779-2A41-A62F-5489DEC99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4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CF06D8-4B05-514A-ADA5-72FB4548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659"/>
            <a:ext cx="5074418" cy="6461615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5411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Use all this ESS linac power to go to the </a:t>
            </a:r>
            <a:r>
              <a:rPr lang="en-GB" b="0" dirty="0">
                <a:solidFill>
                  <a:srgbClr val="FF0000"/>
                </a:solidFill>
              </a:rPr>
              <a:t>2</a:t>
            </a:r>
            <a:r>
              <a:rPr lang="en-GB" b="0" baseline="30000" dirty="0">
                <a:solidFill>
                  <a:srgbClr val="FF0000"/>
                </a:solidFill>
              </a:rPr>
              <a:t>nd</a:t>
            </a:r>
            <a:r>
              <a:rPr lang="en-GB" b="0" dirty="0">
                <a:solidFill>
                  <a:srgbClr val="0000FF"/>
                </a:solidFill>
              </a:rPr>
              <a:t> </a:t>
            </a: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oscillation maximum</a:t>
            </a:r>
            <a:endParaRPr lang="en-GB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DESY, 23/05/2023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C7C58-145F-CF4B-A3ED-557FEE8C2810}"/>
              </a:ext>
            </a:extLst>
          </p:cNvPr>
          <p:cNvSpPr txBox="1"/>
          <p:nvPr/>
        </p:nvSpPr>
        <p:spPr>
          <a:xfrm>
            <a:off x="5629649" y="3357862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latin typeface="Times New Roman" panose="02020603050405020304" pitchFamily="18" charset="0"/>
                <a:cs typeface="Times New Roman" panose="02020603050405020304" pitchFamily="18" charset="0"/>
              </a:rPr>
              <a:t>but why?</a:t>
            </a:r>
          </a:p>
        </p:txBody>
      </p:sp>
    </p:spTree>
    <p:extLst>
      <p:ext uri="{BB962C8B-B14F-4D97-AF65-F5344CB8AC3E}">
        <p14:creationId xmlns:p14="http://schemas.microsoft.com/office/powerpoint/2010/main" val="13859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46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Neutrino Oscillations with "large" </a:t>
            </a:r>
            <a:r>
              <a:rPr lang="el-GR" sz="3200" dirty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13</a:t>
            </a:r>
            <a:endParaRPr lang="en-US" sz="32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DESY, 23/05/2023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91610" y="5267988"/>
            <a:ext cx="415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5" name="Flèche droite rayée 14"/>
          <p:cNvSpPr/>
          <p:nvPr/>
        </p:nvSpPr>
        <p:spPr>
          <a:xfrm>
            <a:off x="3954483" y="5360470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 rot="16200000">
            <a:off x="-562006" y="2517793"/>
            <a:ext cx="1468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P(</a:t>
            </a:r>
            <a:r>
              <a:rPr lang="el-GR" sz="2400" i="1" dirty="0">
                <a:latin typeface="Times New Roman"/>
                <a:cs typeface="Times New Roman"/>
              </a:rPr>
              <a:t>ν</a:t>
            </a:r>
            <a:r>
              <a:rPr lang="el-GR" sz="2400" i="1" baseline="-25000" dirty="0">
                <a:latin typeface="Times New Roman"/>
                <a:cs typeface="Times New Roman"/>
              </a:rPr>
              <a:t>μ</a:t>
            </a:r>
            <a:r>
              <a:rPr lang="fr-CH" sz="2400" i="1" dirty="0">
                <a:latin typeface="Times New Roman"/>
                <a:cs typeface="Times New Roman"/>
              </a:rPr>
              <a:t>→</a:t>
            </a:r>
            <a:r>
              <a:rPr lang="el-GR" sz="2400" i="1" dirty="0">
                <a:latin typeface="Times New Roman"/>
                <a:cs typeface="Times New Roman"/>
              </a:rPr>
              <a:t>ν</a:t>
            </a:r>
            <a:r>
              <a:rPr lang="en-US" sz="2400" i="1" baseline="-25000" dirty="0">
                <a:latin typeface="Times New Roman"/>
                <a:cs typeface="Times New Roman"/>
              </a:rPr>
              <a:t>e</a:t>
            </a:r>
            <a:r>
              <a:rPr lang="en-US" sz="2400" i="1" dirty="0"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10E8A19-C8F1-6048-44F2-9DAA8AE81F1C}"/>
              </a:ext>
            </a:extLst>
          </p:cNvPr>
          <p:cNvGrpSpPr/>
          <p:nvPr/>
        </p:nvGrpSpPr>
        <p:grpSpPr>
          <a:xfrm>
            <a:off x="5104534" y="1751593"/>
            <a:ext cx="3961047" cy="2718169"/>
            <a:chOff x="4906598" y="3396083"/>
            <a:chExt cx="3961047" cy="271816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598" y="3408580"/>
              <a:ext cx="3961047" cy="2503440"/>
            </a:xfrm>
            <a:prstGeom prst="rect">
              <a:avLst/>
            </a:prstGeom>
          </p:spPr>
        </p:pic>
        <p:cxnSp>
          <p:nvCxnSpPr>
            <p:cNvPr id="13" name="Connecteur droit avec flèche 12"/>
            <p:cNvCxnSpPr/>
            <p:nvPr/>
          </p:nvCxnSpPr>
          <p:spPr>
            <a:xfrm>
              <a:off x="7081940" y="3855854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19800" y="3396083"/>
              <a:ext cx="25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2</a:t>
              </a:r>
              <a:r>
                <a:rPr lang="en-US" i="1" baseline="30000" dirty="0">
                  <a:latin typeface="Times New Roman"/>
                  <a:cs typeface="Times New Roman"/>
                </a:rPr>
                <a:t>nd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33893" y="4576971"/>
              <a:ext cx="11506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=8.8º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("large"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42999" y="5744920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72321" y="1326079"/>
            <a:ext cx="1512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</a:t>
            </a:r>
            <a:r>
              <a:rPr lang="en-US" sz="1400" dirty="0">
                <a:latin typeface="Times New Roman"/>
                <a:cs typeface="Times New Roman"/>
                <a:hlinkClick r:id="rId4"/>
              </a:rPr>
              <a:t>arXiv:1110.4583</a:t>
            </a:r>
            <a:r>
              <a:rPr lang="en-US" sz="1400" dirty="0"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8177196-F83F-F516-7D11-2EB71E58BE3A}"/>
              </a:ext>
            </a:extLst>
          </p:cNvPr>
          <p:cNvGrpSpPr/>
          <p:nvPr/>
        </p:nvGrpSpPr>
        <p:grpSpPr>
          <a:xfrm>
            <a:off x="403154" y="1763363"/>
            <a:ext cx="4754759" cy="2225098"/>
            <a:chOff x="4374315" y="899691"/>
            <a:chExt cx="4754759" cy="2225098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315" y="899691"/>
              <a:ext cx="3124200" cy="2213958"/>
            </a:xfrm>
            <a:prstGeom prst="rect">
              <a:avLst/>
            </a:prstGeom>
          </p:spPr>
        </p:pic>
        <p:sp>
          <p:nvSpPr>
            <p:cNvPr id="25" name="Flèche vers la droite 24"/>
            <p:cNvSpPr/>
            <p:nvPr/>
          </p:nvSpPr>
          <p:spPr>
            <a:xfrm rot="5400000">
              <a:off x="5153255" y="1354973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èche vers la droite 25"/>
            <p:cNvSpPr/>
            <p:nvPr/>
          </p:nvSpPr>
          <p:spPr>
            <a:xfrm rot="16200000">
              <a:off x="6235187" y="2830628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522531" y="1217601"/>
              <a:ext cx="16065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"large"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dominated by atmospheric term 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223848" y="2478457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106290" y="158702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825025" y="1132776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4676744" y="2755457"/>
              <a:ext cx="939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=8.8º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925806" y="2062340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42269" y="5113819"/>
            <a:ext cx="3980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1</a:t>
            </a:r>
            <a:r>
              <a:rPr lang="en-GB" sz="2000" baseline="30000" dirty="0">
                <a:latin typeface="Times New Roman"/>
                <a:cs typeface="Times New Roman"/>
              </a:rPr>
              <a:t>st</a:t>
            </a:r>
            <a:r>
              <a:rPr lang="en-GB" sz="2000" dirty="0">
                <a:latin typeface="Times New Roman"/>
                <a:cs typeface="Times New Roman"/>
              </a:rPr>
              <a:t> oscillation max.: A=</a:t>
            </a:r>
            <a:r>
              <a:rPr lang="en-GB" sz="2000" b="1" dirty="0">
                <a:latin typeface="Times New Roman"/>
                <a:cs typeface="Times New Roman"/>
              </a:rPr>
              <a:t>0.3</a:t>
            </a:r>
            <a:r>
              <a:rPr lang="en-GB" sz="2000" dirty="0">
                <a:latin typeface="Times New Roman"/>
                <a:cs typeface="Times New Roman"/>
              </a:rPr>
              <a:t>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2</a:t>
            </a:r>
            <a:r>
              <a:rPr lang="en-GB" sz="2000" baseline="30000" dirty="0">
                <a:latin typeface="Times New Roman"/>
                <a:cs typeface="Times New Roman"/>
              </a:rPr>
              <a:t>nd</a:t>
            </a:r>
            <a:r>
              <a:rPr lang="en-GB" sz="2000" dirty="0">
                <a:latin typeface="Times New Roman"/>
                <a:cs typeface="Times New Roman"/>
              </a:rPr>
              <a:t> oscillation max.: A=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0.75</a:t>
            </a:r>
            <a:r>
              <a:rPr lang="en-GB" sz="2000" dirty="0">
                <a:latin typeface="Times New Roman"/>
                <a:cs typeface="Times New Roman"/>
              </a:rPr>
              <a:t>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23018" y="5551735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(see arXiv:1310.5992 and arXiv:0710.0554)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431829" y="1984096"/>
            <a:ext cx="9242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FF0000"/>
                </a:solidFill>
              </a:rPr>
              <a:t>CP</a:t>
            </a:r>
            <a:r>
              <a:rPr lang="en-US" dirty="0">
                <a:solidFill>
                  <a:srgbClr val="FF0000"/>
                </a:solidFill>
              </a:rPr>
              <a:t>=-90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8000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008000"/>
                </a:solidFill>
              </a:rPr>
              <a:t>CP</a:t>
            </a:r>
            <a:r>
              <a:rPr lang="en-US" dirty="0">
                <a:solidFill>
                  <a:srgbClr val="008000"/>
                </a:solidFill>
              </a:rPr>
              <a:t>=0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0000FF"/>
                </a:solidFill>
              </a:rPr>
              <a:t>CP</a:t>
            </a:r>
            <a:r>
              <a:rPr lang="en-US" dirty="0">
                <a:solidFill>
                  <a:srgbClr val="0000FF"/>
                </a:solidFill>
              </a:rPr>
              <a:t>=+90</a:t>
            </a:r>
          </a:p>
        </p:txBody>
      </p:sp>
    </p:spTree>
    <p:extLst>
      <p:ext uri="{BB962C8B-B14F-4D97-AF65-F5344CB8AC3E}">
        <p14:creationId xmlns:p14="http://schemas.microsoft.com/office/powerpoint/2010/main" val="41217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316358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0000FF"/>
                </a:solidFill>
              </a:rPr>
              <a:t>Having access to a powerful proton beam…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9" name="ZoneTexte 3">
            <a:extLst>
              <a:ext uri="{FF2B5EF4-FFF2-40B4-BE49-F238E27FC236}">
                <a16:creationId xmlns:a16="http://schemas.microsoft.com/office/drawing/2014/main" id="{80C7A737-128D-DBFD-3ACB-4ADCB4FD1267}"/>
              </a:ext>
            </a:extLst>
          </p:cNvPr>
          <p:cNvSpPr txBox="1"/>
          <p:nvPr/>
        </p:nvSpPr>
        <p:spPr>
          <a:xfrm>
            <a:off x="66653" y="1572000"/>
            <a:ext cx="39416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>
                <a:solidFill>
                  <a:srgbClr val="0000FF"/>
                </a:solidFill>
                <a:cs typeface="Times New Roman"/>
              </a:rPr>
              <a:t>What can we do with: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5 MW power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  <a:cs typeface="Times New Roman"/>
              </a:rPr>
              <a:t>2 GeV energy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14 Hz repetition rate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15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protons/pulse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&gt;2.7x10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23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protons/year</a:t>
            </a:r>
            <a:endParaRPr lang="en-GB" sz="2800" dirty="0">
              <a:solidFill>
                <a:srgbClr val="00B050"/>
              </a:solidFill>
              <a:cs typeface="Times New Roman"/>
            </a:endParaRPr>
          </a:p>
        </p:txBody>
      </p:sp>
      <p:grpSp>
        <p:nvGrpSpPr>
          <p:cNvPr id="70" name="Grouper 5">
            <a:extLst>
              <a:ext uri="{FF2B5EF4-FFF2-40B4-BE49-F238E27FC236}">
                <a16:creationId xmlns:a16="http://schemas.microsoft.com/office/drawing/2014/main" id="{DB36C449-7F25-5CBD-997B-0FDE641E53FF}"/>
              </a:ext>
            </a:extLst>
          </p:cNvPr>
          <p:cNvGrpSpPr/>
          <p:nvPr/>
        </p:nvGrpSpPr>
        <p:grpSpPr>
          <a:xfrm>
            <a:off x="3778787" y="1880690"/>
            <a:ext cx="5002213" cy="1300249"/>
            <a:chOff x="61913" y="1860550"/>
            <a:chExt cx="9058275" cy="235456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8072385-9AF3-F2AA-BCED-D56ADD1608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313" y="2465388"/>
              <a:ext cx="469900" cy="611187"/>
              <a:chOff x="26" y="0"/>
              <a:chExt cx="296" cy="385"/>
            </a:xfrm>
          </p:grpSpPr>
          <p:sp>
            <p:nvSpPr>
              <p:cNvPr id="129" name="Rectangle 4">
                <a:extLst>
                  <a:ext uri="{FF2B5EF4-FFF2-40B4-BE49-F238E27FC236}">
                    <a16:creationId xmlns:a16="http://schemas.microsoft.com/office/drawing/2014/main" id="{13BD3F38-1A12-8CC4-13B6-68FE2598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" y="0"/>
                <a:ext cx="185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US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130" name="Line 5">
                <a:extLst>
                  <a:ext uri="{FF2B5EF4-FFF2-40B4-BE49-F238E27FC236}">
                    <a16:creationId xmlns:a16="http://schemas.microsoft.com/office/drawing/2014/main" id="{BF047276-CDD7-F5A4-807E-5787CB0BE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72" name="Group 13">
              <a:extLst>
                <a:ext uri="{FF2B5EF4-FFF2-40B4-BE49-F238E27FC236}">
                  <a16:creationId xmlns:a16="http://schemas.microsoft.com/office/drawing/2014/main" id="{DAEA1BA5-B91C-0085-BE16-4EE051145B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23" name="Oval 7">
                <a:extLst>
                  <a:ext uri="{FF2B5EF4-FFF2-40B4-BE49-F238E27FC236}">
                    <a16:creationId xmlns:a16="http://schemas.microsoft.com/office/drawing/2014/main" id="{9F011057-677C-2AB5-6D3A-A4EC1F167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4" name="Rectangle 8">
                <a:extLst>
                  <a:ext uri="{FF2B5EF4-FFF2-40B4-BE49-F238E27FC236}">
                    <a16:creationId xmlns:a16="http://schemas.microsoft.com/office/drawing/2014/main" id="{0F98E0D0-2872-2DA3-F42F-E407BF720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5" name="Oval 9">
                <a:extLst>
                  <a:ext uri="{FF2B5EF4-FFF2-40B4-BE49-F238E27FC236}">
                    <a16:creationId xmlns:a16="http://schemas.microsoft.com/office/drawing/2014/main" id="{5D7FD16C-3DD6-16B7-A962-AFD8CC406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6" name="Line 10">
                <a:extLst>
                  <a:ext uri="{FF2B5EF4-FFF2-40B4-BE49-F238E27FC236}">
                    <a16:creationId xmlns:a16="http://schemas.microsoft.com/office/drawing/2014/main" id="{8278F567-43BE-15F1-2E1D-8EC1B26EE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7" name="Line 11">
                <a:extLst>
                  <a:ext uri="{FF2B5EF4-FFF2-40B4-BE49-F238E27FC236}">
                    <a16:creationId xmlns:a16="http://schemas.microsoft.com/office/drawing/2014/main" id="{8F1EBC90-7E72-DA7A-766D-270C156D8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8" name="Line 12">
                <a:extLst>
                  <a:ext uri="{FF2B5EF4-FFF2-40B4-BE49-F238E27FC236}">
                    <a16:creationId xmlns:a16="http://schemas.microsoft.com/office/drawing/2014/main" id="{D73B94CB-A4B5-F3C4-1A65-B860061D0F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73" name="Group 25">
              <a:extLst>
                <a:ext uri="{FF2B5EF4-FFF2-40B4-BE49-F238E27FC236}">
                  <a16:creationId xmlns:a16="http://schemas.microsoft.com/office/drawing/2014/main" id="{E797799C-BBD5-2EF4-21A7-C78DCBCB75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12" name="Line 14">
                <a:extLst>
                  <a:ext uri="{FF2B5EF4-FFF2-40B4-BE49-F238E27FC236}">
                    <a16:creationId xmlns:a16="http://schemas.microsoft.com/office/drawing/2014/main" id="{C3A1D5CE-4816-BA4C-E3F0-3B3CE557C8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3" name="Line 15">
                <a:extLst>
                  <a:ext uri="{FF2B5EF4-FFF2-40B4-BE49-F238E27FC236}">
                    <a16:creationId xmlns:a16="http://schemas.microsoft.com/office/drawing/2014/main" id="{A236A03F-6BCE-3E5B-A833-A3C44DDF41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4" name="Line 16">
                <a:extLst>
                  <a:ext uri="{FF2B5EF4-FFF2-40B4-BE49-F238E27FC236}">
                    <a16:creationId xmlns:a16="http://schemas.microsoft.com/office/drawing/2014/main" id="{4546B4E3-F634-EA33-2C12-B80D2C4A6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5" name="Line 17">
                <a:extLst>
                  <a:ext uri="{FF2B5EF4-FFF2-40B4-BE49-F238E27FC236}">
                    <a16:creationId xmlns:a16="http://schemas.microsoft.com/office/drawing/2014/main" id="{A443E378-E425-845B-A4F1-65CCD8A2DA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6" name="Line 18">
                <a:extLst>
                  <a:ext uri="{FF2B5EF4-FFF2-40B4-BE49-F238E27FC236}">
                    <a16:creationId xmlns:a16="http://schemas.microsoft.com/office/drawing/2014/main" id="{EE5ADE77-4A34-1AF6-99C1-B827D7E1F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7" name="Line 19">
                <a:extLst>
                  <a:ext uri="{FF2B5EF4-FFF2-40B4-BE49-F238E27FC236}">
                    <a16:creationId xmlns:a16="http://schemas.microsoft.com/office/drawing/2014/main" id="{33680EEF-A43E-0E63-6D9A-553CA20D2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8" name="Line 20">
                <a:extLst>
                  <a:ext uri="{FF2B5EF4-FFF2-40B4-BE49-F238E27FC236}">
                    <a16:creationId xmlns:a16="http://schemas.microsoft.com/office/drawing/2014/main" id="{E6724429-9B75-31ED-5D82-04A85DAA1F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9" name="Line 21">
                <a:extLst>
                  <a:ext uri="{FF2B5EF4-FFF2-40B4-BE49-F238E27FC236}">
                    <a16:creationId xmlns:a16="http://schemas.microsoft.com/office/drawing/2014/main" id="{C608DD55-E4D6-FE64-382D-20080344A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0" name="Line 22">
                <a:extLst>
                  <a:ext uri="{FF2B5EF4-FFF2-40B4-BE49-F238E27FC236}">
                    <a16:creationId xmlns:a16="http://schemas.microsoft.com/office/drawing/2014/main" id="{606BCCE7-AD71-0F22-FB5D-EEB2FB42C2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1" name="Line 23">
                <a:extLst>
                  <a:ext uri="{FF2B5EF4-FFF2-40B4-BE49-F238E27FC236}">
                    <a16:creationId xmlns:a16="http://schemas.microsoft.com/office/drawing/2014/main" id="{002257CF-56D7-BABB-9079-A0838D18E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2" name="Line 24">
                <a:extLst>
                  <a:ext uri="{FF2B5EF4-FFF2-40B4-BE49-F238E27FC236}">
                    <a16:creationId xmlns:a16="http://schemas.microsoft.com/office/drawing/2014/main" id="{EFA86C05-3A8F-4348-185A-49F3FF067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74" name="Freeform 26">
              <a:extLst>
                <a:ext uri="{FF2B5EF4-FFF2-40B4-BE49-F238E27FC236}">
                  <a16:creationId xmlns:a16="http://schemas.microsoft.com/office/drawing/2014/main" id="{B55F0F12-C907-3112-FD22-FB37AA7D6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75" name="Group 31">
              <a:extLst>
                <a:ext uri="{FF2B5EF4-FFF2-40B4-BE49-F238E27FC236}">
                  <a16:creationId xmlns:a16="http://schemas.microsoft.com/office/drawing/2014/main" id="{BAFE3801-90BF-870C-9E59-8372A65AED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108" name="Line 27">
                <a:extLst>
                  <a:ext uri="{FF2B5EF4-FFF2-40B4-BE49-F238E27FC236}">
                    <a16:creationId xmlns:a16="http://schemas.microsoft.com/office/drawing/2014/main" id="{DB3E583F-75F3-BEEE-2548-7A77EE6A3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9" name="Oval 28">
                <a:extLst>
                  <a:ext uri="{FF2B5EF4-FFF2-40B4-BE49-F238E27FC236}">
                    <a16:creationId xmlns:a16="http://schemas.microsoft.com/office/drawing/2014/main" id="{0F5BD330-7D33-71DB-0372-AD7FA374A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0" name="Oval 29">
                <a:extLst>
                  <a:ext uri="{FF2B5EF4-FFF2-40B4-BE49-F238E27FC236}">
                    <a16:creationId xmlns:a16="http://schemas.microsoft.com/office/drawing/2014/main" id="{4AE7DA11-E1CF-3FBA-2799-D94CCC00B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1" name="Line 30">
                <a:extLst>
                  <a:ext uri="{FF2B5EF4-FFF2-40B4-BE49-F238E27FC236}">
                    <a16:creationId xmlns:a16="http://schemas.microsoft.com/office/drawing/2014/main" id="{17854217-0075-A524-963D-A30122C1A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76" name="Rectangle 32">
              <a:extLst>
                <a:ext uri="{FF2B5EF4-FFF2-40B4-BE49-F238E27FC236}">
                  <a16:creationId xmlns:a16="http://schemas.microsoft.com/office/drawing/2014/main" id="{CB5E72DB-1890-9245-B515-D4F28F3C4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538" y="2557462"/>
              <a:ext cx="303722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77" name="Line 33">
              <a:extLst>
                <a:ext uri="{FF2B5EF4-FFF2-40B4-BE49-F238E27FC236}">
                  <a16:creationId xmlns:a16="http://schemas.microsoft.com/office/drawing/2014/main" id="{6A8F3CBF-D937-012E-0F95-55D3D7B72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sp>
          <p:nvSpPr>
            <p:cNvPr id="78" name="Rectangle 34">
              <a:extLst>
                <a:ext uri="{FF2B5EF4-FFF2-40B4-BE49-F238E27FC236}">
                  <a16:creationId xmlns:a16="http://schemas.microsoft.com/office/drawing/2014/main" id="{B2EC3915-B8A9-39D1-5686-34A984E8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55" y="2557462"/>
              <a:ext cx="292089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</a:p>
          </p:txBody>
        </p:sp>
        <p:sp>
          <p:nvSpPr>
            <p:cNvPr id="79" name="Line 35">
              <a:extLst>
                <a:ext uri="{FF2B5EF4-FFF2-40B4-BE49-F238E27FC236}">
                  <a16:creationId xmlns:a16="http://schemas.microsoft.com/office/drawing/2014/main" id="{2B5ACDE8-2AB2-E3CB-F8D4-19D6DE933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80" name="Group 39">
              <a:extLst>
                <a:ext uri="{FF2B5EF4-FFF2-40B4-BE49-F238E27FC236}">
                  <a16:creationId xmlns:a16="http://schemas.microsoft.com/office/drawing/2014/main" id="{B445AB87-5394-B56E-2223-79ABD0A15D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105" name="Line 36">
                <a:extLst>
                  <a:ext uri="{FF2B5EF4-FFF2-40B4-BE49-F238E27FC236}">
                    <a16:creationId xmlns:a16="http://schemas.microsoft.com/office/drawing/2014/main" id="{515F4BF2-2E5B-6302-E00F-24E5D4FA38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6" name="Line 37">
                <a:extLst>
                  <a:ext uri="{FF2B5EF4-FFF2-40B4-BE49-F238E27FC236}">
                    <a16:creationId xmlns:a16="http://schemas.microsoft.com/office/drawing/2014/main" id="{4EB3EC3D-BCF3-252B-888E-963A74CBDD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7" name="Freeform 38">
                <a:extLst>
                  <a:ext uri="{FF2B5EF4-FFF2-40B4-BE49-F238E27FC236}">
                    <a16:creationId xmlns:a16="http://schemas.microsoft.com/office/drawing/2014/main" id="{22E7691C-DDF4-C264-4236-0AC68A211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1" name="Rectangle 40">
              <a:extLst>
                <a:ext uri="{FF2B5EF4-FFF2-40B4-BE49-F238E27FC236}">
                  <a16:creationId xmlns:a16="http://schemas.microsoft.com/office/drawing/2014/main" id="{C99A9099-03A8-C110-CB0D-F244D3DD4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2024063"/>
              <a:ext cx="1778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sz="110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</a:p>
          </p:txBody>
        </p:sp>
        <p:sp>
          <p:nvSpPr>
            <p:cNvPr id="82" name="Rectangle 41">
              <a:extLst>
                <a:ext uri="{FF2B5EF4-FFF2-40B4-BE49-F238E27FC236}">
                  <a16:creationId xmlns:a16="http://schemas.microsoft.com/office/drawing/2014/main" id="{B5E62B96-2F51-0D05-329D-9093E1948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3" y="1860550"/>
              <a:ext cx="13970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</a:p>
          </p:txBody>
        </p:sp>
        <p:sp>
          <p:nvSpPr>
            <p:cNvPr id="83" name="Rectangle 42">
              <a:extLst>
                <a:ext uri="{FF2B5EF4-FFF2-40B4-BE49-F238E27FC236}">
                  <a16:creationId xmlns:a16="http://schemas.microsoft.com/office/drawing/2014/main" id="{10AE72F5-BBBB-A956-326D-76A7F9EE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3" y="3478213"/>
              <a:ext cx="844017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</a:p>
          </p:txBody>
        </p:sp>
        <p:sp>
          <p:nvSpPr>
            <p:cNvPr id="84" name="Rectangle 43">
              <a:extLst>
                <a:ext uri="{FF2B5EF4-FFF2-40B4-BE49-F238E27FC236}">
                  <a16:creationId xmlns:a16="http://schemas.microsoft.com/office/drawing/2014/main" id="{B4BD0F47-6920-85D0-CB35-04FF7734B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688" y="2328862"/>
              <a:ext cx="1040989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</a:p>
          </p:txBody>
        </p:sp>
        <p:sp>
          <p:nvSpPr>
            <p:cNvPr id="85" name="Rectangle 44">
              <a:extLst>
                <a:ext uri="{FF2B5EF4-FFF2-40B4-BE49-F238E27FC236}">
                  <a16:creationId xmlns:a16="http://schemas.microsoft.com/office/drawing/2014/main" id="{86808642-71CB-5A3C-2ACD-AD48BB51D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781" y="3602039"/>
              <a:ext cx="2249870" cy="61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</a:p>
          </p:txBody>
        </p:sp>
        <p:grpSp>
          <p:nvGrpSpPr>
            <p:cNvPr id="86" name="Group 54">
              <a:extLst>
                <a:ext uri="{FF2B5EF4-FFF2-40B4-BE49-F238E27FC236}">
                  <a16:creationId xmlns:a16="http://schemas.microsoft.com/office/drawing/2014/main" id="{7E6B3AE2-65FF-A70D-2DF8-4085C33E77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96" name="Oval 45">
                <a:extLst>
                  <a:ext uri="{FF2B5EF4-FFF2-40B4-BE49-F238E27FC236}">
                    <a16:creationId xmlns:a16="http://schemas.microsoft.com/office/drawing/2014/main" id="{0F983E4F-079D-AE6C-AC55-F440C3C5E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7" name="Oval 46">
                <a:extLst>
                  <a:ext uri="{FF2B5EF4-FFF2-40B4-BE49-F238E27FC236}">
                    <a16:creationId xmlns:a16="http://schemas.microsoft.com/office/drawing/2014/main" id="{F7827B00-DC23-B52C-7BF9-66836604D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8" name="Line 47">
                <a:extLst>
                  <a:ext uri="{FF2B5EF4-FFF2-40B4-BE49-F238E27FC236}">
                    <a16:creationId xmlns:a16="http://schemas.microsoft.com/office/drawing/2014/main" id="{96868AB0-6427-8740-D6FD-737B84C09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9" name="Line 48">
                <a:extLst>
                  <a:ext uri="{FF2B5EF4-FFF2-40B4-BE49-F238E27FC236}">
                    <a16:creationId xmlns:a16="http://schemas.microsoft.com/office/drawing/2014/main" id="{6F8F0931-EC77-347B-F7D0-093057A29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0" name="Line 49">
                <a:extLst>
                  <a:ext uri="{FF2B5EF4-FFF2-40B4-BE49-F238E27FC236}">
                    <a16:creationId xmlns:a16="http://schemas.microsoft.com/office/drawing/2014/main" id="{D815EE70-F774-F3B7-5EA1-81DFC6E7A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1" name="Line 50">
                <a:extLst>
                  <a:ext uri="{FF2B5EF4-FFF2-40B4-BE49-F238E27FC236}">
                    <a16:creationId xmlns:a16="http://schemas.microsoft.com/office/drawing/2014/main" id="{A5287E0A-FF25-C4F6-633D-107DB7C9A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2" name="Line 51">
                <a:extLst>
                  <a:ext uri="{FF2B5EF4-FFF2-40B4-BE49-F238E27FC236}">
                    <a16:creationId xmlns:a16="http://schemas.microsoft.com/office/drawing/2014/main" id="{88462359-6731-81B5-0467-779CE4418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3" name="Line 52">
                <a:extLst>
                  <a:ext uri="{FF2B5EF4-FFF2-40B4-BE49-F238E27FC236}">
                    <a16:creationId xmlns:a16="http://schemas.microsoft.com/office/drawing/2014/main" id="{54F431FE-875F-1B36-79A0-B6780AAF5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4" name="Line 53">
                <a:extLst>
                  <a:ext uri="{FF2B5EF4-FFF2-40B4-BE49-F238E27FC236}">
                    <a16:creationId xmlns:a16="http://schemas.microsoft.com/office/drawing/2014/main" id="{AAA14A6B-EEB1-66C5-4F80-962612222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7" name="Rectangle 55">
              <a:extLst>
                <a:ext uri="{FF2B5EF4-FFF2-40B4-BE49-F238E27FC236}">
                  <a16:creationId xmlns:a16="http://schemas.microsoft.com/office/drawing/2014/main" id="{43783A73-65CE-C4D6-6EB4-0FA382FBB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3688" y="3727450"/>
              <a:ext cx="1167568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</a:p>
          </p:txBody>
        </p:sp>
        <p:grpSp>
          <p:nvGrpSpPr>
            <p:cNvPr id="88" name="Group 59">
              <a:extLst>
                <a:ext uri="{FF2B5EF4-FFF2-40B4-BE49-F238E27FC236}">
                  <a16:creationId xmlns:a16="http://schemas.microsoft.com/office/drawing/2014/main" id="{30A8A722-CC0C-718D-822F-7AF5E6E450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93" name="Freeform 56">
                <a:extLst>
                  <a:ext uri="{FF2B5EF4-FFF2-40B4-BE49-F238E27FC236}">
                    <a16:creationId xmlns:a16="http://schemas.microsoft.com/office/drawing/2014/main" id="{8515F5F8-CC35-A51C-0444-4A9756B92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4" name="Freeform 57">
                <a:extLst>
                  <a:ext uri="{FF2B5EF4-FFF2-40B4-BE49-F238E27FC236}">
                    <a16:creationId xmlns:a16="http://schemas.microsoft.com/office/drawing/2014/main" id="{78D3434C-FD25-C9F1-E6E4-61D0239FC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5" name="Rectangle 58">
                <a:extLst>
                  <a:ext uri="{FF2B5EF4-FFF2-40B4-BE49-F238E27FC236}">
                    <a16:creationId xmlns:a16="http://schemas.microsoft.com/office/drawing/2014/main" id="{839B9429-8738-B832-A40D-724384D77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9" name="Rectangle 60">
              <a:extLst>
                <a:ext uri="{FF2B5EF4-FFF2-40B4-BE49-F238E27FC236}">
                  <a16:creationId xmlns:a16="http://schemas.microsoft.com/office/drawing/2014/main" id="{E2ED2CDF-66F7-FC71-9205-5857BB3E8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888" y="2308225"/>
              <a:ext cx="1130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</a:p>
          </p:txBody>
        </p:sp>
        <p:pic>
          <p:nvPicPr>
            <p:cNvPr id="90" name="Picture 61">
              <a:extLst>
                <a:ext uri="{FF2B5EF4-FFF2-40B4-BE49-F238E27FC236}">
                  <a16:creationId xmlns:a16="http://schemas.microsoft.com/office/drawing/2014/main" id="{9CDA53FC-3D63-AFCF-BEAE-132C98180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1" name="Rectangle 63">
              <a:extLst>
                <a:ext uri="{FF2B5EF4-FFF2-40B4-BE49-F238E27FC236}">
                  <a16:creationId xmlns:a16="http://schemas.microsoft.com/office/drawing/2014/main" id="{C447EE36-E761-5902-D4C2-DE5998C05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400" y="3225800"/>
              <a:ext cx="474942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</a:p>
          </p:txBody>
        </p:sp>
        <p:sp>
          <p:nvSpPr>
            <p:cNvPr id="92" name="Line 64">
              <a:extLst>
                <a:ext uri="{FF2B5EF4-FFF2-40B4-BE49-F238E27FC236}">
                  <a16:creationId xmlns:a16="http://schemas.microsoft.com/office/drawing/2014/main" id="{914B67A0-E163-4243-C656-1CD283FD7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</p:grpSp>
      <p:sp>
        <p:nvSpPr>
          <p:cNvPr id="131" name="ZoneTexte 2047">
            <a:extLst>
              <a:ext uri="{FF2B5EF4-FFF2-40B4-BE49-F238E27FC236}">
                <a16:creationId xmlns:a16="http://schemas.microsoft.com/office/drawing/2014/main" id="{3B665A6C-AF06-DA7A-BE0B-886A5AF741BC}"/>
              </a:ext>
            </a:extLst>
          </p:cNvPr>
          <p:cNvSpPr txBox="1"/>
          <p:nvPr/>
        </p:nvSpPr>
        <p:spPr>
          <a:xfrm>
            <a:off x="5213196" y="1590619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 neutrino (super) beam</a:t>
            </a: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9228E155-8581-B2E0-2283-C3BC5864EE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154" y="3202403"/>
            <a:ext cx="5685285" cy="183748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B9572E78-6758-9A93-5EE6-CD3E89D20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826" y="5022286"/>
            <a:ext cx="4042853" cy="1476400"/>
          </a:xfrm>
          <a:prstGeom prst="rect">
            <a:avLst/>
          </a:prstGeom>
        </p:spPr>
      </p:pic>
      <p:sp>
        <p:nvSpPr>
          <p:cNvPr id="134" name="ZoneTexte 14">
            <a:extLst>
              <a:ext uri="{FF2B5EF4-FFF2-40B4-BE49-F238E27FC236}">
                <a16:creationId xmlns:a16="http://schemas.microsoft.com/office/drawing/2014/main" id="{8E5FB0A3-34D6-C24E-41D3-AFF5E2F0217E}"/>
              </a:ext>
            </a:extLst>
          </p:cNvPr>
          <p:cNvSpPr txBox="1"/>
          <p:nvPr/>
        </p:nvSpPr>
        <p:spPr>
          <a:xfrm>
            <a:off x="4391931" y="6425063"/>
            <a:ext cx="5346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Times New Roman"/>
                <a:cs typeface="Times New Roman"/>
              </a:rPr>
              <a:t>at 100 km from the target, per year (in absence of oscillations)</a:t>
            </a:r>
          </a:p>
        </p:txBody>
      </p:sp>
      <p:sp>
        <p:nvSpPr>
          <p:cNvPr id="135" name="ZoneTexte 11">
            <a:extLst>
              <a:ext uri="{FF2B5EF4-FFF2-40B4-BE49-F238E27FC236}">
                <a16:creationId xmlns:a16="http://schemas.microsoft.com/office/drawing/2014/main" id="{5626E09C-824D-88DC-DEE0-DB4D38723C3C}"/>
              </a:ext>
            </a:extLst>
          </p:cNvPr>
          <p:cNvSpPr txBox="1"/>
          <p:nvPr/>
        </p:nvSpPr>
        <p:spPr>
          <a:xfrm>
            <a:off x="311729" y="4944414"/>
            <a:ext cx="3005994" cy="15542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AC4FA6-43F6-0E46-7F85-8694D0611E42}"/>
              </a:ext>
            </a:extLst>
          </p:cNvPr>
          <p:cNvSpPr txBox="1"/>
          <p:nvPr/>
        </p:nvSpPr>
        <p:spPr>
          <a:xfrm>
            <a:off x="4239338" y="3218944"/>
            <a:ext cx="14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0432FF"/>
                </a:solidFill>
              </a:rPr>
              <a:t>"neutrino mode"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BA33B-8358-7030-1662-CDE03EB797A2}"/>
              </a:ext>
            </a:extLst>
          </p:cNvPr>
          <p:cNvSpPr txBox="1"/>
          <p:nvPr/>
        </p:nvSpPr>
        <p:spPr>
          <a:xfrm>
            <a:off x="7197223" y="3218944"/>
            <a:ext cx="1760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0432FF"/>
                </a:solidFill>
              </a:rPr>
              <a:t>"anti-neutrino mode"</a:t>
            </a:r>
          </a:p>
        </p:txBody>
      </p:sp>
    </p:spTree>
    <p:extLst>
      <p:ext uri="{BB962C8B-B14F-4D97-AF65-F5344CB8AC3E}">
        <p14:creationId xmlns:p14="http://schemas.microsoft.com/office/powerpoint/2010/main" val="26093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15E2928-3928-8041-B387-CC5248E43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6977" y="1842946"/>
            <a:ext cx="2966589" cy="3225800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DESY, 23/05/2023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350- 550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3477042" cy="369332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 Water Cherenkov detector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424297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~20”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32798E-8EDA-8D41-A87C-5CD68F32F8F8}"/>
              </a:ext>
            </a:extLst>
          </p:cNvPr>
          <p:cNvCxnSpPr>
            <a:cxnSpLocks/>
          </p:cNvCxnSpPr>
          <p:nvPr/>
        </p:nvCxnSpPr>
        <p:spPr>
          <a:xfrm flipH="1">
            <a:off x="8644773" y="2667671"/>
            <a:ext cx="74111" cy="2175227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08D1E0-615C-0C40-98B8-C56A4141A27F}"/>
              </a:ext>
            </a:extLst>
          </p:cNvPr>
          <p:cNvSpPr txBox="1"/>
          <p:nvPr/>
        </p:nvSpPr>
        <p:spPr>
          <a:xfrm rot="5551263">
            <a:off x="8516195" y="354481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75 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815C91-11D3-7144-8789-527717A48D29}"/>
              </a:ext>
            </a:extLst>
          </p:cNvPr>
          <p:cNvGrpSpPr/>
          <p:nvPr/>
        </p:nvGrpSpPr>
        <p:grpSpPr>
          <a:xfrm rot="16670658">
            <a:off x="7241818" y="3994061"/>
            <a:ext cx="369332" cy="1925053"/>
            <a:chOff x="8459561" y="2943726"/>
            <a:chExt cx="369332" cy="192505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1444C58-63DE-FE41-82B5-3802024482AA}"/>
                </a:ext>
              </a:extLst>
            </p:cNvPr>
            <p:cNvCxnSpPr>
              <a:cxnSpLocks/>
            </p:cNvCxnSpPr>
            <p:nvPr/>
          </p:nvCxnSpPr>
          <p:spPr>
            <a:xfrm>
              <a:off x="8758990" y="2943726"/>
              <a:ext cx="0" cy="1925053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7B373A-688D-FD45-8715-8D94A1EC339E}"/>
                </a:ext>
              </a:extLst>
            </p:cNvPr>
            <p:cNvSpPr txBox="1"/>
            <p:nvPr/>
          </p:nvSpPr>
          <p:spPr>
            <a:xfrm rot="5400000">
              <a:off x="8316252" y="372158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75 m</a:t>
              </a:r>
            </a:p>
          </p:txBody>
        </p:sp>
      </p:grpSp>
      <p:pic>
        <p:nvPicPr>
          <p:cNvPr id="29" name="Immagine 5">
            <a:extLst>
              <a:ext uri="{FF2B5EF4-FFF2-40B4-BE49-F238E27FC236}">
                <a16:creationId xmlns:a16="http://schemas.microsoft.com/office/drawing/2014/main" id="{907E4378-305C-8742-AC12-0FEFD88347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8720" y="4835298"/>
            <a:ext cx="4415289" cy="1754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FD8442A-DB73-9889-0647-3BD6160D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50" y="1028033"/>
            <a:ext cx="8051800" cy="26547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29" y="3784358"/>
            <a:ext cx="7368407" cy="2555480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6822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Neutrinos in the far detector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097090" y="699410"/>
            <a:ext cx="269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cs typeface="Times New Roman"/>
              </a:rPr>
              <a:t>540 km (2.5 GeV), 10 years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42050" y="6289885"/>
            <a:ext cx="820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cs typeface="Times New Roman"/>
              </a:rPr>
              <a:t>below </a:t>
            </a:r>
            <a:r>
              <a:rPr lang="el-GR" dirty="0" err="1">
                <a:solidFill>
                  <a:srgbClr val="0432FF"/>
                </a:solidFill>
                <a:cs typeface="Times New Roman"/>
              </a:rPr>
              <a:t>ν</a:t>
            </a:r>
            <a:r>
              <a:rPr lang="el-GR" baseline="-25000" dirty="0" err="1">
                <a:solidFill>
                  <a:srgbClr val="0432FF"/>
                </a:solidFill>
                <a:cs typeface="Times New Roman"/>
              </a:rPr>
              <a:t>τ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production, almost only QE events, not suffering too much by </a:t>
            </a:r>
            <a:r>
              <a:rPr lang="el-GR" dirty="0">
                <a:solidFill>
                  <a:srgbClr val="0432FF"/>
                </a:solidFill>
                <a:cs typeface="Times New Roman"/>
              </a:rPr>
              <a:t>π</a:t>
            </a:r>
            <a:r>
              <a:rPr lang="fr-CH" baseline="30000" dirty="0">
                <a:solidFill>
                  <a:srgbClr val="0432FF"/>
                </a:solidFill>
                <a:cs typeface="Times New Roman"/>
              </a:rPr>
              <a:t>0</a:t>
            </a:r>
            <a:r>
              <a:rPr lang="fr-CH" dirty="0">
                <a:solidFill>
                  <a:srgbClr val="0432FF"/>
                </a:solidFill>
                <a:cs typeface="Times New Roman"/>
              </a:rPr>
              <a:t> background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84695" y="1337712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21605" y="1337712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5" name="ZoneTexte 4"/>
          <p:cNvSpPr txBox="1"/>
          <p:nvPr/>
        </p:nvSpPr>
        <p:spPr>
          <a:xfrm rot="16200000">
            <a:off x="-119219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=0</a:t>
            </a:r>
            <a:endParaRPr lang="en-GB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33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968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Outlook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033" y="1500950"/>
            <a:ext cx="1608083" cy="834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C429D3-C736-CCB0-D387-E128F5D52A92}"/>
              </a:ext>
            </a:extLst>
          </p:cNvPr>
          <p:cNvSpPr txBox="1"/>
          <p:nvPr/>
        </p:nvSpPr>
        <p:spPr>
          <a:xfrm>
            <a:off x="443823" y="1623126"/>
            <a:ext cx="6694397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Brief introduction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432FF"/>
                </a:solidFill>
              </a:rPr>
              <a:t>Applications of neutrons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The ESS neutron facility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432FF"/>
                </a:solidFill>
              </a:rPr>
              <a:t>Neutrino Oscillations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Matter-antimatter asymmetry in the Universe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432FF"/>
                </a:solidFill>
              </a:rPr>
              <a:t>How to observe CP violation in the leptonic sector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The ESS neutrino Super Beam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432FF"/>
                </a:solidFill>
              </a:rPr>
              <a:t>Conclusions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F75621-7767-450D-B4A5-29DE3EC75C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67" y="26953"/>
            <a:ext cx="2943407" cy="68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2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sz="4400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6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DESY, 23/05/2023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77781-2B21-9F41-9E31-1DC676B1E0CA}"/>
              </a:ext>
            </a:extLst>
          </p:cNvPr>
          <p:cNvSpPr txBox="1"/>
          <p:nvPr/>
        </p:nvSpPr>
        <p:spPr>
          <a:xfrm rot="16200000">
            <a:off x="-711872" y="2143422"/>
            <a:ext cx="220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oscillation probability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B49099-E887-71FC-4743-2F41A8618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48" y="1442178"/>
            <a:ext cx="5163417" cy="4915050"/>
          </a:xfrm>
          <a:prstGeom prst="rect">
            <a:avLst/>
          </a:prstGeom>
        </p:spPr>
      </p:pic>
      <p:cxnSp>
        <p:nvCxnSpPr>
          <p:cNvPr id="14" name="Connecteur droit avec flèche 5">
            <a:extLst>
              <a:ext uri="{FF2B5EF4-FFF2-40B4-BE49-F238E27FC236}">
                <a16:creationId xmlns:a16="http://schemas.microsoft.com/office/drawing/2014/main" id="{26AE6732-25E5-E337-AD65-66FB58B4739B}"/>
              </a:ext>
            </a:extLst>
          </p:cNvPr>
          <p:cNvCxnSpPr>
            <a:cxnSpLocks/>
          </p:cNvCxnSpPr>
          <p:nvPr/>
        </p:nvCxnSpPr>
        <p:spPr>
          <a:xfrm flipH="1">
            <a:off x="2297059" y="2873206"/>
            <a:ext cx="3738594" cy="5078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7">
            <a:extLst>
              <a:ext uri="{FF2B5EF4-FFF2-40B4-BE49-F238E27FC236}">
                <a16:creationId xmlns:a16="http://schemas.microsoft.com/office/drawing/2014/main" id="{6B3ACE4D-7890-EF33-BA20-29466E901194}"/>
              </a:ext>
            </a:extLst>
          </p:cNvPr>
          <p:cNvSpPr txBox="1"/>
          <p:nvPr/>
        </p:nvSpPr>
        <p:spPr>
          <a:xfrm>
            <a:off x="6035653" y="2365374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6" name="Connecteur droit avec flèche 9">
            <a:extLst>
              <a:ext uri="{FF2B5EF4-FFF2-40B4-BE49-F238E27FC236}">
                <a16:creationId xmlns:a16="http://schemas.microsoft.com/office/drawing/2014/main" id="{242E9B96-1B39-3B4C-32FD-1CEC8B6A29C3}"/>
              </a:ext>
            </a:extLst>
          </p:cNvPr>
          <p:cNvCxnSpPr>
            <a:cxnSpLocks/>
          </p:cNvCxnSpPr>
          <p:nvPr/>
        </p:nvCxnSpPr>
        <p:spPr>
          <a:xfrm flipH="1" flipV="1">
            <a:off x="4158121" y="3653348"/>
            <a:ext cx="2304535" cy="5566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2">
            <a:extLst>
              <a:ext uri="{FF2B5EF4-FFF2-40B4-BE49-F238E27FC236}">
                <a16:creationId xmlns:a16="http://schemas.microsoft.com/office/drawing/2014/main" id="{3AFD4E69-E0D1-BC4C-8825-F6AD0D01C42B}"/>
              </a:ext>
            </a:extLst>
          </p:cNvPr>
          <p:cNvSpPr txBox="1"/>
          <p:nvPr/>
        </p:nvSpPr>
        <p:spPr>
          <a:xfrm>
            <a:off x="6492408" y="3969628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436A8D3C-FA71-B7DA-276A-0EBC3CCEDE28}"/>
              </a:ext>
            </a:extLst>
          </p:cNvPr>
          <p:cNvSpPr/>
          <p:nvPr/>
        </p:nvSpPr>
        <p:spPr>
          <a:xfrm>
            <a:off x="6824598" y="4647861"/>
            <a:ext cx="1204391" cy="484632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ZoneTexte 7">
            <a:extLst>
              <a:ext uri="{FF2B5EF4-FFF2-40B4-BE49-F238E27FC236}">
                <a16:creationId xmlns:a16="http://schemas.microsoft.com/office/drawing/2014/main" id="{904DC408-E623-12D1-BAF7-32BB3E63C636}"/>
              </a:ext>
            </a:extLst>
          </p:cNvPr>
          <p:cNvSpPr txBox="1"/>
          <p:nvPr/>
        </p:nvSpPr>
        <p:spPr>
          <a:xfrm>
            <a:off x="6297767" y="5404804"/>
            <a:ext cx="258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full coverage of the 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447449"/>
          </a:xfrm>
        </p:spPr>
        <p:txBody>
          <a:bodyPr>
            <a:normAutofit/>
          </a:bodyPr>
          <a:lstStyle/>
          <a:p>
            <a:r>
              <a:rPr lang="en-US" sz="4800" dirty="0"/>
              <a:t>ESS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7077" y="2837002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105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6151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and coherent scattering 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414" y="810548"/>
            <a:ext cx="2683329" cy="1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962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A1B832-A0F8-1E49-9CA2-F4C7945E22F6}"/>
              </a:ext>
            </a:extLst>
          </p:cNvPr>
          <p:cNvSpPr/>
          <p:nvPr/>
        </p:nvSpPr>
        <p:spPr>
          <a:xfrm>
            <a:off x="6537433" y="3770557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42866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Candidate active mines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716" y="1030159"/>
            <a:ext cx="38674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Garpenberg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540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1200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Zinkgruvan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360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1500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" y="3899678"/>
            <a:ext cx="3577159" cy="26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:\Users\tordeke\AppData\Local\Temp\GAE 2742 L175_A.jpg">
            <a:extLst>
              <a:ext uri="{FF2B5EF4-FFF2-40B4-BE49-F238E27FC236}">
                <a16:creationId xmlns:a16="http://schemas.microsoft.com/office/drawing/2014/main" id="{7C773F53-27E4-BC4B-B51E-44D8B3F7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4543" y="4626560"/>
            <a:ext cx="2679602" cy="19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7B264D-C973-B44B-830C-888517258E69}"/>
              </a:ext>
            </a:extLst>
          </p:cNvPr>
          <p:cNvSpPr txBox="1"/>
          <p:nvPr/>
        </p:nvSpPr>
        <p:spPr>
          <a:xfrm>
            <a:off x="3584543" y="6242584"/>
            <a:ext cx="16614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latin typeface="+mn-lt"/>
                <a:cs typeface="+mn-cs"/>
              </a:rPr>
              <a:t>Granite drill cores</a:t>
            </a:r>
            <a:endParaRPr lang="sv-SE" sz="1600" dirty="0">
              <a:latin typeface="+mn-lt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A5D26-B305-6D4E-A58B-00DCCF9981ED}"/>
              </a:ext>
            </a:extLst>
          </p:cNvPr>
          <p:cNvGrpSpPr/>
          <p:nvPr/>
        </p:nvGrpSpPr>
        <p:grpSpPr>
          <a:xfrm>
            <a:off x="3378037" y="906851"/>
            <a:ext cx="1906580" cy="2809952"/>
            <a:chOff x="2107065" y="819809"/>
            <a:chExt cx="3917789" cy="57741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961B23-C713-5641-AC55-1893A721F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3F4351-BC73-9A49-9BF8-1E9BAAC41532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FBFC0B-7FA1-B342-9EFC-AC7A5DECFF79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19D895-881D-A84C-B482-AF4875C02639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619D6B-4F37-EB45-9D63-4E08CE5DEBD1}"/>
              </a:ext>
            </a:extLst>
          </p:cNvPr>
          <p:cNvSpPr txBox="1"/>
          <p:nvPr/>
        </p:nvSpPr>
        <p:spPr>
          <a:xfrm>
            <a:off x="2136970" y="6168774"/>
            <a:ext cx="130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Garpenberg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61D32-BE3C-5345-9756-0C29872B81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6285" y="1322195"/>
            <a:ext cx="3322747" cy="24920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88E5DA-B63C-0A49-B452-E034A520B88B}"/>
              </a:ext>
            </a:extLst>
          </p:cNvPr>
          <p:cNvSpPr txBox="1"/>
          <p:nvPr/>
        </p:nvSpPr>
        <p:spPr>
          <a:xfrm>
            <a:off x="5590884" y="903505"/>
            <a:ext cx="121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Zinkgruvan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0ED32-2BDB-5341-8A69-65849CC13E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45" y="4375381"/>
            <a:ext cx="2867568" cy="215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404376-2610-8341-9B1A-BCDAFA7D85FD}"/>
              </a:ext>
            </a:extLst>
          </p:cNvPr>
          <p:cNvSpPr txBox="1"/>
          <p:nvPr/>
        </p:nvSpPr>
        <p:spPr>
          <a:xfrm>
            <a:off x="6245015" y="5947750"/>
            <a:ext cx="2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possible location of MEMPHYS in</a:t>
            </a:r>
          </a:p>
          <a:p>
            <a:r>
              <a:rPr lang="en-GB" sz="1600" dirty="0">
                <a:solidFill>
                  <a:srgbClr val="FFFF00"/>
                </a:solidFill>
              </a:rPr>
              <a:t>Zinkgruvan mine</a:t>
            </a:r>
          </a:p>
        </p:txBody>
      </p:sp>
    </p:spTree>
    <p:extLst>
      <p:ext uri="{BB962C8B-B14F-4D97-AF65-F5344CB8AC3E}">
        <p14:creationId xmlns:p14="http://schemas.microsoft.com/office/powerpoint/2010/main" val="10142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5AACD4-23E5-9842-52F5-DECA12AA64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8564"/>
            <a:ext cx="9144000" cy="6033062"/>
          </a:xfrm>
          <a:prstGeom prst="rect">
            <a:avLst/>
          </a:prstGeom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0739" y="1626630"/>
            <a:ext cx="6862522" cy="1621896"/>
          </a:xfrm>
        </p:spPr>
        <p:txBody>
          <a:bodyPr>
            <a:noAutofit/>
          </a:bodyPr>
          <a:lstStyle/>
          <a:p>
            <a:r>
              <a:rPr lang="en-GB" sz="4400" b="0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ESSνSB EU-H2020 Design Study and feasibility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DESY, 23/05/2023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5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DESY, 23/05/2023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466120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</a:t>
            </a:r>
          </a:p>
        </p:txBody>
      </p:sp>
      <p:graphicFrame>
        <p:nvGraphicFramePr>
          <p:cNvPr id="14" name="Diagramme 3"/>
          <p:cNvGraphicFramePr/>
          <p:nvPr/>
        </p:nvGraphicFramePr>
        <p:xfrm>
          <a:off x="5442276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076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88263"/>
            <a:ext cx="6862522" cy="994541"/>
          </a:xfrm>
          <a:ln>
            <a:noFill/>
          </a:ln>
        </p:spPr>
        <p:txBody>
          <a:bodyPr/>
          <a:lstStyle/>
          <a:p>
            <a:r>
              <a:rPr lang="en-GB" dirty="0"/>
              <a:t>Design Study ESSνSB</a:t>
            </a:r>
            <a:br>
              <a:rPr lang="en-GB" dirty="0"/>
            </a:br>
            <a:r>
              <a:rPr lang="en-GB" sz="3200" dirty="0"/>
              <a:t>(2018-2022)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27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22794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16" y="1471448"/>
            <a:ext cx="5189078" cy="221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020" y="6182486"/>
            <a:ext cx="528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>
                <a:latin typeface="Times New Roman" charset="0"/>
                <a:ea typeface="Times New Roman" charset="0"/>
              </a:rPr>
              <a:t>SCK•CEN, SNS, PSI, RAL</a:t>
            </a:r>
            <a:r>
              <a:rPr lang="el-GR" dirty="0">
                <a:latin typeface="Times New Roman" charset="0"/>
                <a:ea typeface="Times New Roman" charset="0"/>
              </a:rPr>
              <a:t>, </a:t>
            </a:r>
            <a:r>
              <a:rPr lang="fr-CH" dirty="0">
                <a:solidFill>
                  <a:srgbClr val="0432FF"/>
                </a:solidFill>
                <a:latin typeface="Times New Roman" charset="0"/>
                <a:ea typeface="Times New Roman" charset="0"/>
              </a:rPr>
              <a:t>NU</a:t>
            </a:r>
            <a:r>
              <a:rPr lang="en-GB" dirty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250C2-6D98-744D-8585-84C1C21598A5}"/>
              </a:ext>
            </a:extLst>
          </p:cNvPr>
          <p:cNvSpPr txBox="1"/>
          <p:nvPr/>
        </p:nvSpPr>
        <p:spPr>
          <a:xfrm>
            <a:off x="6381742" y="5443644"/>
            <a:ext cx="22155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More information on:</a:t>
            </a:r>
          </a:p>
          <a:p>
            <a:r>
              <a:rPr lang="en-GB" dirty="0">
                <a:hlinkClick r:id="rId6"/>
              </a:rPr>
              <a:t>http://</a:t>
            </a:r>
            <a:r>
              <a:rPr lang="en-GB" dirty="0" err="1">
                <a:hlinkClick r:id="rId6"/>
              </a:rPr>
              <a:t>essnusb.eu</a:t>
            </a:r>
            <a:r>
              <a:rPr lang="en-GB" dirty="0">
                <a:hlinkClick r:id="rId6"/>
              </a:rPr>
              <a:t>/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E9EE0-0232-3B2F-CDFD-CD6D3664E24B}"/>
              </a:ext>
            </a:extLst>
          </p:cNvPr>
          <p:cNvSpPr txBox="1"/>
          <p:nvPr/>
        </p:nvSpPr>
        <p:spPr>
          <a:xfrm>
            <a:off x="5807243" y="3328737"/>
            <a:ext cx="322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FF0000"/>
                </a:solidFill>
              </a:rPr>
              <a:t>now finished end of March 2022</a:t>
            </a:r>
          </a:p>
        </p:txBody>
      </p:sp>
    </p:spTree>
    <p:extLst>
      <p:ext uri="{BB962C8B-B14F-4D97-AF65-F5344CB8AC3E}">
        <p14:creationId xmlns:p14="http://schemas.microsoft.com/office/powerpoint/2010/main" val="12052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59219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 studied modifications and </a:t>
            </a:r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identified needed R&amp;D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DESY, 23/05/2023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28</a:t>
            </a:fld>
            <a:endParaRPr lang="en-GB" noProof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F944E9-A7B4-9744-8A6A-11DCF924606D}"/>
              </a:ext>
            </a:extLst>
          </p:cNvPr>
          <p:cNvSpPr txBox="1"/>
          <p:nvPr/>
        </p:nvSpPr>
        <p:spPr>
          <a:xfrm>
            <a:off x="375791" y="675607"/>
            <a:ext cx="133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</a:t>
            </a:r>
            <a:r>
              <a:rPr lang="en-GB" sz="2400" baseline="30000" dirty="0"/>
              <a:t>-</a:t>
            </a:r>
            <a:r>
              <a:rPr lang="en-GB" sz="2400" dirty="0"/>
              <a:t> source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A90720-A559-FC4C-8AAF-D11CDE27F076}"/>
              </a:ext>
            </a:extLst>
          </p:cNvPr>
          <p:cNvSpPr txBox="1"/>
          <p:nvPr/>
        </p:nvSpPr>
        <p:spPr>
          <a:xfrm>
            <a:off x="6084521" y="996732"/>
            <a:ext cx="2934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time operation option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B0F6242-730B-4A48-9C45-C08E288E26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038" y="1528994"/>
            <a:ext cx="3617104" cy="202614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965A516-4F90-6A44-B620-77ECFAA661AB}"/>
              </a:ext>
            </a:extLst>
          </p:cNvPr>
          <p:cNvGrpSpPr/>
          <p:nvPr/>
        </p:nvGrpSpPr>
        <p:grpSpPr>
          <a:xfrm>
            <a:off x="302193" y="3357386"/>
            <a:ext cx="3104017" cy="3101201"/>
            <a:chOff x="182880" y="867708"/>
            <a:chExt cx="3967920" cy="3964320"/>
          </a:xfrm>
        </p:grpSpPr>
        <p:pic>
          <p:nvPicPr>
            <p:cNvPr id="40" name="Picture 17">
              <a:extLst>
                <a:ext uri="{FF2B5EF4-FFF2-40B4-BE49-F238E27FC236}">
                  <a16:creationId xmlns:a16="http://schemas.microsoft.com/office/drawing/2014/main" id="{B9EE76B1-B96C-1946-A18E-266888F0B77A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93200" y="975348"/>
              <a:ext cx="3657600" cy="365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" name="CustomShape 1">
              <a:extLst>
                <a:ext uri="{FF2B5EF4-FFF2-40B4-BE49-F238E27FC236}">
                  <a16:creationId xmlns:a16="http://schemas.microsoft.com/office/drawing/2014/main" id="{208F78B4-F8D9-4844-93C6-E6DBCEF68612}"/>
                </a:ext>
              </a:extLst>
            </p:cNvPr>
            <p:cNvSpPr/>
            <p:nvPr/>
          </p:nvSpPr>
          <p:spPr>
            <a:xfrm>
              <a:off x="1426320" y="1889748"/>
              <a:ext cx="1828800" cy="1828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42" name="Group 6">
              <a:extLst>
                <a:ext uri="{FF2B5EF4-FFF2-40B4-BE49-F238E27FC236}">
                  <a16:creationId xmlns:a16="http://schemas.microsoft.com/office/drawing/2014/main" id="{4425571A-2D32-6E44-AEBC-7B1611015C97}"/>
                </a:ext>
              </a:extLst>
            </p:cNvPr>
            <p:cNvGrpSpPr/>
            <p:nvPr/>
          </p:nvGrpSpPr>
          <p:grpSpPr>
            <a:xfrm>
              <a:off x="1734480" y="2119788"/>
              <a:ext cx="1142640" cy="179280"/>
              <a:chOff x="1734480" y="2424600"/>
              <a:chExt cx="1142640" cy="179280"/>
            </a:xfrm>
          </p:grpSpPr>
          <p:sp>
            <p:nvSpPr>
              <p:cNvPr id="72" name="Freeform 7">
                <a:extLst>
                  <a:ext uri="{FF2B5EF4-FFF2-40B4-BE49-F238E27FC236}">
                    <a16:creationId xmlns:a16="http://schemas.microsoft.com/office/drawing/2014/main" id="{30CD3A32-891E-D046-A518-AD1CBB803F70}"/>
                  </a:ext>
                </a:extLst>
              </p:cNvPr>
              <p:cNvSpPr/>
              <p:nvPr/>
            </p:nvSpPr>
            <p:spPr>
              <a:xfrm>
                <a:off x="1734480" y="2424600"/>
                <a:ext cx="114300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3175" h="483">
                    <a:moveTo>
                      <a:pt x="1587" y="482"/>
                    </a:moveTo>
                    <a:lnTo>
                      <a:pt x="0" y="482"/>
                    </a:lnTo>
                    <a:lnTo>
                      <a:pt x="0" y="0"/>
                    </a:lnTo>
                    <a:lnTo>
                      <a:pt x="3174" y="0"/>
                    </a:lnTo>
                    <a:lnTo>
                      <a:pt x="3174" y="482"/>
                    </a:lnTo>
                    <a:lnTo>
                      <a:pt x="1587" y="482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73" name="Freeform 8">
                <a:extLst>
                  <a:ext uri="{FF2B5EF4-FFF2-40B4-BE49-F238E27FC236}">
                    <a16:creationId xmlns:a16="http://schemas.microsoft.com/office/drawing/2014/main" id="{B68ABF66-704E-1D41-9888-24EF588FDC53}"/>
                  </a:ext>
                </a:extLst>
              </p:cNvPr>
              <p:cNvSpPr/>
              <p:nvPr/>
            </p:nvSpPr>
            <p:spPr>
              <a:xfrm>
                <a:off x="1744200" y="2424600"/>
                <a:ext cx="15372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427" h="483">
                    <a:moveTo>
                      <a:pt x="237" y="54"/>
                    </a:moveTo>
                    <a:cubicBezTo>
                      <a:pt x="243" y="30"/>
                      <a:pt x="245" y="22"/>
                      <a:pt x="310" y="22"/>
                    </a:cubicBezTo>
                    <a:cubicBezTo>
                      <a:pt x="333" y="22"/>
                      <a:pt x="338" y="22"/>
                      <a:pt x="338" y="8"/>
                    </a:cubicBezTo>
                    <a:cubicBezTo>
                      <a:pt x="338" y="0"/>
                      <a:pt x="330" y="0"/>
                      <a:pt x="326" y="0"/>
                    </a:cubicBezTo>
                    <a:cubicBezTo>
                      <a:pt x="304" y="0"/>
                      <a:pt x="245" y="2"/>
                      <a:pt x="222" y="2"/>
                    </a:cubicBezTo>
                    <a:cubicBezTo>
                      <a:pt x="202" y="2"/>
                      <a:pt x="149" y="0"/>
                      <a:pt x="128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2"/>
                      <a:pt x="122" y="22"/>
                      <a:pt x="134" y="22"/>
                    </a:cubicBezTo>
                    <a:cubicBezTo>
                      <a:pt x="136" y="22"/>
                      <a:pt x="149" y="22"/>
                      <a:pt x="162" y="24"/>
                    </a:cubicBezTo>
                    <a:cubicBezTo>
                      <a:pt x="174" y="24"/>
                      <a:pt x="181" y="26"/>
                      <a:pt x="181" y="35"/>
                    </a:cubicBezTo>
                    <a:cubicBezTo>
                      <a:pt x="181" y="37"/>
                      <a:pt x="179" y="40"/>
                      <a:pt x="178" y="48"/>
                    </a:cubicBezTo>
                    <a:lnTo>
                      <a:pt x="83" y="428"/>
                    </a:lnTo>
                    <a:cubicBezTo>
                      <a:pt x="77" y="455"/>
                      <a:pt x="75" y="460"/>
                      <a:pt x="19" y="460"/>
                    </a:cubicBezTo>
                    <a:cubicBezTo>
                      <a:pt x="6" y="460"/>
                      <a:pt x="0" y="460"/>
                      <a:pt x="0" y="474"/>
                    </a:cubicBezTo>
                    <a:cubicBezTo>
                      <a:pt x="0" y="482"/>
                      <a:pt x="6" y="482"/>
                      <a:pt x="19" y="482"/>
                    </a:cubicBezTo>
                    <a:lnTo>
                      <a:pt x="346" y="482"/>
                    </a:lnTo>
                    <a:cubicBezTo>
                      <a:pt x="363" y="482"/>
                      <a:pt x="363" y="482"/>
                      <a:pt x="368" y="471"/>
                    </a:cubicBezTo>
                    <a:lnTo>
                      <a:pt x="424" y="317"/>
                    </a:lnTo>
                    <a:cubicBezTo>
                      <a:pt x="426" y="311"/>
                      <a:pt x="426" y="309"/>
                      <a:pt x="426" y="307"/>
                    </a:cubicBezTo>
                    <a:cubicBezTo>
                      <a:pt x="426" y="304"/>
                      <a:pt x="424" y="299"/>
                      <a:pt x="418" y="299"/>
                    </a:cubicBezTo>
                    <a:cubicBezTo>
                      <a:pt x="411" y="299"/>
                      <a:pt x="411" y="304"/>
                      <a:pt x="406" y="315"/>
                    </a:cubicBezTo>
                    <a:cubicBezTo>
                      <a:pt x="382" y="380"/>
                      <a:pt x="350" y="460"/>
                      <a:pt x="229" y="460"/>
                    </a:cubicBezTo>
                    <a:lnTo>
                      <a:pt x="162" y="460"/>
                    </a:lnTo>
                    <a:cubicBezTo>
                      <a:pt x="152" y="460"/>
                      <a:pt x="150" y="460"/>
                      <a:pt x="147" y="460"/>
                    </a:cubicBezTo>
                    <a:cubicBezTo>
                      <a:pt x="139" y="460"/>
                      <a:pt x="138" y="458"/>
                      <a:pt x="138" y="453"/>
                    </a:cubicBezTo>
                    <a:cubicBezTo>
                      <a:pt x="138" y="450"/>
                      <a:pt x="138" y="448"/>
                      <a:pt x="141" y="436"/>
                    </a:cubicBezTo>
                    <a:lnTo>
                      <a:pt x="237" y="54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4" name="Freeform 9">
                <a:extLst>
                  <a:ext uri="{FF2B5EF4-FFF2-40B4-BE49-F238E27FC236}">
                    <a16:creationId xmlns:a16="http://schemas.microsoft.com/office/drawing/2014/main" id="{587588BA-8E48-5D49-BC41-68733E9211B9}"/>
                  </a:ext>
                </a:extLst>
              </p:cNvPr>
              <p:cNvSpPr/>
              <p:nvPr/>
            </p:nvSpPr>
            <p:spPr>
              <a:xfrm>
                <a:off x="1991520" y="250488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5" name="Freeform 10">
                <a:extLst>
                  <a:ext uri="{FF2B5EF4-FFF2-40B4-BE49-F238E27FC236}">
                    <a16:creationId xmlns:a16="http://schemas.microsoft.com/office/drawing/2014/main" id="{4E63A09A-DF3B-6144-97B7-D56839A19F60}"/>
                  </a:ext>
                </a:extLst>
              </p:cNvPr>
              <p:cNvSpPr/>
              <p:nvPr/>
            </p:nvSpPr>
            <p:spPr>
              <a:xfrm>
                <a:off x="225468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4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8"/>
                    </a:cubicBezTo>
                    <a:cubicBezTo>
                      <a:pt x="168" y="211"/>
                      <a:pt x="144" y="213"/>
                      <a:pt x="126" y="215"/>
                    </a:cubicBezTo>
                    <a:cubicBezTo>
                      <a:pt x="122" y="215"/>
                      <a:pt x="104" y="216"/>
                      <a:pt x="99" y="216"/>
                    </a:cubicBezTo>
                    <a:cubicBezTo>
                      <a:pt x="93" y="216"/>
                      <a:pt x="88" y="218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6"/>
                      <a:pt x="141" y="466"/>
                    </a:cubicBezTo>
                    <a:cubicBezTo>
                      <a:pt x="110" y="466"/>
                      <a:pt x="58" y="453"/>
                      <a:pt x="32" y="412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5"/>
                    </a:cubicBezTo>
                    <a:cubicBezTo>
                      <a:pt x="0" y="439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6" name="Freeform 11">
                <a:extLst>
                  <a:ext uri="{FF2B5EF4-FFF2-40B4-BE49-F238E27FC236}">
                    <a16:creationId xmlns:a16="http://schemas.microsoft.com/office/drawing/2014/main" id="{3185A889-43AD-E746-886C-FBEC5B9CC67B}"/>
                  </a:ext>
                </a:extLst>
              </p:cNvPr>
              <p:cNvSpPr/>
              <p:nvPr/>
            </p:nvSpPr>
            <p:spPr>
              <a:xfrm>
                <a:off x="238140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3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3"/>
                      <a:pt x="189" y="215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3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7" name="Freeform 12">
                <a:extLst>
                  <a:ext uri="{FF2B5EF4-FFF2-40B4-BE49-F238E27FC236}">
                    <a16:creationId xmlns:a16="http://schemas.microsoft.com/office/drawing/2014/main" id="{992A8BE0-2036-5844-8C9E-B8F2BA0A399D}"/>
                  </a:ext>
                </a:extLst>
              </p:cNvPr>
              <p:cNvSpPr/>
              <p:nvPr/>
            </p:nvSpPr>
            <p:spPr>
              <a:xfrm>
                <a:off x="2503800" y="242640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8"/>
                      <a:pt x="187" y="456"/>
                      <a:pt x="134" y="456"/>
                    </a:cubicBezTo>
                    <a:lnTo>
                      <a:pt x="120" y="456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6"/>
                    </a:lnTo>
                    <a:lnTo>
                      <a:pt x="296" y="456"/>
                    </a:lnTo>
                    <a:cubicBezTo>
                      <a:pt x="243" y="456"/>
                      <a:pt x="242" y="448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39"/>
                    </a:lnTo>
                    <a:lnTo>
                      <a:pt x="242" y="339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39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39"/>
                    </a:moveTo>
                    <a:lnTo>
                      <a:pt x="19" y="339"/>
                    </a:lnTo>
                    <a:lnTo>
                      <a:pt x="192" y="77"/>
                    </a:lnTo>
                    <a:lnTo>
                      <a:pt x="192" y="339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8" name="Freeform 13">
                <a:extLst>
                  <a:ext uri="{FF2B5EF4-FFF2-40B4-BE49-F238E27FC236}">
                    <a16:creationId xmlns:a16="http://schemas.microsoft.com/office/drawing/2014/main" id="{5AC4898B-3654-BA4A-BCA0-30EB4D44F4DD}"/>
                  </a:ext>
                </a:extLst>
              </p:cNvPr>
              <p:cNvSpPr/>
              <p:nvPr/>
            </p:nvSpPr>
            <p:spPr>
              <a:xfrm>
                <a:off x="2673720" y="2485800"/>
                <a:ext cx="19836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551" h="313">
                    <a:moveTo>
                      <a:pt x="54" y="69"/>
                    </a:moveTo>
                    <a:lnTo>
                      <a:pt x="54" y="259"/>
                    </a:lnTo>
                    <a:cubicBezTo>
                      <a:pt x="54" y="290"/>
                      <a:pt x="48" y="290"/>
                      <a:pt x="0" y="290"/>
                    </a:cubicBezTo>
                    <a:lnTo>
                      <a:pt x="0" y="312"/>
                    </a:lnTo>
                    <a:cubicBezTo>
                      <a:pt x="24" y="312"/>
                      <a:pt x="61" y="311"/>
                      <a:pt x="80" y="311"/>
                    </a:cubicBezTo>
                    <a:cubicBezTo>
                      <a:pt x="98" y="311"/>
                      <a:pt x="134" y="312"/>
                      <a:pt x="158" y="312"/>
                    </a:cubicBezTo>
                    <a:lnTo>
                      <a:pt x="158" y="290"/>
                    </a:lnTo>
                    <a:cubicBezTo>
                      <a:pt x="112" y="290"/>
                      <a:pt x="104" y="290"/>
                      <a:pt x="104" y="259"/>
                    </a:cubicBezTo>
                    <a:lnTo>
                      <a:pt x="104" y="128"/>
                    </a:lnTo>
                    <a:cubicBezTo>
                      <a:pt x="104" y="54"/>
                      <a:pt x="154" y="16"/>
                      <a:pt x="198" y="16"/>
                    </a:cubicBezTo>
                    <a:cubicBezTo>
                      <a:pt x="243" y="16"/>
                      <a:pt x="251" y="54"/>
                      <a:pt x="251" y="94"/>
                    </a:cubicBezTo>
                    <a:lnTo>
                      <a:pt x="251" y="259"/>
                    </a:lnTo>
                    <a:cubicBezTo>
                      <a:pt x="251" y="290"/>
                      <a:pt x="243" y="290"/>
                      <a:pt x="197" y="290"/>
                    </a:cubicBezTo>
                    <a:lnTo>
                      <a:pt x="197" y="312"/>
                    </a:lnTo>
                    <a:cubicBezTo>
                      <a:pt x="221" y="312"/>
                      <a:pt x="256" y="311"/>
                      <a:pt x="275" y="311"/>
                    </a:cubicBezTo>
                    <a:cubicBezTo>
                      <a:pt x="294" y="311"/>
                      <a:pt x="331" y="312"/>
                      <a:pt x="355" y="312"/>
                    </a:cubicBezTo>
                    <a:lnTo>
                      <a:pt x="355" y="290"/>
                    </a:lnTo>
                    <a:cubicBezTo>
                      <a:pt x="307" y="290"/>
                      <a:pt x="299" y="290"/>
                      <a:pt x="299" y="259"/>
                    </a:cubicBezTo>
                    <a:lnTo>
                      <a:pt x="299" y="128"/>
                    </a:lnTo>
                    <a:cubicBezTo>
                      <a:pt x="299" y="54"/>
                      <a:pt x="350" y="16"/>
                      <a:pt x="395" y="16"/>
                    </a:cubicBezTo>
                    <a:cubicBezTo>
                      <a:pt x="440" y="16"/>
                      <a:pt x="446" y="54"/>
                      <a:pt x="446" y="94"/>
                    </a:cubicBezTo>
                    <a:lnTo>
                      <a:pt x="446" y="259"/>
                    </a:lnTo>
                    <a:cubicBezTo>
                      <a:pt x="446" y="290"/>
                      <a:pt x="440" y="290"/>
                      <a:pt x="392" y="290"/>
                    </a:cubicBezTo>
                    <a:lnTo>
                      <a:pt x="392" y="312"/>
                    </a:lnTo>
                    <a:cubicBezTo>
                      <a:pt x="416" y="312"/>
                      <a:pt x="453" y="311"/>
                      <a:pt x="472" y="311"/>
                    </a:cubicBezTo>
                    <a:cubicBezTo>
                      <a:pt x="490" y="311"/>
                      <a:pt x="526" y="312"/>
                      <a:pt x="550" y="312"/>
                    </a:cubicBezTo>
                    <a:lnTo>
                      <a:pt x="550" y="290"/>
                    </a:lnTo>
                    <a:cubicBezTo>
                      <a:pt x="514" y="290"/>
                      <a:pt x="496" y="290"/>
                      <a:pt x="496" y="269"/>
                    </a:cubicBezTo>
                    <a:lnTo>
                      <a:pt x="496" y="135"/>
                    </a:lnTo>
                    <a:cubicBezTo>
                      <a:pt x="496" y="74"/>
                      <a:pt x="496" y="51"/>
                      <a:pt x="474" y="26"/>
                    </a:cubicBezTo>
                    <a:cubicBezTo>
                      <a:pt x="464" y="14"/>
                      <a:pt x="440" y="0"/>
                      <a:pt x="400" y="0"/>
                    </a:cubicBezTo>
                    <a:cubicBezTo>
                      <a:pt x="341" y="0"/>
                      <a:pt x="309" y="42"/>
                      <a:pt x="298" y="69"/>
                    </a:cubicBezTo>
                    <a:cubicBezTo>
                      <a:pt x="288" y="8"/>
                      <a:pt x="235" y="0"/>
                      <a:pt x="203" y="0"/>
                    </a:cubicBezTo>
                    <a:cubicBezTo>
                      <a:pt x="152" y="0"/>
                      <a:pt x="118" y="30"/>
                      <a:pt x="99" y="74"/>
                    </a:cubicBezTo>
                    <a:lnTo>
                      <a:pt x="99" y="0"/>
                    </a:lnTo>
                    <a:lnTo>
                      <a:pt x="0" y="8"/>
                    </a:lnTo>
                    <a:lnTo>
                      <a:pt x="0" y="30"/>
                    </a:lnTo>
                    <a:cubicBezTo>
                      <a:pt x="50" y="30"/>
                      <a:pt x="54" y="35"/>
                      <a:pt x="54" y="69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43" name="Group 14">
              <a:extLst>
                <a:ext uri="{FF2B5EF4-FFF2-40B4-BE49-F238E27FC236}">
                  <a16:creationId xmlns:a16="http://schemas.microsoft.com/office/drawing/2014/main" id="{A8800A70-0345-304D-8C85-C0081BB49407}"/>
                </a:ext>
              </a:extLst>
            </p:cNvPr>
            <p:cNvGrpSpPr/>
            <p:nvPr/>
          </p:nvGrpSpPr>
          <p:grpSpPr>
            <a:xfrm>
              <a:off x="1734480" y="2522268"/>
              <a:ext cx="1115280" cy="228960"/>
              <a:chOff x="1734480" y="2827080"/>
              <a:chExt cx="1115280" cy="228960"/>
            </a:xfrm>
          </p:grpSpPr>
          <p:sp>
            <p:nvSpPr>
              <p:cNvPr id="64" name="Freeform 15">
                <a:extLst>
                  <a:ext uri="{FF2B5EF4-FFF2-40B4-BE49-F238E27FC236}">
                    <a16:creationId xmlns:a16="http://schemas.microsoft.com/office/drawing/2014/main" id="{0ACB54A8-2107-E344-8F91-F5453F89B7F1}"/>
                  </a:ext>
                </a:extLst>
              </p:cNvPr>
              <p:cNvSpPr/>
              <p:nvPr/>
            </p:nvSpPr>
            <p:spPr>
              <a:xfrm>
                <a:off x="1734480" y="2832840"/>
                <a:ext cx="1115640" cy="223560"/>
              </a:xfrm>
              <a:custGeom>
                <a:avLst/>
                <a:gdLst/>
                <a:ahLst/>
                <a:cxnLst/>
                <a:rect l="0" t="0" r="r" b="b"/>
                <a:pathLst>
                  <a:path w="3099" h="621">
                    <a:moveTo>
                      <a:pt x="1549" y="620"/>
                    </a:moveTo>
                    <a:lnTo>
                      <a:pt x="0" y="620"/>
                    </a:lnTo>
                    <a:lnTo>
                      <a:pt x="0" y="0"/>
                    </a:lnTo>
                    <a:lnTo>
                      <a:pt x="3098" y="0"/>
                    </a:lnTo>
                    <a:lnTo>
                      <a:pt x="3098" y="620"/>
                    </a:lnTo>
                    <a:lnTo>
                      <a:pt x="1549" y="620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65" name="Freeform 16">
                <a:extLst>
                  <a:ext uri="{FF2B5EF4-FFF2-40B4-BE49-F238E27FC236}">
                    <a16:creationId xmlns:a16="http://schemas.microsoft.com/office/drawing/2014/main" id="{218AD219-5B6F-5241-9AFA-FE1B25499226}"/>
                  </a:ext>
                </a:extLst>
              </p:cNvPr>
              <p:cNvSpPr/>
              <p:nvPr/>
            </p:nvSpPr>
            <p:spPr>
              <a:xfrm>
                <a:off x="1747080" y="2827080"/>
                <a:ext cx="176040" cy="22860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5">
                    <a:moveTo>
                      <a:pt x="274" y="493"/>
                    </a:moveTo>
                    <a:cubicBezTo>
                      <a:pt x="384" y="452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2"/>
                      <a:pt x="78" y="513"/>
                      <a:pt x="181" y="513"/>
                    </a:cubicBezTo>
                    <a:cubicBezTo>
                      <a:pt x="198" y="513"/>
                      <a:pt x="222" y="509"/>
                      <a:pt x="250" y="503"/>
                    </a:cubicBezTo>
                    <a:cubicBezTo>
                      <a:pt x="246" y="546"/>
                      <a:pt x="246" y="548"/>
                      <a:pt x="246" y="558"/>
                    </a:cubicBezTo>
                    <a:cubicBezTo>
                      <a:pt x="246" y="580"/>
                      <a:pt x="246" y="634"/>
                      <a:pt x="306" y="634"/>
                    </a:cubicBezTo>
                    <a:cubicBezTo>
                      <a:pt x="389" y="634"/>
                      <a:pt x="422" y="505"/>
                      <a:pt x="422" y="498"/>
                    </a:cubicBezTo>
                    <a:cubicBezTo>
                      <a:pt x="422" y="492"/>
                      <a:pt x="418" y="490"/>
                      <a:pt x="416" y="490"/>
                    </a:cubicBezTo>
                    <a:cubicBezTo>
                      <a:pt x="410" y="490"/>
                      <a:pt x="408" y="493"/>
                      <a:pt x="406" y="498"/>
                    </a:cubicBezTo>
                    <a:cubicBezTo>
                      <a:pt x="390" y="548"/>
                      <a:pt x="349" y="566"/>
                      <a:pt x="325" y="566"/>
                    </a:cubicBezTo>
                    <a:cubicBezTo>
                      <a:pt x="291" y="566"/>
                      <a:pt x="282" y="546"/>
                      <a:pt x="274" y="493"/>
                    </a:cubicBezTo>
                    <a:moveTo>
                      <a:pt x="141" y="487"/>
                    </a:moveTo>
                    <a:cubicBezTo>
                      <a:pt x="86" y="466"/>
                      <a:pt x="62" y="410"/>
                      <a:pt x="62" y="348"/>
                    </a:cubicBezTo>
                    <a:cubicBezTo>
                      <a:pt x="62" y="298"/>
                      <a:pt x="80" y="199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7"/>
                    </a:cubicBezTo>
                    <a:cubicBezTo>
                      <a:pt x="426" y="237"/>
                      <a:pt x="389" y="402"/>
                      <a:pt x="270" y="469"/>
                    </a:cubicBezTo>
                    <a:cubicBezTo>
                      <a:pt x="267" y="444"/>
                      <a:pt x="261" y="392"/>
                      <a:pt x="208" y="392"/>
                    </a:cubicBezTo>
                    <a:cubicBezTo>
                      <a:pt x="171" y="392"/>
                      <a:pt x="138" y="428"/>
                      <a:pt x="138" y="465"/>
                    </a:cubicBezTo>
                    <a:cubicBezTo>
                      <a:pt x="138" y="479"/>
                      <a:pt x="141" y="487"/>
                      <a:pt x="141" y="487"/>
                    </a:cubicBezTo>
                    <a:moveTo>
                      <a:pt x="184" y="495"/>
                    </a:moveTo>
                    <a:cubicBezTo>
                      <a:pt x="174" y="495"/>
                      <a:pt x="152" y="495"/>
                      <a:pt x="152" y="465"/>
                    </a:cubicBezTo>
                    <a:cubicBezTo>
                      <a:pt x="152" y="437"/>
                      <a:pt x="179" y="409"/>
                      <a:pt x="208" y="409"/>
                    </a:cubicBezTo>
                    <a:cubicBezTo>
                      <a:pt x="238" y="409"/>
                      <a:pt x="251" y="426"/>
                      <a:pt x="251" y="468"/>
                    </a:cubicBezTo>
                    <a:cubicBezTo>
                      <a:pt x="251" y="479"/>
                      <a:pt x="251" y="479"/>
                      <a:pt x="245" y="482"/>
                    </a:cubicBezTo>
                    <a:cubicBezTo>
                      <a:pt x="226" y="490"/>
                      <a:pt x="205" y="495"/>
                      <a:pt x="184" y="49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6" name="Freeform 17">
                <a:extLst>
                  <a:ext uri="{FF2B5EF4-FFF2-40B4-BE49-F238E27FC236}">
                    <a16:creationId xmlns:a16="http://schemas.microsoft.com/office/drawing/2014/main" id="{731F0902-C0F2-F64A-98AD-4756BF54C2D3}"/>
                  </a:ext>
                </a:extLst>
              </p:cNvPr>
              <p:cNvSpPr/>
              <p:nvPr/>
            </p:nvSpPr>
            <p:spPr>
              <a:xfrm>
                <a:off x="1942920" y="2965320"/>
                <a:ext cx="96120" cy="81000"/>
              </a:xfrm>
              <a:custGeom>
                <a:avLst/>
                <a:gdLst/>
                <a:ahLst/>
                <a:cxnLst/>
                <a:rect l="0" t="0" r="r" b="b"/>
                <a:pathLst>
                  <a:path w="267" h="225">
                    <a:moveTo>
                      <a:pt x="99" y="167"/>
                    </a:moveTo>
                    <a:cubicBezTo>
                      <a:pt x="94" y="183"/>
                      <a:pt x="78" y="210"/>
                      <a:pt x="53" y="210"/>
                    </a:cubicBezTo>
                    <a:cubicBezTo>
                      <a:pt x="51" y="210"/>
                      <a:pt x="37" y="210"/>
                      <a:pt x="26" y="203"/>
                    </a:cubicBezTo>
                    <a:cubicBezTo>
                      <a:pt x="46" y="197"/>
                      <a:pt x="48" y="179"/>
                      <a:pt x="48" y="176"/>
                    </a:cubicBezTo>
                    <a:cubicBezTo>
                      <a:pt x="48" y="165"/>
                      <a:pt x="40" y="157"/>
                      <a:pt x="29" y="157"/>
                    </a:cubicBezTo>
                    <a:cubicBezTo>
                      <a:pt x="14" y="157"/>
                      <a:pt x="0" y="170"/>
                      <a:pt x="0" y="187"/>
                    </a:cubicBezTo>
                    <a:cubicBezTo>
                      <a:pt x="0" y="213"/>
                      <a:pt x="27" y="224"/>
                      <a:pt x="51" y="224"/>
                    </a:cubicBezTo>
                    <a:cubicBezTo>
                      <a:pt x="75" y="224"/>
                      <a:pt x="94" y="210"/>
                      <a:pt x="107" y="189"/>
                    </a:cubicBezTo>
                    <a:cubicBezTo>
                      <a:pt x="120" y="215"/>
                      <a:pt x="147" y="224"/>
                      <a:pt x="166" y="224"/>
                    </a:cubicBezTo>
                    <a:cubicBezTo>
                      <a:pt x="224" y="224"/>
                      <a:pt x="253" y="162"/>
                      <a:pt x="253" y="147"/>
                    </a:cubicBezTo>
                    <a:cubicBezTo>
                      <a:pt x="253" y="141"/>
                      <a:pt x="246" y="141"/>
                      <a:pt x="245" y="141"/>
                    </a:cubicBezTo>
                    <a:cubicBezTo>
                      <a:pt x="238" y="141"/>
                      <a:pt x="238" y="144"/>
                      <a:pt x="237" y="151"/>
                    </a:cubicBezTo>
                    <a:cubicBezTo>
                      <a:pt x="226" y="184"/>
                      <a:pt x="197" y="210"/>
                      <a:pt x="168" y="210"/>
                    </a:cubicBezTo>
                    <a:cubicBezTo>
                      <a:pt x="149" y="210"/>
                      <a:pt x="138" y="197"/>
                      <a:pt x="138" y="178"/>
                    </a:cubicBezTo>
                    <a:cubicBezTo>
                      <a:pt x="138" y="165"/>
                      <a:pt x="150" y="120"/>
                      <a:pt x="163" y="64"/>
                    </a:cubicBezTo>
                    <a:cubicBezTo>
                      <a:pt x="174" y="26"/>
                      <a:pt x="197" y="14"/>
                      <a:pt x="213" y="14"/>
                    </a:cubicBezTo>
                    <a:cubicBezTo>
                      <a:pt x="213" y="14"/>
                      <a:pt x="229" y="14"/>
                      <a:pt x="238" y="21"/>
                    </a:cubicBezTo>
                    <a:cubicBezTo>
                      <a:pt x="224" y="26"/>
                      <a:pt x="218" y="38"/>
                      <a:pt x="218" y="48"/>
                    </a:cubicBezTo>
                    <a:cubicBezTo>
                      <a:pt x="218" y="59"/>
                      <a:pt x="226" y="67"/>
                      <a:pt x="237" y="67"/>
                    </a:cubicBezTo>
                    <a:cubicBezTo>
                      <a:pt x="248" y="67"/>
                      <a:pt x="266" y="58"/>
                      <a:pt x="266" y="37"/>
                    </a:cubicBezTo>
                    <a:cubicBezTo>
                      <a:pt x="266" y="8"/>
                      <a:pt x="234" y="0"/>
                      <a:pt x="213" y="0"/>
                    </a:cubicBezTo>
                    <a:cubicBezTo>
                      <a:pt x="189" y="0"/>
                      <a:pt x="170" y="16"/>
                      <a:pt x="158" y="35"/>
                    </a:cubicBezTo>
                    <a:cubicBezTo>
                      <a:pt x="149" y="14"/>
                      <a:pt x="126" y="0"/>
                      <a:pt x="99" y="0"/>
                    </a:cubicBezTo>
                    <a:cubicBezTo>
                      <a:pt x="43" y="0"/>
                      <a:pt x="11" y="61"/>
                      <a:pt x="11" y="75"/>
                    </a:cubicBezTo>
                    <a:cubicBezTo>
                      <a:pt x="11" y="82"/>
                      <a:pt x="18" y="82"/>
                      <a:pt x="19" y="82"/>
                    </a:cubicBezTo>
                    <a:cubicBezTo>
                      <a:pt x="26" y="82"/>
                      <a:pt x="27" y="80"/>
                      <a:pt x="29" y="74"/>
                    </a:cubicBezTo>
                    <a:cubicBezTo>
                      <a:pt x="42" y="35"/>
                      <a:pt x="72" y="14"/>
                      <a:pt x="98" y="14"/>
                    </a:cubicBezTo>
                    <a:cubicBezTo>
                      <a:pt x="114" y="14"/>
                      <a:pt x="126" y="22"/>
                      <a:pt x="126" y="46"/>
                    </a:cubicBezTo>
                    <a:cubicBezTo>
                      <a:pt x="126" y="56"/>
                      <a:pt x="120" y="82"/>
                      <a:pt x="117" y="98"/>
                    </a:cubicBezTo>
                    <a:lnTo>
                      <a:pt x="99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7" name="Freeform 18">
                <a:extLst>
                  <a:ext uri="{FF2B5EF4-FFF2-40B4-BE49-F238E27FC236}">
                    <a16:creationId xmlns:a16="http://schemas.microsoft.com/office/drawing/2014/main" id="{108791A2-3541-0B48-B606-E3FC692033B9}"/>
                  </a:ext>
                </a:extLst>
              </p:cNvPr>
              <p:cNvSpPr/>
              <p:nvPr/>
            </p:nvSpPr>
            <p:spPr>
              <a:xfrm>
                <a:off x="2146320" y="291312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CD6184FC-63E1-9349-82AE-91CEEC60E88C}"/>
                  </a:ext>
                </a:extLst>
              </p:cNvPr>
              <p:cNvSpPr/>
              <p:nvPr/>
            </p:nvSpPr>
            <p:spPr>
              <a:xfrm>
                <a:off x="2410200" y="283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3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9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4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4"/>
                      <a:pt x="189" y="215"/>
                    </a:cubicBezTo>
                    <a:moveTo>
                      <a:pt x="118" y="245"/>
                    </a:moveTo>
                    <a:lnTo>
                      <a:pt x="205" y="300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4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id="{FA9A41C8-B0B6-304C-90E7-4EC4B2C72D6B}"/>
                  </a:ext>
                </a:extLst>
              </p:cNvPr>
              <p:cNvSpPr/>
              <p:nvPr/>
            </p:nvSpPr>
            <p:spPr>
              <a:xfrm>
                <a:off x="2547720" y="297936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id="{00CC2E47-A051-2F4F-A0D1-DFEC0BBAB638}"/>
                  </a:ext>
                </a:extLst>
              </p:cNvPr>
              <p:cNvSpPr/>
              <p:nvPr/>
            </p:nvSpPr>
            <p:spPr>
              <a:xfrm>
                <a:off x="2608920" y="2837520"/>
                <a:ext cx="101880" cy="169920"/>
              </a:xfrm>
              <a:custGeom>
                <a:avLst/>
                <a:gdLst/>
                <a:ahLst/>
                <a:cxnLst/>
                <a:rect l="0" t="0" r="r" b="b"/>
                <a:pathLst>
                  <a:path w="283" h="472">
                    <a:moveTo>
                      <a:pt x="54" y="417"/>
                    </a:moveTo>
                    <a:lnTo>
                      <a:pt x="130" y="343"/>
                    </a:lnTo>
                    <a:cubicBezTo>
                      <a:pt x="240" y="245"/>
                      <a:pt x="282" y="208"/>
                      <a:pt x="282" y="138"/>
                    </a:cubicBezTo>
                    <a:cubicBezTo>
                      <a:pt x="282" y="56"/>
                      <a:pt x="219" y="0"/>
                      <a:pt x="133" y="0"/>
                    </a:cubicBezTo>
                    <a:cubicBezTo>
                      <a:pt x="53" y="0"/>
                      <a:pt x="0" y="66"/>
                      <a:pt x="0" y="128"/>
                    </a:cubicBezTo>
                    <a:cubicBezTo>
                      <a:pt x="0" y="167"/>
                      <a:pt x="35" y="167"/>
                      <a:pt x="37" y="167"/>
                    </a:cubicBezTo>
                    <a:cubicBezTo>
                      <a:pt x="50" y="167"/>
                      <a:pt x="74" y="159"/>
                      <a:pt x="74" y="130"/>
                    </a:cubicBezTo>
                    <a:cubicBezTo>
                      <a:pt x="74" y="112"/>
                      <a:pt x="61" y="93"/>
                      <a:pt x="37" y="93"/>
                    </a:cubicBezTo>
                    <a:cubicBezTo>
                      <a:pt x="30" y="93"/>
                      <a:pt x="30" y="93"/>
                      <a:pt x="27" y="95"/>
                    </a:cubicBezTo>
                    <a:cubicBezTo>
                      <a:pt x="43" y="48"/>
                      <a:pt x="82" y="22"/>
                      <a:pt x="123" y="22"/>
                    </a:cubicBezTo>
                    <a:cubicBezTo>
                      <a:pt x="187" y="22"/>
                      <a:pt x="218" y="78"/>
                      <a:pt x="218" y="138"/>
                    </a:cubicBezTo>
                    <a:cubicBezTo>
                      <a:pt x="218" y="194"/>
                      <a:pt x="182" y="250"/>
                      <a:pt x="144" y="293"/>
                    </a:cubicBezTo>
                    <a:lnTo>
                      <a:pt x="8" y="444"/>
                    </a:lnTo>
                    <a:cubicBezTo>
                      <a:pt x="0" y="452"/>
                      <a:pt x="0" y="453"/>
                      <a:pt x="0" y="471"/>
                    </a:cubicBezTo>
                    <a:lnTo>
                      <a:pt x="262" y="471"/>
                    </a:lnTo>
                    <a:lnTo>
                      <a:pt x="282" y="348"/>
                    </a:lnTo>
                    <a:lnTo>
                      <a:pt x="264" y="348"/>
                    </a:lnTo>
                    <a:cubicBezTo>
                      <a:pt x="261" y="368"/>
                      <a:pt x="256" y="401"/>
                      <a:pt x="248" y="410"/>
                    </a:cubicBezTo>
                    <a:cubicBezTo>
                      <a:pt x="243" y="417"/>
                      <a:pt x="197" y="417"/>
                      <a:pt x="182" y="417"/>
                    </a:cubicBezTo>
                    <a:lnTo>
                      <a:pt x="54" y="41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1" name="Freeform 22">
                <a:extLst>
                  <a:ext uri="{FF2B5EF4-FFF2-40B4-BE49-F238E27FC236}">
                    <a16:creationId xmlns:a16="http://schemas.microsoft.com/office/drawing/2014/main" id="{FDD2B908-AC8C-5946-BE6C-0B70B17DFFA9}"/>
                  </a:ext>
                </a:extLst>
              </p:cNvPr>
              <p:cNvSpPr/>
              <p:nvPr/>
            </p:nvSpPr>
            <p:spPr>
              <a:xfrm>
                <a:off x="2729880" y="283464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9"/>
                      <a:pt x="187" y="457"/>
                      <a:pt x="134" y="457"/>
                    </a:cubicBezTo>
                    <a:lnTo>
                      <a:pt x="120" y="457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7"/>
                    </a:lnTo>
                    <a:lnTo>
                      <a:pt x="296" y="457"/>
                    </a:lnTo>
                    <a:cubicBezTo>
                      <a:pt x="243" y="457"/>
                      <a:pt x="242" y="449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40"/>
                    </a:lnTo>
                    <a:lnTo>
                      <a:pt x="242" y="340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40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40"/>
                    </a:moveTo>
                    <a:lnTo>
                      <a:pt x="19" y="340"/>
                    </a:lnTo>
                    <a:lnTo>
                      <a:pt x="192" y="77"/>
                    </a:lnTo>
                    <a:lnTo>
                      <a:pt x="192" y="340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44" name="Group 23">
              <a:extLst>
                <a:ext uri="{FF2B5EF4-FFF2-40B4-BE49-F238E27FC236}">
                  <a16:creationId xmlns:a16="http://schemas.microsoft.com/office/drawing/2014/main" id="{AC103928-CD18-FA45-A878-B7D3EDE9610B}"/>
                </a:ext>
              </a:extLst>
            </p:cNvPr>
            <p:cNvGrpSpPr/>
            <p:nvPr/>
          </p:nvGrpSpPr>
          <p:grpSpPr>
            <a:xfrm>
              <a:off x="1734480" y="2882268"/>
              <a:ext cx="1109520" cy="252720"/>
              <a:chOff x="1734480" y="3187080"/>
              <a:chExt cx="1109520" cy="252720"/>
            </a:xfrm>
          </p:grpSpPr>
          <p:sp>
            <p:nvSpPr>
              <p:cNvPr id="54" name="Freeform 24">
                <a:extLst>
                  <a:ext uri="{FF2B5EF4-FFF2-40B4-BE49-F238E27FC236}">
                    <a16:creationId xmlns:a16="http://schemas.microsoft.com/office/drawing/2014/main" id="{42F315A5-E3F8-4D47-A712-3A34D9189F83}"/>
                  </a:ext>
                </a:extLst>
              </p:cNvPr>
              <p:cNvSpPr/>
              <p:nvPr/>
            </p:nvSpPr>
            <p:spPr>
              <a:xfrm>
                <a:off x="1734480" y="3192840"/>
                <a:ext cx="1109880" cy="246240"/>
              </a:xfrm>
              <a:custGeom>
                <a:avLst/>
                <a:gdLst/>
                <a:ahLst/>
                <a:cxnLst/>
                <a:rect l="0" t="0" r="r" b="b"/>
                <a:pathLst>
                  <a:path w="3083" h="684">
                    <a:moveTo>
                      <a:pt x="1541" y="683"/>
                    </a:moveTo>
                    <a:lnTo>
                      <a:pt x="0" y="683"/>
                    </a:lnTo>
                    <a:lnTo>
                      <a:pt x="0" y="0"/>
                    </a:lnTo>
                    <a:lnTo>
                      <a:pt x="3082" y="0"/>
                    </a:lnTo>
                    <a:lnTo>
                      <a:pt x="3082" y="683"/>
                    </a:lnTo>
                    <a:lnTo>
                      <a:pt x="1541" y="683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57" name="Freeform 25">
                <a:extLst>
                  <a:ext uri="{FF2B5EF4-FFF2-40B4-BE49-F238E27FC236}">
                    <a16:creationId xmlns:a16="http://schemas.microsoft.com/office/drawing/2014/main" id="{A1861FFE-A946-7848-85ED-67DC61FEC27A}"/>
                  </a:ext>
                </a:extLst>
              </p:cNvPr>
              <p:cNvSpPr/>
              <p:nvPr/>
            </p:nvSpPr>
            <p:spPr>
              <a:xfrm>
                <a:off x="1747080" y="3187080"/>
                <a:ext cx="176040" cy="22824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4">
                    <a:moveTo>
                      <a:pt x="274" y="493"/>
                    </a:moveTo>
                    <a:cubicBezTo>
                      <a:pt x="384" y="451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1"/>
                      <a:pt x="78" y="512"/>
                      <a:pt x="181" y="512"/>
                    </a:cubicBezTo>
                    <a:cubicBezTo>
                      <a:pt x="198" y="512"/>
                      <a:pt x="222" y="509"/>
                      <a:pt x="250" y="502"/>
                    </a:cubicBezTo>
                    <a:cubicBezTo>
                      <a:pt x="246" y="545"/>
                      <a:pt x="246" y="547"/>
                      <a:pt x="246" y="556"/>
                    </a:cubicBezTo>
                    <a:cubicBezTo>
                      <a:pt x="246" y="579"/>
                      <a:pt x="246" y="633"/>
                      <a:pt x="306" y="633"/>
                    </a:cubicBezTo>
                    <a:cubicBezTo>
                      <a:pt x="389" y="633"/>
                      <a:pt x="422" y="504"/>
                      <a:pt x="422" y="497"/>
                    </a:cubicBezTo>
                    <a:cubicBezTo>
                      <a:pt x="422" y="491"/>
                      <a:pt x="418" y="489"/>
                      <a:pt x="416" y="489"/>
                    </a:cubicBezTo>
                    <a:cubicBezTo>
                      <a:pt x="410" y="489"/>
                      <a:pt x="408" y="493"/>
                      <a:pt x="406" y="497"/>
                    </a:cubicBezTo>
                    <a:cubicBezTo>
                      <a:pt x="390" y="547"/>
                      <a:pt x="349" y="564"/>
                      <a:pt x="325" y="564"/>
                    </a:cubicBezTo>
                    <a:cubicBezTo>
                      <a:pt x="291" y="564"/>
                      <a:pt x="282" y="545"/>
                      <a:pt x="274" y="493"/>
                    </a:cubicBezTo>
                    <a:moveTo>
                      <a:pt x="141" y="486"/>
                    </a:moveTo>
                    <a:cubicBezTo>
                      <a:pt x="86" y="465"/>
                      <a:pt x="62" y="409"/>
                      <a:pt x="62" y="347"/>
                    </a:cubicBezTo>
                    <a:cubicBezTo>
                      <a:pt x="62" y="297"/>
                      <a:pt x="80" y="198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6"/>
                    </a:cubicBezTo>
                    <a:cubicBezTo>
                      <a:pt x="426" y="237"/>
                      <a:pt x="389" y="401"/>
                      <a:pt x="270" y="469"/>
                    </a:cubicBezTo>
                    <a:cubicBezTo>
                      <a:pt x="267" y="443"/>
                      <a:pt x="261" y="392"/>
                      <a:pt x="208" y="392"/>
                    </a:cubicBezTo>
                    <a:cubicBezTo>
                      <a:pt x="171" y="392"/>
                      <a:pt x="138" y="427"/>
                      <a:pt x="138" y="464"/>
                    </a:cubicBezTo>
                    <a:cubicBezTo>
                      <a:pt x="138" y="478"/>
                      <a:pt x="141" y="486"/>
                      <a:pt x="141" y="486"/>
                    </a:cubicBezTo>
                    <a:moveTo>
                      <a:pt x="184" y="494"/>
                    </a:moveTo>
                    <a:cubicBezTo>
                      <a:pt x="174" y="494"/>
                      <a:pt x="152" y="494"/>
                      <a:pt x="152" y="464"/>
                    </a:cubicBezTo>
                    <a:cubicBezTo>
                      <a:pt x="152" y="437"/>
                      <a:pt x="179" y="408"/>
                      <a:pt x="208" y="408"/>
                    </a:cubicBezTo>
                    <a:cubicBezTo>
                      <a:pt x="238" y="408"/>
                      <a:pt x="251" y="425"/>
                      <a:pt x="251" y="467"/>
                    </a:cubicBezTo>
                    <a:cubicBezTo>
                      <a:pt x="251" y="478"/>
                      <a:pt x="251" y="478"/>
                      <a:pt x="245" y="481"/>
                    </a:cubicBezTo>
                    <a:cubicBezTo>
                      <a:pt x="226" y="489"/>
                      <a:pt x="205" y="494"/>
                      <a:pt x="184" y="494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58" name="Freeform 26">
                <a:extLst>
                  <a:ext uri="{FF2B5EF4-FFF2-40B4-BE49-F238E27FC236}">
                    <a16:creationId xmlns:a16="http://schemas.microsoft.com/office/drawing/2014/main" id="{8F533E75-26C2-D241-B1A4-76CA86166FE7}"/>
                  </a:ext>
                </a:extLst>
              </p:cNvPr>
              <p:cNvSpPr/>
              <p:nvPr/>
            </p:nvSpPr>
            <p:spPr>
              <a:xfrm>
                <a:off x="1942920" y="3325320"/>
                <a:ext cx="91800" cy="114840"/>
              </a:xfrm>
              <a:custGeom>
                <a:avLst/>
                <a:gdLst/>
                <a:ahLst/>
                <a:cxnLst/>
                <a:rect l="0" t="0" r="r" b="b"/>
                <a:pathLst>
                  <a:path w="255" h="319">
                    <a:moveTo>
                      <a:pt x="253" y="32"/>
                    </a:moveTo>
                    <a:cubicBezTo>
                      <a:pt x="254" y="24"/>
                      <a:pt x="254" y="24"/>
                      <a:pt x="254" y="21"/>
                    </a:cubicBezTo>
                    <a:cubicBezTo>
                      <a:pt x="254" y="11"/>
                      <a:pt x="246" y="5"/>
                      <a:pt x="238" y="5"/>
                    </a:cubicBezTo>
                    <a:cubicBezTo>
                      <a:pt x="232" y="5"/>
                      <a:pt x="222" y="8"/>
                      <a:pt x="218" y="18"/>
                    </a:cubicBezTo>
                    <a:cubicBezTo>
                      <a:pt x="216" y="19"/>
                      <a:pt x="211" y="35"/>
                      <a:pt x="210" y="45"/>
                    </a:cubicBezTo>
                    <a:lnTo>
                      <a:pt x="198" y="86"/>
                    </a:lnTo>
                    <a:cubicBezTo>
                      <a:pt x="197" y="99"/>
                      <a:pt x="181" y="160"/>
                      <a:pt x="179" y="166"/>
                    </a:cubicBezTo>
                    <a:cubicBezTo>
                      <a:pt x="179" y="166"/>
                      <a:pt x="157" y="209"/>
                      <a:pt x="118" y="209"/>
                    </a:cubicBezTo>
                    <a:cubicBezTo>
                      <a:pt x="85" y="209"/>
                      <a:pt x="85" y="177"/>
                      <a:pt x="85" y="168"/>
                    </a:cubicBezTo>
                    <a:cubicBezTo>
                      <a:pt x="85" y="141"/>
                      <a:pt x="96" y="110"/>
                      <a:pt x="110" y="72"/>
                    </a:cubicBezTo>
                    <a:cubicBezTo>
                      <a:pt x="117" y="56"/>
                      <a:pt x="120" y="51"/>
                      <a:pt x="120" y="42"/>
                    </a:cubicBezTo>
                    <a:cubicBezTo>
                      <a:pt x="120" y="18"/>
                      <a:pt x="99" y="0"/>
                      <a:pt x="72" y="0"/>
                    </a:cubicBezTo>
                    <a:cubicBezTo>
                      <a:pt x="22" y="0"/>
                      <a:pt x="0" y="67"/>
                      <a:pt x="0" y="75"/>
                    </a:cubicBezTo>
                    <a:cubicBezTo>
                      <a:pt x="0" y="82"/>
                      <a:pt x="6" y="82"/>
                      <a:pt x="8" y="82"/>
                    </a:cubicBezTo>
                    <a:cubicBezTo>
                      <a:pt x="16" y="82"/>
                      <a:pt x="16" y="80"/>
                      <a:pt x="18" y="74"/>
                    </a:cubicBezTo>
                    <a:cubicBezTo>
                      <a:pt x="30" y="34"/>
                      <a:pt x="51" y="14"/>
                      <a:pt x="70" y="14"/>
                    </a:cubicBezTo>
                    <a:cubicBezTo>
                      <a:pt x="80" y="14"/>
                      <a:pt x="83" y="19"/>
                      <a:pt x="83" y="30"/>
                    </a:cubicBezTo>
                    <a:cubicBezTo>
                      <a:pt x="83" y="43"/>
                      <a:pt x="78" y="53"/>
                      <a:pt x="77" y="59"/>
                    </a:cubicBezTo>
                    <a:cubicBezTo>
                      <a:pt x="53" y="120"/>
                      <a:pt x="48" y="139"/>
                      <a:pt x="48" y="160"/>
                    </a:cubicBezTo>
                    <a:cubicBezTo>
                      <a:pt x="48" y="168"/>
                      <a:pt x="48" y="192"/>
                      <a:pt x="67" y="208"/>
                    </a:cubicBezTo>
                    <a:cubicBezTo>
                      <a:pt x="82" y="221"/>
                      <a:pt x="102" y="222"/>
                      <a:pt x="117" y="222"/>
                    </a:cubicBezTo>
                    <a:cubicBezTo>
                      <a:pt x="136" y="222"/>
                      <a:pt x="154" y="216"/>
                      <a:pt x="170" y="200"/>
                    </a:cubicBezTo>
                    <a:cubicBezTo>
                      <a:pt x="163" y="227"/>
                      <a:pt x="158" y="248"/>
                      <a:pt x="138" y="273"/>
                    </a:cubicBezTo>
                    <a:cubicBezTo>
                      <a:pt x="125" y="289"/>
                      <a:pt x="104" y="305"/>
                      <a:pt x="78" y="305"/>
                    </a:cubicBezTo>
                    <a:cubicBezTo>
                      <a:pt x="75" y="305"/>
                      <a:pt x="51" y="305"/>
                      <a:pt x="42" y="289"/>
                    </a:cubicBezTo>
                    <a:cubicBezTo>
                      <a:pt x="67" y="286"/>
                      <a:pt x="67" y="262"/>
                      <a:pt x="67" y="262"/>
                    </a:cubicBezTo>
                    <a:cubicBezTo>
                      <a:pt x="67" y="246"/>
                      <a:pt x="53" y="243"/>
                      <a:pt x="48" y="243"/>
                    </a:cubicBezTo>
                    <a:cubicBezTo>
                      <a:pt x="37" y="243"/>
                      <a:pt x="19" y="253"/>
                      <a:pt x="19" y="275"/>
                    </a:cubicBezTo>
                    <a:cubicBezTo>
                      <a:pt x="19" y="301"/>
                      <a:pt x="43" y="318"/>
                      <a:pt x="78" y="318"/>
                    </a:cubicBezTo>
                    <a:cubicBezTo>
                      <a:pt x="128" y="318"/>
                      <a:pt x="190" y="280"/>
                      <a:pt x="205" y="219"/>
                    </a:cubicBezTo>
                    <a:lnTo>
                      <a:pt x="253" y="32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59" name="Freeform 27">
                <a:extLst>
                  <a:ext uri="{FF2B5EF4-FFF2-40B4-BE49-F238E27FC236}">
                    <a16:creationId xmlns:a16="http://schemas.microsoft.com/office/drawing/2014/main" id="{B7DDB964-56AB-2140-8CE5-A766B7E263C7}"/>
                  </a:ext>
                </a:extLst>
              </p:cNvPr>
              <p:cNvSpPr/>
              <p:nvPr/>
            </p:nvSpPr>
            <p:spPr>
              <a:xfrm>
                <a:off x="2140560" y="3272760"/>
                <a:ext cx="169200" cy="6012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7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6"/>
                    </a:moveTo>
                    <a:cubicBezTo>
                      <a:pt x="456" y="166"/>
                      <a:pt x="469" y="166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6"/>
                      <a:pt x="13" y="166"/>
                      <a:pt x="24" y="166"/>
                    </a:cubicBezTo>
                    <a:lnTo>
                      <a:pt x="446" y="166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0" name="Freeform 28">
                <a:extLst>
                  <a:ext uri="{FF2B5EF4-FFF2-40B4-BE49-F238E27FC236}">
                    <a16:creationId xmlns:a16="http://schemas.microsoft.com/office/drawing/2014/main" id="{D2D64C8C-7A4D-0C44-BBDC-983591872502}"/>
                  </a:ext>
                </a:extLst>
              </p:cNvPr>
              <p:cNvSpPr/>
              <p:nvPr/>
            </p:nvSpPr>
            <p:spPr>
              <a:xfrm>
                <a:off x="240444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1" name="Freeform 29">
                <a:extLst>
                  <a:ext uri="{FF2B5EF4-FFF2-40B4-BE49-F238E27FC236}">
                    <a16:creationId xmlns:a16="http://schemas.microsoft.com/office/drawing/2014/main" id="{0E7A4B30-B1ED-7547-9D85-B66F73F27949}"/>
                  </a:ext>
                </a:extLst>
              </p:cNvPr>
              <p:cNvSpPr/>
              <p:nvPr/>
            </p:nvSpPr>
            <p:spPr>
              <a:xfrm>
                <a:off x="2541960" y="333900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2" name="Freeform 30">
                <a:extLst>
                  <a:ext uri="{FF2B5EF4-FFF2-40B4-BE49-F238E27FC236}">
                    <a16:creationId xmlns:a16="http://schemas.microsoft.com/office/drawing/2014/main" id="{15FE7F11-276B-A843-88C7-F73B1D5B310F}"/>
                  </a:ext>
                </a:extLst>
              </p:cNvPr>
              <p:cNvSpPr/>
              <p:nvPr/>
            </p:nvSpPr>
            <p:spPr>
              <a:xfrm>
                <a:off x="260100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2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7"/>
                    </a:cubicBezTo>
                    <a:cubicBezTo>
                      <a:pt x="168" y="211"/>
                      <a:pt x="144" y="213"/>
                      <a:pt x="126" y="214"/>
                    </a:cubicBezTo>
                    <a:cubicBezTo>
                      <a:pt x="122" y="214"/>
                      <a:pt x="104" y="216"/>
                      <a:pt x="99" y="216"/>
                    </a:cubicBezTo>
                    <a:cubicBezTo>
                      <a:pt x="93" y="216"/>
                      <a:pt x="88" y="217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5"/>
                      <a:pt x="141" y="465"/>
                    </a:cubicBezTo>
                    <a:cubicBezTo>
                      <a:pt x="110" y="465"/>
                      <a:pt x="58" y="453"/>
                      <a:pt x="32" y="411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4"/>
                    </a:cubicBezTo>
                    <a:cubicBezTo>
                      <a:pt x="0" y="438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3" name="Freeform 31">
                <a:extLst>
                  <a:ext uri="{FF2B5EF4-FFF2-40B4-BE49-F238E27FC236}">
                    <a16:creationId xmlns:a16="http://schemas.microsoft.com/office/drawing/2014/main" id="{7ABC4942-321A-7C4C-B39B-FC81B195CC94}"/>
                  </a:ext>
                </a:extLst>
              </p:cNvPr>
              <p:cNvSpPr/>
              <p:nvPr/>
            </p:nvSpPr>
            <p:spPr>
              <a:xfrm>
                <a:off x="272772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sp>
          <p:nvSpPr>
            <p:cNvPr id="46" name="CustomShape 32">
              <a:extLst>
                <a:ext uri="{FF2B5EF4-FFF2-40B4-BE49-F238E27FC236}">
                  <a16:creationId xmlns:a16="http://schemas.microsoft.com/office/drawing/2014/main" id="{8012EAE3-8417-6341-AB38-F02CC979091E}"/>
                </a:ext>
              </a:extLst>
            </p:cNvPr>
            <p:cNvSpPr/>
            <p:nvPr/>
          </p:nvSpPr>
          <p:spPr>
            <a:xfrm>
              <a:off x="1097280" y="867708"/>
              <a:ext cx="1188720" cy="381960"/>
            </a:xfrm>
            <a:prstGeom prst="wedgeRoundRectCallout">
              <a:avLst>
                <a:gd name="adj1" fmla="val 53750"/>
                <a:gd name="adj2" fmla="val 11760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injection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49" name="CustomShape 33">
              <a:extLst>
                <a:ext uri="{FF2B5EF4-FFF2-40B4-BE49-F238E27FC236}">
                  <a16:creationId xmlns:a16="http://schemas.microsoft.com/office/drawing/2014/main" id="{ED481245-E97B-E547-9ED0-41D8F67DD443}"/>
                </a:ext>
              </a:extLst>
            </p:cNvPr>
            <p:cNvSpPr/>
            <p:nvPr/>
          </p:nvSpPr>
          <p:spPr>
            <a:xfrm>
              <a:off x="182880" y="1782108"/>
              <a:ext cx="548640" cy="381960"/>
            </a:xfrm>
            <a:prstGeom prst="wedgeRoundRectCallout">
              <a:avLst>
                <a:gd name="adj1" fmla="val 97800"/>
                <a:gd name="adj2" fmla="val 166949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RF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51" name="CustomShape 35">
              <a:extLst>
                <a:ext uri="{FF2B5EF4-FFF2-40B4-BE49-F238E27FC236}">
                  <a16:creationId xmlns:a16="http://schemas.microsoft.com/office/drawing/2014/main" id="{5D2BE7D1-D2E3-8F41-BDA7-C184FBB35F98}"/>
                </a:ext>
              </a:extLst>
            </p:cNvPr>
            <p:cNvSpPr/>
            <p:nvPr/>
          </p:nvSpPr>
          <p:spPr>
            <a:xfrm>
              <a:off x="2194560" y="3261348"/>
              <a:ext cx="1188720" cy="381960"/>
            </a:xfrm>
            <a:prstGeom prst="wedgeRoundRectCallout">
              <a:avLst>
                <a:gd name="adj1" fmla="val 67254"/>
                <a:gd name="adj2" fmla="val -16854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extraction</a:t>
              </a:r>
            </a:p>
          </p:txBody>
        </p:sp>
        <p:sp>
          <p:nvSpPr>
            <p:cNvPr id="53" name="CustomShape 36">
              <a:extLst>
                <a:ext uri="{FF2B5EF4-FFF2-40B4-BE49-F238E27FC236}">
                  <a16:creationId xmlns:a16="http://schemas.microsoft.com/office/drawing/2014/main" id="{DF9A6735-12B9-2B45-BA6F-4C8A2EFD98E3}"/>
                </a:ext>
              </a:extLst>
            </p:cNvPr>
            <p:cNvSpPr/>
            <p:nvPr/>
          </p:nvSpPr>
          <p:spPr>
            <a:xfrm>
              <a:off x="457200" y="4450068"/>
              <a:ext cx="1463040" cy="381960"/>
            </a:xfrm>
            <a:prstGeom prst="wedgeRoundRectCallout">
              <a:avLst>
                <a:gd name="adj1" fmla="val 75680"/>
                <a:gd name="adj2" fmla="val -141333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collimation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49E5CBB6-373B-F74F-863E-B9D3D5D58EB6}"/>
              </a:ext>
            </a:extLst>
          </p:cNvPr>
          <p:cNvSpPr txBox="1"/>
          <p:nvPr/>
        </p:nvSpPr>
        <p:spPr>
          <a:xfrm>
            <a:off x="294942" y="2916197"/>
            <a:ext cx="258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accumulator lattice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F0B374-B86F-FA25-5A04-A17F2E647DF8}"/>
              </a:ext>
            </a:extLst>
          </p:cNvPr>
          <p:cNvGrpSpPr/>
          <p:nvPr/>
        </p:nvGrpSpPr>
        <p:grpSpPr>
          <a:xfrm>
            <a:off x="4460034" y="4039846"/>
            <a:ext cx="3494935" cy="3287080"/>
            <a:chOff x="2424516" y="1481780"/>
            <a:chExt cx="3459379" cy="3253639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C6D2E2A-FEE2-EC4F-835F-DF007B8A4F6D}"/>
                </a:ext>
              </a:extLst>
            </p:cNvPr>
            <p:cNvPicPr/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2204389">
              <a:off x="2424516" y="1481780"/>
              <a:ext cx="3459379" cy="3253639"/>
            </a:xfrm>
            <a:prstGeom prst="rect">
              <a:avLst/>
            </a:prstGeom>
            <a:ln>
              <a:noFill/>
            </a:ln>
          </p:spPr>
        </p:pic>
        <p:sp>
          <p:nvSpPr>
            <p:cNvPr id="97" name="TextShape 51">
              <a:extLst>
                <a:ext uri="{FF2B5EF4-FFF2-40B4-BE49-F238E27FC236}">
                  <a16:creationId xmlns:a16="http://schemas.microsoft.com/office/drawing/2014/main" id="{E202DBDC-4DF6-AF47-9AE3-DEDDE0828735}"/>
                </a:ext>
              </a:extLst>
            </p:cNvPr>
            <p:cNvSpPr txBox="1"/>
            <p:nvPr/>
          </p:nvSpPr>
          <p:spPr>
            <a:xfrm>
              <a:off x="3917022" y="3596571"/>
              <a:ext cx="1918472" cy="39922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r>
                <a:rPr lang="en-GB" sz="1200" b="0" strike="noStrike" spc="-1" dirty="0">
                  <a:latin typeface="Arial"/>
                </a:rPr>
                <a:t>Switchyard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B89EB9F-D7FD-BBAD-56CF-1B8E2C0E2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40" y="1163182"/>
            <a:ext cx="4586512" cy="1714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90219E-547E-6CC0-7C11-8F828AA03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5404" y="3625740"/>
            <a:ext cx="2650286" cy="12312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5DFA6E-DA45-8131-D28F-A4E4CFF24D9E}"/>
              </a:ext>
            </a:extLst>
          </p:cNvPr>
          <p:cNvSpPr txBox="1"/>
          <p:nvPr/>
        </p:nvSpPr>
        <p:spPr>
          <a:xfrm>
            <a:off x="3578880" y="3253457"/>
            <a:ext cx="2080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electron stripping</a:t>
            </a:r>
          </a:p>
          <a:p>
            <a:pPr algn="ctr"/>
            <a:r>
              <a:rPr lang="en-GB" dirty="0"/>
              <a:t>(carbon foil or laser)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B864C5-1AE6-9DF4-2B3B-F226ED57824E}"/>
              </a:ext>
            </a:extLst>
          </p:cNvPr>
          <p:cNvSpPr txBox="1"/>
          <p:nvPr/>
        </p:nvSpPr>
        <p:spPr>
          <a:xfrm>
            <a:off x="4952237" y="6378038"/>
            <a:ext cx="297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splitting the proton beam in 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AEB838-5A23-FE2A-FD87-F2C6C9038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5284" y="3616162"/>
            <a:ext cx="2003753" cy="14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3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59219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 studied modifications and </a:t>
            </a:r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identified R&amp;D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DESY, 23/05/2023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29</a:t>
            </a:fld>
            <a:endParaRPr lang="en-GB" noProof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6FEBCA-E9E2-01EF-39CB-5E2501A62ABB}"/>
              </a:ext>
            </a:extLst>
          </p:cNvPr>
          <p:cNvGrpSpPr/>
          <p:nvPr/>
        </p:nvGrpSpPr>
        <p:grpSpPr>
          <a:xfrm>
            <a:off x="629051" y="3152941"/>
            <a:ext cx="8077310" cy="2911334"/>
            <a:chOff x="3319108" y="3214162"/>
            <a:chExt cx="5651872" cy="2037125"/>
          </a:xfrm>
        </p:grpSpPr>
        <p:pic>
          <p:nvPicPr>
            <p:cNvPr id="99" name="Image 4">
              <a:extLst>
                <a:ext uri="{FF2B5EF4-FFF2-40B4-BE49-F238E27FC236}">
                  <a16:creationId xmlns:a16="http://schemas.microsoft.com/office/drawing/2014/main" id="{8759E709-54B8-1E1B-8099-B3DBC346B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3267" y="3214162"/>
              <a:ext cx="3639339" cy="20158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F9980E-3847-6FA2-52BA-0B20156B4807}"/>
                </a:ext>
              </a:extLst>
            </p:cNvPr>
            <p:cNvSpPr txBox="1"/>
            <p:nvPr/>
          </p:nvSpPr>
          <p:spPr>
            <a:xfrm rot="20367072">
              <a:off x="6002139" y="4381035"/>
              <a:ext cx="1439445" cy="258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decay tunnel (50 m)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BEFE2A-124D-98C1-2987-12A666E71027}"/>
                </a:ext>
              </a:extLst>
            </p:cNvPr>
            <p:cNvSpPr txBox="1"/>
            <p:nvPr/>
          </p:nvSpPr>
          <p:spPr>
            <a:xfrm>
              <a:off x="7905701" y="4030330"/>
              <a:ext cx="923348" cy="258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beam dump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E9D030B-8919-9AC8-9AD9-47958BDAF67E}"/>
                </a:ext>
              </a:extLst>
            </p:cNvPr>
            <p:cNvCxnSpPr>
              <a:stCxn id="6" idx="1"/>
            </p:cNvCxnSpPr>
            <p:nvPr/>
          </p:nvCxnSpPr>
          <p:spPr>
            <a:xfrm flipH="1" flipV="1">
              <a:off x="7472708" y="3970421"/>
              <a:ext cx="432993" cy="1891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766A1E4-0C1C-167D-B18A-FE69C232C824}"/>
                </a:ext>
              </a:extLst>
            </p:cNvPr>
            <p:cNvSpPr txBox="1"/>
            <p:nvPr/>
          </p:nvSpPr>
          <p:spPr>
            <a:xfrm rot="20746162">
              <a:off x="3400422" y="4801857"/>
              <a:ext cx="985353" cy="258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proton beam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B47169E-A6E5-906D-8F8A-33391DF7C6AC}"/>
                </a:ext>
              </a:extLst>
            </p:cNvPr>
            <p:cNvCxnSpPr/>
            <p:nvPr/>
          </p:nvCxnSpPr>
          <p:spPr>
            <a:xfrm flipV="1">
              <a:off x="3665621" y="4872220"/>
              <a:ext cx="906379" cy="2582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4C1E8F2-DC6E-6EFC-1A4F-A3BFCAD3639B}"/>
                </a:ext>
              </a:extLst>
            </p:cNvPr>
            <p:cNvSpPr txBox="1"/>
            <p:nvPr/>
          </p:nvSpPr>
          <p:spPr>
            <a:xfrm rot="20746162">
              <a:off x="7863681" y="3297802"/>
              <a:ext cx="1107299" cy="258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neutrino beam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EF89D75D-F7A8-A0AA-2828-4F7B296ED01D}"/>
                </a:ext>
              </a:extLst>
            </p:cNvPr>
            <p:cNvCxnSpPr/>
            <p:nvPr/>
          </p:nvCxnSpPr>
          <p:spPr>
            <a:xfrm flipV="1">
              <a:off x="7932821" y="3444474"/>
              <a:ext cx="906379" cy="2582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3DC68C8-3A7A-63DC-805F-F44E417D4418}"/>
                </a:ext>
              </a:extLst>
            </p:cNvPr>
            <p:cNvSpPr txBox="1"/>
            <p:nvPr/>
          </p:nvSpPr>
          <p:spPr>
            <a:xfrm>
              <a:off x="5210628" y="4992857"/>
              <a:ext cx="1084104" cy="258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/>
                <a:t>target/horn x4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5B4F90C7-9AF7-3737-923A-132FD1C8B8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53041" y="4537051"/>
              <a:ext cx="181797" cy="51997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2CDF6152-51C7-BE45-6730-11C40235EF9C}"/>
                </a:ext>
              </a:extLst>
            </p:cNvPr>
            <p:cNvSpPr txBox="1"/>
            <p:nvPr/>
          </p:nvSpPr>
          <p:spPr>
            <a:xfrm>
              <a:off x="3319108" y="3526725"/>
              <a:ext cx="1364338" cy="452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horn power supply</a:t>
              </a:r>
            </a:p>
            <a:p>
              <a:pPr algn="ctr"/>
              <a:r>
                <a:rPr lang="en-GB" dirty="0"/>
                <a:t>(350 kA)</a:t>
              </a: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02E5B6D1-675E-CB8D-5DDC-2E934C87592A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>
              <a:off x="4001277" y="3978977"/>
              <a:ext cx="613758" cy="3097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 2">
            <a:extLst>
              <a:ext uri="{FF2B5EF4-FFF2-40B4-BE49-F238E27FC236}">
                <a16:creationId xmlns:a16="http://schemas.microsoft.com/office/drawing/2014/main" id="{B6B31F47-3110-85C0-1B0D-5691CEAD3C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501" y="4671092"/>
            <a:ext cx="2442343" cy="213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82323F-DADF-94DD-E04B-3066F4A43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168" y="1166144"/>
            <a:ext cx="1892300" cy="177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087632-4E07-D4E8-A968-FBEFF6E62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507" y="2063524"/>
            <a:ext cx="3553661" cy="11214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3A98AF3-1F51-D210-A0C7-E75BC852C9A6}"/>
              </a:ext>
            </a:extLst>
          </p:cNvPr>
          <p:cNvSpPr txBox="1"/>
          <p:nvPr/>
        </p:nvSpPr>
        <p:spPr>
          <a:xfrm>
            <a:off x="3819356" y="1592183"/>
            <a:ext cx="2493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Target</a:t>
            </a:r>
          </a:p>
          <a:p>
            <a:pPr algn="ctr"/>
            <a:r>
              <a:rPr lang="en-GB" dirty="0"/>
              <a:t>backed bed TiO</a:t>
            </a:r>
            <a:r>
              <a:rPr lang="en-GB" baseline="-25000" dirty="0"/>
              <a:t>2</a:t>
            </a:r>
            <a:r>
              <a:rPr lang="en-GB" dirty="0"/>
              <a:t> spheres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F7D5C2-BD37-FF32-880D-9E95F8DC2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88" y="655645"/>
            <a:ext cx="32639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1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968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917" y="711241"/>
            <a:ext cx="1608083" cy="8344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386460" y="6044674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(~2 B€ facility)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BC12D9BD-CB1A-454C-8BA8-9C6D2AD6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2548"/>
            <a:ext cx="2319566" cy="19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>
            <a:cxnSpLocks/>
          </p:cNvCxnSpPr>
          <p:nvPr/>
        </p:nvCxnSpPr>
        <p:spPr>
          <a:xfrm flipH="1">
            <a:off x="1386673" y="4207565"/>
            <a:ext cx="1826980" cy="1260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798DDC-0E08-134E-BD5D-2DD52A11A7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2" y="3074635"/>
            <a:ext cx="2053993" cy="603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71D4A-E771-9244-8A59-C5BF99331F08}"/>
              </a:ext>
            </a:extLst>
          </p:cNvPr>
          <p:cNvSpPr txBox="1"/>
          <p:nvPr/>
        </p:nvSpPr>
        <p:spPr>
          <a:xfrm>
            <a:off x="219012" y="791510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Neutron facility</a:t>
            </a:r>
          </a:p>
        </p:txBody>
      </p:sp>
    </p:spTree>
    <p:extLst>
      <p:ext uri="{BB962C8B-B14F-4D97-AF65-F5344CB8AC3E}">
        <p14:creationId xmlns:p14="http://schemas.microsoft.com/office/powerpoint/2010/main" val="50571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-171934" y="1337335"/>
            <a:ext cx="8891588" cy="3805238"/>
            <a:chOff x="251520" y="2060848"/>
            <a:chExt cx="8892480" cy="3804617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6" y="5059504"/>
              <a:ext cx="1620292" cy="46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Decay Volume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(He, 4x4x50 m</a:t>
              </a:r>
              <a:r>
                <a:rPr lang="en-GB" sz="1200" baseline="30000" dirty="0">
                  <a:solidFill>
                    <a:srgbClr val="333399"/>
                  </a:solidFill>
                  <a:latin typeface="Arial" charset="0"/>
                </a:rPr>
                <a:t>3</a:t>
              </a: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)</a:t>
              </a: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  <p:sp>
          <p:nvSpPr>
            <p:cNvPr id="30" name="TextBox 28"/>
            <p:cNvSpPr txBox="1">
              <a:spLocks noChangeArrowheads="1"/>
            </p:cNvSpPr>
            <p:nvPr/>
          </p:nvSpPr>
          <p:spPr bwMode="auto">
            <a:xfrm>
              <a:off x="4449600" y="3297437"/>
              <a:ext cx="1079823" cy="26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>
                  <a:solidFill>
                    <a:srgbClr val="333399"/>
                  </a:solidFill>
                  <a:latin typeface="Arial" charset="0"/>
                </a:rPr>
                <a:t>8 m concrete</a:t>
              </a: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180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20" y="5461777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43084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 of the target station</a:t>
            </a:r>
            <a:b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31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(inspired by J-PARC)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DESY, 23/05/2023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30</a:t>
            </a:fld>
            <a:endParaRPr lang="en-GB" noProof="0"/>
          </a:p>
        </p:txBody>
      </p:sp>
      <p:grpSp>
        <p:nvGrpSpPr>
          <p:cNvPr id="44038" name="Group 25"/>
          <p:cNvGrpSpPr>
            <a:grpSpLocks/>
          </p:cNvGrpSpPr>
          <p:nvPr/>
        </p:nvGrpSpPr>
        <p:grpSpPr bwMode="auto">
          <a:xfrm>
            <a:off x="7515299" y="666828"/>
            <a:ext cx="1614258" cy="3216820"/>
            <a:chOff x="6732240" y="2204864"/>
            <a:chExt cx="2165281" cy="4104456"/>
          </a:xfrm>
        </p:grpSpPr>
        <p:pic>
          <p:nvPicPr>
            <p:cNvPr id="44049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204864"/>
              <a:ext cx="2093273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28"/>
            <p:cNvSpPr txBox="1">
              <a:spLocks noChangeArrowheads="1"/>
            </p:cNvSpPr>
            <p:nvPr/>
          </p:nvSpPr>
          <p:spPr bwMode="auto">
            <a:xfrm>
              <a:off x="6732240" y="3428999"/>
              <a:ext cx="976529" cy="82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Horn Support Module</a:t>
              </a:r>
            </a:p>
          </p:txBody>
        </p:sp>
        <p:sp>
          <p:nvSpPr>
            <p:cNvPr id="44051" name="TextBox 28"/>
            <p:cNvSpPr txBox="1">
              <a:spLocks noChangeArrowheads="1"/>
            </p:cNvSpPr>
            <p:nvPr/>
          </p:nvSpPr>
          <p:spPr bwMode="auto">
            <a:xfrm>
              <a:off x="6732240" y="2420888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Shield Blocks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909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43084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Detectors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DESY, 23/05/2023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31</a:t>
            </a:fld>
            <a:endParaRPr lang="en-GB" noProof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D172C6-BE19-FD41-A956-AD2117E1A61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69" y="879740"/>
            <a:ext cx="3374468" cy="2366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CD33EE-B57D-EA47-9C38-7779C9AEC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437" y="1168333"/>
            <a:ext cx="5003900" cy="290422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141ECE6-871E-8E44-BDD5-148B5988F48C}"/>
              </a:ext>
            </a:extLst>
          </p:cNvPr>
          <p:cNvSpPr txBox="1"/>
          <p:nvPr/>
        </p:nvSpPr>
        <p:spPr>
          <a:xfrm>
            <a:off x="5978670" y="6199041"/>
            <a:ext cx="310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astroparticle physics program with the Far Detector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214D6-ADAB-0B46-949F-5B8F1E373342}"/>
              </a:ext>
            </a:extLst>
          </p:cNvPr>
          <p:cNvSpPr txBox="1"/>
          <p:nvPr/>
        </p:nvSpPr>
        <p:spPr>
          <a:xfrm>
            <a:off x="351273" y="3209700"/>
            <a:ext cx="2889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Near detector</a:t>
            </a:r>
          </a:p>
          <a:p>
            <a:pPr algn="ctr"/>
            <a:r>
              <a:rPr lang="en-GB" dirty="0"/>
              <a:t>(must be able to measure neutrino cross-sections)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0A61-4A70-674F-8E48-793D838B6B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7" y="4467507"/>
            <a:ext cx="2737611" cy="206433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695247-FC0E-7340-B21E-6C83EC339251}"/>
              </a:ext>
            </a:extLst>
          </p:cNvPr>
          <p:cNvCxnSpPr/>
          <p:nvPr/>
        </p:nvCxnSpPr>
        <p:spPr>
          <a:xfrm flipH="1">
            <a:off x="3142798" y="4082716"/>
            <a:ext cx="835645" cy="866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BC7A64C-4C3A-F548-89A8-512CFCC28006}"/>
              </a:ext>
            </a:extLst>
          </p:cNvPr>
          <p:cNvSpPr txBox="1"/>
          <p:nvPr/>
        </p:nvSpPr>
        <p:spPr>
          <a:xfrm>
            <a:off x="636927" y="4200466"/>
            <a:ext cx="263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electron-muon separation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221EFC4-78C0-144B-9E3D-76221C9B870D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6386" y="3429000"/>
            <a:ext cx="2291709" cy="27219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E34D0F-719F-BB3D-47A9-8CF895957BC9}"/>
              </a:ext>
            </a:extLst>
          </p:cNvPr>
          <p:cNvCxnSpPr>
            <a:cxnSpLocks/>
          </p:cNvCxnSpPr>
          <p:nvPr/>
        </p:nvCxnSpPr>
        <p:spPr>
          <a:xfrm>
            <a:off x="8465362" y="4024123"/>
            <a:ext cx="20071" cy="2000444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3DF0F61-3FFD-CE47-3E27-C789B5E397AA}"/>
              </a:ext>
            </a:extLst>
          </p:cNvPr>
          <p:cNvSpPr txBox="1"/>
          <p:nvPr/>
        </p:nvSpPr>
        <p:spPr>
          <a:xfrm rot="5400000">
            <a:off x="8276645" y="472648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75 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FC1C40-B5AC-9F24-B6F4-5702BB7594E5}"/>
              </a:ext>
            </a:extLst>
          </p:cNvPr>
          <p:cNvGrpSpPr/>
          <p:nvPr/>
        </p:nvGrpSpPr>
        <p:grpSpPr>
          <a:xfrm rot="16370830">
            <a:off x="7247887" y="5224473"/>
            <a:ext cx="369332" cy="1925053"/>
            <a:chOff x="8459561" y="2943726"/>
            <a:chExt cx="369332" cy="192505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FC4FC6D-EBC5-7C0C-3C6E-409E577A2FC9}"/>
                </a:ext>
              </a:extLst>
            </p:cNvPr>
            <p:cNvCxnSpPr>
              <a:cxnSpLocks/>
            </p:cNvCxnSpPr>
            <p:nvPr/>
          </p:nvCxnSpPr>
          <p:spPr>
            <a:xfrm>
              <a:off x="8758990" y="2943726"/>
              <a:ext cx="0" cy="1925053"/>
            </a:xfrm>
            <a:prstGeom prst="straightConnector1">
              <a:avLst/>
            </a:prstGeom>
            <a:ln>
              <a:solidFill>
                <a:srgbClr val="0432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E5DC1A-78BE-DDE9-913C-477279D5D08C}"/>
                </a:ext>
              </a:extLst>
            </p:cNvPr>
            <p:cNvSpPr txBox="1"/>
            <p:nvPr/>
          </p:nvSpPr>
          <p:spPr>
            <a:xfrm rot="5400000">
              <a:off x="8316252" y="3721586"/>
              <a:ext cx="65594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432FF"/>
                  </a:solidFill>
                </a:rPr>
                <a:t>75 m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1E84EE9-42E5-BB8E-CB1D-B5A6812AD634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539" y="4452894"/>
            <a:ext cx="2386112" cy="1741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113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15505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After many Optimisations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DESY, 23/05/2023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35C6A5-16B2-7146-926F-113923211799}"/>
              </a:ext>
            </a:extLst>
          </p:cNvPr>
          <p:cNvSpPr txBox="1"/>
          <p:nvPr/>
        </p:nvSpPr>
        <p:spPr>
          <a:xfrm>
            <a:off x="242761" y="896880"/>
            <a:ext cx="508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New Magriation Matrices for the far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Genetic Algorithm for Target Station optimisation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2B4994A-7AC3-414C-A944-B3FA7DAD3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20" y="1551716"/>
            <a:ext cx="4432300" cy="3009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7642EAF-B8D2-9847-BBEA-92EE2C799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19" y="1500916"/>
            <a:ext cx="4102100" cy="30607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C8B3F2D-37D3-8E49-958E-2493F2164673}"/>
              </a:ext>
            </a:extLst>
          </p:cNvPr>
          <p:cNvSpPr txBox="1"/>
          <p:nvPr/>
        </p:nvSpPr>
        <p:spPr>
          <a:xfrm>
            <a:off x="1375646" y="3282717"/>
            <a:ext cx="136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WC detector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7A8859D-35E4-864D-81BC-957DEC45C1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33" y="4822864"/>
            <a:ext cx="2921225" cy="185135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F256B44-2F43-534B-B027-F9E695CAA2BC}"/>
              </a:ext>
            </a:extLst>
          </p:cNvPr>
          <p:cNvSpPr txBox="1"/>
          <p:nvPr/>
        </p:nvSpPr>
        <p:spPr>
          <a:xfrm>
            <a:off x="940887" y="4532288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horn optimisation</a:t>
            </a:r>
          </a:p>
        </p:txBody>
      </p:sp>
      <p:pic>
        <p:nvPicPr>
          <p:cNvPr id="41" name="Image 2">
            <a:extLst>
              <a:ext uri="{FF2B5EF4-FFF2-40B4-BE49-F238E27FC236}">
                <a16:creationId xmlns:a16="http://schemas.microsoft.com/office/drawing/2014/main" id="{CAC11166-337A-8945-BFEC-C40ECD0B4B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3952" y="4549730"/>
            <a:ext cx="2618809" cy="229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9CD95-C9E6-8C49-A6C6-1A2E52012CD1}"/>
              </a:ext>
            </a:extLst>
          </p:cNvPr>
          <p:cNvSpPr txBox="1"/>
          <p:nvPr/>
        </p:nvSpPr>
        <p:spPr>
          <a:xfrm>
            <a:off x="5516358" y="3652049"/>
            <a:ext cx="3563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(using T2K-like reconstruction algorithm)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4C46058-5562-9E49-846F-007BBCEE1259}"/>
              </a:ext>
            </a:extLst>
          </p:cNvPr>
          <p:cNvSpPr/>
          <p:nvPr/>
        </p:nvSpPr>
        <p:spPr>
          <a:xfrm>
            <a:off x="3914274" y="2967789"/>
            <a:ext cx="938463" cy="4612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8DE19-6B32-994D-91F2-288F9AE61F09}"/>
              </a:ext>
            </a:extLst>
          </p:cNvPr>
          <p:cNvSpPr txBox="1"/>
          <p:nvPr/>
        </p:nvSpPr>
        <p:spPr>
          <a:xfrm>
            <a:off x="1139732" y="3684453"/>
            <a:ext cx="27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ν</a:t>
            </a:r>
            <a:r>
              <a:rPr lang="en-GB" baseline="-25000"/>
              <a:t>e</a:t>
            </a:r>
            <a:r>
              <a:rPr lang="en-GB"/>
              <a:t> reconstruction efficiency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EFA3D7-4067-C294-6156-D3B453A52120}"/>
              </a:ext>
            </a:extLst>
          </p:cNvPr>
          <p:cNvSpPr txBox="1"/>
          <p:nvPr/>
        </p:nvSpPr>
        <p:spPr>
          <a:xfrm>
            <a:off x="1297459" y="5793291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"old"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9256F9-EEAC-02EA-2B57-0784E38757AF}"/>
              </a:ext>
            </a:extLst>
          </p:cNvPr>
          <p:cNvSpPr txBox="1"/>
          <p:nvPr/>
        </p:nvSpPr>
        <p:spPr>
          <a:xfrm>
            <a:off x="1048806" y="4935038"/>
            <a:ext cx="77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0432FF"/>
                </a:solidFill>
              </a:rPr>
              <a:t>"new"</a:t>
            </a:r>
          </a:p>
        </p:txBody>
      </p:sp>
    </p:spTree>
    <p:extLst>
      <p:ext uri="{BB962C8B-B14F-4D97-AF65-F5344CB8AC3E}">
        <p14:creationId xmlns:p14="http://schemas.microsoft.com/office/powerpoint/2010/main" val="16974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Improvements and Optimisations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DESY, 23/05/2023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33</a:t>
            </a:fld>
            <a:endParaRPr lang="en-GB" noProof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56C202-0B8B-4F4F-9911-62917BFFE32C}"/>
              </a:ext>
            </a:extLst>
          </p:cNvPr>
          <p:cNvGrpSpPr/>
          <p:nvPr/>
        </p:nvGrpSpPr>
        <p:grpSpPr>
          <a:xfrm>
            <a:off x="4572000" y="1042740"/>
            <a:ext cx="4350862" cy="2763037"/>
            <a:chOff x="4859267" y="1477645"/>
            <a:chExt cx="3827533" cy="24306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D4293E-762B-9344-AB20-A4E54786D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267" y="1477645"/>
              <a:ext cx="3827533" cy="24306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10BF48-D7AE-0748-8D46-42837F0FA1C0}"/>
                </a:ext>
              </a:extLst>
            </p:cNvPr>
            <p:cNvSpPr txBox="1"/>
            <p:nvPr/>
          </p:nvSpPr>
          <p:spPr>
            <a:xfrm>
              <a:off x="5348835" y="169123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360 km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90DFFD-947B-1742-9900-B9160E652210}"/>
              </a:ext>
            </a:extLst>
          </p:cNvPr>
          <p:cNvGrpSpPr/>
          <p:nvPr/>
        </p:nvGrpSpPr>
        <p:grpSpPr>
          <a:xfrm>
            <a:off x="116554" y="1179050"/>
            <a:ext cx="4350862" cy="2626727"/>
            <a:chOff x="509798" y="1597559"/>
            <a:chExt cx="3827533" cy="23107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E6DD0D-2B99-034D-9A24-503252CF6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798" y="1597559"/>
              <a:ext cx="3827533" cy="23107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AAB213-DB52-2045-9813-02D8D75F1898}"/>
                </a:ext>
              </a:extLst>
            </p:cNvPr>
            <p:cNvSpPr txBox="1"/>
            <p:nvPr/>
          </p:nvSpPr>
          <p:spPr>
            <a:xfrm>
              <a:off x="979135" y="169123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540 km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F07013-5B64-C84F-8916-F3CC5F61EBC3}"/>
              </a:ext>
            </a:extLst>
          </p:cNvPr>
          <p:cNvCxnSpPr>
            <a:cxnSpLocks/>
          </p:cNvCxnSpPr>
          <p:nvPr/>
        </p:nvCxnSpPr>
        <p:spPr>
          <a:xfrm flipV="1">
            <a:off x="1757392" y="1611351"/>
            <a:ext cx="0" cy="642552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0735154-BB9E-194E-8368-7E74B784B819}"/>
              </a:ext>
            </a:extLst>
          </p:cNvPr>
          <p:cNvCxnSpPr>
            <a:cxnSpLocks/>
          </p:cNvCxnSpPr>
          <p:nvPr/>
        </p:nvCxnSpPr>
        <p:spPr>
          <a:xfrm flipV="1">
            <a:off x="6239378" y="1459881"/>
            <a:ext cx="0" cy="681789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A7146B0-797B-BC61-F5A6-E1745BD3FF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03" y="4221028"/>
            <a:ext cx="3770888" cy="23947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3D298F-5DED-0FB7-0566-4CF98BD2F0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112" y="4221029"/>
            <a:ext cx="3770888" cy="23947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BA07F9C-C2CF-F9FF-0787-7BD0D3252ED5}"/>
              </a:ext>
            </a:extLst>
          </p:cNvPr>
          <p:cNvSpPr txBox="1"/>
          <p:nvPr/>
        </p:nvSpPr>
        <p:spPr>
          <a:xfrm>
            <a:off x="6028773" y="395697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360 km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617FDC-0E43-AB15-9717-120A690BF6B3}"/>
              </a:ext>
            </a:extLst>
          </p:cNvPr>
          <p:cNvSpPr txBox="1"/>
          <p:nvPr/>
        </p:nvSpPr>
        <p:spPr>
          <a:xfrm>
            <a:off x="2228564" y="395697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540 km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8383A5-B441-A44C-8546-9E1BE7A09758}"/>
              </a:ext>
            </a:extLst>
          </p:cNvPr>
          <p:cNvSpPr/>
          <p:nvPr/>
        </p:nvSpPr>
        <p:spPr>
          <a:xfrm>
            <a:off x="35477" y="4303958"/>
            <a:ext cx="2230994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rgbClr val="000000"/>
                </a:solidFill>
                <a:latin typeface="arial" panose="020B0604020202020204" pitchFamily="34" charset="0"/>
              </a:rPr>
              <a:t>ESSnuSB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33.44°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8.57°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49.2°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7.42e-5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+2.52e-3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osc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. max.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507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ktons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far detector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4F4DD8-9E5A-3744-9FDC-0C4DC30C5D10}"/>
              </a:ext>
            </a:extLst>
          </p:cNvPr>
          <p:cNvSpPr/>
          <p:nvPr/>
        </p:nvSpPr>
        <p:spPr>
          <a:xfrm>
            <a:off x="27456" y="6369811"/>
            <a:ext cx="262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sz="1400" dirty="0">
                <a:solidFill>
                  <a:srgbClr val="FF0000"/>
                </a:solidFill>
                <a:hlinkClick r:id="rId7"/>
              </a:rPr>
              <a:t>https://arxiv.org/abs/2107.07585</a:t>
            </a:r>
            <a:endParaRPr lang="en-FR" sz="14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5E0B3EC-A42E-79A9-A849-B379FF06DD52}"/>
              </a:ext>
            </a:extLst>
          </p:cNvPr>
          <p:cNvCxnSpPr>
            <a:cxnSpLocks/>
          </p:cNvCxnSpPr>
          <p:nvPr/>
        </p:nvCxnSpPr>
        <p:spPr>
          <a:xfrm>
            <a:off x="6746028" y="5260027"/>
            <a:ext cx="0" cy="465667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62D0608-A0B2-A02F-850F-852FE30B8F06}"/>
              </a:ext>
            </a:extLst>
          </p:cNvPr>
          <p:cNvCxnSpPr>
            <a:cxnSpLocks/>
          </p:cNvCxnSpPr>
          <p:nvPr/>
        </p:nvCxnSpPr>
        <p:spPr>
          <a:xfrm>
            <a:off x="3041863" y="4592472"/>
            <a:ext cx="0" cy="766420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E5D166-6B8D-A79C-F965-2BF0D712710A}"/>
              </a:ext>
            </a:extLst>
          </p:cNvPr>
          <p:cNvCxnSpPr/>
          <p:nvPr/>
        </p:nvCxnSpPr>
        <p:spPr>
          <a:xfrm>
            <a:off x="731520" y="2719346"/>
            <a:ext cx="352242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DCC0E4-B904-9CA5-149A-F713C668713D}"/>
              </a:ext>
            </a:extLst>
          </p:cNvPr>
          <p:cNvCxnSpPr/>
          <p:nvPr/>
        </p:nvCxnSpPr>
        <p:spPr>
          <a:xfrm>
            <a:off x="5192202" y="2719346"/>
            <a:ext cx="352242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28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Final results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DESY, 23/05/2023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34</a:t>
            </a:fld>
            <a:endParaRPr lang="en-GB" noProof="0"/>
          </a:p>
        </p:txBody>
      </p:sp>
      <p:sp>
        <p:nvSpPr>
          <p:cNvPr id="42" name="Striped Right Arrow 41">
            <a:extLst>
              <a:ext uri="{FF2B5EF4-FFF2-40B4-BE49-F238E27FC236}">
                <a16:creationId xmlns:a16="http://schemas.microsoft.com/office/drawing/2014/main" id="{72EB13EB-91E8-D04F-98D1-B39758AF855C}"/>
              </a:ext>
            </a:extLst>
          </p:cNvPr>
          <p:cNvSpPr/>
          <p:nvPr/>
        </p:nvSpPr>
        <p:spPr>
          <a:xfrm>
            <a:off x="3641019" y="5498455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8C6D22-3D9D-7748-A996-FB0C1A44F877}"/>
              </a:ext>
            </a:extLst>
          </p:cNvPr>
          <p:cNvSpPr txBox="1"/>
          <p:nvPr/>
        </p:nvSpPr>
        <p:spPr>
          <a:xfrm>
            <a:off x="4519081" y="5465248"/>
            <a:ext cx="206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FF0000"/>
                </a:solidFill>
              </a:rPr>
              <a:t>&gt;72% after 10 years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B242C4-ED66-A84A-ABC5-25725C8B858B}"/>
              </a:ext>
            </a:extLst>
          </p:cNvPr>
          <p:cNvSpPr txBox="1"/>
          <p:nvPr/>
        </p:nvSpPr>
        <p:spPr>
          <a:xfrm>
            <a:off x="5227211" y="4121827"/>
            <a:ext cx="274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Precision measurement</a:t>
            </a:r>
          </a:p>
        </p:txBody>
      </p:sp>
      <p:sp>
        <p:nvSpPr>
          <p:cNvPr id="54" name="Striped Right Arrow 53">
            <a:extLst>
              <a:ext uri="{FF2B5EF4-FFF2-40B4-BE49-F238E27FC236}">
                <a16:creationId xmlns:a16="http://schemas.microsoft.com/office/drawing/2014/main" id="{00C8A657-7ACD-BA47-997A-57B65D5A5B1C}"/>
              </a:ext>
            </a:extLst>
          </p:cNvPr>
          <p:cNvSpPr/>
          <p:nvPr/>
        </p:nvSpPr>
        <p:spPr>
          <a:xfrm>
            <a:off x="5227211" y="4636618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7B09DC-5771-7346-A337-22A6DBA29750}"/>
              </a:ext>
            </a:extLst>
          </p:cNvPr>
          <p:cNvSpPr txBox="1"/>
          <p:nvPr/>
        </p:nvSpPr>
        <p:spPr>
          <a:xfrm>
            <a:off x="5882847" y="4603411"/>
            <a:ext cx="218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>
                <a:solidFill>
                  <a:srgbClr val="FF0000"/>
                </a:solidFill>
              </a:rPr>
              <a:t>Δδ</a:t>
            </a:r>
            <a:r>
              <a:rPr lang="fr-CH" b="1" baseline="-25000" dirty="0">
                <a:solidFill>
                  <a:srgbClr val="FF0000"/>
                </a:solidFill>
              </a:rPr>
              <a:t>CP</a:t>
            </a:r>
            <a:r>
              <a:rPr lang="en-FR" b="1" dirty="0">
                <a:solidFill>
                  <a:srgbClr val="FF0000"/>
                </a:solidFill>
              </a:rPr>
              <a:t>&lt;8° for all values</a:t>
            </a:r>
          </a:p>
        </p:txBody>
      </p:sp>
      <p:pic>
        <p:nvPicPr>
          <p:cNvPr id="34" name="Picture 33" descr="cpv-1.png">
            <a:extLst>
              <a:ext uri="{FF2B5EF4-FFF2-40B4-BE49-F238E27FC236}">
                <a16:creationId xmlns:a16="http://schemas.microsoft.com/office/drawing/2014/main" id="{3FC76B13-F724-566A-D901-BFC44EB42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18" y="820620"/>
            <a:ext cx="3279001" cy="3301207"/>
          </a:xfrm>
          <a:prstGeom prst="rect">
            <a:avLst/>
          </a:prstGeom>
        </p:spPr>
      </p:pic>
      <p:pic>
        <p:nvPicPr>
          <p:cNvPr id="35" name="Picture 34" descr="cpv-1.png">
            <a:extLst>
              <a:ext uri="{FF2B5EF4-FFF2-40B4-BE49-F238E27FC236}">
                <a16:creationId xmlns:a16="http://schemas.microsoft.com/office/drawing/2014/main" id="{C70B25D1-84D0-A743-3CD2-4C8F0BC4CD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895" y="809699"/>
            <a:ext cx="3245693" cy="3301207"/>
          </a:xfrm>
          <a:prstGeom prst="rect">
            <a:avLst/>
          </a:prstGeom>
        </p:spPr>
      </p:pic>
      <p:pic>
        <p:nvPicPr>
          <p:cNvPr id="36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2131C77-726A-6237-40A5-0DD648452D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63" y="4110906"/>
            <a:ext cx="3279001" cy="25149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3B6A2FB-6448-C700-04D8-9F08AEB45D58}"/>
              </a:ext>
            </a:extLst>
          </p:cNvPr>
          <p:cNvSpPr txBox="1"/>
          <p:nvPr/>
        </p:nvSpPr>
        <p:spPr>
          <a:xfrm>
            <a:off x="5090853" y="6014795"/>
            <a:ext cx="3377143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equivalent to Neutrino Factory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90B9B7-70CA-D837-B456-46FBBB7E7504}"/>
              </a:ext>
            </a:extLst>
          </p:cNvPr>
          <p:cNvCxnSpPr/>
          <p:nvPr/>
        </p:nvCxnSpPr>
        <p:spPr>
          <a:xfrm>
            <a:off x="2638926" y="4828674"/>
            <a:ext cx="0" cy="14758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2B53AE-1B73-15D5-3F81-5D530EBA1791}"/>
              </a:ext>
            </a:extLst>
          </p:cNvPr>
          <p:cNvCxnSpPr/>
          <p:nvPr/>
        </p:nvCxnSpPr>
        <p:spPr>
          <a:xfrm>
            <a:off x="842211" y="2871537"/>
            <a:ext cx="258277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0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Performance versus time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DESY, 23/05/2023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35</a:t>
            </a:fld>
            <a:endParaRPr lang="en-GB" noProof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F725E1-5B31-8638-F0DC-D1B46B0088E4}"/>
              </a:ext>
            </a:extLst>
          </p:cNvPr>
          <p:cNvGrpSpPr/>
          <p:nvPr/>
        </p:nvGrpSpPr>
        <p:grpSpPr>
          <a:xfrm>
            <a:off x="489283" y="1195138"/>
            <a:ext cx="4547937" cy="3413038"/>
            <a:chOff x="231281" y="1475872"/>
            <a:chExt cx="4805940" cy="36066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5A8A88-AB9F-90E1-9888-B514257C0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281" y="1475872"/>
              <a:ext cx="4805940" cy="3606659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3287F01-336E-81FD-883D-BEEA80DF2909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3" y="2574758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9273118-7F4F-7A8A-1983-F0F8B4B86C72}"/>
                </a:ext>
              </a:extLst>
            </p:cNvPr>
            <p:cNvCxnSpPr>
              <a:cxnSpLocks/>
            </p:cNvCxnSpPr>
            <p:nvPr/>
          </p:nvCxnSpPr>
          <p:spPr>
            <a:xfrm>
              <a:off x="978568" y="2574758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03A4BB-2E77-2BA9-F5C1-A7ED0C67CBBD}"/>
              </a:ext>
            </a:extLst>
          </p:cNvPr>
          <p:cNvGrpSpPr/>
          <p:nvPr/>
        </p:nvGrpSpPr>
        <p:grpSpPr>
          <a:xfrm>
            <a:off x="5173579" y="850234"/>
            <a:ext cx="3903527" cy="3903527"/>
            <a:chOff x="5173579" y="1339515"/>
            <a:chExt cx="3903527" cy="39035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839070-D321-7498-4DB6-2890A73D4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3579" y="1339515"/>
              <a:ext cx="3903527" cy="3903527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6DB198E-10E7-7EAE-246D-F38A2F7FEAF0}"/>
                </a:ext>
              </a:extLst>
            </p:cNvPr>
            <p:cNvCxnSpPr>
              <a:cxnSpLocks/>
            </p:cNvCxnSpPr>
            <p:nvPr/>
          </p:nvCxnSpPr>
          <p:spPr>
            <a:xfrm>
              <a:off x="7125342" y="2598821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76992E0-1C8E-BB31-F525-A890EBCBFE3B}"/>
                </a:ext>
              </a:extLst>
            </p:cNvPr>
            <p:cNvCxnSpPr>
              <a:cxnSpLocks/>
            </p:cNvCxnSpPr>
            <p:nvPr/>
          </p:nvCxnSpPr>
          <p:spPr>
            <a:xfrm>
              <a:off x="6224336" y="2059136"/>
              <a:ext cx="0" cy="26220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1F053A-1760-3267-AD8C-EF2ACBF5F89F}"/>
              </a:ext>
            </a:extLst>
          </p:cNvPr>
          <p:cNvSpPr txBox="1"/>
          <p:nvPr/>
        </p:nvSpPr>
        <p:spPr>
          <a:xfrm>
            <a:off x="417095" y="681100"/>
            <a:ext cx="5010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Already after 5 years very competitive performance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7D577C-E0AE-A487-6672-00E95B2357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499" y="4597794"/>
            <a:ext cx="2183641" cy="22575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6B6A51-4FB1-7EF6-9277-DD20D71FEA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399" y="4669545"/>
            <a:ext cx="2879437" cy="21857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0B9C6D-1C72-EE9B-4C9D-1E35471E2CFB}"/>
              </a:ext>
            </a:extLst>
          </p:cNvPr>
          <p:cNvSpPr txBox="1"/>
          <p:nvPr/>
        </p:nvSpPr>
        <p:spPr>
          <a:xfrm>
            <a:off x="169701" y="61769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DUNE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C9C779-661E-9CA6-2A58-C0A0E9657ABA}"/>
              </a:ext>
            </a:extLst>
          </p:cNvPr>
          <p:cNvSpPr txBox="1"/>
          <p:nvPr/>
        </p:nvSpPr>
        <p:spPr>
          <a:xfrm>
            <a:off x="4541175" y="61769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err="1"/>
              <a:t>HyperK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C4C5C-6B72-41E7-E824-243F0BC82EB5}"/>
              </a:ext>
            </a:extLst>
          </p:cNvPr>
          <p:cNvSpPr txBox="1"/>
          <p:nvPr/>
        </p:nvSpPr>
        <p:spPr>
          <a:xfrm>
            <a:off x="2576223" y="1290513"/>
            <a:ext cx="108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00B050"/>
                </a:solidFill>
              </a:rPr>
              <a:t>discovery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F580E-7C8A-4A73-E6E0-B10C25426586}"/>
              </a:ext>
            </a:extLst>
          </p:cNvPr>
          <p:cNvSpPr txBox="1"/>
          <p:nvPr/>
        </p:nvSpPr>
        <p:spPr>
          <a:xfrm>
            <a:off x="4071069" y="5186652"/>
            <a:ext cx="1049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00B050"/>
                </a:solidFill>
              </a:rPr>
              <a:t>precision</a:t>
            </a:r>
          </a:p>
        </p:txBody>
      </p:sp>
    </p:spTree>
    <p:extLst>
      <p:ext uri="{BB962C8B-B14F-4D97-AF65-F5344CB8AC3E}">
        <p14:creationId xmlns:p14="http://schemas.microsoft.com/office/powerpoint/2010/main" val="18036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"/>
            <a:ext cx="8481848" cy="79057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 dirty="0"/>
              <a:t>δ</a:t>
            </a:r>
            <a:r>
              <a:rPr lang="en-GB" sz="4000" baseline="-24568" dirty="0"/>
              <a:t>CP</a:t>
            </a:r>
            <a:r>
              <a:rPr lang="en-GB" sz="4000" dirty="0"/>
              <a:t> and model predictions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36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DESY, 23/05/2023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B82EED-8CF4-C23E-97EB-1C34CFC49CAE}"/>
              </a:ext>
            </a:extLst>
          </p:cNvPr>
          <p:cNvGrpSpPr/>
          <p:nvPr/>
        </p:nvGrpSpPr>
        <p:grpSpPr>
          <a:xfrm>
            <a:off x="483475" y="3921508"/>
            <a:ext cx="8379016" cy="2679209"/>
            <a:chOff x="483475" y="1101395"/>
            <a:chExt cx="8379016" cy="26792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FA5CFB-2D3D-623B-C87D-9DF0823F6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0993" y="1101395"/>
              <a:ext cx="4961498" cy="267920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8AE116-0302-AE6B-62C5-2DF5328142F5}"/>
                </a:ext>
              </a:extLst>
            </p:cNvPr>
            <p:cNvSpPr/>
            <p:nvPr/>
          </p:nvSpPr>
          <p:spPr>
            <a:xfrm>
              <a:off x="483475" y="3255856"/>
              <a:ext cx="3195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hlinkClick r:id="rId4"/>
                </a:rPr>
                <a:t>https://arxiv.org/abs/1410.8056</a:t>
              </a:r>
              <a:endParaRPr lang="en-GB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DE557C-0CDF-6CEF-7ADE-C805B948990F}"/>
              </a:ext>
            </a:extLst>
          </p:cNvPr>
          <p:cNvGrpSpPr/>
          <p:nvPr/>
        </p:nvGrpSpPr>
        <p:grpSpPr>
          <a:xfrm>
            <a:off x="3774565" y="790571"/>
            <a:ext cx="5214353" cy="3024312"/>
            <a:chOff x="3774565" y="3536037"/>
            <a:chExt cx="5214353" cy="30243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1B0C75-0803-0158-496F-68736F74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4565" y="3879471"/>
              <a:ext cx="5214353" cy="268087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8E589B-8BA7-EE3E-D329-0995A297D008}"/>
                </a:ext>
              </a:extLst>
            </p:cNvPr>
            <p:cNvSpPr/>
            <p:nvPr/>
          </p:nvSpPr>
          <p:spPr>
            <a:xfrm>
              <a:off x="4699605" y="3536037"/>
              <a:ext cx="3195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hlinkClick r:id="rId6"/>
                </a:rPr>
                <a:t>https://arxiv.org/abs/1410.7573</a:t>
              </a:r>
              <a:endParaRPr lang="en-GB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6D1685-F5D5-D6CF-DB04-B4A95BDD2257}"/>
              </a:ext>
            </a:extLst>
          </p:cNvPr>
          <p:cNvSpPr txBox="1"/>
          <p:nvPr/>
        </p:nvSpPr>
        <p:spPr>
          <a:xfrm>
            <a:off x="88233" y="1376304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Test of flavour symmetry models:</a:t>
            </a:r>
          </a:p>
          <a:p>
            <a:pPr algn="l"/>
            <a:r>
              <a:rPr lang="en-GB" dirty="0"/>
              <a:t>Typically, the models considered have a reduced number of parameters, leading to relations between the masses and/or mixing angles.</a:t>
            </a:r>
          </a:p>
          <a:p>
            <a:pPr algn="l"/>
            <a:r>
              <a:rPr lang="en-GB" dirty="0"/>
              <a:t>Examples are the so-called </a:t>
            </a:r>
            <a:r>
              <a:rPr lang="en-GB" b="1" dirty="0" err="1"/>
              <a:t>sumrules</a:t>
            </a:r>
            <a:r>
              <a:rPr lang="en-GB" dirty="0"/>
              <a:t>, e.g.:</a:t>
            </a:r>
          </a:p>
          <a:p>
            <a:pPr algn="l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3B2086-D004-8EEA-C918-80634AF969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09" y="3275804"/>
            <a:ext cx="3397649" cy="10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5032" y="14397"/>
            <a:ext cx="7004949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Final 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 </a:t>
            </a:r>
            <a:r>
              <a:rPr lang="en-GB" sz="4400" dirty="0">
                <a:solidFill>
                  <a:srgbClr val="0000FF"/>
                </a:solidFill>
              </a:rPr>
              <a:t>facility configuration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DESY, 23/05/2023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A8DF32-1C0B-5A45-9F77-1E36545446C6}"/>
              </a:ext>
            </a:extLst>
          </p:cNvPr>
          <p:cNvGrpSpPr/>
          <p:nvPr/>
        </p:nvGrpSpPr>
        <p:grpSpPr>
          <a:xfrm>
            <a:off x="0" y="1383646"/>
            <a:ext cx="9144000" cy="3112139"/>
            <a:chOff x="0" y="1872930"/>
            <a:chExt cx="9144000" cy="31121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E7FCC7-D059-AC48-8551-DD27717E3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72930"/>
              <a:ext cx="9144000" cy="311213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648FED-9463-E742-A51D-BEF8CCC0EFC8}"/>
                </a:ext>
              </a:extLst>
            </p:cNvPr>
            <p:cNvSpPr txBox="1"/>
            <p:nvPr/>
          </p:nvSpPr>
          <p:spPr>
            <a:xfrm>
              <a:off x="7555832" y="2438400"/>
              <a:ext cx="1465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near detector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C6D79F0-537E-7740-91B1-278ED061AF21}"/>
                </a:ext>
              </a:extLst>
            </p:cNvPr>
            <p:cNvCxnSpPr/>
            <p:nvPr/>
          </p:nvCxnSpPr>
          <p:spPr>
            <a:xfrm flipH="1">
              <a:off x="7780421" y="2807368"/>
              <a:ext cx="529390" cy="52136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D8E16A-E0A7-C44A-833D-C0384538FEE6}"/>
                </a:ext>
              </a:extLst>
            </p:cNvPr>
            <p:cNvSpPr txBox="1"/>
            <p:nvPr/>
          </p:nvSpPr>
          <p:spPr>
            <a:xfrm>
              <a:off x="3769896" y="4555958"/>
              <a:ext cx="1440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target station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EDCEAF-A408-D840-839C-CDAE2EF0E7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6442" y="4347411"/>
              <a:ext cx="1122947" cy="28875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593405-6A8E-B147-A4FC-488EE1808CC2}"/>
                </a:ext>
              </a:extLst>
            </p:cNvPr>
            <p:cNvSpPr txBox="1"/>
            <p:nvPr/>
          </p:nvSpPr>
          <p:spPr>
            <a:xfrm>
              <a:off x="473242" y="4599877"/>
              <a:ext cx="1356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accumulator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84259A-028F-E24F-9868-9EE59ABF81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5747" y="4203032"/>
              <a:ext cx="261354" cy="53759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14" descr="image003">
            <a:extLst>
              <a:ext uri="{FF2B5EF4-FFF2-40B4-BE49-F238E27FC236}">
                <a16:creationId xmlns:a16="http://schemas.microsoft.com/office/drawing/2014/main" id="{74D28C96-E063-0A4C-B3FE-C9CE16F0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11018"/>
            <a:ext cx="2789193" cy="188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60518D-63BB-1246-A00D-7E2E78DB0830}"/>
              </a:ext>
            </a:extLst>
          </p:cNvPr>
          <p:cNvSpPr txBox="1"/>
          <p:nvPr/>
        </p:nvSpPr>
        <p:spPr>
          <a:xfrm>
            <a:off x="157157" y="6360701"/>
            <a:ext cx="234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Conceptual Design Report</a:t>
            </a:r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BC46874D-3A71-E77D-A390-2775169426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820" y="3858127"/>
            <a:ext cx="2743201" cy="1828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389AA7-1DBE-A390-BA3D-D88D106B2507}"/>
              </a:ext>
            </a:extLst>
          </p:cNvPr>
          <p:cNvSpPr txBox="1"/>
          <p:nvPr/>
        </p:nvSpPr>
        <p:spPr>
          <a:xfrm>
            <a:off x="7727033" y="5392835"/>
            <a:ext cx="129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far detector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F9D9A-38C9-27EC-773F-B3CCA37DC407}"/>
              </a:ext>
            </a:extLst>
          </p:cNvPr>
          <p:cNvSpPr/>
          <p:nvPr/>
        </p:nvSpPr>
        <p:spPr>
          <a:xfrm>
            <a:off x="2789193" y="4704332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https://arxiv.org/abs/2206.01208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0C4DAC-4D1A-268E-7F24-BB515A0DCB06}"/>
              </a:ext>
            </a:extLst>
          </p:cNvPr>
          <p:cNvSpPr txBox="1"/>
          <p:nvPr/>
        </p:nvSpPr>
        <p:spPr>
          <a:xfrm>
            <a:off x="2853501" y="5848918"/>
            <a:ext cx="57984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European Physical Journal Spec. Top.</a:t>
            </a:r>
            <a:r>
              <a:rPr lang="en-GB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en-GB" sz="1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231</a:t>
            </a:r>
            <a:r>
              <a:rPr lang="en-GB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3779–3955 (2022). </a:t>
            </a:r>
            <a:r>
              <a:rPr lang="en-GB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7"/>
              </a:rPr>
              <a:t>https://doi.org/10.1140/epjs/s11734-022-00664-w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917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Supporting institutions of 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DESY, 23/05/2023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08EAFE-BA89-D746-8E03-88D377168F1C}"/>
              </a:ext>
            </a:extLst>
          </p:cNvPr>
          <p:cNvSpPr txBox="1"/>
          <p:nvPr/>
        </p:nvSpPr>
        <p:spPr>
          <a:xfrm>
            <a:off x="160881" y="1615486"/>
            <a:ext cx="68692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COST Action </a:t>
            </a:r>
            <a:r>
              <a:rPr lang="en-GB" sz="2000" dirty="0" err="1"/>
              <a:t>EuroNuNet</a:t>
            </a:r>
            <a:r>
              <a:rPr lang="en-GB" sz="2000" dirty="0"/>
              <a:t> (CA15139): ended March 2020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3"/>
              </a:rPr>
              <a:t>https://euronunet.in2p3.fr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scientists: </a:t>
            </a:r>
            <a:r>
              <a:rPr lang="en-GB" sz="2000" dirty="0">
                <a:hlinkClick r:id="rId4"/>
              </a:rPr>
              <a:t>https://www.youtube.com/watch?v=PwzNzLQh-Dw</a:t>
            </a:r>
            <a:endParaRPr lang="en-GB" sz="2000" dirty="0"/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EU-H2020 Design Study ESS</a:t>
            </a:r>
            <a:r>
              <a:rPr lang="el-GR" sz="2000" dirty="0"/>
              <a:t>ν</a:t>
            </a:r>
            <a:r>
              <a:rPr lang="fr-CH" sz="2000" dirty="0"/>
              <a:t>SB: on </a:t>
            </a:r>
            <a:r>
              <a:rPr lang="fr-CH" sz="2000" dirty="0" err="1"/>
              <a:t>going</a:t>
            </a:r>
            <a:r>
              <a:rPr lang="fr-CH" sz="2000" dirty="0"/>
              <a:t> up to March 2021 (3 </a:t>
            </a:r>
            <a:r>
              <a:rPr lang="fr-CH" sz="2000" dirty="0" err="1"/>
              <a:t>months</a:t>
            </a:r>
            <a:r>
              <a:rPr lang="fr-CH" sz="2000" dirty="0"/>
              <a:t> extension due to COVID19)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5"/>
              </a:rPr>
              <a:t>https://essnusb.eu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general public: </a:t>
            </a:r>
            <a:r>
              <a:rPr lang="en-GB" sz="2000" dirty="0">
                <a:hlinkClick r:id="rId6"/>
              </a:rPr>
              <a:t>https://www.youtube.com/watch?v=qAnvft0nAlg</a:t>
            </a:r>
            <a:endParaRPr lang="en-GB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833C1D-2072-C247-BF00-1397DAC172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766" y="4184106"/>
            <a:ext cx="2365287" cy="671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06C96-FC42-EF4C-8543-3294035755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840" y="1299976"/>
            <a:ext cx="899141" cy="899141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91448E15-AAB3-044B-8D44-A7A72D3F8C4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7" y="2433082"/>
            <a:ext cx="1909160" cy="1223517"/>
          </a:xfrm>
          <a:prstGeom prst="rect">
            <a:avLst/>
          </a:prstGeom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C4F6A4A2-6FB1-9042-8AB7-54BF701E0CC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8" y="5196123"/>
            <a:ext cx="1909160" cy="1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9">
            <a:extLst>
              <a:ext uri="{FF2B5EF4-FFF2-40B4-BE49-F238E27FC236}">
                <a16:creationId xmlns:a16="http://schemas.microsoft.com/office/drawing/2014/main" id="{0AF7F226-72F8-9C09-71B5-8B06842562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9" y="4109509"/>
            <a:ext cx="3963155" cy="2520000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muons</a:t>
                </a:r>
                <a:r>
                  <a:rPr lang="en-US" dirty="0"/>
                  <a:t> at the level of the beam dump</a:t>
                </a:r>
              </a:p>
              <a:p>
                <a:r>
                  <a:rPr lang="en-US" dirty="0"/>
                  <a:t>(per proton)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 (cm)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 (cm)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4.2x10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  <a:p>
                <a:r>
                  <a:rPr lang="en-US" sz="1400" dirty="0"/>
                  <a:t>(16.3x10</a:t>
                </a:r>
                <a:r>
                  <a:rPr lang="en-US" sz="1400" baseline="30000" dirty="0"/>
                  <a:t>20</a:t>
                </a:r>
                <a:r>
                  <a:rPr lang="en-US" sz="1400" dirty="0"/>
                  <a:t> for 4 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4.1x10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8" y="14397"/>
            <a:ext cx="7846541" cy="97327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DESY, 23/05/2023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39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1376341" y="4356923"/>
            <a:ext cx="1399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muons/proton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338300" y="4736886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&lt;E</a:t>
            </a:r>
            <a:r>
              <a:rPr lang="el-GR" sz="1600" baseline="-25000" dirty="0">
                <a:solidFill>
                  <a:srgbClr val="0000FF"/>
                </a:solidFill>
              </a:rPr>
              <a:t>μ</a:t>
            </a:r>
            <a:r>
              <a:rPr lang="en-US" sz="1600" dirty="0">
                <a:solidFill>
                  <a:srgbClr val="0000FF"/>
                </a:solidFill>
              </a:rPr>
              <a:t>&gt;~0.5 GeV</a:t>
            </a:r>
          </a:p>
          <a:p>
            <a:r>
              <a:rPr lang="en-US" sz="1600" dirty="0">
                <a:solidFill>
                  <a:srgbClr val="0000FF"/>
                </a:solidFill>
              </a:rPr>
              <a:t>&lt;L</a:t>
            </a:r>
            <a:r>
              <a:rPr lang="el-GR" sz="1600" baseline="-25000" dirty="0">
                <a:solidFill>
                  <a:srgbClr val="0000FF"/>
                </a:solidFill>
              </a:rPr>
              <a:t>μ</a:t>
            </a:r>
            <a:r>
              <a:rPr lang="en-US" sz="1600" dirty="0">
                <a:solidFill>
                  <a:srgbClr val="0000FF"/>
                </a:solidFill>
              </a:rPr>
              <a:t>&gt;~3 km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-3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88715" y="4227436"/>
            <a:ext cx="4471809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input 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experiments,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low energy </a:t>
            </a:r>
            <a:r>
              <a:rPr lang="en-US" sz="2000" dirty="0" err="1"/>
              <a:t>nuSTORM</a:t>
            </a:r>
            <a:r>
              <a:rPr lang="en-US" sz="2000" dirty="0"/>
              <a:t>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Neutrino Factory,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b="1" dirty="0"/>
              <a:t>Muon Collider</a:t>
            </a:r>
            <a:r>
              <a:rPr lang="en-US" sz="20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2416" y="1462259"/>
            <a:ext cx="4056992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more than 4x10</a:t>
            </a:r>
            <a:r>
              <a:rPr lang="en-GB" baseline="30000" dirty="0"/>
              <a:t>20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/year </a:t>
            </a:r>
            <a:r>
              <a:rPr lang="en-GB"/>
              <a:t>from ESS </a:t>
            </a:r>
            <a:r>
              <a:rPr lang="en-GB" dirty="0"/>
              <a:t>compared to 10</a:t>
            </a:r>
            <a:r>
              <a:rPr lang="en-GB" baseline="30000" dirty="0"/>
              <a:t>14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used by all experiments up to now (10</a:t>
            </a:r>
            <a:r>
              <a:rPr lang="en-GB" baseline="30000" dirty="0"/>
              <a:t>18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for COMET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968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Science at ESS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A11069-2800-2BCD-D528-5BA4CF8CC1E8}"/>
              </a:ext>
            </a:extLst>
          </p:cNvPr>
          <p:cNvSpPr txBox="1">
            <a:spLocks/>
          </p:cNvSpPr>
          <p:nvPr/>
        </p:nvSpPr>
        <p:spPr>
          <a:xfrm>
            <a:off x="311094" y="881895"/>
            <a:ext cx="8077200" cy="2971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ESS is a neutron spallation source for neutron scattering measurements.</a:t>
            </a:r>
          </a:p>
          <a:p>
            <a:r>
              <a:rPr lang="en-US" dirty="0"/>
              <a:t>Neutron scattering offers a complementary view of matter</a:t>
            </a:r>
          </a:p>
          <a:p>
            <a:pPr lvl="1"/>
            <a:r>
              <a:rPr lang="en-US" dirty="0"/>
              <a:t>in comparison to other probes such as x-rays from synchrotron light sources. </a:t>
            </a:r>
          </a:p>
          <a:p>
            <a:pPr lvl="1"/>
            <a:r>
              <a:rPr lang="en-US" dirty="0"/>
              <a:t>The scattering cross section of many elements can be much larger for neutrons than for photons. </a:t>
            </a:r>
          </a:p>
        </p:txBody>
      </p:sp>
      <p:grpSp>
        <p:nvGrpSpPr>
          <p:cNvPr id="8" name="Group 1028">
            <a:extLst>
              <a:ext uri="{FF2B5EF4-FFF2-40B4-BE49-F238E27FC236}">
                <a16:creationId xmlns:a16="http://schemas.microsoft.com/office/drawing/2014/main" id="{7191CF99-93EB-AE27-9333-F542E651421C}"/>
              </a:ext>
            </a:extLst>
          </p:cNvPr>
          <p:cNvGrpSpPr>
            <a:grpSpLocks/>
          </p:cNvGrpSpPr>
          <p:nvPr/>
        </p:nvGrpSpPr>
        <p:grpSpPr bwMode="auto">
          <a:xfrm>
            <a:off x="854016" y="3768327"/>
            <a:ext cx="6991356" cy="2892179"/>
            <a:chOff x="776" y="1515"/>
            <a:chExt cx="4937" cy="2043"/>
          </a:xfrm>
        </p:grpSpPr>
        <p:grpSp>
          <p:nvGrpSpPr>
            <p:cNvPr id="9" name="Group 1029">
              <a:extLst>
                <a:ext uri="{FF2B5EF4-FFF2-40B4-BE49-F238E27FC236}">
                  <a16:creationId xmlns:a16="http://schemas.microsoft.com/office/drawing/2014/main" id="{85BC7620-3F73-6F53-09EB-6A313151B2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" y="1515"/>
              <a:ext cx="4937" cy="2043"/>
              <a:chOff x="776" y="1515"/>
              <a:chExt cx="4984" cy="2043"/>
            </a:xfrm>
          </p:grpSpPr>
          <p:grpSp>
            <p:nvGrpSpPr>
              <p:cNvPr id="16" name="Group 1030">
                <a:extLst>
                  <a:ext uri="{FF2B5EF4-FFF2-40B4-BE49-F238E27FC236}">
                    <a16:creationId xmlns:a16="http://schemas.microsoft.com/office/drawing/2014/main" id="{11E064F7-5844-2B6D-A901-96B426E703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6" y="2767"/>
                <a:ext cx="4944" cy="713"/>
                <a:chOff x="776" y="2766"/>
                <a:chExt cx="4944" cy="713"/>
              </a:xfrm>
            </p:grpSpPr>
            <p:pic>
              <p:nvPicPr>
                <p:cNvPr id="40" name="Picture 1031">
                  <a:extLst>
                    <a:ext uri="{FF2B5EF4-FFF2-40B4-BE49-F238E27FC236}">
                      <a16:creationId xmlns:a16="http://schemas.microsoft.com/office/drawing/2014/main" id="{C9E66659-8958-426C-C801-8F2E3B7BF2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26" y="3027"/>
                  <a:ext cx="187" cy="1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1" name="Picture 1032">
                  <a:extLst>
                    <a:ext uri="{FF2B5EF4-FFF2-40B4-BE49-F238E27FC236}">
                      <a16:creationId xmlns:a16="http://schemas.microsoft.com/office/drawing/2014/main" id="{A78E0DDC-4CED-71B2-FC9E-5156911D0D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8" y="2978"/>
                  <a:ext cx="28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2" name="Picture 1033">
                  <a:extLst>
                    <a:ext uri="{FF2B5EF4-FFF2-40B4-BE49-F238E27FC236}">
                      <a16:creationId xmlns:a16="http://schemas.microsoft.com/office/drawing/2014/main" id="{AFF5EDCA-2010-5D9B-CBAC-64604A0A8C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9" y="2939"/>
                  <a:ext cx="364" cy="3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3" name="Picture 1034">
                  <a:extLst>
                    <a:ext uri="{FF2B5EF4-FFF2-40B4-BE49-F238E27FC236}">
                      <a16:creationId xmlns:a16="http://schemas.microsoft.com/office/drawing/2014/main" id="{88384A6A-CB9C-AC8A-B56A-9BCD5F474E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9" y="2854"/>
                  <a:ext cx="531" cy="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4" name="Picture 1035">
                  <a:extLst>
                    <a:ext uri="{FF2B5EF4-FFF2-40B4-BE49-F238E27FC236}">
                      <a16:creationId xmlns:a16="http://schemas.microsoft.com/office/drawing/2014/main" id="{E4542BCD-9046-E4B1-5368-C98E26A717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4" y="2834"/>
                  <a:ext cx="570" cy="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5" name="Picture 1036">
                  <a:extLst>
                    <a:ext uri="{FF2B5EF4-FFF2-40B4-BE49-F238E27FC236}">
                      <a16:creationId xmlns:a16="http://schemas.microsoft.com/office/drawing/2014/main" id="{2348AF2E-F296-3EEB-53F9-FFF59C57C3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6" y="2790"/>
                  <a:ext cx="659" cy="6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6" name="Picture 1037">
                  <a:extLst>
                    <a:ext uri="{FF2B5EF4-FFF2-40B4-BE49-F238E27FC236}">
                      <a16:creationId xmlns:a16="http://schemas.microsoft.com/office/drawing/2014/main" id="{217331A6-11CF-0390-C1CD-88B6B712B6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73" y="2766"/>
                  <a:ext cx="708" cy="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7" name="Picture 1038">
                  <a:extLst>
                    <a:ext uri="{FF2B5EF4-FFF2-40B4-BE49-F238E27FC236}">
                      <a16:creationId xmlns:a16="http://schemas.microsoft.com/office/drawing/2014/main" id="{F19B077E-8A86-4B04-E7BB-C0B379AE8A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6" y="2810"/>
                  <a:ext cx="659" cy="6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8" name="Group 1039">
                <a:extLst>
                  <a:ext uri="{FF2B5EF4-FFF2-40B4-BE49-F238E27FC236}">
                    <a16:creationId xmlns:a16="http://schemas.microsoft.com/office/drawing/2014/main" id="{08736D5D-30DB-53AF-EAF0-654F18D71F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90" y="1881"/>
                <a:ext cx="4670" cy="757"/>
                <a:chOff x="1090" y="1927"/>
                <a:chExt cx="4670" cy="757"/>
              </a:xfrm>
            </p:grpSpPr>
            <p:pic>
              <p:nvPicPr>
                <p:cNvPr id="31" name="Picture 1040">
                  <a:extLst>
                    <a:ext uri="{FF2B5EF4-FFF2-40B4-BE49-F238E27FC236}">
                      <a16:creationId xmlns:a16="http://schemas.microsoft.com/office/drawing/2014/main" id="{1D7CD56A-F8EC-4344-08A2-04F12F8AB6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9" y="2126"/>
                  <a:ext cx="346" cy="3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2" name="Picture 1041">
                  <a:extLst>
                    <a:ext uri="{FF2B5EF4-FFF2-40B4-BE49-F238E27FC236}">
                      <a16:creationId xmlns:a16="http://schemas.microsoft.com/office/drawing/2014/main" id="{680E6D80-C041-2803-EF65-B7325764D1E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9" y="2031"/>
                  <a:ext cx="581" cy="5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1042">
                  <a:extLst>
                    <a:ext uri="{FF2B5EF4-FFF2-40B4-BE49-F238E27FC236}">
                      <a16:creationId xmlns:a16="http://schemas.microsoft.com/office/drawing/2014/main" id="{065080EE-F5FB-6CF2-BCED-ED4C63359E9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94" y="2261"/>
                  <a:ext cx="84" cy="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4" name="Picture 1043">
                  <a:extLst>
                    <a:ext uri="{FF2B5EF4-FFF2-40B4-BE49-F238E27FC236}">
                      <a16:creationId xmlns:a16="http://schemas.microsoft.com/office/drawing/2014/main" id="{8130031C-88EC-4BA1-CC4B-B20B0B7B6B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000" r="5875"/>
                <a:stretch>
                  <a:fillRect/>
                </a:stretch>
              </p:blipFill>
              <p:spPr bwMode="auto">
                <a:xfrm>
                  <a:off x="5031" y="1927"/>
                  <a:ext cx="729" cy="7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5" name="Picture 1044">
                  <a:extLst>
                    <a:ext uri="{FF2B5EF4-FFF2-40B4-BE49-F238E27FC236}">
                      <a16:creationId xmlns:a16="http://schemas.microsoft.com/office/drawing/2014/main" id="{A059BAB0-CF0A-45BC-66BA-B66BF728C1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80" y="2192"/>
                  <a:ext cx="221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36" name="Group 1045">
                  <a:extLst>
                    <a:ext uri="{FF2B5EF4-FFF2-40B4-BE49-F238E27FC236}">
                      <a16:creationId xmlns:a16="http://schemas.microsoft.com/office/drawing/2014/main" id="{2FCFFE2C-B258-6680-39B2-F8DABFDA7A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" y="2287"/>
                  <a:ext cx="644" cy="37"/>
                  <a:chOff x="1090" y="2287"/>
                  <a:chExt cx="644" cy="37"/>
                </a:xfrm>
              </p:grpSpPr>
              <p:pic>
                <p:nvPicPr>
                  <p:cNvPr id="38" name="Picture 1046">
                    <a:extLst>
                      <a:ext uri="{FF2B5EF4-FFF2-40B4-BE49-F238E27FC236}">
                        <a16:creationId xmlns:a16="http://schemas.microsoft.com/office/drawing/2014/main" id="{E55B4CA2-F3BA-6FEA-D022-5073FF0DDCA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0" y="2297"/>
                    <a:ext cx="20" cy="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9" name="Picture 1047">
                    <a:extLst>
                      <a:ext uri="{FF2B5EF4-FFF2-40B4-BE49-F238E27FC236}">
                        <a16:creationId xmlns:a16="http://schemas.microsoft.com/office/drawing/2014/main" id="{EB81CA19-44A3-780D-7094-700298F498A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94" y="2287"/>
                    <a:ext cx="40" cy="3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37" name="Picture 1048">
                  <a:extLst>
                    <a:ext uri="{FF2B5EF4-FFF2-40B4-BE49-F238E27FC236}">
                      <a16:creationId xmlns:a16="http://schemas.microsoft.com/office/drawing/2014/main" id="{8E01F71E-985A-D218-2703-C462797C7D8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13" y="2248"/>
                  <a:ext cx="111" cy="1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9" name="Group 1049">
                <a:extLst>
                  <a:ext uri="{FF2B5EF4-FFF2-40B4-BE49-F238E27FC236}">
                    <a16:creationId xmlns:a16="http://schemas.microsoft.com/office/drawing/2014/main" id="{6F3B5507-4539-B375-470E-10428CCF11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4" y="1532"/>
                <a:ext cx="4577" cy="291"/>
                <a:chOff x="984" y="1772"/>
                <a:chExt cx="4577" cy="291"/>
              </a:xfrm>
            </p:grpSpPr>
            <p:sp>
              <p:nvSpPr>
                <p:cNvPr id="23" name="Rectangle 1050">
                  <a:extLst>
                    <a:ext uri="{FF2B5EF4-FFF2-40B4-BE49-F238E27FC236}">
                      <a16:creationId xmlns:a16="http://schemas.microsoft.com/office/drawing/2014/main" id="{FF148C12-FD51-9228-FB17-EBBB5CECDF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04" y="1772"/>
                  <a:ext cx="357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Cs</a:t>
                  </a:r>
                </a:p>
              </p:txBody>
            </p:sp>
            <p:sp>
              <p:nvSpPr>
                <p:cNvPr id="24" name="Rectangle 1051">
                  <a:extLst>
                    <a:ext uri="{FF2B5EF4-FFF2-40B4-BE49-F238E27FC236}">
                      <a16:creationId xmlns:a16="http://schemas.microsoft.com/office/drawing/2014/main" id="{7E3287BF-83F4-C8A0-8941-D9C3B90CA4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9" y="1772"/>
                  <a:ext cx="305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Zr</a:t>
                  </a:r>
                </a:p>
              </p:txBody>
            </p:sp>
            <p:sp>
              <p:nvSpPr>
                <p:cNvPr id="25" name="Rectangle 1052">
                  <a:extLst>
                    <a:ext uri="{FF2B5EF4-FFF2-40B4-BE49-F238E27FC236}">
                      <a16:creationId xmlns:a16="http://schemas.microsoft.com/office/drawing/2014/main" id="{4C3B0CA5-F20F-1D46-32CA-3F299DF9E1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7" y="1772"/>
                  <a:ext cx="386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Mn</a:t>
                  </a:r>
                </a:p>
              </p:txBody>
            </p:sp>
            <p:sp>
              <p:nvSpPr>
                <p:cNvPr id="26" name="Rectangle 1053">
                  <a:extLst>
                    <a:ext uri="{FF2B5EF4-FFF2-40B4-BE49-F238E27FC236}">
                      <a16:creationId xmlns:a16="http://schemas.microsoft.com/office/drawing/2014/main" id="{E8A67698-5853-9304-5E2F-628E1492F5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1" y="1772"/>
                  <a:ext cx="248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S</a:t>
                  </a:r>
                </a:p>
              </p:txBody>
            </p:sp>
            <p:sp>
              <p:nvSpPr>
                <p:cNvPr id="27" name="Rectangle 1054">
                  <a:extLst>
                    <a:ext uri="{FF2B5EF4-FFF2-40B4-BE49-F238E27FC236}">
                      <a16:creationId xmlns:a16="http://schemas.microsoft.com/office/drawing/2014/main" id="{8E85CEA2-DF93-A5B9-D12D-6BBB3381AC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8" y="1772"/>
                  <a:ext cx="270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O</a:t>
                  </a:r>
                </a:p>
              </p:txBody>
            </p:sp>
            <p:sp>
              <p:nvSpPr>
                <p:cNvPr id="28" name="Rectangle 1055">
                  <a:extLst>
                    <a:ext uri="{FF2B5EF4-FFF2-40B4-BE49-F238E27FC236}">
                      <a16:creationId xmlns:a16="http://schemas.microsoft.com/office/drawing/2014/main" id="{F0E126E4-774E-F47E-6CC8-F421AF0506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5" y="1772"/>
                  <a:ext cx="259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 dirty="0">
                      <a:latin typeface="Frutiger" pitchFamily="2" charset="0"/>
                    </a:rPr>
                    <a:t>C</a:t>
                  </a:r>
                </a:p>
              </p:txBody>
            </p:sp>
            <p:sp>
              <p:nvSpPr>
                <p:cNvPr id="29" name="Rectangle 1056">
                  <a:extLst>
                    <a:ext uri="{FF2B5EF4-FFF2-40B4-BE49-F238E27FC236}">
                      <a16:creationId xmlns:a16="http://schemas.microsoft.com/office/drawing/2014/main" id="{D045AFA8-5105-4319-35F8-933B6AD514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6" y="1772"/>
                  <a:ext cx="270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Li</a:t>
                  </a:r>
                </a:p>
              </p:txBody>
            </p:sp>
            <p:sp>
              <p:nvSpPr>
                <p:cNvPr id="30" name="Rectangle 1057">
                  <a:extLst>
                    <a:ext uri="{FF2B5EF4-FFF2-40B4-BE49-F238E27FC236}">
                      <a16:creationId xmlns:a16="http://schemas.microsoft.com/office/drawing/2014/main" id="{F9DCB10A-37FC-132D-7871-89325BCC54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772"/>
                  <a:ext cx="259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H</a:t>
                  </a:r>
                </a:p>
              </p:txBody>
            </p:sp>
          </p:grpSp>
          <p:sp>
            <p:nvSpPr>
              <p:cNvPr id="20" name="Rectangle 1058">
                <a:extLst>
                  <a:ext uri="{FF2B5EF4-FFF2-40B4-BE49-F238E27FC236}">
                    <a16:creationId xmlns:a16="http://schemas.microsoft.com/office/drawing/2014/main" id="{C231DF36-F377-3959-CAA1-74CAF2D89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" y="1515"/>
                <a:ext cx="4971" cy="308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1059">
                <a:extLst>
                  <a:ext uri="{FF2B5EF4-FFF2-40B4-BE49-F238E27FC236}">
                    <a16:creationId xmlns:a16="http://schemas.microsoft.com/office/drawing/2014/main" id="{48A12BEC-551B-F0E5-F1D4-AF1CBD0EE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" y="1825"/>
                <a:ext cx="4971" cy="869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1060">
                <a:extLst>
                  <a:ext uri="{FF2B5EF4-FFF2-40B4-BE49-F238E27FC236}">
                    <a16:creationId xmlns:a16="http://schemas.microsoft.com/office/drawing/2014/main" id="{6EF4AB92-12D5-171F-6086-5FC754CA2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" y="2689"/>
                <a:ext cx="4971" cy="869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Rectangle 1061">
              <a:extLst>
                <a:ext uri="{FF2B5EF4-FFF2-40B4-BE49-F238E27FC236}">
                  <a16:creationId xmlns:a16="http://schemas.microsoft.com/office/drawing/2014/main" id="{BAC53E4D-0532-BC91-9563-E1CF298C5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" y="2446"/>
              <a:ext cx="56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Aft>
                  <a:spcPct val="0"/>
                </a:spcAft>
                <a:buClrTx/>
                <a:buFontTx/>
                <a:buNone/>
              </a:pPr>
              <a:r>
                <a:rPr lang="en-GB" b="1" dirty="0">
                  <a:latin typeface="Frutiger" pitchFamily="2" charset="0"/>
                </a:rPr>
                <a:t>X-rays</a:t>
              </a:r>
            </a:p>
          </p:txBody>
        </p:sp>
        <p:sp>
          <p:nvSpPr>
            <p:cNvPr id="14" name="Rectangle 1062">
              <a:extLst>
                <a:ext uri="{FF2B5EF4-FFF2-40B4-BE49-F238E27FC236}">
                  <a16:creationId xmlns:a16="http://schemas.microsoft.com/office/drawing/2014/main" id="{1D18C841-2F4A-3F48-864C-D414E7B62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" y="3315"/>
              <a:ext cx="73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Aft>
                  <a:spcPct val="0"/>
                </a:spcAft>
                <a:buClrTx/>
                <a:buFontTx/>
                <a:buNone/>
              </a:pPr>
              <a:r>
                <a:rPr lang="en-GB" b="1">
                  <a:latin typeface="Frutiger" pitchFamily="2" charset="0"/>
                </a:rPr>
                <a:t>neutrons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943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Muon production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ACB65-D31A-E617-C861-8604F4488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2" y="1103319"/>
            <a:ext cx="3649654" cy="2601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AF925-AEE0-F580-BE9C-763F9B1D9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561" y="1027461"/>
            <a:ext cx="4519602" cy="2821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B7C46-32A2-78C0-5122-5097CD37E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3" y="3816335"/>
            <a:ext cx="4311478" cy="284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Muon production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80A8CA-DD9B-F387-5870-58496D3C9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62647"/>
            <a:ext cx="7772400" cy="41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8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7459" y="14398"/>
            <a:ext cx="6862522" cy="721978"/>
          </a:xfrm>
        </p:spPr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Pion production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25F09-7827-AE4A-AFB5-E2874075F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36377"/>
            <a:ext cx="5431779" cy="2792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AAC0C-50B6-0C00-7462-D80CB693C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82" y="3516788"/>
            <a:ext cx="7884435" cy="314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44630"/>
          </a:xfrm>
        </p:spPr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and (R&amp;D) synergies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B0C87-2014-224D-8AF3-40871D83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70" y="4864611"/>
            <a:ext cx="7280188" cy="182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BA5A1-0C7E-454B-8084-E0254A90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02" y="1170423"/>
            <a:ext cx="4651289" cy="89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3AFAE-237D-824A-A557-DB285CCB9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70" y="2800865"/>
            <a:ext cx="6896720" cy="2073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38BBF2-DBCE-6A4D-9E41-A72B6020D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830" y="675504"/>
            <a:ext cx="2967273" cy="2141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D2458-4FAF-3C4E-AE96-9C4687452157}"/>
              </a:ext>
            </a:extLst>
          </p:cNvPr>
          <p:cNvSpPr txBox="1"/>
          <p:nvPr/>
        </p:nvSpPr>
        <p:spPr>
          <a:xfrm rot="16200000">
            <a:off x="48954" y="1546367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Super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39312-E48B-8245-B32C-D51A248656BD}"/>
              </a:ext>
            </a:extLst>
          </p:cNvPr>
          <p:cNvSpPr txBox="1"/>
          <p:nvPr/>
        </p:nvSpPr>
        <p:spPr>
          <a:xfrm rot="16200000">
            <a:off x="-201081" y="3671729"/>
            <a:ext cx="194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Neutrino Factory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7FC7B7-2D2A-8646-933B-6E4F89CC4B50}"/>
              </a:ext>
            </a:extLst>
          </p:cNvPr>
          <p:cNvSpPr txBox="1"/>
          <p:nvPr/>
        </p:nvSpPr>
        <p:spPr>
          <a:xfrm rot="16200000">
            <a:off x="-62452" y="5541718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30D1E-A4BD-3243-9307-8344B56A2381}"/>
              </a:ext>
            </a:extLst>
          </p:cNvPr>
          <p:cNvSpPr txBox="1"/>
          <p:nvPr/>
        </p:nvSpPr>
        <p:spPr>
          <a:xfrm>
            <a:off x="5063585" y="2074894"/>
            <a:ext cx="33884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+Decay At Rest and Coherent scat.</a:t>
            </a:r>
          </a:p>
          <a:p>
            <a:pPr algn="ctr"/>
            <a:r>
              <a:rPr lang="en-GB" dirty="0"/>
              <a:t>(with short pulses)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684A9C-D1DA-0448-9C40-389BF917B28E}"/>
              </a:ext>
            </a:extLst>
          </p:cNvPr>
          <p:cNvSpPr txBox="1"/>
          <p:nvPr/>
        </p:nvSpPr>
        <p:spPr>
          <a:xfrm>
            <a:off x="6247807" y="1553519"/>
            <a:ext cx="111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432FF"/>
                </a:solidFill>
              </a:rPr>
              <a:t>nuSTORM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0F8C8C63-9486-1A48-82A4-0A7D82EAD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196" y="782245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00B050"/>
                </a:solidFill>
              </a:rPr>
              <a:t> or </a:t>
            </a:r>
            <a:r>
              <a:rPr lang="en-GB" altLang="en-US" b="1" dirty="0">
                <a:solidFill>
                  <a:srgbClr val="00B05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6C3C92-88C4-5949-92B8-DBACD0340AA4}"/>
              </a:ext>
            </a:extLst>
          </p:cNvPr>
          <p:cNvSpPr/>
          <p:nvPr/>
        </p:nvSpPr>
        <p:spPr>
          <a:xfrm>
            <a:off x="7922645" y="597172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8F14F3-1412-5F40-85AA-4E501F1A645F}"/>
              </a:ext>
            </a:extLst>
          </p:cNvPr>
          <p:cNvSpPr/>
          <p:nvPr/>
        </p:nvSpPr>
        <p:spPr>
          <a:xfrm>
            <a:off x="7909945" y="941659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B1841AEA-9CD3-B54F-96DF-F610092B2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186" y="2379911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D5DD5B-CA36-CC4A-938E-0C493502A0B9}"/>
              </a:ext>
            </a:extLst>
          </p:cNvPr>
          <p:cNvSpPr/>
          <p:nvPr/>
        </p:nvSpPr>
        <p:spPr>
          <a:xfrm rot="16200000">
            <a:off x="662105" y="5589967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78E45C-C47D-5B49-9D02-4BA845C1B653}"/>
              </a:ext>
            </a:extLst>
          </p:cNvPr>
          <p:cNvSpPr/>
          <p:nvPr/>
        </p:nvSpPr>
        <p:spPr>
          <a:xfrm rot="16200000">
            <a:off x="662106" y="1578140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l-GR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ν</a:t>
            </a:r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4239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80346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 Collider as Higgs Factory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DESY, 23/05/2023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44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64D22B-F2F9-9341-963F-EB8FA5335037}"/>
              </a:ext>
            </a:extLst>
          </p:cNvPr>
          <p:cNvGrpSpPr/>
          <p:nvPr/>
        </p:nvGrpSpPr>
        <p:grpSpPr>
          <a:xfrm>
            <a:off x="194209" y="987258"/>
            <a:ext cx="2063470" cy="1979554"/>
            <a:chOff x="509798" y="1362456"/>
            <a:chExt cx="2063470" cy="19795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595188-4036-3A4E-A405-40782CE08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798" y="1362457"/>
              <a:ext cx="2063470" cy="197955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9798" y="1362456"/>
              <a:ext cx="12442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FF00"/>
                  </a:solidFill>
                </a:rPr>
                <a:t>Carlo Rubbia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614C800-A938-C242-BA76-9BFCD6A64E99}"/>
              </a:ext>
            </a:extLst>
          </p:cNvPr>
          <p:cNvSpPr/>
          <p:nvPr/>
        </p:nvSpPr>
        <p:spPr>
          <a:xfrm>
            <a:off x="194209" y="3033390"/>
            <a:ext cx="1529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Lucida Grande" panose="020B0600040502020204" pitchFamily="34" charset="0"/>
                <a:hlinkClick r:id="rId4"/>
              </a:rPr>
              <a:t>arXiv:1908.05664</a:t>
            </a:r>
            <a:endParaRPr lang="en-FR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20E81-5CB3-E843-8356-452F333D63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479" y="834190"/>
            <a:ext cx="6200065" cy="5638800"/>
          </a:xfrm>
          <a:prstGeom prst="rect">
            <a:avLst/>
          </a:prstGeom>
        </p:spPr>
      </p:pic>
      <p:pic>
        <p:nvPicPr>
          <p:cNvPr id="17" name="Picture 16" descr="IMG_7369">
            <a:extLst>
              <a:ext uri="{FF2B5EF4-FFF2-40B4-BE49-F238E27FC236}">
                <a16:creationId xmlns:a16="http://schemas.microsoft.com/office/drawing/2014/main" id="{EEDE8795-990C-4B40-BF8A-98D94597086B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77" y="5312738"/>
            <a:ext cx="2886124" cy="129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EBC2CD-CCAC-A947-B7BC-45041FF62A3D}"/>
              </a:ext>
            </a:extLst>
          </p:cNvPr>
          <p:cNvSpPr/>
          <p:nvPr/>
        </p:nvSpPr>
        <p:spPr>
          <a:xfrm>
            <a:off x="-62209" y="5032522"/>
            <a:ext cx="3197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HIFI Uppsala Workshop March 2020 </a:t>
            </a:r>
            <a:endParaRPr lang="en-FR" sz="1600" dirty="0"/>
          </a:p>
        </p:txBody>
      </p:sp>
      <p:pic>
        <p:nvPicPr>
          <p:cNvPr id="5" name="Picture 4" descr="cooler.png">
            <a:extLst>
              <a:ext uri="{FF2B5EF4-FFF2-40B4-BE49-F238E27FC236}">
                <a16:creationId xmlns:a16="http://schemas.microsoft.com/office/drawing/2014/main" id="{74EF225B-BB43-7BBD-A1C3-BD0FE40783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94" y="3277394"/>
            <a:ext cx="1854353" cy="1854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4E033-0411-3D70-DADD-3A61A3C3B2F6}"/>
              </a:ext>
            </a:extLst>
          </p:cNvPr>
          <p:cNvSpPr txBox="1"/>
          <p:nvPr/>
        </p:nvSpPr>
        <p:spPr>
          <a:xfrm rot="16200000">
            <a:off x="-393337" y="3942960"/>
            <a:ext cx="1960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Parametric Resonance Cooling (PIC)</a:t>
            </a:r>
          </a:p>
        </p:txBody>
      </p:sp>
    </p:spTree>
    <p:extLst>
      <p:ext uri="{BB962C8B-B14F-4D97-AF65-F5344CB8AC3E}">
        <p14:creationId xmlns:p14="http://schemas.microsoft.com/office/powerpoint/2010/main" val="14012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ESS (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sz="3600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DESY, 23/05/2023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45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14A44-913A-C149-9D04-16C618E78F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76" y="1061091"/>
            <a:ext cx="8159981" cy="55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7"/>
            <a:ext cx="7683731" cy="11887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Upcoming and ongoing studies</a:t>
            </a:r>
            <a:br>
              <a:rPr lang="en-GB" sz="44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(mainly cross-section measurements)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DESY, 23/05/2023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746BE2-BC6B-C64E-B561-E2FD85707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47" y="1250164"/>
            <a:ext cx="4840244" cy="4407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8BD932-0A16-C846-90B1-A1FFE42BC86A}"/>
              </a:ext>
            </a:extLst>
          </p:cNvPr>
          <p:cNvSpPr/>
          <p:nvPr/>
        </p:nvSpPr>
        <p:spPr>
          <a:xfrm>
            <a:off x="5058968" y="1268123"/>
            <a:ext cx="4085032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Design</a:t>
            </a:r>
            <a:r>
              <a:rPr lang="en-GB" dirty="0"/>
              <a:t> </a:t>
            </a:r>
            <a:r>
              <a:rPr lang="en-GB" b="1" dirty="0"/>
              <a:t>of a racetrack storage </a:t>
            </a:r>
            <a:r>
              <a:rPr lang="en-GB" dirty="0"/>
              <a:t>ring for low energy muons produced with a beam from the ESS linac.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transfer system from the initial </a:t>
            </a:r>
            <a:r>
              <a:rPr lang="en-GB" b="1" dirty="0"/>
              <a:t>collection and extraction of pions </a:t>
            </a:r>
            <a:r>
              <a:rPr lang="en-GB" dirty="0"/>
              <a:t>behind the target station, up to the injection point.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transfer line </a:t>
            </a:r>
            <a:r>
              <a:rPr lang="en-GB" dirty="0"/>
              <a:t>from the ESS</a:t>
            </a:r>
            <a:r>
              <a:rPr lang="el-GR" dirty="0"/>
              <a:t>ν</a:t>
            </a:r>
            <a:r>
              <a:rPr lang="en-GB" dirty="0"/>
              <a:t>SB ring-to-switchyard transfer line to the </a:t>
            </a:r>
            <a:r>
              <a:rPr lang="en-GB" b="1" dirty="0" err="1"/>
              <a:t>nuSTORM</a:t>
            </a:r>
            <a:r>
              <a:rPr lang="en-GB" b="1" dirty="0"/>
              <a:t> target</a:t>
            </a:r>
            <a:r>
              <a:rPr lang="en-GB" dirty="0"/>
              <a:t>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an </a:t>
            </a:r>
            <a:r>
              <a:rPr lang="en-GB" b="1" dirty="0"/>
              <a:t>injection scheme </a:t>
            </a:r>
            <a:r>
              <a:rPr lang="en-GB" dirty="0"/>
              <a:t>for the racetrack storage ring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Monitored Neutrino Beam </a:t>
            </a:r>
            <a:r>
              <a:rPr lang="en-GB" dirty="0"/>
              <a:t>(low energy ENUBET)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Optimize the performance </a:t>
            </a:r>
            <a:r>
              <a:rPr lang="en-GB" dirty="0"/>
              <a:t>of the ESSνSB accelerator complex</a:t>
            </a:r>
            <a:r>
              <a:rPr lang="en-GB" dirty="0">
                <a:highlight>
                  <a:srgbClr val="FFFF00"/>
                </a:highlight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4A247-A550-3C44-BCB2-7DE2AE6C8C1E}"/>
              </a:ext>
            </a:extLst>
          </p:cNvPr>
          <p:cNvSpPr txBox="1"/>
          <p:nvPr/>
        </p:nvSpPr>
        <p:spPr>
          <a:xfrm>
            <a:off x="232611" y="5719011"/>
            <a:ext cx="4321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Cross-section measurements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</a:t>
            </a:r>
            <a:r>
              <a:rPr lang="en-GB" dirty="0" err="1"/>
              <a:t>nuSTORM</a:t>
            </a:r>
            <a:r>
              <a:rPr lang="en-GB" dirty="0"/>
              <a:t>: </a:t>
            </a:r>
            <a:r>
              <a:rPr lang="en-GB" dirty="0">
                <a:solidFill>
                  <a:srgbClr val="00B050"/>
                </a:solidFill>
              </a:rPr>
              <a:t>π⟶ </a:t>
            </a:r>
            <a:r>
              <a:rPr lang="en-GB" dirty="0" err="1">
                <a:solidFill>
                  <a:srgbClr val="00B050"/>
                </a:solidFill>
              </a:rPr>
              <a:t>μ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>
                <a:solidFill>
                  <a:srgbClr val="0432FF"/>
                </a:solidFill>
              </a:rPr>
              <a:t>⟶ </a:t>
            </a:r>
            <a:r>
              <a:rPr lang="en-GB" dirty="0" err="1">
                <a:solidFill>
                  <a:srgbClr val="0432FF"/>
                </a:solidFill>
              </a:rPr>
              <a:t>e+ν</a:t>
            </a:r>
            <a:r>
              <a:rPr lang="en-GB" baseline="-25000" dirty="0" err="1">
                <a:solidFill>
                  <a:srgbClr val="0432FF"/>
                </a:solidFill>
              </a:rPr>
              <a:t>μ</a:t>
            </a:r>
            <a:r>
              <a:rPr lang="en-GB" dirty="0" err="1">
                <a:solidFill>
                  <a:srgbClr val="0432FF"/>
                </a:solidFill>
              </a:rPr>
              <a:t>+ν</a:t>
            </a:r>
            <a:r>
              <a:rPr lang="en-GB" baseline="-25000" dirty="0" err="1">
                <a:solidFill>
                  <a:srgbClr val="0432FF"/>
                </a:solidFill>
              </a:rPr>
              <a:t>e</a:t>
            </a:r>
            <a:endParaRPr lang="en-GB" baseline="-250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ENUBET: </a:t>
            </a:r>
            <a:r>
              <a:rPr lang="en-GB" dirty="0">
                <a:solidFill>
                  <a:srgbClr val="00B050"/>
                </a:solidFill>
              </a:rPr>
              <a:t>π ⟶ </a:t>
            </a:r>
            <a:r>
              <a:rPr lang="en-GB" dirty="0" err="1">
                <a:solidFill>
                  <a:srgbClr val="00B050"/>
                </a:solidFill>
              </a:rPr>
              <a:t>μ+ν</a:t>
            </a:r>
            <a:r>
              <a:rPr lang="en-GB" baseline="-25000" dirty="0" err="1">
                <a:solidFill>
                  <a:srgbClr val="00B050"/>
                </a:solidFill>
              </a:rPr>
              <a:t>μ</a:t>
            </a:r>
            <a:endParaRPr lang="en-GB" baseline="-25000" dirty="0">
              <a:solidFill>
                <a:srgbClr val="00B05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0CC30-3176-A655-FA5D-4F7D045EF6AE}"/>
              </a:ext>
            </a:extLst>
          </p:cNvPr>
          <p:cNvSpPr txBox="1"/>
          <p:nvPr/>
        </p:nvSpPr>
        <p:spPr>
          <a:xfrm>
            <a:off x="4724398" y="6265821"/>
            <a:ext cx="4277838" cy="338554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FF0000"/>
                </a:solidFill>
              </a:rPr>
              <a:t>Excellent supporting letter from the ESS director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C757C-3C5C-22B3-E1D3-C52A8EF2933E}"/>
              </a:ext>
            </a:extLst>
          </p:cNvPr>
          <p:cNvSpPr txBox="1"/>
          <p:nvPr/>
        </p:nvSpPr>
        <p:spPr>
          <a:xfrm>
            <a:off x="3030160" y="5230270"/>
            <a:ext cx="187423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using 1/4 of 5MW</a:t>
            </a:r>
          </a:p>
        </p:txBody>
      </p:sp>
    </p:spTree>
    <p:extLst>
      <p:ext uri="{BB962C8B-B14F-4D97-AF65-F5344CB8AC3E}">
        <p14:creationId xmlns:p14="http://schemas.microsoft.com/office/powerpoint/2010/main" val="24053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SB+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DESY, 23/05/2023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363A76B-646E-B271-542D-780364515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3" y="1757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FR" altLang="en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FR" altLang="en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C1CAFC-7ED1-DA08-064D-521983318E3E}"/>
              </a:ext>
            </a:extLst>
          </p:cNvPr>
          <p:cNvSpPr/>
          <p:nvPr/>
        </p:nvSpPr>
        <p:spPr>
          <a:xfrm>
            <a:off x="1419726" y="826168"/>
            <a:ext cx="6039853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Bef>
                <a:spcPts val="300"/>
              </a:spcBef>
              <a:spcAft>
                <a:spcPts val="600"/>
              </a:spcAft>
            </a:pPr>
            <a:r>
              <a:rPr lang="en-GB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Research and Innovation actions</a:t>
            </a:r>
            <a:endParaRPr lang="en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spcBef>
                <a:spcPts val="300"/>
              </a:spcBef>
              <a:spcAft>
                <a:spcPts val="600"/>
              </a:spcAft>
            </a:pPr>
            <a:r>
              <a:rPr lang="en-GB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Innovation actions</a:t>
            </a:r>
            <a:endParaRPr lang="en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Design Study</a:t>
            </a:r>
            <a:endParaRPr lang="en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HORIZON-INFRA-2022-DEV-01</a:t>
            </a:r>
            <a:endParaRPr lang="en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3D8F87-2BC0-AD55-F879-7D6C321484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363" y="3277094"/>
            <a:ext cx="1455260" cy="9945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916779-EB2D-B7CB-7106-5B9B5B302F0A}"/>
              </a:ext>
            </a:extLst>
          </p:cNvPr>
          <p:cNvSpPr/>
          <p:nvPr/>
        </p:nvSpPr>
        <p:spPr>
          <a:xfrm>
            <a:off x="665746" y="4716087"/>
            <a:ext cx="8205537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Title of Proposal: Study of the use of the ESS facility to accurately measure the neutrino cross-sections for ESSνSB leptonic CP violation measurements and to perform sterile neutrino searches and </a:t>
            </a:r>
            <a:r>
              <a:rPr lang="en-GB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astroparticle</a:t>
            </a: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physics.</a:t>
            </a:r>
            <a:endParaRPr lang="en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Acronym of Proposal: ESSνSB+</a:t>
            </a:r>
            <a:endParaRPr lang="en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"/>
            <a:ext cx="6940781" cy="7940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SB+</a:t>
            </a:r>
            <a:br>
              <a:rPr lang="fr-CH" sz="4400" dirty="0">
                <a:solidFill>
                  <a:srgbClr val="0000FF"/>
                </a:solidFill>
              </a:rPr>
            </a:br>
            <a:r>
              <a:rPr lang="fr-CH" sz="2400" dirty="0">
                <a:solidFill>
                  <a:srgbClr val="0000FF"/>
                </a:solidFill>
              </a:rPr>
              <a:t>(Horizon Europe)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DESY, 23/05/2023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914DA1C-8769-17DE-994E-2BBD25B54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639460"/>
              </p:ext>
            </p:extLst>
          </p:nvPr>
        </p:nvGraphicFramePr>
        <p:xfrm>
          <a:off x="188494" y="930442"/>
          <a:ext cx="8767011" cy="5230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6874">
                  <a:extLst>
                    <a:ext uri="{9D8B030D-6E8A-4147-A177-3AD203B41FA5}">
                      <a16:colId xmlns:a16="http://schemas.microsoft.com/office/drawing/2014/main" val="1362084744"/>
                    </a:ext>
                  </a:extLst>
                </a:gridCol>
                <a:gridCol w="4640348">
                  <a:extLst>
                    <a:ext uri="{9D8B030D-6E8A-4147-A177-3AD203B41FA5}">
                      <a16:colId xmlns:a16="http://schemas.microsoft.com/office/drawing/2014/main" val="2793605513"/>
                    </a:ext>
                  </a:extLst>
                </a:gridCol>
                <a:gridCol w="1570262">
                  <a:extLst>
                    <a:ext uri="{9D8B030D-6E8A-4147-A177-3AD203B41FA5}">
                      <a16:colId xmlns:a16="http://schemas.microsoft.com/office/drawing/2014/main" val="186966583"/>
                    </a:ext>
                  </a:extLst>
                </a:gridCol>
                <a:gridCol w="1099527">
                  <a:extLst>
                    <a:ext uri="{9D8B030D-6E8A-4147-A177-3AD203B41FA5}">
                      <a16:colId xmlns:a16="http://schemas.microsoft.com/office/drawing/2014/main" val="3994157391"/>
                    </a:ext>
                  </a:extLst>
                </a:gridCol>
              </a:tblGrid>
              <a:tr h="227928">
                <a:tc>
                  <a:txBody>
                    <a:bodyPr/>
                    <a:lstStyle/>
                    <a:p>
                      <a:pPr algn="ctr"/>
                      <a:r>
                        <a:rPr lang="en-GB" sz="1200" b="1" u="sng" dirty="0">
                          <a:effectLst/>
                        </a:rPr>
                        <a:t>Participant no. 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Participant organisation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Part. short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Country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21641399"/>
                  </a:ext>
                </a:extLst>
              </a:tr>
              <a:tr h="215191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 (Coordinator)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Centre National de la Recherche Scientifique 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CNRS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4535253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Université de Strasbourg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UNISTRA</a:t>
                      </a:r>
                      <a:r>
                        <a:rPr lang="en-GB" sz="1400" baseline="30000" dirty="0">
                          <a:effectLst/>
                        </a:rPr>
                        <a:t>1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6804849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Rudjer Boskovic Institute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RBI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Croatia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58350671"/>
                  </a:ext>
                </a:extLst>
              </a:tr>
              <a:tr h="36444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Tokai National Higher Education and Research System, National University Corporation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NU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Japan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754356236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5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Uppsala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751707621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Lunds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ULUND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2415971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European Spallation Source ERIC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04226914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Kungliga Tekniska Hoegskolan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KTH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455726701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Universitaet Hamburg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UHH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Germany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179651059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University of Cukurova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Turkey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852907453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National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Center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 for Scientific Research "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Demokritos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"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NCSRD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50279310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Aristotelio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Panepistimio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Thessalonikis</a:t>
                      </a:r>
                      <a:endParaRPr lang="en-FR" sz="13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AUTH</a:t>
                      </a:r>
                      <a:r>
                        <a:rPr lang="en-GB" sz="1200" baseline="30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13896049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Sofia University St. </a:t>
                      </a:r>
                      <a:r>
                        <a:rPr lang="en-GB" sz="1200" dirty="0" err="1">
                          <a:effectLst/>
                        </a:rPr>
                        <a:t>Kliment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Ohridski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UniSofia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Bulgaria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8057732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>
                          <a:effectLst/>
                        </a:rPr>
                        <a:t>Lulea </a:t>
                      </a:r>
                      <a:r>
                        <a:rPr lang="en-GB" sz="1200" u="none" dirty="0" err="1">
                          <a:effectLst/>
                        </a:rPr>
                        <a:t>Tekniska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Universitet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LTU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530958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15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European Organisation for Nuclear Research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CERN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IEIO</a:t>
                      </a:r>
                      <a:r>
                        <a:rPr lang="en-GB" sz="1400" baseline="30000" dirty="0">
                          <a:effectLst/>
                        </a:rPr>
                        <a:t>3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900494376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none" dirty="0">
                          <a:effectLst/>
                        </a:rPr>
                        <a:t>Universita degli </a:t>
                      </a:r>
                      <a:r>
                        <a:rPr lang="en-GB" sz="1200" u="none" dirty="0">
                          <a:effectLst/>
                        </a:rPr>
                        <a:t>S</a:t>
                      </a:r>
                      <a:r>
                        <a:rPr lang="en-FR" sz="1200" u="none" dirty="0">
                          <a:effectLst/>
                        </a:rPr>
                        <a:t>tudi Roma Tre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UNIROMA3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106154943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Universita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degli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Istudi</a:t>
                      </a:r>
                      <a:r>
                        <a:rPr lang="en-GB" sz="1200" u="none" dirty="0">
                          <a:effectLst/>
                        </a:rPr>
                        <a:t> di Milano-Bicocca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UNIMIB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6680601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Istituto</a:t>
                      </a:r>
                      <a:r>
                        <a:rPr lang="en-GB" sz="1200" u="none" dirty="0">
                          <a:effectLst/>
                        </a:rPr>
                        <a:t> Nazionale di </a:t>
                      </a:r>
                      <a:r>
                        <a:rPr lang="en-GB" sz="1200" u="none" dirty="0" err="1">
                          <a:effectLst/>
                        </a:rPr>
                        <a:t>Fisica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Nucleare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INFN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69043027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none" dirty="0">
                          <a:effectLst/>
                        </a:rPr>
                        <a:t>Universita degli Istudi di Padova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UNIPD</a:t>
                      </a:r>
                      <a:r>
                        <a:rPr lang="en-GB" sz="1200" baseline="30000">
                          <a:effectLst/>
                        </a:rPr>
                        <a:t>1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248435264"/>
                  </a:ext>
                </a:extLst>
              </a:tr>
              <a:tr h="54666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Consorcio</a:t>
                      </a:r>
                      <a:r>
                        <a:rPr lang="en-GB" sz="1200" u="none" dirty="0">
                          <a:effectLst/>
                        </a:rPr>
                        <a:t> para la </a:t>
                      </a:r>
                      <a:r>
                        <a:rPr lang="en-GB" sz="1200" u="none" dirty="0" err="1">
                          <a:effectLst/>
                        </a:rPr>
                        <a:t>construccion</a:t>
                      </a:r>
                      <a:r>
                        <a:rPr lang="en-GB" sz="1200" u="none" dirty="0">
                          <a:effectLst/>
                        </a:rPr>
                        <a:t>, </a:t>
                      </a:r>
                      <a:r>
                        <a:rPr lang="en-GB" sz="1200" u="none" dirty="0" err="1">
                          <a:effectLst/>
                        </a:rPr>
                        <a:t>equipamiento</a:t>
                      </a:r>
                      <a:r>
                        <a:rPr lang="en-GB" sz="1200" u="none" dirty="0">
                          <a:effectLst/>
                        </a:rPr>
                        <a:t> y </a:t>
                      </a:r>
                      <a:r>
                        <a:rPr lang="en-GB" sz="1200" u="none" dirty="0" err="1">
                          <a:effectLst/>
                        </a:rPr>
                        <a:t>explotacion</a:t>
                      </a:r>
                      <a:r>
                        <a:rPr lang="en-GB" sz="1200" u="none" dirty="0">
                          <a:effectLst/>
                        </a:rPr>
                        <a:t> de la </a:t>
                      </a:r>
                      <a:r>
                        <a:rPr lang="en-GB" sz="1200" u="none" dirty="0" err="1">
                          <a:effectLst/>
                        </a:rPr>
                        <a:t>sede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espanola</a:t>
                      </a:r>
                      <a:r>
                        <a:rPr lang="en-GB" sz="1200" u="none" dirty="0">
                          <a:effectLst/>
                        </a:rPr>
                        <a:t> de la </a:t>
                      </a:r>
                      <a:r>
                        <a:rPr lang="en-GB" sz="1200" u="none" dirty="0" err="1">
                          <a:effectLst/>
                        </a:rPr>
                        <a:t>fuente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Europea</a:t>
                      </a:r>
                      <a:r>
                        <a:rPr lang="en-GB" sz="1200" u="none" dirty="0">
                          <a:effectLst/>
                        </a:rPr>
                        <a:t> de </a:t>
                      </a:r>
                      <a:r>
                        <a:rPr lang="en-GB" sz="1200" u="none" dirty="0" err="1">
                          <a:effectLst/>
                        </a:rPr>
                        <a:t>neutrones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por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espalacion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Spain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552071710"/>
                  </a:ext>
                </a:extLst>
              </a:tr>
            </a:tbl>
          </a:graphicData>
        </a:graphic>
      </p:graphicFrame>
      <p:sp>
        <p:nvSpPr>
          <p:cNvPr id="15" name="Rectangle 3">
            <a:extLst>
              <a:ext uri="{FF2B5EF4-FFF2-40B4-BE49-F238E27FC236}">
                <a16:creationId xmlns:a16="http://schemas.microsoft.com/office/drawing/2014/main" id="{E376EE67-EDD3-3A56-3196-BA80DD466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94" y="6144368"/>
            <a:ext cx="33964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FR" sz="9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[1]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Affiliated Partner</a:t>
            </a:r>
            <a:endParaRPr kumimoji="0" lang="en-GB" altLang="en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FR" sz="9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[2]</a:t>
            </a:r>
            <a:r>
              <a:rPr kumimoji="0" lang="en-US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Associated Institute</a:t>
            </a:r>
            <a:endParaRPr kumimoji="0" lang="en-GB" altLang="en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FR" sz="10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[3]</a:t>
            </a:r>
            <a:r>
              <a:rPr kumimoji="0" lang="en-GB" altLang="en-F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International European Interest Organisation</a:t>
            </a:r>
            <a:endParaRPr kumimoji="0" lang="en-GB" altLang="en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BF518-76D1-AC6B-FEEF-2F1946BC076E}"/>
              </a:ext>
            </a:extLst>
          </p:cNvPr>
          <p:cNvSpPr txBox="1"/>
          <p:nvPr/>
        </p:nvSpPr>
        <p:spPr>
          <a:xfrm>
            <a:off x="6381742" y="6289885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00B050"/>
                </a:solidFill>
              </a:rPr>
              <a:t>submitted in April 2022</a:t>
            </a:r>
          </a:p>
        </p:txBody>
      </p:sp>
    </p:spTree>
    <p:extLst>
      <p:ext uri="{BB962C8B-B14F-4D97-AF65-F5344CB8AC3E}">
        <p14:creationId xmlns:p14="http://schemas.microsoft.com/office/powerpoint/2010/main" val="136306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ESSνSB+ WP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DESY, 23/05/2023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BC87F0-CBCC-720B-1FE1-BBFA795058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83" y="880571"/>
            <a:ext cx="8778833" cy="1836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F688C9-E0AB-36E4-20D8-C5DEB95F74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37" y="3650233"/>
            <a:ext cx="3755754" cy="1690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ABD81-F00D-6BBD-7116-09A5B055EA66}"/>
              </a:ext>
            </a:extLst>
          </p:cNvPr>
          <p:cNvSpPr txBox="1"/>
          <p:nvPr/>
        </p:nvSpPr>
        <p:spPr>
          <a:xfrm>
            <a:off x="5519364" y="5409821"/>
            <a:ext cx="230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"High Energy" ENUBET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2CEC4-D594-8C23-9C07-972D9BD09494}"/>
              </a:ext>
            </a:extLst>
          </p:cNvPr>
          <p:cNvSpPr txBox="1"/>
          <p:nvPr/>
        </p:nvSpPr>
        <p:spPr>
          <a:xfrm>
            <a:off x="4571999" y="2981920"/>
            <a:ext cx="2007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cross-sections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sterile neutrinos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C68B27-05E2-A2AB-02DC-25ABB2FC3EBA}"/>
              </a:ext>
            </a:extLst>
          </p:cNvPr>
          <p:cNvSpPr txBox="1"/>
          <p:nvPr/>
        </p:nvSpPr>
        <p:spPr>
          <a:xfrm>
            <a:off x="7264094" y="2996051"/>
            <a:ext cx="1785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cross-sections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69F7C-DE09-A0DB-88CA-05F977579B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024" y="3857134"/>
            <a:ext cx="5214687" cy="15899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0E0661-E447-CE4C-9111-443FC0C220BD}"/>
              </a:ext>
            </a:extLst>
          </p:cNvPr>
          <p:cNvSpPr txBox="1"/>
          <p:nvPr/>
        </p:nvSpPr>
        <p:spPr>
          <a:xfrm>
            <a:off x="819027" y="5409821"/>
            <a:ext cx="2472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"High Energy" nuSTORM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A0124-965A-D195-1CFD-E6847C513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4911" y="5061087"/>
            <a:ext cx="558800" cy="533400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03A82D32-EE70-DD26-4DE5-814F5482E991}"/>
              </a:ext>
            </a:extLst>
          </p:cNvPr>
          <p:cNvSpPr/>
          <p:nvPr/>
        </p:nvSpPr>
        <p:spPr>
          <a:xfrm rot="16200000">
            <a:off x="4155354" y="4235116"/>
            <a:ext cx="239734" cy="344905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AF3C1A-44AC-6364-2441-91D4B7019142}"/>
              </a:ext>
            </a:extLst>
          </p:cNvPr>
          <p:cNvSpPr txBox="1"/>
          <p:nvPr/>
        </p:nvSpPr>
        <p:spPr>
          <a:xfrm>
            <a:off x="3145132" y="6163800"/>
            <a:ext cx="286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build a "Low Energy" version</a:t>
            </a:r>
          </a:p>
        </p:txBody>
      </p:sp>
    </p:spTree>
    <p:extLst>
      <p:ext uri="{BB962C8B-B14F-4D97-AF65-F5344CB8AC3E}">
        <p14:creationId xmlns:p14="http://schemas.microsoft.com/office/powerpoint/2010/main" val="34613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968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Neutron Scattering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3B19106-7448-8EAA-CDE6-A2021C89C20C}"/>
              </a:ext>
            </a:extLst>
          </p:cNvPr>
          <p:cNvSpPr txBox="1">
            <a:spLocks/>
          </p:cNvSpPr>
          <p:nvPr/>
        </p:nvSpPr>
        <p:spPr>
          <a:xfrm>
            <a:off x="61782" y="976574"/>
            <a:ext cx="9008076" cy="23945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Can reveal the molecular and magnetic structure and behavior of materials, such as:</a:t>
            </a:r>
          </a:p>
          <a:p>
            <a:pPr lvl="1"/>
            <a:r>
              <a:rPr lang="en-US" sz="1800" dirty="0"/>
              <a:t>Structural biology and biotechnology,</a:t>
            </a:r>
          </a:p>
          <a:p>
            <a:pPr lvl="1"/>
            <a:r>
              <a:rPr lang="en-US" sz="1800" dirty="0"/>
              <a:t>magnetism and superconductivity,</a:t>
            </a:r>
          </a:p>
          <a:p>
            <a:pPr lvl="1"/>
            <a:r>
              <a:rPr lang="en-US" sz="1800" dirty="0"/>
              <a:t>chemical and engineering materials,</a:t>
            </a:r>
          </a:p>
          <a:p>
            <a:pPr lvl="1"/>
            <a:r>
              <a:rPr lang="en-US" sz="1800" dirty="0"/>
              <a:t>nanotechnology,</a:t>
            </a:r>
          </a:p>
          <a:p>
            <a:pPr lvl="1"/>
            <a:r>
              <a:rPr lang="en-US" sz="1800" dirty="0"/>
              <a:t>complex fluids, </a:t>
            </a:r>
          </a:p>
          <a:p>
            <a:pPr lvl="1"/>
            <a:r>
              <a:rPr lang="en-US" sz="1800" dirty="0"/>
              <a:t>…</a:t>
            </a:r>
          </a:p>
        </p:txBody>
      </p:sp>
      <p:pic>
        <p:nvPicPr>
          <p:cNvPr id="3" name="Picture 6" descr="Neutron-scattering image reveals where hydrogen molecules (red-green circles) connect to a metal organic framework (MOF), a type">
            <a:extLst>
              <a:ext uri="{FF2B5EF4-FFF2-40B4-BE49-F238E27FC236}">
                <a16:creationId xmlns:a16="http://schemas.microsoft.com/office/drawing/2014/main" id="{F67CB915-F366-31BC-7C26-501FA8BE9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398112"/>
            <a:ext cx="2286001" cy="2286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ati.ac.at/~neutropt/experiments/Radiography/fig5.gif">
            <a:extLst>
              <a:ext uri="{FF2B5EF4-FFF2-40B4-BE49-F238E27FC236}">
                <a16:creationId xmlns:a16="http://schemas.microsoft.com/office/drawing/2014/main" id="{A2C2B4A5-6F8D-7B1D-2534-492B2DD35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569" y="4892242"/>
            <a:ext cx="2469067" cy="1529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ati.ac.at/~neutropt/experiments/Radiography/fig6.gif">
            <a:extLst>
              <a:ext uri="{FF2B5EF4-FFF2-40B4-BE49-F238E27FC236}">
                <a16:creationId xmlns:a16="http://schemas.microsoft.com/office/drawing/2014/main" id="{39133844-56F5-AAE0-BDFE-474EB410B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569" y="2957999"/>
            <a:ext cx="2464420" cy="1511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pie.org/Images/Graphics/Newsroom/Imported/jun00/Fig1neut.jpg">
            <a:extLst>
              <a:ext uri="{FF2B5EF4-FFF2-40B4-BE49-F238E27FC236}">
                <a16:creationId xmlns:a16="http://schemas.microsoft.com/office/drawing/2014/main" id="{770E5E1C-4BB1-C0F2-F39D-7E3535BB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506" y="3245712"/>
            <a:ext cx="1905000" cy="2781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44506D-541B-35F2-F697-4CAE79DFE399}"/>
              </a:ext>
            </a:extLst>
          </p:cNvPr>
          <p:cNvSpPr txBox="1"/>
          <p:nvPr/>
        </p:nvSpPr>
        <p:spPr>
          <a:xfrm>
            <a:off x="6705600" y="4469472"/>
            <a:ext cx="2165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X-Ray Image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89BBA-7D18-D9F7-D79F-77ADAC2B715A}"/>
              </a:ext>
            </a:extLst>
          </p:cNvPr>
          <p:cNvSpPr txBox="1"/>
          <p:nvPr/>
        </p:nvSpPr>
        <p:spPr>
          <a:xfrm>
            <a:off x="6487569" y="6430022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Neutron radiograph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924732B-63BC-3E7E-F83D-73FCDD3AFE36}"/>
              </a:ext>
            </a:extLst>
          </p:cNvPr>
          <p:cNvSpPr/>
          <p:nvPr/>
        </p:nvSpPr>
        <p:spPr>
          <a:xfrm>
            <a:off x="3810000" y="6030955"/>
            <a:ext cx="2353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 Neutron radiograph of a flower corsage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15E1C3D-1018-FD0B-1114-58EEF8A1C172}"/>
              </a:ext>
            </a:extLst>
          </p:cNvPr>
          <p:cNvSpPr/>
          <p:nvPr/>
        </p:nvSpPr>
        <p:spPr>
          <a:xfrm>
            <a:off x="457200" y="5716378"/>
            <a:ext cx="23537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 Neutron scattering of hydrogen in a metal organic framework</a:t>
            </a:r>
          </a:p>
        </p:txBody>
      </p:sp>
    </p:spTree>
    <p:extLst>
      <p:ext uri="{BB962C8B-B14F-4D97-AF65-F5344CB8AC3E}">
        <p14:creationId xmlns:p14="http://schemas.microsoft.com/office/powerpoint/2010/main" val="150715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D67180-E723-51BC-4432-DEFA8139B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6168"/>
            <a:ext cx="9144000" cy="5937337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ESSνSB+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DESY, 23/05/2023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47F207-8686-570C-C4BD-DB9A6D7C3C54}"/>
              </a:ext>
            </a:extLst>
          </p:cNvPr>
          <p:cNvSpPr txBox="1"/>
          <p:nvPr/>
        </p:nvSpPr>
        <p:spPr>
          <a:xfrm>
            <a:off x="258280" y="1016000"/>
            <a:ext cx="3743198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FF0000"/>
                </a:solidFill>
              </a:rPr>
              <a:t>And the EU decision arrived earlier than expected… 26/07/2022</a:t>
            </a:r>
          </a:p>
        </p:txBody>
      </p:sp>
      <p:pic>
        <p:nvPicPr>
          <p:cNvPr id="2050" name="Picture 2" descr="Celebration with splashes of champagne. | CanStock">
            <a:extLst>
              <a:ext uri="{FF2B5EF4-FFF2-40B4-BE49-F238E27FC236}">
                <a16:creationId xmlns:a16="http://schemas.microsoft.com/office/drawing/2014/main" id="{6417532F-334F-98A4-A808-1793E1CB5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194173" y="2330938"/>
            <a:ext cx="2333877" cy="219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A18DFC-25DF-0CFC-9135-74CECC0F1616}"/>
              </a:ext>
            </a:extLst>
          </p:cNvPr>
          <p:cNvSpPr txBox="1"/>
          <p:nvPr/>
        </p:nvSpPr>
        <p:spPr>
          <a:xfrm>
            <a:off x="7341810" y="4020311"/>
            <a:ext cx="1414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3 M€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4 years</a:t>
            </a:r>
          </a:p>
        </p:txBody>
      </p:sp>
    </p:spTree>
    <p:extLst>
      <p:ext uri="{BB962C8B-B14F-4D97-AF65-F5344CB8AC3E}">
        <p14:creationId xmlns:p14="http://schemas.microsoft.com/office/powerpoint/2010/main" val="35772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10393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ESSνSB+ kick-off meeting</a:t>
            </a:r>
            <a:br>
              <a:rPr lang="en-GB" sz="44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(ESS, Lund, Jan. 17 2023)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DESY, 23/05/2023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e 17">
            <a:extLst>
              <a:ext uri="{FF2B5EF4-FFF2-40B4-BE49-F238E27FC236}">
                <a16:creationId xmlns:a16="http://schemas.microsoft.com/office/drawing/2014/main" id="{3612FD3F-EEB9-162A-4AB6-A0FFF1D5A0B7}"/>
              </a:ext>
            </a:extLst>
          </p:cNvPr>
          <p:cNvGrpSpPr/>
          <p:nvPr/>
        </p:nvGrpSpPr>
        <p:grpSpPr>
          <a:xfrm>
            <a:off x="145656" y="1165253"/>
            <a:ext cx="8852687" cy="5308513"/>
            <a:chOff x="361369" y="207115"/>
            <a:chExt cx="10944035" cy="6231815"/>
          </a:xfrm>
        </p:grpSpPr>
        <p:pic>
          <p:nvPicPr>
            <p:cNvPr id="8" name="Image 2">
              <a:extLst>
                <a:ext uri="{FF2B5EF4-FFF2-40B4-BE49-F238E27FC236}">
                  <a16:creationId xmlns:a16="http://schemas.microsoft.com/office/drawing/2014/main" id="{6072FE28-3272-EF0A-5FB1-F9A2E652F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3624" y="950259"/>
              <a:ext cx="8310282" cy="49933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E950A9-BF40-F522-3A9E-F6DF205AF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007" y="2211672"/>
              <a:ext cx="1399617" cy="6872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8C9838-7EDC-C7A8-9ADA-D146F0AA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3546" y="225510"/>
              <a:ext cx="759773" cy="75977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906D26-3FB1-19D2-616B-C0F828D07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1359" y="300174"/>
              <a:ext cx="798790" cy="6988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F06ABF-92C8-2470-C8F8-1C8DE39E5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4141" y="217734"/>
              <a:ext cx="875708" cy="7757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65F385-C9FE-6879-1110-89FACA2E9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069" y="207115"/>
              <a:ext cx="699648" cy="7890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7E7554-F473-4423-B647-201B56EEB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3200" y="251975"/>
              <a:ext cx="616714" cy="69477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DB8F65F-4628-91FA-C99B-7697EA94F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1691" y="292603"/>
              <a:ext cx="692680" cy="6926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090923-6AC6-ABA4-7082-0877A6A1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5993" y="1010053"/>
              <a:ext cx="802329" cy="55854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A41A8B-4155-AFA6-C626-F64B0830F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4251" y="2693753"/>
              <a:ext cx="618257" cy="82434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C7A97C7-C0E9-0C05-F8AC-B9E47DA91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1229" y="208530"/>
              <a:ext cx="829495" cy="82949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22D866F-7861-755B-5205-02F80B585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708" y="4616375"/>
              <a:ext cx="1373583" cy="54485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5BE0667-6A00-C3F6-C408-FA502ABF3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7517" y="250835"/>
              <a:ext cx="774971" cy="73465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4115B57-FB5B-9AC7-7D4C-78589D85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708" y="3274328"/>
              <a:ext cx="1348403" cy="60245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69E83D4-54C6-43F3-2A33-B4C46B108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58" t="24836" r="5645" b="22812"/>
            <a:stretch/>
          </p:blipFill>
          <p:spPr>
            <a:xfrm>
              <a:off x="740273" y="875486"/>
              <a:ext cx="1186721" cy="7100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8AEA3D4-4640-A3D2-CE1F-411DC31B1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0147" y="1653490"/>
              <a:ext cx="1095257" cy="60315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E31563E-BD15-32F8-6FAA-EA5B90CC1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5993" y="232390"/>
              <a:ext cx="722797" cy="7143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C8CF394-9431-FB7D-9AA3-BB199CA4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4854" y="473605"/>
              <a:ext cx="1189249" cy="4749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5A0C4D0-4AAF-7297-D97D-0D52230AF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965" y="1559338"/>
              <a:ext cx="1423696" cy="63826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2200388-77EC-20BA-AAA5-4F24A77F4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790" y="4023946"/>
              <a:ext cx="1382747" cy="44526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9662BCC-DD78-BAFF-0F4E-64DB5D050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369" y="5287470"/>
              <a:ext cx="1566887" cy="362343"/>
            </a:xfrm>
            <a:prstGeom prst="rect">
              <a:avLst/>
            </a:prstGeom>
          </p:spPr>
        </p:pic>
        <p:pic>
          <p:nvPicPr>
            <p:cNvPr id="30" name="Image 26">
              <a:extLst>
                <a:ext uri="{FF2B5EF4-FFF2-40B4-BE49-F238E27FC236}">
                  <a16:creationId xmlns:a16="http://schemas.microsoft.com/office/drawing/2014/main" id="{63D6D490-6C9D-ED0E-B52A-771097B48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3142" y="241807"/>
              <a:ext cx="1016450" cy="698810"/>
            </a:xfrm>
            <a:prstGeom prst="rect">
              <a:avLst/>
            </a:prstGeom>
          </p:spPr>
        </p:pic>
        <p:pic>
          <p:nvPicPr>
            <p:cNvPr id="31" name="Image 1">
              <a:extLst>
                <a:ext uri="{FF2B5EF4-FFF2-40B4-BE49-F238E27FC236}">
                  <a16:creationId xmlns:a16="http://schemas.microsoft.com/office/drawing/2014/main" id="{778C31B0-4BA5-2666-F7E3-B28C38C57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8321" y="5000296"/>
              <a:ext cx="2713728" cy="1299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38C6D0F-116A-83B1-01D5-B9DC77532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153" y="309943"/>
              <a:ext cx="707451" cy="707451"/>
            </a:xfrm>
            <a:prstGeom prst="rect">
              <a:avLst/>
            </a:prstGeom>
          </p:spPr>
        </p:pic>
        <p:pic>
          <p:nvPicPr>
            <p:cNvPr id="33" name="Picture 24">
              <a:extLst>
                <a:ext uri="{FF2B5EF4-FFF2-40B4-BE49-F238E27FC236}">
                  <a16:creationId xmlns:a16="http://schemas.microsoft.com/office/drawing/2014/main" id="{285F4AED-CFC5-1C08-45DB-535266956200}"/>
                </a:ext>
              </a:extLst>
            </p:cNvPr>
            <p:cNvPicPr>
              <a:picLocks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1335" y="5401556"/>
              <a:ext cx="850024" cy="4965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Picture 27">
              <a:extLst>
                <a:ext uri="{FF2B5EF4-FFF2-40B4-BE49-F238E27FC236}">
                  <a16:creationId xmlns:a16="http://schemas.microsoft.com/office/drawing/2014/main" id="{680B7BD7-6E91-9A77-7778-E5297978C9B6}"/>
                </a:ext>
              </a:extLst>
            </p:cNvPr>
            <p:cNvPicPr>
              <a:picLocks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1392" y="5396777"/>
              <a:ext cx="850024" cy="4962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Picture 29">
              <a:extLst>
                <a:ext uri="{FF2B5EF4-FFF2-40B4-BE49-F238E27FC236}">
                  <a16:creationId xmlns:a16="http://schemas.microsoft.com/office/drawing/2014/main" id="{BD5BC3DA-1CA5-F605-5D31-839BA1592627}"/>
                </a:ext>
              </a:extLst>
            </p:cNvPr>
            <p:cNvPicPr>
              <a:picLocks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4946" y="5395108"/>
              <a:ext cx="850024" cy="4973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Picture 30">
              <a:extLst>
                <a:ext uri="{FF2B5EF4-FFF2-40B4-BE49-F238E27FC236}">
                  <a16:creationId xmlns:a16="http://schemas.microsoft.com/office/drawing/2014/main" id="{5B193F70-A564-6DDB-9E34-11A55B51D463}"/>
                </a:ext>
              </a:extLst>
            </p:cNvPr>
            <p:cNvPicPr>
              <a:picLocks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9251" y="5936118"/>
              <a:ext cx="850024" cy="4965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51C3019-0909-A86A-6BA9-A096CCC381D8}"/>
                </a:ext>
              </a:extLst>
            </p:cNvPr>
            <p:cNvPicPr>
              <a:picLocks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0343" y="5401558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8" name="Picture 39">
              <a:extLst>
                <a:ext uri="{FF2B5EF4-FFF2-40B4-BE49-F238E27FC236}">
                  <a16:creationId xmlns:a16="http://schemas.microsoft.com/office/drawing/2014/main" id="{A49C7BC5-66A8-9309-B13F-8A9B50042375}"/>
                </a:ext>
              </a:extLst>
            </p:cNvPr>
            <p:cNvPicPr>
              <a:picLocks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6767" y="5395108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9" name="Picture 41">
              <a:extLst>
                <a:ext uri="{FF2B5EF4-FFF2-40B4-BE49-F238E27FC236}">
                  <a16:creationId xmlns:a16="http://schemas.microsoft.com/office/drawing/2014/main" id="{FE81DDB8-5546-58F5-9A0D-8C634797EF92}"/>
                </a:ext>
              </a:extLst>
            </p:cNvPr>
            <p:cNvPicPr>
              <a:picLocks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6783" y="5942420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0" name="Picture 42">
              <a:extLst>
                <a:ext uri="{FF2B5EF4-FFF2-40B4-BE49-F238E27FC236}">
                  <a16:creationId xmlns:a16="http://schemas.microsoft.com/office/drawing/2014/main" id="{7EFE97A9-DE38-F1BD-10C6-5DD2F45DAB3D}"/>
                </a:ext>
              </a:extLst>
            </p:cNvPr>
            <p:cNvPicPr>
              <a:picLocks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8894" y="5942420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1" name="Picture 33">
              <a:extLst>
                <a:ext uri="{FF2B5EF4-FFF2-40B4-BE49-F238E27FC236}">
                  <a16:creationId xmlns:a16="http://schemas.microsoft.com/office/drawing/2014/main" id="{9B0ECE03-F9EC-86E6-0F7C-853BE98C6818}"/>
                </a:ext>
              </a:extLst>
            </p:cNvPr>
            <p:cNvPicPr>
              <a:picLocks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2920" y="5942420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2" name="Picture 34">
              <a:extLst>
                <a:ext uri="{FF2B5EF4-FFF2-40B4-BE49-F238E27FC236}">
                  <a16:creationId xmlns:a16="http://schemas.microsoft.com/office/drawing/2014/main" id="{D12DCB5D-83FE-5AB8-EDBF-D3AFFD0BE1D7}"/>
                </a:ext>
              </a:extLst>
            </p:cNvPr>
            <p:cNvPicPr>
              <a:picLocks/>
            </p:cNvPicPr>
            <p:nvPr/>
          </p:nvPicPr>
          <p:blipFill rotWithShape="1"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627" b="16486"/>
            <a:stretch/>
          </p:blipFill>
          <p:spPr>
            <a:xfrm>
              <a:off x="6606019" y="5389499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3" name="Image 53">
            <a:extLst>
              <a:ext uri="{FF2B5EF4-FFF2-40B4-BE49-F238E27FC236}">
                <a16:creationId xmlns:a16="http://schemas.microsoft.com/office/drawing/2014/main" id="{8DD0CB76-CFC3-2C51-5894-1B4F9AC82DF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82" y="6054935"/>
            <a:ext cx="754693" cy="4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</a:t>
            </a:r>
            <a:r>
              <a:rPr lang="en-GB" sz="36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</a:t>
            </a:r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schedule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52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788296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B6F0E5-F3AE-C229-0C76-FAFA7DB70232}"/>
              </a:ext>
            </a:extLst>
          </p:cNvPr>
          <p:cNvSpPr/>
          <p:nvPr/>
        </p:nvSpPr>
        <p:spPr>
          <a:xfrm>
            <a:off x="3349482" y="4713866"/>
            <a:ext cx="16722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17"/>
              </a:rPr>
              <a:t>arxiv.org/abs/2206.01208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389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6776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54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DESY, 23/05/2023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919925"/>
            <a:ext cx="9144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ESS proton linac will be soon the most powerful linac in the world.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can also become a neutrino facility (ESSνSB ) with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significantly the CPV sensitivity and precise measurement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CPV: 5 </a:t>
            </a:r>
            <a:r>
              <a:rPr lang="en-GB" sz="2400" dirty="0" err="1">
                <a:latin typeface="Times New Roman"/>
                <a:cs typeface="Times New Roman"/>
              </a:rPr>
              <a:t>σ</a:t>
            </a:r>
            <a:r>
              <a:rPr lang="en-GB" sz="2400" dirty="0">
                <a:latin typeface="Times New Roman"/>
                <a:cs typeface="Times New Roman"/>
              </a:rPr>
              <a:t> could be reached over 70%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 range by ESSνSB with large physics potential with less than 8° precision.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European Spallation Source will be ready by 2025, upgrade decisions by this moment.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Conceptual Design Report published on </a:t>
            </a:r>
            <a:r>
              <a:rPr lang="en-GB" sz="2400" dirty="0" err="1">
                <a:latin typeface="Times New Roman"/>
                <a:cs typeface="Times New Roman"/>
              </a:rPr>
              <a:t>arXiv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Rich muon program for future ESS upgrades.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b="1" dirty="0">
                <a:latin typeface="Times New Roman"/>
                <a:cs typeface="Times New Roman"/>
              </a:rPr>
              <a:t>New application</a:t>
            </a:r>
            <a:r>
              <a:rPr lang="en-GB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now accepted by EU</a:t>
            </a:r>
          </a:p>
        </p:txBody>
      </p:sp>
    </p:spTree>
    <p:extLst>
      <p:ext uri="{BB962C8B-B14F-4D97-AF65-F5344CB8AC3E}">
        <p14:creationId xmlns:p14="http://schemas.microsoft.com/office/powerpoint/2010/main" val="405263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DESY, 23/05/2023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>
                <a:solidFill>
                  <a:srgbClr val="0000FF"/>
                </a:solidFill>
              </a:rPr>
              <a:t>ESSνSB+</a:t>
            </a:r>
            <a:endParaRPr lang="en-GB" sz="440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DESY, 23/05/2023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29AE0EA6-A2CB-D9F1-2F32-DA6A83738D14}"/>
              </a:ext>
            </a:extLst>
          </p:cNvPr>
          <p:cNvGrpSpPr/>
          <p:nvPr/>
        </p:nvGrpSpPr>
        <p:grpSpPr>
          <a:xfrm>
            <a:off x="126999" y="1016000"/>
            <a:ext cx="1683940" cy="1958569"/>
            <a:chOff x="0" y="0"/>
            <a:chExt cx="1683938" cy="1958568"/>
          </a:xfrm>
        </p:grpSpPr>
        <p:sp>
          <p:nvSpPr>
            <p:cNvPr id="14" name="Line">
              <a:extLst>
                <a:ext uri="{FF2B5EF4-FFF2-40B4-BE49-F238E27FC236}">
                  <a16:creationId xmlns:a16="http://schemas.microsoft.com/office/drawing/2014/main" id="{44BDED32-ACA2-7D6A-3815-8FC7F7960DDB}"/>
                </a:ext>
              </a:extLst>
            </p:cNvPr>
            <p:cNvSpPr/>
            <p:nvPr/>
          </p:nvSpPr>
          <p:spPr>
            <a:xfrm>
              <a:off x="250504" y="361408"/>
              <a:ext cx="629176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C053CDA1-DFB4-4C7F-162C-C4632D7B2F73}"/>
                </a:ext>
              </a:extLst>
            </p:cNvPr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6" name="Line">
              <a:extLst>
                <a:ext uri="{FF2B5EF4-FFF2-40B4-BE49-F238E27FC236}">
                  <a16:creationId xmlns:a16="http://schemas.microsoft.com/office/drawing/2014/main" id="{521D8C9B-0F0B-1F8C-8699-900A82C6C621}"/>
                </a:ext>
              </a:extLst>
            </p:cNvPr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ADFE2BEE-D729-722D-870F-2CC1C744E7B1}"/>
                </a:ext>
              </a:extLst>
            </p:cNvPr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E054EA7B-2A89-39DA-B5F1-17D1B43D88D7}"/>
                </a:ext>
              </a:extLst>
            </p:cNvPr>
            <p:cNvSpPr/>
            <p:nvPr/>
          </p:nvSpPr>
          <p:spPr>
            <a:xfrm>
              <a:off x="8796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9" name="ν">
              <a:extLst>
                <a:ext uri="{FF2B5EF4-FFF2-40B4-BE49-F238E27FC236}">
                  <a16:creationId xmlns:a16="http://schemas.microsoft.com/office/drawing/2014/main" id="{202E7843-2AC8-34AB-AB8C-00A368D662A4}"/>
                </a:ext>
              </a:extLst>
            </p:cNvPr>
            <p:cNvSpPr txBox="1"/>
            <p:nvPr/>
          </p:nvSpPr>
          <p:spPr>
            <a:xfrm>
              <a:off x="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20" name="ν">
              <a:extLst>
                <a:ext uri="{FF2B5EF4-FFF2-40B4-BE49-F238E27FC236}">
                  <a16:creationId xmlns:a16="http://schemas.microsoft.com/office/drawing/2014/main" id="{3764F652-B64A-CDA5-FC0A-FA41375FFD8F}"/>
                </a:ext>
              </a:extLst>
            </p:cNvPr>
            <p:cNvSpPr txBox="1"/>
            <p:nvPr/>
          </p:nvSpPr>
          <p:spPr>
            <a:xfrm>
              <a:off x="139700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21" name="e">
              <a:extLst>
                <a:ext uri="{FF2B5EF4-FFF2-40B4-BE49-F238E27FC236}">
                  <a16:creationId xmlns:a16="http://schemas.microsoft.com/office/drawing/2014/main" id="{5CA8C00E-FD0D-68AE-1C44-1D86AD3BA7BC}"/>
                </a:ext>
              </a:extLst>
            </p:cNvPr>
            <p:cNvSpPr txBox="1"/>
            <p:nvPr/>
          </p:nvSpPr>
          <p:spPr>
            <a:xfrm>
              <a:off x="0" y="1409700"/>
              <a:ext cx="286938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e</a:t>
              </a:r>
            </a:p>
          </p:txBody>
        </p:sp>
        <p:sp>
          <p:nvSpPr>
            <p:cNvPr id="22" name="e">
              <a:extLst>
                <a:ext uri="{FF2B5EF4-FFF2-40B4-BE49-F238E27FC236}">
                  <a16:creationId xmlns:a16="http://schemas.microsoft.com/office/drawing/2014/main" id="{EC2B9D55-BF85-CCBC-88EF-1D99BCCF084F}"/>
                </a:ext>
              </a:extLst>
            </p:cNvPr>
            <p:cNvSpPr txBox="1"/>
            <p:nvPr/>
          </p:nvSpPr>
          <p:spPr>
            <a:xfrm>
              <a:off x="1397000" y="1409700"/>
              <a:ext cx="286938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e</a:t>
              </a:r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2F944DDF-04C8-EA31-632B-8CEE00799375}"/>
              </a:ext>
            </a:extLst>
          </p:cNvPr>
          <p:cNvGrpSpPr/>
          <p:nvPr/>
        </p:nvGrpSpPr>
        <p:grpSpPr>
          <a:xfrm>
            <a:off x="2463799" y="1016000"/>
            <a:ext cx="1707861" cy="1958569"/>
            <a:chOff x="0" y="0"/>
            <a:chExt cx="1707859" cy="1958568"/>
          </a:xfrm>
        </p:grpSpPr>
        <p:sp>
          <p:nvSpPr>
            <p:cNvPr id="24" name="Line">
              <a:extLst>
                <a:ext uri="{FF2B5EF4-FFF2-40B4-BE49-F238E27FC236}">
                  <a16:creationId xmlns:a16="http://schemas.microsoft.com/office/drawing/2014/main" id="{791A5C6D-26EF-D328-2314-1FCE411D37DD}"/>
                </a:ext>
              </a:extLst>
            </p:cNvPr>
            <p:cNvSpPr/>
            <p:nvPr/>
          </p:nvSpPr>
          <p:spPr>
            <a:xfrm>
              <a:off x="2505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F9D67DED-2C57-194C-3828-69EA4C7FA536}"/>
                </a:ext>
              </a:extLst>
            </p:cNvPr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8E134F42-5807-45A5-D810-38DE4BE33163}"/>
                </a:ext>
              </a:extLst>
            </p:cNvPr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E1DFC607-2068-188F-6DDD-F5EEE258A942}"/>
                </a:ext>
              </a:extLst>
            </p:cNvPr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6369F868-887D-9769-4ACF-CB8CD43E2962}"/>
                </a:ext>
              </a:extLst>
            </p:cNvPr>
            <p:cNvSpPr/>
            <p:nvPr/>
          </p:nvSpPr>
          <p:spPr>
            <a:xfrm>
              <a:off x="8669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9" name="ν">
              <a:extLst>
                <a:ext uri="{FF2B5EF4-FFF2-40B4-BE49-F238E27FC236}">
                  <a16:creationId xmlns:a16="http://schemas.microsoft.com/office/drawing/2014/main" id="{70E80EEB-C07C-2E17-60CC-C8B862842961}"/>
                </a:ext>
              </a:extLst>
            </p:cNvPr>
            <p:cNvSpPr txBox="1"/>
            <p:nvPr/>
          </p:nvSpPr>
          <p:spPr>
            <a:xfrm>
              <a:off x="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30" name="l">
              <a:extLst>
                <a:ext uri="{FF2B5EF4-FFF2-40B4-BE49-F238E27FC236}">
                  <a16:creationId xmlns:a16="http://schemas.microsoft.com/office/drawing/2014/main" id="{826F08C8-4DC4-0DBB-44AB-1839E4803132}"/>
                </a:ext>
              </a:extLst>
            </p:cNvPr>
            <p:cNvSpPr txBox="1"/>
            <p:nvPr/>
          </p:nvSpPr>
          <p:spPr>
            <a:xfrm>
              <a:off x="1409700" y="0"/>
              <a:ext cx="187552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>
                  <a:latin typeface="Brush Script MT"/>
                  <a:ea typeface="Brush Script MT"/>
                  <a:cs typeface="Brush Script MT"/>
                  <a:sym typeface="Brush Script MT"/>
                </a:defRPr>
              </a:lvl1pPr>
            </a:lstStyle>
            <a:p>
              <a:r>
                <a:rPr lang="en-GB"/>
                <a:t>l</a:t>
              </a:r>
            </a:p>
          </p:txBody>
        </p:sp>
        <p:sp>
          <p:nvSpPr>
            <p:cNvPr id="31" name="n">
              <a:extLst>
                <a:ext uri="{FF2B5EF4-FFF2-40B4-BE49-F238E27FC236}">
                  <a16:creationId xmlns:a16="http://schemas.microsoft.com/office/drawing/2014/main" id="{1532A4D4-DD4F-47FB-CCE1-473A740BD8F9}"/>
                </a:ext>
              </a:extLst>
            </p:cNvPr>
            <p:cNvSpPr txBox="1"/>
            <p:nvPr/>
          </p:nvSpPr>
          <p:spPr>
            <a:xfrm>
              <a:off x="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  <p:sp>
          <p:nvSpPr>
            <p:cNvPr id="32" name="n">
              <a:extLst>
                <a:ext uri="{FF2B5EF4-FFF2-40B4-BE49-F238E27FC236}">
                  <a16:creationId xmlns:a16="http://schemas.microsoft.com/office/drawing/2014/main" id="{10514C86-596F-F151-8635-83595DF74A26}"/>
                </a:ext>
              </a:extLst>
            </p:cNvPr>
            <p:cNvSpPr txBox="1"/>
            <p:nvPr/>
          </p:nvSpPr>
          <p:spPr>
            <a:xfrm>
              <a:off x="140970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</p:grpSp>
      <p:grpSp>
        <p:nvGrpSpPr>
          <p:cNvPr id="33" name="Group">
            <a:extLst>
              <a:ext uri="{FF2B5EF4-FFF2-40B4-BE49-F238E27FC236}">
                <a16:creationId xmlns:a16="http://schemas.microsoft.com/office/drawing/2014/main" id="{8BAB62E1-5A35-76EF-B0E9-AD3BC5F619A0}"/>
              </a:ext>
            </a:extLst>
          </p:cNvPr>
          <p:cNvGrpSpPr/>
          <p:nvPr/>
        </p:nvGrpSpPr>
        <p:grpSpPr>
          <a:xfrm>
            <a:off x="4635499" y="1016000"/>
            <a:ext cx="1842512" cy="1958569"/>
            <a:chOff x="0" y="0"/>
            <a:chExt cx="1842511" cy="1958568"/>
          </a:xfrm>
        </p:grpSpPr>
        <p:sp>
          <p:nvSpPr>
            <p:cNvPr id="34" name="Line">
              <a:extLst>
                <a:ext uri="{FF2B5EF4-FFF2-40B4-BE49-F238E27FC236}">
                  <a16:creationId xmlns:a16="http://schemas.microsoft.com/office/drawing/2014/main" id="{50786DA8-AEC5-84ED-84D6-3C24AD35B4E6}"/>
                </a:ext>
              </a:extLst>
            </p:cNvPr>
            <p:cNvSpPr/>
            <p:nvPr/>
          </p:nvSpPr>
          <p:spPr>
            <a:xfrm>
              <a:off x="2505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5" name="Line">
              <a:extLst>
                <a:ext uri="{FF2B5EF4-FFF2-40B4-BE49-F238E27FC236}">
                  <a16:creationId xmlns:a16="http://schemas.microsoft.com/office/drawing/2014/main" id="{FA6697C4-7EC2-F69D-F38E-6BDEF91BA349}"/>
                </a:ext>
              </a:extLst>
            </p:cNvPr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6" name="Line">
              <a:extLst>
                <a:ext uri="{FF2B5EF4-FFF2-40B4-BE49-F238E27FC236}">
                  <a16:creationId xmlns:a16="http://schemas.microsoft.com/office/drawing/2014/main" id="{25358831-C3AA-B2A5-316D-55D385B8B918}"/>
                </a:ext>
              </a:extLst>
            </p:cNvPr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733AD32C-D22C-CA82-1D72-F774A864C518}"/>
                </a:ext>
              </a:extLst>
            </p:cNvPr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BCB022C0-ECB7-3090-3A6E-5A1E69DD4C8A}"/>
                </a:ext>
              </a:extLst>
            </p:cNvPr>
            <p:cNvSpPr/>
            <p:nvPr/>
          </p:nvSpPr>
          <p:spPr>
            <a:xfrm flipH="1">
              <a:off x="879678" y="936654"/>
              <a:ext cx="722636" cy="209242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9C82EA9B-CD5D-3F76-1FE2-5D74D630BB71}"/>
                </a:ext>
              </a:extLst>
            </p:cNvPr>
            <p:cNvSpPr/>
            <p:nvPr/>
          </p:nvSpPr>
          <p:spPr>
            <a:xfrm>
              <a:off x="8796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0" name="ν">
              <a:extLst>
                <a:ext uri="{FF2B5EF4-FFF2-40B4-BE49-F238E27FC236}">
                  <a16:creationId xmlns:a16="http://schemas.microsoft.com/office/drawing/2014/main" id="{273458AD-6B8B-5F96-6F6E-4061FF91B8D2}"/>
                </a:ext>
              </a:extLst>
            </p:cNvPr>
            <p:cNvSpPr txBox="1"/>
            <p:nvPr/>
          </p:nvSpPr>
          <p:spPr>
            <a:xfrm>
              <a:off x="1270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41" name="ν">
              <a:extLst>
                <a:ext uri="{FF2B5EF4-FFF2-40B4-BE49-F238E27FC236}">
                  <a16:creationId xmlns:a16="http://schemas.microsoft.com/office/drawing/2014/main" id="{F0DF26D9-3F00-CD46-0E7C-C249C0E3B30D}"/>
                </a:ext>
              </a:extLst>
            </p:cNvPr>
            <p:cNvSpPr txBox="1"/>
            <p:nvPr/>
          </p:nvSpPr>
          <p:spPr>
            <a:xfrm>
              <a:off x="140970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42" name="π0">
              <a:extLst>
                <a:ext uri="{FF2B5EF4-FFF2-40B4-BE49-F238E27FC236}">
                  <a16:creationId xmlns:a16="http://schemas.microsoft.com/office/drawing/2014/main" id="{F1086493-CD7E-7B3A-F300-E4CB32F877BC}"/>
                </a:ext>
              </a:extLst>
            </p:cNvPr>
            <p:cNvSpPr txBox="1"/>
            <p:nvPr/>
          </p:nvSpPr>
          <p:spPr>
            <a:xfrm>
              <a:off x="1409700" y="838200"/>
              <a:ext cx="432811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>
                <a:buClrTx/>
                <a:buFontTx/>
                <a:defRPr sz="2900"/>
              </a:pPr>
              <a:r>
                <a:rPr lang="en-GB"/>
                <a:t>π</a:t>
              </a:r>
              <a:r>
                <a:rPr lang="en-GB" baseline="31999"/>
                <a:t>0</a:t>
              </a:r>
            </a:p>
          </p:txBody>
        </p:sp>
        <p:sp>
          <p:nvSpPr>
            <p:cNvPr id="43" name="n">
              <a:extLst>
                <a:ext uri="{FF2B5EF4-FFF2-40B4-BE49-F238E27FC236}">
                  <a16:creationId xmlns:a16="http://schemas.microsoft.com/office/drawing/2014/main" id="{54D06796-0371-0AA9-CFAA-75996FA11F57}"/>
                </a:ext>
              </a:extLst>
            </p:cNvPr>
            <p:cNvSpPr txBox="1"/>
            <p:nvPr/>
          </p:nvSpPr>
          <p:spPr>
            <a:xfrm>
              <a:off x="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  <p:sp>
          <p:nvSpPr>
            <p:cNvPr id="44" name="n">
              <a:extLst>
                <a:ext uri="{FF2B5EF4-FFF2-40B4-BE49-F238E27FC236}">
                  <a16:creationId xmlns:a16="http://schemas.microsoft.com/office/drawing/2014/main" id="{97197A76-071A-1112-F6B4-98C570B7D011}"/>
                </a:ext>
              </a:extLst>
            </p:cNvPr>
            <p:cNvSpPr txBox="1"/>
            <p:nvPr/>
          </p:nvSpPr>
          <p:spPr>
            <a:xfrm>
              <a:off x="139700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</p:grpSp>
      <p:grpSp>
        <p:nvGrpSpPr>
          <p:cNvPr id="45" name="Group">
            <a:extLst>
              <a:ext uri="{FF2B5EF4-FFF2-40B4-BE49-F238E27FC236}">
                <a16:creationId xmlns:a16="http://schemas.microsoft.com/office/drawing/2014/main" id="{68508644-89CF-C369-F8B9-1D01649ED1CA}"/>
              </a:ext>
            </a:extLst>
          </p:cNvPr>
          <p:cNvGrpSpPr/>
          <p:nvPr/>
        </p:nvGrpSpPr>
        <p:grpSpPr>
          <a:xfrm>
            <a:off x="6819899" y="1016000"/>
            <a:ext cx="2311401" cy="1958569"/>
            <a:chOff x="0" y="0"/>
            <a:chExt cx="2311400" cy="1958568"/>
          </a:xfrm>
        </p:grpSpPr>
        <p:sp>
          <p:nvSpPr>
            <p:cNvPr id="46" name="Line">
              <a:extLst>
                <a:ext uri="{FF2B5EF4-FFF2-40B4-BE49-F238E27FC236}">
                  <a16:creationId xmlns:a16="http://schemas.microsoft.com/office/drawing/2014/main" id="{4FD2D8B7-878F-6CED-1584-9D8CEF450A4F}"/>
                </a:ext>
              </a:extLst>
            </p:cNvPr>
            <p:cNvSpPr/>
            <p:nvPr/>
          </p:nvSpPr>
          <p:spPr>
            <a:xfrm>
              <a:off x="2378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7" name="Line">
              <a:extLst>
                <a:ext uri="{FF2B5EF4-FFF2-40B4-BE49-F238E27FC236}">
                  <a16:creationId xmlns:a16="http://schemas.microsoft.com/office/drawing/2014/main" id="{08F91055-F6FD-984A-0844-367F5BDFD582}"/>
                </a:ext>
              </a:extLst>
            </p:cNvPr>
            <p:cNvSpPr/>
            <p:nvPr/>
          </p:nvSpPr>
          <p:spPr>
            <a:xfrm flipH="1">
              <a:off x="8669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8" name="Line">
              <a:extLst>
                <a:ext uri="{FF2B5EF4-FFF2-40B4-BE49-F238E27FC236}">
                  <a16:creationId xmlns:a16="http://schemas.microsoft.com/office/drawing/2014/main" id="{994563CC-0020-5F0C-C99D-D8D2F3864AE5}"/>
                </a:ext>
              </a:extLst>
            </p:cNvPr>
            <p:cNvSpPr/>
            <p:nvPr/>
          </p:nvSpPr>
          <p:spPr>
            <a:xfrm flipV="1">
              <a:off x="2467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9" name="Line">
              <a:extLst>
                <a:ext uri="{FF2B5EF4-FFF2-40B4-BE49-F238E27FC236}">
                  <a16:creationId xmlns:a16="http://schemas.microsoft.com/office/drawing/2014/main" id="{2CE2FBB9-88AB-7F9D-06F1-A1996BCD2258}"/>
                </a:ext>
              </a:extLst>
            </p:cNvPr>
            <p:cNvSpPr/>
            <p:nvPr/>
          </p:nvSpPr>
          <p:spPr>
            <a:xfrm flipH="1" flipV="1">
              <a:off x="8669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170E8B7F-3EBE-BC17-CEE8-7C37CB4A1941}"/>
                </a:ext>
              </a:extLst>
            </p:cNvPr>
            <p:cNvSpPr/>
            <p:nvPr/>
          </p:nvSpPr>
          <p:spPr>
            <a:xfrm flipH="1" flipV="1">
              <a:off x="854278" y="1158595"/>
              <a:ext cx="666876" cy="254434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1" name="Line">
              <a:extLst>
                <a:ext uri="{FF2B5EF4-FFF2-40B4-BE49-F238E27FC236}">
                  <a16:creationId xmlns:a16="http://schemas.microsoft.com/office/drawing/2014/main" id="{DEB8C874-975E-523D-0B2E-D755138AA453}"/>
                </a:ext>
              </a:extLst>
            </p:cNvPr>
            <p:cNvSpPr/>
            <p:nvPr/>
          </p:nvSpPr>
          <p:spPr>
            <a:xfrm flipH="1" flipV="1">
              <a:off x="856026" y="1152371"/>
              <a:ext cx="674117" cy="152800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2" name="Line">
              <a:extLst>
                <a:ext uri="{FF2B5EF4-FFF2-40B4-BE49-F238E27FC236}">
                  <a16:creationId xmlns:a16="http://schemas.microsoft.com/office/drawing/2014/main" id="{E461BFB3-8EAD-CD4F-8E07-C38FFC21F815}"/>
                </a:ext>
              </a:extLst>
            </p:cNvPr>
            <p:cNvSpPr/>
            <p:nvPr/>
          </p:nvSpPr>
          <p:spPr>
            <a:xfrm>
              <a:off x="8669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3" name="ν">
              <a:extLst>
                <a:ext uri="{FF2B5EF4-FFF2-40B4-BE49-F238E27FC236}">
                  <a16:creationId xmlns:a16="http://schemas.microsoft.com/office/drawing/2014/main" id="{0B219FAE-2862-D7F2-6C05-B7A261E310F3}"/>
                </a:ext>
              </a:extLst>
            </p:cNvPr>
            <p:cNvSpPr txBox="1"/>
            <p:nvPr/>
          </p:nvSpPr>
          <p:spPr>
            <a:xfrm>
              <a:off x="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54" name="l">
              <a:extLst>
                <a:ext uri="{FF2B5EF4-FFF2-40B4-BE49-F238E27FC236}">
                  <a16:creationId xmlns:a16="http://schemas.microsoft.com/office/drawing/2014/main" id="{737ECE35-D30D-1170-978E-BC06B7FA410B}"/>
                </a:ext>
              </a:extLst>
            </p:cNvPr>
            <p:cNvSpPr txBox="1"/>
            <p:nvPr/>
          </p:nvSpPr>
          <p:spPr>
            <a:xfrm>
              <a:off x="1409700" y="0"/>
              <a:ext cx="187552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>
                  <a:latin typeface="Brush Script MT"/>
                  <a:ea typeface="Brush Script MT"/>
                  <a:cs typeface="Brush Script MT"/>
                  <a:sym typeface="Brush Script MT"/>
                </a:defRPr>
              </a:lvl1pPr>
            </a:lstStyle>
            <a:p>
              <a:r>
                <a:rPr lang="en-GB"/>
                <a:t>l</a:t>
              </a:r>
            </a:p>
          </p:txBody>
        </p:sp>
        <p:sp>
          <p:nvSpPr>
            <p:cNvPr id="55" name="n">
              <a:extLst>
                <a:ext uri="{FF2B5EF4-FFF2-40B4-BE49-F238E27FC236}">
                  <a16:creationId xmlns:a16="http://schemas.microsoft.com/office/drawing/2014/main" id="{87817410-EB0C-50B2-D335-7367091D3A58}"/>
                </a:ext>
              </a:extLst>
            </p:cNvPr>
            <p:cNvSpPr txBox="1"/>
            <p:nvPr/>
          </p:nvSpPr>
          <p:spPr>
            <a:xfrm>
              <a:off x="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  <p:sp>
          <p:nvSpPr>
            <p:cNvPr id="56" name="hadrons">
              <a:extLst>
                <a:ext uri="{FF2B5EF4-FFF2-40B4-BE49-F238E27FC236}">
                  <a16:creationId xmlns:a16="http://schemas.microsoft.com/office/drawing/2014/main" id="{BE35C218-087F-1347-5D24-76F73C7D8001}"/>
                </a:ext>
              </a:extLst>
            </p:cNvPr>
            <p:cNvSpPr txBox="1"/>
            <p:nvPr/>
          </p:nvSpPr>
          <p:spPr>
            <a:xfrm>
              <a:off x="1117600" y="1397000"/>
              <a:ext cx="1193800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Tx/>
                <a:buFontTx/>
                <a:defRPr sz="2200"/>
              </a:lvl1pPr>
            </a:lstStyle>
            <a:p>
              <a:r>
                <a:rPr lang="en-GB"/>
                <a:t>hadrons</a:t>
              </a:r>
            </a:p>
          </p:txBody>
        </p:sp>
      </p:grpSp>
      <p:sp>
        <p:nvSpPr>
          <p:cNvPr id="57" name="Elastic">
            <a:extLst>
              <a:ext uri="{FF2B5EF4-FFF2-40B4-BE49-F238E27FC236}">
                <a16:creationId xmlns:a16="http://schemas.microsoft.com/office/drawing/2014/main" id="{6CEA4271-4B08-7F58-3383-CE05761E6707}"/>
              </a:ext>
            </a:extLst>
          </p:cNvPr>
          <p:cNvSpPr txBox="1"/>
          <p:nvPr/>
        </p:nvSpPr>
        <p:spPr>
          <a:xfrm>
            <a:off x="355600" y="2933700"/>
            <a:ext cx="726609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Elastic</a:t>
            </a:r>
          </a:p>
        </p:txBody>
      </p:sp>
      <p:sp>
        <p:nvSpPr>
          <p:cNvPr id="58" name="Quasi-Elastic (QE)">
            <a:extLst>
              <a:ext uri="{FF2B5EF4-FFF2-40B4-BE49-F238E27FC236}">
                <a16:creationId xmlns:a16="http://schemas.microsoft.com/office/drawing/2014/main" id="{83315C00-BF14-FEC8-55CE-07F5ECCD0CC3}"/>
              </a:ext>
            </a:extLst>
          </p:cNvPr>
          <p:cNvSpPr txBox="1"/>
          <p:nvPr/>
        </p:nvSpPr>
        <p:spPr>
          <a:xfrm>
            <a:off x="2387600" y="2933700"/>
            <a:ext cx="1845505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Quasi-Elastic (QE)</a:t>
            </a:r>
          </a:p>
        </p:txBody>
      </p:sp>
      <p:sp>
        <p:nvSpPr>
          <p:cNvPr id="59" name="Resonant (RES)">
            <a:extLst>
              <a:ext uri="{FF2B5EF4-FFF2-40B4-BE49-F238E27FC236}">
                <a16:creationId xmlns:a16="http://schemas.microsoft.com/office/drawing/2014/main" id="{E20717D5-FD0E-52B2-EFAC-7401B1A6F3F4}"/>
              </a:ext>
            </a:extLst>
          </p:cNvPr>
          <p:cNvSpPr txBox="1"/>
          <p:nvPr/>
        </p:nvSpPr>
        <p:spPr>
          <a:xfrm>
            <a:off x="4762500" y="2933700"/>
            <a:ext cx="1592487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Resonant (RES)</a:t>
            </a:r>
          </a:p>
        </p:txBody>
      </p:sp>
      <p:sp>
        <p:nvSpPr>
          <p:cNvPr id="60" name="Deep inelastic (DIS)">
            <a:extLst>
              <a:ext uri="{FF2B5EF4-FFF2-40B4-BE49-F238E27FC236}">
                <a16:creationId xmlns:a16="http://schemas.microsoft.com/office/drawing/2014/main" id="{EEFA25E1-CC93-BAA4-46A2-7D5C9A7E65B3}"/>
              </a:ext>
            </a:extLst>
          </p:cNvPr>
          <p:cNvSpPr txBox="1"/>
          <p:nvPr/>
        </p:nvSpPr>
        <p:spPr>
          <a:xfrm>
            <a:off x="6808893" y="2933700"/>
            <a:ext cx="223350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Deep inelastic (DIS)</a:t>
            </a:r>
          </a:p>
        </p:txBody>
      </p:sp>
      <p:sp>
        <p:nvSpPr>
          <p:cNvPr id="61" name="According to neutrinos to be detected their interaction cross-section has to be taken into account.">
            <a:extLst>
              <a:ext uri="{FF2B5EF4-FFF2-40B4-BE49-F238E27FC236}">
                <a16:creationId xmlns:a16="http://schemas.microsoft.com/office/drawing/2014/main" id="{3BB92E9B-3860-CE76-48DB-DCDB2785B33C}"/>
              </a:ext>
            </a:extLst>
          </p:cNvPr>
          <p:cNvSpPr txBox="1"/>
          <p:nvPr/>
        </p:nvSpPr>
        <p:spPr>
          <a:xfrm>
            <a:off x="1167164" y="5981260"/>
            <a:ext cx="7062436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buClrTx/>
              <a:buFontTx/>
              <a:defRPr sz="19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GB"/>
              <a:t>Missing measurements at the ESSνSB region: below 500 MeV</a:t>
            </a:r>
          </a:p>
        </p:txBody>
      </p:sp>
      <p:pic>
        <p:nvPicPr>
          <p:cNvPr id="62" name="Image" descr="Image">
            <a:extLst>
              <a:ext uri="{FF2B5EF4-FFF2-40B4-BE49-F238E27FC236}">
                <a16:creationId xmlns:a16="http://schemas.microsoft.com/office/drawing/2014/main" id="{AC52669B-DD0C-33D8-A622-FABCC425D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91" y="3444902"/>
            <a:ext cx="7554304" cy="2619550"/>
          </a:xfrm>
          <a:prstGeom prst="rect">
            <a:avLst/>
          </a:prstGeom>
        </p:spPr>
      </p:pic>
      <p:sp>
        <p:nvSpPr>
          <p:cNvPr id="63" name="neutrinos">
            <a:extLst>
              <a:ext uri="{FF2B5EF4-FFF2-40B4-BE49-F238E27FC236}">
                <a16:creationId xmlns:a16="http://schemas.microsoft.com/office/drawing/2014/main" id="{B7032AEB-C2DB-FA38-1D27-7C92A39632FC}"/>
              </a:ext>
            </a:extLst>
          </p:cNvPr>
          <p:cNvSpPr txBox="1"/>
          <p:nvPr/>
        </p:nvSpPr>
        <p:spPr>
          <a:xfrm>
            <a:off x="2910888" y="3582105"/>
            <a:ext cx="100508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rPr lang="en-GB"/>
              <a:t>neutrinos</a:t>
            </a:r>
          </a:p>
        </p:txBody>
      </p:sp>
      <p:sp>
        <p:nvSpPr>
          <p:cNvPr id="64" name="antineutrinos">
            <a:extLst>
              <a:ext uri="{FF2B5EF4-FFF2-40B4-BE49-F238E27FC236}">
                <a16:creationId xmlns:a16="http://schemas.microsoft.com/office/drawing/2014/main" id="{ACE90569-4815-13DD-A578-96B884ACB369}"/>
              </a:ext>
            </a:extLst>
          </p:cNvPr>
          <p:cNvSpPr txBox="1"/>
          <p:nvPr/>
        </p:nvSpPr>
        <p:spPr>
          <a:xfrm>
            <a:off x="6836520" y="4742020"/>
            <a:ext cx="136524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rPr lang="en-GB"/>
              <a:t>antineutrinos</a:t>
            </a:r>
          </a:p>
        </p:txBody>
      </p:sp>
    </p:spTree>
    <p:extLst>
      <p:ext uri="{BB962C8B-B14F-4D97-AF65-F5344CB8AC3E}">
        <p14:creationId xmlns:p14="http://schemas.microsoft.com/office/powerpoint/2010/main" val="70073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707886"/>
          </a:xfrm>
        </p:spPr>
        <p:txBody>
          <a:bodyPr/>
          <a:lstStyle/>
          <a:p>
            <a:r>
              <a:rPr lang="en-GB" dirty="0"/>
              <a:t>Comparisons</a:t>
            </a:r>
            <a:endParaRPr lang="en-GB" baseline="-25000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56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0636E6-B973-D84A-BEB3-1FFBFF4E8520}"/>
              </a:ext>
            </a:extLst>
          </p:cNvPr>
          <p:cNvGrpSpPr/>
          <p:nvPr/>
        </p:nvGrpSpPr>
        <p:grpSpPr>
          <a:xfrm>
            <a:off x="106211" y="2007553"/>
            <a:ext cx="8931578" cy="3789704"/>
            <a:chOff x="592963" y="2416627"/>
            <a:chExt cx="11024115" cy="46775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81F719-1DD5-FA4E-AD9A-96EB49DD1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1762" y="2416628"/>
              <a:ext cx="3420856" cy="37062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00159A-2987-DB43-942B-F7050F98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7363" y="2416627"/>
              <a:ext cx="3165146" cy="33450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B17039-F55C-0243-AD62-7A149D5B4868}"/>
                </a:ext>
              </a:extLst>
            </p:cNvPr>
            <p:cNvSpPr txBox="1"/>
            <p:nvPr/>
          </p:nvSpPr>
          <p:spPr>
            <a:xfrm>
              <a:off x="681964" y="5887077"/>
              <a:ext cx="3251613" cy="79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ESSnuSB March 2022 with  5% normalization error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D71883-0F3E-9740-9F86-3EB7BB729058}"/>
                </a:ext>
              </a:extLst>
            </p:cNvPr>
            <p:cNvSpPr txBox="1"/>
            <p:nvPr/>
          </p:nvSpPr>
          <p:spPr>
            <a:xfrm>
              <a:off x="4462030" y="5954550"/>
              <a:ext cx="2832511" cy="113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DUNE Snomass March 2022</a:t>
              </a:r>
            </a:p>
            <a:p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073B88-5904-E548-B959-176062DD595D}"/>
                </a:ext>
              </a:extLst>
            </p:cNvPr>
            <p:cNvSpPr txBox="1"/>
            <p:nvPr/>
          </p:nvSpPr>
          <p:spPr>
            <a:xfrm>
              <a:off x="7515530" y="5968239"/>
              <a:ext cx="4101548" cy="455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HyperK</a:t>
              </a:r>
              <a:r>
                <a:rPr lang="en-GB" dirty="0"/>
                <a:t> Snowmass March 2022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4BCAEF-79D2-994E-8EC1-9FF85D018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63" y="2576763"/>
              <a:ext cx="3165147" cy="3155002"/>
            </a:xfrm>
            <a:prstGeom prst="rect">
              <a:avLst/>
            </a:prstGeom>
          </p:spPr>
        </p:pic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E3DD65-A71A-6D45-B61D-2DF3030C0E6D}"/>
              </a:ext>
            </a:extLst>
          </p:cNvPr>
          <p:cNvCxnSpPr>
            <a:cxnSpLocks/>
          </p:cNvCxnSpPr>
          <p:nvPr/>
        </p:nvCxnSpPr>
        <p:spPr>
          <a:xfrm>
            <a:off x="10723402" y="2664879"/>
            <a:ext cx="14267" cy="2675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75AC78-5EF9-BBB5-5665-E464FFE93DBA}"/>
              </a:ext>
            </a:extLst>
          </p:cNvPr>
          <p:cNvCxnSpPr/>
          <p:nvPr/>
        </p:nvCxnSpPr>
        <p:spPr>
          <a:xfrm>
            <a:off x="7283116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BBBB42-A151-3943-6BFD-CBC70EE958F6}"/>
              </a:ext>
            </a:extLst>
          </p:cNvPr>
          <p:cNvCxnSpPr/>
          <p:nvPr/>
        </p:nvCxnSpPr>
        <p:spPr>
          <a:xfrm>
            <a:off x="832585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ABDC5E-83AE-B20F-ED7A-89AB8DE01CE9}"/>
              </a:ext>
            </a:extLst>
          </p:cNvPr>
          <p:cNvCxnSpPr/>
          <p:nvPr/>
        </p:nvCxnSpPr>
        <p:spPr>
          <a:xfrm>
            <a:off x="4034589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0A3690-3C64-C51E-E7DD-0DBB872155AC}"/>
              </a:ext>
            </a:extLst>
          </p:cNvPr>
          <p:cNvCxnSpPr/>
          <p:nvPr/>
        </p:nvCxnSpPr>
        <p:spPr>
          <a:xfrm>
            <a:off x="4700338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A31A1C-0F6B-C011-AD1B-0B9BE47D23D5}"/>
              </a:ext>
            </a:extLst>
          </p:cNvPr>
          <p:cNvCxnSpPr/>
          <p:nvPr/>
        </p:nvCxnSpPr>
        <p:spPr>
          <a:xfrm>
            <a:off x="132954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E0B1B85-4FB3-45E8-63BA-B9BA37F5D74A}"/>
              </a:ext>
            </a:extLst>
          </p:cNvPr>
          <p:cNvCxnSpPr/>
          <p:nvPr/>
        </p:nvCxnSpPr>
        <p:spPr>
          <a:xfrm>
            <a:off x="222183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95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B18340-5B27-A54D-8276-2A8E9B9B88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012" y="686680"/>
            <a:ext cx="4298995" cy="43808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249" y="45585"/>
            <a:ext cx="6862522" cy="707886"/>
          </a:xfrm>
        </p:spPr>
        <p:txBody>
          <a:bodyPr/>
          <a:lstStyle/>
          <a:p>
            <a:r>
              <a:rPr lang="en-GB" dirty="0"/>
              <a:t>Physics Performance</a:t>
            </a:r>
            <a:endParaRPr lang="en-GB" baseline="-25000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57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84DCDA-0A0E-0C45-8F7F-0792656B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202" y="5142963"/>
            <a:ext cx="5059184" cy="15162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ABD66F-0134-6642-B7FA-0BF7AD19810D}"/>
              </a:ext>
            </a:extLst>
          </p:cNvPr>
          <p:cNvSpPr txBox="1"/>
          <p:nvPr/>
        </p:nvSpPr>
        <p:spPr>
          <a:xfrm>
            <a:off x="7026609" y="4379495"/>
            <a:ext cx="162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during 10 years</a:t>
            </a:r>
          </a:p>
        </p:txBody>
      </p:sp>
    </p:spTree>
    <p:extLst>
      <p:ext uri="{BB962C8B-B14F-4D97-AF65-F5344CB8AC3E}">
        <p14:creationId xmlns:p14="http://schemas.microsoft.com/office/powerpoint/2010/main" val="269624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167242"/>
            <a:ext cx="6862522" cy="707886"/>
          </a:xfrm>
        </p:spPr>
        <p:txBody>
          <a:bodyPr/>
          <a:lstStyle/>
          <a:p>
            <a:r>
              <a:rPr lang="en-GB"/>
              <a:t>Physics Performance</a:t>
            </a:r>
            <a:endParaRPr lang="en-GB" baseline="-2500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58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401BAD-2DB7-1E4D-8B7E-F06DA1C5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125572"/>
            <a:ext cx="7493000" cy="2641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AA16A3-F138-584B-A84C-F5491B7E0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23" y="3759151"/>
            <a:ext cx="7397559" cy="29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Comparisons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59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1" y="2039007"/>
            <a:ext cx="4424854" cy="3136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2" y="2039007"/>
            <a:ext cx="4480165" cy="3136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F74E9-8982-8349-BFD0-E1BE64F28084}"/>
              </a:ext>
            </a:extLst>
          </p:cNvPr>
          <p:cNvSpPr txBox="1"/>
          <p:nvPr/>
        </p:nvSpPr>
        <p:spPr>
          <a:xfrm>
            <a:off x="767255" y="5402317"/>
            <a:ext cx="443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Comparison using the same systematic errors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64CF3C-9BB4-1B43-B1F2-7FF96292E8C5}"/>
              </a:ext>
            </a:extLst>
          </p:cNvPr>
          <p:cNvSpPr txBox="1"/>
          <p:nvPr/>
        </p:nvSpPr>
        <p:spPr>
          <a:xfrm>
            <a:off x="620570" y="5793650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99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60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0" y="2247433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2114384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0473"/>
            <a:ext cx="9144000" cy="135391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CA1F4BB-EEE5-AE4D-827C-26CC998C42B4}"/>
              </a:ext>
            </a:extLst>
          </p:cNvPr>
          <p:cNvGrpSpPr/>
          <p:nvPr/>
        </p:nvGrpSpPr>
        <p:grpSpPr>
          <a:xfrm>
            <a:off x="5213130" y="4646796"/>
            <a:ext cx="3930869" cy="2100827"/>
            <a:chOff x="251520" y="1700809"/>
            <a:chExt cx="8892480" cy="47525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30FC52C-F5E0-514D-B0A9-BC5D1ADFCD19}"/>
                </a:ext>
              </a:extLst>
            </p:cNvPr>
            <p:cNvGrpSpPr/>
            <p:nvPr/>
          </p:nvGrpSpPr>
          <p:grpSpPr>
            <a:xfrm>
              <a:off x="676599" y="1948886"/>
              <a:ext cx="7875253" cy="4493186"/>
              <a:chOff x="676599" y="1948886"/>
              <a:chExt cx="7875253" cy="4493186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837CB315-0EAE-2041-AB6C-0E233D0CC2F6}"/>
                  </a:ext>
                </a:extLst>
              </p:cNvPr>
              <p:cNvSpPr/>
              <p:nvPr/>
            </p:nvSpPr>
            <p:spPr>
              <a:xfrm>
                <a:off x="1159334" y="4737700"/>
                <a:ext cx="7392056" cy="1306163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solidFill>
                <a:srgbClr val="0094CA"/>
              </a:solidFill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AutoShape 38">
                <a:extLst>
                  <a:ext uri="{FF2B5EF4-FFF2-40B4-BE49-F238E27FC236}">
                    <a16:creationId xmlns:a16="http://schemas.microsoft.com/office/drawing/2014/main" id="{B69224B5-DDEB-7A45-B609-7A8BEA99E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701" y="6081421"/>
                <a:ext cx="244470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4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67" name="Line 8">
                <a:extLst>
                  <a:ext uri="{FF2B5EF4-FFF2-40B4-BE49-F238E27FC236}">
                    <a16:creationId xmlns:a16="http://schemas.microsoft.com/office/drawing/2014/main" id="{C9C9A4FE-B7FE-1041-892C-75A9A9B90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63264" y="6041997"/>
                <a:ext cx="0" cy="112612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DF5296B-69F5-F945-9296-23E2261178B2}"/>
                  </a:ext>
                </a:extLst>
              </p:cNvPr>
              <p:cNvSpPr/>
              <p:nvPr/>
            </p:nvSpPr>
            <p:spPr>
              <a:xfrm>
                <a:off x="5754916" y="197985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Line 15">
                <a:extLst>
                  <a:ext uri="{FF2B5EF4-FFF2-40B4-BE49-F238E27FC236}">
                    <a16:creationId xmlns:a16="http://schemas.microsoft.com/office/drawing/2014/main" id="{8642F461-A3A4-3C47-99CC-FB79FB107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3420" y="2170352"/>
                <a:ext cx="142278" cy="0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endParaRPr lang="en-US" sz="100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70" name="AutoShape 25">
                <a:extLst>
                  <a:ext uri="{FF2B5EF4-FFF2-40B4-BE49-F238E27FC236}">
                    <a16:creationId xmlns:a16="http://schemas.microsoft.com/office/drawing/2014/main" id="{3F896175-07AC-A84E-AA17-F1C326ACD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99" y="1988955"/>
                <a:ext cx="415601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8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29A4835-C42B-F645-ADEA-39C39041DB92}"/>
                  </a:ext>
                </a:extLst>
              </p:cNvPr>
              <p:cNvSpPr/>
              <p:nvPr/>
            </p:nvSpPr>
            <p:spPr>
              <a:xfrm>
                <a:off x="5685839" y="194888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C8B171B-13C8-3241-BDEF-FE75D5E52AAF}"/>
                  </a:ext>
                </a:extLst>
              </p:cNvPr>
              <p:cNvSpPr/>
              <p:nvPr/>
            </p:nvSpPr>
            <p:spPr>
              <a:xfrm>
                <a:off x="1159796" y="2263331"/>
                <a:ext cx="7392056" cy="3775555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895CC27-AC3E-C34B-9875-E36C17C7AFE4}"/>
                  </a:ext>
                </a:extLst>
              </p:cNvPr>
              <p:cNvSpPr/>
              <p:nvPr/>
            </p:nvSpPr>
            <p:spPr>
              <a:xfrm>
                <a:off x="1574682" y="5805998"/>
                <a:ext cx="143459" cy="240763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52133113-E4B1-994A-953C-ED8773106322}"/>
                  </a:ext>
                </a:extLst>
              </p:cNvPr>
              <p:cNvSpPr/>
              <p:nvPr/>
            </p:nvSpPr>
            <p:spPr>
              <a:xfrm>
                <a:off x="2624363" y="5391291"/>
                <a:ext cx="143460" cy="65546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660066"/>
              </a:solidFill>
              <a:ln w="6350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64A65FE6-94FB-8D46-8C30-8F4DF09B3144}"/>
                  </a:ext>
                </a:extLst>
              </p:cNvPr>
              <p:cNvSpPr/>
              <p:nvPr/>
            </p:nvSpPr>
            <p:spPr>
              <a:xfrm>
                <a:off x="3626247" y="4358369"/>
                <a:ext cx="143460" cy="1698011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3281366-0C31-D144-8268-A04D5655EFE2}"/>
                  </a:ext>
                </a:extLst>
              </p:cNvPr>
              <p:cNvSpPr/>
              <p:nvPr/>
            </p:nvSpPr>
            <p:spPr>
              <a:xfrm>
                <a:off x="3626247" y="5203142"/>
                <a:ext cx="143460" cy="849005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DE0C275E-32FF-814C-ADBE-451B42DD11EE}"/>
                  </a:ext>
                </a:extLst>
              </p:cNvPr>
              <p:cNvSpPr/>
              <p:nvPr/>
            </p:nvSpPr>
            <p:spPr>
              <a:xfrm>
                <a:off x="4656794" y="2899202"/>
                <a:ext cx="143460" cy="313478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FEA16EED-C6B8-5D4B-BF81-221769BCDB9D}"/>
                  </a:ext>
                </a:extLst>
              </p:cNvPr>
              <p:cNvSpPr/>
              <p:nvPr/>
            </p:nvSpPr>
            <p:spPr>
              <a:xfrm>
                <a:off x="4657888" y="5099467"/>
                <a:ext cx="143460" cy="946967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000090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Line 39">
                <a:extLst>
                  <a:ext uri="{FF2B5EF4-FFF2-40B4-BE49-F238E27FC236}">
                    <a16:creationId xmlns:a16="http://schemas.microsoft.com/office/drawing/2014/main" id="{12A2794C-64FA-1545-BE44-212400916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9832" y="6037173"/>
                <a:ext cx="7196947" cy="1134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1B7AB0-FCEF-8A4A-94F3-6BB00D63A29F}"/>
                </a:ext>
              </a:extLst>
            </p:cNvPr>
            <p:cNvGrpSpPr/>
            <p:nvPr/>
          </p:nvGrpSpPr>
          <p:grpSpPr>
            <a:xfrm>
              <a:off x="251520" y="1700809"/>
              <a:ext cx="8892480" cy="4752528"/>
              <a:chOff x="235947" y="972624"/>
              <a:chExt cx="10134138" cy="5869003"/>
            </a:xfrm>
          </p:grpSpPr>
          <p:sp>
            <p:nvSpPr>
              <p:cNvPr id="30" name="AutoShape 9">
                <a:extLst>
                  <a:ext uri="{FF2B5EF4-FFF2-40B4-BE49-F238E27FC236}">
                    <a16:creationId xmlns:a16="http://schemas.microsoft.com/office/drawing/2014/main" id="{97BEEA28-A1E9-1642-968F-B5A314D28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9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245C35-0F73-DD4C-B712-12DC82145913}"/>
                  </a:ext>
                </a:extLst>
              </p:cNvPr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32" name="Line 7">
                  <a:extLst>
                    <a:ext uri="{FF2B5EF4-FFF2-40B4-BE49-F238E27FC236}">
                      <a16:creationId xmlns:a16="http://schemas.microsoft.com/office/drawing/2014/main" id="{A4DFC2D5-22F5-4842-96FE-A4CE1EB156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3" name="Line 8">
                  <a:extLst>
                    <a:ext uri="{FF2B5EF4-FFF2-40B4-BE49-F238E27FC236}">
                      <a16:creationId xmlns:a16="http://schemas.microsoft.com/office/drawing/2014/main" id="{EE79648D-34B9-8A42-B2FD-D493E2F102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4" name="Line 11">
                  <a:extLst>
                    <a:ext uri="{FF2B5EF4-FFF2-40B4-BE49-F238E27FC236}">
                      <a16:creationId xmlns:a16="http://schemas.microsoft.com/office/drawing/2014/main" id="{DA0D7A00-77C7-414A-A36C-6155C6B6B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5" name="AutoShape 12">
                  <a:extLst>
                    <a:ext uri="{FF2B5EF4-FFF2-40B4-BE49-F238E27FC236}">
                      <a16:creationId xmlns:a16="http://schemas.microsoft.com/office/drawing/2014/main" id="{149FE2C0-726B-EF46-9511-13D23EEA9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Line 15">
                  <a:extLst>
                    <a:ext uri="{FF2B5EF4-FFF2-40B4-BE49-F238E27FC236}">
                      <a16:creationId xmlns:a16="http://schemas.microsoft.com/office/drawing/2014/main" id="{258C77D5-0B39-6140-BF2A-21F0DE817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7" name="Line 20">
                  <a:extLst>
                    <a:ext uri="{FF2B5EF4-FFF2-40B4-BE49-F238E27FC236}">
                      <a16:creationId xmlns:a16="http://schemas.microsoft.com/office/drawing/2014/main" id="{1ED77F4B-6B1A-3A4A-AA5A-6E5679DD1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8" name="AutoShape 25">
                  <a:extLst>
                    <a:ext uri="{FF2B5EF4-FFF2-40B4-BE49-F238E27FC236}">
                      <a16:creationId xmlns:a16="http://schemas.microsoft.com/office/drawing/2014/main" id="{642C3C6B-C210-8543-B64F-D144AD810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9" name="AutoShape 26">
                  <a:extLst>
                    <a:ext uri="{FF2B5EF4-FFF2-40B4-BE49-F238E27FC236}">
                      <a16:creationId xmlns:a16="http://schemas.microsoft.com/office/drawing/2014/main" id="{F9E3E5F5-417B-9E43-922E-74677CB6A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27">
                  <a:extLst>
                    <a:ext uri="{FF2B5EF4-FFF2-40B4-BE49-F238E27FC236}">
                      <a16:creationId xmlns:a16="http://schemas.microsoft.com/office/drawing/2014/main" id="{7FAEB7D5-9534-0B4E-8CA3-75E3487D8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28">
                  <a:extLst>
                    <a:ext uri="{FF2B5EF4-FFF2-40B4-BE49-F238E27FC236}">
                      <a16:creationId xmlns:a16="http://schemas.microsoft.com/office/drawing/2014/main" id="{048055BE-7CD6-CD46-BD38-05030A1A3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29">
                  <a:extLst>
                    <a:ext uri="{FF2B5EF4-FFF2-40B4-BE49-F238E27FC236}">
                      <a16:creationId xmlns:a16="http://schemas.microsoft.com/office/drawing/2014/main" id="{C44FFA4D-3ADF-C641-8D59-AEFABE217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43" name="AutoShape 30">
                  <a:extLst>
                    <a:ext uri="{FF2B5EF4-FFF2-40B4-BE49-F238E27FC236}">
                      <a16:creationId xmlns:a16="http://schemas.microsoft.com/office/drawing/2014/main" id="{A09620E9-855D-CF44-968F-912F93A01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4" name="AutoShape 31">
                  <a:extLst>
                    <a:ext uri="{FF2B5EF4-FFF2-40B4-BE49-F238E27FC236}">
                      <a16:creationId xmlns:a16="http://schemas.microsoft.com/office/drawing/2014/main" id="{EB2E74B1-43B3-5C44-9C28-31CB23DBA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32">
                  <a:extLst>
                    <a:ext uri="{FF2B5EF4-FFF2-40B4-BE49-F238E27FC236}">
                      <a16:creationId xmlns:a16="http://schemas.microsoft.com/office/drawing/2014/main" id="{818142FB-8E8E-E042-A1A7-27063C373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34">
                  <a:extLst>
                    <a:ext uri="{FF2B5EF4-FFF2-40B4-BE49-F238E27FC236}">
                      <a16:creationId xmlns:a16="http://schemas.microsoft.com/office/drawing/2014/main" id="{16ACA8A2-DB59-C14A-85D5-FD3202305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47" name="AutoShape 35">
                  <a:extLst>
                    <a:ext uri="{FF2B5EF4-FFF2-40B4-BE49-F238E27FC236}">
                      <a16:creationId xmlns:a16="http://schemas.microsoft.com/office/drawing/2014/main" id="{EDCD7ACF-733B-1744-8424-3653D427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AutoShape 36">
                  <a:extLst>
                    <a:ext uri="{FF2B5EF4-FFF2-40B4-BE49-F238E27FC236}">
                      <a16:creationId xmlns:a16="http://schemas.microsoft.com/office/drawing/2014/main" id="{6DD06AA3-8DB3-5E40-B320-1D5C0E32F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9" name="AutoShape 37">
                  <a:extLst>
                    <a:ext uri="{FF2B5EF4-FFF2-40B4-BE49-F238E27FC236}">
                      <a16:creationId xmlns:a16="http://schemas.microsoft.com/office/drawing/2014/main" id="{37CF54A9-513B-E342-9645-146F63256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0" name="AutoShape 38">
                  <a:extLst>
                    <a:ext uri="{FF2B5EF4-FFF2-40B4-BE49-F238E27FC236}">
                      <a16:creationId xmlns:a16="http://schemas.microsoft.com/office/drawing/2014/main" id="{1139E1E7-0311-B249-8649-627CB65ED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1" name="Line 40">
                  <a:extLst>
                    <a:ext uri="{FF2B5EF4-FFF2-40B4-BE49-F238E27FC236}">
                      <a16:creationId xmlns:a16="http://schemas.microsoft.com/office/drawing/2014/main" id="{C9683BF4-6D36-FB4D-A200-6C492727F9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2" name="AutoShape 25">
                  <a:extLst>
                    <a:ext uri="{FF2B5EF4-FFF2-40B4-BE49-F238E27FC236}">
                      <a16:creationId xmlns:a16="http://schemas.microsoft.com/office/drawing/2014/main" id="{4899B5A7-3447-6D49-B9AA-AD2DDC7E3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3" name="AutoShape 25">
                  <a:extLst>
                    <a:ext uri="{FF2B5EF4-FFF2-40B4-BE49-F238E27FC236}">
                      <a16:creationId xmlns:a16="http://schemas.microsoft.com/office/drawing/2014/main" id="{78D09CE2-C2DF-F645-BBE0-7B20C5953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25">
                  <a:extLst>
                    <a:ext uri="{FF2B5EF4-FFF2-40B4-BE49-F238E27FC236}">
                      <a16:creationId xmlns:a16="http://schemas.microsoft.com/office/drawing/2014/main" id="{9394F7C8-FF28-1646-9A42-85B09845F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5" name="AutoShape 25">
                  <a:extLst>
                    <a:ext uri="{FF2B5EF4-FFF2-40B4-BE49-F238E27FC236}">
                      <a16:creationId xmlns:a16="http://schemas.microsoft.com/office/drawing/2014/main" id="{3B6FB6D9-6B9E-5447-8614-3B4C8FF57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55934B2C-7CF9-8440-BE99-A4FB4A543A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7" name="Line 20">
                  <a:extLst>
                    <a:ext uri="{FF2B5EF4-FFF2-40B4-BE49-F238E27FC236}">
                      <a16:creationId xmlns:a16="http://schemas.microsoft.com/office/drawing/2014/main" id="{A0AEF563-2C1E-8947-8B3F-1E2654ECDA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05A3BBED-D955-0240-AC89-1A2752AFB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9" name="Line 20">
                  <a:extLst>
                    <a:ext uri="{FF2B5EF4-FFF2-40B4-BE49-F238E27FC236}">
                      <a16:creationId xmlns:a16="http://schemas.microsoft.com/office/drawing/2014/main" id="{918C65F4-5DE9-5642-B34C-6C616EDF4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0" name="Line 15">
                  <a:extLst>
                    <a:ext uri="{FF2B5EF4-FFF2-40B4-BE49-F238E27FC236}">
                      <a16:creationId xmlns:a16="http://schemas.microsoft.com/office/drawing/2014/main" id="{664FD2AE-74A4-414C-AF8E-AB54FD0FE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1" name="AutoShape 25">
                  <a:extLst>
                    <a:ext uri="{FF2B5EF4-FFF2-40B4-BE49-F238E27FC236}">
                      <a16:creationId xmlns:a16="http://schemas.microsoft.com/office/drawing/2014/main" id="{103DC0B6-9603-6C45-802C-45E41F14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62" name="AutoShape 31">
                  <a:extLst>
                    <a:ext uri="{FF2B5EF4-FFF2-40B4-BE49-F238E27FC236}">
                      <a16:creationId xmlns:a16="http://schemas.microsoft.com/office/drawing/2014/main" id="{07F16DEC-23AA-AB4A-A34B-F91753D6F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3" name="AutoShape 34">
                  <a:extLst>
                    <a:ext uri="{FF2B5EF4-FFF2-40B4-BE49-F238E27FC236}">
                      <a16:creationId xmlns:a16="http://schemas.microsoft.com/office/drawing/2014/main" id="{8346129F-BBED-E24A-A9AE-B730880D1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64" name="Line 6" descr="tile_paper_blue.jpg">
                  <a:extLst>
                    <a:ext uri="{FF2B5EF4-FFF2-40B4-BE49-F238E27FC236}">
                      <a16:creationId xmlns:a16="http://schemas.microsoft.com/office/drawing/2014/main" id="{68AA3E8F-9AD3-B345-AE16-33A11A2CBA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5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1CC6E11-DDD5-7B49-9209-40E5CB2631E9}"/>
              </a:ext>
            </a:extLst>
          </p:cNvPr>
          <p:cNvSpPr txBox="1"/>
          <p:nvPr/>
        </p:nvSpPr>
        <p:spPr>
          <a:xfrm>
            <a:off x="6957854" y="510075"/>
            <a:ext cx="205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empty space for energy upgrades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D9BDDFCD-F1F0-EFCA-E35F-F79F9D88EDF5}"/>
              </a:ext>
            </a:extLst>
          </p:cNvPr>
          <p:cNvSpPr txBox="1"/>
          <p:nvPr/>
        </p:nvSpPr>
        <p:spPr>
          <a:xfrm>
            <a:off x="301057" y="6095327"/>
            <a:ext cx="4770217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cs typeface="Times New Roman"/>
              </a:rPr>
              <a:t>Linac ready by 2025 (protons on the target)</a:t>
            </a: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695" y="-59172"/>
            <a:ext cx="6862522" cy="1323439"/>
          </a:xfrm>
        </p:spPr>
        <p:txBody>
          <a:bodyPr/>
          <a:lstStyle/>
          <a:p>
            <a:r>
              <a:rPr lang="en-GB"/>
              <a:t>Under construction long baseline projects</a:t>
            </a:r>
            <a:endParaRPr lang="en-GB" baseline="-2500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60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BD59F38-CE74-BA45-B916-B7955BBFA6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82" y="4171392"/>
            <a:ext cx="2353945" cy="24333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39D24A-1640-D447-9F42-B83AE5F97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425" y="4199557"/>
            <a:ext cx="3396615" cy="255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3E7308-C008-FB41-9077-24DF74C48B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10" y="1375775"/>
            <a:ext cx="2673311" cy="2741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AF89DD-F7B9-BF47-8B96-58AAFF57BCFA}"/>
              </a:ext>
            </a:extLst>
          </p:cNvPr>
          <p:cNvSpPr txBox="1"/>
          <p:nvPr/>
        </p:nvSpPr>
        <p:spPr>
          <a:xfrm>
            <a:off x="927101" y="1006443"/>
            <a:ext cx="131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DUNE (USA)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C18912-F7E1-AD42-9435-7ADA3BF970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432" y="1548064"/>
            <a:ext cx="3744019" cy="24977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731E64-75C5-6140-87B4-A60A44A070A1}"/>
              </a:ext>
            </a:extLst>
          </p:cNvPr>
          <p:cNvSpPr txBox="1"/>
          <p:nvPr/>
        </p:nvSpPr>
        <p:spPr>
          <a:xfrm>
            <a:off x="7480301" y="107061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T2HK (Japan)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1E0A05-8FB3-284A-8678-1DD1FEE4621F}"/>
              </a:ext>
            </a:extLst>
          </p:cNvPr>
          <p:cNvSpPr txBox="1"/>
          <p:nvPr/>
        </p:nvSpPr>
        <p:spPr>
          <a:xfrm>
            <a:off x="2862327" y="4187723"/>
            <a:ext cx="2769138" cy="175432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~50% of </a:t>
            </a: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dirty="0"/>
              <a:t>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baseline="-25000" dirty="0"/>
              <a:t> </a:t>
            </a:r>
            <a:r>
              <a:rPr lang="en-GB" dirty="0"/>
              <a:t>resolution ~20° at </a:t>
            </a: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baseline="-25000" dirty="0"/>
              <a:t> </a:t>
            </a:r>
            <a:r>
              <a:rPr lang="en-GB" dirty="0"/>
              <a:t>= 90°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with low systematic uncertainties assumptions</a:t>
            </a:r>
          </a:p>
        </p:txBody>
      </p:sp>
    </p:spTree>
    <p:extLst>
      <p:ext uri="{BB962C8B-B14F-4D97-AF65-F5344CB8AC3E}">
        <p14:creationId xmlns:p14="http://schemas.microsoft.com/office/powerpoint/2010/main" val="9512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Decay At Rest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61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B991ED-AFE7-034F-ABAE-AFF7B785AD68}"/>
              </a:ext>
            </a:extLst>
          </p:cNvPr>
          <p:cNvGrpSpPr/>
          <p:nvPr/>
        </p:nvGrpSpPr>
        <p:grpSpPr>
          <a:xfrm>
            <a:off x="0" y="1200365"/>
            <a:ext cx="9043043" cy="5453108"/>
            <a:chOff x="0" y="1200365"/>
            <a:chExt cx="9043043" cy="5453108"/>
          </a:xfrm>
        </p:grpSpPr>
        <p:pic>
          <p:nvPicPr>
            <p:cNvPr id="20" name="Image 1">
              <a:extLst>
                <a:ext uri="{FF2B5EF4-FFF2-40B4-BE49-F238E27FC236}">
                  <a16:creationId xmlns:a16="http://schemas.microsoft.com/office/drawing/2014/main" id="{A96C84A1-35A2-EA43-8FEF-C48ADF260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9184" y="3346600"/>
              <a:ext cx="4863859" cy="3306873"/>
            </a:xfrm>
            <a:prstGeom prst="rect">
              <a:avLst/>
            </a:prstGeom>
          </p:spPr>
        </p:pic>
        <p:sp>
          <p:nvSpPr>
            <p:cNvPr id="21" name="ZoneTexte 2">
              <a:extLst>
                <a:ext uri="{FF2B5EF4-FFF2-40B4-BE49-F238E27FC236}">
                  <a16:creationId xmlns:a16="http://schemas.microsoft.com/office/drawing/2014/main" id="{AFA46DAD-10DA-9747-8461-7D1A02907CD6}"/>
                </a:ext>
              </a:extLst>
            </p:cNvPr>
            <p:cNvSpPr txBox="1"/>
            <p:nvPr/>
          </p:nvSpPr>
          <p:spPr>
            <a:xfrm>
              <a:off x="157712" y="1309426"/>
              <a:ext cx="2834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Possible if short pulses (~</a:t>
              </a:r>
              <a:r>
                <a:rPr lang="el-GR" dirty="0"/>
                <a:t>μ</a:t>
              </a:r>
              <a:r>
                <a:rPr lang="en-US" dirty="0"/>
                <a:t>s)</a:t>
              </a:r>
              <a:endParaRPr lang="en-GB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AE3B0F-4549-2D44-AECD-D77D88F7742C}"/>
                </a:ext>
              </a:extLst>
            </p:cNvPr>
            <p:cNvGrpSpPr/>
            <p:nvPr/>
          </p:nvGrpSpPr>
          <p:grpSpPr>
            <a:xfrm>
              <a:off x="4059778" y="1200365"/>
              <a:ext cx="4912602" cy="1951748"/>
              <a:chOff x="4059778" y="1200365"/>
              <a:chExt cx="4912602" cy="1951748"/>
            </a:xfrm>
          </p:grpSpPr>
          <p:sp>
            <p:nvSpPr>
              <p:cNvPr id="23" name="Oval 7">
                <a:extLst>
                  <a:ext uri="{FF2B5EF4-FFF2-40B4-BE49-F238E27FC236}">
                    <a16:creationId xmlns:a16="http://schemas.microsoft.com/office/drawing/2014/main" id="{3C144008-F67E-F24B-A63E-3E736F350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1161" y="2434022"/>
                <a:ext cx="411219" cy="41121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25" name="Oval 9">
                <a:extLst>
                  <a:ext uri="{FF2B5EF4-FFF2-40B4-BE49-F238E27FC236}">
                    <a16:creationId xmlns:a16="http://schemas.microsoft.com/office/drawing/2014/main" id="{56A36F99-A35B-7B44-A003-9E8FE59E6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463" y="1787820"/>
                <a:ext cx="729424" cy="707395"/>
              </a:xfrm>
              <a:prstGeom prst="ellipse">
                <a:avLst/>
              </a:prstGeom>
              <a:gradFill rotWithShape="0">
                <a:gsLst>
                  <a:gs pos="0">
                    <a:srgbClr val="66FFFF"/>
                  </a:gs>
                  <a:gs pos="100000">
                    <a:srgbClr val="2F7676"/>
                  </a:gs>
                </a:gsLst>
                <a:path path="rect">
                  <a:fillToRect r="100000" b="100000"/>
                </a:path>
              </a:gradFill>
              <a:ln w="12700" cap="sq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2800" b="1" dirty="0">
                    <a:solidFill>
                      <a:schemeClr val="accent2"/>
                    </a:solidFill>
                  </a:rPr>
                  <a:t>A</a:t>
                </a:r>
              </a:p>
            </p:txBody>
          </p:sp>
          <p:sp>
            <p:nvSpPr>
              <p:cNvPr id="26" name="Oval 10">
                <a:extLst>
                  <a:ext uri="{FF2B5EF4-FFF2-40B4-BE49-F238E27FC236}">
                    <a16:creationId xmlns:a16="http://schemas.microsoft.com/office/drawing/2014/main" id="{F8CE3AA8-2FBD-B547-BE7C-50684FD56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6356" y="2199039"/>
                <a:ext cx="452830" cy="450383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</a:t>
                </a:r>
                <a:r>
                  <a:rPr lang="en-US" sz="1600" baseline="30000" dirty="0">
                    <a:solidFill>
                      <a:schemeClr val="accent2"/>
                    </a:solidFill>
                    <a:sym typeface="Symbol" charset="0"/>
                  </a:rPr>
                  <a:t>+</a:t>
                </a:r>
                <a:endParaRPr lang="en-US" sz="1600" baseline="30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7" name="Oval 11">
                <a:extLst>
                  <a:ext uri="{FF2B5EF4-FFF2-40B4-BE49-F238E27FC236}">
                    <a16:creationId xmlns:a16="http://schemas.microsoft.com/office/drawing/2014/main" id="{637FBDDA-E8A9-FF4B-94FB-924D486D1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5137" y="1317856"/>
                <a:ext cx="425905" cy="450383"/>
              </a:xfrm>
              <a:prstGeom prst="ellipse">
                <a:avLst/>
              </a:prstGeom>
              <a:noFill/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</a:t>
                </a:r>
                <a:r>
                  <a:rPr lang="en-US" sz="1600" baseline="30000" dirty="0">
                    <a:solidFill>
                      <a:schemeClr val="accent2"/>
                    </a:solidFill>
                    <a:sym typeface="Symbol" charset="0"/>
                  </a:rPr>
                  <a:t>-</a:t>
                </a:r>
                <a:endParaRPr lang="en-US" sz="1600" baseline="30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8" name="Line 12">
                <a:extLst>
                  <a:ext uri="{FF2B5EF4-FFF2-40B4-BE49-F238E27FC236}">
                    <a16:creationId xmlns:a16="http://schemas.microsoft.com/office/drawing/2014/main" id="{8F0807D8-4805-EE48-BC7B-B6BF0BFF49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93847" y="1494092"/>
                <a:ext cx="587456" cy="58746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29" name="Rectangle 13">
                <a:extLst>
                  <a:ext uri="{FF2B5EF4-FFF2-40B4-BE49-F238E27FC236}">
                    <a16:creationId xmlns:a16="http://schemas.microsoft.com/office/drawing/2014/main" id="{82585CFA-680E-C144-8BD7-07E00FD5D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102" y="1200365"/>
                <a:ext cx="5874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</a:rPr>
                  <a:t>~99%</a:t>
                </a:r>
              </a:p>
            </p:txBody>
          </p:sp>
          <p:sp>
            <p:nvSpPr>
              <p:cNvPr id="30" name="Oval 14">
                <a:extLst>
                  <a:ext uri="{FF2B5EF4-FFF2-40B4-BE49-F238E27FC236}">
                    <a16:creationId xmlns:a16="http://schemas.microsoft.com/office/drawing/2014/main" id="{153DFE6F-CDD7-1147-A226-0FB7752EC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4996" y="1787820"/>
                <a:ext cx="425905" cy="450383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  <a:r>
                  <a:rPr lang="en-US" sz="1600" baseline="30000">
                    <a:solidFill>
                      <a:schemeClr val="accent2"/>
                    </a:solidFill>
                    <a:sym typeface="Symbol" charset="0"/>
                  </a:rPr>
                  <a:t>+</a:t>
                </a:r>
                <a:endParaRPr lang="en-US" sz="1600" baseline="300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1" name="Oval 15">
                <a:extLst>
                  <a:ext uri="{FF2B5EF4-FFF2-40B4-BE49-F238E27FC236}">
                    <a16:creationId xmlns:a16="http://schemas.microsoft.com/office/drawing/2014/main" id="{0AEA3521-29A7-6E4B-8973-40616A84B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0113" y="1929422"/>
                <a:ext cx="425905" cy="385518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 b="0" dirty="0">
                    <a:solidFill>
                      <a:srgbClr val="3366FF"/>
                    </a:solidFill>
                  </a:rPr>
                  <a:t>e</a:t>
                </a:r>
                <a:r>
                  <a:rPr lang="en-US" sz="1600" b="0" baseline="30000" dirty="0">
                    <a:solidFill>
                      <a:srgbClr val="3366FF"/>
                    </a:solidFill>
                  </a:rPr>
                  <a:t>+</a:t>
                </a:r>
              </a:p>
            </p:txBody>
          </p:sp>
          <p:sp>
            <p:nvSpPr>
              <p:cNvPr id="32" name="Rectangle 16">
                <a:extLst>
                  <a:ext uri="{FF2B5EF4-FFF2-40B4-BE49-F238E27FC236}">
                    <a16:creationId xmlns:a16="http://schemas.microsoft.com/office/drawing/2014/main" id="{3F385B51-338C-3540-8D0B-FBB400F03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6244" y="2181905"/>
                <a:ext cx="60703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n-GB" sz="1200"/>
              </a:p>
            </p:txBody>
          </p:sp>
          <p:sp>
            <p:nvSpPr>
              <p:cNvPr id="46" name="Rectangle 17">
                <a:extLst>
                  <a:ext uri="{FF2B5EF4-FFF2-40B4-BE49-F238E27FC236}">
                    <a16:creationId xmlns:a16="http://schemas.microsoft.com/office/drawing/2014/main" id="{1CCB78EB-C80A-6043-A89A-9DC04A790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4989" y="2825659"/>
                <a:ext cx="73064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n-GB" sz="1200"/>
              </a:p>
            </p:txBody>
          </p:sp>
          <p:sp>
            <p:nvSpPr>
              <p:cNvPr id="47" name="AutoShape 18">
                <a:extLst>
                  <a:ext uri="{FF2B5EF4-FFF2-40B4-BE49-F238E27FC236}">
                    <a16:creationId xmlns:a16="http://schemas.microsoft.com/office/drawing/2014/main" id="{AA572961-1DC5-D546-A70D-763DF26A7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778" y="2140294"/>
                <a:ext cx="458953" cy="129729"/>
              </a:xfrm>
              <a:prstGeom prst="rightArrow">
                <a:avLst>
                  <a:gd name="adj1" fmla="val 50000"/>
                  <a:gd name="adj2" fmla="val 114286"/>
                </a:avLst>
              </a:prstGeom>
              <a:solidFill>
                <a:srgbClr val="FF9933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48" name="Rectangle 21">
                <a:extLst>
                  <a:ext uri="{FF2B5EF4-FFF2-40B4-BE49-F238E27FC236}">
                    <a16:creationId xmlns:a16="http://schemas.microsoft.com/office/drawing/2014/main" id="{7712907F-B45A-A94C-B72A-43987BE8F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7758" y="1860485"/>
                <a:ext cx="29246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99"/>
                    </a:solidFill>
                  </a:rPr>
                  <a:t>p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E4A41E4-0F2A-E14F-B56B-4DFD99F0D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33777" y="2727749"/>
                <a:ext cx="411219" cy="41121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50" name="Line 24">
                <a:extLst>
                  <a:ext uri="{FF2B5EF4-FFF2-40B4-BE49-F238E27FC236}">
                    <a16:creationId xmlns:a16="http://schemas.microsoft.com/office/drawing/2014/main" id="{D224A5D0-F92F-BB4B-BF8F-A3323F9A1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390226" y="1611584"/>
                <a:ext cx="293728" cy="234982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1" name="Line 25">
                <a:extLst>
                  <a:ext uri="{FF2B5EF4-FFF2-40B4-BE49-F238E27FC236}">
                    <a16:creationId xmlns:a16="http://schemas.microsoft.com/office/drawing/2014/main" id="{8E53BFCA-EADD-3E4E-ACF6-F6F74B9C2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8936" y="1376601"/>
                <a:ext cx="58746" cy="352473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2" name="Line 26">
                <a:extLst>
                  <a:ext uri="{FF2B5EF4-FFF2-40B4-BE49-F238E27FC236}">
                    <a16:creationId xmlns:a16="http://schemas.microsoft.com/office/drawing/2014/main" id="{181CB3CD-9256-D94A-917B-754A1572A1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12664" y="1670329"/>
                <a:ext cx="352473" cy="176237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37543FFC-D937-BA42-98A0-E076AB06D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56215" y="2199039"/>
                <a:ext cx="646201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4" name="Line 28">
                <a:extLst>
                  <a:ext uri="{FF2B5EF4-FFF2-40B4-BE49-F238E27FC236}">
                    <a16:creationId xmlns:a16="http://schemas.microsoft.com/office/drawing/2014/main" id="{47932578-2C37-094B-9ABC-78B7FD65B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14960" y="2081548"/>
                <a:ext cx="646201" cy="58746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5" name="Line 29">
                <a:extLst>
                  <a:ext uri="{FF2B5EF4-FFF2-40B4-BE49-F238E27FC236}">
                    <a16:creationId xmlns:a16="http://schemas.microsoft.com/office/drawing/2014/main" id="{AC358A29-1C01-1344-B7FD-B185E2A78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797469" y="1494092"/>
                <a:ext cx="587456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6" name="Line 30">
                <a:extLst>
                  <a:ext uri="{FF2B5EF4-FFF2-40B4-BE49-F238E27FC236}">
                    <a16:creationId xmlns:a16="http://schemas.microsoft.com/office/drawing/2014/main" id="{79368274-DAAC-EA4C-9D7A-C3E39AD21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46321" y="2022803"/>
                <a:ext cx="939929" cy="234982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7" name="Line 31">
                <a:extLst>
                  <a:ext uri="{FF2B5EF4-FFF2-40B4-BE49-F238E27FC236}">
                    <a16:creationId xmlns:a16="http://schemas.microsoft.com/office/drawing/2014/main" id="{D08925E4-11E9-2641-855B-B19175E156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46321" y="2551513"/>
                <a:ext cx="528710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8" name="Line 32">
                <a:extLst>
                  <a:ext uri="{FF2B5EF4-FFF2-40B4-BE49-F238E27FC236}">
                    <a16:creationId xmlns:a16="http://schemas.microsoft.com/office/drawing/2014/main" id="{28E2EE69-5D1C-D643-A435-BC67AEE88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1409" y="2375276"/>
                <a:ext cx="646201" cy="58746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803B4D5-75EF-E74D-AE62-22A855607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2724" y="2727750"/>
                <a:ext cx="37702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accent2"/>
                    </a:solidFill>
                    <a:sym typeface="Symbol" charset="0"/>
                  </a:rPr>
                  <a:t></a:t>
                </a:r>
                <a:r>
                  <a:rPr lang="en-US" sz="1600" baseline="-2500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</a:p>
            </p:txBody>
          </p:sp>
          <p:sp>
            <p:nvSpPr>
              <p:cNvPr id="60" name="Line 35">
                <a:extLst>
                  <a:ext uri="{FF2B5EF4-FFF2-40B4-BE49-F238E27FC236}">
                    <a16:creationId xmlns:a16="http://schemas.microsoft.com/office/drawing/2014/main" id="{A8BBD2E3-7768-1D40-85A6-ADBE67CE4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78653" y="2551513"/>
                <a:ext cx="90019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61" name="Rectangle 36">
                <a:extLst>
                  <a:ext uri="{FF2B5EF4-FFF2-40B4-BE49-F238E27FC236}">
                    <a16:creationId xmlns:a16="http://schemas.microsoft.com/office/drawing/2014/main" id="{1298D5F3-BA5C-7F4B-AE36-BF3901193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5921" y="2478526"/>
                <a:ext cx="37702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</a:t>
                </a:r>
                <a:r>
                  <a:rPr lang="en-US" sz="1600" baseline="-25000" dirty="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</a:p>
            </p:txBody>
          </p:sp>
          <p:sp>
            <p:nvSpPr>
              <p:cNvPr id="62" name="Rectangle 37">
                <a:extLst>
                  <a:ext uri="{FF2B5EF4-FFF2-40B4-BE49-F238E27FC236}">
                    <a16:creationId xmlns:a16="http://schemas.microsoft.com/office/drawing/2014/main" id="{F053463C-2935-534B-B030-69AC03EB6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30915" y="1287078"/>
                <a:ext cx="35962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</a:t>
                </a:r>
                <a:r>
                  <a:rPr lang="en-US" sz="1600" baseline="-25000" dirty="0">
                    <a:solidFill>
                      <a:schemeClr val="accent2"/>
                    </a:solidFill>
                    <a:sym typeface="Symbol" charset="0"/>
                  </a:rPr>
                  <a:t>e</a:t>
                </a:r>
              </a:p>
            </p:txBody>
          </p:sp>
          <p:sp>
            <p:nvSpPr>
              <p:cNvPr id="63" name="Text Box 38">
                <a:extLst>
                  <a:ext uri="{FF2B5EF4-FFF2-40B4-BE49-F238E27FC236}">
                    <a16:creationId xmlns:a16="http://schemas.microsoft.com/office/drawing/2014/main" id="{AADA4513-F84E-A74C-BEA5-05CD70640C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62539" y="2316530"/>
                <a:ext cx="710451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100" dirty="0">
                    <a:solidFill>
                      <a:srgbClr val="008000"/>
                    </a:solidFill>
                    <a:sym typeface="Symbol" charset="0"/>
                  </a:rPr>
                  <a:t>  </a:t>
                </a:r>
                <a:r>
                  <a:rPr lang="en-US" sz="1100" dirty="0">
                    <a:solidFill>
                      <a:srgbClr val="008000"/>
                    </a:solidFill>
                  </a:rPr>
                  <a:t>26 ns</a:t>
                </a:r>
              </a:p>
            </p:txBody>
          </p:sp>
          <p:sp>
            <p:nvSpPr>
              <p:cNvPr id="64" name="Text Box 39">
                <a:extLst>
                  <a:ext uri="{FF2B5EF4-FFF2-40B4-BE49-F238E27FC236}">
                    <a16:creationId xmlns:a16="http://schemas.microsoft.com/office/drawing/2014/main" id="{59281D62-E780-9C46-91C3-FEB8F5BA10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9434" y="1729074"/>
                <a:ext cx="748923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100" dirty="0">
                    <a:solidFill>
                      <a:srgbClr val="008000"/>
                    </a:solidFill>
                    <a:sym typeface="Symbol" charset="0"/>
                  </a:rPr>
                  <a:t>  </a:t>
                </a:r>
                <a:r>
                  <a:rPr lang="en-US" sz="1100" dirty="0">
                    <a:solidFill>
                      <a:srgbClr val="008000"/>
                    </a:solidFill>
                  </a:rPr>
                  <a:t>2.2 </a:t>
                </a:r>
                <a:r>
                  <a:rPr lang="el-GR" sz="1100" dirty="0">
                    <a:solidFill>
                      <a:srgbClr val="008000"/>
                    </a:solidFill>
                  </a:rPr>
                  <a:t>μ</a:t>
                </a:r>
                <a:r>
                  <a:rPr lang="en-US" sz="1100" dirty="0">
                    <a:solidFill>
                      <a:srgbClr val="008000"/>
                    </a:solidFill>
                  </a:rPr>
                  <a:t>s</a:t>
                </a:r>
              </a:p>
            </p:txBody>
          </p:sp>
          <p:sp>
            <p:nvSpPr>
              <p:cNvPr id="65" name="Line 41">
                <a:extLst>
                  <a:ext uri="{FF2B5EF4-FFF2-40B4-BE49-F238E27FC236}">
                    <a16:creationId xmlns:a16="http://schemas.microsoft.com/office/drawing/2014/main" id="{371759C4-67B4-7D40-B6B2-9501BE90C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25208" y="2551513"/>
                <a:ext cx="176237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66" name="Line 42">
                <a:extLst>
                  <a:ext uri="{FF2B5EF4-FFF2-40B4-BE49-F238E27FC236}">
                    <a16:creationId xmlns:a16="http://schemas.microsoft.com/office/drawing/2014/main" id="{75990BE9-A78C-D44D-92EA-9E85D8CEB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173" y="2492767"/>
                <a:ext cx="293728" cy="352473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67" name="Text Box 43">
                <a:extLst>
                  <a:ext uri="{FF2B5EF4-FFF2-40B4-BE49-F238E27FC236}">
                    <a16:creationId xmlns:a16="http://schemas.microsoft.com/office/drawing/2014/main" id="{46228D2C-8641-174E-B91E-407952A81B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300000">
                <a:off x="4539634" y="2844336"/>
                <a:ext cx="110251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0">
                    <a:solidFill>
                      <a:srgbClr val="6600FF"/>
                    </a:solidFill>
                    <a:latin typeface="Bradley Hand ITC" charset="0"/>
                  </a:rPr>
                  <a:t>Fragments</a:t>
                </a:r>
              </a:p>
            </p:txBody>
          </p:sp>
          <p:sp>
            <p:nvSpPr>
              <p:cNvPr id="68" name="Text Box 45">
                <a:extLst>
                  <a:ext uri="{FF2B5EF4-FFF2-40B4-BE49-F238E27FC236}">
                    <a16:creationId xmlns:a16="http://schemas.microsoft.com/office/drawing/2014/main" id="{AB459FC9-BDF1-6848-ADDF-C9672D90C4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2276" y="1905311"/>
                <a:ext cx="51806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tarBats" charset="0"/>
                  </a:rPr>
                  <a:t>DAR</a:t>
                </a:r>
              </a:p>
            </p:txBody>
          </p:sp>
          <p:sp>
            <p:nvSpPr>
              <p:cNvPr id="69" name="Rectangle 21">
                <a:extLst>
                  <a:ext uri="{FF2B5EF4-FFF2-40B4-BE49-F238E27FC236}">
                    <a16:creationId xmlns:a16="http://schemas.microsoft.com/office/drawing/2014/main" id="{10A41CE9-56B2-F347-83D9-8836C3B39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1309" y="1251936"/>
                <a:ext cx="82767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99"/>
                    </a:solidFill>
                  </a:rPr>
                  <a:t>capture</a:t>
                </a:r>
              </a:p>
            </p:txBody>
          </p:sp>
        </p:grpSp>
        <p:sp>
          <p:nvSpPr>
            <p:cNvPr id="70" name="Text Box 6">
              <a:extLst>
                <a:ext uri="{FF2B5EF4-FFF2-40B4-BE49-F238E27FC236}">
                  <a16:creationId xmlns:a16="http://schemas.microsoft.com/office/drawing/2014/main" id="{CE6A7AF3-68B5-8045-9BA4-36EC2F64A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798911"/>
              <a:ext cx="3956967" cy="4555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184150" indent="-184150" eaLnBrk="1" hangingPunct="1">
                <a:spcBef>
                  <a:spcPts val="1200"/>
                </a:spcBef>
                <a:buFontTx/>
                <a:buChar char="•"/>
              </a:pPr>
              <a:r>
                <a:rPr lang="en-US" sz="1600" b="0" dirty="0">
                  <a:solidFill>
                    <a:srgbClr val="3333CC"/>
                  </a:solidFill>
                </a:rPr>
                <a:t>Well known neutrino spectra (DAR).</a:t>
              </a:r>
            </a:p>
            <a:p>
              <a:pPr marL="184150" indent="-184150" eaLnBrk="1" hangingPunct="1">
                <a:spcBef>
                  <a:spcPts val="1200"/>
                </a:spcBef>
                <a:buFontTx/>
                <a:buChar char="•"/>
              </a:pPr>
              <a:r>
                <a:rPr lang="en-US" sz="1600" b="0" dirty="0">
                  <a:solidFill>
                    <a:srgbClr val="3333CC"/>
                  </a:solidFill>
                </a:rPr>
                <a:t>Very high neutrino intensities ~  5x10</a:t>
              </a:r>
              <a:r>
                <a:rPr lang="en-US" sz="1600" b="0" baseline="30000" dirty="0">
                  <a:solidFill>
                    <a:srgbClr val="3333CC"/>
                  </a:solidFill>
                </a:rPr>
                <a:t>15</a:t>
              </a:r>
              <a:r>
                <a:rPr lang="en-US" sz="1600" b="0" dirty="0">
                  <a:solidFill>
                    <a:srgbClr val="3333CC"/>
                  </a:solidFill>
                </a:rPr>
                <a:t> </a:t>
              </a:r>
              <a:r>
                <a:rPr lang="en-US" sz="1600" b="0" dirty="0">
                  <a:solidFill>
                    <a:srgbClr val="3333CC"/>
                  </a:solidFill>
                  <a:latin typeface="Symbol" charset="0"/>
                </a:rPr>
                <a:t>n</a:t>
              </a:r>
              <a:r>
                <a:rPr lang="en-US" sz="1600" b="0" dirty="0">
                  <a:solidFill>
                    <a:srgbClr val="3333CC"/>
                  </a:solidFill>
                </a:rPr>
                <a:t>/s.</a:t>
              </a:r>
            </a:p>
            <a:p>
              <a:pPr marL="184150" indent="-184150" eaLnBrk="1" hangingPunct="1">
                <a:spcBef>
                  <a:spcPts val="1200"/>
                </a:spcBef>
                <a:buFontTx/>
                <a:buChar char="•"/>
              </a:pPr>
              <a:r>
                <a:rPr lang="en-US" sz="1600" b="0" dirty="0">
                  <a:solidFill>
                    <a:srgbClr val="3333CC"/>
                  </a:solidFill>
                </a:rPr>
                <a:t>Separate neutrinos of different flavors by time cut.</a:t>
              </a:r>
            </a:p>
            <a:p>
              <a:pPr marL="184150" indent="-184150">
                <a:spcBef>
                  <a:spcPts val="1200"/>
                </a:spcBef>
                <a:buFont typeface="Arial"/>
                <a:buChar char="•"/>
              </a:pPr>
              <a:r>
                <a:rPr lang="en-GB" sz="1600" b="0" dirty="0"/>
                <a:t>Role that neutrino-nucleus interactions play in the supernova explosion process and subsequent </a:t>
              </a:r>
              <a:r>
                <a:rPr lang="en-GB" sz="1600" b="0" dirty="0" err="1"/>
                <a:t>nucleosynthesis</a:t>
              </a:r>
              <a:r>
                <a:rPr lang="en-GB" sz="1600" b="0" dirty="0"/>
                <a:t>.</a:t>
              </a:r>
            </a:p>
            <a:p>
              <a:pPr marL="184150" indent="-184150">
                <a:spcBef>
                  <a:spcPts val="1200"/>
                </a:spcBef>
                <a:buFont typeface="Arial"/>
                <a:buChar char="•"/>
              </a:pPr>
              <a:r>
                <a:rPr lang="en-GB" sz="1600" b="0" dirty="0"/>
                <a:t>Accurate knowledge of neutrino-nucleus cross sections is important (almost no data exist).</a:t>
              </a:r>
            </a:p>
            <a:p>
              <a:pPr marL="184150" indent="-184150">
                <a:spcBef>
                  <a:spcPts val="1200"/>
                </a:spcBef>
                <a:buFont typeface="Arial"/>
                <a:buChar char="•"/>
              </a:pPr>
              <a:r>
                <a:rPr lang="en-GB" sz="1600" b="0" dirty="0"/>
                <a:t>This lack of knowledge significantly limits our understanding of supernovae and of terrestrial observations of cosmic neutrinos to probe the deepest layer of these powerful explosions.</a:t>
              </a:r>
              <a:endParaRPr lang="en-US" sz="1600" b="0" dirty="0">
                <a:solidFill>
                  <a:srgbClr val="3333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34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Coherent Scattering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62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310EE9-A4CC-A144-832D-072D0BC44411}"/>
              </a:ext>
            </a:extLst>
          </p:cNvPr>
          <p:cNvGrpSpPr/>
          <p:nvPr/>
        </p:nvGrpSpPr>
        <p:grpSpPr>
          <a:xfrm>
            <a:off x="441658" y="1261233"/>
            <a:ext cx="7712673" cy="5122079"/>
            <a:chOff x="197291" y="788962"/>
            <a:chExt cx="8839254" cy="587025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277E858-6CAF-0D40-A0B9-68B77901ED34}"/>
                </a:ext>
              </a:extLst>
            </p:cNvPr>
            <p:cNvGrpSpPr/>
            <p:nvPr/>
          </p:nvGrpSpPr>
          <p:grpSpPr>
            <a:xfrm>
              <a:off x="6381742" y="997750"/>
              <a:ext cx="2654803" cy="2085985"/>
              <a:chOff x="5344138" y="2151530"/>
              <a:chExt cx="2654803" cy="2085985"/>
            </a:xfrm>
          </p:grpSpPr>
          <p:pic>
            <p:nvPicPr>
              <p:cNvPr id="45" name="Picture 2" descr="Miniature detector first to spot coherent neutrino-nucleus scattering –  CERN Courier">
                <a:extLst>
                  <a:ext uri="{FF2B5EF4-FFF2-40B4-BE49-F238E27FC236}">
                    <a16:creationId xmlns:a16="http://schemas.microsoft.com/office/drawing/2014/main" id="{CB2C533F-4824-9246-9698-35BBCBC964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4138" y="2151530"/>
                <a:ext cx="2654803" cy="2085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142D697-EF95-C741-A01A-5816AFCF0F2A}"/>
                  </a:ext>
                </a:extLst>
              </p:cNvPr>
              <p:cNvSpPr txBox="1"/>
              <p:nvPr/>
            </p:nvSpPr>
            <p:spPr>
              <a:xfrm>
                <a:off x="7301199" y="2197185"/>
                <a:ext cx="580908" cy="388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solidFill>
                      <a:srgbClr val="FFFF00"/>
                    </a:solidFill>
                  </a:rPr>
                  <a:t>SNS</a:t>
                </a:r>
              </a:p>
            </p:txBody>
          </p:sp>
        </p:grp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BBFCBE5-F166-8442-ADF2-E5156F89F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211" y="788962"/>
              <a:ext cx="2330506" cy="29718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B0A96B1-625D-F248-8404-FBE9AD923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291" y="3687417"/>
              <a:ext cx="3713345" cy="2971800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FB3DE29-DE6E-4F4B-B0B5-4F4AF2FEA30B}"/>
                </a:ext>
              </a:extLst>
            </p:cNvPr>
            <p:cNvSpPr/>
            <p:nvPr/>
          </p:nvSpPr>
          <p:spPr>
            <a:xfrm>
              <a:off x="4036262" y="3366008"/>
              <a:ext cx="5000283" cy="3293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sterile neutrinos,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neutrino magnetic moment,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non-standard interactions (NSI) mediated by new particles,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probes of nuclear structure,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improved constraints on the value of the weak nuclear charge,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reduction in neutrino detector mass may lead to a number of technological applications as non-intrusive nuclear reactor monitoring.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is also expected to dominate neutrino transport in neutron stars, and during stellar collapse.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GB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A962033-60FF-274E-A30A-EDCB0FCEC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2914" y="1043405"/>
              <a:ext cx="2736428" cy="2065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2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Coherent Scattering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63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751C2A-6252-4542-B68C-4CBCD5BD582E}"/>
              </a:ext>
            </a:extLst>
          </p:cNvPr>
          <p:cNvGrpSpPr/>
          <p:nvPr/>
        </p:nvGrpSpPr>
        <p:grpSpPr>
          <a:xfrm>
            <a:off x="-1" y="1230075"/>
            <a:ext cx="8680355" cy="5106778"/>
            <a:chOff x="-1" y="862308"/>
            <a:chExt cx="9262880" cy="5449486"/>
          </a:xfrm>
        </p:grpSpPr>
        <p:pic>
          <p:nvPicPr>
            <p:cNvPr id="1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2765726-6C2D-6547-A944-1721B3A3B3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41" y="1067095"/>
              <a:ext cx="7467600" cy="108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4A2C2437-ADC3-874B-B8DB-FCE7829B5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41" y="862308"/>
              <a:ext cx="213360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n-US" sz="1800" u="none" baseline="4000" dirty="0">
                  <a:latin typeface="Arial" panose="020B0604020202020204" pitchFamily="34" charset="0"/>
                  <a:cs typeface="Arial" panose="020B0604020202020204" pitchFamily="34" charset="0"/>
                </a:rPr>
                <a:t>JHEP 02 (2020) 123</a:t>
              </a:r>
            </a:p>
          </p:txBody>
        </p:sp>
        <p:pic>
          <p:nvPicPr>
            <p:cNvPr id="16" name="Picture 7" descr="A close up of a map&#10;&#10;Description automatically generated">
              <a:extLst>
                <a:ext uri="{FF2B5EF4-FFF2-40B4-BE49-F238E27FC236}">
                  <a16:creationId xmlns:a16="http://schemas.microsoft.com/office/drawing/2014/main" id="{B3748504-3907-A04F-AA81-B0819C713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70" y="2131875"/>
              <a:ext cx="3843338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F37100-DA91-FC42-91F5-BDDC14D68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0733" y="2143015"/>
              <a:ext cx="3505200" cy="260521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A4B436-F8A0-E645-921A-87887C1E0C9F}"/>
                </a:ext>
              </a:extLst>
            </p:cNvPr>
            <p:cNvSpPr/>
            <p:nvPr/>
          </p:nvSpPr>
          <p:spPr>
            <a:xfrm>
              <a:off x="-1" y="4817433"/>
              <a:ext cx="9262880" cy="1494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ESS can generate the largest pulsed neutrino flux suitable for the detection of Coherent Elastic Neutrino-Nucleus Scattering (CE</a:t>
              </a:r>
              <a:r>
                <a:rPr lang="el-G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).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Innovative detector technologies able to profit from the order-of-magnitude increase in neutrino flux provided by the ESS, along with their sensitivity to a rich particle physics phenomenology accessible through high-statistics, precision CE</a:t>
              </a:r>
              <a:r>
                <a:rPr lang="el-G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measurements, are under study.</a:t>
              </a:r>
              <a:endParaRPr lang="en-GB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44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Water Cherenkov Detector tests at CERN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64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256EC9-005F-5326-E8E2-76E7D942C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19" y="1454726"/>
            <a:ext cx="8591533" cy="491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8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Water Cherenkov Detector tests at CERN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65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2687E-C4FE-3561-DDFB-1B392DC6F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" y="1676248"/>
            <a:ext cx="8722893" cy="476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2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Water Cherenkov Detector tests at CERN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66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DDF1E-6894-B696-53F7-B64DFD954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9" y="1258784"/>
            <a:ext cx="8917334" cy="497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3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Sakharov conditions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67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89D5AC-09F2-28A5-2DA2-7520577A9735}"/>
              </a:ext>
            </a:extLst>
          </p:cNvPr>
          <p:cNvSpPr txBox="1"/>
          <p:nvPr/>
        </p:nvSpPr>
        <p:spPr>
          <a:xfrm>
            <a:off x="94594" y="2182159"/>
            <a:ext cx="860797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Baryon number violation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If not, no baryon number can be generated (o.k. in SM considering </a:t>
            </a:r>
            <a:r>
              <a:rPr lang="en-GB" sz="2000" dirty="0" err="1"/>
              <a:t>Sphalerons</a:t>
            </a:r>
            <a:r>
              <a:rPr lang="en-GB" sz="2000" dirty="0"/>
              <a:t> @ ~140 GeV)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C and </a:t>
            </a:r>
            <a:r>
              <a:rPr lang="en-GB" sz="2000" b="1" dirty="0">
                <a:solidFill>
                  <a:srgbClr val="FF0000"/>
                </a:solidFill>
              </a:rPr>
              <a:t>CP violation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dirty="0"/>
              <a:t>Γ</a:t>
            </a:r>
            <a:r>
              <a:rPr lang="en-GB" sz="2000" dirty="0"/>
              <a:t>(A→B+C)=</a:t>
            </a:r>
            <a:r>
              <a:rPr lang="el-GR" sz="2000" dirty="0"/>
              <a:t>Γ</a:t>
            </a:r>
            <a:r>
              <a:rPr lang="en-GB" sz="2000" dirty="0"/>
              <a:t>(</a:t>
            </a:r>
            <a:r>
              <a:rPr lang="en-GB" sz="2000" dirty="0" err="1"/>
              <a:t>A-bar→B-bar+C-bar</a:t>
            </a:r>
            <a:r>
              <a:rPr lang="en-GB" sz="2000" dirty="0"/>
              <a:t>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432FF"/>
                </a:solidFill>
              </a:rPr>
              <a:t>CP violation already observed in the quark sector, but not enough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Departure from thermal equilibrium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production/destruction rates of baryons are equal if thermal equilibrium </a:t>
            </a:r>
            <a:r>
              <a:rPr lang="el-GR" sz="2000" dirty="0"/>
              <a:t>Γ</a:t>
            </a:r>
            <a:r>
              <a:rPr lang="en-GB" sz="2000" dirty="0"/>
              <a:t>(A→B+C)=</a:t>
            </a:r>
            <a:r>
              <a:rPr lang="el-GR" sz="2000" dirty="0"/>
              <a:t>Γ</a:t>
            </a:r>
            <a:r>
              <a:rPr lang="en-GB" sz="2000" dirty="0"/>
              <a:t>(B+C→A)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expansion of the universe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FE5648-99B0-5DB8-22D7-ECA0E72C0A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298" y="592799"/>
            <a:ext cx="1387365" cy="1296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76B4F7-FAE7-3411-F6CE-189A500E08BD}"/>
              </a:ext>
            </a:extLst>
          </p:cNvPr>
          <p:cNvSpPr txBox="1"/>
          <p:nvPr/>
        </p:nvSpPr>
        <p:spPr>
          <a:xfrm>
            <a:off x="273268" y="1255882"/>
            <a:ext cx="6492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order to generate the needed baryon asymmetry the following conditions must be satisfied:</a:t>
            </a:r>
          </a:p>
        </p:txBody>
      </p:sp>
    </p:spTree>
    <p:extLst>
      <p:ext uri="{BB962C8B-B14F-4D97-AF65-F5344CB8AC3E}">
        <p14:creationId xmlns:p14="http://schemas.microsoft.com/office/powerpoint/2010/main" val="111893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AA3BB-054A-8745-9C91-9E1CB1AAD0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3694"/>
            <a:ext cx="9144000" cy="6103535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75656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21" name="Bildobjekt 7" descr="ESS-vit-logga.png">
            <a:extLst>
              <a:ext uri="{FF2B5EF4-FFF2-40B4-BE49-F238E27FC236}">
                <a16:creationId xmlns:a16="http://schemas.microsoft.com/office/drawing/2014/main" id="{47415385-1FED-1842-8AA2-6C0760D701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pic>
        <p:nvPicPr>
          <p:cNvPr id="23" name="Bildobjekt 7" descr="ESS-vit-logga.png">
            <a:extLst>
              <a:ext uri="{FF2B5EF4-FFF2-40B4-BE49-F238E27FC236}">
                <a16:creationId xmlns:a16="http://schemas.microsoft.com/office/drawing/2014/main" id="{7D11D024-AE50-E740-BAD3-F56BFD1FA8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A318A1-90F5-114F-8834-A9E27D9DF191}"/>
              </a:ext>
            </a:extLst>
          </p:cNvPr>
          <p:cNvCxnSpPr>
            <a:cxnSpLocks/>
          </p:cNvCxnSpPr>
          <p:nvPr/>
        </p:nvCxnSpPr>
        <p:spPr>
          <a:xfrm flipH="1">
            <a:off x="4616629" y="2035500"/>
            <a:ext cx="777134" cy="9067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6F2B78E-9F31-CF42-8CE2-5621B55E67CF}"/>
              </a:ext>
            </a:extLst>
          </p:cNvPr>
          <p:cNvSpPr txBox="1"/>
          <p:nvPr/>
        </p:nvSpPr>
        <p:spPr>
          <a:xfrm>
            <a:off x="5143567" y="1645734"/>
            <a:ext cx="6206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linac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FB7237C-D89E-774A-82CE-FB4036CA649F}"/>
              </a:ext>
            </a:extLst>
          </p:cNvPr>
          <p:cNvCxnSpPr>
            <a:cxnSpLocks/>
          </p:cNvCxnSpPr>
          <p:nvPr/>
        </p:nvCxnSpPr>
        <p:spPr>
          <a:xfrm>
            <a:off x="2016149" y="2929745"/>
            <a:ext cx="972898" cy="5299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D6A86C9-11EC-8140-8B5C-25B841C76F73}"/>
              </a:ext>
            </a:extLst>
          </p:cNvPr>
          <p:cNvSpPr txBox="1"/>
          <p:nvPr/>
        </p:nvSpPr>
        <p:spPr>
          <a:xfrm>
            <a:off x="588962" y="2283414"/>
            <a:ext cx="14762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Central Utility</a:t>
            </a:r>
          </a:p>
          <a:p>
            <a:pPr algn="ctr"/>
            <a:r>
              <a:rPr lang="en-GB" dirty="0"/>
              <a:t>Building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6F9FFBC-F291-C64E-8516-0B6B4E5A5BDD}"/>
              </a:ext>
            </a:extLst>
          </p:cNvPr>
          <p:cNvCxnSpPr>
            <a:cxnSpLocks/>
          </p:cNvCxnSpPr>
          <p:nvPr/>
        </p:nvCxnSpPr>
        <p:spPr>
          <a:xfrm flipV="1">
            <a:off x="4132162" y="4187168"/>
            <a:ext cx="156394" cy="895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D50F8F4-1DB5-2646-A4E4-EC552D824ADC}"/>
              </a:ext>
            </a:extLst>
          </p:cNvPr>
          <p:cNvSpPr txBox="1"/>
          <p:nvPr/>
        </p:nvSpPr>
        <p:spPr>
          <a:xfrm>
            <a:off x="3236665" y="5158941"/>
            <a:ext cx="10518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Target</a:t>
            </a:r>
          </a:p>
          <a:p>
            <a:pPr algn="ctr"/>
            <a:r>
              <a:rPr lang="en-GB" dirty="0"/>
              <a:t>Monolith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E032DD-E12B-EE4B-B4A1-BF697A93B9B4}"/>
              </a:ext>
            </a:extLst>
          </p:cNvPr>
          <p:cNvCxnSpPr>
            <a:cxnSpLocks/>
          </p:cNvCxnSpPr>
          <p:nvPr/>
        </p:nvCxnSpPr>
        <p:spPr>
          <a:xfrm>
            <a:off x="1578336" y="4315326"/>
            <a:ext cx="839860" cy="1105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679D144-4067-194E-8A34-F3701CA41805}"/>
              </a:ext>
            </a:extLst>
          </p:cNvPr>
          <p:cNvSpPr txBox="1"/>
          <p:nvPr/>
        </p:nvSpPr>
        <p:spPr>
          <a:xfrm>
            <a:off x="588962" y="3903375"/>
            <a:ext cx="9893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Exp. Hall</a:t>
            </a:r>
          </a:p>
          <a:p>
            <a:pPr algn="ctr"/>
            <a:r>
              <a:rPr lang="en-GB" dirty="0"/>
              <a:t>E01</a:t>
            </a:r>
          </a:p>
        </p:txBody>
      </p:sp>
    </p:spTree>
    <p:extLst>
      <p:ext uri="{BB962C8B-B14F-4D97-AF65-F5344CB8AC3E}">
        <p14:creationId xmlns:p14="http://schemas.microsoft.com/office/powerpoint/2010/main" val="36140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9724B9-7E2A-25A1-B0E4-DDBF430376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441158"/>
            <a:ext cx="9144000" cy="6144125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350610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 as Neutrino Facility</a:t>
            </a:r>
            <a:endParaRPr lang="en-GB" sz="44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DESY, 23/05/2023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72E54-75A9-104A-96BB-7D5F32AA99AB}"/>
              </a:ext>
            </a:extLst>
          </p:cNvPr>
          <p:cNvSpPr txBox="1"/>
          <p:nvPr/>
        </p:nvSpPr>
        <p:spPr>
          <a:xfrm>
            <a:off x="3678620" y="2333297"/>
            <a:ext cx="15600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39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fr-FR" sz="239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8" y="14398"/>
            <a:ext cx="7846541" cy="1390454"/>
          </a:xfrm>
          <a:ln/>
        </p:spPr>
        <p:txBody>
          <a:bodyPr rIns="132080">
            <a:normAutofit/>
          </a:bodyPr>
          <a:lstStyle/>
          <a:p>
            <a:r>
              <a:rPr lang="en-US" sz="5400" dirty="0">
                <a:solidFill>
                  <a:srgbClr val="008000"/>
                </a:solidFill>
                <a:ea typeface="ＭＳ Ｐゴシック" charset="0"/>
                <a:cs typeface="Arial" charset="0"/>
              </a:rPr>
              <a:t>Neutrino Oscillations</a:t>
            </a:r>
            <a:br>
              <a:rPr lang="en-US" sz="5400" dirty="0">
                <a:solidFill>
                  <a:srgbClr val="008000"/>
                </a:solidFill>
                <a:ea typeface="ＭＳ Ｐゴシック" charset="0"/>
                <a:cs typeface="Arial" charset="0"/>
              </a:rPr>
            </a:br>
            <a:r>
              <a:rPr lang="en-US" sz="3100" dirty="0">
                <a:solidFill>
                  <a:srgbClr val="008000"/>
                </a:solidFill>
                <a:ea typeface="ＭＳ Ｐゴシック" charset="0"/>
                <a:cs typeface="Arial" charset="0"/>
              </a:rPr>
              <a:t>Pontecorvo-Maki-Nakagawa-Sakata matrix</a:t>
            </a:r>
            <a:endParaRPr lang="en-GB" sz="1600" dirty="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DESY, 23/05/2023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52DEA48A-8B1F-B1E3-E7E9-4F71041194ED}"/>
              </a:ext>
            </a:extLst>
          </p:cNvPr>
          <p:cNvGrpSpPr>
            <a:grpSpLocks/>
          </p:cNvGrpSpPr>
          <p:nvPr/>
        </p:nvGrpSpPr>
        <p:grpSpPr bwMode="auto">
          <a:xfrm>
            <a:off x="242855" y="1371997"/>
            <a:ext cx="1939925" cy="1368425"/>
            <a:chOff x="2781" y="2457"/>
            <a:chExt cx="2640" cy="1863"/>
          </a:xfrm>
        </p:grpSpPr>
        <p:pic>
          <p:nvPicPr>
            <p:cNvPr id="5" name="Picture 17" descr="oscill">
              <a:extLst>
                <a:ext uri="{FF2B5EF4-FFF2-40B4-BE49-F238E27FC236}">
                  <a16:creationId xmlns:a16="http://schemas.microsoft.com/office/drawing/2014/main" id="{0FB85E9B-34F2-A19B-3279-475394E84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" y="2457"/>
              <a:ext cx="2640" cy="1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8" descr="oscill_anim_2">
              <a:extLst>
                <a:ext uri="{FF2B5EF4-FFF2-40B4-BE49-F238E27FC236}">
                  <a16:creationId xmlns:a16="http://schemas.microsoft.com/office/drawing/2014/main" id="{51A4B22E-029F-75E8-8418-6847DBE5E7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" y="2507"/>
              <a:ext cx="2417" cy="1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er 1">
            <a:extLst>
              <a:ext uri="{FF2B5EF4-FFF2-40B4-BE49-F238E27FC236}">
                <a16:creationId xmlns:a16="http://schemas.microsoft.com/office/drawing/2014/main" id="{95901A63-691D-2E02-78C2-3000E87BE67D}"/>
              </a:ext>
            </a:extLst>
          </p:cNvPr>
          <p:cNvGrpSpPr/>
          <p:nvPr/>
        </p:nvGrpSpPr>
        <p:grpSpPr>
          <a:xfrm>
            <a:off x="4845269" y="1111613"/>
            <a:ext cx="4188422" cy="2561740"/>
            <a:chOff x="2649538" y="2693988"/>
            <a:chExt cx="6364287" cy="3892550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A9A98144-B437-381B-B450-FF9D51181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3112" y="2693988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3</a:t>
              </a:r>
            </a:p>
          </p:txBody>
        </p:sp>
        <p:sp>
          <p:nvSpPr>
            <p:cNvPr id="13" name="Line 5">
              <a:extLst>
                <a:ext uri="{FF2B5EF4-FFF2-40B4-BE49-F238E27FC236}">
                  <a16:creationId xmlns:a16="http://schemas.microsoft.com/office/drawing/2014/main" id="{8D9CDFA5-B674-9163-1376-0ED9FF3938E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5832475" y="2860675"/>
              <a:ext cx="1588" cy="2476500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BB2A489E-8EA4-CBA3-643F-7E755BBFBA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5200" y="5345113"/>
              <a:ext cx="1057275" cy="122237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6" name="Line 7">
              <a:extLst>
                <a:ext uri="{FF2B5EF4-FFF2-40B4-BE49-F238E27FC236}">
                  <a16:creationId xmlns:a16="http://schemas.microsoft.com/office/drawing/2014/main" id="{F989D06B-212B-728C-685B-0623C188E07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5822950" y="5335588"/>
              <a:ext cx="2097088" cy="952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" name="Line 8">
              <a:extLst>
                <a:ext uri="{FF2B5EF4-FFF2-40B4-BE49-F238E27FC236}">
                  <a16:creationId xmlns:a16="http://schemas.microsoft.com/office/drawing/2014/main" id="{443BAD33-3899-9380-7EDA-54C6BB9EE7D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5830888" y="3455988"/>
              <a:ext cx="1058862" cy="1881187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7" name="Line 9">
              <a:extLst>
                <a:ext uri="{FF2B5EF4-FFF2-40B4-BE49-F238E27FC236}">
                  <a16:creationId xmlns:a16="http://schemas.microsoft.com/office/drawing/2014/main" id="{F8365688-D8D1-E5C6-677A-D4236349144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4894263" y="3902075"/>
              <a:ext cx="928687" cy="1428750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8" name="Line 10">
              <a:extLst>
                <a:ext uri="{FF2B5EF4-FFF2-40B4-BE49-F238E27FC236}">
                  <a16:creationId xmlns:a16="http://schemas.microsoft.com/office/drawing/2014/main" id="{C93FBD9C-CC32-C55B-6469-697E0ACD52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6763" y="5337175"/>
              <a:ext cx="782637" cy="777875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9" name="Line 11">
              <a:extLst>
                <a:ext uri="{FF2B5EF4-FFF2-40B4-BE49-F238E27FC236}">
                  <a16:creationId xmlns:a16="http://schemas.microsoft.com/office/drawing/2014/main" id="{B62F83CF-8089-A15D-EE50-0D315699B00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5840413" y="4405313"/>
              <a:ext cx="1309687" cy="922337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0" name="Line 12">
              <a:extLst>
                <a:ext uri="{FF2B5EF4-FFF2-40B4-BE49-F238E27FC236}">
                  <a16:creationId xmlns:a16="http://schemas.microsoft.com/office/drawing/2014/main" id="{2D4D4F97-5C48-91D3-546C-DC7AA8AE66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32475" y="5335588"/>
              <a:ext cx="790575" cy="9398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1" name="Line 13">
              <a:extLst>
                <a:ext uri="{FF2B5EF4-FFF2-40B4-BE49-F238E27FC236}">
                  <a16:creationId xmlns:a16="http://schemas.microsoft.com/office/drawing/2014/main" id="{8EFF8B63-A2C1-2ADE-C2B0-D76A0955EA9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699125" y="2997200"/>
              <a:ext cx="141288" cy="2347913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9788A44B-B81E-FCC7-11A8-259886965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5" y="5822950"/>
              <a:ext cx="771525" cy="152400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B975676A-7A39-3732-A9C7-EDAE0DFF4132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6441281" y="4983957"/>
              <a:ext cx="536575" cy="122238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60EA937D-942C-F772-92F8-2E1FBDE73C61}"/>
                </a:ext>
              </a:extLst>
            </p:cNvPr>
            <p:cNvSpPr>
              <a:spLocks/>
            </p:cNvSpPr>
            <p:nvPr/>
          </p:nvSpPr>
          <p:spPr bwMode="auto">
            <a:xfrm rot="-6000000">
              <a:off x="6399213" y="4225925"/>
              <a:ext cx="742950" cy="11112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37D7F48A-5B82-2A5B-D87A-DA9ABCB45942}"/>
                </a:ext>
              </a:extLst>
            </p:cNvPr>
            <p:cNvSpPr>
              <a:spLocks/>
            </p:cNvSpPr>
            <p:nvPr/>
          </p:nvSpPr>
          <p:spPr bwMode="auto">
            <a:xfrm rot="8700000">
              <a:off x="5300663" y="4405313"/>
              <a:ext cx="482600" cy="82550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1A760ED3-EE1A-F302-BCD2-F0A9FEAA9582}"/>
                </a:ext>
              </a:extLst>
            </p:cNvPr>
            <p:cNvSpPr>
              <a:spLocks/>
            </p:cNvSpPr>
            <p:nvPr/>
          </p:nvSpPr>
          <p:spPr bwMode="auto">
            <a:xfrm rot="-10440000">
              <a:off x="5722938" y="3443288"/>
              <a:ext cx="101600" cy="4127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A6C58EC6-2114-3731-2503-138B39F35F12}"/>
                </a:ext>
              </a:extLst>
            </p:cNvPr>
            <p:cNvSpPr>
              <a:spLocks/>
            </p:cNvSpPr>
            <p:nvPr/>
          </p:nvSpPr>
          <p:spPr bwMode="auto">
            <a:xfrm rot="-4500000">
              <a:off x="6541295" y="6177756"/>
              <a:ext cx="144462" cy="4127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8" name="AutoShape 20">
              <a:extLst>
                <a:ext uri="{FF2B5EF4-FFF2-40B4-BE49-F238E27FC236}">
                  <a16:creationId xmlns:a16="http://schemas.microsoft.com/office/drawing/2014/main" id="{FAAB9199-82A7-2ABA-A65D-FA00277F5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538" y="4076700"/>
              <a:ext cx="6364287" cy="2509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168" y="0"/>
                  </a:moveTo>
                  <a:lnTo>
                    <a:pt x="0" y="21600"/>
                  </a:lnTo>
                  <a:lnTo>
                    <a:pt x="14432" y="21600"/>
                  </a:lnTo>
                  <a:lnTo>
                    <a:pt x="21600" y="0"/>
                  </a:lnTo>
                  <a:close/>
                  <a:moveTo>
                    <a:pt x="7168" y="0"/>
                  </a:move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9" name="Rectangle 21">
              <a:extLst>
                <a:ext uri="{FF2B5EF4-FFF2-40B4-BE49-F238E27FC236}">
                  <a16:creationId xmlns:a16="http://schemas.microsoft.com/office/drawing/2014/main" id="{57681A07-A575-C955-02B0-F9EC8BD38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8625" y="2943225"/>
              <a:ext cx="406283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μ</a:t>
              </a:r>
            </a:p>
          </p:txBody>
        </p:sp>
        <p:sp>
          <p:nvSpPr>
            <p:cNvPr id="40" name="Rectangle 22">
              <a:extLst>
                <a:ext uri="{FF2B5EF4-FFF2-40B4-BE49-F238E27FC236}">
                  <a16:creationId xmlns:a16="http://schemas.microsoft.com/office/drawing/2014/main" id="{BBF566EE-8893-D4CB-B564-186CA4D6C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6125" y="3295650"/>
              <a:ext cx="377054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τ</a:t>
              </a:r>
            </a:p>
          </p:txBody>
        </p:sp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337220BD-876C-D6D4-8282-C49949384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799" y="5543549"/>
              <a:ext cx="386797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42" name="Rectangle 24">
              <a:extLst>
                <a:ext uri="{FF2B5EF4-FFF2-40B4-BE49-F238E27FC236}">
                  <a16:creationId xmlns:a16="http://schemas.microsoft.com/office/drawing/2014/main" id="{11A913B6-6C79-86A1-D3E6-CB781A429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077" y="4748212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</a:t>
              </a:r>
            </a:p>
          </p:txBody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90195195-3A81-9196-21E9-88C09BBE8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888" y="5999164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</a:t>
              </a:r>
            </a:p>
          </p:txBody>
        </p:sp>
        <p:sp>
          <p:nvSpPr>
            <p:cNvPr id="44" name="Rectangle 26">
              <a:extLst>
                <a:ext uri="{FF2B5EF4-FFF2-40B4-BE49-F238E27FC236}">
                  <a16:creationId xmlns:a16="http://schemas.microsoft.com/office/drawing/2014/main" id="{9677C883-7911-A215-424A-FFD3981C8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275" y="29194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dirty="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 dirty="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13</a:t>
              </a:r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DEF8D3FE-C6F6-2607-42CF-0863F7D0D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300" y="3708400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23</a:t>
              </a:r>
            </a:p>
          </p:txBody>
        </p: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id="{EC5DBD9A-8755-36C0-C39B-C93971DF1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7" y="47228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12</a:t>
              </a:r>
            </a:p>
          </p:txBody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88948751-2475-015D-D28B-2E6D5F19F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6" y="602456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13</a:t>
              </a:r>
            </a:p>
          </p:txBody>
        </p:sp>
        <p:sp>
          <p:nvSpPr>
            <p:cNvPr id="48" name="Rectangle 30">
              <a:extLst>
                <a:ext uri="{FF2B5EF4-FFF2-40B4-BE49-F238E27FC236}">
                  <a16:creationId xmlns:a16="http://schemas.microsoft.com/office/drawing/2014/main" id="{D03A0BF0-DC9B-6D3A-5CA1-590433BB5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401" y="5913437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12</a:t>
              </a:r>
            </a:p>
          </p:txBody>
        </p:sp>
        <p:sp>
          <p:nvSpPr>
            <p:cNvPr id="49" name="Rectangle 31">
              <a:extLst>
                <a:ext uri="{FF2B5EF4-FFF2-40B4-BE49-F238E27FC236}">
                  <a16:creationId xmlns:a16="http://schemas.microsoft.com/office/drawing/2014/main" id="{6324E594-DCE4-0FAB-18FC-B80100D1B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639" y="37576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23</a:t>
              </a:r>
            </a:p>
          </p:txBody>
        </p:sp>
      </p:grpSp>
      <p:pic>
        <p:nvPicPr>
          <p:cNvPr id="50" name="Picture 32">
            <a:extLst>
              <a:ext uri="{FF2B5EF4-FFF2-40B4-BE49-F238E27FC236}">
                <a16:creationId xmlns:a16="http://schemas.microsoft.com/office/drawing/2014/main" id="{4BC45665-A610-C96B-8D1A-A1053A6F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3191727"/>
            <a:ext cx="7432675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" name="Rectangle 33">
            <a:extLst>
              <a:ext uri="{FF2B5EF4-FFF2-40B4-BE49-F238E27FC236}">
                <a16:creationId xmlns:a16="http://schemas.microsoft.com/office/drawing/2014/main" id="{E9D01390-F1C4-D95D-A6FB-279885F454B6}"/>
              </a:ext>
            </a:extLst>
          </p:cNvPr>
          <p:cNvSpPr>
            <a:spLocks/>
          </p:cNvSpPr>
          <p:nvPr/>
        </p:nvSpPr>
        <p:spPr bwMode="auto">
          <a:xfrm>
            <a:off x="114300" y="2708183"/>
            <a:ext cx="2772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400" dirty="0">
                <a:solidFill>
                  <a:srgbClr val="002D99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Usual </a:t>
            </a:r>
            <a:r>
              <a:rPr lang="en-US" sz="2400" dirty="0" err="1">
                <a:solidFill>
                  <a:srgbClr val="002D99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parametrization</a:t>
            </a:r>
            <a:endParaRPr lang="en-US" sz="2400" dirty="0">
              <a:solidFill>
                <a:srgbClr val="002D99"/>
              </a:solidFill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  <p:sp>
        <p:nvSpPr>
          <p:cNvPr id="52" name="Text Box 5">
            <a:extLst>
              <a:ext uri="{FF2B5EF4-FFF2-40B4-BE49-F238E27FC236}">
                <a16:creationId xmlns:a16="http://schemas.microsoft.com/office/drawing/2014/main" id="{1D728755-4FBA-7E60-1650-71F01C29E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474" y="5977218"/>
            <a:ext cx="8114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solar,</a:t>
            </a:r>
          </a:p>
          <a:p>
            <a:pPr algn="ctr" eaLnBrk="0" hangingPunct="0"/>
            <a:r>
              <a:rPr lang="en-US" sz="1400" b="1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reactors</a:t>
            </a:r>
          </a:p>
        </p:txBody>
      </p:sp>
      <p:sp>
        <p:nvSpPr>
          <p:cNvPr id="53" name="Text Box 6">
            <a:extLst>
              <a:ext uri="{FF2B5EF4-FFF2-40B4-BE49-F238E27FC236}">
                <a16:creationId xmlns:a16="http://schemas.microsoft.com/office/drawing/2014/main" id="{0ADE527B-1F26-154A-189F-2E945963C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821" y="5977218"/>
            <a:ext cx="1107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9900"/>
                </a:solidFill>
                <a:latin typeface="Times New Roman" charset="0"/>
                <a:ea typeface="Times New Roman" charset="0"/>
                <a:cs typeface="Times New Roman" charset="0"/>
              </a:rPr>
              <a:t>atmospheric,</a:t>
            </a:r>
          </a:p>
          <a:p>
            <a:pPr algn="ctr" eaLnBrk="0" hangingPunct="0"/>
            <a:r>
              <a:rPr lang="en-US" sz="1400" dirty="0">
                <a:solidFill>
                  <a:srgbClr val="009900"/>
                </a:solidFill>
                <a:latin typeface="Times New Roman" charset="0"/>
                <a:ea typeface="Times New Roman" charset="0"/>
                <a:cs typeface="Times New Roman" charset="0"/>
              </a:rPr>
              <a:t>accelerators</a:t>
            </a:r>
          </a:p>
        </p:txBody>
      </p:sp>
      <p:sp>
        <p:nvSpPr>
          <p:cNvPr id="54" name="Text Box 8">
            <a:extLst>
              <a:ext uri="{FF2B5EF4-FFF2-40B4-BE49-F238E27FC236}">
                <a16:creationId xmlns:a16="http://schemas.microsoft.com/office/drawing/2014/main" id="{A4FC5441-A15A-AAB9-728C-144CA33C9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947" y="5977218"/>
            <a:ext cx="107857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reactors</a:t>
            </a:r>
            <a:r>
              <a:rPr lang="en-US" sz="1400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</a:p>
          <a:p>
            <a:pPr algn="ctr" eaLnBrk="0" hangingPunct="0"/>
            <a:r>
              <a:rPr lang="en-US" sz="1400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accelerators</a:t>
            </a:r>
          </a:p>
          <a:p>
            <a:pPr algn="ctr" eaLnBrk="0" hangingPunct="0"/>
            <a:r>
              <a:rPr lang="en-US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CP violation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213B92E-5C3F-B4AE-2D6C-B863D52D21B3}"/>
              </a:ext>
            </a:extLst>
          </p:cNvPr>
          <p:cNvSpPr/>
          <p:nvPr/>
        </p:nvSpPr>
        <p:spPr>
          <a:xfrm>
            <a:off x="6928912" y="6238417"/>
            <a:ext cx="221938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38113">
              <a:buClr>
                <a:srgbClr val="002D99"/>
              </a:buClr>
              <a:buSzPct val="125000"/>
              <a:buFont typeface="Arial"/>
              <a:buChar char="•"/>
            </a:pPr>
            <a:r>
              <a:rPr lang="en-US" sz="1600" i="1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δ</a:t>
            </a:r>
            <a:r>
              <a:rPr lang="en-US" sz="1600" i="1" baseline="-6000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CP</a:t>
            </a: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for neutrinos</a:t>
            </a:r>
          </a:p>
          <a:p>
            <a:pPr marL="177800" indent="-138113">
              <a:buClr>
                <a:srgbClr val="002D99"/>
              </a:buClr>
              <a:buSzPct val="125000"/>
              <a:buFont typeface="Arial"/>
              <a:buChar char="•"/>
            </a:pP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-</a:t>
            </a:r>
            <a:r>
              <a:rPr lang="en-US" sz="1600" i="1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δ</a:t>
            </a:r>
            <a:r>
              <a:rPr lang="en-US" sz="1600" i="1" baseline="-6000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CP</a:t>
            </a: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for anti-neutrinos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55F7A9F-9563-87C5-3707-54C52115F71D}"/>
              </a:ext>
            </a:extLst>
          </p:cNvPr>
          <p:cNvSpPr txBox="1"/>
          <p:nvPr/>
        </p:nvSpPr>
        <p:spPr>
          <a:xfrm>
            <a:off x="3543289" y="1320515"/>
            <a:ext cx="241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latin typeface="Times New Roman" charset="0"/>
                <a:ea typeface="Times New Roman" charset="0"/>
                <a:cs typeface="Times New Roman" charset="0"/>
              </a:rPr>
              <a:t>well established now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C86B3B4-30B7-8B6C-F5DF-E7EF7E75F901}"/>
              </a:ext>
            </a:extLst>
          </p:cNvPr>
          <p:cNvSpPr/>
          <p:nvPr/>
        </p:nvSpPr>
        <p:spPr>
          <a:xfrm>
            <a:off x="4712055" y="4556142"/>
            <a:ext cx="427503" cy="241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C9AB5C2-A5E2-A27D-8230-AB94D7C684AB}"/>
              </a:ext>
            </a:extLst>
          </p:cNvPr>
          <p:cNvSpPr/>
          <p:nvPr/>
        </p:nvSpPr>
        <p:spPr>
          <a:xfrm>
            <a:off x="3471834" y="5249824"/>
            <a:ext cx="427503" cy="241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3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212687</TotalTime>
  <Words>4130</Words>
  <Application>Microsoft Macintosh PowerPoint</Application>
  <PresentationFormat>On-screen Show (4:3)</PresentationFormat>
  <Paragraphs>887</Paragraphs>
  <Slides>67</Slides>
  <Notes>46</Notes>
  <HiddenSlides>0</HiddenSlides>
  <MMClips>1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88" baseType="lpstr">
      <vt:lpstr>Brush Script MT</vt:lpstr>
      <vt:lpstr>Frutiger</vt:lpstr>
      <vt:lpstr>StarBats</vt:lpstr>
      <vt:lpstr>Times New Roman Bold</vt:lpstr>
      <vt:lpstr>Times New Roman Italic</vt:lpstr>
      <vt:lpstr>Arial</vt:lpstr>
      <vt:lpstr>Arial</vt:lpstr>
      <vt:lpstr>Arial Black</vt:lpstr>
      <vt:lpstr>Bradley Hand ITC</vt:lpstr>
      <vt:lpstr>Calibri</vt:lpstr>
      <vt:lpstr>Cambria Math</vt:lpstr>
      <vt:lpstr>Comic Sans MS</vt:lpstr>
      <vt:lpstr>Courier New</vt:lpstr>
      <vt:lpstr>Helvetica</vt:lpstr>
      <vt:lpstr>Helvetica Light</vt:lpstr>
      <vt:lpstr>Lucida Grande</vt:lpstr>
      <vt:lpstr>Symbol</vt:lpstr>
      <vt:lpstr>Times New Roman</vt:lpstr>
      <vt:lpstr>Thème Office</vt:lpstr>
      <vt:lpstr>Equation.DSMT4</vt:lpstr>
      <vt:lpstr>Equation</vt:lpstr>
      <vt:lpstr>The European Spallation neutrino Super Beam Marcos Dracos IPHC-IN2P3/CNRS/UNISTRA Strasbourg </vt:lpstr>
      <vt:lpstr>Outlook</vt:lpstr>
      <vt:lpstr>European Spallation Source</vt:lpstr>
      <vt:lpstr>Science at ESS</vt:lpstr>
      <vt:lpstr>Neutron Scattering</vt:lpstr>
      <vt:lpstr>ESS proton linac</vt:lpstr>
      <vt:lpstr>European Spallation Source</vt:lpstr>
      <vt:lpstr>European Spallation Source as Neutrino Facility</vt:lpstr>
      <vt:lpstr>Neutrino Oscillations Pontecorvo-Maki-Nakagawa-Sakata matrix</vt:lpstr>
      <vt:lpstr>Oscillation probability (in vacuum)</vt:lpstr>
      <vt:lpstr>Present measurements</vt:lpstr>
      <vt:lpstr>Oscillations to be studied (on accelerators)</vt:lpstr>
      <vt:lpstr>Oscillation probability (neutrino beams)</vt:lpstr>
      <vt:lpstr>δCP and Matter-antimatter asymmetry magnitude</vt:lpstr>
      <vt:lpstr>Use all this ESS linac power to go to the 2nd oscillation maximum</vt:lpstr>
      <vt:lpstr>Neutrino Oscillations with "large" θ13</vt:lpstr>
      <vt:lpstr>Having access to a powerful proton beam…</vt:lpstr>
      <vt:lpstr>Can we go to the 2nd oscillation maximum using our proton beam?</vt:lpstr>
      <vt:lpstr>Neutrinos in the far detector</vt:lpstr>
      <vt:lpstr>2nd Oscillation max. coverage</vt:lpstr>
      <vt:lpstr>ESS modifications to produce a neutrino Super Beam</vt:lpstr>
      <vt:lpstr>How to add a neutrino facility?</vt:lpstr>
      <vt:lpstr>Which baseline?</vt:lpstr>
      <vt:lpstr>Candidate active mines</vt:lpstr>
      <vt:lpstr>ESSνSB EU-H2020 Design Study and feasibility</vt:lpstr>
      <vt:lpstr>ESSνSB at the European level</vt:lpstr>
      <vt:lpstr>Design Study ESSνSB (2018-2022)</vt:lpstr>
      <vt:lpstr>ESS studied modifications and identified needed R&amp;D</vt:lpstr>
      <vt:lpstr>ESS studied modifications and identified R&amp;D</vt:lpstr>
      <vt:lpstr>General Layout of the target station (inspired by J-PARC)</vt:lpstr>
      <vt:lpstr>Detectors</vt:lpstr>
      <vt:lpstr>After many Optimisations</vt:lpstr>
      <vt:lpstr>Improvements and Optimisations</vt:lpstr>
      <vt:lpstr>Final results</vt:lpstr>
      <vt:lpstr>Performance versus time</vt:lpstr>
      <vt:lpstr>δCP and model predictions</vt:lpstr>
      <vt:lpstr>Final ESSνSB facility configuration</vt:lpstr>
      <vt:lpstr>Supporting institutions of ESSνSB</vt:lpstr>
      <vt:lpstr>Muons at the level of the beam dump</vt:lpstr>
      <vt:lpstr>Muon production</vt:lpstr>
      <vt:lpstr>Muon production</vt:lpstr>
      <vt:lpstr>Pion production</vt:lpstr>
      <vt:lpstr>ESSνSB and (R&amp;D) synergies</vt:lpstr>
      <vt:lpstr>Muon Collider as Higgs Factory</vt:lpstr>
      <vt:lpstr>Muons at ESS (ESSμSB)</vt:lpstr>
      <vt:lpstr>Upcoming and ongoing studies (mainly cross-section measurements)</vt:lpstr>
      <vt:lpstr>ESSνSB+</vt:lpstr>
      <vt:lpstr>ESSνSB+ (Horizon Europe)</vt:lpstr>
      <vt:lpstr>ESSνSB+ WP</vt:lpstr>
      <vt:lpstr>ESSνSB+</vt:lpstr>
      <vt:lpstr>ESSνSB+ kick-off meeting (ESS, Lund, Jan. 17 2023)</vt:lpstr>
      <vt:lpstr>Possible ESSνSB schedule (2nd generation neutrino Super Beam) </vt:lpstr>
      <vt:lpstr>Conclusion</vt:lpstr>
      <vt:lpstr>Backup</vt:lpstr>
      <vt:lpstr>ESSνSB+</vt:lpstr>
      <vt:lpstr>Comparisons</vt:lpstr>
      <vt:lpstr>Physics Performance</vt:lpstr>
      <vt:lpstr>Physics Performance</vt:lpstr>
      <vt:lpstr>Comparisons</vt:lpstr>
      <vt:lpstr>Under construction long baseline projects</vt:lpstr>
      <vt:lpstr>Decay At Rest at ESS</vt:lpstr>
      <vt:lpstr>Coherent Scattering at ESS</vt:lpstr>
      <vt:lpstr>Coherent Scattering at ESS</vt:lpstr>
      <vt:lpstr>Water Cherenkov Detector tests at CERN</vt:lpstr>
      <vt:lpstr>Water Cherenkov Detector tests at CERN</vt:lpstr>
      <vt:lpstr>Water Cherenkov Detector tests at CERN</vt:lpstr>
      <vt:lpstr>Sakharov conditions</vt:lpstr>
    </vt:vector>
  </TitlesOfParts>
  <Company>IN2P3/CNRS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1606</cp:revision>
  <cp:lastPrinted>2013-03-04T17:31:58Z</cp:lastPrinted>
  <dcterms:created xsi:type="dcterms:W3CDTF">2012-07-27T00:22:31Z</dcterms:created>
  <dcterms:modified xsi:type="dcterms:W3CDTF">2023-05-23T09:45:36Z</dcterms:modified>
</cp:coreProperties>
</file>