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4v" ContentType="video/unknown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1"/>
  </p:sldMasterIdLst>
  <p:notesMasterIdLst>
    <p:notesMasterId r:id="rId60"/>
  </p:notesMasterIdLst>
  <p:handoutMasterIdLst>
    <p:handoutMasterId r:id="rId61"/>
  </p:handoutMasterIdLst>
  <p:sldIdLst>
    <p:sldId id="258" r:id="rId2"/>
    <p:sldId id="720" r:id="rId3"/>
    <p:sldId id="727" r:id="rId4"/>
    <p:sldId id="821" r:id="rId5"/>
    <p:sldId id="812" r:id="rId6"/>
    <p:sldId id="660" r:id="rId7"/>
    <p:sldId id="766" r:id="rId8"/>
    <p:sldId id="726" r:id="rId9"/>
    <p:sldId id="658" r:id="rId10"/>
    <p:sldId id="657" r:id="rId11"/>
    <p:sldId id="382" r:id="rId12"/>
    <p:sldId id="741" r:id="rId13"/>
    <p:sldId id="676" r:id="rId14"/>
    <p:sldId id="769" r:id="rId15"/>
    <p:sldId id="757" r:id="rId16"/>
    <p:sldId id="827" r:id="rId17"/>
    <p:sldId id="834" r:id="rId18"/>
    <p:sldId id="831" r:id="rId19"/>
    <p:sldId id="836" r:id="rId20"/>
    <p:sldId id="717" r:id="rId21"/>
    <p:sldId id="864" r:id="rId22"/>
    <p:sldId id="832" r:id="rId23"/>
    <p:sldId id="818" r:id="rId24"/>
    <p:sldId id="849" r:id="rId25"/>
    <p:sldId id="837" r:id="rId26"/>
    <p:sldId id="851" r:id="rId27"/>
    <p:sldId id="850" r:id="rId28"/>
    <p:sldId id="853" r:id="rId29"/>
    <p:sldId id="858" r:id="rId30"/>
    <p:sldId id="859" r:id="rId31"/>
    <p:sldId id="833" r:id="rId32"/>
    <p:sldId id="691" r:id="rId33"/>
    <p:sldId id="679" r:id="rId34"/>
    <p:sldId id="809" r:id="rId35"/>
    <p:sldId id="680" r:id="rId36"/>
    <p:sldId id="681" r:id="rId37"/>
    <p:sldId id="763" r:id="rId38"/>
    <p:sldId id="828" r:id="rId39"/>
    <p:sldId id="829" r:id="rId40"/>
    <p:sldId id="830" r:id="rId41"/>
    <p:sldId id="846" r:id="rId42"/>
    <p:sldId id="847" r:id="rId43"/>
    <p:sldId id="684" r:id="rId44"/>
    <p:sldId id="862" r:id="rId45"/>
    <p:sldId id="863" r:id="rId46"/>
    <p:sldId id="804" r:id="rId47"/>
    <p:sldId id="860" r:id="rId48"/>
    <p:sldId id="861" r:id="rId49"/>
    <p:sldId id="292" r:id="rId50"/>
    <p:sldId id="852" r:id="rId51"/>
    <p:sldId id="845" r:id="rId52"/>
    <p:sldId id="842" r:id="rId53"/>
    <p:sldId id="843" r:id="rId54"/>
    <p:sldId id="751" r:id="rId55"/>
    <p:sldId id="781" r:id="rId56"/>
    <p:sldId id="838" r:id="rId57"/>
    <p:sldId id="840" r:id="rId58"/>
    <p:sldId id="841" r:id="rId59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32FF"/>
    <a:srgbClr val="66FFFF"/>
    <a:srgbClr val="FF66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92" autoAdjust="0"/>
    <p:restoredTop sz="50000" autoAdjust="0"/>
  </p:normalViewPr>
  <p:slideViewPr>
    <p:cSldViewPr snapToGrid="0" snapToObjects="1">
      <p:cViewPr varScale="1">
        <p:scale>
          <a:sx n="157" d="100"/>
          <a:sy n="157" d="100"/>
        </p:scale>
        <p:origin x="93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2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EE0BBC-E1B8-834A-94A6-CA16212CFD54}" type="doc">
      <dgm:prSet loTypeId="urn:microsoft.com/office/officeart/2005/8/layout/radial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E6526CD-2162-A148-8E0C-3D4AB50F175C}">
      <dgm:prSet phldrT="[Texte]"/>
      <dgm:spPr/>
      <dgm:t>
        <a:bodyPr/>
        <a:lstStyle/>
        <a:p>
          <a:pPr algn="ctr"/>
          <a:r>
            <a:rPr lang="en-GB" dirty="0"/>
            <a:t>ESS</a:t>
          </a:r>
          <a:r>
            <a:rPr lang="el-GR" dirty="0"/>
            <a:t>ν</a:t>
          </a:r>
          <a:r>
            <a:rPr lang="en-US" dirty="0"/>
            <a:t>SB</a:t>
          </a:r>
          <a:endParaRPr lang="en-GB" dirty="0"/>
        </a:p>
      </dgm:t>
    </dgm:pt>
    <dgm:pt modelId="{CC05197D-7BF2-6E40-8D69-56CB63E54471}" type="parTrans" cxnId="{85EF70A1-2BB3-6444-B231-FA69DA7BD970}">
      <dgm:prSet/>
      <dgm:spPr/>
      <dgm:t>
        <a:bodyPr/>
        <a:lstStyle/>
        <a:p>
          <a:pPr algn="ctr"/>
          <a:endParaRPr lang="en-GB"/>
        </a:p>
      </dgm:t>
    </dgm:pt>
    <dgm:pt modelId="{9D5CF0C5-98A7-034C-82C7-756048FADE0D}" type="sibTrans" cxnId="{85EF70A1-2BB3-6444-B231-FA69DA7BD970}">
      <dgm:prSet/>
      <dgm:spPr/>
      <dgm:t>
        <a:bodyPr/>
        <a:lstStyle/>
        <a:p>
          <a:pPr algn="ctr"/>
          <a:endParaRPr lang="en-GB"/>
        </a:p>
      </dgm:t>
    </dgm:pt>
    <dgm:pt modelId="{A2208E33-69E5-4D46-B57D-B27F81FA219E}">
      <dgm:prSet phldrT="[Texte]"/>
      <dgm:spPr/>
      <dgm:t>
        <a:bodyPr/>
        <a:lstStyle/>
        <a:p>
          <a:pPr algn="ctr"/>
          <a:r>
            <a:rPr lang="en-GB" dirty="0"/>
            <a:t>BENE (2004-2008)</a:t>
          </a:r>
        </a:p>
      </dgm:t>
    </dgm:pt>
    <dgm:pt modelId="{041A4BD4-C7F4-8D4E-B2D4-8FD7366666E7}" type="parTrans" cxnId="{96A3E0EC-0A74-2B40-9B87-C0BD594C7B46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ctr"/>
          <a:endParaRPr lang="en-GB"/>
        </a:p>
      </dgm:t>
    </dgm:pt>
    <dgm:pt modelId="{819ABFE1-1C51-AB44-A1D5-F9903EF492D3}" type="sibTrans" cxnId="{96A3E0EC-0A74-2B40-9B87-C0BD594C7B46}">
      <dgm:prSet/>
      <dgm:spPr/>
      <dgm:t>
        <a:bodyPr/>
        <a:lstStyle/>
        <a:p>
          <a:pPr algn="ctr"/>
          <a:endParaRPr lang="en-GB"/>
        </a:p>
      </dgm:t>
    </dgm:pt>
    <dgm:pt modelId="{AF6ABEDA-F788-384B-B98A-7F0E9CFA8E34}">
      <dgm:prSet phldrT="[Texte]"/>
      <dgm:spPr/>
      <dgm:t>
        <a:bodyPr/>
        <a:lstStyle/>
        <a:p>
          <a:pPr algn="ctr"/>
          <a:r>
            <a:rPr lang="en-GB" dirty="0"/>
            <a:t>ISS (2005-2007)</a:t>
          </a:r>
        </a:p>
      </dgm:t>
    </dgm:pt>
    <dgm:pt modelId="{1BA29D3B-0099-DA4D-A220-84C06D720003}" type="parTrans" cxnId="{DD5FCBC2-12EB-964B-8CDC-2C285E0F3D76}">
      <dgm:prSet/>
      <dgm:spPr/>
      <dgm:t>
        <a:bodyPr/>
        <a:lstStyle/>
        <a:p>
          <a:pPr algn="ctr"/>
          <a:endParaRPr lang="en-GB"/>
        </a:p>
      </dgm:t>
    </dgm:pt>
    <dgm:pt modelId="{6AFC15F6-BFB6-1A4E-B21B-87526B5D8D1B}" type="sibTrans" cxnId="{DD5FCBC2-12EB-964B-8CDC-2C285E0F3D76}">
      <dgm:prSet/>
      <dgm:spPr/>
      <dgm:t>
        <a:bodyPr/>
        <a:lstStyle/>
        <a:p>
          <a:pPr algn="ctr"/>
          <a:endParaRPr lang="en-GB"/>
        </a:p>
      </dgm:t>
    </dgm:pt>
    <dgm:pt modelId="{9DC4FDB9-4388-B746-A631-167054630DFA}">
      <dgm:prSet phldrT="[Texte]"/>
      <dgm:spPr/>
      <dgm:t>
        <a:bodyPr/>
        <a:lstStyle/>
        <a:p>
          <a:pPr algn="ctr"/>
          <a:r>
            <a:rPr lang="en-GB" dirty="0"/>
            <a:t>EURO</a:t>
          </a:r>
          <a:r>
            <a:rPr lang="el-GR" dirty="0"/>
            <a:t>ν</a:t>
          </a:r>
          <a:r>
            <a:rPr lang="en-US" dirty="0"/>
            <a:t> (2008-2012)</a:t>
          </a:r>
          <a:endParaRPr lang="en-GB" dirty="0"/>
        </a:p>
      </dgm:t>
    </dgm:pt>
    <dgm:pt modelId="{49285AD6-2A61-9449-9A23-24085139395A}" type="parTrans" cxnId="{CADFE806-E0FF-2E4C-A0C3-6D8B713E73B5}">
      <dgm:prSet/>
      <dgm:spPr/>
      <dgm:t>
        <a:bodyPr/>
        <a:lstStyle/>
        <a:p>
          <a:pPr algn="ctr"/>
          <a:endParaRPr lang="en-GB"/>
        </a:p>
      </dgm:t>
    </dgm:pt>
    <dgm:pt modelId="{B61FE2BC-DA96-C046-9BC1-07573F45EE3C}" type="sibTrans" cxnId="{CADFE806-E0FF-2E4C-A0C3-6D8B713E73B5}">
      <dgm:prSet/>
      <dgm:spPr/>
      <dgm:t>
        <a:bodyPr/>
        <a:lstStyle/>
        <a:p>
          <a:pPr algn="ctr"/>
          <a:endParaRPr lang="en-GB"/>
        </a:p>
      </dgm:t>
    </dgm:pt>
    <dgm:pt modelId="{0A38D851-A442-234A-A88B-07336473154C}">
      <dgm:prSet phldrT="[Texte]"/>
      <dgm:spPr/>
      <dgm:t>
        <a:bodyPr/>
        <a:lstStyle/>
        <a:p>
          <a:pPr algn="ctr"/>
          <a:r>
            <a:rPr lang="en-GB" dirty="0"/>
            <a:t>LAGUNA (2008-2010)</a:t>
          </a:r>
        </a:p>
      </dgm:t>
    </dgm:pt>
    <dgm:pt modelId="{4CCDDDAF-CE79-544E-A67D-21E583513FB6}" type="parTrans" cxnId="{B07B8298-A087-4147-98C7-CD9345DC6DA9}">
      <dgm:prSet/>
      <dgm:spPr/>
      <dgm:t>
        <a:bodyPr/>
        <a:lstStyle/>
        <a:p>
          <a:pPr algn="ctr"/>
          <a:endParaRPr lang="en-GB"/>
        </a:p>
      </dgm:t>
    </dgm:pt>
    <dgm:pt modelId="{E4D71C5F-8C79-CC42-B2C8-A5EE72321C2D}" type="sibTrans" cxnId="{B07B8298-A087-4147-98C7-CD9345DC6DA9}">
      <dgm:prSet/>
      <dgm:spPr/>
      <dgm:t>
        <a:bodyPr/>
        <a:lstStyle/>
        <a:p>
          <a:pPr algn="ctr"/>
          <a:endParaRPr lang="en-GB"/>
        </a:p>
      </dgm:t>
    </dgm:pt>
    <dgm:pt modelId="{512399D5-355B-834E-9A64-35F92D5FC982}">
      <dgm:prSet phldrT="[Texte]"/>
      <dgm:spPr/>
      <dgm:t>
        <a:bodyPr/>
        <a:lstStyle/>
        <a:p>
          <a:pPr algn="ctr"/>
          <a:r>
            <a:rPr lang="en-GB" dirty="0"/>
            <a:t>LAGUNA-LBNO (2010-2014)</a:t>
          </a:r>
        </a:p>
      </dgm:t>
    </dgm:pt>
    <dgm:pt modelId="{7EDF04CC-88E7-DC47-B451-CC376832A9D3}" type="parTrans" cxnId="{ACB33943-3C7F-A244-A456-16F02970442B}">
      <dgm:prSet/>
      <dgm:spPr/>
      <dgm:t>
        <a:bodyPr/>
        <a:lstStyle/>
        <a:p>
          <a:pPr algn="ctr"/>
          <a:endParaRPr lang="en-GB"/>
        </a:p>
      </dgm:t>
    </dgm:pt>
    <dgm:pt modelId="{F79B8331-D65E-6F41-9721-E2862A16E571}" type="sibTrans" cxnId="{ACB33943-3C7F-A244-A456-16F02970442B}">
      <dgm:prSet/>
      <dgm:spPr/>
      <dgm:t>
        <a:bodyPr/>
        <a:lstStyle/>
        <a:p>
          <a:pPr algn="ctr"/>
          <a:endParaRPr lang="en-GB"/>
        </a:p>
      </dgm:t>
    </dgm:pt>
    <dgm:pt modelId="{BD5D5EEA-25C1-1E47-A8EC-6A9867B1E094}">
      <dgm:prSet phldrT="[Texte]"/>
      <dgm:spPr/>
      <dgm:t>
        <a:bodyPr/>
        <a:lstStyle/>
        <a:p>
          <a:pPr algn="ctr"/>
          <a:r>
            <a:rPr lang="en-GB" dirty="0"/>
            <a:t>COST Action CA15139 (2015-2019)</a:t>
          </a:r>
        </a:p>
      </dgm:t>
    </dgm:pt>
    <dgm:pt modelId="{83EDABE2-C417-C449-A1FD-F1BF99B1BA76}" type="parTrans" cxnId="{565A2D9E-23FE-FF49-9AD9-60DC2BFC00E2}">
      <dgm:prSet/>
      <dgm:spPr/>
      <dgm:t>
        <a:bodyPr/>
        <a:lstStyle/>
        <a:p>
          <a:endParaRPr lang="en-GB"/>
        </a:p>
      </dgm:t>
    </dgm:pt>
    <dgm:pt modelId="{F95086E1-29D7-814A-B6F3-EA1FE623E5E9}" type="sibTrans" cxnId="{565A2D9E-23FE-FF49-9AD9-60DC2BFC00E2}">
      <dgm:prSet/>
      <dgm:spPr/>
      <dgm:t>
        <a:bodyPr/>
        <a:lstStyle/>
        <a:p>
          <a:endParaRPr lang="en-GB"/>
        </a:p>
      </dgm:t>
    </dgm:pt>
    <dgm:pt modelId="{37938472-9217-3B48-8E7A-27C3E7EFDB53}" type="pres">
      <dgm:prSet presAssocID="{7AEE0BBC-E1B8-834A-94A6-CA16212CFD54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DD1E28A-BDEB-604C-96B2-82F4413F0A32}" type="pres">
      <dgm:prSet presAssocID="{EE6526CD-2162-A148-8E0C-3D4AB50F175C}" presName="centerShape" presStyleLbl="node0" presStyleIdx="0" presStyleCnt="1"/>
      <dgm:spPr/>
    </dgm:pt>
    <dgm:pt modelId="{38DA1CFE-A892-9E4D-86B8-28C922BCB30C}" type="pres">
      <dgm:prSet presAssocID="{041A4BD4-C7F4-8D4E-B2D4-8FD7366666E7}" presName="parTrans" presStyleLbl="bgSibTrans2D1" presStyleIdx="0" presStyleCnt="6"/>
      <dgm:spPr/>
    </dgm:pt>
    <dgm:pt modelId="{020EAFF4-7335-834A-BF88-3A8A607E5FDF}" type="pres">
      <dgm:prSet presAssocID="{A2208E33-69E5-4D46-B57D-B27F81FA219E}" presName="node" presStyleLbl="node1" presStyleIdx="0" presStyleCnt="6">
        <dgm:presLayoutVars>
          <dgm:bulletEnabled val="1"/>
        </dgm:presLayoutVars>
      </dgm:prSet>
      <dgm:spPr/>
    </dgm:pt>
    <dgm:pt modelId="{31C304B1-DF0F-EC47-8644-1FD5D326718A}" type="pres">
      <dgm:prSet presAssocID="{1BA29D3B-0099-DA4D-A220-84C06D720003}" presName="parTrans" presStyleLbl="bgSibTrans2D1" presStyleIdx="1" presStyleCnt="6"/>
      <dgm:spPr/>
    </dgm:pt>
    <dgm:pt modelId="{19969AB2-CFF9-1D49-8E6E-685BFEC874D8}" type="pres">
      <dgm:prSet presAssocID="{AF6ABEDA-F788-384B-B98A-7F0E9CFA8E34}" presName="node" presStyleLbl="node1" presStyleIdx="1" presStyleCnt="6">
        <dgm:presLayoutVars>
          <dgm:bulletEnabled val="1"/>
        </dgm:presLayoutVars>
      </dgm:prSet>
      <dgm:spPr/>
    </dgm:pt>
    <dgm:pt modelId="{BDA2632F-375B-A949-825C-0334983C1FFD}" type="pres">
      <dgm:prSet presAssocID="{49285AD6-2A61-9449-9A23-24085139395A}" presName="parTrans" presStyleLbl="bgSibTrans2D1" presStyleIdx="2" presStyleCnt="6"/>
      <dgm:spPr/>
    </dgm:pt>
    <dgm:pt modelId="{7B0C551F-BCF5-6045-B043-95DB0E812057}" type="pres">
      <dgm:prSet presAssocID="{9DC4FDB9-4388-B746-A631-167054630DFA}" presName="node" presStyleLbl="node1" presStyleIdx="2" presStyleCnt="6">
        <dgm:presLayoutVars>
          <dgm:bulletEnabled val="1"/>
        </dgm:presLayoutVars>
      </dgm:prSet>
      <dgm:spPr/>
    </dgm:pt>
    <dgm:pt modelId="{B7CB2CDB-EB63-B745-ADB1-C6EBF2E6F6EF}" type="pres">
      <dgm:prSet presAssocID="{4CCDDDAF-CE79-544E-A67D-21E583513FB6}" presName="parTrans" presStyleLbl="bgSibTrans2D1" presStyleIdx="3" presStyleCnt="6"/>
      <dgm:spPr/>
    </dgm:pt>
    <dgm:pt modelId="{92F89FD8-B233-2C43-8428-8278B2E88C4C}" type="pres">
      <dgm:prSet presAssocID="{0A38D851-A442-234A-A88B-07336473154C}" presName="node" presStyleLbl="node1" presStyleIdx="3" presStyleCnt="6">
        <dgm:presLayoutVars>
          <dgm:bulletEnabled val="1"/>
        </dgm:presLayoutVars>
      </dgm:prSet>
      <dgm:spPr/>
    </dgm:pt>
    <dgm:pt modelId="{E61A4675-BF82-FB45-9A02-D181E233724D}" type="pres">
      <dgm:prSet presAssocID="{7EDF04CC-88E7-DC47-B451-CC376832A9D3}" presName="parTrans" presStyleLbl="bgSibTrans2D1" presStyleIdx="4" presStyleCnt="6"/>
      <dgm:spPr/>
    </dgm:pt>
    <dgm:pt modelId="{FCE4DEF1-F129-094A-B0AE-DEDDB750A355}" type="pres">
      <dgm:prSet presAssocID="{512399D5-355B-834E-9A64-35F92D5FC982}" presName="node" presStyleLbl="node1" presStyleIdx="4" presStyleCnt="6">
        <dgm:presLayoutVars>
          <dgm:bulletEnabled val="1"/>
        </dgm:presLayoutVars>
      </dgm:prSet>
      <dgm:spPr/>
    </dgm:pt>
    <dgm:pt modelId="{D88B08BD-CE16-454E-8DF6-85A3CE5F90D1}" type="pres">
      <dgm:prSet presAssocID="{83EDABE2-C417-C449-A1FD-F1BF99B1BA76}" presName="parTrans" presStyleLbl="bgSibTrans2D1" presStyleIdx="5" presStyleCnt="6"/>
      <dgm:spPr/>
    </dgm:pt>
    <dgm:pt modelId="{4D2087DC-CA1E-2F43-AFB9-132720C933A0}" type="pres">
      <dgm:prSet presAssocID="{BD5D5EEA-25C1-1E47-A8EC-6A9867B1E094}" presName="node" presStyleLbl="node1" presStyleIdx="5" presStyleCnt="6">
        <dgm:presLayoutVars>
          <dgm:bulletEnabled val="1"/>
        </dgm:presLayoutVars>
      </dgm:prSet>
      <dgm:spPr/>
    </dgm:pt>
  </dgm:ptLst>
  <dgm:cxnLst>
    <dgm:cxn modelId="{CADFE806-E0FF-2E4C-A0C3-6D8B713E73B5}" srcId="{EE6526CD-2162-A148-8E0C-3D4AB50F175C}" destId="{9DC4FDB9-4388-B746-A631-167054630DFA}" srcOrd="2" destOrd="0" parTransId="{49285AD6-2A61-9449-9A23-24085139395A}" sibTransId="{B61FE2BC-DA96-C046-9BC1-07573F45EE3C}"/>
    <dgm:cxn modelId="{265EBD32-87F9-6146-A8B1-2F2BCEC28F38}" type="presOf" srcId="{7AEE0BBC-E1B8-834A-94A6-CA16212CFD54}" destId="{37938472-9217-3B48-8E7A-27C3E7EFDB53}" srcOrd="0" destOrd="0" presId="urn:microsoft.com/office/officeart/2005/8/layout/radial4"/>
    <dgm:cxn modelId="{ACB33943-3C7F-A244-A456-16F02970442B}" srcId="{EE6526CD-2162-A148-8E0C-3D4AB50F175C}" destId="{512399D5-355B-834E-9A64-35F92D5FC982}" srcOrd="4" destOrd="0" parTransId="{7EDF04CC-88E7-DC47-B451-CC376832A9D3}" sibTransId="{F79B8331-D65E-6F41-9721-E2862A16E571}"/>
    <dgm:cxn modelId="{590D0745-8742-AC46-813D-142ADC39C105}" type="presOf" srcId="{041A4BD4-C7F4-8D4E-B2D4-8FD7366666E7}" destId="{38DA1CFE-A892-9E4D-86B8-28C922BCB30C}" srcOrd="0" destOrd="0" presId="urn:microsoft.com/office/officeart/2005/8/layout/radial4"/>
    <dgm:cxn modelId="{C628D759-A0F1-6E40-9DE9-18A19E5458F7}" type="presOf" srcId="{512399D5-355B-834E-9A64-35F92D5FC982}" destId="{FCE4DEF1-F129-094A-B0AE-DEDDB750A355}" srcOrd="0" destOrd="0" presId="urn:microsoft.com/office/officeart/2005/8/layout/radial4"/>
    <dgm:cxn modelId="{70938963-13D7-1B4E-96E8-4002447B006E}" type="presOf" srcId="{49285AD6-2A61-9449-9A23-24085139395A}" destId="{BDA2632F-375B-A949-825C-0334983C1FFD}" srcOrd="0" destOrd="0" presId="urn:microsoft.com/office/officeart/2005/8/layout/radial4"/>
    <dgm:cxn modelId="{A2ED7C68-AD6B-284C-B9C1-5717CC4AEC5D}" type="presOf" srcId="{AF6ABEDA-F788-384B-B98A-7F0E9CFA8E34}" destId="{19969AB2-CFF9-1D49-8E6E-685BFEC874D8}" srcOrd="0" destOrd="0" presId="urn:microsoft.com/office/officeart/2005/8/layout/radial4"/>
    <dgm:cxn modelId="{1B70A46A-7740-4942-9036-20BA92E3B881}" type="presOf" srcId="{9DC4FDB9-4388-B746-A631-167054630DFA}" destId="{7B0C551F-BCF5-6045-B043-95DB0E812057}" srcOrd="0" destOrd="0" presId="urn:microsoft.com/office/officeart/2005/8/layout/radial4"/>
    <dgm:cxn modelId="{B8F41074-9DFB-5A46-8026-13CCB2170922}" type="presOf" srcId="{A2208E33-69E5-4D46-B57D-B27F81FA219E}" destId="{020EAFF4-7335-834A-BF88-3A8A607E5FDF}" srcOrd="0" destOrd="0" presId="urn:microsoft.com/office/officeart/2005/8/layout/radial4"/>
    <dgm:cxn modelId="{B07B8298-A087-4147-98C7-CD9345DC6DA9}" srcId="{EE6526CD-2162-A148-8E0C-3D4AB50F175C}" destId="{0A38D851-A442-234A-A88B-07336473154C}" srcOrd="3" destOrd="0" parTransId="{4CCDDDAF-CE79-544E-A67D-21E583513FB6}" sibTransId="{E4D71C5F-8C79-CC42-B2C8-A5EE72321C2D}"/>
    <dgm:cxn modelId="{2705289E-E782-324D-B8CC-3F6F6B0FA21E}" type="presOf" srcId="{EE6526CD-2162-A148-8E0C-3D4AB50F175C}" destId="{3DD1E28A-BDEB-604C-96B2-82F4413F0A32}" srcOrd="0" destOrd="0" presId="urn:microsoft.com/office/officeart/2005/8/layout/radial4"/>
    <dgm:cxn modelId="{565A2D9E-23FE-FF49-9AD9-60DC2BFC00E2}" srcId="{EE6526CD-2162-A148-8E0C-3D4AB50F175C}" destId="{BD5D5EEA-25C1-1E47-A8EC-6A9867B1E094}" srcOrd="5" destOrd="0" parTransId="{83EDABE2-C417-C449-A1FD-F1BF99B1BA76}" sibTransId="{F95086E1-29D7-814A-B6F3-EA1FE623E5E9}"/>
    <dgm:cxn modelId="{85EF70A1-2BB3-6444-B231-FA69DA7BD970}" srcId="{7AEE0BBC-E1B8-834A-94A6-CA16212CFD54}" destId="{EE6526CD-2162-A148-8E0C-3D4AB50F175C}" srcOrd="0" destOrd="0" parTransId="{CC05197D-7BF2-6E40-8D69-56CB63E54471}" sibTransId="{9D5CF0C5-98A7-034C-82C7-756048FADE0D}"/>
    <dgm:cxn modelId="{4F055AAE-444C-E143-B84A-CC2B2F9A082D}" type="presOf" srcId="{0A38D851-A442-234A-A88B-07336473154C}" destId="{92F89FD8-B233-2C43-8428-8278B2E88C4C}" srcOrd="0" destOrd="0" presId="urn:microsoft.com/office/officeart/2005/8/layout/radial4"/>
    <dgm:cxn modelId="{BA16D8BD-3B0A-6545-83B3-3EEE1FA8A38F}" type="presOf" srcId="{83EDABE2-C417-C449-A1FD-F1BF99B1BA76}" destId="{D88B08BD-CE16-454E-8DF6-85A3CE5F90D1}" srcOrd="0" destOrd="0" presId="urn:microsoft.com/office/officeart/2005/8/layout/radial4"/>
    <dgm:cxn modelId="{F2AF00C2-9E78-F74A-90F1-D2632D48F7DD}" type="presOf" srcId="{1BA29D3B-0099-DA4D-A220-84C06D720003}" destId="{31C304B1-DF0F-EC47-8644-1FD5D326718A}" srcOrd="0" destOrd="0" presId="urn:microsoft.com/office/officeart/2005/8/layout/radial4"/>
    <dgm:cxn modelId="{DD5FCBC2-12EB-964B-8CDC-2C285E0F3D76}" srcId="{EE6526CD-2162-A148-8E0C-3D4AB50F175C}" destId="{AF6ABEDA-F788-384B-B98A-7F0E9CFA8E34}" srcOrd="1" destOrd="0" parTransId="{1BA29D3B-0099-DA4D-A220-84C06D720003}" sibTransId="{6AFC15F6-BFB6-1A4E-B21B-87526B5D8D1B}"/>
    <dgm:cxn modelId="{0DF5D7C9-8CE3-EB49-9DE3-D011A0EB6E21}" type="presOf" srcId="{BD5D5EEA-25C1-1E47-A8EC-6A9867B1E094}" destId="{4D2087DC-CA1E-2F43-AFB9-132720C933A0}" srcOrd="0" destOrd="0" presId="urn:microsoft.com/office/officeart/2005/8/layout/radial4"/>
    <dgm:cxn modelId="{96A3E0EC-0A74-2B40-9B87-C0BD594C7B46}" srcId="{EE6526CD-2162-A148-8E0C-3D4AB50F175C}" destId="{A2208E33-69E5-4D46-B57D-B27F81FA219E}" srcOrd="0" destOrd="0" parTransId="{041A4BD4-C7F4-8D4E-B2D4-8FD7366666E7}" sibTransId="{819ABFE1-1C51-AB44-A1D5-F9903EF492D3}"/>
    <dgm:cxn modelId="{8F86A3EF-5B6E-A64D-968D-A5790DA36146}" type="presOf" srcId="{4CCDDDAF-CE79-544E-A67D-21E583513FB6}" destId="{B7CB2CDB-EB63-B745-ADB1-C6EBF2E6F6EF}" srcOrd="0" destOrd="0" presId="urn:microsoft.com/office/officeart/2005/8/layout/radial4"/>
    <dgm:cxn modelId="{335C96FF-48F8-BC4E-AD06-388B98BD69B0}" type="presOf" srcId="{7EDF04CC-88E7-DC47-B451-CC376832A9D3}" destId="{E61A4675-BF82-FB45-9A02-D181E233724D}" srcOrd="0" destOrd="0" presId="urn:microsoft.com/office/officeart/2005/8/layout/radial4"/>
    <dgm:cxn modelId="{03029FCF-6731-084D-98E9-B002B459D08A}" type="presParOf" srcId="{37938472-9217-3B48-8E7A-27C3E7EFDB53}" destId="{3DD1E28A-BDEB-604C-96B2-82F4413F0A32}" srcOrd="0" destOrd="0" presId="urn:microsoft.com/office/officeart/2005/8/layout/radial4"/>
    <dgm:cxn modelId="{1CE69A5B-7596-FB44-802C-76DE38AA5231}" type="presParOf" srcId="{37938472-9217-3B48-8E7A-27C3E7EFDB53}" destId="{38DA1CFE-A892-9E4D-86B8-28C922BCB30C}" srcOrd="1" destOrd="0" presId="urn:microsoft.com/office/officeart/2005/8/layout/radial4"/>
    <dgm:cxn modelId="{67A2BE97-5E5B-6142-82AE-10A4B4F025FB}" type="presParOf" srcId="{37938472-9217-3B48-8E7A-27C3E7EFDB53}" destId="{020EAFF4-7335-834A-BF88-3A8A607E5FDF}" srcOrd="2" destOrd="0" presId="urn:microsoft.com/office/officeart/2005/8/layout/radial4"/>
    <dgm:cxn modelId="{44471DC0-C23F-A542-9746-F29D5DA31295}" type="presParOf" srcId="{37938472-9217-3B48-8E7A-27C3E7EFDB53}" destId="{31C304B1-DF0F-EC47-8644-1FD5D326718A}" srcOrd="3" destOrd="0" presId="urn:microsoft.com/office/officeart/2005/8/layout/radial4"/>
    <dgm:cxn modelId="{36A79BB2-C964-D84A-B724-3787B633E9A9}" type="presParOf" srcId="{37938472-9217-3B48-8E7A-27C3E7EFDB53}" destId="{19969AB2-CFF9-1D49-8E6E-685BFEC874D8}" srcOrd="4" destOrd="0" presId="urn:microsoft.com/office/officeart/2005/8/layout/radial4"/>
    <dgm:cxn modelId="{729AFEAC-29EE-FE44-844E-C83191736177}" type="presParOf" srcId="{37938472-9217-3B48-8E7A-27C3E7EFDB53}" destId="{BDA2632F-375B-A949-825C-0334983C1FFD}" srcOrd="5" destOrd="0" presId="urn:microsoft.com/office/officeart/2005/8/layout/radial4"/>
    <dgm:cxn modelId="{71E2699A-6935-2A42-A87B-B56B8754AD0F}" type="presParOf" srcId="{37938472-9217-3B48-8E7A-27C3E7EFDB53}" destId="{7B0C551F-BCF5-6045-B043-95DB0E812057}" srcOrd="6" destOrd="0" presId="urn:microsoft.com/office/officeart/2005/8/layout/radial4"/>
    <dgm:cxn modelId="{4A4D90E1-5BF0-A242-8A15-D5263933E6E6}" type="presParOf" srcId="{37938472-9217-3B48-8E7A-27C3E7EFDB53}" destId="{B7CB2CDB-EB63-B745-ADB1-C6EBF2E6F6EF}" srcOrd="7" destOrd="0" presId="urn:microsoft.com/office/officeart/2005/8/layout/radial4"/>
    <dgm:cxn modelId="{887DD1C3-56D3-3C4E-9378-6D02E1C32FB4}" type="presParOf" srcId="{37938472-9217-3B48-8E7A-27C3E7EFDB53}" destId="{92F89FD8-B233-2C43-8428-8278B2E88C4C}" srcOrd="8" destOrd="0" presId="urn:microsoft.com/office/officeart/2005/8/layout/radial4"/>
    <dgm:cxn modelId="{95252CD8-2FE4-F04A-8FA0-CA1385D4DD5F}" type="presParOf" srcId="{37938472-9217-3B48-8E7A-27C3E7EFDB53}" destId="{E61A4675-BF82-FB45-9A02-D181E233724D}" srcOrd="9" destOrd="0" presId="urn:microsoft.com/office/officeart/2005/8/layout/radial4"/>
    <dgm:cxn modelId="{8750B26E-2724-C245-B2B4-5799D08CF92A}" type="presParOf" srcId="{37938472-9217-3B48-8E7A-27C3E7EFDB53}" destId="{FCE4DEF1-F129-094A-B0AE-DEDDB750A355}" srcOrd="10" destOrd="0" presId="urn:microsoft.com/office/officeart/2005/8/layout/radial4"/>
    <dgm:cxn modelId="{4B787B02-D4BF-A644-9F2A-F9221B9C7C45}" type="presParOf" srcId="{37938472-9217-3B48-8E7A-27C3E7EFDB53}" destId="{D88B08BD-CE16-454E-8DF6-85A3CE5F90D1}" srcOrd="11" destOrd="0" presId="urn:microsoft.com/office/officeart/2005/8/layout/radial4"/>
    <dgm:cxn modelId="{FB2EFC86-25FE-C341-9AC1-F6839C135137}" type="presParOf" srcId="{37938472-9217-3B48-8E7A-27C3E7EFDB53}" destId="{4D2087DC-CA1E-2F43-AFB9-132720C933A0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624367-62C0-4C4A-85A6-45677C591B1E}" type="doc">
      <dgm:prSet loTypeId="urn:microsoft.com/office/officeart/2009/3/layout/StepUp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A18EA7-4D90-1548-851C-E3EBB22F4355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2022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End of ESSνSB </a:t>
          </a:r>
          <a:r>
            <a:rPr lang="en-GB" sz="1400" b="1" noProof="0" dirty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rPr>
            <a:t>Design Study, CDR and preliminary costing</a:t>
          </a:r>
        </a:p>
      </dgm:t>
    </dgm:pt>
    <dgm:pt modelId="{84B71D96-5FF3-724B-BE4F-04990407D369}" type="parTrans" cxnId="{2E6B57DF-D1FB-2F41-B6ED-6197DE6435FC}">
      <dgm:prSet/>
      <dgm:spPr/>
      <dgm:t>
        <a:bodyPr/>
        <a:lstStyle/>
        <a:p>
          <a:endParaRPr lang="en-GB" sz="1800" noProof="0" dirty="0"/>
        </a:p>
      </dgm:t>
    </dgm:pt>
    <dgm:pt modelId="{8F77C204-1506-2946-A283-EC79BDE0EDA4}" type="sibTrans" cxnId="{2E6B57DF-D1FB-2F41-B6ED-6197DE6435FC}">
      <dgm:prSet/>
      <dgm:spPr/>
      <dgm:t>
        <a:bodyPr/>
        <a:lstStyle/>
        <a:p>
          <a:endParaRPr lang="en-GB" sz="1800" noProof="0" dirty="0"/>
        </a:p>
      </dgm:t>
    </dgm:pt>
    <dgm:pt modelId="{592806B3-0FFB-1A4F-8B61-49B2EBFEBBB0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2012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inception of the project</a:t>
          </a:r>
        </a:p>
      </dgm:t>
    </dgm:pt>
    <dgm:pt modelId="{FE35079E-9397-054F-9D8A-91FA9AE8A0C9}" type="parTrans" cxnId="{FC4F830C-D141-214C-9842-6329E95D0A9E}">
      <dgm:prSet/>
      <dgm:spPr/>
      <dgm:t>
        <a:bodyPr/>
        <a:lstStyle/>
        <a:p>
          <a:endParaRPr lang="en-GB" sz="1800" noProof="0" dirty="0"/>
        </a:p>
      </dgm:t>
    </dgm:pt>
    <dgm:pt modelId="{1619FFC3-E1DA-AD4B-9148-1ECF793DB86E}" type="sibTrans" cxnId="{FC4F830C-D141-214C-9842-6329E95D0A9E}">
      <dgm:prSet/>
      <dgm:spPr/>
      <dgm:t>
        <a:bodyPr/>
        <a:lstStyle/>
        <a:p>
          <a:endParaRPr lang="en-GB" sz="1800" noProof="0" dirty="0"/>
        </a:p>
      </dgm:t>
    </dgm:pt>
    <dgm:pt modelId="{983C0D48-7B1D-334D-BA1F-58EDD94D1D3D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2016-2019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beginning of COST Action </a:t>
          </a:r>
          <a:r>
            <a:rPr lang="en-GB" sz="1400" noProof="0" dirty="0" err="1">
              <a:latin typeface="Times New Roman" charset="0"/>
              <a:ea typeface="Times New Roman" charset="0"/>
              <a:cs typeface="Times New Roman" charset="0"/>
            </a:rPr>
            <a:t>EuroNuNet</a:t>
          </a:r>
          <a:endParaRPr lang="en-GB" sz="1400" noProof="0" dirty="0">
            <a:latin typeface="Times New Roman" charset="0"/>
            <a:ea typeface="Times New Roman" charset="0"/>
            <a:cs typeface="Times New Roman" charset="0"/>
          </a:endParaRPr>
        </a:p>
      </dgm:t>
    </dgm:pt>
    <dgm:pt modelId="{922F3731-F3DF-0A46-AC79-C5E9062BCE91}" type="parTrans" cxnId="{64525843-DA8D-F149-A707-B3F3E301F2A1}">
      <dgm:prSet/>
      <dgm:spPr/>
      <dgm:t>
        <a:bodyPr/>
        <a:lstStyle/>
        <a:p>
          <a:endParaRPr lang="en-GB" sz="1800" noProof="0" dirty="0"/>
        </a:p>
      </dgm:t>
    </dgm:pt>
    <dgm:pt modelId="{B7233D2A-5181-574E-99C9-D26553EADA68}" type="sibTrans" cxnId="{64525843-DA8D-F149-A707-B3F3E301F2A1}">
      <dgm:prSet/>
      <dgm:spPr/>
      <dgm:t>
        <a:bodyPr/>
        <a:lstStyle/>
        <a:p>
          <a:endParaRPr lang="en-GB" sz="1800" noProof="0" dirty="0"/>
        </a:p>
      </dgm:t>
    </dgm:pt>
    <dgm:pt modelId="{D4DBB20D-DB95-F547-A424-A2B1755FC265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2018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beginning of </a:t>
          </a:r>
          <a:r>
            <a:rPr lang="en-GB" sz="1400" noProof="0" dirty="0" err="1">
              <a:latin typeface="Times New Roman" charset="0"/>
              <a:ea typeface="Times New Roman" charset="0"/>
              <a:cs typeface="Times New Roman" charset="0"/>
            </a:rPr>
            <a:t>ESSνSB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 Design Study (EU-H2020)</a:t>
          </a:r>
        </a:p>
      </dgm:t>
    </dgm:pt>
    <dgm:pt modelId="{CE55D81A-A0B3-F04C-BBE3-743766D9CD21}" type="parTrans" cxnId="{36ABDC73-71FF-5743-A8A0-1F2672D0E8A9}">
      <dgm:prSet/>
      <dgm:spPr/>
      <dgm:t>
        <a:bodyPr/>
        <a:lstStyle/>
        <a:p>
          <a:endParaRPr lang="en-GB" sz="1800" noProof="0" dirty="0"/>
        </a:p>
      </dgm:t>
    </dgm:pt>
    <dgm:pt modelId="{A6DA859D-4496-8449-80B8-3903D7B07B41}" type="sibTrans" cxnId="{36ABDC73-71FF-5743-A8A0-1F2672D0E8A9}">
      <dgm:prSet/>
      <dgm:spPr/>
      <dgm:t>
        <a:bodyPr/>
        <a:lstStyle/>
        <a:p>
          <a:endParaRPr lang="en-GB" sz="1800" noProof="0" dirty="0"/>
        </a:p>
      </dgm:t>
    </dgm:pt>
    <dgm:pt modelId="{B02525E8-4DB9-504C-9903-4BBB0B3EA70D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2022-2026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Preparatory Phase, TDR</a:t>
          </a:r>
        </a:p>
      </dgm:t>
    </dgm:pt>
    <dgm:pt modelId="{7E6C9A19-59DB-F548-9F00-90325D5CBC35}" type="parTrans" cxnId="{2866F679-E19F-9C4F-9983-E49C443CEDCE}">
      <dgm:prSet/>
      <dgm:spPr/>
      <dgm:t>
        <a:bodyPr/>
        <a:lstStyle/>
        <a:p>
          <a:endParaRPr lang="en-GB" sz="1800" noProof="0" dirty="0"/>
        </a:p>
      </dgm:t>
    </dgm:pt>
    <dgm:pt modelId="{264C7109-699D-6C4A-A4BD-0C72354B284E}" type="sibTrans" cxnId="{2866F679-E19F-9C4F-9983-E49C443CEDCE}">
      <dgm:prSet/>
      <dgm:spPr/>
      <dgm:t>
        <a:bodyPr/>
        <a:lstStyle/>
        <a:p>
          <a:endParaRPr lang="en-GB" sz="1800" noProof="0" dirty="0"/>
        </a:p>
      </dgm:t>
    </dgm:pt>
    <dgm:pt modelId="{F107E74D-B8D4-A744-BE24-D2AD3B10C22D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2026-2028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Preconstruction Phase, International Agreement</a:t>
          </a:r>
        </a:p>
      </dgm:t>
    </dgm:pt>
    <dgm:pt modelId="{719992A6-E5EF-A040-9FFA-850F8D3A5493}" type="parTrans" cxnId="{D3E173D7-87D3-794C-8D93-8BC66FE803A9}">
      <dgm:prSet/>
      <dgm:spPr/>
      <dgm:t>
        <a:bodyPr/>
        <a:lstStyle/>
        <a:p>
          <a:endParaRPr lang="en-GB" sz="1800" noProof="0" dirty="0"/>
        </a:p>
      </dgm:t>
    </dgm:pt>
    <dgm:pt modelId="{F07A1EEB-3135-514E-8C5D-28655CD31B48}" type="sibTrans" cxnId="{D3E173D7-87D3-794C-8D93-8BC66FE803A9}">
      <dgm:prSet/>
      <dgm:spPr/>
      <dgm:t>
        <a:bodyPr/>
        <a:lstStyle/>
        <a:p>
          <a:endParaRPr lang="en-GB" sz="1800" noProof="0" dirty="0"/>
        </a:p>
      </dgm:t>
    </dgm:pt>
    <dgm:pt modelId="{A010F976-E9E0-A148-8283-909249470DA3}">
      <dgm:prSet phldrT="[Text]" custT="1"/>
      <dgm:spPr/>
      <dgm:t>
        <a:bodyPr/>
        <a:lstStyle/>
        <a:p>
          <a:r>
            <a:rPr lang="en-GB" sz="1400" b="1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2028-2036</a:t>
          </a:r>
          <a:r>
            <a:rPr lang="en-GB" sz="1400" b="0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: Construction of the facility and detectors, including commissioning</a:t>
          </a:r>
        </a:p>
      </dgm:t>
    </dgm:pt>
    <dgm:pt modelId="{263D7637-1A21-A04A-BC59-40C197524200}" type="parTrans" cxnId="{9AD6C2BB-D4A8-6A46-8986-7DF8E422D2BE}">
      <dgm:prSet/>
      <dgm:spPr/>
      <dgm:t>
        <a:bodyPr/>
        <a:lstStyle/>
        <a:p>
          <a:endParaRPr lang="en-GB" sz="1800" noProof="0" dirty="0"/>
        </a:p>
      </dgm:t>
    </dgm:pt>
    <dgm:pt modelId="{59022325-0FAE-E748-9693-261F0AD50856}" type="sibTrans" cxnId="{9AD6C2BB-D4A8-6A46-8986-7DF8E422D2BE}">
      <dgm:prSet/>
      <dgm:spPr/>
      <dgm:t>
        <a:bodyPr/>
        <a:lstStyle/>
        <a:p>
          <a:endParaRPr lang="en-GB" sz="1800" noProof="0" dirty="0"/>
        </a:p>
      </dgm:t>
    </dgm:pt>
    <dgm:pt modelId="{4D19CF5D-0246-5448-9708-E54693EA46CA}">
      <dgm:prSet phldrT="[Text]" custT="1"/>
      <dgm:spPr/>
      <dgm:t>
        <a:bodyPr/>
        <a:lstStyle/>
        <a:p>
          <a:r>
            <a:rPr lang="en-GB" sz="1400" b="1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2037-</a:t>
          </a:r>
          <a:r>
            <a:rPr lang="en-GB" sz="1400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: Data taking</a:t>
          </a:r>
        </a:p>
      </dgm:t>
    </dgm:pt>
    <dgm:pt modelId="{B70419A6-7269-0449-BB4F-BF8011A31160}" type="parTrans" cxnId="{A6629817-A2FD-2945-9CBA-42D99B644555}">
      <dgm:prSet/>
      <dgm:spPr/>
      <dgm:t>
        <a:bodyPr/>
        <a:lstStyle/>
        <a:p>
          <a:endParaRPr lang="en-GB" noProof="0" dirty="0"/>
        </a:p>
      </dgm:t>
    </dgm:pt>
    <dgm:pt modelId="{9154FC06-1B1B-054C-8B39-983368673A6C}" type="sibTrans" cxnId="{A6629817-A2FD-2945-9CBA-42D99B644555}">
      <dgm:prSet/>
      <dgm:spPr/>
      <dgm:t>
        <a:bodyPr/>
        <a:lstStyle/>
        <a:p>
          <a:endParaRPr lang="en-GB" noProof="0" dirty="0"/>
        </a:p>
      </dgm:t>
    </dgm:pt>
    <dgm:pt modelId="{0E9CF370-5158-6A48-87C2-8F3D728F5052}" type="pres">
      <dgm:prSet presAssocID="{32624367-62C0-4C4A-85A6-45677C591B1E}" presName="rootnode" presStyleCnt="0">
        <dgm:presLayoutVars>
          <dgm:chMax/>
          <dgm:chPref/>
          <dgm:dir/>
          <dgm:animLvl val="lvl"/>
        </dgm:presLayoutVars>
      </dgm:prSet>
      <dgm:spPr/>
    </dgm:pt>
    <dgm:pt modelId="{30B7C3ED-BBBC-5442-AFBF-6F88CE3442CF}" type="pres">
      <dgm:prSet presAssocID="{592806B3-0FFB-1A4F-8B61-49B2EBFEBBB0}" presName="composite" presStyleCnt="0"/>
      <dgm:spPr/>
    </dgm:pt>
    <dgm:pt modelId="{6D7F0E9A-FFC7-4147-AAB4-FD1CE7B90151}" type="pres">
      <dgm:prSet presAssocID="{592806B3-0FFB-1A4F-8B61-49B2EBFEBBB0}" presName="LShape" presStyleLbl="alignNode1" presStyleIdx="0" presStyleCnt="15"/>
      <dgm:spPr/>
    </dgm:pt>
    <dgm:pt modelId="{B8863B7D-8AB7-4641-AC29-31B00165D50C}" type="pres">
      <dgm:prSet presAssocID="{592806B3-0FFB-1A4F-8B61-49B2EBFEBBB0}" presName="ParentText" presStyleLbl="revTx" presStyleIdx="0" presStyleCnt="8" custScaleX="121634" custLinFactNeighborX="11858">
        <dgm:presLayoutVars>
          <dgm:chMax val="0"/>
          <dgm:chPref val="0"/>
          <dgm:bulletEnabled val="1"/>
        </dgm:presLayoutVars>
      </dgm:prSet>
      <dgm:spPr/>
    </dgm:pt>
    <dgm:pt modelId="{B5BEA95A-7198-004E-9981-FCFC8D3A15B6}" type="pres">
      <dgm:prSet presAssocID="{592806B3-0FFB-1A4F-8B61-49B2EBFEBBB0}" presName="Triangle" presStyleLbl="alignNode1" presStyleIdx="1" presStyleCnt="15"/>
      <dgm:spPr/>
    </dgm:pt>
    <dgm:pt modelId="{8689A953-1AEA-6D4E-8FE9-8E41D004386F}" type="pres">
      <dgm:prSet presAssocID="{1619FFC3-E1DA-AD4B-9148-1ECF793DB86E}" presName="sibTrans" presStyleCnt="0"/>
      <dgm:spPr/>
    </dgm:pt>
    <dgm:pt modelId="{BD76CB85-75DE-BE47-9966-5B8DA6C3BD75}" type="pres">
      <dgm:prSet presAssocID="{1619FFC3-E1DA-AD4B-9148-1ECF793DB86E}" presName="space" presStyleCnt="0"/>
      <dgm:spPr/>
    </dgm:pt>
    <dgm:pt modelId="{D66E0990-259C-824C-8CB2-F39AFF4217F3}" type="pres">
      <dgm:prSet presAssocID="{983C0D48-7B1D-334D-BA1F-58EDD94D1D3D}" presName="composite" presStyleCnt="0"/>
      <dgm:spPr/>
    </dgm:pt>
    <dgm:pt modelId="{08DB9853-C773-F14A-8513-9FAA15173581}" type="pres">
      <dgm:prSet presAssocID="{983C0D48-7B1D-334D-BA1F-58EDD94D1D3D}" presName="LShape" presStyleLbl="alignNode1" presStyleIdx="2" presStyleCnt="15"/>
      <dgm:spPr/>
    </dgm:pt>
    <dgm:pt modelId="{5746230B-50C9-AF44-823E-1AE00ABBBBE8}" type="pres">
      <dgm:prSet presAssocID="{983C0D48-7B1D-334D-BA1F-58EDD94D1D3D}" presName="ParentText" presStyleLbl="revTx" presStyleIdx="1" presStyleCnt="8" custScaleX="122156" custScaleY="124860" custLinFactNeighborX="12936" custLinFactNeighborY="13519">
        <dgm:presLayoutVars>
          <dgm:chMax val="0"/>
          <dgm:chPref val="0"/>
          <dgm:bulletEnabled val="1"/>
        </dgm:presLayoutVars>
      </dgm:prSet>
      <dgm:spPr/>
    </dgm:pt>
    <dgm:pt modelId="{854634EE-8E5F-7547-BB7D-50174EBF2ECA}" type="pres">
      <dgm:prSet presAssocID="{983C0D48-7B1D-334D-BA1F-58EDD94D1D3D}" presName="Triangle" presStyleLbl="alignNode1" presStyleIdx="3" presStyleCnt="15"/>
      <dgm:spPr/>
    </dgm:pt>
    <dgm:pt modelId="{4402BBF0-E0E5-A54B-8F73-AA0C244454EB}" type="pres">
      <dgm:prSet presAssocID="{B7233D2A-5181-574E-99C9-D26553EADA68}" presName="sibTrans" presStyleCnt="0"/>
      <dgm:spPr/>
    </dgm:pt>
    <dgm:pt modelId="{88A118F2-5C0E-BA4E-A12C-59EFF20A6565}" type="pres">
      <dgm:prSet presAssocID="{B7233D2A-5181-574E-99C9-D26553EADA68}" presName="space" presStyleCnt="0"/>
      <dgm:spPr/>
    </dgm:pt>
    <dgm:pt modelId="{38055516-9FE0-FB4C-971F-D613207A8FFB}" type="pres">
      <dgm:prSet presAssocID="{D4DBB20D-DB95-F547-A424-A2B1755FC265}" presName="composite" presStyleCnt="0"/>
      <dgm:spPr/>
    </dgm:pt>
    <dgm:pt modelId="{E2AF198D-3264-064F-B2DA-0EDA5BC38785}" type="pres">
      <dgm:prSet presAssocID="{D4DBB20D-DB95-F547-A424-A2B1755FC265}" presName="LShape" presStyleLbl="alignNode1" presStyleIdx="4" presStyleCnt="15"/>
      <dgm:spPr/>
    </dgm:pt>
    <dgm:pt modelId="{7B107B4E-6B13-A34E-8561-E4FA75321AA7}" type="pres">
      <dgm:prSet presAssocID="{D4DBB20D-DB95-F547-A424-A2B1755FC265}" presName="ParentText" presStyleLbl="revTx" presStyleIdx="2" presStyleCnt="8" custScaleX="121881" custLinFactNeighborX="10629">
        <dgm:presLayoutVars>
          <dgm:chMax val="0"/>
          <dgm:chPref val="0"/>
          <dgm:bulletEnabled val="1"/>
        </dgm:presLayoutVars>
      </dgm:prSet>
      <dgm:spPr/>
    </dgm:pt>
    <dgm:pt modelId="{CB678BC5-B6D1-5B40-ABD3-35D3BE585A74}" type="pres">
      <dgm:prSet presAssocID="{D4DBB20D-DB95-F547-A424-A2B1755FC265}" presName="Triangle" presStyleLbl="alignNode1" presStyleIdx="5" presStyleCnt="15"/>
      <dgm:spPr/>
    </dgm:pt>
    <dgm:pt modelId="{E7A520B1-9252-4044-ADC6-B047D09B6D05}" type="pres">
      <dgm:prSet presAssocID="{A6DA859D-4496-8449-80B8-3903D7B07B41}" presName="sibTrans" presStyleCnt="0"/>
      <dgm:spPr/>
    </dgm:pt>
    <dgm:pt modelId="{D5F169C9-DB48-274E-9824-4A14A8A47512}" type="pres">
      <dgm:prSet presAssocID="{A6DA859D-4496-8449-80B8-3903D7B07B41}" presName="space" presStyleCnt="0"/>
      <dgm:spPr/>
    </dgm:pt>
    <dgm:pt modelId="{AD89BAF5-251C-0C48-B375-0308FF7BD017}" type="pres">
      <dgm:prSet presAssocID="{3CA18EA7-4D90-1548-851C-E3EBB22F4355}" presName="composite" presStyleCnt="0"/>
      <dgm:spPr/>
    </dgm:pt>
    <dgm:pt modelId="{BFD320F3-7CF6-B14F-B1B5-A912BBDB934D}" type="pres">
      <dgm:prSet presAssocID="{3CA18EA7-4D90-1548-851C-E3EBB22F4355}" presName="LShape" presStyleLbl="alignNode1" presStyleIdx="6" presStyleCnt="15"/>
      <dgm:spPr/>
    </dgm:pt>
    <dgm:pt modelId="{C08C452D-A555-FF45-82A3-43A2CAAF135E}" type="pres">
      <dgm:prSet presAssocID="{3CA18EA7-4D90-1548-851C-E3EBB22F4355}" presName="ParentText" presStyleLbl="revTx" presStyleIdx="3" presStyleCnt="8" custScaleX="134503" custLinFactNeighborX="10629">
        <dgm:presLayoutVars>
          <dgm:chMax val="0"/>
          <dgm:chPref val="0"/>
          <dgm:bulletEnabled val="1"/>
        </dgm:presLayoutVars>
      </dgm:prSet>
      <dgm:spPr/>
    </dgm:pt>
    <dgm:pt modelId="{ACA90027-4604-E547-9400-4CC0AE371000}" type="pres">
      <dgm:prSet presAssocID="{3CA18EA7-4D90-1548-851C-E3EBB22F4355}" presName="Triangle" presStyleLbl="alignNode1" presStyleIdx="7" presStyleCnt="15"/>
      <dgm:spPr/>
    </dgm:pt>
    <dgm:pt modelId="{17278849-16A7-4244-AE32-280D1ECC7EDB}" type="pres">
      <dgm:prSet presAssocID="{8F77C204-1506-2946-A283-EC79BDE0EDA4}" presName="sibTrans" presStyleCnt="0"/>
      <dgm:spPr/>
    </dgm:pt>
    <dgm:pt modelId="{560641D2-5CF3-8B49-A0D2-1A321544C986}" type="pres">
      <dgm:prSet presAssocID="{8F77C204-1506-2946-A283-EC79BDE0EDA4}" presName="space" presStyleCnt="0"/>
      <dgm:spPr/>
    </dgm:pt>
    <dgm:pt modelId="{F9165A19-DF96-D843-9E99-B32E6CFEDE6B}" type="pres">
      <dgm:prSet presAssocID="{B02525E8-4DB9-504C-9903-4BBB0B3EA70D}" presName="composite" presStyleCnt="0"/>
      <dgm:spPr/>
    </dgm:pt>
    <dgm:pt modelId="{065BB7F0-A9E6-7649-BF42-D7CC06014510}" type="pres">
      <dgm:prSet presAssocID="{B02525E8-4DB9-504C-9903-4BBB0B3EA70D}" presName="LShape" presStyleLbl="alignNode1" presStyleIdx="8" presStyleCnt="15"/>
      <dgm:spPr/>
    </dgm:pt>
    <dgm:pt modelId="{F7047590-6511-5F43-A213-2A0B3BC9F918}" type="pres">
      <dgm:prSet presAssocID="{B02525E8-4DB9-504C-9903-4BBB0B3EA70D}" presName="ParentText" presStyleLbl="revTx" presStyleIdx="4" presStyleCnt="8" custScaleX="120366" custLinFactNeighborX="9448">
        <dgm:presLayoutVars>
          <dgm:chMax val="0"/>
          <dgm:chPref val="0"/>
          <dgm:bulletEnabled val="1"/>
        </dgm:presLayoutVars>
      </dgm:prSet>
      <dgm:spPr/>
    </dgm:pt>
    <dgm:pt modelId="{15121FBF-A34F-4C4A-BC99-89D2690719DD}" type="pres">
      <dgm:prSet presAssocID="{B02525E8-4DB9-504C-9903-4BBB0B3EA70D}" presName="Triangle" presStyleLbl="alignNode1" presStyleIdx="9" presStyleCnt="15"/>
      <dgm:spPr/>
    </dgm:pt>
    <dgm:pt modelId="{433EA1B0-5F04-8146-B70A-07A76BD1A19D}" type="pres">
      <dgm:prSet presAssocID="{264C7109-699D-6C4A-A4BD-0C72354B284E}" presName="sibTrans" presStyleCnt="0"/>
      <dgm:spPr/>
    </dgm:pt>
    <dgm:pt modelId="{4791B523-2255-B24F-A5F8-F250B93E45EC}" type="pres">
      <dgm:prSet presAssocID="{264C7109-699D-6C4A-A4BD-0C72354B284E}" presName="space" presStyleCnt="0"/>
      <dgm:spPr/>
    </dgm:pt>
    <dgm:pt modelId="{C87E3E39-53F1-3F4B-AC1B-582178D5DE18}" type="pres">
      <dgm:prSet presAssocID="{F107E74D-B8D4-A744-BE24-D2AD3B10C22D}" presName="composite" presStyleCnt="0"/>
      <dgm:spPr/>
    </dgm:pt>
    <dgm:pt modelId="{F34B795B-55E7-464D-BBB1-09A10ADED501}" type="pres">
      <dgm:prSet presAssocID="{F107E74D-B8D4-A744-BE24-D2AD3B10C22D}" presName="LShape" presStyleLbl="alignNode1" presStyleIdx="10" presStyleCnt="15"/>
      <dgm:spPr/>
    </dgm:pt>
    <dgm:pt modelId="{14625940-912B-E541-A87B-CE303628B6B9}" type="pres">
      <dgm:prSet presAssocID="{F107E74D-B8D4-A744-BE24-D2AD3B10C22D}" presName="ParentText" presStyleLbl="revTx" presStyleIdx="5" presStyleCnt="8" custScaleX="123151" custLinFactNeighborX="11810">
        <dgm:presLayoutVars>
          <dgm:chMax val="0"/>
          <dgm:chPref val="0"/>
          <dgm:bulletEnabled val="1"/>
        </dgm:presLayoutVars>
      </dgm:prSet>
      <dgm:spPr/>
    </dgm:pt>
    <dgm:pt modelId="{94F057B5-C88B-1144-85C9-B783DC524E1D}" type="pres">
      <dgm:prSet presAssocID="{F107E74D-B8D4-A744-BE24-D2AD3B10C22D}" presName="Triangle" presStyleLbl="alignNode1" presStyleIdx="11" presStyleCnt="15"/>
      <dgm:spPr/>
    </dgm:pt>
    <dgm:pt modelId="{A4170BCF-DB22-A84E-814A-2B1F8E12E416}" type="pres">
      <dgm:prSet presAssocID="{F07A1EEB-3135-514E-8C5D-28655CD31B48}" presName="sibTrans" presStyleCnt="0"/>
      <dgm:spPr/>
    </dgm:pt>
    <dgm:pt modelId="{54843259-8D35-3142-9A9A-31BA8393D34A}" type="pres">
      <dgm:prSet presAssocID="{F07A1EEB-3135-514E-8C5D-28655CD31B48}" presName="space" presStyleCnt="0"/>
      <dgm:spPr/>
    </dgm:pt>
    <dgm:pt modelId="{EFBCBDB7-7BBA-6647-8E38-3BE7C81C3470}" type="pres">
      <dgm:prSet presAssocID="{A010F976-E9E0-A148-8283-909249470DA3}" presName="composite" presStyleCnt="0"/>
      <dgm:spPr/>
    </dgm:pt>
    <dgm:pt modelId="{BBD1B916-BA93-8F49-A541-F507AE479577}" type="pres">
      <dgm:prSet presAssocID="{A010F976-E9E0-A148-8283-909249470DA3}" presName="LShape" presStyleLbl="alignNode1" presStyleIdx="12" presStyleCnt="15" custLinFactNeighborX="-17628" custLinFactNeighborY="3451"/>
      <dgm:spPr/>
    </dgm:pt>
    <dgm:pt modelId="{E90882AD-4811-4749-85C4-A55B805D9FF2}" type="pres">
      <dgm:prSet presAssocID="{A010F976-E9E0-A148-8283-909249470DA3}" presName="ParentText" presStyleLbl="revTx" presStyleIdx="6" presStyleCnt="8" custScaleX="144784" custLinFactNeighborX="2986" custLinFactNeighborY="3931">
        <dgm:presLayoutVars>
          <dgm:chMax val="0"/>
          <dgm:chPref val="0"/>
          <dgm:bulletEnabled val="1"/>
        </dgm:presLayoutVars>
      </dgm:prSet>
      <dgm:spPr/>
    </dgm:pt>
    <dgm:pt modelId="{425DE511-5AF6-4341-8FC5-F6A28A7103F9}" type="pres">
      <dgm:prSet presAssocID="{A010F976-E9E0-A148-8283-909249470DA3}" presName="Triangle" presStyleLbl="alignNode1" presStyleIdx="13" presStyleCnt="15"/>
      <dgm:spPr/>
    </dgm:pt>
    <dgm:pt modelId="{AF241F67-C40F-AA4B-98D2-E261CBB4D846}" type="pres">
      <dgm:prSet presAssocID="{59022325-0FAE-E748-9693-261F0AD50856}" presName="sibTrans" presStyleCnt="0"/>
      <dgm:spPr/>
    </dgm:pt>
    <dgm:pt modelId="{8DA37065-5B15-CF42-82F4-B66B545A2E66}" type="pres">
      <dgm:prSet presAssocID="{59022325-0FAE-E748-9693-261F0AD50856}" presName="space" presStyleCnt="0"/>
      <dgm:spPr/>
    </dgm:pt>
    <dgm:pt modelId="{A9ECB3CE-F9F3-514A-9EF6-94B389688443}" type="pres">
      <dgm:prSet presAssocID="{4D19CF5D-0246-5448-9708-E54693EA46CA}" presName="composite" presStyleCnt="0"/>
      <dgm:spPr/>
    </dgm:pt>
    <dgm:pt modelId="{5A42AC8B-DB86-4144-AAE4-3CCE594D2E73}" type="pres">
      <dgm:prSet presAssocID="{4D19CF5D-0246-5448-9708-E54693EA46CA}" presName="LShape" presStyleLbl="alignNode1" presStyleIdx="14" presStyleCnt="15"/>
      <dgm:spPr/>
    </dgm:pt>
    <dgm:pt modelId="{92C25A47-3DE8-A442-BEBB-DB794A0035D7}" type="pres">
      <dgm:prSet presAssocID="{4D19CF5D-0246-5448-9708-E54693EA46CA}" presName="ParentText" presStyleLbl="revTx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FC4F830C-D141-214C-9842-6329E95D0A9E}" srcId="{32624367-62C0-4C4A-85A6-45677C591B1E}" destId="{592806B3-0FFB-1A4F-8B61-49B2EBFEBBB0}" srcOrd="0" destOrd="0" parTransId="{FE35079E-9397-054F-9D8A-91FA9AE8A0C9}" sibTransId="{1619FFC3-E1DA-AD4B-9148-1ECF793DB86E}"/>
    <dgm:cxn modelId="{A6629817-A2FD-2945-9CBA-42D99B644555}" srcId="{32624367-62C0-4C4A-85A6-45677C591B1E}" destId="{4D19CF5D-0246-5448-9708-E54693EA46CA}" srcOrd="7" destOrd="0" parTransId="{B70419A6-7269-0449-BB4F-BF8011A31160}" sibTransId="{9154FC06-1B1B-054C-8B39-983368673A6C}"/>
    <dgm:cxn modelId="{93D30D1E-43CF-4C4A-8B23-6528FEE452F1}" type="presOf" srcId="{B02525E8-4DB9-504C-9903-4BBB0B3EA70D}" destId="{F7047590-6511-5F43-A213-2A0B3BC9F918}" srcOrd="0" destOrd="0" presId="urn:microsoft.com/office/officeart/2009/3/layout/StepUpProcess"/>
    <dgm:cxn modelId="{F091FC30-DC53-EC44-A86B-AD8AC8940034}" type="presOf" srcId="{F107E74D-B8D4-A744-BE24-D2AD3B10C22D}" destId="{14625940-912B-E541-A87B-CE303628B6B9}" srcOrd="0" destOrd="0" presId="urn:microsoft.com/office/officeart/2009/3/layout/StepUpProcess"/>
    <dgm:cxn modelId="{16D5173D-2F68-A94F-BA69-8705D4380762}" type="presOf" srcId="{A010F976-E9E0-A148-8283-909249470DA3}" destId="{E90882AD-4811-4749-85C4-A55B805D9FF2}" srcOrd="0" destOrd="0" presId="urn:microsoft.com/office/officeart/2009/3/layout/StepUpProcess"/>
    <dgm:cxn modelId="{64525843-DA8D-F149-A707-B3F3E301F2A1}" srcId="{32624367-62C0-4C4A-85A6-45677C591B1E}" destId="{983C0D48-7B1D-334D-BA1F-58EDD94D1D3D}" srcOrd="1" destOrd="0" parTransId="{922F3731-F3DF-0A46-AC79-C5E9062BCE91}" sibTransId="{B7233D2A-5181-574E-99C9-D26553EADA68}"/>
    <dgm:cxn modelId="{A79E7C54-F7AE-2849-A65A-92E36220D27A}" type="presOf" srcId="{32624367-62C0-4C4A-85A6-45677C591B1E}" destId="{0E9CF370-5158-6A48-87C2-8F3D728F5052}" srcOrd="0" destOrd="0" presId="urn:microsoft.com/office/officeart/2009/3/layout/StepUpProcess"/>
    <dgm:cxn modelId="{36ABDC73-71FF-5743-A8A0-1F2672D0E8A9}" srcId="{32624367-62C0-4C4A-85A6-45677C591B1E}" destId="{D4DBB20D-DB95-F547-A424-A2B1755FC265}" srcOrd="2" destOrd="0" parTransId="{CE55D81A-A0B3-F04C-BBE3-743766D9CD21}" sibTransId="{A6DA859D-4496-8449-80B8-3903D7B07B41}"/>
    <dgm:cxn modelId="{2866F679-E19F-9C4F-9983-E49C443CEDCE}" srcId="{32624367-62C0-4C4A-85A6-45677C591B1E}" destId="{B02525E8-4DB9-504C-9903-4BBB0B3EA70D}" srcOrd="4" destOrd="0" parTransId="{7E6C9A19-59DB-F548-9F00-90325D5CBC35}" sibTransId="{264C7109-699D-6C4A-A4BD-0C72354B284E}"/>
    <dgm:cxn modelId="{3645E8A0-2171-8E4E-8AC8-C092198355F0}" type="presOf" srcId="{4D19CF5D-0246-5448-9708-E54693EA46CA}" destId="{92C25A47-3DE8-A442-BEBB-DB794A0035D7}" srcOrd="0" destOrd="0" presId="urn:microsoft.com/office/officeart/2009/3/layout/StepUpProcess"/>
    <dgm:cxn modelId="{1AF6D7A6-A0CA-1C43-BA35-B1738BDF3055}" type="presOf" srcId="{592806B3-0FFB-1A4F-8B61-49B2EBFEBBB0}" destId="{B8863B7D-8AB7-4641-AC29-31B00165D50C}" srcOrd="0" destOrd="0" presId="urn:microsoft.com/office/officeart/2009/3/layout/StepUpProcess"/>
    <dgm:cxn modelId="{9AD6C2BB-D4A8-6A46-8986-7DF8E422D2BE}" srcId="{32624367-62C0-4C4A-85A6-45677C591B1E}" destId="{A010F976-E9E0-A148-8283-909249470DA3}" srcOrd="6" destOrd="0" parTransId="{263D7637-1A21-A04A-BC59-40C197524200}" sibTransId="{59022325-0FAE-E748-9693-261F0AD50856}"/>
    <dgm:cxn modelId="{558C88D0-C9B3-084C-A9C1-F12FD0B576F8}" type="presOf" srcId="{3CA18EA7-4D90-1548-851C-E3EBB22F4355}" destId="{C08C452D-A555-FF45-82A3-43A2CAAF135E}" srcOrd="0" destOrd="0" presId="urn:microsoft.com/office/officeart/2009/3/layout/StepUpProcess"/>
    <dgm:cxn modelId="{D67609D7-C9A4-9C47-AC96-4454A07F14E1}" type="presOf" srcId="{D4DBB20D-DB95-F547-A424-A2B1755FC265}" destId="{7B107B4E-6B13-A34E-8561-E4FA75321AA7}" srcOrd="0" destOrd="0" presId="urn:microsoft.com/office/officeart/2009/3/layout/StepUpProcess"/>
    <dgm:cxn modelId="{D3E173D7-87D3-794C-8D93-8BC66FE803A9}" srcId="{32624367-62C0-4C4A-85A6-45677C591B1E}" destId="{F107E74D-B8D4-A744-BE24-D2AD3B10C22D}" srcOrd="5" destOrd="0" parTransId="{719992A6-E5EF-A040-9FFA-850F8D3A5493}" sibTransId="{F07A1EEB-3135-514E-8C5D-28655CD31B48}"/>
    <dgm:cxn modelId="{2E6B57DF-D1FB-2F41-B6ED-6197DE6435FC}" srcId="{32624367-62C0-4C4A-85A6-45677C591B1E}" destId="{3CA18EA7-4D90-1548-851C-E3EBB22F4355}" srcOrd="3" destOrd="0" parTransId="{84B71D96-5FF3-724B-BE4F-04990407D369}" sibTransId="{8F77C204-1506-2946-A283-EC79BDE0EDA4}"/>
    <dgm:cxn modelId="{6380D8E3-6821-8D4B-92AC-F444A477F071}" type="presOf" srcId="{983C0D48-7B1D-334D-BA1F-58EDD94D1D3D}" destId="{5746230B-50C9-AF44-823E-1AE00ABBBBE8}" srcOrd="0" destOrd="0" presId="urn:microsoft.com/office/officeart/2009/3/layout/StepUpProcess"/>
    <dgm:cxn modelId="{74F22F44-6139-EC4F-BA38-66089103C5B0}" type="presParOf" srcId="{0E9CF370-5158-6A48-87C2-8F3D728F5052}" destId="{30B7C3ED-BBBC-5442-AFBF-6F88CE3442CF}" srcOrd="0" destOrd="0" presId="urn:microsoft.com/office/officeart/2009/3/layout/StepUpProcess"/>
    <dgm:cxn modelId="{234EF826-0820-A445-8FE7-2ED41E41C33A}" type="presParOf" srcId="{30B7C3ED-BBBC-5442-AFBF-6F88CE3442CF}" destId="{6D7F0E9A-FFC7-4147-AAB4-FD1CE7B90151}" srcOrd="0" destOrd="0" presId="urn:microsoft.com/office/officeart/2009/3/layout/StepUpProcess"/>
    <dgm:cxn modelId="{7767B71C-35B0-B544-A421-D74A8C500D44}" type="presParOf" srcId="{30B7C3ED-BBBC-5442-AFBF-6F88CE3442CF}" destId="{B8863B7D-8AB7-4641-AC29-31B00165D50C}" srcOrd="1" destOrd="0" presId="urn:microsoft.com/office/officeart/2009/3/layout/StepUpProcess"/>
    <dgm:cxn modelId="{FD8C2ED9-FCE5-2243-B560-696CECC0397F}" type="presParOf" srcId="{30B7C3ED-BBBC-5442-AFBF-6F88CE3442CF}" destId="{B5BEA95A-7198-004E-9981-FCFC8D3A15B6}" srcOrd="2" destOrd="0" presId="urn:microsoft.com/office/officeart/2009/3/layout/StepUpProcess"/>
    <dgm:cxn modelId="{EA9EACA7-994A-354C-A241-85CEDA0F4359}" type="presParOf" srcId="{0E9CF370-5158-6A48-87C2-8F3D728F5052}" destId="{8689A953-1AEA-6D4E-8FE9-8E41D004386F}" srcOrd="1" destOrd="0" presId="urn:microsoft.com/office/officeart/2009/3/layout/StepUpProcess"/>
    <dgm:cxn modelId="{86B1BB69-8EB5-5845-8C62-5BD84BBC9F04}" type="presParOf" srcId="{8689A953-1AEA-6D4E-8FE9-8E41D004386F}" destId="{BD76CB85-75DE-BE47-9966-5B8DA6C3BD75}" srcOrd="0" destOrd="0" presId="urn:microsoft.com/office/officeart/2009/3/layout/StepUpProcess"/>
    <dgm:cxn modelId="{52C93010-0D5F-C341-8A91-A388975514CD}" type="presParOf" srcId="{0E9CF370-5158-6A48-87C2-8F3D728F5052}" destId="{D66E0990-259C-824C-8CB2-F39AFF4217F3}" srcOrd="2" destOrd="0" presId="urn:microsoft.com/office/officeart/2009/3/layout/StepUpProcess"/>
    <dgm:cxn modelId="{2CD19E7F-5A6C-6947-9029-1AA4C482720C}" type="presParOf" srcId="{D66E0990-259C-824C-8CB2-F39AFF4217F3}" destId="{08DB9853-C773-F14A-8513-9FAA15173581}" srcOrd="0" destOrd="0" presId="urn:microsoft.com/office/officeart/2009/3/layout/StepUpProcess"/>
    <dgm:cxn modelId="{19474FDA-EE77-D24D-A99E-8ECAD8669F7E}" type="presParOf" srcId="{D66E0990-259C-824C-8CB2-F39AFF4217F3}" destId="{5746230B-50C9-AF44-823E-1AE00ABBBBE8}" srcOrd="1" destOrd="0" presId="urn:microsoft.com/office/officeart/2009/3/layout/StepUpProcess"/>
    <dgm:cxn modelId="{50E5DA68-49A4-5F4C-BBE7-B2333799BC1D}" type="presParOf" srcId="{D66E0990-259C-824C-8CB2-F39AFF4217F3}" destId="{854634EE-8E5F-7547-BB7D-50174EBF2ECA}" srcOrd="2" destOrd="0" presId="urn:microsoft.com/office/officeart/2009/3/layout/StepUpProcess"/>
    <dgm:cxn modelId="{E7B63689-0B10-724C-9331-1D4451B23D9B}" type="presParOf" srcId="{0E9CF370-5158-6A48-87C2-8F3D728F5052}" destId="{4402BBF0-E0E5-A54B-8F73-AA0C244454EB}" srcOrd="3" destOrd="0" presId="urn:microsoft.com/office/officeart/2009/3/layout/StepUpProcess"/>
    <dgm:cxn modelId="{A7F47EB9-0296-8B41-A80B-4A7A8319F5F1}" type="presParOf" srcId="{4402BBF0-E0E5-A54B-8F73-AA0C244454EB}" destId="{88A118F2-5C0E-BA4E-A12C-59EFF20A6565}" srcOrd="0" destOrd="0" presId="urn:microsoft.com/office/officeart/2009/3/layout/StepUpProcess"/>
    <dgm:cxn modelId="{A51A3493-30E5-F04F-8C31-9ED91F2B3803}" type="presParOf" srcId="{0E9CF370-5158-6A48-87C2-8F3D728F5052}" destId="{38055516-9FE0-FB4C-971F-D613207A8FFB}" srcOrd="4" destOrd="0" presId="urn:microsoft.com/office/officeart/2009/3/layout/StepUpProcess"/>
    <dgm:cxn modelId="{0F1F0D38-4630-C94F-B344-3EDC5591525E}" type="presParOf" srcId="{38055516-9FE0-FB4C-971F-D613207A8FFB}" destId="{E2AF198D-3264-064F-B2DA-0EDA5BC38785}" srcOrd="0" destOrd="0" presId="urn:microsoft.com/office/officeart/2009/3/layout/StepUpProcess"/>
    <dgm:cxn modelId="{98091BAC-5A57-454F-949D-62151C834F5E}" type="presParOf" srcId="{38055516-9FE0-FB4C-971F-D613207A8FFB}" destId="{7B107B4E-6B13-A34E-8561-E4FA75321AA7}" srcOrd="1" destOrd="0" presId="urn:microsoft.com/office/officeart/2009/3/layout/StepUpProcess"/>
    <dgm:cxn modelId="{9502E828-C801-C244-9B4C-4D0A6B68403F}" type="presParOf" srcId="{38055516-9FE0-FB4C-971F-D613207A8FFB}" destId="{CB678BC5-B6D1-5B40-ABD3-35D3BE585A74}" srcOrd="2" destOrd="0" presId="urn:microsoft.com/office/officeart/2009/3/layout/StepUpProcess"/>
    <dgm:cxn modelId="{7D955A55-2B85-144D-B2E0-4056C43AA8F6}" type="presParOf" srcId="{0E9CF370-5158-6A48-87C2-8F3D728F5052}" destId="{E7A520B1-9252-4044-ADC6-B047D09B6D05}" srcOrd="5" destOrd="0" presId="urn:microsoft.com/office/officeart/2009/3/layout/StepUpProcess"/>
    <dgm:cxn modelId="{5E5429DE-3207-FF49-A7CF-6692B38E3511}" type="presParOf" srcId="{E7A520B1-9252-4044-ADC6-B047D09B6D05}" destId="{D5F169C9-DB48-274E-9824-4A14A8A47512}" srcOrd="0" destOrd="0" presId="urn:microsoft.com/office/officeart/2009/3/layout/StepUpProcess"/>
    <dgm:cxn modelId="{156DE9DE-11EF-304A-BE67-EFC77F45B1A1}" type="presParOf" srcId="{0E9CF370-5158-6A48-87C2-8F3D728F5052}" destId="{AD89BAF5-251C-0C48-B375-0308FF7BD017}" srcOrd="6" destOrd="0" presId="urn:microsoft.com/office/officeart/2009/3/layout/StepUpProcess"/>
    <dgm:cxn modelId="{443348FA-B08E-E54E-B99F-153C58D9BDB2}" type="presParOf" srcId="{AD89BAF5-251C-0C48-B375-0308FF7BD017}" destId="{BFD320F3-7CF6-B14F-B1B5-A912BBDB934D}" srcOrd="0" destOrd="0" presId="urn:microsoft.com/office/officeart/2009/3/layout/StepUpProcess"/>
    <dgm:cxn modelId="{2F0BE969-B0B1-5949-AC54-8E0C30F03551}" type="presParOf" srcId="{AD89BAF5-251C-0C48-B375-0308FF7BD017}" destId="{C08C452D-A555-FF45-82A3-43A2CAAF135E}" srcOrd="1" destOrd="0" presId="urn:microsoft.com/office/officeart/2009/3/layout/StepUpProcess"/>
    <dgm:cxn modelId="{050736C0-FE02-D941-A75E-B40DD9AE8BF3}" type="presParOf" srcId="{AD89BAF5-251C-0C48-B375-0308FF7BD017}" destId="{ACA90027-4604-E547-9400-4CC0AE371000}" srcOrd="2" destOrd="0" presId="urn:microsoft.com/office/officeart/2009/3/layout/StepUpProcess"/>
    <dgm:cxn modelId="{962506DE-D46A-C941-8EBC-09048D144341}" type="presParOf" srcId="{0E9CF370-5158-6A48-87C2-8F3D728F5052}" destId="{17278849-16A7-4244-AE32-280D1ECC7EDB}" srcOrd="7" destOrd="0" presId="urn:microsoft.com/office/officeart/2009/3/layout/StepUpProcess"/>
    <dgm:cxn modelId="{F9F9FD01-935F-BD41-ADA6-347FE78DBB86}" type="presParOf" srcId="{17278849-16A7-4244-AE32-280D1ECC7EDB}" destId="{560641D2-5CF3-8B49-A0D2-1A321544C986}" srcOrd="0" destOrd="0" presId="urn:microsoft.com/office/officeart/2009/3/layout/StepUpProcess"/>
    <dgm:cxn modelId="{A26A5FAE-7D0F-E245-BBD2-D1134B41730C}" type="presParOf" srcId="{0E9CF370-5158-6A48-87C2-8F3D728F5052}" destId="{F9165A19-DF96-D843-9E99-B32E6CFEDE6B}" srcOrd="8" destOrd="0" presId="urn:microsoft.com/office/officeart/2009/3/layout/StepUpProcess"/>
    <dgm:cxn modelId="{A8561D8C-9B23-7D41-A1B3-A49D6B9AFD7B}" type="presParOf" srcId="{F9165A19-DF96-D843-9E99-B32E6CFEDE6B}" destId="{065BB7F0-A9E6-7649-BF42-D7CC06014510}" srcOrd="0" destOrd="0" presId="urn:microsoft.com/office/officeart/2009/3/layout/StepUpProcess"/>
    <dgm:cxn modelId="{13B43676-003D-9B4E-B816-442ABE1DE19A}" type="presParOf" srcId="{F9165A19-DF96-D843-9E99-B32E6CFEDE6B}" destId="{F7047590-6511-5F43-A213-2A0B3BC9F918}" srcOrd="1" destOrd="0" presId="urn:microsoft.com/office/officeart/2009/3/layout/StepUpProcess"/>
    <dgm:cxn modelId="{CBC1D8F6-8E44-A54A-99BB-D070B781904C}" type="presParOf" srcId="{F9165A19-DF96-D843-9E99-B32E6CFEDE6B}" destId="{15121FBF-A34F-4C4A-BC99-89D2690719DD}" srcOrd="2" destOrd="0" presId="urn:microsoft.com/office/officeart/2009/3/layout/StepUpProcess"/>
    <dgm:cxn modelId="{88F8978E-66BD-6747-8EE9-63B6A38D2AB2}" type="presParOf" srcId="{0E9CF370-5158-6A48-87C2-8F3D728F5052}" destId="{433EA1B0-5F04-8146-B70A-07A76BD1A19D}" srcOrd="9" destOrd="0" presId="urn:microsoft.com/office/officeart/2009/3/layout/StepUpProcess"/>
    <dgm:cxn modelId="{3A458612-BA2A-4A46-AAB7-9ED3189E1003}" type="presParOf" srcId="{433EA1B0-5F04-8146-B70A-07A76BD1A19D}" destId="{4791B523-2255-B24F-A5F8-F250B93E45EC}" srcOrd="0" destOrd="0" presId="urn:microsoft.com/office/officeart/2009/3/layout/StepUpProcess"/>
    <dgm:cxn modelId="{72273763-5894-2A48-B9EE-4307CB08AF85}" type="presParOf" srcId="{0E9CF370-5158-6A48-87C2-8F3D728F5052}" destId="{C87E3E39-53F1-3F4B-AC1B-582178D5DE18}" srcOrd="10" destOrd="0" presId="urn:microsoft.com/office/officeart/2009/3/layout/StepUpProcess"/>
    <dgm:cxn modelId="{D937D100-BDD6-824B-A5B0-E6BBEAF011B5}" type="presParOf" srcId="{C87E3E39-53F1-3F4B-AC1B-582178D5DE18}" destId="{F34B795B-55E7-464D-BBB1-09A10ADED501}" srcOrd="0" destOrd="0" presId="urn:microsoft.com/office/officeart/2009/3/layout/StepUpProcess"/>
    <dgm:cxn modelId="{EE0F6F27-7C23-B04D-8626-5C51A4570DA2}" type="presParOf" srcId="{C87E3E39-53F1-3F4B-AC1B-582178D5DE18}" destId="{14625940-912B-E541-A87B-CE303628B6B9}" srcOrd="1" destOrd="0" presId="urn:microsoft.com/office/officeart/2009/3/layout/StepUpProcess"/>
    <dgm:cxn modelId="{9B14A4C3-A756-074F-B225-16F6CF40D59F}" type="presParOf" srcId="{C87E3E39-53F1-3F4B-AC1B-582178D5DE18}" destId="{94F057B5-C88B-1144-85C9-B783DC524E1D}" srcOrd="2" destOrd="0" presId="urn:microsoft.com/office/officeart/2009/3/layout/StepUpProcess"/>
    <dgm:cxn modelId="{52E1D044-DDF3-3140-BC86-7E9BE16C62CA}" type="presParOf" srcId="{0E9CF370-5158-6A48-87C2-8F3D728F5052}" destId="{A4170BCF-DB22-A84E-814A-2B1F8E12E416}" srcOrd="11" destOrd="0" presId="urn:microsoft.com/office/officeart/2009/3/layout/StepUpProcess"/>
    <dgm:cxn modelId="{32E6E34F-7898-2047-927F-22DB5DE1740A}" type="presParOf" srcId="{A4170BCF-DB22-A84E-814A-2B1F8E12E416}" destId="{54843259-8D35-3142-9A9A-31BA8393D34A}" srcOrd="0" destOrd="0" presId="urn:microsoft.com/office/officeart/2009/3/layout/StepUpProcess"/>
    <dgm:cxn modelId="{20B72393-D5B4-5540-AE03-256EA72DEC68}" type="presParOf" srcId="{0E9CF370-5158-6A48-87C2-8F3D728F5052}" destId="{EFBCBDB7-7BBA-6647-8E38-3BE7C81C3470}" srcOrd="12" destOrd="0" presId="urn:microsoft.com/office/officeart/2009/3/layout/StepUpProcess"/>
    <dgm:cxn modelId="{135EDA77-DF7A-0F43-8DF1-CE2A52EBEE1D}" type="presParOf" srcId="{EFBCBDB7-7BBA-6647-8E38-3BE7C81C3470}" destId="{BBD1B916-BA93-8F49-A541-F507AE479577}" srcOrd="0" destOrd="0" presId="urn:microsoft.com/office/officeart/2009/3/layout/StepUpProcess"/>
    <dgm:cxn modelId="{15C1EBC4-C0C4-5347-A793-D3913D8E606E}" type="presParOf" srcId="{EFBCBDB7-7BBA-6647-8E38-3BE7C81C3470}" destId="{E90882AD-4811-4749-85C4-A55B805D9FF2}" srcOrd="1" destOrd="0" presId="urn:microsoft.com/office/officeart/2009/3/layout/StepUpProcess"/>
    <dgm:cxn modelId="{5664D430-72F7-3B43-8E97-1CE20F7DA7A1}" type="presParOf" srcId="{EFBCBDB7-7BBA-6647-8E38-3BE7C81C3470}" destId="{425DE511-5AF6-4341-8FC5-F6A28A7103F9}" srcOrd="2" destOrd="0" presId="urn:microsoft.com/office/officeart/2009/3/layout/StepUpProcess"/>
    <dgm:cxn modelId="{3286A64E-0D0A-564C-83B0-EDF8EF91C6DF}" type="presParOf" srcId="{0E9CF370-5158-6A48-87C2-8F3D728F5052}" destId="{AF241F67-C40F-AA4B-98D2-E261CBB4D846}" srcOrd="13" destOrd="0" presId="urn:microsoft.com/office/officeart/2009/3/layout/StepUpProcess"/>
    <dgm:cxn modelId="{B0C39264-5743-B044-A59A-578F9149A842}" type="presParOf" srcId="{AF241F67-C40F-AA4B-98D2-E261CBB4D846}" destId="{8DA37065-5B15-CF42-82F4-B66B545A2E66}" srcOrd="0" destOrd="0" presId="urn:microsoft.com/office/officeart/2009/3/layout/StepUpProcess"/>
    <dgm:cxn modelId="{834BD2B7-CD7F-2342-846B-B254397CE290}" type="presParOf" srcId="{0E9CF370-5158-6A48-87C2-8F3D728F5052}" destId="{A9ECB3CE-F9F3-514A-9EF6-94B389688443}" srcOrd="14" destOrd="0" presId="urn:microsoft.com/office/officeart/2009/3/layout/StepUpProcess"/>
    <dgm:cxn modelId="{021F1BF0-7532-8549-AB41-DC5C903F5391}" type="presParOf" srcId="{A9ECB3CE-F9F3-514A-9EF6-94B389688443}" destId="{5A42AC8B-DB86-4144-AAE4-3CCE594D2E73}" srcOrd="0" destOrd="0" presId="urn:microsoft.com/office/officeart/2009/3/layout/StepUpProcess"/>
    <dgm:cxn modelId="{3FD210ED-1334-D548-93FE-57FE042E5C11}" type="presParOf" srcId="{A9ECB3CE-F9F3-514A-9EF6-94B389688443}" destId="{92C25A47-3DE8-A442-BEBB-DB794A0035D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D1E28A-BDEB-604C-96B2-82F4413F0A32}">
      <dsp:nvSpPr>
        <dsp:cNvPr id="0" name=""/>
        <dsp:cNvSpPr/>
      </dsp:nvSpPr>
      <dsp:spPr>
        <a:xfrm>
          <a:off x="1317323" y="1306389"/>
          <a:ext cx="964059" cy="96405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ESS</a:t>
          </a:r>
          <a:r>
            <a:rPr lang="el-GR" sz="1800" kern="1200" dirty="0"/>
            <a:t>ν</a:t>
          </a:r>
          <a:r>
            <a:rPr lang="en-US" sz="1800" kern="1200" dirty="0"/>
            <a:t>SB</a:t>
          </a:r>
          <a:endParaRPr lang="en-GB" sz="1800" kern="1200" dirty="0"/>
        </a:p>
      </dsp:txBody>
      <dsp:txXfrm>
        <a:off x="1458506" y="1447572"/>
        <a:ext cx="681693" cy="681693"/>
      </dsp:txXfrm>
    </dsp:sp>
    <dsp:sp modelId="{38DA1CFE-A892-9E4D-86B8-28C922BCB30C}">
      <dsp:nvSpPr>
        <dsp:cNvPr id="0" name=""/>
        <dsp:cNvSpPr/>
      </dsp:nvSpPr>
      <dsp:spPr>
        <a:xfrm rot="10800000">
          <a:off x="337784" y="1651040"/>
          <a:ext cx="925664" cy="274756"/>
        </a:xfrm>
        <a:prstGeom prst="leftArrow">
          <a:avLst>
            <a:gd name="adj1" fmla="val 60000"/>
            <a:gd name="adj2" fmla="val 50000"/>
          </a:avLst>
        </a:prstGeom>
        <a:solidFill>
          <a:schemeClr val="tx2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0EAFF4-7335-834A-BF88-3A8A607E5FDF}">
      <dsp:nvSpPr>
        <dsp:cNvPr id="0" name=""/>
        <dsp:cNvSpPr/>
      </dsp:nvSpPr>
      <dsp:spPr>
        <a:xfrm>
          <a:off x="363" y="1518482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BENE (2004-2008)</a:t>
          </a:r>
        </a:p>
      </dsp:txBody>
      <dsp:txXfrm>
        <a:off x="16175" y="1534294"/>
        <a:ext cx="643217" cy="508249"/>
      </dsp:txXfrm>
    </dsp:sp>
    <dsp:sp modelId="{31C304B1-DF0F-EC47-8644-1FD5D326718A}">
      <dsp:nvSpPr>
        <dsp:cNvPr id="0" name=""/>
        <dsp:cNvSpPr/>
      </dsp:nvSpPr>
      <dsp:spPr>
        <a:xfrm rot="12960000">
          <a:off x="528526" y="1063998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969AB2-CFF9-1D49-8E6E-685BFEC874D8}">
      <dsp:nvSpPr>
        <dsp:cNvPr id="0" name=""/>
        <dsp:cNvSpPr/>
      </dsp:nvSpPr>
      <dsp:spPr>
        <a:xfrm>
          <a:off x="279498" y="659393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ISS (2005-2007)</a:t>
          </a:r>
        </a:p>
      </dsp:txBody>
      <dsp:txXfrm>
        <a:off x="295310" y="675205"/>
        <a:ext cx="643217" cy="508249"/>
      </dsp:txXfrm>
    </dsp:sp>
    <dsp:sp modelId="{BDA2632F-375B-A949-825C-0334983C1FFD}">
      <dsp:nvSpPr>
        <dsp:cNvPr id="0" name=""/>
        <dsp:cNvSpPr/>
      </dsp:nvSpPr>
      <dsp:spPr>
        <a:xfrm rot="15120000">
          <a:off x="1027894" y="701185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0C551F-BCF5-6045-B043-95DB0E812057}">
      <dsp:nvSpPr>
        <dsp:cNvPr id="0" name=""/>
        <dsp:cNvSpPr/>
      </dsp:nvSpPr>
      <dsp:spPr>
        <a:xfrm>
          <a:off x="1010282" y="128448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EURO</a:t>
          </a:r>
          <a:r>
            <a:rPr lang="el-GR" sz="900" kern="1200" dirty="0"/>
            <a:t>ν</a:t>
          </a:r>
          <a:r>
            <a:rPr lang="en-US" sz="900" kern="1200" dirty="0"/>
            <a:t> (2008-2012)</a:t>
          </a:r>
          <a:endParaRPr lang="en-GB" sz="900" kern="1200" dirty="0"/>
        </a:p>
      </dsp:txBody>
      <dsp:txXfrm>
        <a:off x="1026094" y="144260"/>
        <a:ext cx="643217" cy="508249"/>
      </dsp:txXfrm>
    </dsp:sp>
    <dsp:sp modelId="{B7CB2CDB-EB63-B745-ADB1-C6EBF2E6F6EF}">
      <dsp:nvSpPr>
        <dsp:cNvPr id="0" name=""/>
        <dsp:cNvSpPr/>
      </dsp:nvSpPr>
      <dsp:spPr>
        <a:xfrm rot="17280000">
          <a:off x="1645147" y="701185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F89FD8-B233-2C43-8428-8278B2E88C4C}">
      <dsp:nvSpPr>
        <dsp:cNvPr id="0" name=""/>
        <dsp:cNvSpPr/>
      </dsp:nvSpPr>
      <dsp:spPr>
        <a:xfrm>
          <a:off x="1913581" y="128448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LAGUNA (2008-2010)</a:t>
          </a:r>
        </a:p>
      </dsp:txBody>
      <dsp:txXfrm>
        <a:off x="1929393" y="144260"/>
        <a:ext cx="643217" cy="508249"/>
      </dsp:txXfrm>
    </dsp:sp>
    <dsp:sp modelId="{E61A4675-BF82-FB45-9A02-D181E233724D}">
      <dsp:nvSpPr>
        <dsp:cNvPr id="0" name=""/>
        <dsp:cNvSpPr/>
      </dsp:nvSpPr>
      <dsp:spPr>
        <a:xfrm rot="19440000">
          <a:off x="2144515" y="1063998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E4DEF1-F129-094A-B0AE-DEDDB750A355}">
      <dsp:nvSpPr>
        <dsp:cNvPr id="0" name=""/>
        <dsp:cNvSpPr/>
      </dsp:nvSpPr>
      <dsp:spPr>
        <a:xfrm>
          <a:off x="2644365" y="659393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LAGUNA-LBNO (2010-2014)</a:t>
          </a:r>
        </a:p>
      </dsp:txBody>
      <dsp:txXfrm>
        <a:off x="2660177" y="675205"/>
        <a:ext cx="643217" cy="508249"/>
      </dsp:txXfrm>
    </dsp:sp>
    <dsp:sp modelId="{D88B08BD-CE16-454E-8DF6-85A3CE5F90D1}">
      <dsp:nvSpPr>
        <dsp:cNvPr id="0" name=""/>
        <dsp:cNvSpPr/>
      </dsp:nvSpPr>
      <dsp:spPr>
        <a:xfrm>
          <a:off x="2335257" y="1651040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2087DC-CA1E-2F43-AFB9-132720C933A0}">
      <dsp:nvSpPr>
        <dsp:cNvPr id="0" name=""/>
        <dsp:cNvSpPr/>
      </dsp:nvSpPr>
      <dsp:spPr>
        <a:xfrm>
          <a:off x="2923500" y="1518482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COST Action CA15139 (2015-2019)</a:t>
          </a:r>
        </a:p>
      </dsp:txBody>
      <dsp:txXfrm>
        <a:off x="2939312" y="1534294"/>
        <a:ext cx="643217" cy="5082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7F0E9A-FFC7-4147-AAB4-FD1CE7B90151}">
      <dsp:nvSpPr>
        <dsp:cNvPr id="0" name=""/>
        <dsp:cNvSpPr/>
      </dsp:nvSpPr>
      <dsp:spPr>
        <a:xfrm rot="5400000">
          <a:off x="194749" y="3008148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863B7D-8AB7-4641-AC29-31B00165D50C}">
      <dsp:nvSpPr>
        <dsp:cNvPr id="0" name=""/>
        <dsp:cNvSpPr/>
      </dsp:nvSpPr>
      <dsp:spPr>
        <a:xfrm>
          <a:off x="106645" y="3297684"/>
          <a:ext cx="1064126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2012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inception of the project</a:t>
          </a:r>
        </a:p>
      </dsp:txBody>
      <dsp:txXfrm>
        <a:off x="106645" y="3297684"/>
        <a:ext cx="1064126" cy="766865"/>
      </dsp:txXfrm>
    </dsp:sp>
    <dsp:sp modelId="{B5BEA95A-7198-004E-9981-FCFC8D3A15B6}">
      <dsp:nvSpPr>
        <dsp:cNvPr id="0" name=""/>
        <dsp:cNvSpPr/>
      </dsp:nvSpPr>
      <dsp:spPr>
        <a:xfrm>
          <a:off x="807329" y="2936806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DB9853-C773-F14A-8513-9FAA15173581}">
      <dsp:nvSpPr>
        <dsp:cNvPr id="0" name=""/>
        <dsp:cNvSpPr/>
      </dsp:nvSpPr>
      <dsp:spPr>
        <a:xfrm rot="5400000">
          <a:off x="1361170" y="2647807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46230B-50C9-AF44-823E-1AE00ABBBBE8}">
      <dsp:nvSpPr>
        <dsp:cNvPr id="0" name=""/>
        <dsp:cNvSpPr/>
      </dsp:nvSpPr>
      <dsp:spPr>
        <a:xfrm>
          <a:off x="1280214" y="2945694"/>
          <a:ext cx="1068693" cy="957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2016-2019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beginning of COST Action </a:t>
          </a:r>
          <a:r>
            <a:rPr lang="en-GB" sz="1400" kern="1200" noProof="0" dirty="0" err="1">
              <a:latin typeface="Times New Roman" charset="0"/>
              <a:ea typeface="Times New Roman" charset="0"/>
              <a:cs typeface="Times New Roman" charset="0"/>
            </a:rPr>
            <a:t>EuroNuNet</a:t>
          </a:r>
          <a:endParaRPr lang="en-GB" sz="1400" kern="1200" noProof="0" dirty="0"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1280214" y="2945694"/>
        <a:ext cx="1068693" cy="957508"/>
      </dsp:txXfrm>
    </dsp:sp>
    <dsp:sp modelId="{854634EE-8E5F-7547-BB7D-50174EBF2ECA}">
      <dsp:nvSpPr>
        <dsp:cNvPr id="0" name=""/>
        <dsp:cNvSpPr/>
      </dsp:nvSpPr>
      <dsp:spPr>
        <a:xfrm>
          <a:off x="1973751" y="2576465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AF198D-3264-064F-B2DA-0EDA5BC38785}">
      <dsp:nvSpPr>
        <dsp:cNvPr id="0" name=""/>
        <dsp:cNvSpPr/>
      </dsp:nvSpPr>
      <dsp:spPr>
        <a:xfrm rot="5400000">
          <a:off x="2526014" y="2382787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107B4E-6B13-A34E-8561-E4FA75321AA7}">
      <dsp:nvSpPr>
        <dsp:cNvPr id="0" name=""/>
        <dsp:cNvSpPr/>
      </dsp:nvSpPr>
      <dsp:spPr>
        <a:xfrm>
          <a:off x="2426077" y="2672323"/>
          <a:ext cx="1066287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2018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beginning of </a:t>
          </a:r>
          <a:r>
            <a:rPr lang="en-GB" sz="1400" kern="1200" noProof="0" dirty="0" err="1">
              <a:latin typeface="Times New Roman" charset="0"/>
              <a:ea typeface="Times New Roman" charset="0"/>
              <a:cs typeface="Times New Roman" charset="0"/>
            </a:rPr>
            <a:t>ESSνSB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 Design Study (EU-H2020)</a:t>
          </a:r>
        </a:p>
      </dsp:txBody>
      <dsp:txXfrm>
        <a:off x="2426077" y="2672323"/>
        <a:ext cx="1066287" cy="766865"/>
      </dsp:txXfrm>
    </dsp:sp>
    <dsp:sp modelId="{CB678BC5-B6D1-5B40-ABD3-35D3BE585A74}">
      <dsp:nvSpPr>
        <dsp:cNvPr id="0" name=""/>
        <dsp:cNvSpPr/>
      </dsp:nvSpPr>
      <dsp:spPr>
        <a:xfrm>
          <a:off x="3138594" y="2311445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D320F3-7CF6-B14F-B1B5-A912BBDB934D}">
      <dsp:nvSpPr>
        <dsp:cNvPr id="0" name=""/>
        <dsp:cNvSpPr/>
      </dsp:nvSpPr>
      <dsp:spPr>
        <a:xfrm rot="5400000">
          <a:off x="3746445" y="2117767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08C452D-A555-FF45-82A3-43A2CAAF135E}">
      <dsp:nvSpPr>
        <dsp:cNvPr id="0" name=""/>
        <dsp:cNvSpPr/>
      </dsp:nvSpPr>
      <dsp:spPr>
        <a:xfrm>
          <a:off x="3591296" y="2407303"/>
          <a:ext cx="1176712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2022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End of ESSνSB </a:t>
          </a:r>
          <a:r>
            <a:rPr lang="en-GB" sz="1400" b="1" kern="1200" noProof="0" dirty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rPr>
            <a:t>Design Study, CDR and preliminary costing</a:t>
          </a:r>
        </a:p>
      </dsp:txBody>
      <dsp:txXfrm>
        <a:off x="3591296" y="2407303"/>
        <a:ext cx="1176712" cy="766865"/>
      </dsp:txXfrm>
    </dsp:sp>
    <dsp:sp modelId="{ACA90027-4604-E547-9400-4CC0AE371000}">
      <dsp:nvSpPr>
        <dsp:cNvPr id="0" name=""/>
        <dsp:cNvSpPr/>
      </dsp:nvSpPr>
      <dsp:spPr>
        <a:xfrm>
          <a:off x="4359025" y="2046425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65BB7F0-A9E6-7649-BF42-D7CC06014510}">
      <dsp:nvSpPr>
        <dsp:cNvPr id="0" name=""/>
        <dsp:cNvSpPr/>
      </dsp:nvSpPr>
      <dsp:spPr>
        <a:xfrm rot="5400000">
          <a:off x="4857278" y="1852748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047590-6511-5F43-A213-2A0B3BC9F918}">
      <dsp:nvSpPr>
        <dsp:cNvPr id="0" name=""/>
        <dsp:cNvSpPr/>
      </dsp:nvSpPr>
      <dsp:spPr>
        <a:xfrm>
          <a:off x="4753637" y="2142283"/>
          <a:ext cx="1053033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2022-2026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Preparatory Phase, TDR</a:t>
          </a:r>
        </a:p>
      </dsp:txBody>
      <dsp:txXfrm>
        <a:off x="4753637" y="2142283"/>
        <a:ext cx="1053033" cy="766865"/>
      </dsp:txXfrm>
    </dsp:sp>
    <dsp:sp modelId="{15121FBF-A34F-4C4A-BC99-89D2690719DD}">
      <dsp:nvSpPr>
        <dsp:cNvPr id="0" name=""/>
        <dsp:cNvSpPr/>
      </dsp:nvSpPr>
      <dsp:spPr>
        <a:xfrm>
          <a:off x="5469858" y="1781406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34B795B-55E7-464D-BBB1-09A10ADED501}">
      <dsp:nvSpPr>
        <dsp:cNvPr id="0" name=""/>
        <dsp:cNvSpPr/>
      </dsp:nvSpPr>
      <dsp:spPr>
        <a:xfrm rot="5400000">
          <a:off x="6028052" y="1587728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625940-912B-E541-A87B-CE303628B6B9}">
      <dsp:nvSpPr>
        <dsp:cNvPr id="0" name=""/>
        <dsp:cNvSpPr/>
      </dsp:nvSpPr>
      <dsp:spPr>
        <a:xfrm>
          <a:off x="5932892" y="1877264"/>
          <a:ext cx="1077398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2026-2028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Preconstruction Phase, International Agreement</a:t>
          </a:r>
        </a:p>
      </dsp:txBody>
      <dsp:txXfrm>
        <a:off x="5932892" y="1877264"/>
        <a:ext cx="1077398" cy="766865"/>
      </dsp:txXfrm>
    </dsp:sp>
    <dsp:sp modelId="{94F057B5-C88B-1144-85C9-B783DC524E1D}">
      <dsp:nvSpPr>
        <dsp:cNvPr id="0" name=""/>
        <dsp:cNvSpPr/>
      </dsp:nvSpPr>
      <dsp:spPr>
        <a:xfrm>
          <a:off x="6640632" y="1516386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D1B916-BA93-8F49-A541-F507AE479577}">
      <dsp:nvSpPr>
        <dsp:cNvPr id="0" name=""/>
        <dsp:cNvSpPr/>
      </dsp:nvSpPr>
      <dsp:spPr>
        <a:xfrm rot="5400000">
          <a:off x="7117491" y="1342806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90882AD-4811-4749-85C4-A55B805D9FF2}">
      <dsp:nvSpPr>
        <dsp:cNvPr id="0" name=""/>
        <dsp:cNvSpPr/>
      </dsp:nvSpPr>
      <dsp:spPr>
        <a:xfrm>
          <a:off x="7021327" y="1642389"/>
          <a:ext cx="1266656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2028-2036</a:t>
          </a:r>
          <a:r>
            <a:rPr lang="en-GB" sz="1400" b="0" kern="1200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: Construction of the facility and detectors, including commissioning</a:t>
          </a:r>
        </a:p>
      </dsp:txBody>
      <dsp:txXfrm>
        <a:off x="7021327" y="1642389"/>
        <a:ext cx="1266656" cy="766865"/>
      </dsp:txXfrm>
    </dsp:sp>
    <dsp:sp modelId="{425DE511-5AF6-4341-8FC5-F6A28A7103F9}">
      <dsp:nvSpPr>
        <dsp:cNvPr id="0" name=""/>
        <dsp:cNvSpPr/>
      </dsp:nvSpPr>
      <dsp:spPr>
        <a:xfrm>
          <a:off x="7900894" y="1251366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A42AC8B-DB86-4144-AAE4-3CCE594D2E73}">
      <dsp:nvSpPr>
        <dsp:cNvPr id="0" name=""/>
        <dsp:cNvSpPr/>
      </dsp:nvSpPr>
      <dsp:spPr>
        <a:xfrm rot="5400000">
          <a:off x="8354175" y="1057689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C25A47-3DE8-A442-BEBB-DB794A0035D7}">
      <dsp:nvSpPr>
        <dsp:cNvPr id="0" name=""/>
        <dsp:cNvSpPr/>
      </dsp:nvSpPr>
      <dsp:spPr>
        <a:xfrm>
          <a:off x="8256964" y="1347224"/>
          <a:ext cx="874859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2037-</a:t>
          </a:r>
          <a:r>
            <a:rPr lang="en-GB" sz="1400" kern="1200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: Data taking</a:t>
          </a:r>
        </a:p>
      </dsp:txBody>
      <dsp:txXfrm>
        <a:off x="8256964" y="1347224"/>
        <a:ext cx="874859" cy="7668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34A45-BD8F-E14D-A73B-328A506DC652}" type="datetimeFigureOut">
              <a:rPr lang="fr-FR" smtClean="0"/>
              <a:t>27/05/2023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E9B6AF-4171-7946-A644-4B0B9A3E4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5883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83F064-C653-E849-A9AC-11CF409292A7}" type="datetimeFigureOut">
              <a:rPr lang="fr-FR" smtClean="0"/>
              <a:t>27/05/2023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B264F-AD4B-0742-99D8-E3EB645D8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0623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00367A-AAF5-B446-A450-33F6C0CF7D8C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971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11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7253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12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4719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13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8093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0622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16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4571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17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490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18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363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5073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20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5244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22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294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2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6169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23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2809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24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295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1271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6757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6110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5278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0955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4511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ABC09FA-3408-B543-91AF-4F8D36FD2FCE}" type="slidenum">
              <a:rPr lang="fr-FR" sz="1200">
                <a:solidFill>
                  <a:prstClr val="black"/>
                </a:solidFill>
                <a:latin typeface="Arial" charset="0"/>
              </a:rPr>
              <a:pPr eaLnBrk="1" hangingPunct="1"/>
              <a:t>31</a:t>
            </a:fld>
            <a:endParaRPr lang="fr-FR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1052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ABC09FA-3408-B543-91AF-4F8D36FD2FCE}" type="slidenum">
              <a:rPr lang="fr-FR" sz="1200">
                <a:solidFill>
                  <a:prstClr val="black"/>
                </a:solidFill>
                <a:latin typeface="Arial" charset="0"/>
              </a:rPr>
              <a:pPr eaLnBrk="1" hangingPunct="1"/>
              <a:t>32</a:t>
            </a:fld>
            <a:endParaRPr lang="fr-FR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13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3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3338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0288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4906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35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499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2885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37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5676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38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3766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39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4970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40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839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41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1803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696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4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9487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46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61126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47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5851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48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30308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44787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54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020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5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615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912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451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00367A-AAF5-B446-A450-33F6C0CF7D8C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9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3740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00367A-AAF5-B446-A450-33F6C0CF7D8C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10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967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7459" y="14397"/>
            <a:ext cx="6862522" cy="1348061"/>
          </a:xfrm>
        </p:spPr>
        <p:txBody>
          <a:bodyPr wrap="square" anchor="ctr" anchorCtr="0">
            <a:spAutoFit/>
          </a:bodyPr>
          <a:lstStyle>
            <a:lvl1pPr>
              <a:defRPr>
                <a:effectLst>
                  <a:outerShdw blurRad="50800" dist="76200" dir="8100000" algn="tr" rotWithShape="0">
                    <a:prstClr val="black">
                      <a:alpha val="1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1854203" cy="198783"/>
          </a:xfrm>
        </p:spPr>
        <p:txBody>
          <a:bodyPr/>
          <a:lstStyle/>
          <a:p>
            <a:r>
              <a:rPr lang="fr-FR"/>
              <a:t>Venice, 29/05/2023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r>
              <a:rPr lang="en-US"/>
              <a:t>M. Dracos, IPHC-IN2P3/CNRS/UNISTRA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367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274293" y="0"/>
            <a:ext cx="6207160" cy="1184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Cliquez</a:t>
            </a:r>
            <a:r>
              <a:rPr lang="en-US" dirty="0"/>
              <a:t> et </a:t>
            </a:r>
            <a:r>
              <a:rPr lang="en-US" dirty="0" err="1"/>
              <a:t>modifiez</a:t>
            </a:r>
            <a:r>
              <a:rPr lang="en-US" dirty="0"/>
              <a:t> le </a:t>
            </a:r>
            <a:r>
              <a:rPr lang="en-US" dirty="0" err="1"/>
              <a:t>titre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0" y="6669156"/>
            <a:ext cx="2133600" cy="193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ea typeface="ＭＳ Ｐゴシック" charset="0"/>
              </a:rPr>
              <a:t>Venice, 29/05/2023</a:t>
            </a:r>
            <a:endParaRPr lang="en-GB">
              <a:ea typeface="ＭＳ Ｐゴシック" charset="0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669156"/>
            <a:ext cx="2895600" cy="193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ea typeface="ＭＳ Ｐゴシック" charset="0"/>
              </a:rPr>
              <a:t>M. Dracos, IPHC-IN2P3/CNRS/UNISTRA</a:t>
            </a:r>
            <a:endParaRPr lang="en-GB" dirty="0">
              <a:ea typeface="ＭＳ Ｐゴシック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10400" y="6669156"/>
            <a:ext cx="2133600" cy="2004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ea typeface="ＭＳ Ｐゴシック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F24DA7-4112-EFD8-97BC-96BCF41AEF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015"/>
            <a:ext cx="1411705" cy="67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085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Times New Roman"/>
          <a:ea typeface="+mj-ea"/>
          <a:cs typeface="Times New Roman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0.emf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1.jpeg"/><Relationship Id="rId9" Type="http://schemas.microsoft.com/office/2007/relationships/diagramDrawing" Target="../diagrams/drawing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essnusb.eu/" TargetMode="External"/><Relationship Id="rId5" Type="http://schemas.openxmlformats.org/officeDocument/2006/relationships/image" Target="../media/image34.tiff"/><Relationship Id="rId4" Type="http://schemas.openxmlformats.org/officeDocument/2006/relationships/image" Target="../media/image33.tif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tiff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hyperlink" Target="https://doi.org/10.1140/epjs/s11734-022-00664-w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abs/2206.01208" TargetMode="Externa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tif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tiff"/><Relationship Id="rId5" Type="http://schemas.openxmlformats.org/officeDocument/2006/relationships/image" Target="../media/image58.tiff"/><Relationship Id="rId4" Type="http://schemas.openxmlformats.org/officeDocument/2006/relationships/image" Target="../media/image5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hyperlink" Target="https://arxiv.org/abs/1908.05664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applewebdata://984654FF-DCB1-4610-9211-BDE550456AA1/#_ftnref1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hyperlink" Target="applewebdata://984654FF-DCB1-4610-9211-BDE550456AA1/#_ftnref3" TargetMode="External"/><Relationship Id="rId4" Type="http://schemas.openxmlformats.org/officeDocument/2006/relationships/hyperlink" Target="applewebdata://984654FF-DCB1-4610-9211-BDE550456AA1/#_ftnref2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2.png"/><Relationship Id="rId18" Type="http://schemas.openxmlformats.org/officeDocument/2006/relationships/image" Target="../media/image87.jpeg"/><Relationship Id="rId26" Type="http://schemas.openxmlformats.org/officeDocument/2006/relationships/image" Target="../media/image95.jpeg"/><Relationship Id="rId21" Type="http://schemas.openxmlformats.org/officeDocument/2006/relationships/image" Target="../media/image90.jpeg"/><Relationship Id="rId34" Type="http://schemas.openxmlformats.org/officeDocument/2006/relationships/image" Target="../media/image103.png"/><Relationship Id="rId7" Type="http://schemas.openxmlformats.org/officeDocument/2006/relationships/image" Target="../media/image76.jpe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5" Type="http://schemas.openxmlformats.org/officeDocument/2006/relationships/image" Target="../media/image94.jpeg"/><Relationship Id="rId33" Type="http://schemas.openxmlformats.org/officeDocument/2006/relationships/image" Target="../media/image102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85.png"/><Relationship Id="rId20" Type="http://schemas.openxmlformats.org/officeDocument/2006/relationships/image" Target="../media/image89.jpeg"/><Relationship Id="rId29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11" Type="http://schemas.openxmlformats.org/officeDocument/2006/relationships/image" Target="../media/image80.jpeg"/><Relationship Id="rId24" Type="http://schemas.openxmlformats.org/officeDocument/2006/relationships/image" Target="../media/image93.png"/><Relationship Id="rId32" Type="http://schemas.openxmlformats.org/officeDocument/2006/relationships/image" Target="../media/image101.png"/><Relationship Id="rId37" Type="http://schemas.openxmlformats.org/officeDocument/2006/relationships/image" Target="../media/image106.png"/><Relationship Id="rId5" Type="http://schemas.openxmlformats.org/officeDocument/2006/relationships/image" Target="../media/image74.jpeg"/><Relationship Id="rId15" Type="http://schemas.openxmlformats.org/officeDocument/2006/relationships/image" Target="../media/image84.png"/><Relationship Id="rId23" Type="http://schemas.openxmlformats.org/officeDocument/2006/relationships/image" Target="../media/image92.png"/><Relationship Id="rId28" Type="http://schemas.openxmlformats.org/officeDocument/2006/relationships/image" Target="../media/image97.png"/><Relationship Id="rId36" Type="http://schemas.openxmlformats.org/officeDocument/2006/relationships/image" Target="../media/image105.png"/><Relationship Id="rId10" Type="http://schemas.openxmlformats.org/officeDocument/2006/relationships/image" Target="../media/image79.jpeg"/><Relationship Id="rId19" Type="http://schemas.openxmlformats.org/officeDocument/2006/relationships/image" Target="../media/image88.png"/><Relationship Id="rId31" Type="http://schemas.openxmlformats.org/officeDocument/2006/relationships/image" Target="../media/image100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jpeg"/><Relationship Id="rId22" Type="http://schemas.openxmlformats.org/officeDocument/2006/relationships/image" Target="../media/image91.png"/><Relationship Id="rId27" Type="http://schemas.openxmlformats.org/officeDocument/2006/relationships/image" Target="../media/image96.png"/><Relationship Id="rId30" Type="http://schemas.openxmlformats.org/officeDocument/2006/relationships/image" Target="../media/image99.png"/><Relationship Id="rId35" Type="http://schemas.openxmlformats.org/officeDocument/2006/relationships/image" Target="../media/image104.png"/><Relationship Id="rId8" Type="http://schemas.openxmlformats.org/officeDocument/2006/relationships/image" Target="../media/image77.png"/><Relationship Id="rId3" Type="http://schemas.openxmlformats.org/officeDocument/2006/relationships/image" Target="../media/image7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0.png"/><Relationship Id="rId5" Type="http://schemas.openxmlformats.org/officeDocument/2006/relationships/image" Target="../media/image750.png"/><Relationship Id="rId4" Type="http://schemas.openxmlformats.org/officeDocument/2006/relationships/oleObject" Target="../embeddings/oleObject2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15.jpeg"/><Relationship Id="rId7" Type="http://schemas.openxmlformats.org/officeDocument/2006/relationships/image" Target="../media/image11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png"/><Relationship Id="rId7" Type="http://schemas.openxmlformats.org/officeDocument/2006/relationships/image" Target="../media/image12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png"/><Relationship Id="rId5" Type="http://schemas.openxmlformats.org/officeDocument/2006/relationships/image" Target="../media/image128.tiff"/><Relationship Id="rId4" Type="http://schemas.openxmlformats.org/officeDocument/2006/relationships/image" Target="../media/image12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tiff"/><Relationship Id="rId7" Type="http://schemas.openxmlformats.org/officeDocument/2006/relationships/hyperlink" Target="https://arxiv.org/abs/2107.07585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2.tiff"/><Relationship Id="rId5" Type="http://schemas.openxmlformats.org/officeDocument/2006/relationships/image" Target="../media/image131.tiff"/><Relationship Id="rId4" Type="http://schemas.openxmlformats.org/officeDocument/2006/relationships/image" Target="../media/image130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7" Type="http://schemas.openxmlformats.org/officeDocument/2006/relationships/image" Target="../media/image140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abs/1410.7573" TargetMode="External"/><Relationship Id="rId5" Type="http://schemas.openxmlformats.org/officeDocument/2006/relationships/image" Target="../media/image139.png"/><Relationship Id="rId4" Type="http://schemas.openxmlformats.org/officeDocument/2006/relationships/hyperlink" Target="https://arxiv.org/abs/1410.8056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hyperlink" Target="https://euronunet.in2p3.fr/" TargetMode="External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qAnvft0nAlg" TargetMode="External"/><Relationship Id="rId5" Type="http://schemas.openxmlformats.org/officeDocument/2006/relationships/hyperlink" Target="https://essnusb.eu/" TargetMode="External"/><Relationship Id="rId10" Type="http://schemas.openxmlformats.org/officeDocument/2006/relationships/image" Target="../media/image144.jpeg"/><Relationship Id="rId4" Type="http://schemas.openxmlformats.org/officeDocument/2006/relationships/hyperlink" Target="https://www.youtube.com/watch?v=PwzNzLQh-Dw" TargetMode="External"/><Relationship Id="rId9" Type="http://schemas.openxmlformats.org/officeDocument/2006/relationships/image" Target="../media/image14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emf"/><Relationship Id="rId13" Type="http://schemas.openxmlformats.org/officeDocument/2006/relationships/image" Target="../media/image154.tif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53.tiff"/><Relationship Id="rId17" Type="http://schemas.openxmlformats.org/officeDocument/2006/relationships/hyperlink" Target="https://arxiv.org/abs/2206.01208" TargetMode="External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157.tif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52.pn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156.png"/><Relationship Id="rId10" Type="http://schemas.openxmlformats.org/officeDocument/2006/relationships/image" Target="../media/image151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50.emf"/><Relationship Id="rId14" Type="http://schemas.openxmlformats.org/officeDocument/2006/relationships/image" Target="../media/image155.tif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0.tiff"/><Relationship Id="rId4" Type="http://schemas.openxmlformats.org/officeDocument/2006/relationships/image" Target="../media/image15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hep-ph/0611338" TargetMode="External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4.png"/><Relationship Id="rId4" Type="http://schemas.openxmlformats.org/officeDocument/2006/relationships/image" Target="../media/image16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4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emf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8.jpeg"/><Relationship Id="rId4" Type="http://schemas.openxmlformats.org/officeDocument/2006/relationships/image" Target="../media/image177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tiff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3.tiff"/><Relationship Id="rId4" Type="http://schemas.openxmlformats.org/officeDocument/2006/relationships/image" Target="../media/image182.tif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hyperlink" Target="http://lanl.arxiv.org/abs/1110.4583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BEAC0DE-ADAA-314E-991B-0387967D2F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392" y="7937"/>
            <a:ext cx="9144000" cy="683514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315310" y="2097123"/>
            <a:ext cx="8513379" cy="393683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  <a:effectLst/>
              </a:rPr>
              <a:t>The European Spallation Source neutrino Super Beam and muon synergies</a:t>
            </a:r>
            <a:br>
              <a:rPr lang="fr-CH" dirty="0">
                <a:solidFill>
                  <a:srgbClr val="FFFF00"/>
                </a:solidFill>
                <a:effectLst/>
              </a:rPr>
            </a:br>
            <a:br>
              <a:rPr lang="fr-CH" dirty="0">
                <a:solidFill>
                  <a:srgbClr val="FFFF00"/>
                </a:solidFill>
                <a:effectLst/>
              </a:rPr>
            </a:br>
            <a:br>
              <a:rPr lang="en-GB" sz="4800" dirty="0">
                <a:solidFill>
                  <a:srgbClr val="FFFF00"/>
                </a:solidFill>
              </a:rPr>
            </a:br>
            <a:r>
              <a:rPr lang="en-GB" sz="3600" dirty="0">
                <a:solidFill>
                  <a:srgbClr val="66FFFF"/>
                </a:solidFill>
              </a:rPr>
              <a:t>Marcos Dracos</a:t>
            </a:r>
            <a:br>
              <a:rPr lang="en-GB" sz="3600" dirty="0">
                <a:solidFill>
                  <a:srgbClr val="66FFFF"/>
                </a:solidFill>
              </a:rPr>
            </a:br>
            <a:r>
              <a:rPr lang="en-GB" sz="3600" dirty="0">
                <a:solidFill>
                  <a:srgbClr val="66FFFF"/>
                </a:solidFill>
              </a:rPr>
              <a:t>IPHC-Strasbourg</a:t>
            </a:r>
            <a:endParaRPr lang="en-GB" sz="4800" b="1" dirty="0">
              <a:solidFill>
                <a:srgbClr val="66FFFF"/>
              </a:solidFill>
              <a:effectLst>
                <a:outerShdw blurRad="38100" dist="38100" dir="2700000" algn="tl">
                  <a:srgbClr val="DDDDDD"/>
                </a:outerShdw>
              </a:effectLst>
              <a:ea typeface="ＭＳ Ｐゴシック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Venice, 29/05/2023</a:t>
            </a:r>
            <a:endParaRPr lang="en-GB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EF7FA0-7EC5-F236-A5AB-6A20A1AC3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711516-A22F-6FB2-7FF8-7DF4BFF79B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6B40D7-F45E-EFAB-E61F-EFFE42E04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AD4180-6363-0B9C-6F78-D4F0AF27C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2230FE-8036-C45B-F9CA-EB66BF0F893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6" y="9627"/>
            <a:ext cx="1854203" cy="8872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CB930D8-6B69-BFA2-03A5-9820C603929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367" y="26953"/>
            <a:ext cx="2943407" cy="6837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B0F5EA-E767-7D11-1C73-255CF71C6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4" name="Picture 2" descr="Muon4Future">
            <a:extLst>
              <a:ext uri="{FF2B5EF4-FFF2-40B4-BE49-F238E27FC236}">
                <a16:creationId xmlns:a16="http://schemas.microsoft.com/office/drawing/2014/main" id="{FA1E2C9C-1A46-7FD7-99A7-84BBDD10E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827" y="819709"/>
            <a:ext cx="3355321" cy="167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06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ESS_Aerial_vie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3998" cy="685800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2447449"/>
          </a:xfrm>
        </p:spPr>
        <p:txBody>
          <a:bodyPr>
            <a:normAutofit/>
          </a:bodyPr>
          <a:lstStyle/>
          <a:p>
            <a:r>
              <a:rPr lang="en-US" sz="4800" dirty="0"/>
              <a:t>ESS modifications to produce a neutrino Super Beam</a:t>
            </a:r>
            <a:endParaRPr lang="en-GB" sz="4800" b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Venice, 29/05/2023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6" name="Rectangle 5"/>
          <p:cNvSpPr/>
          <p:nvPr/>
        </p:nvSpPr>
        <p:spPr>
          <a:xfrm rot="19455841">
            <a:off x="249863" y="5103715"/>
            <a:ext cx="43981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Times New Roman"/>
                <a:cs typeface="Times New Roman"/>
              </a:rPr>
              <a:t>European Spallation Source Linac</a:t>
            </a:r>
          </a:p>
        </p:txBody>
      </p:sp>
    </p:spTree>
    <p:extLst>
      <p:ext uri="{BB962C8B-B14F-4D97-AF65-F5344CB8AC3E}">
        <p14:creationId xmlns:p14="http://schemas.microsoft.com/office/powerpoint/2010/main" val="428218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ayout_ESSnuSB_04.pn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087077" y="2837002"/>
            <a:ext cx="4602982" cy="3439010"/>
          </a:xfrm>
          <a:prstGeom prst="rect">
            <a:avLst/>
          </a:prstGeom>
        </p:spPr>
      </p:pic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10500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4000" dirty="0">
                <a:solidFill>
                  <a:srgbClr val="FF6600"/>
                </a:solidFill>
                <a:latin typeface="Times New Roman"/>
                <a:cs typeface="Times New Roman"/>
              </a:rPr>
              <a:t>How to add a neutrino facility?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Venice, 29/05/2023</a:t>
            </a:r>
            <a:endParaRPr lang="en-GB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13" name="TextBox 8"/>
          <p:cNvSpPr txBox="1"/>
          <p:nvPr/>
        </p:nvSpPr>
        <p:spPr>
          <a:xfrm>
            <a:off x="-4841" y="1080953"/>
            <a:ext cx="561517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The neutron program must not be affected and if possible synergetic modifications.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Linac modifications: double the rate (14 Hz → 28 Hz), from 4% duty cycle to 8%.</a:t>
            </a:r>
            <a:endParaRPr lang="en-GB" sz="2000" dirty="0">
              <a:solidFill>
                <a:srgbClr val="FF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Accumulator (C~400 m) needed to compress to few </a:t>
            </a:r>
            <a:r>
              <a:rPr lang="el-GR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μ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 the 2.86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ms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proton pulses, affordable by the magnetic horn (</a:t>
            </a:r>
            <a:r>
              <a:rPr lang="en-US" dirty="0">
                <a:latin typeface="Times New Roman"/>
                <a:cs typeface="Times New Roman"/>
              </a:rPr>
              <a:t>350 kA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, power consumption, Joule effect)</a:t>
            </a:r>
            <a:endParaRPr lang="en-GB" sz="2000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800100" lvl="1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H</a:t>
            </a:r>
            <a:r>
              <a:rPr lang="en-GB" sz="2000" baseline="30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-</a:t>
            </a: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source (instead of protons),</a:t>
            </a:r>
          </a:p>
          <a:p>
            <a:pPr marL="800100" lvl="1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space charge problems to be solved.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~300 MeV neutrinos.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Target station.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Underground detector.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Short pulses (~</a:t>
            </a:r>
            <a:r>
              <a:rPr lang="el-GR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μ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s) will also allow DAR and coherent scattering experiments (as those proposed for SNS) using the neutron target.</a:t>
            </a:r>
            <a:endParaRPr lang="en-GB" sz="2000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pic>
        <p:nvPicPr>
          <p:cNvPr id="10" name="Picture 2" descr="ess_pulse_1">
            <a:extLst>
              <a:ext uri="{FF2B5EF4-FFF2-40B4-BE49-F238E27FC236}">
                <a16:creationId xmlns:a16="http://schemas.microsoft.com/office/drawing/2014/main" id="{BAFEF59C-C054-ED4C-AFE3-E3AF40894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9414" y="810548"/>
            <a:ext cx="2683329" cy="1539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858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99621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Which baseline?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Venice, 29/05/2023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20" name="ZoneTexte 19"/>
          <p:cNvSpPr txBox="1"/>
          <p:nvPr/>
        </p:nvSpPr>
        <p:spPr>
          <a:xfrm>
            <a:off x="63531" y="5512700"/>
            <a:ext cx="48763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Times New Roman"/>
                <a:cs typeface="Times New Roman"/>
              </a:rPr>
              <a:t>~60% </a:t>
            </a:r>
            <a:r>
              <a:rPr lang="el-GR" dirty="0">
                <a:latin typeface="Times New Roman"/>
                <a:cs typeface="Times New Roman"/>
              </a:rPr>
              <a:t>δ</a:t>
            </a:r>
            <a:r>
              <a:rPr lang="en-US" baseline="-25000" dirty="0">
                <a:latin typeface="Times New Roman"/>
                <a:cs typeface="Times New Roman"/>
              </a:rPr>
              <a:t>CP</a:t>
            </a:r>
            <a:r>
              <a:rPr lang="en-US" dirty="0">
                <a:latin typeface="Times New Roman"/>
                <a:cs typeface="Times New Roman"/>
              </a:rPr>
              <a:t> coverage at 5 </a:t>
            </a:r>
            <a:r>
              <a:rPr lang="el-GR" dirty="0">
                <a:latin typeface="Times New Roman"/>
                <a:cs typeface="Times New Roman"/>
              </a:rPr>
              <a:t>σ</a:t>
            </a:r>
            <a:r>
              <a:rPr lang="en-US" dirty="0">
                <a:latin typeface="Times New Roman"/>
                <a:cs typeface="Times New Roman"/>
              </a:rPr>
              <a:t> C.L.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Times New Roman"/>
                <a:cs typeface="Times New Roman"/>
              </a:rPr>
              <a:t>&gt;75% </a:t>
            </a:r>
            <a:r>
              <a:rPr lang="el-GR" dirty="0">
                <a:latin typeface="Times New Roman"/>
                <a:cs typeface="Times New Roman"/>
              </a:rPr>
              <a:t>δ</a:t>
            </a:r>
            <a:r>
              <a:rPr lang="en-US" baseline="-25000" dirty="0">
                <a:latin typeface="Times New Roman"/>
                <a:cs typeface="Times New Roman"/>
              </a:rPr>
              <a:t>CP</a:t>
            </a:r>
            <a:r>
              <a:rPr lang="en-US" dirty="0">
                <a:latin typeface="Times New Roman"/>
                <a:cs typeface="Times New Roman"/>
              </a:rPr>
              <a:t> coverage at 3 </a:t>
            </a:r>
            <a:r>
              <a:rPr lang="el-GR" dirty="0">
                <a:latin typeface="Times New Roman"/>
                <a:cs typeface="Times New Roman"/>
              </a:rPr>
              <a:t>σ</a:t>
            </a:r>
            <a:r>
              <a:rPr lang="en-US" dirty="0">
                <a:latin typeface="Times New Roman"/>
                <a:cs typeface="Times New Roman"/>
              </a:rPr>
              <a:t> C.L.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systematic errors: 5%/10% (signal/</a:t>
            </a:r>
            <a:r>
              <a:rPr lang="en-US" b="1" dirty="0" err="1">
                <a:solidFill>
                  <a:srgbClr val="0000FF"/>
                </a:solidFill>
                <a:latin typeface="Times New Roman"/>
                <a:cs typeface="Times New Roman"/>
              </a:rPr>
              <a:t>backg</a:t>
            </a: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.) 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663077" y="957263"/>
            <a:ext cx="3668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CPV (</a:t>
            </a:r>
            <a:r>
              <a:rPr lang="en-US" b="1" i="1" dirty="0" err="1">
                <a:solidFill>
                  <a:srgbClr val="008000"/>
                </a:solidFill>
                <a:latin typeface="Times New Roman"/>
                <a:cs typeface="Times New Roman"/>
              </a:rPr>
              <a:t>Nucl</a:t>
            </a:r>
            <a:r>
              <a:rPr lang="en-US" b="1" i="1" dirty="0">
                <a:solidFill>
                  <a:srgbClr val="008000"/>
                </a:solidFill>
                <a:latin typeface="Times New Roman"/>
                <a:cs typeface="Times New Roman"/>
              </a:rPr>
              <a:t>. Phys. B 885 (2014) 127</a:t>
            </a:r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8814" y="1239651"/>
            <a:ext cx="4405386" cy="4213595"/>
            <a:chOff x="78814" y="1239651"/>
            <a:chExt cx="4405386" cy="4213595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814" y="1239651"/>
              <a:ext cx="4405386" cy="4213595"/>
            </a:xfrm>
            <a:prstGeom prst="rect">
              <a:avLst/>
            </a:prstGeom>
          </p:spPr>
        </p:pic>
        <p:cxnSp>
          <p:nvCxnSpPr>
            <p:cNvPr id="16" name="Connecteur droit avec flèche 15"/>
            <p:cNvCxnSpPr/>
            <p:nvPr/>
          </p:nvCxnSpPr>
          <p:spPr>
            <a:xfrm>
              <a:off x="1685789" y="1966653"/>
              <a:ext cx="0" cy="29668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/>
            <p:cNvCxnSpPr/>
            <p:nvPr/>
          </p:nvCxnSpPr>
          <p:spPr>
            <a:xfrm>
              <a:off x="2405059" y="1966653"/>
              <a:ext cx="0" cy="29668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 rot="16200000">
              <a:off x="1020751" y="3832165"/>
              <a:ext cx="10222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latin typeface="Times New Roman"/>
                  <a:cs typeface="Times New Roman"/>
                </a:rPr>
                <a:t>Zinkgruvan</a:t>
              </a:r>
              <a:endParaRPr lang="en-US" sz="1400" dirty="0">
                <a:latin typeface="Times New Roman"/>
                <a:cs typeface="Times New Roman"/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 rot="16200000">
              <a:off x="1735647" y="3596167"/>
              <a:ext cx="10310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latin typeface="Times New Roman"/>
                  <a:cs typeface="Times New Roman"/>
                </a:rPr>
                <a:t>Garpenberg</a:t>
              </a:r>
              <a:endParaRPr lang="en-US" sz="1400" dirty="0">
                <a:latin typeface="Times New Roman"/>
                <a:cs typeface="Times New Roman"/>
              </a:endParaRPr>
            </a:p>
          </p:txBody>
        </p:sp>
        <p:cxnSp>
          <p:nvCxnSpPr>
            <p:cNvPr id="27" name="Connecteur droit 26"/>
            <p:cNvCxnSpPr/>
            <p:nvPr/>
          </p:nvCxnSpPr>
          <p:spPr>
            <a:xfrm>
              <a:off x="640599" y="2787028"/>
              <a:ext cx="3596350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>
              <a:off x="640599" y="2067795"/>
              <a:ext cx="3596350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694" y="1239651"/>
            <a:ext cx="4042447" cy="418222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684578" y="3234529"/>
            <a:ext cx="164471" cy="16447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0C2FE2A-B49D-B949-8B4C-6AC4880C5192}"/>
              </a:ext>
            </a:extLst>
          </p:cNvPr>
          <p:cNvSpPr/>
          <p:nvPr/>
        </p:nvSpPr>
        <p:spPr>
          <a:xfrm>
            <a:off x="5749157" y="3486777"/>
            <a:ext cx="164471" cy="16447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E12E2E-42D6-7642-827A-13DAEB558395}"/>
              </a:ext>
            </a:extLst>
          </p:cNvPr>
          <p:cNvSpPr txBox="1"/>
          <p:nvPr/>
        </p:nvSpPr>
        <p:spPr>
          <a:xfrm>
            <a:off x="5913628" y="5529042"/>
            <a:ext cx="2361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Candidate active mines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0A1B832-A0F8-1E49-9CA2-F4C7945E22F6}"/>
              </a:ext>
            </a:extLst>
          </p:cNvPr>
          <p:cNvSpPr/>
          <p:nvPr/>
        </p:nvSpPr>
        <p:spPr>
          <a:xfrm>
            <a:off x="6537433" y="3770557"/>
            <a:ext cx="164471" cy="16447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9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5AACD4-23E5-9842-52F5-DECA12AA64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8564"/>
            <a:ext cx="9144000" cy="6033062"/>
          </a:xfrm>
          <a:prstGeom prst="rect">
            <a:avLst/>
          </a:prstGeom>
        </p:spPr>
      </p:pic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140739" y="1626630"/>
            <a:ext cx="6862522" cy="1621896"/>
          </a:xfrm>
        </p:spPr>
        <p:txBody>
          <a:bodyPr>
            <a:noAutofit/>
          </a:bodyPr>
          <a:lstStyle/>
          <a:p>
            <a:r>
              <a:rPr lang="en-GB" sz="4400" b="0" dirty="0">
                <a:solidFill>
                  <a:srgbClr val="0432FF"/>
                </a:solidFill>
                <a:latin typeface="Times New Roman" charset="0"/>
                <a:cs typeface="Times New Roman" charset="0"/>
              </a:rPr>
              <a:t>ESSνSB EU-H2020 Design Study and feasibility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Venice, 29/05/2023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250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793" y="4701707"/>
            <a:ext cx="8815032" cy="1929003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9294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3200" dirty="0">
                <a:solidFill>
                  <a:srgbClr val="0000FF"/>
                </a:solidFill>
              </a:rPr>
              <a:t>ESS</a:t>
            </a:r>
            <a:r>
              <a:rPr lang="el-GR" sz="3200" dirty="0">
                <a:solidFill>
                  <a:srgbClr val="0000FF"/>
                </a:solidFill>
              </a:rPr>
              <a:t>ν</a:t>
            </a:r>
            <a:r>
              <a:rPr lang="en-US" sz="3200" dirty="0">
                <a:solidFill>
                  <a:srgbClr val="0000FF"/>
                </a:solidFill>
              </a:rPr>
              <a:t>SB at the European level</a:t>
            </a:r>
            <a:endParaRPr lang="en-US" sz="3200" dirty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Venice, 29/05/2023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977467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/>
              <a:buChar char="•"/>
            </a:pPr>
            <a:r>
              <a:rPr lang="en-GB" dirty="0">
                <a:solidFill>
                  <a:srgbClr val="000000"/>
                </a:solidFill>
                <a:latin typeface="Times New Roman"/>
                <a:cs typeface="Times New Roman"/>
              </a:rPr>
              <a:t>A </a:t>
            </a:r>
            <a:r>
              <a:rPr lang="en-GB" b="1" dirty="0">
                <a:solidFill>
                  <a:srgbClr val="000000"/>
                </a:solidFill>
                <a:latin typeface="Times New Roman"/>
                <a:cs typeface="Times New Roman"/>
              </a:rPr>
              <a:t>H2020</a:t>
            </a:r>
            <a:r>
              <a:rPr lang="en-GB" dirty="0">
                <a:solidFill>
                  <a:srgbClr val="000000"/>
                </a:solidFill>
                <a:latin typeface="Times New Roman"/>
                <a:cs typeface="Times New Roman"/>
              </a:rPr>
              <a:t> EU </a:t>
            </a:r>
            <a:r>
              <a:rPr lang="en-GB" b="1" dirty="0">
                <a:solidFill>
                  <a:srgbClr val="000000"/>
                </a:solidFill>
                <a:latin typeface="Times New Roman"/>
                <a:cs typeface="Times New Roman"/>
              </a:rPr>
              <a:t>Design Study </a:t>
            </a:r>
            <a:r>
              <a:rPr lang="en-GB" dirty="0">
                <a:solidFill>
                  <a:srgbClr val="000000"/>
                </a:solidFill>
                <a:latin typeface="Times New Roman"/>
                <a:cs typeface="Times New Roman"/>
              </a:rPr>
              <a:t>(Call INFRADEV-01-2017)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9565" y="576959"/>
            <a:ext cx="1455260" cy="9945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9793" y="1466120"/>
            <a:ext cx="8764414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Title of Proposal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: Discovery and measurement of leptonic CP violation using an intensive neutrino Super Beam generated with the exceptionally powerful ESS linear accelerator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Duration: 4 years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Total cost: 4.7 M€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Requested budget: 3 M€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15 participating institutes from</a:t>
            </a:r>
            <a:b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11 European countries including CERN and ESS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6 Work Packages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Approved end of August 2017</a:t>
            </a:r>
          </a:p>
        </p:txBody>
      </p:sp>
      <p:graphicFrame>
        <p:nvGraphicFramePr>
          <p:cNvPr id="14" name="Diagramme 3"/>
          <p:cNvGraphicFramePr/>
          <p:nvPr/>
        </p:nvGraphicFramePr>
        <p:xfrm>
          <a:off x="5442276" y="2093769"/>
          <a:ext cx="3598706" cy="2398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63076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97459" y="88263"/>
            <a:ext cx="6862522" cy="994541"/>
          </a:xfrm>
          <a:ln>
            <a:noFill/>
          </a:ln>
        </p:spPr>
        <p:txBody>
          <a:bodyPr/>
          <a:lstStyle/>
          <a:p>
            <a:r>
              <a:rPr lang="en-GB" dirty="0"/>
              <a:t>Design Study ESSνSB</a:t>
            </a:r>
            <a:br>
              <a:rPr lang="en-GB" dirty="0"/>
            </a:br>
            <a:r>
              <a:rPr lang="en-GB" sz="3200" dirty="0"/>
              <a:t>(2018-2022)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Venice, 29/05/2023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  <a:endParaRPr lang="en-GB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GB" smtClean="0"/>
              <a:t>15</a:t>
            </a:fld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435" y="-56493"/>
            <a:ext cx="1455260" cy="9945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22794"/>
            <a:ext cx="9144000" cy="13137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80049"/>
            <a:ext cx="5507421" cy="35870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1216" y="1471448"/>
            <a:ext cx="5189078" cy="22156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1020" y="6182486"/>
            <a:ext cx="5287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partners: IHEP, BNL, </a:t>
            </a:r>
            <a:r>
              <a:rPr lang="en-GB" dirty="0">
                <a:latin typeface="Times New Roman" charset="0"/>
                <a:ea typeface="Times New Roman" charset="0"/>
              </a:rPr>
              <a:t>SCK•CEN, SNS, PSI, RAL</a:t>
            </a:r>
            <a:r>
              <a:rPr lang="el-GR" dirty="0">
                <a:latin typeface="Times New Roman" charset="0"/>
                <a:ea typeface="Times New Roman" charset="0"/>
              </a:rPr>
              <a:t>, </a:t>
            </a:r>
            <a:r>
              <a:rPr lang="fr-CH" dirty="0">
                <a:solidFill>
                  <a:srgbClr val="0432FF"/>
                </a:solidFill>
                <a:latin typeface="Times New Roman" charset="0"/>
                <a:ea typeface="Times New Roman" charset="0"/>
              </a:rPr>
              <a:t>NU</a:t>
            </a:r>
            <a:r>
              <a:rPr lang="en-GB" dirty="0"/>
              <a:t> 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8250C2-6D98-744D-8585-84C1C21598A5}"/>
              </a:ext>
            </a:extLst>
          </p:cNvPr>
          <p:cNvSpPr txBox="1"/>
          <p:nvPr/>
        </p:nvSpPr>
        <p:spPr>
          <a:xfrm>
            <a:off x="6381742" y="5443644"/>
            <a:ext cx="2215543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More information on:</a:t>
            </a:r>
          </a:p>
          <a:p>
            <a:r>
              <a:rPr lang="en-GB" dirty="0">
                <a:hlinkClick r:id="rId6"/>
              </a:rPr>
              <a:t>http://</a:t>
            </a:r>
            <a:r>
              <a:rPr lang="en-GB" dirty="0" err="1">
                <a:hlinkClick r:id="rId6"/>
              </a:rPr>
              <a:t>essnusb.eu</a:t>
            </a:r>
            <a:r>
              <a:rPr lang="en-GB" dirty="0">
                <a:hlinkClick r:id="rId6"/>
              </a:rPr>
              <a:t>/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6E9EE0-0232-3B2F-CDFD-CD6D3664E24B}"/>
              </a:ext>
            </a:extLst>
          </p:cNvPr>
          <p:cNvSpPr txBox="1"/>
          <p:nvPr/>
        </p:nvSpPr>
        <p:spPr>
          <a:xfrm>
            <a:off x="5807243" y="3328737"/>
            <a:ext cx="3227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FF0000"/>
                </a:solidFill>
              </a:rPr>
              <a:t>now finished end of March 2022</a:t>
            </a:r>
          </a:p>
        </p:txBody>
      </p:sp>
    </p:spTree>
    <p:extLst>
      <p:ext uri="{BB962C8B-B14F-4D97-AF65-F5344CB8AC3E}">
        <p14:creationId xmlns:p14="http://schemas.microsoft.com/office/powerpoint/2010/main" val="120529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713499"/>
          </a:xfrm>
        </p:spPr>
        <p:txBody>
          <a:bodyPr>
            <a:normAutofit fontScale="90000"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ESS modifications and operation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Venice, 29/05/2023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16</a:t>
            </a:fld>
            <a:endParaRPr lang="en-GB" noProof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82EC0E3-D572-264B-8B73-C7985A953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52" y="1016009"/>
            <a:ext cx="2501900" cy="17653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2F944E9-A7B4-9744-8A6A-11DCF924606D}"/>
              </a:ext>
            </a:extLst>
          </p:cNvPr>
          <p:cNvSpPr txBox="1"/>
          <p:nvPr/>
        </p:nvSpPr>
        <p:spPr>
          <a:xfrm>
            <a:off x="1184628" y="568414"/>
            <a:ext cx="133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H</a:t>
            </a:r>
            <a:r>
              <a:rPr lang="en-GB" sz="2400" baseline="30000" dirty="0"/>
              <a:t>-</a:t>
            </a:r>
            <a:r>
              <a:rPr lang="en-GB" sz="2400" dirty="0"/>
              <a:t> source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AA90720-A559-FC4C-8AAF-D11CDE27F076}"/>
              </a:ext>
            </a:extLst>
          </p:cNvPr>
          <p:cNvSpPr txBox="1"/>
          <p:nvPr/>
        </p:nvSpPr>
        <p:spPr>
          <a:xfrm>
            <a:off x="5134212" y="611523"/>
            <a:ext cx="2934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time operation option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B0F6242-730B-4A48-9C45-C08E288E266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4732" y="1073188"/>
            <a:ext cx="3617104" cy="2026149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F965A516-4F90-6A44-B620-77ECFAA661AB}"/>
              </a:ext>
            </a:extLst>
          </p:cNvPr>
          <p:cNvGrpSpPr/>
          <p:nvPr/>
        </p:nvGrpSpPr>
        <p:grpSpPr>
          <a:xfrm>
            <a:off x="302193" y="3357386"/>
            <a:ext cx="3104017" cy="3101201"/>
            <a:chOff x="182880" y="867708"/>
            <a:chExt cx="3967920" cy="3964320"/>
          </a:xfrm>
        </p:grpSpPr>
        <p:pic>
          <p:nvPicPr>
            <p:cNvPr id="40" name="Picture 17">
              <a:extLst>
                <a:ext uri="{FF2B5EF4-FFF2-40B4-BE49-F238E27FC236}">
                  <a16:creationId xmlns:a16="http://schemas.microsoft.com/office/drawing/2014/main" id="{B9EE76B1-B96C-1946-A18E-266888F0B77A}"/>
                </a:ext>
              </a:extLst>
            </p:cNvPr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493200" y="975348"/>
              <a:ext cx="3657600" cy="3657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41" name="CustomShape 1">
              <a:extLst>
                <a:ext uri="{FF2B5EF4-FFF2-40B4-BE49-F238E27FC236}">
                  <a16:creationId xmlns:a16="http://schemas.microsoft.com/office/drawing/2014/main" id="{208F78B4-F8D9-4844-93C6-E6DBCEF68612}"/>
                </a:ext>
              </a:extLst>
            </p:cNvPr>
            <p:cNvSpPr/>
            <p:nvPr/>
          </p:nvSpPr>
          <p:spPr>
            <a:xfrm>
              <a:off x="1426320" y="1889748"/>
              <a:ext cx="1828800" cy="18288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42" name="Group 6">
              <a:extLst>
                <a:ext uri="{FF2B5EF4-FFF2-40B4-BE49-F238E27FC236}">
                  <a16:creationId xmlns:a16="http://schemas.microsoft.com/office/drawing/2014/main" id="{4425571A-2D32-6E44-AEBC-7B1611015C97}"/>
                </a:ext>
              </a:extLst>
            </p:cNvPr>
            <p:cNvGrpSpPr/>
            <p:nvPr/>
          </p:nvGrpSpPr>
          <p:grpSpPr>
            <a:xfrm>
              <a:off x="1734480" y="2119788"/>
              <a:ext cx="1142640" cy="179280"/>
              <a:chOff x="1734480" y="2424600"/>
              <a:chExt cx="1142640" cy="179280"/>
            </a:xfrm>
          </p:grpSpPr>
          <p:sp>
            <p:nvSpPr>
              <p:cNvPr id="72" name="Freeform 7">
                <a:extLst>
                  <a:ext uri="{FF2B5EF4-FFF2-40B4-BE49-F238E27FC236}">
                    <a16:creationId xmlns:a16="http://schemas.microsoft.com/office/drawing/2014/main" id="{30CD3A32-891E-D046-A518-AD1CBB803F70}"/>
                  </a:ext>
                </a:extLst>
              </p:cNvPr>
              <p:cNvSpPr/>
              <p:nvPr/>
            </p:nvSpPr>
            <p:spPr>
              <a:xfrm>
                <a:off x="1734480" y="2424600"/>
                <a:ext cx="1143000" cy="173880"/>
              </a:xfrm>
              <a:custGeom>
                <a:avLst/>
                <a:gdLst/>
                <a:ahLst/>
                <a:cxnLst/>
                <a:rect l="0" t="0" r="r" b="b"/>
                <a:pathLst>
                  <a:path w="3175" h="483">
                    <a:moveTo>
                      <a:pt x="1587" y="482"/>
                    </a:moveTo>
                    <a:lnTo>
                      <a:pt x="0" y="482"/>
                    </a:lnTo>
                    <a:lnTo>
                      <a:pt x="0" y="0"/>
                    </a:lnTo>
                    <a:lnTo>
                      <a:pt x="3174" y="0"/>
                    </a:lnTo>
                    <a:lnTo>
                      <a:pt x="3174" y="482"/>
                    </a:lnTo>
                    <a:lnTo>
                      <a:pt x="1587" y="482"/>
                    </a:lnTo>
                  </a:path>
                </a:pathLst>
              </a:custGeom>
              <a:solidFill>
                <a:srgbClr val="FFFFFF"/>
              </a:solidFill>
              <a:ln w="15840">
                <a:noFill/>
              </a:ln>
            </p:spPr>
          </p:sp>
          <p:sp>
            <p:nvSpPr>
              <p:cNvPr id="73" name="Freeform 8">
                <a:extLst>
                  <a:ext uri="{FF2B5EF4-FFF2-40B4-BE49-F238E27FC236}">
                    <a16:creationId xmlns:a16="http://schemas.microsoft.com/office/drawing/2014/main" id="{B68ABF66-704E-1D41-9888-24EF588FDC53}"/>
                  </a:ext>
                </a:extLst>
              </p:cNvPr>
              <p:cNvSpPr/>
              <p:nvPr/>
            </p:nvSpPr>
            <p:spPr>
              <a:xfrm>
                <a:off x="1744200" y="2424600"/>
                <a:ext cx="153720" cy="173880"/>
              </a:xfrm>
              <a:custGeom>
                <a:avLst/>
                <a:gdLst/>
                <a:ahLst/>
                <a:cxnLst/>
                <a:rect l="0" t="0" r="r" b="b"/>
                <a:pathLst>
                  <a:path w="427" h="483">
                    <a:moveTo>
                      <a:pt x="237" y="54"/>
                    </a:moveTo>
                    <a:cubicBezTo>
                      <a:pt x="243" y="30"/>
                      <a:pt x="245" y="22"/>
                      <a:pt x="310" y="22"/>
                    </a:cubicBezTo>
                    <a:cubicBezTo>
                      <a:pt x="333" y="22"/>
                      <a:pt x="338" y="22"/>
                      <a:pt x="338" y="8"/>
                    </a:cubicBezTo>
                    <a:cubicBezTo>
                      <a:pt x="338" y="0"/>
                      <a:pt x="330" y="0"/>
                      <a:pt x="326" y="0"/>
                    </a:cubicBezTo>
                    <a:cubicBezTo>
                      <a:pt x="304" y="0"/>
                      <a:pt x="245" y="2"/>
                      <a:pt x="222" y="2"/>
                    </a:cubicBezTo>
                    <a:cubicBezTo>
                      <a:pt x="202" y="2"/>
                      <a:pt x="149" y="0"/>
                      <a:pt x="128" y="0"/>
                    </a:cubicBezTo>
                    <a:cubicBezTo>
                      <a:pt x="123" y="0"/>
                      <a:pt x="115" y="0"/>
                      <a:pt x="115" y="14"/>
                    </a:cubicBezTo>
                    <a:cubicBezTo>
                      <a:pt x="115" y="22"/>
                      <a:pt x="122" y="22"/>
                      <a:pt x="134" y="22"/>
                    </a:cubicBezTo>
                    <a:cubicBezTo>
                      <a:pt x="136" y="22"/>
                      <a:pt x="149" y="22"/>
                      <a:pt x="162" y="24"/>
                    </a:cubicBezTo>
                    <a:cubicBezTo>
                      <a:pt x="174" y="24"/>
                      <a:pt x="181" y="26"/>
                      <a:pt x="181" y="35"/>
                    </a:cubicBezTo>
                    <a:cubicBezTo>
                      <a:pt x="181" y="37"/>
                      <a:pt x="179" y="40"/>
                      <a:pt x="178" y="48"/>
                    </a:cubicBezTo>
                    <a:lnTo>
                      <a:pt x="83" y="428"/>
                    </a:lnTo>
                    <a:cubicBezTo>
                      <a:pt x="77" y="455"/>
                      <a:pt x="75" y="460"/>
                      <a:pt x="19" y="460"/>
                    </a:cubicBezTo>
                    <a:cubicBezTo>
                      <a:pt x="6" y="460"/>
                      <a:pt x="0" y="460"/>
                      <a:pt x="0" y="474"/>
                    </a:cubicBezTo>
                    <a:cubicBezTo>
                      <a:pt x="0" y="482"/>
                      <a:pt x="6" y="482"/>
                      <a:pt x="19" y="482"/>
                    </a:cubicBezTo>
                    <a:lnTo>
                      <a:pt x="346" y="482"/>
                    </a:lnTo>
                    <a:cubicBezTo>
                      <a:pt x="363" y="482"/>
                      <a:pt x="363" y="482"/>
                      <a:pt x="368" y="471"/>
                    </a:cubicBezTo>
                    <a:lnTo>
                      <a:pt x="424" y="317"/>
                    </a:lnTo>
                    <a:cubicBezTo>
                      <a:pt x="426" y="311"/>
                      <a:pt x="426" y="309"/>
                      <a:pt x="426" y="307"/>
                    </a:cubicBezTo>
                    <a:cubicBezTo>
                      <a:pt x="426" y="304"/>
                      <a:pt x="424" y="299"/>
                      <a:pt x="418" y="299"/>
                    </a:cubicBezTo>
                    <a:cubicBezTo>
                      <a:pt x="411" y="299"/>
                      <a:pt x="411" y="304"/>
                      <a:pt x="406" y="315"/>
                    </a:cubicBezTo>
                    <a:cubicBezTo>
                      <a:pt x="382" y="380"/>
                      <a:pt x="350" y="460"/>
                      <a:pt x="229" y="460"/>
                    </a:cubicBezTo>
                    <a:lnTo>
                      <a:pt x="162" y="460"/>
                    </a:lnTo>
                    <a:cubicBezTo>
                      <a:pt x="152" y="460"/>
                      <a:pt x="150" y="460"/>
                      <a:pt x="147" y="460"/>
                    </a:cubicBezTo>
                    <a:cubicBezTo>
                      <a:pt x="139" y="460"/>
                      <a:pt x="138" y="458"/>
                      <a:pt x="138" y="453"/>
                    </a:cubicBezTo>
                    <a:cubicBezTo>
                      <a:pt x="138" y="450"/>
                      <a:pt x="138" y="448"/>
                      <a:pt x="141" y="436"/>
                    </a:cubicBezTo>
                    <a:lnTo>
                      <a:pt x="237" y="54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74" name="Freeform 9">
                <a:extLst>
                  <a:ext uri="{FF2B5EF4-FFF2-40B4-BE49-F238E27FC236}">
                    <a16:creationId xmlns:a16="http://schemas.microsoft.com/office/drawing/2014/main" id="{587588BA-8E48-5D49-BC41-68733E9211B9}"/>
                  </a:ext>
                </a:extLst>
              </p:cNvPr>
              <p:cNvSpPr/>
              <p:nvPr/>
            </p:nvSpPr>
            <p:spPr>
              <a:xfrm>
                <a:off x="1991520" y="2504880"/>
                <a:ext cx="169200" cy="60480"/>
              </a:xfrm>
              <a:custGeom>
                <a:avLst/>
                <a:gdLst/>
                <a:ahLst/>
                <a:cxnLst/>
                <a:rect l="0" t="0" r="r" b="b"/>
                <a:pathLst>
                  <a:path w="470" h="168">
                    <a:moveTo>
                      <a:pt x="445" y="29"/>
                    </a:moveTo>
                    <a:cubicBezTo>
                      <a:pt x="456" y="29"/>
                      <a:pt x="469" y="29"/>
                      <a:pt x="469" y="14"/>
                    </a:cubicBezTo>
                    <a:cubicBezTo>
                      <a:pt x="469" y="0"/>
                      <a:pt x="456" y="0"/>
                      <a:pt x="446" y="0"/>
                    </a:cubicBezTo>
                    <a:lnTo>
                      <a:pt x="24" y="0"/>
                    </a:lnTo>
                    <a:cubicBezTo>
                      <a:pt x="13" y="0"/>
                      <a:pt x="0" y="0"/>
                      <a:pt x="0" y="14"/>
                    </a:cubicBezTo>
                    <a:cubicBezTo>
                      <a:pt x="0" y="29"/>
                      <a:pt x="13" y="29"/>
                      <a:pt x="24" y="29"/>
                    </a:cubicBezTo>
                    <a:lnTo>
                      <a:pt x="445" y="29"/>
                    </a:lnTo>
                    <a:moveTo>
                      <a:pt x="446" y="167"/>
                    </a:moveTo>
                    <a:cubicBezTo>
                      <a:pt x="456" y="167"/>
                      <a:pt x="469" y="167"/>
                      <a:pt x="469" y="152"/>
                    </a:cubicBezTo>
                    <a:cubicBezTo>
                      <a:pt x="469" y="138"/>
                      <a:pt x="456" y="138"/>
                      <a:pt x="445" y="138"/>
                    </a:cubicBezTo>
                    <a:lnTo>
                      <a:pt x="24" y="138"/>
                    </a:lnTo>
                    <a:cubicBezTo>
                      <a:pt x="13" y="138"/>
                      <a:pt x="0" y="138"/>
                      <a:pt x="0" y="152"/>
                    </a:cubicBezTo>
                    <a:cubicBezTo>
                      <a:pt x="0" y="167"/>
                      <a:pt x="13" y="167"/>
                      <a:pt x="24" y="167"/>
                    </a:cubicBezTo>
                    <a:lnTo>
                      <a:pt x="446" y="167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75" name="Freeform 10">
                <a:extLst>
                  <a:ext uri="{FF2B5EF4-FFF2-40B4-BE49-F238E27FC236}">
                    <a16:creationId xmlns:a16="http://schemas.microsoft.com/office/drawing/2014/main" id="{4E63A09A-DF3B-6144-97B7-D56839A19F60}"/>
                  </a:ext>
                </a:extLst>
              </p:cNvPr>
              <p:cNvSpPr/>
              <p:nvPr/>
            </p:nvSpPr>
            <p:spPr>
              <a:xfrm>
                <a:off x="2254680" y="242928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176" y="221"/>
                    </a:moveTo>
                    <a:cubicBezTo>
                      <a:pt x="234" y="203"/>
                      <a:pt x="274" y="154"/>
                      <a:pt x="274" y="98"/>
                    </a:cubicBezTo>
                    <a:cubicBezTo>
                      <a:pt x="274" y="40"/>
                      <a:pt x="213" y="0"/>
                      <a:pt x="144" y="0"/>
                    </a:cubicBezTo>
                    <a:cubicBezTo>
                      <a:pt x="74" y="0"/>
                      <a:pt x="19" y="42"/>
                      <a:pt x="19" y="96"/>
                    </a:cubicBezTo>
                    <a:cubicBezTo>
                      <a:pt x="19" y="118"/>
                      <a:pt x="35" y="133"/>
                      <a:pt x="54" y="133"/>
                    </a:cubicBezTo>
                    <a:cubicBezTo>
                      <a:pt x="77" y="133"/>
                      <a:pt x="91" y="117"/>
                      <a:pt x="91" y="96"/>
                    </a:cubicBezTo>
                    <a:cubicBezTo>
                      <a:pt x="91" y="61"/>
                      <a:pt x="58" y="61"/>
                      <a:pt x="48" y="61"/>
                    </a:cubicBezTo>
                    <a:cubicBezTo>
                      <a:pt x="69" y="27"/>
                      <a:pt x="115" y="18"/>
                      <a:pt x="141" y="18"/>
                    </a:cubicBezTo>
                    <a:cubicBezTo>
                      <a:pt x="170" y="18"/>
                      <a:pt x="210" y="34"/>
                      <a:pt x="210" y="96"/>
                    </a:cubicBezTo>
                    <a:cubicBezTo>
                      <a:pt x="210" y="106"/>
                      <a:pt x="208" y="146"/>
                      <a:pt x="189" y="178"/>
                    </a:cubicBezTo>
                    <a:cubicBezTo>
                      <a:pt x="168" y="211"/>
                      <a:pt x="144" y="213"/>
                      <a:pt x="126" y="215"/>
                    </a:cubicBezTo>
                    <a:cubicBezTo>
                      <a:pt x="122" y="215"/>
                      <a:pt x="104" y="216"/>
                      <a:pt x="99" y="216"/>
                    </a:cubicBezTo>
                    <a:cubicBezTo>
                      <a:pt x="93" y="216"/>
                      <a:pt x="88" y="218"/>
                      <a:pt x="88" y="224"/>
                    </a:cubicBezTo>
                    <a:cubicBezTo>
                      <a:pt x="88" y="232"/>
                      <a:pt x="93" y="232"/>
                      <a:pt x="106" y="232"/>
                    </a:cubicBezTo>
                    <a:lnTo>
                      <a:pt x="136" y="232"/>
                    </a:lnTo>
                    <a:cubicBezTo>
                      <a:pt x="194" y="232"/>
                      <a:pt x="221" y="280"/>
                      <a:pt x="221" y="349"/>
                    </a:cubicBezTo>
                    <a:cubicBezTo>
                      <a:pt x="221" y="445"/>
                      <a:pt x="171" y="466"/>
                      <a:pt x="141" y="466"/>
                    </a:cubicBezTo>
                    <a:cubicBezTo>
                      <a:pt x="110" y="466"/>
                      <a:pt x="58" y="453"/>
                      <a:pt x="32" y="412"/>
                    </a:cubicBezTo>
                    <a:cubicBezTo>
                      <a:pt x="58" y="416"/>
                      <a:pt x="78" y="400"/>
                      <a:pt x="78" y="373"/>
                    </a:cubicBezTo>
                    <a:cubicBezTo>
                      <a:pt x="78" y="347"/>
                      <a:pt x="61" y="333"/>
                      <a:pt x="40" y="333"/>
                    </a:cubicBezTo>
                    <a:cubicBezTo>
                      <a:pt x="22" y="333"/>
                      <a:pt x="0" y="344"/>
                      <a:pt x="0" y="375"/>
                    </a:cubicBezTo>
                    <a:cubicBezTo>
                      <a:pt x="0" y="439"/>
                      <a:pt x="66" y="485"/>
                      <a:pt x="142" y="485"/>
                    </a:cubicBezTo>
                    <a:cubicBezTo>
                      <a:pt x="229" y="485"/>
                      <a:pt x="293" y="421"/>
                      <a:pt x="293" y="349"/>
                    </a:cubicBezTo>
                    <a:cubicBezTo>
                      <a:pt x="293" y="291"/>
                      <a:pt x="248" y="237"/>
                      <a:pt x="176" y="221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76" name="Freeform 11">
                <a:extLst>
                  <a:ext uri="{FF2B5EF4-FFF2-40B4-BE49-F238E27FC236}">
                    <a16:creationId xmlns:a16="http://schemas.microsoft.com/office/drawing/2014/main" id="{3185A889-43AD-E746-886C-FBEC5B9CC67B}"/>
                  </a:ext>
                </a:extLst>
              </p:cNvPr>
              <p:cNvSpPr/>
              <p:nvPr/>
            </p:nvSpPr>
            <p:spPr>
              <a:xfrm>
                <a:off x="2381400" y="242928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85" y="147"/>
                    </a:moveTo>
                    <a:cubicBezTo>
                      <a:pt x="53" y="127"/>
                      <a:pt x="50" y="102"/>
                      <a:pt x="50" y="90"/>
                    </a:cubicBezTo>
                    <a:cubicBezTo>
                      <a:pt x="50" y="48"/>
                      <a:pt x="96" y="18"/>
                      <a:pt x="146" y="18"/>
                    </a:cubicBezTo>
                    <a:cubicBezTo>
                      <a:pt x="198" y="18"/>
                      <a:pt x="243" y="54"/>
                      <a:pt x="243" y="106"/>
                    </a:cubicBezTo>
                    <a:cubicBezTo>
                      <a:pt x="243" y="146"/>
                      <a:pt x="216" y="179"/>
                      <a:pt x="173" y="203"/>
                    </a:cubicBezTo>
                    <a:lnTo>
                      <a:pt x="85" y="147"/>
                    </a:lnTo>
                    <a:moveTo>
                      <a:pt x="189" y="215"/>
                    </a:moveTo>
                    <a:cubicBezTo>
                      <a:pt x="240" y="189"/>
                      <a:pt x="274" y="152"/>
                      <a:pt x="274" y="106"/>
                    </a:cubicBezTo>
                    <a:cubicBezTo>
                      <a:pt x="274" y="40"/>
                      <a:pt x="211" y="0"/>
                      <a:pt x="147" y="0"/>
                    </a:cubicBezTo>
                    <a:cubicBezTo>
                      <a:pt x="77" y="0"/>
                      <a:pt x="19" y="53"/>
                      <a:pt x="19" y="118"/>
                    </a:cubicBezTo>
                    <a:cubicBezTo>
                      <a:pt x="19" y="131"/>
                      <a:pt x="21" y="162"/>
                      <a:pt x="50" y="195"/>
                    </a:cubicBezTo>
                    <a:cubicBezTo>
                      <a:pt x="58" y="203"/>
                      <a:pt x="85" y="221"/>
                      <a:pt x="102" y="234"/>
                    </a:cubicBezTo>
                    <a:cubicBezTo>
                      <a:pt x="61" y="255"/>
                      <a:pt x="0" y="293"/>
                      <a:pt x="0" y="363"/>
                    </a:cubicBezTo>
                    <a:cubicBezTo>
                      <a:pt x="0" y="439"/>
                      <a:pt x="72" y="485"/>
                      <a:pt x="146" y="485"/>
                    </a:cubicBezTo>
                    <a:cubicBezTo>
                      <a:pt x="226" y="485"/>
                      <a:pt x="293" y="428"/>
                      <a:pt x="293" y="352"/>
                    </a:cubicBezTo>
                    <a:cubicBezTo>
                      <a:pt x="293" y="327"/>
                      <a:pt x="285" y="295"/>
                      <a:pt x="259" y="264"/>
                    </a:cubicBezTo>
                    <a:cubicBezTo>
                      <a:pt x="245" y="250"/>
                      <a:pt x="234" y="243"/>
                      <a:pt x="189" y="215"/>
                    </a:cubicBezTo>
                    <a:moveTo>
                      <a:pt x="118" y="245"/>
                    </a:moveTo>
                    <a:lnTo>
                      <a:pt x="205" y="299"/>
                    </a:lnTo>
                    <a:cubicBezTo>
                      <a:pt x="224" y="312"/>
                      <a:pt x="258" y="333"/>
                      <a:pt x="258" y="376"/>
                    </a:cubicBezTo>
                    <a:cubicBezTo>
                      <a:pt x="258" y="429"/>
                      <a:pt x="205" y="466"/>
                      <a:pt x="147" y="466"/>
                    </a:cubicBezTo>
                    <a:cubicBezTo>
                      <a:pt x="86" y="466"/>
                      <a:pt x="35" y="423"/>
                      <a:pt x="35" y="363"/>
                    </a:cubicBezTo>
                    <a:cubicBezTo>
                      <a:pt x="35" y="322"/>
                      <a:pt x="58" y="277"/>
                      <a:pt x="118" y="245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77" name="Freeform 12">
                <a:extLst>
                  <a:ext uri="{FF2B5EF4-FFF2-40B4-BE49-F238E27FC236}">
                    <a16:creationId xmlns:a16="http://schemas.microsoft.com/office/drawing/2014/main" id="{992A8BE0-2036-5844-8C9E-B8F2BA0A399D}"/>
                  </a:ext>
                </a:extLst>
              </p:cNvPr>
              <p:cNvSpPr/>
              <p:nvPr/>
            </p:nvSpPr>
            <p:spPr>
              <a:xfrm>
                <a:off x="2503800" y="2426400"/>
                <a:ext cx="113400" cy="172080"/>
              </a:xfrm>
              <a:custGeom>
                <a:avLst/>
                <a:gdLst/>
                <a:ahLst/>
                <a:cxnLst/>
                <a:rect l="0" t="0" r="r" b="b"/>
                <a:pathLst>
                  <a:path w="315" h="478">
                    <a:moveTo>
                      <a:pt x="187" y="362"/>
                    </a:moveTo>
                    <a:lnTo>
                      <a:pt x="187" y="423"/>
                    </a:lnTo>
                    <a:cubicBezTo>
                      <a:pt x="187" y="448"/>
                      <a:pt x="187" y="456"/>
                      <a:pt x="134" y="456"/>
                    </a:cubicBezTo>
                    <a:lnTo>
                      <a:pt x="120" y="456"/>
                    </a:lnTo>
                    <a:lnTo>
                      <a:pt x="120" y="477"/>
                    </a:lnTo>
                    <a:cubicBezTo>
                      <a:pt x="149" y="476"/>
                      <a:pt x="186" y="476"/>
                      <a:pt x="214" y="476"/>
                    </a:cubicBezTo>
                    <a:cubicBezTo>
                      <a:pt x="245" y="476"/>
                      <a:pt x="282" y="476"/>
                      <a:pt x="310" y="477"/>
                    </a:cubicBezTo>
                    <a:lnTo>
                      <a:pt x="310" y="456"/>
                    </a:lnTo>
                    <a:lnTo>
                      <a:pt x="296" y="456"/>
                    </a:lnTo>
                    <a:cubicBezTo>
                      <a:pt x="243" y="456"/>
                      <a:pt x="242" y="448"/>
                      <a:pt x="242" y="423"/>
                    </a:cubicBezTo>
                    <a:lnTo>
                      <a:pt x="242" y="362"/>
                    </a:lnTo>
                    <a:lnTo>
                      <a:pt x="314" y="362"/>
                    </a:lnTo>
                    <a:lnTo>
                      <a:pt x="314" y="339"/>
                    </a:lnTo>
                    <a:lnTo>
                      <a:pt x="242" y="339"/>
                    </a:lnTo>
                    <a:lnTo>
                      <a:pt x="242" y="18"/>
                    </a:lnTo>
                    <a:cubicBezTo>
                      <a:pt x="242" y="5"/>
                      <a:pt x="242" y="0"/>
                      <a:pt x="230" y="0"/>
                    </a:cubicBezTo>
                    <a:cubicBezTo>
                      <a:pt x="224" y="0"/>
                      <a:pt x="222" y="0"/>
                      <a:pt x="218" y="8"/>
                    </a:cubicBezTo>
                    <a:lnTo>
                      <a:pt x="0" y="339"/>
                    </a:lnTo>
                    <a:lnTo>
                      <a:pt x="0" y="362"/>
                    </a:lnTo>
                    <a:lnTo>
                      <a:pt x="187" y="362"/>
                    </a:lnTo>
                    <a:moveTo>
                      <a:pt x="192" y="339"/>
                    </a:moveTo>
                    <a:lnTo>
                      <a:pt x="19" y="339"/>
                    </a:lnTo>
                    <a:lnTo>
                      <a:pt x="192" y="77"/>
                    </a:lnTo>
                    <a:lnTo>
                      <a:pt x="192" y="339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78" name="Freeform 13">
                <a:extLst>
                  <a:ext uri="{FF2B5EF4-FFF2-40B4-BE49-F238E27FC236}">
                    <a16:creationId xmlns:a16="http://schemas.microsoft.com/office/drawing/2014/main" id="{5AC4898B-3654-BA4A-BCA0-30EB4D44F4DD}"/>
                  </a:ext>
                </a:extLst>
              </p:cNvPr>
              <p:cNvSpPr/>
              <p:nvPr/>
            </p:nvSpPr>
            <p:spPr>
              <a:xfrm>
                <a:off x="2673720" y="2485800"/>
                <a:ext cx="198360" cy="112680"/>
              </a:xfrm>
              <a:custGeom>
                <a:avLst/>
                <a:gdLst/>
                <a:ahLst/>
                <a:cxnLst/>
                <a:rect l="0" t="0" r="r" b="b"/>
                <a:pathLst>
                  <a:path w="551" h="313">
                    <a:moveTo>
                      <a:pt x="54" y="69"/>
                    </a:moveTo>
                    <a:lnTo>
                      <a:pt x="54" y="259"/>
                    </a:lnTo>
                    <a:cubicBezTo>
                      <a:pt x="54" y="290"/>
                      <a:pt x="48" y="290"/>
                      <a:pt x="0" y="290"/>
                    </a:cubicBezTo>
                    <a:lnTo>
                      <a:pt x="0" y="312"/>
                    </a:lnTo>
                    <a:cubicBezTo>
                      <a:pt x="24" y="312"/>
                      <a:pt x="61" y="311"/>
                      <a:pt x="80" y="311"/>
                    </a:cubicBezTo>
                    <a:cubicBezTo>
                      <a:pt x="98" y="311"/>
                      <a:pt x="134" y="312"/>
                      <a:pt x="158" y="312"/>
                    </a:cubicBezTo>
                    <a:lnTo>
                      <a:pt x="158" y="290"/>
                    </a:lnTo>
                    <a:cubicBezTo>
                      <a:pt x="112" y="290"/>
                      <a:pt x="104" y="290"/>
                      <a:pt x="104" y="259"/>
                    </a:cubicBezTo>
                    <a:lnTo>
                      <a:pt x="104" y="128"/>
                    </a:lnTo>
                    <a:cubicBezTo>
                      <a:pt x="104" y="54"/>
                      <a:pt x="154" y="16"/>
                      <a:pt x="198" y="16"/>
                    </a:cubicBezTo>
                    <a:cubicBezTo>
                      <a:pt x="243" y="16"/>
                      <a:pt x="251" y="54"/>
                      <a:pt x="251" y="94"/>
                    </a:cubicBezTo>
                    <a:lnTo>
                      <a:pt x="251" y="259"/>
                    </a:lnTo>
                    <a:cubicBezTo>
                      <a:pt x="251" y="290"/>
                      <a:pt x="243" y="290"/>
                      <a:pt x="197" y="290"/>
                    </a:cubicBezTo>
                    <a:lnTo>
                      <a:pt x="197" y="312"/>
                    </a:lnTo>
                    <a:cubicBezTo>
                      <a:pt x="221" y="312"/>
                      <a:pt x="256" y="311"/>
                      <a:pt x="275" y="311"/>
                    </a:cubicBezTo>
                    <a:cubicBezTo>
                      <a:pt x="294" y="311"/>
                      <a:pt x="331" y="312"/>
                      <a:pt x="355" y="312"/>
                    </a:cubicBezTo>
                    <a:lnTo>
                      <a:pt x="355" y="290"/>
                    </a:lnTo>
                    <a:cubicBezTo>
                      <a:pt x="307" y="290"/>
                      <a:pt x="299" y="290"/>
                      <a:pt x="299" y="259"/>
                    </a:cubicBezTo>
                    <a:lnTo>
                      <a:pt x="299" y="128"/>
                    </a:lnTo>
                    <a:cubicBezTo>
                      <a:pt x="299" y="54"/>
                      <a:pt x="350" y="16"/>
                      <a:pt x="395" y="16"/>
                    </a:cubicBezTo>
                    <a:cubicBezTo>
                      <a:pt x="440" y="16"/>
                      <a:pt x="446" y="54"/>
                      <a:pt x="446" y="94"/>
                    </a:cubicBezTo>
                    <a:lnTo>
                      <a:pt x="446" y="259"/>
                    </a:lnTo>
                    <a:cubicBezTo>
                      <a:pt x="446" y="290"/>
                      <a:pt x="440" y="290"/>
                      <a:pt x="392" y="290"/>
                    </a:cubicBezTo>
                    <a:lnTo>
                      <a:pt x="392" y="312"/>
                    </a:lnTo>
                    <a:cubicBezTo>
                      <a:pt x="416" y="312"/>
                      <a:pt x="453" y="311"/>
                      <a:pt x="472" y="311"/>
                    </a:cubicBezTo>
                    <a:cubicBezTo>
                      <a:pt x="490" y="311"/>
                      <a:pt x="526" y="312"/>
                      <a:pt x="550" y="312"/>
                    </a:cubicBezTo>
                    <a:lnTo>
                      <a:pt x="550" y="290"/>
                    </a:lnTo>
                    <a:cubicBezTo>
                      <a:pt x="514" y="290"/>
                      <a:pt x="496" y="290"/>
                      <a:pt x="496" y="269"/>
                    </a:cubicBezTo>
                    <a:lnTo>
                      <a:pt x="496" y="135"/>
                    </a:lnTo>
                    <a:cubicBezTo>
                      <a:pt x="496" y="74"/>
                      <a:pt x="496" y="51"/>
                      <a:pt x="474" y="26"/>
                    </a:cubicBezTo>
                    <a:cubicBezTo>
                      <a:pt x="464" y="14"/>
                      <a:pt x="440" y="0"/>
                      <a:pt x="400" y="0"/>
                    </a:cubicBezTo>
                    <a:cubicBezTo>
                      <a:pt x="341" y="0"/>
                      <a:pt x="309" y="42"/>
                      <a:pt x="298" y="69"/>
                    </a:cubicBezTo>
                    <a:cubicBezTo>
                      <a:pt x="288" y="8"/>
                      <a:pt x="235" y="0"/>
                      <a:pt x="203" y="0"/>
                    </a:cubicBezTo>
                    <a:cubicBezTo>
                      <a:pt x="152" y="0"/>
                      <a:pt x="118" y="30"/>
                      <a:pt x="99" y="74"/>
                    </a:cubicBezTo>
                    <a:lnTo>
                      <a:pt x="99" y="0"/>
                    </a:lnTo>
                    <a:lnTo>
                      <a:pt x="0" y="8"/>
                    </a:lnTo>
                    <a:lnTo>
                      <a:pt x="0" y="30"/>
                    </a:lnTo>
                    <a:cubicBezTo>
                      <a:pt x="50" y="30"/>
                      <a:pt x="54" y="35"/>
                      <a:pt x="54" y="69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</p:grpSp>
        <p:grpSp>
          <p:nvGrpSpPr>
            <p:cNvPr id="43" name="Group 14">
              <a:extLst>
                <a:ext uri="{FF2B5EF4-FFF2-40B4-BE49-F238E27FC236}">
                  <a16:creationId xmlns:a16="http://schemas.microsoft.com/office/drawing/2014/main" id="{A8800A70-0345-304D-8C85-C0081BB49407}"/>
                </a:ext>
              </a:extLst>
            </p:cNvPr>
            <p:cNvGrpSpPr/>
            <p:nvPr/>
          </p:nvGrpSpPr>
          <p:grpSpPr>
            <a:xfrm>
              <a:off x="1734480" y="2522268"/>
              <a:ext cx="1115280" cy="228960"/>
              <a:chOff x="1734480" y="2827080"/>
              <a:chExt cx="1115280" cy="228960"/>
            </a:xfrm>
          </p:grpSpPr>
          <p:sp>
            <p:nvSpPr>
              <p:cNvPr id="64" name="Freeform 15">
                <a:extLst>
                  <a:ext uri="{FF2B5EF4-FFF2-40B4-BE49-F238E27FC236}">
                    <a16:creationId xmlns:a16="http://schemas.microsoft.com/office/drawing/2014/main" id="{0ACB54A8-2107-E344-8F91-F5453F89B7F1}"/>
                  </a:ext>
                </a:extLst>
              </p:cNvPr>
              <p:cNvSpPr/>
              <p:nvPr/>
            </p:nvSpPr>
            <p:spPr>
              <a:xfrm>
                <a:off x="1734480" y="2832840"/>
                <a:ext cx="1115640" cy="223560"/>
              </a:xfrm>
              <a:custGeom>
                <a:avLst/>
                <a:gdLst/>
                <a:ahLst/>
                <a:cxnLst/>
                <a:rect l="0" t="0" r="r" b="b"/>
                <a:pathLst>
                  <a:path w="3099" h="621">
                    <a:moveTo>
                      <a:pt x="1549" y="620"/>
                    </a:moveTo>
                    <a:lnTo>
                      <a:pt x="0" y="620"/>
                    </a:lnTo>
                    <a:lnTo>
                      <a:pt x="0" y="0"/>
                    </a:lnTo>
                    <a:lnTo>
                      <a:pt x="3098" y="0"/>
                    </a:lnTo>
                    <a:lnTo>
                      <a:pt x="3098" y="620"/>
                    </a:lnTo>
                    <a:lnTo>
                      <a:pt x="1549" y="620"/>
                    </a:lnTo>
                  </a:path>
                </a:pathLst>
              </a:custGeom>
              <a:solidFill>
                <a:srgbClr val="FFFFFF"/>
              </a:solidFill>
              <a:ln w="15840">
                <a:noFill/>
              </a:ln>
            </p:spPr>
          </p:sp>
          <p:sp>
            <p:nvSpPr>
              <p:cNvPr id="65" name="Freeform 16">
                <a:extLst>
                  <a:ext uri="{FF2B5EF4-FFF2-40B4-BE49-F238E27FC236}">
                    <a16:creationId xmlns:a16="http://schemas.microsoft.com/office/drawing/2014/main" id="{218AD219-5B6F-5241-9AFA-FE1B25499226}"/>
                  </a:ext>
                </a:extLst>
              </p:cNvPr>
              <p:cNvSpPr/>
              <p:nvPr/>
            </p:nvSpPr>
            <p:spPr>
              <a:xfrm>
                <a:off x="1747080" y="2827080"/>
                <a:ext cx="176040" cy="228600"/>
              </a:xfrm>
              <a:custGeom>
                <a:avLst/>
                <a:gdLst/>
                <a:ahLst/>
                <a:cxnLst/>
                <a:rect l="0" t="0" r="r" b="b"/>
                <a:pathLst>
                  <a:path w="489" h="635">
                    <a:moveTo>
                      <a:pt x="274" y="493"/>
                    </a:moveTo>
                    <a:cubicBezTo>
                      <a:pt x="384" y="452"/>
                      <a:pt x="488" y="325"/>
                      <a:pt x="488" y="189"/>
                    </a:cubicBezTo>
                    <a:cubicBezTo>
                      <a:pt x="488" y="77"/>
                      <a:pt x="413" y="0"/>
                      <a:pt x="307" y="0"/>
                    </a:cubicBezTo>
                    <a:cubicBezTo>
                      <a:pt x="155" y="0"/>
                      <a:pt x="0" y="160"/>
                      <a:pt x="0" y="325"/>
                    </a:cubicBezTo>
                    <a:cubicBezTo>
                      <a:pt x="0" y="442"/>
                      <a:pt x="78" y="513"/>
                      <a:pt x="181" y="513"/>
                    </a:cubicBezTo>
                    <a:cubicBezTo>
                      <a:pt x="198" y="513"/>
                      <a:pt x="222" y="509"/>
                      <a:pt x="250" y="503"/>
                    </a:cubicBezTo>
                    <a:cubicBezTo>
                      <a:pt x="246" y="546"/>
                      <a:pt x="246" y="548"/>
                      <a:pt x="246" y="558"/>
                    </a:cubicBezTo>
                    <a:cubicBezTo>
                      <a:pt x="246" y="580"/>
                      <a:pt x="246" y="634"/>
                      <a:pt x="306" y="634"/>
                    </a:cubicBezTo>
                    <a:cubicBezTo>
                      <a:pt x="389" y="634"/>
                      <a:pt x="422" y="505"/>
                      <a:pt x="422" y="498"/>
                    </a:cubicBezTo>
                    <a:cubicBezTo>
                      <a:pt x="422" y="492"/>
                      <a:pt x="418" y="490"/>
                      <a:pt x="416" y="490"/>
                    </a:cubicBezTo>
                    <a:cubicBezTo>
                      <a:pt x="410" y="490"/>
                      <a:pt x="408" y="493"/>
                      <a:pt x="406" y="498"/>
                    </a:cubicBezTo>
                    <a:cubicBezTo>
                      <a:pt x="390" y="548"/>
                      <a:pt x="349" y="566"/>
                      <a:pt x="325" y="566"/>
                    </a:cubicBezTo>
                    <a:cubicBezTo>
                      <a:pt x="291" y="566"/>
                      <a:pt x="282" y="546"/>
                      <a:pt x="274" y="493"/>
                    </a:cubicBezTo>
                    <a:moveTo>
                      <a:pt x="141" y="487"/>
                    </a:moveTo>
                    <a:cubicBezTo>
                      <a:pt x="86" y="466"/>
                      <a:pt x="62" y="410"/>
                      <a:pt x="62" y="348"/>
                    </a:cubicBezTo>
                    <a:cubicBezTo>
                      <a:pt x="62" y="298"/>
                      <a:pt x="80" y="199"/>
                      <a:pt x="134" y="122"/>
                    </a:cubicBezTo>
                    <a:cubicBezTo>
                      <a:pt x="186" y="50"/>
                      <a:pt x="251" y="18"/>
                      <a:pt x="304" y="18"/>
                    </a:cubicBezTo>
                    <a:cubicBezTo>
                      <a:pt x="374" y="18"/>
                      <a:pt x="426" y="72"/>
                      <a:pt x="426" y="167"/>
                    </a:cubicBezTo>
                    <a:cubicBezTo>
                      <a:pt x="426" y="237"/>
                      <a:pt x="389" y="402"/>
                      <a:pt x="270" y="469"/>
                    </a:cubicBezTo>
                    <a:cubicBezTo>
                      <a:pt x="267" y="444"/>
                      <a:pt x="261" y="392"/>
                      <a:pt x="208" y="392"/>
                    </a:cubicBezTo>
                    <a:cubicBezTo>
                      <a:pt x="171" y="392"/>
                      <a:pt x="138" y="428"/>
                      <a:pt x="138" y="465"/>
                    </a:cubicBezTo>
                    <a:cubicBezTo>
                      <a:pt x="138" y="479"/>
                      <a:pt x="141" y="487"/>
                      <a:pt x="141" y="487"/>
                    </a:cubicBezTo>
                    <a:moveTo>
                      <a:pt x="184" y="495"/>
                    </a:moveTo>
                    <a:cubicBezTo>
                      <a:pt x="174" y="495"/>
                      <a:pt x="152" y="495"/>
                      <a:pt x="152" y="465"/>
                    </a:cubicBezTo>
                    <a:cubicBezTo>
                      <a:pt x="152" y="437"/>
                      <a:pt x="179" y="409"/>
                      <a:pt x="208" y="409"/>
                    </a:cubicBezTo>
                    <a:cubicBezTo>
                      <a:pt x="238" y="409"/>
                      <a:pt x="251" y="426"/>
                      <a:pt x="251" y="468"/>
                    </a:cubicBezTo>
                    <a:cubicBezTo>
                      <a:pt x="251" y="479"/>
                      <a:pt x="251" y="479"/>
                      <a:pt x="245" y="482"/>
                    </a:cubicBezTo>
                    <a:cubicBezTo>
                      <a:pt x="226" y="490"/>
                      <a:pt x="205" y="495"/>
                      <a:pt x="184" y="495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66" name="Freeform 17">
                <a:extLst>
                  <a:ext uri="{FF2B5EF4-FFF2-40B4-BE49-F238E27FC236}">
                    <a16:creationId xmlns:a16="http://schemas.microsoft.com/office/drawing/2014/main" id="{731F0902-C0F2-F64A-98AD-4756BF54C2D3}"/>
                  </a:ext>
                </a:extLst>
              </p:cNvPr>
              <p:cNvSpPr/>
              <p:nvPr/>
            </p:nvSpPr>
            <p:spPr>
              <a:xfrm>
                <a:off x="1942920" y="2965320"/>
                <a:ext cx="96120" cy="81000"/>
              </a:xfrm>
              <a:custGeom>
                <a:avLst/>
                <a:gdLst/>
                <a:ahLst/>
                <a:cxnLst/>
                <a:rect l="0" t="0" r="r" b="b"/>
                <a:pathLst>
                  <a:path w="267" h="225">
                    <a:moveTo>
                      <a:pt x="99" y="167"/>
                    </a:moveTo>
                    <a:cubicBezTo>
                      <a:pt x="94" y="183"/>
                      <a:pt x="78" y="210"/>
                      <a:pt x="53" y="210"/>
                    </a:cubicBezTo>
                    <a:cubicBezTo>
                      <a:pt x="51" y="210"/>
                      <a:pt x="37" y="210"/>
                      <a:pt x="26" y="203"/>
                    </a:cubicBezTo>
                    <a:cubicBezTo>
                      <a:pt x="46" y="197"/>
                      <a:pt x="48" y="179"/>
                      <a:pt x="48" y="176"/>
                    </a:cubicBezTo>
                    <a:cubicBezTo>
                      <a:pt x="48" y="165"/>
                      <a:pt x="40" y="157"/>
                      <a:pt x="29" y="157"/>
                    </a:cubicBezTo>
                    <a:cubicBezTo>
                      <a:pt x="14" y="157"/>
                      <a:pt x="0" y="170"/>
                      <a:pt x="0" y="187"/>
                    </a:cubicBezTo>
                    <a:cubicBezTo>
                      <a:pt x="0" y="213"/>
                      <a:pt x="27" y="224"/>
                      <a:pt x="51" y="224"/>
                    </a:cubicBezTo>
                    <a:cubicBezTo>
                      <a:pt x="75" y="224"/>
                      <a:pt x="94" y="210"/>
                      <a:pt x="107" y="189"/>
                    </a:cubicBezTo>
                    <a:cubicBezTo>
                      <a:pt x="120" y="215"/>
                      <a:pt x="147" y="224"/>
                      <a:pt x="166" y="224"/>
                    </a:cubicBezTo>
                    <a:cubicBezTo>
                      <a:pt x="224" y="224"/>
                      <a:pt x="253" y="162"/>
                      <a:pt x="253" y="147"/>
                    </a:cubicBezTo>
                    <a:cubicBezTo>
                      <a:pt x="253" y="141"/>
                      <a:pt x="246" y="141"/>
                      <a:pt x="245" y="141"/>
                    </a:cubicBezTo>
                    <a:cubicBezTo>
                      <a:pt x="238" y="141"/>
                      <a:pt x="238" y="144"/>
                      <a:pt x="237" y="151"/>
                    </a:cubicBezTo>
                    <a:cubicBezTo>
                      <a:pt x="226" y="184"/>
                      <a:pt x="197" y="210"/>
                      <a:pt x="168" y="210"/>
                    </a:cubicBezTo>
                    <a:cubicBezTo>
                      <a:pt x="149" y="210"/>
                      <a:pt x="138" y="197"/>
                      <a:pt x="138" y="178"/>
                    </a:cubicBezTo>
                    <a:cubicBezTo>
                      <a:pt x="138" y="165"/>
                      <a:pt x="150" y="120"/>
                      <a:pt x="163" y="64"/>
                    </a:cubicBezTo>
                    <a:cubicBezTo>
                      <a:pt x="174" y="26"/>
                      <a:pt x="197" y="14"/>
                      <a:pt x="213" y="14"/>
                    </a:cubicBezTo>
                    <a:cubicBezTo>
                      <a:pt x="213" y="14"/>
                      <a:pt x="229" y="14"/>
                      <a:pt x="238" y="21"/>
                    </a:cubicBezTo>
                    <a:cubicBezTo>
                      <a:pt x="224" y="26"/>
                      <a:pt x="218" y="38"/>
                      <a:pt x="218" y="48"/>
                    </a:cubicBezTo>
                    <a:cubicBezTo>
                      <a:pt x="218" y="59"/>
                      <a:pt x="226" y="67"/>
                      <a:pt x="237" y="67"/>
                    </a:cubicBezTo>
                    <a:cubicBezTo>
                      <a:pt x="248" y="67"/>
                      <a:pt x="266" y="58"/>
                      <a:pt x="266" y="37"/>
                    </a:cubicBezTo>
                    <a:cubicBezTo>
                      <a:pt x="266" y="8"/>
                      <a:pt x="234" y="0"/>
                      <a:pt x="213" y="0"/>
                    </a:cubicBezTo>
                    <a:cubicBezTo>
                      <a:pt x="189" y="0"/>
                      <a:pt x="170" y="16"/>
                      <a:pt x="158" y="35"/>
                    </a:cubicBezTo>
                    <a:cubicBezTo>
                      <a:pt x="149" y="14"/>
                      <a:pt x="126" y="0"/>
                      <a:pt x="99" y="0"/>
                    </a:cubicBezTo>
                    <a:cubicBezTo>
                      <a:pt x="43" y="0"/>
                      <a:pt x="11" y="61"/>
                      <a:pt x="11" y="75"/>
                    </a:cubicBezTo>
                    <a:cubicBezTo>
                      <a:pt x="11" y="82"/>
                      <a:pt x="18" y="82"/>
                      <a:pt x="19" y="82"/>
                    </a:cubicBezTo>
                    <a:cubicBezTo>
                      <a:pt x="26" y="82"/>
                      <a:pt x="27" y="80"/>
                      <a:pt x="29" y="74"/>
                    </a:cubicBezTo>
                    <a:cubicBezTo>
                      <a:pt x="42" y="35"/>
                      <a:pt x="72" y="14"/>
                      <a:pt x="98" y="14"/>
                    </a:cubicBezTo>
                    <a:cubicBezTo>
                      <a:pt x="114" y="14"/>
                      <a:pt x="126" y="22"/>
                      <a:pt x="126" y="46"/>
                    </a:cubicBezTo>
                    <a:cubicBezTo>
                      <a:pt x="126" y="56"/>
                      <a:pt x="120" y="82"/>
                      <a:pt x="117" y="98"/>
                    </a:cubicBezTo>
                    <a:lnTo>
                      <a:pt x="99" y="167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67" name="Freeform 18">
                <a:extLst>
                  <a:ext uri="{FF2B5EF4-FFF2-40B4-BE49-F238E27FC236}">
                    <a16:creationId xmlns:a16="http://schemas.microsoft.com/office/drawing/2014/main" id="{108791A2-3541-0B48-B606-E3FC692033B9}"/>
                  </a:ext>
                </a:extLst>
              </p:cNvPr>
              <p:cNvSpPr/>
              <p:nvPr/>
            </p:nvSpPr>
            <p:spPr>
              <a:xfrm>
                <a:off x="2146320" y="2913120"/>
                <a:ext cx="169200" cy="60480"/>
              </a:xfrm>
              <a:custGeom>
                <a:avLst/>
                <a:gdLst/>
                <a:ahLst/>
                <a:cxnLst/>
                <a:rect l="0" t="0" r="r" b="b"/>
                <a:pathLst>
                  <a:path w="470" h="168">
                    <a:moveTo>
                      <a:pt x="445" y="29"/>
                    </a:moveTo>
                    <a:cubicBezTo>
                      <a:pt x="456" y="29"/>
                      <a:pt x="469" y="29"/>
                      <a:pt x="469" y="14"/>
                    </a:cubicBezTo>
                    <a:cubicBezTo>
                      <a:pt x="469" y="0"/>
                      <a:pt x="456" y="0"/>
                      <a:pt x="446" y="0"/>
                    </a:cubicBezTo>
                    <a:lnTo>
                      <a:pt x="24" y="0"/>
                    </a:lnTo>
                    <a:cubicBezTo>
                      <a:pt x="13" y="0"/>
                      <a:pt x="0" y="0"/>
                      <a:pt x="0" y="14"/>
                    </a:cubicBezTo>
                    <a:cubicBezTo>
                      <a:pt x="0" y="29"/>
                      <a:pt x="13" y="29"/>
                      <a:pt x="24" y="29"/>
                    </a:cubicBezTo>
                    <a:lnTo>
                      <a:pt x="445" y="29"/>
                    </a:lnTo>
                    <a:moveTo>
                      <a:pt x="446" y="167"/>
                    </a:moveTo>
                    <a:cubicBezTo>
                      <a:pt x="456" y="167"/>
                      <a:pt x="469" y="167"/>
                      <a:pt x="469" y="152"/>
                    </a:cubicBezTo>
                    <a:cubicBezTo>
                      <a:pt x="469" y="138"/>
                      <a:pt x="456" y="138"/>
                      <a:pt x="445" y="138"/>
                    </a:cubicBezTo>
                    <a:lnTo>
                      <a:pt x="24" y="138"/>
                    </a:lnTo>
                    <a:cubicBezTo>
                      <a:pt x="13" y="138"/>
                      <a:pt x="0" y="138"/>
                      <a:pt x="0" y="152"/>
                    </a:cubicBezTo>
                    <a:cubicBezTo>
                      <a:pt x="0" y="167"/>
                      <a:pt x="13" y="167"/>
                      <a:pt x="24" y="167"/>
                    </a:cubicBezTo>
                    <a:lnTo>
                      <a:pt x="446" y="167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68" name="Freeform 19">
                <a:extLst>
                  <a:ext uri="{FF2B5EF4-FFF2-40B4-BE49-F238E27FC236}">
                    <a16:creationId xmlns:a16="http://schemas.microsoft.com/office/drawing/2014/main" id="{CD6184FC-63E1-9349-82AE-91CEEC60E88C}"/>
                  </a:ext>
                </a:extLst>
              </p:cNvPr>
              <p:cNvSpPr/>
              <p:nvPr/>
            </p:nvSpPr>
            <p:spPr>
              <a:xfrm>
                <a:off x="2410200" y="283752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85" y="147"/>
                    </a:moveTo>
                    <a:cubicBezTo>
                      <a:pt x="53" y="127"/>
                      <a:pt x="50" y="103"/>
                      <a:pt x="50" y="90"/>
                    </a:cubicBezTo>
                    <a:cubicBezTo>
                      <a:pt x="50" y="48"/>
                      <a:pt x="96" y="18"/>
                      <a:pt x="146" y="18"/>
                    </a:cubicBezTo>
                    <a:cubicBezTo>
                      <a:pt x="198" y="18"/>
                      <a:pt x="243" y="54"/>
                      <a:pt x="243" y="106"/>
                    </a:cubicBezTo>
                    <a:cubicBezTo>
                      <a:pt x="243" y="146"/>
                      <a:pt x="216" y="179"/>
                      <a:pt x="173" y="203"/>
                    </a:cubicBezTo>
                    <a:lnTo>
                      <a:pt x="85" y="147"/>
                    </a:lnTo>
                    <a:moveTo>
                      <a:pt x="189" y="215"/>
                    </a:moveTo>
                    <a:cubicBezTo>
                      <a:pt x="240" y="189"/>
                      <a:pt x="274" y="152"/>
                      <a:pt x="274" y="106"/>
                    </a:cubicBezTo>
                    <a:cubicBezTo>
                      <a:pt x="274" y="40"/>
                      <a:pt x="211" y="0"/>
                      <a:pt x="147" y="0"/>
                    </a:cubicBezTo>
                    <a:cubicBezTo>
                      <a:pt x="77" y="0"/>
                      <a:pt x="19" y="53"/>
                      <a:pt x="19" y="119"/>
                    </a:cubicBezTo>
                    <a:cubicBezTo>
                      <a:pt x="19" y="131"/>
                      <a:pt x="21" y="162"/>
                      <a:pt x="50" y="195"/>
                    </a:cubicBezTo>
                    <a:cubicBezTo>
                      <a:pt x="58" y="203"/>
                      <a:pt x="85" y="221"/>
                      <a:pt x="102" y="234"/>
                    </a:cubicBezTo>
                    <a:cubicBezTo>
                      <a:pt x="61" y="255"/>
                      <a:pt x="0" y="293"/>
                      <a:pt x="0" y="364"/>
                    </a:cubicBezTo>
                    <a:cubicBezTo>
                      <a:pt x="0" y="439"/>
                      <a:pt x="72" y="485"/>
                      <a:pt x="146" y="485"/>
                    </a:cubicBezTo>
                    <a:cubicBezTo>
                      <a:pt x="226" y="485"/>
                      <a:pt x="293" y="428"/>
                      <a:pt x="293" y="352"/>
                    </a:cubicBezTo>
                    <a:cubicBezTo>
                      <a:pt x="293" y="327"/>
                      <a:pt x="285" y="295"/>
                      <a:pt x="259" y="264"/>
                    </a:cubicBezTo>
                    <a:cubicBezTo>
                      <a:pt x="245" y="250"/>
                      <a:pt x="234" y="244"/>
                      <a:pt x="189" y="215"/>
                    </a:cubicBezTo>
                    <a:moveTo>
                      <a:pt x="118" y="245"/>
                    </a:moveTo>
                    <a:lnTo>
                      <a:pt x="205" y="300"/>
                    </a:lnTo>
                    <a:cubicBezTo>
                      <a:pt x="224" y="312"/>
                      <a:pt x="258" y="333"/>
                      <a:pt x="258" y="376"/>
                    </a:cubicBezTo>
                    <a:cubicBezTo>
                      <a:pt x="258" y="429"/>
                      <a:pt x="205" y="466"/>
                      <a:pt x="147" y="466"/>
                    </a:cubicBezTo>
                    <a:cubicBezTo>
                      <a:pt x="86" y="466"/>
                      <a:pt x="35" y="423"/>
                      <a:pt x="35" y="364"/>
                    </a:cubicBezTo>
                    <a:cubicBezTo>
                      <a:pt x="35" y="322"/>
                      <a:pt x="58" y="277"/>
                      <a:pt x="118" y="245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69" name="Freeform 20">
                <a:extLst>
                  <a:ext uri="{FF2B5EF4-FFF2-40B4-BE49-F238E27FC236}">
                    <a16:creationId xmlns:a16="http://schemas.microsoft.com/office/drawing/2014/main" id="{FA9A41C8-B0B6-304C-90E7-4EC4B2C72D6B}"/>
                  </a:ext>
                </a:extLst>
              </p:cNvPr>
              <p:cNvSpPr/>
              <p:nvPr/>
            </p:nvSpPr>
            <p:spPr>
              <a:xfrm>
                <a:off x="2547720" y="2979360"/>
                <a:ext cx="28080" cy="28080"/>
              </a:xfrm>
              <a:custGeom>
                <a:avLst/>
                <a:gdLst/>
                <a:ahLst/>
                <a:cxnLst/>
                <a:rect l="0" t="0" r="r" b="b"/>
                <a:pathLst>
                  <a:path w="78" h="78">
                    <a:moveTo>
                      <a:pt x="77" y="38"/>
                    </a:moveTo>
                    <a:cubicBezTo>
                      <a:pt x="77" y="18"/>
                      <a:pt x="59" y="0"/>
                      <a:pt x="38" y="0"/>
                    </a:cubicBezTo>
                    <a:cubicBezTo>
                      <a:pt x="18" y="0"/>
                      <a:pt x="0" y="18"/>
                      <a:pt x="0" y="38"/>
                    </a:cubicBezTo>
                    <a:cubicBezTo>
                      <a:pt x="0" y="59"/>
                      <a:pt x="18" y="77"/>
                      <a:pt x="38" y="77"/>
                    </a:cubicBezTo>
                    <a:cubicBezTo>
                      <a:pt x="59" y="77"/>
                      <a:pt x="77" y="59"/>
                      <a:pt x="77" y="38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70" name="Freeform 21">
                <a:extLst>
                  <a:ext uri="{FF2B5EF4-FFF2-40B4-BE49-F238E27FC236}">
                    <a16:creationId xmlns:a16="http://schemas.microsoft.com/office/drawing/2014/main" id="{00CC2E47-A051-2F4F-A0D1-DFEC0BBAB638}"/>
                  </a:ext>
                </a:extLst>
              </p:cNvPr>
              <p:cNvSpPr/>
              <p:nvPr/>
            </p:nvSpPr>
            <p:spPr>
              <a:xfrm>
                <a:off x="2608920" y="2837520"/>
                <a:ext cx="101880" cy="169920"/>
              </a:xfrm>
              <a:custGeom>
                <a:avLst/>
                <a:gdLst/>
                <a:ahLst/>
                <a:cxnLst/>
                <a:rect l="0" t="0" r="r" b="b"/>
                <a:pathLst>
                  <a:path w="283" h="472">
                    <a:moveTo>
                      <a:pt x="54" y="417"/>
                    </a:moveTo>
                    <a:lnTo>
                      <a:pt x="130" y="343"/>
                    </a:lnTo>
                    <a:cubicBezTo>
                      <a:pt x="240" y="245"/>
                      <a:pt x="282" y="208"/>
                      <a:pt x="282" y="138"/>
                    </a:cubicBezTo>
                    <a:cubicBezTo>
                      <a:pt x="282" y="56"/>
                      <a:pt x="219" y="0"/>
                      <a:pt x="133" y="0"/>
                    </a:cubicBezTo>
                    <a:cubicBezTo>
                      <a:pt x="53" y="0"/>
                      <a:pt x="0" y="66"/>
                      <a:pt x="0" y="128"/>
                    </a:cubicBezTo>
                    <a:cubicBezTo>
                      <a:pt x="0" y="167"/>
                      <a:pt x="35" y="167"/>
                      <a:pt x="37" y="167"/>
                    </a:cubicBezTo>
                    <a:cubicBezTo>
                      <a:pt x="50" y="167"/>
                      <a:pt x="74" y="159"/>
                      <a:pt x="74" y="130"/>
                    </a:cubicBezTo>
                    <a:cubicBezTo>
                      <a:pt x="74" y="112"/>
                      <a:pt x="61" y="93"/>
                      <a:pt x="37" y="93"/>
                    </a:cubicBezTo>
                    <a:cubicBezTo>
                      <a:pt x="30" y="93"/>
                      <a:pt x="30" y="93"/>
                      <a:pt x="27" y="95"/>
                    </a:cubicBezTo>
                    <a:cubicBezTo>
                      <a:pt x="43" y="48"/>
                      <a:pt x="82" y="22"/>
                      <a:pt x="123" y="22"/>
                    </a:cubicBezTo>
                    <a:cubicBezTo>
                      <a:pt x="187" y="22"/>
                      <a:pt x="218" y="78"/>
                      <a:pt x="218" y="138"/>
                    </a:cubicBezTo>
                    <a:cubicBezTo>
                      <a:pt x="218" y="194"/>
                      <a:pt x="182" y="250"/>
                      <a:pt x="144" y="293"/>
                    </a:cubicBezTo>
                    <a:lnTo>
                      <a:pt x="8" y="444"/>
                    </a:lnTo>
                    <a:cubicBezTo>
                      <a:pt x="0" y="452"/>
                      <a:pt x="0" y="453"/>
                      <a:pt x="0" y="471"/>
                    </a:cubicBezTo>
                    <a:lnTo>
                      <a:pt x="262" y="471"/>
                    </a:lnTo>
                    <a:lnTo>
                      <a:pt x="282" y="348"/>
                    </a:lnTo>
                    <a:lnTo>
                      <a:pt x="264" y="348"/>
                    </a:lnTo>
                    <a:cubicBezTo>
                      <a:pt x="261" y="368"/>
                      <a:pt x="256" y="401"/>
                      <a:pt x="248" y="410"/>
                    </a:cubicBezTo>
                    <a:cubicBezTo>
                      <a:pt x="243" y="417"/>
                      <a:pt x="197" y="417"/>
                      <a:pt x="182" y="417"/>
                    </a:cubicBezTo>
                    <a:lnTo>
                      <a:pt x="54" y="417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71" name="Freeform 22">
                <a:extLst>
                  <a:ext uri="{FF2B5EF4-FFF2-40B4-BE49-F238E27FC236}">
                    <a16:creationId xmlns:a16="http://schemas.microsoft.com/office/drawing/2014/main" id="{FDD2B908-AC8C-5946-BE6C-0B70B17DFFA9}"/>
                  </a:ext>
                </a:extLst>
              </p:cNvPr>
              <p:cNvSpPr/>
              <p:nvPr/>
            </p:nvSpPr>
            <p:spPr>
              <a:xfrm>
                <a:off x="2729880" y="2834640"/>
                <a:ext cx="113400" cy="172080"/>
              </a:xfrm>
              <a:custGeom>
                <a:avLst/>
                <a:gdLst/>
                <a:ahLst/>
                <a:cxnLst/>
                <a:rect l="0" t="0" r="r" b="b"/>
                <a:pathLst>
                  <a:path w="315" h="478">
                    <a:moveTo>
                      <a:pt x="187" y="362"/>
                    </a:moveTo>
                    <a:lnTo>
                      <a:pt x="187" y="423"/>
                    </a:lnTo>
                    <a:cubicBezTo>
                      <a:pt x="187" y="449"/>
                      <a:pt x="187" y="457"/>
                      <a:pt x="134" y="457"/>
                    </a:cubicBezTo>
                    <a:lnTo>
                      <a:pt x="120" y="457"/>
                    </a:lnTo>
                    <a:lnTo>
                      <a:pt x="120" y="477"/>
                    </a:lnTo>
                    <a:cubicBezTo>
                      <a:pt x="149" y="476"/>
                      <a:pt x="186" y="476"/>
                      <a:pt x="214" y="476"/>
                    </a:cubicBezTo>
                    <a:cubicBezTo>
                      <a:pt x="245" y="476"/>
                      <a:pt x="282" y="476"/>
                      <a:pt x="310" y="477"/>
                    </a:cubicBezTo>
                    <a:lnTo>
                      <a:pt x="310" y="457"/>
                    </a:lnTo>
                    <a:lnTo>
                      <a:pt x="296" y="457"/>
                    </a:lnTo>
                    <a:cubicBezTo>
                      <a:pt x="243" y="457"/>
                      <a:pt x="242" y="449"/>
                      <a:pt x="242" y="423"/>
                    </a:cubicBezTo>
                    <a:lnTo>
                      <a:pt x="242" y="362"/>
                    </a:lnTo>
                    <a:lnTo>
                      <a:pt x="314" y="362"/>
                    </a:lnTo>
                    <a:lnTo>
                      <a:pt x="314" y="340"/>
                    </a:lnTo>
                    <a:lnTo>
                      <a:pt x="242" y="340"/>
                    </a:lnTo>
                    <a:lnTo>
                      <a:pt x="242" y="18"/>
                    </a:lnTo>
                    <a:cubicBezTo>
                      <a:pt x="242" y="5"/>
                      <a:pt x="242" y="0"/>
                      <a:pt x="230" y="0"/>
                    </a:cubicBezTo>
                    <a:cubicBezTo>
                      <a:pt x="224" y="0"/>
                      <a:pt x="222" y="0"/>
                      <a:pt x="218" y="8"/>
                    </a:cubicBezTo>
                    <a:lnTo>
                      <a:pt x="0" y="340"/>
                    </a:lnTo>
                    <a:lnTo>
                      <a:pt x="0" y="362"/>
                    </a:lnTo>
                    <a:lnTo>
                      <a:pt x="187" y="362"/>
                    </a:lnTo>
                    <a:moveTo>
                      <a:pt x="192" y="340"/>
                    </a:moveTo>
                    <a:lnTo>
                      <a:pt x="19" y="340"/>
                    </a:lnTo>
                    <a:lnTo>
                      <a:pt x="192" y="77"/>
                    </a:lnTo>
                    <a:lnTo>
                      <a:pt x="192" y="340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</p:grpSp>
        <p:grpSp>
          <p:nvGrpSpPr>
            <p:cNvPr id="44" name="Group 23">
              <a:extLst>
                <a:ext uri="{FF2B5EF4-FFF2-40B4-BE49-F238E27FC236}">
                  <a16:creationId xmlns:a16="http://schemas.microsoft.com/office/drawing/2014/main" id="{AC103928-CD18-FA45-A878-B7D3EDE9610B}"/>
                </a:ext>
              </a:extLst>
            </p:cNvPr>
            <p:cNvGrpSpPr/>
            <p:nvPr/>
          </p:nvGrpSpPr>
          <p:grpSpPr>
            <a:xfrm>
              <a:off x="1734480" y="2882268"/>
              <a:ext cx="1109520" cy="252720"/>
              <a:chOff x="1734480" y="3187080"/>
              <a:chExt cx="1109520" cy="252720"/>
            </a:xfrm>
          </p:grpSpPr>
          <p:sp>
            <p:nvSpPr>
              <p:cNvPr id="54" name="Freeform 24">
                <a:extLst>
                  <a:ext uri="{FF2B5EF4-FFF2-40B4-BE49-F238E27FC236}">
                    <a16:creationId xmlns:a16="http://schemas.microsoft.com/office/drawing/2014/main" id="{42F315A5-E3F8-4D47-A712-3A34D9189F83}"/>
                  </a:ext>
                </a:extLst>
              </p:cNvPr>
              <p:cNvSpPr/>
              <p:nvPr/>
            </p:nvSpPr>
            <p:spPr>
              <a:xfrm>
                <a:off x="1734480" y="3192840"/>
                <a:ext cx="1109880" cy="246240"/>
              </a:xfrm>
              <a:custGeom>
                <a:avLst/>
                <a:gdLst/>
                <a:ahLst/>
                <a:cxnLst/>
                <a:rect l="0" t="0" r="r" b="b"/>
                <a:pathLst>
                  <a:path w="3083" h="684">
                    <a:moveTo>
                      <a:pt x="1541" y="683"/>
                    </a:moveTo>
                    <a:lnTo>
                      <a:pt x="0" y="683"/>
                    </a:lnTo>
                    <a:lnTo>
                      <a:pt x="0" y="0"/>
                    </a:lnTo>
                    <a:lnTo>
                      <a:pt x="3082" y="0"/>
                    </a:lnTo>
                    <a:lnTo>
                      <a:pt x="3082" y="683"/>
                    </a:lnTo>
                    <a:lnTo>
                      <a:pt x="1541" y="683"/>
                    </a:lnTo>
                  </a:path>
                </a:pathLst>
              </a:custGeom>
              <a:solidFill>
                <a:srgbClr val="FFFFFF"/>
              </a:solidFill>
              <a:ln w="15840">
                <a:noFill/>
              </a:ln>
            </p:spPr>
          </p:sp>
          <p:sp>
            <p:nvSpPr>
              <p:cNvPr id="57" name="Freeform 25">
                <a:extLst>
                  <a:ext uri="{FF2B5EF4-FFF2-40B4-BE49-F238E27FC236}">
                    <a16:creationId xmlns:a16="http://schemas.microsoft.com/office/drawing/2014/main" id="{A1861FFE-A946-7848-85ED-67DC61FEC27A}"/>
                  </a:ext>
                </a:extLst>
              </p:cNvPr>
              <p:cNvSpPr/>
              <p:nvPr/>
            </p:nvSpPr>
            <p:spPr>
              <a:xfrm>
                <a:off x="1747080" y="3187080"/>
                <a:ext cx="176040" cy="228240"/>
              </a:xfrm>
              <a:custGeom>
                <a:avLst/>
                <a:gdLst/>
                <a:ahLst/>
                <a:cxnLst/>
                <a:rect l="0" t="0" r="r" b="b"/>
                <a:pathLst>
                  <a:path w="489" h="634">
                    <a:moveTo>
                      <a:pt x="274" y="493"/>
                    </a:moveTo>
                    <a:cubicBezTo>
                      <a:pt x="384" y="451"/>
                      <a:pt x="488" y="325"/>
                      <a:pt x="488" y="189"/>
                    </a:cubicBezTo>
                    <a:cubicBezTo>
                      <a:pt x="488" y="77"/>
                      <a:pt x="413" y="0"/>
                      <a:pt x="307" y="0"/>
                    </a:cubicBezTo>
                    <a:cubicBezTo>
                      <a:pt x="155" y="0"/>
                      <a:pt x="0" y="160"/>
                      <a:pt x="0" y="325"/>
                    </a:cubicBezTo>
                    <a:cubicBezTo>
                      <a:pt x="0" y="441"/>
                      <a:pt x="78" y="512"/>
                      <a:pt x="181" y="512"/>
                    </a:cubicBezTo>
                    <a:cubicBezTo>
                      <a:pt x="198" y="512"/>
                      <a:pt x="222" y="509"/>
                      <a:pt x="250" y="502"/>
                    </a:cubicBezTo>
                    <a:cubicBezTo>
                      <a:pt x="246" y="545"/>
                      <a:pt x="246" y="547"/>
                      <a:pt x="246" y="556"/>
                    </a:cubicBezTo>
                    <a:cubicBezTo>
                      <a:pt x="246" y="579"/>
                      <a:pt x="246" y="633"/>
                      <a:pt x="306" y="633"/>
                    </a:cubicBezTo>
                    <a:cubicBezTo>
                      <a:pt x="389" y="633"/>
                      <a:pt x="422" y="504"/>
                      <a:pt x="422" y="497"/>
                    </a:cubicBezTo>
                    <a:cubicBezTo>
                      <a:pt x="422" y="491"/>
                      <a:pt x="418" y="489"/>
                      <a:pt x="416" y="489"/>
                    </a:cubicBezTo>
                    <a:cubicBezTo>
                      <a:pt x="410" y="489"/>
                      <a:pt x="408" y="493"/>
                      <a:pt x="406" y="497"/>
                    </a:cubicBezTo>
                    <a:cubicBezTo>
                      <a:pt x="390" y="547"/>
                      <a:pt x="349" y="564"/>
                      <a:pt x="325" y="564"/>
                    </a:cubicBezTo>
                    <a:cubicBezTo>
                      <a:pt x="291" y="564"/>
                      <a:pt x="282" y="545"/>
                      <a:pt x="274" y="493"/>
                    </a:cubicBezTo>
                    <a:moveTo>
                      <a:pt x="141" y="486"/>
                    </a:moveTo>
                    <a:cubicBezTo>
                      <a:pt x="86" y="465"/>
                      <a:pt x="62" y="409"/>
                      <a:pt x="62" y="347"/>
                    </a:cubicBezTo>
                    <a:cubicBezTo>
                      <a:pt x="62" y="297"/>
                      <a:pt x="80" y="198"/>
                      <a:pt x="134" y="122"/>
                    </a:cubicBezTo>
                    <a:cubicBezTo>
                      <a:pt x="186" y="50"/>
                      <a:pt x="251" y="18"/>
                      <a:pt x="304" y="18"/>
                    </a:cubicBezTo>
                    <a:cubicBezTo>
                      <a:pt x="374" y="18"/>
                      <a:pt x="426" y="72"/>
                      <a:pt x="426" y="166"/>
                    </a:cubicBezTo>
                    <a:cubicBezTo>
                      <a:pt x="426" y="237"/>
                      <a:pt x="389" y="401"/>
                      <a:pt x="270" y="469"/>
                    </a:cubicBezTo>
                    <a:cubicBezTo>
                      <a:pt x="267" y="443"/>
                      <a:pt x="261" y="392"/>
                      <a:pt x="208" y="392"/>
                    </a:cubicBezTo>
                    <a:cubicBezTo>
                      <a:pt x="171" y="392"/>
                      <a:pt x="138" y="427"/>
                      <a:pt x="138" y="464"/>
                    </a:cubicBezTo>
                    <a:cubicBezTo>
                      <a:pt x="138" y="478"/>
                      <a:pt x="141" y="486"/>
                      <a:pt x="141" y="486"/>
                    </a:cubicBezTo>
                    <a:moveTo>
                      <a:pt x="184" y="494"/>
                    </a:moveTo>
                    <a:cubicBezTo>
                      <a:pt x="174" y="494"/>
                      <a:pt x="152" y="494"/>
                      <a:pt x="152" y="464"/>
                    </a:cubicBezTo>
                    <a:cubicBezTo>
                      <a:pt x="152" y="437"/>
                      <a:pt x="179" y="408"/>
                      <a:pt x="208" y="408"/>
                    </a:cubicBezTo>
                    <a:cubicBezTo>
                      <a:pt x="238" y="408"/>
                      <a:pt x="251" y="425"/>
                      <a:pt x="251" y="467"/>
                    </a:cubicBezTo>
                    <a:cubicBezTo>
                      <a:pt x="251" y="478"/>
                      <a:pt x="251" y="478"/>
                      <a:pt x="245" y="481"/>
                    </a:cubicBezTo>
                    <a:cubicBezTo>
                      <a:pt x="226" y="489"/>
                      <a:pt x="205" y="494"/>
                      <a:pt x="184" y="494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58" name="Freeform 26">
                <a:extLst>
                  <a:ext uri="{FF2B5EF4-FFF2-40B4-BE49-F238E27FC236}">
                    <a16:creationId xmlns:a16="http://schemas.microsoft.com/office/drawing/2014/main" id="{8F533E75-26C2-D241-B1A4-76CA86166FE7}"/>
                  </a:ext>
                </a:extLst>
              </p:cNvPr>
              <p:cNvSpPr/>
              <p:nvPr/>
            </p:nvSpPr>
            <p:spPr>
              <a:xfrm>
                <a:off x="1942920" y="3325320"/>
                <a:ext cx="91800" cy="114840"/>
              </a:xfrm>
              <a:custGeom>
                <a:avLst/>
                <a:gdLst/>
                <a:ahLst/>
                <a:cxnLst/>
                <a:rect l="0" t="0" r="r" b="b"/>
                <a:pathLst>
                  <a:path w="255" h="319">
                    <a:moveTo>
                      <a:pt x="253" y="32"/>
                    </a:moveTo>
                    <a:cubicBezTo>
                      <a:pt x="254" y="24"/>
                      <a:pt x="254" y="24"/>
                      <a:pt x="254" y="21"/>
                    </a:cubicBezTo>
                    <a:cubicBezTo>
                      <a:pt x="254" y="11"/>
                      <a:pt x="246" y="5"/>
                      <a:pt x="238" y="5"/>
                    </a:cubicBezTo>
                    <a:cubicBezTo>
                      <a:pt x="232" y="5"/>
                      <a:pt x="222" y="8"/>
                      <a:pt x="218" y="18"/>
                    </a:cubicBezTo>
                    <a:cubicBezTo>
                      <a:pt x="216" y="19"/>
                      <a:pt x="211" y="35"/>
                      <a:pt x="210" y="45"/>
                    </a:cubicBezTo>
                    <a:lnTo>
                      <a:pt x="198" y="86"/>
                    </a:lnTo>
                    <a:cubicBezTo>
                      <a:pt x="197" y="99"/>
                      <a:pt x="181" y="160"/>
                      <a:pt x="179" y="166"/>
                    </a:cubicBezTo>
                    <a:cubicBezTo>
                      <a:pt x="179" y="166"/>
                      <a:pt x="157" y="209"/>
                      <a:pt x="118" y="209"/>
                    </a:cubicBezTo>
                    <a:cubicBezTo>
                      <a:pt x="85" y="209"/>
                      <a:pt x="85" y="177"/>
                      <a:pt x="85" y="168"/>
                    </a:cubicBezTo>
                    <a:cubicBezTo>
                      <a:pt x="85" y="141"/>
                      <a:pt x="96" y="110"/>
                      <a:pt x="110" y="72"/>
                    </a:cubicBezTo>
                    <a:cubicBezTo>
                      <a:pt x="117" y="56"/>
                      <a:pt x="120" y="51"/>
                      <a:pt x="120" y="42"/>
                    </a:cubicBezTo>
                    <a:cubicBezTo>
                      <a:pt x="120" y="18"/>
                      <a:pt x="99" y="0"/>
                      <a:pt x="72" y="0"/>
                    </a:cubicBezTo>
                    <a:cubicBezTo>
                      <a:pt x="22" y="0"/>
                      <a:pt x="0" y="67"/>
                      <a:pt x="0" y="75"/>
                    </a:cubicBezTo>
                    <a:cubicBezTo>
                      <a:pt x="0" y="82"/>
                      <a:pt x="6" y="82"/>
                      <a:pt x="8" y="82"/>
                    </a:cubicBezTo>
                    <a:cubicBezTo>
                      <a:pt x="16" y="82"/>
                      <a:pt x="16" y="80"/>
                      <a:pt x="18" y="74"/>
                    </a:cubicBezTo>
                    <a:cubicBezTo>
                      <a:pt x="30" y="34"/>
                      <a:pt x="51" y="14"/>
                      <a:pt x="70" y="14"/>
                    </a:cubicBezTo>
                    <a:cubicBezTo>
                      <a:pt x="80" y="14"/>
                      <a:pt x="83" y="19"/>
                      <a:pt x="83" y="30"/>
                    </a:cubicBezTo>
                    <a:cubicBezTo>
                      <a:pt x="83" y="43"/>
                      <a:pt x="78" y="53"/>
                      <a:pt x="77" y="59"/>
                    </a:cubicBezTo>
                    <a:cubicBezTo>
                      <a:pt x="53" y="120"/>
                      <a:pt x="48" y="139"/>
                      <a:pt x="48" y="160"/>
                    </a:cubicBezTo>
                    <a:cubicBezTo>
                      <a:pt x="48" y="168"/>
                      <a:pt x="48" y="192"/>
                      <a:pt x="67" y="208"/>
                    </a:cubicBezTo>
                    <a:cubicBezTo>
                      <a:pt x="82" y="221"/>
                      <a:pt x="102" y="222"/>
                      <a:pt x="117" y="222"/>
                    </a:cubicBezTo>
                    <a:cubicBezTo>
                      <a:pt x="136" y="222"/>
                      <a:pt x="154" y="216"/>
                      <a:pt x="170" y="200"/>
                    </a:cubicBezTo>
                    <a:cubicBezTo>
                      <a:pt x="163" y="227"/>
                      <a:pt x="158" y="248"/>
                      <a:pt x="138" y="273"/>
                    </a:cubicBezTo>
                    <a:cubicBezTo>
                      <a:pt x="125" y="289"/>
                      <a:pt x="104" y="305"/>
                      <a:pt x="78" y="305"/>
                    </a:cubicBezTo>
                    <a:cubicBezTo>
                      <a:pt x="75" y="305"/>
                      <a:pt x="51" y="305"/>
                      <a:pt x="42" y="289"/>
                    </a:cubicBezTo>
                    <a:cubicBezTo>
                      <a:pt x="67" y="286"/>
                      <a:pt x="67" y="262"/>
                      <a:pt x="67" y="262"/>
                    </a:cubicBezTo>
                    <a:cubicBezTo>
                      <a:pt x="67" y="246"/>
                      <a:pt x="53" y="243"/>
                      <a:pt x="48" y="243"/>
                    </a:cubicBezTo>
                    <a:cubicBezTo>
                      <a:pt x="37" y="243"/>
                      <a:pt x="19" y="253"/>
                      <a:pt x="19" y="275"/>
                    </a:cubicBezTo>
                    <a:cubicBezTo>
                      <a:pt x="19" y="301"/>
                      <a:pt x="43" y="318"/>
                      <a:pt x="78" y="318"/>
                    </a:cubicBezTo>
                    <a:cubicBezTo>
                      <a:pt x="128" y="318"/>
                      <a:pt x="190" y="280"/>
                      <a:pt x="205" y="219"/>
                    </a:cubicBezTo>
                    <a:lnTo>
                      <a:pt x="253" y="32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59" name="Freeform 27">
                <a:extLst>
                  <a:ext uri="{FF2B5EF4-FFF2-40B4-BE49-F238E27FC236}">
                    <a16:creationId xmlns:a16="http://schemas.microsoft.com/office/drawing/2014/main" id="{B7DDB964-56AB-2140-8CE5-A766B7E263C7}"/>
                  </a:ext>
                </a:extLst>
              </p:cNvPr>
              <p:cNvSpPr/>
              <p:nvPr/>
            </p:nvSpPr>
            <p:spPr>
              <a:xfrm>
                <a:off x="2140560" y="3272760"/>
                <a:ext cx="169200" cy="60120"/>
              </a:xfrm>
              <a:custGeom>
                <a:avLst/>
                <a:gdLst/>
                <a:ahLst/>
                <a:cxnLst/>
                <a:rect l="0" t="0" r="r" b="b"/>
                <a:pathLst>
                  <a:path w="470" h="167">
                    <a:moveTo>
                      <a:pt x="445" y="29"/>
                    </a:moveTo>
                    <a:cubicBezTo>
                      <a:pt x="456" y="29"/>
                      <a:pt x="469" y="29"/>
                      <a:pt x="469" y="14"/>
                    </a:cubicBezTo>
                    <a:cubicBezTo>
                      <a:pt x="469" y="0"/>
                      <a:pt x="456" y="0"/>
                      <a:pt x="446" y="0"/>
                    </a:cubicBezTo>
                    <a:lnTo>
                      <a:pt x="24" y="0"/>
                    </a:lnTo>
                    <a:cubicBezTo>
                      <a:pt x="13" y="0"/>
                      <a:pt x="0" y="0"/>
                      <a:pt x="0" y="14"/>
                    </a:cubicBezTo>
                    <a:cubicBezTo>
                      <a:pt x="0" y="29"/>
                      <a:pt x="13" y="29"/>
                      <a:pt x="24" y="29"/>
                    </a:cubicBezTo>
                    <a:lnTo>
                      <a:pt x="445" y="29"/>
                    </a:lnTo>
                    <a:moveTo>
                      <a:pt x="446" y="166"/>
                    </a:moveTo>
                    <a:cubicBezTo>
                      <a:pt x="456" y="166"/>
                      <a:pt x="469" y="166"/>
                      <a:pt x="469" y="152"/>
                    </a:cubicBezTo>
                    <a:cubicBezTo>
                      <a:pt x="469" y="138"/>
                      <a:pt x="456" y="138"/>
                      <a:pt x="445" y="138"/>
                    </a:cubicBezTo>
                    <a:lnTo>
                      <a:pt x="24" y="138"/>
                    </a:lnTo>
                    <a:cubicBezTo>
                      <a:pt x="13" y="138"/>
                      <a:pt x="0" y="138"/>
                      <a:pt x="0" y="152"/>
                    </a:cubicBezTo>
                    <a:cubicBezTo>
                      <a:pt x="0" y="166"/>
                      <a:pt x="13" y="166"/>
                      <a:pt x="24" y="166"/>
                    </a:cubicBezTo>
                    <a:lnTo>
                      <a:pt x="446" y="166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60" name="Freeform 28">
                <a:extLst>
                  <a:ext uri="{FF2B5EF4-FFF2-40B4-BE49-F238E27FC236}">
                    <a16:creationId xmlns:a16="http://schemas.microsoft.com/office/drawing/2014/main" id="{D2D64C8C-7A4D-0C44-BBDC-983591872502}"/>
                  </a:ext>
                </a:extLst>
              </p:cNvPr>
              <p:cNvSpPr/>
              <p:nvPr/>
            </p:nvSpPr>
            <p:spPr>
              <a:xfrm>
                <a:off x="2404440" y="319752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85" y="147"/>
                    </a:moveTo>
                    <a:cubicBezTo>
                      <a:pt x="53" y="126"/>
                      <a:pt x="50" y="102"/>
                      <a:pt x="50" y="90"/>
                    </a:cubicBezTo>
                    <a:cubicBezTo>
                      <a:pt x="50" y="48"/>
                      <a:pt x="96" y="18"/>
                      <a:pt x="146" y="18"/>
                    </a:cubicBezTo>
                    <a:cubicBezTo>
                      <a:pt x="198" y="18"/>
                      <a:pt x="243" y="54"/>
                      <a:pt x="243" y="106"/>
                    </a:cubicBezTo>
                    <a:cubicBezTo>
                      <a:pt x="243" y="146"/>
                      <a:pt x="216" y="179"/>
                      <a:pt x="173" y="203"/>
                    </a:cubicBezTo>
                    <a:lnTo>
                      <a:pt x="85" y="147"/>
                    </a:lnTo>
                    <a:moveTo>
                      <a:pt x="189" y="214"/>
                    </a:moveTo>
                    <a:cubicBezTo>
                      <a:pt x="240" y="189"/>
                      <a:pt x="274" y="152"/>
                      <a:pt x="274" y="106"/>
                    </a:cubicBezTo>
                    <a:cubicBezTo>
                      <a:pt x="274" y="40"/>
                      <a:pt x="211" y="0"/>
                      <a:pt x="147" y="0"/>
                    </a:cubicBezTo>
                    <a:cubicBezTo>
                      <a:pt x="77" y="0"/>
                      <a:pt x="19" y="53"/>
                      <a:pt x="19" y="118"/>
                    </a:cubicBezTo>
                    <a:cubicBezTo>
                      <a:pt x="19" y="131"/>
                      <a:pt x="21" y="162"/>
                      <a:pt x="50" y="195"/>
                    </a:cubicBezTo>
                    <a:cubicBezTo>
                      <a:pt x="58" y="203"/>
                      <a:pt x="85" y="221"/>
                      <a:pt x="102" y="233"/>
                    </a:cubicBezTo>
                    <a:cubicBezTo>
                      <a:pt x="61" y="254"/>
                      <a:pt x="0" y="293"/>
                      <a:pt x="0" y="363"/>
                    </a:cubicBezTo>
                    <a:cubicBezTo>
                      <a:pt x="0" y="438"/>
                      <a:pt x="72" y="485"/>
                      <a:pt x="146" y="485"/>
                    </a:cubicBezTo>
                    <a:cubicBezTo>
                      <a:pt x="226" y="485"/>
                      <a:pt x="293" y="427"/>
                      <a:pt x="293" y="352"/>
                    </a:cubicBezTo>
                    <a:cubicBezTo>
                      <a:pt x="293" y="326"/>
                      <a:pt x="285" y="294"/>
                      <a:pt x="259" y="264"/>
                    </a:cubicBezTo>
                    <a:cubicBezTo>
                      <a:pt x="245" y="249"/>
                      <a:pt x="234" y="243"/>
                      <a:pt x="189" y="214"/>
                    </a:cubicBezTo>
                    <a:moveTo>
                      <a:pt x="118" y="245"/>
                    </a:moveTo>
                    <a:lnTo>
                      <a:pt x="205" y="299"/>
                    </a:lnTo>
                    <a:cubicBezTo>
                      <a:pt x="224" y="312"/>
                      <a:pt x="258" y="333"/>
                      <a:pt x="258" y="376"/>
                    </a:cubicBezTo>
                    <a:cubicBezTo>
                      <a:pt x="258" y="429"/>
                      <a:pt x="205" y="465"/>
                      <a:pt x="147" y="465"/>
                    </a:cubicBezTo>
                    <a:cubicBezTo>
                      <a:pt x="86" y="465"/>
                      <a:pt x="35" y="422"/>
                      <a:pt x="35" y="363"/>
                    </a:cubicBezTo>
                    <a:cubicBezTo>
                      <a:pt x="35" y="321"/>
                      <a:pt x="58" y="277"/>
                      <a:pt x="118" y="245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61" name="Freeform 29">
                <a:extLst>
                  <a:ext uri="{FF2B5EF4-FFF2-40B4-BE49-F238E27FC236}">
                    <a16:creationId xmlns:a16="http://schemas.microsoft.com/office/drawing/2014/main" id="{0E7A4B30-B1ED-7547-9D85-B66F73F27949}"/>
                  </a:ext>
                </a:extLst>
              </p:cNvPr>
              <p:cNvSpPr/>
              <p:nvPr/>
            </p:nvSpPr>
            <p:spPr>
              <a:xfrm>
                <a:off x="2541960" y="3339000"/>
                <a:ext cx="28080" cy="28080"/>
              </a:xfrm>
              <a:custGeom>
                <a:avLst/>
                <a:gdLst/>
                <a:ahLst/>
                <a:cxnLst/>
                <a:rect l="0" t="0" r="r" b="b"/>
                <a:pathLst>
                  <a:path w="78" h="78">
                    <a:moveTo>
                      <a:pt x="77" y="38"/>
                    </a:moveTo>
                    <a:cubicBezTo>
                      <a:pt x="77" y="18"/>
                      <a:pt x="59" y="0"/>
                      <a:pt x="38" y="0"/>
                    </a:cubicBezTo>
                    <a:cubicBezTo>
                      <a:pt x="18" y="0"/>
                      <a:pt x="0" y="18"/>
                      <a:pt x="0" y="38"/>
                    </a:cubicBezTo>
                    <a:cubicBezTo>
                      <a:pt x="0" y="59"/>
                      <a:pt x="18" y="77"/>
                      <a:pt x="38" y="77"/>
                    </a:cubicBezTo>
                    <a:cubicBezTo>
                      <a:pt x="59" y="77"/>
                      <a:pt x="77" y="59"/>
                      <a:pt x="77" y="38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62" name="Freeform 30">
                <a:extLst>
                  <a:ext uri="{FF2B5EF4-FFF2-40B4-BE49-F238E27FC236}">
                    <a16:creationId xmlns:a16="http://schemas.microsoft.com/office/drawing/2014/main" id="{15FE7F11-276B-A843-88C7-F73B1D5B310F}"/>
                  </a:ext>
                </a:extLst>
              </p:cNvPr>
              <p:cNvSpPr/>
              <p:nvPr/>
            </p:nvSpPr>
            <p:spPr>
              <a:xfrm>
                <a:off x="2601000" y="319752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176" y="221"/>
                    </a:moveTo>
                    <a:cubicBezTo>
                      <a:pt x="234" y="203"/>
                      <a:pt x="274" y="154"/>
                      <a:pt x="274" y="98"/>
                    </a:cubicBezTo>
                    <a:cubicBezTo>
                      <a:pt x="274" y="40"/>
                      <a:pt x="213" y="0"/>
                      <a:pt x="144" y="0"/>
                    </a:cubicBezTo>
                    <a:cubicBezTo>
                      <a:pt x="72" y="0"/>
                      <a:pt x="19" y="42"/>
                      <a:pt x="19" y="96"/>
                    </a:cubicBezTo>
                    <a:cubicBezTo>
                      <a:pt x="19" y="118"/>
                      <a:pt x="35" y="133"/>
                      <a:pt x="54" y="133"/>
                    </a:cubicBezTo>
                    <a:cubicBezTo>
                      <a:pt x="77" y="133"/>
                      <a:pt x="91" y="117"/>
                      <a:pt x="91" y="96"/>
                    </a:cubicBezTo>
                    <a:cubicBezTo>
                      <a:pt x="91" y="61"/>
                      <a:pt x="58" y="61"/>
                      <a:pt x="48" y="61"/>
                    </a:cubicBezTo>
                    <a:cubicBezTo>
                      <a:pt x="69" y="27"/>
                      <a:pt x="115" y="18"/>
                      <a:pt x="141" y="18"/>
                    </a:cubicBezTo>
                    <a:cubicBezTo>
                      <a:pt x="170" y="18"/>
                      <a:pt x="210" y="34"/>
                      <a:pt x="210" y="96"/>
                    </a:cubicBezTo>
                    <a:cubicBezTo>
                      <a:pt x="210" y="106"/>
                      <a:pt x="208" y="146"/>
                      <a:pt x="189" y="177"/>
                    </a:cubicBezTo>
                    <a:cubicBezTo>
                      <a:pt x="168" y="211"/>
                      <a:pt x="144" y="213"/>
                      <a:pt x="126" y="214"/>
                    </a:cubicBezTo>
                    <a:cubicBezTo>
                      <a:pt x="122" y="214"/>
                      <a:pt x="104" y="216"/>
                      <a:pt x="99" y="216"/>
                    </a:cubicBezTo>
                    <a:cubicBezTo>
                      <a:pt x="93" y="216"/>
                      <a:pt x="88" y="217"/>
                      <a:pt x="88" y="224"/>
                    </a:cubicBezTo>
                    <a:cubicBezTo>
                      <a:pt x="88" y="232"/>
                      <a:pt x="93" y="232"/>
                      <a:pt x="106" y="232"/>
                    </a:cubicBezTo>
                    <a:lnTo>
                      <a:pt x="136" y="232"/>
                    </a:lnTo>
                    <a:cubicBezTo>
                      <a:pt x="194" y="232"/>
                      <a:pt x="221" y="280"/>
                      <a:pt x="221" y="349"/>
                    </a:cubicBezTo>
                    <a:cubicBezTo>
                      <a:pt x="221" y="445"/>
                      <a:pt x="171" y="465"/>
                      <a:pt x="141" y="465"/>
                    </a:cubicBezTo>
                    <a:cubicBezTo>
                      <a:pt x="110" y="465"/>
                      <a:pt x="58" y="453"/>
                      <a:pt x="32" y="411"/>
                    </a:cubicBezTo>
                    <a:cubicBezTo>
                      <a:pt x="58" y="416"/>
                      <a:pt x="78" y="400"/>
                      <a:pt x="78" y="373"/>
                    </a:cubicBezTo>
                    <a:cubicBezTo>
                      <a:pt x="78" y="347"/>
                      <a:pt x="61" y="333"/>
                      <a:pt x="40" y="333"/>
                    </a:cubicBezTo>
                    <a:cubicBezTo>
                      <a:pt x="22" y="333"/>
                      <a:pt x="0" y="344"/>
                      <a:pt x="0" y="374"/>
                    </a:cubicBezTo>
                    <a:cubicBezTo>
                      <a:pt x="0" y="438"/>
                      <a:pt x="66" y="485"/>
                      <a:pt x="142" y="485"/>
                    </a:cubicBezTo>
                    <a:cubicBezTo>
                      <a:pt x="229" y="485"/>
                      <a:pt x="293" y="421"/>
                      <a:pt x="293" y="349"/>
                    </a:cubicBezTo>
                    <a:cubicBezTo>
                      <a:pt x="293" y="291"/>
                      <a:pt x="248" y="237"/>
                      <a:pt x="176" y="221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63" name="Freeform 31">
                <a:extLst>
                  <a:ext uri="{FF2B5EF4-FFF2-40B4-BE49-F238E27FC236}">
                    <a16:creationId xmlns:a16="http://schemas.microsoft.com/office/drawing/2014/main" id="{7ABC4942-321A-7C4C-B39B-FC81B195CC94}"/>
                  </a:ext>
                </a:extLst>
              </p:cNvPr>
              <p:cNvSpPr/>
              <p:nvPr/>
            </p:nvSpPr>
            <p:spPr>
              <a:xfrm>
                <a:off x="2727720" y="319752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85" y="147"/>
                    </a:moveTo>
                    <a:cubicBezTo>
                      <a:pt x="53" y="126"/>
                      <a:pt x="50" y="102"/>
                      <a:pt x="50" y="90"/>
                    </a:cubicBezTo>
                    <a:cubicBezTo>
                      <a:pt x="50" y="48"/>
                      <a:pt x="96" y="18"/>
                      <a:pt x="146" y="18"/>
                    </a:cubicBezTo>
                    <a:cubicBezTo>
                      <a:pt x="198" y="18"/>
                      <a:pt x="243" y="54"/>
                      <a:pt x="243" y="106"/>
                    </a:cubicBezTo>
                    <a:cubicBezTo>
                      <a:pt x="243" y="146"/>
                      <a:pt x="216" y="179"/>
                      <a:pt x="173" y="203"/>
                    </a:cubicBezTo>
                    <a:lnTo>
                      <a:pt x="85" y="147"/>
                    </a:lnTo>
                    <a:moveTo>
                      <a:pt x="189" y="214"/>
                    </a:moveTo>
                    <a:cubicBezTo>
                      <a:pt x="240" y="189"/>
                      <a:pt x="274" y="152"/>
                      <a:pt x="274" y="106"/>
                    </a:cubicBezTo>
                    <a:cubicBezTo>
                      <a:pt x="274" y="40"/>
                      <a:pt x="211" y="0"/>
                      <a:pt x="147" y="0"/>
                    </a:cubicBezTo>
                    <a:cubicBezTo>
                      <a:pt x="77" y="0"/>
                      <a:pt x="19" y="53"/>
                      <a:pt x="19" y="118"/>
                    </a:cubicBezTo>
                    <a:cubicBezTo>
                      <a:pt x="19" y="131"/>
                      <a:pt x="21" y="162"/>
                      <a:pt x="50" y="195"/>
                    </a:cubicBezTo>
                    <a:cubicBezTo>
                      <a:pt x="58" y="203"/>
                      <a:pt x="85" y="221"/>
                      <a:pt x="102" y="233"/>
                    </a:cubicBezTo>
                    <a:cubicBezTo>
                      <a:pt x="61" y="254"/>
                      <a:pt x="0" y="293"/>
                      <a:pt x="0" y="363"/>
                    </a:cubicBezTo>
                    <a:cubicBezTo>
                      <a:pt x="0" y="438"/>
                      <a:pt x="72" y="485"/>
                      <a:pt x="146" y="485"/>
                    </a:cubicBezTo>
                    <a:cubicBezTo>
                      <a:pt x="226" y="485"/>
                      <a:pt x="293" y="427"/>
                      <a:pt x="293" y="352"/>
                    </a:cubicBezTo>
                    <a:cubicBezTo>
                      <a:pt x="293" y="326"/>
                      <a:pt x="285" y="294"/>
                      <a:pt x="259" y="264"/>
                    </a:cubicBezTo>
                    <a:cubicBezTo>
                      <a:pt x="245" y="249"/>
                      <a:pt x="234" y="243"/>
                      <a:pt x="189" y="214"/>
                    </a:cubicBezTo>
                    <a:moveTo>
                      <a:pt x="118" y="245"/>
                    </a:moveTo>
                    <a:lnTo>
                      <a:pt x="205" y="299"/>
                    </a:lnTo>
                    <a:cubicBezTo>
                      <a:pt x="224" y="312"/>
                      <a:pt x="258" y="333"/>
                      <a:pt x="258" y="376"/>
                    </a:cubicBezTo>
                    <a:cubicBezTo>
                      <a:pt x="258" y="429"/>
                      <a:pt x="205" y="465"/>
                      <a:pt x="147" y="465"/>
                    </a:cubicBezTo>
                    <a:cubicBezTo>
                      <a:pt x="86" y="465"/>
                      <a:pt x="35" y="422"/>
                      <a:pt x="35" y="363"/>
                    </a:cubicBezTo>
                    <a:cubicBezTo>
                      <a:pt x="35" y="321"/>
                      <a:pt x="58" y="277"/>
                      <a:pt x="118" y="245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</p:grpSp>
        <p:sp>
          <p:nvSpPr>
            <p:cNvPr id="46" name="CustomShape 32">
              <a:extLst>
                <a:ext uri="{FF2B5EF4-FFF2-40B4-BE49-F238E27FC236}">
                  <a16:creationId xmlns:a16="http://schemas.microsoft.com/office/drawing/2014/main" id="{8012EAE3-8417-6341-AB38-F02CC979091E}"/>
                </a:ext>
              </a:extLst>
            </p:cNvPr>
            <p:cNvSpPr/>
            <p:nvPr/>
          </p:nvSpPr>
          <p:spPr>
            <a:xfrm>
              <a:off x="1097280" y="867708"/>
              <a:ext cx="1188720" cy="381960"/>
            </a:xfrm>
            <a:prstGeom prst="wedgeRoundRectCallout">
              <a:avLst>
                <a:gd name="adj1" fmla="val 53750"/>
                <a:gd name="adj2" fmla="val 117606"/>
                <a:gd name="adj3" fmla="val 16667"/>
              </a:avLst>
            </a:prstGeom>
            <a:solidFill>
              <a:srgbClr val="FFF8DC"/>
            </a:solidFill>
            <a:ln>
              <a:solidFill>
                <a:srgbClr val="C2BE8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GB" sz="1100" b="0" strike="noStrike" spc="-1">
                  <a:latin typeface="Arial Black" panose="020B0A04020102020204" pitchFamily="34" charset="0"/>
                </a:rPr>
                <a:t>injection</a:t>
              </a:r>
              <a:endParaRPr lang="en-GB" sz="1400" b="0" strike="noStrike" spc="-1">
                <a:latin typeface="Arial Black" panose="020B0A04020102020204" pitchFamily="34" charset="0"/>
              </a:endParaRPr>
            </a:p>
          </p:txBody>
        </p:sp>
        <p:sp>
          <p:nvSpPr>
            <p:cNvPr id="49" name="CustomShape 33">
              <a:extLst>
                <a:ext uri="{FF2B5EF4-FFF2-40B4-BE49-F238E27FC236}">
                  <a16:creationId xmlns:a16="http://schemas.microsoft.com/office/drawing/2014/main" id="{ED481245-E97B-E547-9ED0-41D8F67DD443}"/>
                </a:ext>
              </a:extLst>
            </p:cNvPr>
            <p:cNvSpPr/>
            <p:nvPr/>
          </p:nvSpPr>
          <p:spPr>
            <a:xfrm>
              <a:off x="182880" y="1782108"/>
              <a:ext cx="548640" cy="381960"/>
            </a:xfrm>
            <a:prstGeom prst="wedgeRoundRectCallout">
              <a:avLst>
                <a:gd name="adj1" fmla="val 97800"/>
                <a:gd name="adj2" fmla="val 166949"/>
                <a:gd name="adj3" fmla="val 16667"/>
              </a:avLst>
            </a:prstGeom>
            <a:solidFill>
              <a:srgbClr val="FFF8DC"/>
            </a:solidFill>
            <a:ln>
              <a:solidFill>
                <a:srgbClr val="C2BE8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GB" sz="1100" b="0" strike="noStrike" spc="-1">
                  <a:latin typeface="Arial Black" panose="020B0A04020102020204" pitchFamily="34" charset="0"/>
                </a:rPr>
                <a:t>RF</a:t>
              </a:r>
              <a:endParaRPr lang="en-GB" sz="1400" b="0" strike="noStrike" spc="-1">
                <a:latin typeface="Arial Black" panose="020B0A04020102020204" pitchFamily="34" charset="0"/>
              </a:endParaRPr>
            </a:p>
          </p:txBody>
        </p:sp>
        <p:sp>
          <p:nvSpPr>
            <p:cNvPr id="51" name="CustomShape 35">
              <a:extLst>
                <a:ext uri="{FF2B5EF4-FFF2-40B4-BE49-F238E27FC236}">
                  <a16:creationId xmlns:a16="http://schemas.microsoft.com/office/drawing/2014/main" id="{5D2BE7D1-D2E3-8F41-BDA7-C184FBB35F98}"/>
                </a:ext>
              </a:extLst>
            </p:cNvPr>
            <p:cNvSpPr/>
            <p:nvPr/>
          </p:nvSpPr>
          <p:spPr>
            <a:xfrm>
              <a:off x="2194560" y="3261348"/>
              <a:ext cx="1188720" cy="381960"/>
            </a:xfrm>
            <a:prstGeom prst="wedgeRoundRectCallout">
              <a:avLst>
                <a:gd name="adj1" fmla="val 67254"/>
                <a:gd name="adj2" fmla="val -168546"/>
                <a:gd name="adj3" fmla="val 16667"/>
              </a:avLst>
            </a:prstGeom>
            <a:solidFill>
              <a:srgbClr val="FFF8DC"/>
            </a:solidFill>
            <a:ln>
              <a:solidFill>
                <a:srgbClr val="C2BE8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GB" sz="1100" b="0" strike="noStrike" spc="-1">
                  <a:latin typeface="Arial Black" panose="020B0A04020102020204" pitchFamily="34" charset="0"/>
                </a:rPr>
                <a:t>extraction</a:t>
              </a:r>
            </a:p>
          </p:txBody>
        </p:sp>
        <p:sp>
          <p:nvSpPr>
            <p:cNvPr id="53" name="CustomShape 36">
              <a:extLst>
                <a:ext uri="{FF2B5EF4-FFF2-40B4-BE49-F238E27FC236}">
                  <a16:creationId xmlns:a16="http://schemas.microsoft.com/office/drawing/2014/main" id="{DF9A6735-12B9-2B45-BA6F-4C8A2EFD98E3}"/>
                </a:ext>
              </a:extLst>
            </p:cNvPr>
            <p:cNvSpPr/>
            <p:nvPr/>
          </p:nvSpPr>
          <p:spPr>
            <a:xfrm>
              <a:off x="457200" y="4450068"/>
              <a:ext cx="1463040" cy="381960"/>
            </a:xfrm>
            <a:prstGeom prst="wedgeRoundRectCallout">
              <a:avLst>
                <a:gd name="adj1" fmla="val 75680"/>
                <a:gd name="adj2" fmla="val -141333"/>
                <a:gd name="adj3" fmla="val 16667"/>
              </a:avLst>
            </a:prstGeom>
            <a:solidFill>
              <a:srgbClr val="FFF8DC"/>
            </a:solidFill>
            <a:ln>
              <a:solidFill>
                <a:srgbClr val="C2BE8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GB" sz="1100" b="0" strike="noStrike" spc="-1">
                  <a:latin typeface="Arial Black" panose="020B0A04020102020204" pitchFamily="34" charset="0"/>
                </a:rPr>
                <a:t>collimation</a:t>
              </a:r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49E5CBB6-373B-F74F-863E-B9D3D5D58EB6}"/>
              </a:ext>
            </a:extLst>
          </p:cNvPr>
          <p:cNvSpPr txBox="1"/>
          <p:nvPr/>
        </p:nvSpPr>
        <p:spPr>
          <a:xfrm>
            <a:off x="294942" y="2916197"/>
            <a:ext cx="2584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accumulator lattice</a:t>
            </a: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5C6D2E2A-FEE2-EC4F-835F-DF007B8A4F6D}"/>
              </a:ext>
            </a:extLst>
          </p:cNvPr>
          <p:cNvPicPr/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 rot="2204389">
            <a:off x="3923352" y="4245406"/>
            <a:ext cx="3459379" cy="3253639"/>
          </a:xfrm>
          <a:prstGeom prst="rect">
            <a:avLst/>
          </a:prstGeom>
          <a:ln>
            <a:noFill/>
          </a:ln>
        </p:spPr>
      </p:pic>
      <p:sp>
        <p:nvSpPr>
          <p:cNvPr id="97" name="TextShape 51">
            <a:extLst>
              <a:ext uri="{FF2B5EF4-FFF2-40B4-BE49-F238E27FC236}">
                <a16:creationId xmlns:a16="http://schemas.microsoft.com/office/drawing/2014/main" id="{E202DBDC-4DF6-AF47-9AE3-DEDDE0828735}"/>
              </a:ext>
            </a:extLst>
          </p:cNvPr>
          <p:cNvSpPr txBox="1"/>
          <p:nvPr/>
        </p:nvSpPr>
        <p:spPr>
          <a:xfrm>
            <a:off x="6188291" y="6339553"/>
            <a:ext cx="1008720" cy="30777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GB" sz="1200" b="0" strike="noStrike" spc="-1" dirty="0">
                <a:latin typeface="Arial"/>
              </a:rPr>
              <a:t>Switchyard</a:t>
            </a:r>
          </a:p>
        </p:txBody>
      </p:sp>
      <p:pic>
        <p:nvPicPr>
          <p:cNvPr id="98" name="Image 2">
            <a:extLst>
              <a:ext uri="{FF2B5EF4-FFF2-40B4-BE49-F238E27FC236}">
                <a16:creationId xmlns:a16="http://schemas.microsoft.com/office/drawing/2014/main" id="{77011BBC-FC5B-AE4F-B79C-C18EB14A0CC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2708" y="5398792"/>
            <a:ext cx="1598694" cy="14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Image 4">
            <a:extLst>
              <a:ext uri="{FF2B5EF4-FFF2-40B4-BE49-F238E27FC236}">
                <a16:creationId xmlns:a16="http://schemas.microsoft.com/office/drawing/2014/main" id="{8759E709-54B8-1E1B-8099-B3DBC346B80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3267" y="3214162"/>
            <a:ext cx="3639339" cy="20158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F9980E-3847-6FA2-52BA-0B20156B4807}"/>
              </a:ext>
            </a:extLst>
          </p:cNvPr>
          <p:cNvSpPr txBox="1"/>
          <p:nvPr/>
        </p:nvSpPr>
        <p:spPr>
          <a:xfrm rot="20367072">
            <a:off x="5902566" y="4356362"/>
            <a:ext cx="16385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/>
              <a:t>decay tunnel (50 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BEFE2A-124D-98C1-2987-12A666E71027}"/>
              </a:ext>
            </a:extLst>
          </p:cNvPr>
          <p:cNvSpPr txBox="1"/>
          <p:nvPr/>
        </p:nvSpPr>
        <p:spPr>
          <a:xfrm>
            <a:off x="7905701" y="4030330"/>
            <a:ext cx="1064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/>
              <a:t>beam dump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E9D030B-8919-9AC8-9AD9-47958BDAF67E}"/>
              </a:ext>
            </a:extLst>
          </p:cNvPr>
          <p:cNvCxnSpPr>
            <a:stCxn id="6" idx="1"/>
          </p:cNvCxnSpPr>
          <p:nvPr/>
        </p:nvCxnSpPr>
        <p:spPr>
          <a:xfrm flipH="1" flipV="1">
            <a:off x="7472708" y="3970421"/>
            <a:ext cx="432993" cy="2137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1766A1E4-0C1C-167D-B18A-FE69C232C824}"/>
              </a:ext>
            </a:extLst>
          </p:cNvPr>
          <p:cNvSpPr txBox="1"/>
          <p:nvPr/>
        </p:nvSpPr>
        <p:spPr>
          <a:xfrm rot="20746162">
            <a:off x="3325379" y="4777184"/>
            <a:ext cx="11354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/>
              <a:t>proton beam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B47169E-A6E5-906D-8F8A-33391DF7C6AC}"/>
              </a:ext>
            </a:extLst>
          </p:cNvPr>
          <p:cNvCxnSpPr/>
          <p:nvPr/>
        </p:nvCxnSpPr>
        <p:spPr>
          <a:xfrm flipV="1">
            <a:off x="3665621" y="4872220"/>
            <a:ext cx="906379" cy="2582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A4C1E8F2-DC6E-6EFC-1A4F-A3BFCAD3639B}"/>
              </a:ext>
            </a:extLst>
          </p:cNvPr>
          <p:cNvSpPr txBox="1"/>
          <p:nvPr/>
        </p:nvSpPr>
        <p:spPr>
          <a:xfrm rot="20746162">
            <a:off x="7781579" y="3273128"/>
            <a:ext cx="1271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/>
              <a:t>neutrino beam</a:t>
            </a:r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EF89D75D-F7A8-A0AA-2828-4F7B296ED01D}"/>
              </a:ext>
            </a:extLst>
          </p:cNvPr>
          <p:cNvCxnSpPr/>
          <p:nvPr/>
        </p:nvCxnSpPr>
        <p:spPr>
          <a:xfrm flipV="1">
            <a:off x="7932821" y="3444474"/>
            <a:ext cx="906379" cy="2582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73DC68C8-3A7A-63DC-805F-F44E417D4418}"/>
              </a:ext>
            </a:extLst>
          </p:cNvPr>
          <p:cNvSpPr txBox="1"/>
          <p:nvPr/>
        </p:nvSpPr>
        <p:spPr>
          <a:xfrm>
            <a:off x="5210628" y="4992857"/>
            <a:ext cx="12484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/>
              <a:t>target/horn x4</a:t>
            </a:r>
          </a:p>
        </p:txBody>
      </p: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5B4F90C7-9AF7-3737-923A-132FD1C8B892}"/>
              </a:ext>
            </a:extLst>
          </p:cNvPr>
          <p:cNvCxnSpPr>
            <a:cxnSpLocks/>
          </p:cNvCxnSpPr>
          <p:nvPr/>
        </p:nvCxnSpPr>
        <p:spPr>
          <a:xfrm flipH="1" flipV="1">
            <a:off x="5653041" y="4537051"/>
            <a:ext cx="181797" cy="5199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2CDF6152-51C7-BE45-6730-11C40235EF9C}"/>
              </a:ext>
            </a:extLst>
          </p:cNvPr>
          <p:cNvSpPr txBox="1"/>
          <p:nvPr/>
        </p:nvSpPr>
        <p:spPr>
          <a:xfrm>
            <a:off x="3526207" y="3492920"/>
            <a:ext cx="1556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/>
              <a:t>horn power supply</a:t>
            </a:r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02E5B6D1-675E-CB8D-5DDC-2E934C87592A}"/>
              </a:ext>
            </a:extLst>
          </p:cNvPr>
          <p:cNvCxnSpPr>
            <a:cxnSpLocks/>
            <a:stCxn id="105" idx="2"/>
          </p:cNvCxnSpPr>
          <p:nvPr/>
        </p:nvCxnSpPr>
        <p:spPr>
          <a:xfrm>
            <a:off x="4304273" y="3800697"/>
            <a:ext cx="446172" cy="4667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73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1043084"/>
          </a:xfrm>
        </p:spPr>
        <p:txBody>
          <a:bodyPr>
            <a:normAutofit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Detectors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Venice, 29/05/2023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17</a:t>
            </a:fld>
            <a:endParaRPr lang="en-GB" noProof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6D172C6-BE19-FD41-A956-AD2117E1A61B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6969" y="1062626"/>
            <a:ext cx="3374468" cy="23663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CCD33EE-B57D-EA47-9C38-7779C9AEC4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1437" y="1168333"/>
            <a:ext cx="5003900" cy="290422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141ECE6-871E-8E44-BDD5-148B5988F48C}"/>
              </a:ext>
            </a:extLst>
          </p:cNvPr>
          <p:cNvSpPr txBox="1"/>
          <p:nvPr/>
        </p:nvSpPr>
        <p:spPr>
          <a:xfrm>
            <a:off x="5978670" y="6199041"/>
            <a:ext cx="3107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dirty="0"/>
              <a:t>astroparticle physics program with the Far Detector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0214D6-ADAB-0B46-949F-5B8F1E373342}"/>
              </a:ext>
            </a:extLst>
          </p:cNvPr>
          <p:cNvSpPr txBox="1"/>
          <p:nvPr/>
        </p:nvSpPr>
        <p:spPr>
          <a:xfrm>
            <a:off x="1366988" y="3566113"/>
            <a:ext cx="1493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Near detector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5F0A61-4A70-674F-8E48-793D838B6B8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397" y="4467507"/>
            <a:ext cx="2737611" cy="206433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7695247-FC0E-7340-B21E-6C83EC339251}"/>
              </a:ext>
            </a:extLst>
          </p:cNvPr>
          <p:cNvCxnSpPr/>
          <p:nvPr/>
        </p:nvCxnSpPr>
        <p:spPr>
          <a:xfrm flipH="1">
            <a:off x="3142798" y="4082716"/>
            <a:ext cx="835645" cy="8662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1BC7A64C-4C3A-F548-89A8-512CFCC28006}"/>
              </a:ext>
            </a:extLst>
          </p:cNvPr>
          <p:cNvSpPr txBox="1"/>
          <p:nvPr/>
        </p:nvSpPr>
        <p:spPr>
          <a:xfrm>
            <a:off x="636927" y="4200466"/>
            <a:ext cx="2631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electron-muon separation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221EFC4-78C0-144B-9E3D-76221C9B870D}"/>
              </a:ext>
            </a:extLst>
          </p:cNvPr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86386" y="3429000"/>
            <a:ext cx="2291709" cy="272191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9E34D0F-719F-BB3D-47A9-8CF895957BC9}"/>
              </a:ext>
            </a:extLst>
          </p:cNvPr>
          <p:cNvCxnSpPr>
            <a:cxnSpLocks/>
          </p:cNvCxnSpPr>
          <p:nvPr/>
        </p:nvCxnSpPr>
        <p:spPr>
          <a:xfrm>
            <a:off x="8465362" y="4024123"/>
            <a:ext cx="20071" cy="2000444"/>
          </a:xfrm>
          <a:prstGeom prst="straightConnector1">
            <a:avLst/>
          </a:prstGeom>
          <a:ln>
            <a:solidFill>
              <a:srgbClr val="0432FF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3DF0F61-3FFD-CE47-3E27-C789B5E397AA}"/>
              </a:ext>
            </a:extLst>
          </p:cNvPr>
          <p:cNvSpPr txBox="1"/>
          <p:nvPr/>
        </p:nvSpPr>
        <p:spPr>
          <a:xfrm rot="5400000">
            <a:off x="8276645" y="4726487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432FF"/>
                </a:solidFill>
              </a:rPr>
              <a:t>75 m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6FC1C40-B5AC-9F24-B6F4-5702BB7594E5}"/>
              </a:ext>
            </a:extLst>
          </p:cNvPr>
          <p:cNvGrpSpPr/>
          <p:nvPr/>
        </p:nvGrpSpPr>
        <p:grpSpPr>
          <a:xfrm rot="16370830">
            <a:off x="7247887" y="5224473"/>
            <a:ext cx="369332" cy="1925053"/>
            <a:chOff x="8459561" y="2943726"/>
            <a:chExt cx="369332" cy="1925053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FC4FC6D-EBC5-7C0C-3C6E-409E577A2FC9}"/>
                </a:ext>
              </a:extLst>
            </p:cNvPr>
            <p:cNvCxnSpPr>
              <a:cxnSpLocks/>
            </p:cNvCxnSpPr>
            <p:nvPr/>
          </p:nvCxnSpPr>
          <p:spPr>
            <a:xfrm>
              <a:off x="8758990" y="2943726"/>
              <a:ext cx="0" cy="1925053"/>
            </a:xfrm>
            <a:prstGeom prst="straightConnector1">
              <a:avLst/>
            </a:prstGeom>
            <a:ln>
              <a:solidFill>
                <a:srgbClr val="0432FF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6E5DC1A-78BE-DDE9-913C-477279D5D08C}"/>
                </a:ext>
              </a:extLst>
            </p:cNvPr>
            <p:cNvSpPr txBox="1"/>
            <p:nvPr/>
          </p:nvSpPr>
          <p:spPr>
            <a:xfrm rot="5400000">
              <a:off x="8316252" y="3721586"/>
              <a:ext cx="65594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432FF"/>
                  </a:solidFill>
                </a:rPr>
                <a:t>75 m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1E84EE9-42E5-BB8E-CB1D-B5A6812AD634}"/>
              </a:ext>
            </a:extLst>
          </p:cNvPr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5539" y="4452894"/>
            <a:ext cx="2386112" cy="17415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1113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-2536"/>
            <a:ext cx="6862522" cy="821527"/>
          </a:xfrm>
        </p:spPr>
        <p:txBody>
          <a:bodyPr>
            <a:normAutofit fontScale="90000"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Final results</a:t>
            </a:r>
            <a:b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</a:br>
            <a:r>
              <a:rPr lang="en-GB" sz="27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(after many optimisations)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Venice, 29/05/2023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18</a:t>
            </a:fld>
            <a:endParaRPr lang="en-GB" noProof="0"/>
          </a:p>
        </p:txBody>
      </p:sp>
      <p:sp>
        <p:nvSpPr>
          <p:cNvPr id="42" name="Striped Right Arrow 41">
            <a:extLst>
              <a:ext uri="{FF2B5EF4-FFF2-40B4-BE49-F238E27FC236}">
                <a16:creationId xmlns:a16="http://schemas.microsoft.com/office/drawing/2014/main" id="{72EB13EB-91E8-D04F-98D1-B39758AF855C}"/>
              </a:ext>
            </a:extLst>
          </p:cNvPr>
          <p:cNvSpPr/>
          <p:nvPr/>
        </p:nvSpPr>
        <p:spPr>
          <a:xfrm>
            <a:off x="3641019" y="5498455"/>
            <a:ext cx="647363" cy="369494"/>
          </a:xfrm>
          <a:prstGeom prst="strip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18C6D22-3D9D-7748-A996-FB0C1A44F877}"/>
              </a:ext>
            </a:extLst>
          </p:cNvPr>
          <p:cNvSpPr txBox="1"/>
          <p:nvPr/>
        </p:nvSpPr>
        <p:spPr>
          <a:xfrm>
            <a:off x="4519081" y="5465248"/>
            <a:ext cx="2061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b="1" dirty="0">
                <a:solidFill>
                  <a:srgbClr val="FF0000"/>
                </a:solidFill>
              </a:rPr>
              <a:t>&gt;72% after 10 years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EB242C4-ED66-A84A-ABC5-25725C8B858B}"/>
              </a:ext>
            </a:extLst>
          </p:cNvPr>
          <p:cNvSpPr txBox="1"/>
          <p:nvPr/>
        </p:nvSpPr>
        <p:spPr>
          <a:xfrm>
            <a:off x="5227211" y="4121827"/>
            <a:ext cx="274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000" dirty="0">
                <a:solidFill>
                  <a:schemeClr val="accent1"/>
                </a:solidFill>
              </a:rPr>
              <a:t>Precision measurement</a:t>
            </a:r>
          </a:p>
        </p:txBody>
      </p:sp>
      <p:sp>
        <p:nvSpPr>
          <p:cNvPr id="54" name="Striped Right Arrow 53">
            <a:extLst>
              <a:ext uri="{FF2B5EF4-FFF2-40B4-BE49-F238E27FC236}">
                <a16:creationId xmlns:a16="http://schemas.microsoft.com/office/drawing/2014/main" id="{00C8A657-7ACD-BA47-997A-57B65D5A5B1C}"/>
              </a:ext>
            </a:extLst>
          </p:cNvPr>
          <p:cNvSpPr/>
          <p:nvPr/>
        </p:nvSpPr>
        <p:spPr>
          <a:xfrm>
            <a:off x="5227211" y="4636618"/>
            <a:ext cx="647363" cy="369494"/>
          </a:xfrm>
          <a:prstGeom prst="strip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E7B09DC-5771-7346-A337-22A6DBA29750}"/>
              </a:ext>
            </a:extLst>
          </p:cNvPr>
          <p:cNvSpPr txBox="1"/>
          <p:nvPr/>
        </p:nvSpPr>
        <p:spPr>
          <a:xfrm>
            <a:off x="5882847" y="4603411"/>
            <a:ext cx="2181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err="1">
                <a:solidFill>
                  <a:srgbClr val="FF0000"/>
                </a:solidFill>
              </a:rPr>
              <a:t>Δδ</a:t>
            </a:r>
            <a:r>
              <a:rPr lang="fr-CH" b="1" baseline="-25000" dirty="0">
                <a:solidFill>
                  <a:srgbClr val="FF0000"/>
                </a:solidFill>
              </a:rPr>
              <a:t>CP</a:t>
            </a:r>
            <a:r>
              <a:rPr lang="en-FR" b="1" dirty="0">
                <a:solidFill>
                  <a:srgbClr val="FF0000"/>
                </a:solidFill>
              </a:rPr>
              <a:t>&lt;8° for all values</a:t>
            </a:r>
          </a:p>
        </p:txBody>
      </p:sp>
      <p:pic>
        <p:nvPicPr>
          <p:cNvPr id="34" name="Picture 33" descr="cpv-1.png">
            <a:extLst>
              <a:ext uri="{FF2B5EF4-FFF2-40B4-BE49-F238E27FC236}">
                <a16:creationId xmlns:a16="http://schemas.microsoft.com/office/drawing/2014/main" id="{3FC76B13-F724-566A-D901-BFC44EB424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018" y="820620"/>
            <a:ext cx="3279001" cy="3301207"/>
          </a:xfrm>
          <a:prstGeom prst="rect">
            <a:avLst/>
          </a:prstGeom>
        </p:spPr>
      </p:pic>
      <p:pic>
        <p:nvPicPr>
          <p:cNvPr id="35" name="Picture 34" descr="cpv-1.png">
            <a:extLst>
              <a:ext uri="{FF2B5EF4-FFF2-40B4-BE49-F238E27FC236}">
                <a16:creationId xmlns:a16="http://schemas.microsoft.com/office/drawing/2014/main" id="{C70B25D1-84D0-A743-3CD2-4C8F0BC4CD0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8895" y="809699"/>
            <a:ext cx="3245693" cy="3301207"/>
          </a:xfrm>
          <a:prstGeom prst="rect">
            <a:avLst/>
          </a:prstGeom>
        </p:spPr>
      </p:pic>
      <p:pic>
        <p:nvPicPr>
          <p:cNvPr id="36" name="Content Placeholder 8" descr="Chart, line chart&#10;&#10;Description automatically generated">
            <a:extLst>
              <a:ext uri="{FF2B5EF4-FFF2-40B4-BE49-F238E27FC236}">
                <a16:creationId xmlns:a16="http://schemas.microsoft.com/office/drawing/2014/main" id="{22131C77-726A-6237-40A5-0DD648452D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563" y="4110906"/>
            <a:ext cx="3279001" cy="251490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3B6A2FB-6448-C700-04D8-9F08AEB45D58}"/>
              </a:ext>
            </a:extLst>
          </p:cNvPr>
          <p:cNvSpPr txBox="1"/>
          <p:nvPr/>
        </p:nvSpPr>
        <p:spPr>
          <a:xfrm>
            <a:off x="5090853" y="6014795"/>
            <a:ext cx="3377143" cy="400110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FR" sz="2000" dirty="0">
                <a:solidFill>
                  <a:schemeClr val="accent1"/>
                </a:solidFill>
              </a:rPr>
              <a:t>equivalent to Neutrino Factory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290B9B7-70CA-D837-B456-46FBBB7E7504}"/>
              </a:ext>
            </a:extLst>
          </p:cNvPr>
          <p:cNvCxnSpPr/>
          <p:nvPr/>
        </p:nvCxnSpPr>
        <p:spPr>
          <a:xfrm>
            <a:off x="2638926" y="4828674"/>
            <a:ext cx="0" cy="14758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42B53AE-1B73-15D5-3F81-5D530EBA1791}"/>
              </a:ext>
            </a:extLst>
          </p:cNvPr>
          <p:cNvCxnSpPr/>
          <p:nvPr/>
        </p:nvCxnSpPr>
        <p:spPr>
          <a:xfrm>
            <a:off x="842211" y="2871537"/>
            <a:ext cx="2582778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205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155032" y="14397"/>
            <a:ext cx="7004949" cy="134806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400" dirty="0">
                <a:solidFill>
                  <a:srgbClr val="0000FF"/>
                </a:solidFill>
              </a:rPr>
              <a:t>Final ESS</a:t>
            </a:r>
            <a:r>
              <a:rPr lang="el-GR" sz="4400" dirty="0">
                <a:solidFill>
                  <a:srgbClr val="0000FF"/>
                </a:solidFill>
              </a:rPr>
              <a:t>ν</a:t>
            </a:r>
            <a:r>
              <a:rPr lang="fr-CH" sz="4400" dirty="0">
                <a:solidFill>
                  <a:srgbClr val="0000FF"/>
                </a:solidFill>
              </a:rPr>
              <a:t>SB </a:t>
            </a:r>
            <a:r>
              <a:rPr lang="en-GB" sz="4400" dirty="0">
                <a:solidFill>
                  <a:srgbClr val="0000FF"/>
                </a:solidFill>
              </a:rPr>
              <a:t>facility configuration</a:t>
            </a:r>
            <a:endParaRPr lang="en-GB" sz="44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1854203" cy="198783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Venice, 29/05/2023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3A8DF32-1C0B-5A45-9F77-1E36545446C6}"/>
              </a:ext>
            </a:extLst>
          </p:cNvPr>
          <p:cNvGrpSpPr/>
          <p:nvPr/>
        </p:nvGrpSpPr>
        <p:grpSpPr>
          <a:xfrm>
            <a:off x="0" y="1383646"/>
            <a:ext cx="9144000" cy="3112139"/>
            <a:chOff x="0" y="1872930"/>
            <a:chExt cx="9144000" cy="311213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3E7FCC7-D059-AC48-8551-DD27717E3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872930"/>
              <a:ext cx="9144000" cy="311213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A648FED-9463-E742-A51D-BEF8CCC0EFC8}"/>
                </a:ext>
              </a:extLst>
            </p:cNvPr>
            <p:cNvSpPr txBox="1"/>
            <p:nvPr/>
          </p:nvSpPr>
          <p:spPr>
            <a:xfrm>
              <a:off x="7555832" y="2438400"/>
              <a:ext cx="14659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dirty="0">
                  <a:solidFill>
                    <a:srgbClr val="FFFF00"/>
                  </a:solidFill>
                </a:rPr>
                <a:t>near detector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C6D79F0-537E-7740-91B1-278ED061AF21}"/>
                </a:ext>
              </a:extLst>
            </p:cNvPr>
            <p:cNvCxnSpPr/>
            <p:nvPr/>
          </p:nvCxnSpPr>
          <p:spPr>
            <a:xfrm flipH="1">
              <a:off x="7780421" y="2807368"/>
              <a:ext cx="529390" cy="521369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CD8E16A-E0A7-C44A-833D-C0384538FEE6}"/>
                </a:ext>
              </a:extLst>
            </p:cNvPr>
            <p:cNvSpPr txBox="1"/>
            <p:nvPr/>
          </p:nvSpPr>
          <p:spPr>
            <a:xfrm>
              <a:off x="3769896" y="4555958"/>
              <a:ext cx="14408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dirty="0">
                  <a:solidFill>
                    <a:srgbClr val="FFFF00"/>
                  </a:solidFill>
                </a:rPr>
                <a:t>target station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AEDCEAF-A408-D840-839C-CDAE2EF0E73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16442" y="4347411"/>
              <a:ext cx="1122947" cy="288757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5593405-6A8E-B147-A4FC-488EE1808CC2}"/>
                </a:ext>
              </a:extLst>
            </p:cNvPr>
            <p:cNvSpPr txBox="1"/>
            <p:nvPr/>
          </p:nvSpPr>
          <p:spPr>
            <a:xfrm>
              <a:off x="473242" y="4599877"/>
              <a:ext cx="13569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dirty="0">
                  <a:solidFill>
                    <a:srgbClr val="FFFF00"/>
                  </a:solidFill>
                </a:rPr>
                <a:t>accumulator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384259A-028F-E24F-9868-9EE59ABF81E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5747" y="4203032"/>
              <a:ext cx="261354" cy="537592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14" descr="image003">
            <a:extLst>
              <a:ext uri="{FF2B5EF4-FFF2-40B4-BE49-F238E27FC236}">
                <a16:creationId xmlns:a16="http://schemas.microsoft.com/office/drawing/2014/main" id="{74D28C96-E063-0A4C-B3FE-C9CE16F0C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11018"/>
            <a:ext cx="2789193" cy="1889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760518D-63BB-1246-A00D-7E2E78DB0830}"/>
              </a:ext>
            </a:extLst>
          </p:cNvPr>
          <p:cNvSpPr txBox="1"/>
          <p:nvPr/>
        </p:nvSpPr>
        <p:spPr>
          <a:xfrm>
            <a:off x="157157" y="6360701"/>
            <a:ext cx="23474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dirty="0"/>
              <a:t>Conceptual Design Report</a:t>
            </a:r>
          </a:p>
        </p:txBody>
      </p:sp>
      <p:pic>
        <p:nvPicPr>
          <p:cNvPr id="18" name="Picture 17" descr="A picture containing icon&#10;&#10;Description automatically generated">
            <a:extLst>
              <a:ext uri="{FF2B5EF4-FFF2-40B4-BE49-F238E27FC236}">
                <a16:creationId xmlns:a16="http://schemas.microsoft.com/office/drawing/2014/main" id="{BC46874D-3A71-E77D-A390-27751694268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820" y="3858127"/>
            <a:ext cx="2743201" cy="18288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389AA7-1DBE-A390-BA3D-D88D106B2507}"/>
              </a:ext>
            </a:extLst>
          </p:cNvPr>
          <p:cNvSpPr txBox="1"/>
          <p:nvPr/>
        </p:nvSpPr>
        <p:spPr>
          <a:xfrm>
            <a:off x="7727033" y="5392835"/>
            <a:ext cx="1294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far detector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3F9D9A-38C9-27EC-773F-B3CCA37DC407}"/>
              </a:ext>
            </a:extLst>
          </p:cNvPr>
          <p:cNvSpPr/>
          <p:nvPr/>
        </p:nvSpPr>
        <p:spPr>
          <a:xfrm>
            <a:off x="2789193" y="4704332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6"/>
              </a:rPr>
              <a:t>https://arxiv.org/abs/2206.01208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0C4DAC-4D1A-268E-7F24-BB515A0DCB06}"/>
              </a:ext>
            </a:extLst>
          </p:cNvPr>
          <p:cNvSpPr txBox="1"/>
          <p:nvPr/>
        </p:nvSpPr>
        <p:spPr>
          <a:xfrm>
            <a:off x="2853501" y="5848918"/>
            <a:ext cx="57984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European Physical Journal Spec. Top.</a:t>
            </a:r>
            <a:r>
              <a:rPr lang="en-GB" sz="1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 </a:t>
            </a:r>
            <a:r>
              <a:rPr lang="en-GB" sz="16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231</a:t>
            </a:r>
            <a:r>
              <a:rPr lang="en-GB" sz="1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3779–3955 (2022). </a:t>
            </a:r>
            <a:r>
              <a:rPr lang="en-GB" sz="16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hlinkClick r:id="rId7"/>
              </a:rPr>
              <a:t>https://doi.org/10.1140/epjs/s11734-022-00664-w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69178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how_does_ess_work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1241"/>
            <a:ext cx="9144000" cy="5622633"/>
          </a:xfrm>
          <a:prstGeom prst="rect">
            <a:avLst/>
          </a:prstGeom>
        </p:spPr>
      </p:pic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696844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Times New Roman"/>
                <a:cs typeface="Times New Roman"/>
              </a:rPr>
              <a:t>European Spallation Source</a:t>
            </a:r>
            <a:endParaRPr lang="en-GB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Venice, 29/05/2023</a:t>
            </a:r>
            <a:endParaRPr lang="en-GB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5917" y="711241"/>
            <a:ext cx="1608083" cy="834464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386460" y="6044674"/>
            <a:ext cx="268535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under construction phase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(~2 B€ facility)</a:t>
            </a:r>
          </a:p>
        </p:txBody>
      </p:sp>
      <p:pic>
        <p:nvPicPr>
          <p:cNvPr id="17" name="Picture 11">
            <a:extLst>
              <a:ext uri="{FF2B5EF4-FFF2-40B4-BE49-F238E27FC236}">
                <a16:creationId xmlns:a16="http://schemas.microsoft.com/office/drawing/2014/main" id="{BC12D9BD-CB1A-454C-8BA8-9C6D2AD66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02548"/>
            <a:ext cx="2319566" cy="1995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cxnSp>
        <p:nvCxnSpPr>
          <p:cNvPr id="15" name="Connecteur droit avec flèche 14"/>
          <p:cNvCxnSpPr>
            <a:cxnSpLocks/>
          </p:cNvCxnSpPr>
          <p:nvPr/>
        </p:nvCxnSpPr>
        <p:spPr>
          <a:xfrm flipH="1">
            <a:off x="1386673" y="4207565"/>
            <a:ext cx="1826980" cy="12600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F7798DDC-0E08-134E-BD5D-2DD52A11A7D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12" y="3074635"/>
            <a:ext cx="2053993" cy="6030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671D4A-E771-9244-8A59-C5BF99331F08}"/>
              </a:ext>
            </a:extLst>
          </p:cNvPr>
          <p:cNvSpPr txBox="1"/>
          <p:nvPr/>
        </p:nvSpPr>
        <p:spPr>
          <a:xfrm>
            <a:off x="219012" y="791510"/>
            <a:ext cx="1635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Neutron facility</a:t>
            </a:r>
          </a:p>
        </p:txBody>
      </p:sp>
    </p:spTree>
    <p:extLst>
      <p:ext uri="{BB962C8B-B14F-4D97-AF65-F5344CB8AC3E}">
        <p14:creationId xmlns:p14="http://schemas.microsoft.com/office/powerpoint/2010/main" val="77768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9">
            <a:extLst>
              <a:ext uri="{FF2B5EF4-FFF2-40B4-BE49-F238E27FC236}">
                <a16:creationId xmlns:a16="http://schemas.microsoft.com/office/drawing/2014/main" id="{0AF7F226-72F8-9C09-71B5-8B06842562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89" y="4109509"/>
            <a:ext cx="3963155" cy="2520000"/>
          </a:xfrm>
          <a:prstGeom prst="rect">
            <a:avLst/>
          </a:prstGeom>
        </p:spPr>
      </p:pic>
      <p:grpSp>
        <p:nvGrpSpPr>
          <p:cNvPr id="3" name="Grouper 2"/>
          <p:cNvGrpSpPr/>
          <p:nvPr/>
        </p:nvGrpSpPr>
        <p:grpSpPr>
          <a:xfrm>
            <a:off x="242172" y="1036812"/>
            <a:ext cx="4613575" cy="2948571"/>
            <a:chOff x="4453481" y="592714"/>
            <a:chExt cx="4613575" cy="2948571"/>
          </a:xfrm>
        </p:grpSpPr>
        <p:pic>
          <p:nvPicPr>
            <p:cNvPr id="67" name="Image 6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80996" y="592714"/>
              <a:ext cx="2964961" cy="2556115"/>
            </a:xfrm>
            <a:prstGeom prst="rect">
              <a:avLst/>
            </a:prstGeom>
          </p:spPr>
        </p:pic>
        <p:grpSp>
          <p:nvGrpSpPr>
            <p:cNvPr id="2" name="Grouper 1"/>
            <p:cNvGrpSpPr/>
            <p:nvPr/>
          </p:nvGrpSpPr>
          <p:grpSpPr>
            <a:xfrm>
              <a:off x="4453481" y="922433"/>
              <a:ext cx="4613575" cy="2618852"/>
              <a:chOff x="4453481" y="922433"/>
              <a:chExt cx="4613575" cy="2618852"/>
            </a:xfrm>
          </p:grpSpPr>
          <p:sp>
            <p:nvSpPr>
              <p:cNvPr id="33" name="ZoneTexte 32"/>
              <p:cNvSpPr txBox="1"/>
              <p:nvPr/>
            </p:nvSpPr>
            <p:spPr>
              <a:xfrm>
                <a:off x="7586803" y="957001"/>
                <a:ext cx="146884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00FF"/>
                    </a:solidFill>
                  </a:rPr>
                  <a:t>muons</a:t>
                </a:r>
                <a:r>
                  <a:rPr lang="en-US" dirty="0"/>
                  <a:t> at the level of the beam dump</a:t>
                </a:r>
              </a:p>
              <a:p>
                <a:r>
                  <a:rPr lang="en-US" dirty="0"/>
                  <a:t>(per proton)</a:t>
                </a:r>
              </a:p>
            </p:txBody>
          </p:sp>
          <p:sp>
            <p:nvSpPr>
              <p:cNvPr id="38" name="ZoneTexte 37"/>
              <p:cNvSpPr txBox="1"/>
              <p:nvPr/>
            </p:nvSpPr>
            <p:spPr>
              <a:xfrm rot="16200000">
                <a:off x="4290003" y="1085911"/>
                <a:ext cx="6347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y (cm)</a:t>
                </a:r>
              </a:p>
            </p:txBody>
          </p:sp>
          <p:sp>
            <p:nvSpPr>
              <p:cNvPr id="46" name="ZoneTexte 45"/>
              <p:cNvSpPr txBox="1"/>
              <p:nvPr/>
            </p:nvSpPr>
            <p:spPr>
              <a:xfrm>
                <a:off x="6732549" y="2939012"/>
                <a:ext cx="63122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x (cm)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5630160" y="1479826"/>
                <a:ext cx="897339" cy="784087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" name="Connecteur droit avec flèche 30"/>
              <p:cNvCxnSpPr/>
              <p:nvPr/>
            </p:nvCxnSpPr>
            <p:spPr>
              <a:xfrm flipH="1" flipV="1">
                <a:off x="6350000" y="2157330"/>
                <a:ext cx="1490854" cy="62562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ZoneTexte 31"/>
              <p:cNvSpPr txBox="1"/>
              <p:nvPr/>
            </p:nvSpPr>
            <p:spPr>
              <a:xfrm>
                <a:off x="7420451" y="2733898"/>
                <a:ext cx="1646605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4.2x10</a:t>
                </a:r>
                <a:r>
                  <a:rPr lang="en-US" baseline="30000" dirty="0"/>
                  <a:t>20</a:t>
                </a:r>
                <a:r>
                  <a:rPr lang="en-US" dirty="0"/>
                  <a:t> </a:t>
                </a:r>
                <a:r>
                  <a:rPr lang="el-GR" dirty="0"/>
                  <a:t>μ</a:t>
                </a:r>
                <a:r>
                  <a:rPr lang="en-US" dirty="0"/>
                  <a:t>/year</a:t>
                </a:r>
              </a:p>
              <a:p>
                <a:r>
                  <a:rPr lang="en-US" sz="1400" dirty="0"/>
                  <a:t>(16.3x10</a:t>
                </a:r>
                <a:r>
                  <a:rPr lang="en-US" sz="1400" baseline="30000" dirty="0"/>
                  <a:t>20</a:t>
                </a:r>
                <a:r>
                  <a:rPr lang="en-US" sz="1400" dirty="0"/>
                  <a:t> for 4 m</a:t>
                </a:r>
                <a:r>
                  <a:rPr lang="en-US" sz="1400" baseline="30000" dirty="0"/>
                  <a:t>2</a:t>
                </a:r>
                <a:r>
                  <a:rPr lang="en-US" sz="1400" dirty="0"/>
                  <a:t>)</a:t>
                </a: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5181490" y="1882912"/>
                <a:ext cx="897339" cy="784087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8" name="Connecteur droit avec flèche 77"/>
              <p:cNvCxnSpPr/>
              <p:nvPr/>
            </p:nvCxnSpPr>
            <p:spPr>
              <a:xfrm flipH="1" flipV="1">
                <a:off x="5370065" y="2477604"/>
                <a:ext cx="803239" cy="76918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ZoneTexte 78"/>
              <p:cNvSpPr txBox="1"/>
              <p:nvPr/>
            </p:nvSpPr>
            <p:spPr>
              <a:xfrm>
                <a:off x="6019800" y="3171953"/>
                <a:ext cx="16466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4.1x10</a:t>
                </a:r>
                <a:r>
                  <a:rPr lang="en-US" baseline="30000" dirty="0"/>
                  <a:t>20</a:t>
                </a:r>
                <a:r>
                  <a:rPr lang="en-US" dirty="0"/>
                  <a:t> </a:t>
                </a:r>
                <a:r>
                  <a:rPr lang="el-GR" dirty="0"/>
                  <a:t>μ</a:t>
                </a:r>
                <a:r>
                  <a:rPr lang="en-US" dirty="0"/>
                  <a:t>/year</a:t>
                </a:r>
              </a:p>
            </p:txBody>
          </p:sp>
        </p:grpSp>
      </p:grpSp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8" y="14397"/>
            <a:ext cx="7846541" cy="973273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Muons at the level of the beam dump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Venice, 29/05/2023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20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7856" y="937094"/>
            <a:ext cx="1962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GB" b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2.7x10</a:t>
            </a:r>
            <a:r>
              <a:rPr lang="en-GB" b="1" baseline="30000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23</a:t>
            </a:r>
            <a:r>
              <a:rPr lang="en-GB" b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GB" b="1" dirty="0" err="1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p.o.t</a:t>
            </a:r>
            <a:r>
              <a:rPr lang="en-GB" b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/year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1376341" y="4356923"/>
            <a:ext cx="13992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muons/proton</a:t>
            </a:r>
          </a:p>
        </p:txBody>
      </p:sp>
      <p:sp>
        <p:nvSpPr>
          <p:cNvPr id="45" name="ZoneTexte 44"/>
          <p:cNvSpPr txBox="1"/>
          <p:nvPr/>
        </p:nvSpPr>
        <p:spPr>
          <a:xfrm>
            <a:off x="1338300" y="4736886"/>
            <a:ext cx="1324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&lt;E</a:t>
            </a:r>
            <a:r>
              <a:rPr lang="el-GR" sz="1600" baseline="-25000" dirty="0">
                <a:solidFill>
                  <a:srgbClr val="0000FF"/>
                </a:solidFill>
              </a:rPr>
              <a:t>μ</a:t>
            </a:r>
            <a:r>
              <a:rPr lang="en-US" sz="1600" dirty="0">
                <a:solidFill>
                  <a:srgbClr val="0000FF"/>
                </a:solidFill>
              </a:rPr>
              <a:t>&gt;~0.5 GeV</a:t>
            </a:r>
          </a:p>
          <a:p>
            <a:r>
              <a:rPr lang="en-US" sz="1600" dirty="0">
                <a:solidFill>
                  <a:srgbClr val="0000FF"/>
                </a:solidFill>
              </a:rPr>
              <a:t>&lt;L</a:t>
            </a:r>
            <a:r>
              <a:rPr lang="el-GR" sz="1600" baseline="-25000" dirty="0">
                <a:solidFill>
                  <a:srgbClr val="0000FF"/>
                </a:solidFill>
              </a:rPr>
              <a:t>μ</a:t>
            </a:r>
            <a:r>
              <a:rPr lang="en-US" sz="1600" dirty="0">
                <a:solidFill>
                  <a:srgbClr val="0000FF"/>
                </a:solidFill>
              </a:rPr>
              <a:t>&gt;~3 km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98018" y="3691124"/>
            <a:ext cx="5038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10</a:t>
            </a:r>
            <a:r>
              <a:rPr lang="en-GB" sz="1600" baseline="30000" dirty="0"/>
              <a:t>-3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4188715" y="4227436"/>
            <a:ext cx="4471809" cy="1746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sz="2000" dirty="0"/>
              <a:t>input beam for future 6D </a:t>
            </a:r>
            <a:r>
              <a:rPr lang="en-US" sz="2000" dirty="0">
                <a:latin typeface="Symbol" pitchFamily="18" charset="2"/>
              </a:rPr>
              <a:t>m </a:t>
            </a:r>
            <a:r>
              <a:rPr lang="en-US" sz="2000" dirty="0"/>
              <a:t>cooling experiments,</a:t>
            </a:r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sz="2000" dirty="0"/>
              <a:t>low energy </a:t>
            </a:r>
            <a:r>
              <a:rPr lang="en-US" sz="2000" dirty="0" err="1"/>
              <a:t>nuSTORM</a:t>
            </a:r>
            <a:r>
              <a:rPr lang="en-US" sz="2000" dirty="0"/>
              <a:t>,</a:t>
            </a:r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sz="2000" dirty="0"/>
              <a:t>Neutrino Factory,</a:t>
            </a:r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sz="2000" b="1" dirty="0"/>
              <a:t>Muon Collider</a:t>
            </a:r>
            <a:r>
              <a:rPr lang="en-US" sz="2000" dirty="0"/>
              <a:t>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992416" y="1462259"/>
            <a:ext cx="4056992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more than 4x10</a:t>
            </a:r>
            <a:r>
              <a:rPr lang="en-GB" baseline="30000" dirty="0"/>
              <a:t>20</a:t>
            </a:r>
            <a:r>
              <a:rPr lang="en-GB" dirty="0"/>
              <a:t> </a:t>
            </a:r>
            <a:r>
              <a:rPr lang="en-GB" dirty="0" err="1"/>
              <a:t>μ</a:t>
            </a:r>
            <a:r>
              <a:rPr lang="en-GB" dirty="0"/>
              <a:t>/year </a:t>
            </a:r>
            <a:r>
              <a:rPr lang="en-GB"/>
              <a:t>from ESS </a:t>
            </a:r>
            <a:r>
              <a:rPr lang="en-GB" dirty="0"/>
              <a:t>compared to 10</a:t>
            </a:r>
            <a:r>
              <a:rPr lang="en-GB" baseline="30000" dirty="0"/>
              <a:t>14</a:t>
            </a:r>
            <a:r>
              <a:rPr lang="en-GB" dirty="0"/>
              <a:t> </a:t>
            </a:r>
            <a:r>
              <a:rPr lang="en-GB" dirty="0" err="1"/>
              <a:t>μ</a:t>
            </a:r>
            <a:r>
              <a:rPr lang="en-GB" dirty="0"/>
              <a:t> used by all experiments up to now (10</a:t>
            </a:r>
            <a:r>
              <a:rPr lang="en-GB" baseline="30000" dirty="0"/>
              <a:t>18</a:t>
            </a:r>
            <a:r>
              <a:rPr lang="en-GB" dirty="0"/>
              <a:t> </a:t>
            </a:r>
            <a:r>
              <a:rPr lang="en-GB" dirty="0" err="1"/>
              <a:t>μ</a:t>
            </a:r>
            <a:r>
              <a:rPr lang="en-GB" dirty="0"/>
              <a:t> for COMET in the future).</a:t>
            </a:r>
          </a:p>
        </p:txBody>
      </p:sp>
    </p:spTree>
    <p:extLst>
      <p:ext uri="{BB962C8B-B14F-4D97-AF65-F5344CB8AC3E}">
        <p14:creationId xmlns:p14="http://schemas.microsoft.com/office/powerpoint/2010/main" val="1048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97459" y="14398"/>
            <a:ext cx="6862522" cy="721978"/>
          </a:xfrm>
        </p:spPr>
        <p:txBody>
          <a:bodyPr>
            <a:normAutofit/>
          </a:bodyPr>
          <a:lstStyle/>
          <a:p>
            <a:r>
              <a:rPr lang="en-GB" sz="3600" b="0" dirty="0">
                <a:effectLst>
                  <a:outerShdw blurRad="50800" dist="76200" dir="8100000" algn="tr" rotWithShape="0">
                    <a:prstClr val="black">
                      <a:alpha val="15000"/>
                    </a:prstClr>
                  </a:outerShdw>
                </a:effectLst>
                <a:latin typeface="Times New Roman" charset="0"/>
                <a:cs typeface="Times New Roman" charset="0"/>
              </a:rPr>
              <a:t>Pion production</a:t>
            </a:r>
            <a:endParaRPr lang="en-GB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Venice, 29/05/2023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355BD92-3BCF-8D40-A173-682D3056C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DB739-CA15-4570-B962-A8E1C9E4DF25}" type="slidenum">
              <a:rPr lang="en-GB" smtClean="0"/>
              <a:pPr/>
              <a:t>21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625F09-7827-AE4A-AFB5-E2874075F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736377"/>
            <a:ext cx="5431779" cy="27929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5AAC0C-50B6-0C00-7462-D80CB693C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82" y="3516788"/>
            <a:ext cx="7884435" cy="314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9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644630"/>
          </a:xfrm>
        </p:spPr>
        <p:txBody>
          <a:bodyPr>
            <a:normAutofit/>
          </a:bodyPr>
          <a:lstStyle/>
          <a:p>
            <a:r>
              <a:rPr lang="en-GB" sz="36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ESSνSB and (R&amp;D) synergies</a:t>
            </a:r>
            <a:endParaRPr lang="en-GB" sz="7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Venice, 29/05/2023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22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3B0C87-2014-224D-8AF3-40871D832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070" y="4864611"/>
            <a:ext cx="7280188" cy="18200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2BA5A1-0C7E-454B-8084-E0254A909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8502" y="1170423"/>
            <a:ext cx="4651289" cy="8926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43AFAE-237D-824A-A557-DB285CCB929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070" y="2800865"/>
            <a:ext cx="6896720" cy="20731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38BBF2-DBCE-6A4D-9E41-A72B6020DB3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5830" y="675504"/>
            <a:ext cx="2967273" cy="21418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AD2458-4FAF-3C4E-AE96-9C4687452157}"/>
              </a:ext>
            </a:extLst>
          </p:cNvPr>
          <p:cNvSpPr txBox="1"/>
          <p:nvPr/>
        </p:nvSpPr>
        <p:spPr>
          <a:xfrm rot="16200000">
            <a:off x="48954" y="1546367"/>
            <a:ext cx="1444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0B050"/>
                </a:solidFill>
              </a:rPr>
              <a:t>Super Beam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B39312-E48B-8245-B32C-D51A248656BD}"/>
              </a:ext>
            </a:extLst>
          </p:cNvPr>
          <p:cNvSpPr txBox="1"/>
          <p:nvPr/>
        </p:nvSpPr>
        <p:spPr>
          <a:xfrm rot="16200000">
            <a:off x="-201081" y="3671729"/>
            <a:ext cx="1944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432FF"/>
                </a:solidFill>
              </a:rPr>
              <a:t>Neutrino Factory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7FC7B7-2D2A-8646-933B-6E4F89CC4B50}"/>
              </a:ext>
            </a:extLst>
          </p:cNvPr>
          <p:cNvSpPr txBox="1"/>
          <p:nvPr/>
        </p:nvSpPr>
        <p:spPr>
          <a:xfrm rot="16200000">
            <a:off x="-62452" y="5541718"/>
            <a:ext cx="1667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Muon Collider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430D1E-A4BD-3243-9307-8344B56A2381}"/>
              </a:ext>
            </a:extLst>
          </p:cNvPr>
          <p:cNvSpPr txBox="1"/>
          <p:nvPr/>
        </p:nvSpPr>
        <p:spPr>
          <a:xfrm>
            <a:off x="5063585" y="2074894"/>
            <a:ext cx="338849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+Decay At Rest and Coherent scat.</a:t>
            </a:r>
          </a:p>
          <a:p>
            <a:pPr algn="ctr"/>
            <a:r>
              <a:rPr lang="en-GB" dirty="0"/>
              <a:t>(with short pulses)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684A9C-D1DA-0448-9C40-389BF917B28E}"/>
              </a:ext>
            </a:extLst>
          </p:cNvPr>
          <p:cNvSpPr txBox="1"/>
          <p:nvPr/>
        </p:nvSpPr>
        <p:spPr>
          <a:xfrm>
            <a:off x="6247807" y="1553519"/>
            <a:ext cx="1112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0432FF"/>
                </a:solidFill>
              </a:rPr>
              <a:t>nuSTORM</a:t>
            </a:r>
            <a:endParaRPr lang="fr-FR" dirty="0">
              <a:solidFill>
                <a:srgbClr val="0432FF"/>
              </a:solidFill>
            </a:endParaRPr>
          </a:p>
        </p:txBody>
      </p:sp>
      <p:sp>
        <p:nvSpPr>
          <p:cNvPr id="20" name="TextBox 28">
            <a:extLst>
              <a:ext uri="{FF2B5EF4-FFF2-40B4-BE49-F238E27FC236}">
                <a16:creationId xmlns:a16="http://schemas.microsoft.com/office/drawing/2014/main" id="{0F8C8C63-9486-1A48-82A4-0A7D82EAD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196" y="782245"/>
            <a:ext cx="1174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b="1" dirty="0">
                <a:solidFill>
                  <a:srgbClr val="00B050"/>
                </a:solidFill>
                <a:latin typeface="Symbol" charset="2"/>
              </a:rPr>
              <a:t>n</a:t>
            </a:r>
            <a:r>
              <a:rPr lang="en-GB" altLang="en-US" b="1" i="1" baseline="-25000" dirty="0">
                <a:solidFill>
                  <a:srgbClr val="00B050"/>
                </a:solidFill>
                <a:latin typeface="Symbol" charset="2"/>
                <a:sym typeface="Symbol" charset="2"/>
              </a:rPr>
              <a:t>m</a:t>
            </a:r>
            <a:r>
              <a:rPr lang="en-GB" altLang="en-US" b="1" dirty="0">
                <a:solidFill>
                  <a:srgbClr val="00B050"/>
                </a:solidFill>
              </a:rPr>
              <a:t> or </a:t>
            </a:r>
            <a:r>
              <a:rPr lang="en-GB" altLang="en-US" b="1" dirty="0">
                <a:solidFill>
                  <a:srgbClr val="00B050"/>
                </a:solidFill>
                <a:sym typeface="Symbol" charset="2"/>
              </a:rPr>
              <a:t></a:t>
            </a:r>
            <a:r>
              <a:rPr lang="en-GB" altLang="en-US" b="1" dirty="0">
                <a:solidFill>
                  <a:srgbClr val="00B050"/>
                </a:solidFill>
                <a:latin typeface="Symbol" charset="2"/>
              </a:rPr>
              <a:t>n</a:t>
            </a:r>
            <a:r>
              <a:rPr lang="en-GB" altLang="en-US" b="1" i="1" baseline="-25000" dirty="0">
                <a:solidFill>
                  <a:srgbClr val="00B050"/>
                </a:solidFill>
                <a:latin typeface="Symbol" charset="2"/>
                <a:sym typeface="Symbol" charset="2"/>
              </a:rPr>
              <a:t>m</a:t>
            </a:r>
            <a:endParaRPr lang="en-GB" altLang="en-US" b="1" dirty="0">
              <a:solidFill>
                <a:srgbClr val="00B05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86C3C92-88C4-5949-92B8-DBACD0340AA4}"/>
              </a:ext>
            </a:extLst>
          </p:cNvPr>
          <p:cNvSpPr/>
          <p:nvPr/>
        </p:nvSpPr>
        <p:spPr>
          <a:xfrm>
            <a:off x="7922645" y="597172"/>
            <a:ext cx="1084263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</a:rPr>
              <a:t>n</a:t>
            </a:r>
            <a:r>
              <a:rPr lang="en-GB" b="1" i="1" baseline="-25000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  <a:sym typeface="Symbol"/>
              </a:rPr>
              <a:t>m</a:t>
            </a:r>
            <a:r>
              <a:rPr lang="en-GB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  + </a:t>
            </a:r>
            <a:r>
              <a:rPr lang="en-GB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  <a:sym typeface="Symbol"/>
              </a:rPr>
              <a:t></a:t>
            </a:r>
            <a:r>
              <a:rPr lang="en-GB" b="1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</a:rPr>
              <a:t>n</a:t>
            </a:r>
            <a:r>
              <a:rPr lang="en-GB" b="1" i="1" baseline="-25000" dirty="0">
                <a:solidFill>
                  <a:srgbClr val="FF0000"/>
                </a:solidFill>
                <a:latin typeface="+mj-lt"/>
                <a:ea typeface="+mn-ea"/>
                <a:cs typeface="Arial" pitchFamily="34" charset="0"/>
                <a:sym typeface="Symbol"/>
              </a:rPr>
              <a:t>e</a:t>
            </a:r>
            <a:r>
              <a:rPr lang="en-GB" b="1" baseline="-25000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 </a:t>
            </a:r>
            <a:endParaRPr lang="en-GB" dirty="0"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88F14F3-1412-5F40-85AA-4E501F1A645F}"/>
              </a:ext>
            </a:extLst>
          </p:cNvPr>
          <p:cNvSpPr/>
          <p:nvPr/>
        </p:nvSpPr>
        <p:spPr>
          <a:xfrm>
            <a:off x="7909945" y="941659"/>
            <a:ext cx="1084263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</a:rPr>
              <a:t>n</a:t>
            </a:r>
            <a:r>
              <a:rPr lang="en-GB" b="1" i="1" baseline="-25000" dirty="0">
                <a:solidFill>
                  <a:srgbClr val="FF0000"/>
                </a:solidFill>
                <a:latin typeface="+mj-lt"/>
                <a:ea typeface="+mn-ea"/>
                <a:cs typeface="Arial" pitchFamily="34" charset="0"/>
                <a:sym typeface="Symbol"/>
              </a:rPr>
              <a:t>e</a:t>
            </a:r>
            <a:r>
              <a:rPr lang="en-GB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  + </a:t>
            </a:r>
            <a:r>
              <a:rPr lang="en-GB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  <a:sym typeface="Symbol"/>
              </a:rPr>
              <a:t></a:t>
            </a:r>
            <a:r>
              <a:rPr lang="en-GB" b="1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</a:rPr>
              <a:t>n</a:t>
            </a:r>
            <a:r>
              <a:rPr lang="en-GB" b="1" i="1" baseline="-25000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  <a:sym typeface="Symbol"/>
              </a:rPr>
              <a:t>m</a:t>
            </a:r>
            <a:r>
              <a:rPr lang="en-GB" b="1" baseline="-25000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 </a:t>
            </a:r>
            <a:endParaRPr lang="en-GB" dirty="0"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B1841AEA-9CD3-B54F-96DF-F610092B2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4186" y="2379911"/>
            <a:ext cx="21627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GB" altLang="en-US" b="1" dirty="0">
                <a:solidFill>
                  <a:srgbClr val="FF0000"/>
                </a:solidFill>
                <a:ea typeface="MS PGothic" charset="-128"/>
                <a:cs typeface="Times New Roman" charset="0"/>
              </a:rPr>
              <a:t>2.7x10</a:t>
            </a:r>
            <a:r>
              <a:rPr lang="en-GB" altLang="en-US" b="1" baseline="30000" dirty="0">
                <a:solidFill>
                  <a:srgbClr val="FF0000"/>
                </a:solidFill>
                <a:ea typeface="MS PGothic" charset="-128"/>
                <a:cs typeface="Times New Roman" charset="0"/>
              </a:rPr>
              <a:t>23</a:t>
            </a:r>
            <a:r>
              <a:rPr lang="en-GB" altLang="en-US" b="1" dirty="0">
                <a:solidFill>
                  <a:srgbClr val="FF0000"/>
                </a:solidFill>
                <a:ea typeface="MS PGothic" charset="-128"/>
                <a:cs typeface="Times New Roman" charset="0"/>
              </a:rPr>
              <a:t> </a:t>
            </a:r>
            <a:r>
              <a:rPr lang="en-GB" altLang="en-US" b="1" dirty="0" err="1">
                <a:solidFill>
                  <a:srgbClr val="FF0000"/>
                </a:solidFill>
                <a:ea typeface="MS PGothic" charset="-128"/>
                <a:cs typeface="Times New Roman" charset="0"/>
              </a:rPr>
              <a:t>p.o.t</a:t>
            </a:r>
            <a:r>
              <a:rPr lang="en-GB" altLang="en-US" b="1" dirty="0">
                <a:solidFill>
                  <a:srgbClr val="FF0000"/>
                </a:solidFill>
                <a:ea typeface="MS PGothic" charset="-128"/>
                <a:cs typeface="Times New Roman" charset="0"/>
              </a:rPr>
              <a:t>/year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D5DD5B-CA36-CC4A-938E-0C493502A0B9}"/>
              </a:ext>
            </a:extLst>
          </p:cNvPr>
          <p:cNvSpPr/>
          <p:nvPr/>
        </p:nvSpPr>
        <p:spPr>
          <a:xfrm rot="16200000">
            <a:off x="662105" y="5589967"/>
            <a:ext cx="987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ESS</a:t>
            </a:r>
            <a:r>
              <a:rPr lang="en-GB" dirty="0" err="1">
                <a:solidFill>
                  <a:srgbClr val="0432FF"/>
                </a:solidFill>
                <a:latin typeface="Times New Roman" charset="0"/>
                <a:cs typeface="Times New Roman" charset="0"/>
              </a:rPr>
              <a:t>μ</a:t>
            </a:r>
            <a:r>
              <a:rPr lang="en-GB" dirty="0" err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SB</a:t>
            </a:r>
            <a:endParaRPr lang="en-FR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578E45C-C47D-5B49-9D02-4BA845C1B653}"/>
              </a:ext>
            </a:extLst>
          </p:cNvPr>
          <p:cNvSpPr/>
          <p:nvPr/>
        </p:nvSpPr>
        <p:spPr>
          <a:xfrm rot="16200000">
            <a:off x="662106" y="1578140"/>
            <a:ext cx="987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ESS</a:t>
            </a:r>
            <a:r>
              <a:rPr lang="el-GR" dirty="0">
                <a:solidFill>
                  <a:srgbClr val="0432FF"/>
                </a:solidFill>
                <a:latin typeface="Times New Roman" charset="0"/>
                <a:cs typeface="Times New Roman" charset="0"/>
              </a:rPr>
              <a:t>ν</a:t>
            </a:r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SB</a:t>
            </a:r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42397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880346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Muon Collider as Higgs Factory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Venice, 29/05/2023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23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464D22B-F2F9-9341-963F-EB8FA5335037}"/>
              </a:ext>
            </a:extLst>
          </p:cNvPr>
          <p:cNvGrpSpPr/>
          <p:nvPr/>
        </p:nvGrpSpPr>
        <p:grpSpPr>
          <a:xfrm>
            <a:off x="194209" y="987258"/>
            <a:ext cx="2063470" cy="1979554"/>
            <a:chOff x="509798" y="1362456"/>
            <a:chExt cx="2063470" cy="19795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D595188-4036-3A4E-A405-40782CE089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9798" y="1362457"/>
              <a:ext cx="2063470" cy="197955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09798" y="1362456"/>
              <a:ext cx="12442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rgbClr val="FFFF00"/>
                  </a:solidFill>
                </a:rPr>
                <a:t>Carlo Rubbia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9614C800-A938-C242-BA76-9BFCD6A64E99}"/>
              </a:ext>
            </a:extLst>
          </p:cNvPr>
          <p:cNvSpPr/>
          <p:nvPr/>
        </p:nvSpPr>
        <p:spPr>
          <a:xfrm>
            <a:off x="194209" y="3033390"/>
            <a:ext cx="15295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Lucida Grande" panose="020B0600040502020204" pitchFamily="34" charset="0"/>
                <a:hlinkClick r:id="rId4"/>
              </a:rPr>
              <a:t>arXiv:1908.05664</a:t>
            </a:r>
            <a:endParaRPr lang="en-FR" sz="1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720E81-5CB3-E843-8356-452F333D630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479" y="834190"/>
            <a:ext cx="6200065" cy="5638800"/>
          </a:xfrm>
          <a:prstGeom prst="rect">
            <a:avLst/>
          </a:prstGeom>
        </p:spPr>
      </p:pic>
      <p:pic>
        <p:nvPicPr>
          <p:cNvPr id="17" name="Picture 16" descr="IMG_7369">
            <a:extLst>
              <a:ext uri="{FF2B5EF4-FFF2-40B4-BE49-F238E27FC236}">
                <a16:creationId xmlns:a16="http://schemas.microsoft.com/office/drawing/2014/main" id="{EEDE8795-990C-4B40-BF8A-98D94597086B}"/>
              </a:ext>
            </a:extLst>
          </p:cNvPr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377" y="5312738"/>
            <a:ext cx="2886124" cy="129857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EEBC2CD-CCAC-A947-B7BC-45041FF62A3D}"/>
              </a:ext>
            </a:extLst>
          </p:cNvPr>
          <p:cNvSpPr/>
          <p:nvPr/>
        </p:nvSpPr>
        <p:spPr>
          <a:xfrm>
            <a:off x="-62209" y="5032522"/>
            <a:ext cx="31977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HIFI Uppsala Workshop March 2020 </a:t>
            </a:r>
            <a:endParaRPr lang="en-FR" sz="1600" dirty="0"/>
          </a:p>
        </p:txBody>
      </p:sp>
      <p:pic>
        <p:nvPicPr>
          <p:cNvPr id="5" name="Picture 4" descr="cooler.png">
            <a:extLst>
              <a:ext uri="{FF2B5EF4-FFF2-40B4-BE49-F238E27FC236}">
                <a16:creationId xmlns:a16="http://schemas.microsoft.com/office/drawing/2014/main" id="{74EF225B-BB43-7BBD-A1C3-BD0FE407831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294" y="3277394"/>
            <a:ext cx="1854353" cy="18543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74E033-0411-3D70-DADD-3A61A3C3B2F6}"/>
              </a:ext>
            </a:extLst>
          </p:cNvPr>
          <p:cNvSpPr txBox="1"/>
          <p:nvPr/>
        </p:nvSpPr>
        <p:spPr>
          <a:xfrm rot="16200000">
            <a:off x="-393337" y="3942960"/>
            <a:ext cx="19604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rgbClr val="FF0000"/>
                </a:solidFill>
              </a:rPr>
              <a:t>Parametric Resonance Cooling (PIC)</a:t>
            </a:r>
          </a:p>
        </p:txBody>
      </p:sp>
    </p:spTree>
    <p:extLst>
      <p:ext uri="{BB962C8B-B14F-4D97-AF65-F5344CB8AC3E}">
        <p14:creationId xmlns:p14="http://schemas.microsoft.com/office/powerpoint/2010/main" val="140121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847911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Muons at ESS (</a:t>
            </a:r>
            <a:r>
              <a:rPr lang="en-GB" sz="3600" dirty="0" err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ESS</a:t>
            </a:r>
            <a:r>
              <a:rPr lang="en-GB" sz="3600" dirty="0" err="1">
                <a:solidFill>
                  <a:srgbClr val="0432FF"/>
                </a:solidFill>
                <a:latin typeface="Times New Roman" charset="0"/>
                <a:cs typeface="Times New Roman" charset="0"/>
              </a:rPr>
              <a:t>μ</a:t>
            </a:r>
            <a:r>
              <a:rPr lang="en-GB" sz="3600" dirty="0" err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SB</a:t>
            </a:r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)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Venice, 29/05/2023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24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814A44-913A-C149-9D04-16C618E78F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576" y="1061091"/>
            <a:ext cx="8159981" cy="559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01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4397"/>
            <a:ext cx="6940781" cy="118876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400" dirty="0">
                <a:solidFill>
                  <a:srgbClr val="0000FF"/>
                </a:solidFill>
              </a:rPr>
              <a:t>Upcoming studies</a:t>
            </a:r>
            <a:br>
              <a:rPr lang="en-GB" sz="4400" dirty="0">
                <a:solidFill>
                  <a:srgbClr val="0000FF"/>
                </a:solidFill>
              </a:rPr>
            </a:br>
            <a:r>
              <a:rPr lang="en-GB" sz="2800" dirty="0">
                <a:solidFill>
                  <a:srgbClr val="0000FF"/>
                </a:solidFill>
              </a:rPr>
              <a:t>(mainly cross-section measurements)</a:t>
            </a:r>
            <a:endParaRPr lang="en-GB" sz="44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1854203" cy="198783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Venice, 29/05/2023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E746BE2-BC6B-C64E-B561-E2FD85707B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147" y="1250164"/>
            <a:ext cx="4840244" cy="44075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A8BD932-0A16-C846-90B1-A1FFE42BC86A}"/>
              </a:ext>
            </a:extLst>
          </p:cNvPr>
          <p:cNvSpPr/>
          <p:nvPr/>
        </p:nvSpPr>
        <p:spPr>
          <a:xfrm>
            <a:off x="5058968" y="1268123"/>
            <a:ext cx="4085032" cy="4909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ts val="600"/>
              </a:spcBef>
              <a:buFont typeface="+mj-lt"/>
              <a:buAutoNum type="arabicPeriod"/>
            </a:pPr>
            <a:r>
              <a:rPr lang="en-GB" b="1" dirty="0"/>
              <a:t>Design</a:t>
            </a:r>
            <a:r>
              <a:rPr lang="en-GB" dirty="0"/>
              <a:t> </a:t>
            </a:r>
            <a:r>
              <a:rPr lang="en-GB" b="1" dirty="0"/>
              <a:t>of a racetrack storage </a:t>
            </a:r>
            <a:r>
              <a:rPr lang="en-GB" dirty="0"/>
              <a:t>ring for low energy muons produced with a beam from the ESS linac.</a:t>
            </a:r>
          </a:p>
          <a:p>
            <a:pPr marL="342900" lvl="0" indent="-342900" fontAlgn="base">
              <a:spcBef>
                <a:spcPts val="600"/>
              </a:spcBef>
              <a:buFont typeface="+mj-lt"/>
              <a:buAutoNum type="arabicPeriod"/>
            </a:pPr>
            <a:r>
              <a:rPr lang="en-GB" dirty="0"/>
              <a:t>Design a transfer system from the initial </a:t>
            </a:r>
            <a:r>
              <a:rPr lang="en-GB" b="1" dirty="0"/>
              <a:t>collection and extraction of pions </a:t>
            </a:r>
            <a:r>
              <a:rPr lang="en-GB" dirty="0"/>
              <a:t>behind the target station, up to the injection point.</a:t>
            </a:r>
          </a:p>
          <a:p>
            <a:pPr marL="342900" lvl="0" indent="-342900" fontAlgn="base">
              <a:spcBef>
                <a:spcPts val="600"/>
              </a:spcBef>
              <a:buFont typeface="+mj-lt"/>
              <a:buAutoNum type="arabicPeriod"/>
            </a:pPr>
            <a:r>
              <a:rPr lang="en-GB" dirty="0"/>
              <a:t>Design a </a:t>
            </a:r>
            <a:r>
              <a:rPr lang="en-GB" b="1" dirty="0"/>
              <a:t>transfer line </a:t>
            </a:r>
            <a:r>
              <a:rPr lang="en-GB" dirty="0"/>
              <a:t>from the ESS</a:t>
            </a:r>
            <a:r>
              <a:rPr lang="el-GR" dirty="0"/>
              <a:t>ν</a:t>
            </a:r>
            <a:r>
              <a:rPr lang="en-GB" dirty="0"/>
              <a:t>SB ring-to-switchyard transfer line to the </a:t>
            </a:r>
            <a:r>
              <a:rPr lang="en-GB" b="1" dirty="0" err="1"/>
              <a:t>nuSTORM</a:t>
            </a:r>
            <a:r>
              <a:rPr lang="en-GB" b="1" dirty="0"/>
              <a:t> target</a:t>
            </a:r>
            <a:r>
              <a:rPr lang="en-GB" dirty="0"/>
              <a:t>.</a:t>
            </a:r>
          </a:p>
          <a:p>
            <a:pPr marL="342900" lvl="0" indent="-342900" fontAlgn="base">
              <a:spcBef>
                <a:spcPts val="600"/>
              </a:spcBef>
              <a:buFont typeface="+mj-lt"/>
              <a:buAutoNum type="arabicPeriod"/>
            </a:pPr>
            <a:r>
              <a:rPr lang="en-GB" dirty="0"/>
              <a:t>Design an </a:t>
            </a:r>
            <a:r>
              <a:rPr lang="en-GB" b="1" dirty="0"/>
              <a:t>injection scheme </a:t>
            </a:r>
            <a:r>
              <a:rPr lang="en-GB" dirty="0"/>
              <a:t>for the racetrack storage ring</a:t>
            </a:r>
          </a:p>
          <a:p>
            <a:pPr marL="342900" lvl="0" indent="-342900" fontAlgn="base">
              <a:spcBef>
                <a:spcPts val="600"/>
              </a:spcBef>
              <a:buFont typeface="+mj-lt"/>
              <a:buAutoNum type="arabicPeriod"/>
            </a:pPr>
            <a:r>
              <a:rPr lang="en-GB" dirty="0"/>
              <a:t>Design a </a:t>
            </a:r>
            <a:r>
              <a:rPr lang="en-GB" b="1" dirty="0"/>
              <a:t>Monitored Neutrino Beam </a:t>
            </a:r>
            <a:r>
              <a:rPr lang="en-GB" dirty="0"/>
              <a:t>(low energy ENUBET)</a:t>
            </a:r>
          </a:p>
          <a:p>
            <a:pPr marL="342900" lvl="0" indent="-342900" fontAlgn="base">
              <a:spcBef>
                <a:spcPts val="600"/>
              </a:spcBef>
              <a:buFont typeface="+mj-lt"/>
              <a:buAutoNum type="arabicPeriod"/>
            </a:pPr>
            <a:r>
              <a:rPr lang="en-GB" b="1" dirty="0"/>
              <a:t>Optimize the performance </a:t>
            </a:r>
            <a:r>
              <a:rPr lang="en-GB" dirty="0"/>
              <a:t>of the ESSνSB accelerator complex</a:t>
            </a:r>
            <a:r>
              <a:rPr lang="en-GB" dirty="0">
                <a:highlight>
                  <a:srgbClr val="FFFF00"/>
                </a:highlight>
              </a:rPr>
              <a:t>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B4A247-A550-3C44-BCB2-7DE2AE6C8C1E}"/>
              </a:ext>
            </a:extLst>
          </p:cNvPr>
          <p:cNvSpPr txBox="1"/>
          <p:nvPr/>
        </p:nvSpPr>
        <p:spPr>
          <a:xfrm>
            <a:off x="232611" y="5719011"/>
            <a:ext cx="43210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Cross-section measurements with: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Low Energy </a:t>
            </a:r>
            <a:r>
              <a:rPr lang="en-GB" dirty="0" err="1"/>
              <a:t>nuSTORM</a:t>
            </a:r>
            <a:r>
              <a:rPr lang="en-GB" dirty="0"/>
              <a:t>: </a:t>
            </a:r>
            <a:r>
              <a:rPr lang="en-GB" dirty="0">
                <a:solidFill>
                  <a:srgbClr val="00B050"/>
                </a:solidFill>
              </a:rPr>
              <a:t>π⟶ </a:t>
            </a:r>
            <a:r>
              <a:rPr lang="en-GB" dirty="0" err="1">
                <a:solidFill>
                  <a:srgbClr val="00B050"/>
                </a:solidFill>
              </a:rPr>
              <a:t>μ</a:t>
            </a:r>
            <a:r>
              <a:rPr lang="en-GB" dirty="0">
                <a:solidFill>
                  <a:srgbClr val="00B050"/>
                </a:solidFill>
              </a:rPr>
              <a:t> </a:t>
            </a:r>
            <a:r>
              <a:rPr lang="en-GB" dirty="0">
                <a:solidFill>
                  <a:srgbClr val="0432FF"/>
                </a:solidFill>
              </a:rPr>
              <a:t>⟶ </a:t>
            </a:r>
            <a:r>
              <a:rPr lang="en-GB" dirty="0" err="1">
                <a:solidFill>
                  <a:srgbClr val="0432FF"/>
                </a:solidFill>
              </a:rPr>
              <a:t>e+ν</a:t>
            </a:r>
            <a:r>
              <a:rPr lang="en-GB" baseline="-25000" dirty="0" err="1">
                <a:solidFill>
                  <a:srgbClr val="0432FF"/>
                </a:solidFill>
              </a:rPr>
              <a:t>μ</a:t>
            </a:r>
            <a:r>
              <a:rPr lang="en-GB" dirty="0" err="1">
                <a:solidFill>
                  <a:srgbClr val="0432FF"/>
                </a:solidFill>
              </a:rPr>
              <a:t>+ν</a:t>
            </a:r>
            <a:r>
              <a:rPr lang="en-GB" baseline="-25000" dirty="0" err="1">
                <a:solidFill>
                  <a:srgbClr val="0432FF"/>
                </a:solidFill>
              </a:rPr>
              <a:t>e</a:t>
            </a:r>
            <a:endParaRPr lang="en-GB" baseline="-25000" dirty="0">
              <a:solidFill>
                <a:srgbClr val="0432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Low Energy ENUBET: </a:t>
            </a:r>
            <a:r>
              <a:rPr lang="en-GB" dirty="0">
                <a:solidFill>
                  <a:srgbClr val="00B050"/>
                </a:solidFill>
              </a:rPr>
              <a:t>π ⟶ </a:t>
            </a:r>
            <a:r>
              <a:rPr lang="en-GB" dirty="0" err="1">
                <a:solidFill>
                  <a:srgbClr val="00B050"/>
                </a:solidFill>
              </a:rPr>
              <a:t>μ+ν</a:t>
            </a:r>
            <a:r>
              <a:rPr lang="en-GB" baseline="-25000" dirty="0" err="1">
                <a:solidFill>
                  <a:srgbClr val="00B050"/>
                </a:solidFill>
              </a:rPr>
              <a:t>μ</a:t>
            </a:r>
            <a:endParaRPr lang="en-GB" baseline="-25000" dirty="0">
              <a:solidFill>
                <a:srgbClr val="00B05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A0CC30-3176-A655-FA5D-4F7D045EF6AE}"/>
              </a:ext>
            </a:extLst>
          </p:cNvPr>
          <p:cNvSpPr txBox="1"/>
          <p:nvPr/>
        </p:nvSpPr>
        <p:spPr>
          <a:xfrm>
            <a:off x="4724398" y="6265821"/>
            <a:ext cx="4277838" cy="338554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GB" sz="1600" b="1" dirty="0">
                <a:solidFill>
                  <a:srgbClr val="FF0000"/>
                </a:solidFill>
              </a:rPr>
              <a:t>Excellent supporting letter from the ESS director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DC757C-3C5C-22B3-E1D3-C52A8EF2933E}"/>
              </a:ext>
            </a:extLst>
          </p:cNvPr>
          <p:cNvSpPr txBox="1"/>
          <p:nvPr/>
        </p:nvSpPr>
        <p:spPr>
          <a:xfrm>
            <a:off x="3030160" y="5230270"/>
            <a:ext cx="1874231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using 1/4 of 5MW</a:t>
            </a:r>
          </a:p>
        </p:txBody>
      </p:sp>
    </p:spTree>
    <p:extLst>
      <p:ext uri="{BB962C8B-B14F-4D97-AF65-F5344CB8AC3E}">
        <p14:creationId xmlns:p14="http://schemas.microsoft.com/office/powerpoint/2010/main" val="240533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4398"/>
            <a:ext cx="6940781" cy="8117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400" dirty="0">
                <a:solidFill>
                  <a:srgbClr val="0000FF"/>
                </a:solidFill>
              </a:rPr>
              <a:t>ESS</a:t>
            </a:r>
            <a:r>
              <a:rPr lang="el-GR" sz="4400" dirty="0">
                <a:solidFill>
                  <a:srgbClr val="0000FF"/>
                </a:solidFill>
              </a:rPr>
              <a:t>ν</a:t>
            </a:r>
            <a:r>
              <a:rPr lang="fr-CH" sz="4400" dirty="0">
                <a:solidFill>
                  <a:srgbClr val="0000FF"/>
                </a:solidFill>
              </a:rPr>
              <a:t>SB+</a:t>
            </a:r>
            <a:endParaRPr lang="en-GB" sz="44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2374232" cy="198783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Venice, 29/05/2023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A363A76B-646E-B271-542D-780364515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2913" y="17573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FR" altLang="en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FR" altLang="en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C1CAFC-7ED1-DA08-064D-521983318E3E}"/>
              </a:ext>
            </a:extLst>
          </p:cNvPr>
          <p:cNvSpPr/>
          <p:nvPr/>
        </p:nvSpPr>
        <p:spPr>
          <a:xfrm>
            <a:off x="1419726" y="826168"/>
            <a:ext cx="6039853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spcBef>
                <a:spcPts val="300"/>
              </a:spcBef>
              <a:spcAft>
                <a:spcPts val="600"/>
              </a:spcAft>
            </a:pPr>
            <a:r>
              <a:rPr lang="en-GB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Research and Innovation actions</a:t>
            </a:r>
            <a:endParaRPr lang="en-FR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spcBef>
                <a:spcPts val="300"/>
              </a:spcBef>
              <a:spcAft>
                <a:spcPts val="600"/>
              </a:spcAft>
            </a:pPr>
            <a:r>
              <a:rPr lang="en-GB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Innovation actions</a:t>
            </a:r>
            <a:endParaRPr lang="en-FR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en-GB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Design Study</a:t>
            </a:r>
            <a:endParaRPr lang="en-FR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en-GB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HORIZON-INFRA-2022-DEV-01</a:t>
            </a:r>
            <a:endParaRPr lang="en-F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3D8F87-2BC0-AD55-F879-7D6C321484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5363" y="3277094"/>
            <a:ext cx="1455260" cy="9945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4916779-EB2D-B7CB-7106-5B9B5B302F0A}"/>
              </a:ext>
            </a:extLst>
          </p:cNvPr>
          <p:cNvSpPr/>
          <p:nvPr/>
        </p:nvSpPr>
        <p:spPr>
          <a:xfrm>
            <a:off x="665746" y="4716087"/>
            <a:ext cx="8205537" cy="131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GB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Title of Proposal: Study of the use of the ESS facility to accurately measure the neutrino cross-sections for ESSνSB leptonic CP violation measurements and to perform sterile neutrino searches and </a:t>
            </a:r>
            <a:r>
              <a:rPr lang="en-GB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astroparticle</a:t>
            </a:r>
            <a:r>
              <a:rPr lang="en-GB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physics.</a:t>
            </a:r>
            <a:endParaRPr lang="en-F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en-GB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Acronym of Proposal: ESSνSB+</a:t>
            </a:r>
            <a:endParaRPr lang="en-F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56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"/>
            <a:ext cx="6940781" cy="79408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400" dirty="0">
                <a:solidFill>
                  <a:srgbClr val="0000FF"/>
                </a:solidFill>
              </a:rPr>
              <a:t>ESS</a:t>
            </a:r>
            <a:r>
              <a:rPr lang="el-GR" sz="4400" dirty="0">
                <a:solidFill>
                  <a:srgbClr val="0000FF"/>
                </a:solidFill>
              </a:rPr>
              <a:t>ν</a:t>
            </a:r>
            <a:r>
              <a:rPr lang="fr-CH" sz="4400" dirty="0">
                <a:solidFill>
                  <a:srgbClr val="0000FF"/>
                </a:solidFill>
              </a:rPr>
              <a:t>SB+</a:t>
            </a:r>
            <a:br>
              <a:rPr lang="fr-CH" sz="4400" dirty="0">
                <a:solidFill>
                  <a:srgbClr val="0000FF"/>
                </a:solidFill>
              </a:rPr>
            </a:br>
            <a:r>
              <a:rPr lang="fr-CH" sz="2400" dirty="0">
                <a:solidFill>
                  <a:srgbClr val="0000FF"/>
                </a:solidFill>
              </a:rPr>
              <a:t>(Horizon Europe)</a:t>
            </a:r>
            <a:endParaRPr lang="en-GB" sz="44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1854203" cy="198783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Venice, 29/05/2023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914DA1C-8769-17DE-994E-2BBD25B54A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6639460"/>
              </p:ext>
            </p:extLst>
          </p:nvPr>
        </p:nvGraphicFramePr>
        <p:xfrm>
          <a:off x="188494" y="930442"/>
          <a:ext cx="8767011" cy="52303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56874">
                  <a:extLst>
                    <a:ext uri="{9D8B030D-6E8A-4147-A177-3AD203B41FA5}">
                      <a16:colId xmlns:a16="http://schemas.microsoft.com/office/drawing/2014/main" val="1362084744"/>
                    </a:ext>
                  </a:extLst>
                </a:gridCol>
                <a:gridCol w="4640348">
                  <a:extLst>
                    <a:ext uri="{9D8B030D-6E8A-4147-A177-3AD203B41FA5}">
                      <a16:colId xmlns:a16="http://schemas.microsoft.com/office/drawing/2014/main" val="2793605513"/>
                    </a:ext>
                  </a:extLst>
                </a:gridCol>
                <a:gridCol w="1570262">
                  <a:extLst>
                    <a:ext uri="{9D8B030D-6E8A-4147-A177-3AD203B41FA5}">
                      <a16:colId xmlns:a16="http://schemas.microsoft.com/office/drawing/2014/main" val="186966583"/>
                    </a:ext>
                  </a:extLst>
                </a:gridCol>
                <a:gridCol w="1099527">
                  <a:extLst>
                    <a:ext uri="{9D8B030D-6E8A-4147-A177-3AD203B41FA5}">
                      <a16:colId xmlns:a16="http://schemas.microsoft.com/office/drawing/2014/main" val="3994157391"/>
                    </a:ext>
                  </a:extLst>
                </a:gridCol>
              </a:tblGrid>
              <a:tr h="227928">
                <a:tc>
                  <a:txBody>
                    <a:bodyPr/>
                    <a:lstStyle/>
                    <a:p>
                      <a:pPr algn="ctr"/>
                      <a:r>
                        <a:rPr lang="en-GB" sz="1200" b="1" u="sng" dirty="0">
                          <a:effectLst/>
                        </a:rPr>
                        <a:t>Participant no. </a:t>
                      </a:r>
                      <a:endParaRPr lang="en-FR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effectLst/>
                        </a:rPr>
                        <a:t>Participant organisation name</a:t>
                      </a:r>
                      <a:endParaRPr lang="en-FR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effectLst/>
                        </a:rPr>
                        <a:t>Part. short name</a:t>
                      </a:r>
                      <a:endParaRPr lang="en-FR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effectLst/>
                        </a:rPr>
                        <a:t>Country</a:t>
                      </a:r>
                      <a:endParaRPr lang="en-FR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3721641399"/>
                  </a:ext>
                </a:extLst>
              </a:tr>
              <a:tr h="215191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 (Coordinator)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Centre National de la Recherche Scientifique 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CNRS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France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845352534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2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Université de Strasbourg</a:t>
                      </a:r>
                      <a:endParaRPr lang="en-FR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UNISTRA</a:t>
                      </a:r>
                      <a:r>
                        <a:rPr lang="en-GB" sz="1400" baseline="30000" dirty="0">
                          <a:effectLst/>
                        </a:rPr>
                        <a:t>1</a:t>
                      </a:r>
                      <a:endParaRPr lang="en-FR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France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3268048494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3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Rudjer Boskovic Institute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RBI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Croatia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658350671"/>
                  </a:ext>
                </a:extLst>
              </a:tr>
              <a:tr h="364442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4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Tokai National Higher Education and Research System, National University Corporation</a:t>
                      </a:r>
                      <a:endParaRPr lang="en-FR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NU</a:t>
                      </a:r>
                      <a:r>
                        <a:rPr lang="en-GB" sz="1400" baseline="30000" dirty="0">
                          <a:effectLst/>
                        </a:rPr>
                        <a:t>2</a:t>
                      </a:r>
                      <a:endParaRPr lang="en-FR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Japan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1754356236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5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Uppsala Universitet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UU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Sweden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2751707621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6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Lunds Universitet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ULUND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Sweden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3224159714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7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European Spallation Source ERIC</a:t>
                      </a:r>
                      <a:endParaRPr lang="en-FR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ESS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Sweden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2042269142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8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Kungliga Tekniska Hoegskolan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KTH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Sweden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3455726701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9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Universitaet Hamburg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UHH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Germany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2179651059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10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University of Cukurova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CU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Turkey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3852907453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en-FR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National </a:t>
                      </a:r>
                      <a:r>
                        <a:rPr lang="en-GB" sz="1200" dirty="0" err="1">
                          <a:solidFill>
                            <a:schemeClr val="tx1"/>
                          </a:solidFill>
                          <a:effectLst/>
                        </a:rPr>
                        <a:t>Center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 for Scientific Research "</a:t>
                      </a:r>
                      <a:r>
                        <a:rPr lang="en-GB" sz="1200" dirty="0" err="1">
                          <a:solidFill>
                            <a:schemeClr val="tx1"/>
                          </a:solidFill>
                          <a:effectLst/>
                        </a:rPr>
                        <a:t>Demokritos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"</a:t>
                      </a:r>
                      <a:endParaRPr lang="en-FR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NCSRD</a:t>
                      </a:r>
                      <a:endParaRPr lang="en-FR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Greece</a:t>
                      </a:r>
                      <a:endParaRPr lang="en-FR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2502793104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en-FR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u="none" dirty="0" err="1">
                          <a:solidFill>
                            <a:schemeClr val="tx1"/>
                          </a:solidFill>
                          <a:effectLst/>
                        </a:rPr>
                        <a:t>Aristotelio</a:t>
                      </a:r>
                      <a:r>
                        <a:rPr lang="en-GB" sz="1200" u="non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solidFill>
                            <a:schemeClr val="tx1"/>
                          </a:solidFill>
                          <a:effectLst/>
                        </a:rPr>
                        <a:t>Panepistimio</a:t>
                      </a:r>
                      <a:r>
                        <a:rPr lang="en-GB" sz="1200" u="non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solidFill>
                            <a:schemeClr val="tx1"/>
                          </a:solidFill>
                          <a:effectLst/>
                        </a:rPr>
                        <a:t>Thessalonikis</a:t>
                      </a:r>
                      <a:endParaRPr lang="en-FR" sz="1300" u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AUTH</a:t>
                      </a:r>
                      <a:r>
                        <a:rPr lang="en-GB" sz="1200" baseline="300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FR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Greece</a:t>
                      </a:r>
                      <a:endParaRPr lang="en-FR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3713896049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13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Sofia University St. </a:t>
                      </a:r>
                      <a:r>
                        <a:rPr lang="en-GB" sz="1200" dirty="0" err="1">
                          <a:effectLst/>
                        </a:rPr>
                        <a:t>Kliment</a:t>
                      </a:r>
                      <a:r>
                        <a:rPr lang="en-GB" sz="1200" dirty="0">
                          <a:effectLst/>
                        </a:rPr>
                        <a:t> </a:t>
                      </a:r>
                      <a:r>
                        <a:rPr lang="en-GB" sz="1200" dirty="0" err="1">
                          <a:effectLst/>
                        </a:rPr>
                        <a:t>Ohridski</a:t>
                      </a:r>
                      <a:endParaRPr lang="en-FR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UniSofia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Bulgaria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680577322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14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u="none" dirty="0">
                          <a:effectLst/>
                        </a:rPr>
                        <a:t>Lulea </a:t>
                      </a:r>
                      <a:r>
                        <a:rPr lang="en-GB" sz="1200" u="none" dirty="0" err="1">
                          <a:effectLst/>
                        </a:rPr>
                        <a:t>Tekniska</a:t>
                      </a:r>
                      <a:r>
                        <a:rPr lang="en-GB" sz="1200" u="none" dirty="0"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effectLst/>
                        </a:rPr>
                        <a:t>Universitet</a:t>
                      </a:r>
                      <a:endParaRPr lang="en-FR" sz="1300" u="non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LTU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Sweden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85309582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15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European Organisation for Nuclear Research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CERN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IEIO</a:t>
                      </a:r>
                      <a:r>
                        <a:rPr lang="en-GB" sz="1400" baseline="30000" dirty="0">
                          <a:effectLst/>
                        </a:rPr>
                        <a:t>3</a:t>
                      </a:r>
                      <a:endParaRPr lang="en-FR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900494376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16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FR" sz="1200" u="none" dirty="0">
                          <a:effectLst/>
                        </a:rPr>
                        <a:t>Universita degli </a:t>
                      </a:r>
                      <a:r>
                        <a:rPr lang="en-GB" sz="1200" u="none" dirty="0">
                          <a:effectLst/>
                        </a:rPr>
                        <a:t>S</a:t>
                      </a:r>
                      <a:r>
                        <a:rPr lang="en-FR" sz="1200" u="none" dirty="0">
                          <a:effectLst/>
                        </a:rPr>
                        <a:t>tudi Roma Tre</a:t>
                      </a:r>
                      <a:endParaRPr lang="en-FR" sz="1300" u="non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UNIROMA3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Italy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3106154943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17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u="none" dirty="0" err="1">
                          <a:effectLst/>
                        </a:rPr>
                        <a:t>Universita</a:t>
                      </a:r>
                      <a:r>
                        <a:rPr lang="en-GB" sz="1200" u="none" dirty="0"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effectLst/>
                        </a:rPr>
                        <a:t>degli</a:t>
                      </a:r>
                      <a:r>
                        <a:rPr lang="en-GB" sz="1200" u="none" dirty="0"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effectLst/>
                        </a:rPr>
                        <a:t>Istudi</a:t>
                      </a:r>
                      <a:r>
                        <a:rPr lang="en-GB" sz="1200" u="none" dirty="0">
                          <a:effectLst/>
                        </a:rPr>
                        <a:t> di Milano-Bicocca</a:t>
                      </a:r>
                      <a:endParaRPr lang="en-FR" sz="1300" u="non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UNIMIB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Italy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266806012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18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u="none" dirty="0" err="1">
                          <a:effectLst/>
                        </a:rPr>
                        <a:t>Istituto</a:t>
                      </a:r>
                      <a:r>
                        <a:rPr lang="en-GB" sz="1200" u="none" dirty="0">
                          <a:effectLst/>
                        </a:rPr>
                        <a:t> Nazionale di </a:t>
                      </a:r>
                      <a:r>
                        <a:rPr lang="en-GB" sz="1200" u="none" dirty="0" err="1">
                          <a:effectLst/>
                        </a:rPr>
                        <a:t>Fisica</a:t>
                      </a:r>
                      <a:r>
                        <a:rPr lang="en-GB" sz="1200" u="none" dirty="0"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effectLst/>
                        </a:rPr>
                        <a:t>Nucleare</a:t>
                      </a:r>
                      <a:endParaRPr lang="en-FR" sz="1300" u="non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INFN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Italy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469043027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19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FR" sz="1200" u="none" dirty="0">
                          <a:effectLst/>
                        </a:rPr>
                        <a:t>Universita degli Istudi di Padova</a:t>
                      </a:r>
                      <a:endParaRPr lang="en-FR" sz="1300" u="non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UNIPD</a:t>
                      </a:r>
                      <a:r>
                        <a:rPr lang="en-GB" sz="1200" baseline="30000">
                          <a:effectLst/>
                        </a:rPr>
                        <a:t>1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Italy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4248435264"/>
                  </a:ext>
                </a:extLst>
              </a:tr>
              <a:tr h="546664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20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u="none" dirty="0" err="1">
                          <a:effectLst/>
                        </a:rPr>
                        <a:t>Consorcio</a:t>
                      </a:r>
                      <a:r>
                        <a:rPr lang="en-GB" sz="1200" u="none" dirty="0">
                          <a:effectLst/>
                        </a:rPr>
                        <a:t> para la </a:t>
                      </a:r>
                      <a:r>
                        <a:rPr lang="en-GB" sz="1200" u="none" dirty="0" err="1">
                          <a:effectLst/>
                        </a:rPr>
                        <a:t>construccion</a:t>
                      </a:r>
                      <a:r>
                        <a:rPr lang="en-GB" sz="1200" u="none" dirty="0">
                          <a:effectLst/>
                        </a:rPr>
                        <a:t>, </a:t>
                      </a:r>
                      <a:r>
                        <a:rPr lang="en-GB" sz="1200" u="none" dirty="0" err="1">
                          <a:effectLst/>
                        </a:rPr>
                        <a:t>equipamiento</a:t>
                      </a:r>
                      <a:r>
                        <a:rPr lang="en-GB" sz="1200" u="none" dirty="0">
                          <a:effectLst/>
                        </a:rPr>
                        <a:t> y </a:t>
                      </a:r>
                      <a:r>
                        <a:rPr lang="en-GB" sz="1200" u="none" dirty="0" err="1">
                          <a:effectLst/>
                        </a:rPr>
                        <a:t>explotacion</a:t>
                      </a:r>
                      <a:r>
                        <a:rPr lang="en-GB" sz="1200" u="none" dirty="0">
                          <a:effectLst/>
                        </a:rPr>
                        <a:t> de la </a:t>
                      </a:r>
                      <a:r>
                        <a:rPr lang="en-GB" sz="1200" u="none" dirty="0" err="1">
                          <a:effectLst/>
                        </a:rPr>
                        <a:t>sede</a:t>
                      </a:r>
                      <a:r>
                        <a:rPr lang="en-GB" sz="1200" u="none" dirty="0"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effectLst/>
                        </a:rPr>
                        <a:t>espanola</a:t>
                      </a:r>
                      <a:r>
                        <a:rPr lang="en-GB" sz="1200" u="none" dirty="0">
                          <a:effectLst/>
                        </a:rPr>
                        <a:t> de la </a:t>
                      </a:r>
                      <a:r>
                        <a:rPr lang="en-GB" sz="1200" u="none" dirty="0" err="1">
                          <a:effectLst/>
                        </a:rPr>
                        <a:t>fuente</a:t>
                      </a:r>
                      <a:r>
                        <a:rPr lang="en-GB" sz="1200" u="none" dirty="0"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effectLst/>
                        </a:rPr>
                        <a:t>Europea</a:t>
                      </a:r>
                      <a:r>
                        <a:rPr lang="en-GB" sz="1200" u="none" dirty="0">
                          <a:effectLst/>
                        </a:rPr>
                        <a:t> de </a:t>
                      </a:r>
                      <a:r>
                        <a:rPr lang="en-GB" sz="1200" u="none" dirty="0" err="1">
                          <a:effectLst/>
                        </a:rPr>
                        <a:t>neutrones</a:t>
                      </a:r>
                      <a:r>
                        <a:rPr lang="en-GB" sz="1200" u="none" dirty="0"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effectLst/>
                        </a:rPr>
                        <a:t>por</a:t>
                      </a:r>
                      <a:r>
                        <a:rPr lang="en-GB" sz="1200" u="none" dirty="0"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effectLst/>
                        </a:rPr>
                        <a:t>espalacion</a:t>
                      </a:r>
                      <a:endParaRPr lang="en-FR" sz="1300" u="non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ESSB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Spain</a:t>
                      </a:r>
                      <a:endParaRPr lang="en-FR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1552071710"/>
                  </a:ext>
                </a:extLst>
              </a:tr>
            </a:tbl>
          </a:graphicData>
        </a:graphic>
      </p:graphicFrame>
      <p:sp>
        <p:nvSpPr>
          <p:cNvPr id="15" name="Rectangle 3">
            <a:extLst>
              <a:ext uri="{FF2B5EF4-FFF2-40B4-BE49-F238E27FC236}">
                <a16:creationId xmlns:a16="http://schemas.microsoft.com/office/drawing/2014/main" id="{E376EE67-EDD3-3A56-3196-BA80DD466B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494" y="6144368"/>
            <a:ext cx="339649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FR" sz="900" b="0" i="0" u="sng" strike="noStrike" cap="none" normalizeH="0" baseline="30000" dirty="0">
                <a:ln>
                  <a:noFill/>
                </a:ln>
                <a:solidFill>
                  <a:srgbClr val="80008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3"/>
              </a:rPr>
              <a:t>[1]</a:t>
            </a:r>
            <a:r>
              <a:rPr kumimoji="0" lang="en-GB" altLang="en-FR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Affiliated Partner</a:t>
            </a:r>
            <a:endParaRPr kumimoji="0" lang="en-GB" altLang="en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FR" sz="900" b="0" i="0" u="sng" strike="noStrike" cap="none" normalizeH="0" baseline="30000" dirty="0">
                <a:ln>
                  <a:noFill/>
                </a:ln>
                <a:solidFill>
                  <a:srgbClr val="80008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4"/>
              </a:rPr>
              <a:t>[2]</a:t>
            </a:r>
            <a:r>
              <a:rPr kumimoji="0" lang="en-US" altLang="en-FR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GB" altLang="en-FR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Associated Institute</a:t>
            </a:r>
            <a:endParaRPr kumimoji="0" lang="en-GB" altLang="en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FR" sz="1000" b="0" i="0" u="sng" strike="noStrike" cap="none" normalizeH="0" baseline="30000" dirty="0">
                <a:ln>
                  <a:noFill/>
                </a:ln>
                <a:solidFill>
                  <a:srgbClr val="80008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5"/>
              </a:rPr>
              <a:t>[3]</a:t>
            </a:r>
            <a:r>
              <a:rPr kumimoji="0" lang="en-GB" altLang="en-F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GB" altLang="en-FR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International European Interest Organisation</a:t>
            </a:r>
            <a:endParaRPr kumimoji="0" lang="en-GB" altLang="en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FBF518-76D1-AC6B-FEEF-2F1946BC076E}"/>
              </a:ext>
            </a:extLst>
          </p:cNvPr>
          <p:cNvSpPr txBox="1"/>
          <p:nvPr/>
        </p:nvSpPr>
        <p:spPr>
          <a:xfrm>
            <a:off x="6553201" y="6144368"/>
            <a:ext cx="2561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B050"/>
                </a:solidFill>
              </a:rPr>
              <a:t>submitted last April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B050"/>
                </a:solidFill>
              </a:rPr>
              <a:t>decision in September</a:t>
            </a:r>
          </a:p>
        </p:txBody>
      </p:sp>
    </p:spTree>
    <p:extLst>
      <p:ext uri="{BB962C8B-B14F-4D97-AF65-F5344CB8AC3E}">
        <p14:creationId xmlns:p14="http://schemas.microsoft.com/office/powerpoint/2010/main" val="136306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4398"/>
            <a:ext cx="6940781" cy="8117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400" dirty="0">
                <a:solidFill>
                  <a:srgbClr val="0000FF"/>
                </a:solidFill>
              </a:rPr>
              <a:t>ESSνSB+ WP</a:t>
            </a:r>
            <a:endParaRPr lang="en-GB" sz="44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2374232" cy="198783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Venice, 29/05/2023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BC87F0-CBCC-720B-1FE1-BBFA795058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583" y="880571"/>
            <a:ext cx="8778833" cy="18368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F688C9-E0AB-36E4-20D8-C5DEB95F74E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37" y="3650233"/>
            <a:ext cx="3755754" cy="16907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2ABD81-F00D-6BBD-7116-09A5B055EA66}"/>
              </a:ext>
            </a:extLst>
          </p:cNvPr>
          <p:cNvSpPr txBox="1"/>
          <p:nvPr/>
        </p:nvSpPr>
        <p:spPr>
          <a:xfrm>
            <a:off x="5519364" y="5409821"/>
            <a:ext cx="2302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"High Energy" ENUBET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D2CEC4-D594-8C23-9C07-972D9BD09494}"/>
              </a:ext>
            </a:extLst>
          </p:cNvPr>
          <p:cNvSpPr txBox="1"/>
          <p:nvPr/>
        </p:nvSpPr>
        <p:spPr>
          <a:xfrm>
            <a:off x="4571999" y="2981920"/>
            <a:ext cx="2007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/>
              <a:t>cross-sections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/>
              <a:t>sterile neutrinos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C68B27-05E2-A2AB-02DC-25ABB2FC3EBA}"/>
              </a:ext>
            </a:extLst>
          </p:cNvPr>
          <p:cNvSpPr txBox="1"/>
          <p:nvPr/>
        </p:nvSpPr>
        <p:spPr>
          <a:xfrm>
            <a:off x="7264094" y="2996051"/>
            <a:ext cx="1785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/>
              <a:t>cross-sections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D69F7C-DE09-A0DB-88CA-05F977579B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9024" y="3857134"/>
            <a:ext cx="5214687" cy="15899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40E0661-E447-CE4C-9111-443FC0C220BD}"/>
              </a:ext>
            </a:extLst>
          </p:cNvPr>
          <p:cNvSpPr txBox="1"/>
          <p:nvPr/>
        </p:nvSpPr>
        <p:spPr>
          <a:xfrm>
            <a:off x="819027" y="5409821"/>
            <a:ext cx="2472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"High Energy" nuSTORM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DA0124-965A-D195-1CFD-E6847C5136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4911" y="5061087"/>
            <a:ext cx="558800" cy="533400"/>
          </a:xfrm>
          <a:prstGeom prst="rect">
            <a:avLst/>
          </a:prstGeom>
        </p:spPr>
      </p:pic>
      <p:sp>
        <p:nvSpPr>
          <p:cNvPr id="13" name="Left Brace 12">
            <a:extLst>
              <a:ext uri="{FF2B5EF4-FFF2-40B4-BE49-F238E27FC236}">
                <a16:creationId xmlns:a16="http://schemas.microsoft.com/office/drawing/2014/main" id="{03A82D32-EE70-DD26-4DE5-814F5482E991}"/>
              </a:ext>
            </a:extLst>
          </p:cNvPr>
          <p:cNvSpPr/>
          <p:nvPr/>
        </p:nvSpPr>
        <p:spPr>
          <a:xfrm rot="16200000">
            <a:off x="4155354" y="4235116"/>
            <a:ext cx="239734" cy="3449052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AF3C1A-44AC-6364-2441-91D4B7019142}"/>
              </a:ext>
            </a:extLst>
          </p:cNvPr>
          <p:cNvSpPr txBox="1"/>
          <p:nvPr/>
        </p:nvSpPr>
        <p:spPr>
          <a:xfrm>
            <a:off x="3145132" y="6163800"/>
            <a:ext cx="2867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build a "Low Energy" version</a:t>
            </a:r>
          </a:p>
        </p:txBody>
      </p:sp>
    </p:spTree>
    <p:extLst>
      <p:ext uri="{BB962C8B-B14F-4D97-AF65-F5344CB8AC3E}">
        <p14:creationId xmlns:p14="http://schemas.microsoft.com/office/powerpoint/2010/main" val="346138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D67180-E723-51BC-4432-DEFA8139B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6168"/>
            <a:ext cx="9144000" cy="5937337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4398"/>
            <a:ext cx="6940781" cy="8117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400" dirty="0">
                <a:solidFill>
                  <a:srgbClr val="0000FF"/>
                </a:solidFill>
              </a:rPr>
              <a:t>ESSνSB+</a:t>
            </a:r>
            <a:endParaRPr lang="en-GB" sz="44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2374232" cy="198783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Venice, 29/05/2023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47F207-8686-570C-C4BD-DB9A6D7C3C54}"/>
              </a:ext>
            </a:extLst>
          </p:cNvPr>
          <p:cNvSpPr txBox="1"/>
          <p:nvPr/>
        </p:nvSpPr>
        <p:spPr>
          <a:xfrm>
            <a:off x="258280" y="1016000"/>
            <a:ext cx="3743198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rgbClr val="FF0000"/>
                </a:solidFill>
              </a:rPr>
              <a:t>And the EU decision arrived earlier than expected… 26/07/2022</a:t>
            </a:r>
          </a:p>
        </p:txBody>
      </p:sp>
      <p:pic>
        <p:nvPicPr>
          <p:cNvPr id="2050" name="Picture 2" descr="Celebration with splashes of champagne. | CanStock">
            <a:extLst>
              <a:ext uri="{FF2B5EF4-FFF2-40B4-BE49-F238E27FC236}">
                <a16:creationId xmlns:a16="http://schemas.microsoft.com/office/drawing/2014/main" id="{6417532F-334F-98A4-A808-1793E1CB56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6194173" y="2330938"/>
            <a:ext cx="2333877" cy="219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A18DFC-25DF-0CFC-9135-74CECC0F1616}"/>
              </a:ext>
            </a:extLst>
          </p:cNvPr>
          <p:cNvSpPr txBox="1"/>
          <p:nvPr/>
        </p:nvSpPr>
        <p:spPr>
          <a:xfrm>
            <a:off x="7341810" y="4020311"/>
            <a:ext cx="14147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0000"/>
                </a:solidFill>
              </a:rPr>
              <a:t>3 M€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0000"/>
                </a:solidFill>
              </a:rPr>
              <a:t>4 years</a:t>
            </a:r>
          </a:p>
        </p:txBody>
      </p:sp>
    </p:spTree>
    <p:extLst>
      <p:ext uri="{BB962C8B-B14F-4D97-AF65-F5344CB8AC3E}">
        <p14:creationId xmlns:p14="http://schemas.microsoft.com/office/powerpoint/2010/main" val="357721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74607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4400" dirty="0">
                <a:solidFill>
                  <a:srgbClr val="FF6600"/>
                </a:solidFill>
                <a:latin typeface="Times New Roman"/>
                <a:cs typeface="Times New Roman"/>
              </a:rPr>
              <a:t>ESS proton </a:t>
            </a:r>
            <a:r>
              <a:rPr lang="en-GB" sz="4400" dirty="0" err="1">
                <a:solidFill>
                  <a:srgbClr val="FF6600"/>
                </a:solidFill>
                <a:latin typeface="Times New Roman"/>
                <a:cs typeface="Times New Roman"/>
              </a:rPr>
              <a:t>linac</a:t>
            </a:r>
            <a:endParaRPr lang="en-GB" sz="4400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Venice, 29/05/2023</a:t>
            </a:r>
            <a:endParaRPr lang="en-GB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  <a:endParaRPr lang="en-GB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13" name="TextBox 8"/>
          <p:cNvSpPr txBox="1"/>
          <p:nvPr/>
        </p:nvSpPr>
        <p:spPr>
          <a:xfrm>
            <a:off x="0" y="2247433"/>
            <a:ext cx="4615271" cy="3708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The ESS will be a copious source of spallation neutrons.</a:t>
            </a:r>
            <a:endParaRPr lang="en-GB" sz="2000" b="1" dirty="0">
              <a:solidFill>
                <a:srgbClr val="FF0000"/>
              </a:solidFill>
              <a:ea typeface="ＭＳ Ｐゴシック" charset="0"/>
              <a:cs typeface="Times New Roman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5 MW average beam power.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125 MW peak power.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14 Hz repetition rate (2.86 </a:t>
            </a:r>
            <a:r>
              <a:rPr lang="en-GB" sz="2000" dirty="0" err="1">
                <a:solidFill>
                  <a:srgbClr val="000000"/>
                </a:solidFill>
                <a:ea typeface="ＭＳ Ｐゴシック" charset="0"/>
                <a:cs typeface="Times New Roman"/>
              </a:rPr>
              <a:t>ms</a:t>
            </a: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 pulse duration, 10</a:t>
            </a:r>
            <a:r>
              <a:rPr lang="en-GB" sz="2000" baseline="30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15</a:t>
            </a: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 protons).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Duty cycle 4%.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2.0 GeV protons</a:t>
            </a:r>
          </a:p>
          <a:p>
            <a:pPr marL="800100" lvl="1" indent="-342900" defTabSz="914400" fontAlgn="base">
              <a:spcBef>
                <a:spcPct val="0"/>
              </a:spcBef>
              <a:spcAft>
                <a:spcPts val="600"/>
              </a:spcAft>
              <a:buFont typeface="Courier New" charset="0"/>
              <a:buChar char="o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up to 3.5 GeV with </a:t>
            </a:r>
            <a:r>
              <a:rPr lang="en-GB" sz="2000" dirty="0" err="1">
                <a:solidFill>
                  <a:srgbClr val="000000"/>
                </a:solidFill>
                <a:ea typeface="ＭＳ Ｐゴシック" charset="0"/>
                <a:cs typeface="Times New Roman"/>
              </a:rPr>
              <a:t>linac</a:t>
            </a: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 upgrades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b="1" dirty="0">
                <a:solidFill>
                  <a:srgbClr val="FF0000"/>
                </a:solidFill>
                <a:ea typeface="ＭＳ Ｐゴシック" charset="0"/>
                <a:cs typeface="Times New Roman"/>
              </a:rPr>
              <a:t>&gt;2.7x10</a:t>
            </a:r>
            <a:r>
              <a:rPr lang="en-GB" sz="2000" b="1" baseline="30000" dirty="0">
                <a:solidFill>
                  <a:srgbClr val="FF0000"/>
                </a:solidFill>
                <a:ea typeface="ＭＳ Ｐゴシック" charset="0"/>
                <a:cs typeface="Times New Roman"/>
              </a:rPr>
              <a:t>23</a:t>
            </a:r>
            <a:r>
              <a:rPr lang="en-GB" sz="2000" b="1" dirty="0">
                <a:solidFill>
                  <a:srgbClr val="FF0000"/>
                </a:solidFill>
                <a:ea typeface="ＭＳ Ｐゴシック" charset="0"/>
                <a:cs typeface="Times New Roman"/>
              </a:rPr>
              <a:t> </a:t>
            </a:r>
            <a:r>
              <a:rPr lang="en-GB" sz="2000" b="1" dirty="0" err="1">
                <a:solidFill>
                  <a:srgbClr val="FF0000"/>
                </a:solidFill>
                <a:ea typeface="ＭＳ Ｐゴシック" charset="0"/>
                <a:cs typeface="Times New Roman"/>
              </a:rPr>
              <a:t>p.o.t</a:t>
            </a:r>
            <a:r>
              <a:rPr lang="en-GB" sz="2000" b="1" dirty="0">
                <a:solidFill>
                  <a:srgbClr val="FF0000"/>
                </a:solidFill>
                <a:ea typeface="ＭＳ Ｐゴシック" charset="0"/>
                <a:cs typeface="Times New Roman"/>
              </a:rPr>
              <a:t>/year.</a:t>
            </a:r>
          </a:p>
        </p:txBody>
      </p:sp>
      <p:pic>
        <p:nvPicPr>
          <p:cNvPr id="5" name="medium.m4v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15272" y="2114384"/>
            <a:ext cx="4362018" cy="245363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60473"/>
            <a:ext cx="9144000" cy="1353911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CA1F4BB-EEE5-AE4D-827C-26CC998C42B4}"/>
              </a:ext>
            </a:extLst>
          </p:cNvPr>
          <p:cNvGrpSpPr/>
          <p:nvPr/>
        </p:nvGrpSpPr>
        <p:grpSpPr>
          <a:xfrm>
            <a:off x="5213130" y="4646796"/>
            <a:ext cx="3930869" cy="2100827"/>
            <a:chOff x="251520" y="1700809"/>
            <a:chExt cx="8892480" cy="475252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30FC52C-F5E0-514D-B0A9-BC5D1ADFCD19}"/>
                </a:ext>
              </a:extLst>
            </p:cNvPr>
            <p:cNvGrpSpPr/>
            <p:nvPr/>
          </p:nvGrpSpPr>
          <p:grpSpPr>
            <a:xfrm>
              <a:off x="676599" y="1948886"/>
              <a:ext cx="7875253" cy="4493186"/>
              <a:chOff x="676599" y="1948886"/>
              <a:chExt cx="7875253" cy="4493186"/>
            </a:xfrm>
          </p:grpSpPr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837CB315-0EAE-2041-AB6C-0E233D0CC2F6}"/>
                  </a:ext>
                </a:extLst>
              </p:cNvPr>
              <p:cNvSpPr/>
              <p:nvPr/>
            </p:nvSpPr>
            <p:spPr>
              <a:xfrm>
                <a:off x="1159334" y="4737700"/>
                <a:ext cx="7392056" cy="1306163"/>
              </a:xfrm>
              <a:custGeom>
                <a:avLst/>
                <a:gdLst>
                  <a:gd name="connsiteX0" fmla="*/ 0 w 5448300"/>
                  <a:gd name="connsiteY0" fmla="*/ 3632200 h 3632200"/>
                  <a:gd name="connsiteX1" fmla="*/ 38100 w 5448300"/>
                  <a:gd name="connsiteY1" fmla="*/ 2870200 h 3632200"/>
                  <a:gd name="connsiteX2" fmla="*/ 88900 w 5448300"/>
                  <a:gd name="connsiteY2" fmla="*/ 2108200 h 3632200"/>
                  <a:gd name="connsiteX3" fmla="*/ 127000 w 5448300"/>
                  <a:gd name="connsiteY3" fmla="*/ 1638300 h 3632200"/>
                  <a:gd name="connsiteX4" fmla="*/ 203200 w 5448300"/>
                  <a:gd name="connsiteY4" fmla="*/ 1244600 h 3632200"/>
                  <a:gd name="connsiteX5" fmla="*/ 292100 w 5448300"/>
                  <a:gd name="connsiteY5" fmla="*/ 927100 h 3632200"/>
                  <a:gd name="connsiteX6" fmla="*/ 457200 w 5448300"/>
                  <a:gd name="connsiteY6" fmla="*/ 609600 h 3632200"/>
                  <a:gd name="connsiteX7" fmla="*/ 622300 w 5448300"/>
                  <a:gd name="connsiteY7" fmla="*/ 419100 h 3632200"/>
                  <a:gd name="connsiteX8" fmla="*/ 812800 w 5448300"/>
                  <a:gd name="connsiteY8" fmla="*/ 266700 h 3632200"/>
                  <a:gd name="connsiteX9" fmla="*/ 1117600 w 5448300"/>
                  <a:gd name="connsiteY9" fmla="*/ 127000 h 3632200"/>
                  <a:gd name="connsiteX10" fmla="*/ 1511300 w 5448300"/>
                  <a:gd name="connsiteY10" fmla="*/ 50800 h 3632200"/>
                  <a:gd name="connsiteX11" fmla="*/ 2006600 w 5448300"/>
                  <a:gd name="connsiteY11" fmla="*/ 12700 h 3632200"/>
                  <a:gd name="connsiteX12" fmla="*/ 2603500 w 5448300"/>
                  <a:gd name="connsiteY12" fmla="*/ 0 h 3632200"/>
                  <a:gd name="connsiteX13" fmla="*/ 3340100 w 5448300"/>
                  <a:gd name="connsiteY13" fmla="*/ 12700 h 3632200"/>
                  <a:gd name="connsiteX14" fmla="*/ 3365500 w 5448300"/>
                  <a:gd name="connsiteY14" fmla="*/ 571500 h 3632200"/>
                  <a:gd name="connsiteX15" fmla="*/ 3390900 w 5448300"/>
                  <a:gd name="connsiteY15" fmla="*/ 1143000 h 3632200"/>
                  <a:gd name="connsiteX16" fmla="*/ 3429000 w 5448300"/>
                  <a:gd name="connsiteY16" fmla="*/ 1689100 h 3632200"/>
                  <a:gd name="connsiteX17" fmla="*/ 3479800 w 5448300"/>
                  <a:gd name="connsiteY17" fmla="*/ 2044700 h 3632200"/>
                  <a:gd name="connsiteX18" fmla="*/ 3543300 w 5448300"/>
                  <a:gd name="connsiteY18" fmla="*/ 2387600 h 3632200"/>
                  <a:gd name="connsiteX19" fmla="*/ 3619500 w 5448300"/>
                  <a:gd name="connsiteY19" fmla="*/ 2654300 h 3632200"/>
                  <a:gd name="connsiteX20" fmla="*/ 3695700 w 5448300"/>
                  <a:gd name="connsiteY20" fmla="*/ 2857500 h 3632200"/>
                  <a:gd name="connsiteX21" fmla="*/ 3810000 w 5448300"/>
                  <a:gd name="connsiteY21" fmla="*/ 3035300 h 3632200"/>
                  <a:gd name="connsiteX22" fmla="*/ 3975100 w 5448300"/>
                  <a:gd name="connsiteY22" fmla="*/ 3238500 h 3632200"/>
                  <a:gd name="connsiteX23" fmla="*/ 4178300 w 5448300"/>
                  <a:gd name="connsiteY23" fmla="*/ 3390900 h 3632200"/>
                  <a:gd name="connsiteX24" fmla="*/ 4457700 w 5448300"/>
                  <a:gd name="connsiteY24" fmla="*/ 3492500 h 3632200"/>
                  <a:gd name="connsiteX25" fmla="*/ 4775200 w 5448300"/>
                  <a:gd name="connsiteY25" fmla="*/ 3568700 h 3632200"/>
                  <a:gd name="connsiteX26" fmla="*/ 5080000 w 5448300"/>
                  <a:gd name="connsiteY26" fmla="*/ 3606800 h 3632200"/>
                  <a:gd name="connsiteX27" fmla="*/ 5448300 w 5448300"/>
                  <a:gd name="connsiteY27" fmla="*/ 3632200 h 363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48300" h="3632200">
                    <a:moveTo>
                      <a:pt x="0" y="3632200"/>
                    </a:moveTo>
                    <a:lnTo>
                      <a:pt x="38100" y="2870200"/>
                    </a:lnTo>
                    <a:lnTo>
                      <a:pt x="88900" y="2108200"/>
                    </a:lnTo>
                    <a:lnTo>
                      <a:pt x="127000" y="1638300"/>
                    </a:lnTo>
                    <a:lnTo>
                      <a:pt x="203200" y="1244600"/>
                    </a:lnTo>
                    <a:lnTo>
                      <a:pt x="292100" y="927100"/>
                    </a:lnTo>
                    <a:lnTo>
                      <a:pt x="457200" y="609600"/>
                    </a:lnTo>
                    <a:lnTo>
                      <a:pt x="622300" y="419100"/>
                    </a:lnTo>
                    <a:lnTo>
                      <a:pt x="812800" y="266700"/>
                    </a:lnTo>
                    <a:lnTo>
                      <a:pt x="1117600" y="127000"/>
                    </a:lnTo>
                    <a:lnTo>
                      <a:pt x="1511300" y="50800"/>
                    </a:lnTo>
                    <a:lnTo>
                      <a:pt x="2006600" y="12700"/>
                    </a:lnTo>
                    <a:lnTo>
                      <a:pt x="2603500" y="0"/>
                    </a:lnTo>
                    <a:lnTo>
                      <a:pt x="3340100" y="12700"/>
                    </a:lnTo>
                    <a:lnTo>
                      <a:pt x="3365500" y="571500"/>
                    </a:lnTo>
                    <a:lnTo>
                      <a:pt x="3390900" y="1143000"/>
                    </a:lnTo>
                    <a:lnTo>
                      <a:pt x="3429000" y="1689100"/>
                    </a:lnTo>
                    <a:lnTo>
                      <a:pt x="3479800" y="2044700"/>
                    </a:lnTo>
                    <a:lnTo>
                      <a:pt x="3543300" y="2387600"/>
                    </a:lnTo>
                    <a:lnTo>
                      <a:pt x="3619500" y="2654300"/>
                    </a:lnTo>
                    <a:lnTo>
                      <a:pt x="3695700" y="2857500"/>
                    </a:lnTo>
                    <a:lnTo>
                      <a:pt x="3810000" y="3035300"/>
                    </a:lnTo>
                    <a:lnTo>
                      <a:pt x="3975100" y="3238500"/>
                    </a:lnTo>
                    <a:lnTo>
                      <a:pt x="4178300" y="3390900"/>
                    </a:lnTo>
                    <a:lnTo>
                      <a:pt x="4457700" y="3492500"/>
                    </a:lnTo>
                    <a:lnTo>
                      <a:pt x="4775200" y="3568700"/>
                    </a:lnTo>
                    <a:lnTo>
                      <a:pt x="5080000" y="3606800"/>
                    </a:lnTo>
                    <a:lnTo>
                      <a:pt x="5448300" y="3632200"/>
                    </a:lnTo>
                  </a:path>
                </a:pathLst>
              </a:custGeom>
              <a:solidFill>
                <a:srgbClr val="0094CA"/>
              </a:solidFill>
              <a:ln w="38100" cmpd="sng">
                <a:solidFill>
                  <a:srgbClr val="0094C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" name="AutoShape 38">
                <a:extLst>
                  <a:ext uri="{FF2B5EF4-FFF2-40B4-BE49-F238E27FC236}">
                    <a16:creationId xmlns:a16="http://schemas.microsoft.com/office/drawing/2014/main" id="{B69224B5-DDEB-7A45-B609-7A8BEA99E0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21701" y="6081421"/>
                <a:ext cx="244470" cy="36065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25224">
                  <a:defRPr/>
                </a:pPr>
                <a:r>
                  <a:rPr lang="en-US" sz="9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4</a:t>
                </a:r>
                <a:endParaRPr lang="en-US" sz="900" dirty="0">
                  <a:solidFill>
                    <a:prstClr val="black"/>
                  </a:solidFill>
                  <a:latin typeface="Calibri"/>
                  <a:cs typeface="Helvetica" charset="0"/>
                </a:endParaRPr>
              </a:p>
            </p:txBody>
          </p:sp>
          <p:sp>
            <p:nvSpPr>
              <p:cNvPr id="67" name="Line 8">
                <a:extLst>
                  <a:ext uri="{FF2B5EF4-FFF2-40B4-BE49-F238E27FC236}">
                    <a16:creationId xmlns:a16="http://schemas.microsoft.com/office/drawing/2014/main" id="{C9C9A4FE-B7FE-1041-892C-75A9A9B907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563264" y="6041997"/>
                <a:ext cx="0" cy="112612"/>
              </a:xfrm>
              <a:prstGeom prst="line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marL="254048" indent="-205521">
                  <a:spcBef>
                    <a:spcPts val="1620"/>
                  </a:spcBef>
                  <a:buSzPct val="100000"/>
                  <a:buFont typeface="Arial" charset="0"/>
                  <a:buChar char="•"/>
                  <a:defRPr/>
                </a:pPr>
                <a:endParaRPr lang="en-US" sz="500">
                  <a:solidFill>
                    <a:srgbClr val="006D8F"/>
                  </a:solidFill>
                  <a:latin typeface="Calibri" charset="0"/>
                  <a:cs typeface="Calibri" charset="0"/>
                  <a:sym typeface="Calibri" charset="0"/>
                </a:endParaRP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BDF5296B-69F5-F945-9296-23E2261178B2}"/>
                  </a:ext>
                </a:extLst>
              </p:cNvPr>
              <p:cNvSpPr/>
              <p:nvPr/>
            </p:nvSpPr>
            <p:spPr>
              <a:xfrm>
                <a:off x="5754916" y="1979856"/>
                <a:ext cx="69077" cy="904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9" name="Line 15">
                <a:extLst>
                  <a:ext uri="{FF2B5EF4-FFF2-40B4-BE49-F238E27FC236}">
                    <a16:creationId xmlns:a16="http://schemas.microsoft.com/office/drawing/2014/main" id="{8642F461-A3A4-3C47-99CC-FB79FB1077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3420" y="2170352"/>
                <a:ext cx="142278" cy="0"/>
              </a:xfrm>
              <a:prstGeom prst="line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25224">
                  <a:defRPr/>
                </a:pPr>
                <a:endParaRPr lang="en-US" sz="1000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endParaRPr>
              </a:p>
            </p:txBody>
          </p:sp>
          <p:sp>
            <p:nvSpPr>
              <p:cNvPr id="70" name="AutoShape 25">
                <a:extLst>
                  <a:ext uri="{FF2B5EF4-FFF2-40B4-BE49-F238E27FC236}">
                    <a16:creationId xmlns:a16="http://schemas.microsoft.com/office/drawing/2014/main" id="{3F896175-07AC-A84E-AA17-F1C326ACDE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99" y="1988955"/>
                <a:ext cx="415601" cy="36065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25224">
                  <a:defRPr/>
                </a:pPr>
                <a:r>
                  <a:rPr lang="en-US" sz="9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8</a:t>
                </a:r>
                <a:endParaRPr lang="en-US" sz="900" dirty="0">
                  <a:solidFill>
                    <a:prstClr val="black"/>
                  </a:solidFill>
                  <a:latin typeface="Calibri"/>
                  <a:cs typeface="Helvetica" charset="0"/>
                </a:endParaRP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D29A4835-C42B-F645-ADEA-39C39041DB92}"/>
                  </a:ext>
                </a:extLst>
              </p:cNvPr>
              <p:cNvSpPr/>
              <p:nvPr/>
            </p:nvSpPr>
            <p:spPr>
              <a:xfrm>
                <a:off x="5685839" y="1948886"/>
                <a:ext cx="69077" cy="904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9C8B171B-13C8-3241-BDEF-FE75D5E52AAF}"/>
                  </a:ext>
                </a:extLst>
              </p:cNvPr>
              <p:cNvSpPr/>
              <p:nvPr/>
            </p:nvSpPr>
            <p:spPr>
              <a:xfrm>
                <a:off x="1159796" y="2263331"/>
                <a:ext cx="7392056" cy="3775555"/>
              </a:xfrm>
              <a:custGeom>
                <a:avLst/>
                <a:gdLst>
                  <a:gd name="connsiteX0" fmla="*/ 0 w 5448300"/>
                  <a:gd name="connsiteY0" fmla="*/ 3632200 h 3632200"/>
                  <a:gd name="connsiteX1" fmla="*/ 38100 w 5448300"/>
                  <a:gd name="connsiteY1" fmla="*/ 2870200 h 3632200"/>
                  <a:gd name="connsiteX2" fmla="*/ 88900 w 5448300"/>
                  <a:gd name="connsiteY2" fmla="*/ 2108200 h 3632200"/>
                  <a:gd name="connsiteX3" fmla="*/ 127000 w 5448300"/>
                  <a:gd name="connsiteY3" fmla="*/ 1638300 h 3632200"/>
                  <a:gd name="connsiteX4" fmla="*/ 203200 w 5448300"/>
                  <a:gd name="connsiteY4" fmla="*/ 1244600 h 3632200"/>
                  <a:gd name="connsiteX5" fmla="*/ 292100 w 5448300"/>
                  <a:gd name="connsiteY5" fmla="*/ 927100 h 3632200"/>
                  <a:gd name="connsiteX6" fmla="*/ 457200 w 5448300"/>
                  <a:gd name="connsiteY6" fmla="*/ 609600 h 3632200"/>
                  <a:gd name="connsiteX7" fmla="*/ 622300 w 5448300"/>
                  <a:gd name="connsiteY7" fmla="*/ 419100 h 3632200"/>
                  <a:gd name="connsiteX8" fmla="*/ 812800 w 5448300"/>
                  <a:gd name="connsiteY8" fmla="*/ 266700 h 3632200"/>
                  <a:gd name="connsiteX9" fmla="*/ 1117600 w 5448300"/>
                  <a:gd name="connsiteY9" fmla="*/ 127000 h 3632200"/>
                  <a:gd name="connsiteX10" fmla="*/ 1511300 w 5448300"/>
                  <a:gd name="connsiteY10" fmla="*/ 50800 h 3632200"/>
                  <a:gd name="connsiteX11" fmla="*/ 2006600 w 5448300"/>
                  <a:gd name="connsiteY11" fmla="*/ 12700 h 3632200"/>
                  <a:gd name="connsiteX12" fmla="*/ 2603500 w 5448300"/>
                  <a:gd name="connsiteY12" fmla="*/ 0 h 3632200"/>
                  <a:gd name="connsiteX13" fmla="*/ 3340100 w 5448300"/>
                  <a:gd name="connsiteY13" fmla="*/ 12700 h 3632200"/>
                  <a:gd name="connsiteX14" fmla="*/ 3365500 w 5448300"/>
                  <a:gd name="connsiteY14" fmla="*/ 571500 h 3632200"/>
                  <a:gd name="connsiteX15" fmla="*/ 3390900 w 5448300"/>
                  <a:gd name="connsiteY15" fmla="*/ 1143000 h 3632200"/>
                  <a:gd name="connsiteX16" fmla="*/ 3429000 w 5448300"/>
                  <a:gd name="connsiteY16" fmla="*/ 1689100 h 3632200"/>
                  <a:gd name="connsiteX17" fmla="*/ 3479800 w 5448300"/>
                  <a:gd name="connsiteY17" fmla="*/ 2044700 h 3632200"/>
                  <a:gd name="connsiteX18" fmla="*/ 3543300 w 5448300"/>
                  <a:gd name="connsiteY18" fmla="*/ 2387600 h 3632200"/>
                  <a:gd name="connsiteX19" fmla="*/ 3619500 w 5448300"/>
                  <a:gd name="connsiteY19" fmla="*/ 2654300 h 3632200"/>
                  <a:gd name="connsiteX20" fmla="*/ 3695700 w 5448300"/>
                  <a:gd name="connsiteY20" fmla="*/ 2857500 h 3632200"/>
                  <a:gd name="connsiteX21" fmla="*/ 3810000 w 5448300"/>
                  <a:gd name="connsiteY21" fmla="*/ 3035300 h 3632200"/>
                  <a:gd name="connsiteX22" fmla="*/ 3975100 w 5448300"/>
                  <a:gd name="connsiteY22" fmla="*/ 3238500 h 3632200"/>
                  <a:gd name="connsiteX23" fmla="*/ 4178300 w 5448300"/>
                  <a:gd name="connsiteY23" fmla="*/ 3390900 h 3632200"/>
                  <a:gd name="connsiteX24" fmla="*/ 4457700 w 5448300"/>
                  <a:gd name="connsiteY24" fmla="*/ 3492500 h 3632200"/>
                  <a:gd name="connsiteX25" fmla="*/ 4775200 w 5448300"/>
                  <a:gd name="connsiteY25" fmla="*/ 3568700 h 3632200"/>
                  <a:gd name="connsiteX26" fmla="*/ 5080000 w 5448300"/>
                  <a:gd name="connsiteY26" fmla="*/ 3606800 h 3632200"/>
                  <a:gd name="connsiteX27" fmla="*/ 5448300 w 5448300"/>
                  <a:gd name="connsiteY27" fmla="*/ 3632200 h 363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48300" h="3632200">
                    <a:moveTo>
                      <a:pt x="0" y="3632200"/>
                    </a:moveTo>
                    <a:lnTo>
                      <a:pt x="38100" y="2870200"/>
                    </a:lnTo>
                    <a:lnTo>
                      <a:pt x="88900" y="2108200"/>
                    </a:lnTo>
                    <a:lnTo>
                      <a:pt x="127000" y="1638300"/>
                    </a:lnTo>
                    <a:lnTo>
                      <a:pt x="203200" y="1244600"/>
                    </a:lnTo>
                    <a:lnTo>
                      <a:pt x="292100" y="927100"/>
                    </a:lnTo>
                    <a:lnTo>
                      <a:pt x="457200" y="609600"/>
                    </a:lnTo>
                    <a:lnTo>
                      <a:pt x="622300" y="419100"/>
                    </a:lnTo>
                    <a:lnTo>
                      <a:pt x="812800" y="266700"/>
                    </a:lnTo>
                    <a:lnTo>
                      <a:pt x="1117600" y="127000"/>
                    </a:lnTo>
                    <a:lnTo>
                      <a:pt x="1511300" y="50800"/>
                    </a:lnTo>
                    <a:lnTo>
                      <a:pt x="2006600" y="12700"/>
                    </a:lnTo>
                    <a:lnTo>
                      <a:pt x="2603500" y="0"/>
                    </a:lnTo>
                    <a:lnTo>
                      <a:pt x="3340100" y="12700"/>
                    </a:lnTo>
                    <a:lnTo>
                      <a:pt x="3365500" y="571500"/>
                    </a:lnTo>
                    <a:lnTo>
                      <a:pt x="3390900" y="1143000"/>
                    </a:lnTo>
                    <a:lnTo>
                      <a:pt x="3429000" y="1689100"/>
                    </a:lnTo>
                    <a:lnTo>
                      <a:pt x="3479800" y="2044700"/>
                    </a:lnTo>
                    <a:lnTo>
                      <a:pt x="3543300" y="2387600"/>
                    </a:lnTo>
                    <a:lnTo>
                      <a:pt x="3619500" y="2654300"/>
                    </a:lnTo>
                    <a:lnTo>
                      <a:pt x="3695700" y="2857500"/>
                    </a:lnTo>
                    <a:lnTo>
                      <a:pt x="3810000" y="3035300"/>
                    </a:lnTo>
                    <a:lnTo>
                      <a:pt x="3975100" y="3238500"/>
                    </a:lnTo>
                    <a:lnTo>
                      <a:pt x="4178300" y="3390900"/>
                    </a:lnTo>
                    <a:lnTo>
                      <a:pt x="4457700" y="3492500"/>
                    </a:lnTo>
                    <a:lnTo>
                      <a:pt x="4775200" y="3568700"/>
                    </a:lnTo>
                    <a:lnTo>
                      <a:pt x="5080000" y="3606800"/>
                    </a:lnTo>
                    <a:lnTo>
                      <a:pt x="5448300" y="3632200"/>
                    </a:lnTo>
                  </a:path>
                </a:pathLst>
              </a:custGeom>
              <a:ln w="38100" cmpd="sng">
                <a:solidFill>
                  <a:srgbClr val="0094C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1895CC27-AC3E-C34B-9875-E36C17C7AFE4}"/>
                  </a:ext>
                </a:extLst>
              </p:cNvPr>
              <p:cNvSpPr/>
              <p:nvPr/>
            </p:nvSpPr>
            <p:spPr>
              <a:xfrm>
                <a:off x="1574682" y="5805998"/>
                <a:ext cx="143459" cy="240763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rgbClr val="FF0000"/>
              </a:solidFill>
              <a:ln w="63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52133113-E4B1-994A-953C-ED8773106322}"/>
                  </a:ext>
                </a:extLst>
              </p:cNvPr>
              <p:cNvSpPr/>
              <p:nvPr/>
            </p:nvSpPr>
            <p:spPr>
              <a:xfrm>
                <a:off x="2624363" y="5391291"/>
                <a:ext cx="143460" cy="655468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rgbClr val="660066"/>
              </a:solidFill>
              <a:ln w="6350" cmpd="sng">
                <a:solidFill>
                  <a:srgbClr val="66006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64A65FE6-94FB-8D46-8C30-8F4DF09B3144}"/>
                  </a:ext>
                </a:extLst>
              </p:cNvPr>
              <p:cNvSpPr/>
              <p:nvPr/>
            </p:nvSpPr>
            <p:spPr>
              <a:xfrm>
                <a:off x="3626247" y="4358369"/>
                <a:ext cx="143460" cy="1698011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chemeClr val="bg1"/>
              </a:solidFill>
              <a:ln w="6350" cmpd="sng">
                <a:solidFill>
                  <a:schemeClr val="accent3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83281366-0C31-D144-8268-A04D5655EFE2}"/>
                  </a:ext>
                </a:extLst>
              </p:cNvPr>
              <p:cNvSpPr/>
              <p:nvPr/>
            </p:nvSpPr>
            <p:spPr>
              <a:xfrm>
                <a:off x="3626247" y="5203142"/>
                <a:ext cx="143460" cy="849005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 w="6350" cmpd="sng">
                <a:solidFill>
                  <a:schemeClr val="accent3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DE0C275E-32FF-814C-ADBE-451B42DD11EE}"/>
                  </a:ext>
                </a:extLst>
              </p:cNvPr>
              <p:cNvSpPr/>
              <p:nvPr/>
            </p:nvSpPr>
            <p:spPr>
              <a:xfrm>
                <a:off x="4656794" y="2899202"/>
                <a:ext cx="143460" cy="3134788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chemeClr val="bg1"/>
              </a:solidFill>
              <a:ln w="6350" cmpd="sng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FEA16EED-C6B8-5D4B-BF81-221769BCDB9D}"/>
                  </a:ext>
                </a:extLst>
              </p:cNvPr>
              <p:cNvSpPr/>
              <p:nvPr/>
            </p:nvSpPr>
            <p:spPr>
              <a:xfrm>
                <a:off x="4657888" y="5099467"/>
                <a:ext cx="143460" cy="946967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rgbClr val="000090"/>
              </a:solidFill>
              <a:ln w="6350" cmpd="sng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" name="Line 39">
                <a:extLst>
                  <a:ext uri="{FF2B5EF4-FFF2-40B4-BE49-F238E27FC236}">
                    <a16:creationId xmlns:a16="http://schemas.microsoft.com/office/drawing/2014/main" id="{12A2794C-64FA-1545-BE44-212400916E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39832" y="6037173"/>
                <a:ext cx="7196947" cy="1134"/>
              </a:xfrm>
              <a:prstGeom prst="line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marL="254048" indent="-205521">
                  <a:spcBef>
                    <a:spcPts val="1620"/>
                  </a:spcBef>
                  <a:buSzPct val="100000"/>
                  <a:buFont typeface="Arial" charset="0"/>
                  <a:buChar char="•"/>
                  <a:defRPr/>
                </a:pPr>
                <a:endParaRPr lang="en-US" sz="500">
                  <a:solidFill>
                    <a:srgbClr val="006D8F"/>
                  </a:solidFill>
                  <a:latin typeface="Calibri" charset="0"/>
                  <a:cs typeface="Calibri" charset="0"/>
                  <a:sym typeface="Calibri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41B7AB0-FCEF-8A4A-94F3-6BB00D63A29F}"/>
                </a:ext>
              </a:extLst>
            </p:cNvPr>
            <p:cNvGrpSpPr/>
            <p:nvPr/>
          </p:nvGrpSpPr>
          <p:grpSpPr>
            <a:xfrm>
              <a:off x="251520" y="1700809"/>
              <a:ext cx="8892480" cy="4752528"/>
              <a:chOff x="235947" y="972624"/>
              <a:chExt cx="10134138" cy="5869003"/>
            </a:xfrm>
          </p:grpSpPr>
          <p:sp>
            <p:nvSpPr>
              <p:cNvPr id="30" name="AutoShape 9">
                <a:extLst>
                  <a:ext uri="{FF2B5EF4-FFF2-40B4-BE49-F238E27FC236}">
                    <a16:creationId xmlns:a16="http://schemas.microsoft.com/office/drawing/2014/main" id="{97BEEA28-A1E9-1642-968F-B5A314D284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83634" y="6371919"/>
                <a:ext cx="2086451" cy="45434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25224">
                  <a:defRPr/>
                </a:pPr>
                <a:r>
                  <a:rPr lang="en-US" sz="9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time (</a:t>
                </a:r>
                <a:r>
                  <a:rPr lang="en-US" sz="900" dirty="0" err="1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ms</a:t>
                </a:r>
                <a:r>
                  <a:rPr lang="en-US" sz="9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)</a:t>
                </a:r>
                <a:endParaRPr lang="en-US" sz="900" dirty="0">
                  <a:solidFill>
                    <a:prstClr val="black"/>
                  </a:solidFill>
                  <a:latin typeface="Calibri"/>
                  <a:cs typeface="Helvetica" charset="0"/>
                </a:endParaRPr>
              </a:p>
            </p:txBody>
          </p: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F0245C35-0F73-DD4C-B712-12DC82145913}"/>
                  </a:ext>
                </a:extLst>
              </p:cNvPr>
              <p:cNvGrpSpPr/>
              <p:nvPr/>
            </p:nvGrpSpPr>
            <p:grpSpPr>
              <a:xfrm>
                <a:off x="235947" y="972624"/>
                <a:ext cx="9077638" cy="5869003"/>
                <a:chOff x="235947" y="963614"/>
                <a:chExt cx="9077638" cy="5987175"/>
              </a:xfrm>
            </p:grpSpPr>
            <p:sp>
              <p:nvSpPr>
                <p:cNvPr id="32" name="Line 7">
                  <a:extLst>
                    <a:ext uri="{FF2B5EF4-FFF2-40B4-BE49-F238E27FC236}">
                      <a16:creationId xmlns:a16="http://schemas.microsoft.com/office/drawing/2014/main" id="{A4DFC2D5-22F5-4842-96FE-A4CE1EB156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008951" y="6436255"/>
                  <a:ext cx="0" cy="141868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5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33" name="Line 8">
                  <a:extLst>
                    <a:ext uri="{FF2B5EF4-FFF2-40B4-BE49-F238E27FC236}">
                      <a16:creationId xmlns:a16="http://schemas.microsoft.com/office/drawing/2014/main" id="{EE79648D-34B9-8A42-B2FD-D493E2F102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6686551" y="6436254"/>
                  <a:ext cx="0" cy="141867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5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34" name="Line 11">
                  <a:extLst>
                    <a:ext uri="{FF2B5EF4-FFF2-40B4-BE49-F238E27FC236}">
                      <a16:creationId xmlns:a16="http://schemas.microsoft.com/office/drawing/2014/main" id="{DA0D7A00-77C7-414A-A36C-6155C6B6B3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266115" y="963614"/>
                  <a:ext cx="8797" cy="5440767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5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35" name="AutoShape 12">
                  <a:extLst>
                    <a:ext uri="{FF2B5EF4-FFF2-40B4-BE49-F238E27FC236}">
                      <a16:creationId xmlns:a16="http://schemas.microsoft.com/office/drawing/2014/main" id="{149FE2C0-726B-EF46-9511-13D23EEA9E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0000">
                  <a:off x="-1389613" y="3687582"/>
                  <a:ext cx="3743325" cy="49220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Brightness (n/cm</a:t>
                  </a:r>
                  <a:r>
                    <a:rPr lang="en-US" sz="900" baseline="32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</a:t>
                  </a: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/s/</a:t>
                  </a:r>
                  <a:r>
                    <a:rPr lang="en-US" sz="9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sr</a:t>
                  </a: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/</a:t>
                  </a:r>
                  <a:r>
                    <a:rPr lang="en-US" sz="9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Å</a:t>
                  </a: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)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36" name="Line 15">
                  <a:extLst>
                    <a:ext uri="{FF2B5EF4-FFF2-40B4-BE49-F238E27FC236}">
                      <a16:creationId xmlns:a16="http://schemas.microsoft.com/office/drawing/2014/main" id="{258C77D5-0B39-6140-BF2A-21F0DE817E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03360" y="2774493"/>
                  <a:ext cx="165021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37" name="Line 20">
                  <a:extLst>
                    <a:ext uri="{FF2B5EF4-FFF2-40B4-BE49-F238E27FC236}">
                      <a16:creationId xmlns:a16="http://schemas.microsoft.com/office/drawing/2014/main" id="{1ED77F4B-6B1A-3A4A-AA5A-6E5679DD1F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15967" y="3384169"/>
                  <a:ext cx="166961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38" name="AutoShape 25">
                  <a:extLst>
                    <a:ext uri="{FF2B5EF4-FFF2-40B4-BE49-F238E27FC236}">
                      <a16:creationId xmlns:a16="http://schemas.microsoft.com/office/drawing/2014/main" id="{642C3C6B-C210-8543-B64F-D144AD8109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3528" y="1923241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7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39" name="AutoShape 26">
                  <a:extLst>
                    <a:ext uri="{FF2B5EF4-FFF2-40B4-BE49-F238E27FC236}">
                      <a16:creationId xmlns:a16="http://schemas.microsoft.com/office/drawing/2014/main" id="{F9E3E5F5-417B-9E43-922E-74677CB6AA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4809" y="3129926"/>
                  <a:ext cx="397820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5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0" name="AutoShape 27">
                  <a:extLst>
                    <a:ext uri="{FF2B5EF4-FFF2-40B4-BE49-F238E27FC236}">
                      <a16:creationId xmlns:a16="http://schemas.microsoft.com/office/drawing/2014/main" id="{7FAEB7D5-9534-0B4E-8CA3-75E3487D8A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6831" y="1316875"/>
                  <a:ext cx="903923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x10</a:t>
                  </a:r>
                  <a:r>
                    <a:rPr lang="en-US" sz="900" baseline="32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14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1" name="AutoShape 28">
                  <a:extLst>
                    <a:ext uri="{FF2B5EF4-FFF2-40B4-BE49-F238E27FC236}">
                      <a16:creationId xmlns:a16="http://schemas.microsoft.com/office/drawing/2014/main" id="{048055BE-7CD6-CD46-BD38-05030A1A37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8294" y="5473029"/>
                  <a:ext cx="1112000" cy="83905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UK TS1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128 kW</a:t>
                  </a:r>
                  <a:endParaRPr lang="en-US" sz="800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2" name="AutoShape 29">
                  <a:extLst>
                    <a:ext uri="{FF2B5EF4-FFF2-40B4-BE49-F238E27FC236}">
                      <a16:creationId xmlns:a16="http://schemas.microsoft.com/office/drawing/2014/main" id="{C44FFA4D-3ADF-C641-8D59-AEFABE2175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3607" y="5124349"/>
                  <a:ext cx="1218336" cy="845768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/>
                      <a:cs typeface="Helvetica Light"/>
                      <a:sym typeface="Helvetica Light" charset="0"/>
                    </a:rPr>
                    <a:t>UK TS2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/>
                      <a:cs typeface="Helvetica Light"/>
                    </a:rPr>
                    <a:t>32 kW</a:t>
                  </a:r>
                </a:p>
              </p:txBody>
            </p:sp>
            <p:sp>
              <p:nvSpPr>
                <p:cNvPr id="43" name="AutoShape 30">
                  <a:extLst>
                    <a:ext uri="{FF2B5EF4-FFF2-40B4-BE49-F238E27FC236}">
                      <a16:creationId xmlns:a16="http://schemas.microsoft.com/office/drawing/2014/main" id="{A09620E9-855D-CF44-968F-912F93A016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27176" y="4799461"/>
                  <a:ext cx="1149812" cy="65049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SNS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1-2 MW </a:t>
                  </a:r>
                  <a:endParaRPr lang="en-US" sz="800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4" name="AutoShape 31">
                  <a:extLst>
                    <a:ext uri="{FF2B5EF4-FFF2-40B4-BE49-F238E27FC236}">
                      <a16:creationId xmlns:a16="http://schemas.microsoft.com/office/drawing/2014/main" id="{EB2E74B1-43B3-5C44-9C28-31CB23DBA3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35973" y="4847282"/>
                  <a:ext cx="1558335" cy="58616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JPARC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0.3-1 MW</a:t>
                  </a:r>
                  <a:endParaRPr lang="en-US" sz="800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5" name="AutoShape 32">
                  <a:extLst>
                    <a:ext uri="{FF2B5EF4-FFF2-40B4-BE49-F238E27FC236}">
                      <a16:creationId xmlns:a16="http://schemas.microsoft.com/office/drawing/2014/main" id="{818142FB-8E8E-E042-A1A7-27063C3738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03466" y="5837229"/>
                  <a:ext cx="1917518" cy="518876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ILL 57 MW</a:t>
                  </a:r>
                  <a:endParaRPr lang="en-US" sz="800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6" name="AutoShape 34">
                  <a:extLst>
                    <a:ext uri="{FF2B5EF4-FFF2-40B4-BE49-F238E27FC236}">
                      <a16:creationId xmlns:a16="http://schemas.microsoft.com/office/drawing/2014/main" id="{16ACA8A2-DB59-C14A-85D5-FD3202305A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1239" y="1663058"/>
                  <a:ext cx="2889372" cy="70788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ESS 5 MW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2015 design</a:t>
                  </a:r>
                </a:p>
              </p:txBody>
            </p:sp>
            <p:sp>
              <p:nvSpPr>
                <p:cNvPr id="47" name="AutoShape 35">
                  <a:extLst>
                    <a:ext uri="{FF2B5EF4-FFF2-40B4-BE49-F238E27FC236}">
                      <a16:creationId xmlns:a16="http://schemas.microsoft.com/office/drawing/2014/main" id="{EDCD7ACF-733B-1744-8424-3653D427C6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5967" y="6465810"/>
                  <a:ext cx="280154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0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8" name="AutoShape 36">
                  <a:extLst>
                    <a:ext uri="{FF2B5EF4-FFF2-40B4-BE49-F238E27FC236}">
                      <a16:creationId xmlns:a16="http://schemas.microsoft.com/office/drawing/2014/main" id="{6DD06AA3-8DB3-5E40-B320-1D5C0E32F6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158" y="6496299"/>
                  <a:ext cx="280153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9" name="AutoShape 37">
                  <a:extLst>
                    <a:ext uri="{FF2B5EF4-FFF2-40B4-BE49-F238E27FC236}">
                      <a16:creationId xmlns:a16="http://schemas.microsoft.com/office/drawing/2014/main" id="{37CF54A9-513B-E342-9645-146F632567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06909" y="6496446"/>
                  <a:ext cx="280153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0" name="AutoShape 38">
                  <a:extLst>
                    <a:ext uri="{FF2B5EF4-FFF2-40B4-BE49-F238E27FC236}">
                      <a16:creationId xmlns:a16="http://schemas.microsoft.com/office/drawing/2014/main" id="{1139E1E7-0311-B249-8649-627CB65ED7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34752" y="6482662"/>
                  <a:ext cx="278606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3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1" name="Line 40">
                  <a:extLst>
                    <a:ext uri="{FF2B5EF4-FFF2-40B4-BE49-F238E27FC236}">
                      <a16:creationId xmlns:a16="http://schemas.microsoft.com/office/drawing/2014/main" id="{C9683BF4-6D36-FB4D-A200-6C492727F9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846202" y="6436255"/>
                  <a:ext cx="1547" cy="155652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5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52" name="AutoShape 25">
                  <a:extLst>
                    <a:ext uri="{FF2B5EF4-FFF2-40B4-BE49-F238E27FC236}">
                      <a16:creationId xmlns:a16="http://schemas.microsoft.com/office/drawing/2014/main" id="{4899B5A7-3447-6D49-B9AA-AD2DDC7E30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2960" y="4387438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3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3" name="AutoShape 25">
                  <a:extLst>
                    <a:ext uri="{FF2B5EF4-FFF2-40B4-BE49-F238E27FC236}">
                      <a16:creationId xmlns:a16="http://schemas.microsoft.com/office/drawing/2014/main" id="{78D09CE2-C2DF-F645-BBE0-7B20C59533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8295" y="3759538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4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4" name="AutoShape 25">
                  <a:extLst>
                    <a:ext uri="{FF2B5EF4-FFF2-40B4-BE49-F238E27FC236}">
                      <a16:creationId xmlns:a16="http://schemas.microsoft.com/office/drawing/2014/main" id="{9394F7C8-FF28-1646-9A42-85B09845FB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2999" y="5621550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5" name="AutoShape 25">
                  <a:extLst>
                    <a:ext uri="{FF2B5EF4-FFF2-40B4-BE49-F238E27FC236}">
                      <a16:creationId xmlns:a16="http://schemas.microsoft.com/office/drawing/2014/main" id="{3B6FB6D9-6B9E-5447-8614-3B4C8FF57B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4249" y="5014440"/>
                  <a:ext cx="473630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6" name="Line 20">
                  <a:extLst>
                    <a:ext uri="{FF2B5EF4-FFF2-40B4-BE49-F238E27FC236}">
                      <a16:creationId xmlns:a16="http://schemas.microsoft.com/office/drawing/2014/main" id="{55934B2C-7CF9-8440-BE99-A4FB4A543A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03360" y="4008765"/>
                  <a:ext cx="146464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57" name="Line 20">
                  <a:extLst>
                    <a:ext uri="{FF2B5EF4-FFF2-40B4-BE49-F238E27FC236}">
                      <a16:creationId xmlns:a16="http://schemas.microsoft.com/office/drawing/2014/main" id="{A0AEF563-2C1E-8947-8B3F-1E2654ECDA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09067" y="4627611"/>
                  <a:ext cx="146949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58" name="Line 20">
                  <a:extLst>
                    <a:ext uri="{FF2B5EF4-FFF2-40B4-BE49-F238E27FC236}">
                      <a16:creationId xmlns:a16="http://schemas.microsoft.com/office/drawing/2014/main" id="{05A3BBED-D955-0240-AC89-1A2752AFBE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17906" y="5241357"/>
                  <a:ext cx="145009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59" name="Line 20">
                  <a:extLst>
                    <a:ext uri="{FF2B5EF4-FFF2-40B4-BE49-F238E27FC236}">
                      <a16:creationId xmlns:a16="http://schemas.microsoft.com/office/drawing/2014/main" id="{918C65F4-5DE9-5642-B34C-6C616EDF4E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17906" y="5857625"/>
                  <a:ext cx="138110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60" name="Line 15">
                  <a:extLst>
                    <a:ext uri="{FF2B5EF4-FFF2-40B4-BE49-F238E27FC236}">
                      <a16:creationId xmlns:a16="http://schemas.microsoft.com/office/drawing/2014/main" id="{664FD2AE-74A4-414C-AF8E-AB54FD0FE7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93872" y="2176965"/>
                  <a:ext cx="162144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61" name="AutoShape 25">
                  <a:extLst>
                    <a:ext uri="{FF2B5EF4-FFF2-40B4-BE49-F238E27FC236}">
                      <a16:creationId xmlns:a16="http://schemas.microsoft.com/office/drawing/2014/main" id="{103DC0B6-9603-6C45-802C-45E41F141D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6146" y="2531972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6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62" name="AutoShape 31">
                  <a:extLst>
                    <a:ext uri="{FF2B5EF4-FFF2-40B4-BE49-F238E27FC236}">
                      <a16:creationId xmlns:a16="http://schemas.microsoft.com/office/drawing/2014/main" id="{07F16DEC-23AA-AB4A-A34B-F91753D6F4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2664" y="2237790"/>
                  <a:ext cx="1420663" cy="106985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0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λ</a:t>
                  </a:r>
                  <a:r>
                    <a:rPr lang="en-US" sz="1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 = 1.5 </a:t>
                  </a:r>
                  <a:r>
                    <a:rPr lang="en-US" sz="10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Å</a:t>
                  </a:r>
                  <a:endParaRPr lang="en-US" sz="10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63" name="AutoShape 34">
                  <a:extLst>
                    <a:ext uri="{FF2B5EF4-FFF2-40B4-BE49-F238E27FC236}">
                      <a16:creationId xmlns:a16="http://schemas.microsoft.com/office/drawing/2014/main" id="{8346129F-BBED-E24A-A9AE-B730880D1C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2929" y="4175933"/>
                  <a:ext cx="2357014" cy="618846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ESS 5 MW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2012 design (TDR)</a:t>
                  </a:r>
                </a:p>
              </p:txBody>
            </p:sp>
            <p:sp>
              <p:nvSpPr>
                <p:cNvPr id="64" name="Line 6" descr="tile_paper_blue.jpg">
                  <a:extLst>
                    <a:ext uri="{FF2B5EF4-FFF2-40B4-BE49-F238E27FC236}">
                      <a16:creationId xmlns:a16="http://schemas.microsoft.com/office/drawing/2014/main" id="{68AA3E8F-9AD3-B345-AE16-33A11A2CBA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86629" y="6281429"/>
                  <a:ext cx="8026956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D07E39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48527">
                    <a:spcBef>
                      <a:spcPts val="1620"/>
                    </a:spcBef>
                    <a:buSzPct val="100000"/>
                    <a:defRPr/>
                  </a:pPr>
                  <a:endParaRPr lang="en-US" sz="500" dirty="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</p:grpSp>
        </p:grp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11CC6E11-DDD5-7B49-9209-40E5CB2631E9}"/>
              </a:ext>
            </a:extLst>
          </p:cNvPr>
          <p:cNvSpPr txBox="1"/>
          <p:nvPr/>
        </p:nvSpPr>
        <p:spPr>
          <a:xfrm>
            <a:off x="6957854" y="510075"/>
            <a:ext cx="2055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empty space for energy upgrades</a:t>
            </a:r>
          </a:p>
        </p:txBody>
      </p:sp>
      <p:sp>
        <p:nvSpPr>
          <p:cNvPr id="3" name="ZoneTexte 3">
            <a:extLst>
              <a:ext uri="{FF2B5EF4-FFF2-40B4-BE49-F238E27FC236}">
                <a16:creationId xmlns:a16="http://schemas.microsoft.com/office/drawing/2014/main" id="{D9BDDFCD-F1F0-EFCA-E35F-F79F9D88EDF5}"/>
              </a:ext>
            </a:extLst>
          </p:cNvPr>
          <p:cNvSpPr txBox="1"/>
          <p:nvPr/>
        </p:nvSpPr>
        <p:spPr>
          <a:xfrm>
            <a:off x="301057" y="6095327"/>
            <a:ext cx="4770217" cy="400110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  <a:cs typeface="Times New Roman"/>
              </a:rPr>
              <a:t>Linac ready by 2025 (protons on the target)</a:t>
            </a:r>
          </a:p>
        </p:txBody>
      </p:sp>
    </p:spTree>
    <p:extLst>
      <p:ext uri="{BB962C8B-B14F-4D97-AF65-F5344CB8AC3E}">
        <p14:creationId xmlns:p14="http://schemas.microsoft.com/office/powerpoint/2010/main" val="123154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4398"/>
            <a:ext cx="6940781" cy="103930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400" dirty="0">
                <a:solidFill>
                  <a:srgbClr val="0000FF"/>
                </a:solidFill>
              </a:rPr>
              <a:t>ESSνSB+ kick-off meeting</a:t>
            </a:r>
            <a:br>
              <a:rPr lang="en-GB" sz="4400" dirty="0">
                <a:solidFill>
                  <a:srgbClr val="0000FF"/>
                </a:solidFill>
              </a:rPr>
            </a:br>
            <a:r>
              <a:rPr lang="en-GB" sz="2800" dirty="0">
                <a:solidFill>
                  <a:srgbClr val="0000FF"/>
                </a:solidFill>
              </a:rPr>
              <a:t>(ESS, Lund, Jan. 17 2023)</a:t>
            </a:r>
            <a:endParaRPr lang="en-GB" sz="44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2374232" cy="198783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Venice, 29/05/2023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4" name="Groupe 17">
            <a:extLst>
              <a:ext uri="{FF2B5EF4-FFF2-40B4-BE49-F238E27FC236}">
                <a16:creationId xmlns:a16="http://schemas.microsoft.com/office/drawing/2014/main" id="{3612FD3F-EEB9-162A-4AB6-A0FFF1D5A0B7}"/>
              </a:ext>
            </a:extLst>
          </p:cNvPr>
          <p:cNvGrpSpPr/>
          <p:nvPr/>
        </p:nvGrpSpPr>
        <p:grpSpPr>
          <a:xfrm>
            <a:off x="145656" y="1165253"/>
            <a:ext cx="8852687" cy="5308513"/>
            <a:chOff x="361369" y="207115"/>
            <a:chExt cx="10944035" cy="6231815"/>
          </a:xfrm>
        </p:grpSpPr>
        <p:pic>
          <p:nvPicPr>
            <p:cNvPr id="8" name="Image 2">
              <a:extLst>
                <a:ext uri="{FF2B5EF4-FFF2-40B4-BE49-F238E27FC236}">
                  <a16:creationId xmlns:a16="http://schemas.microsoft.com/office/drawing/2014/main" id="{6072FE28-3272-EF0A-5FB1-F9A2E652FC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73624" y="950259"/>
              <a:ext cx="8310282" cy="499334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1E950A9-BF40-F522-3A9E-F6DF205AFD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4007" y="2211672"/>
              <a:ext cx="1399617" cy="68724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F8C9838-7EDC-C7A8-9ADA-D146F0AA4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63546" y="225510"/>
              <a:ext cx="759773" cy="75977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B906D26-3FB1-19D2-616B-C0F828D07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1359" y="300174"/>
              <a:ext cx="798790" cy="69881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1F06ABF-92C8-2470-C8F8-1C8DE39E5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74141" y="217734"/>
              <a:ext cx="875708" cy="77578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965F385-C9FE-6879-1110-89FACA2E9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13069" y="207115"/>
              <a:ext cx="699648" cy="78907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57E7554-F473-4423-B647-201B56EEBF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63200" y="251975"/>
              <a:ext cx="616714" cy="69477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DB8F65F-4628-91FA-C99B-7697EA94F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1691" y="292603"/>
              <a:ext cx="692680" cy="69268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5090923-6AC6-ABA4-7082-0877A6A17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75993" y="1010053"/>
              <a:ext cx="802329" cy="55854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CA41A8B-4155-AFA6-C626-F64B0830F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4251" y="2693753"/>
              <a:ext cx="618257" cy="82434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C7A97C7-C0E9-0C05-F8AC-B9E47DA91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21229" y="208530"/>
              <a:ext cx="829495" cy="82949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22D866F-7861-755B-5205-02F80B585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9708" y="4616375"/>
              <a:ext cx="1373583" cy="54485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5BE0667-6A00-C3F6-C408-FA502ABF3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47517" y="250835"/>
              <a:ext cx="774971" cy="73465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4115B57-FB5B-9AC7-7D4C-78589D85A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9708" y="3274328"/>
              <a:ext cx="1348403" cy="60245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69E83D4-54C6-43F3-2A33-B4C46B1088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858" t="24836" r="5645" b="22812"/>
            <a:stretch/>
          </p:blipFill>
          <p:spPr>
            <a:xfrm>
              <a:off x="740273" y="875486"/>
              <a:ext cx="1186721" cy="71004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8AEA3D4-4640-A3D2-CE1F-411DC31B1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0147" y="1653490"/>
              <a:ext cx="1095257" cy="60315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E31563E-BD15-32F8-6FAA-EA5B90CC1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75993" y="232390"/>
              <a:ext cx="722797" cy="71436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C8CF394-9431-FB7D-9AA3-BB199CA46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4854" y="473605"/>
              <a:ext cx="1189249" cy="47490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5A0C4D0-4AAF-7297-D97D-0D52230AF6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2965" y="1559338"/>
              <a:ext cx="1423696" cy="63826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2200388-77EC-20BA-AAA5-4F24A77F42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8790" y="4023946"/>
              <a:ext cx="1382747" cy="445266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9662BCC-DD78-BAFF-0F4E-64DB5D050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1369" y="5287470"/>
              <a:ext cx="1566887" cy="362343"/>
            </a:xfrm>
            <a:prstGeom prst="rect">
              <a:avLst/>
            </a:prstGeom>
          </p:spPr>
        </p:pic>
        <p:pic>
          <p:nvPicPr>
            <p:cNvPr id="30" name="Image 26">
              <a:extLst>
                <a:ext uri="{FF2B5EF4-FFF2-40B4-BE49-F238E27FC236}">
                  <a16:creationId xmlns:a16="http://schemas.microsoft.com/office/drawing/2014/main" id="{63D6D490-6C9D-ED0E-B52A-771097B48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93142" y="241807"/>
              <a:ext cx="1016450" cy="698810"/>
            </a:xfrm>
            <a:prstGeom prst="rect">
              <a:avLst/>
            </a:prstGeom>
          </p:spPr>
        </p:pic>
        <p:pic>
          <p:nvPicPr>
            <p:cNvPr id="31" name="Image 1">
              <a:extLst>
                <a:ext uri="{FF2B5EF4-FFF2-40B4-BE49-F238E27FC236}">
                  <a16:creationId xmlns:a16="http://schemas.microsoft.com/office/drawing/2014/main" id="{778C31B0-4BA5-2666-F7E3-B28C38C57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78321" y="5000296"/>
              <a:ext cx="2713728" cy="12990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38C6D0F-116A-83B1-01D5-B9DC77532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0153" y="309943"/>
              <a:ext cx="707451" cy="707451"/>
            </a:xfrm>
            <a:prstGeom prst="rect">
              <a:avLst/>
            </a:prstGeom>
          </p:spPr>
        </p:pic>
        <p:pic>
          <p:nvPicPr>
            <p:cNvPr id="33" name="Picture 24">
              <a:extLst>
                <a:ext uri="{FF2B5EF4-FFF2-40B4-BE49-F238E27FC236}">
                  <a16:creationId xmlns:a16="http://schemas.microsoft.com/office/drawing/2014/main" id="{285F4AED-CFC5-1C08-45DB-535266956200}"/>
                </a:ext>
              </a:extLst>
            </p:cNvPr>
            <p:cNvPicPr>
              <a:picLocks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1335" y="5401556"/>
              <a:ext cx="850024" cy="49650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4" name="Picture 27">
              <a:extLst>
                <a:ext uri="{FF2B5EF4-FFF2-40B4-BE49-F238E27FC236}">
                  <a16:creationId xmlns:a16="http://schemas.microsoft.com/office/drawing/2014/main" id="{680B7BD7-6E91-9A77-7778-E5297978C9B6}"/>
                </a:ext>
              </a:extLst>
            </p:cNvPr>
            <p:cNvPicPr>
              <a:picLocks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1392" y="5396777"/>
              <a:ext cx="850024" cy="49623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5" name="Picture 29">
              <a:extLst>
                <a:ext uri="{FF2B5EF4-FFF2-40B4-BE49-F238E27FC236}">
                  <a16:creationId xmlns:a16="http://schemas.microsoft.com/office/drawing/2014/main" id="{BD5BC3DA-1CA5-F605-5D31-839BA1592627}"/>
                </a:ext>
              </a:extLst>
            </p:cNvPr>
            <p:cNvPicPr>
              <a:picLocks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4946" y="5395108"/>
              <a:ext cx="850024" cy="49731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6" name="Picture 30">
              <a:extLst>
                <a:ext uri="{FF2B5EF4-FFF2-40B4-BE49-F238E27FC236}">
                  <a16:creationId xmlns:a16="http://schemas.microsoft.com/office/drawing/2014/main" id="{5B193F70-A564-6DDB-9E34-11A55B51D463}"/>
                </a:ext>
              </a:extLst>
            </p:cNvPr>
            <p:cNvPicPr>
              <a:picLocks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29251" y="5936118"/>
              <a:ext cx="850024" cy="49650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51C3019-0909-A86A-6BA9-A096CCC381D8}"/>
                </a:ext>
              </a:extLst>
            </p:cNvPr>
            <p:cNvPicPr>
              <a:picLocks/>
            </p:cNvPicPr>
            <p:nvPr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20343" y="5401558"/>
              <a:ext cx="850024" cy="49651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8" name="Picture 39">
              <a:extLst>
                <a:ext uri="{FF2B5EF4-FFF2-40B4-BE49-F238E27FC236}">
                  <a16:creationId xmlns:a16="http://schemas.microsoft.com/office/drawing/2014/main" id="{A49C7BC5-66A8-9309-B13F-8A9B50042375}"/>
                </a:ext>
              </a:extLst>
            </p:cNvPr>
            <p:cNvPicPr>
              <a:picLocks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6767" y="5395108"/>
              <a:ext cx="850024" cy="49651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9" name="Picture 41">
              <a:extLst>
                <a:ext uri="{FF2B5EF4-FFF2-40B4-BE49-F238E27FC236}">
                  <a16:creationId xmlns:a16="http://schemas.microsoft.com/office/drawing/2014/main" id="{FE81DDB8-5546-58F5-9A0D-8C634797EF92}"/>
                </a:ext>
              </a:extLst>
            </p:cNvPr>
            <p:cNvPicPr>
              <a:picLocks/>
            </p:cNvPicPr>
            <p:nvPr/>
          </p:nvPicPr>
          <p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66783" y="5942420"/>
              <a:ext cx="850024" cy="49651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0" name="Picture 42">
              <a:extLst>
                <a:ext uri="{FF2B5EF4-FFF2-40B4-BE49-F238E27FC236}">
                  <a16:creationId xmlns:a16="http://schemas.microsoft.com/office/drawing/2014/main" id="{7EFE97A9-DE38-F1BD-10C6-5DD2F45DAB3D}"/>
                </a:ext>
              </a:extLst>
            </p:cNvPr>
            <p:cNvPicPr>
              <a:picLocks/>
            </p:cNvPicPr>
            <p:nvPr/>
          </p:nvPicPr>
          <p:blipFill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08894" y="5942420"/>
              <a:ext cx="850024" cy="49651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1" name="Picture 33">
              <a:extLst>
                <a:ext uri="{FF2B5EF4-FFF2-40B4-BE49-F238E27FC236}">
                  <a16:creationId xmlns:a16="http://schemas.microsoft.com/office/drawing/2014/main" id="{9B0ECE03-F9EC-86E6-0F7C-853BE98C6818}"/>
                </a:ext>
              </a:extLst>
            </p:cNvPr>
            <p:cNvPicPr>
              <a:picLocks/>
            </p:cNvPicPr>
            <p:nvPr/>
          </p:nvPicPr>
          <p:blipFill>
            <a:blip r:embed="rId3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12920" y="5942420"/>
              <a:ext cx="850024" cy="49651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2" name="Picture 34">
              <a:extLst>
                <a:ext uri="{FF2B5EF4-FFF2-40B4-BE49-F238E27FC236}">
                  <a16:creationId xmlns:a16="http://schemas.microsoft.com/office/drawing/2014/main" id="{D12DCB5D-83FE-5AB8-EDBF-D3AFFD0BE1D7}"/>
                </a:ext>
              </a:extLst>
            </p:cNvPr>
            <p:cNvPicPr>
              <a:picLocks/>
            </p:cNvPicPr>
            <p:nvPr/>
          </p:nvPicPr>
          <p:blipFill rotWithShape="1">
            <a:blip r:embed="rId3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6627" b="16486"/>
            <a:stretch/>
          </p:blipFill>
          <p:spPr>
            <a:xfrm>
              <a:off x="6606019" y="5389499"/>
              <a:ext cx="850024" cy="49651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3" name="Image 53">
            <a:extLst>
              <a:ext uri="{FF2B5EF4-FFF2-40B4-BE49-F238E27FC236}">
                <a16:creationId xmlns:a16="http://schemas.microsoft.com/office/drawing/2014/main" id="{8DD0CB76-CFC3-2C51-5894-1B4F9AC82DF8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682" y="6054935"/>
            <a:ext cx="754693" cy="41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35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ss_max_vision_2011_v2_0.jpg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7688"/>
            <a:ext cx="9144000" cy="5206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4931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767769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sz="5400" dirty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Conclusion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Venice, 29/05/2023</a:t>
            </a:r>
            <a:endParaRPr lang="en-GB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  <p:sp>
        <p:nvSpPr>
          <p:cNvPr id="5" name="ZoneTexte 4"/>
          <p:cNvSpPr txBox="1"/>
          <p:nvPr/>
        </p:nvSpPr>
        <p:spPr>
          <a:xfrm>
            <a:off x="0" y="919925"/>
            <a:ext cx="91440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The ESS proton linac will be soon the most powerful linac in the world. 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ESS can also become a neutrino facility (ESSνSB ) with enough protons to go to the 2</a:t>
            </a:r>
            <a:r>
              <a:rPr lang="en-GB" sz="2400" baseline="30000" dirty="0">
                <a:latin typeface="Times New Roman"/>
                <a:cs typeface="Times New Roman"/>
              </a:rPr>
              <a:t>nd</a:t>
            </a:r>
            <a:r>
              <a:rPr lang="en-GB" sz="2400" dirty="0">
                <a:latin typeface="Times New Roman"/>
                <a:cs typeface="Times New Roman"/>
              </a:rPr>
              <a:t> oscillation maximum and increase significantly the CPV sensitivity and precise measurement of </a:t>
            </a:r>
            <a:r>
              <a:rPr lang="en-GB" sz="2400" dirty="0" err="1">
                <a:latin typeface="Times New Roman"/>
                <a:cs typeface="Times New Roman"/>
              </a:rPr>
              <a:t>δ</a:t>
            </a:r>
            <a:r>
              <a:rPr lang="en-GB" sz="2400" baseline="-25000" dirty="0" err="1">
                <a:latin typeface="Times New Roman"/>
                <a:cs typeface="Times New Roman"/>
              </a:rPr>
              <a:t>CP</a:t>
            </a:r>
            <a:r>
              <a:rPr lang="en-GB" sz="2400" dirty="0">
                <a:latin typeface="Times New Roman"/>
                <a:cs typeface="Times New Roman"/>
              </a:rPr>
              <a:t>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CPV: 5 </a:t>
            </a:r>
            <a:r>
              <a:rPr lang="en-GB" sz="2400" dirty="0" err="1">
                <a:latin typeface="Times New Roman"/>
                <a:cs typeface="Times New Roman"/>
              </a:rPr>
              <a:t>σ</a:t>
            </a:r>
            <a:r>
              <a:rPr lang="en-GB" sz="2400" dirty="0">
                <a:latin typeface="Times New Roman"/>
                <a:cs typeface="Times New Roman"/>
              </a:rPr>
              <a:t> could be reached over 70% of </a:t>
            </a:r>
            <a:r>
              <a:rPr lang="en-GB" sz="2400" dirty="0" err="1">
                <a:latin typeface="Times New Roman"/>
                <a:cs typeface="Times New Roman"/>
              </a:rPr>
              <a:t>δ</a:t>
            </a:r>
            <a:r>
              <a:rPr lang="en-GB" sz="2400" baseline="-25000" dirty="0" err="1">
                <a:latin typeface="Times New Roman"/>
                <a:cs typeface="Times New Roman"/>
              </a:rPr>
              <a:t>CP</a:t>
            </a:r>
            <a:r>
              <a:rPr lang="en-GB" sz="2400" dirty="0">
                <a:latin typeface="Times New Roman"/>
                <a:cs typeface="Times New Roman"/>
              </a:rPr>
              <a:t> range by ESSνSB with large physics potential with less than 8° precision.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The European Spallation Source will be ready by 2025, upgrade decisions by this moment.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Conceptual Design Report published on </a:t>
            </a:r>
            <a:r>
              <a:rPr lang="en-GB" sz="2400" dirty="0" err="1">
                <a:latin typeface="Times New Roman"/>
                <a:cs typeface="Times New Roman"/>
              </a:rPr>
              <a:t>arXiv</a:t>
            </a:r>
            <a:r>
              <a:rPr lang="en-GB" sz="2400" dirty="0">
                <a:latin typeface="Times New Roman"/>
                <a:cs typeface="Times New Roman"/>
              </a:rPr>
              <a:t>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b="1" dirty="0">
                <a:solidFill>
                  <a:srgbClr val="0432FF"/>
                </a:solidFill>
                <a:latin typeface="Times New Roman"/>
                <a:cs typeface="Times New Roman"/>
              </a:rPr>
              <a:t>Rich muon program for future ESS upgrades</a:t>
            </a:r>
            <a:r>
              <a:rPr lang="en-GB" sz="2400" dirty="0">
                <a:latin typeface="Times New Roman"/>
                <a:cs typeface="Times New Roman"/>
              </a:rPr>
              <a:t>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b="1" dirty="0">
                <a:latin typeface="Times New Roman"/>
                <a:cs typeface="Times New Roman"/>
              </a:rPr>
              <a:t>New application submitted </a:t>
            </a:r>
            <a:r>
              <a:rPr lang="en-GB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and now accepted by EU</a:t>
            </a:r>
          </a:p>
        </p:txBody>
      </p:sp>
    </p:spTree>
    <p:extLst>
      <p:ext uri="{BB962C8B-B14F-4D97-AF65-F5344CB8AC3E}">
        <p14:creationId xmlns:p14="http://schemas.microsoft.com/office/powerpoint/2010/main" val="405263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ss_max_vision_2011_v2_0.jpg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7688"/>
            <a:ext cx="9144000" cy="5206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4931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fr-FR" sz="6000" dirty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Backup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Venice, 29/05/2023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fr-FR" smtClean="0"/>
              <a:pPr>
                <a:defRPr/>
              </a:pPr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588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15E2928-3928-8041-B387-CC5248E43E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6977" y="1842946"/>
            <a:ext cx="2966589" cy="3225800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2800" dirty="0">
                <a:solidFill>
                  <a:srgbClr val="0000FF"/>
                </a:solidFill>
                <a:latin typeface="Times New Roman"/>
                <a:cs typeface="Times New Roman"/>
              </a:rPr>
              <a:t>Can we go to the 2</a:t>
            </a:r>
            <a:r>
              <a:rPr lang="en-GB" sz="2800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nd</a:t>
            </a:r>
            <a:r>
              <a:rPr lang="en-GB" sz="2800" dirty="0">
                <a:solidFill>
                  <a:srgbClr val="0000FF"/>
                </a:solidFill>
                <a:latin typeface="Times New Roman"/>
                <a:cs typeface="Times New Roman"/>
              </a:rPr>
              <a:t> oscillation maximum using our proton beam?</a:t>
            </a:r>
            <a:endParaRPr lang="en-GB" sz="2800" baseline="-25000" dirty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Venice, 29/05/2023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97136" y="1321517"/>
            <a:ext cx="9046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imes New Roman"/>
                <a:cs typeface="Times New Roman"/>
              </a:rPr>
              <a:t>Yes, if we place our far detector at 350- 550 km from the neutrino source.</a:t>
            </a:r>
          </a:p>
        </p:txBody>
      </p:sp>
      <p:sp>
        <p:nvSpPr>
          <p:cNvPr id="3" name="Rectangle 2"/>
          <p:cNvSpPr/>
          <p:nvPr/>
        </p:nvSpPr>
        <p:spPr>
          <a:xfrm>
            <a:off x="207800" y="1817851"/>
            <a:ext cx="3477042" cy="369332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Megaton Water Cherenkov detector</a:t>
            </a:r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121553" y="2667671"/>
            <a:ext cx="6442420" cy="265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215900" indent="-176213">
              <a:spcBef>
                <a:spcPts val="450"/>
              </a:spcBef>
              <a:buClr>
                <a:srgbClr val="0000FF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rgbClr val="0000FF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Neutrino Oscillations</a:t>
            </a:r>
          </a:p>
          <a:p>
            <a:pPr marL="215900" indent="-176213">
              <a:spcBef>
                <a:spcPts val="450"/>
              </a:spcBef>
              <a:buClr>
                <a:srgbClr val="0000FF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Proton decay</a:t>
            </a:r>
          </a:p>
          <a:p>
            <a:pPr marL="215900" indent="-176213">
              <a:spcBef>
                <a:spcPts val="450"/>
              </a:spcBef>
              <a:buClr>
                <a:srgbClr val="0000FF"/>
              </a:buClr>
              <a:buSzPct val="100000"/>
              <a:buFont typeface="Times New Roman" charset="0"/>
              <a:buChar char="•"/>
            </a:pPr>
            <a:r>
              <a:rPr lang="en-GB" sz="2000" dirty="0" err="1">
                <a:solidFill>
                  <a:srgbClr val="000000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Astroparticles</a:t>
            </a:r>
            <a:endParaRPr lang="en-GB" sz="2000" dirty="0">
              <a:solidFill>
                <a:srgbClr val="000000"/>
              </a:solidFill>
              <a:latin typeface="Times New Roman Bold" charset="0"/>
              <a:ea typeface="ＭＳ Ｐゴシック" charset="0"/>
              <a:cs typeface="Times New Roman Bold" charset="0"/>
              <a:sym typeface="Times New Roman Bold" charset="0"/>
            </a:endParaRPr>
          </a:p>
          <a:p>
            <a:pPr marL="215900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Understand the gravitational collapsing: galactic SN ν</a:t>
            </a:r>
          </a:p>
          <a:p>
            <a:pPr marL="215900" lvl="1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Times New Roman"/>
                <a:cs typeface="Times New Roman"/>
              </a:rPr>
              <a:t>Supernovae "relics"</a:t>
            </a:r>
            <a:endParaRPr lang="en-GB" sz="2000" dirty="0">
              <a:solidFill>
                <a:schemeClr val="tx1"/>
              </a:solidFill>
              <a:latin typeface="Times New Roman"/>
              <a:ea typeface="ＭＳ Ｐゴシック" charset="0"/>
              <a:cs typeface="Times New Roman"/>
              <a:sym typeface="Times New Roman" charset="0"/>
            </a:endParaRPr>
          </a:p>
          <a:p>
            <a:pPr marL="215900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Solar Neutrinos</a:t>
            </a:r>
          </a:p>
          <a:p>
            <a:pPr marL="215900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A</a:t>
            </a: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tmospheric </a:t>
            </a:r>
            <a:r>
              <a:rPr lang="en-GB" sz="2000" dirty="0"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N</a:t>
            </a: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eutrinos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07800" y="5424297"/>
            <a:ext cx="4417334" cy="1015663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marL="184150" indent="-184150">
              <a:buFont typeface="Arial"/>
              <a:buChar char="•"/>
            </a:pPr>
            <a:r>
              <a:rPr lang="en-GB" sz="2000" dirty="0">
                <a:latin typeface="Times New Roman"/>
                <a:cs typeface="Times New Roman"/>
              </a:rPr>
              <a:t>500 kt fiducial volume (~20xSuperK)</a:t>
            </a:r>
          </a:p>
          <a:p>
            <a:pPr marL="184150" indent="-18415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Readout: ~20” PMTs</a:t>
            </a:r>
          </a:p>
          <a:p>
            <a:pPr marL="184150" indent="-18415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30% optical coverage</a:t>
            </a:r>
          </a:p>
        </p:txBody>
      </p:sp>
      <p:pic>
        <p:nvPicPr>
          <p:cNvPr id="13" name="Picture 5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1291" y="2569245"/>
            <a:ext cx="1609725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732798E-8EDA-8D41-A87C-5CD68F32F8F8}"/>
              </a:ext>
            </a:extLst>
          </p:cNvPr>
          <p:cNvCxnSpPr>
            <a:cxnSpLocks/>
          </p:cNvCxnSpPr>
          <p:nvPr/>
        </p:nvCxnSpPr>
        <p:spPr>
          <a:xfrm flipH="1">
            <a:off x="8644773" y="2667671"/>
            <a:ext cx="74111" cy="2175227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108D1E0-615C-0C40-98B8-C56A4141A27F}"/>
              </a:ext>
            </a:extLst>
          </p:cNvPr>
          <p:cNvSpPr txBox="1"/>
          <p:nvPr/>
        </p:nvSpPr>
        <p:spPr>
          <a:xfrm rot="5551263">
            <a:off x="8516195" y="3544818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75 m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B815C91-11D3-7144-8789-527717A48D29}"/>
              </a:ext>
            </a:extLst>
          </p:cNvPr>
          <p:cNvGrpSpPr/>
          <p:nvPr/>
        </p:nvGrpSpPr>
        <p:grpSpPr>
          <a:xfrm rot="16670658">
            <a:off x="7241818" y="3994061"/>
            <a:ext cx="369332" cy="1925053"/>
            <a:chOff x="8459561" y="2943726"/>
            <a:chExt cx="369332" cy="1925053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B1444C58-63DE-FE41-82B5-3802024482AA}"/>
                </a:ext>
              </a:extLst>
            </p:cNvPr>
            <p:cNvCxnSpPr>
              <a:cxnSpLocks/>
            </p:cNvCxnSpPr>
            <p:nvPr/>
          </p:nvCxnSpPr>
          <p:spPr>
            <a:xfrm>
              <a:off x="8758990" y="2943726"/>
              <a:ext cx="0" cy="1925053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87B373A-688D-FD45-8715-8D94A1EC339E}"/>
                </a:ext>
              </a:extLst>
            </p:cNvPr>
            <p:cNvSpPr txBox="1"/>
            <p:nvPr/>
          </p:nvSpPr>
          <p:spPr>
            <a:xfrm rot="5400000">
              <a:off x="8316252" y="3721586"/>
              <a:ext cx="6559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FF00"/>
                  </a:solidFill>
                </a:rPr>
                <a:t>75 m</a:t>
              </a:r>
            </a:p>
          </p:txBody>
        </p:sp>
      </p:grpSp>
      <p:pic>
        <p:nvPicPr>
          <p:cNvPr id="29" name="Immagine 5">
            <a:extLst>
              <a:ext uri="{FF2B5EF4-FFF2-40B4-BE49-F238E27FC236}">
                <a16:creationId xmlns:a16="http://schemas.microsoft.com/office/drawing/2014/main" id="{907E4378-305C-8742-AC12-0FEFD88347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28720" y="4835298"/>
            <a:ext cx="4415289" cy="17545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614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3FEFBC-2A77-856E-7AD0-AD2DFFE101C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07950" y="1476415"/>
            <a:ext cx="8928100" cy="5041900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93001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800" dirty="0">
                <a:solidFill>
                  <a:srgbClr val="0000FF"/>
                </a:solidFill>
              </a:rPr>
              <a:t>Oscillations to be studied</a:t>
            </a:r>
            <a:endParaRPr lang="en-GB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Venice, 29/05/2023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6703224-F74C-7F4E-9354-B7161D85248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43000" y="1397000"/>
          <a:ext cx="6858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0" imgH="0" progId="Equation.DSMT4">
                  <p:embed/>
                </p:oleObj>
              </mc:Choice>
              <mc:Fallback>
                <p:oleObj r:id="rId4" imgW="0" imgH="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D6703224-F74C-7F4E-9354-B7161D852489}"/>
                          </a:ext>
                        </a:extLst>
                      </p:cNvPr>
                      <p:cNvPicPr/>
                      <p:nvPr/>
                    </p:nvPicPr>
                    <p:blipFill/>
                    <p:spPr>
                      <a:xfrm>
                        <a:off x="1143000" y="1397000"/>
                        <a:ext cx="685800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279051C-21A5-8D46-846E-32B2DD3DB082}"/>
                  </a:ext>
                </a:extLst>
              </p:cNvPr>
              <p:cNvSpPr/>
              <p:nvPr/>
            </p:nvSpPr>
            <p:spPr>
              <a:xfrm>
                <a:off x="3061908" y="2629283"/>
                <a:ext cx="2884572" cy="10899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6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60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𝜈</m:t>
                          </m:r>
                        </m:e>
                        <m:sub>
                          <m:r>
                            <a:rPr lang="el-GR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GB" sz="6000" i="1">
                          <a:solidFill>
                            <a:srgbClr val="FF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→</m:t>
                      </m:r>
                      <m:sSub>
                        <m:sSubPr>
                          <m:ctrlPr>
                            <a:rPr lang="en-GB" sz="6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60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𝜈</m:t>
                          </m:r>
                        </m:e>
                        <m:sub>
                          <m:r>
                            <a:rPr lang="fr-CH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GB" sz="60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279051C-21A5-8D46-846E-32B2DD3DB0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1908" y="2629283"/>
                <a:ext cx="2884572" cy="1089914"/>
              </a:xfrm>
              <a:prstGeom prst="rect">
                <a:avLst/>
              </a:prstGeom>
              <a:blipFill>
                <a:blip r:embed="rId5"/>
                <a:stretch>
                  <a:fillRect b="-114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1FA4D2F-E6AA-3540-8EDE-ED51267854DC}"/>
                  </a:ext>
                </a:extLst>
              </p:cNvPr>
              <p:cNvSpPr/>
              <p:nvPr/>
            </p:nvSpPr>
            <p:spPr>
              <a:xfrm>
                <a:off x="3061908" y="3997365"/>
                <a:ext cx="2884572" cy="10899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6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GB" sz="6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60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el-GR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GB" sz="6000" i="1">
                          <a:solidFill>
                            <a:srgbClr val="FF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→</m:t>
                      </m:r>
                      <m:sSub>
                        <m:sSubPr>
                          <m:ctrlPr>
                            <a:rPr lang="en-GB" sz="6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GB" sz="6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60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fr-CH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GB" sz="6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1FA4D2F-E6AA-3540-8EDE-ED51267854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1908" y="3997365"/>
                <a:ext cx="2884572" cy="1089914"/>
              </a:xfrm>
              <a:prstGeom prst="rect">
                <a:avLst/>
              </a:prstGeom>
              <a:blipFill>
                <a:blip r:embed="rId6"/>
                <a:stretch>
                  <a:fillRect b="-114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007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FD8442A-DB73-9889-0647-3BD6160D2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050" y="1028033"/>
            <a:ext cx="8051800" cy="265476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729" y="3784358"/>
            <a:ext cx="7368407" cy="2555480"/>
          </a:xfrm>
          <a:prstGeom prst="rect">
            <a:avLst/>
          </a:prstGeom>
        </p:spPr>
      </p:pic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868221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Neutrinos in the far detector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Venice, 29/05/2023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35</a:t>
            </a:fld>
            <a:endParaRPr lang="en-GB"/>
          </a:p>
        </p:txBody>
      </p:sp>
      <p:sp>
        <p:nvSpPr>
          <p:cNvPr id="2" name="ZoneTexte 1"/>
          <p:cNvSpPr txBox="1"/>
          <p:nvPr/>
        </p:nvSpPr>
        <p:spPr>
          <a:xfrm>
            <a:off x="1097090" y="699410"/>
            <a:ext cx="2699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cs typeface="Times New Roman"/>
              </a:rPr>
              <a:t>540 km (2.5 GeV), 10 years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42050" y="6289885"/>
            <a:ext cx="8209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cs typeface="Times New Roman"/>
              </a:rPr>
              <a:t>below </a:t>
            </a:r>
            <a:r>
              <a:rPr lang="el-GR" dirty="0" err="1">
                <a:solidFill>
                  <a:srgbClr val="0432FF"/>
                </a:solidFill>
                <a:cs typeface="Times New Roman"/>
              </a:rPr>
              <a:t>ν</a:t>
            </a:r>
            <a:r>
              <a:rPr lang="el-GR" baseline="-25000" dirty="0" err="1">
                <a:solidFill>
                  <a:srgbClr val="0432FF"/>
                </a:solidFill>
                <a:cs typeface="Times New Roman"/>
              </a:rPr>
              <a:t>τ</a:t>
            </a:r>
            <a:r>
              <a:rPr lang="en-US" dirty="0">
                <a:solidFill>
                  <a:srgbClr val="0432FF"/>
                </a:solidFill>
                <a:cs typeface="Times New Roman"/>
              </a:rPr>
              <a:t> production, almost only QE events, not suffering too much by </a:t>
            </a:r>
            <a:r>
              <a:rPr lang="el-GR" dirty="0">
                <a:solidFill>
                  <a:srgbClr val="0432FF"/>
                </a:solidFill>
                <a:cs typeface="Times New Roman"/>
              </a:rPr>
              <a:t>π</a:t>
            </a:r>
            <a:r>
              <a:rPr lang="fr-CH" baseline="30000" dirty="0">
                <a:solidFill>
                  <a:srgbClr val="0432FF"/>
                </a:solidFill>
                <a:cs typeface="Times New Roman"/>
              </a:rPr>
              <a:t>0</a:t>
            </a:r>
            <a:r>
              <a:rPr lang="fr-CH" dirty="0">
                <a:solidFill>
                  <a:srgbClr val="0432FF"/>
                </a:solidFill>
                <a:cs typeface="Times New Roman"/>
              </a:rPr>
              <a:t> background</a:t>
            </a:r>
            <a:r>
              <a:rPr lang="en-US" dirty="0">
                <a:solidFill>
                  <a:srgbClr val="0432FF"/>
                </a:solidFill>
                <a:cs typeface="Times New Roman"/>
              </a:rPr>
              <a:t>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184695" y="1337712"/>
            <a:ext cx="11209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neutrinos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5221605" y="1337712"/>
            <a:ext cx="15826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anti-neutrinos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392270" y="2814754"/>
            <a:ext cx="883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5 years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397774" y="2814754"/>
            <a:ext cx="883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5 years</a:t>
            </a:r>
          </a:p>
        </p:txBody>
      </p:sp>
      <p:sp>
        <p:nvSpPr>
          <p:cNvPr id="5" name="ZoneTexte 4"/>
          <p:cNvSpPr txBox="1"/>
          <p:nvPr/>
        </p:nvSpPr>
        <p:spPr>
          <a:xfrm rot="16200000">
            <a:off x="-119219" y="2355414"/>
            <a:ext cx="727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FF0000"/>
                </a:solidFill>
                <a:latin typeface="Times New Roman"/>
                <a:cs typeface="Times New Roman"/>
              </a:rPr>
              <a:t>δ</a:t>
            </a:r>
            <a:r>
              <a:rPr lang="en-US" baseline="-25000" dirty="0">
                <a:solidFill>
                  <a:srgbClr val="FF0000"/>
                </a:solidFill>
                <a:latin typeface="Times New Roman"/>
                <a:cs typeface="Times New Roman"/>
              </a:rPr>
              <a:t>CP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=0</a:t>
            </a:r>
            <a:endParaRPr lang="en-GB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7217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3600" dirty="0">
                <a:solidFill>
                  <a:srgbClr val="0000FF"/>
                </a:solidFill>
              </a:rPr>
              <a:t>2</a:t>
            </a:r>
            <a:r>
              <a:rPr lang="en-US" sz="3600" dirty="0">
                <a:solidFill>
                  <a:srgbClr val="0000FF"/>
                </a:solidFill>
                <a:latin typeface="Times New Roman"/>
                <a:cs typeface="Times New Roman"/>
              </a:rPr>
              <a:t>nd </a:t>
            </a:r>
            <a:r>
              <a:rPr lang="en-US" sz="4400" dirty="0">
                <a:solidFill>
                  <a:srgbClr val="0000FF"/>
                </a:solidFill>
                <a:latin typeface="Times New Roman"/>
                <a:cs typeface="Times New Roman"/>
              </a:rPr>
              <a:t>Oscillation</a:t>
            </a:r>
            <a:r>
              <a:rPr lang="en-US" sz="3600" dirty="0">
                <a:solidFill>
                  <a:srgbClr val="0000FF"/>
                </a:solidFill>
                <a:latin typeface="Times New Roman"/>
                <a:cs typeface="Times New Roman"/>
              </a:rPr>
              <a:t> max. coverage</a:t>
            </a:r>
            <a:endParaRPr lang="en-US" sz="3600" dirty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Venice, 29/05/2023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D77781-2B21-9F41-9E31-1DC676B1E0CA}"/>
              </a:ext>
            </a:extLst>
          </p:cNvPr>
          <p:cNvSpPr txBox="1"/>
          <p:nvPr/>
        </p:nvSpPr>
        <p:spPr>
          <a:xfrm rot="16200000">
            <a:off x="-711872" y="2143422"/>
            <a:ext cx="2201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oscillation probability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5B49099-E887-71FC-4743-2F41A8618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48" y="1442178"/>
            <a:ext cx="5163417" cy="4915050"/>
          </a:xfrm>
          <a:prstGeom prst="rect">
            <a:avLst/>
          </a:prstGeom>
        </p:spPr>
      </p:pic>
      <p:cxnSp>
        <p:nvCxnSpPr>
          <p:cNvPr id="14" name="Connecteur droit avec flèche 5">
            <a:extLst>
              <a:ext uri="{FF2B5EF4-FFF2-40B4-BE49-F238E27FC236}">
                <a16:creationId xmlns:a16="http://schemas.microsoft.com/office/drawing/2014/main" id="{26AE6732-25E5-E337-AD65-66FB58B4739B}"/>
              </a:ext>
            </a:extLst>
          </p:cNvPr>
          <p:cNvCxnSpPr>
            <a:cxnSpLocks/>
          </p:cNvCxnSpPr>
          <p:nvPr/>
        </p:nvCxnSpPr>
        <p:spPr>
          <a:xfrm flipH="1">
            <a:off x="2297059" y="2873206"/>
            <a:ext cx="3738594" cy="5078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ZoneTexte 7">
            <a:extLst>
              <a:ext uri="{FF2B5EF4-FFF2-40B4-BE49-F238E27FC236}">
                <a16:creationId xmlns:a16="http://schemas.microsoft.com/office/drawing/2014/main" id="{6B3ACE4D-7890-EF33-BA20-29466E901194}"/>
              </a:ext>
            </a:extLst>
          </p:cNvPr>
          <p:cNvSpPr txBox="1"/>
          <p:nvPr/>
        </p:nvSpPr>
        <p:spPr>
          <a:xfrm>
            <a:off x="6035653" y="2365374"/>
            <a:ext cx="31083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432FF"/>
                </a:solidFill>
                <a:latin typeface="Times New Roman"/>
                <a:cs typeface="Times New Roman"/>
              </a:rPr>
              <a:t>2</a:t>
            </a:r>
            <a:r>
              <a:rPr lang="en-GB" sz="2000" b="1" baseline="30000" dirty="0">
                <a:solidFill>
                  <a:srgbClr val="0432FF"/>
                </a:solidFill>
                <a:latin typeface="Times New Roman"/>
                <a:cs typeface="Times New Roman"/>
              </a:rPr>
              <a:t>nd</a:t>
            </a:r>
            <a:r>
              <a:rPr lang="en-GB" sz="2000" b="1" dirty="0">
                <a:solidFill>
                  <a:srgbClr val="0432FF"/>
                </a:solidFill>
                <a:latin typeface="Times New Roman"/>
                <a:cs typeface="Times New Roman"/>
              </a:rPr>
              <a:t> oscillation max.</a:t>
            </a:r>
          </a:p>
          <a:p>
            <a:r>
              <a:rPr lang="en-GB" sz="2000" b="1" dirty="0">
                <a:solidFill>
                  <a:srgbClr val="0432FF"/>
                </a:solidFill>
                <a:latin typeface="Times New Roman"/>
                <a:cs typeface="Times New Roman"/>
              </a:rPr>
              <a:t>well covered by the ESS neutrino spectrum</a:t>
            </a:r>
          </a:p>
        </p:txBody>
      </p:sp>
      <p:cxnSp>
        <p:nvCxnSpPr>
          <p:cNvPr id="16" name="Connecteur droit avec flèche 9">
            <a:extLst>
              <a:ext uri="{FF2B5EF4-FFF2-40B4-BE49-F238E27FC236}">
                <a16:creationId xmlns:a16="http://schemas.microsoft.com/office/drawing/2014/main" id="{242E9B96-1B39-3B4C-32FD-1CEC8B6A29C3}"/>
              </a:ext>
            </a:extLst>
          </p:cNvPr>
          <p:cNvCxnSpPr>
            <a:cxnSpLocks/>
          </p:cNvCxnSpPr>
          <p:nvPr/>
        </p:nvCxnSpPr>
        <p:spPr>
          <a:xfrm flipH="1" flipV="1">
            <a:off x="4158121" y="3653348"/>
            <a:ext cx="2304535" cy="5566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ZoneTexte 12">
            <a:extLst>
              <a:ext uri="{FF2B5EF4-FFF2-40B4-BE49-F238E27FC236}">
                <a16:creationId xmlns:a16="http://schemas.microsoft.com/office/drawing/2014/main" id="{3AFD4E69-E0D1-BC4C-8825-F6AD0D01C42B}"/>
              </a:ext>
            </a:extLst>
          </p:cNvPr>
          <p:cNvSpPr txBox="1"/>
          <p:nvPr/>
        </p:nvSpPr>
        <p:spPr>
          <a:xfrm>
            <a:off x="6492408" y="3969628"/>
            <a:ext cx="2207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Times New Roman"/>
                <a:cs typeface="Times New Roman"/>
              </a:rPr>
              <a:t>1</a:t>
            </a:r>
            <a:r>
              <a:rPr lang="en-GB" sz="2000" b="1" baseline="30000" dirty="0">
                <a:latin typeface="Times New Roman"/>
                <a:cs typeface="Times New Roman"/>
              </a:rPr>
              <a:t>st</a:t>
            </a:r>
            <a:r>
              <a:rPr lang="en-GB" sz="2000" b="1" dirty="0">
                <a:latin typeface="Times New Roman"/>
                <a:cs typeface="Times New Roman"/>
              </a:rPr>
              <a:t> oscillation max.</a:t>
            </a:r>
          </a:p>
        </p:txBody>
      </p:sp>
      <p:sp>
        <p:nvSpPr>
          <p:cNvPr id="18" name="Striped Right Arrow 17">
            <a:extLst>
              <a:ext uri="{FF2B5EF4-FFF2-40B4-BE49-F238E27FC236}">
                <a16:creationId xmlns:a16="http://schemas.microsoft.com/office/drawing/2014/main" id="{436A8D3C-FA71-B7DA-276A-0EBC3CCEDE28}"/>
              </a:ext>
            </a:extLst>
          </p:cNvPr>
          <p:cNvSpPr/>
          <p:nvPr/>
        </p:nvSpPr>
        <p:spPr>
          <a:xfrm>
            <a:off x="6824598" y="4647861"/>
            <a:ext cx="1204391" cy="484632"/>
          </a:xfrm>
          <a:prstGeom prst="stripedRightArrow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ZoneTexte 7">
            <a:extLst>
              <a:ext uri="{FF2B5EF4-FFF2-40B4-BE49-F238E27FC236}">
                <a16:creationId xmlns:a16="http://schemas.microsoft.com/office/drawing/2014/main" id="{904DC408-E623-12D1-BAF7-32BB3E63C636}"/>
              </a:ext>
            </a:extLst>
          </p:cNvPr>
          <p:cNvSpPr txBox="1"/>
          <p:nvPr/>
        </p:nvSpPr>
        <p:spPr>
          <a:xfrm>
            <a:off x="6297767" y="5404804"/>
            <a:ext cx="2584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432FF"/>
                </a:solidFill>
                <a:latin typeface="Times New Roman"/>
                <a:cs typeface="Times New Roman"/>
              </a:rPr>
              <a:t>full coverage of the 2</a:t>
            </a:r>
            <a:r>
              <a:rPr lang="en-GB" sz="2000" b="1" baseline="30000" dirty="0">
                <a:solidFill>
                  <a:srgbClr val="0432FF"/>
                </a:solidFill>
                <a:latin typeface="Times New Roman"/>
                <a:cs typeface="Times New Roman"/>
              </a:rPr>
              <a:t>nd</a:t>
            </a:r>
            <a:r>
              <a:rPr lang="en-GB" sz="2000" b="1" dirty="0">
                <a:solidFill>
                  <a:srgbClr val="0432FF"/>
                </a:solidFill>
                <a:latin typeface="Times New Roman"/>
                <a:cs typeface="Times New Roman"/>
              </a:rPr>
              <a:t> oscillation max.</a:t>
            </a:r>
          </a:p>
        </p:txBody>
      </p:sp>
    </p:spTree>
    <p:extLst>
      <p:ext uri="{BB962C8B-B14F-4D97-AF65-F5344CB8AC3E}">
        <p14:creationId xmlns:p14="http://schemas.microsoft.com/office/powerpoint/2010/main" val="120084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942866"/>
          </a:xfrm>
        </p:spPr>
        <p:txBody>
          <a:bodyPr>
            <a:normAutofit/>
          </a:bodyPr>
          <a:lstStyle/>
          <a:p>
            <a:r>
              <a:rPr lang="en-GB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Candidate active mines</a:t>
            </a:r>
            <a:endParaRPr lang="en-GB" sz="7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Venice, 29/05/2023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37</a:t>
            </a:fld>
            <a:endParaRPr lang="en-GB"/>
          </a:p>
        </p:txBody>
      </p: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54716" y="1030159"/>
            <a:ext cx="3867450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234900" indent="-234900">
              <a:spcBef>
                <a:spcPct val="0"/>
              </a:spcBef>
            </a:pPr>
            <a:r>
              <a:rPr lang="en-US" altLang="en-US" sz="2000" b="1" dirty="0">
                <a:latin typeface="+mn-lt"/>
                <a:ea typeface="Times New Roman" charset="0"/>
                <a:cs typeface="Times New Roman" charset="0"/>
              </a:rPr>
              <a:t>Garpenberg mine</a:t>
            </a:r>
          </a:p>
          <a:p>
            <a:pPr marL="269875" lvl="1" indent="271463">
              <a:spcBef>
                <a:spcPct val="0"/>
              </a:spcBef>
            </a:pPr>
            <a:r>
              <a:rPr lang="en-US" altLang="en-US" sz="1600" dirty="0">
                <a:latin typeface="+mn-lt"/>
                <a:ea typeface="Times New Roman" charset="0"/>
                <a:cs typeface="Times New Roman" charset="0"/>
              </a:rPr>
              <a:t>Distance from ESS Lund </a:t>
            </a:r>
            <a:r>
              <a:rPr lang="en-US" altLang="en-US" sz="1600" b="1" dirty="0">
                <a:latin typeface="+mn-lt"/>
                <a:ea typeface="Times New Roman" charset="0"/>
                <a:cs typeface="Times New Roman" charset="0"/>
              </a:rPr>
              <a:t>540 km</a:t>
            </a:r>
          </a:p>
          <a:p>
            <a:pPr marL="269875" lvl="1" indent="271463">
              <a:spcBef>
                <a:spcPct val="0"/>
              </a:spcBef>
            </a:pPr>
            <a:r>
              <a:rPr lang="sv-SE" altLang="en-US" sz="1600" dirty="0" err="1">
                <a:latin typeface="+mn-lt"/>
                <a:ea typeface="Times New Roman" charset="0"/>
                <a:cs typeface="Times New Roman" charset="0"/>
              </a:rPr>
              <a:t>Depth</a:t>
            </a:r>
            <a:r>
              <a:rPr lang="sv-SE" altLang="en-US" sz="1600" b="1" dirty="0">
                <a:latin typeface="+mn-lt"/>
                <a:ea typeface="Times New Roman" charset="0"/>
                <a:cs typeface="Times New Roman" charset="0"/>
              </a:rPr>
              <a:t> 1200 m </a:t>
            </a:r>
          </a:p>
          <a:p>
            <a:pPr marL="269875" lvl="1" indent="271463">
              <a:spcBef>
                <a:spcPct val="0"/>
              </a:spcBef>
            </a:pPr>
            <a:r>
              <a:rPr lang="en-US" altLang="en-US" sz="1600" dirty="0">
                <a:latin typeface="+mn-lt"/>
                <a:ea typeface="Times New Roman" charset="0"/>
                <a:cs typeface="Times New Roman" charset="0"/>
              </a:rPr>
              <a:t>Truck </a:t>
            </a:r>
            <a:r>
              <a:rPr lang="en-US" altLang="en-US" sz="1600" b="1" dirty="0">
                <a:latin typeface="+mn-lt"/>
                <a:ea typeface="Times New Roman" charset="0"/>
                <a:cs typeface="Times New Roman" charset="0"/>
              </a:rPr>
              <a:t>access tunnel</a:t>
            </a:r>
          </a:p>
          <a:p>
            <a:pPr marL="234900" indent="-234900">
              <a:spcBef>
                <a:spcPct val="0"/>
              </a:spcBef>
            </a:pPr>
            <a:r>
              <a:rPr lang="en-US" altLang="en-US" sz="2000" b="1" dirty="0">
                <a:latin typeface="+mn-lt"/>
                <a:ea typeface="Times New Roman" charset="0"/>
                <a:cs typeface="Times New Roman" charset="0"/>
              </a:rPr>
              <a:t>Zinkgruvan mine</a:t>
            </a:r>
          </a:p>
          <a:p>
            <a:pPr marL="269875" lvl="1" indent="271463">
              <a:spcBef>
                <a:spcPct val="0"/>
              </a:spcBef>
            </a:pPr>
            <a:r>
              <a:rPr lang="en-US" altLang="en-US" sz="1600" dirty="0">
                <a:latin typeface="+mn-lt"/>
                <a:ea typeface="Times New Roman" charset="0"/>
                <a:cs typeface="Times New Roman" charset="0"/>
              </a:rPr>
              <a:t>Distance from ESS Lund </a:t>
            </a:r>
            <a:r>
              <a:rPr lang="en-US" altLang="en-US" sz="1600" b="1" dirty="0">
                <a:latin typeface="+mn-lt"/>
                <a:ea typeface="Times New Roman" charset="0"/>
                <a:cs typeface="Times New Roman" charset="0"/>
              </a:rPr>
              <a:t>360 km</a:t>
            </a:r>
          </a:p>
          <a:p>
            <a:pPr marL="269875" lvl="1" indent="271463">
              <a:spcBef>
                <a:spcPct val="0"/>
              </a:spcBef>
            </a:pPr>
            <a:r>
              <a:rPr lang="sv-SE" altLang="en-US" sz="1600" dirty="0" err="1">
                <a:latin typeface="+mn-lt"/>
                <a:ea typeface="Times New Roman" charset="0"/>
                <a:cs typeface="Times New Roman" charset="0"/>
              </a:rPr>
              <a:t>Depth</a:t>
            </a:r>
            <a:r>
              <a:rPr lang="sv-SE" altLang="en-US" sz="1600" b="1" dirty="0">
                <a:latin typeface="+mn-lt"/>
                <a:ea typeface="Times New Roman" charset="0"/>
                <a:cs typeface="Times New Roman" charset="0"/>
              </a:rPr>
              <a:t> 1500 m </a:t>
            </a:r>
          </a:p>
          <a:p>
            <a:pPr marL="269875" lvl="1" indent="271463">
              <a:spcBef>
                <a:spcPct val="0"/>
              </a:spcBef>
            </a:pPr>
            <a:r>
              <a:rPr lang="en-US" altLang="en-US" sz="1600" dirty="0">
                <a:latin typeface="+mn-lt"/>
                <a:ea typeface="Times New Roman" charset="0"/>
                <a:cs typeface="Times New Roman" charset="0"/>
              </a:rPr>
              <a:t>Truck </a:t>
            </a:r>
            <a:r>
              <a:rPr lang="en-US" altLang="en-US" sz="1600" b="1" dirty="0">
                <a:latin typeface="+mn-lt"/>
                <a:ea typeface="Times New Roman" charset="0"/>
                <a:cs typeface="Times New Roman" charset="0"/>
              </a:rPr>
              <a:t>access tunnel</a:t>
            </a:r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4" y="3899678"/>
            <a:ext cx="3577159" cy="268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C:\Users\tordeke\AppData\Local\Temp\GAE 2742 L175_A.jpg">
            <a:extLst>
              <a:ext uri="{FF2B5EF4-FFF2-40B4-BE49-F238E27FC236}">
                <a16:creationId xmlns:a16="http://schemas.microsoft.com/office/drawing/2014/main" id="{7C773F53-27E4-BC4B-B51E-44D8B3F7E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4543" y="4626560"/>
            <a:ext cx="2679602" cy="1941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67B264D-C973-B44B-830C-888517258E69}"/>
              </a:ext>
            </a:extLst>
          </p:cNvPr>
          <p:cNvSpPr txBox="1"/>
          <p:nvPr/>
        </p:nvSpPr>
        <p:spPr>
          <a:xfrm>
            <a:off x="3584543" y="6242584"/>
            <a:ext cx="166141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>
                <a:latin typeface="+mn-lt"/>
                <a:cs typeface="+mn-cs"/>
              </a:rPr>
              <a:t>Granite drill cores</a:t>
            </a:r>
            <a:endParaRPr lang="sv-SE" sz="1600" dirty="0">
              <a:latin typeface="+mn-lt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67A5D26-B305-6D4E-A58B-00DCCF9981ED}"/>
              </a:ext>
            </a:extLst>
          </p:cNvPr>
          <p:cNvGrpSpPr/>
          <p:nvPr/>
        </p:nvGrpSpPr>
        <p:grpSpPr>
          <a:xfrm>
            <a:off x="3378037" y="906851"/>
            <a:ext cx="1906580" cy="2809952"/>
            <a:chOff x="2107065" y="819809"/>
            <a:chExt cx="3917789" cy="577410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C961B23-C713-5641-AC55-1893A721F5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07065" y="905284"/>
              <a:ext cx="3857625" cy="568863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B3F4351-BC73-9A49-9BF8-1E9BAAC41532}"/>
                </a:ext>
              </a:extLst>
            </p:cNvPr>
            <p:cNvSpPr txBox="1"/>
            <p:nvPr/>
          </p:nvSpPr>
          <p:spPr>
            <a:xfrm>
              <a:off x="3324882" y="6022430"/>
              <a:ext cx="1005320" cy="5691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rgbClr val="66FFFF"/>
                  </a:solidFill>
                </a:rPr>
                <a:t>Lund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6FBFC0B-7FA1-B342-9EFC-AC7A5DECFF79}"/>
                </a:ext>
              </a:extLst>
            </p:cNvPr>
            <p:cNvSpPr txBox="1"/>
            <p:nvPr/>
          </p:nvSpPr>
          <p:spPr>
            <a:xfrm>
              <a:off x="4240180" y="2795752"/>
              <a:ext cx="1784674" cy="948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 err="1">
                  <a:solidFill>
                    <a:srgbClr val="66FFFF"/>
                  </a:solidFill>
                </a:rPr>
                <a:t>Zinkgruvan</a:t>
              </a:r>
              <a:endParaRPr lang="en-GB" sz="1200" dirty="0">
                <a:solidFill>
                  <a:srgbClr val="66FFFF"/>
                </a:solidFill>
              </a:endParaRPr>
            </a:p>
            <a:p>
              <a:pPr algn="ctr"/>
              <a:r>
                <a:rPr lang="en-GB" sz="1200" dirty="0">
                  <a:solidFill>
                    <a:srgbClr val="66FFFF"/>
                  </a:solidFill>
                </a:rPr>
                <a:t>(360 km)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419D895-881D-A84C-B482-AF4875C02639}"/>
                </a:ext>
              </a:extLst>
            </p:cNvPr>
            <p:cNvSpPr txBox="1"/>
            <p:nvPr/>
          </p:nvSpPr>
          <p:spPr>
            <a:xfrm>
              <a:off x="3024617" y="819809"/>
              <a:ext cx="1903522" cy="948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 err="1">
                  <a:solidFill>
                    <a:srgbClr val="66FFFF"/>
                  </a:solidFill>
                </a:rPr>
                <a:t>Garpenberg</a:t>
              </a:r>
              <a:endParaRPr lang="en-GB" sz="1200" dirty="0">
                <a:solidFill>
                  <a:srgbClr val="66FFFF"/>
                </a:solidFill>
              </a:endParaRPr>
            </a:p>
            <a:p>
              <a:pPr algn="ctr"/>
              <a:r>
                <a:rPr lang="en-GB" sz="1200" dirty="0">
                  <a:solidFill>
                    <a:srgbClr val="66FFFF"/>
                  </a:solidFill>
                </a:rPr>
                <a:t>(540 km)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E619D6B-4F37-EB45-9D63-4E08CE5DEBD1}"/>
              </a:ext>
            </a:extLst>
          </p:cNvPr>
          <p:cNvSpPr txBox="1"/>
          <p:nvPr/>
        </p:nvSpPr>
        <p:spPr>
          <a:xfrm>
            <a:off x="2136970" y="6168774"/>
            <a:ext cx="1303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Garpenberg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761D32-BE3C-5345-9756-0C29872B81A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046285" y="1322195"/>
            <a:ext cx="3322747" cy="249206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788E5DA-B63C-0A49-B452-E034A520B88B}"/>
              </a:ext>
            </a:extLst>
          </p:cNvPr>
          <p:cNvSpPr txBox="1"/>
          <p:nvPr/>
        </p:nvSpPr>
        <p:spPr>
          <a:xfrm>
            <a:off x="5590884" y="903505"/>
            <a:ext cx="1215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Zinkgruvan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70ED32-2BDB-5341-8A69-65849CC13EF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4145" y="4375381"/>
            <a:ext cx="2867568" cy="215067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E404376-2610-8341-9B1A-BCDAFA7D85FD}"/>
              </a:ext>
            </a:extLst>
          </p:cNvPr>
          <p:cNvSpPr txBox="1"/>
          <p:nvPr/>
        </p:nvSpPr>
        <p:spPr>
          <a:xfrm>
            <a:off x="6245015" y="5947750"/>
            <a:ext cx="2905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FF00"/>
                </a:solidFill>
              </a:rPr>
              <a:t>possible location of MEMPHYS in</a:t>
            </a:r>
          </a:p>
          <a:p>
            <a:r>
              <a:rPr lang="en-GB" sz="1600" dirty="0">
                <a:solidFill>
                  <a:srgbClr val="FFFF00"/>
                </a:solidFill>
              </a:rPr>
              <a:t>Zinkgruvan mine</a:t>
            </a:r>
          </a:p>
        </p:txBody>
      </p:sp>
    </p:spTree>
    <p:extLst>
      <p:ext uri="{BB962C8B-B14F-4D97-AF65-F5344CB8AC3E}">
        <p14:creationId xmlns:p14="http://schemas.microsoft.com/office/powerpoint/2010/main" val="221997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7" name="Group 34"/>
          <p:cNvGrpSpPr>
            <a:grpSpLocks/>
          </p:cNvGrpSpPr>
          <p:nvPr/>
        </p:nvGrpSpPr>
        <p:grpSpPr bwMode="auto">
          <a:xfrm>
            <a:off x="-171934" y="1337335"/>
            <a:ext cx="8891588" cy="3805238"/>
            <a:chOff x="251520" y="2060848"/>
            <a:chExt cx="8892480" cy="3804617"/>
          </a:xfrm>
        </p:grpSpPr>
        <p:pic>
          <p:nvPicPr>
            <p:cNvPr id="44052" name="Picture 2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2060848"/>
              <a:ext cx="8496944" cy="3414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5" name="Straight Arrow Connector 4"/>
            <p:cNvCxnSpPr/>
            <p:nvPr/>
          </p:nvCxnSpPr>
          <p:spPr bwMode="auto">
            <a:xfrm>
              <a:off x="1043762" y="3644914"/>
              <a:ext cx="576320" cy="71426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54" name="TextBox 28"/>
            <p:cNvSpPr txBox="1">
              <a:spLocks noChangeArrowheads="1"/>
            </p:cNvSpPr>
            <p:nvPr/>
          </p:nvSpPr>
          <p:spPr bwMode="auto">
            <a:xfrm>
              <a:off x="251520" y="3501008"/>
              <a:ext cx="1008062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>
                  <a:solidFill>
                    <a:srgbClr val="000000"/>
                  </a:solidFill>
                  <a:latin typeface="Arial" charset="0"/>
                </a:rPr>
                <a:t>Split Proton Beam</a:t>
              </a:r>
            </a:p>
          </p:txBody>
        </p:sp>
        <p:cxnSp>
          <p:nvCxnSpPr>
            <p:cNvPr id="47" name="Straight Arrow Connector 7"/>
            <p:cNvCxnSpPr/>
            <p:nvPr/>
          </p:nvCxnSpPr>
          <p:spPr bwMode="auto">
            <a:xfrm>
              <a:off x="1043762" y="4005219"/>
              <a:ext cx="576320" cy="71425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14"/>
            <p:cNvCxnSpPr/>
            <p:nvPr/>
          </p:nvCxnSpPr>
          <p:spPr bwMode="auto">
            <a:xfrm>
              <a:off x="3347456" y="4148070"/>
              <a:ext cx="5545694" cy="865046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57" name="TextBox 28"/>
            <p:cNvSpPr txBox="1">
              <a:spLocks noChangeArrowheads="1"/>
            </p:cNvSpPr>
            <p:nvPr/>
          </p:nvSpPr>
          <p:spPr bwMode="auto">
            <a:xfrm>
              <a:off x="8135938" y="5157192"/>
              <a:ext cx="1008062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>
                  <a:solidFill>
                    <a:srgbClr val="000000"/>
                  </a:solidFill>
                  <a:latin typeface="Arial" charset="0"/>
                </a:rPr>
                <a:t>Neutrino Beam Direction</a:t>
              </a:r>
            </a:p>
          </p:txBody>
        </p:sp>
        <p:cxnSp>
          <p:nvCxnSpPr>
            <p:cNvPr id="50" name="Straight Arrow Connector 18"/>
            <p:cNvCxnSpPr>
              <a:stCxn id="44059" idx="0"/>
            </p:cNvCxnSpPr>
            <p:nvPr/>
          </p:nvCxnSpPr>
          <p:spPr bwMode="auto">
            <a:xfrm flipV="1">
              <a:off x="1893160" y="4148070"/>
              <a:ext cx="301655" cy="863459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59" name="TextBox 28"/>
            <p:cNvSpPr txBox="1">
              <a:spLocks noChangeArrowheads="1"/>
            </p:cNvSpPr>
            <p:nvPr/>
          </p:nvSpPr>
          <p:spPr bwMode="auto">
            <a:xfrm>
              <a:off x="1258888" y="5011738"/>
              <a:ext cx="12700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333399"/>
                  </a:solidFill>
                  <a:latin typeface="Arial" charset="0"/>
                </a:rPr>
                <a:t>Collimators</a:t>
              </a:r>
            </a:p>
          </p:txBody>
        </p:sp>
        <p:cxnSp>
          <p:nvCxnSpPr>
            <p:cNvPr id="52" name="Straight Arrow Connector 21"/>
            <p:cNvCxnSpPr>
              <a:stCxn id="44061" idx="0"/>
            </p:cNvCxnSpPr>
            <p:nvPr/>
          </p:nvCxnSpPr>
          <p:spPr bwMode="auto">
            <a:xfrm flipH="1" flipV="1">
              <a:off x="2771136" y="4219496"/>
              <a:ext cx="274665" cy="649182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61" name="TextBox 28"/>
            <p:cNvSpPr txBox="1">
              <a:spLocks noChangeArrowheads="1"/>
            </p:cNvSpPr>
            <p:nvPr/>
          </p:nvSpPr>
          <p:spPr bwMode="auto">
            <a:xfrm>
              <a:off x="2411413" y="4868863"/>
              <a:ext cx="12700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333399"/>
                  </a:solidFill>
                  <a:latin typeface="Arial" charset="0"/>
                </a:rPr>
                <a:t>Horns and Targets</a:t>
              </a:r>
            </a:p>
          </p:txBody>
        </p:sp>
        <p:sp>
          <p:nvSpPr>
            <p:cNvPr id="44062" name="TextBox 28"/>
            <p:cNvSpPr txBox="1">
              <a:spLocks noChangeArrowheads="1"/>
            </p:cNvSpPr>
            <p:nvPr/>
          </p:nvSpPr>
          <p:spPr bwMode="auto">
            <a:xfrm>
              <a:off x="3635896" y="5059504"/>
              <a:ext cx="1620292" cy="461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333399"/>
                  </a:solidFill>
                  <a:latin typeface="Arial" charset="0"/>
                </a:rPr>
                <a:t>Decay Volume</a:t>
              </a:r>
            </a:p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333399"/>
                  </a:solidFill>
                  <a:latin typeface="Arial" charset="0"/>
                </a:rPr>
                <a:t>(He, 4x4x25 m</a:t>
              </a:r>
              <a:r>
                <a:rPr lang="en-GB" sz="1200" baseline="30000" dirty="0">
                  <a:solidFill>
                    <a:srgbClr val="333399"/>
                  </a:solidFill>
                  <a:latin typeface="Arial" charset="0"/>
                </a:rPr>
                <a:t>3</a:t>
              </a:r>
              <a:r>
                <a:rPr lang="en-GB" sz="1200" dirty="0">
                  <a:solidFill>
                    <a:srgbClr val="333399"/>
                  </a:solidFill>
                  <a:latin typeface="Arial" charset="0"/>
                </a:rPr>
                <a:t>)</a:t>
              </a:r>
            </a:p>
          </p:txBody>
        </p:sp>
        <p:cxnSp>
          <p:nvCxnSpPr>
            <p:cNvPr id="55" name="Straight Arrow Connector 24"/>
            <p:cNvCxnSpPr/>
            <p:nvPr/>
          </p:nvCxnSpPr>
          <p:spPr bwMode="auto">
            <a:xfrm flipV="1">
              <a:off x="4355620" y="4724238"/>
              <a:ext cx="287366" cy="431730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26"/>
            <p:cNvCxnSpPr>
              <a:stCxn id="44065" idx="0"/>
            </p:cNvCxnSpPr>
            <p:nvPr/>
          </p:nvCxnSpPr>
          <p:spPr bwMode="auto">
            <a:xfrm flipV="1">
              <a:off x="6984783" y="5084542"/>
              <a:ext cx="325470" cy="504743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65" name="TextBox 28"/>
            <p:cNvSpPr txBox="1">
              <a:spLocks noChangeArrowheads="1"/>
            </p:cNvSpPr>
            <p:nvPr/>
          </p:nvSpPr>
          <p:spPr bwMode="auto">
            <a:xfrm>
              <a:off x="6444208" y="5589240"/>
              <a:ext cx="107982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333399"/>
                  </a:solidFill>
                  <a:latin typeface="Arial" charset="0"/>
                </a:rPr>
                <a:t>Beam Dump</a:t>
              </a:r>
            </a:p>
          </p:txBody>
        </p:sp>
        <p:sp>
          <p:nvSpPr>
            <p:cNvPr id="30" name="TextBox 28"/>
            <p:cNvSpPr txBox="1">
              <a:spLocks noChangeArrowheads="1"/>
            </p:cNvSpPr>
            <p:nvPr/>
          </p:nvSpPr>
          <p:spPr bwMode="auto">
            <a:xfrm>
              <a:off x="4449600" y="3297437"/>
              <a:ext cx="1079823" cy="261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050" dirty="0">
                  <a:solidFill>
                    <a:srgbClr val="333399"/>
                  </a:solidFill>
                  <a:latin typeface="Arial" charset="0"/>
                </a:rPr>
                <a:t>8 m concrete</a:t>
              </a:r>
            </a:p>
          </p:txBody>
        </p:sp>
      </p:grpSp>
      <p:pic>
        <p:nvPicPr>
          <p:cNvPr id="35" name="Imag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4180" y="4760148"/>
            <a:ext cx="3962483" cy="209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Imag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4220" y="5461777"/>
            <a:ext cx="1255981" cy="9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Image 5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2534" y="5348493"/>
            <a:ext cx="1185446" cy="1180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1043084"/>
          </a:xfrm>
        </p:spPr>
        <p:txBody>
          <a:bodyPr>
            <a:normAutofit fontScale="90000"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General Layout of the target station</a:t>
            </a:r>
            <a:b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</a:br>
            <a:r>
              <a:rPr lang="en-GB" sz="31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(inspired by J-PARC)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Venice, 29/05/2023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38</a:t>
            </a:fld>
            <a:endParaRPr lang="en-GB" noProof="0"/>
          </a:p>
        </p:txBody>
      </p:sp>
      <p:grpSp>
        <p:nvGrpSpPr>
          <p:cNvPr id="44038" name="Group 25"/>
          <p:cNvGrpSpPr>
            <a:grpSpLocks/>
          </p:cNvGrpSpPr>
          <p:nvPr/>
        </p:nvGrpSpPr>
        <p:grpSpPr bwMode="auto">
          <a:xfrm>
            <a:off x="7515299" y="666828"/>
            <a:ext cx="1614258" cy="3216820"/>
            <a:chOff x="6732240" y="2204864"/>
            <a:chExt cx="2165281" cy="4104456"/>
          </a:xfrm>
        </p:grpSpPr>
        <p:pic>
          <p:nvPicPr>
            <p:cNvPr id="44049" name="Picture 2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248" y="2204864"/>
              <a:ext cx="2093273" cy="4104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50" name="TextBox 28"/>
            <p:cNvSpPr txBox="1">
              <a:spLocks noChangeArrowheads="1"/>
            </p:cNvSpPr>
            <p:nvPr/>
          </p:nvSpPr>
          <p:spPr bwMode="auto">
            <a:xfrm>
              <a:off x="6732240" y="3428999"/>
              <a:ext cx="976529" cy="824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333399"/>
                  </a:solidFill>
                  <a:latin typeface="Arial" charset="0"/>
                </a:rPr>
                <a:t>Horn Support Module</a:t>
              </a:r>
            </a:p>
          </p:txBody>
        </p:sp>
        <p:sp>
          <p:nvSpPr>
            <p:cNvPr id="44051" name="TextBox 28"/>
            <p:cNvSpPr txBox="1">
              <a:spLocks noChangeArrowheads="1"/>
            </p:cNvSpPr>
            <p:nvPr/>
          </p:nvSpPr>
          <p:spPr bwMode="auto">
            <a:xfrm>
              <a:off x="6732240" y="2420888"/>
              <a:ext cx="86409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333399"/>
                  </a:solidFill>
                  <a:latin typeface="Arial" charset="0"/>
                </a:rPr>
                <a:t>Shield Blocks</a:t>
              </a:r>
            </a:p>
          </p:txBody>
        </p:sp>
      </p:grpSp>
      <p:pic>
        <p:nvPicPr>
          <p:cNvPr id="32" name="Image 2">
            <a:extLst>
              <a:ext uri="{FF2B5EF4-FFF2-40B4-BE49-F238E27FC236}">
                <a16:creationId xmlns:a16="http://schemas.microsoft.com/office/drawing/2014/main" id="{695C2A55-1679-E74F-BB5E-4F0F8171E2D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828745"/>
            <a:ext cx="2105206" cy="1843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831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915505"/>
          </a:xfrm>
        </p:spPr>
        <p:txBody>
          <a:bodyPr>
            <a:normAutofit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After many Optimisations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Venice, 29/05/2023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39</a:t>
            </a:fld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635C6A5-16B2-7146-926F-113923211799}"/>
              </a:ext>
            </a:extLst>
          </p:cNvPr>
          <p:cNvSpPr txBox="1"/>
          <p:nvPr/>
        </p:nvSpPr>
        <p:spPr>
          <a:xfrm>
            <a:off x="242761" y="896880"/>
            <a:ext cx="5085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New Magriation Matrices for the far 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Genetic Algorithm for Target Station optimisation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2B4994A-7AC3-414C-A944-B3FA7DAD3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720" y="1551716"/>
            <a:ext cx="4432300" cy="30099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7642EAF-B8D2-9847-BBEA-92EE2C799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619" y="1500916"/>
            <a:ext cx="4102100" cy="30607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C8B3F2D-37D3-8E49-958E-2493F2164673}"/>
              </a:ext>
            </a:extLst>
          </p:cNvPr>
          <p:cNvSpPr txBox="1"/>
          <p:nvPr/>
        </p:nvSpPr>
        <p:spPr>
          <a:xfrm>
            <a:off x="1375646" y="3282717"/>
            <a:ext cx="1364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WC detector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E7A8859D-35E4-864D-81BC-957DEC45C10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233" y="4822864"/>
            <a:ext cx="2921225" cy="185135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F256B44-2F43-534B-B027-F9E695CAA2BC}"/>
              </a:ext>
            </a:extLst>
          </p:cNvPr>
          <p:cNvSpPr txBox="1"/>
          <p:nvPr/>
        </p:nvSpPr>
        <p:spPr>
          <a:xfrm>
            <a:off x="940887" y="4532288"/>
            <a:ext cx="186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horn optimisation</a:t>
            </a:r>
          </a:p>
        </p:txBody>
      </p:sp>
      <p:pic>
        <p:nvPicPr>
          <p:cNvPr id="41" name="Image 2">
            <a:extLst>
              <a:ext uri="{FF2B5EF4-FFF2-40B4-BE49-F238E27FC236}">
                <a16:creationId xmlns:a16="http://schemas.microsoft.com/office/drawing/2014/main" id="{CAC11166-337A-8945-BFEC-C40ECD0B4B6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3952" y="4549730"/>
            <a:ext cx="2618809" cy="2293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F9CD95-C9E6-8C49-A6C6-1A2E52012CD1}"/>
              </a:ext>
            </a:extLst>
          </p:cNvPr>
          <p:cNvSpPr txBox="1"/>
          <p:nvPr/>
        </p:nvSpPr>
        <p:spPr>
          <a:xfrm>
            <a:off x="5516358" y="3652049"/>
            <a:ext cx="35632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(using T2K-like reconstruction algorithm)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74C46058-5562-9E49-846F-007BBCEE1259}"/>
              </a:ext>
            </a:extLst>
          </p:cNvPr>
          <p:cNvSpPr/>
          <p:nvPr/>
        </p:nvSpPr>
        <p:spPr>
          <a:xfrm>
            <a:off x="3914274" y="2967789"/>
            <a:ext cx="938463" cy="46121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B8DE19-6B32-994D-91F2-288F9AE61F09}"/>
              </a:ext>
            </a:extLst>
          </p:cNvPr>
          <p:cNvSpPr txBox="1"/>
          <p:nvPr/>
        </p:nvSpPr>
        <p:spPr>
          <a:xfrm>
            <a:off x="1139732" y="3684453"/>
            <a:ext cx="2774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ν</a:t>
            </a:r>
            <a:r>
              <a:rPr lang="en-GB" baseline="-25000"/>
              <a:t>e</a:t>
            </a:r>
            <a:r>
              <a:rPr lang="en-GB"/>
              <a:t> reconstruction efficiency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EFA3D7-4067-C294-6156-D3B453A52120}"/>
              </a:ext>
            </a:extLst>
          </p:cNvPr>
          <p:cNvSpPr txBox="1"/>
          <p:nvPr/>
        </p:nvSpPr>
        <p:spPr>
          <a:xfrm>
            <a:off x="1297459" y="5793291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"old"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9256F9-EEAC-02EA-2B57-0784E38757AF}"/>
              </a:ext>
            </a:extLst>
          </p:cNvPr>
          <p:cNvSpPr txBox="1"/>
          <p:nvPr/>
        </p:nvSpPr>
        <p:spPr>
          <a:xfrm>
            <a:off x="1048806" y="4935038"/>
            <a:ext cx="771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0432FF"/>
                </a:solidFill>
              </a:rPr>
              <a:t>"new"</a:t>
            </a:r>
          </a:p>
        </p:txBody>
      </p:sp>
    </p:spTree>
    <p:extLst>
      <p:ext uri="{BB962C8B-B14F-4D97-AF65-F5344CB8AC3E}">
        <p14:creationId xmlns:p14="http://schemas.microsoft.com/office/powerpoint/2010/main" val="14990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EAA3BB-054A-8745-9C91-9E1CB1AAD0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3694"/>
            <a:ext cx="9144000" cy="6103535"/>
          </a:xfrm>
          <a:prstGeom prst="rect">
            <a:avLst/>
          </a:prstGeom>
        </p:spPr>
      </p:pic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4349"/>
            <a:ext cx="6862522" cy="756561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Times New Roman"/>
                <a:cs typeface="Times New Roman"/>
              </a:rPr>
              <a:t>European Spallation Source</a:t>
            </a:r>
            <a:endParaRPr lang="en-GB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Venice, 29/05/2023</a:t>
            </a:r>
            <a:endParaRPr lang="en-GB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21" name="Bildobjekt 7" descr="ESS-vit-logga.png">
            <a:extLst>
              <a:ext uri="{FF2B5EF4-FFF2-40B4-BE49-F238E27FC236}">
                <a16:creationId xmlns:a16="http://schemas.microsoft.com/office/drawing/2014/main" id="{47415385-1FED-1842-8AA2-6C0760D7013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306" y="568685"/>
            <a:ext cx="1300144" cy="799915"/>
          </a:xfrm>
          <a:prstGeom prst="rect">
            <a:avLst/>
          </a:prstGeom>
        </p:spPr>
      </p:pic>
      <p:pic>
        <p:nvPicPr>
          <p:cNvPr id="23" name="Bildobjekt 7" descr="ESS-vit-logga.png">
            <a:extLst>
              <a:ext uri="{FF2B5EF4-FFF2-40B4-BE49-F238E27FC236}">
                <a16:creationId xmlns:a16="http://schemas.microsoft.com/office/drawing/2014/main" id="{7D11D024-AE50-E740-BAD3-F56BFD1FA8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306" y="568685"/>
            <a:ext cx="1300144" cy="799915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8A318A1-90F5-114F-8834-A9E27D9DF191}"/>
              </a:ext>
            </a:extLst>
          </p:cNvPr>
          <p:cNvCxnSpPr>
            <a:cxnSpLocks/>
          </p:cNvCxnSpPr>
          <p:nvPr/>
        </p:nvCxnSpPr>
        <p:spPr>
          <a:xfrm flipH="1">
            <a:off x="4616629" y="2035500"/>
            <a:ext cx="777134" cy="90678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6F2B78E-9F31-CF42-8CE2-5621B55E67CF}"/>
              </a:ext>
            </a:extLst>
          </p:cNvPr>
          <p:cNvSpPr txBox="1"/>
          <p:nvPr/>
        </p:nvSpPr>
        <p:spPr>
          <a:xfrm>
            <a:off x="5143567" y="1645734"/>
            <a:ext cx="62068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linac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FB7237C-D89E-774A-82CE-FB4036CA649F}"/>
              </a:ext>
            </a:extLst>
          </p:cNvPr>
          <p:cNvCxnSpPr>
            <a:cxnSpLocks/>
          </p:cNvCxnSpPr>
          <p:nvPr/>
        </p:nvCxnSpPr>
        <p:spPr>
          <a:xfrm>
            <a:off x="2016149" y="2929745"/>
            <a:ext cx="972898" cy="52991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6D6A86C9-11EC-8140-8B5C-25B841C76F73}"/>
              </a:ext>
            </a:extLst>
          </p:cNvPr>
          <p:cNvSpPr txBox="1"/>
          <p:nvPr/>
        </p:nvSpPr>
        <p:spPr>
          <a:xfrm>
            <a:off x="588962" y="2283414"/>
            <a:ext cx="147623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Central Utility</a:t>
            </a:r>
          </a:p>
          <a:p>
            <a:pPr algn="ctr"/>
            <a:r>
              <a:rPr lang="en-GB" dirty="0"/>
              <a:t>Building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6F9FFBC-F291-C64E-8516-0B6B4E5A5BDD}"/>
              </a:ext>
            </a:extLst>
          </p:cNvPr>
          <p:cNvCxnSpPr>
            <a:cxnSpLocks/>
          </p:cNvCxnSpPr>
          <p:nvPr/>
        </p:nvCxnSpPr>
        <p:spPr>
          <a:xfrm flipV="1">
            <a:off x="4132162" y="4187168"/>
            <a:ext cx="156394" cy="8954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2D50F8F4-1DB5-2646-A4E4-EC552D824ADC}"/>
              </a:ext>
            </a:extLst>
          </p:cNvPr>
          <p:cNvSpPr txBox="1"/>
          <p:nvPr/>
        </p:nvSpPr>
        <p:spPr>
          <a:xfrm>
            <a:off x="3236665" y="5158941"/>
            <a:ext cx="105189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Target</a:t>
            </a:r>
          </a:p>
          <a:p>
            <a:pPr algn="ctr"/>
            <a:r>
              <a:rPr lang="en-GB" dirty="0"/>
              <a:t>Monolith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7E032DD-E12B-EE4B-B4A1-BF697A93B9B4}"/>
              </a:ext>
            </a:extLst>
          </p:cNvPr>
          <p:cNvCxnSpPr>
            <a:cxnSpLocks/>
          </p:cNvCxnSpPr>
          <p:nvPr/>
        </p:nvCxnSpPr>
        <p:spPr>
          <a:xfrm>
            <a:off x="1578336" y="4315326"/>
            <a:ext cx="839860" cy="11052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0679D144-4067-194E-8A34-F3701CA41805}"/>
              </a:ext>
            </a:extLst>
          </p:cNvPr>
          <p:cNvSpPr txBox="1"/>
          <p:nvPr/>
        </p:nvSpPr>
        <p:spPr>
          <a:xfrm>
            <a:off x="588962" y="3903375"/>
            <a:ext cx="98937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Exp. Hall</a:t>
            </a:r>
          </a:p>
          <a:p>
            <a:pPr algn="ctr"/>
            <a:r>
              <a:rPr lang="en-GB" dirty="0"/>
              <a:t>E01</a:t>
            </a:r>
          </a:p>
        </p:txBody>
      </p:sp>
    </p:spTree>
    <p:extLst>
      <p:ext uri="{BB962C8B-B14F-4D97-AF65-F5344CB8AC3E}">
        <p14:creationId xmlns:p14="http://schemas.microsoft.com/office/powerpoint/2010/main" val="361403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821527"/>
          </a:xfrm>
        </p:spPr>
        <p:txBody>
          <a:bodyPr>
            <a:normAutofit fontScale="90000"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Improvements and Optimisations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Venice, 29/05/2023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40</a:t>
            </a:fld>
            <a:endParaRPr lang="en-GB" noProof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C56C202-0B8B-4F4F-9911-62917BFFE32C}"/>
              </a:ext>
            </a:extLst>
          </p:cNvPr>
          <p:cNvGrpSpPr/>
          <p:nvPr/>
        </p:nvGrpSpPr>
        <p:grpSpPr>
          <a:xfrm>
            <a:off x="4572000" y="1042740"/>
            <a:ext cx="4350862" cy="2763037"/>
            <a:chOff x="4859267" y="1477645"/>
            <a:chExt cx="3827533" cy="243069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8D4293E-762B-9344-AB20-A4E54786D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59267" y="1477645"/>
              <a:ext cx="3827533" cy="243069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A10BF48-D7AE-0748-8D46-42837F0FA1C0}"/>
                </a:ext>
              </a:extLst>
            </p:cNvPr>
            <p:cNvSpPr txBox="1"/>
            <p:nvPr/>
          </p:nvSpPr>
          <p:spPr>
            <a:xfrm>
              <a:off x="5348835" y="1691235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dirty="0"/>
                <a:t>360 km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090DFFD-947B-1742-9900-B9160E652210}"/>
              </a:ext>
            </a:extLst>
          </p:cNvPr>
          <p:cNvGrpSpPr/>
          <p:nvPr/>
        </p:nvGrpSpPr>
        <p:grpSpPr>
          <a:xfrm>
            <a:off x="116554" y="1179050"/>
            <a:ext cx="4350862" cy="2626727"/>
            <a:chOff x="509798" y="1597559"/>
            <a:chExt cx="3827533" cy="231078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AE6DD0D-2B99-034D-9A24-503252CF6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9798" y="1597559"/>
              <a:ext cx="3827533" cy="231078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5AAB213-DB52-2045-9813-02D8D75F1898}"/>
                </a:ext>
              </a:extLst>
            </p:cNvPr>
            <p:cNvSpPr txBox="1"/>
            <p:nvPr/>
          </p:nvSpPr>
          <p:spPr>
            <a:xfrm>
              <a:off x="979135" y="1691235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dirty="0"/>
                <a:t>540 km</a:t>
              </a:r>
            </a:p>
          </p:txBody>
        </p: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AF07013-5B64-C84F-8916-F3CC5F61EBC3}"/>
              </a:ext>
            </a:extLst>
          </p:cNvPr>
          <p:cNvCxnSpPr>
            <a:cxnSpLocks/>
          </p:cNvCxnSpPr>
          <p:nvPr/>
        </p:nvCxnSpPr>
        <p:spPr>
          <a:xfrm flipV="1">
            <a:off x="1757392" y="1611351"/>
            <a:ext cx="0" cy="642552"/>
          </a:xfrm>
          <a:prstGeom prst="straightConnector1">
            <a:avLst/>
          </a:prstGeom>
          <a:ln w="57150">
            <a:solidFill>
              <a:srgbClr val="FFFF00">
                <a:alpha val="63000"/>
              </a:srgb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0735154-BB9E-194E-8368-7E74B784B819}"/>
              </a:ext>
            </a:extLst>
          </p:cNvPr>
          <p:cNvCxnSpPr>
            <a:cxnSpLocks/>
          </p:cNvCxnSpPr>
          <p:nvPr/>
        </p:nvCxnSpPr>
        <p:spPr>
          <a:xfrm flipV="1">
            <a:off x="6239378" y="1459881"/>
            <a:ext cx="0" cy="681789"/>
          </a:xfrm>
          <a:prstGeom prst="straightConnector1">
            <a:avLst/>
          </a:prstGeom>
          <a:ln w="57150">
            <a:solidFill>
              <a:srgbClr val="FFFF00">
                <a:alpha val="63000"/>
              </a:srgb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5A7146B0-797B-BC61-F5A6-E1745BD3FFB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03" y="4221028"/>
            <a:ext cx="3770888" cy="239472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73D298F-5DED-0FB7-0566-4CF98BD2F07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3112" y="4221029"/>
            <a:ext cx="3770888" cy="239472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BA07F9C-C2CF-F9FF-0787-7BD0D3252ED5}"/>
              </a:ext>
            </a:extLst>
          </p:cNvPr>
          <p:cNvSpPr txBox="1"/>
          <p:nvPr/>
        </p:nvSpPr>
        <p:spPr>
          <a:xfrm>
            <a:off x="6028773" y="395697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360 km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4617FDC-0E43-AB15-9717-120A690BF6B3}"/>
              </a:ext>
            </a:extLst>
          </p:cNvPr>
          <p:cNvSpPr txBox="1"/>
          <p:nvPr/>
        </p:nvSpPr>
        <p:spPr>
          <a:xfrm>
            <a:off x="2228564" y="395697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540 km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98383A5-B441-A44C-8546-9E1BE7A09758}"/>
              </a:ext>
            </a:extLst>
          </p:cNvPr>
          <p:cNvSpPr/>
          <p:nvPr/>
        </p:nvSpPr>
        <p:spPr>
          <a:xfrm>
            <a:off x="35477" y="4303958"/>
            <a:ext cx="2230994" cy="156966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sz="1200" u="sng" dirty="0">
                <a:solidFill>
                  <a:srgbClr val="000000"/>
                </a:solidFill>
                <a:latin typeface="arial" panose="020B0604020202020204" pitchFamily="34" charset="0"/>
              </a:rPr>
              <a:t>ESSnuSB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dirty="0">
                <a:solidFill>
                  <a:srgbClr val="000000"/>
                </a:solidFill>
                <a:latin typeface="arial" panose="020B0604020202020204" pitchFamily="34" charset="0"/>
              </a:rPr>
              <a:t>θ</a:t>
            </a:r>
            <a:r>
              <a:rPr lang="en-GB" sz="1200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12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 = 33.44°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dirty="0">
                <a:solidFill>
                  <a:srgbClr val="000000"/>
                </a:solidFill>
                <a:latin typeface="arial" panose="020B0604020202020204" pitchFamily="34" charset="0"/>
              </a:rPr>
              <a:t>θ</a:t>
            </a:r>
            <a:r>
              <a:rPr lang="en-GB" sz="1200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13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 = 8.57°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dirty="0">
                <a:solidFill>
                  <a:srgbClr val="000000"/>
                </a:solidFill>
                <a:latin typeface="arial" panose="020B0604020202020204" pitchFamily="34" charset="0"/>
              </a:rPr>
              <a:t>θ</a:t>
            </a:r>
            <a:r>
              <a:rPr lang="en-GB" sz="1200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23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 = 49.2°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dirty="0">
                <a:solidFill>
                  <a:srgbClr val="000000"/>
                </a:solidFill>
                <a:latin typeface="arial" panose="020B0604020202020204" pitchFamily="34" charset="0"/>
              </a:rPr>
              <a:t>Δ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m</a:t>
            </a:r>
            <a:r>
              <a:rPr lang="en-GB" sz="12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r>
              <a:rPr lang="en-GB" sz="1200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21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 = 7.42e-5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dirty="0">
                <a:solidFill>
                  <a:srgbClr val="000000"/>
                </a:solidFill>
                <a:latin typeface="arial" panose="020B0604020202020204" pitchFamily="34" charset="0"/>
              </a:rPr>
              <a:t>Δ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m</a:t>
            </a:r>
            <a:r>
              <a:rPr lang="en-GB" sz="12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r>
              <a:rPr lang="en-GB" sz="1200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31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 = +2.52e-3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r>
              <a:rPr lang="en-GB" sz="12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nd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osc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. max.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507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ktons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far detector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04F4DD8-9E5A-3744-9FDC-0C4DC30C5D10}"/>
              </a:ext>
            </a:extLst>
          </p:cNvPr>
          <p:cNvSpPr/>
          <p:nvPr/>
        </p:nvSpPr>
        <p:spPr>
          <a:xfrm>
            <a:off x="27456" y="6369811"/>
            <a:ext cx="26235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FR" sz="1400" dirty="0">
                <a:solidFill>
                  <a:srgbClr val="FF0000"/>
                </a:solidFill>
                <a:hlinkClick r:id="rId7"/>
              </a:rPr>
              <a:t>https://arxiv.org/abs/2107.07585</a:t>
            </a:r>
            <a:endParaRPr lang="en-FR" sz="1400" dirty="0">
              <a:solidFill>
                <a:srgbClr val="FF0000"/>
              </a:solidFill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5E0B3EC-A42E-79A9-A849-B379FF06DD52}"/>
              </a:ext>
            </a:extLst>
          </p:cNvPr>
          <p:cNvCxnSpPr>
            <a:cxnSpLocks/>
          </p:cNvCxnSpPr>
          <p:nvPr/>
        </p:nvCxnSpPr>
        <p:spPr>
          <a:xfrm>
            <a:off x="6746028" y="5260027"/>
            <a:ext cx="0" cy="465667"/>
          </a:xfrm>
          <a:prstGeom prst="straightConnector1">
            <a:avLst/>
          </a:prstGeom>
          <a:ln w="57150">
            <a:solidFill>
              <a:srgbClr val="FFFF00">
                <a:alpha val="63000"/>
              </a:srgb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62D0608-A0B2-A02F-850F-852FE30B8F06}"/>
              </a:ext>
            </a:extLst>
          </p:cNvPr>
          <p:cNvCxnSpPr>
            <a:cxnSpLocks/>
          </p:cNvCxnSpPr>
          <p:nvPr/>
        </p:nvCxnSpPr>
        <p:spPr>
          <a:xfrm>
            <a:off x="3041863" y="4592472"/>
            <a:ext cx="0" cy="766420"/>
          </a:xfrm>
          <a:prstGeom prst="straightConnector1">
            <a:avLst/>
          </a:prstGeom>
          <a:ln w="57150">
            <a:solidFill>
              <a:srgbClr val="FFFF00">
                <a:alpha val="63000"/>
              </a:srgb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BE5D166-6B8D-A79C-F965-2BF0D712710A}"/>
              </a:ext>
            </a:extLst>
          </p:cNvPr>
          <p:cNvCxnSpPr/>
          <p:nvPr/>
        </p:nvCxnSpPr>
        <p:spPr>
          <a:xfrm>
            <a:off x="731520" y="2719346"/>
            <a:ext cx="3522428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3DCC0E4-B904-9CA5-149A-F713C668713D}"/>
              </a:ext>
            </a:extLst>
          </p:cNvPr>
          <p:cNvCxnSpPr/>
          <p:nvPr/>
        </p:nvCxnSpPr>
        <p:spPr>
          <a:xfrm>
            <a:off x="5192202" y="2719346"/>
            <a:ext cx="3522428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559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-2536"/>
            <a:ext cx="6862522" cy="821527"/>
          </a:xfrm>
        </p:spPr>
        <p:txBody>
          <a:bodyPr>
            <a:normAutofit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Performance versus time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Venice, 29/05/2023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41</a:t>
            </a:fld>
            <a:endParaRPr lang="en-GB" noProof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8F725E1-5B31-8638-F0DC-D1B46B0088E4}"/>
              </a:ext>
            </a:extLst>
          </p:cNvPr>
          <p:cNvGrpSpPr/>
          <p:nvPr/>
        </p:nvGrpSpPr>
        <p:grpSpPr>
          <a:xfrm>
            <a:off x="489283" y="1195138"/>
            <a:ext cx="4547937" cy="3413038"/>
            <a:chOff x="231281" y="1475872"/>
            <a:chExt cx="4805940" cy="360665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5A8A88-AB9F-90E1-9888-B514257C0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1281" y="1475872"/>
              <a:ext cx="4805940" cy="3606659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3287F01-336E-81FD-883D-BEEA80DF2909}"/>
                </a:ext>
              </a:extLst>
            </p:cNvPr>
            <p:cNvCxnSpPr>
              <a:cxnSpLocks/>
            </p:cNvCxnSpPr>
            <p:nvPr/>
          </p:nvCxnSpPr>
          <p:spPr>
            <a:xfrm>
              <a:off x="2229853" y="2574758"/>
              <a:ext cx="0" cy="208233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99273118-7F4F-7A8A-1983-F0F8B4B86C72}"/>
                </a:ext>
              </a:extLst>
            </p:cNvPr>
            <p:cNvCxnSpPr>
              <a:cxnSpLocks/>
            </p:cNvCxnSpPr>
            <p:nvPr/>
          </p:nvCxnSpPr>
          <p:spPr>
            <a:xfrm>
              <a:off x="978568" y="2574758"/>
              <a:ext cx="0" cy="208233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603A4BB-2E77-2BA9-F5C1-A7ED0C67CBBD}"/>
              </a:ext>
            </a:extLst>
          </p:cNvPr>
          <p:cNvGrpSpPr/>
          <p:nvPr/>
        </p:nvGrpSpPr>
        <p:grpSpPr>
          <a:xfrm>
            <a:off x="5173579" y="850234"/>
            <a:ext cx="3903527" cy="3903527"/>
            <a:chOff x="5173579" y="1339515"/>
            <a:chExt cx="3903527" cy="390352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8839070-D321-7498-4DB6-2890A73D4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3579" y="1339515"/>
              <a:ext cx="3903527" cy="3903527"/>
            </a:xfrm>
            <a:prstGeom prst="rect">
              <a:avLst/>
            </a:prstGeom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6DB198E-10E7-7EAE-246D-F38A2F7FEAF0}"/>
                </a:ext>
              </a:extLst>
            </p:cNvPr>
            <p:cNvCxnSpPr>
              <a:cxnSpLocks/>
            </p:cNvCxnSpPr>
            <p:nvPr/>
          </p:nvCxnSpPr>
          <p:spPr>
            <a:xfrm>
              <a:off x="7125342" y="2598821"/>
              <a:ext cx="0" cy="208233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76992E0-1C8E-BB31-F525-A890EBCBFE3B}"/>
                </a:ext>
              </a:extLst>
            </p:cNvPr>
            <p:cNvCxnSpPr>
              <a:cxnSpLocks/>
            </p:cNvCxnSpPr>
            <p:nvPr/>
          </p:nvCxnSpPr>
          <p:spPr>
            <a:xfrm>
              <a:off x="6224336" y="2059136"/>
              <a:ext cx="0" cy="262201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A1F053A-1760-3267-AD8C-EF2ACBF5F89F}"/>
              </a:ext>
            </a:extLst>
          </p:cNvPr>
          <p:cNvSpPr txBox="1"/>
          <p:nvPr/>
        </p:nvSpPr>
        <p:spPr>
          <a:xfrm>
            <a:off x="417095" y="681100"/>
            <a:ext cx="5010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Already after 5 years very competitive performance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67D577C-E0AE-A487-6672-00E95B2357B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499" y="4597794"/>
            <a:ext cx="2183641" cy="22575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56B6A51-4FB1-7EF6-9277-DD20D71FEAA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399" y="4669545"/>
            <a:ext cx="2879437" cy="21857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10B9C6D-1C72-EE9B-4C9D-1E35471E2CFB}"/>
              </a:ext>
            </a:extLst>
          </p:cNvPr>
          <p:cNvSpPr txBox="1"/>
          <p:nvPr/>
        </p:nvSpPr>
        <p:spPr>
          <a:xfrm>
            <a:off x="169701" y="6176900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DUNE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EC9C779-661E-9CA6-2A58-C0A0E9657ABA}"/>
              </a:ext>
            </a:extLst>
          </p:cNvPr>
          <p:cNvSpPr txBox="1"/>
          <p:nvPr/>
        </p:nvSpPr>
        <p:spPr>
          <a:xfrm>
            <a:off x="4541175" y="6176900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 err="1"/>
              <a:t>HyperK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FC4C5C-6B72-41E7-E824-243F0BC82EB5}"/>
              </a:ext>
            </a:extLst>
          </p:cNvPr>
          <p:cNvSpPr txBox="1"/>
          <p:nvPr/>
        </p:nvSpPr>
        <p:spPr>
          <a:xfrm>
            <a:off x="2576223" y="1290513"/>
            <a:ext cx="1087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b="1" dirty="0">
                <a:solidFill>
                  <a:srgbClr val="00B050"/>
                </a:solidFill>
              </a:rPr>
              <a:t>discovery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8F580E-7C8A-4A73-E6E0-B10C25426586}"/>
              </a:ext>
            </a:extLst>
          </p:cNvPr>
          <p:cNvSpPr txBox="1"/>
          <p:nvPr/>
        </p:nvSpPr>
        <p:spPr>
          <a:xfrm>
            <a:off x="4071069" y="5186652"/>
            <a:ext cx="1049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b="1" dirty="0">
                <a:solidFill>
                  <a:srgbClr val="00B050"/>
                </a:solidFill>
              </a:rPr>
              <a:t>precision</a:t>
            </a:r>
          </a:p>
        </p:txBody>
      </p:sp>
    </p:spTree>
    <p:extLst>
      <p:ext uri="{BB962C8B-B14F-4D97-AF65-F5344CB8AC3E}">
        <p14:creationId xmlns:p14="http://schemas.microsoft.com/office/powerpoint/2010/main" val="118948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δCP and Matter-antimatter asymmetry magnitude"/>
          <p:cNvSpPr txBox="1">
            <a:spLocks noGrp="1"/>
          </p:cNvSpPr>
          <p:nvPr>
            <p:ph type="title"/>
          </p:nvPr>
        </p:nvSpPr>
        <p:spPr>
          <a:xfrm>
            <a:off x="483476" y="1"/>
            <a:ext cx="8481848" cy="790570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93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93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GB" sz="4000" dirty="0"/>
              <a:t>δ</a:t>
            </a:r>
            <a:r>
              <a:rPr lang="en-GB" sz="4000" baseline="-24568" dirty="0"/>
              <a:t>CP</a:t>
            </a:r>
            <a:r>
              <a:rPr lang="en-GB" sz="4000" dirty="0"/>
              <a:t> and model predictions</a:t>
            </a:r>
          </a:p>
        </p:txBody>
      </p:sp>
      <p:sp>
        <p:nvSpPr>
          <p:cNvPr id="800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lang="en-GB" smtClean="0"/>
              <a:t>42</a:t>
            </a:fld>
            <a:endParaRPr lang="en-GB"/>
          </a:p>
        </p:txBody>
      </p:sp>
      <p:pic>
        <p:nvPicPr>
          <p:cNvPr id="801" name="iphc.png" descr="iphc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35100" cy="99536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80F7ABE-E066-2246-8FB0-55BF79830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Venice, 29/05/2023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7F297D8-9733-2E49-9A93-606A5E044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FB82EED-8CF4-C23E-97EB-1C34CFC49CAE}"/>
              </a:ext>
            </a:extLst>
          </p:cNvPr>
          <p:cNvGrpSpPr/>
          <p:nvPr/>
        </p:nvGrpSpPr>
        <p:grpSpPr>
          <a:xfrm>
            <a:off x="483475" y="3921508"/>
            <a:ext cx="8379016" cy="2679209"/>
            <a:chOff x="483475" y="1101395"/>
            <a:chExt cx="8379016" cy="267920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FA5CFB-2D3D-623B-C87D-9DF0823F6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00993" y="1101395"/>
              <a:ext cx="4961498" cy="2679209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08AE116-0302-AE6B-62C5-2DF5328142F5}"/>
                </a:ext>
              </a:extLst>
            </p:cNvPr>
            <p:cNvSpPr/>
            <p:nvPr/>
          </p:nvSpPr>
          <p:spPr>
            <a:xfrm>
              <a:off x="483475" y="3255856"/>
              <a:ext cx="3195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hlinkClick r:id="rId4"/>
                </a:rPr>
                <a:t>https://arxiv.org/abs/1410.8056</a:t>
              </a:r>
              <a:endParaRPr lang="en-GB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FDE557C-0CDF-6CEF-7ADE-C805B948990F}"/>
              </a:ext>
            </a:extLst>
          </p:cNvPr>
          <p:cNvGrpSpPr/>
          <p:nvPr/>
        </p:nvGrpSpPr>
        <p:grpSpPr>
          <a:xfrm>
            <a:off x="3774565" y="790571"/>
            <a:ext cx="5214353" cy="3024312"/>
            <a:chOff x="3774565" y="3536037"/>
            <a:chExt cx="5214353" cy="302431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01B0C75-0803-0158-496F-68736F74E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74565" y="3879471"/>
              <a:ext cx="5214353" cy="268087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D8E589B-8BA7-EE3E-D329-0995A297D008}"/>
                </a:ext>
              </a:extLst>
            </p:cNvPr>
            <p:cNvSpPr/>
            <p:nvPr/>
          </p:nvSpPr>
          <p:spPr>
            <a:xfrm>
              <a:off x="4699605" y="3536037"/>
              <a:ext cx="3195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hlinkClick r:id="rId6"/>
                </a:rPr>
                <a:t>https://arxiv.org/abs/1410.7573</a:t>
              </a:r>
              <a:endParaRPr lang="en-GB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46D1685-F5D5-D6CF-DB04-B4A95BDD2257}"/>
              </a:ext>
            </a:extLst>
          </p:cNvPr>
          <p:cNvSpPr txBox="1"/>
          <p:nvPr/>
        </p:nvSpPr>
        <p:spPr>
          <a:xfrm>
            <a:off x="88233" y="1376304"/>
            <a:ext cx="4267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/>
              <a:t>Test of flavour symmetry models:</a:t>
            </a:r>
          </a:p>
          <a:p>
            <a:pPr algn="l"/>
            <a:r>
              <a:rPr lang="en-GB" dirty="0"/>
              <a:t>Typically, the models considered have a reduced number of parameters, leading to relations between the masses and/or mixing angles.</a:t>
            </a:r>
          </a:p>
          <a:p>
            <a:pPr algn="l"/>
            <a:r>
              <a:rPr lang="en-GB" dirty="0"/>
              <a:t>Examples are the so-called </a:t>
            </a:r>
            <a:r>
              <a:rPr lang="en-GB" b="1" dirty="0" err="1"/>
              <a:t>sumrules</a:t>
            </a:r>
            <a:r>
              <a:rPr lang="en-GB" dirty="0"/>
              <a:t>, e.g.:</a:t>
            </a:r>
          </a:p>
          <a:p>
            <a:pPr algn="l"/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33B2086-D004-8EEA-C918-80634AF969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509" y="3275804"/>
            <a:ext cx="3397649" cy="106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83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34806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400" dirty="0">
                <a:solidFill>
                  <a:srgbClr val="0000FF"/>
                </a:solidFill>
              </a:rPr>
              <a:t>Supporting institutions of ESS</a:t>
            </a:r>
            <a:r>
              <a:rPr lang="el-GR" sz="4400" dirty="0">
                <a:solidFill>
                  <a:srgbClr val="0000FF"/>
                </a:solidFill>
              </a:rPr>
              <a:t>ν</a:t>
            </a:r>
            <a:r>
              <a:rPr lang="fr-CH" sz="4400" dirty="0">
                <a:solidFill>
                  <a:srgbClr val="0000FF"/>
                </a:solidFill>
              </a:rPr>
              <a:t>SB</a:t>
            </a:r>
            <a:endParaRPr lang="en-GB" sz="44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1854203" cy="198783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Venice, 29/05/2023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08EAFE-BA89-D746-8E03-88D377168F1C}"/>
              </a:ext>
            </a:extLst>
          </p:cNvPr>
          <p:cNvSpPr txBox="1"/>
          <p:nvPr/>
        </p:nvSpPr>
        <p:spPr>
          <a:xfrm>
            <a:off x="160881" y="1615486"/>
            <a:ext cx="686928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COST Action </a:t>
            </a:r>
            <a:r>
              <a:rPr lang="en-GB" sz="2000" dirty="0" err="1"/>
              <a:t>EuroNuNet</a:t>
            </a:r>
            <a:r>
              <a:rPr lang="en-GB" sz="2000" dirty="0"/>
              <a:t> (CA15139): ended March 2020</a:t>
            </a:r>
          </a:p>
          <a:p>
            <a:pPr marL="742950" lvl="1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hlinkClick r:id="rId3"/>
              </a:rPr>
              <a:t>https://euronunet.in2p3.fr</a:t>
            </a:r>
            <a:endParaRPr lang="en-GB" sz="2000" dirty="0"/>
          </a:p>
          <a:p>
            <a:pPr marL="742950" lvl="1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video for scientists: </a:t>
            </a:r>
            <a:r>
              <a:rPr lang="en-GB" sz="2000" dirty="0">
                <a:hlinkClick r:id="rId4"/>
              </a:rPr>
              <a:t>https://www.youtube.com/watch?v=PwzNzLQh-Dw</a:t>
            </a:r>
            <a:endParaRPr lang="en-GB" sz="2000" dirty="0"/>
          </a:p>
          <a:p>
            <a:pPr marL="285750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EU-H2020 Design Study ESS</a:t>
            </a:r>
            <a:r>
              <a:rPr lang="el-GR" sz="2000" dirty="0"/>
              <a:t>ν</a:t>
            </a:r>
            <a:r>
              <a:rPr lang="fr-CH" sz="2000" dirty="0"/>
              <a:t>SB: on </a:t>
            </a:r>
            <a:r>
              <a:rPr lang="fr-CH" sz="2000" dirty="0" err="1"/>
              <a:t>going</a:t>
            </a:r>
            <a:r>
              <a:rPr lang="fr-CH" sz="2000" dirty="0"/>
              <a:t> up to March 2021 (3 </a:t>
            </a:r>
            <a:r>
              <a:rPr lang="fr-CH" sz="2000" dirty="0" err="1"/>
              <a:t>months</a:t>
            </a:r>
            <a:r>
              <a:rPr lang="fr-CH" sz="2000" dirty="0"/>
              <a:t> extension due to COVID19)</a:t>
            </a:r>
          </a:p>
          <a:p>
            <a:pPr marL="742950" lvl="1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hlinkClick r:id="rId5"/>
              </a:rPr>
              <a:t>https://essnusb.eu</a:t>
            </a:r>
            <a:endParaRPr lang="en-GB" sz="2000" dirty="0"/>
          </a:p>
          <a:p>
            <a:pPr marL="742950" lvl="1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video for general public: </a:t>
            </a:r>
            <a:r>
              <a:rPr lang="en-GB" sz="2000" dirty="0">
                <a:hlinkClick r:id="rId6"/>
              </a:rPr>
              <a:t>https://www.youtube.com/watch?v=qAnvft0nAlg</a:t>
            </a:r>
            <a:endParaRPr lang="en-GB" sz="2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D833C1D-2072-C247-BF00-1397DAC1723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7766" y="4184106"/>
            <a:ext cx="2365287" cy="6712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606C96-FC42-EF4C-8543-32940357553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840" y="1299976"/>
            <a:ext cx="899141" cy="899141"/>
          </a:xfrm>
          <a:prstGeom prst="rect">
            <a:avLst/>
          </a:prstGeom>
        </p:spPr>
      </p:pic>
      <p:pic>
        <p:nvPicPr>
          <p:cNvPr id="9" name="Picture 8">
            <a:hlinkClick r:id="rId4"/>
            <a:extLst>
              <a:ext uri="{FF2B5EF4-FFF2-40B4-BE49-F238E27FC236}">
                <a16:creationId xmlns:a16="http://schemas.microsoft.com/office/drawing/2014/main" id="{91448E15-AAB3-044B-8D44-A7A72D3F8C4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437" y="2433082"/>
            <a:ext cx="1909160" cy="1223517"/>
          </a:xfrm>
          <a:prstGeom prst="rect">
            <a:avLst/>
          </a:prstGeom>
        </p:spPr>
      </p:pic>
      <p:pic>
        <p:nvPicPr>
          <p:cNvPr id="10" name="Picture 9">
            <a:hlinkClick r:id="rId6"/>
            <a:extLst>
              <a:ext uri="{FF2B5EF4-FFF2-40B4-BE49-F238E27FC236}">
                <a16:creationId xmlns:a16="http://schemas.microsoft.com/office/drawing/2014/main" id="{C4F6A4A2-6FB1-9042-8AB7-54BF701E0CC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438" y="5196123"/>
            <a:ext cx="1909160" cy="125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7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0" dirty="0">
                <a:effectLst>
                  <a:outerShdw blurRad="50800" dist="76200" dir="8100000" algn="tr" rotWithShape="0">
                    <a:prstClr val="black">
                      <a:alpha val="15000"/>
                    </a:prstClr>
                  </a:outerShdw>
                </a:effectLst>
                <a:latin typeface="Times New Roman" charset="0"/>
                <a:cs typeface="Times New Roman" charset="0"/>
              </a:rPr>
              <a:t>Muon production</a:t>
            </a:r>
            <a:endParaRPr lang="en-GB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Venice, 29/05/2023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355BD92-3BCF-8D40-A173-682D3056C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DB739-CA15-4570-B962-A8E1C9E4DF25}" type="slidenum">
              <a:rPr lang="en-GB" smtClean="0"/>
              <a:pPr/>
              <a:t>44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1ACB65-D31A-E617-C861-8604F4488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42" y="1103319"/>
            <a:ext cx="3649654" cy="26015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8AF925-AEE0-F580-BE9C-763F9B1D9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6561" y="1027461"/>
            <a:ext cx="4519602" cy="28212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3B7C46-32A2-78C0-5122-5097CD37E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4203" y="3816335"/>
            <a:ext cx="4311478" cy="284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49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0" dirty="0">
                <a:effectLst>
                  <a:outerShdw blurRad="50800" dist="76200" dir="8100000" algn="tr" rotWithShape="0">
                    <a:prstClr val="black">
                      <a:alpha val="15000"/>
                    </a:prstClr>
                  </a:outerShdw>
                </a:effectLst>
                <a:latin typeface="Times New Roman" charset="0"/>
                <a:cs typeface="Times New Roman" charset="0"/>
              </a:rPr>
              <a:t>Muon production</a:t>
            </a:r>
            <a:endParaRPr lang="en-GB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Venice, 29/05/2023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355BD92-3BCF-8D40-A173-682D3056C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DB739-CA15-4570-B962-A8E1C9E4DF25}" type="slidenum">
              <a:rPr lang="en-GB" smtClean="0"/>
              <a:pPr/>
              <a:t>45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80A8CA-DD9B-F387-5870-58496D3C9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62647"/>
            <a:ext cx="7772400" cy="419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04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Possible </a:t>
            </a:r>
            <a:r>
              <a:rPr lang="en-GB" sz="3600" b="0" dirty="0" err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ESSνSB</a:t>
            </a:r>
            <a:r>
              <a:rPr lang="en-GB" sz="36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 schedule</a:t>
            </a:r>
            <a:br>
              <a:rPr lang="en-GB" sz="36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</a:br>
            <a:r>
              <a:rPr lang="en-GB" sz="2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(2</a:t>
            </a:r>
            <a:r>
              <a:rPr lang="en-GB" sz="2000" b="0" baseline="300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nd</a:t>
            </a:r>
            <a:r>
              <a:rPr lang="en-GB" sz="2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 generation neutrino Super Beam) </a:t>
            </a:r>
            <a:endParaRPr lang="en-GB" sz="7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Venice, 29/05/2023</a:t>
            </a:r>
            <a:endParaRPr lang="en-GB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46</a:t>
            </a:fld>
            <a:endParaRPr lang="en-GB" dirty="0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6F35CCAF-E226-9F45-9786-380342F25C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6058088"/>
              </p:ext>
            </p:extLst>
          </p:nvPr>
        </p:nvGraphicFramePr>
        <p:xfrm>
          <a:off x="-2609" y="1195744"/>
          <a:ext cx="9133234" cy="5315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F70DAF25-5A24-564D-914A-A508611AFAA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0374" y="2786523"/>
            <a:ext cx="1954705" cy="5570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A0A55D-4BC7-BE44-B643-DE3026EBA9B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44" y="3252192"/>
            <a:ext cx="1652155" cy="4682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17B7750-4AF1-464F-8290-4814343F49EF}"/>
              </a:ext>
            </a:extLst>
          </p:cNvPr>
          <p:cNvSpPr/>
          <p:nvPr/>
        </p:nvSpPr>
        <p:spPr>
          <a:xfrm>
            <a:off x="72332" y="5150451"/>
            <a:ext cx="18542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i="1" dirty="0" err="1">
                <a:solidFill>
                  <a:srgbClr val="008000"/>
                </a:solidFill>
                <a:latin typeface="Times New Roman"/>
                <a:cs typeface="Times New Roman"/>
              </a:rPr>
              <a:t>Nucl</a:t>
            </a:r>
            <a:r>
              <a:rPr lang="en-GB" sz="1600" b="1" i="1" dirty="0">
                <a:solidFill>
                  <a:srgbClr val="008000"/>
                </a:solidFill>
                <a:latin typeface="Times New Roman"/>
                <a:cs typeface="Times New Roman"/>
              </a:rPr>
              <a:t>. Phys. B 885 (2014) 127</a:t>
            </a:r>
            <a:endParaRPr lang="en-GB" sz="1600" dirty="0"/>
          </a:p>
        </p:txBody>
      </p:sp>
      <p:pic>
        <p:nvPicPr>
          <p:cNvPr id="18" name="Image 4" descr="layout_ESSnuSB_04.png">
            <a:extLst>
              <a:ext uri="{FF2B5EF4-FFF2-40B4-BE49-F238E27FC236}">
                <a16:creationId xmlns:a16="http://schemas.microsoft.com/office/drawing/2014/main" id="{F8515A4F-7A06-9D4F-BC94-4C12F05D352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87521" y="4398491"/>
            <a:ext cx="2186584" cy="1633655"/>
          </a:xfrm>
          <a:prstGeom prst="rect">
            <a:avLst/>
          </a:prstGeom>
        </p:spPr>
      </p:pic>
      <p:pic>
        <p:nvPicPr>
          <p:cNvPr id="19" name="Image 11">
            <a:extLst>
              <a:ext uri="{FF2B5EF4-FFF2-40B4-BE49-F238E27FC236}">
                <a16:creationId xmlns:a16="http://schemas.microsoft.com/office/drawing/2014/main" id="{2B81D530-01AB-DF46-B34D-3A1F97825E0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597" y="1487568"/>
            <a:ext cx="1416818" cy="11086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A3BA5D-91AB-6B4D-BF13-070BB6ED577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5609" y="1669552"/>
            <a:ext cx="1288563" cy="12885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4B83DBB-7C93-8540-BF88-1C29B41F663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0933" y="4992566"/>
            <a:ext cx="1573033" cy="10460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1526218-CB1E-8344-81FE-1E13F90B021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72239" y="4338226"/>
            <a:ext cx="1397000" cy="1397000"/>
          </a:xfrm>
          <a:prstGeom prst="rect">
            <a:avLst/>
          </a:prstGeom>
        </p:spPr>
      </p:pic>
      <p:pic>
        <p:nvPicPr>
          <p:cNvPr id="24" name="Image 2">
            <a:extLst>
              <a:ext uri="{FF2B5EF4-FFF2-40B4-BE49-F238E27FC236}">
                <a16:creationId xmlns:a16="http://schemas.microsoft.com/office/drawing/2014/main" id="{0259A6D2-BF02-EF4C-BE38-5123E7166FD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6804" y="1316450"/>
            <a:ext cx="1525205" cy="10800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F9A5A9A-30A5-7C4A-9221-5B153CA4846E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8527" y="5783789"/>
            <a:ext cx="1269102" cy="678970"/>
          </a:xfrm>
          <a:prstGeom prst="rect">
            <a:avLst/>
          </a:prstGeom>
          <a:solidFill>
            <a:srgbClr val="0432FF"/>
          </a:solidFill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EB6F0E5-F3AE-C229-0C76-FAFA7DB70232}"/>
              </a:ext>
            </a:extLst>
          </p:cNvPr>
          <p:cNvSpPr/>
          <p:nvPr/>
        </p:nvSpPr>
        <p:spPr>
          <a:xfrm>
            <a:off x="3349482" y="4713866"/>
            <a:ext cx="167225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>
                <a:hlinkClick r:id="rId17"/>
              </a:rPr>
              <a:t>arxiv.org/abs/2206.01208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73897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644630"/>
          </a:xfrm>
        </p:spPr>
        <p:txBody>
          <a:bodyPr>
            <a:normAutofit fontScale="90000"/>
          </a:bodyPr>
          <a:lstStyle/>
          <a:p>
            <a:r>
              <a:rPr lang="en-GB" sz="3600" b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HIFI Neutrino Factory generic layout</a:t>
            </a:r>
            <a:endParaRPr lang="en-GB" sz="700" b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Venice, 29/05/2023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47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496333-492A-54B5-7C03-89A798CE40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23"/>
          <a:stretch/>
        </p:blipFill>
        <p:spPr>
          <a:xfrm>
            <a:off x="500062" y="683392"/>
            <a:ext cx="8143875" cy="27671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F1D811-22BE-0635-6670-89FF2D0F2DBE}"/>
              </a:ext>
            </a:extLst>
          </p:cNvPr>
          <p:cNvSpPr txBox="1"/>
          <p:nvPr/>
        </p:nvSpPr>
        <p:spPr>
          <a:xfrm>
            <a:off x="6352355" y="3902767"/>
            <a:ext cx="25507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/>
              <a:t>Then cooling, acceleration and storage in a muon decay ring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63EED9-A2E7-EF32-7069-2C01E22BE486}"/>
              </a:ext>
            </a:extLst>
          </p:cNvPr>
          <p:cNvSpPr txBox="1"/>
          <p:nvPr/>
        </p:nvSpPr>
        <p:spPr>
          <a:xfrm>
            <a:off x="754376" y="6070215"/>
            <a:ext cx="2805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Accumulation and bunching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A8377E-B241-BBB7-882B-675CC545FE85}"/>
              </a:ext>
            </a:extLst>
          </p:cNvPr>
          <p:cNvSpPr txBox="1"/>
          <p:nvPr/>
        </p:nvSpPr>
        <p:spPr>
          <a:xfrm>
            <a:off x="4156469" y="6070215"/>
            <a:ext cx="1548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Phase rotation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505936-205B-8EB6-3653-50E51794E7BC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62" y="3599036"/>
            <a:ext cx="2787015" cy="227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 descr="beamrotation.tiff">
            <a:extLst>
              <a:ext uri="{FF2B5EF4-FFF2-40B4-BE49-F238E27FC236}">
                <a16:creationId xmlns:a16="http://schemas.microsoft.com/office/drawing/2014/main" id="{9063AC97-5C91-9585-8329-F9B067E79941}"/>
              </a:ext>
            </a:extLst>
          </p:cNvPr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46"/>
          <a:stretch/>
        </p:blipFill>
        <p:spPr>
          <a:xfrm>
            <a:off x="3469005" y="3805997"/>
            <a:ext cx="2550795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56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6305"/>
            <a:ext cx="6862522" cy="925893"/>
          </a:xfrm>
        </p:spPr>
        <p:txBody>
          <a:bodyPr>
            <a:normAutofit fontScale="90000"/>
          </a:bodyPr>
          <a:lstStyle/>
          <a:p>
            <a:r>
              <a:rPr lang="en-GB" sz="36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Muon Collider Higgs Factory at ESS </a:t>
            </a:r>
            <a:r>
              <a:rPr lang="en-GB" sz="27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(generic layout)</a:t>
            </a:r>
            <a:endParaRPr lang="en-GB" sz="7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Venice, 29/05/2023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48</a:t>
            </a:fld>
            <a:endParaRPr lang="en-GB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FB1D9C2-ABA2-3215-C924-DB77FC899B25}"/>
              </a:ext>
            </a:extLst>
          </p:cNvPr>
          <p:cNvSpPr txBox="1">
            <a:spLocks/>
          </p:cNvSpPr>
          <p:nvPr/>
        </p:nvSpPr>
        <p:spPr>
          <a:xfrm>
            <a:off x="4598797" y="2861747"/>
            <a:ext cx="4391209" cy="367338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sz="2400" dirty="0"/>
          </a:p>
          <a:p>
            <a:pPr marL="457200" lvl="1" indent="0">
              <a:buNone/>
            </a:pPr>
            <a:r>
              <a:rPr lang="en-US" sz="2400" dirty="0"/>
              <a:t>Muon cooling in 3 steps: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Linear transverse cooling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6D cooling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Parametric Resonance    Cooling</a:t>
            </a:r>
          </a:p>
          <a:p>
            <a:pPr marL="457200" lvl="1" indent="0">
              <a:buNone/>
            </a:pPr>
            <a:r>
              <a:rPr lang="en-US" sz="2400" dirty="0"/>
              <a:t>Then acceleration to </a:t>
            </a:r>
          </a:p>
          <a:p>
            <a:pPr marL="457200" lvl="1" indent="0">
              <a:buNone/>
            </a:pPr>
            <a:r>
              <a:rPr lang="en-US" sz="2400" dirty="0"/>
              <a:t>62.5 GeV and collisions</a:t>
            </a:r>
          </a:p>
          <a:p>
            <a:pPr marL="0" indent="0">
              <a:buFont typeface="Arial"/>
              <a:buNone/>
            </a:pPr>
            <a:endParaRPr lang="en-US" sz="2400" b="1" dirty="0"/>
          </a:p>
          <a:p>
            <a:endParaRPr lang="en-US" sz="2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B0BAEE-688E-5175-9722-4B23C56C3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056" y="990995"/>
            <a:ext cx="7280188" cy="1820047"/>
          </a:xfrm>
          <a:prstGeom prst="rect">
            <a:avLst/>
          </a:prstGeom>
        </p:spPr>
      </p:pic>
      <p:pic>
        <p:nvPicPr>
          <p:cNvPr id="9" name="Picture 8" descr="summary2.png">
            <a:extLst>
              <a:ext uri="{FF2B5EF4-FFF2-40B4-BE49-F238E27FC236}">
                <a16:creationId xmlns:a16="http://schemas.microsoft.com/office/drawing/2014/main" id="{193BB232-997A-A0E6-4CC7-EC6CAC5AF56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785" y="2963157"/>
            <a:ext cx="4710626" cy="36830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28B8FD4-89FE-D9A1-E4A5-4C88FC42FDEA}"/>
              </a:ext>
            </a:extLst>
          </p:cNvPr>
          <p:cNvSpPr txBox="1"/>
          <p:nvPr/>
        </p:nvSpPr>
        <p:spPr>
          <a:xfrm>
            <a:off x="6825005" y="1690505"/>
            <a:ext cx="751840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800" dirty="0"/>
              <a:t>62.5</a:t>
            </a:r>
            <a:r>
              <a:rPr lang="en-GB" sz="800" dirty="0">
                <a:solidFill>
                  <a:srgbClr val="FF0000"/>
                </a:solidFill>
              </a:rPr>
              <a:t> </a:t>
            </a:r>
            <a:r>
              <a:rPr lang="en-GB" sz="800" dirty="0"/>
              <a:t>GeV</a:t>
            </a:r>
          </a:p>
          <a:p>
            <a:r>
              <a:rPr lang="en-GB" sz="800" dirty="0"/>
              <a:t>Higgs </a:t>
            </a:r>
          </a:p>
          <a:p>
            <a:r>
              <a:rPr lang="en-GB" sz="800" dirty="0"/>
              <a:t>Factory</a:t>
            </a:r>
          </a:p>
        </p:txBody>
      </p:sp>
    </p:spTree>
    <p:extLst>
      <p:ext uri="{BB962C8B-B14F-4D97-AF65-F5344CB8AC3E}">
        <p14:creationId xmlns:p14="http://schemas.microsoft.com/office/powerpoint/2010/main" val="307273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δCP and Matter-antimatter asymmetry magnitude"/>
          <p:cNvSpPr txBox="1">
            <a:spLocks noGrp="1"/>
          </p:cNvSpPr>
          <p:nvPr>
            <p:ph type="title"/>
          </p:nvPr>
        </p:nvSpPr>
        <p:spPr>
          <a:xfrm>
            <a:off x="483476" y="149633"/>
            <a:ext cx="8481848" cy="1323439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93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93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GB" sz="4000"/>
              <a:t>δ</a:t>
            </a:r>
            <a:r>
              <a:rPr lang="en-GB" sz="4000" baseline="-24568"/>
              <a:t>CP</a:t>
            </a:r>
            <a:r>
              <a:rPr lang="en-GB" sz="4000"/>
              <a:t> and Matter-antimatter asymmetry magnitude</a:t>
            </a:r>
          </a:p>
        </p:txBody>
      </p:sp>
      <p:sp>
        <p:nvSpPr>
          <p:cNvPr id="800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lang="en-GB" smtClean="0"/>
              <a:t>49</a:t>
            </a:fld>
            <a:endParaRPr lang="en-GB"/>
          </a:p>
        </p:txBody>
      </p:sp>
      <p:grpSp>
        <p:nvGrpSpPr>
          <p:cNvPr id="804" name="TextBox 12"/>
          <p:cNvGrpSpPr/>
          <p:nvPr/>
        </p:nvGrpSpPr>
        <p:grpSpPr>
          <a:xfrm>
            <a:off x="204025" y="1723170"/>
            <a:ext cx="5815776" cy="3029229"/>
            <a:chOff x="0" y="0"/>
            <a:chExt cx="5815774" cy="3029227"/>
          </a:xfrm>
        </p:grpSpPr>
        <p:sp>
          <p:nvSpPr>
            <p:cNvPr id="802" name="Rectangle"/>
            <p:cNvSpPr/>
            <p:nvPr/>
          </p:nvSpPr>
          <p:spPr>
            <a:xfrm>
              <a:off x="-1" y="-1"/>
              <a:ext cx="5815776" cy="3029229"/>
            </a:xfrm>
            <a:prstGeom prst="rect">
              <a:avLst/>
            </a:prstGeom>
            <a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defTabSz="457200">
                <a:buClrTx/>
                <a:buFontTx/>
                <a:defRPr>
                  <a:uFillTx/>
                  <a:latin typeface="Calibri"/>
                  <a:ea typeface="Calibri"/>
                  <a:cs typeface="Calibri"/>
                  <a:sym typeface="Calibri"/>
                </a:defRPr>
              </a:pPr>
              <a:endParaRPr lang="en-GB"/>
            </a:p>
          </p:txBody>
        </p:sp>
        <p:sp>
          <p:nvSpPr>
            <p:cNvPr id="803" name="Text"/>
            <p:cNvSpPr txBox="1"/>
            <p:nvPr/>
          </p:nvSpPr>
          <p:spPr>
            <a:xfrm>
              <a:off x="-1" y="-1"/>
              <a:ext cx="5815776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marL="0" marR="0" defTabSz="457200">
                <a:buClrTx/>
                <a:buFontTx/>
                <a:defRPr>
                  <a:uFillTx/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GB"/>
                <a:t> </a:t>
              </a:r>
            </a:p>
          </p:txBody>
        </p:sp>
      </p:grpSp>
      <p:sp>
        <p:nvSpPr>
          <p:cNvPr id="805" name="TextBox 13"/>
          <p:cNvSpPr txBox="1"/>
          <p:nvPr/>
        </p:nvSpPr>
        <p:spPr>
          <a:xfrm>
            <a:off x="3922503" y="3052364"/>
            <a:ext cx="1837170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0" marR="0" defTabSz="457200">
              <a:buClrTx/>
              <a:buFontTx/>
              <a:defRPr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GB"/>
              <a:t>(Jarlskog invariant)</a:t>
            </a:r>
          </a:p>
        </p:txBody>
      </p:sp>
      <p:sp>
        <p:nvSpPr>
          <p:cNvPr id="806" name="TextBox 14"/>
          <p:cNvSpPr txBox="1"/>
          <p:nvPr/>
        </p:nvSpPr>
        <p:spPr>
          <a:xfrm>
            <a:off x="204024" y="5495288"/>
            <a:ext cx="8607975" cy="707886"/>
          </a:xfrm>
          <a:prstGeom prst="rect">
            <a:avLst/>
          </a:prstGeom>
          <a:ln w="28575">
            <a:solidFill>
              <a:srgbClr val="FFC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0" marR="0" defTabSz="457200">
              <a:buClrTx/>
              <a:buFontTx/>
              <a:defRPr sz="2000" b="1">
                <a:uFillTx/>
                <a:latin typeface="Calibri"/>
                <a:ea typeface="Calibri"/>
                <a:cs typeface="Calibri"/>
                <a:sym typeface="Calibri"/>
              </a:defRPr>
            </a:pPr>
            <a:r>
              <a:rPr lang="en-GB" dirty="0"/>
              <a:t>Theoretical models predict that if </a:t>
            </a:r>
            <a:r>
              <a:rPr lang="en-GB" dirty="0">
                <a:solidFill>
                  <a:srgbClr val="FF0000"/>
                </a:solidFill>
              </a:rPr>
              <a:t>|</a:t>
            </a:r>
            <a:r>
              <a:rPr lang="en-GB" dirty="0" err="1">
                <a:solidFill>
                  <a:srgbClr val="FF0000"/>
                </a:solidFill>
              </a:rPr>
              <a:t>sin</a:t>
            </a:r>
            <a:r>
              <a:rPr lang="en-GB" i="1" dirty="0" err="1">
                <a:solidFill>
                  <a:srgbClr val="FF0000"/>
                </a:solidFill>
              </a:rPr>
              <a:t>δ</a:t>
            </a:r>
            <a:r>
              <a:rPr lang="en-GB" i="1" baseline="-25000" dirty="0" err="1">
                <a:solidFill>
                  <a:srgbClr val="FF0000"/>
                </a:solidFill>
              </a:rPr>
              <a:t>CP</a:t>
            </a:r>
            <a:r>
              <a:rPr lang="en-GB" dirty="0">
                <a:solidFill>
                  <a:srgbClr val="FF0000"/>
                </a:solidFill>
              </a:rPr>
              <a:t>|≳0.7</a:t>
            </a:r>
            <a:r>
              <a:rPr lang="en-GB" dirty="0"/>
              <a:t> (45°&lt;</a:t>
            </a:r>
            <a:r>
              <a:rPr lang="en-GB" i="1" dirty="0" err="1"/>
              <a:t>δ</a:t>
            </a:r>
            <a:r>
              <a:rPr lang="en-GB" i="1" baseline="-25000" dirty="0" err="1"/>
              <a:t>CP</a:t>
            </a:r>
            <a:r>
              <a:rPr lang="en-GB" i="1" dirty="0"/>
              <a:t>&lt;</a:t>
            </a:r>
            <a:r>
              <a:rPr lang="en-GB" dirty="0"/>
              <a:t>135° or 225°&lt;</a:t>
            </a:r>
            <a:r>
              <a:rPr lang="en-GB" i="1" dirty="0" err="1"/>
              <a:t>δ</a:t>
            </a:r>
            <a:r>
              <a:rPr lang="en-GB" i="1" baseline="-25000" dirty="0" err="1"/>
              <a:t>CP</a:t>
            </a:r>
            <a:r>
              <a:rPr lang="en-GB" i="1" dirty="0"/>
              <a:t>&lt;</a:t>
            </a:r>
            <a:r>
              <a:rPr lang="en-GB" dirty="0"/>
              <a:t>315°</a:t>
            </a:r>
            <a:r>
              <a:rPr lang="en-GB" i="1" dirty="0"/>
              <a:t>), </a:t>
            </a:r>
            <a:r>
              <a:rPr lang="en-GB" dirty="0"/>
              <a:t>this could be enough to explain the observed asymmetry.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80F7ABE-E066-2246-8FB0-55BF79830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Venice, 29/05/2023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7F297D8-9733-2E49-9A93-606A5E044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FDBD81-1889-6E4D-B46D-FBC96D823756}"/>
              </a:ext>
            </a:extLst>
          </p:cNvPr>
          <p:cNvSpPr txBox="1"/>
          <p:nvPr/>
        </p:nvSpPr>
        <p:spPr>
          <a:xfrm>
            <a:off x="124588" y="4661023"/>
            <a:ext cx="6080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(from the already observed CP violation in the hadronic sector)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863A5A-3774-6344-B5A0-DED2E7C01155}"/>
              </a:ext>
            </a:extLst>
          </p:cNvPr>
          <p:cNvSpPr/>
          <p:nvPr/>
        </p:nvSpPr>
        <p:spPr>
          <a:xfrm>
            <a:off x="248635" y="6268173"/>
            <a:ext cx="38395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000000"/>
                </a:solidFill>
                <a:latin typeface="Lucida Grande" panose="020B0600040502020204" pitchFamily="34" charset="0"/>
              </a:rPr>
              <a:t>(Nucl.Phys.B774:1-52,2007, </a:t>
            </a:r>
            <a:r>
              <a:rPr lang="fr-FR" sz="1200" b="1" dirty="0">
                <a:hlinkClick r:id="rId3"/>
              </a:rPr>
              <a:t>arXiv:hep-ph/0611338</a:t>
            </a:r>
            <a:r>
              <a:rPr lang="fr-FR" sz="1200" b="1" dirty="0"/>
              <a:t>)</a:t>
            </a:r>
            <a:endParaRPr lang="en-GB" sz="1200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9C26D7E0-68DD-0D33-E7A2-7F2CDED4A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1077" y="3617669"/>
            <a:ext cx="2535321" cy="168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igure caption">
            <a:extLst>
              <a:ext uri="{FF2B5EF4-FFF2-40B4-BE49-F238E27FC236}">
                <a16:creationId xmlns:a16="http://schemas.microsoft.com/office/drawing/2014/main" id="{3911E92F-A329-459F-187D-00A5D879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7452" y="1473072"/>
            <a:ext cx="3094019" cy="1547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own Arrow 3">
            <a:extLst>
              <a:ext uri="{FF2B5EF4-FFF2-40B4-BE49-F238E27FC236}">
                <a16:creationId xmlns:a16="http://schemas.microsoft.com/office/drawing/2014/main" id="{234DA7BF-5C69-498C-273C-7C8CDBCEC60D}"/>
              </a:ext>
            </a:extLst>
          </p:cNvPr>
          <p:cNvSpPr/>
          <p:nvPr/>
        </p:nvSpPr>
        <p:spPr>
          <a:xfrm>
            <a:off x="7348689" y="3110347"/>
            <a:ext cx="265854" cy="50898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16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9724B9-7E2A-25A1-B0E4-DDBF4303761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441158"/>
            <a:ext cx="9144000" cy="6144125"/>
          </a:xfrm>
          <a:prstGeom prst="rect">
            <a:avLst/>
          </a:prstGeom>
        </p:spPr>
      </p:pic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4349"/>
            <a:ext cx="6862522" cy="350610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European Spallation Source as Neutrino Facility</a:t>
            </a:r>
            <a:endParaRPr lang="en-GB" sz="4400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Venice, 29/05/2023</a:t>
            </a:r>
            <a:endParaRPr lang="en-GB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872E54-75A9-104A-96BB-7D5F32AA99AB}"/>
              </a:ext>
            </a:extLst>
          </p:cNvPr>
          <p:cNvSpPr txBox="1"/>
          <p:nvPr/>
        </p:nvSpPr>
        <p:spPr>
          <a:xfrm>
            <a:off x="3678620" y="2333297"/>
            <a:ext cx="1560042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39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endParaRPr lang="fr-FR" sz="23900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96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4398"/>
            <a:ext cx="6940781" cy="8117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400">
                <a:solidFill>
                  <a:srgbClr val="0000FF"/>
                </a:solidFill>
              </a:rPr>
              <a:t>ESSνSB+</a:t>
            </a:r>
            <a:endParaRPr lang="en-GB" sz="440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2374232" cy="198783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Venice, 29/05/2023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0" name="Group">
            <a:extLst>
              <a:ext uri="{FF2B5EF4-FFF2-40B4-BE49-F238E27FC236}">
                <a16:creationId xmlns:a16="http://schemas.microsoft.com/office/drawing/2014/main" id="{29AE0EA6-A2CB-D9F1-2F32-DA6A83738D14}"/>
              </a:ext>
            </a:extLst>
          </p:cNvPr>
          <p:cNvGrpSpPr/>
          <p:nvPr/>
        </p:nvGrpSpPr>
        <p:grpSpPr>
          <a:xfrm>
            <a:off x="126999" y="1016000"/>
            <a:ext cx="1683940" cy="1958569"/>
            <a:chOff x="0" y="0"/>
            <a:chExt cx="1683938" cy="1958568"/>
          </a:xfrm>
        </p:grpSpPr>
        <p:sp>
          <p:nvSpPr>
            <p:cNvPr id="14" name="Line">
              <a:extLst>
                <a:ext uri="{FF2B5EF4-FFF2-40B4-BE49-F238E27FC236}">
                  <a16:creationId xmlns:a16="http://schemas.microsoft.com/office/drawing/2014/main" id="{44BDED32-ACA2-7D6A-3815-8FC7F7960DDB}"/>
                </a:ext>
              </a:extLst>
            </p:cNvPr>
            <p:cNvSpPr/>
            <p:nvPr/>
          </p:nvSpPr>
          <p:spPr>
            <a:xfrm>
              <a:off x="250504" y="361408"/>
              <a:ext cx="629176" cy="314589"/>
            </a:xfrm>
            <a:prstGeom prst="line">
              <a:avLst/>
            </a:prstGeom>
            <a:noFill/>
            <a:ln w="38100" cap="flat">
              <a:solidFill>
                <a:srgbClr val="FF40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15" name="Line">
              <a:extLst>
                <a:ext uri="{FF2B5EF4-FFF2-40B4-BE49-F238E27FC236}">
                  <a16:creationId xmlns:a16="http://schemas.microsoft.com/office/drawing/2014/main" id="{C053CDA1-DFB4-4C7F-162C-C4632D7B2F73}"/>
                </a:ext>
              </a:extLst>
            </p:cNvPr>
            <p:cNvSpPr/>
            <p:nvPr/>
          </p:nvSpPr>
          <p:spPr>
            <a:xfrm flipH="1">
              <a:off x="879678" y="361408"/>
              <a:ext cx="615427" cy="314589"/>
            </a:xfrm>
            <a:prstGeom prst="line">
              <a:avLst/>
            </a:prstGeom>
            <a:noFill/>
            <a:ln w="38100" cap="flat">
              <a:solidFill>
                <a:srgbClr val="FF40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16" name="Line">
              <a:extLst>
                <a:ext uri="{FF2B5EF4-FFF2-40B4-BE49-F238E27FC236}">
                  <a16:creationId xmlns:a16="http://schemas.microsoft.com/office/drawing/2014/main" id="{521D8C9B-0F0B-1F8C-8699-900A82C6C621}"/>
                </a:ext>
              </a:extLst>
            </p:cNvPr>
            <p:cNvSpPr/>
            <p:nvPr/>
          </p:nvSpPr>
          <p:spPr>
            <a:xfrm flipV="1">
              <a:off x="259492" y="1158595"/>
              <a:ext cx="620187" cy="308364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17" name="Line">
              <a:extLst>
                <a:ext uri="{FF2B5EF4-FFF2-40B4-BE49-F238E27FC236}">
                  <a16:creationId xmlns:a16="http://schemas.microsoft.com/office/drawing/2014/main" id="{ADFE2BEE-D729-722D-870F-2CC1C744E7B1}"/>
                </a:ext>
              </a:extLst>
            </p:cNvPr>
            <p:cNvSpPr/>
            <p:nvPr/>
          </p:nvSpPr>
          <p:spPr>
            <a:xfrm flipH="1" flipV="1">
              <a:off x="879678" y="1158595"/>
              <a:ext cx="512329" cy="326340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18" name="Line">
              <a:extLst>
                <a:ext uri="{FF2B5EF4-FFF2-40B4-BE49-F238E27FC236}">
                  <a16:creationId xmlns:a16="http://schemas.microsoft.com/office/drawing/2014/main" id="{E054EA7B-2A89-39DA-B5F1-17D1B43D88D7}"/>
                </a:ext>
              </a:extLst>
            </p:cNvPr>
            <p:cNvSpPr/>
            <p:nvPr/>
          </p:nvSpPr>
          <p:spPr>
            <a:xfrm>
              <a:off x="879678" y="684984"/>
              <a:ext cx="1" cy="448212"/>
            </a:xfrm>
            <a:prstGeom prst="line">
              <a:avLst/>
            </a:prstGeom>
            <a:noFill/>
            <a:ln w="38100" cap="flat">
              <a:solidFill>
                <a:srgbClr val="FF9300"/>
              </a:solidFill>
              <a:custDash>
                <a:ds d="200000" sp="200000"/>
              </a:custDash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19" name="ν">
              <a:extLst>
                <a:ext uri="{FF2B5EF4-FFF2-40B4-BE49-F238E27FC236}">
                  <a16:creationId xmlns:a16="http://schemas.microsoft.com/office/drawing/2014/main" id="{202E7843-2AC8-34AB-AB8C-00A368D662A4}"/>
                </a:ext>
              </a:extLst>
            </p:cNvPr>
            <p:cNvSpPr txBox="1"/>
            <p:nvPr/>
          </p:nvSpPr>
          <p:spPr>
            <a:xfrm>
              <a:off x="0" y="0"/>
              <a:ext cx="269304" cy="548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rPr lang="en-GB"/>
                <a:t>ν</a:t>
              </a:r>
            </a:p>
          </p:txBody>
        </p:sp>
        <p:sp>
          <p:nvSpPr>
            <p:cNvPr id="20" name="ν">
              <a:extLst>
                <a:ext uri="{FF2B5EF4-FFF2-40B4-BE49-F238E27FC236}">
                  <a16:creationId xmlns:a16="http://schemas.microsoft.com/office/drawing/2014/main" id="{3764F652-B64A-CDA5-FC0A-FA41375FFD8F}"/>
                </a:ext>
              </a:extLst>
            </p:cNvPr>
            <p:cNvSpPr txBox="1"/>
            <p:nvPr/>
          </p:nvSpPr>
          <p:spPr>
            <a:xfrm>
              <a:off x="1397000" y="0"/>
              <a:ext cx="269304" cy="548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rPr lang="en-GB"/>
                <a:t>ν</a:t>
              </a:r>
            </a:p>
          </p:txBody>
        </p:sp>
        <p:sp>
          <p:nvSpPr>
            <p:cNvPr id="21" name="e">
              <a:extLst>
                <a:ext uri="{FF2B5EF4-FFF2-40B4-BE49-F238E27FC236}">
                  <a16:creationId xmlns:a16="http://schemas.microsoft.com/office/drawing/2014/main" id="{5CA8C00E-FD0D-68AE-1C44-1D86AD3BA7BC}"/>
                </a:ext>
              </a:extLst>
            </p:cNvPr>
            <p:cNvSpPr txBox="1"/>
            <p:nvPr/>
          </p:nvSpPr>
          <p:spPr>
            <a:xfrm>
              <a:off x="0" y="1409700"/>
              <a:ext cx="286938" cy="548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rPr lang="en-GB"/>
                <a:t>e</a:t>
              </a:r>
            </a:p>
          </p:txBody>
        </p:sp>
        <p:sp>
          <p:nvSpPr>
            <p:cNvPr id="22" name="e">
              <a:extLst>
                <a:ext uri="{FF2B5EF4-FFF2-40B4-BE49-F238E27FC236}">
                  <a16:creationId xmlns:a16="http://schemas.microsoft.com/office/drawing/2014/main" id="{EC2B9D55-BF85-CCBC-88EF-1D99BCCF084F}"/>
                </a:ext>
              </a:extLst>
            </p:cNvPr>
            <p:cNvSpPr txBox="1"/>
            <p:nvPr/>
          </p:nvSpPr>
          <p:spPr>
            <a:xfrm>
              <a:off x="1397000" y="1409700"/>
              <a:ext cx="286938" cy="548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rPr lang="en-GB"/>
                <a:t>e</a:t>
              </a:r>
            </a:p>
          </p:txBody>
        </p:sp>
      </p:grpSp>
      <p:grpSp>
        <p:nvGrpSpPr>
          <p:cNvPr id="23" name="Group">
            <a:extLst>
              <a:ext uri="{FF2B5EF4-FFF2-40B4-BE49-F238E27FC236}">
                <a16:creationId xmlns:a16="http://schemas.microsoft.com/office/drawing/2014/main" id="{2F944DDF-04C8-EA31-632B-8CEE00799375}"/>
              </a:ext>
            </a:extLst>
          </p:cNvPr>
          <p:cNvGrpSpPr/>
          <p:nvPr/>
        </p:nvGrpSpPr>
        <p:grpSpPr>
          <a:xfrm>
            <a:off x="2463799" y="1016000"/>
            <a:ext cx="1707861" cy="1958569"/>
            <a:chOff x="0" y="0"/>
            <a:chExt cx="1707859" cy="1958568"/>
          </a:xfrm>
        </p:grpSpPr>
        <p:sp>
          <p:nvSpPr>
            <p:cNvPr id="24" name="Line">
              <a:extLst>
                <a:ext uri="{FF2B5EF4-FFF2-40B4-BE49-F238E27FC236}">
                  <a16:creationId xmlns:a16="http://schemas.microsoft.com/office/drawing/2014/main" id="{791A5C6D-26EF-D328-2314-1FCE411D37DD}"/>
                </a:ext>
              </a:extLst>
            </p:cNvPr>
            <p:cNvSpPr/>
            <p:nvPr/>
          </p:nvSpPr>
          <p:spPr>
            <a:xfrm>
              <a:off x="250504" y="361408"/>
              <a:ext cx="629175" cy="314589"/>
            </a:xfrm>
            <a:prstGeom prst="line">
              <a:avLst/>
            </a:prstGeom>
            <a:noFill/>
            <a:ln w="38100" cap="flat">
              <a:solidFill>
                <a:srgbClr val="FF40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25" name="Line">
              <a:extLst>
                <a:ext uri="{FF2B5EF4-FFF2-40B4-BE49-F238E27FC236}">
                  <a16:creationId xmlns:a16="http://schemas.microsoft.com/office/drawing/2014/main" id="{F9D67DED-2C57-194C-3828-69EA4C7FA536}"/>
                </a:ext>
              </a:extLst>
            </p:cNvPr>
            <p:cNvSpPr/>
            <p:nvPr/>
          </p:nvSpPr>
          <p:spPr>
            <a:xfrm flipH="1">
              <a:off x="879678" y="361408"/>
              <a:ext cx="615427" cy="314589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26" name="Line">
              <a:extLst>
                <a:ext uri="{FF2B5EF4-FFF2-40B4-BE49-F238E27FC236}">
                  <a16:creationId xmlns:a16="http://schemas.microsoft.com/office/drawing/2014/main" id="{8E134F42-5807-45A5-D810-38DE4BE33163}"/>
                </a:ext>
              </a:extLst>
            </p:cNvPr>
            <p:cNvSpPr/>
            <p:nvPr/>
          </p:nvSpPr>
          <p:spPr>
            <a:xfrm flipV="1">
              <a:off x="259492" y="1158595"/>
              <a:ext cx="620187" cy="308364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27" name="Line">
              <a:extLst>
                <a:ext uri="{FF2B5EF4-FFF2-40B4-BE49-F238E27FC236}">
                  <a16:creationId xmlns:a16="http://schemas.microsoft.com/office/drawing/2014/main" id="{E1DFC607-2068-188F-6DDD-F5EEE258A942}"/>
                </a:ext>
              </a:extLst>
            </p:cNvPr>
            <p:cNvSpPr/>
            <p:nvPr/>
          </p:nvSpPr>
          <p:spPr>
            <a:xfrm flipH="1" flipV="1">
              <a:off x="879678" y="1158595"/>
              <a:ext cx="512329" cy="32634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28" name="Line">
              <a:extLst>
                <a:ext uri="{FF2B5EF4-FFF2-40B4-BE49-F238E27FC236}">
                  <a16:creationId xmlns:a16="http://schemas.microsoft.com/office/drawing/2014/main" id="{6369F868-887D-9769-4ACF-CB8CD43E2962}"/>
                </a:ext>
              </a:extLst>
            </p:cNvPr>
            <p:cNvSpPr/>
            <p:nvPr/>
          </p:nvSpPr>
          <p:spPr>
            <a:xfrm>
              <a:off x="866978" y="684984"/>
              <a:ext cx="1" cy="448212"/>
            </a:xfrm>
            <a:prstGeom prst="line">
              <a:avLst/>
            </a:prstGeom>
            <a:noFill/>
            <a:ln w="38100" cap="flat">
              <a:solidFill>
                <a:srgbClr val="FF9300"/>
              </a:solidFill>
              <a:custDash>
                <a:ds d="200000" sp="200000"/>
              </a:custDash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29" name="ν">
              <a:extLst>
                <a:ext uri="{FF2B5EF4-FFF2-40B4-BE49-F238E27FC236}">
                  <a16:creationId xmlns:a16="http://schemas.microsoft.com/office/drawing/2014/main" id="{70E80EEB-C07C-2E17-60CC-C8B862842961}"/>
                </a:ext>
              </a:extLst>
            </p:cNvPr>
            <p:cNvSpPr txBox="1"/>
            <p:nvPr/>
          </p:nvSpPr>
          <p:spPr>
            <a:xfrm>
              <a:off x="0" y="0"/>
              <a:ext cx="269304" cy="548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rPr lang="en-GB"/>
                <a:t>ν</a:t>
              </a:r>
            </a:p>
          </p:txBody>
        </p:sp>
        <p:sp>
          <p:nvSpPr>
            <p:cNvPr id="30" name="l">
              <a:extLst>
                <a:ext uri="{FF2B5EF4-FFF2-40B4-BE49-F238E27FC236}">
                  <a16:creationId xmlns:a16="http://schemas.microsoft.com/office/drawing/2014/main" id="{826F08C8-4DC4-0DBB-44AB-1839E4803132}"/>
                </a:ext>
              </a:extLst>
            </p:cNvPr>
            <p:cNvSpPr txBox="1"/>
            <p:nvPr/>
          </p:nvSpPr>
          <p:spPr>
            <a:xfrm>
              <a:off x="1409700" y="0"/>
              <a:ext cx="187552" cy="548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>
                  <a:latin typeface="Brush Script MT"/>
                  <a:ea typeface="Brush Script MT"/>
                  <a:cs typeface="Brush Script MT"/>
                  <a:sym typeface="Brush Script MT"/>
                </a:defRPr>
              </a:lvl1pPr>
            </a:lstStyle>
            <a:p>
              <a:r>
                <a:rPr lang="en-GB"/>
                <a:t>l</a:t>
              </a:r>
            </a:p>
          </p:txBody>
        </p:sp>
        <p:sp>
          <p:nvSpPr>
            <p:cNvPr id="31" name="n">
              <a:extLst>
                <a:ext uri="{FF2B5EF4-FFF2-40B4-BE49-F238E27FC236}">
                  <a16:creationId xmlns:a16="http://schemas.microsoft.com/office/drawing/2014/main" id="{1532A4D4-DD4F-47FB-CCE1-473A740BD8F9}"/>
                </a:ext>
              </a:extLst>
            </p:cNvPr>
            <p:cNvSpPr txBox="1"/>
            <p:nvPr/>
          </p:nvSpPr>
          <p:spPr>
            <a:xfrm>
              <a:off x="0" y="1409700"/>
              <a:ext cx="298159" cy="548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rPr lang="en-GB"/>
                <a:t>n</a:t>
              </a:r>
            </a:p>
          </p:txBody>
        </p:sp>
        <p:sp>
          <p:nvSpPr>
            <p:cNvPr id="32" name="n">
              <a:extLst>
                <a:ext uri="{FF2B5EF4-FFF2-40B4-BE49-F238E27FC236}">
                  <a16:creationId xmlns:a16="http://schemas.microsoft.com/office/drawing/2014/main" id="{10514C86-596F-F151-8635-83595DF74A26}"/>
                </a:ext>
              </a:extLst>
            </p:cNvPr>
            <p:cNvSpPr txBox="1"/>
            <p:nvPr/>
          </p:nvSpPr>
          <p:spPr>
            <a:xfrm>
              <a:off x="1409700" y="1409700"/>
              <a:ext cx="298159" cy="548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rPr lang="en-GB"/>
                <a:t>n</a:t>
              </a:r>
            </a:p>
          </p:txBody>
        </p:sp>
      </p:grpSp>
      <p:grpSp>
        <p:nvGrpSpPr>
          <p:cNvPr id="33" name="Group">
            <a:extLst>
              <a:ext uri="{FF2B5EF4-FFF2-40B4-BE49-F238E27FC236}">
                <a16:creationId xmlns:a16="http://schemas.microsoft.com/office/drawing/2014/main" id="{8BAB62E1-5A35-76EF-B0E9-AD3BC5F619A0}"/>
              </a:ext>
            </a:extLst>
          </p:cNvPr>
          <p:cNvGrpSpPr/>
          <p:nvPr/>
        </p:nvGrpSpPr>
        <p:grpSpPr>
          <a:xfrm>
            <a:off x="4635499" y="1016000"/>
            <a:ext cx="1842512" cy="1958569"/>
            <a:chOff x="0" y="0"/>
            <a:chExt cx="1842511" cy="1958568"/>
          </a:xfrm>
        </p:grpSpPr>
        <p:sp>
          <p:nvSpPr>
            <p:cNvPr id="34" name="Line">
              <a:extLst>
                <a:ext uri="{FF2B5EF4-FFF2-40B4-BE49-F238E27FC236}">
                  <a16:creationId xmlns:a16="http://schemas.microsoft.com/office/drawing/2014/main" id="{50786DA8-AEC5-84ED-84D6-3C24AD35B4E6}"/>
                </a:ext>
              </a:extLst>
            </p:cNvPr>
            <p:cNvSpPr/>
            <p:nvPr/>
          </p:nvSpPr>
          <p:spPr>
            <a:xfrm>
              <a:off x="250504" y="361408"/>
              <a:ext cx="629175" cy="314589"/>
            </a:xfrm>
            <a:prstGeom prst="line">
              <a:avLst/>
            </a:prstGeom>
            <a:noFill/>
            <a:ln w="38100" cap="flat">
              <a:solidFill>
                <a:srgbClr val="FF40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35" name="Line">
              <a:extLst>
                <a:ext uri="{FF2B5EF4-FFF2-40B4-BE49-F238E27FC236}">
                  <a16:creationId xmlns:a16="http://schemas.microsoft.com/office/drawing/2014/main" id="{FA6697C4-7EC2-F69D-F38E-6BDEF91BA349}"/>
                </a:ext>
              </a:extLst>
            </p:cNvPr>
            <p:cNvSpPr/>
            <p:nvPr/>
          </p:nvSpPr>
          <p:spPr>
            <a:xfrm flipH="1">
              <a:off x="879678" y="361408"/>
              <a:ext cx="615427" cy="314589"/>
            </a:xfrm>
            <a:prstGeom prst="line">
              <a:avLst/>
            </a:prstGeom>
            <a:noFill/>
            <a:ln w="38100" cap="flat">
              <a:solidFill>
                <a:srgbClr val="FF40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36" name="Line">
              <a:extLst>
                <a:ext uri="{FF2B5EF4-FFF2-40B4-BE49-F238E27FC236}">
                  <a16:creationId xmlns:a16="http://schemas.microsoft.com/office/drawing/2014/main" id="{25358831-C3AA-B2A5-316D-55D385B8B918}"/>
                </a:ext>
              </a:extLst>
            </p:cNvPr>
            <p:cNvSpPr/>
            <p:nvPr/>
          </p:nvSpPr>
          <p:spPr>
            <a:xfrm flipV="1">
              <a:off x="259492" y="1158595"/>
              <a:ext cx="620187" cy="308364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37" name="Line">
              <a:extLst>
                <a:ext uri="{FF2B5EF4-FFF2-40B4-BE49-F238E27FC236}">
                  <a16:creationId xmlns:a16="http://schemas.microsoft.com/office/drawing/2014/main" id="{733AD32C-D22C-CA82-1D72-F774A864C518}"/>
                </a:ext>
              </a:extLst>
            </p:cNvPr>
            <p:cNvSpPr/>
            <p:nvPr/>
          </p:nvSpPr>
          <p:spPr>
            <a:xfrm flipH="1" flipV="1">
              <a:off x="879678" y="1158595"/>
              <a:ext cx="512329" cy="32634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38" name="Line">
              <a:extLst>
                <a:ext uri="{FF2B5EF4-FFF2-40B4-BE49-F238E27FC236}">
                  <a16:creationId xmlns:a16="http://schemas.microsoft.com/office/drawing/2014/main" id="{BCB022C0-ECB7-3090-3A6E-5A1E69DD4C8A}"/>
                </a:ext>
              </a:extLst>
            </p:cNvPr>
            <p:cNvSpPr/>
            <p:nvPr/>
          </p:nvSpPr>
          <p:spPr>
            <a:xfrm flipH="1">
              <a:off x="879678" y="936654"/>
              <a:ext cx="722636" cy="209242"/>
            </a:xfrm>
            <a:prstGeom prst="line">
              <a:avLst/>
            </a:prstGeom>
            <a:noFill/>
            <a:ln w="38100" cap="flat">
              <a:solidFill>
                <a:srgbClr val="00F900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39" name="Line">
              <a:extLst>
                <a:ext uri="{FF2B5EF4-FFF2-40B4-BE49-F238E27FC236}">
                  <a16:creationId xmlns:a16="http://schemas.microsoft.com/office/drawing/2014/main" id="{9C82EA9B-CD5D-3F76-1FE2-5D74D630BB71}"/>
                </a:ext>
              </a:extLst>
            </p:cNvPr>
            <p:cNvSpPr/>
            <p:nvPr/>
          </p:nvSpPr>
          <p:spPr>
            <a:xfrm>
              <a:off x="879678" y="684984"/>
              <a:ext cx="1" cy="448212"/>
            </a:xfrm>
            <a:prstGeom prst="line">
              <a:avLst/>
            </a:prstGeom>
            <a:noFill/>
            <a:ln w="38100" cap="flat">
              <a:solidFill>
                <a:srgbClr val="FF9300"/>
              </a:solidFill>
              <a:custDash>
                <a:ds d="200000" sp="200000"/>
              </a:custDash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40" name="ν">
              <a:extLst>
                <a:ext uri="{FF2B5EF4-FFF2-40B4-BE49-F238E27FC236}">
                  <a16:creationId xmlns:a16="http://schemas.microsoft.com/office/drawing/2014/main" id="{273458AD-6B8B-5F96-6F6E-4061FF91B8D2}"/>
                </a:ext>
              </a:extLst>
            </p:cNvPr>
            <p:cNvSpPr txBox="1"/>
            <p:nvPr/>
          </p:nvSpPr>
          <p:spPr>
            <a:xfrm>
              <a:off x="12700" y="0"/>
              <a:ext cx="269304" cy="548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rPr lang="en-GB"/>
                <a:t>ν</a:t>
              </a:r>
            </a:p>
          </p:txBody>
        </p:sp>
        <p:sp>
          <p:nvSpPr>
            <p:cNvPr id="41" name="ν">
              <a:extLst>
                <a:ext uri="{FF2B5EF4-FFF2-40B4-BE49-F238E27FC236}">
                  <a16:creationId xmlns:a16="http://schemas.microsoft.com/office/drawing/2014/main" id="{F0DF26D9-3F00-CD46-0E7C-C249C0E3B30D}"/>
                </a:ext>
              </a:extLst>
            </p:cNvPr>
            <p:cNvSpPr txBox="1"/>
            <p:nvPr/>
          </p:nvSpPr>
          <p:spPr>
            <a:xfrm>
              <a:off x="1409700" y="0"/>
              <a:ext cx="269304" cy="548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rPr lang="en-GB"/>
                <a:t>ν</a:t>
              </a:r>
            </a:p>
          </p:txBody>
        </p:sp>
        <p:sp>
          <p:nvSpPr>
            <p:cNvPr id="42" name="π0">
              <a:extLst>
                <a:ext uri="{FF2B5EF4-FFF2-40B4-BE49-F238E27FC236}">
                  <a16:creationId xmlns:a16="http://schemas.microsoft.com/office/drawing/2014/main" id="{F1086493-CD7E-7B3A-F300-E4CB32F877BC}"/>
                </a:ext>
              </a:extLst>
            </p:cNvPr>
            <p:cNvSpPr txBox="1"/>
            <p:nvPr/>
          </p:nvSpPr>
          <p:spPr>
            <a:xfrm>
              <a:off x="1409700" y="838200"/>
              <a:ext cx="432811" cy="548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>
                <a:buClrTx/>
                <a:buFontTx/>
                <a:defRPr sz="2900"/>
              </a:pPr>
              <a:r>
                <a:rPr lang="en-GB"/>
                <a:t>π</a:t>
              </a:r>
              <a:r>
                <a:rPr lang="en-GB" baseline="31999"/>
                <a:t>0</a:t>
              </a:r>
            </a:p>
          </p:txBody>
        </p:sp>
        <p:sp>
          <p:nvSpPr>
            <p:cNvPr id="43" name="n">
              <a:extLst>
                <a:ext uri="{FF2B5EF4-FFF2-40B4-BE49-F238E27FC236}">
                  <a16:creationId xmlns:a16="http://schemas.microsoft.com/office/drawing/2014/main" id="{54D06796-0371-0AA9-CFAA-75996FA11F57}"/>
                </a:ext>
              </a:extLst>
            </p:cNvPr>
            <p:cNvSpPr txBox="1"/>
            <p:nvPr/>
          </p:nvSpPr>
          <p:spPr>
            <a:xfrm>
              <a:off x="0" y="1409700"/>
              <a:ext cx="298159" cy="548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rPr lang="en-GB"/>
                <a:t>n</a:t>
              </a:r>
            </a:p>
          </p:txBody>
        </p:sp>
        <p:sp>
          <p:nvSpPr>
            <p:cNvPr id="44" name="n">
              <a:extLst>
                <a:ext uri="{FF2B5EF4-FFF2-40B4-BE49-F238E27FC236}">
                  <a16:creationId xmlns:a16="http://schemas.microsoft.com/office/drawing/2014/main" id="{97197A76-071A-1112-F6B4-98C570B7D011}"/>
                </a:ext>
              </a:extLst>
            </p:cNvPr>
            <p:cNvSpPr txBox="1"/>
            <p:nvPr/>
          </p:nvSpPr>
          <p:spPr>
            <a:xfrm>
              <a:off x="1397000" y="1409700"/>
              <a:ext cx="298159" cy="548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rPr lang="en-GB"/>
                <a:t>n</a:t>
              </a:r>
            </a:p>
          </p:txBody>
        </p:sp>
      </p:grpSp>
      <p:grpSp>
        <p:nvGrpSpPr>
          <p:cNvPr id="45" name="Group">
            <a:extLst>
              <a:ext uri="{FF2B5EF4-FFF2-40B4-BE49-F238E27FC236}">
                <a16:creationId xmlns:a16="http://schemas.microsoft.com/office/drawing/2014/main" id="{68508644-89CF-C369-F8B9-1D01649ED1CA}"/>
              </a:ext>
            </a:extLst>
          </p:cNvPr>
          <p:cNvGrpSpPr/>
          <p:nvPr/>
        </p:nvGrpSpPr>
        <p:grpSpPr>
          <a:xfrm>
            <a:off x="6819899" y="1016000"/>
            <a:ext cx="2311401" cy="1958569"/>
            <a:chOff x="0" y="0"/>
            <a:chExt cx="2311400" cy="1958568"/>
          </a:xfrm>
        </p:grpSpPr>
        <p:sp>
          <p:nvSpPr>
            <p:cNvPr id="46" name="Line">
              <a:extLst>
                <a:ext uri="{FF2B5EF4-FFF2-40B4-BE49-F238E27FC236}">
                  <a16:creationId xmlns:a16="http://schemas.microsoft.com/office/drawing/2014/main" id="{4FD2D8B7-878F-6CED-1584-9D8CEF450A4F}"/>
                </a:ext>
              </a:extLst>
            </p:cNvPr>
            <p:cNvSpPr/>
            <p:nvPr/>
          </p:nvSpPr>
          <p:spPr>
            <a:xfrm>
              <a:off x="237804" y="361408"/>
              <a:ext cx="629175" cy="314589"/>
            </a:xfrm>
            <a:prstGeom prst="line">
              <a:avLst/>
            </a:prstGeom>
            <a:noFill/>
            <a:ln w="38100" cap="flat">
              <a:solidFill>
                <a:srgbClr val="FF40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47" name="Line">
              <a:extLst>
                <a:ext uri="{FF2B5EF4-FFF2-40B4-BE49-F238E27FC236}">
                  <a16:creationId xmlns:a16="http://schemas.microsoft.com/office/drawing/2014/main" id="{08F91055-F6FD-984A-0844-367F5BDFD582}"/>
                </a:ext>
              </a:extLst>
            </p:cNvPr>
            <p:cNvSpPr/>
            <p:nvPr/>
          </p:nvSpPr>
          <p:spPr>
            <a:xfrm flipH="1">
              <a:off x="866978" y="361408"/>
              <a:ext cx="615427" cy="314589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48" name="Line">
              <a:extLst>
                <a:ext uri="{FF2B5EF4-FFF2-40B4-BE49-F238E27FC236}">
                  <a16:creationId xmlns:a16="http://schemas.microsoft.com/office/drawing/2014/main" id="{994563CC-0020-5F0C-C99D-D8D2F3864AE5}"/>
                </a:ext>
              </a:extLst>
            </p:cNvPr>
            <p:cNvSpPr/>
            <p:nvPr/>
          </p:nvSpPr>
          <p:spPr>
            <a:xfrm flipV="1">
              <a:off x="246792" y="1158595"/>
              <a:ext cx="620187" cy="308364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49" name="Line">
              <a:extLst>
                <a:ext uri="{FF2B5EF4-FFF2-40B4-BE49-F238E27FC236}">
                  <a16:creationId xmlns:a16="http://schemas.microsoft.com/office/drawing/2014/main" id="{2CE2FBB9-88AB-7F9D-06F1-A1996BCD2258}"/>
                </a:ext>
              </a:extLst>
            </p:cNvPr>
            <p:cNvSpPr/>
            <p:nvPr/>
          </p:nvSpPr>
          <p:spPr>
            <a:xfrm flipH="1" flipV="1">
              <a:off x="866978" y="1158595"/>
              <a:ext cx="512329" cy="326340"/>
            </a:xfrm>
            <a:prstGeom prst="line">
              <a:avLst/>
            </a:prstGeom>
            <a:noFill/>
            <a:ln w="38100" cap="flat">
              <a:solidFill>
                <a:srgbClr val="00F900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50" name="Line">
              <a:extLst>
                <a:ext uri="{FF2B5EF4-FFF2-40B4-BE49-F238E27FC236}">
                  <a16:creationId xmlns:a16="http://schemas.microsoft.com/office/drawing/2014/main" id="{170E8B7F-3EBE-BC17-CEE8-7C37CB4A1941}"/>
                </a:ext>
              </a:extLst>
            </p:cNvPr>
            <p:cNvSpPr/>
            <p:nvPr/>
          </p:nvSpPr>
          <p:spPr>
            <a:xfrm flipH="1" flipV="1">
              <a:off x="854278" y="1158595"/>
              <a:ext cx="666876" cy="254434"/>
            </a:xfrm>
            <a:prstGeom prst="line">
              <a:avLst/>
            </a:prstGeom>
            <a:noFill/>
            <a:ln w="38100" cap="flat">
              <a:solidFill>
                <a:srgbClr val="00F900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51" name="Line">
              <a:extLst>
                <a:ext uri="{FF2B5EF4-FFF2-40B4-BE49-F238E27FC236}">
                  <a16:creationId xmlns:a16="http://schemas.microsoft.com/office/drawing/2014/main" id="{DEB8C874-975E-523D-0B2E-D755138AA453}"/>
                </a:ext>
              </a:extLst>
            </p:cNvPr>
            <p:cNvSpPr/>
            <p:nvPr/>
          </p:nvSpPr>
          <p:spPr>
            <a:xfrm flipH="1" flipV="1">
              <a:off x="856026" y="1152371"/>
              <a:ext cx="674117" cy="152800"/>
            </a:xfrm>
            <a:prstGeom prst="line">
              <a:avLst/>
            </a:prstGeom>
            <a:noFill/>
            <a:ln w="38100" cap="flat">
              <a:solidFill>
                <a:srgbClr val="00F900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52" name="Line">
              <a:extLst>
                <a:ext uri="{FF2B5EF4-FFF2-40B4-BE49-F238E27FC236}">
                  <a16:creationId xmlns:a16="http://schemas.microsoft.com/office/drawing/2014/main" id="{E461BFB3-8EAD-CD4F-8E07-C38FFC21F815}"/>
                </a:ext>
              </a:extLst>
            </p:cNvPr>
            <p:cNvSpPr/>
            <p:nvPr/>
          </p:nvSpPr>
          <p:spPr>
            <a:xfrm>
              <a:off x="866978" y="684984"/>
              <a:ext cx="1" cy="448212"/>
            </a:xfrm>
            <a:prstGeom prst="line">
              <a:avLst/>
            </a:prstGeom>
            <a:noFill/>
            <a:ln w="38100" cap="flat">
              <a:solidFill>
                <a:srgbClr val="FF9300"/>
              </a:solidFill>
              <a:custDash>
                <a:ds d="200000" sp="200000"/>
              </a:custDash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53" name="ν">
              <a:extLst>
                <a:ext uri="{FF2B5EF4-FFF2-40B4-BE49-F238E27FC236}">
                  <a16:creationId xmlns:a16="http://schemas.microsoft.com/office/drawing/2014/main" id="{0B219FAE-2862-D7F2-6C05-B7A261E310F3}"/>
                </a:ext>
              </a:extLst>
            </p:cNvPr>
            <p:cNvSpPr txBox="1"/>
            <p:nvPr/>
          </p:nvSpPr>
          <p:spPr>
            <a:xfrm>
              <a:off x="0" y="0"/>
              <a:ext cx="269304" cy="548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rPr lang="en-GB"/>
                <a:t>ν</a:t>
              </a:r>
            </a:p>
          </p:txBody>
        </p:sp>
        <p:sp>
          <p:nvSpPr>
            <p:cNvPr id="54" name="l">
              <a:extLst>
                <a:ext uri="{FF2B5EF4-FFF2-40B4-BE49-F238E27FC236}">
                  <a16:creationId xmlns:a16="http://schemas.microsoft.com/office/drawing/2014/main" id="{737ECE35-D30D-1170-978E-BC06B7FA410B}"/>
                </a:ext>
              </a:extLst>
            </p:cNvPr>
            <p:cNvSpPr txBox="1"/>
            <p:nvPr/>
          </p:nvSpPr>
          <p:spPr>
            <a:xfrm>
              <a:off x="1409700" y="0"/>
              <a:ext cx="187552" cy="548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>
                  <a:latin typeface="Brush Script MT"/>
                  <a:ea typeface="Brush Script MT"/>
                  <a:cs typeface="Brush Script MT"/>
                  <a:sym typeface="Brush Script MT"/>
                </a:defRPr>
              </a:lvl1pPr>
            </a:lstStyle>
            <a:p>
              <a:r>
                <a:rPr lang="en-GB"/>
                <a:t>l</a:t>
              </a:r>
            </a:p>
          </p:txBody>
        </p:sp>
        <p:sp>
          <p:nvSpPr>
            <p:cNvPr id="55" name="n">
              <a:extLst>
                <a:ext uri="{FF2B5EF4-FFF2-40B4-BE49-F238E27FC236}">
                  <a16:creationId xmlns:a16="http://schemas.microsoft.com/office/drawing/2014/main" id="{87817410-EB0C-50B2-D335-7367091D3A58}"/>
                </a:ext>
              </a:extLst>
            </p:cNvPr>
            <p:cNvSpPr txBox="1"/>
            <p:nvPr/>
          </p:nvSpPr>
          <p:spPr>
            <a:xfrm>
              <a:off x="0" y="1409700"/>
              <a:ext cx="298159" cy="548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rPr lang="en-GB"/>
                <a:t>n</a:t>
              </a:r>
            </a:p>
          </p:txBody>
        </p:sp>
        <p:sp>
          <p:nvSpPr>
            <p:cNvPr id="56" name="hadrons">
              <a:extLst>
                <a:ext uri="{FF2B5EF4-FFF2-40B4-BE49-F238E27FC236}">
                  <a16:creationId xmlns:a16="http://schemas.microsoft.com/office/drawing/2014/main" id="{BE35C218-087F-1347-5D24-76F73C7D8001}"/>
                </a:ext>
              </a:extLst>
            </p:cNvPr>
            <p:cNvSpPr txBox="1"/>
            <p:nvPr/>
          </p:nvSpPr>
          <p:spPr>
            <a:xfrm>
              <a:off x="1117600" y="1397000"/>
              <a:ext cx="1193800" cy="4411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buClrTx/>
                <a:buFontTx/>
                <a:defRPr sz="2200"/>
              </a:lvl1pPr>
            </a:lstStyle>
            <a:p>
              <a:r>
                <a:rPr lang="en-GB"/>
                <a:t>hadrons</a:t>
              </a:r>
            </a:p>
          </p:txBody>
        </p:sp>
      </p:grpSp>
      <p:sp>
        <p:nvSpPr>
          <p:cNvPr id="57" name="Elastic">
            <a:extLst>
              <a:ext uri="{FF2B5EF4-FFF2-40B4-BE49-F238E27FC236}">
                <a16:creationId xmlns:a16="http://schemas.microsoft.com/office/drawing/2014/main" id="{6CEA4271-4B08-7F58-3383-CE05761E6707}"/>
              </a:ext>
            </a:extLst>
          </p:cNvPr>
          <p:cNvSpPr txBox="1"/>
          <p:nvPr/>
        </p:nvSpPr>
        <p:spPr>
          <a:xfrm>
            <a:off x="355600" y="2933700"/>
            <a:ext cx="726609" cy="39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buClrTx/>
              <a:buFontTx/>
              <a:defRPr sz="1900"/>
            </a:lvl1pPr>
          </a:lstStyle>
          <a:p>
            <a:r>
              <a:rPr lang="en-GB"/>
              <a:t>Elastic</a:t>
            </a:r>
          </a:p>
        </p:txBody>
      </p:sp>
      <p:sp>
        <p:nvSpPr>
          <p:cNvPr id="58" name="Quasi-Elastic (QE)">
            <a:extLst>
              <a:ext uri="{FF2B5EF4-FFF2-40B4-BE49-F238E27FC236}">
                <a16:creationId xmlns:a16="http://schemas.microsoft.com/office/drawing/2014/main" id="{83315C00-BF14-FEC8-55CE-07F5ECCD0CC3}"/>
              </a:ext>
            </a:extLst>
          </p:cNvPr>
          <p:cNvSpPr txBox="1"/>
          <p:nvPr/>
        </p:nvSpPr>
        <p:spPr>
          <a:xfrm>
            <a:off x="2387600" y="2933700"/>
            <a:ext cx="1845505" cy="39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buClrTx/>
              <a:buFontTx/>
              <a:defRPr sz="1900"/>
            </a:lvl1pPr>
          </a:lstStyle>
          <a:p>
            <a:r>
              <a:rPr lang="en-GB"/>
              <a:t>Quasi-Elastic (QE)</a:t>
            </a:r>
          </a:p>
        </p:txBody>
      </p:sp>
      <p:sp>
        <p:nvSpPr>
          <p:cNvPr id="59" name="Resonant (RES)">
            <a:extLst>
              <a:ext uri="{FF2B5EF4-FFF2-40B4-BE49-F238E27FC236}">
                <a16:creationId xmlns:a16="http://schemas.microsoft.com/office/drawing/2014/main" id="{E20717D5-FD0E-52B2-EFAC-7401B1A6F3F4}"/>
              </a:ext>
            </a:extLst>
          </p:cNvPr>
          <p:cNvSpPr txBox="1"/>
          <p:nvPr/>
        </p:nvSpPr>
        <p:spPr>
          <a:xfrm>
            <a:off x="4762500" y="2933700"/>
            <a:ext cx="1592487" cy="39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buClrTx/>
              <a:buFontTx/>
              <a:defRPr sz="1900"/>
            </a:lvl1pPr>
          </a:lstStyle>
          <a:p>
            <a:r>
              <a:rPr lang="en-GB"/>
              <a:t>Resonant (RES)</a:t>
            </a:r>
          </a:p>
        </p:txBody>
      </p:sp>
      <p:sp>
        <p:nvSpPr>
          <p:cNvPr id="60" name="Deep inelastic (DIS)">
            <a:extLst>
              <a:ext uri="{FF2B5EF4-FFF2-40B4-BE49-F238E27FC236}">
                <a16:creationId xmlns:a16="http://schemas.microsoft.com/office/drawing/2014/main" id="{EEFA25E1-CC93-BAA4-46A2-7D5C9A7E65B3}"/>
              </a:ext>
            </a:extLst>
          </p:cNvPr>
          <p:cNvSpPr txBox="1"/>
          <p:nvPr/>
        </p:nvSpPr>
        <p:spPr>
          <a:xfrm>
            <a:off x="6808893" y="2933700"/>
            <a:ext cx="2233508" cy="39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buClrTx/>
              <a:buFontTx/>
              <a:defRPr sz="1900"/>
            </a:lvl1pPr>
          </a:lstStyle>
          <a:p>
            <a:r>
              <a:rPr lang="en-GB"/>
              <a:t>Deep inelastic (DIS)</a:t>
            </a:r>
          </a:p>
        </p:txBody>
      </p:sp>
      <p:sp>
        <p:nvSpPr>
          <p:cNvPr id="61" name="According to neutrinos to be detected their interaction cross-section has to be taken into account.">
            <a:extLst>
              <a:ext uri="{FF2B5EF4-FFF2-40B4-BE49-F238E27FC236}">
                <a16:creationId xmlns:a16="http://schemas.microsoft.com/office/drawing/2014/main" id="{3BB92E9B-3860-CE76-48DB-DCDB2785B33C}"/>
              </a:ext>
            </a:extLst>
          </p:cNvPr>
          <p:cNvSpPr txBox="1"/>
          <p:nvPr/>
        </p:nvSpPr>
        <p:spPr>
          <a:xfrm>
            <a:off x="1167164" y="5981260"/>
            <a:ext cx="7062436" cy="39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buClrTx/>
              <a:buFontTx/>
              <a:defRPr sz="19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rPr lang="en-GB"/>
              <a:t>Missing measurements at the ESSνSB region: below 500 MeV</a:t>
            </a:r>
          </a:p>
        </p:txBody>
      </p:sp>
      <p:pic>
        <p:nvPicPr>
          <p:cNvPr id="62" name="Image" descr="Image">
            <a:extLst>
              <a:ext uri="{FF2B5EF4-FFF2-40B4-BE49-F238E27FC236}">
                <a16:creationId xmlns:a16="http://schemas.microsoft.com/office/drawing/2014/main" id="{AC52669B-DD0C-33D8-A622-FABCC425D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091" y="3444902"/>
            <a:ext cx="7554304" cy="2619550"/>
          </a:xfrm>
          <a:prstGeom prst="rect">
            <a:avLst/>
          </a:prstGeom>
        </p:spPr>
      </p:pic>
      <p:sp>
        <p:nvSpPr>
          <p:cNvPr id="63" name="neutrinos">
            <a:extLst>
              <a:ext uri="{FF2B5EF4-FFF2-40B4-BE49-F238E27FC236}">
                <a16:creationId xmlns:a16="http://schemas.microsoft.com/office/drawing/2014/main" id="{B7032AEB-C2DB-FA38-1D27-7C92A39632FC}"/>
              </a:ext>
            </a:extLst>
          </p:cNvPr>
          <p:cNvSpPr txBox="1"/>
          <p:nvPr/>
        </p:nvSpPr>
        <p:spPr>
          <a:xfrm>
            <a:off x="2910888" y="3582105"/>
            <a:ext cx="1005083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buClrTx/>
              <a:buFontTx/>
            </a:lvl1pPr>
          </a:lstStyle>
          <a:p>
            <a:r>
              <a:rPr lang="en-GB"/>
              <a:t>neutrinos</a:t>
            </a:r>
          </a:p>
        </p:txBody>
      </p:sp>
      <p:sp>
        <p:nvSpPr>
          <p:cNvPr id="64" name="antineutrinos">
            <a:extLst>
              <a:ext uri="{FF2B5EF4-FFF2-40B4-BE49-F238E27FC236}">
                <a16:creationId xmlns:a16="http://schemas.microsoft.com/office/drawing/2014/main" id="{ACE90569-4815-13DD-A578-96B884ACB369}"/>
              </a:ext>
            </a:extLst>
          </p:cNvPr>
          <p:cNvSpPr txBox="1"/>
          <p:nvPr/>
        </p:nvSpPr>
        <p:spPr>
          <a:xfrm>
            <a:off x="6836520" y="4742020"/>
            <a:ext cx="136524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buClrTx/>
              <a:buFontTx/>
            </a:lvl1pPr>
          </a:lstStyle>
          <a:p>
            <a:r>
              <a:rPr lang="en-GB"/>
              <a:t>antineutrinos</a:t>
            </a:r>
          </a:p>
        </p:txBody>
      </p:sp>
    </p:spTree>
    <p:extLst>
      <p:ext uri="{BB962C8B-B14F-4D97-AF65-F5344CB8AC3E}">
        <p14:creationId xmlns:p14="http://schemas.microsoft.com/office/powerpoint/2010/main" val="70073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9F84363-E8F0-D049-BF0B-38290E642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459" y="0"/>
            <a:ext cx="6862522" cy="707886"/>
          </a:xfrm>
        </p:spPr>
        <p:txBody>
          <a:bodyPr/>
          <a:lstStyle/>
          <a:p>
            <a:r>
              <a:rPr lang="en-GB" dirty="0"/>
              <a:t>Comparisons</a:t>
            </a:r>
            <a:endParaRPr lang="en-GB" baseline="-25000" dirty="0"/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46006DA4-20D2-FD45-8A44-D73418C91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Venice, 29/05/2023</a:t>
            </a:r>
            <a:endParaRPr lang="en-GB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5D00A606-7DD3-3C42-989C-5293CB6E5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6EAB30C-3CB8-424A-95D0-1540FE510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GB" smtClean="0"/>
              <a:t>51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80636E6-B973-D84A-BEB3-1FFBFF4E8520}"/>
              </a:ext>
            </a:extLst>
          </p:cNvPr>
          <p:cNvGrpSpPr/>
          <p:nvPr/>
        </p:nvGrpSpPr>
        <p:grpSpPr>
          <a:xfrm>
            <a:off x="106211" y="2007553"/>
            <a:ext cx="8931578" cy="3789704"/>
            <a:chOff x="592963" y="2416627"/>
            <a:chExt cx="11024115" cy="467757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681F719-1DD5-FA4E-AD9A-96EB49DD1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21762" y="2416628"/>
              <a:ext cx="3420856" cy="370623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B00159A-2987-DB43-942B-F7050F98D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57363" y="2416627"/>
              <a:ext cx="3165146" cy="334507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FB17039-F55C-0243-AD62-7A149D5B4868}"/>
                </a:ext>
              </a:extLst>
            </p:cNvPr>
            <p:cNvSpPr txBox="1"/>
            <p:nvPr/>
          </p:nvSpPr>
          <p:spPr>
            <a:xfrm>
              <a:off x="681964" y="5887077"/>
              <a:ext cx="3251613" cy="797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/>
                <a:t>ESSnuSB March 2022 with  5% normalization error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5D71883-0F3E-9740-9F86-3EB7BB729058}"/>
                </a:ext>
              </a:extLst>
            </p:cNvPr>
            <p:cNvSpPr txBox="1"/>
            <p:nvPr/>
          </p:nvSpPr>
          <p:spPr>
            <a:xfrm>
              <a:off x="4462030" y="5954550"/>
              <a:ext cx="2832511" cy="1139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/>
                <a:t>DUNE Snomass March 2022</a:t>
              </a:r>
            </a:p>
            <a:p>
              <a:endParaRPr lang="en-GB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8073B88-5904-E548-B959-176062DD595D}"/>
                </a:ext>
              </a:extLst>
            </p:cNvPr>
            <p:cNvSpPr txBox="1"/>
            <p:nvPr/>
          </p:nvSpPr>
          <p:spPr>
            <a:xfrm>
              <a:off x="7515530" y="5968239"/>
              <a:ext cx="4101548" cy="455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/>
                <a:t>HyperK</a:t>
              </a:r>
              <a:r>
                <a:rPr lang="en-GB" dirty="0"/>
                <a:t> Snowmass March 2022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F4BCAEF-79D2-994E-8EC1-9FF85D018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63" y="2576763"/>
              <a:ext cx="3165147" cy="3155002"/>
            </a:xfrm>
            <a:prstGeom prst="rect">
              <a:avLst/>
            </a:prstGeom>
          </p:spPr>
        </p:pic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CE3DD65-A71A-6D45-B61D-2DF3030C0E6D}"/>
              </a:ext>
            </a:extLst>
          </p:cNvPr>
          <p:cNvCxnSpPr>
            <a:cxnSpLocks/>
          </p:cNvCxnSpPr>
          <p:nvPr/>
        </p:nvCxnSpPr>
        <p:spPr>
          <a:xfrm>
            <a:off x="10723402" y="2664879"/>
            <a:ext cx="14267" cy="26759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775AC78-5EF9-BBB5-5665-E464FFE93DBA}"/>
              </a:ext>
            </a:extLst>
          </p:cNvPr>
          <p:cNvCxnSpPr/>
          <p:nvPr/>
        </p:nvCxnSpPr>
        <p:spPr>
          <a:xfrm>
            <a:off x="7283116" y="3072063"/>
            <a:ext cx="0" cy="12432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5BBBB42-A151-3943-6BFD-CBC70EE958F6}"/>
              </a:ext>
            </a:extLst>
          </p:cNvPr>
          <p:cNvCxnSpPr/>
          <p:nvPr/>
        </p:nvCxnSpPr>
        <p:spPr>
          <a:xfrm>
            <a:off x="8325853" y="3072063"/>
            <a:ext cx="0" cy="12432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EABDC5E-83AE-B20F-ED7A-89AB8DE01CE9}"/>
              </a:ext>
            </a:extLst>
          </p:cNvPr>
          <p:cNvCxnSpPr/>
          <p:nvPr/>
        </p:nvCxnSpPr>
        <p:spPr>
          <a:xfrm>
            <a:off x="4034589" y="3072063"/>
            <a:ext cx="0" cy="12432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60A3690-3C64-C51E-E7DD-0DBB872155AC}"/>
              </a:ext>
            </a:extLst>
          </p:cNvPr>
          <p:cNvCxnSpPr/>
          <p:nvPr/>
        </p:nvCxnSpPr>
        <p:spPr>
          <a:xfrm>
            <a:off x="4700338" y="3072063"/>
            <a:ext cx="0" cy="12432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1A31A1C-0F6B-C011-AD1B-0B9BE47D23D5}"/>
              </a:ext>
            </a:extLst>
          </p:cNvPr>
          <p:cNvCxnSpPr/>
          <p:nvPr/>
        </p:nvCxnSpPr>
        <p:spPr>
          <a:xfrm>
            <a:off x="1329543" y="3072063"/>
            <a:ext cx="0" cy="12432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E0B1B85-4FB3-45E8-63BA-B9BA37F5D74A}"/>
              </a:ext>
            </a:extLst>
          </p:cNvPr>
          <p:cNvCxnSpPr/>
          <p:nvPr/>
        </p:nvCxnSpPr>
        <p:spPr>
          <a:xfrm>
            <a:off x="2221833" y="3072063"/>
            <a:ext cx="0" cy="12432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195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6B18340-5B27-A54D-8276-2A8E9B9B88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9012" y="686680"/>
            <a:ext cx="4298995" cy="438088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9F84363-E8F0-D049-BF0B-38290E642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249" y="45585"/>
            <a:ext cx="6862522" cy="707886"/>
          </a:xfrm>
        </p:spPr>
        <p:txBody>
          <a:bodyPr/>
          <a:lstStyle/>
          <a:p>
            <a:r>
              <a:rPr lang="en-GB" dirty="0"/>
              <a:t>Physics Performance</a:t>
            </a:r>
            <a:endParaRPr lang="en-GB" baseline="-25000" dirty="0"/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46006DA4-20D2-FD45-8A44-D73418C91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Venice, 29/05/2023</a:t>
            </a:r>
            <a:endParaRPr lang="en-GB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5D00A606-7DD3-3C42-989C-5293CB6E5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6EAB30C-3CB8-424A-95D0-1540FE510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GB" smtClean="0"/>
              <a:t>52</a:t>
            </a:fld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A84DCDA-0A0E-0C45-8F7F-0792656B2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202" y="5142963"/>
            <a:ext cx="5059184" cy="151625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6ABD66F-0134-6642-B7FA-0BF7AD19810D}"/>
              </a:ext>
            </a:extLst>
          </p:cNvPr>
          <p:cNvSpPr txBox="1"/>
          <p:nvPr/>
        </p:nvSpPr>
        <p:spPr>
          <a:xfrm>
            <a:off x="7026609" y="4379495"/>
            <a:ext cx="1625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during 10 years</a:t>
            </a:r>
          </a:p>
        </p:txBody>
      </p:sp>
    </p:spTree>
    <p:extLst>
      <p:ext uri="{BB962C8B-B14F-4D97-AF65-F5344CB8AC3E}">
        <p14:creationId xmlns:p14="http://schemas.microsoft.com/office/powerpoint/2010/main" val="269624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9F84363-E8F0-D049-BF0B-38290E642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459" y="167242"/>
            <a:ext cx="6862522" cy="707886"/>
          </a:xfrm>
        </p:spPr>
        <p:txBody>
          <a:bodyPr/>
          <a:lstStyle/>
          <a:p>
            <a:r>
              <a:rPr lang="en-GB"/>
              <a:t>Physics Performance</a:t>
            </a:r>
            <a:endParaRPr lang="en-GB" baseline="-25000"/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46006DA4-20D2-FD45-8A44-D73418C91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Venice, 29/05/2023</a:t>
            </a:r>
            <a:endParaRPr lang="en-GB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5D00A606-7DD3-3C42-989C-5293CB6E5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6EAB30C-3CB8-424A-95D0-1540FE510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GB" smtClean="0"/>
              <a:t>53</a:t>
            </a:fld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E401BAD-2DB7-1E4D-8B7E-F06DA1C5A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1125572"/>
            <a:ext cx="7493000" cy="2641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AA16A3-F138-584B-A84C-F5491B7E0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23" y="3759151"/>
            <a:ext cx="7397559" cy="292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7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Comparisons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Venice, 29/05/2023</a:t>
            </a:r>
            <a:endParaRPr lang="en-GB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54</a:t>
            </a:fld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71" y="2039007"/>
            <a:ext cx="4424854" cy="31361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2" y="2039007"/>
            <a:ext cx="4480165" cy="31361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6F74E9-8982-8349-BFD0-E1BE64F28084}"/>
              </a:ext>
            </a:extLst>
          </p:cNvPr>
          <p:cNvSpPr txBox="1"/>
          <p:nvPr/>
        </p:nvSpPr>
        <p:spPr>
          <a:xfrm>
            <a:off x="767255" y="5402317"/>
            <a:ext cx="4432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Comparison using the same systematic errors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664CF3C-9BB4-1B43-B1F2-7FF96292E8C5}"/>
              </a:ext>
            </a:extLst>
          </p:cNvPr>
          <p:cNvSpPr txBox="1"/>
          <p:nvPr/>
        </p:nvSpPr>
        <p:spPr>
          <a:xfrm>
            <a:off x="620570" y="5793650"/>
            <a:ext cx="4725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Phys. Rev. D 87  (2013) 3, 033004 [arXiv:1209.5973 [</a:t>
            </a:r>
            <a:r>
              <a:rPr lang="en-US" sz="1400" dirty="0" err="1">
                <a:latin typeface="Times New Roman"/>
                <a:cs typeface="Times New Roman"/>
              </a:rPr>
              <a:t>hep-ph</a:t>
            </a:r>
            <a:r>
              <a:rPr lang="en-US" sz="1400" dirty="0">
                <a:latin typeface="Times New Roman"/>
                <a:cs typeface="Times New Roman"/>
              </a:rPr>
              <a:t>]]</a:t>
            </a:r>
            <a:endParaRPr lang="en-GB" sz="1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0992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9F84363-E8F0-D049-BF0B-38290E642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695" y="-59172"/>
            <a:ext cx="6862522" cy="1323439"/>
          </a:xfrm>
        </p:spPr>
        <p:txBody>
          <a:bodyPr/>
          <a:lstStyle/>
          <a:p>
            <a:r>
              <a:rPr lang="en-GB"/>
              <a:t>Under construction long baseline projects</a:t>
            </a:r>
            <a:endParaRPr lang="en-GB" baseline="-25000"/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46006DA4-20D2-FD45-8A44-D73418C91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Venice, 29/05/2023</a:t>
            </a:r>
            <a:endParaRPr lang="en-GB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5D00A606-7DD3-3C42-989C-5293CB6E5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6EAB30C-3CB8-424A-95D0-1540FE510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GB" smtClean="0"/>
              <a:t>55</a:t>
            </a:fld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BD59F38-CE74-BA45-B916-B7955BBFA6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882" y="4171392"/>
            <a:ext cx="2353945" cy="24333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D39D24A-1640-D447-9F42-B83AE5F97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425" y="4199557"/>
            <a:ext cx="3396615" cy="2559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3E7308-C008-FB41-9077-24DF74C48B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10" y="1375775"/>
            <a:ext cx="2673311" cy="27411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AF89DD-F7B9-BF47-8B96-58AAFF57BCFA}"/>
              </a:ext>
            </a:extLst>
          </p:cNvPr>
          <p:cNvSpPr txBox="1"/>
          <p:nvPr/>
        </p:nvSpPr>
        <p:spPr>
          <a:xfrm>
            <a:off x="927101" y="1006443"/>
            <a:ext cx="1314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DUNE (USA)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AC18912-F7E1-AD42-9435-7ADA3BF9709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7432" y="1548064"/>
            <a:ext cx="3744019" cy="249773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3731E64-75C5-6140-87B4-A60A44A070A1}"/>
              </a:ext>
            </a:extLst>
          </p:cNvPr>
          <p:cNvSpPr txBox="1"/>
          <p:nvPr/>
        </p:nvSpPr>
        <p:spPr>
          <a:xfrm>
            <a:off x="7480301" y="1070612"/>
            <a:ext cx="1410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T2HK (Japan)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1E0A05-8FB3-284A-8678-1DD1FEE4621F}"/>
              </a:ext>
            </a:extLst>
          </p:cNvPr>
          <p:cNvSpPr txBox="1"/>
          <p:nvPr/>
        </p:nvSpPr>
        <p:spPr>
          <a:xfrm>
            <a:off x="2862327" y="4187723"/>
            <a:ext cx="2769138" cy="175432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~50% of </a:t>
            </a:r>
            <a:r>
              <a:rPr lang="en-GB" dirty="0" err="1"/>
              <a:t>δ</a:t>
            </a:r>
            <a:r>
              <a:rPr lang="en-GB" baseline="-25000" dirty="0" err="1"/>
              <a:t>CP</a:t>
            </a:r>
            <a:r>
              <a:rPr lang="en-GB" dirty="0"/>
              <a:t> coverage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δ</a:t>
            </a:r>
            <a:r>
              <a:rPr lang="en-GB" baseline="-25000" dirty="0" err="1"/>
              <a:t>CP</a:t>
            </a:r>
            <a:r>
              <a:rPr lang="en-GB" baseline="-25000" dirty="0"/>
              <a:t> </a:t>
            </a:r>
            <a:r>
              <a:rPr lang="en-GB" dirty="0"/>
              <a:t>resolution ~20° at </a:t>
            </a:r>
            <a:r>
              <a:rPr lang="en-GB" dirty="0" err="1"/>
              <a:t>δ</a:t>
            </a:r>
            <a:r>
              <a:rPr lang="en-GB" baseline="-25000" dirty="0" err="1"/>
              <a:t>CP</a:t>
            </a:r>
            <a:r>
              <a:rPr lang="en-GB" baseline="-25000" dirty="0"/>
              <a:t> </a:t>
            </a:r>
            <a:r>
              <a:rPr lang="en-GB" dirty="0"/>
              <a:t>= 90°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with low systematic uncertainties assumptions</a:t>
            </a:r>
          </a:p>
        </p:txBody>
      </p:sp>
    </p:spTree>
    <p:extLst>
      <p:ext uri="{BB962C8B-B14F-4D97-AF65-F5344CB8AC3E}">
        <p14:creationId xmlns:p14="http://schemas.microsoft.com/office/powerpoint/2010/main" val="95120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0" dirty="0">
                <a:effectLst>
                  <a:outerShdw blurRad="50800" dist="76200" dir="8100000" algn="tr" rotWithShape="0">
                    <a:prstClr val="black">
                      <a:alpha val="15000"/>
                    </a:prstClr>
                  </a:outerShdw>
                </a:effectLst>
                <a:latin typeface="Times New Roman" charset="0"/>
                <a:cs typeface="Times New Roman" charset="0"/>
              </a:rPr>
              <a:t>Decay At Rest at ESS</a:t>
            </a:r>
            <a:endParaRPr lang="en-GB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Venice, 29/05/2023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355BD92-3BCF-8D40-A173-682D3056C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DB739-CA15-4570-B962-A8E1C9E4DF25}" type="slidenum">
              <a:rPr lang="en-GB" smtClean="0"/>
              <a:pPr/>
              <a:t>56</a:t>
            </a:fld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FB991ED-AFE7-034F-ABAE-AFF7B785AD68}"/>
              </a:ext>
            </a:extLst>
          </p:cNvPr>
          <p:cNvGrpSpPr/>
          <p:nvPr/>
        </p:nvGrpSpPr>
        <p:grpSpPr>
          <a:xfrm>
            <a:off x="0" y="1200365"/>
            <a:ext cx="9043043" cy="5453108"/>
            <a:chOff x="0" y="1200365"/>
            <a:chExt cx="9043043" cy="5453108"/>
          </a:xfrm>
        </p:grpSpPr>
        <p:pic>
          <p:nvPicPr>
            <p:cNvPr id="20" name="Image 1">
              <a:extLst>
                <a:ext uri="{FF2B5EF4-FFF2-40B4-BE49-F238E27FC236}">
                  <a16:creationId xmlns:a16="http://schemas.microsoft.com/office/drawing/2014/main" id="{A96C84A1-35A2-EA43-8FEF-C48ADF260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79184" y="3346600"/>
              <a:ext cx="4863859" cy="3306873"/>
            </a:xfrm>
            <a:prstGeom prst="rect">
              <a:avLst/>
            </a:prstGeom>
          </p:spPr>
        </p:pic>
        <p:sp>
          <p:nvSpPr>
            <p:cNvPr id="21" name="ZoneTexte 2">
              <a:extLst>
                <a:ext uri="{FF2B5EF4-FFF2-40B4-BE49-F238E27FC236}">
                  <a16:creationId xmlns:a16="http://schemas.microsoft.com/office/drawing/2014/main" id="{AFA46DAD-10DA-9747-8461-7D1A02907CD6}"/>
                </a:ext>
              </a:extLst>
            </p:cNvPr>
            <p:cNvSpPr txBox="1"/>
            <p:nvPr/>
          </p:nvSpPr>
          <p:spPr>
            <a:xfrm>
              <a:off x="157712" y="1309426"/>
              <a:ext cx="2834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Possible if short pulses (~</a:t>
              </a:r>
              <a:r>
                <a:rPr lang="el-GR" dirty="0"/>
                <a:t>μ</a:t>
              </a:r>
              <a:r>
                <a:rPr lang="en-US" dirty="0"/>
                <a:t>s)</a:t>
              </a:r>
              <a:endParaRPr lang="en-GB" dirty="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8AE3B0F-4549-2D44-AECD-D77D88F7742C}"/>
                </a:ext>
              </a:extLst>
            </p:cNvPr>
            <p:cNvGrpSpPr/>
            <p:nvPr/>
          </p:nvGrpSpPr>
          <p:grpSpPr>
            <a:xfrm>
              <a:off x="4059778" y="1200365"/>
              <a:ext cx="4912602" cy="1951748"/>
              <a:chOff x="4059778" y="1200365"/>
              <a:chExt cx="4912602" cy="1951748"/>
            </a:xfrm>
          </p:grpSpPr>
          <p:sp>
            <p:nvSpPr>
              <p:cNvPr id="23" name="Oval 7">
                <a:extLst>
                  <a:ext uri="{FF2B5EF4-FFF2-40B4-BE49-F238E27FC236}">
                    <a16:creationId xmlns:a16="http://schemas.microsoft.com/office/drawing/2014/main" id="{3C144008-F67E-F24B-A63E-3E736F3506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61161" y="2434022"/>
                <a:ext cx="411219" cy="41121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1200"/>
              </a:p>
            </p:txBody>
          </p:sp>
          <p:sp>
            <p:nvSpPr>
              <p:cNvPr id="25" name="Oval 9">
                <a:extLst>
                  <a:ext uri="{FF2B5EF4-FFF2-40B4-BE49-F238E27FC236}">
                    <a16:creationId xmlns:a16="http://schemas.microsoft.com/office/drawing/2014/main" id="{56A36F99-A35B-7B44-A003-9E8FE59E62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6463" y="1787820"/>
                <a:ext cx="729424" cy="707395"/>
              </a:xfrm>
              <a:prstGeom prst="ellipse">
                <a:avLst/>
              </a:prstGeom>
              <a:gradFill rotWithShape="0">
                <a:gsLst>
                  <a:gs pos="0">
                    <a:srgbClr val="66FFFF"/>
                  </a:gs>
                  <a:gs pos="100000">
                    <a:srgbClr val="2F7676"/>
                  </a:gs>
                </a:gsLst>
                <a:path path="rect">
                  <a:fillToRect r="100000" b="100000"/>
                </a:path>
              </a:gradFill>
              <a:ln w="12700" cap="sq">
                <a:solidFill>
                  <a:srgbClr val="00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/>
                <a:r>
                  <a:rPr lang="en-US" sz="2800" b="1" dirty="0">
                    <a:solidFill>
                      <a:schemeClr val="accent2"/>
                    </a:solidFill>
                  </a:rPr>
                  <a:t>A</a:t>
                </a:r>
              </a:p>
            </p:txBody>
          </p:sp>
          <p:sp>
            <p:nvSpPr>
              <p:cNvPr id="26" name="Oval 10">
                <a:extLst>
                  <a:ext uri="{FF2B5EF4-FFF2-40B4-BE49-F238E27FC236}">
                    <a16:creationId xmlns:a16="http://schemas.microsoft.com/office/drawing/2014/main" id="{F8CE3AA8-2FBD-B547-BE7C-50684FD561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76356" y="2199039"/>
                <a:ext cx="452830" cy="450383"/>
              </a:xfrm>
              <a:prstGeom prst="ellipse">
                <a:avLst/>
              </a:prstGeom>
              <a:solidFill>
                <a:srgbClr val="FFFFFF"/>
              </a:solidFill>
              <a:ln w="12700" cap="sq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/>
                <a:r>
                  <a:rPr lang="en-US" sz="1600" dirty="0">
                    <a:solidFill>
                      <a:schemeClr val="accent2"/>
                    </a:solidFill>
                    <a:sym typeface="Symbol" charset="0"/>
                  </a:rPr>
                  <a:t></a:t>
                </a:r>
                <a:r>
                  <a:rPr lang="en-US" sz="1600" baseline="30000" dirty="0">
                    <a:solidFill>
                      <a:schemeClr val="accent2"/>
                    </a:solidFill>
                    <a:sym typeface="Symbol" charset="0"/>
                  </a:rPr>
                  <a:t>+</a:t>
                </a:r>
                <a:endParaRPr lang="en-US" sz="1600" baseline="3000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7" name="Oval 11">
                <a:extLst>
                  <a:ext uri="{FF2B5EF4-FFF2-40B4-BE49-F238E27FC236}">
                    <a16:creationId xmlns:a16="http://schemas.microsoft.com/office/drawing/2014/main" id="{637FBDDA-E8A9-FF4B-94FB-924D486D11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5137" y="1317856"/>
                <a:ext cx="425905" cy="450383"/>
              </a:xfrm>
              <a:prstGeom prst="ellipse">
                <a:avLst/>
              </a:prstGeom>
              <a:noFill/>
              <a:ln w="12700" cap="sq">
                <a:noFill/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/>
                <a:r>
                  <a:rPr lang="en-US" sz="1600" dirty="0">
                    <a:solidFill>
                      <a:schemeClr val="accent2"/>
                    </a:solidFill>
                    <a:sym typeface="Symbol" charset="0"/>
                  </a:rPr>
                  <a:t></a:t>
                </a:r>
                <a:r>
                  <a:rPr lang="en-US" sz="1600" baseline="30000" dirty="0">
                    <a:solidFill>
                      <a:schemeClr val="accent2"/>
                    </a:solidFill>
                    <a:sym typeface="Symbol" charset="0"/>
                  </a:rPr>
                  <a:t>-</a:t>
                </a:r>
                <a:endParaRPr lang="en-US" sz="1600" baseline="3000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8" name="Line 12">
                <a:extLst>
                  <a:ext uri="{FF2B5EF4-FFF2-40B4-BE49-F238E27FC236}">
                    <a16:creationId xmlns:a16="http://schemas.microsoft.com/office/drawing/2014/main" id="{8F0807D8-4805-EE48-BC7B-B6BF0BFF49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093847" y="1494092"/>
                <a:ext cx="587456" cy="58746"/>
              </a:xfrm>
              <a:prstGeom prst="line">
                <a:avLst/>
              </a:prstGeom>
              <a:noFill/>
              <a:ln w="28575" cap="sq">
                <a:solidFill>
                  <a:srgbClr val="0000FF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 sz="1200"/>
              </a:p>
            </p:txBody>
          </p:sp>
          <p:sp>
            <p:nvSpPr>
              <p:cNvPr id="29" name="Rectangle 13">
                <a:extLst>
                  <a:ext uri="{FF2B5EF4-FFF2-40B4-BE49-F238E27FC236}">
                    <a16:creationId xmlns:a16="http://schemas.microsoft.com/office/drawing/2014/main" id="{82585CFA-680E-C144-8BD7-07E00FD5D3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35102" y="1200365"/>
                <a:ext cx="587455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sz="1200">
                    <a:solidFill>
                      <a:srgbClr val="FF0000"/>
                    </a:solidFill>
                  </a:rPr>
                  <a:t>~99%</a:t>
                </a:r>
              </a:p>
            </p:txBody>
          </p:sp>
          <p:sp>
            <p:nvSpPr>
              <p:cNvPr id="30" name="Oval 14">
                <a:extLst>
                  <a:ext uri="{FF2B5EF4-FFF2-40B4-BE49-F238E27FC236}">
                    <a16:creationId xmlns:a16="http://schemas.microsoft.com/office/drawing/2014/main" id="{153DFE6F-CDD7-1147-A226-0FB7752ECD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44996" y="1787820"/>
                <a:ext cx="425905" cy="450383"/>
              </a:xfrm>
              <a:prstGeom prst="ellipse">
                <a:avLst/>
              </a:prstGeom>
              <a:solidFill>
                <a:srgbClr val="FFFFFF"/>
              </a:solidFill>
              <a:ln w="12700" cap="sq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/>
                <a:r>
                  <a:rPr lang="en-US" sz="1600">
                    <a:solidFill>
                      <a:schemeClr val="accent2"/>
                    </a:solidFill>
                    <a:sym typeface="Symbol" charset="0"/>
                  </a:rPr>
                  <a:t></a:t>
                </a:r>
                <a:r>
                  <a:rPr lang="en-US" sz="1600" baseline="30000">
                    <a:solidFill>
                      <a:schemeClr val="accent2"/>
                    </a:solidFill>
                    <a:sym typeface="Symbol" charset="0"/>
                  </a:rPr>
                  <a:t>+</a:t>
                </a:r>
                <a:endParaRPr lang="en-US" sz="1600" baseline="3000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31" name="Oval 15">
                <a:extLst>
                  <a:ext uri="{FF2B5EF4-FFF2-40B4-BE49-F238E27FC236}">
                    <a16:creationId xmlns:a16="http://schemas.microsoft.com/office/drawing/2014/main" id="{0AEA3521-29A7-6E4B-8973-40616A84BC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40113" y="1929422"/>
                <a:ext cx="425905" cy="385518"/>
              </a:xfrm>
              <a:prstGeom prst="ellipse">
                <a:avLst/>
              </a:prstGeom>
              <a:solidFill>
                <a:srgbClr val="FFFFFF"/>
              </a:solidFill>
              <a:ln w="12700" cap="sq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/>
                <a:r>
                  <a:rPr lang="en-US" sz="1600" b="0" dirty="0">
                    <a:solidFill>
                      <a:srgbClr val="3366FF"/>
                    </a:solidFill>
                  </a:rPr>
                  <a:t>e</a:t>
                </a:r>
                <a:r>
                  <a:rPr lang="en-US" sz="1600" b="0" baseline="30000" dirty="0">
                    <a:solidFill>
                      <a:srgbClr val="3366FF"/>
                    </a:solidFill>
                  </a:rPr>
                  <a:t>+</a:t>
                </a:r>
              </a:p>
            </p:txBody>
          </p:sp>
          <p:sp>
            <p:nvSpPr>
              <p:cNvPr id="32" name="Rectangle 16">
                <a:extLst>
                  <a:ext uri="{FF2B5EF4-FFF2-40B4-BE49-F238E27FC236}">
                    <a16:creationId xmlns:a16="http://schemas.microsoft.com/office/drawing/2014/main" id="{3F385B51-338C-3540-8D0B-FBB400F037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96244" y="2181905"/>
                <a:ext cx="607038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endParaRPr lang="en-GB" sz="1200"/>
              </a:p>
            </p:txBody>
          </p:sp>
          <p:sp>
            <p:nvSpPr>
              <p:cNvPr id="46" name="Rectangle 17">
                <a:extLst>
                  <a:ext uri="{FF2B5EF4-FFF2-40B4-BE49-F238E27FC236}">
                    <a16:creationId xmlns:a16="http://schemas.microsoft.com/office/drawing/2014/main" id="{1CCB78EB-C80A-6043-A89A-9DC04A790C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4989" y="2825659"/>
                <a:ext cx="730649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endParaRPr lang="en-GB" sz="1200"/>
              </a:p>
            </p:txBody>
          </p:sp>
          <p:sp>
            <p:nvSpPr>
              <p:cNvPr id="47" name="AutoShape 18">
                <a:extLst>
                  <a:ext uri="{FF2B5EF4-FFF2-40B4-BE49-F238E27FC236}">
                    <a16:creationId xmlns:a16="http://schemas.microsoft.com/office/drawing/2014/main" id="{AA572961-1DC5-D546-A70D-763DF26A7D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9778" y="2140294"/>
                <a:ext cx="458953" cy="129729"/>
              </a:xfrm>
              <a:prstGeom prst="rightArrow">
                <a:avLst>
                  <a:gd name="adj1" fmla="val 50000"/>
                  <a:gd name="adj2" fmla="val 114286"/>
                </a:avLst>
              </a:prstGeom>
              <a:solidFill>
                <a:srgbClr val="FF9933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 sz="1200"/>
              </a:p>
            </p:txBody>
          </p:sp>
          <p:sp>
            <p:nvSpPr>
              <p:cNvPr id="48" name="Rectangle 21">
                <a:extLst>
                  <a:ext uri="{FF2B5EF4-FFF2-40B4-BE49-F238E27FC236}">
                    <a16:creationId xmlns:a16="http://schemas.microsoft.com/office/drawing/2014/main" id="{7712907F-B45A-A94C-B72A-43987BE8F4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7758" y="1860485"/>
                <a:ext cx="292468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solidFill>
                      <a:srgbClr val="000099"/>
                    </a:solidFill>
                  </a:rPr>
                  <a:t>p</a:t>
                </a: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BE4A41E4-0F2A-E14F-B56B-4DFD99F0D8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33777" y="2727749"/>
                <a:ext cx="411219" cy="41121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1200"/>
              </a:p>
            </p:txBody>
          </p:sp>
          <p:sp>
            <p:nvSpPr>
              <p:cNvPr id="50" name="Line 24">
                <a:extLst>
                  <a:ext uri="{FF2B5EF4-FFF2-40B4-BE49-F238E27FC236}">
                    <a16:creationId xmlns:a16="http://schemas.microsoft.com/office/drawing/2014/main" id="{D224A5D0-F92F-BB4B-BF8F-A3323F9A18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390226" y="1611584"/>
                <a:ext cx="293728" cy="234982"/>
              </a:xfrm>
              <a:prstGeom prst="line">
                <a:avLst/>
              </a:prstGeom>
              <a:noFill/>
              <a:ln w="28575" cap="sq">
                <a:solidFill>
                  <a:srgbClr val="0000FF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 sz="1200"/>
              </a:p>
            </p:txBody>
          </p:sp>
          <p:sp>
            <p:nvSpPr>
              <p:cNvPr id="51" name="Line 25">
                <a:extLst>
                  <a:ext uri="{FF2B5EF4-FFF2-40B4-BE49-F238E27FC236}">
                    <a16:creationId xmlns:a16="http://schemas.microsoft.com/office/drawing/2014/main" id="{8E53BFCA-EADD-3E4E-ACF6-F6F74B9C2A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18936" y="1376601"/>
                <a:ext cx="58746" cy="352473"/>
              </a:xfrm>
              <a:prstGeom prst="line">
                <a:avLst/>
              </a:prstGeom>
              <a:noFill/>
              <a:ln w="28575" cap="sq">
                <a:solidFill>
                  <a:srgbClr val="0000FF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 sz="1200"/>
              </a:p>
            </p:txBody>
          </p:sp>
          <p:sp>
            <p:nvSpPr>
              <p:cNvPr id="52" name="Line 26">
                <a:extLst>
                  <a:ext uri="{FF2B5EF4-FFF2-40B4-BE49-F238E27FC236}">
                    <a16:creationId xmlns:a16="http://schemas.microsoft.com/office/drawing/2014/main" id="{181CB3CD-9256-D94A-917B-754A1572A1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212664" y="1670329"/>
                <a:ext cx="352473" cy="176237"/>
              </a:xfrm>
              <a:prstGeom prst="line">
                <a:avLst/>
              </a:prstGeom>
              <a:noFill/>
              <a:ln w="28575" cap="sq">
                <a:solidFill>
                  <a:srgbClr val="0000FF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 sz="1200"/>
              </a:p>
            </p:txBody>
          </p:sp>
          <p:sp>
            <p:nvSpPr>
              <p:cNvPr id="53" name="Line 27">
                <a:extLst>
                  <a:ext uri="{FF2B5EF4-FFF2-40B4-BE49-F238E27FC236}">
                    <a16:creationId xmlns:a16="http://schemas.microsoft.com/office/drawing/2014/main" id="{37543FFC-D937-BA42-98A0-E076AB06DD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856215" y="2199039"/>
                <a:ext cx="646201" cy="293728"/>
              </a:xfrm>
              <a:prstGeom prst="line">
                <a:avLst/>
              </a:prstGeom>
              <a:noFill/>
              <a:ln w="28575" cap="sq">
                <a:solidFill>
                  <a:srgbClr val="0000FF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 sz="1200"/>
              </a:p>
            </p:txBody>
          </p:sp>
          <p:sp>
            <p:nvSpPr>
              <p:cNvPr id="54" name="Line 28">
                <a:extLst>
                  <a:ext uri="{FF2B5EF4-FFF2-40B4-BE49-F238E27FC236}">
                    <a16:creationId xmlns:a16="http://schemas.microsoft.com/office/drawing/2014/main" id="{47932578-2C37-094B-9ABC-78B7FD65B1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14960" y="2081548"/>
                <a:ext cx="646201" cy="58746"/>
              </a:xfrm>
              <a:prstGeom prst="line">
                <a:avLst/>
              </a:prstGeom>
              <a:noFill/>
              <a:ln w="28575" cap="sq">
                <a:solidFill>
                  <a:srgbClr val="0000FF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 sz="1200"/>
              </a:p>
            </p:txBody>
          </p:sp>
          <p:sp>
            <p:nvSpPr>
              <p:cNvPr id="55" name="Line 29">
                <a:extLst>
                  <a:ext uri="{FF2B5EF4-FFF2-40B4-BE49-F238E27FC236}">
                    <a16:creationId xmlns:a16="http://schemas.microsoft.com/office/drawing/2014/main" id="{AC358A29-1C01-1344-B7FD-B185E2A781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797469" y="1494092"/>
                <a:ext cx="587456" cy="293728"/>
              </a:xfrm>
              <a:prstGeom prst="line">
                <a:avLst/>
              </a:prstGeom>
              <a:noFill/>
              <a:ln w="28575" cap="sq">
                <a:solidFill>
                  <a:srgbClr val="0000FF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 sz="1200"/>
              </a:p>
            </p:txBody>
          </p:sp>
          <p:sp>
            <p:nvSpPr>
              <p:cNvPr id="56" name="Line 30">
                <a:extLst>
                  <a:ext uri="{FF2B5EF4-FFF2-40B4-BE49-F238E27FC236}">
                    <a16:creationId xmlns:a16="http://schemas.microsoft.com/office/drawing/2014/main" id="{79368274-DAAC-EA4C-9D7A-C3E39AD218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46321" y="2022803"/>
                <a:ext cx="939929" cy="234982"/>
              </a:xfrm>
              <a:prstGeom prst="line">
                <a:avLst/>
              </a:prstGeom>
              <a:noFill/>
              <a:ln w="28575" cap="sq">
                <a:solidFill>
                  <a:srgbClr val="0000FF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 sz="1200"/>
              </a:p>
            </p:txBody>
          </p:sp>
          <p:sp>
            <p:nvSpPr>
              <p:cNvPr id="57" name="Line 31">
                <a:extLst>
                  <a:ext uri="{FF2B5EF4-FFF2-40B4-BE49-F238E27FC236}">
                    <a16:creationId xmlns:a16="http://schemas.microsoft.com/office/drawing/2014/main" id="{D08925E4-11E9-2641-855B-B19175E156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46321" y="2551513"/>
                <a:ext cx="528710" cy="293728"/>
              </a:xfrm>
              <a:prstGeom prst="line">
                <a:avLst/>
              </a:prstGeom>
              <a:noFill/>
              <a:ln w="28575" cap="sq">
                <a:solidFill>
                  <a:srgbClr val="0000FF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 sz="1200"/>
              </a:p>
            </p:txBody>
          </p:sp>
          <p:sp>
            <p:nvSpPr>
              <p:cNvPr id="58" name="Line 32">
                <a:extLst>
                  <a:ext uri="{FF2B5EF4-FFF2-40B4-BE49-F238E27FC236}">
                    <a16:creationId xmlns:a16="http://schemas.microsoft.com/office/drawing/2014/main" id="{28E2EE69-5D1C-D643-A435-BC67AEE88C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71409" y="2375276"/>
                <a:ext cx="646201" cy="58746"/>
              </a:xfrm>
              <a:prstGeom prst="line">
                <a:avLst/>
              </a:prstGeom>
              <a:noFill/>
              <a:ln w="28575" cap="sq">
                <a:solidFill>
                  <a:srgbClr val="0000FF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 sz="1200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4803B4D5-75EF-E74D-AE62-22A8556077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22724" y="2727750"/>
                <a:ext cx="377026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>
                    <a:solidFill>
                      <a:schemeClr val="accent2"/>
                    </a:solidFill>
                    <a:sym typeface="Symbol" charset="0"/>
                  </a:rPr>
                  <a:t></a:t>
                </a:r>
                <a:r>
                  <a:rPr lang="en-US" sz="1600" baseline="-25000">
                    <a:solidFill>
                      <a:schemeClr val="accent2"/>
                    </a:solidFill>
                    <a:sym typeface="Symbol" charset="0"/>
                  </a:rPr>
                  <a:t></a:t>
                </a:r>
              </a:p>
            </p:txBody>
          </p:sp>
          <p:sp>
            <p:nvSpPr>
              <p:cNvPr id="60" name="Line 35">
                <a:extLst>
                  <a:ext uri="{FF2B5EF4-FFF2-40B4-BE49-F238E27FC236}">
                    <a16:creationId xmlns:a16="http://schemas.microsoft.com/office/drawing/2014/main" id="{A8BBD2E3-7768-1D40-85A6-ADBE67CE40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78653" y="2551513"/>
                <a:ext cx="90019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sz="1200"/>
              </a:p>
            </p:txBody>
          </p:sp>
          <p:sp>
            <p:nvSpPr>
              <p:cNvPr id="61" name="Rectangle 36">
                <a:extLst>
                  <a:ext uri="{FF2B5EF4-FFF2-40B4-BE49-F238E27FC236}">
                    <a16:creationId xmlns:a16="http://schemas.microsoft.com/office/drawing/2014/main" id="{1298D5F3-BA5C-7F4B-AE36-BF39011932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85921" y="2478526"/>
                <a:ext cx="377026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accent2"/>
                    </a:solidFill>
                    <a:sym typeface="Symbol" charset="0"/>
                  </a:rPr>
                  <a:t></a:t>
                </a:r>
                <a:r>
                  <a:rPr lang="en-US" sz="1600" baseline="-25000" dirty="0">
                    <a:solidFill>
                      <a:schemeClr val="accent2"/>
                    </a:solidFill>
                    <a:sym typeface="Symbol" charset="0"/>
                  </a:rPr>
                  <a:t></a:t>
                </a:r>
              </a:p>
            </p:txBody>
          </p:sp>
          <p:sp>
            <p:nvSpPr>
              <p:cNvPr id="62" name="Rectangle 37">
                <a:extLst>
                  <a:ext uri="{FF2B5EF4-FFF2-40B4-BE49-F238E27FC236}">
                    <a16:creationId xmlns:a16="http://schemas.microsoft.com/office/drawing/2014/main" id="{F053463C-2935-534B-B030-69AC03EB68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30915" y="1287078"/>
                <a:ext cx="359627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accent2"/>
                    </a:solidFill>
                    <a:sym typeface="Symbol" charset="0"/>
                  </a:rPr>
                  <a:t></a:t>
                </a:r>
                <a:r>
                  <a:rPr lang="en-US" sz="1600" baseline="-25000" dirty="0">
                    <a:solidFill>
                      <a:schemeClr val="accent2"/>
                    </a:solidFill>
                    <a:sym typeface="Symbol" charset="0"/>
                  </a:rPr>
                  <a:t>e</a:t>
                </a:r>
              </a:p>
            </p:txBody>
          </p:sp>
          <p:sp>
            <p:nvSpPr>
              <p:cNvPr id="63" name="Text Box 38">
                <a:extLst>
                  <a:ext uri="{FF2B5EF4-FFF2-40B4-BE49-F238E27FC236}">
                    <a16:creationId xmlns:a16="http://schemas.microsoft.com/office/drawing/2014/main" id="{AADA4513-F84E-A74C-BEA5-05CD70640C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62539" y="2316530"/>
                <a:ext cx="710451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100" dirty="0">
                    <a:solidFill>
                      <a:srgbClr val="008000"/>
                    </a:solidFill>
                    <a:sym typeface="Symbol" charset="0"/>
                  </a:rPr>
                  <a:t>  </a:t>
                </a:r>
                <a:r>
                  <a:rPr lang="en-US" sz="1100" dirty="0">
                    <a:solidFill>
                      <a:srgbClr val="008000"/>
                    </a:solidFill>
                  </a:rPr>
                  <a:t>26 ns</a:t>
                </a:r>
              </a:p>
            </p:txBody>
          </p:sp>
          <p:sp>
            <p:nvSpPr>
              <p:cNvPr id="64" name="Text Box 39">
                <a:extLst>
                  <a:ext uri="{FF2B5EF4-FFF2-40B4-BE49-F238E27FC236}">
                    <a16:creationId xmlns:a16="http://schemas.microsoft.com/office/drawing/2014/main" id="{59281D62-E780-9C46-91C3-FEB8F5BA10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29434" y="1729074"/>
                <a:ext cx="748923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100" dirty="0">
                    <a:solidFill>
                      <a:srgbClr val="008000"/>
                    </a:solidFill>
                    <a:sym typeface="Symbol" charset="0"/>
                  </a:rPr>
                  <a:t>  </a:t>
                </a:r>
                <a:r>
                  <a:rPr lang="en-US" sz="1100" dirty="0">
                    <a:solidFill>
                      <a:srgbClr val="008000"/>
                    </a:solidFill>
                  </a:rPr>
                  <a:t>2.2 </a:t>
                </a:r>
                <a:r>
                  <a:rPr lang="el-GR" sz="1100" dirty="0">
                    <a:solidFill>
                      <a:srgbClr val="008000"/>
                    </a:solidFill>
                  </a:rPr>
                  <a:t>μ</a:t>
                </a:r>
                <a:r>
                  <a:rPr lang="en-US" sz="1100" dirty="0">
                    <a:solidFill>
                      <a:srgbClr val="008000"/>
                    </a:solidFill>
                  </a:rPr>
                  <a:t>s</a:t>
                </a:r>
              </a:p>
            </p:txBody>
          </p:sp>
          <p:sp>
            <p:nvSpPr>
              <p:cNvPr id="65" name="Line 41">
                <a:extLst>
                  <a:ext uri="{FF2B5EF4-FFF2-40B4-BE49-F238E27FC236}">
                    <a16:creationId xmlns:a16="http://schemas.microsoft.com/office/drawing/2014/main" id="{371759C4-67B4-7D40-B6B2-9501BE90C9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625208" y="2551513"/>
                <a:ext cx="176237" cy="293728"/>
              </a:xfrm>
              <a:prstGeom prst="line">
                <a:avLst/>
              </a:prstGeom>
              <a:noFill/>
              <a:ln w="28575" cap="sq">
                <a:solidFill>
                  <a:srgbClr val="0000FF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 sz="1200"/>
              </a:p>
            </p:txBody>
          </p:sp>
          <p:sp>
            <p:nvSpPr>
              <p:cNvPr id="66" name="Line 42">
                <a:extLst>
                  <a:ext uri="{FF2B5EF4-FFF2-40B4-BE49-F238E27FC236}">
                    <a16:creationId xmlns:a16="http://schemas.microsoft.com/office/drawing/2014/main" id="{75990BE9-A78C-D44D-92EA-9E85D8CEB6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5173" y="2492767"/>
                <a:ext cx="293728" cy="352473"/>
              </a:xfrm>
              <a:prstGeom prst="line">
                <a:avLst/>
              </a:prstGeom>
              <a:noFill/>
              <a:ln w="28575" cap="sq">
                <a:solidFill>
                  <a:srgbClr val="0000FF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 sz="1200"/>
              </a:p>
            </p:txBody>
          </p:sp>
          <p:sp>
            <p:nvSpPr>
              <p:cNvPr id="67" name="Text Box 43">
                <a:extLst>
                  <a:ext uri="{FF2B5EF4-FFF2-40B4-BE49-F238E27FC236}">
                    <a16:creationId xmlns:a16="http://schemas.microsoft.com/office/drawing/2014/main" id="{46228D2C-8641-174E-B91E-407952A81BB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1300000">
                <a:off x="4539634" y="2844336"/>
                <a:ext cx="1102510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400">
                    <a:solidFill>
                      <a:srgbClr val="6600FF"/>
                    </a:solidFill>
                    <a:latin typeface="Bradley Hand ITC" charset="0"/>
                  </a:rPr>
                  <a:t>Fragments</a:t>
                </a:r>
              </a:p>
            </p:txBody>
          </p:sp>
          <p:sp>
            <p:nvSpPr>
              <p:cNvPr id="68" name="Text Box 45">
                <a:extLst>
                  <a:ext uri="{FF2B5EF4-FFF2-40B4-BE49-F238E27FC236}">
                    <a16:creationId xmlns:a16="http://schemas.microsoft.com/office/drawing/2014/main" id="{AB459FC9-BDF1-6848-ADDF-C9672D90C42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12276" y="1905311"/>
                <a:ext cx="518065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20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StarBats" charset="0"/>
                  </a:rPr>
                  <a:t>DAR</a:t>
                </a:r>
              </a:p>
            </p:txBody>
          </p:sp>
          <p:sp>
            <p:nvSpPr>
              <p:cNvPr id="69" name="Rectangle 21">
                <a:extLst>
                  <a:ext uri="{FF2B5EF4-FFF2-40B4-BE49-F238E27FC236}">
                    <a16:creationId xmlns:a16="http://schemas.microsoft.com/office/drawing/2014/main" id="{10A41CE9-56B2-F347-83D9-8836C3B39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41309" y="1251936"/>
                <a:ext cx="82767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solidFill>
                      <a:srgbClr val="000099"/>
                    </a:solidFill>
                  </a:rPr>
                  <a:t>capture</a:t>
                </a:r>
              </a:p>
            </p:txBody>
          </p:sp>
        </p:grpSp>
        <p:sp>
          <p:nvSpPr>
            <p:cNvPr id="70" name="Text Box 6">
              <a:extLst>
                <a:ext uri="{FF2B5EF4-FFF2-40B4-BE49-F238E27FC236}">
                  <a16:creationId xmlns:a16="http://schemas.microsoft.com/office/drawing/2014/main" id="{CE6A7AF3-68B5-8045-9BA4-36EC2F64AB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1798911"/>
              <a:ext cx="3956967" cy="4555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184150" indent="-184150" eaLnBrk="1" hangingPunct="1">
                <a:spcBef>
                  <a:spcPts val="1200"/>
                </a:spcBef>
                <a:buFontTx/>
                <a:buChar char="•"/>
              </a:pPr>
              <a:r>
                <a:rPr lang="en-US" sz="1600" b="0" dirty="0">
                  <a:solidFill>
                    <a:srgbClr val="3333CC"/>
                  </a:solidFill>
                </a:rPr>
                <a:t>Well known neutrino spectra (DAR).</a:t>
              </a:r>
            </a:p>
            <a:p>
              <a:pPr marL="184150" indent="-184150" eaLnBrk="1" hangingPunct="1">
                <a:spcBef>
                  <a:spcPts val="1200"/>
                </a:spcBef>
                <a:buFontTx/>
                <a:buChar char="•"/>
              </a:pPr>
              <a:r>
                <a:rPr lang="en-US" sz="1600" b="0" dirty="0">
                  <a:solidFill>
                    <a:srgbClr val="3333CC"/>
                  </a:solidFill>
                </a:rPr>
                <a:t>Very high neutrino intensities ~  5x10</a:t>
              </a:r>
              <a:r>
                <a:rPr lang="en-US" sz="1600" b="0" baseline="30000" dirty="0">
                  <a:solidFill>
                    <a:srgbClr val="3333CC"/>
                  </a:solidFill>
                </a:rPr>
                <a:t>15</a:t>
              </a:r>
              <a:r>
                <a:rPr lang="en-US" sz="1600" b="0" dirty="0">
                  <a:solidFill>
                    <a:srgbClr val="3333CC"/>
                  </a:solidFill>
                </a:rPr>
                <a:t> </a:t>
              </a:r>
              <a:r>
                <a:rPr lang="en-US" sz="1600" b="0" dirty="0">
                  <a:solidFill>
                    <a:srgbClr val="3333CC"/>
                  </a:solidFill>
                  <a:latin typeface="Symbol" charset="0"/>
                </a:rPr>
                <a:t>n</a:t>
              </a:r>
              <a:r>
                <a:rPr lang="en-US" sz="1600" b="0" dirty="0">
                  <a:solidFill>
                    <a:srgbClr val="3333CC"/>
                  </a:solidFill>
                </a:rPr>
                <a:t>/s.</a:t>
              </a:r>
            </a:p>
            <a:p>
              <a:pPr marL="184150" indent="-184150" eaLnBrk="1" hangingPunct="1">
                <a:spcBef>
                  <a:spcPts val="1200"/>
                </a:spcBef>
                <a:buFontTx/>
                <a:buChar char="•"/>
              </a:pPr>
              <a:r>
                <a:rPr lang="en-US" sz="1600" b="0" dirty="0">
                  <a:solidFill>
                    <a:srgbClr val="3333CC"/>
                  </a:solidFill>
                </a:rPr>
                <a:t>Separate neutrinos of different flavors by time cut.</a:t>
              </a:r>
            </a:p>
            <a:p>
              <a:pPr marL="184150" indent="-184150">
                <a:spcBef>
                  <a:spcPts val="1200"/>
                </a:spcBef>
                <a:buFont typeface="Arial"/>
                <a:buChar char="•"/>
              </a:pPr>
              <a:r>
                <a:rPr lang="en-GB" sz="1600" b="0" dirty="0"/>
                <a:t>Role that neutrino-nucleus interactions play in the supernova explosion process and subsequent </a:t>
              </a:r>
              <a:r>
                <a:rPr lang="en-GB" sz="1600" b="0" dirty="0" err="1"/>
                <a:t>nucleosynthesis</a:t>
              </a:r>
              <a:r>
                <a:rPr lang="en-GB" sz="1600" b="0" dirty="0"/>
                <a:t>.</a:t>
              </a:r>
            </a:p>
            <a:p>
              <a:pPr marL="184150" indent="-184150">
                <a:spcBef>
                  <a:spcPts val="1200"/>
                </a:spcBef>
                <a:buFont typeface="Arial"/>
                <a:buChar char="•"/>
              </a:pPr>
              <a:r>
                <a:rPr lang="en-GB" sz="1600" b="0" dirty="0"/>
                <a:t>Accurate knowledge of neutrino-nucleus cross sections is important (almost no data exist).</a:t>
              </a:r>
            </a:p>
            <a:p>
              <a:pPr marL="184150" indent="-184150">
                <a:spcBef>
                  <a:spcPts val="1200"/>
                </a:spcBef>
                <a:buFont typeface="Arial"/>
                <a:buChar char="•"/>
              </a:pPr>
              <a:r>
                <a:rPr lang="en-GB" sz="1600" b="0" dirty="0"/>
                <a:t>This lack of knowledge significantly limits our understanding of supernovae and of terrestrial observations of cosmic neutrinos to probe the deepest layer of these powerful explosions.</a:t>
              </a:r>
              <a:endParaRPr lang="en-US" sz="1600" b="0" dirty="0">
                <a:solidFill>
                  <a:srgbClr val="3333C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934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0" dirty="0">
                <a:effectLst>
                  <a:outerShdw blurRad="50800" dist="76200" dir="8100000" algn="tr" rotWithShape="0">
                    <a:prstClr val="black">
                      <a:alpha val="15000"/>
                    </a:prstClr>
                  </a:outerShdw>
                </a:effectLst>
                <a:latin typeface="Times New Roman" charset="0"/>
                <a:cs typeface="Times New Roman" charset="0"/>
              </a:rPr>
              <a:t>Coherent Scattering at ESS</a:t>
            </a:r>
            <a:endParaRPr lang="en-GB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Venice, 29/05/2023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355BD92-3BCF-8D40-A173-682D3056C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DB739-CA15-4570-B962-A8E1C9E4DF25}" type="slidenum">
              <a:rPr lang="en-GB" smtClean="0"/>
              <a:pPr/>
              <a:t>57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310EE9-A4CC-A144-832D-072D0BC44411}"/>
              </a:ext>
            </a:extLst>
          </p:cNvPr>
          <p:cNvGrpSpPr/>
          <p:nvPr/>
        </p:nvGrpSpPr>
        <p:grpSpPr>
          <a:xfrm>
            <a:off x="441658" y="1261233"/>
            <a:ext cx="7712673" cy="5122079"/>
            <a:chOff x="197291" y="788962"/>
            <a:chExt cx="8839254" cy="5870255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277E858-6CAF-0D40-A0B9-68B77901ED34}"/>
                </a:ext>
              </a:extLst>
            </p:cNvPr>
            <p:cNvGrpSpPr/>
            <p:nvPr/>
          </p:nvGrpSpPr>
          <p:grpSpPr>
            <a:xfrm>
              <a:off x="6381742" y="997750"/>
              <a:ext cx="2654803" cy="2085985"/>
              <a:chOff x="5344138" y="2151530"/>
              <a:chExt cx="2654803" cy="2085985"/>
            </a:xfrm>
          </p:grpSpPr>
          <p:pic>
            <p:nvPicPr>
              <p:cNvPr id="45" name="Picture 2" descr="Miniature detector first to spot coherent neutrino-nucleus scattering –  CERN Courier">
                <a:extLst>
                  <a:ext uri="{FF2B5EF4-FFF2-40B4-BE49-F238E27FC236}">
                    <a16:creationId xmlns:a16="http://schemas.microsoft.com/office/drawing/2014/main" id="{CB2C533F-4824-9246-9698-35BBCBC964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44138" y="2151530"/>
                <a:ext cx="2654803" cy="20859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1142D697-EF95-C741-A01A-5816AFCF0F2A}"/>
                  </a:ext>
                </a:extLst>
              </p:cNvPr>
              <p:cNvSpPr txBox="1"/>
              <p:nvPr/>
            </p:nvSpPr>
            <p:spPr>
              <a:xfrm>
                <a:off x="7301199" y="2197185"/>
                <a:ext cx="580908" cy="3880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FR" sz="1600" dirty="0">
                    <a:solidFill>
                      <a:srgbClr val="FFFF00"/>
                    </a:solidFill>
                  </a:rPr>
                  <a:t>SNS</a:t>
                </a:r>
              </a:p>
            </p:txBody>
          </p:sp>
        </p:grp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ABBFCBE5-F166-8442-ADF2-E5156F89F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6211" y="788962"/>
              <a:ext cx="2330506" cy="2971800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4B0A96B1-625D-F248-8404-FBE9AD923F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7291" y="3687417"/>
              <a:ext cx="3713345" cy="2971800"/>
            </a:xfrm>
            <a:prstGeom prst="rect">
              <a:avLst/>
            </a:prstGeom>
          </p:spPr>
        </p:pic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1FB3DE29-DE6E-4F4B-B0B5-4F4AF2FEA30B}"/>
                </a:ext>
              </a:extLst>
            </p:cNvPr>
            <p:cNvSpPr/>
            <p:nvPr/>
          </p:nvSpPr>
          <p:spPr>
            <a:xfrm>
              <a:off x="4036262" y="3366008"/>
              <a:ext cx="5000283" cy="32932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sterile neutrinos,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neutrino magnetic moment,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non-standard interactions (NSI) mediated by new particles,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probes of nuclear structure,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improved constraints on the value of the weak nuclear charge,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reduction in neutrino detector mass may lead to a number of technological applications as non-intrusive nuclear reactor monitoring.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CE</a:t>
              </a:r>
              <a:r>
                <a:rPr lang="el-G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ν</a:t>
              </a:r>
              <a:r>
                <a: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NS is also expected to dominate neutrino transport in neutron stars, and during stellar collapse.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fr-CH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  <a:endParaRPr lang="en-GB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2A962033-60FF-274E-A30A-EDCB0FCEC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92914" y="1043405"/>
              <a:ext cx="2736428" cy="20659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722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0" dirty="0">
                <a:effectLst>
                  <a:outerShdw blurRad="50800" dist="76200" dir="8100000" algn="tr" rotWithShape="0">
                    <a:prstClr val="black">
                      <a:alpha val="15000"/>
                    </a:prstClr>
                  </a:outerShdw>
                </a:effectLst>
                <a:latin typeface="Times New Roman" charset="0"/>
                <a:cs typeface="Times New Roman" charset="0"/>
              </a:rPr>
              <a:t>Coherent Scattering at ESS</a:t>
            </a:r>
            <a:endParaRPr lang="en-GB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Venice, 29/05/2023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355BD92-3BCF-8D40-A173-682D3056C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DB739-CA15-4570-B962-A8E1C9E4DF25}" type="slidenum">
              <a:rPr lang="en-GB" smtClean="0"/>
              <a:pPr/>
              <a:t>58</a:t>
            </a:fld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A751C2A-6252-4542-B68C-4CBCD5BD582E}"/>
              </a:ext>
            </a:extLst>
          </p:cNvPr>
          <p:cNvGrpSpPr/>
          <p:nvPr/>
        </p:nvGrpSpPr>
        <p:grpSpPr>
          <a:xfrm>
            <a:off x="-1" y="1230075"/>
            <a:ext cx="8680355" cy="5106778"/>
            <a:chOff x="-1" y="862308"/>
            <a:chExt cx="9262880" cy="5449486"/>
          </a:xfrm>
        </p:grpSpPr>
        <p:pic>
          <p:nvPicPr>
            <p:cNvPr id="14" name="Picture 3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D2765726-6C2D-6547-A944-1721B3A3B3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941" y="1067095"/>
              <a:ext cx="7467600" cy="1082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7">
              <a:extLst>
                <a:ext uri="{FF2B5EF4-FFF2-40B4-BE49-F238E27FC236}">
                  <a16:creationId xmlns:a16="http://schemas.microsoft.com/office/drawing/2014/main" id="{4A2C2437-ADC3-874B-B8DB-FCE7829B50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541" y="862308"/>
              <a:ext cx="2133600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_tradnl" altLang="en-US" sz="1800" u="none" baseline="4000" dirty="0">
                  <a:latin typeface="Arial" panose="020B0604020202020204" pitchFamily="34" charset="0"/>
                  <a:cs typeface="Arial" panose="020B0604020202020204" pitchFamily="34" charset="0"/>
                </a:rPr>
                <a:t>JHEP 02 (2020) 123</a:t>
              </a:r>
            </a:p>
          </p:txBody>
        </p:sp>
        <p:pic>
          <p:nvPicPr>
            <p:cNvPr id="16" name="Picture 7" descr="A close up of a map&#10;&#10;Description automatically generated">
              <a:extLst>
                <a:ext uri="{FF2B5EF4-FFF2-40B4-BE49-F238E27FC236}">
                  <a16:creationId xmlns:a16="http://schemas.microsoft.com/office/drawing/2014/main" id="{B3748504-3907-A04F-AA81-B0819C7133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270" y="2131875"/>
              <a:ext cx="3843338" cy="266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BF37100-DA91-FC42-91F5-BDDC14D68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20733" y="2143015"/>
              <a:ext cx="3505200" cy="2605216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1A4B436-F8A0-E645-921A-87887C1E0C9F}"/>
                </a:ext>
              </a:extLst>
            </p:cNvPr>
            <p:cNvSpPr/>
            <p:nvPr/>
          </p:nvSpPr>
          <p:spPr>
            <a:xfrm>
              <a:off x="-1" y="4817433"/>
              <a:ext cx="9262880" cy="14943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GB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ESS can generate the largest pulsed neutrino flux suitable for the detection of Coherent Elastic Neutrino-Nucleus Scattering (CE</a:t>
              </a:r>
              <a:r>
                <a:rPr lang="el-G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ν</a:t>
              </a:r>
              <a:r>
                <a:rPr lang="en-GB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NS ).</a:t>
              </a:r>
            </a:p>
            <a:p>
              <a:pPr marL="171450" indent="-1714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GB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Innovative detector technologies able to profit from the order-of-magnitude increase in neutrino flux provided by the ESS, along with their sensitivity to a rich particle physics phenomenology accessible through high-statistics, precision CE</a:t>
              </a:r>
              <a:r>
                <a:rPr lang="el-G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ν</a:t>
              </a:r>
              <a:r>
                <a:rPr lang="en-GB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NS measurements, are under study.</a:t>
              </a:r>
              <a:endParaRPr lang="en-GB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446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1054680"/>
          </a:xfrm>
          <a:ln/>
        </p:spPr>
        <p:txBody>
          <a:bodyPr rIns="132080">
            <a:normAutofit/>
          </a:bodyPr>
          <a:lstStyle/>
          <a:p>
            <a:r>
              <a:rPr lang="en-GB" sz="4000">
                <a:solidFill>
                  <a:srgbClr val="FF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Oscillation probability</a:t>
            </a:r>
            <a:br>
              <a:rPr lang="en-GB" sz="4000">
                <a:solidFill>
                  <a:srgbClr val="FF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</a:br>
            <a:r>
              <a:rPr lang="en-GB" sz="2200">
                <a:solidFill>
                  <a:srgbClr val="FF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(neutrino beams)</a:t>
            </a:r>
            <a:endParaRPr lang="en-GB" sz="1600">
              <a:solidFill>
                <a:srgbClr val="FF8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17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BDEE-73C8-604E-BCE3-A0D9C5D15A6E}" type="slidenum">
              <a:rPr lang="en-GB" smtClean="0"/>
              <a:pPr/>
              <a:t>6</a:t>
            </a:fld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35B063D-5DCD-E149-8492-1DD786544AC4}"/>
              </a:ext>
            </a:extLst>
          </p:cNvPr>
          <p:cNvGrpSpPr/>
          <p:nvPr/>
        </p:nvGrpSpPr>
        <p:grpSpPr>
          <a:xfrm>
            <a:off x="412538" y="1137175"/>
            <a:ext cx="8391853" cy="3534847"/>
            <a:chOff x="412538" y="1074115"/>
            <a:chExt cx="8391853" cy="3534847"/>
          </a:xfrm>
        </p:grpSpPr>
        <p:graphicFrame>
          <p:nvGraphicFramePr>
            <p:cNvPr id="4" name="Obje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5046276"/>
                </p:ext>
              </p:extLst>
            </p:nvPr>
          </p:nvGraphicFramePr>
          <p:xfrm>
            <a:off x="412538" y="1074115"/>
            <a:ext cx="7664450" cy="3408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4686300" imgH="2082800" progId="Equation.DSMT4">
                    <p:embed/>
                  </p:oleObj>
                </mc:Choice>
                <mc:Fallback>
                  <p:oleObj name="Equation" r:id="rId2" imgW="4686300" imgH="2082800" progId="Equation.DSMT4">
                    <p:embed/>
                    <p:pic>
                      <p:nvPicPr>
                        <p:cNvPr id="4" name="Objet 3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412538" y="1074115"/>
                          <a:ext cx="7664450" cy="34083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ZoneTexte 17"/>
            <p:cNvSpPr txBox="1"/>
            <p:nvPr/>
          </p:nvSpPr>
          <p:spPr>
            <a:xfrm>
              <a:off x="5136747" y="2797099"/>
              <a:ext cx="8926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>
                  <a:solidFill>
                    <a:srgbClr val="0000FF"/>
                  </a:solidFill>
                  <a:latin typeface="Times New Roman"/>
                  <a:cs typeface="Times New Roman"/>
                </a:rPr>
                <a:t>"solar"</a:t>
              </a: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5362869" y="1102622"/>
              <a:ext cx="16475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>
                  <a:solidFill>
                    <a:srgbClr val="0000FF"/>
                  </a:solidFill>
                  <a:latin typeface="Times New Roman"/>
                  <a:cs typeface="Times New Roman"/>
                </a:rPr>
                <a:t>"atmospheric"</a:t>
              </a: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7185914" y="1927935"/>
              <a:ext cx="16184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>
                  <a:solidFill>
                    <a:srgbClr val="0000FF"/>
                  </a:solidFill>
                  <a:latin typeface="Times New Roman"/>
                  <a:cs typeface="Times New Roman"/>
                </a:rPr>
                <a:t>"interference"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7099074" y="4208852"/>
              <a:ext cx="14828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>
                  <a:solidFill>
                    <a:srgbClr val="0000FF"/>
                  </a:solidFill>
                  <a:latin typeface="Times New Roman"/>
                  <a:cs typeface="Times New Roman"/>
                </a:rPr>
                <a:t>matter effect</a:t>
              </a:r>
            </a:p>
          </p:txBody>
        </p:sp>
      </p:grpSp>
      <p:sp>
        <p:nvSpPr>
          <p:cNvPr id="26" name="ZoneTexte 25"/>
          <p:cNvSpPr txBox="1"/>
          <p:nvPr/>
        </p:nvSpPr>
        <p:spPr>
          <a:xfrm>
            <a:off x="6063220" y="4948472"/>
            <a:ext cx="303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000">
                <a:solidFill>
                  <a:srgbClr val="008000"/>
                </a:solidFill>
                <a:latin typeface="Times New Roman"/>
                <a:cs typeface="Times New Roman"/>
              </a:rPr>
              <a:t>δ</a:t>
            </a:r>
            <a:r>
              <a:rPr lang="en-GB" sz="2000" baseline="-25000">
                <a:solidFill>
                  <a:srgbClr val="008000"/>
                </a:solidFill>
                <a:latin typeface="Times New Roman"/>
                <a:cs typeface="Times New Roman"/>
              </a:rPr>
              <a:t>CP</a:t>
            </a:r>
            <a:r>
              <a:rPr lang="en-GB" sz="2000">
                <a:solidFill>
                  <a:srgbClr val="008000"/>
                </a:solidFill>
                <a:latin typeface="Times New Roman"/>
                <a:cs typeface="Times New Roman"/>
              </a:rPr>
              <a:t> dependence, </a:t>
            </a:r>
          </a:p>
          <a:p>
            <a:pPr marL="342900" indent="-342900">
              <a:buFont typeface="Arial"/>
              <a:buChar char="•"/>
            </a:pPr>
            <a:r>
              <a:rPr lang="en-GB" sz="2000">
                <a:solidFill>
                  <a:srgbClr val="008000"/>
                </a:solidFill>
                <a:latin typeface="Times New Roman"/>
                <a:cs typeface="Times New Roman"/>
              </a:rPr>
              <a:t>sizable matter effect for long baselines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83415" y="4697584"/>
            <a:ext cx="5908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000" b="1">
                <a:solidFill>
                  <a:srgbClr val="FF0000"/>
                </a:solidFill>
                <a:latin typeface="Times New Roman"/>
                <a:cs typeface="Times New Roman"/>
              </a:rPr>
              <a:t>for antimatter: δ</a:t>
            </a:r>
            <a:r>
              <a:rPr lang="en-GB" sz="2000" b="1" baseline="-25000">
                <a:solidFill>
                  <a:srgbClr val="FF0000"/>
                </a:solidFill>
                <a:latin typeface="Times New Roman"/>
                <a:cs typeface="Times New Roman"/>
              </a:rPr>
              <a:t>CP</a:t>
            </a:r>
            <a:r>
              <a:rPr lang="en-GB" sz="2000" b="1">
                <a:solidFill>
                  <a:srgbClr val="FF0000"/>
                </a:solidFill>
                <a:latin typeface="Times New Roman"/>
                <a:cs typeface="Times New Roman"/>
              </a:rPr>
              <a:t> →-δ</a:t>
            </a:r>
            <a:r>
              <a:rPr lang="en-GB" sz="2000" b="1" baseline="-25000">
                <a:solidFill>
                  <a:srgbClr val="FF0000"/>
                </a:solidFill>
                <a:latin typeface="Times New Roman"/>
                <a:cs typeface="Times New Roman"/>
              </a:rPr>
              <a:t>CP </a:t>
            </a:r>
            <a:r>
              <a:rPr lang="en-GB" sz="2000" b="1">
                <a:solidFill>
                  <a:srgbClr val="FF0000"/>
                </a:solidFill>
                <a:latin typeface="Times New Roman"/>
                <a:cs typeface="Times New Roman"/>
              </a:rPr>
              <a:t>and </a:t>
            </a:r>
            <a:r>
              <a:rPr lang="en-GB" sz="2000" b="1" i="1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en-GB" sz="2000" b="1">
                <a:solidFill>
                  <a:srgbClr val="FF0000"/>
                </a:solidFill>
                <a:latin typeface="Times New Roman"/>
                <a:cs typeface="Times New Roman"/>
              </a:rPr>
              <a:t>→-</a:t>
            </a:r>
            <a:r>
              <a:rPr lang="en-GB" sz="2000" b="1" i="1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</a:p>
          <a:p>
            <a:pPr marL="342900" indent="-342900">
              <a:buFont typeface="Arial"/>
              <a:buChar char="•"/>
            </a:pPr>
            <a:r>
              <a:rPr lang="en-GB" sz="2000">
                <a:solidFill>
                  <a:srgbClr val="008000"/>
                </a:solidFill>
                <a:latin typeface="Times New Roman"/>
                <a:cs typeface="Times New Roman"/>
              </a:rPr>
              <a:t>fake matter/antimatter asymetry due to matter effect</a:t>
            </a:r>
          </a:p>
        </p:txBody>
      </p:sp>
      <p:sp>
        <p:nvSpPr>
          <p:cNvPr id="6" name="Ellipse 5"/>
          <p:cNvSpPr/>
          <p:nvPr/>
        </p:nvSpPr>
        <p:spPr>
          <a:xfrm>
            <a:off x="3494972" y="1994659"/>
            <a:ext cx="390781" cy="3907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Ellipse 14"/>
          <p:cNvSpPr/>
          <p:nvPr/>
        </p:nvSpPr>
        <p:spPr>
          <a:xfrm>
            <a:off x="6317623" y="3969490"/>
            <a:ext cx="390781" cy="3907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Connecteur droit 7"/>
          <p:cNvCxnSpPr/>
          <p:nvPr/>
        </p:nvCxnSpPr>
        <p:spPr>
          <a:xfrm>
            <a:off x="5991973" y="4861202"/>
            <a:ext cx="0" cy="112395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81B422D2-A3F1-E94F-AABA-63DFECFA8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Venice, 29/05/2023</a:t>
            </a:r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1579569-52C7-A645-A548-6748A2A06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pic>
        <p:nvPicPr>
          <p:cNvPr id="22" name="Image 19" descr="Image 19">
            <a:extLst>
              <a:ext uri="{FF2B5EF4-FFF2-40B4-BE49-F238E27FC236}">
                <a16:creationId xmlns:a16="http://schemas.microsoft.com/office/drawing/2014/main" id="{F582D7F0-69DC-E14B-96B2-C288315585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01" y="5406623"/>
            <a:ext cx="2804795" cy="112876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2C64A8C-11E7-6347-8B3C-D562A191618D}"/>
              </a:ext>
            </a:extLst>
          </p:cNvPr>
          <p:cNvSpPr txBox="1"/>
          <p:nvPr/>
        </p:nvSpPr>
        <p:spPr>
          <a:xfrm>
            <a:off x="3793361" y="6207321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Matter-antimatter asymmetry</a:t>
            </a:r>
          </a:p>
        </p:txBody>
      </p:sp>
    </p:spTree>
    <p:extLst>
      <p:ext uri="{BB962C8B-B14F-4D97-AF65-F5344CB8AC3E}">
        <p14:creationId xmlns:p14="http://schemas.microsoft.com/office/powerpoint/2010/main" val="175435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FA5D39C-A779-2A41-A62F-5489DEC992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647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CF06D8-4B05-514A-ADA5-72FB4548C1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8659"/>
            <a:ext cx="5074418" cy="6461615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54113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b="0" dirty="0">
                <a:solidFill>
                  <a:srgbClr val="0000FF"/>
                </a:solidFill>
                <a:latin typeface="Times New Roman"/>
                <a:cs typeface="Times New Roman"/>
              </a:rPr>
              <a:t>Use all this ESS linac power to go to the </a:t>
            </a:r>
            <a:r>
              <a:rPr lang="en-GB" b="0" dirty="0">
                <a:solidFill>
                  <a:srgbClr val="FF0000"/>
                </a:solidFill>
              </a:rPr>
              <a:t>2</a:t>
            </a:r>
            <a:r>
              <a:rPr lang="en-GB" b="0" baseline="30000" dirty="0">
                <a:solidFill>
                  <a:srgbClr val="FF0000"/>
                </a:solidFill>
              </a:rPr>
              <a:t>nd</a:t>
            </a:r>
            <a:r>
              <a:rPr lang="en-GB" b="0" dirty="0">
                <a:solidFill>
                  <a:srgbClr val="0000FF"/>
                </a:solidFill>
              </a:rPr>
              <a:t> </a:t>
            </a:r>
            <a:r>
              <a:rPr lang="en-GB" b="0" dirty="0">
                <a:solidFill>
                  <a:srgbClr val="0000FF"/>
                </a:solidFill>
                <a:latin typeface="Times New Roman"/>
                <a:cs typeface="Times New Roman"/>
              </a:rPr>
              <a:t>oscillation maximum</a:t>
            </a:r>
            <a:endParaRPr lang="en-GB" b="0" dirty="0">
              <a:solidFill>
                <a:srgbClr val="FF9900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Venice, 29/05/2023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EC7C58-145F-CF4B-A3ED-557FEE8C2810}"/>
              </a:ext>
            </a:extLst>
          </p:cNvPr>
          <p:cNvSpPr txBox="1"/>
          <p:nvPr/>
        </p:nvSpPr>
        <p:spPr>
          <a:xfrm>
            <a:off x="5629649" y="3357862"/>
            <a:ext cx="189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>
                <a:latin typeface="Times New Roman" panose="02020603050405020304" pitchFamily="18" charset="0"/>
                <a:cs typeface="Times New Roman" panose="02020603050405020304" pitchFamily="18" charset="0"/>
              </a:rPr>
              <a:t>but why?</a:t>
            </a:r>
          </a:p>
        </p:txBody>
      </p:sp>
    </p:spTree>
    <p:extLst>
      <p:ext uri="{BB962C8B-B14F-4D97-AF65-F5344CB8AC3E}">
        <p14:creationId xmlns:p14="http://schemas.microsoft.com/office/powerpoint/2010/main" val="138596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8462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3200" dirty="0">
                <a:solidFill>
                  <a:srgbClr val="0000FF"/>
                </a:solidFill>
                <a:latin typeface="Times New Roman"/>
                <a:cs typeface="Times New Roman"/>
              </a:rPr>
              <a:t>Neutrino Oscillations with "large" </a:t>
            </a:r>
            <a:r>
              <a:rPr lang="el-GR" sz="3200" dirty="0">
                <a:solidFill>
                  <a:srgbClr val="0000FF"/>
                </a:solidFill>
                <a:latin typeface="Times New Roman"/>
                <a:cs typeface="Times New Roman"/>
              </a:rPr>
              <a:t>θ</a:t>
            </a:r>
            <a:r>
              <a:rPr lang="en-US" sz="3200" baseline="-25000" dirty="0">
                <a:solidFill>
                  <a:srgbClr val="0000FF"/>
                </a:solidFill>
                <a:latin typeface="Times New Roman"/>
                <a:cs typeface="Times New Roman"/>
              </a:rPr>
              <a:t>13</a:t>
            </a:r>
            <a:endParaRPr lang="en-US" sz="3200" baseline="-25000" dirty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Venice, 29/05/2023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91610" y="5267988"/>
            <a:ext cx="41523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more sensitivity at 2</a:t>
            </a:r>
            <a:r>
              <a:rPr lang="en-US" sz="2000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nd</a:t>
            </a: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 oscillation max.</a:t>
            </a:r>
          </a:p>
        </p:txBody>
      </p:sp>
      <p:sp>
        <p:nvSpPr>
          <p:cNvPr id="15" name="Flèche droite rayée 14"/>
          <p:cNvSpPr/>
          <p:nvPr/>
        </p:nvSpPr>
        <p:spPr>
          <a:xfrm>
            <a:off x="3954483" y="5360470"/>
            <a:ext cx="908859" cy="269348"/>
          </a:xfrm>
          <a:prstGeom prst="stripedRightArrow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ZoneTexte 18"/>
          <p:cNvSpPr txBox="1"/>
          <p:nvPr/>
        </p:nvSpPr>
        <p:spPr>
          <a:xfrm rot="16200000">
            <a:off x="-562006" y="2517793"/>
            <a:ext cx="1468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Times New Roman"/>
                <a:cs typeface="Times New Roman"/>
              </a:rPr>
              <a:t>P(</a:t>
            </a:r>
            <a:r>
              <a:rPr lang="el-GR" sz="2400" i="1" dirty="0">
                <a:latin typeface="Times New Roman"/>
                <a:cs typeface="Times New Roman"/>
              </a:rPr>
              <a:t>ν</a:t>
            </a:r>
            <a:r>
              <a:rPr lang="el-GR" sz="2400" i="1" baseline="-25000" dirty="0">
                <a:latin typeface="Times New Roman"/>
                <a:cs typeface="Times New Roman"/>
              </a:rPr>
              <a:t>μ</a:t>
            </a:r>
            <a:r>
              <a:rPr lang="fr-CH" sz="2400" i="1" dirty="0">
                <a:latin typeface="Times New Roman"/>
                <a:cs typeface="Times New Roman"/>
              </a:rPr>
              <a:t>→</a:t>
            </a:r>
            <a:r>
              <a:rPr lang="el-GR" sz="2400" i="1" dirty="0">
                <a:latin typeface="Times New Roman"/>
                <a:cs typeface="Times New Roman"/>
              </a:rPr>
              <a:t>ν</a:t>
            </a:r>
            <a:r>
              <a:rPr lang="en-US" sz="2400" i="1" baseline="-25000" dirty="0">
                <a:latin typeface="Times New Roman"/>
                <a:cs typeface="Times New Roman"/>
              </a:rPr>
              <a:t>e</a:t>
            </a:r>
            <a:r>
              <a:rPr lang="en-US" sz="2400" i="1" dirty="0">
                <a:latin typeface="Times New Roman"/>
                <a:cs typeface="Times New Roman"/>
              </a:rPr>
              <a:t>)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10E8A19-C8F1-6048-44F2-9DAA8AE81F1C}"/>
              </a:ext>
            </a:extLst>
          </p:cNvPr>
          <p:cNvGrpSpPr/>
          <p:nvPr/>
        </p:nvGrpSpPr>
        <p:grpSpPr>
          <a:xfrm>
            <a:off x="5104534" y="1751593"/>
            <a:ext cx="3961047" cy="2718169"/>
            <a:chOff x="4906598" y="3396083"/>
            <a:chExt cx="3961047" cy="2718169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6598" y="3408580"/>
              <a:ext cx="3961047" cy="2503440"/>
            </a:xfrm>
            <a:prstGeom prst="rect">
              <a:avLst/>
            </a:prstGeom>
          </p:spPr>
        </p:pic>
        <p:cxnSp>
          <p:nvCxnSpPr>
            <p:cNvPr id="13" name="Connecteur droit avec flèche 12"/>
            <p:cNvCxnSpPr/>
            <p:nvPr/>
          </p:nvCxnSpPr>
          <p:spPr>
            <a:xfrm>
              <a:off x="7081940" y="3855854"/>
              <a:ext cx="572036" cy="9382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/>
            <p:cNvSpPr txBox="1"/>
            <p:nvPr/>
          </p:nvSpPr>
          <p:spPr>
            <a:xfrm>
              <a:off x="6019800" y="3396083"/>
              <a:ext cx="25215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/>
                  <a:cs typeface="Times New Roman"/>
                </a:rPr>
                <a:t>2</a:t>
              </a:r>
              <a:r>
                <a:rPr lang="en-US" i="1" baseline="30000" dirty="0">
                  <a:latin typeface="Times New Roman"/>
                  <a:cs typeface="Times New Roman"/>
                </a:rPr>
                <a:t>nd</a:t>
              </a:r>
              <a:r>
                <a:rPr lang="en-US" i="1" dirty="0">
                  <a:latin typeface="Times New Roman"/>
                  <a:cs typeface="Times New Roman"/>
                </a:rPr>
                <a:t> oscillation maximum</a:t>
              </a: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5233893" y="4576971"/>
              <a:ext cx="1150667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l-GR" b="1" dirty="0">
                  <a:latin typeface="Times New Roman"/>
                  <a:cs typeface="Times New Roman"/>
                </a:rPr>
                <a:t>θ</a:t>
              </a:r>
              <a:r>
                <a:rPr lang="en-US" b="1" baseline="-25000" dirty="0">
                  <a:latin typeface="Times New Roman"/>
                  <a:cs typeface="Times New Roman"/>
                </a:rPr>
                <a:t>13</a:t>
              </a:r>
              <a:r>
                <a:rPr lang="en-US" b="1" dirty="0">
                  <a:latin typeface="Times New Roman"/>
                  <a:cs typeface="Times New Roman"/>
                </a:rPr>
                <a:t>=8.8º</a:t>
              </a:r>
            </a:p>
            <a:p>
              <a:pPr algn="ctr"/>
              <a:r>
                <a:rPr lang="en-US" sz="1400" b="1" dirty="0">
                  <a:latin typeface="Times New Roman"/>
                  <a:cs typeface="Times New Roman"/>
                </a:rPr>
                <a:t>("large" </a:t>
              </a:r>
              <a:r>
                <a:rPr lang="el-GR" sz="1400" b="1" dirty="0">
                  <a:latin typeface="Times New Roman"/>
                  <a:cs typeface="Times New Roman"/>
                </a:rPr>
                <a:t>θ</a:t>
              </a:r>
              <a:r>
                <a:rPr lang="en-US" sz="1400" b="1" baseline="-25000" dirty="0">
                  <a:latin typeface="Times New Roman"/>
                  <a:cs typeface="Times New Roman"/>
                </a:rPr>
                <a:t>13</a:t>
              </a:r>
              <a:r>
                <a:rPr lang="en-US" sz="1400" b="1" dirty="0">
                  <a:latin typeface="Times New Roman"/>
                  <a:cs typeface="Times New Roman"/>
                </a:rPr>
                <a:t>)</a:t>
              </a:r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8242999" y="5744920"/>
              <a:ext cx="596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/>
                  <a:cs typeface="Times New Roman"/>
                </a:rPr>
                <a:t>L/E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72321" y="1326079"/>
            <a:ext cx="15126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(</a:t>
            </a:r>
            <a:r>
              <a:rPr lang="en-US" sz="1400" dirty="0">
                <a:latin typeface="Times New Roman"/>
                <a:cs typeface="Times New Roman"/>
                <a:hlinkClick r:id="rId4"/>
              </a:rPr>
              <a:t>arXiv:1110.4583</a:t>
            </a:r>
            <a:r>
              <a:rPr lang="en-US" sz="1400" dirty="0">
                <a:latin typeface="Times New Roman"/>
                <a:cs typeface="Times New Roman"/>
              </a:rPr>
              <a:t>)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8177196-F83F-F516-7D11-2EB71E58BE3A}"/>
              </a:ext>
            </a:extLst>
          </p:cNvPr>
          <p:cNvGrpSpPr/>
          <p:nvPr/>
        </p:nvGrpSpPr>
        <p:grpSpPr>
          <a:xfrm>
            <a:off x="403154" y="1763363"/>
            <a:ext cx="4754759" cy="2225098"/>
            <a:chOff x="4374315" y="899691"/>
            <a:chExt cx="4754759" cy="2225098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74315" y="899691"/>
              <a:ext cx="3124200" cy="2213958"/>
            </a:xfrm>
            <a:prstGeom prst="rect">
              <a:avLst/>
            </a:prstGeom>
          </p:spPr>
        </p:pic>
        <p:sp>
          <p:nvSpPr>
            <p:cNvPr id="25" name="Flèche vers la droite 24"/>
            <p:cNvSpPr/>
            <p:nvPr/>
          </p:nvSpPr>
          <p:spPr>
            <a:xfrm rot="5400000">
              <a:off x="5153255" y="1354973"/>
              <a:ext cx="433831" cy="9297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lèche vers la droite 25"/>
            <p:cNvSpPr/>
            <p:nvPr/>
          </p:nvSpPr>
          <p:spPr>
            <a:xfrm rot="16200000">
              <a:off x="6235187" y="2830628"/>
              <a:ext cx="433831" cy="9297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7522531" y="1217601"/>
              <a:ext cx="1606543" cy="1754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/>
                  <a:cs typeface="Times New Roman"/>
                </a:rPr>
                <a:t>for "large" </a:t>
              </a:r>
              <a:r>
                <a:rPr lang="el-GR" dirty="0">
                  <a:latin typeface="Times New Roman"/>
                  <a:cs typeface="Times New Roman"/>
                </a:rPr>
                <a:t>θ</a:t>
              </a:r>
              <a:r>
                <a:rPr lang="el-GR" baseline="-25000" dirty="0">
                  <a:latin typeface="Times New Roman"/>
                  <a:cs typeface="Times New Roman"/>
                </a:rPr>
                <a:t>13</a:t>
              </a:r>
              <a:r>
                <a:rPr lang="en-US" dirty="0">
                  <a:latin typeface="Times New Roman"/>
                  <a:cs typeface="Times New Roman"/>
                </a:rPr>
                <a:t> 1</a:t>
              </a:r>
              <a:r>
                <a:rPr lang="en-US" baseline="30000" dirty="0">
                  <a:latin typeface="Times New Roman"/>
                  <a:cs typeface="Times New Roman"/>
                </a:rPr>
                <a:t>st</a:t>
              </a:r>
              <a:r>
                <a:rPr lang="en-US" dirty="0">
                  <a:latin typeface="Times New Roman"/>
                  <a:cs typeface="Times New Roman"/>
                </a:rPr>
                <a:t> oscillation maximum is dominated by atmospheric term </a:t>
              </a: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5223848" y="2478457"/>
              <a:ext cx="13003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  <a:latin typeface="Times New Roman"/>
                  <a:cs typeface="Times New Roman"/>
                </a:rPr>
                <a:t>CP interference</a:t>
              </a: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6106290" y="1587027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8000"/>
                  </a:solidFill>
                  <a:latin typeface="Times New Roman"/>
                  <a:cs typeface="Times New Roman"/>
                </a:rPr>
                <a:t>solar</a:t>
              </a: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5825025" y="1132776"/>
              <a:ext cx="10620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atmospheric</a:t>
              </a:r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4676744" y="2755457"/>
              <a:ext cx="9394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latin typeface="Times New Roman"/>
                  <a:cs typeface="Times New Roman"/>
                </a:rPr>
                <a:t>θ</a:t>
              </a:r>
              <a:r>
                <a:rPr lang="en-US" baseline="-25000" dirty="0">
                  <a:latin typeface="Times New Roman"/>
                  <a:cs typeface="Times New Roman"/>
                </a:rPr>
                <a:t>13</a:t>
              </a:r>
              <a:r>
                <a:rPr lang="en-US" dirty="0">
                  <a:latin typeface="Times New Roman"/>
                  <a:cs typeface="Times New Roman"/>
                </a:rPr>
                <a:t>=8.8º</a:t>
              </a: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6925806" y="2062340"/>
              <a:ext cx="596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/>
                  <a:cs typeface="Times New Roman"/>
                </a:rPr>
                <a:t>L/E</a:t>
              </a:r>
            </a:p>
          </p:txBody>
        </p:sp>
      </p:grpSp>
      <p:sp>
        <p:nvSpPr>
          <p:cNvPr id="40" name="ZoneTexte 39"/>
          <p:cNvSpPr txBox="1"/>
          <p:nvPr/>
        </p:nvSpPr>
        <p:spPr>
          <a:xfrm>
            <a:off x="42269" y="5113819"/>
            <a:ext cx="39805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2000" dirty="0">
                <a:latin typeface="Times New Roman"/>
                <a:cs typeface="Times New Roman"/>
              </a:rPr>
              <a:t>1</a:t>
            </a:r>
            <a:r>
              <a:rPr lang="en-GB" sz="2000" baseline="30000" dirty="0">
                <a:latin typeface="Times New Roman"/>
                <a:cs typeface="Times New Roman"/>
              </a:rPr>
              <a:t>st</a:t>
            </a:r>
            <a:r>
              <a:rPr lang="en-GB" sz="2000" dirty="0">
                <a:latin typeface="Times New Roman"/>
                <a:cs typeface="Times New Roman"/>
              </a:rPr>
              <a:t> oscillation max.: A=</a:t>
            </a:r>
            <a:r>
              <a:rPr lang="en-GB" sz="2000" b="1" dirty="0">
                <a:latin typeface="Times New Roman"/>
                <a:cs typeface="Times New Roman"/>
              </a:rPr>
              <a:t>0.3</a:t>
            </a:r>
            <a:r>
              <a:rPr lang="en-GB" sz="2000" dirty="0">
                <a:latin typeface="Times New Roman"/>
                <a:cs typeface="Times New Roman"/>
              </a:rPr>
              <a:t>sin</a:t>
            </a:r>
            <a:r>
              <a:rPr lang="el-GR" sz="2000" dirty="0">
                <a:latin typeface="Times New Roman"/>
                <a:cs typeface="Times New Roman"/>
              </a:rPr>
              <a:t>δ</a:t>
            </a:r>
            <a:r>
              <a:rPr lang="en-US" sz="2000" baseline="-25000" dirty="0">
                <a:latin typeface="Times New Roman"/>
                <a:cs typeface="Times New Roman"/>
              </a:rPr>
              <a:t>CP</a:t>
            </a:r>
          </a:p>
          <a:p>
            <a:pPr marL="285750" indent="-285750">
              <a:buFont typeface="Arial"/>
              <a:buChar char="•"/>
            </a:pPr>
            <a:r>
              <a:rPr lang="en-GB" sz="2000" dirty="0">
                <a:latin typeface="Times New Roman"/>
                <a:cs typeface="Times New Roman"/>
              </a:rPr>
              <a:t>2</a:t>
            </a:r>
            <a:r>
              <a:rPr lang="en-GB" sz="2000" baseline="30000" dirty="0">
                <a:latin typeface="Times New Roman"/>
                <a:cs typeface="Times New Roman"/>
              </a:rPr>
              <a:t>nd</a:t>
            </a:r>
            <a:r>
              <a:rPr lang="en-GB" sz="2000" dirty="0">
                <a:latin typeface="Times New Roman"/>
                <a:cs typeface="Times New Roman"/>
              </a:rPr>
              <a:t> oscillation max.: A=</a:t>
            </a:r>
            <a:r>
              <a:rPr lang="en-GB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0.75</a:t>
            </a:r>
            <a:r>
              <a:rPr lang="en-GB" sz="2000" dirty="0">
                <a:latin typeface="Times New Roman"/>
                <a:cs typeface="Times New Roman"/>
              </a:rPr>
              <a:t>sin</a:t>
            </a:r>
            <a:r>
              <a:rPr lang="el-GR" sz="2000" dirty="0">
                <a:latin typeface="Times New Roman"/>
                <a:cs typeface="Times New Roman"/>
              </a:rPr>
              <a:t>δ</a:t>
            </a:r>
            <a:r>
              <a:rPr lang="en-US" sz="2000" baseline="-25000" dirty="0">
                <a:latin typeface="Times New Roman"/>
                <a:cs typeface="Times New Roman"/>
              </a:rPr>
              <a:t>CP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323018" y="5551735"/>
            <a:ext cx="34215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(see arXiv:1310.5992 and arXiv:0710.0554)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431829" y="1984096"/>
            <a:ext cx="92420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FF0000"/>
                </a:solidFill>
                <a:latin typeface="Symbol" charset="0"/>
              </a:rPr>
              <a:t>d</a:t>
            </a:r>
            <a:r>
              <a:rPr lang="en-US" baseline="-25000" dirty="0" err="1">
                <a:solidFill>
                  <a:srgbClr val="FF0000"/>
                </a:solidFill>
              </a:rPr>
              <a:t>CP</a:t>
            </a:r>
            <a:r>
              <a:rPr lang="en-US" dirty="0">
                <a:solidFill>
                  <a:srgbClr val="FF0000"/>
                </a:solidFill>
              </a:rPr>
              <a:t>=-90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008000"/>
                </a:solidFill>
                <a:latin typeface="Symbol" charset="0"/>
              </a:rPr>
              <a:t>d</a:t>
            </a:r>
            <a:r>
              <a:rPr lang="en-US" baseline="-25000" dirty="0" err="1">
                <a:solidFill>
                  <a:srgbClr val="008000"/>
                </a:solidFill>
              </a:rPr>
              <a:t>CP</a:t>
            </a:r>
            <a:r>
              <a:rPr lang="en-US" dirty="0">
                <a:solidFill>
                  <a:srgbClr val="008000"/>
                </a:solidFill>
              </a:rPr>
              <a:t>=0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0000FF"/>
                </a:solidFill>
                <a:latin typeface="Symbol" charset="0"/>
              </a:rPr>
              <a:t>d</a:t>
            </a:r>
            <a:r>
              <a:rPr lang="en-US" baseline="-25000" dirty="0" err="1">
                <a:solidFill>
                  <a:srgbClr val="0000FF"/>
                </a:solidFill>
              </a:rPr>
              <a:t>CP</a:t>
            </a:r>
            <a:r>
              <a:rPr lang="en-US" dirty="0">
                <a:solidFill>
                  <a:srgbClr val="0000FF"/>
                </a:solidFill>
              </a:rPr>
              <a:t>=+90</a:t>
            </a:r>
          </a:p>
        </p:txBody>
      </p:sp>
    </p:spTree>
    <p:extLst>
      <p:ext uri="{BB962C8B-B14F-4D97-AF65-F5344CB8AC3E}">
        <p14:creationId xmlns:p14="http://schemas.microsoft.com/office/powerpoint/2010/main" val="412176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1316358"/>
          </a:xfrm>
        </p:spPr>
        <p:txBody>
          <a:bodyPr>
            <a:normAutofit fontScale="90000"/>
          </a:bodyPr>
          <a:lstStyle/>
          <a:p>
            <a:r>
              <a:rPr lang="en-GB" sz="4800" dirty="0">
                <a:solidFill>
                  <a:srgbClr val="0000FF"/>
                </a:solidFill>
              </a:rPr>
              <a:t>Having access to a powerful proton beam…</a:t>
            </a:r>
            <a:endParaRPr lang="en-GB" sz="4800" b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ea typeface="ＭＳ Ｐゴシック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Venice, 29/05/2023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69" name="ZoneTexte 3">
            <a:extLst>
              <a:ext uri="{FF2B5EF4-FFF2-40B4-BE49-F238E27FC236}">
                <a16:creationId xmlns:a16="http://schemas.microsoft.com/office/drawing/2014/main" id="{80C7A737-128D-DBFD-3ACB-4ADCB4FD1267}"/>
              </a:ext>
            </a:extLst>
          </p:cNvPr>
          <p:cNvSpPr txBox="1"/>
          <p:nvPr/>
        </p:nvSpPr>
        <p:spPr>
          <a:xfrm>
            <a:off x="66653" y="1572000"/>
            <a:ext cx="394169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800" dirty="0">
                <a:solidFill>
                  <a:srgbClr val="0000FF"/>
                </a:solidFill>
                <a:cs typeface="Times New Roman"/>
              </a:rPr>
              <a:t>What can we do with:</a:t>
            </a:r>
          </a:p>
          <a:p>
            <a:pPr marL="228600" indent="-228600">
              <a:spcBef>
                <a:spcPts val="1200"/>
              </a:spcBef>
              <a:buFont typeface="Arial"/>
              <a:buChar char="•"/>
            </a:pPr>
            <a:r>
              <a:rPr lang="en-US" sz="2400" dirty="0">
                <a:solidFill>
                  <a:srgbClr val="00B050"/>
                </a:solidFill>
                <a:cs typeface="Times New Roman"/>
              </a:rPr>
              <a:t>5 MW power</a:t>
            </a:r>
          </a:p>
          <a:p>
            <a:pPr marL="228600" indent="-22860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solidFill>
                  <a:srgbClr val="00B050"/>
                </a:solidFill>
                <a:cs typeface="Times New Roman"/>
              </a:rPr>
              <a:t>2 GeV energy</a:t>
            </a:r>
          </a:p>
          <a:p>
            <a:pPr marL="228600" indent="-228600">
              <a:spcBef>
                <a:spcPts val="1200"/>
              </a:spcBef>
              <a:buFont typeface="Arial"/>
              <a:buChar char="•"/>
            </a:pPr>
            <a:r>
              <a:rPr lang="en-US" sz="2400" dirty="0">
                <a:solidFill>
                  <a:srgbClr val="00B050"/>
                </a:solidFill>
                <a:cs typeface="Times New Roman"/>
              </a:rPr>
              <a:t>14 Hz repetition rate</a:t>
            </a:r>
          </a:p>
          <a:p>
            <a:pPr marL="228600" indent="-228600">
              <a:spcBef>
                <a:spcPts val="1200"/>
              </a:spcBef>
              <a:buFont typeface="Arial"/>
              <a:buChar char="•"/>
            </a:pPr>
            <a:r>
              <a:rPr lang="en-US" sz="2400" dirty="0">
                <a:solidFill>
                  <a:srgbClr val="00B050"/>
                </a:solidFill>
                <a:cs typeface="Times New Roman"/>
              </a:rPr>
              <a:t>10</a:t>
            </a:r>
            <a:r>
              <a:rPr lang="en-US" sz="2400" baseline="30000" dirty="0">
                <a:solidFill>
                  <a:srgbClr val="00B050"/>
                </a:solidFill>
                <a:cs typeface="Times New Roman"/>
              </a:rPr>
              <a:t>15</a:t>
            </a:r>
            <a:r>
              <a:rPr lang="en-US" sz="2400" dirty="0">
                <a:solidFill>
                  <a:srgbClr val="00B050"/>
                </a:solidFill>
                <a:cs typeface="Times New Roman"/>
              </a:rPr>
              <a:t> protons/pulse</a:t>
            </a:r>
          </a:p>
          <a:p>
            <a:pPr marL="228600" indent="-228600">
              <a:spcBef>
                <a:spcPts val="1200"/>
              </a:spcBef>
              <a:buFont typeface="Arial"/>
              <a:buChar char="•"/>
            </a:pPr>
            <a:r>
              <a:rPr lang="en-US" sz="2400" dirty="0">
                <a:solidFill>
                  <a:srgbClr val="00B050"/>
                </a:solidFill>
                <a:cs typeface="Times New Roman"/>
              </a:rPr>
              <a:t>&gt;2.7x10</a:t>
            </a:r>
            <a:r>
              <a:rPr lang="en-US" sz="2400" baseline="30000" dirty="0">
                <a:solidFill>
                  <a:srgbClr val="00B050"/>
                </a:solidFill>
                <a:cs typeface="Times New Roman"/>
              </a:rPr>
              <a:t>23</a:t>
            </a:r>
            <a:r>
              <a:rPr lang="en-US" sz="2400" dirty="0">
                <a:solidFill>
                  <a:srgbClr val="00B050"/>
                </a:solidFill>
                <a:cs typeface="Times New Roman"/>
              </a:rPr>
              <a:t> protons/year</a:t>
            </a:r>
            <a:endParaRPr lang="en-GB" sz="2800" dirty="0">
              <a:solidFill>
                <a:srgbClr val="00B050"/>
              </a:solidFill>
              <a:cs typeface="Times New Roman"/>
            </a:endParaRPr>
          </a:p>
        </p:txBody>
      </p:sp>
      <p:grpSp>
        <p:nvGrpSpPr>
          <p:cNvPr id="70" name="Grouper 5">
            <a:extLst>
              <a:ext uri="{FF2B5EF4-FFF2-40B4-BE49-F238E27FC236}">
                <a16:creationId xmlns:a16="http://schemas.microsoft.com/office/drawing/2014/main" id="{DB36C449-7F25-5CBD-997B-0FDE641E53FF}"/>
              </a:ext>
            </a:extLst>
          </p:cNvPr>
          <p:cNvGrpSpPr/>
          <p:nvPr/>
        </p:nvGrpSpPr>
        <p:grpSpPr>
          <a:xfrm>
            <a:off x="3778787" y="1880690"/>
            <a:ext cx="5002213" cy="1300249"/>
            <a:chOff x="61913" y="1860550"/>
            <a:chExt cx="9058275" cy="2354561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A8072385-9AF3-F2AA-BCED-D56ADD1608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4313" y="2465388"/>
              <a:ext cx="469900" cy="611187"/>
              <a:chOff x="26" y="0"/>
              <a:chExt cx="296" cy="385"/>
            </a:xfrm>
          </p:grpSpPr>
          <p:sp>
            <p:nvSpPr>
              <p:cNvPr id="129" name="Rectangle 4">
                <a:extLst>
                  <a:ext uri="{FF2B5EF4-FFF2-40B4-BE49-F238E27FC236}">
                    <a16:creationId xmlns:a16="http://schemas.microsoft.com/office/drawing/2014/main" id="{13BD3F38-1A12-8CC4-13B6-68FE259826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" y="0"/>
                <a:ext cx="185" cy="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 cap="flat">
                    <a:solidFill>
                      <a:srgbClr val="80808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 algn="ctr">
                  <a:spcBef>
                    <a:spcPts val="738"/>
                  </a:spcBef>
                </a:pPr>
                <a:r>
                  <a:rPr lang="en-US">
                    <a:solidFill>
                      <a:schemeClr val="tx1"/>
                    </a:solidFill>
                    <a:ea typeface="ＭＳ Ｐゴシック" charset="0"/>
                    <a:cs typeface="Arial" charset="0"/>
                  </a:rPr>
                  <a:t>p</a:t>
                </a:r>
              </a:p>
            </p:txBody>
          </p:sp>
          <p:sp>
            <p:nvSpPr>
              <p:cNvPr id="130" name="Line 5">
                <a:extLst>
                  <a:ext uri="{FF2B5EF4-FFF2-40B4-BE49-F238E27FC236}">
                    <a16:creationId xmlns:a16="http://schemas.microsoft.com/office/drawing/2014/main" id="{BF047276-CDD7-F5A4-807E-5787CB0BEE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" y="384"/>
                <a:ext cx="288" cy="1"/>
              </a:xfrm>
              <a:prstGeom prst="line">
                <a:avLst/>
              </a:prstGeom>
              <a:noFill/>
              <a:ln w="571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grpSp>
          <p:nvGrpSpPr>
            <p:cNvPr id="72" name="Group 13">
              <a:extLst>
                <a:ext uri="{FF2B5EF4-FFF2-40B4-BE49-F238E27FC236}">
                  <a16:creationId xmlns:a16="http://schemas.microsoft.com/office/drawing/2014/main" id="{DAEA1BA5-B91C-0085-BE16-4EE051145B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8200" y="2770188"/>
              <a:ext cx="1371600" cy="762000"/>
              <a:chOff x="0" y="0"/>
              <a:chExt cx="864" cy="480"/>
            </a:xfrm>
          </p:grpSpPr>
          <p:sp>
            <p:nvSpPr>
              <p:cNvPr id="123" name="Oval 7">
                <a:extLst>
                  <a:ext uri="{FF2B5EF4-FFF2-40B4-BE49-F238E27FC236}">
                    <a16:creationId xmlns:a16="http://schemas.microsoft.com/office/drawing/2014/main" id="{9F011057-677C-2AB5-6D3A-A4EC1F167F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96"/>
                <a:ext cx="144" cy="240"/>
              </a:xfrm>
              <a:prstGeom prst="ellipse">
                <a:avLst/>
              </a:prstGeom>
              <a:solidFill>
                <a:srgbClr val="000000"/>
              </a:solidFill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24" name="Rectangle 8">
                <a:extLst>
                  <a:ext uri="{FF2B5EF4-FFF2-40B4-BE49-F238E27FC236}">
                    <a16:creationId xmlns:a16="http://schemas.microsoft.com/office/drawing/2014/main" id="{0F98E0D0-2872-2DA3-F42F-E407BF7209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" y="96"/>
                <a:ext cx="432" cy="240"/>
              </a:xfrm>
              <a:prstGeom prst="rect">
                <a:avLst/>
              </a:prstGeom>
              <a:solidFill>
                <a:srgbClr val="000000"/>
              </a:solidFill>
              <a:ln w="381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25" name="Oval 9">
                <a:extLst>
                  <a:ext uri="{FF2B5EF4-FFF2-40B4-BE49-F238E27FC236}">
                    <a16:creationId xmlns:a16="http://schemas.microsoft.com/office/drawing/2014/main" id="{5D7FD16C-3DD6-16B7-A962-AFD8CC406B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" y="96"/>
                <a:ext cx="144" cy="240"/>
              </a:xfrm>
              <a:prstGeom prst="ellipse">
                <a:avLst/>
              </a:prstGeom>
              <a:solidFill>
                <a:srgbClr val="000000"/>
              </a:solidFill>
              <a:ln w="38100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26" name="Line 10">
                <a:extLst>
                  <a:ext uri="{FF2B5EF4-FFF2-40B4-BE49-F238E27FC236}">
                    <a16:creationId xmlns:a16="http://schemas.microsoft.com/office/drawing/2014/main" id="{8278F567-43BE-15F1-2E1D-8EC1B26EEF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2" y="240"/>
                <a:ext cx="192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27" name="Line 11">
                <a:extLst>
                  <a:ext uri="{FF2B5EF4-FFF2-40B4-BE49-F238E27FC236}">
                    <a16:creationId xmlns:a16="http://schemas.microsoft.com/office/drawing/2014/main" id="{8F1EBC90-7E72-DA7A-766D-270C156D87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672" y="0"/>
                <a:ext cx="144" cy="96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28" name="Line 12">
                <a:extLst>
                  <a:ext uri="{FF2B5EF4-FFF2-40B4-BE49-F238E27FC236}">
                    <a16:creationId xmlns:a16="http://schemas.microsoft.com/office/drawing/2014/main" id="{D73B94CB-A4B5-F3C4-1A65-B860061D0F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2" y="384"/>
                <a:ext cx="144" cy="96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grpSp>
          <p:nvGrpSpPr>
            <p:cNvPr id="73" name="Group 25">
              <a:extLst>
                <a:ext uri="{FF2B5EF4-FFF2-40B4-BE49-F238E27FC236}">
                  <a16:creationId xmlns:a16="http://schemas.microsoft.com/office/drawing/2014/main" id="{E797799C-BBD5-2EF4-21A7-C78DCBCB75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7775" y="2682875"/>
              <a:ext cx="1601788" cy="915988"/>
              <a:chOff x="0" y="0"/>
              <a:chExt cx="1009" cy="577"/>
            </a:xfrm>
          </p:grpSpPr>
          <p:sp>
            <p:nvSpPr>
              <p:cNvPr id="112" name="Line 14">
                <a:extLst>
                  <a:ext uri="{FF2B5EF4-FFF2-40B4-BE49-F238E27FC236}">
                    <a16:creationId xmlns:a16="http://schemas.microsoft.com/office/drawing/2014/main" id="{C3A1D5CE-4816-BA4C-E3F0-3B3CE557C8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240"/>
                <a:ext cx="384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13" name="Line 15">
                <a:extLst>
                  <a:ext uri="{FF2B5EF4-FFF2-40B4-BE49-F238E27FC236}">
                    <a16:creationId xmlns:a16="http://schemas.microsoft.com/office/drawing/2014/main" id="{A236A03F-6BCE-3E5B-A833-A3C44DDF41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336"/>
                <a:ext cx="384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14" name="Line 16">
                <a:extLst>
                  <a:ext uri="{FF2B5EF4-FFF2-40B4-BE49-F238E27FC236}">
                    <a16:creationId xmlns:a16="http://schemas.microsoft.com/office/drawing/2014/main" id="{4546B4E3-F634-EA33-2C12-B80D2C4A6E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384" y="48"/>
                <a:ext cx="624" cy="192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15" name="Line 17">
                <a:extLst>
                  <a:ext uri="{FF2B5EF4-FFF2-40B4-BE49-F238E27FC236}">
                    <a16:creationId xmlns:a16="http://schemas.microsoft.com/office/drawing/2014/main" id="{A443E378-E425-845B-A4F1-65CCD8A2DA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" y="336"/>
                <a:ext cx="624" cy="192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16" name="Line 18">
                <a:extLst>
                  <a:ext uri="{FF2B5EF4-FFF2-40B4-BE49-F238E27FC236}">
                    <a16:creationId xmlns:a16="http://schemas.microsoft.com/office/drawing/2014/main" id="{EE5ADE77-4A34-1AF6-99C1-B827D7E1F0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24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17" name="Line 19">
                <a:extLst>
                  <a:ext uri="{FF2B5EF4-FFF2-40B4-BE49-F238E27FC236}">
                    <a16:creationId xmlns:a16="http://schemas.microsoft.com/office/drawing/2014/main" id="{33680EEF-A43E-0E63-6D9A-553CA20D2C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0" y="336"/>
                <a:ext cx="1" cy="24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18" name="Line 20">
                <a:extLst>
                  <a:ext uri="{FF2B5EF4-FFF2-40B4-BE49-F238E27FC236}">
                    <a16:creationId xmlns:a16="http://schemas.microsoft.com/office/drawing/2014/main" id="{E6724429-9B75-31ED-5D82-04A85DAA1F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0"/>
                <a:ext cx="1008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19" name="Line 21">
                <a:extLst>
                  <a:ext uri="{FF2B5EF4-FFF2-40B4-BE49-F238E27FC236}">
                    <a16:creationId xmlns:a16="http://schemas.microsoft.com/office/drawing/2014/main" id="{C608DD55-E4D6-FE64-382D-20080344AC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0"/>
                <a:ext cx="1" cy="48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20" name="Line 22">
                <a:extLst>
                  <a:ext uri="{FF2B5EF4-FFF2-40B4-BE49-F238E27FC236}">
                    <a16:creationId xmlns:a16="http://schemas.microsoft.com/office/drawing/2014/main" id="{606BCCE7-AD71-0F22-FB5D-EEB2FB42C2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576"/>
                <a:ext cx="1008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21" name="Line 23">
                <a:extLst>
                  <a:ext uri="{FF2B5EF4-FFF2-40B4-BE49-F238E27FC236}">
                    <a16:creationId xmlns:a16="http://schemas.microsoft.com/office/drawing/2014/main" id="{002257CF-56D7-BABB-9079-A0838D18E6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528"/>
                <a:ext cx="1" cy="48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22" name="Line 24">
                <a:extLst>
                  <a:ext uri="{FF2B5EF4-FFF2-40B4-BE49-F238E27FC236}">
                    <a16:creationId xmlns:a16="http://schemas.microsoft.com/office/drawing/2014/main" id="{EFA86C05-3A8F-4348-185A-49F3FF067D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288"/>
                <a:ext cx="384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74" name="Freeform 26">
              <a:extLst>
                <a:ext uri="{FF2B5EF4-FFF2-40B4-BE49-F238E27FC236}">
                  <a16:creationId xmlns:a16="http://schemas.microsoft.com/office/drawing/2014/main" id="{B55F0F12-C907-3112-FD22-FB37AA7D6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6375" y="2905125"/>
              <a:ext cx="1447800" cy="233363"/>
            </a:xfrm>
            <a:custGeom>
              <a:avLst/>
              <a:gdLst>
                <a:gd name="T0" fmla="*/ 0 w 21600"/>
                <a:gd name="T1" fmla="+- 0 21600 632"/>
                <a:gd name="T2" fmla="*/ 21600 h 20968"/>
                <a:gd name="T3" fmla="*/ 2274 w 21600"/>
                <a:gd name="T4" fmla="+- 0 7958 632"/>
                <a:gd name="T5" fmla="*/ 7958 h 20968"/>
                <a:gd name="T6" fmla="*/ 6821 w 21600"/>
                <a:gd name="T7" fmla="+- 0 1137 632"/>
                <a:gd name="T8" fmla="*/ 1137 h 20968"/>
                <a:gd name="T9" fmla="*/ 12505 w 21600"/>
                <a:gd name="T10" fmla="+- 0 1137 632"/>
                <a:gd name="T11" fmla="*/ 1137 h 20968"/>
                <a:gd name="T12" fmla="*/ 21600 w 21600"/>
                <a:gd name="T13" fmla="+- 0 1137 632"/>
                <a:gd name="T14" fmla="*/ 1137 h 20968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21600" h="20968">
                  <a:moveTo>
                    <a:pt x="0" y="20968"/>
                  </a:moveTo>
                  <a:cubicBezTo>
                    <a:pt x="568" y="15852"/>
                    <a:pt x="1137" y="10736"/>
                    <a:pt x="2274" y="7326"/>
                  </a:cubicBezTo>
                  <a:cubicBezTo>
                    <a:pt x="3411" y="3915"/>
                    <a:pt x="5116" y="1642"/>
                    <a:pt x="6821" y="505"/>
                  </a:cubicBezTo>
                  <a:cubicBezTo>
                    <a:pt x="8526" y="-632"/>
                    <a:pt x="10042" y="505"/>
                    <a:pt x="12505" y="505"/>
                  </a:cubicBezTo>
                  <a:cubicBezTo>
                    <a:pt x="14968" y="505"/>
                    <a:pt x="18284" y="505"/>
                    <a:pt x="21600" y="505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/>
            </a:p>
          </p:txBody>
        </p:sp>
        <p:grpSp>
          <p:nvGrpSpPr>
            <p:cNvPr id="75" name="Group 31">
              <a:extLst>
                <a:ext uri="{FF2B5EF4-FFF2-40B4-BE49-F238E27FC236}">
                  <a16:creationId xmlns:a16="http://schemas.microsoft.com/office/drawing/2014/main" id="{BAFE3801-90BF-870C-9E59-8372A65AED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70450" y="2790825"/>
              <a:ext cx="1143000" cy="611188"/>
              <a:chOff x="0" y="0"/>
              <a:chExt cx="720" cy="385"/>
            </a:xfrm>
          </p:grpSpPr>
          <p:sp>
            <p:nvSpPr>
              <p:cNvPr id="108" name="Line 27">
                <a:extLst>
                  <a:ext uri="{FF2B5EF4-FFF2-40B4-BE49-F238E27FC236}">
                    <a16:creationId xmlns:a16="http://schemas.microsoft.com/office/drawing/2014/main" id="{DB3E583F-75F3-BEEE-2548-7A77EE6A33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0"/>
                <a:ext cx="432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09" name="Oval 28">
                <a:extLst>
                  <a:ext uri="{FF2B5EF4-FFF2-40B4-BE49-F238E27FC236}">
                    <a16:creationId xmlns:a16="http://schemas.microsoft.com/office/drawing/2014/main" id="{0F5BD330-7D33-71DB-0372-AD7FA374AE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288" cy="384"/>
              </a:xfrm>
              <a:prstGeom prst="ellips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10" name="Oval 29">
                <a:extLst>
                  <a:ext uri="{FF2B5EF4-FFF2-40B4-BE49-F238E27FC236}">
                    <a16:creationId xmlns:a16="http://schemas.microsoft.com/office/drawing/2014/main" id="{4AE7DA11-E1CF-3FBA-2799-D94CCC00B2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" y="0"/>
                <a:ext cx="288" cy="384"/>
              </a:xfrm>
              <a:prstGeom prst="ellips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11" name="Line 30">
                <a:extLst>
                  <a:ext uri="{FF2B5EF4-FFF2-40B4-BE49-F238E27FC236}">
                    <a16:creationId xmlns:a16="http://schemas.microsoft.com/office/drawing/2014/main" id="{17854217-0075-A524-963D-A30122C1A4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384"/>
                <a:ext cx="432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76" name="Rectangle 32">
              <a:extLst>
                <a:ext uri="{FF2B5EF4-FFF2-40B4-BE49-F238E27FC236}">
                  <a16:creationId xmlns:a16="http://schemas.microsoft.com/office/drawing/2014/main" id="{CB5E72DB-1890-9245-B515-D4F28F3C4B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538" y="2557462"/>
              <a:ext cx="303722" cy="501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 cap="flat">
                  <a:solidFill>
                    <a:srgbClr val="80808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638"/>
                </a:spcBef>
              </a:pPr>
              <a:r>
                <a:rPr lang="en-US">
                  <a:solidFill>
                    <a:schemeClr val="tx1"/>
                  </a:solidFill>
                  <a:latin typeface="Symbol" charset="0"/>
                  <a:ea typeface="ＭＳ Ｐゴシック" charset="0"/>
                  <a:cs typeface="Symbol" charset="0"/>
                  <a:sym typeface="Symbol" charset="0"/>
                </a:rPr>
                <a:t>π</a:t>
              </a:r>
            </a:p>
          </p:txBody>
        </p:sp>
        <p:sp>
          <p:nvSpPr>
            <p:cNvPr id="77" name="Line 33">
              <a:extLst>
                <a:ext uri="{FF2B5EF4-FFF2-40B4-BE49-F238E27FC236}">
                  <a16:creationId xmlns:a16="http://schemas.microsoft.com/office/drawing/2014/main" id="{6A8F3CBF-D937-012E-0F95-55D3D7B725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37050" y="3171825"/>
              <a:ext cx="457200" cy="1588"/>
            </a:xfrm>
            <a:prstGeom prst="line">
              <a:avLst/>
            </a:prstGeom>
            <a:noFill/>
            <a:ln w="5715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/>
            </a:p>
          </p:txBody>
        </p:sp>
        <p:sp>
          <p:nvSpPr>
            <p:cNvPr id="78" name="Rectangle 34">
              <a:extLst>
                <a:ext uri="{FF2B5EF4-FFF2-40B4-BE49-F238E27FC236}">
                  <a16:creationId xmlns:a16="http://schemas.microsoft.com/office/drawing/2014/main" id="{B2EC3915-B8A9-39D1-5686-34A984E81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6955" y="2557462"/>
              <a:ext cx="292089" cy="501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 cap="flat">
                  <a:solidFill>
                    <a:srgbClr val="80808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638"/>
                </a:spcBef>
              </a:pPr>
              <a:r>
                <a:rPr lang="en-US">
                  <a:solidFill>
                    <a:schemeClr val="tx1"/>
                  </a:solidFill>
                  <a:latin typeface="Symbol" charset="0"/>
                  <a:ea typeface="ＭＳ Ｐゴシック" charset="0"/>
                  <a:cs typeface="Symbol" charset="0"/>
                  <a:sym typeface="Symbol" charset="0"/>
                </a:rPr>
                <a:t>ν</a:t>
              </a:r>
            </a:p>
          </p:txBody>
        </p:sp>
        <p:sp>
          <p:nvSpPr>
            <p:cNvPr id="79" name="Line 35">
              <a:extLst>
                <a:ext uri="{FF2B5EF4-FFF2-40B4-BE49-F238E27FC236}">
                  <a16:creationId xmlns:a16="http://schemas.microsoft.com/office/drawing/2014/main" id="{2B5ACDE8-2AB2-E3CB-F8D4-19D6DE9339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61050" y="3171825"/>
              <a:ext cx="457200" cy="1588"/>
            </a:xfrm>
            <a:prstGeom prst="line">
              <a:avLst/>
            </a:prstGeom>
            <a:noFill/>
            <a:ln w="5715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/>
            </a:p>
          </p:txBody>
        </p:sp>
        <p:grpSp>
          <p:nvGrpSpPr>
            <p:cNvPr id="80" name="Group 39">
              <a:extLst>
                <a:ext uri="{FF2B5EF4-FFF2-40B4-BE49-F238E27FC236}">
                  <a16:creationId xmlns:a16="http://schemas.microsoft.com/office/drawing/2014/main" id="{B445AB87-5394-B56E-2223-79ABD0A15D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73863" y="1965325"/>
              <a:ext cx="1295400" cy="534988"/>
              <a:chOff x="0" y="0"/>
              <a:chExt cx="816" cy="337"/>
            </a:xfrm>
          </p:grpSpPr>
          <p:sp>
            <p:nvSpPr>
              <p:cNvPr id="105" name="Line 36">
                <a:extLst>
                  <a:ext uri="{FF2B5EF4-FFF2-40B4-BE49-F238E27FC236}">
                    <a16:creationId xmlns:a16="http://schemas.microsoft.com/office/drawing/2014/main" id="{515F4BF2-2E5B-6302-E00F-24E5D4FA38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336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06" name="Line 37">
                <a:extLst>
                  <a:ext uri="{FF2B5EF4-FFF2-40B4-BE49-F238E27FC236}">
                    <a16:creationId xmlns:a16="http://schemas.microsoft.com/office/drawing/2014/main" id="{4EB3EC3D-BCF3-252B-888E-963A74CBDD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336"/>
                <a:ext cx="816" cy="1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07" name="Freeform 38">
                <a:extLst>
                  <a:ext uri="{FF2B5EF4-FFF2-40B4-BE49-F238E27FC236}">
                    <a16:creationId xmlns:a16="http://schemas.microsoft.com/office/drawing/2014/main" id="{22E7691C-DDF4-C264-4236-0AC68A211E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46"/>
                <a:ext cx="612" cy="285"/>
              </a:xfrm>
              <a:custGeom>
                <a:avLst/>
                <a:gdLst>
                  <a:gd name="T0" fmla="*/ 0 w 21600"/>
                  <a:gd name="T1" fmla="+- 0 21600 923"/>
                  <a:gd name="T2" fmla="*/ 21600 h 20677"/>
                  <a:gd name="T3" fmla="*/ 2880 w 21600"/>
                  <a:gd name="T4" fmla="+- 0 14264 923"/>
                  <a:gd name="T5" fmla="*/ 14264 h 20677"/>
                  <a:gd name="T6" fmla="*/ 4320 w 21600"/>
                  <a:gd name="T7" fmla="+- 0 2038 923"/>
                  <a:gd name="T8" fmla="*/ 2038 h 20677"/>
                  <a:gd name="T9" fmla="*/ 5760 w 21600"/>
                  <a:gd name="T10" fmla="+- 0 2038 923"/>
                  <a:gd name="T11" fmla="*/ 2038 h 20677"/>
                  <a:gd name="T12" fmla="*/ 7200 w 21600"/>
                  <a:gd name="T13" fmla="+- 0 6928 923"/>
                  <a:gd name="T14" fmla="*/ 6928 h 20677"/>
                  <a:gd name="T15" fmla="*/ 8640 w 21600"/>
                  <a:gd name="T16" fmla="+- 0 14264 923"/>
                  <a:gd name="T17" fmla="*/ 14264 h 20677"/>
                  <a:gd name="T18" fmla="*/ 12960 w 21600"/>
                  <a:gd name="T19" fmla="+- 0 19155 923"/>
                  <a:gd name="T20" fmla="*/ 19155 h 20677"/>
                  <a:gd name="T21" fmla="*/ 21600 w 21600"/>
                  <a:gd name="T22" fmla="+- 0 21600 923"/>
                  <a:gd name="T23" fmla="*/ 21600 h 2067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  <a:cxn ang="0">
                    <a:pos x="T12" y="T14"/>
                  </a:cxn>
                  <a:cxn ang="0">
                    <a:pos x="T15" y="T17"/>
                  </a:cxn>
                  <a:cxn ang="0">
                    <a:pos x="T18" y="T20"/>
                  </a:cxn>
                  <a:cxn ang="0">
                    <a:pos x="T21" y="T23"/>
                  </a:cxn>
                </a:cxnLst>
                <a:rect l="0" t="0" r="r" b="b"/>
                <a:pathLst>
                  <a:path w="21600" h="20677">
                    <a:moveTo>
                      <a:pt x="0" y="20677"/>
                    </a:moveTo>
                    <a:cubicBezTo>
                      <a:pt x="1080" y="18639"/>
                      <a:pt x="2160" y="16602"/>
                      <a:pt x="2880" y="13341"/>
                    </a:cubicBezTo>
                    <a:cubicBezTo>
                      <a:pt x="3600" y="10081"/>
                      <a:pt x="3840" y="3152"/>
                      <a:pt x="4320" y="1115"/>
                    </a:cubicBezTo>
                    <a:cubicBezTo>
                      <a:pt x="4800" y="-923"/>
                      <a:pt x="5280" y="300"/>
                      <a:pt x="5760" y="1115"/>
                    </a:cubicBezTo>
                    <a:cubicBezTo>
                      <a:pt x="6240" y="1930"/>
                      <a:pt x="6720" y="3968"/>
                      <a:pt x="7200" y="6005"/>
                    </a:cubicBezTo>
                    <a:cubicBezTo>
                      <a:pt x="7680" y="8043"/>
                      <a:pt x="7680" y="11303"/>
                      <a:pt x="8640" y="13341"/>
                    </a:cubicBezTo>
                    <a:cubicBezTo>
                      <a:pt x="9600" y="15379"/>
                      <a:pt x="10800" y="17009"/>
                      <a:pt x="12960" y="18232"/>
                    </a:cubicBezTo>
                    <a:cubicBezTo>
                      <a:pt x="15120" y="19454"/>
                      <a:pt x="18360" y="20066"/>
                      <a:pt x="21600" y="20677"/>
                    </a:cubicBezTo>
                  </a:path>
                </a:pathLst>
              </a:cu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81" name="Rectangle 40">
              <a:extLst>
                <a:ext uri="{FF2B5EF4-FFF2-40B4-BE49-F238E27FC236}">
                  <a16:creationId xmlns:a16="http://schemas.microsoft.com/office/drawing/2014/main" id="{C99A9099-03A8-C110-CB0D-F244D3DD4E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8038" y="2024063"/>
              <a:ext cx="1778000" cy="41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 algn="ctr"/>
              <a:r>
                <a:rPr lang="en-US" sz="1100">
                  <a:solidFill>
                    <a:srgbClr val="99CC00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decay tunnel</a:t>
              </a:r>
            </a:p>
          </p:txBody>
        </p:sp>
        <p:sp>
          <p:nvSpPr>
            <p:cNvPr id="82" name="Rectangle 41">
              <a:extLst>
                <a:ext uri="{FF2B5EF4-FFF2-40B4-BE49-F238E27FC236}">
                  <a16:creationId xmlns:a16="http://schemas.microsoft.com/office/drawing/2014/main" id="{B5E62B96-2F51-0D05-329D-9093E1948E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13" y="1860550"/>
              <a:ext cx="13970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US" sz="1100">
                  <a:solidFill>
                    <a:srgbClr val="009900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proton beam</a:t>
              </a:r>
            </a:p>
          </p:txBody>
        </p:sp>
        <p:sp>
          <p:nvSpPr>
            <p:cNvPr id="83" name="Rectangle 42">
              <a:extLst>
                <a:ext uri="{FF2B5EF4-FFF2-40B4-BE49-F238E27FC236}">
                  <a16:creationId xmlns:a16="http://schemas.microsoft.com/office/drawing/2014/main" id="{10AE72F5-BBBB-A956-326D-76A7F9EE1D5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913" y="3478213"/>
              <a:ext cx="844017" cy="306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1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target</a:t>
              </a:r>
            </a:p>
          </p:txBody>
        </p:sp>
        <p:sp>
          <p:nvSpPr>
            <p:cNvPr id="84" name="Rectangle 43">
              <a:extLst>
                <a:ext uri="{FF2B5EF4-FFF2-40B4-BE49-F238E27FC236}">
                  <a16:creationId xmlns:a16="http://schemas.microsoft.com/office/drawing/2014/main" id="{B4BD0F47-6920-85D0-CB35-04FF7734B8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3688" y="2328862"/>
              <a:ext cx="1040989" cy="306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100">
                  <a:solidFill>
                    <a:srgbClr val="FF9900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hadrons</a:t>
              </a:r>
            </a:p>
          </p:txBody>
        </p:sp>
        <p:sp>
          <p:nvSpPr>
            <p:cNvPr id="85" name="Rectangle 44">
              <a:extLst>
                <a:ext uri="{FF2B5EF4-FFF2-40B4-BE49-F238E27FC236}">
                  <a16:creationId xmlns:a16="http://schemas.microsoft.com/office/drawing/2014/main" id="{86808642-71CB-5A3C-2ACD-AD48BB51D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2781" y="3602039"/>
              <a:ext cx="2249870" cy="613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/>
              <a:r>
                <a:rPr lang="en-US" sz="1100">
                  <a:solidFill>
                    <a:srgbClr val="0000FF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hadronic collector</a:t>
              </a:r>
            </a:p>
            <a:p>
              <a:pPr marL="39688" algn="ctr"/>
              <a:r>
                <a:rPr lang="en-US" sz="1100">
                  <a:solidFill>
                    <a:srgbClr val="0000FF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(focusing)</a:t>
              </a:r>
            </a:p>
          </p:txBody>
        </p:sp>
        <p:grpSp>
          <p:nvGrpSpPr>
            <p:cNvPr id="86" name="Group 54">
              <a:extLst>
                <a:ext uri="{FF2B5EF4-FFF2-40B4-BE49-F238E27FC236}">
                  <a16:creationId xmlns:a16="http://schemas.microsoft.com/office/drawing/2014/main" id="{7E6B3AE2-65FF-A70D-2DF8-4085C33E77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34175" y="2589213"/>
              <a:ext cx="915988" cy="1066800"/>
              <a:chOff x="0" y="0"/>
              <a:chExt cx="577" cy="672"/>
            </a:xfrm>
          </p:grpSpPr>
          <p:sp>
            <p:nvSpPr>
              <p:cNvPr id="96" name="Oval 45">
                <a:extLst>
                  <a:ext uri="{FF2B5EF4-FFF2-40B4-BE49-F238E27FC236}">
                    <a16:creationId xmlns:a16="http://schemas.microsoft.com/office/drawing/2014/main" id="{0F983E4F-079D-AE6C-AC55-F440C3C5E2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" y="0"/>
                <a:ext cx="457" cy="177"/>
              </a:xfrm>
              <a:prstGeom prst="ellipse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97" name="Oval 46">
                <a:extLst>
                  <a:ext uri="{FF2B5EF4-FFF2-40B4-BE49-F238E27FC236}">
                    <a16:creationId xmlns:a16="http://schemas.microsoft.com/office/drawing/2014/main" id="{F7827B00-DC23-B52C-7BF9-66836604DC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" y="495"/>
                <a:ext cx="457" cy="177"/>
              </a:xfrm>
              <a:prstGeom prst="ellipse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98" name="Line 47">
                <a:extLst>
                  <a:ext uri="{FF2B5EF4-FFF2-40B4-BE49-F238E27FC236}">
                    <a16:creationId xmlns:a16="http://schemas.microsoft.com/office/drawing/2014/main" id="{96868AB0-6427-8740-D6FD-737B84C090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119" y="91"/>
                <a:ext cx="1" cy="495"/>
              </a:xfrm>
              <a:prstGeom prst="line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99" name="Line 48">
                <a:extLst>
                  <a:ext uri="{FF2B5EF4-FFF2-40B4-BE49-F238E27FC236}">
                    <a16:creationId xmlns:a16="http://schemas.microsoft.com/office/drawing/2014/main" id="{6F8F0931-EC77-347B-F7D0-093057A29C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576" y="91"/>
                <a:ext cx="1" cy="495"/>
              </a:xfrm>
              <a:prstGeom prst="line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00" name="Line 49">
                <a:extLst>
                  <a:ext uri="{FF2B5EF4-FFF2-40B4-BE49-F238E27FC236}">
                    <a16:creationId xmlns:a16="http://schemas.microsoft.com/office/drawing/2014/main" id="{D815EE70-F774-F3B7-5EA1-81DFC6E7AA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360"/>
                <a:ext cx="210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01" name="Line 50">
                <a:extLst>
                  <a:ext uri="{FF2B5EF4-FFF2-40B4-BE49-F238E27FC236}">
                    <a16:creationId xmlns:a16="http://schemas.microsoft.com/office/drawing/2014/main" id="{A5287E0A-FF25-C4F6-633D-107DB7C9A2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216" y="247"/>
                <a:ext cx="161" cy="108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02" name="Line 51">
                <a:extLst>
                  <a:ext uri="{FF2B5EF4-FFF2-40B4-BE49-F238E27FC236}">
                    <a16:creationId xmlns:a16="http://schemas.microsoft.com/office/drawing/2014/main" id="{88462359-6731-81B5-0467-779CE4418E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" y="360"/>
                <a:ext cx="199" cy="27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03" name="Line 52">
                <a:extLst>
                  <a:ext uri="{FF2B5EF4-FFF2-40B4-BE49-F238E27FC236}">
                    <a16:creationId xmlns:a16="http://schemas.microsoft.com/office/drawing/2014/main" id="{54F431FE-875F-1B36-79A0-B6780AAF53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1" y="360"/>
                <a:ext cx="113" cy="76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04" name="Line 53">
                <a:extLst>
                  <a:ext uri="{FF2B5EF4-FFF2-40B4-BE49-F238E27FC236}">
                    <a16:creationId xmlns:a16="http://schemas.microsoft.com/office/drawing/2014/main" id="{AAA14A6B-EEB1-66C5-4F80-9626122228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4" y="436"/>
                <a:ext cx="118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87" name="Rectangle 55">
              <a:extLst>
                <a:ext uri="{FF2B5EF4-FFF2-40B4-BE49-F238E27FC236}">
                  <a16:creationId xmlns:a16="http://schemas.microsoft.com/office/drawing/2014/main" id="{43783A73-65CE-C4D6-6EB4-0FA382FBB6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3688" y="3727450"/>
              <a:ext cx="1167568" cy="306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100">
                  <a:solidFill>
                    <a:srgbClr val="990000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Detector</a:t>
              </a:r>
            </a:p>
          </p:txBody>
        </p:sp>
        <p:grpSp>
          <p:nvGrpSpPr>
            <p:cNvPr id="88" name="Group 59">
              <a:extLst>
                <a:ext uri="{FF2B5EF4-FFF2-40B4-BE49-F238E27FC236}">
                  <a16:creationId xmlns:a16="http://schemas.microsoft.com/office/drawing/2014/main" id="{30A8A722-CC0C-718D-822F-7AF5E6E450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59750" y="2749550"/>
              <a:ext cx="847725" cy="844550"/>
              <a:chOff x="0" y="0"/>
              <a:chExt cx="534" cy="532"/>
            </a:xfrm>
          </p:grpSpPr>
          <p:sp>
            <p:nvSpPr>
              <p:cNvPr id="93" name="Freeform 56">
                <a:extLst>
                  <a:ext uri="{FF2B5EF4-FFF2-40B4-BE49-F238E27FC236}">
                    <a16:creationId xmlns:a16="http://schemas.microsoft.com/office/drawing/2014/main" id="{8515F5F8-CC35-A51C-0444-4A9756B92C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" y="0"/>
                <a:ext cx="247" cy="52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45 h 21600"/>
                  <a:gd name="T4" fmla="*/ 2160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245"/>
                    </a:lnTo>
                    <a:lnTo>
                      <a:pt x="21600" y="21600"/>
                    </a:lnTo>
                  </a:path>
                </a:pathLst>
              </a:custGeom>
              <a:solidFill>
                <a:srgbClr val="80808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94" name="Freeform 57">
                <a:extLst>
                  <a:ext uri="{FF2B5EF4-FFF2-40B4-BE49-F238E27FC236}">
                    <a16:creationId xmlns:a16="http://schemas.microsoft.com/office/drawing/2014/main" id="{78D3434C-FD25-C9F1-E6E4-61D0239FC3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4"/>
                <a:ext cx="288" cy="528"/>
              </a:xfrm>
              <a:custGeom>
                <a:avLst/>
                <a:gdLst>
                  <a:gd name="T0" fmla="+- 0 3456 384"/>
                  <a:gd name="T1" fmla="*/ T0 w 21216"/>
                  <a:gd name="T2" fmla="*/ 0 h 21600"/>
                  <a:gd name="T3" fmla="+- 0 6048 384"/>
                  <a:gd name="T4" fmla="*/ T3 w 21216"/>
                  <a:gd name="T5" fmla="*/ 1543 h 21600"/>
                  <a:gd name="T6" fmla="+- 0 3456 384"/>
                  <a:gd name="T7" fmla="*/ T6 w 21216"/>
                  <a:gd name="T8" fmla="*/ 3086 h 21600"/>
                  <a:gd name="T9" fmla="+- 0 6048 384"/>
                  <a:gd name="T10" fmla="*/ T9 w 21216"/>
                  <a:gd name="T11" fmla="*/ 6171 h 21600"/>
                  <a:gd name="T12" fmla="+- 0 3456 384"/>
                  <a:gd name="T13" fmla="*/ T12 w 21216"/>
                  <a:gd name="T14" fmla="*/ 7714 h 21600"/>
                  <a:gd name="T15" fmla="+- 0 8640 384"/>
                  <a:gd name="T16" fmla="*/ T15 w 21216"/>
                  <a:gd name="T17" fmla="*/ 9257 h 21600"/>
                  <a:gd name="T18" fmla="+- 0 864 384"/>
                  <a:gd name="T19" fmla="*/ T18 w 21216"/>
                  <a:gd name="T20" fmla="*/ 12343 h 21600"/>
                  <a:gd name="T21" fmla="+- 0 3456 384"/>
                  <a:gd name="T22" fmla="*/ T21 w 21216"/>
                  <a:gd name="T23" fmla="*/ 15429 h 21600"/>
                  <a:gd name="T24" fmla="+- 0 21600 384"/>
                  <a:gd name="T25" fmla="*/ T24 w 21216"/>
                  <a:gd name="T26" fmla="*/ 216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</a:cxnLst>
                <a:rect l="0" t="0" r="r" b="b"/>
                <a:pathLst>
                  <a:path w="21216" h="21600">
                    <a:moveTo>
                      <a:pt x="3072" y="0"/>
                    </a:moveTo>
                    <a:cubicBezTo>
                      <a:pt x="4368" y="514"/>
                      <a:pt x="5664" y="1029"/>
                      <a:pt x="5664" y="1543"/>
                    </a:cubicBezTo>
                    <a:cubicBezTo>
                      <a:pt x="5664" y="2057"/>
                      <a:pt x="3072" y="2314"/>
                      <a:pt x="3072" y="3086"/>
                    </a:cubicBezTo>
                    <a:cubicBezTo>
                      <a:pt x="3072" y="3857"/>
                      <a:pt x="5664" y="5400"/>
                      <a:pt x="5664" y="6171"/>
                    </a:cubicBezTo>
                    <a:cubicBezTo>
                      <a:pt x="5664" y="6943"/>
                      <a:pt x="2640" y="7200"/>
                      <a:pt x="3072" y="7714"/>
                    </a:cubicBezTo>
                    <a:cubicBezTo>
                      <a:pt x="3504" y="8229"/>
                      <a:pt x="8688" y="8486"/>
                      <a:pt x="8256" y="9257"/>
                    </a:cubicBezTo>
                    <a:cubicBezTo>
                      <a:pt x="7824" y="10029"/>
                      <a:pt x="1344" y="11314"/>
                      <a:pt x="480" y="12343"/>
                    </a:cubicBezTo>
                    <a:cubicBezTo>
                      <a:pt x="-384" y="13371"/>
                      <a:pt x="-384" y="13886"/>
                      <a:pt x="3072" y="15429"/>
                    </a:cubicBezTo>
                    <a:cubicBezTo>
                      <a:pt x="6528" y="16971"/>
                      <a:pt x="13872" y="19286"/>
                      <a:pt x="21216" y="21600"/>
                    </a:cubicBezTo>
                  </a:path>
                </a:pathLst>
              </a:custGeom>
              <a:solidFill>
                <a:srgbClr val="808080"/>
              </a:solidFill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95" name="Rectangle 58">
                <a:extLst>
                  <a:ext uri="{FF2B5EF4-FFF2-40B4-BE49-F238E27FC236}">
                    <a16:creationId xmlns:a16="http://schemas.microsoft.com/office/drawing/2014/main" id="{839B9429-8738-B832-A40D-724384D77E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4"/>
                <a:ext cx="528" cy="528"/>
              </a:xfrm>
              <a:prstGeom prst="rect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89" name="Rectangle 60">
              <a:extLst>
                <a:ext uri="{FF2B5EF4-FFF2-40B4-BE49-F238E27FC236}">
                  <a16:creationId xmlns:a16="http://schemas.microsoft.com/office/drawing/2014/main" id="{E2ED2CDF-66F7-FC71-9205-5857BB3E8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9888" y="2308225"/>
              <a:ext cx="1130300" cy="41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US" sz="1100">
                  <a:solidFill>
                    <a:srgbClr val="CC0099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physics</a:t>
              </a:r>
            </a:p>
          </p:txBody>
        </p:sp>
        <p:pic>
          <p:nvPicPr>
            <p:cNvPr id="90" name="Picture 61">
              <a:extLst>
                <a:ext uri="{FF2B5EF4-FFF2-40B4-BE49-F238E27FC236}">
                  <a16:creationId xmlns:a16="http://schemas.microsoft.com/office/drawing/2014/main" id="{9CDA53FC-3D63-AFCF-BEAE-132C981809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9000" y="3530600"/>
              <a:ext cx="1524000" cy="39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91" name="Rectangle 63">
              <a:extLst>
                <a:ext uri="{FF2B5EF4-FFF2-40B4-BE49-F238E27FC236}">
                  <a16:creationId xmlns:a16="http://schemas.microsoft.com/office/drawing/2014/main" id="{C447EE36-E761-5902-D4C2-DE5998C055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5400" y="3225800"/>
              <a:ext cx="474942" cy="306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1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Apple Symbols" charset="0"/>
                  <a:sym typeface="Times New Roman" charset="0"/>
                </a:rPr>
                <a:t>⨂B</a:t>
              </a:r>
            </a:p>
          </p:txBody>
        </p:sp>
        <p:sp>
          <p:nvSpPr>
            <p:cNvPr id="92" name="Line 64">
              <a:extLst>
                <a:ext uri="{FF2B5EF4-FFF2-40B4-BE49-F238E27FC236}">
                  <a16:creationId xmlns:a16="http://schemas.microsoft.com/office/drawing/2014/main" id="{914B67A0-E163-4243-C656-1CD283FD74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938" y="3594100"/>
              <a:ext cx="411162" cy="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/>
            </a:p>
          </p:txBody>
        </p:sp>
      </p:grpSp>
      <p:sp>
        <p:nvSpPr>
          <p:cNvPr id="131" name="ZoneTexte 2047">
            <a:extLst>
              <a:ext uri="{FF2B5EF4-FFF2-40B4-BE49-F238E27FC236}">
                <a16:creationId xmlns:a16="http://schemas.microsoft.com/office/drawing/2014/main" id="{3B665A6C-AF06-DA7A-BE0B-886A5AF741BC}"/>
              </a:ext>
            </a:extLst>
          </p:cNvPr>
          <p:cNvSpPr txBox="1"/>
          <p:nvPr/>
        </p:nvSpPr>
        <p:spPr>
          <a:xfrm>
            <a:off x="5213196" y="1590619"/>
            <a:ext cx="3567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conventional neutrino (super) beam</a:t>
            </a:r>
          </a:p>
        </p:txBody>
      </p:sp>
      <p:pic>
        <p:nvPicPr>
          <p:cNvPr id="132" name="Picture 131">
            <a:extLst>
              <a:ext uri="{FF2B5EF4-FFF2-40B4-BE49-F238E27FC236}">
                <a16:creationId xmlns:a16="http://schemas.microsoft.com/office/drawing/2014/main" id="{9228E155-8581-B2E0-2283-C3BC5864EE3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2154" y="3202403"/>
            <a:ext cx="5685285" cy="1837484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B9572E78-6758-9A93-5EE6-CD3E89D202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9826" y="5022286"/>
            <a:ext cx="4042853" cy="1476400"/>
          </a:xfrm>
          <a:prstGeom prst="rect">
            <a:avLst/>
          </a:prstGeom>
        </p:spPr>
      </p:pic>
      <p:sp>
        <p:nvSpPr>
          <p:cNvPr id="134" name="ZoneTexte 14">
            <a:extLst>
              <a:ext uri="{FF2B5EF4-FFF2-40B4-BE49-F238E27FC236}">
                <a16:creationId xmlns:a16="http://schemas.microsoft.com/office/drawing/2014/main" id="{8E5FB0A3-34D6-C24E-41D3-AFF5E2F0217E}"/>
              </a:ext>
            </a:extLst>
          </p:cNvPr>
          <p:cNvSpPr txBox="1"/>
          <p:nvPr/>
        </p:nvSpPr>
        <p:spPr>
          <a:xfrm>
            <a:off x="4391931" y="6425063"/>
            <a:ext cx="53468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B050"/>
                </a:solidFill>
                <a:latin typeface="Times New Roman"/>
                <a:cs typeface="Times New Roman"/>
              </a:rPr>
              <a:t>at 100 km from the target, per year (in absence of oscillations)</a:t>
            </a:r>
          </a:p>
        </p:txBody>
      </p:sp>
      <p:sp>
        <p:nvSpPr>
          <p:cNvPr id="135" name="ZoneTexte 11">
            <a:extLst>
              <a:ext uri="{FF2B5EF4-FFF2-40B4-BE49-F238E27FC236}">
                <a16:creationId xmlns:a16="http://schemas.microsoft.com/office/drawing/2014/main" id="{5626E09C-824D-88DC-DEE0-DB4D38723C3C}"/>
              </a:ext>
            </a:extLst>
          </p:cNvPr>
          <p:cNvSpPr txBox="1"/>
          <p:nvPr/>
        </p:nvSpPr>
        <p:spPr>
          <a:xfrm>
            <a:off x="311729" y="4944414"/>
            <a:ext cx="3005994" cy="155427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187325" indent="-187325">
              <a:spcBef>
                <a:spcPts val="600"/>
              </a:spcBef>
              <a:buFont typeface="Arial" charset="0"/>
              <a:buChar char="•"/>
            </a:pP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almost pure </a:t>
            </a:r>
            <a:r>
              <a:rPr lang="en-GB" dirty="0" err="1">
                <a:solidFill>
                  <a:srgbClr val="0000FF"/>
                </a:solidFill>
                <a:latin typeface="Times New Roman"/>
                <a:cs typeface="Times New Roman"/>
              </a:rPr>
              <a:t>ν</a:t>
            </a:r>
            <a:r>
              <a:rPr lang="en-GB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μ</a:t>
            </a: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 beam</a:t>
            </a:r>
          </a:p>
          <a:p>
            <a:pPr marL="187325" indent="-187325">
              <a:spcBef>
                <a:spcPts val="600"/>
              </a:spcBef>
              <a:buFont typeface="Arial" charset="0"/>
              <a:buChar char="•"/>
            </a:pP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small </a:t>
            </a:r>
            <a:r>
              <a:rPr lang="en-GB" dirty="0" err="1">
                <a:solidFill>
                  <a:srgbClr val="0000FF"/>
                </a:solidFill>
                <a:latin typeface="Times New Roman"/>
                <a:cs typeface="Times New Roman"/>
              </a:rPr>
              <a:t>ν</a:t>
            </a:r>
            <a:r>
              <a:rPr lang="en-GB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 contamination which could be used to measure </a:t>
            </a:r>
            <a:r>
              <a:rPr lang="en-GB" dirty="0" err="1">
                <a:solidFill>
                  <a:srgbClr val="0000FF"/>
                </a:solidFill>
                <a:latin typeface="Times New Roman"/>
                <a:cs typeface="Times New Roman"/>
              </a:rPr>
              <a:t>ν</a:t>
            </a:r>
            <a:r>
              <a:rPr lang="en-GB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 cross-sections in a near detector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AC4FA6-43F6-0E46-7F85-8694D0611E42}"/>
              </a:ext>
            </a:extLst>
          </p:cNvPr>
          <p:cNvSpPr txBox="1"/>
          <p:nvPr/>
        </p:nvSpPr>
        <p:spPr>
          <a:xfrm>
            <a:off x="4239338" y="3218944"/>
            <a:ext cx="1423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>
                <a:solidFill>
                  <a:srgbClr val="0432FF"/>
                </a:solidFill>
              </a:rPr>
              <a:t>"neutrino mode"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CBA33B-8358-7030-1662-CDE03EB797A2}"/>
              </a:ext>
            </a:extLst>
          </p:cNvPr>
          <p:cNvSpPr txBox="1"/>
          <p:nvPr/>
        </p:nvSpPr>
        <p:spPr>
          <a:xfrm>
            <a:off x="7197223" y="3218944"/>
            <a:ext cx="17603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>
                <a:solidFill>
                  <a:srgbClr val="0432FF"/>
                </a:solidFill>
              </a:rPr>
              <a:t>"anti-neutrino mode"</a:t>
            </a:r>
          </a:p>
        </p:txBody>
      </p:sp>
    </p:spTree>
    <p:extLst>
      <p:ext uri="{BB962C8B-B14F-4D97-AF65-F5344CB8AC3E}">
        <p14:creationId xmlns:p14="http://schemas.microsoft.com/office/powerpoint/2010/main" val="82748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207823</TotalTime>
  <Words>3600</Words>
  <Application>Microsoft Macintosh PowerPoint</Application>
  <PresentationFormat>On-screen Show (4:3)</PresentationFormat>
  <Paragraphs>777</Paragraphs>
  <Slides>58</Slides>
  <Notes>44</Notes>
  <HiddenSlides>0</HiddenSlides>
  <MMClips>1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77" baseType="lpstr">
      <vt:lpstr>Brush Script MT</vt:lpstr>
      <vt:lpstr>StarBats</vt:lpstr>
      <vt:lpstr>Times New Roman Bold</vt:lpstr>
      <vt:lpstr>Arial</vt:lpstr>
      <vt:lpstr>Arial</vt:lpstr>
      <vt:lpstr>Arial Black</vt:lpstr>
      <vt:lpstr>Bradley Hand ITC</vt:lpstr>
      <vt:lpstr>Calibri</vt:lpstr>
      <vt:lpstr>Cambria Math</vt:lpstr>
      <vt:lpstr>Comic Sans MS</vt:lpstr>
      <vt:lpstr>Courier New</vt:lpstr>
      <vt:lpstr>Helvetica</vt:lpstr>
      <vt:lpstr>Helvetica Light</vt:lpstr>
      <vt:lpstr>Lucida Grande</vt:lpstr>
      <vt:lpstr>Symbol</vt:lpstr>
      <vt:lpstr>Times New Roman</vt:lpstr>
      <vt:lpstr>Thème Office</vt:lpstr>
      <vt:lpstr>Equation</vt:lpstr>
      <vt:lpstr>Equation.DSMT4</vt:lpstr>
      <vt:lpstr>The European Spallation Source neutrino Super Beam and muon synergies   Marcos Dracos IPHC-Strasbourg</vt:lpstr>
      <vt:lpstr>European Spallation Source</vt:lpstr>
      <vt:lpstr>ESS proton linac</vt:lpstr>
      <vt:lpstr>European Spallation Source</vt:lpstr>
      <vt:lpstr>European Spallation Source as Neutrino Facility</vt:lpstr>
      <vt:lpstr>Oscillation probability (neutrino beams)</vt:lpstr>
      <vt:lpstr>Use all this ESS linac power to go to the 2nd oscillation maximum</vt:lpstr>
      <vt:lpstr>Neutrino Oscillations with "large" θ13</vt:lpstr>
      <vt:lpstr>Having access to a powerful proton beam…</vt:lpstr>
      <vt:lpstr>ESS modifications to produce a neutrino Super Beam</vt:lpstr>
      <vt:lpstr>How to add a neutrino facility?</vt:lpstr>
      <vt:lpstr>Which baseline?</vt:lpstr>
      <vt:lpstr>ESSνSB EU-H2020 Design Study and feasibility</vt:lpstr>
      <vt:lpstr>ESSνSB at the European level</vt:lpstr>
      <vt:lpstr>Design Study ESSνSB (2018-2022)</vt:lpstr>
      <vt:lpstr>ESS modifications and operation</vt:lpstr>
      <vt:lpstr>Detectors</vt:lpstr>
      <vt:lpstr>Final results (after many optimisations)</vt:lpstr>
      <vt:lpstr>Final ESSνSB facility configuration</vt:lpstr>
      <vt:lpstr>Muons at the level of the beam dump</vt:lpstr>
      <vt:lpstr>Pion production</vt:lpstr>
      <vt:lpstr>ESSνSB and (R&amp;D) synergies</vt:lpstr>
      <vt:lpstr>Muon Collider as Higgs Factory</vt:lpstr>
      <vt:lpstr>Muons at ESS (ESSμSB)</vt:lpstr>
      <vt:lpstr>Upcoming studies (mainly cross-section measurements)</vt:lpstr>
      <vt:lpstr>ESSνSB+</vt:lpstr>
      <vt:lpstr>ESSνSB+ (Horizon Europe)</vt:lpstr>
      <vt:lpstr>ESSνSB+ WP</vt:lpstr>
      <vt:lpstr>ESSνSB+</vt:lpstr>
      <vt:lpstr>ESSνSB+ kick-off meeting (ESS, Lund, Jan. 17 2023)</vt:lpstr>
      <vt:lpstr>Conclusion</vt:lpstr>
      <vt:lpstr>Backup</vt:lpstr>
      <vt:lpstr>Can we go to the 2nd oscillation maximum using our proton beam?</vt:lpstr>
      <vt:lpstr>Oscillations to be studied</vt:lpstr>
      <vt:lpstr>Neutrinos in the far detector</vt:lpstr>
      <vt:lpstr>2nd Oscillation max. coverage</vt:lpstr>
      <vt:lpstr>Candidate active mines</vt:lpstr>
      <vt:lpstr>General Layout of the target station (inspired by J-PARC)</vt:lpstr>
      <vt:lpstr>After many Optimisations</vt:lpstr>
      <vt:lpstr>Improvements and Optimisations</vt:lpstr>
      <vt:lpstr>Performance versus time</vt:lpstr>
      <vt:lpstr>δCP and model predictions</vt:lpstr>
      <vt:lpstr>Supporting institutions of ESSνSB</vt:lpstr>
      <vt:lpstr>Muon production</vt:lpstr>
      <vt:lpstr>Muon production</vt:lpstr>
      <vt:lpstr>Possible ESSνSB schedule (2nd generation neutrino Super Beam) </vt:lpstr>
      <vt:lpstr>HIFI Neutrino Factory generic layout</vt:lpstr>
      <vt:lpstr>Muon Collider Higgs Factory at ESS (generic layout)</vt:lpstr>
      <vt:lpstr>δCP and Matter-antimatter asymmetry magnitude</vt:lpstr>
      <vt:lpstr>ESSνSB+</vt:lpstr>
      <vt:lpstr>Comparisons</vt:lpstr>
      <vt:lpstr>Physics Performance</vt:lpstr>
      <vt:lpstr>Physics Performance</vt:lpstr>
      <vt:lpstr>Comparisons</vt:lpstr>
      <vt:lpstr>Under construction long baseline projects</vt:lpstr>
      <vt:lpstr>Decay At Rest at ESS</vt:lpstr>
      <vt:lpstr>Coherent Scattering at ESS</vt:lpstr>
      <vt:lpstr>Coherent Scattering at ESS</vt:lpstr>
    </vt:vector>
  </TitlesOfParts>
  <Company>IN2P3/CNRS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Plans for future neutrino oscillation beams in Europe </dc:title>
  <dc:creator>Marcos Dracos</dc:creator>
  <cp:lastModifiedBy>Marcos Dracos</cp:lastModifiedBy>
  <cp:revision>1584</cp:revision>
  <cp:lastPrinted>2013-03-04T17:31:58Z</cp:lastPrinted>
  <dcterms:created xsi:type="dcterms:W3CDTF">2012-07-27T00:22:31Z</dcterms:created>
  <dcterms:modified xsi:type="dcterms:W3CDTF">2023-05-27T15:47:53Z</dcterms:modified>
</cp:coreProperties>
</file>