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7" r:id="rId2"/>
    <p:sldId id="296" r:id="rId3"/>
    <p:sldId id="297" r:id="rId4"/>
    <p:sldId id="299" r:id="rId5"/>
    <p:sldId id="300" r:id="rId6"/>
    <p:sldId id="298" r:id="rId7"/>
    <p:sldId id="301" r:id="rId8"/>
    <p:sldId id="302" r:id="rId9"/>
    <p:sldId id="313" r:id="rId10"/>
    <p:sldId id="303" r:id="rId11"/>
    <p:sldId id="308" r:id="rId12"/>
    <p:sldId id="309" r:id="rId13"/>
    <p:sldId id="310" r:id="rId14"/>
    <p:sldId id="311" r:id="rId15"/>
    <p:sldId id="312" r:id="rId16"/>
    <p:sldId id="314" r:id="rId17"/>
    <p:sldId id="304" r:id="rId18"/>
    <p:sldId id="307" r:id="rId19"/>
    <p:sldId id="270" r:id="rId20"/>
    <p:sldId id="278" r:id="rId21"/>
    <p:sldId id="280" r:id="rId22"/>
    <p:sldId id="293" r:id="rId23"/>
    <p:sldId id="281" r:id="rId24"/>
    <p:sldId id="282" r:id="rId25"/>
    <p:sldId id="320" r:id="rId26"/>
    <p:sldId id="284" r:id="rId27"/>
    <p:sldId id="287" r:id="rId28"/>
    <p:sldId id="285" r:id="rId29"/>
    <p:sldId id="315" r:id="rId30"/>
    <p:sldId id="317" r:id="rId31"/>
    <p:sldId id="318" r:id="rId32"/>
    <p:sldId id="286" r:id="rId33"/>
    <p:sldId id="316" r:id="rId34"/>
    <p:sldId id="306" r:id="rId35"/>
    <p:sldId id="319" r:id="rId36"/>
    <p:sldId id="277"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CCCCCC"/>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55" autoAdjust="0"/>
    <p:restoredTop sz="94681" autoAdjust="0"/>
  </p:normalViewPr>
  <p:slideViewPr>
    <p:cSldViewPr snapToGrid="0" snapToObjects="1">
      <p:cViewPr>
        <p:scale>
          <a:sx n="120" d="100"/>
          <a:sy n="120" d="100"/>
        </p:scale>
        <p:origin x="3128" y="19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2023-11-09</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pic>
        <p:nvPicPr>
          <p:cNvPr id="15" name="Bildobjekt 10">
            <a:extLst>
              <a:ext uri="{FF2B5EF4-FFF2-40B4-BE49-F238E27FC236}">
                <a16:creationId xmlns:a16="http://schemas.microsoft.com/office/drawing/2014/main" id="{D439DAC0-B798-5A4A-A7C8-C6C0230A6206}"/>
              </a:ext>
            </a:extLst>
          </p:cNvPr>
          <p:cNvPicPr>
            <a:picLocks noChangeAspect="1"/>
          </p:cNvPicPr>
          <p:nvPr userDrawn="1"/>
        </p:nvPicPr>
        <p:blipFill>
          <a:blip r:embed="rId2"/>
          <a:srcRect/>
          <a:stretch/>
        </p:blipFill>
        <p:spPr>
          <a:xfrm>
            <a:off x="11322829" y="115792"/>
            <a:ext cx="639192" cy="618854"/>
          </a:xfrm>
          <a:prstGeom prst="rect">
            <a:avLst/>
          </a:prstGeom>
        </p:spPr>
      </p:pic>
      <p:pic>
        <p:nvPicPr>
          <p:cNvPr id="16" name="Picture 15">
            <a:extLst>
              <a:ext uri="{FF2B5EF4-FFF2-40B4-BE49-F238E27FC236}">
                <a16:creationId xmlns:a16="http://schemas.microsoft.com/office/drawing/2014/main" id="{C37F67BD-B5AC-9040-AE9D-5DD225661D94}"/>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16" name="Bildobjekt 10">
            <a:extLst>
              <a:ext uri="{FF2B5EF4-FFF2-40B4-BE49-F238E27FC236}">
                <a16:creationId xmlns:a16="http://schemas.microsoft.com/office/drawing/2014/main" id="{C62A5061-2F4D-6245-8593-63E75C363C4E}"/>
              </a:ext>
            </a:extLst>
          </p:cNvPr>
          <p:cNvPicPr>
            <a:picLocks noChangeAspect="1"/>
          </p:cNvPicPr>
          <p:nvPr userDrawn="1"/>
        </p:nvPicPr>
        <p:blipFill>
          <a:blip r:embed="rId2"/>
          <a:srcRect/>
          <a:stretch/>
        </p:blipFill>
        <p:spPr>
          <a:xfrm>
            <a:off x="11322829" y="115792"/>
            <a:ext cx="639192" cy="618854"/>
          </a:xfrm>
          <a:prstGeom prst="rect">
            <a:avLst/>
          </a:prstGeom>
        </p:spPr>
      </p:pic>
      <p:pic>
        <p:nvPicPr>
          <p:cNvPr id="17" name="Picture 16">
            <a:extLst>
              <a:ext uri="{FF2B5EF4-FFF2-40B4-BE49-F238E27FC236}">
                <a16:creationId xmlns:a16="http://schemas.microsoft.com/office/drawing/2014/main" id="{9EEF1D4D-7373-B041-AADE-7815080B45ED}"/>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gradFill>
            <a:gsLst>
              <a:gs pos="33000">
                <a:schemeClr val="bg1"/>
              </a:gs>
              <a:gs pos="13000">
                <a:schemeClr val="bg1"/>
              </a:gs>
              <a:gs pos="45000">
                <a:schemeClr val="accent1">
                  <a:lumMod val="5000"/>
                  <a:lumOff val="95000"/>
                </a:schemeClr>
              </a:gs>
              <a:gs pos="62000">
                <a:schemeClr val="accent1">
                  <a:lumMod val="45000"/>
                  <a:lumOff val="55000"/>
                </a:schemeClr>
              </a:gs>
              <a:gs pos="80000">
                <a:schemeClr val="accent1">
                  <a:lumMod val="45000"/>
                  <a:lumOff val="55000"/>
                </a:schemeClr>
              </a:gs>
              <a:gs pos="97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rgbClr val="002060"/>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rgbClr val="002060"/>
                </a:solidFill>
              </a:defRPr>
            </a:lvl1pPr>
          </a:lstStyle>
          <a:p>
            <a:pPr lvl="0"/>
            <a:r>
              <a:rPr lang="sv-SE" dirty="0" err="1"/>
              <a:t>presented</a:t>
            </a:r>
            <a:r>
              <a:rPr lang="sv-SE" dirty="0"/>
              <a:t> by &lt;</a:t>
            </a:r>
            <a:r>
              <a:rPr lang="sv-SE" dirty="0" err="1"/>
              <a:t>name</a:t>
            </a:r>
            <a:r>
              <a:rPr lang="sv-SE" dirty="0"/>
              <a:t> </a:t>
            </a:r>
            <a:r>
              <a:rPr lang="sv-SE" dirty="0" err="1"/>
              <a:t>nameson</a:t>
            </a:r>
            <a:r>
              <a:rPr lang="sv-SE" dirty="0"/>
              <a:t>&gt;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solidFill>
                  <a:srgbClr val="002060"/>
                </a:solidFill>
              </a:defRPr>
            </a:lvl1pPr>
          </a:lstStyle>
          <a:p>
            <a:fld id="{18896B66-0B3A-474C-9C9C-E4F07B1F5DAD}" type="datetime1">
              <a:rPr lang="sv-SE" smtClean="0"/>
              <a:pPr/>
              <a:t>2023-11-09</a:t>
            </a:fld>
            <a:endParaRPr lang="sv-SE" dirty="0"/>
          </a:p>
        </p:txBody>
      </p:sp>
      <p:pic>
        <p:nvPicPr>
          <p:cNvPr id="11" name="Picture 10">
            <a:extLst>
              <a:ext uri="{FF2B5EF4-FFF2-40B4-BE49-F238E27FC236}">
                <a16:creationId xmlns:a16="http://schemas.microsoft.com/office/drawing/2014/main" id="{4B67FC4D-38D0-984F-B2C9-2386E9AD1154}"/>
              </a:ext>
            </a:extLst>
          </p:cNvPr>
          <p:cNvPicPr/>
          <p:nvPr userDrawn="1"/>
        </p:nvPicPr>
        <p:blipFill>
          <a:blip r:embed="rId2"/>
          <a:stretch/>
        </p:blipFill>
        <p:spPr>
          <a:xfrm>
            <a:off x="8221287" y="317889"/>
            <a:ext cx="2743200" cy="740520"/>
          </a:xfrm>
          <a:prstGeom prst="rect">
            <a:avLst/>
          </a:prstGeom>
          <a:ln>
            <a:noFill/>
          </a:ln>
        </p:spPr>
      </p:pic>
      <p:pic>
        <p:nvPicPr>
          <p:cNvPr id="12" name="Picture 11">
            <a:extLst>
              <a:ext uri="{FF2B5EF4-FFF2-40B4-BE49-F238E27FC236}">
                <a16:creationId xmlns:a16="http://schemas.microsoft.com/office/drawing/2014/main" id="{C3666B5A-C8CE-934A-9EE4-6059C4D92693}"/>
              </a:ext>
            </a:extLst>
          </p:cNvPr>
          <p:cNvPicPr/>
          <p:nvPr userDrawn="1"/>
        </p:nvPicPr>
        <p:blipFill>
          <a:blip r:embed="rId3"/>
          <a:stretch/>
        </p:blipFill>
        <p:spPr>
          <a:xfrm>
            <a:off x="9020184" y="1211918"/>
            <a:ext cx="1828800" cy="493920"/>
          </a:xfrm>
          <a:prstGeom prst="rect">
            <a:avLst/>
          </a:prstGeom>
          <a:ln>
            <a:noFill/>
          </a:ln>
        </p:spPr>
      </p:pic>
      <p:pic>
        <p:nvPicPr>
          <p:cNvPr id="13" name="Bildobjekt 10">
            <a:extLst>
              <a:ext uri="{FF2B5EF4-FFF2-40B4-BE49-F238E27FC236}">
                <a16:creationId xmlns:a16="http://schemas.microsoft.com/office/drawing/2014/main" id="{94E2C7C9-EF76-1A49-BF12-1B994C95D887}"/>
              </a:ext>
            </a:extLst>
          </p:cNvPr>
          <p:cNvPicPr>
            <a:picLocks noChangeAspect="1"/>
          </p:cNvPicPr>
          <p:nvPr userDrawn="1"/>
        </p:nvPicPr>
        <p:blipFill>
          <a:blip r:embed="rId4"/>
          <a:srcRect/>
          <a:stretch/>
        </p:blipFill>
        <p:spPr>
          <a:xfrm>
            <a:off x="11116017" y="378722"/>
            <a:ext cx="639192" cy="618854"/>
          </a:xfrm>
          <a:prstGeom prst="rect">
            <a:avLst/>
          </a:prstGeom>
        </p:spPr>
      </p:pic>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AAB280BF-B6CB-E685-877C-4DB4C9D25589}"/>
              </a:ext>
            </a:extLst>
          </p:cNvPr>
          <p:cNvSpPr/>
          <p:nvPr userDrawn="1"/>
        </p:nvSpPr>
        <p:spPr>
          <a:xfrm>
            <a:off x="-2" y="0"/>
            <a:ext cx="12192000" cy="6858000"/>
          </a:xfrm>
          <a:prstGeom prst="rect">
            <a:avLst/>
          </a:prstGeom>
          <a:gradFill>
            <a:gsLst>
              <a:gs pos="33000">
                <a:schemeClr val="bg1"/>
              </a:gs>
              <a:gs pos="13000">
                <a:schemeClr val="bg1"/>
              </a:gs>
              <a:gs pos="45000">
                <a:schemeClr val="accent1">
                  <a:lumMod val="5000"/>
                  <a:lumOff val="95000"/>
                </a:schemeClr>
              </a:gs>
              <a:gs pos="62000">
                <a:schemeClr val="accent1">
                  <a:lumMod val="45000"/>
                  <a:lumOff val="55000"/>
                </a:schemeClr>
              </a:gs>
              <a:gs pos="80000">
                <a:schemeClr val="accent1">
                  <a:lumMod val="45000"/>
                  <a:lumOff val="55000"/>
                </a:schemeClr>
              </a:gs>
              <a:gs pos="97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342900" indent="-342900">
              <a:buClr>
                <a:srgbClr val="002060"/>
              </a:buClr>
              <a:buFont typeface="System Font Regular"/>
              <a:buChar char="⇒"/>
              <a:defRPr>
                <a:solidFill>
                  <a:srgbClr val="002060"/>
                </a:solidFill>
              </a:defRPr>
            </a:lvl1pPr>
            <a:lvl2pPr marL="82550" indent="0">
              <a:buNone/>
              <a:defRPr/>
            </a:lvl2pPr>
          </a:lstStyle>
          <a:p>
            <a:pPr lvl="0"/>
            <a:r>
              <a:rPr lang="en-US" dirty="0"/>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2" name="Rektangel 6">
            <a:extLst>
              <a:ext uri="{FF2B5EF4-FFF2-40B4-BE49-F238E27FC236}">
                <a16:creationId xmlns:a16="http://schemas.microsoft.com/office/drawing/2014/main" id="{A8486911-8159-C89A-A664-62F1988E9162}"/>
              </a:ext>
            </a:extLst>
          </p:cNvPr>
          <p:cNvSpPr/>
          <p:nvPr userDrawn="1"/>
        </p:nvSpPr>
        <p:spPr>
          <a:xfrm>
            <a:off x="-2" y="0"/>
            <a:ext cx="12192000" cy="6858000"/>
          </a:xfrm>
          <a:prstGeom prst="rect">
            <a:avLst/>
          </a:prstGeom>
          <a:gradFill>
            <a:gsLst>
              <a:gs pos="33000">
                <a:schemeClr val="bg1"/>
              </a:gs>
              <a:gs pos="13000">
                <a:schemeClr val="bg1"/>
              </a:gs>
              <a:gs pos="45000">
                <a:schemeClr val="accent1">
                  <a:lumMod val="5000"/>
                  <a:lumOff val="95000"/>
                </a:schemeClr>
              </a:gs>
              <a:gs pos="62000">
                <a:schemeClr val="accent1">
                  <a:lumMod val="45000"/>
                  <a:lumOff val="55000"/>
                </a:schemeClr>
              </a:gs>
              <a:gs pos="80000">
                <a:schemeClr val="accent1">
                  <a:lumMod val="45000"/>
                  <a:lumOff val="55000"/>
                </a:schemeClr>
              </a:gs>
              <a:gs pos="97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rgbClr val="002060"/>
                </a:solidFill>
                <a:latin typeface="+mn-lt"/>
              </a:defRPr>
            </a:lvl1pPr>
            <a:lvl2pPr marL="82550" indent="0">
              <a:buNone/>
              <a:defRPr/>
            </a:lvl2pPr>
          </a:lstStyle>
          <a:p>
            <a:pPr lvl="0"/>
            <a:r>
              <a:rPr lang="sv-SE" dirty="0"/>
              <a:t># (</a:t>
            </a:r>
            <a:r>
              <a:rPr lang="sv-SE" dirty="0" err="1"/>
              <a:t>chapter</a:t>
            </a:r>
            <a:r>
              <a:rPr lang="sv-SE" dirty="0"/>
              <a:t>)</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rgbClr val="002060"/>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dirty="0" err="1"/>
              <a:t>Headline</a:t>
            </a:r>
            <a:endParaRPr lang="sv-SE" dirty="0"/>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1322829" y="115792"/>
            <a:ext cx="639192" cy="618854"/>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15" name="Picture 14">
            <a:extLst>
              <a:ext uri="{FF2B5EF4-FFF2-40B4-BE49-F238E27FC236}">
                <a16:creationId xmlns:a16="http://schemas.microsoft.com/office/drawing/2014/main" id="{174A5298-4ACA-7742-A57F-3371751355A3}"/>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18" name="Bildobjekt 10">
            <a:extLst>
              <a:ext uri="{FF2B5EF4-FFF2-40B4-BE49-F238E27FC236}">
                <a16:creationId xmlns:a16="http://schemas.microsoft.com/office/drawing/2014/main" id="{71959E92-8204-0D41-AEDE-073034D7D3DA}"/>
              </a:ext>
            </a:extLst>
          </p:cNvPr>
          <p:cNvPicPr>
            <a:picLocks noChangeAspect="1"/>
          </p:cNvPicPr>
          <p:nvPr userDrawn="1"/>
        </p:nvPicPr>
        <p:blipFill>
          <a:blip r:embed="rId2"/>
          <a:srcRect/>
          <a:stretch/>
        </p:blipFill>
        <p:spPr>
          <a:xfrm>
            <a:off x="11322829" y="115792"/>
            <a:ext cx="639192" cy="618854"/>
          </a:xfrm>
          <a:prstGeom prst="rect">
            <a:avLst/>
          </a:prstGeom>
        </p:spPr>
      </p:pic>
      <p:pic>
        <p:nvPicPr>
          <p:cNvPr id="19" name="Picture 18">
            <a:extLst>
              <a:ext uri="{FF2B5EF4-FFF2-40B4-BE49-F238E27FC236}">
                <a16:creationId xmlns:a16="http://schemas.microsoft.com/office/drawing/2014/main" id="{DA0C2BAA-8573-A94E-8F00-B33B34591B68}"/>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21" name="Bildobjekt 10">
            <a:extLst>
              <a:ext uri="{FF2B5EF4-FFF2-40B4-BE49-F238E27FC236}">
                <a16:creationId xmlns:a16="http://schemas.microsoft.com/office/drawing/2014/main" id="{6696B712-7798-DD46-9F62-C21F49717061}"/>
              </a:ext>
            </a:extLst>
          </p:cNvPr>
          <p:cNvPicPr>
            <a:picLocks noChangeAspect="1"/>
          </p:cNvPicPr>
          <p:nvPr userDrawn="1"/>
        </p:nvPicPr>
        <p:blipFill>
          <a:blip r:embed="rId2"/>
          <a:srcRect/>
          <a:stretch/>
        </p:blipFill>
        <p:spPr>
          <a:xfrm>
            <a:off x="11322829" y="115792"/>
            <a:ext cx="639192" cy="618854"/>
          </a:xfrm>
          <a:prstGeom prst="rect">
            <a:avLst/>
          </a:prstGeom>
        </p:spPr>
      </p:pic>
      <p:pic>
        <p:nvPicPr>
          <p:cNvPr id="22" name="Picture 21">
            <a:extLst>
              <a:ext uri="{FF2B5EF4-FFF2-40B4-BE49-F238E27FC236}">
                <a16:creationId xmlns:a16="http://schemas.microsoft.com/office/drawing/2014/main" id="{B02DB27B-416C-F643-9EBB-98ECE7A7B679}"/>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rgbClr val="002060"/>
                </a:solidFill>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17" name="Bildobjekt 10">
            <a:extLst>
              <a:ext uri="{FF2B5EF4-FFF2-40B4-BE49-F238E27FC236}">
                <a16:creationId xmlns:a16="http://schemas.microsoft.com/office/drawing/2014/main" id="{E6ABB51F-748C-184F-AF52-0D57F3FA0B00}"/>
              </a:ext>
            </a:extLst>
          </p:cNvPr>
          <p:cNvPicPr>
            <a:picLocks noChangeAspect="1"/>
          </p:cNvPicPr>
          <p:nvPr userDrawn="1"/>
        </p:nvPicPr>
        <p:blipFill>
          <a:blip r:embed="rId2"/>
          <a:srcRect/>
          <a:stretch/>
        </p:blipFill>
        <p:spPr>
          <a:xfrm>
            <a:off x="11322829" y="115792"/>
            <a:ext cx="639192" cy="618854"/>
          </a:xfrm>
          <a:prstGeom prst="rect">
            <a:avLst/>
          </a:prstGeom>
        </p:spPr>
      </p:pic>
      <p:pic>
        <p:nvPicPr>
          <p:cNvPr id="18" name="Picture 17">
            <a:extLst>
              <a:ext uri="{FF2B5EF4-FFF2-40B4-BE49-F238E27FC236}">
                <a16:creationId xmlns:a16="http://schemas.microsoft.com/office/drawing/2014/main" id="{7BA4F693-0565-E446-8EC5-930E9F628BB6}"/>
              </a:ext>
            </a:extLst>
          </p:cNvPr>
          <p:cNvPicPr/>
          <p:nvPr userDrawn="1"/>
        </p:nvPicPr>
        <p:blipFill>
          <a:blip r:embed="rId3"/>
          <a:stretch/>
        </p:blipFill>
        <p:spPr>
          <a:xfrm>
            <a:off x="9630003" y="201114"/>
            <a:ext cx="1660358" cy="448210"/>
          </a:xfrm>
          <a:prstGeom prst="rect">
            <a:avLst/>
          </a:prstGeom>
          <a:ln>
            <a:noFill/>
          </a:ln>
        </p:spPr>
      </p:pic>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2023-11-09</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video" Target="https://www.youtube.com/embed/6pP-AIse7f0?start=3&amp;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sv-SE" dirty="0" err="1"/>
              <a:t>ESSnuSB</a:t>
            </a:r>
            <a:r>
              <a:rPr lang="sv-SE" dirty="0"/>
              <a:t> from source to </a:t>
            </a:r>
            <a:r>
              <a:rPr lang="sv-SE" dirty="0" err="1"/>
              <a:t>target</a:t>
            </a:r>
            <a:r>
              <a:rPr lang="sv-SE" dirty="0"/>
              <a:t> and plans for the </a:t>
            </a:r>
            <a:r>
              <a:rPr lang="sv-SE" dirty="0" err="1"/>
              <a:t>future</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Presentation PPFGA</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Natalia </a:t>
            </a:r>
            <a:r>
              <a:rPr lang="en-GB" dirty="0" err="1"/>
              <a:t>milas</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a:solidFill>
                  <a:schemeClr val="bg1"/>
                </a:solidFill>
              </a:rPr>
              <a:pPr/>
              <a:t>2023-11-09</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179693-A75F-29AA-2FD6-AE6FB0950F72}"/>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DA7486BC-2761-FC89-7AF2-F2BFC9F76666}"/>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B1C0148E-F835-D057-7ECD-8A4623DCC5AD}"/>
              </a:ext>
            </a:extLst>
          </p:cNvPr>
          <p:cNvSpPr>
            <a:spLocks noGrp="1"/>
          </p:cNvSpPr>
          <p:nvPr>
            <p:ph type="body" sz="quarter" idx="13"/>
          </p:nvPr>
        </p:nvSpPr>
        <p:spPr/>
        <p:txBody>
          <a:bodyPr/>
          <a:lstStyle/>
          <a:p>
            <a:r>
              <a:rPr lang="en-GB" dirty="0"/>
              <a:t>2</a:t>
            </a:r>
          </a:p>
        </p:txBody>
      </p:sp>
      <p:sp>
        <p:nvSpPr>
          <p:cNvPr id="6" name="Text Placeholder 5">
            <a:extLst>
              <a:ext uri="{FF2B5EF4-FFF2-40B4-BE49-F238E27FC236}">
                <a16:creationId xmlns:a16="http://schemas.microsoft.com/office/drawing/2014/main" id="{133C247B-DF4E-5BC5-71A8-9F355AD08285}"/>
              </a:ext>
            </a:extLst>
          </p:cNvPr>
          <p:cNvSpPr>
            <a:spLocks noGrp="1"/>
          </p:cNvSpPr>
          <p:nvPr>
            <p:ph type="body" sz="quarter" idx="14"/>
          </p:nvPr>
        </p:nvSpPr>
        <p:spPr/>
        <p:txBody>
          <a:bodyPr/>
          <a:lstStyle/>
          <a:p>
            <a:r>
              <a:rPr lang="en-GB" dirty="0"/>
              <a:t>Accelerator Physics and Beam Dynamics</a:t>
            </a:r>
          </a:p>
        </p:txBody>
      </p:sp>
      <p:pic>
        <p:nvPicPr>
          <p:cNvPr id="12" name="Picture Placeholder 11">
            <a:extLst>
              <a:ext uri="{FF2B5EF4-FFF2-40B4-BE49-F238E27FC236}">
                <a16:creationId xmlns:a16="http://schemas.microsoft.com/office/drawing/2014/main" id="{B8EA8124-A427-C927-312D-D6C08702AB7B}"/>
              </a:ext>
            </a:extLst>
          </p:cNvPr>
          <p:cNvPicPr>
            <a:picLocks noGrp="1" noChangeAspect="1"/>
          </p:cNvPicPr>
          <p:nvPr>
            <p:ph type="pic" sz="quarter" idx="12"/>
          </p:nvPr>
        </p:nvPicPr>
        <p:blipFill>
          <a:blip r:embed="rId2"/>
          <a:srcRect l="5000" r="5000"/>
          <a:stretch>
            <a:fillRect/>
          </a:stretch>
        </p:blipFill>
        <p:spPr>
          <a:xfrm rot="5400000">
            <a:off x="5905500" y="571500"/>
            <a:ext cx="6858000" cy="5715000"/>
          </a:xfrm>
        </p:spPr>
      </p:pic>
    </p:spTree>
    <p:extLst>
      <p:ext uri="{BB962C8B-B14F-4D97-AF65-F5344CB8AC3E}">
        <p14:creationId xmlns:p14="http://schemas.microsoft.com/office/powerpoint/2010/main" val="32208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A5E4-EC98-1837-886B-1E1AE7AC9D04}"/>
              </a:ext>
            </a:extLst>
          </p:cNvPr>
          <p:cNvSpPr>
            <a:spLocks noGrp="1"/>
          </p:cNvSpPr>
          <p:nvPr>
            <p:ph type="title"/>
          </p:nvPr>
        </p:nvSpPr>
        <p:spPr/>
        <p:txBody>
          <a:bodyPr/>
          <a:lstStyle/>
          <a:p>
            <a:r>
              <a:rPr lang="en-GB" dirty="0"/>
              <a:t>Synchrotrons vs </a:t>
            </a:r>
            <a:r>
              <a:rPr lang="en-GB" dirty="0" err="1"/>
              <a:t>Linacs</a:t>
            </a:r>
            <a:endParaRPr lang="en-GB" dirty="0"/>
          </a:p>
        </p:txBody>
      </p:sp>
      <p:sp>
        <p:nvSpPr>
          <p:cNvPr id="3" name="Footer Placeholder 2">
            <a:extLst>
              <a:ext uri="{FF2B5EF4-FFF2-40B4-BE49-F238E27FC236}">
                <a16:creationId xmlns:a16="http://schemas.microsoft.com/office/drawing/2014/main" id="{957CA6CD-F00D-ABD5-D55C-30E7EFFA7854}"/>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AFB2C9B-EC95-FE5E-3CDC-58DD840987C4}"/>
              </a:ext>
            </a:extLst>
          </p:cNvPr>
          <p:cNvSpPr>
            <a:spLocks noGrp="1"/>
          </p:cNvSpPr>
          <p:nvPr>
            <p:ph type="sldNum" sz="quarter" idx="12"/>
          </p:nvPr>
        </p:nvSpPr>
        <p:spPr/>
        <p:txBody>
          <a:bodyPr/>
          <a:lstStyle/>
          <a:p>
            <a:fld id="{F7283078-D760-1647-8B80-66BA8B52336D}" type="slidenum">
              <a:rPr lang="sv-SE" smtClean="0"/>
              <a:t>11</a:t>
            </a:fld>
            <a:endParaRPr lang="sv-SE" dirty="0"/>
          </a:p>
        </p:txBody>
      </p:sp>
      <p:sp>
        <p:nvSpPr>
          <p:cNvPr id="6" name="Content Placeholder 5">
            <a:extLst>
              <a:ext uri="{FF2B5EF4-FFF2-40B4-BE49-F238E27FC236}">
                <a16:creationId xmlns:a16="http://schemas.microsoft.com/office/drawing/2014/main" id="{2309034B-4B5C-C37F-3713-E59B430C9208}"/>
              </a:ext>
            </a:extLst>
          </p:cNvPr>
          <p:cNvSpPr>
            <a:spLocks noGrp="1"/>
          </p:cNvSpPr>
          <p:nvPr>
            <p:ph idx="1"/>
          </p:nvPr>
        </p:nvSpPr>
        <p:spPr>
          <a:xfrm>
            <a:off x="1094400" y="1116419"/>
            <a:ext cx="9365782" cy="5214043"/>
          </a:xfrm>
        </p:spPr>
        <p:txBody>
          <a:bodyPr/>
          <a:lstStyle/>
          <a:p>
            <a:pPr lvl="1">
              <a:buFont typeface="Wingdings" pitchFamily="2" charset="2"/>
              <a:buChar char="§"/>
            </a:pPr>
            <a:r>
              <a:rPr lang="en-GB" dirty="0" err="1"/>
              <a:t>Linac</a:t>
            </a:r>
            <a:endParaRPr lang="en-GB" dirty="0"/>
          </a:p>
          <a:p>
            <a:pPr lvl="1">
              <a:buFont typeface="Wingdings" pitchFamily="2" charset="2"/>
              <a:buChar char="§"/>
            </a:pPr>
            <a:endParaRPr lang="en-GB" dirty="0"/>
          </a:p>
          <a:p>
            <a:pPr lvl="1">
              <a:buFont typeface="Wingdings" pitchFamily="2" charset="2"/>
              <a:buChar char="§"/>
            </a:pPr>
            <a:endParaRPr lang="en-GB" dirty="0"/>
          </a:p>
          <a:p>
            <a:pPr lvl="1">
              <a:buFont typeface="Wingdings" pitchFamily="2" charset="2"/>
              <a:buChar char="§"/>
            </a:pPr>
            <a:endParaRPr lang="en-GB" dirty="0"/>
          </a:p>
          <a:p>
            <a:pPr lvl="1">
              <a:buFont typeface="Wingdings" pitchFamily="2" charset="2"/>
              <a:buChar char="§"/>
            </a:pPr>
            <a:endParaRPr lang="en-GB" dirty="0"/>
          </a:p>
          <a:p>
            <a:pPr lvl="1">
              <a:buFont typeface="Wingdings" pitchFamily="2" charset="2"/>
              <a:buChar char="§"/>
            </a:pPr>
            <a:r>
              <a:rPr lang="en-GB" dirty="0"/>
              <a:t>Synchrotrons</a:t>
            </a:r>
          </a:p>
        </p:txBody>
      </p:sp>
      <p:sp>
        <p:nvSpPr>
          <p:cNvPr id="7" name="Date Placeholder 6">
            <a:extLst>
              <a:ext uri="{FF2B5EF4-FFF2-40B4-BE49-F238E27FC236}">
                <a16:creationId xmlns:a16="http://schemas.microsoft.com/office/drawing/2014/main" id="{C9501AE7-907A-0463-E680-43029299479F}"/>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07F0AFE9-EC1A-1EB1-8B30-CBADF9ED9698}"/>
              </a:ext>
            </a:extLst>
          </p:cNvPr>
          <p:cNvPicPr>
            <a:picLocks noChangeAspect="1"/>
          </p:cNvPicPr>
          <p:nvPr/>
        </p:nvPicPr>
        <p:blipFill>
          <a:blip r:embed="rId2"/>
          <a:stretch>
            <a:fillRect/>
          </a:stretch>
        </p:blipFill>
        <p:spPr>
          <a:xfrm>
            <a:off x="1195647" y="1825166"/>
            <a:ext cx="9972024" cy="1162583"/>
          </a:xfrm>
          <a:prstGeom prst="rect">
            <a:avLst/>
          </a:prstGeom>
        </p:spPr>
      </p:pic>
      <p:pic>
        <p:nvPicPr>
          <p:cNvPr id="11" name="Picture 10">
            <a:extLst>
              <a:ext uri="{FF2B5EF4-FFF2-40B4-BE49-F238E27FC236}">
                <a16:creationId xmlns:a16="http://schemas.microsoft.com/office/drawing/2014/main" id="{7AADC826-D4F2-2BEE-499D-B0CAB87912EE}"/>
              </a:ext>
            </a:extLst>
          </p:cNvPr>
          <p:cNvPicPr>
            <a:picLocks noChangeAspect="1"/>
          </p:cNvPicPr>
          <p:nvPr/>
        </p:nvPicPr>
        <p:blipFill>
          <a:blip r:embed="rId3"/>
          <a:stretch>
            <a:fillRect/>
          </a:stretch>
        </p:blipFill>
        <p:spPr>
          <a:xfrm>
            <a:off x="3554922" y="2987749"/>
            <a:ext cx="5343451" cy="3624749"/>
          </a:xfrm>
          <a:prstGeom prst="rect">
            <a:avLst/>
          </a:prstGeom>
        </p:spPr>
      </p:pic>
      <p:sp>
        <p:nvSpPr>
          <p:cNvPr id="12" name="Rectangle 11">
            <a:extLst>
              <a:ext uri="{FF2B5EF4-FFF2-40B4-BE49-F238E27FC236}">
                <a16:creationId xmlns:a16="http://schemas.microsoft.com/office/drawing/2014/main" id="{D78C4AAE-1790-1790-81A8-6C77661E9D9E}"/>
              </a:ext>
            </a:extLst>
          </p:cNvPr>
          <p:cNvSpPr/>
          <p:nvPr/>
        </p:nvSpPr>
        <p:spPr>
          <a:xfrm>
            <a:off x="3456709" y="2846731"/>
            <a:ext cx="1030231" cy="481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025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50C9-EC4F-2296-21F2-370166A5199A}"/>
              </a:ext>
            </a:extLst>
          </p:cNvPr>
          <p:cNvSpPr>
            <a:spLocks noGrp="1"/>
          </p:cNvSpPr>
          <p:nvPr>
            <p:ph type="title"/>
          </p:nvPr>
        </p:nvSpPr>
        <p:spPr/>
        <p:txBody>
          <a:bodyPr/>
          <a:lstStyle/>
          <a:p>
            <a:r>
              <a:rPr lang="en-GB" dirty="0"/>
              <a:t>Synchrotrons vs </a:t>
            </a:r>
            <a:r>
              <a:rPr lang="en-GB" dirty="0" err="1"/>
              <a:t>Linacs</a:t>
            </a:r>
            <a:endParaRPr lang="en-GB" dirty="0"/>
          </a:p>
        </p:txBody>
      </p:sp>
      <p:sp>
        <p:nvSpPr>
          <p:cNvPr id="3" name="Footer Placeholder 2">
            <a:extLst>
              <a:ext uri="{FF2B5EF4-FFF2-40B4-BE49-F238E27FC236}">
                <a16:creationId xmlns:a16="http://schemas.microsoft.com/office/drawing/2014/main" id="{96B635E0-98D5-89C2-4A54-847B13A7F3C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6CC837D5-D894-A22B-3886-51209A3E2BAB}"/>
              </a:ext>
            </a:extLst>
          </p:cNvPr>
          <p:cNvSpPr>
            <a:spLocks noGrp="1"/>
          </p:cNvSpPr>
          <p:nvPr>
            <p:ph type="sldNum" sz="quarter" idx="12"/>
          </p:nvPr>
        </p:nvSpPr>
        <p:spPr/>
        <p:txBody>
          <a:bodyPr/>
          <a:lstStyle/>
          <a:p>
            <a:fld id="{F7283078-D760-1647-8B80-66BA8B52336D}" type="slidenum">
              <a:rPr lang="sv-SE" smtClean="0"/>
              <a:t>12</a:t>
            </a:fld>
            <a:endParaRPr lang="sv-SE" dirty="0"/>
          </a:p>
        </p:txBody>
      </p:sp>
      <p:sp>
        <p:nvSpPr>
          <p:cNvPr id="5" name="Text Placeholder 4">
            <a:extLst>
              <a:ext uri="{FF2B5EF4-FFF2-40B4-BE49-F238E27FC236}">
                <a16:creationId xmlns:a16="http://schemas.microsoft.com/office/drawing/2014/main" id="{F624682F-0644-DC54-B6FF-827836EE7BCA}"/>
              </a:ext>
            </a:extLst>
          </p:cNvPr>
          <p:cNvSpPr>
            <a:spLocks noGrp="1"/>
          </p:cNvSpPr>
          <p:nvPr>
            <p:ph type="body" sz="quarter" idx="14"/>
          </p:nvPr>
        </p:nvSpPr>
        <p:spPr/>
        <p:txBody>
          <a:bodyPr/>
          <a:lstStyle/>
          <a:p>
            <a:r>
              <a:rPr lang="en-GB" dirty="0"/>
              <a:t>Main differences</a:t>
            </a:r>
          </a:p>
        </p:txBody>
      </p:sp>
      <p:sp>
        <p:nvSpPr>
          <p:cNvPr id="6" name="Content Placeholder 5">
            <a:extLst>
              <a:ext uri="{FF2B5EF4-FFF2-40B4-BE49-F238E27FC236}">
                <a16:creationId xmlns:a16="http://schemas.microsoft.com/office/drawing/2014/main" id="{F0F39A36-71C7-E83A-0F94-4F113890DBCC}"/>
              </a:ext>
            </a:extLst>
          </p:cNvPr>
          <p:cNvSpPr>
            <a:spLocks noGrp="1"/>
          </p:cNvSpPr>
          <p:nvPr>
            <p:ph idx="1"/>
          </p:nvPr>
        </p:nvSpPr>
        <p:spPr/>
        <p:txBody>
          <a:bodyPr/>
          <a:lstStyle/>
          <a:p>
            <a:pPr lvl="1">
              <a:buFont typeface="Wingdings" pitchFamily="2" charset="2"/>
              <a:buChar char="§"/>
            </a:pPr>
            <a:r>
              <a:rPr lang="en-GB" dirty="0">
                <a:solidFill>
                  <a:srgbClr val="535353"/>
                </a:solidFill>
                <a:effectLst/>
                <a:latin typeface="Helvetica" pitchFamily="2" charset="0"/>
              </a:rPr>
              <a:t>Linear accelerators:</a:t>
            </a:r>
          </a:p>
          <a:p>
            <a:pPr lvl="2">
              <a:buFont typeface="Wingdings" pitchFamily="2" charset="2"/>
              <a:buChar char="§"/>
            </a:pPr>
            <a:r>
              <a:rPr lang="en-GB" dirty="0">
                <a:solidFill>
                  <a:srgbClr val="535353"/>
                </a:solidFill>
                <a:effectLst/>
                <a:latin typeface="Helvetica" pitchFamily="2" charset="0"/>
              </a:rPr>
              <a:t>Are mainly filled with cavities (and focusing elements)</a:t>
            </a:r>
          </a:p>
          <a:p>
            <a:pPr lvl="2">
              <a:buFont typeface="Wingdings" pitchFamily="2" charset="2"/>
              <a:buChar char="§"/>
            </a:pPr>
            <a:r>
              <a:rPr lang="en-GB" dirty="0">
                <a:solidFill>
                  <a:srgbClr val="535353"/>
                </a:solidFill>
                <a:effectLst/>
                <a:latin typeface="Helvetica" pitchFamily="2" charset="0"/>
              </a:rPr>
              <a:t>Do not have an ultimate energy</a:t>
            </a:r>
          </a:p>
          <a:p>
            <a:pPr lvl="2">
              <a:buFont typeface="Wingdings" pitchFamily="2" charset="2"/>
              <a:buChar char="§"/>
            </a:pPr>
            <a:r>
              <a:rPr lang="en-GB" dirty="0">
                <a:solidFill>
                  <a:srgbClr val="535353"/>
                </a:solidFill>
                <a:effectLst/>
                <a:latin typeface="Helvetica" pitchFamily="2" charset="0"/>
              </a:rPr>
              <a:t>Are single pass (errors do not accumulate)</a:t>
            </a:r>
          </a:p>
          <a:p>
            <a:pPr lvl="2">
              <a:buFont typeface="Wingdings" pitchFamily="2" charset="2"/>
              <a:buChar char="§"/>
            </a:pPr>
            <a:r>
              <a:rPr lang="en-GB" dirty="0">
                <a:solidFill>
                  <a:srgbClr val="535353"/>
                </a:solidFill>
                <a:effectLst/>
                <a:latin typeface="Helvetica" pitchFamily="2" charset="0"/>
              </a:rPr>
              <a:t>Can provide any pulse length (train of bunches)</a:t>
            </a:r>
          </a:p>
          <a:p>
            <a:pPr lvl="1">
              <a:buFont typeface="Wingdings" pitchFamily="2" charset="2"/>
              <a:buChar char="§"/>
            </a:pPr>
            <a:r>
              <a:rPr lang="en-GB" dirty="0">
                <a:solidFill>
                  <a:srgbClr val="535353"/>
                </a:solidFill>
                <a:effectLst/>
                <a:latin typeface="Helvetica" pitchFamily="2" charset="0"/>
              </a:rPr>
              <a:t>Circular accelerators (synchrotrons):</a:t>
            </a:r>
          </a:p>
          <a:p>
            <a:pPr lvl="2">
              <a:buFont typeface="Wingdings" pitchFamily="2" charset="2"/>
              <a:buChar char="§"/>
            </a:pPr>
            <a:r>
              <a:rPr lang="en-GB" dirty="0">
                <a:solidFill>
                  <a:srgbClr val="535353"/>
                </a:solidFill>
                <a:effectLst/>
                <a:latin typeface="Helvetica" pitchFamily="2" charset="0"/>
              </a:rPr>
              <a:t>Are mainly filled with dipoles and focusing elements</a:t>
            </a:r>
          </a:p>
          <a:p>
            <a:pPr lvl="2">
              <a:buFont typeface="Wingdings" pitchFamily="2" charset="2"/>
              <a:buChar char="§"/>
            </a:pPr>
            <a:r>
              <a:rPr lang="en-GB" dirty="0">
                <a:solidFill>
                  <a:srgbClr val="535353"/>
                </a:solidFill>
                <a:effectLst/>
                <a:latin typeface="Helvetica" pitchFamily="2" charset="0"/>
              </a:rPr>
              <a:t>Are limited in their ultimate energy </a:t>
            </a:r>
          </a:p>
          <a:p>
            <a:pPr lvl="2">
              <a:buFont typeface="Wingdings" pitchFamily="2" charset="2"/>
              <a:buChar char="§"/>
            </a:pPr>
            <a:r>
              <a:rPr lang="en-GB" dirty="0">
                <a:solidFill>
                  <a:srgbClr val="535353"/>
                </a:solidFill>
                <a:effectLst/>
                <a:latin typeface="Helvetica" pitchFamily="2" charset="0"/>
              </a:rPr>
              <a:t>Beam is accelerated for several thousands to millions of turns (errors accumulate)</a:t>
            </a:r>
          </a:p>
          <a:p>
            <a:pPr lvl="2">
              <a:buFont typeface="Wingdings" pitchFamily="2" charset="2"/>
              <a:buChar char="§"/>
            </a:pPr>
            <a:r>
              <a:rPr lang="en-GB" dirty="0">
                <a:solidFill>
                  <a:srgbClr val="535353"/>
                </a:solidFill>
                <a:effectLst/>
                <a:latin typeface="Helvetica" pitchFamily="2" charset="0"/>
              </a:rPr>
              <a:t>Maximum pulse length is limited to the circumference of the ring</a:t>
            </a:r>
          </a:p>
          <a:p>
            <a:pPr lvl="1">
              <a:buFont typeface="Wingdings" pitchFamily="2" charset="2"/>
              <a:buChar char="§"/>
            </a:pPr>
            <a:endParaRPr lang="en-GB" dirty="0"/>
          </a:p>
        </p:txBody>
      </p:sp>
      <p:sp>
        <p:nvSpPr>
          <p:cNvPr id="7" name="Date Placeholder 6">
            <a:extLst>
              <a:ext uri="{FF2B5EF4-FFF2-40B4-BE49-F238E27FC236}">
                <a16:creationId xmlns:a16="http://schemas.microsoft.com/office/drawing/2014/main" id="{6E9132CC-546C-A712-7ED3-47E1DF90BF06}"/>
              </a:ext>
            </a:extLst>
          </p:cNvPr>
          <p:cNvSpPr>
            <a:spLocks noGrp="1"/>
          </p:cNvSpPr>
          <p:nvPr>
            <p:ph type="dt" sz="half" idx="10"/>
          </p:nvPr>
        </p:nvSpPr>
        <p:spPr/>
        <p:txBody>
          <a:bodyPr/>
          <a:lstStyle/>
          <a:p>
            <a:fld id="{18896B66-0B3A-474C-9C9C-E4F07B1F5DAD}" type="datetime1">
              <a:rPr lang="sv-SE" smtClean="0"/>
              <a:t>2023-11-09</a:t>
            </a:fld>
            <a:endParaRPr lang="sv-SE" dirty="0"/>
          </a:p>
        </p:txBody>
      </p:sp>
    </p:spTree>
    <p:extLst>
      <p:ext uri="{BB962C8B-B14F-4D97-AF65-F5344CB8AC3E}">
        <p14:creationId xmlns:p14="http://schemas.microsoft.com/office/powerpoint/2010/main" val="408704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2081-43A2-39F1-897B-68AFBA5CBA94}"/>
              </a:ext>
            </a:extLst>
          </p:cNvPr>
          <p:cNvSpPr>
            <a:spLocks noGrp="1"/>
          </p:cNvSpPr>
          <p:nvPr>
            <p:ph type="title"/>
          </p:nvPr>
        </p:nvSpPr>
        <p:spPr/>
        <p:txBody>
          <a:bodyPr/>
          <a:lstStyle/>
          <a:p>
            <a:r>
              <a:rPr lang="en-GB" dirty="0"/>
              <a:t>Main elements in an accelerator</a:t>
            </a:r>
          </a:p>
        </p:txBody>
      </p:sp>
      <p:sp>
        <p:nvSpPr>
          <p:cNvPr id="3" name="Footer Placeholder 2">
            <a:extLst>
              <a:ext uri="{FF2B5EF4-FFF2-40B4-BE49-F238E27FC236}">
                <a16:creationId xmlns:a16="http://schemas.microsoft.com/office/drawing/2014/main" id="{DA59D10C-9A0A-6D44-52A9-898941C90978}"/>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B8189183-D4EA-57F7-2E68-F3D6E49E8065}"/>
              </a:ext>
            </a:extLst>
          </p:cNvPr>
          <p:cNvSpPr>
            <a:spLocks noGrp="1"/>
          </p:cNvSpPr>
          <p:nvPr>
            <p:ph type="sldNum" sz="quarter" idx="12"/>
          </p:nvPr>
        </p:nvSpPr>
        <p:spPr/>
        <p:txBody>
          <a:bodyPr/>
          <a:lstStyle/>
          <a:p>
            <a:fld id="{F7283078-D760-1647-8B80-66BA8B52336D}" type="slidenum">
              <a:rPr lang="sv-SE" smtClean="0"/>
              <a:t>13</a:t>
            </a:fld>
            <a:endParaRPr lang="sv-SE" dirty="0"/>
          </a:p>
        </p:txBody>
      </p:sp>
      <p:pic>
        <p:nvPicPr>
          <p:cNvPr id="9" name="Content Placeholder 8">
            <a:extLst>
              <a:ext uri="{FF2B5EF4-FFF2-40B4-BE49-F238E27FC236}">
                <a16:creationId xmlns:a16="http://schemas.microsoft.com/office/drawing/2014/main" id="{C624A101-358A-8722-1441-C3DC17F100BD}"/>
              </a:ext>
            </a:extLst>
          </p:cNvPr>
          <p:cNvPicPr>
            <a:picLocks noGrp="1" noChangeAspect="1"/>
          </p:cNvPicPr>
          <p:nvPr>
            <p:ph idx="1"/>
          </p:nvPr>
        </p:nvPicPr>
        <p:blipFill>
          <a:blip r:embed="rId2"/>
          <a:stretch>
            <a:fillRect/>
          </a:stretch>
        </p:blipFill>
        <p:spPr>
          <a:xfrm>
            <a:off x="1103709" y="1802293"/>
            <a:ext cx="2997200" cy="2438400"/>
          </a:xfrm>
        </p:spPr>
      </p:pic>
      <p:sp>
        <p:nvSpPr>
          <p:cNvPr id="7" name="Date Placeholder 6">
            <a:extLst>
              <a:ext uri="{FF2B5EF4-FFF2-40B4-BE49-F238E27FC236}">
                <a16:creationId xmlns:a16="http://schemas.microsoft.com/office/drawing/2014/main" id="{CB145EE1-1EE0-7D29-9D8A-C6F8770EF292}"/>
              </a:ext>
            </a:extLst>
          </p:cNvPr>
          <p:cNvSpPr>
            <a:spLocks noGrp="1"/>
          </p:cNvSpPr>
          <p:nvPr>
            <p:ph type="dt" sz="half" idx="10"/>
          </p:nvPr>
        </p:nvSpPr>
        <p:spPr/>
        <p:txBody>
          <a:bodyPr/>
          <a:lstStyle/>
          <a:p>
            <a:fld id="{18896B66-0B3A-474C-9C9C-E4F07B1F5DAD}" type="datetime1">
              <a:rPr lang="sv-SE" smtClean="0"/>
              <a:t>2023-11-10</a:t>
            </a:fld>
            <a:endParaRPr lang="sv-SE" dirty="0"/>
          </a:p>
        </p:txBody>
      </p:sp>
      <p:sp>
        <p:nvSpPr>
          <p:cNvPr id="10" name="TextBox 9">
            <a:extLst>
              <a:ext uri="{FF2B5EF4-FFF2-40B4-BE49-F238E27FC236}">
                <a16:creationId xmlns:a16="http://schemas.microsoft.com/office/drawing/2014/main" id="{0F7637A1-03F3-642A-8680-EAFBFF4E02BE}"/>
              </a:ext>
            </a:extLst>
          </p:cNvPr>
          <p:cNvSpPr txBox="1"/>
          <p:nvPr/>
        </p:nvSpPr>
        <p:spPr>
          <a:xfrm>
            <a:off x="1653972" y="1186091"/>
            <a:ext cx="1896673" cy="369332"/>
          </a:xfrm>
          <a:prstGeom prst="rect">
            <a:avLst/>
          </a:prstGeom>
          <a:noFill/>
        </p:spPr>
        <p:txBody>
          <a:bodyPr wrap="none" rtlCol="0">
            <a:spAutoFit/>
          </a:bodyPr>
          <a:lstStyle/>
          <a:p>
            <a:pPr algn="l"/>
            <a:r>
              <a:rPr lang="en-GB" dirty="0">
                <a:solidFill>
                  <a:srgbClr val="666666"/>
                </a:solidFill>
              </a:rPr>
              <a:t>Dipoles Magnets</a:t>
            </a:r>
          </a:p>
        </p:txBody>
      </p:sp>
      <p:pic>
        <p:nvPicPr>
          <p:cNvPr id="12" name="Picture 11">
            <a:extLst>
              <a:ext uri="{FF2B5EF4-FFF2-40B4-BE49-F238E27FC236}">
                <a16:creationId xmlns:a16="http://schemas.microsoft.com/office/drawing/2014/main" id="{965CF7A2-BC10-8058-7904-7B853548D921}"/>
              </a:ext>
            </a:extLst>
          </p:cNvPr>
          <p:cNvPicPr>
            <a:picLocks noChangeAspect="1"/>
          </p:cNvPicPr>
          <p:nvPr/>
        </p:nvPicPr>
        <p:blipFill>
          <a:blip r:embed="rId3"/>
          <a:stretch>
            <a:fillRect/>
          </a:stretch>
        </p:blipFill>
        <p:spPr>
          <a:xfrm>
            <a:off x="4816023" y="1712837"/>
            <a:ext cx="2771011" cy="2617307"/>
          </a:xfrm>
          <a:prstGeom prst="rect">
            <a:avLst/>
          </a:prstGeom>
        </p:spPr>
      </p:pic>
      <p:sp>
        <p:nvSpPr>
          <p:cNvPr id="13" name="TextBox 12">
            <a:extLst>
              <a:ext uri="{FF2B5EF4-FFF2-40B4-BE49-F238E27FC236}">
                <a16:creationId xmlns:a16="http://schemas.microsoft.com/office/drawing/2014/main" id="{0D434EAC-C111-F2D0-1162-9AF8019A812A}"/>
              </a:ext>
            </a:extLst>
          </p:cNvPr>
          <p:cNvSpPr txBox="1"/>
          <p:nvPr/>
        </p:nvSpPr>
        <p:spPr>
          <a:xfrm>
            <a:off x="7586298" y="1186091"/>
            <a:ext cx="2348720" cy="369332"/>
          </a:xfrm>
          <a:prstGeom prst="rect">
            <a:avLst/>
          </a:prstGeom>
          <a:noFill/>
        </p:spPr>
        <p:txBody>
          <a:bodyPr wrap="none" rtlCol="0">
            <a:spAutoFit/>
          </a:bodyPr>
          <a:lstStyle/>
          <a:p>
            <a:pPr algn="l"/>
            <a:r>
              <a:rPr lang="en-GB" dirty="0">
                <a:solidFill>
                  <a:srgbClr val="666666"/>
                </a:solidFill>
              </a:rPr>
              <a:t>Quadrupole Magnets</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CCD3B9E9-5D85-AA07-C737-BC562D3FFC05}"/>
                  </a:ext>
                </a:extLst>
              </p:cNvPr>
              <p:cNvSpPr txBox="1"/>
              <p:nvPr/>
            </p:nvSpPr>
            <p:spPr>
              <a:xfrm>
                <a:off x="1684652" y="4433342"/>
                <a:ext cx="1994136" cy="60266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solidFill>
                            <a:srgbClr val="666666"/>
                          </a:solidFill>
                          <a:latin typeface="Cambria Math" panose="02040503050406030204" pitchFamily="18" charset="0"/>
                        </a:rPr>
                        <m:t>𝐹</m:t>
                      </m:r>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𝑞</m:t>
                      </m:r>
                      <m:r>
                        <a:rPr lang="en-US" b="0" i="1" smtClean="0">
                          <a:solidFill>
                            <a:srgbClr val="666666"/>
                          </a:solidFill>
                          <a:latin typeface="Cambria Math" panose="02040503050406030204" pitchFamily="18" charset="0"/>
                        </a:rPr>
                        <m:t> </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𝑣</m:t>
                          </m:r>
                        </m:e>
                        <m:sub>
                          <m:r>
                            <a:rPr lang="en-US" b="0" i="1" smtClean="0">
                              <a:solidFill>
                                <a:srgbClr val="666666"/>
                              </a:solidFill>
                              <a:latin typeface="Cambria Math" panose="02040503050406030204" pitchFamily="18" charset="0"/>
                            </a:rPr>
                            <m:t>𝑧</m:t>
                          </m:r>
                        </m:sub>
                      </m:sSub>
                      <m:r>
                        <a:rPr lang="en-US" b="0" i="1" smtClean="0">
                          <a:solidFill>
                            <a:srgbClr val="666666"/>
                          </a:solidFill>
                          <a:latin typeface="Cambria Math" panose="02040503050406030204" pitchFamily="18" charset="0"/>
                        </a:rPr>
                        <m:t> </m:t>
                      </m:r>
                      <m:r>
                        <a:rPr lang="en-US" b="0" i="1" smtClean="0">
                          <a:solidFill>
                            <a:srgbClr val="666666"/>
                          </a:solidFill>
                          <a:latin typeface="Cambria Math" panose="02040503050406030204" pitchFamily="18" charset="0"/>
                        </a:rPr>
                        <m:t>𝐵</m:t>
                      </m:r>
                      <m:r>
                        <a:rPr lang="en-US" b="0" i="1" smtClean="0">
                          <a:solidFill>
                            <a:srgbClr val="666666"/>
                          </a:solidFill>
                          <a:latin typeface="Cambria Math" panose="02040503050406030204" pitchFamily="18" charset="0"/>
                        </a:rPr>
                        <m:t>= </m:t>
                      </m:r>
                      <m:f>
                        <m:fPr>
                          <m:ctrlPr>
                            <a:rPr lang="en-US" b="0" i="1" smtClean="0">
                              <a:solidFill>
                                <a:srgbClr val="666666"/>
                              </a:solidFill>
                              <a:latin typeface="Cambria Math" panose="02040503050406030204" pitchFamily="18" charset="0"/>
                            </a:rPr>
                          </m:ctrlPr>
                        </m:fPr>
                        <m:num>
                          <m:r>
                            <a:rPr lang="en-US" b="0" i="1" smtClean="0">
                              <a:solidFill>
                                <a:srgbClr val="666666"/>
                              </a:solidFill>
                              <a:latin typeface="Cambria Math" panose="02040503050406030204" pitchFamily="18" charset="0"/>
                            </a:rPr>
                            <m:t>𝑚</m:t>
                          </m:r>
                          <m:sSup>
                            <m:sSupPr>
                              <m:ctrlPr>
                                <a:rPr lang="en-US" b="0" i="1" smtClean="0">
                                  <a:solidFill>
                                    <a:srgbClr val="666666"/>
                                  </a:solidFill>
                                  <a:latin typeface="Cambria Math" panose="02040503050406030204" pitchFamily="18" charset="0"/>
                                </a:rPr>
                              </m:ctrlPr>
                            </m:sSupPr>
                            <m:e>
                              <m:sSub>
                                <m:sSubPr>
                                  <m:ctrlPr>
                                    <a:rPr lang="en-US" i="1">
                                      <a:solidFill>
                                        <a:srgbClr val="666666"/>
                                      </a:solidFill>
                                      <a:latin typeface="Cambria Math" panose="02040503050406030204" pitchFamily="18" charset="0"/>
                                    </a:rPr>
                                  </m:ctrlPr>
                                </m:sSubPr>
                                <m:e>
                                  <m:r>
                                    <a:rPr lang="en-US" i="1">
                                      <a:solidFill>
                                        <a:srgbClr val="666666"/>
                                      </a:solidFill>
                                      <a:latin typeface="Cambria Math" panose="02040503050406030204" pitchFamily="18" charset="0"/>
                                    </a:rPr>
                                    <m:t>𝑣</m:t>
                                  </m:r>
                                </m:e>
                                <m:sub>
                                  <m:r>
                                    <a:rPr lang="en-US" i="1">
                                      <a:solidFill>
                                        <a:srgbClr val="666666"/>
                                      </a:solidFill>
                                      <a:latin typeface="Cambria Math" panose="02040503050406030204" pitchFamily="18" charset="0"/>
                                    </a:rPr>
                                    <m:t>𝑧</m:t>
                                  </m:r>
                                </m:sub>
                              </m:sSub>
                            </m:e>
                            <m:sup>
                              <m:r>
                                <a:rPr lang="en-US" b="0" i="1" smtClean="0">
                                  <a:solidFill>
                                    <a:srgbClr val="666666"/>
                                  </a:solidFill>
                                  <a:latin typeface="Cambria Math" panose="02040503050406030204" pitchFamily="18" charset="0"/>
                                </a:rPr>
                                <m:t>2</m:t>
                              </m:r>
                            </m:sup>
                          </m:sSup>
                        </m:num>
                        <m:den>
                          <m:r>
                            <a:rPr lang="en-US" b="0" i="1" smtClean="0">
                              <a:solidFill>
                                <a:srgbClr val="666666"/>
                              </a:solidFill>
                              <a:latin typeface="Cambria Math" panose="02040503050406030204" pitchFamily="18" charset="0"/>
                              <a:ea typeface="Cambria Math" panose="02040503050406030204" pitchFamily="18" charset="0"/>
                            </a:rPr>
                            <m:t>𝜌</m:t>
                          </m:r>
                        </m:den>
                      </m:f>
                    </m:oMath>
                  </m:oMathPara>
                </a14:m>
                <a:endParaRPr lang="en-GB" dirty="0">
                  <a:solidFill>
                    <a:srgbClr val="666666"/>
                  </a:solidFill>
                </a:endParaRPr>
              </a:p>
            </p:txBody>
          </p:sp>
        </mc:Choice>
        <mc:Fallback>
          <p:sp>
            <p:nvSpPr>
              <p:cNvPr id="14" name="TextBox 13">
                <a:extLst>
                  <a:ext uri="{FF2B5EF4-FFF2-40B4-BE49-F238E27FC236}">
                    <a16:creationId xmlns:a16="http://schemas.microsoft.com/office/drawing/2014/main" id="{CCD3B9E9-5D85-AA07-C737-BC562D3FFC05}"/>
                  </a:ext>
                </a:extLst>
              </p:cNvPr>
              <p:cNvSpPr txBox="1">
                <a:spLocks noRot="1" noChangeAspect="1" noMove="1" noResize="1" noEditPoints="1" noAdjustHandles="1" noChangeArrowheads="1" noChangeShapeType="1" noTextEdit="1"/>
              </p:cNvSpPr>
              <p:nvPr/>
            </p:nvSpPr>
            <p:spPr>
              <a:xfrm>
                <a:off x="1684652" y="4433342"/>
                <a:ext cx="1994136" cy="602665"/>
              </a:xfrm>
              <a:prstGeom prst="rect">
                <a:avLst/>
              </a:prstGeom>
              <a:blipFill>
                <a:blip r:embed="rId4"/>
                <a:stretch>
                  <a:fillRect l="-1899" b="-12245"/>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ADA93DB9-EA57-1AF1-51DA-721DCF35B7B2}"/>
              </a:ext>
            </a:extLst>
          </p:cNvPr>
          <p:cNvSpPr txBox="1"/>
          <p:nvPr/>
        </p:nvSpPr>
        <p:spPr>
          <a:xfrm>
            <a:off x="1002221" y="5201640"/>
            <a:ext cx="3198376" cy="646331"/>
          </a:xfrm>
          <a:prstGeom prst="rect">
            <a:avLst/>
          </a:prstGeom>
          <a:noFill/>
        </p:spPr>
        <p:txBody>
          <a:bodyPr wrap="none" rtlCol="0">
            <a:spAutoFit/>
          </a:bodyPr>
          <a:lstStyle/>
          <a:p>
            <a:pPr algn="l"/>
            <a:r>
              <a:rPr lang="en-GB" dirty="0">
                <a:solidFill>
                  <a:srgbClr val="666666"/>
                </a:solidFill>
              </a:rPr>
              <a:t>Defines of the main trajectory</a:t>
            </a:r>
          </a:p>
          <a:p>
            <a:pPr algn="l"/>
            <a:r>
              <a:rPr lang="en-GB" dirty="0">
                <a:solidFill>
                  <a:srgbClr val="666666"/>
                </a:solidFill>
              </a:rPr>
              <a:t>Inherently energy dependent</a:t>
            </a:r>
          </a:p>
        </p:txBody>
      </p:sp>
      <p:cxnSp>
        <p:nvCxnSpPr>
          <p:cNvPr id="17" name="Straight Arrow Connector 16">
            <a:extLst>
              <a:ext uri="{FF2B5EF4-FFF2-40B4-BE49-F238E27FC236}">
                <a16:creationId xmlns:a16="http://schemas.microsoft.com/office/drawing/2014/main" id="{48AF3C51-DC41-2C73-5BB0-E1FB636A96E7}"/>
              </a:ext>
            </a:extLst>
          </p:cNvPr>
          <p:cNvCxnSpPr/>
          <p:nvPr/>
        </p:nvCxnSpPr>
        <p:spPr>
          <a:xfrm>
            <a:off x="8187070" y="3021492"/>
            <a:ext cx="380645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Straight Connector 20">
            <a:extLst>
              <a:ext uri="{FF2B5EF4-FFF2-40B4-BE49-F238E27FC236}">
                <a16:creationId xmlns:a16="http://schemas.microsoft.com/office/drawing/2014/main" id="{4D870C8C-E5BF-6FF2-4799-2A7D31B30B25}"/>
              </a:ext>
            </a:extLst>
          </p:cNvPr>
          <p:cNvCxnSpPr/>
          <p:nvPr/>
        </p:nvCxnSpPr>
        <p:spPr>
          <a:xfrm>
            <a:off x="8317637" y="2711302"/>
            <a:ext cx="8503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2D2D1DF-E5CD-3E45-CE7C-B4F82BB5661B}"/>
              </a:ext>
            </a:extLst>
          </p:cNvPr>
          <p:cNvCxnSpPr/>
          <p:nvPr/>
        </p:nvCxnSpPr>
        <p:spPr>
          <a:xfrm>
            <a:off x="8317637" y="2480930"/>
            <a:ext cx="8503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E0655FDF-0646-85D3-975F-B766B700C743}"/>
              </a:ext>
            </a:extLst>
          </p:cNvPr>
          <p:cNvCxnSpPr/>
          <p:nvPr/>
        </p:nvCxnSpPr>
        <p:spPr>
          <a:xfrm>
            <a:off x="8310104" y="2254103"/>
            <a:ext cx="8503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B3998E3-2DC0-E21A-F98F-81F17CFD7163}"/>
              </a:ext>
            </a:extLst>
          </p:cNvPr>
          <p:cNvCxnSpPr/>
          <p:nvPr/>
        </p:nvCxnSpPr>
        <p:spPr>
          <a:xfrm>
            <a:off x="9167372" y="2711302"/>
            <a:ext cx="2166935" cy="310189"/>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F059EA9-4DAC-29B8-9018-52505504FF2A}"/>
              </a:ext>
            </a:extLst>
          </p:cNvPr>
          <p:cNvCxnSpPr>
            <a:cxnSpLocks/>
          </p:cNvCxnSpPr>
          <p:nvPr/>
        </p:nvCxnSpPr>
        <p:spPr>
          <a:xfrm>
            <a:off x="9167372" y="2477313"/>
            <a:ext cx="2166935" cy="544178"/>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1B4C981-7C43-E259-318D-FCA8005B6B54}"/>
              </a:ext>
            </a:extLst>
          </p:cNvPr>
          <p:cNvCxnSpPr>
            <a:cxnSpLocks/>
          </p:cNvCxnSpPr>
          <p:nvPr/>
        </p:nvCxnSpPr>
        <p:spPr>
          <a:xfrm>
            <a:off x="9167372" y="2254103"/>
            <a:ext cx="2166935" cy="767388"/>
          </a:xfrm>
          <a:prstGeom prst="line">
            <a:avLst/>
          </a:prstGeom>
        </p:spPr>
        <p:style>
          <a:lnRef idx="1">
            <a:schemeClr val="accent2"/>
          </a:lnRef>
          <a:fillRef idx="0">
            <a:schemeClr val="accent2"/>
          </a:fillRef>
          <a:effectRef idx="0">
            <a:schemeClr val="accent2"/>
          </a:effectRef>
          <a:fontRef idx="minor">
            <a:schemeClr val="tx1"/>
          </a:fontRef>
        </p:style>
      </p:cxnSp>
      <p:sp>
        <p:nvSpPr>
          <p:cNvPr id="19" name="Sort 18">
            <a:extLst>
              <a:ext uri="{FF2B5EF4-FFF2-40B4-BE49-F238E27FC236}">
                <a16:creationId xmlns:a16="http://schemas.microsoft.com/office/drawing/2014/main" id="{EB0BE63F-CFE0-DB5E-7264-54CA73EC0144}"/>
              </a:ext>
            </a:extLst>
          </p:cNvPr>
          <p:cNvSpPr/>
          <p:nvPr/>
        </p:nvSpPr>
        <p:spPr>
          <a:xfrm>
            <a:off x="9037446" y="2006931"/>
            <a:ext cx="259852" cy="2029121"/>
          </a:xfrm>
          <a:prstGeom prst="flowChartSo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eft Brace 31">
            <a:extLst>
              <a:ext uri="{FF2B5EF4-FFF2-40B4-BE49-F238E27FC236}">
                <a16:creationId xmlns:a16="http://schemas.microsoft.com/office/drawing/2014/main" id="{005D3A16-20E3-6683-47AD-D80CC6697261}"/>
              </a:ext>
            </a:extLst>
          </p:cNvPr>
          <p:cNvSpPr/>
          <p:nvPr/>
        </p:nvSpPr>
        <p:spPr>
          <a:xfrm>
            <a:off x="8057602" y="2242735"/>
            <a:ext cx="264730" cy="7673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e 32">
            <a:extLst>
              <a:ext uri="{FF2B5EF4-FFF2-40B4-BE49-F238E27FC236}">
                <a16:creationId xmlns:a16="http://schemas.microsoft.com/office/drawing/2014/main" id="{2A55220A-452F-EF79-9432-2614ABDB5C2D}"/>
              </a:ext>
            </a:extLst>
          </p:cNvPr>
          <p:cNvSpPr/>
          <p:nvPr/>
        </p:nvSpPr>
        <p:spPr>
          <a:xfrm rot="16200000">
            <a:off x="10183437" y="2208395"/>
            <a:ext cx="264730" cy="20370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a:extLst>
              <a:ext uri="{FF2B5EF4-FFF2-40B4-BE49-F238E27FC236}">
                <a16:creationId xmlns:a16="http://schemas.microsoft.com/office/drawing/2014/main" id="{545A7E13-0C10-D600-8FCE-C1F75666A3E0}"/>
              </a:ext>
            </a:extLst>
          </p:cNvPr>
          <p:cNvSpPr txBox="1"/>
          <p:nvPr/>
        </p:nvSpPr>
        <p:spPr>
          <a:xfrm>
            <a:off x="7761767" y="2477313"/>
            <a:ext cx="290464" cy="369332"/>
          </a:xfrm>
          <a:prstGeom prst="rect">
            <a:avLst/>
          </a:prstGeom>
          <a:noFill/>
        </p:spPr>
        <p:txBody>
          <a:bodyPr wrap="none" rtlCol="0">
            <a:spAutoFit/>
          </a:bodyPr>
          <a:lstStyle/>
          <a:p>
            <a:pPr algn="l"/>
            <a:r>
              <a:rPr lang="en-GB" dirty="0">
                <a:solidFill>
                  <a:srgbClr val="666666"/>
                </a:solidFill>
              </a:rPr>
              <a:t>x</a:t>
            </a:r>
          </a:p>
        </p:txBody>
      </p:sp>
      <p:sp>
        <p:nvSpPr>
          <p:cNvPr id="35" name="TextBox 34">
            <a:extLst>
              <a:ext uri="{FF2B5EF4-FFF2-40B4-BE49-F238E27FC236}">
                <a16:creationId xmlns:a16="http://schemas.microsoft.com/office/drawing/2014/main" id="{99DDE55F-F18A-62EC-40DD-EBE4AB5FA0F2}"/>
              </a:ext>
            </a:extLst>
          </p:cNvPr>
          <p:cNvSpPr txBox="1"/>
          <p:nvPr/>
        </p:nvSpPr>
        <p:spPr>
          <a:xfrm>
            <a:off x="10173245" y="3331680"/>
            <a:ext cx="256802" cy="369332"/>
          </a:xfrm>
          <a:prstGeom prst="rect">
            <a:avLst/>
          </a:prstGeom>
          <a:noFill/>
        </p:spPr>
        <p:txBody>
          <a:bodyPr wrap="none" rtlCol="0">
            <a:spAutoFit/>
          </a:bodyPr>
          <a:lstStyle/>
          <a:p>
            <a:pPr algn="l"/>
            <a:r>
              <a:rPr lang="en-GB" dirty="0">
                <a:solidFill>
                  <a:srgbClr val="666666"/>
                </a:solidFill>
              </a:rPr>
              <a:t>f</a:t>
            </a:r>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6AD12963-0941-6DC6-46DC-D16189A04EB5}"/>
                  </a:ext>
                </a:extLst>
              </p:cNvPr>
              <p:cNvSpPr txBox="1"/>
              <p:nvPr/>
            </p:nvSpPr>
            <p:spPr>
              <a:xfrm>
                <a:off x="6896272" y="4359778"/>
                <a:ext cx="2073837" cy="29892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𝐹</m:t>
                          </m:r>
                        </m:e>
                        <m:sub>
                          <m:r>
                            <a:rPr lang="en-US" b="0" i="1" smtClean="0">
                              <a:solidFill>
                                <a:srgbClr val="666666"/>
                              </a:solidFill>
                              <a:latin typeface="Cambria Math" panose="02040503050406030204" pitchFamily="18" charset="0"/>
                            </a:rPr>
                            <m:t>𝑥</m:t>
                          </m:r>
                        </m:sub>
                      </m:sSub>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𝑎𝑥</m:t>
                      </m:r>
                      <m:r>
                        <a:rPr lang="en-US" b="0" i="1" smtClean="0">
                          <a:solidFill>
                            <a:srgbClr val="666666"/>
                          </a:solidFill>
                          <a:latin typeface="Cambria Math" panose="02040503050406030204" pitchFamily="18" charset="0"/>
                        </a:rPr>
                        <m:t>=</m:t>
                      </m:r>
                      <m:r>
                        <a:rPr lang="en-US" b="0" i="0" smtClean="0">
                          <a:solidFill>
                            <a:srgbClr val="666666"/>
                          </a:solidFill>
                          <a:latin typeface="Cambria Math" panose="02040503050406030204" pitchFamily="18" charset="0"/>
                        </a:rPr>
                        <m:t>−</m:t>
                      </m:r>
                      <m:r>
                        <m:rPr>
                          <m:sty m:val="p"/>
                        </m:rPr>
                        <a:rPr lang="en-US" b="0" i="0" smtClean="0">
                          <a:solidFill>
                            <a:srgbClr val="666666"/>
                          </a:solidFill>
                          <a:latin typeface="Cambria Math" panose="02040503050406030204" pitchFamily="18" charset="0"/>
                        </a:rPr>
                        <m:t>q</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𝑣</m:t>
                          </m:r>
                        </m:e>
                        <m:sub>
                          <m:r>
                            <a:rPr lang="en-US" b="0" i="1" smtClean="0">
                              <a:solidFill>
                                <a:srgbClr val="666666"/>
                              </a:solidFill>
                              <a:latin typeface="Cambria Math" panose="02040503050406030204" pitchFamily="18" charset="0"/>
                            </a:rPr>
                            <m:t>𝑧</m:t>
                          </m:r>
                        </m:sub>
                      </m:sSub>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𝐵</m:t>
                          </m:r>
                        </m:e>
                        <m:sub>
                          <m:r>
                            <a:rPr lang="en-US" b="0" i="1" smtClean="0">
                              <a:solidFill>
                                <a:srgbClr val="666666"/>
                              </a:solidFill>
                              <a:latin typeface="Cambria Math" panose="02040503050406030204" pitchFamily="18" charset="0"/>
                            </a:rPr>
                            <m:t>𝑦</m:t>
                          </m:r>
                        </m:sub>
                      </m:sSub>
                    </m:oMath>
                  </m:oMathPara>
                </a14:m>
                <a:endParaRPr lang="en-GB" dirty="0">
                  <a:solidFill>
                    <a:srgbClr val="666666"/>
                  </a:solidFill>
                </a:endParaRPr>
              </a:p>
            </p:txBody>
          </p:sp>
        </mc:Choice>
        <mc:Fallback>
          <p:sp>
            <p:nvSpPr>
              <p:cNvPr id="36" name="TextBox 35">
                <a:extLst>
                  <a:ext uri="{FF2B5EF4-FFF2-40B4-BE49-F238E27FC236}">
                    <a16:creationId xmlns:a16="http://schemas.microsoft.com/office/drawing/2014/main" id="{6AD12963-0941-6DC6-46DC-D16189A04EB5}"/>
                  </a:ext>
                </a:extLst>
              </p:cNvPr>
              <p:cNvSpPr txBox="1">
                <a:spLocks noRot="1" noChangeAspect="1" noMove="1" noResize="1" noEditPoints="1" noAdjustHandles="1" noChangeArrowheads="1" noChangeShapeType="1" noTextEdit="1"/>
              </p:cNvSpPr>
              <p:nvPr/>
            </p:nvSpPr>
            <p:spPr>
              <a:xfrm>
                <a:off x="6896272" y="4359778"/>
                <a:ext cx="2073837" cy="298928"/>
              </a:xfrm>
              <a:prstGeom prst="rect">
                <a:avLst/>
              </a:prstGeom>
              <a:blipFill>
                <a:blip r:embed="rId5"/>
                <a:stretch>
                  <a:fillRect l="-1212" b="-20833"/>
                </a:stretch>
              </a:blipFill>
            </p:spPr>
            <p:txBody>
              <a:bodyPr/>
              <a:lstStyle/>
              <a:p>
                <a:r>
                  <a:rPr lang="en-GB">
                    <a:noFill/>
                  </a:rPr>
                  <a:t> </a:t>
                </a:r>
              </a:p>
            </p:txBody>
          </p:sp>
        </mc:Fallback>
      </mc:AlternateContent>
      <p:pic>
        <p:nvPicPr>
          <p:cNvPr id="38" name="Picture 37">
            <a:extLst>
              <a:ext uri="{FF2B5EF4-FFF2-40B4-BE49-F238E27FC236}">
                <a16:creationId xmlns:a16="http://schemas.microsoft.com/office/drawing/2014/main" id="{2B3AC047-A5C1-9316-26D3-B6EEE46EA15E}"/>
              </a:ext>
            </a:extLst>
          </p:cNvPr>
          <p:cNvPicPr>
            <a:picLocks noChangeAspect="1"/>
          </p:cNvPicPr>
          <p:nvPr/>
        </p:nvPicPr>
        <p:blipFill>
          <a:blip r:embed="rId6"/>
          <a:stretch>
            <a:fillRect/>
          </a:stretch>
        </p:blipFill>
        <p:spPr>
          <a:xfrm>
            <a:off x="6143261" y="5252034"/>
            <a:ext cx="4834144" cy="1259211"/>
          </a:xfrm>
          <a:prstGeom prst="rect">
            <a:avLst/>
          </a:prstGeom>
        </p:spPr>
      </p:pic>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094FA285-8F09-E502-3BA9-F9429FAF65FE}"/>
                  </a:ext>
                </a:extLst>
              </p:cNvPr>
              <p:cNvSpPr txBox="1"/>
              <p:nvPr/>
            </p:nvSpPr>
            <p:spPr>
              <a:xfrm>
                <a:off x="6896273" y="4781516"/>
                <a:ext cx="1730987" cy="29892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𝐹</m:t>
                          </m:r>
                        </m:e>
                        <m:sub>
                          <m:r>
                            <a:rPr lang="en-US" b="0" i="1" smtClean="0">
                              <a:solidFill>
                                <a:srgbClr val="666666"/>
                              </a:solidFill>
                              <a:latin typeface="Cambria Math" panose="02040503050406030204" pitchFamily="18" charset="0"/>
                            </a:rPr>
                            <m:t>𝑥</m:t>
                          </m:r>
                        </m:sub>
                      </m:sSub>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𝑎𝑦</m:t>
                      </m:r>
                      <m:r>
                        <a:rPr lang="en-US" b="0" i="1" smtClean="0">
                          <a:solidFill>
                            <a:srgbClr val="666666"/>
                          </a:solidFill>
                          <a:latin typeface="Cambria Math" panose="02040503050406030204" pitchFamily="18" charset="0"/>
                        </a:rPr>
                        <m:t>=</m:t>
                      </m:r>
                      <m:r>
                        <m:rPr>
                          <m:sty m:val="p"/>
                        </m:rPr>
                        <a:rPr lang="en-US" b="0" i="0" smtClean="0">
                          <a:solidFill>
                            <a:srgbClr val="666666"/>
                          </a:solidFill>
                          <a:latin typeface="Cambria Math" panose="02040503050406030204" pitchFamily="18" charset="0"/>
                        </a:rPr>
                        <m:t>q</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𝑣</m:t>
                          </m:r>
                        </m:e>
                        <m:sub>
                          <m:r>
                            <a:rPr lang="en-US" b="0" i="1" smtClean="0">
                              <a:solidFill>
                                <a:srgbClr val="666666"/>
                              </a:solidFill>
                              <a:latin typeface="Cambria Math" panose="02040503050406030204" pitchFamily="18" charset="0"/>
                            </a:rPr>
                            <m:t>𝑧</m:t>
                          </m:r>
                        </m:sub>
                      </m:sSub>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𝐵</m:t>
                          </m:r>
                        </m:e>
                        <m:sub>
                          <m:r>
                            <a:rPr lang="en-US" b="0" i="1" smtClean="0">
                              <a:solidFill>
                                <a:srgbClr val="666666"/>
                              </a:solidFill>
                              <a:latin typeface="Cambria Math" panose="02040503050406030204" pitchFamily="18" charset="0"/>
                            </a:rPr>
                            <m:t>𝑦</m:t>
                          </m:r>
                        </m:sub>
                      </m:sSub>
                    </m:oMath>
                  </m:oMathPara>
                </a14:m>
                <a:endParaRPr lang="en-GB" dirty="0">
                  <a:solidFill>
                    <a:srgbClr val="666666"/>
                  </a:solidFill>
                </a:endParaRPr>
              </a:p>
            </p:txBody>
          </p:sp>
        </mc:Choice>
        <mc:Fallback>
          <p:sp>
            <p:nvSpPr>
              <p:cNvPr id="39" name="TextBox 38">
                <a:extLst>
                  <a:ext uri="{FF2B5EF4-FFF2-40B4-BE49-F238E27FC236}">
                    <a16:creationId xmlns:a16="http://schemas.microsoft.com/office/drawing/2014/main" id="{094FA285-8F09-E502-3BA9-F9429FAF65FE}"/>
                  </a:ext>
                </a:extLst>
              </p:cNvPr>
              <p:cNvSpPr txBox="1">
                <a:spLocks noRot="1" noChangeAspect="1" noMove="1" noResize="1" noEditPoints="1" noAdjustHandles="1" noChangeArrowheads="1" noChangeShapeType="1" noTextEdit="1"/>
              </p:cNvSpPr>
              <p:nvPr/>
            </p:nvSpPr>
            <p:spPr>
              <a:xfrm>
                <a:off x="6896273" y="4781516"/>
                <a:ext cx="1730987" cy="298928"/>
              </a:xfrm>
              <a:prstGeom prst="rect">
                <a:avLst/>
              </a:prstGeom>
              <a:blipFill>
                <a:blip r:embed="rId7"/>
                <a:stretch>
                  <a:fillRect l="-1449" b="-25000"/>
                </a:stretch>
              </a:blipFill>
            </p:spPr>
            <p:txBody>
              <a:bodyPr/>
              <a:lstStyle/>
              <a:p>
                <a:r>
                  <a:rPr lang="en-GB">
                    <a:noFill/>
                  </a:rPr>
                  <a:t> </a:t>
                </a:r>
              </a:p>
            </p:txBody>
          </p:sp>
        </mc:Fallback>
      </mc:AlternateContent>
      <p:sp>
        <p:nvSpPr>
          <p:cNvPr id="40" name="TextBox 39">
            <a:extLst>
              <a:ext uri="{FF2B5EF4-FFF2-40B4-BE49-F238E27FC236}">
                <a16:creationId xmlns:a16="http://schemas.microsoft.com/office/drawing/2014/main" id="{982D5B07-CDDE-2412-6496-30B020E4D23E}"/>
              </a:ext>
            </a:extLst>
          </p:cNvPr>
          <p:cNvSpPr txBox="1"/>
          <p:nvPr/>
        </p:nvSpPr>
        <p:spPr>
          <a:xfrm>
            <a:off x="9297457" y="4227992"/>
            <a:ext cx="2419782" cy="923330"/>
          </a:xfrm>
          <a:prstGeom prst="rect">
            <a:avLst/>
          </a:prstGeom>
          <a:noFill/>
        </p:spPr>
        <p:txBody>
          <a:bodyPr wrap="square" rtlCol="0">
            <a:spAutoFit/>
          </a:bodyPr>
          <a:lstStyle/>
          <a:p>
            <a:pPr algn="l"/>
            <a:r>
              <a:rPr lang="en-GB" dirty="0">
                <a:solidFill>
                  <a:srgbClr val="666666"/>
                </a:solidFill>
              </a:rPr>
              <a:t>Total focus is only achieved by using doublets</a:t>
            </a:r>
          </a:p>
        </p:txBody>
      </p:sp>
    </p:spTree>
    <p:extLst>
      <p:ext uri="{BB962C8B-B14F-4D97-AF65-F5344CB8AC3E}">
        <p14:creationId xmlns:p14="http://schemas.microsoft.com/office/powerpoint/2010/main" val="27823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4F8C-A4C0-FB2B-98A3-9371D494A228}"/>
              </a:ext>
            </a:extLst>
          </p:cNvPr>
          <p:cNvSpPr>
            <a:spLocks noGrp="1"/>
          </p:cNvSpPr>
          <p:nvPr>
            <p:ph type="title"/>
          </p:nvPr>
        </p:nvSpPr>
        <p:spPr/>
        <p:txBody>
          <a:bodyPr/>
          <a:lstStyle/>
          <a:p>
            <a:r>
              <a:rPr lang="en-GB" dirty="0"/>
              <a:t>Main Accelerator Elements</a:t>
            </a:r>
          </a:p>
        </p:txBody>
      </p:sp>
      <p:sp>
        <p:nvSpPr>
          <p:cNvPr id="3" name="Footer Placeholder 2">
            <a:extLst>
              <a:ext uri="{FF2B5EF4-FFF2-40B4-BE49-F238E27FC236}">
                <a16:creationId xmlns:a16="http://schemas.microsoft.com/office/drawing/2014/main" id="{065245C8-3A5D-CD7A-D085-0B813425332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6DD06D7F-FBD0-E4CB-887D-D0F71A333045}"/>
              </a:ext>
            </a:extLst>
          </p:cNvPr>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a:extLst>
              <a:ext uri="{FF2B5EF4-FFF2-40B4-BE49-F238E27FC236}">
                <a16:creationId xmlns:a16="http://schemas.microsoft.com/office/drawing/2014/main" id="{046CA0A2-B472-D946-74B1-E6CAFD4FDBAB}"/>
              </a:ext>
            </a:extLst>
          </p:cNvPr>
          <p:cNvSpPr>
            <a:spLocks noGrp="1"/>
          </p:cNvSpPr>
          <p:nvPr>
            <p:ph type="body" sz="quarter" idx="14"/>
          </p:nvPr>
        </p:nvSpPr>
        <p:spPr/>
        <p:txBody>
          <a:bodyPr/>
          <a:lstStyle/>
          <a:p>
            <a:r>
              <a:rPr lang="en-GB" dirty="0"/>
              <a:t>RF Cavities</a:t>
            </a:r>
          </a:p>
        </p:txBody>
      </p:sp>
      <p:sp>
        <p:nvSpPr>
          <p:cNvPr id="6" name="Content Placeholder 5">
            <a:extLst>
              <a:ext uri="{FF2B5EF4-FFF2-40B4-BE49-F238E27FC236}">
                <a16:creationId xmlns:a16="http://schemas.microsoft.com/office/drawing/2014/main" id="{CFFA9941-73B7-93DB-72F2-4083126D236E}"/>
              </a:ext>
            </a:extLst>
          </p:cNvPr>
          <p:cNvSpPr>
            <a:spLocks noGrp="1"/>
          </p:cNvSpPr>
          <p:nvPr>
            <p:ph idx="1"/>
          </p:nvPr>
        </p:nvSpPr>
        <p:spPr/>
        <p:txBody>
          <a:bodyPr/>
          <a:lstStyle/>
          <a:p>
            <a:pPr lvl="1">
              <a:buFont typeface="Wingdings" pitchFamily="2" charset="2"/>
              <a:buChar char="§"/>
            </a:pPr>
            <a:r>
              <a:rPr lang="en-GB" dirty="0">
                <a:solidFill>
                  <a:srgbClr val="535353"/>
                </a:solidFill>
                <a:effectLst/>
                <a:latin typeface="Helvetica" pitchFamily="2" charset="0"/>
              </a:rPr>
              <a:t>DC accelerators are limited in their ultimate energy (20 MeV), to reach higher</a:t>
            </a:r>
          </a:p>
          <a:p>
            <a:r>
              <a:rPr lang="en-GB" dirty="0">
                <a:solidFill>
                  <a:srgbClr val="535353"/>
                </a:solidFill>
                <a:effectLst/>
                <a:latin typeface="Helvetica" pitchFamily="2" charset="0"/>
              </a:rPr>
              <a:t>energies another acceleration principle is needed</a:t>
            </a:r>
          </a:p>
          <a:p>
            <a:pPr lvl="1">
              <a:buFont typeface="Wingdings" pitchFamily="2" charset="2"/>
              <a:buChar char="§"/>
            </a:pPr>
            <a:endParaRPr lang="en-GB" dirty="0"/>
          </a:p>
        </p:txBody>
      </p:sp>
      <p:sp>
        <p:nvSpPr>
          <p:cNvPr id="7" name="Date Placeholder 6">
            <a:extLst>
              <a:ext uri="{FF2B5EF4-FFF2-40B4-BE49-F238E27FC236}">
                <a16:creationId xmlns:a16="http://schemas.microsoft.com/office/drawing/2014/main" id="{9ABA6A7E-C746-9341-071E-56599DD0058E}"/>
              </a:ext>
            </a:extLst>
          </p:cNvPr>
          <p:cNvSpPr>
            <a:spLocks noGrp="1"/>
          </p:cNvSpPr>
          <p:nvPr>
            <p:ph type="dt" sz="half" idx="10"/>
          </p:nvPr>
        </p:nvSpPr>
        <p:spPr/>
        <p:txBody>
          <a:bodyPr/>
          <a:lstStyle/>
          <a:p>
            <a:fld id="{18896B66-0B3A-474C-9C9C-E4F07B1F5DAD}" type="datetime1">
              <a:rPr lang="sv-SE" smtClean="0"/>
              <a:t>2023-11-10</a:t>
            </a:fld>
            <a:endParaRPr lang="sv-SE" dirty="0"/>
          </a:p>
        </p:txBody>
      </p:sp>
      <p:pic>
        <p:nvPicPr>
          <p:cNvPr id="11" name="Picture 10">
            <a:extLst>
              <a:ext uri="{FF2B5EF4-FFF2-40B4-BE49-F238E27FC236}">
                <a16:creationId xmlns:a16="http://schemas.microsoft.com/office/drawing/2014/main" id="{E4E3BE1A-E486-247F-2097-A2177AF53EAC}"/>
              </a:ext>
            </a:extLst>
          </p:cNvPr>
          <p:cNvPicPr>
            <a:picLocks noChangeAspect="1"/>
          </p:cNvPicPr>
          <p:nvPr/>
        </p:nvPicPr>
        <p:blipFill>
          <a:blip r:embed="rId2"/>
          <a:stretch>
            <a:fillRect/>
          </a:stretch>
        </p:blipFill>
        <p:spPr>
          <a:xfrm>
            <a:off x="962892" y="2611050"/>
            <a:ext cx="9595238" cy="3058481"/>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B39B9DC-6EB8-9B8C-4F36-D5428FABC92C}"/>
                  </a:ext>
                </a:extLst>
              </p:cNvPr>
              <p:cNvSpPr txBox="1"/>
              <p:nvPr/>
            </p:nvSpPr>
            <p:spPr>
              <a:xfrm>
                <a:off x="8100046" y="5561849"/>
                <a:ext cx="3129062" cy="29924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𝐿</m:t>
                          </m:r>
                        </m:e>
                        <m:sub>
                          <m:r>
                            <a:rPr lang="en-US" b="0" i="1" smtClean="0">
                              <a:solidFill>
                                <a:srgbClr val="666666"/>
                              </a:solidFill>
                              <a:latin typeface="Cambria Math" panose="02040503050406030204" pitchFamily="18" charset="0"/>
                            </a:rPr>
                            <m:t>𝑐𝑒𝑙𝑙</m:t>
                          </m:r>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𝑛</m:t>
                          </m:r>
                        </m:sub>
                      </m:sSub>
                      <m:r>
                        <a:rPr lang="en-US" b="0" i="1" smtClean="0">
                          <a:solidFill>
                            <a:srgbClr val="666666"/>
                          </a:solidFill>
                          <a:latin typeface="Cambria Math" panose="02040503050406030204" pitchFamily="18" charset="0"/>
                        </a:rPr>
                        <m:t>=</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𝑣</m:t>
                          </m:r>
                        </m:e>
                        <m:sub>
                          <m:r>
                            <a:rPr lang="en-US" b="0" i="1" smtClean="0">
                              <a:solidFill>
                                <a:srgbClr val="666666"/>
                              </a:solidFill>
                              <a:latin typeface="Cambria Math" panose="02040503050406030204" pitchFamily="18" charset="0"/>
                            </a:rPr>
                            <m:t>𝑧</m:t>
                          </m:r>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𝑛</m:t>
                          </m:r>
                        </m:sub>
                      </m:sSub>
                      <m:r>
                        <a:rPr lang="en-US" b="0" i="1" smtClean="0">
                          <a:solidFill>
                            <a:srgbClr val="666666"/>
                          </a:solidFill>
                          <a:latin typeface="Cambria Math" panose="02040503050406030204" pitchFamily="18" charset="0"/>
                        </a:rPr>
                        <m:t> </m:t>
                      </m:r>
                      <m:r>
                        <a:rPr lang="en-US" b="0" i="1" smtClean="0">
                          <a:solidFill>
                            <a:srgbClr val="666666"/>
                          </a:solidFill>
                          <a:latin typeface="Cambria Math" panose="02040503050406030204" pitchFamily="18" charset="0"/>
                        </a:rPr>
                        <m:t>𝑡</m:t>
                      </m:r>
                      <m:r>
                        <a:rPr lang="en-US" b="0" i="0" smtClean="0">
                          <a:solidFill>
                            <a:srgbClr val="666666"/>
                          </a:solidFill>
                          <a:latin typeface="Cambria Math" panose="02040503050406030204" pitchFamily="18" charset="0"/>
                        </a:rPr>
                        <m:t>= </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ea typeface="Cambria Math" panose="02040503050406030204" pitchFamily="18" charset="0"/>
                            </a:rPr>
                            <m:t>𝛽</m:t>
                          </m:r>
                        </m:e>
                        <m:sub>
                          <m:r>
                            <a:rPr lang="en-US" b="0" i="1" smtClean="0">
                              <a:solidFill>
                                <a:srgbClr val="666666"/>
                              </a:solidFill>
                              <a:latin typeface="Cambria Math" panose="02040503050406030204" pitchFamily="18" charset="0"/>
                            </a:rPr>
                            <m:t>𝑛</m:t>
                          </m:r>
                        </m:sub>
                      </m:sSub>
                      <m:r>
                        <a:rPr lang="en-US" b="0" i="1" smtClean="0">
                          <a:solidFill>
                            <a:srgbClr val="666666"/>
                          </a:solidFill>
                          <a:latin typeface="Cambria Math" panose="02040503050406030204" pitchFamily="18" charset="0"/>
                        </a:rPr>
                        <m:t>𝑐𝑡</m:t>
                      </m:r>
                      <m:r>
                        <a:rPr lang="en-US" b="0" i="1" smtClean="0">
                          <a:solidFill>
                            <a:srgbClr val="666666"/>
                          </a:solidFill>
                          <a:latin typeface="Cambria Math" panose="02040503050406030204" pitchFamily="18" charset="0"/>
                        </a:rPr>
                        <m:t>=</m:t>
                      </m:r>
                      <m:sSub>
                        <m:sSubPr>
                          <m:ctrlPr>
                            <a:rPr lang="en-US" i="1">
                              <a:solidFill>
                                <a:srgbClr val="666666"/>
                              </a:solidFill>
                              <a:latin typeface="Cambria Math" panose="02040503050406030204" pitchFamily="18" charset="0"/>
                            </a:rPr>
                          </m:ctrlPr>
                        </m:sSubPr>
                        <m:e>
                          <m:r>
                            <a:rPr lang="en-US" i="1">
                              <a:solidFill>
                                <a:srgbClr val="666666"/>
                              </a:solidFill>
                              <a:latin typeface="Cambria Math" panose="02040503050406030204" pitchFamily="18" charset="0"/>
                              <a:ea typeface="Cambria Math" panose="02040503050406030204" pitchFamily="18" charset="0"/>
                            </a:rPr>
                            <m:t>𝛽</m:t>
                          </m:r>
                        </m:e>
                        <m:sub>
                          <m:r>
                            <a:rPr lang="en-US" i="1">
                              <a:solidFill>
                                <a:srgbClr val="666666"/>
                              </a:solidFill>
                              <a:latin typeface="Cambria Math" panose="02040503050406030204" pitchFamily="18" charset="0"/>
                            </a:rPr>
                            <m:t>𝑛</m:t>
                          </m:r>
                        </m:sub>
                      </m:sSub>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ea typeface="Cambria Math" panose="02040503050406030204" pitchFamily="18" charset="0"/>
                            </a:rPr>
                            <m:t>𝜆</m:t>
                          </m:r>
                        </m:e>
                        <m:sub>
                          <m:r>
                            <a:rPr lang="en-US" b="0" i="1" smtClean="0">
                              <a:solidFill>
                                <a:srgbClr val="666666"/>
                              </a:solidFill>
                              <a:latin typeface="Cambria Math" panose="02040503050406030204" pitchFamily="18" charset="0"/>
                            </a:rPr>
                            <m:t>𝑟𝑓</m:t>
                          </m:r>
                        </m:sub>
                      </m:sSub>
                    </m:oMath>
                  </m:oMathPara>
                </a14:m>
                <a:endParaRPr lang="en-GB" dirty="0">
                  <a:solidFill>
                    <a:srgbClr val="666666"/>
                  </a:solidFill>
                </a:endParaRPr>
              </a:p>
            </p:txBody>
          </p:sp>
        </mc:Choice>
        <mc:Fallback>
          <p:sp>
            <p:nvSpPr>
              <p:cNvPr id="12" name="TextBox 11">
                <a:extLst>
                  <a:ext uri="{FF2B5EF4-FFF2-40B4-BE49-F238E27FC236}">
                    <a16:creationId xmlns:a16="http://schemas.microsoft.com/office/drawing/2014/main" id="{7B39B9DC-6EB8-9B8C-4F36-D5428FABC92C}"/>
                  </a:ext>
                </a:extLst>
              </p:cNvPr>
              <p:cNvSpPr txBox="1">
                <a:spLocks noRot="1" noChangeAspect="1" noMove="1" noResize="1" noEditPoints="1" noAdjustHandles="1" noChangeArrowheads="1" noChangeShapeType="1" noTextEdit="1"/>
              </p:cNvSpPr>
              <p:nvPr/>
            </p:nvSpPr>
            <p:spPr>
              <a:xfrm>
                <a:off x="8100046" y="5561849"/>
                <a:ext cx="3129062" cy="299249"/>
              </a:xfrm>
              <a:prstGeom prst="rect">
                <a:avLst/>
              </a:prstGeom>
              <a:blipFill>
                <a:blip r:embed="rId3"/>
                <a:stretch>
                  <a:fillRect l="-806" t="-4000" r="-403" b="-28000"/>
                </a:stretch>
              </a:blipFill>
            </p:spPr>
            <p:txBody>
              <a:bodyPr/>
              <a:lstStyle/>
              <a:p>
                <a:r>
                  <a:rPr lang="en-GB">
                    <a:noFill/>
                  </a:rPr>
                  <a:t> </a:t>
                </a:r>
              </a:p>
            </p:txBody>
          </p:sp>
        </mc:Fallback>
      </mc:AlternateContent>
    </p:spTree>
    <p:extLst>
      <p:ext uri="{BB962C8B-B14F-4D97-AF65-F5344CB8AC3E}">
        <p14:creationId xmlns:p14="http://schemas.microsoft.com/office/powerpoint/2010/main" val="9259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DFF7-278C-F93D-5B42-4CB2428C5A7A}"/>
              </a:ext>
            </a:extLst>
          </p:cNvPr>
          <p:cNvSpPr>
            <a:spLocks noGrp="1"/>
          </p:cNvSpPr>
          <p:nvPr>
            <p:ph type="title"/>
          </p:nvPr>
        </p:nvSpPr>
        <p:spPr/>
        <p:txBody>
          <a:bodyPr/>
          <a:lstStyle/>
          <a:p>
            <a:r>
              <a:rPr lang="en-GB" dirty="0"/>
              <a:t>Space Charge effects</a:t>
            </a:r>
          </a:p>
        </p:txBody>
      </p:sp>
      <p:sp>
        <p:nvSpPr>
          <p:cNvPr id="3" name="Footer Placeholder 2">
            <a:extLst>
              <a:ext uri="{FF2B5EF4-FFF2-40B4-BE49-F238E27FC236}">
                <a16:creationId xmlns:a16="http://schemas.microsoft.com/office/drawing/2014/main" id="{77A39C9D-5404-0A34-1869-74147193B07A}"/>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247601B2-8FC5-B627-A189-25913A44C399}"/>
              </a:ext>
            </a:extLst>
          </p:cNvPr>
          <p:cNvSpPr>
            <a:spLocks noGrp="1"/>
          </p:cNvSpPr>
          <p:nvPr>
            <p:ph type="sldNum" sz="quarter" idx="12"/>
          </p:nvPr>
        </p:nvSpPr>
        <p:spPr/>
        <p:txBody>
          <a:bodyPr/>
          <a:lstStyle/>
          <a:p>
            <a:fld id="{F7283078-D760-1647-8B80-66BA8B52336D}" type="slidenum">
              <a:rPr lang="sv-SE" smtClean="0"/>
              <a:t>15</a:t>
            </a:fld>
            <a:endParaRPr lang="sv-SE" dirty="0"/>
          </a:p>
        </p:txBody>
      </p:sp>
      <p:sp>
        <p:nvSpPr>
          <p:cNvPr id="6" name="Content Placeholder 5">
            <a:extLst>
              <a:ext uri="{FF2B5EF4-FFF2-40B4-BE49-F238E27FC236}">
                <a16:creationId xmlns:a16="http://schemas.microsoft.com/office/drawing/2014/main" id="{088639A1-4362-5DD6-E572-51D80E2F1ABD}"/>
              </a:ext>
            </a:extLst>
          </p:cNvPr>
          <p:cNvSpPr>
            <a:spLocks noGrp="1"/>
          </p:cNvSpPr>
          <p:nvPr>
            <p:ph idx="1"/>
          </p:nvPr>
        </p:nvSpPr>
        <p:spPr>
          <a:xfrm>
            <a:off x="1195647" y="1044969"/>
            <a:ext cx="9365782" cy="4768062"/>
          </a:xfrm>
        </p:spPr>
        <p:txBody>
          <a:bodyPr/>
          <a:lstStyle/>
          <a:p>
            <a:pPr lvl="1">
              <a:buFont typeface="Wingdings" pitchFamily="2" charset="2"/>
              <a:buChar char="§"/>
            </a:pPr>
            <a:r>
              <a:rPr lang="en-GB" dirty="0">
                <a:solidFill>
                  <a:srgbClr val="535353"/>
                </a:solidFill>
                <a:effectLst/>
                <a:latin typeface="Helvetica" pitchFamily="2" charset="0"/>
              </a:rPr>
              <a:t>Unless the beam has a very special distribution, the space charge forces are</a:t>
            </a:r>
          </a:p>
          <a:p>
            <a:r>
              <a:rPr lang="en-GB" dirty="0">
                <a:solidFill>
                  <a:srgbClr val="535353"/>
                </a:solidFill>
                <a:effectLst/>
                <a:latin typeface="Helvetica" pitchFamily="2" charset="0"/>
              </a:rPr>
              <a:t>non-linear.</a:t>
            </a:r>
          </a:p>
          <a:p>
            <a:pPr lvl="1">
              <a:buFont typeface="Wingdings" pitchFamily="2" charset="2"/>
              <a:buChar char="§"/>
            </a:pPr>
            <a:r>
              <a:rPr lang="en-GB" dirty="0">
                <a:solidFill>
                  <a:srgbClr val="535353"/>
                </a:solidFill>
                <a:effectLst/>
                <a:latin typeface="Helvetica" pitchFamily="2" charset="0"/>
              </a:rPr>
              <a:t>A non-linear force will increase the beam emittance.</a:t>
            </a:r>
          </a:p>
          <a:p>
            <a:pPr lvl="1">
              <a:buFont typeface="Wingdings" pitchFamily="2" charset="2"/>
              <a:buChar char="§"/>
            </a:pPr>
            <a:r>
              <a:rPr lang="en-GB" dirty="0">
                <a:solidFill>
                  <a:srgbClr val="535353"/>
                </a:solidFill>
                <a:effectLst/>
                <a:latin typeface="Helvetica" pitchFamily="2" charset="0"/>
              </a:rPr>
              <a:t>It also has a defocusing effect which could be approximated be a series of defocusing lenses.</a:t>
            </a:r>
          </a:p>
          <a:p>
            <a:pPr lvl="1">
              <a:buFont typeface="Wingdings" pitchFamily="2" charset="2"/>
              <a:buChar char="§"/>
            </a:pPr>
            <a:r>
              <a:rPr lang="en-GB" dirty="0">
                <a:solidFill>
                  <a:srgbClr val="535353"/>
                </a:solidFill>
                <a:effectLst/>
                <a:latin typeface="Helvetica" pitchFamily="2" charset="0"/>
              </a:rPr>
              <a:t>In rings the space charge will also affect the tune of the ring</a:t>
            </a:r>
          </a:p>
          <a:p>
            <a:pPr lvl="1">
              <a:buFont typeface="Wingdings" pitchFamily="2" charset="2"/>
              <a:buChar char="§"/>
            </a:pPr>
            <a:r>
              <a:rPr lang="en-GB" dirty="0">
                <a:solidFill>
                  <a:srgbClr val="535353"/>
                </a:solidFill>
                <a:effectLst/>
                <a:latin typeface="Helvetica" pitchFamily="2" charset="0"/>
              </a:rPr>
              <a:t>As the forces are much stronger in lower energies the beam should be confined in all the three planes, horizontal, vertical and longitudinal.</a:t>
            </a:r>
          </a:p>
          <a:p>
            <a:endParaRPr lang="en-GB" dirty="0"/>
          </a:p>
        </p:txBody>
      </p:sp>
      <p:sp>
        <p:nvSpPr>
          <p:cNvPr id="7" name="Date Placeholder 6">
            <a:extLst>
              <a:ext uri="{FF2B5EF4-FFF2-40B4-BE49-F238E27FC236}">
                <a16:creationId xmlns:a16="http://schemas.microsoft.com/office/drawing/2014/main" id="{F72990A8-FDD4-0E1D-1E60-3CE69008D29F}"/>
              </a:ext>
            </a:extLst>
          </p:cNvPr>
          <p:cNvSpPr>
            <a:spLocks noGrp="1"/>
          </p:cNvSpPr>
          <p:nvPr>
            <p:ph type="dt" sz="half" idx="10"/>
          </p:nvPr>
        </p:nvSpPr>
        <p:spPr/>
        <p:txBody>
          <a:bodyPr/>
          <a:lstStyle/>
          <a:p>
            <a:fld id="{18896B66-0B3A-474C-9C9C-E4F07B1F5DAD}" type="datetime1">
              <a:rPr lang="sv-SE" smtClean="0"/>
              <a:t>2023-11-10</a:t>
            </a:fld>
            <a:endParaRPr lang="sv-SE" dirty="0"/>
          </a:p>
        </p:txBody>
      </p:sp>
      <p:pic>
        <p:nvPicPr>
          <p:cNvPr id="9" name="Picture 8">
            <a:extLst>
              <a:ext uri="{FF2B5EF4-FFF2-40B4-BE49-F238E27FC236}">
                <a16:creationId xmlns:a16="http://schemas.microsoft.com/office/drawing/2014/main" id="{48384F03-0C20-49CD-6835-F3207BA38891}"/>
              </a:ext>
            </a:extLst>
          </p:cNvPr>
          <p:cNvPicPr>
            <a:picLocks noChangeAspect="1"/>
          </p:cNvPicPr>
          <p:nvPr/>
        </p:nvPicPr>
        <p:blipFill>
          <a:blip r:embed="rId2"/>
          <a:stretch>
            <a:fillRect/>
          </a:stretch>
        </p:blipFill>
        <p:spPr>
          <a:xfrm>
            <a:off x="1103709" y="4552850"/>
            <a:ext cx="7579854" cy="1904815"/>
          </a:xfrm>
          <a:prstGeom prst="rect">
            <a:avLst/>
          </a:prstGeom>
        </p:spPr>
      </p:pic>
      <p:sp>
        <p:nvSpPr>
          <p:cNvPr id="10" name="Rectangle 9">
            <a:extLst>
              <a:ext uri="{FF2B5EF4-FFF2-40B4-BE49-F238E27FC236}">
                <a16:creationId xmlns:a16="http://schemas.microsoft.com/office/drawing/2014/main" id="{1E0A7FEA-3AAF-C9E8-7A7E-0F20BB9CF38A}"/>
              </a:ext>
            </a:extLst>
          </p:cNvPr>
          <p:cNvSpPr/>
          <p:nvPr/>
        </p:nvSpPr>
        <p:spPr>
          <a:xfrm>
            <a:off x="1051738" y="6275102"/>
            <a:ext cx="5199321" cy="200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7BCC74E-9C13-F1D9-4184-FB4409430DB6}"/>
                  </a:ext>
                </a:extLst>
              </p:cNvPr>
              <p:cNvSpPr txBox="1"/>
              <p:nvPr/>
            </p:nvSpPr>
            <p:spPr>
              <a:xfrm>
                <a:off x="8906732" y="5443758"/>
                <a:ext cx="2611969"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𝐹</m:t>
                          </m:r>
                        </m:e>
                        <m:sub>
                          <m:r>
                            <a:rPr lang="en-US" b="0" i="1" smtClean="0">
                              <a:solidFill>
                                <a:srgbClr val="666666"/>
                              </a:solidFill>
                              <a:latin typeface="Cambria Math" panose="02040503050406030204" pitchFamily="18" charset="0"/>
                            </a:rPr>
                            <m:t>𝑡𝑜𝑡</m:t>
                          </m:r>
                        </m:sub>
                      </m:sSub>
                      <m:r>
                        <a:rPr lang="en-US" b="0" i="1" smtClean="0">
                          <a:solidFill>
                            <a:srgbClr val="666666"/>
                          </a:solidFill>
                          <a:latin typeface="Cambria Math" panose="02040503050406030204" pitchFamily="18" charset="0"/>
                        </a:rPr>
                        <m:t>=</m:t>
                      </m:r>
                      <m:r>
                        <a:rPr lang="en-US" b="0" i="0" smtClean="0">
                          <a:solidFill>
                            <a:srgbClr val="666666"/>
                          </a:solidFill>
                          <a:latin typeface="Cambria Math" panose="02040503050406030204" pitchFamily="18" charset="0"/>
                        </a:rPr>
                        <m:t>(1− </m:t>
                      </m:r>
                      <m:sSup>
                        <m:sSupPr>
                          <m:ctrlPr>
                            <a:rPr lang="en-US" b="0" i="1" smtClean="0">
                              <a:solidFill>
                                <a:srgbClr val="666666"/>
                              </a:solidFill>
                              <a:latin typeface="Cambria Math" panose="02040503050406030204" pitchFamily="18" charset="0"/>
                            </a:rPr>
                          </m:ctrlPr>
                        </m:sSupPr>
                        <m:e>
                          <m:r>
                            <a:rPr lang="en-US" i="1">
                              <a:solidFill>
                                <a:srgbClr val="666666"/>
                              </a:solidFill>
                              <a:latin typeface="Cambria Math" panose="02040503050406030204" pitchFamily="18" charset="0"/>
                              <a:ea typeface="Cambria Math" panose="02040503050406030204" pitchFamily="18" charset="0"/>
                            </a:rPr>
                            <m:t>𝛽</m:t>
                          </m:r>
                        </m:e>
                        <m:sup>
                          <m:r>
                            <a:rPr lang="en-US" b="0" i="1" smtClean="0">
                              <a:solidFill>
                                <a:srgbClr val="666666"/>
                              </a:solidFill>
                              <a:latin typeface="Cambria Math" panose="02040503050406030204" pitchFamily="18" charset="0"/>
                            </a:rPr>
                            <m:t>2</m:t>
                          </m:r>
                        </m:sup>
                      </m:sSup>
                      <m:r>
                        <a:rPr lang="en-US" b="0" i="1" smtClean="0">
                          <a:solidFill>
                            <a:srgbClr val="666666"/>
                          </a:solidFill>
                          <a:latin typeface="Cambria Math" panose="02040503050406030204" pitchFamily="18" charset="0"/>
                        </a:rPr>
                        <m:t>)</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𝐹</m:t>
                          </m:r>
                        </m:e>
                        <m:sub>
                          <m:r>
                            <a:rPr lang="en-US" b="0" i="1" smtClean="0">
                              <a:solidFill>
                                <a:srgbClr val="666666"/>
                              </a:solidFill>
                              <a:latin typeface="Cambria Math" panose="02040503050406030204" pitchFamily="18" charset="0"/>
                            </a:rPr>
                            <m:t>𝐸</m:t>
                          </m:r>
                        </m:sub>
                      </m:sSub>
                    </m:oMath>
                  </m:oMathPara>
                </a14:m>
                <a:endParaRPr lang="en-GB" dirty="0">
                  <a:solidFill>
                    <a:srgbClr val="666666"/>
                  </a:solidFill>
                </a:endParaRPr>
              </a:p>
            </p:txBody>
          </p:sp>
        </mc:Choice>
        <mc:Fallback>
          <p:sp>
            <p:nvSpPr>
              <p:cNvPr id="13" name="TextBox 12">
                <a:extLst>
                  <a:ext uri="{FF2B5EF4-FFF2-40B4-BE49-F238E27FC236}">
                    <a16:creationId xmlns:a16="http://schemas.microsoft.com/office/drawing/2014/main" id="{97BCC74E-9C13-F1D9-4184-FB4409430DB6}"/>
                  </a:ext>
                </a:extLst>
              </p:cNvPr>
              <p:cNvSpPr txBox="1">
                <a:spLocks noRot="1" noChangeAspect="1" noMove="1" noResize="1" noEditPoints="1" noAdjustHandles="1" noChangeArrowheads="1" noChangeShapeType="1" noTextEdit="1"/>
              </p:cNvSpPr>
              <p:nvPr/>
            </p:nvSpPr>
            <p:spPr>
              <a:xfrm>
                <a:off x="8906732" y="5443758"/>
                <a:ext cx="2611969" cy="276999"/>
              </a:xfrm>
              <a:prstGeom prst="rect">
                <a:avLst/>
              </a:prstGeom>
              <a:blipFill>
                <a:blip r:embed="rId3"/>
                <a:stretch>
                  <a:fillRect t="-4348" b="-39130"/>
                </a:stretch>
              </a:blipFill>
            </p:spPr>
            <p:txBody>
              <a:bodyPr/>
              <a:lstStyle/>
              <a:p>
                <a:r>
                  <a:rPr lang="en-GB">
                    <a:noFill/>
                  </a:rPr>
                  <a:t> </a:t>
                </a:r>
              </a:p>
            </p:txBody>
          </p:sp>
        </mc:Fallback>
      </mc:AlternateContent>
    </p:spTree>
    <p:extLst>
      <p:ext uri="{BB962C8B-B14F-4D97-AF65-F5344CB8AC3E}">
        <p14:creationId xmlns:p14="http://schemas.microsoft.com/office/powerpoint/2010/main" val="10518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6F58-2892-267C-3D56-E857A54B3CE2}"/>
              </a:ext>
            </a:extLst>
          </p:cNvPr>
          <p:cNvSpPr>
            <a:spLocks noGrp="1"/>
          </p:cNvSpPr>
          <p:nvPr>
            <p:ph type="title"/>
          </p:nvPr>
        </p:nvSpPr>
        <p:spPr/>
        <p:txBody>
          <a:bodyPr/>
          <a:lstStyle/>
          <a:p>
            <a:r>
              <a:rPr lang="en-GB" dirty="0"/>
              <a:t>Hills equation</a:t>
            </a:r>
          </a:p>
        </p:txBody>
      </p:sp>
      <p:sp>
        <p:nvSpPr>
          <p:cNvPr id="3" name="Footer Placeholder 2">
            <a:extLst>
              <a:ext uri="{FF2B5EF4-FFF2-40B4-BE49-F238E27FC236}">
                <a16:creationId xmlns:a16="http://schemas.microsoft.com/office/drawing/2014/main" id="{66BC66E5-959C-57FA-5A9F-500B6F395B2F}"/>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B6DFDA93-4481-A71A-8838-41BBA99BE8DB}"/>
              </a:ext>
            </a:extLst>
          </p:cNvPr>
          <p:cNvSpPr>
            <a:spLocks noGrp="1"/>
          </p:cNvSpPr>
          <p:nvPr>
            <p:ph type="sldNum" sz="quarter" idx="12"/>
          </p:nvPr>
        </p:nvSpPr>
        <p:spPr/>
        <p:txBody>
          <a:bodyPr/>
          <a:lstStyle/>
          <a:p>
            <a:fld id="{F7283078-D760-1647-8B80-66BA8B52336D}" type="slidenum">
              <a:rPr lang="sv-SE" smtClean="0"/>
              <a:t>16</a:t>
            </a:fld>
            <a:endParaRPr lang="sv-SE" dirty="0"/>
          </a:p>
        </p:txBody>
      </p:sp>
      <p:sp>
        <p:nvSpPr>
          <p:cNvPr id="5" name="Text Placeholder 4">
            <a:extLst>
              <a:ext uri="{FF2B5EF4-FFF2-40B4-BE49-F238E27FC236}">
                <a16:creationId xmlns:a16="http://schemas.microsoft.com/office/drawing/2014/main" id="{074989B0-67A6-0121-493A-B1595280AF31}"/>
              </a:ext>
            </a:extLst>
          </p:cNvPr>
          <p:cNvSpPr>
            <a:spLocks noGrp="1"/>
          </p:cNvSpPr>
          <p:nvPr>
            <p:ph type="body" sz="quarter" idx="14"/>
          </p:nvPr>
        </p:nvSpPr>
        <p:spPr/>
        <p:txBody>
          <a:bodyPr/>
          <a:lstStyle/>
          <a:p>
            <a:r>
              <a:rPr lang="en-GB" dirty="0"/>
              <a:t>All in all we have harmonic oscillators</a:t>
            </a:r>
          </a:p>
        </p:txBody>
      </p:sp>
      <p:sp>
        <p:nvSpPr>
          <p:cNvPr id="6" name="Content Placeholder 5">
            <a:extLst>
              <a:ext uri="{FF2B5EF4-FFF2-40B4-BE49-F238E27FC236}">
                <a16:creationId xmlns:a16="http://schemas.microsoft.com/office/drawing/2014/main" id="{9DA0F73E-03BD-C716-68D7-2F70C8D60E53}"/>
              </a:ext>
            </a:extLst>
          </p:cNvPr>
          <p:cNvSpPr>
            <a:spLocks noGrp="1"/>
          </p:cNvSpPr>
          <p:nvPr>
            <p:ph idx="1"/>
          </p:nvPr>
        </p:nvSpPr>
        <p:spPr/>
        <p:txBody>
          <a:bodyPr/>
          <a:lstStyle/>
          <a:p>
            <a:r>
              <a:rPr lang="en-GB" dirty="0">
                <a:solidFill>
                  <a:srgbClr val="535353"/>
                </a:solidFill>
                <a:effectLst/>
                <a:latin typeface="Helvetica" pitchFamily="2" charset="0"/>
              </a:rPr>
              <a:t>Equation of motion for paraxial particles in periodic systems:</a:t>
            </a:r>
          </a:p>
          <a:p>
            <a:endParaRPr lang="en-GB" dirty="0"/>
          </a:p>
          <a:p>
            <a:endParaRPr lang="en-GB" dirty="0"/>
          </a:p>
          <a:p>
            <a:pPr marL="0" indent="0">
              <a:buNone/>
            </a:pPr>
            <a:r>
              <a:rPr lang="en-GB" dirty="0">
                <a:solidFill>
                  <a:srgbClr val="535353"/>
                </a:solidFill>
                <a:effectLst/>
                <a:latin typeface="Helvetica" pitchFamily="2" charset="0"/>
              </a:rPr>
              <a:t>where </a:t>
            </a:r>
            <a:r>
              <a:rPr lang="en-GB" dirty="0" err="1">
                <a:solidFill>
                  <a:srgbClr val="535353"/>
                </a:solidFill>
                <a:effectLst/>
                <a:latin typeface="Helvetica" pitchFamily="2" charset="0"/>
              </a:rPr>
              <a:t>kx</a:t>
            </a:r>
            <a:r>
              <a:rPr lang="en-GB" dirty="0">
                <a:solidFill>
                  <a:srgbClr val="535353"/>
                </a:solidFill>
                <a:effectLst/>
                <a:latin typeface="Helvetica" pitchFamily="2" charset="0"/>
              </a:rPr>
              <a:t>(s) and </a:t>
            </a:r>
            <a:r>
              <a:rPr lang="en-GB" dirty="0" err="1">
                <a:solidFill>
                  <a:srgbClr val="535353"/>
                </a:solidFill>
                <a:effectLst/>
                <a:latin typeface="Helvetica" pitchFamily="2" charset="0"/>
              </a:rPr>
              <a:t>ky</a:t>
            </a:r>
            <a:r>
              <a:rPr lang="en-GB" dirty="0">
                <a:solidFill>
                  <a:srgbClr val="535353"/>
                </a:solidFill>
                <a:effectLst/>
                <a:latin typeface="Helvetica" pitchFamily="2" charset="0"/>
              </a:rPr>
              <a:t>(s) are periodic focusing functions (coming from quadrupoles and dipoles), and s is the distance along the design trajectory. We have then simple harmonic oscillators in both planes (in the linear case).</a:t>
            </a:r>
          </a:p>
        </p:txBody>
      </p:sp>
      <p:sp>
        <p:nvSpPr>
          <p:cNvPr id="7" name="Date Placeholder 6">
            <a:extLst>
              <a:ext uri="{FF2B5EF4-FFF2-40B4-BE49-F238E27FC236}">
                <a16:creationId xmlns:a16="http://schemas.microsoft.com/office/drawing/2014/main" id="{B53F8AE0-1AF8-9B91-9804-A3E2361EB41F}"/>
              </a:ext>
            </a:extLst>
          </p:cNvPr>
          <p:cNvSpPr>
            <a:spLocks noGrp="1"/>
          </p:cNvSpPr>
          <p:nvPr>
            <p:ph type="dt" sz="half" idx="10"/>
          </p:nvPr>
        </p:nvSpPr>
        <p:spPr/>
        <p:txBody>
          <a:bodyPr/>
          <a:lstStyle/>
          <a:p>
            <a:fld id="{18896B66-0B3A-474C-9C9C-E4F07B1F5DAD}" type="datetime1">
              <a:rPr lang="sv-SE" smtClean="0"/>
              <a:t>2023-11-10</a:t>
            </a:fld>
            <a:endParaRPr lang="sv-SE"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61D08D4-E4BC-B22C-A5BF-CC9D3A166E1E}"/>
                  </a:ext>
                </a:extLst>
              </p:cNvPr>
              <p:cNvSpPr txBox="1"/>
              <p:nvPr/>
            </p:nvSpPr>
            <p:spPr>
              <a:xfrm>
                <a:off x="747259" y="2077790"/>
                <a:ext cx="2611969" cy="602922"/>
              </a:xfrm>
              <a:prstGeom prst="rect">
                <a:avLst/>
              </a:prstGeom>
              <a:solidFill>
                <a:schemeClr val="bg1"/>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i="1" smtClean="0">
                              <a:solidFill>
                                <a:srgbClr val="666666"/>
                              </a:solidFill>
                              <a:latin typeface="Cambria Math" panose="02040503050406030204" pitchFamily="18" charset="0"/>
                            </a:rPr>
                          </m:ctrlPr>
                        </m:sSupPr>
                        <m:e>
                          <m:r>
                            <a:rPr lang="en-US" b="0" i="1" smtClean="0">
                              <a:solidFill>
                                <a:srgbClr val="666666"/>
                              </a:solidFill>
                              <a:latin typeface="Cambria Math" panose="02040503050406030204" pitchFamily="18" charset="0"/>
                            </a:rPr>
                            <m:t>𝑥</m:t>
                          </m:r>
                        </m:e>
                        <m:sup>
                          <m:r>
                            <a:rPr lang="en-US" i="1">
                              <a:solidFill>
                                <a:srgbClr val="666666"/>
                              </a:solidFill>
                              <a:latin typeface="Cambria Math" panose="02040503050406030204" pitchFamily="18" charset="0"/>
                            </a:rPr>
                            <m:t>”</m:t>
                          </m:r>
                        </m:sup>
                      </m:sSup>
                      <m:r>
                        <a:rPr lang="en-US" i="1">
                          <a:solidFill>
                            <a:srgbClr val="666666"/>
                          </a:solidFill>
                          <a:latin typeface="Cambria Math" panose="02040503050406030204" pitchFamily="18" charset="0"/>
                        </a:rPr>
                        <m:t>+</m:t>
                      </m:r>
                      <m:sSub>
                        <m:sSubPr>
                          <m:ctrlPr>
                            <a:rPr lang="en-US" i="1">
                              <a:solidFill>
                                <a:srgbClr val="666666"/>
                              </a:solidFill>
                              <a:latin typeface="Cambria Math" panose="02040503050406030204" pitchFamily="18" charset="0"/>
                            </a:rPr>
                          </m:ctrlPr>
                        </m:sSubPr>
                        <m:e>
                          <m:r>
                            <a:rPr lang="en-US" i="1">
                              <a:solidFill>
                                <a:srgbClr val="666666"/>
                              </a:solidFill>
                              <a:latin typeface="Cambria Math" panose="02040503050406030204" pitchFamily="18" charset="0"/>
                            </a:rPr>
                            <m:t>𝐾</m:t>
                          </m:r>
                        </m:e>
                        <m:sub>
                          <m:r>
                            <a:rPr lang="en-US" b="0" i="1" smtClean="0">
                              <a:solidFill>
                                <a:srgbClr val="666666"/>
                              </a:solidFill>
                              <a:latin typeface="Cambria Math" panose="02040503050406030204" pitchFamily="18" charset="0"/>
                            </a:rPr>
                            <m:t>𝑥</m:t>
                          </m:r>
                        </m:sub>
                      </m:sSub>
                      <m:d>
                        <m:dPr>
                          <m:ctrlPr>
                            <a:rPr lang="en-US" i="1">
                              <a:solidFill>
                                <a:srgbClr val="666666"/>
                              </a:solidFill>
                              <a:latin typeface="Cambria Math" panose="02040503050406030204" pitchFamily="18" charset="0"/>
                            </a:rPr>
                          </m:ctrlPr>
                        </m:dPr>
                        <m:e>
                          <m:r>
                            <a:rPr lang="en-US" i="1">
                              <a:solidFill>
                                <a:srgbClr val="666666"/>
                              </a:solidFill>
                              <a:latin typeface="Cambria Math" panose="02040503050406030204" pitchFamily="18" charset="0"/>
                            </a:rPr>
                            <m:t>𝑠</m:t>
                          </m:r>
                        </m:e>
                      </m:d>
                      <m:r>
                        <a:rPr lang="en-US" b="0" i="1" smtClean="0">
                          <a:solidFill>
                            <a:srgbClr val="666666"/>
                          </a:solidFill>
                          <a:latin typeface="Cambria Math" panose="02040503050406030204" pitchFamily="18" charset="0"/>
                        </a:rPr>
                        <m:t>𝑥</m:t>
                      </m:r>
                      <m:r>
                        <a:rPr lang="en-US" i="1">
                          <a:solidFill>
                            <a:srgbClr val="666666"/>
                          </a:solidFill>
                          <a:latin typeface="Cambria Math" panose="02040503050406030204" pitchFamily="18" charset="0"/>
                        </a:rPr>
                        <m:t>=0</m:t>
                      </m:r>
                    </m:oMath>
                  </m:oMathPara>
                </a14:m>
                <a:endParaRPr lang="en-US" b="0" dirty="0">
                  <a:solidFill>
                    <a:srgbClr val="666666"/>
                  </a:solidFill>
                </a:endParaRPr>
              </a:p>
              <a:p>
                <a14:m>
                  <m:oMathPara xmlns:m="http://schemas.openxmlformats.org/officeDocument/2006/math">
                    <m:oMathParaPr>
                      <m:jc m:val="centerGroup"/>
                    </m:oMathParaPr>
                    <m:oMath xmlns:m="http://schemas.openxmlformats.org/officeDocument/2006/math">
                      <m:sSup>
                        <m:sSupPr>
                          <m:ctrlPr>
                            <a:rPr lang="en-US" b="0" i="1" smtClean="0">
                              <a:solidFill>
                                <a:srgbClr val="666666"/>
                              </a:solidFill>
                              <a:latin typeface="Cambria Math" panose="02040503050406030204" pitchFamily="18" charset="0"/>
                            </a:rPr>
                          </m:ctrlPr>
                        </m:sSupPr>
                        <m:e>
                          <m:r>
                            <a:rPr lang="en-US" b="0" i="1" smtClean="0">
                              <a:solidFill>
                                <a:srgbClr val="666666"/>
                              </a:solidFill>
                              <a:latin typeface="Cambria Math" panose="02040503050406030204" pitchFamily="18" charset="0"/>
                            </a:rPr>
                            <m:t>𝑦</m:t>
                          </m:r>
                        </m:e>
                        <m:sup>
                          <m:r>
                            <a:rPr lang="en-US" b="0" i="1" smtClean="0">
                              <a:solidFill>
                                <a:srgbClr val="666666"/>
                              </a:solidFill>
                              <a:latin typeface="Cambria Math" panose="02040503050406030204" pitchFamily="18" charset="0"/>
                            </a:rPr>
                            <m:t>”</m:t>
                          </m:r>
                        </m:sup>
                      </m:sSup>
                      <m:r>
                        <a:rPr lang="en-US" b="0" i="1" smtClean="0">
                          <a:solidFill>
                            <a:srgbClr val="666666"/>
                          </a:solidFill>
                          <a:latin typeface="Cambria Math" panose="02040503050406030204" pitchFamily="18" charset="0"/>
                        </a:rPr>
                        <m:t>+</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𝐾</m:t>
                          </m:r>
                        </m:e>
                        <m:sub>
                          <m:r>
                            <a:rPr lang="en-US" b="0" i="1" smtClean="0">
                              <a:solidFill>
                                <a:srgbClr val="666666"/>
                              </a:solidFill>
                              <a:latin typeface="Cambria Math" panose="02040503050406030204" pitchFamily="18" charset="0"/>
                            </a:rPr>
                            <m:t>𝑦</m:t>
                          </m:r>
                        </m:sub>
                      </m:sSub>
                      <m:d>
                        <m:dPr>
                          <m:ctrlPr>
                            <a:rPr lang="en-US" b="0" i="1" smtClean="0">
                              <a:solidFill>
                                <a:srgbClr val="666666"/>
                              </a:solidFill>
                              <a:latin typeface="Cambria Math" panose="02040503050406030204" pitchFamily="18" charset="0"/>
                            </a:rPr>
                          </m:ctrlPr>
                        </m:dPr>
                        <m:e>
                          <m:r>
                            <a:rPr lang="en-US" b="0" i="1" smtClean="0">
                              <a:solidFill>
                                <a:srgbClr val="666666"/>
                              </a:solidFill>
                              <a:latin typeface="Cambria Math" panose="02040503050406030204" pitchFamily="18" charset="0"/>
                            </a:rPr>
                            <m:t>𝑠</m:t>
                          </m:r>
                        </m:e>
                      </m:d>
                      <m:r>
                        <a:rPr lang="en-US" b="0" i="1" smtClean="0">
                          <a:solidFill>
                            <a:srgbClr val="666666"/>
                          </a:solidFill>
                          <a:latin typeface="Cambria Math" panose="02040503050406030204" pitchFamily="18" charset="0"/>
                        </a:rPr>
                        <m:t>𝑦</m:t>
                      </m:r>
                      <m:r>
                        <a:rPr lang="en-US" b="0" i="1" smtClean="0">
                          <a:solidFill>
                            <a:srgbClr val="666666"/>
                          </a:solidFill>
                          <a:latin typeface="Cambria Math" panose="02040503050406030204" pitchFamily="18" charset="0"/>
                        </a:rPr>
                        <m:t>=0</m:t>
                      </m:r>
                    </m:oMath>
                  </m:oMathPara>
                </a14:m>
                <a:endParaRPr lang="en-GB" dirty="0">
                  <a:solidFill>
                    <a:srgbClr val="666666"/>
                  </a:solidFill>
                </a:endParaRPr>
              </a:p>
            </p:txBody>
          </p:sp>
        </mc:Choice>
        <mc:Fallback>
          <p:sp>
            <p:nvSpPr>
              <p:cNvPr id="8" name="TextBox 7">
                <a:extLst>
                  <a:ext uri="{FF2B5EF4-FFF2-40B4-BE49-F238E27FC236}">
                    <a16:creationId xmlns:a16="http://schemas.microsoft.com/office/drawing/2014/main" id="{761D08D4-E4BC-B22C-A5BF-CC9D3A166E1E}"/>
                  </a:ext>
                </a:extLst>
              </p:cNvPr>
              <p:cNvSpPr txBox="1">
                <a:spLocks noRot="1" noChangeAspect="1" noMove="1" noResize="1" noEditPoints="1" noAdjustHandles="1" noChangeArrowheads="1" noChangeShapeType="1" noTextEdit="1"/>
              </p:cNvSpPr>
              <p:nvPr/>
            </p:nvSpPr>
            <p:spPr>
              <a:xfrm>
                <a:off x="747259" y="2077790"/>
                <a:ext cx="2611969" cy="602922"/>
              </a:xfrm>
              <a:prstGeom prst="rect">
                <a:avLst/>
              </a:prstGeom>
              <a:blipFill>
                <a:blip r:embed="rId2"/>
                <a:stretch>
                  <a:fillRect t="-2041" b="-1020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741CA0C-E762-DDE3-AA09-5589DB6D38A7}"/>
                  </a:ext>
                </a:extLst>
              </p:cNvPr>
              <p:cNvSpPr txBox="1"/>
              <p:nvPr/>
            </p:nvSpPr>
            <p:spPr>
              <a:xfrm>
                <a:off x="860544" y="4038789"/>
                <a:ext cx="3264889" cy="276999"/>
              </a:xfrm>
              <a:prstGeom prst="rect">
                <a:avLst/>
              </a:prstGeom>
              <a:solidFill>
                <a:schemeClr val="bg1"/>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solidFill>
                            <a:srgbClr val="666666"/>
                          </a:solidFill>
                          <a:latin typeface="Cambria Math" panose="02040503050406030204" pitchFamily="18" charset="0"/>
                        </a:rPr>
                        <m:t>𝑥</m:t>
                      </m:r>
                      <m:d>
                        <m:dPr>
                          <m:ctrlPr>
                            <a:rPr lang="en-US" b="0" i="1" smtClean="0">
                              <a:solidFill>
                                <a:srgbClr val="666666"/>
                              </a:solidFill>
                              <a:latin typeface="Cambria Math" panose="02040503050406030204" pitchFamily="18" charset="0"/>
                            </a:rPr>
                          </m:ctrlPr>
                        </m:dPr>
                        <m:e>
                          <m:r>
                            <a:rPr lang="en-US" b="0" i="1" smtClean="0">
                              <a:solidFill>
                                <a:srgbClr val="666666"/>
                              </a:solidFill>
                              <a:latin typeface="Cambria Math" panose="02040503050406030204" pitchFamily="18" charset="0"/>
                            </a:rPr>
                            <m:t>𝑠</m:t>
                          </m:r>
                        </m:e>
                      </m:d>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rPr>
                        <m:t>𝐴</m:t>
                      </m:r>
                      <m:d>
                        <m:dPr>
                          <m:ctrlPr>
                            <a:rPr lang="en-US" b="0" i="1" smtClean="0">
                              <a:solidFill>
                                <a:srgbClr val="666666"/>
                              </a:solidFill>
                              <a:latin typeface="Cambria Math" panose="02040503050406030204" pitchFamily="18" charset="0"/>
                            </a:rPr>
                          </m:ctrlPr>
                        </m:dPr>
                        <m:e>
                          <m:r>
                            <a:rPr lang="en-US" b="0" i="1" smtClean="0">
                              <a:solidFill>
                                <a:srgbClr val="666666"/>
                              </a:solidFill>
                              <a:latin typeface="Cambria Math" panose="02040503050406030204" pitchFamily="18" charset="0"/>
                            </a:rPr>
                            <m:t>𝑠</m:t>
                          </m:r>
                        </m:e>
                      </m:d>
                      <m:r>
                        <m:rPr>
                          <m:sty m:val="p"/>
                        </m:rPr>
                        <a:rPr lang="en-US" b="0" i="0" smtClean="0">
                          <a:solidFill>
                            <a:srgbClr val="666666"/>
                          </a:solidFill>
                          <a:latin typeface="Cambria Math" panose="02040503050406030204" pitchFamily="18" charset="0"/>
                        </a:rPr>
                        <m:t>cos</m:t>
                      </m:r>
                      <m:r>
                        <a:rPr lang="en-US" b="0" i="1" smtClean="0">
                          <a:solidFill>
                            <a:srgbClr val="666666"/>
                          </a:solidFill>
                          <a:latin typeface="Cambria Math" panose="02040503050406030204" pitchFamily="18" charset="0"/>
                        </a:rPr>
                        <m:t>⁡(</m:t>
                      </m:r>
                      <m:sSub>
                        <m:sSubPr>
                          <m:ctrlPr>
                            <a:rPr lang="en-US" b="0"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𝑄</m:t>
                          </m:r>
                        </m:e>
                        <m:sub>
                          <m:r>
                            <a:rPr lang="en-US" b="0" i="1" smtClean="0">
                              <a:solidFill>
                                <a:srgbClr val="666666"/>
                              </a:solidFill>
                              <a:latin typeface="Cambria Math" panose="02040503050406030204" pitchFamily="18" charset="0"/>
                            </a:rPr>
                            <m:t>𝑥</m:t>
                          </m:r>
                        </m:sub>
                      </m:sSub>
                      <m:r>
                        <a:rPr lang="en-US" b="0" i="1" smtClean="0">
                          <a:solidFill>
                            <a:srgbClr val="666666"/>
                          </a:solidFill>
                          <a:latin typeface="Cambria Math" panose="02040503050406030204" pitchFamily="18" charset="0"/>
                        </a:rPr>
                        <m:t>𝑠</m:t>
                      </m:r>
                      <m:r>
                        <a:rPr lang="en-US" b="0" i="1" smtClean="0">
                          <a:solidFill>
                            <a:srgbClr val="666666"/>
                          </a:solidFill>
                          <a:latin typeface="Cambria Math" panose="02040503050406030204" pitchFamily="18" charset="0"/>
                        </a:rPr>
                        <m:t>+</m:t>
                      </m:r>
                      <m:r>
                        <a:rPr lang="en-US" b="0" i="1" smtClean="0">
                          <a:solidFill>
                            <a:srgbClr val="666666"/>
                          </a:solidFill>
                          <a:latin typeface="Cambria Math" panose="02040503050406030204" pitchFamily="18" charset="0"/>
                          <a:ea typeface="Cambria Math" panose="02040503050406030204" pitchFamily="18" charset="0"/>
                        </a:rPr>
                        <m:t>𝜙</m:t>
                      </m:r>
                      <m:r>
                        <a:rPr lang="en-US" b="0" i="1" smtClean="0">
                          <a:solidFill>
                            <a:srgbClr val="666666"/>
                          </a:solidFill>
                          <a:latin typeface="Cambria Math" panose="02040503050406030204" pitchFamily="18" charset="0"/>
                          <a:ea typeface="Cambria Math" panose="02040503050406030204" pitchFamily="18" charset="0"/>
                        </a:rPr>
                        <m:t>(</m:t>
                      </m:r>
                      <m:r>
                        <a:rPr lang="en-US" b="0" i="1" smtClean="0">
                          <a:solidFill>
                            <a:srgbClr val="666666"/>
                          </a:solidFill>
                          <a:latin typeface="Cambria Math" panose="02040503050406030204" pitchFamily="18" charset="0"/>
                          <a:ea typeface="Cambria Math" panose="02040503050406030204" pitchFamily="18" charset="0"/>
                        </a:rPr>
                        <m:t>𝑠</m:t>
                      </m:r>
                      <m:r>
                        <a:rPr lang="en-US" b="0" i="1" smtClean="0">
                          <a:solidFill>
                            <a:srgbClr val="666666"/>
                          </a:solidFill>
                          <a:latin typeface="Cambria Math" panose="02040503050406030204" pitchFamily="18" charset="0"/>
                          <a:ea typeface="Cambria Math" panose="02040503050406030204" pitchFamily="18" charset="0"/>
                        </a:rPr>
                        <m:t>)</m:t>
                      </m:r>
                    </m:oMath>
                  </m:oMathPara>
                </a14:m>
                <a:endParaRPr lang="en-US" b="0" dirty="0">
                  <a:solidFill>
                    <a:srgbClr val="666666"/>
                  </a:solidFill>
                </a:endParaRPr>
              </a:p>
            </p:txBody>
          </p:sp>
        </mc:Choice>
        <mc:Fallback>
          <p:sp>
            <p:nvSpPr>
              <p:cNvPr id="9" name="TextBox 8">
                <a:extLst>
                  <a:ext uri="{FF2B5EF4-FFF2-40B4-BE49-F238E27FC236}">
                    <a16:creationId xmlns:a16="http://schemas.microsoft.com/office/drawing/2014/main" id="{B741CA0C-E762-DDE3-AA09-5589DB6D38A7}"/>
                  </a:ext>
                </a:extLst>
              </p:cNvPr>
              <p:cNvSpPr txBox="1">
                <a:spLocks noRot="1" noChangeAspect="1" noMove="1" noResize="1" noEditPoints="1" noAdjustHandles="1" noChangeArrowheads="1" noChangeShapeType="1" noTextEdit="1"/>
              </p:cNvSpPr>
              <p:nvPr/>
            </p:nvSpPr>
            <p:spPr>
              <a:xfrm>
                <a:off x="860544" y="4038789"/>
                <a:ext cx="3264889" cy="276999"/>
              </a:xfrm>
              <a:prstGeom prst="rect">
                <a:avLst/>
              </a:prstGeom>
              <a:blipFill>
                <a:blip r:embed="rId3"/>
                <a:stretch>
                  <a:fillRect t="-4545" b="-4545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D9F0D8C-F382-6CC6-AFC0-632E3B6E45ED}"/>
                  </a:ext>
                </a:extLst>
              </p:cNvPr>
              <p:cNvSpPr txBox="1"/>
              <p:nvPr/>
            </p:nvSpPr>
            <p:spPr>
              <a:xfrm>
                <a:off x="860544" y="4955476"/>
                <a:ext cx="3264889" cy="311496"/>
              </a:xfrm>
              <a:prstGeom prst="rect">
                <a:avLst/>
              </a:prstGeom>
              <a:solidFill>
                <a:schemeClr val="bg1"/>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m:rPr>
                          <m:sty m:val="p"/>
                        </m:rPr>
                        <a:rPr lang="el-GR" b="0" i="1" smtClean="0">
                          <a:solidFill>
                            <a:srgbClr val="666666"/>
                          </a:solidFill>
                          <a:latin typeface="Cambria Math" panose="02040503050406030204" pitchFamily="18" charset="0"/>
                          <a:ea typeface="Cambria Math" panose="02040503050406030204" pitchFamily="18" charset="0"/>
                        </a:rPr>
                        <m:t>γ</m:t>
                      </m:r>
                      <m:sSup>
                        <m:sSupPr>
                          <m:ctrlPr>
                            <a:rPr lang="el-GR" b="0" i="1" smtClean="0">
                              <a:solidFill>
                                <a:srgbClr val="666666"/>
                              </a:solidFill>
                              <a:latin typeface="Cambria Math" panose="02040503050406030204" pitchFamily="18" charset="0"/>
                              <a:ea typeface="Cambria Math" panose="02040503050406030204" pitchFamily="18" charset="0"/>
                            </a:rPr>
                          </m:ctrlPr>
                        </m:sSupPr>
                        <m:e>
                          <m:r>
                            <a:rPr lang="en-US" b="0" i="1" smtClean="0">
                              <a:solidFill>
                                <a:srgbClr val="666666"/>
                              </a:solidFill>
                              <a:latin typeface="Cambria Math" panose="02040503050406030204" pitchFamily="18" charset="0"/>
                              <a:ea typeface="Cambria Math" panose="02040503050406030204" pitchFamily="18" charset="0"/>
                            </a:rPr>
                            <m:t>𝑥</m:t>
                          </m:r>
                        </m:e>
                        <m:sup>
                          <m:r>
                            <a:rPr lang="en-US" b="0" i="1" smtClean="0">
                              <a:solidFill>
                                <a:srgbClr val="666666"/>
                              </a:solidFill>
                              <a:latin typeface="Cambria Math" panose="02040503050406030204" pitchFamily="18" charset="0"/>
                              <a:ea typeface="Cambria Math" panose="02040503050406030204" pitchFamily="18" charset="0"/>
                            </a:rPr>
                            <m:t>2</m:t>
                          </m:r>
                        </m:sup>
                      </m:sSup>
                      <m:r>
                        <a:rPr lang="en-US" b="0" i="1" smtClean="0">
                          <a:solidFill>
                            <a:srgbClr val="666666"/>
                          </a:solidFill>
                          <a:latin typeface="Cambria Math" panose="02040503050406030204" pitchFamily="18" charset="0"/>
                          <a:ea typeface="Cambria Math" panose="02040503050406030204" pitchFamily="18" charset="0"/>
                        </a:rPr>
                        <m:t>+2</m:t>
                      </m:r>
                      <m:r>
                        <a:rPr lang="en-US" b="0" i="1" smtClean="0">
                          <a:solidFill>
                            <a:srgbClr val="666666"/>
                          </a:solidFill>
                          <a:latin typeface="Cambria Math" panose="02040503050406030204" pitchFamily="18" charset="0"/>
                          <a:ea typeface="Cambria Math" panose="02040503050406030204" pitchFamily="18" charset="0"/>
                        </a:rPr>
                        <m:t>𝛼</m:t>
                      </m:r>
                      <m:r>
                        <a:rPr lang="en-US" b="0" i="1" smtClean="0">
                          <a:solidFill>
                            <a:srgbClr val="666666"/>
                          </a:solidFill>
                          <a:latin typeface="Cambria Math" panose="02040503050406030204" pitchFamily="18" charset="0"/>
                          <a:ea typeface="Cambria Math" panose="02040503050406030204" pitchFamily="18" charset="0"/>
                        </a:rPr>
                        <m:t>𝑥</m:t>
                      </m:r>
                      <m:sSup>
                        <m:sSupPr>
                          <m:ctrlPr>
                            <a:rPr lang="en-US" b="0" i="1" smtClean="0">
                              <a:solidFill>
                                <a:srgbClr val="666666"/>
                              </a:solidFill>
                              <a:latin typeface="Cambria Math" panose="02040503050406030204" pitchFamily="18" charset="0"/>
                              <a:ea typeface="Cambria Math" panose="02040503050406030204" pitchFamily="18" charset="0"/>
                            </a:rPr>
                          </m:ctrlPr>
                        </m:sSupPr>
                        <m:e>
                          <m:r>
                            <a:rPr lang="en-US" b="0" i="1" smtClean="0">
                              <a:solidFill>
                                <a:srgbClr val="666666"/>
                              </a:solidFill>
                              <a:latin typeface="Cambria Math" panose="02040503050406030204" pitchFamily="18" charset="0"/>
                              <a:ea typeface="Cambria Math" panose="02040503050406030204" pitchFamily="18" charset="0"/>
                            </a:rPr>
                            <m:t>𝑥</m:t>
                          </m:r>
                        </m:e>
                        <m:sup>
                          <m:r>
                            <a:rPr lang="en-US" b="0" i="1" smtClean="0">
                              <a:solidFill>
                                <a:srgbClr val="666666"/>
                              </a:solidFill>
                              <a:latin typeface="Cambria Math" panose="02040503050406030204" pitchFamily="18" charset="0"/>
                              <a:ea typeface="Cambria Math" panose="02040503050406030204" pitchFamily="18" charset="0"/>
                            </a:rPr>
                            <m:t>′</m:t>
                          </m:r>
                        </m:sup>
                      </m:sSup>
                      <m:r>
                        <a:rPr lang="en-US" b="0" i="1" smtClean="0">
                          <a:solidFill>
                            <a:srgbClr val="666666"/>
                          </a:solidFill>
                          <a:latin typeface="Cambria Math" panose="02040503050406030204" pitchFamily="18" charset="0"/>
                          <a:ea typeface="Cambria Math" panose="02040503050406030204" pitchFamily="18" charset="0"/>
                        </a:rPr>
                        <m:t>+</m:t>
                      </m:r>
                      <m:r>
                        <a:rPr lang="en-US" b="0" i="1" smtClean="0">
                          <a:solidFill>
                            <a:srgbClr val="666666"/>
                          </a:solidFill>
                          <a:latin typeface="Cambria Math" panose="02040503050406030204" pitchFamily="18" charset="0"/>
                          <a:ea typeface="Cambria Math" panose="02040503050406030204" pitchFamily="18" charset="0"/>
                        </a:rPr>
                        <m:t>𝛽</m:t>
                      </m:r>
                      <m:sSup>
                        <m:sSupPr>
                          <m:ctrlPr>
                            <a:rPr lang="en-US" b="0" i="1" smtClean="0">
                              <a:solidFill>
                                <a:srgbClr val="666666"/>
                              </a:solidFill>
                              <a:latin typeface="Cambria Math" panose="02040503050406030204" pitchFamily="18" charset="0"/>
                              <a:ea typeface="Cambria Math" panose="02040503050406030204" pitchFamily="18" charset="0"/>
                            </a:rPr>
                          </m:ctrlPr>
                        </m:sSupPr>
                        <m:e>
                          <m:sSup>
                            <m:sSupPr>
                              <m:ctrlPr>
                                <a:rPr lang="en-US" i="1">
                                  <a:solidFill>
                                    <a:srgbClr val="666666"/>
                                  </a:solidFill>
                                  <a:latin typeface="Cambria Math" panose="02040503050406030204" pitchFamily="18" charset="0"/>
                                  <a:ea typeface="Cambria Math" panose="02040503050406030204" pitchFamily="18" charset="0"/>
                                </a:rPr>
                              </m:ctrlPr>
                            </m:sSupPr>
                            <m:e>
                              <m:r>
                                <a:rPr lang="en-US" i="1">
                                  <a:solidFill>
                                    <a:srgbClr val="666666"/>
                                  </a:solidFill>
                                  <a:latin typeface="Cambria Math" panose="02040503050406030204" pitchFamily="18" charset="0"/>
                                  <a:ea typeface="Cambria Math" panose="02040503050406030204" pitchFamily="18" charset="0"/>
                                </a:rPr>
                                <m:t>𝑥</m:t>
                              </m:r>
                            </m:e>
                            <m:sup>
                              <m:r>
                                <a:rPr lang="en-US" i="1">
                                  <a:solidFill>
                                    <a:srgbClr val="666666"/>
                                  </a:solidFill>
                                  <a:latin typeface="Cambria Math" panose="02040503050406030204" pitchFamily="18" charset="0"/>
                                  <a:ea typeface="Cambria Math" panose="02040503050406030204" pitchFamily="18" charset="0"/>
                                </a:rPr>
                                <m:t>′</m:t>
                              </m:r>
                            </m:sup>
                          </m:sSup>
                        </m:e>
                        <m:sup>
                          <m:r>
                            <a:rPr lang="en-US" b="0" i="1" smtClean="0">
                              <a:solidFill>
                                <a:srgbClr val="666666"/>
                              </a:solidFill>
                              <a:latin typeface="Cambria Math" panose="02040503050406030204" pitchFamily="18" charset="0"/>
                              <a:ea typeface="Cambria Math" panose="02040503050406030204" pitchFamily="18" charset="0"/>
                            </a:rPr>
                            <m:t>2</m:t>
                          </m:r>
                        </m:sup>
                      </m:sSup>
                      <m:r>
                        <a:rPr lang="en-US" b="0" i="1" smtClean="0">
                          <a:solidFill>
                            <a:srgbClr val="666666"/>
                          </a:solidFill>
                          <a:latin typeface="Cambria Math" panose="02040503050406030204" pitchFamily="18" charset="0"/>
                          <a:ea typeface="Cambria Math" panose="02040503050406030204" pitchFamily="18" charset="0"/>
                        </a:rPr>
                        <m:t>=</m:t>
                      </m:r>
                      <m:sSup>
                        <m:sSupPr>
                          <m:ctrlPr>
                            <a:rPr lang="en-US" b="0" i="1" smtClean="0">
                              <a:solidFill>
                                <a:srgbClr val="666666"/>
                              </a:solidFill>
                              <a:latin typeface="Cambria Math" panose="02040503050406030204" pitchFamily="18" charset="0"/>
                              <a:ea typeface="Cambria Math" panose="02040503050406030204" pitchFamily="18" charset="0"/>
                            </a:rPr>
                          </m:ctrlPr>
                        </m:sSupPr>
                        <m:e>
                          <m:r>
                            <a:rPr lang="en-US" b="0" i="1" smtClean="0">
                              <a:solidFill>
                                <a:srgbClr val="666666"/>
                              </a:solidFill>
                              <a:latin typeface="Cambria Math" panose="02040503050406030204" pitchFamily="18" charset="0"/>
                              <a:ea typeface="Cambria Math" panose="02040503050406030204" pitchFamily="18" charset="0"/>
                            </a:rPr>
                            <m:t>𝐴</m:t>
                          </m:r>
                        </m:e>
                        <m:sup>
                          <m:r>
                            <a:rPr lang="en-US" b="0" i="1" smtClean="0">
                              <a:solidFill>
                                <a:srgbClr val="666666"/>
                              </a:solidFill>
                              <a:latin typeface="Cambria Math" panose="02040503050406030204" pitchFamily="18" charset="0"/>
                              <a:ea typeface="Cambria Math" panose="02040503050406030204" pitchFamily="18" charset="0"/>
                            </a:rPr>
                            <m:t>2</m:t>
                          </m:r>
                        </m:sup>
                      </m:sSup>
                    </m:oMath>
                  </m:oMathPara>
                </a14:m>
                <a:endParaRPr lang="en-US" b="0" dirty="0">
                  <a:solidFill>
                    <a:srgbClr val="666666"/>
                  </a:solidFill>
                </a:endParaRPr>
              </a:p>
            </p:txBody>
          </p:sp>
        </mc:Choice>
        <mc:Fallback>
          <p:sp>
            <p:nvSpPr>
              <p:cNvPr id="10" name="TextBox 9">
                <a:extLst>
                  <a:ext uri="{FF2B5EF4-FFF2-40B4-BE49-F238E27FC236}">
                    <a16:creationId xmlns:a16="http://schemas.microsoft.com/office/drawing/2014/main" id="{AD9F0D8C-F382-6CC6-AFC0-632E3B6E45ED}"/>
                  </a:ext>
                </a:extLst>
              </p:cNvPr>
              <p:cNvSpPr txBox="1">
                <a:spLocks noRot="1" noChangeAspect="1" noMove="1" noResize="1" noEditPoints="1" noAdjustHandles="1" noChangeArrowheads="1" noChangeShapeType="1" noTextEdit="1"/>
              </p:cNvSpPr>
              <p:nvPr/>
            </p:nvSpPr>
            <p:spPr>
              <a:xfrm>
                <a:off x="860544" y="4955476"/>
                <a:ext cx="3264889" cy="311496"/>
              </a:xfrm>
              <a:prstGeom prst="rect">
                <a:avLst/>
              </a:prstGeom>
              <a:blipFill>
                <a:blip r:embed="rId4"/>
                <a:stretch>
                  <a:fillRect b="-32000"/>
                </a:stretch>
              </a:blipFill>
            </p:spPr>
            <p:txBody>
              <a:bodyPr/>
              <a:lstStyle/>
              <a:p>
                <a:r>
                  <a:rPr lang="en-GB">
                    <a:noFill/>
                  </a:rPr>
                  <a:t> </a:t>
                </a:r>
              </a:p>
            </p:txBody>
          </p:sp>
        </mc:Fallback>
      </mc:AlternateContent>
      <p:sp>
        <p:nvSpPr>
          <p:cNvPr id="11" name="Down Arrow 10">
            <a:extLst>
              <a:ext uri="{FF2B5EF4-FFF2-40B4-BE49-F238E27FC236}">
                <a16:creationId xmlns:a16="http://schemas.microsoft.com/office/drawing/2014/main" id="{E4DF7069-D26C-6A5B-DE3B-BF3311F403A5}"/>
              </a:ext>
            </a:extLst>
          </p:cNvPr>
          <p:cNvSpPr/>
          <p:nvPr/>
        </p:nvSpPr>
        <p:spPr>
          <a:xfrm>
            <a:off x="2264735" y="4455042"/>
            <a:ext cx="228253" cy="5004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55EB0A7-FBE6-D2CD-3A1E-9A9D8570349B}"/>
              </a:ext>
            </a:extLst>
          </p:cNvPr>
          <p:cNvPicPr>
            <a:picLocks noChangeAspect="1"/>
          </p:cNvPicPr>
          <p:nvPr/>
        </p:nvPicPr>
        <p:blipFill>
          <a:blip r:embed="rId5"/>
          <a:stretch>
            <a:fillRect/>
          </a:stretch>
        </p:blipFill>
        <p:spPr>
          <a:xfrm>
            <a:off x="4083130" y="3753997"/>
            <a:ext cx="2290562" cy="2402958"/>
          </a:xfrm>
          <a:prstGeom prst="rect">
            <a:avLst/>
          </a:prstGeom>
        </p:spPr>
      </p:pic>
      <p:sp>
        <p:nvSpPr>
          <p:cNvPr id="14" name="TextBox 13">
            <a:extLst>
              <a:ext uri="{FF2B5EF4-FFF2-40B4-BE49-F238E27FC236}">
                <a16:creationId xmlns:a16="http://schemas.microsoft.com/office/drawing/2014/main" id="{E465847D-CBBE-C0AC-4636-86D024000A87}"/>
              </a:ext>
            </a:extLst>
          </p:cNvPr>
          <p:cNvSpPr txBox="1"/>
          <p:nvPr/>
        </p:nvSpPr>
        <p:spPr>
          <a:xfrm>
            <a:off x="373629" y="6194064"/>
            <a:ext cx="11444741" cy="646331"/>
          </a:xfrm>
          <a:prstGeom prst="rect">
            <a:avLst/>
          </a:prstGeom>
          <a:noFill/>
        </p:spPr>
        <p:txBody>
          <a:bodyPr wrap="square" rtlCol="0">
            <a:spAutoFit/>
          </a:bodyPr>
          <a:lstStyle/>
          <a:p>
            <a:r>
              <a:rPr lang="en-GB" dirty="0">
                <a:solidFill>
                  <a:srgbClr val="535353"/>
                </a:solidFill>
                <a:effectLst/>
                <a:latin typeface="Helvetica" pitchFamily="2" charset="0"/>
              </a:rPr>
              <a:t>In the absence of nonlinear forces, the ellipse area, the </a:t>
            </a:r>
            <a:r>
              <a:rPr lang="en-GB" b="1" dirty="0">
                <a:solidFill>
                  <a:srgbClr val="535353"/>
                </a:solidFill>
                <a:effectLst/>
                <a:latin typeface="Helvetica" pitchFamily="2" charset="0"/>
              </a:rPr>
              <a:t>emittance</a:t>
            </a:r>
            <a:r>
              <a:rPr lang="en-GB" dirty="0">
                <a:solidFill>
                  <a:srgbClr val="535353"/>
                </a:solidFill>
                <a:effectLst/>
                <a:latin typeface="Helvetica" pitchFamily="2" charset="0"/>
              </a:rPr>
              <a:t>, is a constant of motion, Liouville’s theorem</a:t>
            </a:r>
          </a:p>
          <a:p>
            <a:pPr algn="l"/>
            <a:endParaRPr lang="en-GB" dirty="0">
              <a:solidFill>
                <a:srgbClr val="666666"/>
              </a:solidFill>
            </a:endParaRPr>
          </a:p>
        </p:txBody>
      </p:sp>
      <p:pic>
        <p:nvPicPr>
          <p:cNvPr id="16" name="Picture 15">
            <a:extLst>
              <a:ext uri="{FF2B5EF4-FFF2-40B4-BE49-F238E27FC236}">
                <a16:creationId xmlns:a16="http://schemas.microsoft.com/office/drawing/2014/main" id="{3194D07D-E58D-A2F6-D20E-2E966A9B0A84}"/>
              </a:ext>
            </a:extLst>
          </p:cNvPr>
          <p:cNvPicPr>
            <a:picLocks noChangeAspect="1"/>
          </p:cNvPicPr>
          <p:nvPr/>
        </p:nvPicPr>
        <p:blipFill>
          <a:blip r:embed="rId6"/>
          <a:stretch>
            <a:fillRect/>
          </a:stretch>
        </p:blipFill>
        <p:spPr>
          <a:xfrm>
            <a:off x="6764579" y="3984880"/>
            <a:ext cx="5195685" cy="1889340"/>
          </a:xfrm>
          <a:prstGeom prst="rect">
            <a:avLst/>
          </a:prstGeom>
        </p:spPr>
      </p:pic>
    </p:spTree>
    <p:extLst>
      <p:ext uri="{BB962C8B-B14F-4D97-AF65-F5344CB8AC3E}">
        <p14:creationId xmlns:p14="http://schemas.microsoft.com/office/powerpoint/2010/main" val="23621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3668B0E-BDF2-781D-D3CD-F357CA13C2ED}"/>
              </a:ext>
            </a:extLst>
          </p:cNvPr>
          <p:cNvSpPr>
            <a:spLocks noGrp="1"/>
          </p:cNvSpPr>
          <p:nvPr>
            <p:ph type="pic" sz="quarter" idx="12"/>
          </p:nvPr>
        </p:nvSpPr>
        <p:spPr/>
      </p:sp>
      <p:sp>
        <p:nvSpPr>
          <p:cNvPr id="3" name="Text Placeholder 2">
            <a:extLst>
              <a:ext uri="{FF2B5EF4-FFF2-40B4-BE49-F238E27FC236}">
                <a16:creationId xmlns:a16="http://schemas.microsoft.com/office/drawing/2014/main" id="{39AF14DE-00B4-2E45-9E22-FCD1A6553A4A}"/>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2FCC398A-7501-D1A7-24B2-9862EB860A22}"/>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441CBD48-DAAE-7FAD-95A9-C5912255FA20}"/>
              </a:ext>
            </a:extLst>
          </p:cNvPr>
          <p:cNvSpPr>
            <a:spLocks noGrp="1"/>
          </p:cNvSpPr>
          <p:nvPr>
            <p:ph type="body" sz="quarter" idx="13"/>
          </p:nvPr>
        </p:nvSpPr>
        <p:spPr/>
        <p:txBody>
          <a:bodyPr/>
          <a:lstStyle/>
          <a:p>
            <a:r>
              <a:rPr lang="en-GB" dirty="0"/>
              <a:t>3</a:t>
            </a:r>
          </a:p>
        </p:txBody>
      </p:sp>
      <p:sp>
        <p:nvSpPr>
          <p:cNvPr id="6" name="Text Placeholder 5">
            <a:extLst>
              <a:ext uri="{FF2B5EF4-FFF2-40B4-BE49-F238E27FC236}">
                <a16:creationId xmlns:a16="http://schemas.microsoft.com/office/drawing/2014/main" id="{393F191B-C09F-0DFC-1B1D-814EBEFE730A}"/>
              </a:ext>
            </a:extLst>
          </p:cNvPr>
          <p:cNvSpPr>
            <a:spLocks noGrp="1"/>
          </p:cNvSpPr>
          <p:nvPr>
            <p:ph type="body" sz="quarter" idx="14"/>
          </p:nvPr>
        </p:nvSpPr>
        <p:spPr/>
        <p:txBody>
          <a:bodyPr/>
          <a:lstStyle/>
          <a:p>
            <a:r>
              <a:rPr lang="en-GB" dirty="0"/>
              <a:t>The ESS𝜈SB Project</a:t>
            </a:r>
          </a:p>
        </p:txBody>
      </p:sp>
      <p:grpSp>
        <p:nvGrpSpPr>
          <p:cNvPr id="7" name="Group 6">
            <a:extLst>
              <a:ext uri="{FF2B5EF4-FFF2-40B4-BE49-F238E27FC236}">
                <a16:creationId xmlns:a16="http://schemas.microsoft.com/office/drawing/2014/main" id="{28A98682-90D7-DCDE-B79F-66A310303504}"/>
              </a:ext>
            </a:extLst>
          </p:cNvPr>
          <p:cNvGrpSpPr/>
          <p:nvPr/>
        </p:nvGrpSpPr>
        <p:grpSpPr>
          <a:xfrm>
            <a:off x="6241312" y="0"/>
            <a:ext cx="7322288" cy="6858000"/>
            <a:chOff x="671948" y="1262744"/>
            <a:chExt cx="5876530" cy="5157160"/>
          </a:xfrm>
        </p:grpSpPr>
        <p:pic>
          <p:nvPicPr>
            <p:cNvPr id="8" name="Picture 7">
              <a:extLst>
                <a:ext uri="{FF2B5EF4-FFF2-40B4-BE49-F238E27FC236}">
                  <a16:creationId xmlns:a16="http://schemas.microsoft.com/office/drawing/2014/main" id="{27B877DA-2115-4AB8-25DE-00ED409A812C}"/>
                </a:ext>
              </a:extLst>
            </p:cNvPr>
            <p:cNvPicPr>
              <a:picLocks noChangeAspect="1"/>
            </p:cNvPicPr>
            <p:nvPr/>
          </p:nvPicPr>
          <p:blipFill>
            <a:blip r:embed="rId2"/>
            <a:stretch>
              <a:fillRect/>
            </a:stretch>
          </p:blipFill>
          <p:spPr>
            <a:xfrm>
              <a:off x="671948" y="1262744"/>
              <a:ext cx="5876530" cy="5157160"/>
            </a:xfrm>
            <a:prstGeom prst="rect">
              <a:avLst/>
            </a:prstGeom>
          </p:spPr>
        </p:pic>
        <p:sp>
          <p:nvSpPr>
            <p:cNvPr id="9" name="Rectangle 8">
              <a:extLst>
                <a:ext uri="{FF2B5EF4-FFF2-40B4-BE49-F238E27FC236}">
                  <a16:creationId xmlns:a16="http://schemas.microsoft.com/office/drawing/2014/main" id="{2C3ADDDC-3D9E-87DA-8B17-F4F9A96DA5B5}"/>
                </a:ext>
              </a:extLst>
            </p:cNvPr>
            <p:cNvSpPr/>
            <p:nvPr/>
          </p:nvSpPr>
          <p:spPr>
            <a:xfrm>
              <a:off x="4213468" y="1262744"/>
              <a:ext cx="735903" cy="636155"/>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riped Right Arrow 9">
              <a:extLst>
                <a:ext uri="{FF2B5EF4-FFF2-40B4-BE49-F238E27FC236}">
                  <a16:creationId xmlns:a16="http://schemas.microsoft.com/office/drawing/2014/main" id="{F77D20A7-7D9D-C78B-3D50-A0D10500C1AE}"/>
                </a:ext>
              </a:extLst>
            </p:cNvPr>
            <p:cNvSpPr/>
            <p:nvPr/>
          </p:nvSpPr>
          <p:spPr>
            <a:xfrm rot="17759435">
              <a:off x="4388891" y="1662960"/>
              <a:ext cx="364005" cy="332119"/>
            </a:xfrm>
            <a:prstGeom prst="stripedRightArrow">
              <a:avLst/>
            </a:prstGeom>
            <a:solidFill>
              <a:srgbClr val="F6F7FA"/>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F433E1C-CFD4-7926-A135-4DEC2A46D89A}"/>
                </a:ext>
              </a:extLst>
            </p:cNvPr>
            <p:cNvSpPr/>
            <p:nvPr/>
          </p:nvSpPr>
          <p:spPr>
            <a:xfrm>
              <a:off x="5026268" y="4959101"/>
              <a:ext cx="1522210" cy="1460803"/>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9123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EEC1C6F-C1C7-9793-4AEC-D2EA84714F9C}"/>
              </a:ext>
            </a:extLst>
          </p:cNvPr>
          <p:cNvGrpSpPr/>
          <p:nvPr/>
        </p:nvGrpSpPr>
        <p:grpSpPr>
          <a:xfrm>
            <a:off x="4749800" y="254000"/>
            <a:ext cx="2692400" cy="6350000"/>
            <a:chOff x="4749800" y="254000"/>
            <a:chExt cx="2692400" cy="6350000"/>
          </a:xfrm>
        </p:grpSpPr>
        <p:pic>
          <p:nvPicPr>
            <p:cNvPr id="11" name="Picture 10">
              <a:extLst>
                <a:ext uri="{FF2B5EF4-FFF2-40B4-BE49-F238E27FC236}">
                  <a16:creationId xmlns:a16="http://schemas.microsoft.com/office/drawing/2014/main" id="{AEB59369-E654-F1A3-F31D-C47FFE82C5B4}"/>
                </a:ext>
              </a:extLst>
            </p:cNvPr>
            <p:cNvPicPr>
              <a:picLocks noChangeAspect="1"/>
            </p:cNvPicPr>
            <p:nvPr/>
          </p:nvPicPr>
          <p:blipFill>
            <a:blip r:embed="rId2"/>
            <a:stretch>
              <a:fillRect/>
            </a:stretch>
          </p:blipFill>
          <p:spPr>
            <a:xfrm>
              <a:off x="4749800" y="254000"/>
              <a:ext cx="2692400" cy="6350000"/>
            </a:xfrm>
            <a:prstGeom prst="rect">
              <a:avLst/>
            </a:prstGeom>
          </p:spPr>
        </p:pic>
        <p:sp>
          <p:nvSpPr>
            <p:cNvPr id="20" name="TextBox 19">
              <a:extLst>
                <a:ext uri="{FF2B5EF4-FFF2-40B4-BE49-F238E27FC236}">
                  <a16:creationId xmlns:a16="http://schemas.microsoft.com/office/drawing/2014/main" id="{B8B19271-D36C-E8EA-8F45-D61E1ECE5E5E}"/>
                </a:ext>
              </a:extLst>
            </p:cNvPr>
            <p:cNvSpPr txBox="1"/>
            <p:nvPr/>
          </p:nvSpPr>
          <p:spPr>
            <a:xfrm>
              <a:off x="5355196" y="6194225"/>
              <a:ext cx="689612" cy="369332"/>
            </a:xfrm>
            <a:prstGeom prst="rect">
              <a:avLst/>
            </a:prstGeom>
            <a:solidFill>
              <a:schemeClr val="bg2">
                <a:alpha val="50000"/>
              </a:schemeClr>
            </a:solidFill>
          </p:spPr>
          <p:txBody>
            <a:bodyPr wrap="none" rtlCol="0">
              <a:spAutoFit/>
            </a:bodyPr>
            <a:lstStyle/>
            <a:p>
              <a:r>
                <a:rPr lang="sv-SE" dirty="0">
                  <a:solidFill>
                    <a:srgbClr val="666666"/>
                  </a:solidFill>
                </a:rPr>
                <a:t>Lund</a:t>
              </a:r>
            </a:p>
          </p:txBody>
        </p:sp>
        <p:sp>
          <p:nvSpPr>
            <p:cNvPr id="21" name="Oval 20">
              <a:extLst>
                <a:ext uri="{FF2B5EF4-FFF2-40B4-BE49-F238E27FC236}">
                  <a16:creationId xmlns:a16="http://schemas.microsoft.com/office/drawing/2014/main" id="{61AD67A3-6B80-D777-7A20-EF602F5998B3}"/>
                </a:ext>
              </a:extLst>
            </p:cNvPr>
            <p:cNvSpPr/>
            <p:nvPr/>
          </p:nvSpPr>
          <p:spPr>
            <a:xfrm>
              <a:off x="5892800" y="4238074"/>
              <a:ext cx="152008" cy="149777"/>
            </a:xfrm>
            <a:prstGeom prst="ellipse">
              <a:avLst/>
            </a:prstGeom>
            <a:solidFill>
              <a:srgbClr val="009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B4106BA-EC95-E0E1-E31A-32DC3F99FFFA}"/>
                </a:ext>
              </a:extLst>
            </p:cNvPr>
            <p:cNvSpPr txBox="1"/>
            <p:nvPr/>
          </p:nvSpPr>
          <p:spPr>
            <a:xfrm>
              <a:off x="5783709" y="4787123"/>
              <a:ext cx="1215204" cy="369332"/>
            </a:xfrm>
            <a:prstGeom prst="rect">
              <a:avLst/>
            </a:prstGeom>
            <a:solidFill>
              <a:schemeClr val="bg2">
                <a:alpha val="50000"/>
              </a:schemeClr>
            </a:solidFill>
          </p:spPr>
          <p:txBody>
            <a:bodyPr wrap="none" rtlCol="0">
              <a:spAutoFit/>
            </a:bodyPr>
            <a:lstStyle/>
            <a:p>
              <a:r>
                <a:rPr lang="sv-SE" dirty="0">
                  <a:solidFill>
                    <a:srgbClr val="666666"/>
                  </a:solidFill>
                </a:rPr>
                <a:t>Zinkgruvan</a:t>
              </a:r>
            </a:p>
          </p:txBody>
        </p:sp>
      </p:gr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787773" y="517258"/>
            <a:ext cx="9360000" cy="657339"/>
          </a:xfrm>
        </p:spPr>
        <p:txBody>
          <a:bodyPr/>
          <a:lstStyle/>
          <a:p>
            <a:r>
              <a:rPr lang="en-GB" dirty="0"/>
              <a:t>The ESS𝜈SB Project</a:t>
            </a:r>
            <a:endParaRPr lang="en-GB" dirty="0">
              <a:solidFill>
                <a:srgbClr val="636466"/>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18</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2023-11-09</a:t>
            </a:fld>
            <a:endParaRPr lang="sv-SE" dirty="0"/>
          </a:p>
        </p:txBody>
      </p:sp>
      <p:pic>
        <p:nvPicPr>
          <p:cNvPr id="12" name="Picture 11">
            <a:extLst>
              <a:ext uri="{FF2B5EF4-FFF2-40B4-BE49-F238E27FC236}">
                <a16:creationId xmlns:a16="http://schemas.microsoft.com/office/drawing/2014/main" id="{852DDA6C-9C64-8C0C-0605-4FA1B761232A}"/>
              </a:ext>
            </a:extLst>
          </p:cNvPr>
          <p:cNvPicPr>
            <a:picLocks noChangeAspect="1"/>
          </p:cNvPicPr>
          <p:nvPr/>
        </p:nvPicPr>
        <p:blipFill>
          <a:blip r:embed="rId3"/>
          <a:stretch>
            <a:fillRect/>
          </a:stretch>
        </p:blipFill>
        <p:spPr>
          <a:xfrm>
            <a:off x="1138600" y="3882450"/>
            <a:ext cx="3039700" cy="1809345"/>
          </a:xfrm>
          <a:prstGeom prst="rect">
            <a:avLst/>
          </a:prstGeom>
        </p:spPr>
      </p:pic>
      <p:sp>
        <p:nvSpPr>
          <p:cNvPr id="15" name="TextBox 14">
            <a:extLst>
              <a:ext uri="{FF2B5EF4-FFF2-40B4-BE49-F238E27FC236}">
                <a16:creationId xmlns:a16="http://schemas.microsoft.com/office/drawing/2014/main" id="{E64304CD-79E0-7676-927D-B8F32E067810}"/>
              </a:ext>
            </a:extLst>
          </p:cNvPr>
          <p:cNvSpPr txBox="1"/>
          <p:nvPr/>
        </p:nvSpPr>
        <p:spPr>
          <a:xfrm>
            <a:off x="4279959" y="3590224"/>
            <a:ext cx="2198820" cy="738664"/>
          </a:xfrm>
          <a:prstGeom prst="rect">
            <a:avLst/>
          </a:prstGeom>
          <a:solidFill>
            <a:srgbClr val="FFFFFF">
              <a:alpha val="50196"/>
            </a:srgbClr>
          </a:solidFill>
        </p:spPr>
        <p:txBody>
          <a:bodyPr wrap="square" rtlCol="0">
            <a:spAutoFit/>
          </a:bodyPr>
          <a:lstStyle/>
          <a:p>
            <a:r>
              <a:rPr lang="en-GB" sz="1400" dirty="0">
                <a:solidFill>
                  <a:srgbClr val="636466"/>
                </a:solidFill>
                <a:effectLst/>
                <a:latin typeface="Helvetica" pitchFamily="2" charset="0"/>
              </a:rPr>
              <a:t>Neutrino Detector </a:t>
            </a:r>
          </a:p>
          <a:p>
            <a:r>
              <a:rPr lang="en-GB" sz="1400" dirty="0">
                <a:solidFill>
                  <a:srgbClr val="636466"/>
                </a:solidFill>
                <a:effectLst/>
                <a:latin typeface="Helvetica" pitchFamily="2" charset="0"/>
              </a:rPr>
              <a:t>540 </a:t>
            </a:r>
            <a:r>
              <a:rPr lang="en-GB" sz="1400" dirty="0" err="1">
                <a:solidFill>
                  <a:srgbClr val="636466"/>
                </a:solidFill>
                <a:effectLst/>
                <a:latin typeface="Helvetica" pitchFamily="2" charset="0"/>
              </a:rPr>
              <a:t>kilotonnes</a:t>
            </a:r>
            <a:r>
              <a:rPr lang="en-GB" sz="1400" dirty="0">
                <a:solidFill>
                  <a:srgbClr val="636466"/>
                </a:solidFill>
                <a:effectLst/>
                <a:latin typeface="Helvetica" pitchFamily="2" charset="0"/>
              </a:rPr>
              <a:t> Water </a:t>
            </a:r>
          </a:p>
          <a:p>
            <a:r>
              <a:rPr lang="en-GB" sz="1400" dirty="0">
                <a:solidFill>
                  <a:srgbClr val="636466"/>
                </a:solidFill>
                <a:effectLst/>
                <a:latin typeface="Helvetica" pitchFamily="2" charset="0"/>
              </a:rPr>
              <a:t>1 km underground </a:t>
            </a:r>
          </a:p>
        </p:txBody>
      </p:sp>
      <p:sp>
        <p:nvSpPr>
          <p:cNvPr id="16" name="Can 15">
            <a:extLst>
              <a:ext uri="{FF2B5EF4-FFF2-40B4-BE49-F238E27FC236}">
                <a16:creationId xmlns:a16="http://schemas.microsoft.com/office/drawing/2014/main" id="{C30102B9-3F8A-C6EC-DC2C-6DF8AC364DAB}"/>
              </a:ext>
            </a:extLst>
          </p:cNvPr>
          <p:cNvSpPr/>
          <p:nvPr/>
        </p:nvSpPr>
        <p:spPr>
          <a:xfrm>
            <a:off x="5264719" y="4373699"/>
            <a:ext cx="440239" cy="572168"/>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5F6A8DEF-7977-86B5-DBC9-986B89FE504B}"/>
              </a:ext>
            </a:extLst>
          </p:cNvPr>
          <p:cNvSpPr txBox="1"/>
          <p:nvPr/>
        </p:nvSpPr>
        <p:spPr>
          <a:xfrm>
            <a:off x="372439" y="1374233"/>
            <a:ext cx="11819562" cy="2215991"/>
          </a:xfrm>
          <a:prstGeom prst="rect">
            <a:avLst/>
          </a:prstGeom>
          <a:solidFill>
            <a:schemeClr val="bg2">
              <a:alpha val="50000"/>
            </a:schemeClr>
          </a:solidFill>
        </p:spPr>
        <p:txBody>
          <a:bodyPr wrap="square" rtlCol="0">
            <a:spAutoFit/>
          </a:bodyPr>
          <a:lstStyle/>
          <a:p>
            <a:r>
              <a:rPr lang="sv-SE" sz="2300" b="1" dirty="0">
                <a:solidFill>
                  <a:srgbClr val="666666"/>
                </a:solidFill>
              </a:rPr>
              <a:t>Goal:</a:t>
            </a:r>
            <a:r>
              <a:rPr lang="sv-SE" sz="2300" dirty="0">
                <a:solidFill>
                  <a:srgbClr val="666666"/>
                </a:solidFill>
              </a:rPr>
              <a:t> </a:t>
            </a:r>
            <a:r>
              <a:rPr lang="sv-SE" sz="2300" dirty="0">
                <a:solidFill>
                  <a:srgbClr val="636466"/>
                </a:solidFill>
              </a:rPr>
              <a:t>to precisely measure the value of the leptonic charge-parity violating phase</a:t>
            </a:r>
          </a:p>
          <a:p>
            <a:r>
              <a:rPr lang="sv-SE" sz="2300" b="1" dirty="0">
                <a:solidFill>
                  <a:srgbClr val="636466"/>
                </a:solidFill>
              </a:rPr>
              <a:t>How:</a:t>
            </a:r>
            <a:r>
              <a:rPr lang="sv-SE" sz="2300" dirty="0">
                <a:solidFill>
                  <a:srgbClr val="636466"/>
                </a:solidFill>
              </a:rPr>
              <a:t> by generating a muon (anti-)neutrino intense ”super” beam and looking at the electron neutrino appearance in a large water cherenkov far detector.</a:t>
            </a:r>
          </a:p>
          <a:p>
            <a:endParaRPr lang="sv-SE" sz="2300" dirty="0">
              <a:solidFill>
                <a:srgbClr val="636466"/>
              </a:solidFill>
            </a:endParaRPr>
          </a:p>
          <a:p>
            <a:r>
              <a:rPr lang="sv-SE" sz="2300" dirty="0">
                <a:solidFill>
                  <a:srgbClr val="636466"/>
                </a:solidFill>
              </a:rPr>
              <a:t>With 5 MW beam from the ESS linac we can measure at the second oscillation maximum</a:t>
            </a:r>
          </a:p>
          <a:p>
            <a:r>
              <a:rPr lang="sv-SE" sz="2300" dirty="0" err="1">
                <a:solidFill>
                  <a:srgbClr val="636466"/>
                </a:solidFill>
              </a:rPr>
              <a:t>where</a:t>
            </a:r>
            <a:r>
              <a:rPr lang="sv-SE" sz="2300" dirty="0">
                <a:solidFill>
                  <a:srgbClr val="636466"/>
                </a:solidFill>
              </a:rPr>
              <a:t> </a:t>
            </a:r>
            <a:r>
              <a:rPr lang="sv-SE" sz="2300" dirty="0" err="1">
                <a:solidFill>
                  <a:srgbClr val="636466"/>
                </a:solidFill>
              </a:rPr>
              <a:t>we</a:t>
            </a:r>
            <a:r>
              <a:rPr lang="sv-SE" sz="2300" dirty="0">
                <a:solidFill>
                  <a:srgbClr val="636466"/>
                </a:solidFill>
              </a:rPr>
              <a:t> </a:t>
            </a:r>
            <a:r>
              <a:rPr lang="sv-SE" sz="2300" dirty="0" err="1">
                <a:solidFill>
                  <a:srgbClr val="636466"/>
                </a:solidFill>
              </a:rPr>
              <a:t>are</a:t>
            </a:r>
            <a:r>
              <a:rPr lang="sv-SE" sz="2300" dirty="0">
                <a:solidFill>
                  <a:srgbClr val="636466"/>
                </a:solidFill>
              </a:rPr>
              <a:t> less </a:t>
            </a:r>
            <a:r>
              <a:rPr lang="sv-SE" sz="2300" dirty="0" err="1">
                <a:solidFill>
                  <a:srgbClr val="636466"/>
                </a:solidFill>
              </a:rPr>
              <a:t>limited</a:t>
            </a:r>
            <a:r>
              <a:rPr lang="sv-SE" sz="2300" dirty="0">
                <a:solidFill>
                  <a:srgbClr val="636466"/>
                </a:solidFill>
              </a:rPr>
              <a:t> by </a:t>
            </a:r>
            <a:r>
              <a:rPr lang="sv-SE" sz="2300" dirty="0" err="1">
                <a:solidFill>
                  <a:srgbClr val="636466"/>
                </a:solidFill>
              </a:rPr>
              <a:t>systematic</a:t>
            </a:r>
            <a:r>
              <a:rPr lang="sv-SE" sz="2300" dirty="0">
                <a:solidFill>
                  <a:srgbClr val="636466"/>
                </a:solidFill>
              </a:rPr>
              <a:t> </a:t>
            </a:r>
            <a:r>
              <a:rPr lang="sv-SE" sz="2300" dirty="0" err="1">
                <a:solidFill>
                  <a:srgbClr val="636466"/>
                </a:solidFill>
              </a:rPr>
              <a:t>uncertainties</a:t>
            </a:r>
            <a:r>
              <a:rPr lang="sv-SE" sz="2300" dirty="0">
                <a:solidFill>
                  <a:srgbClr val="636466"/>
                </a:solidFill>
              </a:rPr>
              <a:t> and </a:t>
            </a:r>
            <a:r>
              <a:rPr lang="sv-SE" sz="2300" dirty="0" err="1">
                <a:solidFill>
                  <a:srgbClr val="636466"/>
                </a:solidFill>
              </a:rPr>
              <a:t>thus</a:t>
            </a:r>
            <a:r>
              <a:rPr lang="sv-SE" sz="2300" dirty="0">
                <a:solidFill>
                  <a:srgbClr val="636466"/>
                </a:solidFill>
              </a:rPr>
              <a:t> </a:t>
            </a:r>
            <a:r>
              <a:rPr lang="sv-SE" sz="2300" dirty="0" err="1">
                <a:solidFill>
                  <a:srgbClr val="636466"/>
                </a:solidFill>
              </a:rPr>
              <a:t>have</a:t>
            </a:r>
            <a:r>
              <a:rPr lang="sv-SE" sz="2300" dirty="0">
                <a:solidFill>
                  <a:srgbClr val="636466"/>
                </a:solidFill>
              </a:rPr>
              <a:t> a </a:t>
            </a:r>
            <a:r>
              <a:rPr lang="sv-SE" sz="2300" dirty="0" err="1">
                <a:solidFill>
                  <a:srgbClr val="666666"/>
                </a:solidFill>
              </a:rPr>
              <a:t>higher</a:t>
            </a:r>
            <a:r>
              <a:rPr lang="sv-SE" sz="2300" dirty="0">
                <a:solidFill>
                  <a:srgbClr val="666666"/>
                </a:solidFill>
              </a:rPr>
              <a:t> </a:t>
            </a:r>
            <a:r>
              <a:rPr lang="sv-SE" sz="2300" dirty="0" err="1">
                <a:solidFill>
                  <a:srgbClr val="666666"/>
                </a:solidFill>
              </a:rPr>
              <a:t>sensitivity</a:t>
            </a:r>
            <a:r>
              <a:rPr lang="sv-SE" sz="2300" dirty="0">
                <a:solidFill>
                  <a:srgbClr val="666666"/>
                </a:solidFill>
              </a:rPr>
              <a:t>.</a:t>
            </a:r>
          </a:p>
        </p:txBody>
      </p:sp>
      <p:cxnSp>
        <p:nvCxnSpPr>
          <p:cNvPr id="24" name="Straight Connector 23">
            <a:extLst>
              <a:ext uri="{FF2B5EF4-FFF2-40B4-BE49-F238E27FC236}">
                <a16:creationId xmlns:a16="http://schemas.microsoft.com/office/drawing/2014/main" id="{A8653BA0-0355-AC57-6279-82F11616E0F2}"/>
              </a:ext>
            </a:extLst>
          </p:cNvPr>
          <p:cNvCxnSpPr>
            <a:cxnSpLocks/>
          </p:cNvCxnSpPr>
          <p:nvPr/>
        </p:nvCxnSpPr>
        <p:spPr>
          <a:xfrm>
            <a:off x="4185901" y="3882450"/>
            <a:ext cx="1022931" cy="24964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D06197-E491-7C9D-E202-77863EDB963F}"/>
              </a:ext>
            </a:extLst>
          </p:cNvPr>
          <p:cNvCxnSpPr>
            <a:cxnSpLocks/>
          </p:cNvCxnSpPr>
          <p:nvPr/>
        </p:nvCxnSpPr>
        <p:spPr>
          <a:xfrm>
            <a:off x="4178300" y="5691795"/>
            <a:ext cx="1045354" cy="687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Placeholder 9">
            <a:extLst>
              <a:ext uri="{FF2B5EF4-FFF2-40B4-BE49-F238E27FC236}">
                <a16:creationId xmlns:a16="http://schemas.microsoft.com/office/drawing/2014/main" id="{AD225074-F5BA-93C2-2627-DD051095C082}"/>
              </a:ext>
            </a:extLst>
          </p:cNvPr>
          <p:cNvPicPr>
            <a:picLocks noChangeAspect="1"/>
          </p:cNvPicPr>
          <p:nvPr/>
        </p:nvPicPr>
        <p:blipFill rotWithShape="1">
          <a:blip r:embed="rId4"/>
          <a:srcRect t="-43" b="613"/>
          <a:stretch/>
        </p:blipFill>
        <p:spPr>
          <a:xfrm>
            <a:off x="7252599" y="3690311"/>
            <a:ext cx="4299248" cy="2407747"/>
          </a:xfrm>
          <a:prstGeom prst="rect">
            <a:avLst/>
          </a:prstGeom>
        </p:spPr>
      </p:pic>
      <p:sp>
        <p:nvSpPr>
          <p:cNvPr id="31" name="TextBox 30">
            <a:extLst>
              <a:ext uri="{FF2B5EF4-FFF2-40B4-BE49-F238E27FC236}">
                <a16:creationId xmlns:a16="http://schemas.microsoft.com/office/drawing/2014/main" id="{7A10D8C6-5CE1-4AF4-8A77-ECDC6272611B}"/>
              </a:ext>
            </a:extLst>
          </p:cNvPr>
          <p:cNvSpPr txBox="1"/>
          <p:nvPr/>
        </p:nvSpPr>
        <p:spPr>
          <a:xfrm>
            <a:off x="7819622" y="6055725"/>
            <a:ext cx="3187539" cy="646331"/>
          </a:xfrm>
          <a:prstGeom prst="rect">
            <a:avLst/>
          </a:prstGeom>
          <a:noFill/>
        </p:spPr>
        <p:txBody>
          <a:bodyPr wrap="none" rtlCol="0">
            <a:spAutoFit/>
          </a:bodyPr>
          <a:lstStyle/>
          <a:p>
            <a:pPr algn="l"/>
            <a:r>
              <a:rPr lang="en-GB" dirty="0">
                <a:solidFill>
                  <a:srgbClr val="636466"/>
                </a:solidFill>
              </a:rPr>
              <a:t>11 partner Nations (</a:t>
            </a:r>
            <a:r>
              <a:rPr lang="en-GB" dirty="0" err="1">
                <a:solidFill>
                  <a:srgbClr val="636466"/>
                </a:solidFill>
              </a:rPr>
              <a:t>ESSνSB</a:t>
            </a:r>
            <a:r>
              <a:rPr lang="en-GB" dirty="0">
                <a:solidFill>
                  <a:srgbClr val="636466"/>
                </a:solidFill>
              </a:rPr>
              <a:t>+ </a:t>
            </a:r>
          </a:p>
          <a:p>
            <a:pPr algn="l"/>
            <a:r>
              <a:rPr lang="en-GB" dirty="0">
                <a:solidFill>
                  <a:srgbClr val="636466"/>
                </a:solidFill>
              </a:rPr>
              <a:t>kick-off meeting in Jan. 2023)</a:t>
            </a:r>
          </a:p>
        </p:txBody>
      </p:sp>
      <p:cxnSp>
        <p:nvCxnSpPr>
          <p:cNvPr id="6" name="Straight Arrow Connector 5"/>
          <p:cNvCxnSpPr/>
          <p:nvPr/>
        </p:nvCxnSpPr>
        <p:spPr>
          <a:xfrm flipV="1">
            <a:off x="5223654" y="4983697"/>
            <a:ext cx="481304" cy="1395194"/>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289089">
            <a:off x="5282742" y="5520745"/>
            <a:ext cx="620683" cy="253916"/>
          </a:xfrm>
          <a:prstGeom prst="rect">
            <a:avLst/>
          </a:prstGeom>
          <a:noFill/>
        </p:spPr>
        <p:txBody>
          <a:bodyPr wrap="none" rtlCol="0">
            <a:spAutoFit/>
          </a:bodyPr>
          <a:lstStyle/>
          <a:p>
            <a:pPr algn="l"/>
            <a:r>
              <a:rPr lang="en-US" sz="1050" dirty="0"/>
              <a:t>360 km</a:t>
            </a:r>
          </a:p>
        </p:txBody>
      </p:sp>
    </p:spTree>
    <p:extLst>
      <p:ext uri="{BB962C8B-B14F-4D97-AF65-F5344CB8AC3E}">
        <p14:creationId xmlns:p14="http://schemas.microsoft.com/office/powerpoint/2010/main" val="5159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03F5A8-D402-AD6F-2D63-21D8AFB2003D}"/>
              </a:ext>
            </a:extLst>
          </p:cNvPr>
          <p:cNvSpPr>
            <a:spLocks noGrp="1"/>
          </p:cNvSpPr>
          <p:nvPr>
            <p:ph type="ftr" sz="quarter" idx="11"/>
          </p:nvPr>
        </p:nvSpPr>
        <p:spPr/>
        <p:txBody>
          <a:bodyPr/>
          <a:lstStyle/>
          <a:p>
            <a:r>
              <a:rPr lang="sv-SE"/>
              <a:t>PRESENTATION TITL  FOOTER</a:t>
            </a:r>
            <a:endParaRPr lang="sv-SE" dirty="0"/>
          </a:p>
        </p:txBody>
      </p:sp>
      <p:sp>
        <p:nvSpPr>
          <p:cNvPr id="5" name="Slide Number Placeholder 4">
            <a:extLst>
              <a:ext uri="{FF2B5EF4-FFF2-40B4-BE49-F238E27FC236}">
                <a16:creationId xmlns:a16="http://schemas.microsoft.com/office/drawing/2014/main" id="{184FFAF1-F15D-B540-B377-4F1D51532E61}"/>
              </a:ext>
            </a:extLst>
          </p:cNvPr>
          <p:cNvSpPr>
            <a:spLocks noGrp="1"/>
          </p:cNvSpPr>
          <p:nvPr>
            <p:ph type="sldNum" sz="quarter" idx="12"/>
          </p:nvPr>
        </p:nvSpPr>
        <p:spPr/>
        <p:txBody>
          <a:bodyPr/>
          <a:lstStyle/>
          <a:p>
            <a:fld id="{F7283078-D760-1647-8B80-66BA8B52336D}" type="slidenum">
              <a:rPr lang="sv-SE" smtClean="0"/>
              <a:t>19</a:t>
            </a:fld>
            <a:endParaRPr lang="sv-SE"/>
          </a:p>
        </p:txBody>
      </p:sp>
      <p:sp>
        <p:nvSpPr>
          <p:cNvPr id="8" name="Date Placeholder 7">
            <a:extLst>
              <a:ext uri="{FF2B5EF4-FFF2-40B4-BE49-F238E27FC236}">
                <a16:creationId xmlns:a16="http://schemas.microsoft.com/office/drawing/2014/main" id="{F686D84F-32D7-E47B-DF67-0BA90AD02400}"/>
              </a:ext>
            </a:extLst>
          </p:cNvPr>
          <p:cNvSpPr>
            <a:spLocks noGrp="1"/>
          </p:cNvSpPr>
          <p:nvPr>
            <p:ph type="dt" sz="half" idx="10"/>
          </p:nvPr>
        </p:nvSpPr>
        <p:spPr/>
        <p:txBody>
          <a:bodyPr/>
          <a:lstStyle/>
          <a:p>
            <a:fld id="{18896B66-0B3A-474C-9C9C-E4F07B1F5DAD}" type="datetime1">
              <a:rPr lang="sv-SE" smtClean="0"/>
              <a:t>2023-11-09</a:t>
            </a:fld>
            <a:endParaRPr lang="sv-SE" dirty="0"/>
          </a:p>
        </p:txBody>
      </p:sp>
      <p:sp>
        <p:nvSpPr>
          <p:cNvPr id="9" name="Title 2">
            <a:extLst>
              <a:ext uri="{FF2B5EF4-FFF2-40B4-BE49-F238E27FC236}">
                <a16:creationId xmlns:a16="http://schemas.microsoft.com/office/drawing/2014/main" id="{3653B1B5-1AC6-342C-82E5-D5C4DA732F21}"/>
              </a:ext>
            </a:extLst>
          </p:cNvPr>
          <p:cNvSpPr>
            <a:spLocks noGrp="1"/>
          </p:cNvSpPr>
          <p:nvPr>
            <p:ph type="title"/>
          </p:nvPr>
        </p:nvSpPr>
        <p:spPr>
          <a:xfrm>
            <a:off x="908850" y="265373"/>
            <a:ext cx="10216349" cy="657339"/>
          </a:xfrm>
        </p:spPr>
        <p:txBody>
          <a:bodyPr/>
          <a:lstStyle/>
          <a:p>
            <a:r>
              <a:rPr lang="en-GB" dirty="0"/>
              <a:t>ESS𝜈SB High Level Parameters</a:t>
            </a:r>
          </a:p>
        </p:txBody>
      </p:sp>
      <p:grpSp>
        <p:nvGrpSpPr>
          <p:cNvPr id="21" name="Group 20">
            <a:extLst>
              <a:ext uri="{FF2B5EF4-FFF2-40B4-BE49-F238E27FC236}">
                <a16:creationId xmlns:a16="http://schemas.microsoft.com/office/drawing/2014/main" id="{9B8E7DFB-9856-5D90-0C57-56E4CB7796D2}"/>
              </a:ext>
            </a:extLst>
          </p:cNvPr>
          <p:cNvGrpSpPr/>
          <p:nvPr/>
        </p:nvGrpSpPr>
        <p:grpSpPr>
          <a:xfrm>
            <a:off x="3444174" y="1328996"/>
            <a:ext cx="5876530" cy="5157160"/>
            <a:chOff x="671948" y="1262744"/>
            <a:chExt cx="5876530" cy="5157160"/>
          </a:xfrm>
        </p:grpSpPr>
        <p:pic>
          <p:nvPicPr>
            <p:cNvPr id="18" name="Picture 17">
              <a:extLst>
                <a:ext uri="{FF2B5EF4-FFF2-40B4-BE49-F238E27FC236}">
                  <a16:creationId xmlns:a16="http://schemas.microsoft.com/office/drawing/2014/main" id="{23547D72-30C8-BE24-42A8-C9B140CCE3A7}"/>
                </a:ext>
              </a:extLst>
            </p:cNvPr>
            <p:cNvPicPr>
              <a:picLocks noChangeAspect="1"/>
            </p:cNvPicPr>
            <p:nvPr/>
          </p:nvPicPr>
          <p:blipFill>
            <a:blip r:embed="rId2"/>
            <a:stretch>
              <a:fillRect/>
            </a:stretch>
          </p:blipFill>
          <p:spPr>
            <a:xfrm>
              <a:off x="671948" y="1262744"/>
              <a:ext cx="5876530" cy="5157160"/>
            </a:xfrm>
            <a:prstGeom prst="rect">
              <a:avLst/>
            </a:prstGeom>
          </p:spPr>
        </p:pic>
        <p:sp>
          <p:nvSpPr>
            <p:cNvPr id="14" name="Rectangle 13">
              <a:extLst>
                <a:ext uri="{FF2B5EF4-FFF2-40B4-BE49-F238E27FC236}">
                  <a16:creationId xmlns:a16="http://schemas.microsoft.com/office/drawing/2014/main" id="{B2DDC556-2E3C-6B1F-73E1-390EEFB7D273}"/>
                </a:ext>
              </a:extLst>
            </p:cNvPr>
            <p:cNvSpPr/>
            <p:nvPr/>
          </p:nvSpPr>
          <p:spPr>
            <a:xfrm>
              <a:off x="4213468" y="1262744"/>
              <a:ext cx="735903" cy="636155"/>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riped Right Arrow 14">
              <a:extLst>
                <a:ext uri="{FF2B5EF4-FFF2-40B4-BE49-F238E27FC236}">
                  <a16:creationId xmlns:a16="http://schemas.microsoft.com/office/drawing/2014/main" id="{2BCB4629-46C7-953C-AA70-64744FCDC8D5}"/>
                </a:ext>
              </a:extLst>
            </p:cNvPr>
            <p:cNvSpPr/>
            <p:nvPr/>
          </p:nvSpPr>
          <p:spPr>
            <a:xfrm rot="17759435">
              <a:off x="4388891" y="1662960"/>
              <a:ext cx="364005" cy="332119"/>
            </a:xfrm>
            <a:prstGeom prst="stripedRightArrow">
              <a:avLst/>
            </a:prstGeom>
            <a:solidFill>
              <a:srgbClr val="F6F7FA"/>
            </a:solid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7E3AF23-8B6A-737C-B763-D7633CBDD328}"/>
                </a:ext>
              </a:extLst>
            </p:cNvPr>
            <p:cNvSpPr/>
            <p:nvPr/>
          </p:nvSpPr>
          <p:spPr>
            <a:xfrm>
              <a:off x="5026268" y="4959101"/>
              <a:ext cx="1522210" cy="1460803"/>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a:extLst>
              <a:ext uri="{FF2B5EF4-FFF2-40B4-BE49-F238E27FC236}">
                <a16:creationId xmlns:a16="http://schemas.microsoft.com/office/drawing/2014/main" id="{4B441C44-354F-81F2-1784-E29DD622A01F}"/>
              </a:ext>
            </a:extLst>
          </p:cNvPr>
          <p:cNvPicPr>
            <a:picLocks noChangeAspect="1"/>
          </p:cNvPicPr>
          <p:nvPr/>
        </p:nvPicPr>
        <p:blipFill rotWithShape="1">
          <a:blip r:embed="rId3"/>
          <a:srcRect b="1357"/>
          <a:stretch/>
        </p:blipFill>
        <p:spPr>
          <a:xfrm>
            <a:off x="1098305" y="1030514"/>
            <a:ext cx="3442054" cy="1516744"/>
          </a:xfrm>
          <a:prstGeom prst="rect">
            <a:avLst/>
          </a:prstGeom>
        </p:spPr>
      </p:pic>
      <p:sp>
        <p:nvSpPr>
          <p:cNvPr id="25" name="TextBox 24">
            <a:extLst>
              <a:ext uri="{FF2B5EF4-FFF2-40B4-BE49-F238E27FC236}">
                <a16:creationId xmlns:a16="http://schemas.microsoft.com/office/drawing/2014/main" id="{50C93868-31A6-D02D-3590-7C754B8AD9E1}"/>
              </a:ext>
            </a:extLst>
          </p:cNvPr>
          <p:cNvSpPr txBox="1"/>
          <p:nvPr/>
        </p:nvSpPr>
        <p:spPr>
          <a:xfrm>
            <a:off x="3518297" y="1788886"/>
            <a:ext cx="3157659" cy="338554"/>
          </a:xfrm>
          <a:prstGeom prst="rect">
            <a:avLst/>
          </a:prstGeom>
          <a:solidFill>
            <a:srgbClr val="0070C0"/>
          </a:solidFill>
          <a:ln>
            <a:noFill/>
          </a:ln>
        </p:spPr>
        <p:txBody>
          <a:bodyPr wrap="none" rtlCol="0">
            <a:spAutoFit/>
          </a:bodyPr>
          <a:lstStyle/>
          <a:p>
            <a:pPr algn="l"/>
            <a:r>
              <a:rPr lang="en-GB" sz="1600" dirty="0">
                <a:solidFill>
                  <a:schemeClr val="bg1"/>
                </a:solidFill>
              </a:rPr>
              <a:t>Split the </a:t>
            </a:r>
            <a:r>
              <a:rPr lang="en-GB" sz="1600" dirty="0" err="1">
                <a:solidFill>
                  <a:schemeClr val="bg1"/>
                </a:solidFill>
              </a:rPr>
              <a:t>linac</a:t>
            </a:r>
            <a:r>
              <a:rPr lang="en-GB" sz="1600" dirty="0">
                <a:solidFill>
                  <a:schemeClr val="bg1"/>
                </a:solidFill>
              </a:rPr>
              <a:t> pulses in 4 batches</a:t>
            </a:r>
          </a:p>
        </p:txBody>
      </p:sp>
      <p:sp>
        <p:nvSpPr>
          <p:cNvPr id="26" name="TextBox 25">
            <a:extLst>
              <a:ext uri="{FF2B5EF4-FFF2-40B4-BE49-F238E27FC236}">
                <a16:creationId xmlns:a16="http://schemas.microsoft.com/office/drawing/2014/main" id="{0A50F1DB-ED51-2308-CB88-479688A37C2D}"/>
              </a:ext>
            </a:extLst>
          </p:cNvPr>
          <p:cNvSpPr txBox="1"/>
          <p:nvPr/>
        </p:nvSpPr>
        <p:spPr>
          <a:xfrm>
            <a:off x="1688911" y="3563579"/>
            <a:ext cx="3389582" cy="338554"/>
          </a:xfrm>
          <a:prstGeom prst="rect">
            <a:avLst/>
          </a:prstGeom>
          <a:solidFill>
            <a:srgbClr val="0070C0"/>
          </a:solidFill>
          <a:ln>
            <a:noFill/>
          </a:ln>
        </p:spPr>
        <p:txBody>
          <a:bodyPr wrap="none" rtlCol="0">
            <a:spAutoFit/>
          </a:bodyPr>
          <a:lstStyle/>
          <a:p>
            <a:pPr algn="l"/>
            <a:r>
              <a:rPr lang="en-GB" sz="1600" dirty="0">
                <a:solidFill>
                  <a:schemeClr val="bg1"/>
                </a:solidFill>
              </a:rPr>
              <a:t>H</a:t>
            </a:r>
            <a:r>
              <a:rPr lang="en-GB" sz="1600" baseline="30000" dirty="0">
                <a:solidFill>
                  <a:schemeClr val="bg1"/>
                </a:solidFill>
              </a:rPr>
              <a:t>-</a:t>
            </a:r>
            <a:r>
              <a:rPr lang="en-GB" sz="1600" dirty="0">
                <a:solidFill>
                  <a:schemeClr val="bg1"/>
                </a:solidFill>
              </a:rPr>
              <a:t> to reduce losses at ring injection</a:t>
            </a:r>
          </a:p>
        </p:txBody>
      </p:sp>
      <p:sp>
        <p:nvSpPr>
          <p:cNvPr id="27" name="TextBox 26">
            <a:extLst>
              <a:ext uri="{FF2B5EF4-FFF2-40B4-BE49-F238E27FC236}">
                <a16:creationId xmlns:a16="http://schemas.microsoft.com/office/drawing/2014/main" id="{F72F3598-A420-1861-8108-53510CCB30AD}"/>
              </a:ext>
            </a:extLst>
          </p:cNvPr>
          <p:cNvSpPr txBox="1"/>
          <p:nvPr/>
        </p:nvSpPr>
        <p:spPr>
          <a:xfrm>
            <a:off x="5648328" y="5899709"/>
            <a:ext cx="3934026" cy="338554"/>
          </a:xfrm>
          <a:prstGeom prst="rect">
            <a:avLst/>
          </a:prstGeom>
          <a:solidFill>
            <a:srgbClr val="C00000"/>
          </a:solidFill>
          <a:ln>
            <a:noFill/>
          </a:ln>
        </p:spPr>
        <p:txBody>
          <a:bodyPr wrap="none" rtlCol="0">
            <a:spAutoFit/>
          </a:bodyPr>
          <a:lstStyle/>
          <a:p>
            <a:pPr algn="l"/>
            <a:r>
              <a:rPr lang="en-GB" sz="1600" dirty="0">
                <a:solidFill>
                  <a:schemeClr val="bg1"/>
                </a:solidFill>
              </a:rPr>
              <a:t>Accumulator ring to compress each batch</a:t>
            </a:r>
          </a:p>
        </p:txBody>
      </p:sp>
      <p:sp>
        <p:nvSpPr>
          <p:cNvPr id="28" name="TextBox 27">
            <a:extLst>
              <a:ext uri="{FF2B5EF4-FFF2-40B4-BE49-F238E27FC236}">
                <a16:creationId xmlns:a16="http://schemas.microsoft.com/office/drawing/2014/main" id="{D0CEFC4F-4C58-A53A-5317-AA858FF41781}"/>
              </a:ext>
            </a:extLst>
          </p:cNvPr>
          <p:cNvSpPr txBox="1"/>
          <p:nvPr/>
        </p:nvSpPr>
        <p:spPr>
          <a:xfrm>
            <a:off x="503596" y="5346652"/>
            <a:ext cx="4730320" cy="830997"/>
          </a:xfrm>
          <a:prstGeom prst="rect">
            <a:avLst/>
          </a:prstGeom>
          <a:solidFill>
            <a:srgbClr val="00B050"/>
          </a:solidFill>
          <a:ln>
            <a:solidFill>
              <a:srgbClr val="00B050"/>
            </a:solidFill>
          </a:ln>
        </p:spPr>
        <p:txBody>
          <a:bodyPr wrap="square" rtlCol="0">
            <a:spAutoFit/>
          </a:bodyPr>
          <a:lstStyle/>
          <a:p>
            <a:pPr algn="l"/>
            <a:r>
              <a:rPr lang="en-GB" sz="1600" dirty="0">
                <a:solidFill>
                  <a:schemeClr val="bg1"/>
                </a:solidFill>
              </a:rPr>
              <a:t>Low Energy </a:t>
            </a:r>
            <a:r>
              <a:rPr lang="en-GB" sz="1600" dirty="0" err="1">
                <a:solidFill>
                  <a:schemeClr val="bg1"/>
                </a:solidFill>
              </a:rPr>
              <a:t>νSTORM</a:t>
            </a:r>
            <a:r>
              <a:rPr lang="en-GB" sz="1600" dirty="0">
                <a:solidFill>
                  <a:schemeClr val="bg1"/>
                </a:solidFill>
              </a:rPr>
              <a:t> ring and Monitored Neutrino</a:t>
            </a:r>
          </a:p>
          <a:p>
            <a:pPr algn="l"/>
            <a:r>
              <a:rPr lang="en-GB" sz="1600" dirty="0">
                <a:solidFill>
                  <a:schemeClr val="bg1"/>
                </a:solidFill>
              </a:rPr>
              <a:t>Beam for neutrino cross section measurements and sterile neutrino searches</a:t>
            </a:r>
          </a:p>
        </p:txBody>
      </p:sp>
      <p:sp>
        <p:nvSpPr>
          <p:cNvPr id="29" name="Oval 28">
            <a:extLst>
              <a:ext uri="{FF2B5EF4-FFF2-40B4-BE49-F238E27FC236}">
                <a16:creationId xmlns:a16="http://schemas.microsoft.com/office/drawing/2014/main" id="{7916858F-2FE5-1443-CBCC-D0AB270CCC5E}"/>
              </a:ext>
            </a:extLst>
          </p:cNvPr>
          <p:cNvSpPr/>
          <p:nvPr/>
        </p:nvSpPr>
        <p:spPr>
          <a:xfrm>
            <a:off x="5140506" y="3529408"/>
            <a:ext cx="406895" cy="40689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0" name="Oval 29">
            <a:extLst>
              <a:ext uri="{FF2B5EF4-FFF2-40B4-BE49-F238E27FC236}">
                <a16:creationId xmlns:a16="http://schemas.microsoft.com/office/drawing/2014/main" id="{0E4B0A91-5415-EB69-6A59-C5F33FDCA590}"/>
              </a:ext>
            </a:extLst>
          </p:cNvPr>
          <p:cNvSpPr/>
          <p:nvPr/>
        </p:nvSpPr>
        <p:spPr>
          <a:xfrm>
            <a:off x="5386678" y="4607211"/>
            <a:ext cx="406895" cy="40689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1" name="Oval 30">
            <a:extLst>
              <a:ext uri="{FF2B5EF4-FFF2-40B4-BE49-F238E27FC236}">
                <a16:creationId xmlns:a16="http://schemas.microsoft.com/office/drawing/2014/main" id="{0FA7E28D-3014-3A20-1A00-9F1903E9FFB1}"/>
              </a:ext>
            </a:extLst>
          </p:cNvPr>
          <p:cNvSpPr/>
          <p:nvPr/>
        </p:nvSpPr>
        <p:spPr>
          <a:xfrm>
            <a:off x="7268788" y="4939757"/>
            <a:ext cx="406895" cy="406895"/>
          </a:xfrm>
          <a:prstGeom prst="ellipse">
            <a:avLst/>
          </a:prstGeom>
          <a:solidFill>
            <a:srgbClr val="999999"/>
          </a:solidFill>
          <a:ln>
            <a:solidFill>
              <a:srgbClr val="99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32" name="TextBox 31">
            <a:extLst>
              <a:ext uri="{FF2B5EF4-FFF2-40B4-BE49-F238E27FC236}">
                <a16:creationId xmlns:a16="http://schemas.microsoft.com/office/drawing/2014/main" id="{6BE4FA60-2775-AFEF-081A-A45AB1BF2297}"/>
              </a:ext>
            </a:extLst>
          </p:cNvPr>
          <p:cNvSpPr txBox="1"/>
          <p:nvPr/>
        </p:nvSpPr>
        <p:spPr>
          <a:xfrm>
            <a:off x="8501672" y="3932562"/>
            <a:ext cx="3083280" cy="338554"/>
          </a:xfrm>
          <a:prstGeom prst="rect">
            <a:avLst/>
          </a:prstGeom>
          <a:solidFill>
            <a:srgbClr val="FFC000"/>
          </a:solidFill>
          <a:ln>
            <a:solidFill>
              <a:srgbClr val="FFC000"/>
            </a:solidFill>
          </a:ln>
        </p:spPr>
        <p:txBody>
          <a:bodyPr wrap="none" rtlCol="0">
            <a:spAutoFit/>
          </a:bodyPr>
          <a:lstStyle/>
          <a:p>
            <a:pPr algn="l"/>
            <a:r>
              <a:rPr lang="en-GB" sz="1600" dirty="0" err="1">
                <a:solidFill>
                  <a:schemeClr val="bg1"/>
                </a:solidFill>
              </a:rPr>
              <a:t>LEνSTORM</a:t>
            </a:r>
            <a:r>
              <a:rPr lang="en-GB" sz="1600" dirty="0">
                <a:solidFill>
                  <a:schemeClr val="bg1"/>
                </a:solidFill>
              </a:rPr>
              <a:t> and LEMNB detector</a:t>
            </a:r>
          </a:p>
        </p:txBody>
      </p:sp>
      <p:sp>
        <p:nvSpPr>
          <p:cNvPr id="33" name="Oval 32">
            <a:extLst>
              <a:ext uri="{FF2B5EF4-FFF2-40B4-BE49-F238E27FC236}">
                <a16:creationId xmlns:a16="http://schemas.microsoft.com/office/drawing/2014/main" id="{2E137FC2-B885-9E35-D3CB-12317EB72CB4}"/>
              </a:ext>
            </a:extLst>
          </p:cNvPr>
          <p:cNvSpPr/>
          <p:nvPr/>
        </p:nvSpPr>
        <p:spPr>
          <a:xfrm>
            <a:off x="7987245" y="3903622"/>
            <a:ext cx="406895" cy="406895"/>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34" name="TextBox 33">
            <a:extLst>
              <a:ext uri="{FF2B5EF4-FFF2-40B4-BE49-F238E27FC236}">
                <a16:creationId xmlns:a16="http://schemas.microsoft.com/office/drawing/2014/main" id="{66C3E658-5A10-F117-2F26-671800AB991A}"/>
              </a:ext>
            </a:extLst>
          </p:cNvPr>
          <p:cNvSpPr txBox="1"/>
          <p:nvPr/>
        </p:nvSpPr>
        <p:spPr>
          <a:xfrm>
            <a:off x="7699826" y="2511621"/>
            <a:ext cx="2294218" cy="338554"/>
          </a:xfrm>
          <a:prstGeom prst="rect">
            <a:avLst/>
          </a:prstGeom>
          <a:solidFill>
            <a:schemeClr val="accent6">
              <a:lumMod val="40000"/>
              <a:lumOff val="60000"/>
            </a:schemeClr>
          </a:solidFill>
          <a:ln>
            <a:solidFill>
              <a:schemeClr val="accent6">
                <a:lumMod val="40000"/>
                <a:lumOff val="60000"/>
              </a:schemeClr>
            </a:solidFill>
          </a:ln>
        </p:spPr>
        <p:txBody>
          <a:bodyPr wrap="none" rtlCol="0">
            <a:spAutoFit/>
          </a:bodyPr>
          <a:lstStyle/>
          <a:p>
            <a:pPr algn="l"/>
            <a:r>
              <a:rPr lang="en-GB" sz="1600" dirty="0">
                <a:solidFill>
                  <a:schemeClr val="bg1"/>
                </a:solidFill>
              </a:rPr>
              <a:t>Near Neutrino detector</a:t>
            </a:r>
          </a:p>
        </p:txBody>
      </p:sp>
      <p:sp>
        <p:nvSpPr>
          <p:cNvPr id="35" name="Oval 34">
            <a:extLst>
              <a:ext uri="{FF2B5EF4-FFF2-40B4-BE49-F238E27FC236}">
                <a16:creationId xmlns:a16="http://schemas.microsoft.com/office/drawing/2014/main" id="{E0D0B0FE-4F2B-118F-9469-CFFE6626B988}"/>
              </a:ext>
            </a:extLst>
          </p:cNvPr>
          <p:cNvSpPr/>
          <p:nvPr/>
        </p:nvSpPr>
        <p:spPr>
          <a:xfrm>
            <a:off x="7170120" y="2466595"/>
            <a:ext cx="406895" cy="406895"/>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8" name="Oval 37">
            <a:extLst>
              <a:ext uri="{FF2B5EF4-FFF2-40B4-BE49-F238E27FC236}">
                <a16:creationId xmlns:a16="http://schemas.microsoft.com/office/drawing/2014/main" id="{C1D65059-3E3F-7495-53F7-5B6ECF69E1A4}"/>
              </a:ext>
            </a:extLst>
          </p:cNvPr>
          <p:cNvSpPr/>
          <p:nvPr/>
        </p:nvSpPr>
        <p:spPr>
          <a:xfrm>
            <a:off x="5958145" y="4171495"/>
            <a:ext cx="406895" cy="406895"/>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3" name="TextBox 2">
            <a:extLst>
              <a:ext uri="{FF2B5EF4-FFF2-40B4-BE49-F238E27FC236}">
                <a16:creationId xmlns:a16="http://schemas.microsoft.com/office/drawing/2014/main" id="{F9455A8F-90A5-7BC4-2D57-33798784D5C4}"/>
              </a:ext>
            </a:extLst>
          </p:cNvPr>
          <p:cNvSpPr txBox="1"/>
          <p:nvPr/>
        </p:nvSpPr>
        <p:spPr>
          <a:xfrm>
            <a:off x="7736077" y="4973402"/>
            <a:ext cx="3321492" cy="738664"/>
          </a:xfrm>
          <a:prstGeom prst="rect">
            <a:avLst/>
          </a:prstGeom>
          <a:solidFill>
            <a:srgbClr val="999999"/>
          </a:solidFill>
        </p:spPr>
        <p:txBody>
          <a:bodyPr wrap="square" rtlCol="0">
            <a:spAutoFit/>
          </a:bodyPr>
          <a:lstStyle/>
          <a:p>
            <a:pPr algn="l"/>
            <a:r>
              <a:rPr lang="en-GB" sz="1400" dirty="0">
                <a:solidFill>
                  <a:schemeClr val="bg1"/>
                </a:solidFill>
              </a:rPr>
              <a:t>Target and horn:</a:t>
            </a:r>
          </a:p>
          <a:p>
            <a:pPr marL="285750" indent="-285750" algn="l">
              <a:buFont typeface="Arial" panose="020B0604020202020204" pitchFamily="34" charset="0"/>
              <a:buChar char="•"/>
            </a:pPr>
            <a:r>
              <a:rPr lang="en-GB" sz="1400" dirty="0">
                <a:solidFill>
                  <a:schemeClr val="bg1"/>
                </a:solidFill>
              </a:rPr>
              <a:t>Max 1.25 MW/target beam power</a:t>
            </a:r>
          </a:p>
          <a:p>
            <a:pPr marL="285750" indent="-285750" algn="l">
              <a:buFont typeface="Arial" panose="020B0604020202020204" pitchFamily="34" charset="0"/>
              <a:buChar char="•"/>
            </a:pPr>
            <a:r>
              <a:rPr lang="en-GB" sz="1400" dirty="0">
                <a:solidFill>
                  <a:schemeClr val="bg1"/>
                </a:solidFill>
              </a:rPr>
              <a:t>Max ~1.5 us pulse duration</a:t>
            </a:r>
          </a:p>
        </p:txBody>
      </p:sp>
      <p:grpSp>
        <p:nvGrpSpPr>
          <p:cNvPr id="12" name="Group 11">
            <a:extLst>
              <a:ext uri="{FF2B5EF4-FFF2-40B4-BE49-F238E27FC236}">
                <a16:creationId xmlns:a16="http://schemas.microsoft.com/office/drawing/2014/main" id="{75899FF0-74D2-7F21-02C5-44B3634F0855}"/>
              </a:ext>
            </a:extLst>
          </p:cNvPr>
          <p:cNvGrpSpPr/>
          <p:nvPr/>
        </p:nvGrpSpPr>
        <p:grpSpPr>
          <a:xfrm>
            <a:off x="10819911" y="4756826"/>
            <a:ext cx="1281298" cy="1100168"/>
            <a:chOff x="10819911" y="4756826"/>
            <a:chExt cx="1281298" cy="1100168"/>
          </a:xfrm>
        </p:grpSpPr>
        <p:pic>
          <p:nvPicPr>
            <p:cNvPr id="10" name="Picture 9">
              <a:extLst>
                <a:ext uri="{FF2B5EF4-FFF2-40B4-BE49-F238E27FC236}">
                  <a16:creationId xmlns:a16="http://schemas.microsoft.com/office/drawing/2014/main" id="{DF588BA4-76DB-F679-C1E4-6B1E86E9DBD2}"/>
                </a:ext>
              </a:extLst>
            </p:cNvPr>
            <p:cNvPicPr>
              <a:picLocks noChangeAspect="1"/>
            </p:cNvPicPr>
            <p:nvPr/>
          </p:nvPicPr>
          <p:blipFill rotWithShape="1">
            <a:blip r:embed="rId4"/>
            <a:srcRect l="8265" t="4812" b="5553"/>
            <a:stretch/>
          </p:blipFill>
          <p:spPr>
            <a:xfrm>
              <a:off x="10819911" y="4857449"/>
              <a:ext cx="1210092" cy="999545"/>
            </a:xfrm>
            <a:prstGeom prst="rect">
              <a:avLst/>
            </a:prstGeom>
          </p:spPr>
        </p:pic>
        <p:sp>
          <p:nvSpPr>
            <p:cNvPr id="11" name="Rectangle 10">
              <a:extLst>
                <a:ext uri="{FF2B5EF4-FFF2-40B4-BE49-F238E27FC236}">
                  <a16:creationId xmlns:a16="http://schemas.microsoft.com/office/drawing/2014/main" id="{2B8452D2-3763-56E1-8B54-60BFBE2E8FCB}"/>
                </a:ext>
              </a:extLst>
            </p:cNvPr>
            <p:cNvSpPr/>
            <p:nvPr/>
          </p:nvSpPr>
          <p:spPr>
            <a:xfrm>
              <a:off x="11867744" y="4756826"/>
              <a:ext cx="233465" cy="245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4357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A6B7-419B-4131-1A81-9842B11B3F8E}"/>
              </a:ext>
            </a:extLst>
          </p:cNvPr>
          <p:cNvSpPr>
            <a:spLocks noGrp="1"/>
          </p:cNvSpPr>
          <p:nvPr>
            <p:ph type="title"/>
          </p:nvPr>
        </p:nvSpPr>
        <p:spPr/>
        <p:txBody>
          <a:bodyPr/>
          <a:lstStyle/>
          <a:p>
            <a:r>
              <a:rPr lang="en-GB" dirty="0"/>
              <a:t>Summary</a:t>
            </a:r>
          </a:p>
        </p:txBody>
      </p:sp>
      <p:sp>
        <p:nvSpPr>
          <p:cNvPr id="3" name="Footer Placeholder 2">
            <a:extLst>
              <a:ext uri="{FF2B5EF4-FFF2-40B4-BE49-F238E27FC236}">
                <a16:creationId xmlns:a16="http://schemas.microsoft.com/office/drawing/2014/main" id="{EADABB50-75F9-C2D7-23B9-D1639D3FABAA}"/>
              </a:ext>
            </a:extLst>
          </p:cNvPr>
          <p:cNvSpPr>
            <a:spLocks noGrp="1"/>
          </p:cNvSpPr>
          <p:nvPr>
            <p:ph type="ftr" sz="quarter" idx="11"/>
          </p:nvPr>
        </p:nvSpPr>
        <p:spPr/>
        <p:txBody>
          <a:bodyPr/>
          <a:lstStyle/>
          <a:p>
            <a:r>
              <a:rPr lang="sv-SE"/>
              <a:t>PRESENTATION TITLe/ FOOTER</a:t>
            </a:r>
            <a:endParaRPr lang="sv-SE" dirty="0"/>
          </a:p>
        </p:txBody>
      </p:sp>
      <p:sp>
        <p:nvSpPr>
          <p:cNvPr id="4" name="Slide Number Placeholder 3">
            <a:extLst>
              <a:ext uri="{FF2B5EF4-FFF2-40B4-BE49-F238E27FC236}">
                <a16:creationId xmlns:a16="http://schemas.microsoft.com/office/drawing/2014/main" id="{F5158EBE-E466-98F4-22CA-B50D29124B5B}"/>
              </a:ext>
            </a:extLst>
          </p:cNvPr>
          <p:cNvSpPr>
            <a:spLocks noGrp="1"/>
          </p:cNvSpPr>
          <p:nvPr>
            <p:ph type="sldNum" sz="quarter" idx="12"/>
          </p:nvPr>
        </p:nvSpPr>
        <p:spPr/>
        <p:txBody>
          <a:bodyPr/>
          <a:lstStyle/>
          <a:p>
            <a:fld id="{F7283078-D760-1647-8B80-66BA8B52336D}" type="slidenum">
              <a:rPr lang="sv-SE" smtClean="0"/>
              <a:pPr/>
              <a:t>2</a:t>
            </a:fld>
            <a:endParaRPr lang="sv-SE"/>
          </a:p>
        </p:txBody>
      </p:sp>
      <p:sp>
        <p:nvSpPr>
          <p:cNvPr id="5" name="Text Placeholder 4">
            <a:extLst>
              <a:ext uri="{FF2B5EF4-FFF2-40B4-BE49-F238E27FC236}">
                <a16:creationId xmlns:a16="http://schemas.microsoft.com/office/drawing/2014/main" id="{43EEDE90-0F87-5A0E-9F47-B81D0170326F}"/>
              </a:ext>
            </a:extLst>
          </p:cNvPr>
          <p:cNvSpPr>
            <a:spLocks noGrp="1"/>
          </p:cNvSpPr>
          <p:nvPr>
            <p:ph type="body" sz="quarter" idx="13"/>
          </p:nvPr>
        </p:nvSpPr>
        <p:spPr/>
        <p:txBody>
          <a:bodyPr/>
          <a:lstStyle/>
          <a:p>
            <a:r>
              <a:rPr lang="en-GB" dirty="0"/>
              <a:t>The ESS project</a:t>
            </a:r>
          </a:p>
          <a:p>
            <a:r>
              <a:rPr lang="en-GB" dirty="0"/>
              <a:t>Status of the construction and the facility</a:t>
            </a:r>
          </a:p>
          <a:p>
            <a:r>
              <a:rPr lang="en-GB" dirty="0"/>
              <a:t>A brief diversion: Accelerator physics and Beam Dynamics</a:t>
            </a:r>
          </a:p>
          <a:p>
            <a:r>
              <a:rPr lang="en-GB" dirty="0"/>
              <a:t>What is ESS𝜈SB/ESS𝜈SB+?</a:t>
            </a:r>
          </a:p>
          <a:p>
            <a:r>
              <a:rPr lang="en-GB" dirty="0"/>
              <a:t>Status of the project</a:t>
            </a:r>
          </a:p>
          <a:p>
            <a:r>
              <a:rPr lang="en-GB" dirty="0"/>
              <a:t>Conclusions/Next Steps</a:t>
            </a:r>
          </a:p>
          <a:p>
            <a:endParaRPr lang="en-GB" dirty="0"/>
          </a:p>
          <a:p>
            <a:endParaRPr lang="en-GB" dirty="0"/>
          </a:p>
        </p:txBody>
      </p:sp>
      <p:sp>
        <p:nvSpPr>
          <p:cNvPr id="6" name="Date Placeholder 5">
            <a:extLst>
              <a:ext uri="{FF2B5EF4-FFF2-40B4-BE49-F238E27FC236}">
                <a16:creationId xmlns:a16="http://schemas.microsoft.com/office/drawing/2014/main" id="{3057F9F2-AE3E-41DE-FB48-B69C0CF34268}"/>
              </a:ext>
            </a:extLst>
          </p:cNvPr>
          <p:cNvSpPr>
            <a:spLocks noGrp="1"/>
          </p:cNvSpPr>
          <p:nvPr>
            <p:ph type="dt" sz="half" idx="10"/>
          </p:nvPr>
        </p:nvSpPr>
        <p:spPr/>
        <p:txBody>
          <a:bodyPr/>
          <a:lstStyle/>
          <a:p>
            <a:fld id="{18896B66-0B3A-474C-9C9C-E4F07B1F5DAD}" type="datetime1">
              <a:rPr lang="sv-SE" smtClean="0"/>
              <a:t>2023-11-09</a:t>
            </a:fld>
            <a:endParaRPr lang="sv-SE" dirty="0"/>
          </a:p>
        </p:txBody>
      </p:sp>
    </p:spTree>
    <p:extLst>
      <p:ext uri="{BB962C8B-B14F-4D97-AF65-F5344CB8AC3E}">
        <p14:creationId xmlns:p14="http://schemas.microsoft.com/office/powerpoint/2010/main" val="38513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15E8-C111-1048-9D6B-4B5C14480E79}"/>
              </a:ext>
            </a:extLst>
          </p:cNvPr>
          <p:cNvSpPr>
            <a:spLocks noGrp="1"/>
          </p:cNvSpPr>
          <p:nvPr>
            <p:ph type="title"/>
          </p:nvPr>
        </p:nvSpPr>
        <p:spPr/>
        <p:txBody>
          <a:bodyPr/>
          <a:lstStyle/>
          <a:p>
            <a:r>
              <a:rPr lang="en-GB" dirty="0"/>
              <a:t>ESS𝜈SB High Level Parameters</a:t>
            </a:r>
          </a:p>
        </p:txBody>
      </p:sp>
      <p:sp>
        <p:nvSpPr>
          <p:cNvPr id="3" name="Footer Placeholder 2">
            <a:extLst>
              <a:ext uri="{FF2B5EF4-FFF2-40B4-BE49-F238E27FC236}">
                <a16:creationId xmlns:a16="http://schemas.microsoft.com/office/drawing/2014/main" id="{A01A4E78-8C07-DC42-9FD8-F3F0F3141C0A}"/>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2C7BA63-329C-1C4D-9723-030AE61F7CF7}"/>
              </a:ext>
            </a:extLst>
          </p:cNvPr>
          <p:cNvSpPr>
            <a:spLocks noGrp="1"/>
          </p:cNvSpPr>
          <p:nvPr>
            <p:ph type="sldNum" sz="quarter" idx="12"/>
          </p:nvPr>
        </p:nvSpPr>
        <p:spPr/>
        <p:txBody>
          <a:bodyPr/>
          <a:lstStyle/>
          <a:p>
            <a:fld id="{F7283078-D760-1647-8B80-66BA8B52336D}" type="slidenum">
              <a:rPr lang="sv-SE" smtClean="0"/>
              <a:t>20</a:t>
            </a:fld>
            <a:endParaRPr lang="sv-SE" dirty="0"/>
          </a:p>
        </p:txBody>
      </p:sp>
      <p:pic>
        <p:nvPicPr>
          <p:cNvPr id="9" name="Content Placeholder 8">
            <a:extLst>
              <a:ext uri="{FF2B5EF4-FFF2-40B4-BE49-F238E27FC236}">
                <a16:creationId xmlns:a16="http://schemas.microsoft.com/office/drawing/2014/main" id="{DE768F59-4DAE-0044-9A43-815B06CAF192}"/>
              </a:ext>
            </a:extLst>
          </p:cNvPr>
          <p:cNvPicPr>
            <a:picLocks noGrp="1" noChangeAspect="1"/>
          </p:cNvPicPr>
          <p:nvPr>
            <p:ph idx="1"/>
          </p:nvPr>
        </p:nvPicPr>
        <p:blipFill>
          <a:blip r:embed="rId2"/>
          <a:stretch>
            <a:fillRect/>
          </a:stretch>
        </p:blipFill>
        <p:spPr>
          <a:xfrm>
            <a:off x="1476741" y="3275074"/>
            <a:ext cx="9366250" cy="3200196"/>
          </a:xfrm>
        </p:spPr>
      </p:pic>
      <p:sp>
        <p:nvSpPr>
          <p:cNvPr id="7" name="Date Placeholder 6">
            <a:extLst>
              <a:ext uri="{FF2B5EF4-FFF2-40B4-BE49-F238E27FC236}">
                <a16:creationId xmlns:a16="http://schemas.microsoft.com/office/drawing/2014/main" id="{2CA129CB-9B82-2040-BAFA-59F71ECBA1C2}"/>
              </a:ext>
            </a:extLst>
          </p:cNvPr>
          <p:cNvSpPr>
            <a:spLocks noGrp="1"/>
          </p:cNvSpPr>
          <p:nvPr>
            <p:ph type="dt" sz="half" idx="10"/>
          </p:nvPr>
        </p:nvSpPr>
        <p:spPr/>
        <p:txBody>
          <a:bodyPr/>
          <a:lstStyle/>
          <a:p>
            <a:fld id="{18896B66-0B3A-474C-9C9C-E4F07B1F5DAD}" type="datetime1">
              <a:rPr lang="sv-SE" smtClean="0"/>
              <a:t>2023-11-09</a:t>
            </a:fld>
            <a:endParaRPr lang="sv-SE" dirty="0"/>
          </a:p>
        </p:txBody>
      </p:sp>
      <p:sp>
        <p:nvSpPr>
          <p:cNvPr id="10" name="TextBox 9">
            <a:extLst>
              <a:ext uri="{FF2B5EF4-FFF2-40B4-BE49-F238E27FC236}">
                <a16:creationId xmlns:a16="http://schemas.microsoft.com/office/drawing/2014/main" id="{4AD0C86C-14F0-384D-BDBC-D26D2D1FA9FB}"/>
              </a:ext>
            </a:extLst>
          </p:cNvPr>
          <p:cNvSpPr txBox="1"/>
          <p:nvPr/>
        </p:nvSpPr>
        <p:spPr>
          <a:xfrm>
            <a:off x="726831" y="1461476"/>
            <a:ext cx="1661802" cy="923330"/>
          </a:xfrm>
          <a:prstGeom prst="rect">
            <a:avLst/>
          </a:prstGeom>
          <a:noFill/>
        </p:spPr>
        <p:txBody>
          <a:bodyPr wrap="none" rtlCol="0">
            <a:spAutoFit/>
          </a:bodyPr>
          <a:lstStyle/>
          <a:p>
            <a:pPr algn="l"/>
            <a:r>
              <a:rPr lang="en-GB" dirty="0">
                <a:solidFill>
                  <a:srgbClr val="666666"/>
                </a:solidFill>
              </a:rPr>
              <a:t>Drivers Design:</a:t>
            </a:r>
          </a:p>
          <a:p>
            <a:pPr algn="l"/>
            <a:r>
              <a:rPr lang="en-GB" dirty="0">
                <a:solidFill>
                  <a:srgbClr val="666666"/>
                </a:solidFill>
              </a:rPr>
              <a:t>High power </a:t>
            </a:r>
          </a:p>
          <a:p>
            <a:pPr algn="l"/>
            <a:r>
              <a:rPr lang="en-GB" dirty="0">
                <a:solidFill>
                  <a:srgbClr val="666666"/>
                </a:solidFill>
              </a:rPr>
              <a:t>High availability</a:t>
            </a:r>
          </a:p>
        </p:txBody>
      </p:sp>
      <p:sp>
        <p:nvSpPr>
          <p:cNvPr id="11" name="TextBox 10">
            <a:extLst>
              <a:ext uri="{FF2B5EF4-FFF2-40B4-BE49-F238E27FC236}">
                <a16:creationId xmlns:a16="http://schemas.microsoft.com/office/drawing/2014/main" id="{1D3E614E-24AE-F041-86B0-CD33307DA015}"/>
              </a:ext>
            </a:extLst>
          </p:cNvPr>
          <p:cNvSpPr txBox="1"/>
          <p:nvPr/>
        </p:nvSpPr>
        <p:spPr>
          <a:xfrm>
            <a:off x="2388633" y="1740110"/>
            <a:ext cx="752129" cy="646331"/>
          </a:xfrm>
          <a:prstGeom prst="rect">
            <a:avLst/>
          </a:prstGeom>
          <a:noFill/>
        </p:spPr>
        <p:txBody>
          <a:bodyPr wrap="none" rtlCol="0">
            <a:spAutoFit/>
          </a:bodyPr>
          <a:lstStyle/>
          <a:p>
            <a:pPr algn="l"/>
            <a:r>
              <a:rPr lang="en-GB" dirty="0">
                <a:solidFill>
                  <a:srgbClr val="666666"/>
                </a:solidFill>
              </a:rPr>
              <a:t>5 Mw</a:t>
            </a:r>
          </a:p>
          <a:p>
            <a:pPr algn="l"/>
            <a:r>
              <a:rPr lang="en-GB" dirty="0">
                <a:solidFill>
                  <a:srgbClr val="666666"/>
                </a:solidFill>
              </a:rPr>
              <a:t>&gt; 95%</a:t>
            </a:r>
          </a:p>
        </p:txBody>
      </p:sp>
      <p:sp>
        <p:nvSpPr>
          <p:cNvPr id="12" name="Right Arrow 11">
            <a:extLst>
              <a:ext uri="{FF2B5EF4-FFF2-40B4-BE49-F238E27FC236}">
                <a16:creationId xmlns:a16="http://schemas.microsoft.com/office/drawing/2014/main" id="{6E020FE5-D3E7-654A-9E43-92A0A84F64EB}"/>
              </a:ext>
            </a:extLst>
          </p:cNvPr>
          <p:cNvSpPr/>
          <p:nvPr/>
        </p:nvSpPr>
        <p:spPr>
          <a:xfrm>
            <a:off x="3352800" y="1586523"/>
            <a:ext cx="476739" cy="687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979854D-3C67-C141-99B1-E7D2A89B73A6}"/>
              </a:ext>
            </a:extLst>
          </p:cNvPr>
          <p:cNvSpPr txBox="1"/>
          <p:nvPr/>
        </p:nvSpPr>
        <p:spPr>
          <a:xfrm>
            <a:off x="3971663" y="999811"/>
            <a:ext cx="1845633" cy="2031325"/>
          </a:xfrm>
          <a:prstGeom prst="rect">
            <a:avLst/>
          </a:prstGeom>
          <a:noFill/>
        </p:spPr>
        <p:txBody>
          <a:bodyPr wrap="none" rtlCol="0">
            <a:spAutoFit/>
          </a:bodyPr>
          <a:lstStyle/>
          <a:p>
            <a:pPr algn="l"/>
            <a:r>
              <a:rPr lang="en-GB" dirty="0" err="1">
                <a:solidFill>
                  <a:srgbClr val="666666"/>
                </a:solidFill>
              </a:rPr>
              <a:t>Linac</a:t>
            </a:r>
            <a:r>
              <a:rPr lang="en-GB" dirty="0">
                <a:solidFill>
                  <a:srgbClr val="666666"/>
                </a:solidFill>
              </a:rPr>
              <a:t> Parameters:</a:t>
            </a:r>
          </a:p>
          <a:p>
            <a:pPr algn="l"/>
            <a:r>
              <a:rPr lang="en-GB" dirty="0">
                <a:solidFill>
                  <a:srgbClr val="666666"/>
                </a:solidFill>
              </a:rPr>
              <a:t>Beam Energy</a:t>
            </a:r>
          </a:p>
          <a:p>
            <a:pPr algn="l"/>
            <a:r>
              <a:rPr lang="en-GB" dirty="0">
                <a:solidFill>
                  <a:srgbClr val="666666"/>
                </a:solidFill>
              </a:rPr>
              <a:t>Beam Current</a:t>
            </a:r>
          </a:p>
          <a:p>
            <a:pPr algn="l"/>
            <a:r>
              <a:rPr lang="en-GB" dirty="0">
                <a:solidFill>
                  <a:srgbClr val="666666"/>
                </a:solidFill>
              </a:rPr>
              <a:t>Rep. Rate</a:t>
            </a:r>
          </a:p>
          <a:p>
            <a:pPr algn="l"/>
            <a:r>
              <a:rPr lang="en-GB" dirty="0">
                <a:solidFill>
                  <a:srgbClr val="666666"/>
                </a:solidFill>
              </a:rPr>
              <a:t>Pulse length</a:t>
            </a:r>
          </a:p>
          <a:p>
            <a:pPr algn="l"/>
            <a:r>
              <a:rPr lang="en-GB" dirty="0">
                <a:solidFill>
                  <a:srgbClr val="666666"/>
                </a:solidFill>
              </a:rPr>
              <a:t>Losses</a:t>
            </a:r>
          </a:p>
          <a:p>
            <a:pPr algn="l"/>
            <a:r>
              <a:rPr lang="en-GB" dirty="0">
                <a:solidFill>
                  <a:srgbClr val="666666"/>
                </a:solidFill>
              </a:rPr>
              <a:t>Ions</a:t>
            </a:r>
          </a:p>
        </p:txBody>
      </p:sp>
      <p:sp>
        <p:nvSpPr>
          <p:cNvPr id="14" name="TextBox 13">
            <a:extLst>
              <a:ext uri="{FF2B5EF4-FFF2-40B4-BE49-F238E27FC236}">
                <a16:creationId xmlns:a16="http://schemas.microsoft.com/office/drawing/2014/main" id="{242B91EC-BCBD-C341-B34A-80DC88722391}"/>
              </a:ext>
            </a:extLst>
          </p:cNvPr>
          <p:cNvSpPr txBox="1"/>
          <p:nvPr/>
        </p:nvSpPr>
        <p:spPr>
          <a:xfrm>
            <a:off x="5633465" y="1278445"/>
            <a:ext cx="1002197" cy="1754326"/>
          </a:xfrm>
          <a:prstGeom prst="rect">
            <a:avLst/>
          </a:prstGeom>
          <a:noFill/>
        </p:spPr>
        <p:txBody>
          <a:bodyPr wrap="none" rtlCol="0">
            <a:spAutoFit/>
          </a:bodyPr>
          <a:lstStyle/>
          <a:p>
            <a:pPr algn="l"/>
            <a:r>
              <a:rPr lang="en-GB" dirty="0">
                <a:solidFill>
                  <a:srgbClr val="666666"/>
                </a:solidFill>
              </a:rPr>
              <a:t>2 GeV</a:t>
            </a:r>
          </a:p>
          <a:p>
            <a:pPr algn="l"/>
            <a:r>
              <a:rPr lang="en-GB" dirty="0">
                <a:solidFill>
                  <a:srgbClr val="666666"/>
                </a:solidFill>
              </a:rPr>
              <a:t>62.5 mA</a:t>
            </a:r>
          </a:p>
          <a:p>
            <a:pPr algn="l"/>
            <a:r>
              <a:rPr lang="en-GB" dirty="0">
                <a:solidFill>
                  <a:srgbClr val="666666"/>
                </a:solidFill>
              </a:rPr>
              <a:t>14 Hz</a:t>
            </a:r>
          </a:p>
          <a:p>
            <a:pPr algn="l"/>
            <a:r>
              <a:rPr lang="en-GB" dirty="0">
                <a:solidFill>
                  <a:srgbClr val="666666"/>
                </a:solidFill>
              </a:rPr>
              <a:t>2.86 </a:t>
            </a:r>
            <a:r>
              <a:rPr lang="en-GB" dirty="0" err="1">
                <a:solidFill>
                  <a:srgbClr val="666666"/>
                </a:solidFill>
              </a:rPr>
              <a:t>ms</a:t>
            </a:r>
            <a:endParaRPr lang="en-GB" dirty="0">
              <a:solidFill>
                <a:srgbClr val="666666"/>
              </a:solidFill>
            </a:endParaRPr>
          </a:p>
          <a:p>
            <a:pPr algn="l"/>
            <a:r>
              <a:rPr lang="en-GB" dirty="0">
                <a:solidFill>
                  <a:srgbClr val="666666"/>
                </a:solidFill>
              </a:rPr>
              <a:t>&lt; 1 W/m</a:t>
            </a:r>
          </a:p>
          <a:p>
            <a:pPr algn="l"/>
            <a:r>
              <a:rPr lang="en-GB" dirty="0">
                <a:solidFill>
                  <a:srgbClr val="666666"/>
                </a:solidFill>
              </a:rPr>
              <a:t>p</a:t>
            </a:r>
          </a:p>
        </p:txBody>
      </p:sp>
      <p:sp>
        <p:nvSpPr>
          <p:cNvPr id="15" name="TextBox 14">
            <a:extLst>
              <a:ext uri="{FF2B5EF4-FFF2-40B4-BE49-F238E27FC236}">
                <a16:creationId xmlns:a16="http://schemas.microsoft.com/office/drawing/2014/main" id="{513EE7E5-07F2-D148-ABB6-509704647877}"/>
              </a:ext>
            </a:extLst>
          </p:cNvPr>
          <p:cNvSpPr txBox="1"/>
          <p:nvPr/>
        </p:nvSpPr>
        <p:spPr>
          <a:xfrm>
            <a:off x="7203324" y="1019532"/>
            <a:ext cx="1628331" cy="2031325"/>
          </a:xfrm>
          <a:prstGeom prst="rect">
            <a:avLst/>
          </a:prstGeom>
          <a:noFill/>
        </p:spPr>
        <p:txBody>
          <a:bodyPr wrap="none" rtlCol="0">
            <a:spAutoFit/>
          </a:bodyPr>
          <a:lstStyle/>
          <a:p>
            <a:pPr algn="l"/>
            <a:r>
              <a:rPr lang="en-GB" dirty="0">
                <a:solidFill>
                  <a:srgbClr val="666666"/>
                </a:solidFill>
              </a:rPr>
              <a:t>ESS𝜈SB beam:</a:t>
            </a:r>
          </a:p>
          <a:p>
            <a:pPr algn="l"/>
            <a:r>
              <a:rPr lang="en-GB" dirty="0">
                <a:solidFill>
                  <a:srgbClr val="666666"/>
                </a:solidFill>
              </a:rPr>
              <a:t>Beam Energy</a:t>
            </a:r>
          </a:p>
          <a:p>
            <a:pPr algn="l"/>
            <a:r>
              <a:rPr lang="en-GB" dirty="0">
                <a:solidFill>
                  <a:srgbClr val="666666"/>
                </a:solidFill>
              </a:rPr>
              <a:t>Beam Current</a:t>
            </a:r>
          </a:p>
          <a:p>
            <a:pPr algn="l"/>
            <a:r>
              <a:rPr lang="en-GB" dirty="0">
                <a:solidFill>
                  <a:srgbClr val="666666"/>
                </a:solidFill>
              </a:rPr>
              <a:t>Rep. Rate</a:t>
            </a:r>
          </a:p>
          <a:p>
            <a:pPr algn="l"/>
            <a:r>
              <a:rPr lang="en-GB" dirty="0">
                <a:solidFill>
                  <a:srgbClr val="666666"/>
                </a:solidFill>
              </a:rPr>
              <a:t>Pulse length</a:t>
            </a:r>
          </a:p>
          <a:p>
            <a:pPr algn="l"/>
            <a:r>
              <a:rPr lang="en-GB" dirty="0">
                <a:solidFill>
                  <a:srgbClr val="666666"/>
                </a:solidFill>
              </a:rPr>
              <a:t>Losses </a:t>
            </a:r>
          </a:p>
          <a:p>
            <a:pPr algn="l"/>
            <a:r>
              <a:rPr lang="en-GB" dirty="0">
                <a:solidFill>
                  <a:srgbClr val="666666"/>
                </a:solidFill>
              </a:rPr>
              <a:t>Ions</a:t>
            </a:r>
          </a:p>
        </p:txBody>
      </p:sp>
      <p:sp>
        <p:nvSpPr>
          <p:cNvPr id="16" name="TextBox 15">
            <a:extLst>
              <a:ext uri="{FF2B5EF4-FFF2-40B4-BE49-F238E27FC236}">
                <a16:creationId xmlns:a16="http://schemas.microsoft.com/office/drawing/2014/main" id="{3CB3B304-7C03-5A45-B4B8-6BFA2881E5A7}"/>
              </a:ext>
            </a:extLst>
          </p:cNvPr>
          <p:cNvSpPr txBox="1"/>
          <p:nvPr/>
        </p:nvSpPr>
        <p:spPr>
          <a:xfrm>
            <a:off x="8865126" y="1298166"/>
            <a:ext cx="1587294" cy="1754326"/>
          </a:xfrm>
          <a:prstGeom prst="rect">
            <a:avLst/>
          </a:prstGeom>
          <a:noFill/>
        </p:spPr>
        <p:txBody>
          <a:bodyPr wrap="none" rtlCol="0">
            <a:spAutoFit/>
          </a:bodyPr>
          <a:lstStyle/>
          <a:p>
            <a:pPr algn="l"/>
            <a:r>
              <a:rPr lang="en-GB" dirty="0">
                <a:solidFill>
                  <a:srgbClr val="666666"/>
                </a:solidFill>
              </a:rPr>
              <a:t>2.5 GeV</a:t>
            </a:r>
          </a:p>
          <a:p>
            <a:pPr algn="l"/>
            <a:r>
              <a:rPr lang="en-GB" dirty="0">
                <a:solidFill>
                  <a:srgbClr val="666666"/>
                </a:solidFill>
              </a:rPr>
              <a:t>62 mA (50 mA)</a:t>
            </a:r>
          </a:p>
          <a:p>
            <a:pPr algn="l"/>
            <a:r>
              <a:rPr lang="en-GB" dirty="0">
                <a:solidFill>
                  <a:srgbClr val="666666"/>
                </a:solidFill>
              </a:rPr>
              <a:t>14 Hz</a:t>
            </a:r>
          </a:p>
          <a:p>
            <a:pPr algn="l"/>
            <a:r>
              <a:rPr lang="en-GB" dirty="0">
                <a:solidFill>
                  <a:srgbClr val="666666"/>
                </a:solidFill>
              </a:rPr>
              <a:t>&lt; 3.5 </a:t>
            </a:r>
            <a:r>
              <a:rPr lang="en-GB" dirty="0" err="1">
                <a:solidFill>
                  <a:srgbClr val="666666"/>
                </a:solidFill>
              </a:rPr>
              <a:t>ms</a:t>
            </a:r>
            <a:endParaRPr lang="en-GB" dirty="0">
              <a:solidFill>
                <a:srgbClr val="666666"/>
              </a:solidFill>
            </a:endParaRPr>
          </a:p>
          <a:p>
            <a:pPr algn="l"/>
            <a:r>
              <a:rPr lang="en-GB" dirty="0">
                <a:solidFill>
                  <a:srgbClr val="666666"/>
                </a:solidFill>
              </a:rPr>
              <a:t>&lt; 1 W/m</a:t>
            </a:r>
          </a:p>
          <a:p>
            <a:pPr algn="l"/>
            <a:r>
              <a:rPr lang="en-GB" dirty="0">
                <a:solidFill>
                  <a:srgbClr val="666666"/>
                </a:solidFill>
              </a:rPr>
              <a:t>H</a:t>
            </a:r>
            <a:r>
              <a:rPr lang="en-GB" baseline="30000" dirty="0">
                <a:solidFill>
                  <a:srgbClr val="666666"/>
                </a:solidFill>
              </a:rPr>
              <a:t>-</a:t>
            </a:r>
          </a:p>
        </p:txBody>
      </p:sp>
    </p:spTree>
    <p:extLst>
      <p:ext uri="{BB962C8B-B14F-4D97-AF65-F5344CB8AC3E}">
        <p14:creationId xmlns:p14="http://schemas.microsoft.com/office/powerpoint/2010/main" val="173989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12C9-993C-AC48-B689-07C7740E83D8}"/>
              </a:ext>
            </a:extLst>
          </p:cNvPr>
          <p:cNvSpPr>
            <a:spLocks noGrp="1"/>
          </p:cNvSpPr>
          <p:nvPr>
            <p:ph type="title"/>
          </p:nvPr>
        </p:nvSpPr>
        <p:spPr/>
        <p:txBody>
          <a:bodyPr/>
          <a:lstStyle/>
          <a:p>
            <a:r>
              <a:rPr lang="en-GB" dirty="0" err="1"/>
              <a:t>Linac</a:t>
            </a:r>
            <a:r>
              <a:rPr lang="en-GB" dirty="0"/>
              <a:t> Design</a:t>
            </a:r>
          </a:p>
        </p:txBody>
      </p:sp>
      <p:sp>
        <p:nvSpPr>
          <p:cNvPr id="3" name="Footer Placeholder 2">
            <a:extLst>
              <a:ext uri="{FF2B5EF4-FFF2-40B4-BE49-F238E27FC236}">
                <a16:creationId xmlns:a16="http://schemas.microsoft.com/office/drawing/2014/main" id="{36008414-4DD7-1F42-971D-32E9A5D912B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CDF724B-6E49-BB4E-AD03-06FA3C20DAAF}"/>
              </a:ext>
            </a:extLst>
          </p:cNvPr>
          <p:cNvSpPr>
            <a:spLocks noGrp="1"/>
          </p:cNvSpPr>
          <p:nvPr>
            <p:ph type="sldNum" sz="quarter" idx="12"/>
          </p:nvPr>
        </p:nvSpPr>
        <p:spPr/>
        <p:txBody>
          <a:bodyPr/>
          <a:lstStyle/>
          <a:p>
            <a:fld id="{F7283078-D760-1647-8B80-66BA8B52336D}" type="slidenum">
              <a:rPr lang="sv-SE" smtClean="0"/>
              <a:t>21</a:t>
            </a:fld>
            <a:endParaRPr lang="sv-SE" dirty="0"/>
          </a:p>
        </p:txBody>
      </p:sp>
      <p:pic>
        <p:nvPicPr>
          <p:cNvPr id="9" name="Content Placeholder 8">
            <a:extLst>
              <a:ext uri="{FF2B5EF4-FFF2-40B4-BE49-F238E27FC236}">
                <a16:creationId xmlns:a16="http://schemas.microsoft.com/office/drawing/2014/main" id="{833915F9-C952-4543-A199-6E5098EE4FA8}"/>
              </a:ext>
            </a:extLst>
          </p:cNvPr>
          <p:cNvPicPr>
            <a:picLocks noGrp="1" noChangeAspect="1"/>
          </p:cNvPicPr>
          <p:nvPr>
            <p:ph idx="1"/>
          </p:nvPr>
        </p:nvPicPr>
        <p:blipFill>
          <a:blip r:embed="rId2"/>
          <a:stretch>
            <a:fillRect/>
          </a:stretch>
        </p:blipFill>
        <p:spPr>
          <a:xfrm>
            <a:off x="1019966" y="2579493"/>
            <a:ext cx="9366250" cy="1325991"/>
          </a:xfrm>
        </p:spPr>
      </p:pic>
      <p:sp>
        <p:nvSpPr>
          <p:cNvPr id="7" name="Date Placeholder 6">
            <a:extLst>
              <a:ext uri="{FF2B5EF4-FFF2-40B4-BE49-F238E27FC236}">
                <a16:creationId xmlns:a16="http://schemas.microsoft.com/office/drawing/2014/main" id="{FCF8AD17-F199-604A-947B-56EDDD82F0E0}"/>
              </a:ext>
            </a:extLst>
          </p:cNvPr>
          <p:cNvSpPr>
            <a:spLocks noGrp="1"/>
          </p:cNvSpPr>
          <p:nvPr>
            <p:ph type="dt" sz="half" idx="10"/>
          </p:nvPr>
        </p:nvSpPr>
        <p:spPr/>
        <p:txBody>
          <a:bodyPr/>
          <a:lstStyle/>
          <a:p>
            <a:fld id="{18896B66-0B3A-474C-9C9C-E4F07B1F5DAD}" type="datetime1">
              <a:rPr lang="sv-SE" smtClean="0"/>
              <a:t>2023-11-09</a:t>
            </a:fld>
            <a:endParaRPr lang="sv-SE" dirty="0"/>
          </a:p>
        </p:txBody>
      </p:sp>
      <p:cxnSp>
        <p:nvCxnSpPr>
          <p:cNvPr id="13" name="Straight Arrow Connector 12">
            <a:extLst>
              <a:ext uri="{FF2B5EF4-FFF2-40B4-BE49-F238E27FC236}">
                <a16:creationId xmlns:a16="http://schemas.microsoft.com/office/drawing/2014/main" id="{F3C26EE5-99F7-AE40-BE0B-CDE4FFC20039}"/>
              </a:ext>
            </a:extLst>
          </p:cNvPr>
          <p:cNvCxnSpPr>
            <a:cxnSpLocks/>
          </p:cNvCxnSpPr>
          <p:nvPr/>
        </p:nvCxnSpPr>
        <p:spPr>
          <a:xfrm>
            <a:off x="1842106" y="2821955"/>
            <a:ext cx="231197" cy="4013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D5A471C-5068-A347-8789-196B59BC4A9D}"/>
              </a:ext>
            </a:extLst>
          </p:cNvPr>
          <p:cNvPicPr>
            <a:picLocks noChangeAspect="1"/>
          </p:cNvPicPr>
          <p:nvPr/>
        </p:nvPicPr>
        <p:blipFill>
          <a:blip r:embed="rId3"/>
          <a:stretch>
            <a:fillRect/>
          </a:stretch>
        </p:blipFill>
        <p:spPr>
          <a:xfrm rot="3439658">
            <a:off x="1262102" y="2306111"/>
            <a:ext cx="765726" cy="382863"/>
          </a:xfrm>
          <a:prstGeom prst="rect">
            <a:avLst/>
          </a:prstGeom>
        </p:spPr>
      </p:pic>
      <p:sp>
        <p:nvSpPr>
          <p:cNvPr id="19" name="TextBox 18">
            <a:extLst>
              <a:ext uri="{FF2B5EF4-FFF2-40B4-BE49-F238E27FC236}">
                <a16:creationId xmlns:a16="http://schemas.microsoft.com/office/drawing/2014/main" id="{86B1642A-75B7-6B45-8CC1-C8B236CE06C7}"/>
              </a:ext>
            </a:extLst>
          </p:cNvPr>
          <p:cNvSpPr txBox="1"/>
          <p:nvPr/>
        </p:nvSpPr>
        <p:spPr>
          <a:xfrm>
            <a:off x="636104" y="1771911"/>
            <a:ext cx="1557093" cy="369332"/>
          </a:xfrm>
          <a:prstGeom prst="rect">
            <a:avLst/>
          </a:prstGeom>
          <a:noFill/>
        </p:spPr>
        <p:txBody>
          <a:bodyPr wrap="none" rtlCol="0">
            <a:spAutoFit/>
          </a:bodyPr>
          <a:lstStyle/>
          <a:p>
            <a:pPr algn="l"/>
            <a:r>
              <a:rPr lang="en-GB" dirty="0">
                <a:solidFill>
                  <a:srgbClr val="666666"/>
                </a:solidFill>
              </a:rPr>
              <a:t>New H</a:t>
            </a:r>
            <a:r>
              <a:rPr lang="en-GB" baseline="30000" dirty="0">
                <a:solidFill>
                  <a:srgbClr val="666666"/>
                </a:solidFill>
              </a:rPr>
              <a:t>-</a:t>
            </a:r>
            <a:r>
              <a:rPr lang="en-GB" dirty="0">
                <a:solidFill>
                  <a:srgbClr val="666666"/>
                </a:solidFill>
              </a:rPr>
              <a:t> source</a:t>
            </a:r>
          </a:p>
        </p:txBody>
      </p:sp>
      <p:pic>
        <p:nvPicPr>
          <p:cNvPr id="23" name="Picture 22">
            <a:extLst>
              <a:ext uri="{FF2B5EF4-FFF2-40B4-BE49-F238E27FC236}">
                <a16:creationId xmlns:a16="http://schemas.microsoft.com/office/drawing/2014/main" id="{DF9A8A93-E19C-134B-9164-45F010F324AC}"/>
              </a:ext>
            </a:extLst>
          </p:cNvPr>
          <p:cNvPicPr>
            <a:picLocks noChangeAspect="1"/>
          </p:cNvPicPr>
          <p:nvPr/>
        </p:nvPicPr>
        <p:blipFill>
          <a:blip r:embed="rId4"/>
          <a:stretch>
            <a:fillRect/>
          </a:stretch>
        </p:blipFill>
        <p:spPr>
          <a:xfrm>
            <a:off x="1419243" y="3955176"/>
            <a:ext cx="9027414" cy="2520094"/>
          </a:xfrm>
          <a:prstGeom prst="rect">
            <a:avLst/>
          </a:prstGeom>
        </p:spPr>
      </p:pic>
      <p:sp>
        <p:nvSpPr>
          <p:cNvPr id="24" name="TextBox 23">
            <a:extLst>
              <a:ext uri="{FF2B5EF4-FFF2-40B4-BE49-F238E27FC236}">
                <a16:creationId xmlns:a16="http://schemas.microsoft.com/office/drawing/2014/main" id="{9CF5AB8C-6104-6F41-8483-CB3C7411AAC3}"/>
              </a:ext>
            </a:extLst>
          </p:cNvPr>
          <p:cNvSpPr txBox="1"/>
          <p:nvPr/>
        </p:nvSpPr>
        <p:spPr>
          <a:xfrm>
            <a:off x="2836300" y="1259428"/>
            <a:ext cx="5395388" cy="923330"/>
          </a:xfrm>
          <a:prstGeom prst="rect">
            <a:avLst/>
          </a:prstGeom>
          <a:noFill/>
        </p:spPr>
        <p:txBody>
          <a:bodyPr wrap="none" rtlCol="0">
            <a:spAutoFit/>
          </a:bodyPr>
          <a:lstStyle/>
          <a:p>
            <a:pPr marL="285750" indent="-285750">
              <a:buFont typeface="Arial" panose="020B0604020202020204" pitchFamily="34" charset="0"/>
              <a:buChar char="•"/>
            </a:pPr>
            <a:r>
              <a:rPr lang="sv-SE" dirty="0">
                <a:solidFill>
                  <a:srgbClr val="666666"/>
                </a:solidFill>
              </a:rPr>
              <a:t>704 MHz klystrons: </a:t>
            </a:r>
            <a:r>
              <a:rPr lang="sv-SE" dirty="0" err="1">
                <a:solidFill>
                  <a:srgbClr val="666666"/>
                </a:solidFill>
              </a:rPr>
              <a:t>upgraded</a:t>
            </a:r>
            <a:r>
              <a:rPr lang="sv-SE" dirty="0">
                <a:solidFill>
                  <a:srgbClr val="666666"/>
                </a:solidFill>
              </a:rPr>
              <a:t> at end </a:t>
            </a:r>
            <a:r>
              <a:rPr lang="sv-SE" dirty="0" err="1">
                <a:solidFill>
                  <a:srgbClr val="666666"/>
                </a:solidFill>
              </a:rPr>
              <a:t>of</a:t>
            </a:r>
            <a:r>
              <a:rPr lang="sv-SE" dirty="0">
                <a:solidFill>
                  <a:srgbClr val="666666"/>
                </a:solidFill>
              </a:rPr>
              <a:t> </a:t>
            </a:r>
            <a:r>
              <a:rPr lang="sv-SE" dirty="0" err="1">
                <a:solidFill>
                  <a:srgbClr val="666666"/>
                </a:solidFill>
              </a:rPr>
              <a:t>life</a:t>
            </a:r>
            <a:endParaRPr lang="sv-SE" dirty="0">
              <a:solidFill>
                <a:srgbClr val="666666"/>
              </a:solidFill>
            </a:endParaRPr>
          </a:p>
          <a:p>
            <a:pPr marL="285750" indent="-285750">
              <a:buFont typeface="Arial" panose="020B0604020202020204" pitchFamily="34" charset="0"/>
              <a:buChar char="•"/>
            </a:pPr>
            <a:r>
              <a:rPr lang="sv-SE" dirty="0">
                <a:solidFill>
                  <a:srgbClr val="666666"/>
                </a:solidFill>
              </a:rPr>
              <a:t>Modulators: </a:t>
            </a:r>
            <a:r>
              <a:rPr lang="sv-SE" dirty="0" err="1">
                <a:solidFill>
                  <a:srgbClr val="666666"/>
                </a:solidFill>
              </a:rPr>
              <a:t>upgraded</a:t>
            </a:r>
            <a:r>
              <a:rPr lang="sv-SE" dirty="0">
                <a:solidFill>
                  <a:srgbClr val="666666"/>
                </a:solidFill>
              </a:rPr>
              <a:t>, </a:t>
            </a:r>
            <a:r>
              <a:rPr lang="sv-SE" dirty="0" err="1">
                <a:solidFill>
                  <a:srgbClr val="666666"/>
                </a:solidFill>
              </a:rPr>
              <a:t>additional</a:t>
            </a:r>
            <a:r>
              <a:rPr lang="sv-SE" dirty="0">
                <a:solidFill>
                  <a:srgbClr val="666666"/>
                </a:solidFill>
              </a:rPr>
              <a:t> </a:t>
            </a:r>
            <a:r>
              <a:rPr lang="sv-SE" dirty="0" err="1">
                <a:solidFill>
                  <a:srgbClr val="666666"/>
                </a:solidFill>
              </a:rPr>
              <a:t>capacitor</a:t>
            </a:r>
            <a:r>
              <a:rPr lang="sv-SE" dirty="0">
                <a:solidFill>
                  <a:srgbClr val="666666"/>
                </a:solidFill>
              </a:rPr>
              <a:t> chargers</a:t>
            </a:r>
          </a:p>
          <a:p>
            <a:pPr marL="285750" indent="-285750">
              <a:buFont typeface="Arial" panose="020B0604020202020204" pitchFamily="34" charset="0"/>
              <a:buChar char="•"/>
            </a:pPr>
            <a:r>
              <a:rPr lang="sv-SE" dirty="0" err="1">
                <a:solidFill>
                  <a:srgbClr val="666666"/>
                </a:solidFill>
              </a:rPr>
              <a:t>Cryogenic</a:t>
            </a:r>
            <a:r>
              <a:rPr lang="sv-SE" dirty="0">
                <a:solidFill>
                  <a:srgbClr val="666666"/>
                </a:solidFill>
              </a:rPr>
              <a:t> system: OK at 28 Hz rep. rate</a:t>
            </a:r>
          </a:p>
        </p:txBody>
      </p:sp>
      <p:pic>
        <p:nvPicPr>
          <p:cNvPr id="26" name="Picture 25">
            <a:extLst>
              <a:ext uri="{FF2B5EF4-FFF2-40B4-BE49-F238E27FC236}">
                <a16:creationId xmlns:a16="http://schemas.microsoft.com/office/drawing/2014/main" id="{146ECA4A-3EB6-FA48-9B53-ECB9E63163D3}"/>
              </a:ext>
            </a:extLst>
          </p:cNvPr>
          <p:cNvPicPr>
            <a:picLocks noChangeAspect="1"/>
          </p:cNvPicPr>
          <p:nvPr/>
        </p:nvPicPr>
        <p:blipFill>
          <a:blip r:embed="rId5"/>
          <a:stretch>
            <a:fillRect/>
          </a:stretch>
        </p:blipFill>
        <p:spPr>
          <a:xfrm>
            <a:off x="9266080" y="1050556"/>
            <a:ext cx="889927" cy="1342836"/>
          </a:xfrm>
          <a:prstGeom prst="rect">
            <a:avLst/>
          </a:prstGeom>
        </p:spPr>
      </p:pic>
      <p:cxnSp>
        <p:nvCxnSpPr>
          <p:cNvPr id="27" name="Straight Arrow Connector 26">
            <a:extLst>
              <a:ext uri="{FF2B5EF4-FFF2-40B4-BE49-F238E27FC236}">
                <a16:creationId xmlns:a16="http://schemas.microsoft.com/office/drawing/2014/main" id="{5F49FB3E-A941-1A48-BDA0-BF10838EF71B}"/>
              </a:ext>
            </a:extLst>
          </p:cNvPr>
          <p:cNvCxnSpPr>
            <a:cxnSpLocks/>
          </p:cNvCxnSpPr>
          <p:nvPr/>
        </p:nvCxnSpPr>
        <p:spPr>
          <a:xfrm flipV="1">
            <a:off x="3044757" y="3336587"/>
            <a:ext cx="0" cy="6185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206AD99-E34B-CA46-89A1-CB0CD96C113F}"/>
              </a:ext>
            </a:extLst>
          </p:cNvPr>
          <p:cNvCxnSpPr>
            <a:cxnSpLocks/>
          </p:cNvCxnSpPr>
          <p:nvPr/>
        </p:nvCxnSpPr>
        <p:spPr>
          <a:xfrm flipH="1" flipV="1">
            <a:off x="4461753" y="3336587"/>
            <a:ext cx="966281" cy="618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FD9D03-2693-CB41-92BF-5D81A6ED41B5}"/>
              </a:ext>
            </a:extLst>
          </p:cNvPr>
          <p:cNvCxnSpPr>
            <a:cxnSpLocks/>
          </p:cNvCxnSpPr>
          <p:nvPr/>
        </p:nvCxnSpPr>
        <p:spPr>
          <a:xfrm flipH="1" flipV="1">
            <a:off x="5311302" y="3336587"/>
            <a:ext cx="2276272" cy="618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C39EDA2-7876-1A42-8A48-568C135A7B79}"/>
              </a:ext>
            </a:extLst>
          </p:cNvPr>
          <p:cNvCxnSpPr>
            <a:cxnSpLocks/>
          </p:cNvCxnSpPr>
          <p:nvPr/>
        </p:nvCxnSpPr>
        <p:spPr>
          <a:xfrm flipH="1">
            <a:off x="6047362" y="1956577"/>
            <a:ext cx="3218718" cy="10707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82BDD05-56B8-9249-8EEA-E78DB40645EB}"/>
              </a:ext>
            </a:extLst>
          </p:cNvPr>
          <p:cNvCxnSpPr>
            <a:cxnSpLocks/>
          </p:cNvCxnSpPr>
          <p:nvPr/>
        </p:nvCxnSpPr>
        <p:spPr>
          <a:xfrm flipH="1">
            <a:off x="6845030" y="1956387"/>
            <a:ext cx="2418541" cy="10662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ABE7AB0-074B-704C-906B-6F6F12A8F4B9}"/>
              </a:ext>
            </a:extLst>
          </p:cNvPr>
          <p:cNvSpPr txBox="1"/>
          <p:nvPr/>
        </p:nvSpPr>
        <p:spPr>
          <a:xfrm>
            <a:off x="10156007" y="1110290"/>
            <a:ext cx="1654438" cy="1200329"/>
          </a:xfrm>
          <a:prstGeom prst="rect">
            <a:avLst/>
          </a:prstGeom>
          <a:noFill/>
        </p:spPr>
        <p:txBody>
          <a:bodyPr wrap="square" rtlCol="0">
            <a:spAutoFit/>
          </a:bodyPr>
          <a:lstStyle/>
          <a:p>
            <a:r>
              <a:rPr lang="sv-SE" dirty="0">
                <a:solidFill>
                  <a:schemeClr val="tx1">
                    <a:lumMod val="50000"/>
                    <a:lumOff val="50000"/>
                  </a:schemeClr>
                </a:solidFill>
              </a:rPr>
              <a:t>No problems </a:t>
            </a:r>
            <a:r>
              <a:rPr lang="sv-SE" dirty="0" err="1">
                <a:solidFill>
                  <a:schemeClr val="tx1">
                    <a:lumMod val="50000"/>
                    <a:lumOff val="50000"/>
                  </a:schemeClr>
                </a:solidFill>
              </a:rPr>
              <a:t>with</a:t>
            </a:r>
            <a:r>
              <a:rPr lang="sv-SE" dirty="0">
                <a:solidFill>
                  <a:schemeClr val="tx1">
                    <a:lumMod val="50000"/>
                    <a:lumOff val="50000"/>
                  </a:schemeClr>
                </a:solidFill>
              </a:rPr>
              <a:t> </a:t>
            </a:r>
            <a:r>
              <a:rPr lang="sv-SE" dirty="0" err="1">
                <a:solidFill>
                  <a:schemeClr val="tx1">
                    <a:lumMod val="50000"/>
                    <a:lumOff val="50000"/>
                  </a:schemeClr>
                </a:solidFill>
              </a:rPr>
              <a:t>HOMs</a:t>
            </a:r>
            <a:r>
              <a:rPr lang="sv-SE" dirty="0">
                <a:solidFill>
                  <a:schemeClr val="tx1">
                    <a:lumMod val="50000"/>
                    <a:lumOff val="50000"/>
                  </a:schemeClr>
                </a:solidFill>
              </a:rPr>
              <a:t> </a:t>
            </a:r>
            <a:r>
              <a:rPr lang="sv-SE" dirty="0" err="1">
                <a:solidFill>
                  <a:schemeClr val="tx1">
                    <a:lumMod val="50000"/>
                    <a:lumOff val="50000"/>
                  </a:schemeClr>
                </a:solidFill>
              </a:rPr>
              <a:t>due</a:t>
            </a:r>
            <a:r>
              <a:rPr lang="sv-SE" dirty="0">
                <a:solidFill>
                  <a:schemeClr val="tx1">
                    <a:lumMod val="50000"/>
                    <a:lumOff val="50000"/>
                  </a:schemeClr>
                </a:solidFill>
              </a:rPr>
              <a:t> to </a:t>
            </a:r>
            <a:r>
              <a:rPr lang="sv-SE" dirty="0" err="1">
                <a:solidFill>
                  <a:schemeClr val="tx1">
                    <a:lumMod val="50000"/>
                    <a:lumOff val="50000"/>
                  </a:schemeClr>
                </a:solidFill>
              </a:rPr>
              <a:t>chopping</a:t>
            </a:r>
            <a:r>
              <a:rPr lang="sv-SE" dirty="0">
                <a:solidFill>
                  <a:schemeClr val="tx1">
                    <a:lumMod val="50000"/>
                    <a:lumOff val="50000"/>
                  </a:schemeClr>
                </a:solidFill>
              </a:rPr>
              <a:t> </a:t>
            </a:r>
            <a:r>
              <a:rPr lang="sv-SE" dirty="0" err="1">
                <a:solidFill>
                  <a:schemeClr val="tx1">
                    <a:lumMod val="50000"/>
                    <a:lumOff val="50000"/>
                  </a:schemeClr>
                </a:solidFill>
              </a:rPr>
              <a:t>pattern</a:t>
            </a:r>
            <a:endParaRPr lang="sv-SE" dirty="0">
              <a:solidFill>
                <a:schemeClr val="tx1">
                  <a:lumMod val="50000"/>
                  <a:lumOff val="50000"/>
                </a:schemeClr>
              </a:solidFill>
            </a:endParaRPr>
          </a:p>
        </p:txBody>
      </p:sp>
      <p:sp>
        <p:nvSpPr>
          <p:cNvPr id="41" name="Striped Right Arrow 40">
            <a:extLst>
              <a:ext uri="{FF2B5EF4-FFF2-40B4-BE49-F238E27FC236}">
                <a16:creationId xmlns:a16="http://schemas.microsoft.com/office/drawing/2014/main" id="{8C78A38F-D4C0-AC42-9672-2541B64F7769}"/>
              </a:ext>
            </a:extLst>
          </p:cNvPr>
          <p:cNvSpPr/>
          <p:nvPr/>
        </p:nvSpPr>
        <p:spPr>
          <a:xfrm rot="1841173">
            <a:off x="7970265" y="3515589"/>
            <a:ext cx="522847" cy="14892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2A3C2973-2395-0646-AFE5-1689380AAC6E}"/>
              </a:ext>
            </a:extLst>
          </p:cNvPr>
          <p:cNvSpPr txBox="1"/>
          <p:nvPr/>
        </p:nvSpPr>
        <p:spPr>
          <a:xfrm>
            <a:off x="8437123" y="3534049"/>
            <a:ext cx="2518125" cy="369332"/>
          </a:xfrm>
          <a:prstGeom prst="rect">
            <a:avLst/>
          </a:prstGeom>
          <a:noFill/>
        </p:spPr>
        <p:txBody>
          <a:bodyPr wrap="none" rtlCol="0">
            <a:spAutoFit/>
          </a:bodyPr>
          <a:lstStyle/>
          <a:p>
            <a:pPr algn="l"/>
            <a:r>
              <a:rPr lang="en-GB" dirty="0">
                <a:solidFill>
                  <a:srgbClr val="666666"/>
                </a:solidFill>
              </a:rPr>
              <a:t>Extract beam to </a:t>
            </a:r>
            <a:r>
              <a:rPr lang="en-GB" dirty="0" err="1">
                <a:solidFill>
                  <a:srgbClr val="666666"/>
                </a:solidFill>
              </a:rPr>
              <a:t>ESSnuSB</a:t>
            </a:r>
            <a:endParaRPr lang="en-GB" dirty="0">
              <a:solidFill>
                <a:srgbClr val="666666"/>
              </a:solidFill>
            </a:endParaRPr>
          </a:p>
        </p:txBody>
      </p:sp>
    </p:spTree>
    <p:extLst>
      <p:ext uri="{BB962C8B-B14F-4D97-AF65-F5344CB8AC3E}">
        <p14:creationId xmlns:p14="http://schemas.microsoft.com/office/powerpoint/2010/main" val="5638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942C-329F-4E40-9DE7-58534F239F2E}"/>
              </a:ext>
            </a:extLst>
          </p:cNvPr>
          <p:cNvSpPr>
            <a:spLocks noGrp="1"/>
          </p:cNvSpPr>
          <p:nvPr>
            <p:ph type="title"/>
          </p:nvPr>
        </p:nvSpPr>
        <p:spPr>
          <a:xfrm>
            <a:off x="1103709" y="265373"/>
            <a:ext cx="9360000" cy="657339"/>
          </a:xfrm>
        </p:spPr>
        <p:txBody>
          <a:bodyPr/>
          <a:lstStyle/>
          <a:p>
            <a:r>
              <a:rPr lang="en-GB" dirty="0"/>
              <a:t>A New Front-End and Pulsing Scheme</a:t>
            </a:r>
          </a:p>
        </p:txBody>
      </p:sp>
      <p:sp>
        <p:nvSpPr>
          <p:cNvPr id="3" name="Footer Placeholder 2">
            <a:extLst>
              <a:ext uri="{FF2B5EF4-FFF2-40B4-BE49-F238E27FC236}">
                <a16:creationId xmlns:a16="http://schemas.microsoft.com/office/drawing/2014/main" id="{00CCA9BF-4476-8943-A901-A0067B7A69D9}"/>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E8CAE130-553D-3C4E-B109-42D8FF179EBE}"/>
              </a:ext>
            </a:extLst>
          </p:cNvPr>
          <p:cNvSpPr>
            <a:spLocks noGrp="1"/>
          </p:cNvSpPr>
          <p:nvPr>
            <p:ph type="sldNum" sz="quarter" idx="12"/>
          </p:nvPr>
        </p:nvSpPr>
        <p:spPr/>
        <p:txBody>
          <a:bodyPr/>
          <a:lstStyle/>
          <a:p>
            <a:fld id="{F7283078-D760-1647-8B80-66BA8B52336D}" type="slidenum">
              <a:rPr lang="sv-SE" smtClean="0"/>
              <a:t>22</a:t>
            </a:fld>
            <a:endParaRPr lang="sv-SE" dirty="0"/>
          </a:p>
        </p:txBody>
      </p:sp>
      <p:sp>
        <p:nvSpPr>
          <p:cNvPr id="7" name="Date Placeholder 6">
            <a:extLst>
              <a:ext uri="{FF2B5EF4-FFF2-40B4-BE49-F238E27FC236}">
                <a16:creationId xmlns:a16="http://schemas.microsoft.com/office/drawing/2014/main" id="{F1C24D8D-7A5F-3C48-A629-6950F1605ECE}"/>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42F21411-2E91-0848-AA9B-0E320C1A3E4A}"/>
              </a:ext>
            </a:extLst>
          </p:cNvPr>
          <p:cNvPicPr>
            <a:picLocks noChangeAspect="1"/>
          </p:cNvPicPr>
          <p:nvPr/>
        </p:nvPicPr>
        <p:blipFill>
          <a:blip r:embed="rId2"/>
          <a:stretch>
            <a:fillRect/>
          </a:stretch>
        </p:blipFill>
        <p:spPr>
          <a:xfrm>
            <a:off x="863077" y="1329725"/>
            <a:ext cx="5684910" cy="4672242"/>
          </a:xfrm>
          <a:prstGeom prst="rect">
            <a:avLst/>
          </a:prstGeom>
        </p:spPr>
      </p:pic>
      <p:pic>
        <p:nvPicPr>
          <p:cNvPr id="11" name="Picture 10">
            <a:extLst>
              <a:ext uri="{FF2B5EF4-FFF2-40B4-BE49-F238E27FC236}">
                <a16:creationId xmlns:a16="http://schemas.microsoft.com/office/drawing/2014/main" id="{801A8BC3-0B85-E64E-A65C-8F621C957DBA}"/>
              </a:ext>
            </a:extLst>
          </p:cNvPr>
          <p:cNvPicPr>
            <a:picLocks noChangeAspect="1"/>
          </p:cNvPicPr>
          <p:nvPr/>
        </p:nvPicPr>
        <p:blipFill>
          <a:blip r:embed="rId3"/>
          <a:stretch>
            <a:fillRect/>
          </a:stretch>
        </p:blipFill>
        <p:spPr>
          <a:xfrm>
            <a:off x="6790680" y="2556241"/>
            <a:ext cx="4934981" cy="1623479"/>
          </a:xfrm>
          <a:prstGeom prst="rect">
            <a:avLst/>
          </a:prstGeom>
        </p:spPr>
      </p:pic>
      <p:sp>
        <p:nvSpPr>
          <p:cNvPr id="12" name="TextBox 11">
            <a:extLst>
              <a:ext uri="{FF2B5EF4-FFF2-40B4-BE49-F238E27FC236}">
                <a16:creationId xmlns:a16="http://schemas.microsoft.com/office/drawing/2014/main" id="{74850C80-7720-7E4D-ACBB-B6ADDC43FE4B}"/>
              </a:ext>
            </a:extLst>
          </p:cNvPr>
          <p:cNvSpPr txBox="1"/>
          <p:nvPr/>
        </p:nvSpPr>
        <p:spPr>
          <a:xfrm>
            <a:off x="6790680" y="1897616"/>
            <a:ext cx="4958986" cy="369332"/>
          </a:xfrm>
          <a:prstGeom prst="rect">
            <a:avLst/>
          </a:prstGeom>
          <a:noFill/>
        </p:spPr>
        <p:txBody>
          <a:bodyPr wrap="none" rtlCol="0">
            <a:spAutoFit/>
          </a:bodyPr>
          <a:lstStyle/>
          <a:p>
            <a:pPr algn="l"/>
            <a:r>
              <a:rPr lang="en-GB" dirty="0">
                <a:solidFill>
                  <a:srgbClr val="666666"/>
                </a:solidFill>
              </a:rPr>
              <a:t>Possibility of merging the two bean before the RFQ</a:t>
            </a:r>
          </a:p>
        </p:txBody>
      </p:sp>
      <p:sp>
        <p:nvSpPr>
          <p:cNvPr id="13" name="TextBox 12">
            <a:extLst>
              <a:ext uri="{FF2B5EF4-FFF2-40B4-BE49-F238E27FC236}">
                <a16:creationId xmlns:a16="http://schemas.microsoft.com/office/drawing/2014/main" id="{4A4F9DE1-D595-8845-BD6C-625CFD2A9BE1}"/>
              </a:ext>
            </a:extLst>
          </p:cNvPr>
          <p:cNvSpPr txBox="1"/>
          <p:nvPr/>
        </p:nvSpPr>
        <p:spPr>
          <a:xfrm>
            <a:off x="7073001" y="4469013"/>
            <a:ext cx="4746822" cy="923330"/>
          </a:xfrm>
          <a:prstGeom prst="rect">
            <a:avLst/>
          </a:prstGeom>
          <a:noFill/>
        </p:spPr>
        <p:txBody>
          <a:bodyPr wrap="square" rtlCol="0">
            <a:spAutoFit/>
          </a:bodyPr>
          <a:lstStyle/>
          <a:p>
            <a:pPr marL="285750" indent="-285750" algn="l">
              <a:buFont typeface="Arial" panose="020B0604020202020204" pitchFamily="34" charset="0"/>
              <a:buChar char="•"/>
            </a:pPr>
            <a:r>
              <a:rPr lang="en-GB" dirty="0">
                <a:solidFill>
                  <a:srgbClr val="666666"/>
                </a:solidFill>
              </a:rPr>
              <a:t>Smaller footprint and easier to fit in the tune</a:t>
            </a:r>
          </a:p>
          <a:p>
            <a:pPr marL="285750" indent="-285750" algn="l">
              <a:buFont typeface="Arial" panose="020B0604020202020204" pitchFamily="34" charset="0"/>
              <a:buChar char="•"/>
            </a:pPr>
            <a:r>
              <a:rPr lang="en-GB" dirty="0">
                <a:solidFill>
                  <a:srgbClr val="666666"/>
                </a:solidFill>
              </a:rPr>
              <a:t>More difficult dynamics for both beam with the 30 </a:t>
            </a:r>
            <a:r>
              <a:rPr lang="en-GB" dirty="0" err="1">
                <a:solidFill>
                  <a:srgbClr val="666666"/>
                </a:solidFill>
              </a:rPr>
              <a:t>deg</a:t>
            </a:r>
            <a:r>
              <a:rPr lang="en-GB" dirty="0">
                <a:solidFill>
                  <a:srgbClr val="666666"/>
                </a:solidFill>
              </a:rPr>
              <a:t> option</a:t>
            </a:r>
          </a:p>
        </p:txBody>
      </p:sp>
    </p:spTree>
    <p:extLst>
      <p:ext uri="{BB962C8B-B14F-4D97-AF65-F5344CB8AC3E}">
        <p14:creationId xmlns:p14="http://schemas.microsoft.com/office/powerpoint/2010/main" val="225406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12C9-993C-AC48-B689-07C7740E83D8}"/>
              </a:ext>
            </a:extLst>
          </p:cNvPr>
          <p:cNvSpPr>
            <a:spLocks noGrp="1"/>
          </p:cNvSpPr>
          <p:nvPr>
            <p:ph type="title"/>
          </p:nvPr>
        </p:nvSpPr>
        <p:spPr/>
        <p:txBody>
          <a:bodyPr/>
          <a:lstStyle/>
          <a:p>
            <a:r>
              <a:rPr lang="en-GB" dirty="0" err="1"/>
              <a:t>Linac</a:t>
            </a:r>
            <a:r>
              <a:rPr lang="en-GB" dirty="0"/>
              <a:t> Design</a:t>
            </a:r>
          </a:p>
        </p:txBody>
      </p:sp>
      <p:sp>
        <p:nvSpPr>
          <p:cNvPr id="3" name="Footer Placeholder 2">
            <a:extLst>
              <a:ext uri="{FF2B5EF4-FFF2-40B4-BE49-F238E27FC236}">
                <a16:creationId xmlns:a16="http://schemas.microsoft.com/office/drawing/2014/main" id="{36008414-4DD7-1F42-971D-32E9A5D912B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CDF724B-6E49-BB4E-AD03-06FA3C20DAAF}"/>
              </a:ext>
            </a:extLst>
          </p:cNvPr>
          <p:cNvSpPr>
            <a:spLocks noGrp="1"/>
          </p:cNvSpPr>
          <p:nvPr>
            <p:ph type="sldNum" sz="quarter" idx="12"/>
          </p:nvPr>
        </p:nvSpPr>
        <p:spPr/>
        <p:txBody>
          <a:bodyPr/>
          <a:lstStyle/>
          <a:p>
            <a:fld id="{F7283078-D760-1647-8B80-66BA8B52336D}" type="slidenum">
              <a:rPr lang="sv-SE" smtClean="0"/>
              <a:t>23</a:t>
            </a:fld>
            <a:endParaRPr lang="sv-SE" dirty="0"/>
          </a:p>
        </p:txBody>
      </p:sp>
      <p:sp>
        <p:nvSpPr>
          <p:cNvPr id="7" name="Date Placeholder 6">
            <a:extLst>
              <a:ext uri="{FF2B5EF4-FFF2-40B4-BE49-F238E27FC236}">
                <a16:creationId xmlns:a16="http://schemas.microsoft.com/office/drawing/2014/main" id="{FCF8AD17-F199-604A-947B-56EDDD82F0E0}"/>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18BAFB49-A789-044F-9CFB-2B804F667ADC}"/>
              </a:ext>
            </a:extLst>
          </p:cNvPr>
          <p:cNvPicPr>
            <a:picLocks noChangeAspect="1"/>
          </p:cNvPicPr>
          <p:nvPr/>
        </p:nvPicPr>
        <p:blipFill>
          <a:blip r:embed="rId2"/>
          <a:stretch>
            <a:fillRect/>
          </a:stretch>
        </p:blipFill>
        <p:spPr>
          <a:xfrm>
            <a:off x="719846" y="891428"/>
            <a:ext cx="11170596" cy="5615126"/>
          </a:xfrm>
          <a:prstGeom prst="rect">
            <a:avLst/>
          </a:prstGeom>
        </p:spPr>
      </p:pic>
    </p:spTree>
    <p:extLst>
      <p:ext uri="{BB962C8B-B14F-4D97-AF65-F5344CB8AC3E}">
        <p14:creationId xmlns:p14="http://schemas.microsoft.com/office/powerpoint/2010/main" val="104860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12C9-993C-AC48-B689-07C7740E83D8}"/>
              </a:ext>
            </a:extLst>
          </p:cNvPr>
          <p:cNvSpPr>
            <a:spLocks noGrp="1"/>
          </p:cNvSpPr>
          <p:nvPr>
            <p:ph type="title"/>
          </p:nvPr>
        </p:nvSpPr>
        <p:spPr/>
        <p:txBody>
          <a:bodyPr/>
          <a:lstStyle/>
          <a:p>
            <a:r>
              <a:rPr lang="en-GB" dirty="0"/>
              <a:t>Accumulator Ring Design</a:t>
            </a:r>
          </a:p>
        </p:txBody>
      </p:sp>
      <p:sp>
        <p:nvSpPr>
          <p:cNvPr id="3" name="Footer Placeholder 2">
            <a:extLst>
              <a:ext uri="{FF2B5EF4-FFF2-40B4-BE49-F238E27FC236}">
                <a16:creationId xmlns:a16="http://schemas.microsoft.com/office/drawing/2014/main" id="{36008414-4DD7-1F42-971D-32E9A5D912B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CDF724B-6E49-BB4E-AD03-06FA3C20DAAF}"/>
              </a:ext>
            </a:extLst>
          </p:cNvPr>
          <p:cNvSpPr>
            <a:spLocks noGrp="1"/>
          </p:cNvSpPr>
          <p:nvPr>
            <p:ph type="sldNum" sz="quarter" idx="12"/>
          </p:nvPr>
        </p:nvSpPr>
        <p:spPr/>
        <p:txBody>
          <a:bodyPr/>
          <a:lstStyle/>
          <a:p>
            <a:fld id="{F7283078-D760-1647-8B80-66BA8B52336D}" type="slidenum">
              <a:rPr lang="sv-SE" smtClean="0"/>
              <a:t>24</a:t>
            </a:fld>
            <a:endParaRPr lang="sv-SE" dirty="0"/>
          </a:p>
        </p:txBody>
      </p:sp>
      <p:sp>
        <p:nvSpPr>
          <p:cNvPr id="6" name="Content Placeholder 5">
            <a:extLst>
              <a:ext uri="{FF2B5EF4-FFF2-40B4-BE49-F238E27FC236}">
                <a16:creationId xmlns:a16="http://schemas.microsoft.com/office/drawing/2014/main" id="{F73D9AF1-1035-AC4D-A5E8-518628F62043}"/>
              </a:ext>
            </a:extLst>
          </p:cNvPr>
          <p:cNvSpPr>
            <a:spLocks noGrp="1"/>
          </p:cNvSpPr>
          <p:nvPr>
            <p:ph idx="1"/>
          </p:nvPr>
        </p:nvSpPr>
        <p:spPr/>
        <p:txBody>
          <a:bodyPr/>
          <a:lstStyle/>
          <a:p>
            <a:r>
              <a:rPr lang="sv-SE" b="1" dirty="0"/>
              <a:t>Main </a:t>
            </a:r>
            <a:r>
              <a:rPr lang="sv-SE" b="1" dirty="0" err="1"/>
              <a:t>challenges</a:t>
            </a:r>
            <a:r>
              <a:rPr lang="sv-SE" b="1" dirty="0"/>
              <a:t> </a:t>
            </a:r>
          </a:p>
          <a:p>
            <a:r>
              <a:rPr lang="sv-SE" dirty="0"/>
              <a:t>• </a:t>
            </a:r>
            <a:r>
              <a:rPr lang="sv-SE" dirty="0" err="1"/>
              <a:t>Beam</a:t>
            </a:r>
            <a:r>
              <a:rPr lang="sv-SE" dirty="0"/>
              <a:t> loss </a:t>
            </a:r>
            <a:r>
              <a:rPr lang="sv-SE" dirty="0" err="1"/>
              <a:t>control</a:t>
            </a:r>
            <a:r>
              <a:rPr lang="sv-SE" dirty="0"/>
              <a:t> </a:t>
            </a:r>
            <a:r>
              <a:rPr lang="sv-SE" dirty="0" err="1"/>
              <a:t>due</a:t>
            </a:r>
            <a:r>
              <a:rPr lang="sv-SE" dirty="0"/>
              <a:t> to </a:t>
            </a:r>
            <a:r>
              <a:rPr lang="sv-SE" dirty="0" err="1"/>
              <a:t>very</a:t>
            </a:r>
            <a:r>
              <a:rPr lang="sv-SE" dirty="0"/>
              <a:t> </a:t>
            </a:r>
            <a:r>
              <a:rPr lang="sv-SE" dirty="0" err="1"/>
              <a:t>high</a:t>
            </a:r>
            <a:r>
              <a:rPr lang="sv-SE" dirty="0"/>
              <a:t> </a:t>
            </a:r>
            <a:r>
              <a:rPr lang="sv-SE" dirty="0" err="1"/>
              <a:t>beam</a:t>
            </a:r>
            <a:r>
              <a:rPr lang="sv-SE" dirty="0"/>
              <a:t> </a:t>
            </a:r>
            <a:r>
              <a:rPr lang="sv-SE" dirty="0" err="1"/>
              <a:t>power</a:t>
            </a:r>
            <a:r>
              <a:rPr lang="sv-SE" dirty="0"/>
              <a:t> </a:t>
            </a:r>
          </a:p>
          <a:p>
            <a:r>
              <a:rPr lang="sv-SE" dirty="0"/>
              <a:t>• Space-charge </a:t>
            </a:r>
            <a:r>
              <a:rPr lang="sv-SE" dirty="0" err="1"/>
              <a:t>tune</a:t>
            </a:r>
            <a:r>
              <a:rPr lang="sv-SE" dirty="0"/>
              <a:t> </a:t>
            </a:r>
            <a:r>
              <a:rPr lang="sv-SE" dirty="0" err="1"/>
              <a:t>shift</a:t>
            </a:r>
            <a:r>
              <a:rPr lang="sv-SE" dirty="0"/>
              <a:t> </a:t>
            </a:r>
            <a:r>
              <a:rPr lang="sv-SE" dirty="0" err="1"/>
              <a:t>due</a:t>
            </a:r>
            <a:r>
              <a:rPr lang="sv-SE" dirty="0"/>
              <a:t> to </a:t>
            </a:r>
            <a:r>
              <a:rPr lang="sv-SE" dirty="0" err="1"/>
              <a:t>very</a:t>
            </a:r>
            <a:r>
              <a:rPr lang="sv-SE" dirty="0"/>
              <a:t> </a:t>
            </a:r>
            <a:r>
              <a:rPr lang="sv-SE" dirty="0" err="1"/>
              <a:t>high</a:t>
            </a:r>
            <a:r>
              <a:rPr lang="sv-SE" dirty="0"/>
              <a:t> </a:t>
            </a:r>
            <a:r>
              <a:rPr lang="sv-SE" dirty="0" err="1"/>
              <a:t>beam</a:t>
            </a:r>
            <a:r>
              <a:rPr lang="sv-SE" dirty="0"/>
              <a:t> </a:t>
            </a:r>
            <a:r>
              <a:rPr lang="sv-SE" dirty="0" err="1"/>
              <a:t>intensity</a:t>
            </a:r>
            <a:r>
              <a:rPr lang="sv-SE" dirty="0"/>
              <a:t> </a:t>
            </a:r>
          </a:p>
          <a:p>
            <a:r>
              <a:rPr lang="sv-SE" dirty="0"/>
              <a:t>• </a:t>
            </a:r>
            <a:r>
              <a:rPr lang="sv-SE" dirty="0" err="1"/>
              <a:t>Instabilities</a:t>
            </a:r>
            <a:r>
              <a:rPr lang="sv-SE" dirty="0"/>
              <a:t> (e-p </a:t>
            </a:r>
            <a:r>
              <a:rPr lang="sv-SE" dirty="0" err="1"/>
              <a:t>instability</a:t>
            </a:r>
            <a:r>
              <a:rPr lang="sv-SE" dirty="0"/>
              <a:t>) </a:t>
            </a:r>
            <a:endParaRPr lang="sv-SE" b="1" dirty="0"/>
          </a:p>
          <a:p>
            <a:r>
              <a:rPr lang="sv-SE" b="1" dirty="0" err="1"/>
              <a:t>Lattice</a:t>
            </a:r>
            <a:r>
              <a:rPr lang="sv-SE" b="1" dirty="0"/>
              <a:t> design </a:t>
            </a:r>
          </a:p>
          <a:p>
            <a:r>
              <a:rPr lang="sv-SE" dirty="0"/>
              <a:t>• </a:t>
            </a:r>
            <a:r>
              <a:rPr lang="sv-SE" dirty="0" err="1"/>
              <a:t>Circumference</a:t>
            </a:r>
            <a:r>
              <a:rPr lang="sv-SE" dirty="0"/>
              <a:t>: 384 m </a:t>
            </a:r>
          </a:p>
          <a:p>
            <a:r>
              <a:rPr lang="sv-SE" dirty="0"/>
              <a:t>• 4-fold </a:t>
            </a:r>
            <a:r>
              <a:rPr lang="sv-SE" dirty="0" err="1"/>
              <a:t>symmetry</a:t>
            </a:r>
            <a:r>
              <a:rPr lang="sv-SE" dirty="0"/>
              <a:t> </a:t>
            </a:r>
          </a:p>
          <a:p>
            <a:r>
              <a:rPr lang="sv-SE" dirty="0"/>
              <a:t>• 4 straight </a:t>
            </a:r>
            <a:r>
              <a:rPr lang="sv-SE" dirty="0" err="1"/>
              <a:t>sections</a:t>
            </a:r>
            <a:r>
              <a:rPr lang="sv-SE" dirty="0"/>
              <a:t> (SS1~SS4) and 4 </a:t>
            </a:r>
            <a:r>
              <a:rPr lang="sv-SE" dirty="0" err="1"/>
              <a:t>arc</a:t>
            </a:r>
            <a:r>
              <a:rPr lang="sv-SE" dirty="0"/>
              <a:t> </a:t>
            </a:r>
            <a:r>
              <a:rPr lang="sv-SE" dirty="0" err="1"/>
              <a:t>sections</a:t>
            </a:r>
            <a:r>
              <a:rPr lang="sv-SE" dirty="0"/>
              <a:t> (</a:t>
            </a:r>
            <a:r>
              <a:rPr lang="sv-SE" dirty="0" err="1"/>
              <a:t>Arc</a:t>
            </a:r>
            <a:r>
              <a:rPr lang="sv-SE" dirty="0"/>
              <a:t>) </a:t>
            </a:r>
          </a:p>
          <a:p>
            <a:r>
              <a:rPr lang="sv-SE" dirty="0"/>
              <a:t>• </a:t>
            </a:r>
            <a:r>
              <a:rPr lang="sv-SE" dirty="0" err="1"/>
              <a:t>Fixed</a:t>
            </a:r>
            <a:r>
              <a:rPr lang="sv-SE" dirty="0"/>
              <a:t> </a:t>
            </a:r>
            <a:r>
              <a:rPr lang="sv-SE" dirty="0" err="1"/>
              <a:t>injection</a:t>
            </a:r>
            <a:r>
              <a:rPr lang="sv-SE" dirty="0"/>
              <a:t> </a:t>
            </a:r>
            <a:r>
              <a:rPr lang="sv-SE" dirty="0" err="1"/>
              <a:t>chicane</a:t>
            </a:r>
            <a:r>
              <a:rPr lang="sv-SE" dirty="0"/>
              <a:t> and fast </a:t>
            </a:r>
            <a:r>
              <a:rPr lang="sv-SE" dirty="0" err="1"/>
              <a:t>programmable</a:t>
            </a:r>
            <a:r>
              <a:rPr lang="sv-SE" dirty="0"/>
              <a:t> </a:t>
            </a:r>
            <a:r>
              <a:rPr lang="sv-SE" dirty="0" err="1"/>
              <a:t>bump</a:t>
            </a:r>
            <a:r>
              <a:rPr lang="sv-SE" dirty="0"/>
              <a:t> for </a:t>
            </a:r>
            <a:r>
              <a:rPr lang="sv-SE" dirty="0" err="1"/>
              <a:t>injection</a:t>
            </a:r>
            <a:r>
              <a:rPr lang="sv-SE" dirty="0"/>
              <a:t> </a:t>
            </a:r>
            <a:r>
              <a:rPr lang="sv-SE" dirty="0" err="1"/>
              <a:t>painting</a:t>
            </a:r>
            <a:r>
              <a:rPr lang="sv-SE" dirty="0"/>
              <a:t> </a:t>
            </a:r>
          </a:p>
          <a:p>
            <a:pPr marL="0" indent="0">
              <a:buNone/>
            </a:pPr>
            <a:endParaRPr lang="en-GB" dirty="0"/>
          </a:p>
        </p:txBody>
      </p:sp>
      <p:sp>
        <p:nvSpPr>
          <p:cNvPr id="7" name="Date Placeholder 6">
            <a:extLst>
              <a:ext uri="{FF2B5EF4-FFF2-40B4-BE49-F238E27FC236}">
                <a16:creationId xmlns:a16="http://schemas.microsoft.com/office/drawing/2014/main" id="{FCF8AD17-F199-604A-947B-56EDDD82F0E0}"/>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12" name="Picture 11">
            <a:extLst>
              <a:ext uri="{FF2B5EF4-FFF2-40B4-BE49-F238E27FC236}">
                <a16:creationId xmlns:a16="http://schemas.microsoft.com/office/drawing/2014/main" id="{5B1378B1-EC89-A549-BBF8-A0961D833DC1}"/>
              </a:ext>
            </a:extLst>
          </p:cNvPr>
          <p:cNvPicPr>
            <a:picLocks noChangeAspect="1"/>
          </p:cNvPicPr>
          <p:nvPr/>
        </p:nvPicPr>
        <p:blipFill>
          <a:blip r:embed="rId2"/>
          <a:stretch>
            <a:fillRect/>
          </a:stretch>
        </p:blipFill>
        <p:spPr>
          <a:xfrm>
            <a:off x="6189330" y="931024"/>
            <a:ext cx="6002670" cy="5398851"/>
          </a:xfrm>
          <a:prstGeom prst="rect">
            <a:avLst/>
          </a:prstGeom>
        </p:spPr>
      </p:pic>
    </p:spTree>
    <p:extLst>
      <p:ext uri="{BB962C8B-B14F-4D97-AF65-F5344CB8AC3E}">
        <p14:creationId xmlns:p14="http://schemas.microsoft.com/office/powerpoint/2010/main" val="179847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E650-5F87-8AF8-0548-3BFC86B6B869}"/>
              </a:ext>
            </a:extLst>
          </p:cNvPr>
          <p:cNvSpPr>
            <a:spLocks noGrp="1"/>
          </p:cNvSpPr>
          <p:nvPr>
            <p:ph type="title"/>
          </p:nvPr>
        </p:nvSpPr>
        <p:spPr/>
        <p:txBody>
          <a:bodyPr/>
          <a:lstStyle/>
          <a:p>
            <a:r>
              <a:rPr lang="en-GB" dirty="0"/>
              <a:t>LE𝜈Strom </a:t>
            </a:r>
            <a:r>
              <a:rPr lang="en-GB" dirty="0" err="1"/>
              <a:t>Facitlity</a:t>
            </a:r>
            <a:endParaRPr lang="en-GB" dirty="0"/>
          </a:p>
        </p:txBody>
      </p:sp>
      <p:sp>
        <p:nvSpPr>
          <p:cNvPr id="3" name="Footer Placeholder 2">
            <a:extLst>
              <a:ext uri="{FF2B5EF4-FFF2-40B4-BE49-F238E27FC236}">
                <a16:creationId xmlns:a16="http://schemas.microsoft.com/office/drawing/2014/main" id="{C44E46E6-4F1E-DE9A-27C1-4AAF4418893A}"/>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FF6AD36F-D1B7-6508-B27E-5EAB06DA517A}"/>
              </a:ext>
            </a:extLst>
          </p:cNvPr>
          <p:cNvSpPr>
            <a:spLocks noGrp="1"/>
          </p:cNvSpPr>
          <p:nvPr>
            <p:ph type="sldNum" sz="quarter" idx="12"/>
          </p:nvPr>
        </p:nvSpPr>
        <p:spPr/>
        <p:txBody>
          <a:bodyPr/>
          <a:lstStyle/>
          <a:p>
            <a:fld id="{F7283078-D760-1647-8B80-66BA8B52336D}" type="slidenum">
              <a:rPr lang="sv-SE" smtClean="0"/>
              <a:t>25</a:t>
            </a:fld>
            <a:endParaRPr lang="sv-SE" dirty="0"/>
          </a:p>
        </p:txBody>
      </p:sp>
      <p:sp>
        <p:nvSpPr>
          <p:cNvPr id="5" name="Text Placeholder 4">
            <a:extLst>
              <a:ext uri="{FF2B5EF4-FFF2-40B4-BE49-F238E27FC236}">
                <a16:creationId xmlns:a16="http://schemas.microsoft.com/office/drawing/2014/main" id="{7B07D5E5-1A82-1ED5-58C6-EE7E1B97ACC7}"/>
              </a:ext>
            </a:extLst>
          </p:cNvPr>
          <p:cNvSpPr>
            <a:spLocks noGrp="1"/>
          </p:cNvSpPr>
          <p:nvPr>
            <p:ph type="body" sz="quarter" idx="14"/>
          </p:nvPr>
        </p:nvSpPr>
        <p:spPr/>
        <p:txBody>
          <a:bodyPr/>
          <a:lstStyle/>
          <a:p>
            <a:r>
              <a:rPr lang="en-GB" dirty="0"/>
              <a:t>Cross section measurements</a:t>
            </a:r>
          </a:p>
        </p:txBody>
      </p:sp>
      <p:sp>
        <p:nvSpPr>
          <p:cNvPr id="7" name="Date Placeholder 6">
            <a:extLst>
              <a:ext uri="{FF2B5EF4-FFF2-40B4-BE49-F238E27FC236}">
                <a16:creationId xmlns:a16="http://schemas.microsoft.com/office/drawing/2014/main" id="{4FE0A0C0-91B8-A997-9243-65C44EF651C6}"/>
              </a:ext>
            </a:extLst>
          </p:cNvPr>
          <p:cNvSpPr>
            <a:spLocks noGrp="1"/>
          </p:cNvSpPr>
          <p:nvPr>
            <p:ph type="dt" sz="half" idx="10"/>
          </p:nvPr>
        </p:nvSpPr>
        <p:spPr/>
        <p:txBody>
          <a:bodyPr/>
          <a:lstStyle/>
          <a:p>
            <a:fld id="{18896B66-0B3A-474C-9C9C-E4F07B1F5DAD}" type="datetime1">
              <a:rPr lang="sv-SE" smtClean="0"/>
              <a:t>2023-11-10</a:t>
            </a:fld>
            <a:endParaRPr lang="sv-SE" dirty="0"/>
          </a:p>
        </p:txBody>
      </p:sp>
      <p:pic>
        <p:nvPicPr>
          <p:cNvPr id="10" name="Picture 9">
            <a:extLst>
              <a:ext uri="{FF2B5EF4-FFF2-40B4-BE49-F238E27FC236}">
                <a16:creationId xmlns:a16="http://schemas.microsoft.com/office/drawing/2014/main" id="{B781D30D-3BEA-CF71-9E28-6FEA739D21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9297" y="1446416"/>
            <a:ext cx="8520852" cy="4648767"/>
          </a:xfrm>
          <a:prstGeom prst="rect">
            <a:avLst/>
          </a:prstGeom>
        </p:spPr>
      </p:pic>
    </p:spTree>
    <p:extLst>
      <p:ext uri="{BB962C8B-B14F-4D97-AF65-F5344CB8AC3E}">
        <p14:creationId xmlns:p14="http://schemas.microsoft.com/office/powerpoint/2010/main" val="41425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12C9-993C-AC48-B689-07C7740E83D8}"/>
              </a:ext>
            </a:extLst>
          </p:cNvPr>
          <p:cNvSpPr>
            <a:spLocks noGrp="1"/>
          </p:cNvSpPr>
          <p:nvPr>
            <p:ph type="title"/>
          </p:nvPr>
        </p:nvSpPr>
        <p:spPr/>
        <p:txBody>
          <a:bodyPr/>
          <a:lstStyle/>
          <a:p>
            <a:r>
              <a:rPr lang="en-GB" dirty="0"/>
              <a:t>Accumulator RF and Switchyard Design</a:t>
            </a:r>
          </a:p>
        </p:txBody>
      </p:sp>
      <p:sp>
        <p:nvSpPr>
          <p:cNvPr id="3" name="Footer Placeholder 2">
            <a:extLst>
              <a:ext uri="{FF2B5EF4-FFF2-40B4-BE49-F238E27FC236}">
                <a16:creationId xmlns:a16="http://schemas.microsoft.com/office/drawing/2014/main" id="{36008414-4DD7-1F42-971D-32E9A5D912B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9CDF724B-6E49-BB4E-AD03-06FA3C20DAAF}"/>
              </a:ext>
            </a:extLst>
          </p:cNvPr>
          <p:cNvSpPr>
            <a:spLocks noGrp="1"/>
          </p:cNvSpPr>
          <p:nvPr>
            <p:ph type="sldNum" sz="quarter" idx="12"/>
          </p:nvPr>
        </p:nvSpPr>
        <p:spPr/>
        <p:txBody>
          <a:bodyPr/>
          <a:lstStyle/>
          <a:p>
            <a:fld id="{F7283078-D760-1647-8B80-66BA8B52336D}" type="slidenum">
              <a:rPr lang="sv-SE" smtClean="0"/>
              <a:t>26</a:t>
            </a:fld>
            <a:endParaRPr lang="sv-SE" dirty="0"/>
          </a:p>
        </p:txBody>
      </p:sp>
      <p:sp>
        <p:nvSpPr>
          <p:cNvPr id="7" name="Date Placeholder 6">
            <a:extLst>
              <a:ext uri="{FF2B5EF4-FFF2-40B4-BE49-F238E27FC236}">
                <a16:creationId xmlns:a16="http://schemas.microsoft.com/office/drawing/2014/main" id="{FCF8AD17-F199-604A-947B-56EDDD82F0E0}"/>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215385AF-048D-F147-85E2-D8174F5EF98E}"/>
              </a:ext>
            </a:extLst>
          </p:cNvPr>
          <p:cNvPicPr>
            <a:picLocks noChangeAspect="1"/>
          </p:cNvPicPr>
          <p:nvPr/>
        </p:nvPicPr>
        <p:blipFill>
          <a:blip r:embed="rId2"/>
          <a:stretch>
            <a:fillRect/>
          </a:stretch>
        </p:blipFill>
        <p:spPr>
          <a:xfrm>
            <a:off x="1103709" y="1200803"/>
            <a:ext cx="3998301" cy="4581879"/>
          </a:xfrm>
          <a:prstGeom prst="rect">
            <a:avLst/>
          </a:prstGeom>
        </p:spPr>
      </p:pic>
      <p:pic>
        <p:nvPicPr>
          <p:cNvPr id="11" name="Picture 10">
            <a:extLst>
              <a:ext uri="{FF2B5EF4-FFF2-40B4-BE49-F238E27FC236}">
                <a16:creationId xmlns:a16="http://schemas.microsoft.com/office/drawing/2014/main" id="{0B80F31C-55E0-0741-8DA9-B98B8316E18C}"/>
              </a:ext>
            </a:extLst>
          </p:cNvPr>
          <p:cNvPicPr>
            <a:picLocks noChangeAspect="1"/>
          </p:cNvPicPr>
          <p:nvPr/>
        </p:nvPicPr>
        <p:blipFill>
          <a:blip r:embed="rId3"/>
          <a:stretch>
            <a:fillRect/>
          </a:stretch>
        </p:blipFill>
        <p:spPr>
          <a:xfrm>
            <a:off x="6373692" y="3490310"/>
            <a:ext cx="5181060" cy="2525301"/>
          </a:xfrm>
          <a:prstGeom prst="rect">
            <a:avLst/>
          </a:prstGeom>
        </p:spPr>
      </p:pic>
      <p:sp>
        <p:nvSpPr>
          <p:cNvPr id="12" name="TextBox 11">
            <a:extLst>
              <a:ext uri="{FF2B5EF4-FFF2-40B4-BE49-F238E27FC236}">
                <a16:creationId xmlns:a16="http://schemas.microsoft.com/office/drawing/2014/main" id="{4E371BB5-D802-174F-B945-57BA97331009}"/>
              </a:ext>
            </a:extLst>
          </p:cNvPr>
          <p:cNvSpPr txBox="1"/>
          <p:nvPr/>
        </p:nvSpPr>
        <p:spPr>
          <a:xfrm>
            <a:off x="8735292" y="6105938"/>
            <a:ext cx="2998257" cy="369332"/>
          </a:xfrm>
          <a:prstGeom prst="rect">
            <a:avLst/>
          </a:prstGeom>
          <a:noFill/>
        </p:spPr>
        <p:txBody>
          <a:bodyPr wrap="none" rtlCol="0">
            <a:spAutoFit/>
          </a:bodyPr>
          <a:lstStyle/>
          <a:p>
            <a:r>
              <a:rPr lang="sv-SE" dirty="0">
                <a:solidFill>
                  <a:srgbClr val="FF0000"/>
                </a:solidFill>
              </a:rPr>
              <a:t>E. </a:t>
            </a:r>
            <a:r>
              <a:rPr lang="sv-SE" dirty="0" err="1">
                <a:solidFill>
                  <a:srgbClr val="FF0000"/>
                </a:solidFill>
              </a:rPr>
              <a:t>Bouquerel</a:t>
            </a:r>
            <a:r>
              <a:rPr lang="sv-SE" dirty="0">
                <a:solidFill>
                  <a:srgbClr val="FF0000"/>
                </a:solidFill>
              </a:rPr>
              <a:t>, IPHC Strasbourg</a:t>
            </a:r>
          </a:p>
        </p:txBody>
      </p:sp>
      <p:sp>
        <p:nvSpPr>
          <p:cNvPr id="13" name="TextBox 12">
            <a:extLst>
              <a:ext uri="{FF2B5EF4-FFF2-40B4-BE49-F238E27FC236}">
                <a16:creationId xmlns:a16="http://schemas.microsoft.com/office/drawing/2014/main" id="{1120B030-9022-BD46-A8D9-6776E5BE5D87}"/>
              </a:ext>
            </a:extLst>
          </p:cNvPr>
          <p:cNvSpPr txBox="1"/>
          <p:nvPr/>
        </p:nvSpPr>
        <p:spPr>
          <a:xfrm>
            <a:off x="1503622" y="5944310"/>
            <a:ext cx="2585451" cy="369332"/>
          </a:xfrm>
          <a:prstGeom prst="rect">
            <a:avLst/>
          </a:prstGeom>
          <a:noFill/>
        </p:spPr>
        <p:txBody>
          <a:bodyPr wrap="none" rtlCol="0">
            <a:spAutoFit/>
          </a:bodyPr>
          <a:lstStyle/>
          <a:p>
            <a:r>
              <a:rPr lang="sv-SE" dirty="0">
                <a:solidFill>
                  <a:srgbClr val="FF0000"/>
                </a:solidFill>
              </a:rPr>
              <a:t>Y. </a:t>
            </a:r>
            <a:r>
              <a:rPr lang="sv-SE" dirty="0" err="1">
                <a:solidFill>
                  <a:srgbClr val="FF0000"/>
                </a:solidFill>
              </a:rPr>
              <a:t>Zou</a:t>
            </a:r>
            <a:r>
              <a:rPr lang="sv-SE" dirty="0">
                <a:solidFill>
                  <a:srgbClr val="FF0000"/>
                </a:solidFill>
              </a:rPr>
              <a:t>, Uppsala University</a:t>
            </a:r>
          </a:p>
        </p:txBody>
      </p:sp>
      <p:sp>
        <p:nvSpPr>
          <p:cNvPr id="14" name="TextBox 13">
            <a:extLst>
              <a:ext uri="{FF2B5EF4-FFF2-40B4-BE49-F238E27FC236}">
                <a16:creationId xmlns:a16="http://schemas.microsoft.com/office/drawing/2014/main" id="{3954740A-6616-F340-9CD4-2D357BA9A8B4}"/>
              </a:ext>
            </a:extLst>
          </p:cNvPr>
          <p:cNvSpPr txBox="1"/>
          <p:nvPr/>
        </p:nvSpPr>
        <p:spPr>
          <a:xfrm>
            <a:off x="5535038" y="1052349"/>
            <a:ext cx="5703081" cy="2308324"/>
          </a:xfrm>
          <a:prstGeom prst="rect">
            <a:avLst/>
          </a:prstGeom>
          <a:noFill/>
        </p:spPr>
        <p:txBody>
          <a:bodyPr wrap="square" rtlCol="0">
            <a:spAutoFit/>
          </a:bodyPr>
          <a:lstStyle/>
          <a:p>
            <a:r>
              <a:rPr lang="sv-SE" b="1" dirty="0">
                <a:solidFill>
                  <a:srgbClr val="666666"/>
                </a:solidFill>
              </a:rPr>
              <a:t>RF </a:t>
            </a:r>
            <a:r>
              <a:rPr lang="sv-SE" b="1" dirty="0" err="1">
                <a:solidFill>
                  <a:srgbClr val="666666"/>
                </a:solidFill>
              </a:rPr>
              <a:t>cavity</a:t>
            </a:r>
            <a:r>
              <a:rPr lang="sv-SE" b="1" dirty="0">
                <a:solidFill>
                  <a:srgbClr val="666666"/>
                </a:solidFill>
              </a:rPr>
              <a:t> </a:t>
            </a:r>
          </a:p>
          <a:p>
            <a:r>
              <a:rPr lang="sv-SE" dirty="0">
                <a:solidFill>
                  <a:srgbClr val="666666"/>
                </a:solidFill>
              </a:rPr>
              <a:t>• RF </a:t>
            </a:r>
            <a:r>
              <a:rPr lang="sv-SE" dirty="0" err="1">
                <a:solidFill>
                  <a:srgbClr val="666666"/>
                </a:solidFill>
              </a:rPr>
              <a:t>cavity</a:t>
            </a:r>
            <a:r>
              <a:rPr lang="sv-SE" dirty="0">
                <a:solidFill>
                  <a:srgbClr val="666666"/>
                </a:solidFill>
              </a:rPr>
              <a:t> to </a:t>
            </a:r>
            <a:r>
              <a:rPr lang="sv-SE" dirty="0" err="1">
                <a:solidFill>
                  <a:srgbClr val="666666"/>
                </a:solidFill>
              </a:rPr>
              <a:t>keep</a:t>
            </a:r>
            <a:r>
              <a:rPr lang="sv-SE" dirty="0">
                <a:solidFill>
                  <a:srgbClr val="666666"/>
                </a:solidFill>
              </a:rPr>
              <a:t> the </a:t>
            </a:r>
            <a:r>
              <a:rPr lang="sv-SE" dirty="0" err="1">
                <a:solidFill>
                  <a:srgbClr val="666666"/>
                </a:solidFill>
              </a:rPr>
              <a:t>extraction</a:t>
            </a:r>
            <a:r>
              <a:rPr lang="sv-SE" dirty="0">
                <a:solidFill>
                  <a:srgbClr val="666666"/>
                </a:solidFill>
              </a:rPr>
              <a:t> gap </a:t>
            </a:r>
            <a:r>
              <a:rPr lang="sv-SE" dirty="0" err="1">
                <a:solidFill>
                  <a:srgbClr val="666666"/>
                </a:solidFill>
              </a:rPr>
              <a:t>clean</a:t>
            </a:r>
            <a:r>
              <a:rPr lang="sv-SE" dirty="0">
                <a:solidFill>
                  <a:srgbClr val="666666"/>
                </a:solidFill>
              </a:rPr>
              <a:t> </a:t>
            </a:r>
            <a:r>
              <a:rPr lang="sv-SE" dirty="0" err="1">
                <a:solidFill>
                  <a:srgbClr val="666666"/>
                </a:solidFill>
              </a:rPr>
              <a:t>while</a:t>
            </a:r>
            <a:r>
              <a:rPr lang="sv-SE" dirty="0">
                <a:solidFill>
                  <a:srgbClr val="666666"/>
                </a:solidFill>
              </a:rPr>
              <a:t> </a:t>
            </a:r>
            <a:r>
              <a:rPr lang="sv-SE" dirty="0" err="1">
                <a:solidFill>
                  <a:srgbClr val="666666"/>
                </a:solidFill>
              </a:rPr>
              <a:t>keep</a:t>
            </a:r>
            <a:r>
              <a:rPr lang="sv-SE" dirty="0">
                <a:solidFill>
                  <a:srgbClr val="666666"/>
                </a:solidFill>
              </a:rPr>
              <a:t> </a:t>
            </a:r>
            <a:r>
              <a:rPr lang="sv-SE" dirty="0" err="1">
                <a:solidFill>
                  <a:srgbClr val="666666"/>
                </a:solidFill>
              </a:rPr>
              <a:t>energy</a:t>
            </a:r>
            <a:r>
              <a:rPr lang="sv-SE" dirty="0">
                <a:solidFill>
                  <a:srgbClr val="666666"/>
                </a:solidFill>
              </a:rPr>
              <a:t> </a:t>
            </a:r>
            <a:r>
              <a:rPr lang="sv-SE" dirty="0" err="1">
                <a:solidFill>
                  <a:srgbClr val="666666"/>
                </a:solidFill>
              </a:rPr>
              <a:t>spread</a:t>
            </a:r>
            <a:r>
              <a:rPr lang="sv-SE" dirty="0">
                <a:solidFill>
                  <a:srgbClr val="666666"/>
                </a:solidFill>
              </a:rPr>
              <a:t> small </a:t>
            </a:r>
          </a:p>
          <a:p>
            <a:r>
              <a:rPr lang="sv-SE" dirty="0">
                <a:solidFill>
                  <a:srgbClr val="666666"/>
                </a:solidFill>
              </a:rPr>
              <a:t>• </a:t>
            </a:r>
            <a:r>
              <a:rPr lang="sv-SE" dirty="0" err="1">
                <a:solidFill>
                  <a:srgbClr val="666666"/>
                </a:solidFill>
              </a:rPr>
              <a:t>Barrier</a:t>
            </a:r>
            <a:r>
              <a:rPr lang="sv-SE" dirty="0">
                <a:solidFill>
                  <a:srgbClr val="666666"/>
                </a:solidFill>
              </a:rPr>
              <a:t> </a:t>
            </a:r>
            <a:r>
              <a:rPr lang="sv-SE" dirty="0" err="1">
                <a:solidFill>
                  <a:srgbClr val="666666"/>
                </a:solidFill>
              </a:rPr>
              <a:t>bucket</a:t>
            </a:r>
            <a:r>
              <a:rPr lang="sv-SE" dirty="0">
                <a:solidFill>
                  <a:srgbClr val="666666"/>
                </a:solidFill>
              </a:rPr>
              <a:t> is chosen </a:t>
            </a:r>
            <a:r>
              <a:rPr lang="sv-SE" dirty="0" err="1">
                <a:solidFill>
                  <a:srgbClr val="666666"/>
                </a:solidFill>
              </a:rPr>
              <a:t>due</a:t>
            </a:r>
            <a:r>
              <a:rPr lang="sv-SE" dirty="0">
                <a:solidFill>
                  <a:srgbClr val="666666"/>
                </a:solidFill>
              </a:rPr>
              <a:t> to </a:t>
            </a:r>
            <a:r>
              <a:rPr lang="sv-SE" dirty="0" err="1">
                <a:solidFill>
                  <a:srgbClr val="666666"/>
                </a:solidFill>
              </a:rPr>
              <a:t>its</a:t>
            </a:r>
            <a:r>
              <a:rPr lang="sv-SE" dirty="0">
                <a:solidFill>
                  <a:srgbClr val="666666"/>
                </a:solidFill>
              </a:rPr>
              <a:t> </a:t>
            </a:r>
            <a:r>
              <a:rPr lang="sv-SE" dirty="0" err="1">
                <a:solidFill>
                  <a:srgbClr val="666666"/>
                </a:solidFill>
              </a:rPr>
              <a:t>very</a:t>
            </a:r>
            <a:r>
              <a:rPr lang="sv-SE" dirty="0">
                <a:solidFill>
                  <a:srgbClr val="666666"/>
                </a:solidFill>
              </a:rPr>
              <a:t> small </a:t>
            </a:r>
            <a:r>
              <a:rPr lang="sv-SE" dirty="0" err="1">
                <a:solidFill>
                  <a:srgbClr val="666666"/>
                </a:solidFill>
              </a:rPr>
              <a:t>leakage</a:t>
            </a:r>
            <a:r>
              <a:rPr lang="sv-SE" dirty="0">
                <a:solidFill>
                  <a:srgbClr val="666666"/>
                </a:solidFill>
              </a:rPr>
              <a:t> risk and small </a:t>
            </a:r>
            <a:r>
              <a:rPr lang="sv-SE" dirty="0" err="1">
                <a:solidFill>
                  <a:srgbClr val="666666"/>
                </a:solidFill>
              </a:rPr>
              <a:t>energy</a:t>
            </a:r>
            <a:r>
              <a:rPr lang="sv-SE" dirty="0">
                <a:solidFill>
                  <a:srgbClr val="666666"/>
                </a:solidFill>
              </a:rPr>
              <a:t> </a:t>
            </a:r>
            <a:r>
              <a:rPr lang="sv-SE" dirty="0" err="1">
                <a:solidFill>
                  <a:srgbClr val="666666"/>
                </a:solidFill>
              </a:rPr>
              <a:t>spread</a:t>
            </a:r>
            <a:r>
              <a:rPr lang="sv-SE" dirty="0">
                <a:solidFill>
                  <a:srgbClr val="666666"/>
                </a:solidFill>
              </a:rPr>
              <a:t> (±0.15%) </a:t>
            </a:r>
          </a:p>
          <a:p>
            <a:r>
              <a:rPr lang="sv-SE" dirty="0">
                <a:solidFill>
                  <a:srgbClr val="666666"/>
                </a:solidFill>
              </a:rPr>
              <a:t>• </a:t>
            </a:r>
            <a:r>
              <a:rPr lang="sv-SE" dirty="0" err="1">
                <a:solidFill>
                  <a:srgbClr val="666666"/>
                </a:solidFill>
              </a:rPr>
              <a:t>Aperture</a:t>
            </a:r>
            <a:r>
              <a:rPr lang="sv-SE" dirty="0">
                <a:solidFill>
                  <a:srgbClr val="666666"/>
                </a:solidFill>
              </a:rPr>
              <a:t> </a:t>
            </a:r>
            <a:r>
              <a:rPr lang="sv-SE" dirty="0" err="1">
                <a:solidFill>
                  <a:srgbClr val="666666"/>
                </a:solidFill>
              </a:rPr>
              <a:t>optimized</a:t>
            </a:r>
            <a:r>
              <a:rPr lang="sv-SE" dirty="0">
                <a:solidFill>
                  <a:srgbClr val="666666"/>
                </a:solidFill>
              </a:rPr>
              <a:t> to make </a:t>
            </a:r>
            <a:r>
              <a:rPr lang="sv-SE" dirty="0" err="1">
                <a:solidFill>
                  <a:srgbClr val="666666"/>
                </a:solidFill>
              </a:rPr>
              <a:t>rise-time</a:t>
            </a:r>
            <a:r>
              <a:rPr lang="sv-SE" dirty="0">
                <a:solidFill>
                  <a:srgbClr val="666666"/>
                </a:solidFill>
              </a:rPr>
              <a:t> </a:t>
            </a:r>
            <a:r>
              <a:rPr lang="sv-SE" dirty="0" err="1">
                <a:solidFill>
                  <a:srgbClr val="666666"/>
                </a:solidFill>
              </a:rPr>
              <a:t>requirement</a:t>
            </a:r>
            <a:r>
              <a:rPr lang="sv-SE" dirty="0">
                <a:solidFill>
                  <a:srgbClr val="666666"/>
                </a:solidFill>
              </a:rPr>
              <a:t> </a:t>
            </a:r>
            <a:r>
              <a:rPr lang="sv-SE" dirty="0" err="1">
                <a:solidFill>
                  <a:srgbClr val="666666"/>
                </a:solidFill>
              </a:rPr>
              <a:t>easier</a:t>
            </a:r>
            <a:r>
              <a:rPr lang="sv-SE" dirty="0">
                <a:solidFill>
                  <a:srgbClr val="666666"/>
                </a:solidFill>
              </a:rPr>
              <a:t> to </a:t>
            </a:r>
            <a:r>
              <a:rPr lang="sv-SE" dirty="0" err="1">
                <a:solidFill>
                  <a:srgbClr val="666666"/>
                </a:solidFill>
              </a:rPr>
              <a:t>reach</a:t>
            </a:r>
            <a:r>
              <a:rPr lang="sv-SE" dirty="0">
                <a:solidFill>
                  <a:srgbClr val="666666"/>
                </a:solidFill>
              </a:rPr>
              <a:t> </a:t>
            </a:r>
          </a:p>
          <a:p>
            <a:pPr algn="l"/>
            <a:endParaRPr lang="en-GB" dirty="0">
              <a:solidFill>
                <a:schemeClr val="tx1">
                  <a:lumMod val="50000"/>
                  <a:lumOff val="50000"/>
                </a:schemeClr>
              </a:solidFill>
            </a:endParaRPr>
          </a:p>
        </p:txBody>
      </p:sp>
    </p:spTree>
    <p:extLst>
      <p:ext uri="{BB962C8B-B14F-4D97-AF65-F5344CB8AC3E}">
        <p14:creationId xmlns:p14="http://schemas.microsoft.com/office/powerpoint/2010/main" val="2556847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F559-F25D-F140-BFFF-EFDEC254BE33}"/>
              </a:ext>
            </a:extLst>
          </p:cNvPr>
          <p:cNvSpPr>
            <a:spLocks noGrp="1"/>
          </p:cNvSpPr>
          <p:nvPr>
            <p:ph type="title"/>
          </p:nvPr>
        </p:nvSpPr>
        <p:spPr/>
        <p:txBody>
          <a:bodyPr/>
          <a:lstStyle/>
          <a:p>
            <a:r>
              <a:rPr lang="en-GB" dirty="0"/>
              <a:t>Target Design</a:t>
            </a:r>
          </a:p>
        </p:txBody>
      </p:sp>
      <p:sp>
        <p:nvSpPr>
          <p:cNvPr id="3" name="Footer Placeholder 2">
            <a:extLst>
              <a:ext uri="{FF2B5EF4-FFF2-40B4-BE49-F238E27FC236}">
                <a16:creationId xmlns:a16="http://schemas.microsoft.com/office/drawing/2014/main" id="{3086AE8B-4A13-C44D-9441-2F9310F0FCC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131E040D-DE46-EE4A-BCA1-8B27A675C0AF}"/>
              </a:ext>
            </a:extLst>
          </p:cNvPr>
          <p:cNvSpPr>
            <a:spLocks noGrp="1"/>
          </p:cNvSpPr>
          <p:nvPr>
            <p:ph type="sldNum" sz="quarter" idx="12"/>
          </p:nvPr>
        </p:nvSpPr>
        <p:spPr/>
        <p:txBody>
          <a:bodyPr/>
          <a:lstStyle/>
          <a:p>
            <a:fld id="{F7283078-D760-1647-8B80-66BA8B52336D}" type="slidenum">
              <a:rPr lang="sv-SE" smtClean="0"/>
              <a:t>27</a:t>
            </a:fld>
            <a:endParaRPr lang="sv-SE" dirty="0"/>
          </a:p>
        </p:txBody>
      </p:sp>
      <p:sp>
        <p:nvSpPr>
          <p:cNvPr id="7" name="Date Placeholder 6">
            <a:extLst>
              <a:ext uri="{FF2B5EF4-FFF2-40B4-BE49-F238E27FC236}">
                <a16:creationId xmlns:a16="http://schemas.microsoft.com/office/drawing/2014/main" id="{9D4A19FC-E007-0F4C-883F-43DCE50CEA66}"/>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A15C2448-9FC0-2043-8B38-FA50E85A4107}"/>
              </a:ext>
            </a:extLst>
          </p:cNvPr>
          <p:cNvPicPr>
            <a:picLocks noChangeAspect="1"/>
          </p:cNvPicPr>
          <p:nvPr/>
        </p:nvPicPr>
        <p:blipFill>
          <a:blip r:embed="rId2"/>
          <a:stretch>
            <a:fillRect/>
          </a:stretch>
        </p:blipFill>
        <p:spPr>
          <a:xfrm>
            <a:off x="1315394" y="1989840"/>
            <a:ext cx="9703308" cy="4485430"/>
          </a:xfrm>
          <a:prstGeom prst="rect">
            <a:avLst/>
          </a:prstGeom>
        </p:spPr>
      </p:pic>
      <p:sp>
        <p:nvSpPr>
          <p:cNvPr id="10" name="TextBox 9">
            <a:extLst>
              <a:ext uri="{FF2B5EF4-FFF2-40B4-BE49-F238E27FC236}">
                <a16:creationId xmlns:a16="http://schemas.microsoft.com/office/drawing/2014/main" id="{577468A0-C367-B744-B2AC-4C7B600681BB}"/>
              </a:ext>
            </a:extLst>
          </p:cNvPr>
          <p:cNvSpPr txBox="1"/>
          <p:nvPr/>
        </p:nvSpPr>
        <p:spPr>
          <a:xfrm>
            <a:off x="524438" y="1015659"/>
            <a:ext cx="11516091" cy="1477328"/>
          </a:xfrm>
          <a:prstGeom prst="rect">
            <a:avLst/>
          </a:prstGeom>
          <a:noFill/>
        </p:spPr>
        <p:txBody>
          <a:bodyPr wrap="square" rtlCol="0">
            <a:spAutoFit/>
          </a:bodyPr>
          <a:lstStyle/>
          <a:p>
            <a:r>
              <a:rPr lang="sv-SE" b="1" dirty="0" err="1">
                <a:solidFill>
                  <a:srgbClr val="666666"/>
                </a:solidFill>
              </a:rPr>
              <a:t>Packed</a:t>
            </a:r>
            <a:r>
              <a:rPr lang="sv-SE" b="1" dirty="0">
                <a:solidFill>
                  <a:srgbClr val="666666"/>
                </a:solidFill>
              </a:rPr>
              <a:t> Bed Target: </a:t>
            </a:r>
            <a:r>
              <a:rPr lang="sv-SE" dirty="0">
                <a:solidFill>
                  <a:srgbClr val="666666"/>
                </a:solidFill>
              </a:rPr>
              <a:t>Power 1.25 – 1.6 MW. Potential heat </a:t>
            </a:r>
            <a:r>
              <a:rPr lang="sv-SE" dirty="0" err="1">
                <a:solidFill>
                  <a:srgbClr val="666666"/>
                </a:solidFill>
              </a:rPr>
              <a:t>removal</a:t>
            </a:r>
            <a:r>
              <a:rPr lang="sv-SE" dirty="0">
                <a:solidFill>
                  <a:srgbClr val="666666"/>
                </a:solidFill>
              </a:rPr>
              <a:t> rates at the </a:t>
            </a:r>
            <a:r>
              <a:rPr lang="sv-SE" dirty="0" err="1">
                <a:solidFill>
                  <a:srgbClr val="666666"/>
                </a:solidFill>
              </a:rPr>
              <a:t>hundreds</a:t>
            </a:r>
            <a:r>
              <a:rPr lang="sv-SE" dirty="0">
                <a:solidFill>
                  <a:srgbClr val="666666"/>
                </a:solidFill>
              </a:rPr>
              <a:t> </a:t>
            </a:r>
            <a:r>
              <a:rPr lang="sv-SE" dirty="0" err="1">
                <a:solidFill>
                  <a:srgbClr val="666666"/>
                </a:solidFill>
              </a:rPr>
              <a:t>of</a:t>
            </a:r>
            <a:r>
              <a:rPr lang="sv-SE" dirty="0">
                <a:solidFill>
                  <a:srgbClr val="666666"/>
                </a:solidFill>
              </a:rPr>
              <a:t> kW </a:t>
            </a:r>
            <a:r>
              <a:rPr lang="sv-SE" dirty="0" err="1">
                <a:solidFill>
                  <a:srgbClr val="666666"/>
                </a:solidFill>
              </a:rPr>
              <a:t>level</a:t>
            </a:r>
            <a:r>
              <a:rPr lang="sv-SE" dirty="0">
                <a:solidFill>
                  <a:srgbClr val="666666"/>
                </a:solidFill>
              </a:rPr>
              <a:t>. Helium </a:t>
            </a:r>
            <a:r>
              <a:rPr lang="sv-SE" dirty="0" err="1">
                <a:solidFill>
                  <a:srgbClr val="666666"/>
                </a:solidFill>
              </a:rPr>
              <a:t>cooling</a:t>
            </a:r>
            <a:r>
              <a:rPr lang="sv-SE" dirty="0">
                <a:solidFill>
                  <a:srgbClr val="666666"/>
                </a:solidFill>
              </a:rPr>
              <a:t> (10 bars). </a:t>
            </a:r>
            <a:r>
              <a:rPr lang="sv-SE" dirty="0" err="1">
                <a:solidFill>
                  <a:srgbClr val="666666"/>
                </a:solidFill>
              </a:rPr>
              <a:t>Separated</a:t>
            </a:r>
            <a:r>
              <a:rPr lang="sv-SE" dirty="0">
                <a:solidFill>
                  <a:srgbClr val="666666"/>
                </a:solidFill>
              </a:rPr>
              <a:t> from the horn </a:t>
            </a:r>
            <a:endParaRPr lang="sv-SE" b="1" dirty="0">
              <a:solidFill>
                <a:srgbClr val="666666"/>
              </a:solidFill>
            </a:endParaRPr>
          </a:p>
          <a:p>
            <a:r>
              <a:rPr lang="sv-SE" b="1" dirty="0" err="1">
                <a:solidFill>
                  <a:srgbClr val="666666"/>
                </a:solidFill>
              </a:rPr>
              <a:t>Focusing</a:t>
            </a:r>
            <a:r>
              <a:rPr lang="sv-SE" b="1" dirty="0">
                <a:solidFill>
                  <a:srgbClr val="666666"/>
                </a:solidFill>
              </a:rPr>
              <a:t> System: </a:t>
            </a:r>
            <a:r>
              <a:rPr lang="sv-SE" dirty="0">
                <a:solidFill>
                  <a:srgbClr val="666666"/>
                </a:solidFill>
              </a:rPr>
              <a:t>4-horn+4 </a:t>
            </a:r>
            <a:r>
              <a:rPr lang="sv-SE" dirty="0" err="1">
                <a:solidFill>
                  <a:srgbClr val="666666"/>
                </a:solidFill>
              </a:rPr>
              <a:t>target</a:t>
            </a:r>
            <a:r>
              <a:rPr lang="sv-SE" dirty="0">
                <a:solidFill>
                  <a:srgbClr val="666666"/>
                </a:solidFill>
              </a:rPr>
              <a:t> system to </a:t>
            </a:r>
            <a:r>
              <a:rPr lang="sv-SE" dirty="0" err="1">
                <a:solidFill>
                  <a:srgbClr val="666666"/>
                </a:solidFill>
              </a:rPr>
              <a:t>accommodate</a:t>
            </a:r>
            <a:r>
              <a:rPr lang="sv-SE" dirty="0">
                <a:solidFill>
                  <a:srgbClr val="666666"/>
                </a:solidFill>
              </a:rPr>
              <a:t> the MW </a:t>
            </a:r>
            <a:r>
              <a:rPr lang="sv-SE" dirty="0" err="1">
                <a:solidFill>
                  <a:srgbClr val="666666"/>
                </a:solidFill>
              </a:rPr>
              <a:t>power</a:t>
            </a:r>
            <a:r>
              <a:rPr lang="sv-SE" dirty="0">
                <a:solidFill>
                  <a:srgbClr val="666666"/>
                </a:solidFill>
              </a:rPr>
              <a:t> </a:t>
            </a:r>
            <a:r>
              <a:rPr lang="sv-SE" dirty="0" err="1">
                <a:solidFill>
                  <a:srgbClr val="666666"/>
                </a:solidFill>
              </a:rPr>
              <a:t>scale</a:t>
            </a:r>
            <a:r>
              <a:rPr lang="sv-SE" dirty="0">
                <a:solidFill>
                  <a:srgbClr val="666666"/>
                </a:solidFill>
              </a:rPr>
              <a:t>. </a:t>
            </a:r>
            <a:r>
              <a:rPr lang="sv-SE" dirty="0" err="1">
                <a:solidFill>
                  <a:srgbClr val="666666"/>
                </a:solidFill>
              </a:rPr>
              <a:t>Packed</a:t>
            </a:r>
            <a:r>
              <a:rPr lang="sv-SE" dirty="0">
                <a:solidFill>
                  <a:srgbClr val="666666"/>
                </a:solidFill>
              </a:rPr>
              <a:t> bed </a:t>
            </a:r>
            <a:r>
              <a:rPr lang="sv-SE" dirty="0" err="1">
                <a:solidFill>
                  <a:srgbClr val="666666"/>
                </a:solidFill>
              </a:rPr>
              <a:t>target</a:t>
            </a:r>
            <a:r>
              <a:rPr lang="sv-SE" dirty="0">
                <a:solidFill>
                  <a:srgbClr val="666666"/>
                </a:solidFill>
              </a:rPr>
              <a:t> </a:t>
            </a:r>
            <a:r>
              <a:rPr lang="sv-SE" dirty="0" err="1">
                <a:solidFill>
                  <a:srgbClr val="666666"/>
                </a:solidFill>
              </a:rPr>
              <a:t>integrated</a:t>
            </a:r>
            <a:r>
              <a:rPr lang="sv-SE" dirty="0">
                <a:solidFill>
                  <a:srgbClr val="666666"/>
                </a:solidFill>
              </a:rPr>
              <a:t> </a:t>
            </a:r>
            <a:r>
              <a:rPr lang="sv-SE" dirty="0" err="1">
                <a:solidFill>
                  <a:srgbClr val="666666"/>
                </a:solidFill>
              </a:rPr>
              <a:t>into</a:t>
            </a:r>
            <a:r>
              <a:rPr lang="sv-SE" dirty="0">
                <a:solidFill>
                  <a:srgbClr val="666666"/>
                </a:solidFill>
              </a:rPr>
              <a:t> the inner </a:t>
            </a:r>
            <a:r>
              <a:rPr lang="sv-SE" dirty="0" err="1">
                <a:solidFill>
                  <a:srgbClr val="666666"/>
                </a:solidFill>
              </a:rPr>
              <a:t>conductor</a:t>
            </a:r>
            <a:r>
              <a:rPr lang="sv-SE" dirty="0">
                <a:solidFill>
                  <a:srgbClr val="666666"/>
                </a:solidFill>
              </a:rPr>
              <a:t> : </a:t>
            </a:r>
            <a:r>
              <a:rPr lang="sv-SE" dirty="0" err="1">
                <a:solidFill>
                  <a:srgbClr val="666666"/>
                </a:solidFill>
              </a:rPr>
              <a:t>very</a:t>
            </a:r>
            <a:r>
              <a:rPr lang="sv-SE" dirty="0">
                <a:solidFill>
                  <a:srgbClr val="666666"/>
                </a:solidFill>
              </a:rPr>
              <a:t> </a:t>
            </a:r>
            <a:r>
              <a:rPr lang="sv-SE" dirty="0" err="1">
                <a:solidFill>
                  <a:srgbClr val="666666"/>
                </a:solidFill>
              </a:rPr>
              <a:t>good</a:t>
            </a:r>
            <a:r>
              <a:rPr lang="sv-SE" dirty="0">
                <a:solidFill>
                  <a:srgbClr val="666666"/>
                </a:solidFill>
              </a:rPr>
              <a:t> </a:t>
            </a:r>
            <a:r>
              <a:rPr lang="sv-SE" dirty="0" err="1">
                <a:solidFill>
                  <a:srgbClr val="666666"/>
                </a:solidFill>
              </a:rPr>
              <a:t>physics</a:t>
            </a:r>
            <a:r>
              <a:rPr lang="sv-SE" dirty="0">
                <a:solidFill>
                  <a:srgbClr val="666666"/>
                </a:solidFill>
              </a:rPr>
              <a:t> </a:t>
            </a:r>
            <a:r>
              <a:rPr lang="sv-SE" dirty="0" err="1">
                <a:solidFill>
                  <a:srgbClr val="666666"/>
                </a:solidFill>
              </a:rPr>
              <a:t>results</a:t>
            </a:r>
            <a:r>
              <a:rPr lang="sv-SE" dirty="0">
                <a:solidFill>
                  <a:srgbClr val="666666"/>
                </a:solidFill>
              </a:rPr>
              <a:t>.</a:t>
            </a:r>
          </a:p>
          <a:p>
            <a:pPr algn="l"/>
            <a:endParaRPr lang="en-GB" dirty="0">
              <a:solidFill>
                <a:srgbClr val="666666"/>
              </a:solidFill>
            </a:endParaRPr>
          </a:p>
        </p:txBody>
      </p:sp>
    </p:spTree>
    <p:extLst>
      <p:ext uri="{BB962C8B-B14F-4D97-AF65-F5344CB8AC3E}">
        <p14:creationId xmlns:p14="http://schemas.microsoft.com/office/powerpoint/2010/main" val="52440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F559-F25D-F140-BFFF-EFDEC254BE33}"/>
              </a:ext>
            </a:extLst>
          </p:cNvPr>
          <p:cNvSpPr>
            <a:spLocks noGrp="1"/>
          </p:cNvSpPr>
          <p:nvPr>
            <p:ph type="title"/>
          </p:nvPr>
        </p:nvSpPr>
        <p:spPr/>
        <p:txBody>
          <a:bodyPr/>
          <a:lstStyle/>
          <a:p>
            <a:r>
              <a:rPr lang="en-GB" dirty="0"/>
              <a:t>Detectors</a:t>
            </a:r>
          </a:p>
        </p:txBody>
      </p:sp>
      <p:sp>
        <p:nvSpPr>
          <p:cNvPr id="3" name="Footer Placeholder 2">
            <a:extLst>
              <a:ext uri="{FF2B5EF4-FFF2-40B4-BE49-F238E27FC236}">
                <a16:creationId xmlns:a16="http://schemas.microsoft.com/office/drawing/2014/main" id="{3086AE8B-4A13-C44D-9441-2F9310F0FCC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131E040D-DE46-EE4A-BCA1-8B27A675C0AF}"/>
              </a:ext>
            </a:extLst>
          </p:cNvPr>
          <p:cNvSpPr>
            <a:spLocks noGrp="1"/>
          </p:cNvSpPr>
          <p:nvPr>
            <p:ph type="sldNum" sz="quarter" idx="12"/>
          </p:nvPr>
        </p:nvSpPr>
        <p:spPr/>
        <p:txBody>
          <a:bodyPr/>
          <a:lstStyle/>
          <a:p>
            <a:fld id="{F7283078-D760-1647-8B80-66BA8B52336D}" type="slidenum">
              <a:rPr lang="sv-SE" smtClean="0"/>
              <a:t>28</a:t>
            </a:fld>
            <a:endParaRPr lang="sv-SE" dirty="0"/>
          </a:p>
        </p:txBody>
      </p:sp>
      <p:sp>
        <p:nvSpPr>
          <p:cNvPr id="7" name="Date Placeholder 6">
            <a:extLst>
              <a:ext uri="{FF2B5EF4-FFF2-40B4-BE49-F238E27FC236}">
                <a16:creationId xmlns:a16="http://schemas.microsoft.com/office/drawing/2014/main" id="{9D4A19FC-E007-0F4C-883F-43DCE50CEA66}"/>
              </a:ext>
            </a:extLst>
          </p:cNvPr>
          <p:cNvSpPr>
            <a:spLocks noGrp="1"/>
          </p:cNvSpPr>
          <p:nvPr>
            <p:ph type="dt" sz="half" idx="10"/>
          </p:nvPr>
        </p:nvSpPr>
        <p:spPr/>
        <p:txBody>
          <a:bodyPr/>
          <a:lstStyle/>
          <a:p>
            <a:fld id="{18896B66-0B3A-474C-9C9C-E4F07B1F5DAD}" type="datetime1">
              <a:rPr lang="sv-SE" smtClean="0"/>
              <a:t>2023-11-09</a:t>
            </a:fld>
            <a:endParaRPr lang="sv-SE" dirty="0"/>
          </a:p>
        </p:txBody>
      </p:sp>
      <p:sp>
        <p:nvSpPr>
          <p:cNvPr id="8" name="TextBox 7">
            <a:extLst>
              <a:ext uri="{FF2B5EF4-FFF2-40B4-BE49-F238E27FC236}">
                <a16:creationId xmlns:a16="http://schemas.microsoft.com/office/drawing/2014/main" id="{31562567-2E57-F040-98D6-CDC9007BC87B}"/>
              </a:ext>
            </a:extLst>
          </p:cNvPr>
          <p:cNvSpPr txBox="1"/>
          <p:nvPr/>
        </p:nvSpPr>
        <p:spPr>
          <a:xfrm>
            <a:off x="535022" y="1099225"/>
            <a:ext cx="6381198" cy="3693319"/>
          </a:xfrm>
          <a:prstGeom prst="rect">
            <a:avLst/>
          </a:prstGeom>
          <a:noFill/>
        </p:spPr>
        <p:txBody>
          <a:bodyPr wrap="square" rtlCol="0">
            <a:spAutoFit/>
          </a:bodyPr>
          <a:lstStyle/>
          <a:p>
            <a:r>
              <a:rPr lang="sv-SE" b="1" dirty="0" err="1">
                <a:solidFill>
                  <a:srgbClr val="666666"/>
                </a:solidFill>
              </a:rPr>
              <a:t>Two</a:t>
            </a:r>
            <a:r>
              <a:rPr lang="sv-SE" b="1" dirty="0">
                <a:solidFill>
                  <a:srgbClr val="666666"/>
                </a:solidFill>
              </a:rPr>
              <a:t> </a:t>
            </a:r>
            <a:r>
              <a:rPr lang="sv-SE" b="1" dirty="0" err="1">
                <a:solidFill>
                  <a:srgbClr val="666666"/>
                </a:solidFill>
              </a:rPr>
              <a:t>water</a:t>
            </a:r>
            <a:r>
              <a:rPr lang="sv-SE" b="1" dirty="0">
                <a:solidFill>
                  <a:srgbClr val="666666"/>
                </a:solidFill>
              </a:rPr>
              <a:t> </a:t>
            </a:r>
            <a:r>
              <a:rPr lang="sv-SE" b="1" dirty="0" err="1">
                <a:solidFill>
                  <a:srgbClr val="666666"/>
                </a:solidFill>
              </a:rPr>
              <a:t>Cherenkov</a:t>
            </a:r>
            <a:r>
              <a:rPr lang="sv-SE" b="1" dirty="0">
                <a:solidFill>
                  <a:srgbClr val="666666"/>
                </a:solidFill>
              </a:rPr>
              <a:t> </a:t>
            </a:r>
            <a:r>
              <a:rPr lang="sv-SE" b="1" dirty="0" err="1">
                <a:solidFill>
                  <a:srgbClr val="666666"/>
                </a:solidFill>
              </a:rPr>
              <a:t>detectors</a:t>
            </a:r>
            <a:endParaRPr lang="sv-SE" b="1" dirty="0">
              <a:solidFill>
                <a:srgbClr val="666666"/>
              </a:solidFill>
            </a:endParaRPr>
          </a:p>
          <a:p>
            <a:r>
              <a:rPr lang="sv-SE" dirty="0">
                <a:solidFill>
                  <a:srgbClr val="666666"/>
                </a:solidFill>
              </a:rPr>
              <a:t>• Far </a:t>
            </a:r>
            <a:r>
              <a:rPr lang="sv-SE" dirty="0" err="1">
                <a:solidFill>
                  <a:srgbClr val="666666"/>
                </a:solidFill>
              </a:rPr>
              <a:t>detector</a:t>
            </a:r>
            <a:r>
              <a:rPr lang="sv-SE" dirty="0">
                <a:solidFill>
                  <a:srgbClr val="666666"/>
                </a:solidFill>
              </a:rPr>
              <a:t> (370 km from </a:t>
            </a:r>
            <a:r>
              <a:rPr lang="sv-SE" dirty="0" err="1">
                <a:solidFill>
                  <a:srgbClr val="666666"/>
                </a:solidFill>
              </a:rPr>
              <a:t>target</a:t>
            </a:r>
            <a:r>
              <a:rPr lang="sv-SE" dirty="0">
                <a:solidFill>
                  <a:srgbClr val="666666"/>
                </a:solidFill>
              </a:rPr>
              <a:t>) </a:t>
            </a:r>
          </a:p>
          <a:p>
            <a:r>
              <a:rPr lang="sv-SE" dirty="0">
                <a:solidFill>
                  <a:srgbClr val="666666"/>
                </a:solidFill>
              </a:rPr>
              <a:t>	– Pi x 372 x 74 m3 &gt;0.5 Megaton </a:t>
            </a:r>
            <a:r>
              <a:rPr lang="sv-SE" dirty="0" err="1">
                <a:solidFill>
                  <a:srgbClr val="666666"/>
                </a:solidFill>
              </a:rPr>
              <a:t>of</a:t>
            </a:r>
            <a:r>
              <a:rPr lang="sv-SE" dirty="0">
                <a:solidFill>
                  <a:srgbClr val="666666"/>
                </a:solidFill>
              </a:rPr>
              <a:t> ultra pure </a:t>
            </a:r>
            <a:r>
              <a:rPr lang="sv-SE" dirty="0" err="1">
                <a:solidFill>
                  <a:srgbClr val="666666"/>
                </a:solidFill>
              </a:rPr>
              <a:t>water</a:t>
            </a:r>
            <a:r>
              <a:rPr lang="sv-SE" dirty="0">
                <a:solidFill>
                  <a:srgbClr val="666666"/>
                </a:solidFill>
              </a:rPr>
              <a:t> as the far </a:t>
            </a:r>
            <a:r>
              <a:rPr lang="sv-SE" dirty="0" err="1">
                <a:solidFill>
                  <a:srgbClr val="666666"/>
                </a:solidFill>
              </a:rPr>
              <a:t>detector</a:t>
            </a:r>
            <a:r>
              <a:rPr lang="sv-SE" dirty="0">
                <a:solidFill>
                  <a:srgbClr val="666666"/>
                </a:solidFill>
              </a:rPr>
              <a:t> . </a:t>
            </a:r>
            <a:r>
              <a:rPr lang="sv-SE" dirty="0" err="1">
                <a:solidFill>
                  <a:srgbClr val="666666"/>
                </a:solidFill>
              </a:rPr>
              <a:t>That</a:t>
            </a:r>
            <a:r>
              <a:rPr lang="sv-SE" dirty="0">
                <a:solidFill>
                  <a:srgbClr val="666666"/>
                </a:solidFill>
              </a:rPr>
              <a:t> is 10 </a:t>
            </a:r>
            <a:r>
              <a:rPr lang="sv-SE" dirty="0" err="1">
                <a:solidFill>
                  <a:srgbClr val="666666"/>
                </a:solidFill>
              </a:rPr>
              <a:t>times</a:t>
            </a:r>
            <a:r>
              <a:rPr lang="sv-SE" dirty="0">
                <a:solidFill>
                  <a:srgbClr val="666666"/>
                </a:solidFill>
              </a:rPr>
              <a:t> the </a:t>
            </a:r>
            <a:r>
              <a:rPr lang="sv-SE" dirty="0" err="1">
                <a:solidFill>
                  <a:srgbClr val="666666"/>
                </a:solidFill>
              </a:rPr>
              <a:t>volume</a:t>
            </a:r>
            <a:r>
              <a:rPr lang="sv-SE" dirty="0">
                <a:solidFill>
                  <a:srgbClr val="666666"/>
                </a:solidFill>
              </a:rPr>
              <a:t> </a:t>
            </a:r>
            <a:r>
              <a:rPr lang="sv-SE" dirty="0" err="1">
                <a:solidFill>
                  <a:srgbClr val="666666"/>
                </a:solidFill>
              </a:rPr>
              <a:t>of</a:t>
            </a:r>
            <a:r>
              <a:rPr lang="sv-SE" dirty="0">
                <a:solidFill>
                  <a:srgbClr val="666666"/>
                </a:solidFill>
              </a:rPr>
              <a:t> the super-</a:t>
            </a:r>
            <a:r>
              <a:rPr lang="sv-SE" dirty="0" err="1">
                <a:solidFill>
                  <a:srgbClr val="666666"/>
                </a:solidFill>
              </a:rPr>
              <a:t>Kamiokande</a:t>
            </a:r>
            <a:r>
              <a:rPr lang="sv-SE" dirty="0">
                <a:solidFill>
                  <a:srgbClr val="666666"/>
                </a:solidFill>
              </a:rPr>
              <a:t>.</a:t>
            </a:r>
          </a:p>
          <a:p>
            <a:r>
              <a:rPr lang="sv-SE" dirty="0">
                <a:solidFill>
                  <a:srgbClr val="666666"/>
                </a:solidFill>
              </a:rPr>
              <a:t>	 – 5</a:t>
            </a:r>
            <a:r>
              <a:rPr lang="th-TH" dirty="0">
                <a:solidFill>
                  <a:srgbClr val="666666"/>
                </a:solidFill>
              </a:rPr>
              <a:t>40</a:t>
            </a:r>
            <a:r>
              <a:rPr lang="sv-SE" dirty="0">
                <a:solidFill>
                  <a:srgbClr val="666666"/>
                </a:solidFill>
              </a:rPr>
              <a:t>k m3 total </a:t>
            </a:r>
            <a:r>
              <a:rPr lang="sv-SE" dirty="0" err="1">
                <a:solidFill>
                  <a:srgbClr val="666666"/>
                </a:solidFill>
              </a:rPr>
              <a:t>fiducial</a:t>
            </a:r>
            <a:r>
              <a:rPr lang="sv-SE" dirty="0">
                <a:solidFill>
                  <a:srgbClr val="666666"/>
                </a:solidFill>
              </a:rPr>
              <a:t> </a:t>
            </a:r>
            <a:r>
              <a:rPr lang="sv-SE" dirty="0" err="1">
                <a:solidFill>
                  <a:srgbClr val="666666"/>
                </a:solidFill>
              </a:rPr>
              <a:t>volume</a:t>
            </a:r>
            <a:r>
              <a:rPr lang="sv-SE" dirty="0">
                <a:solidFill>
                  <a:srgbClr val="666666"/>
                </a:solidFill>
              </a:rPr>
              <a:t> </a:t>
            </a:r>
          </a:p>
          <a:p>
            <a:r>
              <a:rPr lang="sv-SE" dirty="0">
                <a:solidFill>
                  <a:srgbClr val="666666"/>
                </a:solidFill>
              </a:rPr>
              <a:t>	 – 100k 20” </a:t>
            </a:r>
            <a:r>
              <a:rPr lang="sv-SE" dirty="0" err="1">
                <a:solidFill>
                  <a:srgbClr val="666666"/>
                </a:solidFill>
              </a:rPr>
              <a:t>PMTs</a:t>
            </a:r>
            <a:r>
              <a:rPr lang="sv-SE" dirty="0">
                <a:solidFill>
                  <a:srgbClr val="666666"/>
                </a:solidFill>
              </a:rPr>
              <a:t> gives 40% </a:t>
            </a:r>
            <a:r>
              <a:rPr lang="sv-SE" dirty="0" err="1">
                <a:solidFill>
                  <a:srgbClr val="666666"/>
                </a:solidFill>
              </a:rPr>
              <a:t>coverage</a:t>
            </a:r>
            <a:r>
              <a:rPr lang="sv-SE" dirty="0">
                <a:solidFill>
                  <a:srgbClr val="666666"/>
                </a:solidFill>
              </a:rPr>
              <a:t> </a:t>
            </a:r>
          </a:p>
          <a:p>
            <a:r>
              <a:rPr lang="sv-SE" dirty="0">
                <a:solidFill>
                  <a:srgbClr val="666666"/>
                </a:solidFill>
              </a:rPr>
              <a:t>	 – 1500 meter </a:t>
            </a:r>
            <a:r>
              <a:rPr lang="sv-SE" dirty="0" err="1">
                <a:solidFill>
                  <a:srgbClr val="666666"/>
                </a:solidFill>
              </a:rPr>
              <a:t>deep</a:t>
            </a:r>
            <a:r>
              <a:rPr lang="sv-SE" dirty="0">
                <a:solidFill>
                  <a:srgbClr val="666666"/>
                </a:solidFill>
              </a:rPr>
              <a:t> underground </a:t>
            </a:r>
          </a:p>
          <a:p>
            <a:r>
              <a:rPr lang="sv-SE" dirty="0">
                <a:solidFill>
                  <a:srgbClr val="666666"/>
                </a:solidFill>
              </a:rPr>
              <a:t>	 –</a:t>
            </a:r>
            <a:r>
              <a:rPr lang="th-TH" dirty="0">
                <a:solidFill>
                  <a:srgbClr val="666666"/>
                </a:solidFill>
              </a:rPr>
              <a:t> </a:t>
            </a:r>
            <a:r>
              <a:rPr lang="sv-SE" dirty="0">
                <a:solidFill>
                  <a:srgbClr val="666666"/>
                </a:solidFill>
              </a:rPr>
              <a:t>To </a:t>
            </a:r>
            <a:r>
              <a:rPr lang="sv-SE" dirty="0" err="1">
                <a:solidFill>
                  <a:srgbClr val="666666"/>
                </a:solidFill>
              </a:rPr>
              <a:t>decrease</a:t>
            </a:r>
            <a:r>
              <a:rPr lang="sv-SE" dirty="0">
                <a:solidFill>
                  <a:srgbClr val="666666"/>
                </a:solidFill>
              </a:rPr>
              <a:t> the </a:t>
            </a:r>
            <a:r>
              <a:rPr lang="sv-SE" dirty="0" err="1">
                <a:solidFill>
                  <a:srgbClr val="666666"/>
                </a:solidFill>
              </a:rPr>
              <a:t>noise</a:t>
            </a:r>
            <a:r>
              <a:rPr lang="sv-SE" dirty="0">
                <a:solidFill>
                  <a:srgbClr val="666666"/>
                </a:solidFill>
              </a:rPr>
              <a:t> and </a:t>
            </a:r>
            <a:r>
              <a:rPr lang="sv-SE" dirty="0" err="1">
                <a:solidFill>
                  <a:srgbClr val="666666"/>
                </a:solidFill>
              </a:rPr>
              <a:t>background</a:t>
            </a:r>
            <a:r>
              <a:rPr lang="sv-SE" dirty="0">
                <a:solidFill>
                  <a:srgbClr val="666666"/>
                </a:solidFill>
              </a:rPr>
              <a:t> from </a:t>
            </a:r>
            <a:r>
              <a:rPr lang="sv-SE" dirty="0" err="1">
                <a:solidFill>
                  <a:srgbClr val="666666"/>
                </a:solidFill>
              </a:rPr>
              <a:t>cosmic</a:t>
            </a:r>
            <a:r>
              <a:rPr lang="sv-SE" dirty="0">
                <a:solidFill>
                  <a:srgbClr val="666666"/>
                </a:solidFill>
              </a:rPr>
              <a:t> </a:t>
            </a:r>
            <a:r>
              <a:rPr lang="sv-SE" dirty="0" err="1">
                <a:solidFill>
                  <a:srgbClr val="666666"/>
                </a:solidFill>
              </a:rPr>
              <a:t>radiation</a:t>
            </a:r>
            <a:r>
              <a:rPr lang="sv-SE" dirty="0">
                <a:solidFill>
                  <a:srgbClr val="666666"/>
                </a:solidFill>
              </a:rPr>
              <a:t> </a:t>
            </a:r>
          </a:p>
          <a:p>
            <a:r>
              <a:rPr lang="sv-SE" dirty="0">
                <a:solidFill>
                  <a:srgbClr val="666666"/>
                </a:solidFill>
              </a:rPr>
              <a:t>• Near </a:t>
            </a:r>
            <a:r>
              <a:rPr lang="sv-SE" dirty="0" err="1">
                <a:solidFill>
                  <a:srgbClr val="666666"/>
                </a:solidFill>
              </a:rPr>
              <a:t>detector</a:t>
            </a:r>
            <a:r>
              <a:rPr lang="sv-SE" dirty="0">
                <a:solidFill>
                  <a:srgbClr val="666666"/>
                </a:solidFill>
              </a:rPr>
              <a:t> (250 m from </a:t>
            </a:r>
            <a:r>
              <a:rPr lang="sv-SE" dirty="0" err="1">
                <a:solidFill>
                  <a:srgbClr val="666666"/>
                </a:solidFill>
              </a:rPr>
              <a:t>target</a:t>
            </a:r>
            <a:r>
              <a:rPr lang="sv-SE" dirty="0">
                <a:solidFill>
                  <a:srgbClr val="666666"/>
                </a:solidFill>
              </a:rPr>
              <a:t>) </a:t>
            </a:r>
          </a:p>
          <a:p>
            <a:r>
              <a:rPr lang="sv-SE" dirty="0">
                <a:solidFill>
                  <a:srgbClr val="666666"/>
                </a:solidFill>
              </a:rPr>
              <a:t>	 – Pi x 4.722 x 11 m3 </a:t>
            </a:r>
          </a:p>
          <a:p>
            <a:pPr algn="l"/>
            <a:endParaRPr lang="en-GB" dirty="0">
              <a:solidFill>
                <a:srgbClr val="666666"/>
              </a:solidFill>
            </a:endParaRPr>
          </a:p>
        </p:txBody>
      </p:sp>
      <p:pic>
        <p:nvPicPr>
          <p:cNvPr id="10" name="Picture 9">
            <a:extLst>
              <a:ext uri="{FF2B5EF4-FFF2-40B4-BE49-F238E27FC236}">
                <a16:creationId xmlns:a16="http://schemas.microsoft.com/office/drawing/2014/main" id="{66C21DF3-7B79-CE4E-BF2E-6F47A4FBC6E1}"/>
              </a:ext>
            </a:extLst>
          </p:cNvPr>
          <p:cNvPicPr>
            <a:picLocks noChangeAspect="1"/>
          </p:cNvPicPr>
          <p:nvPr/>
        </p:nvPicPr>
        <p:blipFill>
          <a:blip r:embed="rId2"/>
          <a:stretch>
            <a:fillRect/>
          </a:stretch>
        </p:blipFill>
        <p:spPr>
          <a:xfrm>
            <a:off x="447473" y="4649822"/>
            <a:ext cx="6887714" cy="1611440"/>
          </a:xfrm>
          <a:prstGeom prst="rect">
            <a:avLst/>
          </a:prstGeom>
        </p:spPr>
      </p:pic>
      <p:pic>
        <p:nvPicPr>
          <p:cNvPr id="12" name="Picture 11">
            <a:extLst>
              <a:ext uri="{FF2B5EF4-FFF2-40B4-BE49-F238E27FC236}">
                <a16:creationId xmlns:a16="http://schemas.microsoft.com/office/drawing/2014/main" id="{65CF55CF-498B-0D4C-8AD7-E4413851CD89}"/>
              </a:ext>
            </a:extLst>
          </p:cNvPr>
          <p:cNvPicPr>
            <a:picLocks noChangeAspect="1"/>
          </p:cNvPicPr>
          <p:nvPr/>
        </p:nvPicPr>
        <p:blipFill>
          <a:blip r:embed="rId3"/>
          <a:stretch>
            <a:fillRect/>
          </a:stretch>
        </p:blipFill>
        <p:spPr>
          <a:xfrm>
            <a:off x="7422736" y="1053068"/>
            <a:ext cx="4477064" cy="5272391"/>
          </a:xfrm>
          <a:prstGeom prst="rect">
            <a:avLst/>
          </a:prstGeom>
        </p:spPr>
      </p:pic>
    </p:spTree>
    <p:extLst>
      <p:ext uri="{BB962C8B-B14F-4D97-AF65-F5344CB8AC3E}">
        <p14:creationId xmlns:p14="http://schemas.microsoft.com/office/powerpoint/2010/main" val="28724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0B0-9939-982C-F8A0-BD0E1BCF4581}"/>
              </a:ext>
            </a:extLst>
          </p:cNvPr>
          <p:cNvSpPr>
            <a:spLocks noGrp="1"/>
          </p:cNvSpPr>
          <p:nvPr>
            <p:ph type="title"/>
          </p:nvPr>
        </p:nvSpPr>
        <p:spPr/>
        <p:txBody>
          <a:bodyPr/>
          <a:lstStyle/>
          <a:p>
            <a:r>
              <a:rPr lang="en-GB" dirty="0"/>
              <a:t>The physics case for ESS𝜈SB </a:t>
            </a:r>
          </a:p>
        </p:txBody>
      </p:sp>
      <p:sp>
        <p:nvSpPr>
          <p:cNvPr id="3" name="Footer Placeholder 2">
            <a:extLst>
              <a:ext uri="{FF2B5EF4-FFF2-40B4-BE49-F238E27FC236}">
                <a16:creationId xmlns:a16="http://schemas.microsoft.com/office/drawing/2014/main" id="{4232D086-058C-736B-D7A3-8478D0CB137D}"/>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08863442-51C5-8F9C-36B5-B5A6598D66F5}"/>
              </a:ext>
            </a:extLst>
          </p:cNvPr>
          <p:cNvSpPr>
            <a:spLocks noGrp="1"/>
          </p:cNvSpPr>
          <p:nvPr>
            <p:ph type="sldNum" sz="quarter" idx="12"/>
          </p:nvPr>
        </p:nvSpPr>
        <p:spPr/>
        <p:txBody>
          <a:bodyPr/>
          <a:lstStyle/>
          <a:p>
            <a:fld id="{F7283078-D760-1647-8B80-66BA8B52336D}" type="slidenum">
              <a:rPr lang="sv-SE" smtClean="0"/>
              <a:t>29</a:t>
            </a:fld>
            <a:endParaRPr lang="sv-SE" dirty="0"/>
          </a:p>
        </p:txBody>
      </p:sp>
      <p:sp>
        <p:nvSpPr>
          <p:cNvPr id="5" name="Text Placeholder 4">
            <a:extLst>
              <a:ext uri="{FF2B5EF4-FFF2-40B4-BE49-F238E27FC236}">
                <a16:creationId xmlns:a16="http://schemas.microsoft.com/office/drawing/2014/main" id="{3D4C7455-9DFF-B78B-EEBE-5CB874750323}"/>
              </a:ext>
            </a:extLst>
          </p:cNvPr>
          <p:cNvSpPr>
            <a:spLocks noGrp="1"/>
          </p:cNvSpPr>
          <p:nvPr>
            <p:ph type="body" sz="quarter" idx="14"/>
          </p:nvPr>
        </p:nvSpPr>
        <p:spPr/>
        <p:txBody>
          <a:bodyPr/>
          <a:lstStyle/>
          <a:p>
            <a:r>
              <a:rPr lang="en-GB" dirty="0"/>
              <a:t>Oscillation Probability</a:t>
            </a:r>
          </a:p>
        </p:txBody>
      </p:sp>
      <p:sp>
        <p:nvSpPr>
          <p:cNvPr id="7" name="Date Placeholder 6">
            <a:extLst>
              <a:ext uri="{FF2B5EF4-FFF2-40B4-BE49-F238E27FC236}">
                <a16:creationId xmlns:a16="http://schemas.microsoft.com/office/drawing/2014/main" id="{7EB75EC7-B9BC-8559-4CE1-DFF50D92483B}"/>
              </a:ext>
            </a:extLst>
          </p:cNvPr>
          <p:cNvSpPr>
            <a:spLocks noGrp="1"/>
          </p:cNvSpPr>
          <p:nvPr>
            <p:ph type="dt" sz="half" idx="10"/>
          </p:nvPr>
        </p:nvSpPr>
        <p:spPr/>
        <p:txBody>
          <a:bodyPr/>
          <a:lstStyle/>
          <a:p>
            <a:fld id="{18896B66-0B3A-474C-9C9C-E4F07B1F5DAD}" type="datetime1">
              <a:rPr lang="sv-SE" smtClean="0"/>
              <a:t>2023-11-10</a:t>
            </a:fld>
            <a:endParaRPr lang="sv-SE" dirty="0"/>
          </a:p>
        </p:txBody>
      </p:sp>
      <p:pic>
        <p:nvPicPr>
          <p:cNvPr id="9" name="Picture 8">
            <a:extLst>
              <a:ext uri="{FF2B5EF4-FFF2-40B4-BE49-F238E27FC236}">
                <a16:creationId xmlns:a16="http://schemas.microsoft.com/office/drawing/2014/main" id="{552C3D9C-E020-575D-75E0-6F521BCE7029}"/>
              </a:ext>
            </a:extLst>
          </p:cNvPr>
          <p:cNvPicPr>
            <a:picLocks noChangeAspect="1"/>
          </p:cNvPicPr>
          <p:nvPr/>
        </p:nvPicPr>
        <p:blipFill>
          <a:blip r:embed="rId2"/>
          <a:stretch>
            <a:fillRect/>
          </a:stretch>
        </p:blipFill>
        <p:spPr>
          <a:xfrm>
            <a:off x="1919805" y="1438102"/>
            <a:ext cx="8352390" cy="4993276"/>
          </a:xfrm>
          <a:prstGeom prst="rect">
            <a:avLst/>
          </a:prstGeom>
        </p:spPr>
      </p:pic>
      <p:sp>
        <p:nvSpPr>
          <p:cNvPr id="10" name="TextBox 9">
            <a:extLst>
              <a:ext uri="{FF2B5EF4-FFF2-40B4-BE49-F238E27FC236}">
                <a16:creationId xmlns:a16="http://schemas.microsoft.com/office/drawing/2014/main" id="{3A476FB4-0D1A-3F9F-061F-1B2FD3183629}"/>
              </a:ext>
            </a:extLst>
          </p:cNvPr>
          <p:cNvSpPr txBox="1"/>
          <p:nvPr/>
        </p:nvSpPr>
        <p:spPr>
          <a:xfrm>
            <a:off x="9537405" y="6223295"/>
            <a:ext cx="2524474" cy="369332"/>
          </a:xfrm>
          <a:prstGeom prst="rect">
            <a:avLst/>
          </a:prstGeom>
          <a:noFill/>
        </p:spPr>
        <p:txBody>
          <a:bodyPr wrap="none" rtlCol="0">
            <a:spAutoFit/>
          </a:bodyPr>
          <a:lstStyle/>
          <a:p>
            <a:pPr algn="l"/>
            <a:r>
              <a:rPr lang="en-GB" dirty="0">
                <a:solidFill>
                  <a:srgbClr val="FF0000"/>
                </a:solidFill>
              </a:rPr>
              <a:t>M. </a:t>
            </a:r>
            <a:r>
              <a:rPr lang="en-GB" dirty="0" err="1">
                <a:solidFill>
                  <a:srgbClr val="FF0000"/>
                </a:solidFill>
              </a:rPr>
              <a:t>Dracos</a:t>
            </a:r>
            <a:r>
              <a:rPr lang="en-GB" dirty="0">
                <a:solidFill>
                  <a:srgbClr val="FF0000"/>
                </a:solidFill>
              </a:rPr>
              <a:t>, NuFact2023</a:t>
            </a:r>
          </a:p>
        </p:txBody>
      </p:sp>
    </p:spTree>
    <p:extLst>
      <p:ext uri="{BB962C8B-B14F-4D97-AF65-F5344CB8AC3E}">
        <p14:creationId xmlns:p14="http://schemas.microsoft.com/office/powerpoint/2010/main" val="18473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79D4413-309D-4253-3E3A-201D072AC685}"/>
              </a:ext>
            </a:extLst>
          </p:cNvPr>
          <p:cNvSpPr>
            <a:spLocks noGrp="1"/>
          </p:cNvSpPr>
          <p:nvPr>
            <p:ph type="pic" sz="quarter" idx="12"/>
          </p:nvPr>
        </p:nvSpPr>
        <p:spPr/>
      </p:sp>
      <p:sp>
        <p:nvSpPr>
          <p:cNvPr id="3" name="Text Placeholder 2">
            <a:extLst>
              <a:ext uri="{FF2B5EF4-FFF2-40B4-BE49-F238E27FC236}">
                <a16:creationId xmlns:a16="http://schemas.microsoft.com/office/drawing/2014/main" id="{5F8B1586-757A-633D-B3EA-34BD52D0532D}"/>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14846320-7706-8441-42A2-D1A63C3B8111}"/>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AC6E2E74-7792-7C9E-F6BE-C625FACBDCE1}"/>
              </a:ext>
            </a:extLst>
          </p:cNvPr>
          <p:cNvSpPr>
            <a:spLocks noGrp="1"/>
          </p:cNvSpPr>
          <p:nvPr>
            <p:ph type="body" sz="quarter" idx="13"/>
          </p:nvPr>
        </p:nvSpPr>
        <p:spPr/>
        <p:txBody>
          <a:bodyPr/>
          <a:lstStyle/>
          <a:p>
            <a:r>
              <a:rPr lang="en-GB" dirty="0"/>
              <a:t>1</a:t>
            </a:r>
          </a:p>
        </p:txBody>
      </p:sp>
      <p:sp>
        <p:nvSpPr>
          <p:cNvPr id="6" name="Text Placeholder 5">
            <a:extLst>
              <a:ext uri="{FF2B5EF4-FFF2-40B4-BE49-F238E27FC236}">
                <a16:creationId xmlns:a16="http://schemas.microsoft.com/office/drawing/2014/main" id="{D9F81608-FF24-ECFE-70EB-DAE6DC52565D}"/>
              </a:ext>
            </a:extLst>
          </p:cNvPr>
          <p:cNvSpPr>
            <a:spLocks noGrp="1"/>
          </p:cNvSpPr>
          <p:nvPr>
            <p:ph type="body" sz="quarter" idx="14"/>
          </p:nvPr>
        </p:nvSpPr>
        <p:spPr/>
        <p:txBody>
          <a:bodyPr/>
          <a:lstStyle/>
          <a:p>
            <a:r>
              <a:rPr lang="en-GB" dirty="0"/>
              <a:t>The ESS Project</a:t>
            </a:r>
          </a:p>
        </p:txBody>
      </p:sp>
      <p:pic>
        <p:nvPicPr>
          <p:cNvPr id="7" name="Picture Placeholder 4">
            <a:extLst>
              <a:ext uri="{FF2B5EF4-FFF2-40B4-BE49-F238E27FC236}">
                <a16:creationId xmlns:a16="http://schemas.microsoft.com/office/drawing/2014/main" id="{BD7F9F1C-3365-1E41-5D37-32AAFD096B2E}"/>
              </a:ext>
            </a:extLst>
          </p:cNvPr>
          <p:cNvPicPr>
            <a:picLocks noChangeAspect="1"/>
          </p:cNvPicPr>
          <p:nvPr/>
        </p:nvPicPr>
        <p:blipFill>
          <a:blip r:embed="rId2"/>
          <a:srcRect l="26563" r="26563"/>
          <a:stretch>
            <a:fillRect/>
          </a:stretch>
        </p:blipFill>
        <p:spPr>
          <a:xfrm>
            <a:off x="6477712" y="0"/>
            <a:ext cx="5714288" cy="6858000"/>
          </a:xfrm>
          <a:prstGeom prst="rect">
            <a:avLst/>
          </a:prstGeom>
          <a:solidFill>
            <a:srgbClr val="ECECEC"/>
          </a:solidFill>
        </p:spPr>
      </p:pic>
    </p:spTree>
    <p:extLst>
      <p:ext uri="{BB962C8B-B14F-4D97-AF65-F5344CB8AC3E}">
        <p14:creationId xmlns:p14="http://schemas.microsoft.com/office/powerpoint/2010/main" val="387359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B28-7EB4-D66E-3EDE-61A095159B2B}"/>
              </a:ext>
            </a:extLst>
          </p:cNvPr>
          <p:cNvSpPr>
            <a:spLocks noGrp="1"/>
          </p:cNvSpPr>
          <p:nvPr>
            <p:ph type="title"/>
          </p:nvPr>
        </p:nvSpPr>
        <p:spPr/>
        <p:txBody>
          <a:bodyPr/>
          <a:lstStyle/>
          <a:p>
            <a:r>
              <a:rPr lang="en-GB" dirty="0"/>
              <a:t>𝛿</a:t>
            </a:r>
            <a:r>
              <a:rPr lang="en-GB" baseline="-25000" dirty="0"/>
              <a:t>CP </a:t>
            </a:r>
            <a:r>
              <a:rPr lang="en-GB" dirty="0"/>
              <a:t>Matter-antimatter </a:t>
            </a:r>
            <a:r>
              <a:rPr lang="en-GB" dirty="0" err="1"/>
              <a:t>assymetry</a:t>
            </a:r>
            <a:endParaRPr lang="en-GB" dirty="0"/>
          </a:p>
        </p:txBody>
      </p:sp>
      <p:sp>
        <p:nvSpPr>
          <p:cNvPr id="3" name="Footer Placeholder 2">
            <a:extLst>
              <a:ext uri="{FF2B5EF4-FFF2-40B4-BE49-F238E27FC236}">
                <a16:creationId xmlns:a16="http://schemas.microsoft.com/office/drawing/2014/main" id="{47F82A93-C5D3-42F0-2494-A35A722E6737}"/>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20CB7CED-E027-DEDB-E079-524B68CA0B38}"/>
              </a:ext>
            </a:extLst>
          </p:cNvPr>
          <p:cNvSpPr>
            <a:spLocks noGrp="1"/>
          </p:cNvSpPr>
          <p:nvPr>
            <p:ph type="sldNum" sz="quarter" idx="12"/>
          </p:nvPr>
        </p:nvSpPr>
        <p:spPr/>
        <p:txBody>
          <a:bodyPr/>
          <a:lstStyle/>
          <a:p>
            <a:fld id="{F7283078-D760-1647-8B80-66BA8B52336D}" type="slidenum">
              <a:rPr lang="sv-SE" smtClean="0"/>
              <a:t>30</a:t>
            </a:fld>
            <a:endParaRPr lang="sv-SE" dirty="0"/>
          </a:p>
        </p:txBody>
      </p:sp>
      <p:sp>
        <p:nvSpPr>
          <p:cNvPr id="5" name="Text Placeholder 4">
            <a:extLst>
              <a:ext uri="{FF2B5EF4-FFF2-40B4-BE49-F238E27FC236}">
                <a16:creationId xmlns:a16="http://schemas.microsoft.com/office/drawing/2014/main" id="{A03AA974-7000-BC10-A58B-9BEDC1C1AD3B}"/>
              </a:ext>
            </a:extLst>
          </p:cNvPr>
          <p:cNvSpPr>
            <a:spLocks noGrp="1"/>
          </p:cNvSpPr>
          <p:nvPr>
            <p:ph type="body" sz="quarter" idx="14"/>
          </p:nvPr>
        </p:nvSpPr>
        <p:spPr/>
        <p:txBody>
          <a:bodyPr/>
          <a:lstStyle/>
          <a:p>
            <a:r>
              <a:rPr lang="en-GB" dirty="0"/>
              <a:t>Why is the scale tipped?</a:t>
            </a:r>
          </a:p>
        </p:txBody>
      </p:sp>
      <p:pic>
        <p:nvPicPr>
          <p:cNvPr id="9" name="Content Placeholder 8">
            <a:extLst>
              <a:ext uri="{FF2B5EF4-FFF2-40B4-BE49-F238E27FC236}">
                <a16:creationId xmlns:a16="http://schemas.microsoft.com/office/drawing/2014/main" id="{AF35C9EB-F53D-C0E2-CCF9-5A066567FC82}"/>
              </a:ext>
            </a:extLst>
          </p:cNvPr>
          <p:cNvPicPr>
            <a:picLocks noGrp="1" noChangeAspect="1"/>
          </p:cNvPicPr>
          <p:nvPr>
            <p:ph idx="1"/>
          </p:nvPr>
        </p:nvPicPr>
        <p:blipFill>
          <a:blip r:embed="rId2"/>
          <a:stretch>
            <a:fillRect/>
          </a:stretch>
        </p:blipFill>
        <p:spPr>
          <a:xfrm>
            <a:off x="1333433" y="1562100"/>
            <a:ext cx="8886960" cy="4768850"/>
          </a:xfrm>
        </p:spPr>
      </p:pic>
      <p:sp>
        <p:nvSpPr>
          <p:cNvPr id="7" name="Date Placeholder 6">
            <a:extLst>
              <a:ext uri="{FF2B5EF4-FFF2-40B4-BE49-F238E27FC236}">
                <a16:creationId xmlns:a16="http://schemas.microsoft.com/office/drawing/2014/main" id="{87495AD6-00C8-ADBE-768D-CC01259E977F}"/>
              </a:ext>
            </a:extLst>
          </p:cNvPr>
          <p:cNvSpPr>
            <a:spLocks noGrp="1"/>
          </p:cNvSpPr>
          <p:nvPr>
            <p:ph type="dt" sz="half" idx="10"/>
          </p:nvPr>
        </p:nvSpPr>
        <p:spPr/>
        <p:txBody>
          <a:bodyPr/>
          <a:lstStyle/>
          <a:p>
            <a:fld id="{18896B66-0B3A-474C-9C9C-E4F07B1F5DAD}" type="datetime1">
              <a:rPr lang="sv-SE" smtClean="0"/>
              <a:t>2023-11-10</a:t>
            </a:fld>
            <a:endParaRPr lang="sv-SE" dirty="0"/>
          </a:p>
        </p:txBody>
      </p:sp>
      <p:sp>
        <p:nvSpPr>
          <p:cNvPr id="10" name="TextBox 9">
            <a:extLst>
              <a:ext uri="{FF2B5EF4-FFF2-40B4-BE49-F238E27FC236}">
                <a16:creationId xmlns:a16="http://schemas.microsoft.com/office/drawing/2014/main" id="{DCF1CB3B-D169-AD06-E281-D1BA25A63B88}"/>
              </a:ext>
            </a:extLst>
          </p:cNvPr>
          <p:cNvSpPr txBox="1"/>
          <p:nvPr/>
        </p:nvSpPr>
        <p:spPr>
          <a:xfrm>
            <a:off x="9537405" y="6223295"/>
            <a:ext cx="2524474" cy="369332"/>
          </a:xfrm>
          <a:prstGeom prst="rect">
            <a:avLst/>
          </a:prstGeom>
          <a:noFill/>
        </p:spPr>
        <p:txBody>
          <a:bodyPr wrap="none" rtlCol="0">
            <a:spAutoFit/>
          </a:bodyPr>
          <a:lstStyle/>
          <a:p>
            <a:pPr algn="l"/>
            <a:r>
              <a:rPr lang="en-GB" dirty="0">
                <a:solidFill>
                  <a:srgbClr val="FF0000"/>
                </a:solidFill>
              </a:rPr>
              <a:t>M. </a:t>
            </a:r>
            <a:r>
              <a:rPr lang="en-GB" dirty="0" err="1">
                <a:solidFill>
                  <a:srgbClr val="FF0000"/>
                </a:solidFill>
              </a:rPr>
              <a:t>Dracos</a:t>
            </a:r>
            <a:r>
              <a:rPr lang="en-GB" dirty="0">
                <a:solidFill>
                  <a:srgbClr val="FF0000"/>
                </a:solidFill>
              </a:rPr>
              <a:t>, NuFact2023</a:t>
            </a:r>
          </a:p>
        </p:txBody>
      </p:sp>
    </p:spTree>
    <p:extLst>
      <p:ext uri="{BB962C8B-B14F-4D97-AF65-F5344CB8AC3E}">
        <p14:creationId xmlns:p14="http://schemas.microsoft.com/office/powerpoint/2010/main" val="87293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0060-4131-3A66-AAE6-B411C8604E6D}"/>
              </a:ext>
            </a:extLst>
          </p:cNvPr>
          <p:cNvSpPr>
            <a:spLocks noGrp="1"/>
          </p:cNvSpPr>
          <p:nvPr>
            <p:ph type="title"/>
          </p:nvPr>
        </p:nvSpPr>
        <p:spPr/>
        <p:txBody>
          <a:bodyPr/>
          <a:lstStyle/>
          <a:p>
            <a:r>
              <a:rPr lang="en-GB" dirty="0"/>
              <a:t>Neutrino </a:t>
            </a:r>
            <a:r>
              <a:rPr lang="en-GB" dirty="0" err="1"/>
              <a:t>Oscilations</a:t>
            </a:r>
            <a:endParaRPr lang="en-GB" dirty="0"/>
          </a:p>
        </p:txBody>
      </p:sp>
      <p:sp>
        <p:nvSpPr>
          <p:cNvPr id="3" name="Footer Placeholder 2">
            <a:extLst>
              <a:ext uri="{FF2B5EF4-FFF2-40B4-BE49-F238E27FC236}">
                <a16:creationId xmlns:a16="http://schemas.microsoft.com/office/drawing/2014/main" id="{8D3997DA-D98A-EC13-459C-EC9715BDE88F}"/>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EF862A75-4CDF-0276-9AA6-797FC574F99E}"/>
              </a:ext>
            </a:extLst>
          </p:cNvPr>
          <p:cNvSpPr>
            <a:spLocks noGrp="1"/>
          </p:cNvSpPr>
          <p:nvPr>
            <p:ph type="sldNum" sz="quarter" idx="12"/>
          </p:nvPr>
        </p:nvSpPr>
        <p:spPr/>
        <p:txBody>
          <a:bodyPr/>
          <a:lstStyle/>
          <a:p>
            <a:fld id="{F7283078-D760-1647-8B80-66BA8B52336D}" type="slidenum">
              <a:rPr lang="sv-SE" smtClean="0"/>
              <a:t>31</a:t>
            </a:fld>
            <a:endParaRPr lang="sv-SE" dirty="0"/>
          </a:p>
        </p:txBody>
      </p:sp>
      <p:sp>
        <p:nvSpPr>
          <p:cNvPr id="5" name="Text Placeholder 4">
            <a:extLst>
              <a:ext uri="{FF2B5EF4-FFF2-40B4-BE49-F238E27FC236}">
                <a16:creationId xmlns:a16="http://schemas.microsoft.com/office/drawing/2014/main" id="{56E704C7-4741-DCE3-6D28-62F0AB782464}"/>
              </a:ext>
            </a:extLst>
          </p:cNvPr>
          <p:cNvSpPr>
            <a:spLocks noGrp="1"/>
          </p:cNvSpPr>
          <p:nvPr>
            <p:ph type="body" sz="quarter" idx="14"/>
          </p:nvPr>
        </p:nvSpPr>
        <p:spPr/>
        <p:txBody>
          <a:bodyPr/>
          <a:lstStyle/>
          <a:p>
            <a:r>
              <a:rPr lang="en-GB" dirty="0"/>
              <a:t>Sensitivity to 2</a:t>
            </a:r>
            <a:r>
              <a:rPr lang="en-GB" baseline="30000" dirty="0"/>
              <a:t>nd</a:t>
            </a:r>
            <a:r>
              <a:rPr lang="en-GB" dirty="0"/>
              <a:t> maxima</a:t>
            </a:r>
          </a:p>
        </p:txBody>
      </p:sp>
      <p:pic>
        <p:nvPicPr>
          <p:cNvPr id="9" name="Content Placeholder 8">
            <a:extLst>
              <a:ext uri="{FF2B5EF4-FFF2-40B4-BE49-F238E27FC236}">
                <a16:creationId xmlns:a16="http://schemas.microsoft.com/office/drawing/2014/main" id="{B1802400-D0FC-B37B-C628-4BD12090919B}"/>
              </a:ext>
            </a:extLst>
          </p:cNvPr>
          <p:cNvPicPr>
            <a:picLocks noGrp="1" noChangeAspect="1"/>
          </p:cNvPicPr>
          <p:nvPr>
            <p:ph idx="1"/>
          </p:nvPr>
        </p:nvPicPr>
        <p:blipFill>
          <a:blip r:embed="rId2"/>
          <a:stretch>
            <a:fillRect/>
          </a:stretch>
        </p:blipFill>
        <p:spPr>
          <a:xfrm>
            <a:off x="1412875" y="1616314"/>
            <a:ext cx="9366250" cy="4428769"/>
          </a:xfrm>
        </p:spPr>
      </p:pic>
      <p:sp>
        <p:nvSpPr>
          <p:cNvPr id="7" name="Date Placeholder 6">
            <a:extLst>
              <a:ext uri="{FF2B5EF4-FFF2-40B4-BE49-F238E27FC236}">
                <a16:creationId xmlns:a16="http://schemas.microsoft.com/office/drawing/2014/main" id="{7B11DAD0-0D8D-569E-6052-3EC75F6F113A}"/>
              </a:ext>
            </a:extLst>
          </p:cNvPr>
          <p:cNvSpPr>
            <a:spLocks noGrp="1"/>
          </p:cNvSpPr>
          <p:nvPr>
            <p:ph type="dt" sz="half" idx="10"/>
          </p:nvPr>
        </p:nvSpPr>
        <p:spPr/>
        <p:txBody>
          <a:bodyPr/>
          <a:lstStyle/>
          <a:p>
            <a:fld id="{18896B66-0B3A-474C-9C9C-E4F07B1F5DAD}" type="datetime1">
              <a:rPr lang="sv-SE" smtClean="0"/>
              <a:t>2023-11-10</a:t>
            </a:fld>
            <a:endParaRPr lang="sv-SE" dirty="0"/>
          </a:p>
        </p:txBody>
      </p:sp>
      <p:sp>
        <p:nvSpPr>
          <p:cNvPr id="10" name="TextBox 9">
            <a:extLst>
              <a:ext uri="{FF2B5EF4-FFF2-40B4-BE49-F238E27FC236}">
                <a16:creationId xmlns:a16="http://schemas.microsoft.com/office/drawing/2014/main" id="{3D35FDB7-FBE9-F55A-51A6-DE13CA14A2D9}"/>
              </a:ext>
            </a:extLst>
          </p:cNvPr>
          <p:cNvSpPr txBox="1"/>
          <p:nvPr/>
        </p:nvSpPr>
        <p:spPr>
          <a:xfrm>
            <a:off x="9537405" y="6223295"/>
            <a:ext cx="2524474" cy="369332"/>
          </a:xfrm>
          <a:prstGeom prst="rect">
            <a:avLst/>
          </a:prstGeom>
          <a:noFill/>
        </p:spPr>
        <p:txBody>
          <a:bodyPr wrap="none" rtlCol="0">
            <a:spAutoFit/>
          </a:bodyPr>
          <a:lstStyle/>
          <a:p>
            <a:pPr algn="l"/>
            <a:r>
              <a:rPr lang="en-GB" dirty="0">
                <a:solidFill>
                  <a:srgbClr val="FF0000"/>
                </a:solidFill>
              </a:rPr>
              <a:t>M. </a:t>
            </a:r>
            <a:r>
              <a:rPr lang="en-GB" dirty="0" err="1">
                <a:solidFill>
                  <a:srgbClr val="FF0000"/>
                </a:solidFill>
              </a:rPr>
              <a:t>Dracos</a:t>
            </a:r>
            <a:r>
              <a:rPr lang="en-GB" dirty="0">
                <a:solidFill>
                  <a:srgbClr val="FF0000"/>
                </a:solidFill>
              </a:rPr>
              <a:t>, NuFact2023</a:t>
            </a:r>
          </a:p>
        </p:txBody>
      </p:sp>
    </p:spTree>
    <p:extLst>
      <p:ext uri="{BB962C8B-B14F-4D97-AF65-F5344CB8AC3E}">
        <p14:creationId xmlns:p14="http://schemas.microsoft.com/office/powerpoint/2010/main" val="316007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4702-E626-B340-A683-D362472A524D}"/>
              </a:ext>
            </a:extLst>
          </p:cNvPr>
          <p:cNvSpPr>
            <a:spLocks noGrp="1"/>
          </p:cNvSpPr>
          <p:nvPr>
            <p:ph type="title"/>
          </p:nvPr>
        </p:nvSpPr>
        <p:spPr/>
        <p:txBody>
          <a:bodyPr/>
          <a:lstStyle/>
          <a:p>
            <a:r>
              <a:rPr lang="en-GB" dirty="0"/>
              <a:t>Expected Neutrino Flux</a:t>
            </a:r>
          </a:p>
        </p:txBody>
      </p:sp>
      <p:sp>
        <p:nvSpPr>
          <p:cNvPr id="3" name="Footer Placeholder 2">
            <a:extLst>
              <a:ext uri="{FF2B5EF4-FFF2-40B4-BE49-F238E27FC236}">
                <a16:creationId xmlns:a16="http://schemas.microsoft.com/office/drawing/2014/main" id="{BD34D78C-B8CA-BF47-98C7-2DF4A321B829}"/>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6D2835D4-F1D1-1741-BEEA-82095FB106A9}"/>
              </a:ext>
            </a:extLst>
          </p:cNvPr>
          <p:cNvSpPr>
            <a:spLocks noGrp="1"/>
          </p:cNvSpPr>
          <p:nvPr>
            <p:ph type="sldNum" sz="quarter" idx="12"/>
          </p:nvPr>
        </p:nvSpPr>
        <p:spPr/>
        <p:txBody>
          <a:bodyPr/>
          <a:lstStyle/>
          <a:p>
            <a:fld id="{F7283078-D760-1647-8B80-66BA8B52336D}" type="slidenum">
              <a:rPr lang="sv-SE" smtClean="0"/>
              <a:t>32</a:t>
            </a:fld>
            <a:endParaRPr lang="sv-SE" dirty="0"/>
          </a:p>
        </p:txBody>
      </p:sp>
      <p:sp>
        <p:nvSpPr>
          <p:cNvPr id="7" name="Date Placeholder 6">
            <a:extLst>
              <a:ext uri="{FF2B5EF4-FFF2-40B4-BE49-F238E27FC236}">
                <a16:creationId xmlns:a16="http://schemas.microsoft.com/office/drawing/2014/main" id="{686D43B5-2380-F44A-A698-55563D286906}"/>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9" name="Picture 8">
            <a:extLst>
              <a:ext uri="{FF2B5EF4-FFF2-40B4-BE49-F238E27FC236}">
                <a16:creationId xmlns:a16="http://schemas.microsoft.com/office/drawing/2014/main" id="{92A1CA03-946F-F842-85EE-74E451B3B6A4}"/>
              </a:ext>
            </a:extLst>
          </p:cNvPr>
          <p:cNvPicPr>
            <a:picLocks noChangeAspect="1"/>
          </p:cNvPicPr>
          <p:nvPr/>
        </p:nvPicPr>
        <p:blipFill>
          <a:blip r:embed="rId2"/>
          <a:stretch>
            <a:fillRect/>
          </a:stretch>
        </p:blipFill>
        <p:spPr>
          <a:xfrm>
            <a:off x="767629" y="921556"/>
            <a:ext cx="10996353" cy="5553714"/>
          </a:xfrm>
          <a:prstGeom prst="rect">
            <a:avLst/>
          </a:prstGeom>
        </p:spPr>
      </p:pic>
    </p:spTree>
    <p:extLst>
      <p:ext uri="{BB962C8B-B14F-4D97-AF65-F5344CB8AC3E}">
        <p14:creationId xmlns:p14="http://schemas.microsoft.com/office/powerpoint/2010/main" val="37363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1D61-3945-959A-6A25-840085F360FD}"/>
              </a:ext>
            </a:extLst>
          </p:cNvPr>
          <p:cNvSpPr>
            <a:spLocks noGrp="1"/>
          </p:cNvSpPr>
          <p:nvPr>
            <p:ph type="title"/>
          </p:nvPr>
        </p:nvSpPr>
        <p:spPr/>
        <p:txBody>
          <a:bodyPr/>
          <a:lstStyle/>
          <a:p>
            <a:r>
              <a:rPr lang="en-GB" dirty="0"/>
              <a:t>Neutrinos in the Far Detector</a:t>
            </a:r>
          </a:p>
        </p:txBody>
      </p:sp>
      <p:sp>
        <p:nvSpPr>
          <p:cNvPr id="3" name="Footer Placeholder 2">
            <a:extLst>
              <a:ext uri="{FF2B5EF4-FFF2-40B4-BE49-F238E27FC236}">
                <a16:creationId xmlns:a16="http://schemas.microsoft.com/office/drawing/2014/main" id="{35EBF64A-E5A6-AF2C-D36A-CFE03054DE5F}"/>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22E4986C-EA49-C428-D221-78CFB3F70827}"/>
              </a:ext>
            </a:extLst>
          </p:cNvPr>
          <p:cNvSpPr>
            <a:spLocks noGrp="1"/>
          </p:cNvSpPr>
          <p:nvPr>
            <p:ph type="sldNum" sz="quarter" idx="12"/>
          </p:nvPr>
        </p:nvSpPr>
        <p:spPr/>
        <p:txBody>
          <a:bodyPr/>
          <a:lstStyle/>
          <a:p>
            <a:fld id="{F7283078-D760-1647-8B80-66BA8B52336D}" type="slidenum">
              <a:rPr lang="sv-SE" smtClean="0"/>
              <a:t>33</a:t>
            </a:fld>
            <a:endParaRPr lang="sv-SE" dirty="0"/>
          </a:p>
        </p:txBody>
      </p:sp>
      <p:pic>
        <p:nvPicPr>
          <p:cNvPr id="9" name="Content Placeholder 8">
            <a:extLst>
              <a:ext uri="{FF2B5EF4-FFF2-40B4-BE49-F238E27FC236}">
                <a16:creationId xmlns:a16="http://schemas.microsoft.com/office/drawing/2014/main" id="{7A2F9404-0BBD-C022-A083-42E6A4EF956A}"/>
              </a:ext>
            </a:extLst>
          </p:cNvPr>
          <p:cNvPicPr>
            <a:picLocks noGrp="1" noChangeAspect="1"/>
          </p:cNvPicPr>
          <p:nvPr>
            <p:ph idx="1"/>
          </p:nvPr>
        </p:nvPicPr>
        <p:blipFill>
          <a:blip r:embed="rId2"/>
          <a:stretch>
            <a:fillRect/>
          </a:stretch>
        </p:blipFill>
        <p:spPr>
          <a:xfrm>
            <a:off x="2251513" y="922712"/>
            <a:ext cx="7855379" cy="5368722"/>
          </a:xfrm>
        </p:spPr>
      </p:pic>
      <p:sp>
        <p:nvSpPr>
          <p:cNvPr id="7" name="Date Placeholder 6">
            <a:extLst>
              <a:ext uri="{FF2B5EF4-FFF2-40B4-BE49-F238E27FC236}">
                <a16:creationId xmlns:a16="http://schemas.microsoft.com/office/drawing/2014/main" id="{955894DF-8798-11B1-EB6F-3681FC24B866}"/>
              </a:ext>
            </a:extLst>
          </p:cNvPr>
          <p:cNvSpPr>
            <a:spLocks noGrp="1"/>
          </p:cNvSpPr>
          <p:nvPr>
            <p:ph type="dt" sz="half" idx="10"/>
          </p:nvPr>
        </p:nvSpPr>
        <p:spPr/>
        <p:txBody>
          <a:bodyPr/>
          <a:lstStyle/>
          <a:p>
            <a:fld id="{18896B66-0B3A-474C-9C9C-E4F07B1F5DAD}" type="datetime1">
              <a:rPr lang="sv-SE" smtClean="0"/>
              <a:t>2023-11-10</a:t>
            </a:fld>
            <a:endParaRPr lang="sv-SE" dirty="0"/>
          </a:p>
        </p:txBody>
      </p:sp>
    </p:spTree>
    <p:extLst>
      <p:ext uri="{BB962C8B-B14F-4D97-AF65-F5344CB8AC3E}">
        <p14:creationId xmlns:p14="http://schemas.microsoft.com/office/powerpoint/2010/main" val="33086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BF79-DD03-5C02-870A-A3583019532A}"/>
              </a:ext>
            </a:extLst>
          </p:cNvPr>
          <p:cNvSpPr>
            <a:spLocks noGrp="1"/>
          </p:cNvSpPr>
          <p:nvPr>
            <p:ph type="title"/>
          </p:nvPr>
        </p:nvSpPr>
        <p:spPr/>
        <p:txBody>
          <a:bodyPr/>
          <a:lstStyle/>
          <a:p>
            <a:r>
              <a:rPr lang="en-GB" dirty="0"/>
              <a:t>Next Steps</a:t>
            </a:r>
          </a:p>
        </p:txBody>
      </p:sp>
      <p:sp>
        <p:nvSpPr>
          <p:cNvPr id="3" name="Footer Placeholder 2">
            <a:extLst>
              <a:ext uri="{FF2B5EF4-FFF2-40B4-BE49-F238E27FC236}">
                <a16:creationId xmlns:a16="http://schemas.microsoft.com/office/drawing/2014/main" id="{3DA3851A-3C79-120C-38FB-CADC482B293D}"/>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7C100AFA-7577-33C9-F170-CFAD77B7EC91}"/>
              </a:ext>
            </a:extLst>
          </p:cNvPr>
          <p:cNvSpPr>
            <a:spLocks noGrp="1"/>
          </p:cNvSpPr>
          <p:nvPr>
            <p:ph type="sldNum" sz="quarter" idx="12"/>
          </p:nvPr>
        </p:nvSpPr>
        <p:spPr/>
        <p:txBody>
          <a:bodyPr/>
          <a:lstStyle/>
          <a:p>
            <a:fld id="{F7283078-D760-1647-8B80-66BA8B52336D}" type="slidenum">
              <a:rPr lang="sv-SE" smtClean="0"/>
              <a:t>34</a:t>
            </a:fld>
            <a:endParaRPr lang="sv-SE" dirty="0"/>
          </a:p>
        </p:txBody>
      </p:sp>
      <p:sp>
        <p:nvSpPr>
          <p:cNvPr id="6" name="Content Placeholder 5">
            <a:extLst>
              <a:ext uri="{FF2B5EF4-FFF2-40B4-BE49-F238E27FC236}">
                <a16:creationId xmlns:a16="http://schemas.microsoft.com/office/drawing/2014/main" id="{4BEF8570-3846-8716-C20A-B7E424D540EF}"/>
              </a:ext>
            </a:extLst>
          </p:cNvPr>
          <p:cNvSpPr>
            <a:spLocks noGrp="1"/>
          </p:cNvSpPr>
          <p:nvPr>
            <p:ph idx="1"/>
          </p:nvPr>
        </p:nvSpPr>
        <p:spPr>
          <a:xfrm>
            <a:off x="1094400" y="1073888"/>
            <a:ext cx="9365782" cy="5256574"/>
          </a:xfrm>
        </p:spPr>
        <p:txBody>
          <a:bodyPr/>
          <a:lstStyle/>
          <a:p>
            <a:pPr lvl="1">
              <a:buFont typeface="Wingdings" pitchFamily="2" charset="2"/>
              <a:buChar char="§"/>
            </a:pPr>
            <a:r>
              <a:rPr lang="en-GB" dirty="0"/>
              <a:t>We are finishing commissioning of part of the </a:t>
            </a:r>
            <a:r>
              <a:rPr lang="en-GB" dirty="0" err="1"/>
              <a:t>linac</a:t>
            </a:r>
            <a:r>
              <a:rPr lang="en-GB" dirty="0"/>
              <a:t> by 2026 and first users will start in 2027.</a:t>
            </a:r>
          </a:p>
          <a:p>
            <a:pPr lvl="1">
              <a:buFont typeface="Wingdings" pitchFamily="2" charset="2"/>
              <a:buChar char="§"/>
            </a:pPr>
            <a:r>
              <a:rPr lang="en-GB" dirty="0"/>
              <a:t>We continue improving and ramping up the </a:t>
            </a:r>
            <a:r>
              <a:rPr lang="en-GB" dirty="0" err="1"/>
              <a:t>linac</a:t>
            </a:r>
            <a:r>
              <a:rPr lang="en-GB" dirty="0"/>
              <a:t> towards the final design of 5 MW. It will take time</a:t>
            </a:r>
          </a:p>
          <a:p>
            <a:pPr lvl="1">
              <a:buFont typeface="Wingdings" pitchFamily="2" charset="2"/>
              <a:buChar char="§"/>
            </a:pPr>
            <a:r>
              <a:rPr lang="en-GB" dirty="0"/>
              <a:t>ESS𝜈SB project is currently ongoing on the Plus phase and will be very active until 2026. After that we need to secure funding to start the TDR and talk serious business with authorities if we indeed want to start data collection but ~2038 </a:t>
            </a:r>
          </a:p>
          <a:p>
            <a:pPr lvl="1">
              <a:buFont typeface="Wingdings" pitchFamily="2" charset="2"/>
              <a:buChar char="§"/>
            </a:pPr>
            <a:r>
              <a:rPr lang="en-GB" dirty="0"/>
              <a:t>Physics reach of ESS𝜈SB:</a:t>
            </a:r>
          </a:p>
          <a:p>
            <a:pPr lvl="2">
              <a:buFont typeface="Wingdings" pitchFamily="2" charset="2"/>
              <a:buChar char="§"/>
            </a:pPr>
            <a:r>
              <a:rPr lang="en-GB" sz="2000" dirty="0">
                <a:ea typeface="ＭＳ Ｐゴシック" charset="0"/>
                <a:cs typeface="Times New Roman Bold" charset="0"/>
                <a:sym typeface="Times New Roman Bold" charset="0"/>
              </a:rPr>
              <a:t>Neutrino Oscillations, Proton decay, </a:t>
            </a:r>
            <a:r>
              <a:rPr lang="en-GB" sz="2000" dirty="0" err="1">
                <a:ea typeface="ＭＳ Ｐゴシック" charset="0"/>
                <a:cs typeface="Times New Roman Bold" charset="0"/>
                <a:sym typeface="Times New Roman Bold" charset="0"/>
              </a:rPr>
              <a:t>Astroparticles</a:t>
            </a:r>
            <a:r>
              <a:rPr lang="en-GB" sz="2000" dirty="0">
                <a:ea typeface="ＭＳ Ｐゴシック" charset="0"/>
                <a:cs typeface="Times New Roman Bold" charset="0"/>
                <a:sym typeface="Times New Roman Bold" charset="0"/>
              </a:rPr>
              <a:t>, </a:t>
            </a:r>
            <a:r>
              <a:rPr lang="en-GB" sz="2000" dirty="0">
                <a:ea typeface="ＭＳ Ｐゴシック" charset="0"/>
                <a:cs typeface="Times New Roman" charset="0"/>
                <a:sym typeface="Times New Roman" charset="0"/>
              </a:rPr>
              <a:t>Understand the gravitational collapsing, </a:t>
            </a:r>
            <a:r>
              <a:rPr lang="en-GB" sz="2000" dirty="0">
                <a:cs typeface="Times New Roman"/>
              </a:rPr>
              <a:t>Supernovae "relics”</a:t>
            </a:r>
            <a:r>
              <a:rPr lang="en-GB" sz="2000" dirty="0">
                <a:ea typeface="ＭＳ Ｐゴシック" charset="0"/>
                <a:cs typeface="Times New Roman"/>
                <a:sym typeface="Times New Roman" charset="0"/>
              </a:rPr>
              <a:t>, </a:t>
            </a:r>
            <a:r>
              <a:rPr lang="en-GB" sz="2000" dirty="0">
                <a:ea typeface="ＭＳ Ｐゴシック" charset="0"/>
                <a:cs typeface="Times New Roman" charset="0"/>
                <a:sym typeface="Times New Roman" charset="0"/>
              </a:rPr>
              <a:t>Solar Neutrinos, Atmospheric Neutrinos, etc..</a:t>
            </a:r>
            <a:endParaRPr lang="en-GB" sz="2000" dirty="0"/>
          </a:p>
          <a:p>
            <a:pPr lvl="1">
              <a:buFont typeface="Wingdings" pitchFamily="2" charset="2"/>
              <a:buChar char="§"/>
            </a:pPr>
            <a:r>
              <a:rPr lang="en-GB" dirty="0"/>
              <a:t>It is possible to visit the lab if you happen to be around Sweden/Lund!</a:t>
            </a:r>
          </a:p>
        </p:txBody>
      </p:sp>
      <p:sp>
        <p:nvSpPr>
          <p:cNvPr id="7" name="Date Placeholder 6">
            <a:extLst>
              <a:ext uri="{FF2B5EF4-FFF2-40B4-BE49-F238E27FC236}">
                <a16:creationId xmlns:a16="http://schemas.microsoft.com/office/drawing/2014/main" id="{FFCD2F8F-E7DF-8726-6B06-D0D6C8AD3F46}"/>
              </a:ext>
            </a:extLst>
          </p:cNvPr>
          <p:cNvSpPr>
            <a:spLocks noGrp="1"/>
          </p:cNvSpPr>
          <p:nvPr>
            <p:ph type="dt" sz="half" idx="10"/>
          </p:nvPr>
        </p:nvSpPr>
        <p:spPr/>
        <p:txBody>
          <a:bodyPr/>
          <a:lstStyle/>
          <a:p>
            <a:fld id="{18896B66-0B3A-474C-9C9C-E4F07B1F5DAD}" type="datetime1">
              <a:rPr lang="sv-SE" smtClean="0"/>
              <a:t>2023-11-09</a:t>
            </a:fld>
            <a:endParaRPr lang="sv-SE" dirty="0"/>
          </a:p>
        </p:txBody>
      </p:sp>
    </p:spTree>
    <p:extLst>
      <p:ext uri="{BB962C8B-B14F-4D97-AF65-F5344CB8AC3E}">
        <p14:creationId xmlns:p14="http://schemas.microsoft.com/office/powerpoint/2010/main" val="195556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7032-5A94-43C8-51E3-ABD5CF35D0A8}"/>
              </a:ext>
            </a:extLst>
          </p:cNvPr>
          <p:cNvSpPr>
            <a:spLocks noGrp="1"/>
          </p:cNvSpPr>
          <p:nvPr>
            <p:ph type="title"/>
          </p:nvPr>
        </p:nvSpPr>
        <p:spPr/>
        <p:txBody>
          <a:bodyPr/>
          <a:lstStyle/>
          <a:p>
            <a:r>
              <a:rPr lang="en-GB" dirty="0"/>
              <a:t>Looking into the (very) far future?</a:t>
            </a:r>
          </a:p>
        </p:txBody>
      </p:sp>
      <p:sp>
        <p:nvSpPr>
          <p:cNvPr id="3" name="Footer Placeholder 2">
            <a:extLst>
              <a:ext uri="{FF2B5EF4-FFF2-40B4-BE49-F238E27FC236}">
                <a16:creationId xmlns:a16="http://schemas.microsoft.com/office/drawing/2014/main" id="{94E227D0-E68E-0931-014E-15A60A6CDB9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D2F623D8-0E55-25DE-B643-42D5F8DBB00C}"/>
              </a:ext>
            </a:extLst>
          </p:cNvPr>
          <p:cNvSpPr>
            <a:spLocks noGrp="1"/>
          </p:cNvSpPr>
          <p:nvPr>
            <p:ph type="sldNum" sz="quarter" idx="12"/>
          </p:nvPr>
        </p:nvSpPr>
        <p:spPr/>
        <p:txBody>
          <a:bodyPr/>
          <a:lstStyle/>
          <a:p>
            <a:fld id="{F7283078-D760-1647-8B80-66BA8B52336D}" type="slidenum">
              <a:rPr lang="sv-SE" smtClean="0"/>
              <a:t>35</a:t>
            </a:fld>
            <a:endParaRPr lang="sv-SE" dirty="0"/>
          </a:p>
        </p:txBody>
      </p:sp>
      <p:sp>
        <p:nvSpPr>
          <p:cNvPr id="5" name="Text Placeholder 4">
            <a:extLst>
              <a:ext uri="{FF2B5EF4-FFF2-40B4-BE49-F238E27FC236}">
                <a16:creationId xmlns:a16="http://schemas.microsoft.com/office/drawing/2014/main" id="{1EA63F0A-4949-47E2-3DDB-91082F09D895}"/>
              </a:ext>
            </a:extLst>
          </p:cNvPr>
          <p:cNvSpPr>
            <a:spLocks noGrp="1"/>
          </p:cNvSpPr>
          <p:nvPr>
            <p:ph type="body" sz="quarter" idx="14"/>
          </p:nvPr>
        </p:nvSpPr>
        <p:spPr/>
        <p:txBody>
          <a:bodyPr/>
          <a:lstStyle/>
          <a:p>
            <a:r>
              <a:rPr lang="en-GB" dirty="0"/>
              <a:t>Synergies</a:t>
            </a:r>
          </a:p>
        </p:txBody>
      </p:sp>
      <p:sp>
        <p:nvSpPr>
          <p:cNvPr id="7" name="Date Placeholder 6">
            <a:extLst>
              <a:ext uri="{FF2B5EF4-FFF2-40B4-BE49-F238E27FC236}">
                <a16:creationId xmlns:a16="http://schemas.microsoft.com/office/drawing/2014/main" id="{05BD21D3-892B-3592-A910-E22367A0CB46}"/>
              </a:ext>
            </a:extLst>
          </p:cNvPr>
          <p:cNvSpPr>
            <a:spLocks noGrp="1"/>
          </p:cNvSpPr>
          <p:nvPr>
            <p:ph type="dt" sz="half" idx="10"/>
          </p:nvPr>
        </p:nvSpPr>
        <p:spPr/>
        <p:txBody>
          <a:bodyPr/>
          <a:lstStyle/>
          <a:p>
            <a:fld id="{18896B66-0B3A-474C-9C9C-E4F07B1F5DAD}" type="datetime1">
              <a:rPr lang="sv-SE" smtClean="0"/>
              <a:t>2023-11-10</a:t>
            </a:fld>
            <a:endParaRPr lang="sv-SE" dirty="0"/>
          </a:p>
        </p:txBody>
      </p:sp>
      <p:pic>
        <p:nvPicPr>
          <p:cNvPr id="9" name="Picture 8">
            <a:extLst>
              <a:ext uri="{FF2B5EF4-FFF2-40B4-BE49-F238E27FC236}">
                <a16:creationId xmlns:a16="http://schemas.microsoft.com/office/drawing/2014/main" id="{272E5570-0A16-4CA7-CA2E-946DBF4EAAD8}"/>
              </a:ext>
            </a:extLst>
          </p:cNvPr>
          <p:cNvPicPr>
            <a:picLocks noChangeAspect="1"/>
          </p:cNvPicPr>
          <p:nvPr/>
        </p:nvPicPr>
        <p:blipFill>
          <a:blip r:embed="rId2"/>
          <a:stretch>
            <a:fillRect/>
          </a:stretch>
        </p:blipFill>
        <p:spPr>
          <a:xfrm>
            <a:off x="2691309" y="931026"/>
            <a:ext cx="7962514" cy="5539914"/>
          </a:xfrm>
          <a:prstGeom prst="rect">
            <a:avLst/>
          </a:prstGeom>
        </p:spPr>
      </p:pic>
      <p:sp>
        <p:nvSpPr>
          <p:cNvPr id="10" name="Rectangle 9">
            <a:extLst>
              <a:ext uri="{FF2B5EF4-FFF2-40B4-BE49-F238E27FC236}">
                <a16:creationId xmlns:a16="http://schemas.microsoft.com/office/drawing/2014/main" id="{795D9CBE-7516-0CDB-FA41-C6F934B895E2}"/>
              </a:ext>
            </a:extLst>
          </p:cNvPr>
          <p:cNvSpPr/>
          <p:nvPr/>
        </p:nvSpPr>
        <p:spPr>
          <a:xfrm>
            <a:off x="2604977" y="922712"/>
            <a:ext cx="89313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984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Thank you! </a:t>
            </a:r>
            <a:r>
              <a:rPr lang="en-GB" dirty="0" err="1"/>
              <a:t>Obrigada</a:t>
            </a:r>
            <a:r>
              <a:rPr lang="en-GB" dirty="0"/>
              <a:t>!</a:t>
            </a:r>
            <a:br>
              <a:rPr lang="en-GB" dirty="0"/>
            </a:br>
            <a:r>
              <a:rPr lang="en-GB" dirty="0"/>
              <a:t>Questions?</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CF801EA-57EA-568D-7985-0BEEF6042DF9}"/>
              </a:ext>
            </a:extLst>
          </p:cNvPr>
          <p:cNvPicPr>
            <a:picLocks noGrp="1" noChangeAspect="1"/>
          </p:cNvPicPr>
          <p:nvPr>
            <p:ph type="pic" sz="quarter" idx="12"/>
          </p:nvPr>
        </p:nvPicPr>
        <p:blipFill>
          <a:blip r:embed="rId2"/>
          <a:srcRect t="129" b="129"/>
          <a:stretch>
            <a:fillRect/>
          </a:stretch>
        </p:blipFill>
        <p:spPr/>
      </p:pic>
    </p:spTree>
    <p:extLst>
      <p:ext uri="{BB962C8B-B14F-4D97-AF65-F5344CB8AC3E}">
        <p14:creationId xmlns:p14="http://schemas.microsoft.com/office/powerpoint/2010/main" val="17977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7142007-5065-C703-DA24-CEFAE0E81C21}"/>
              </a:ext>
            </a:extLst>
          </p:cNvPr>
          <p:cNvPicPr>
            <a:picLocks noGrp="1" noChangeAspect="1"/>
          </p:cNvPicPr>
          <p:nvPr>
            <p:ph type="pic" sz="quarter" idx="12"/>
          </p:nvPr>
        </p:nvPicPr>
        <p:blipFill>
          <a:blip r:embed="rId2"/>
          <a:srcRect l="1364" r="1364"/>
          <a:stretch>
            <a:fillRect/>
          </a:stretch>
        </p:blipFill>
        <p:spPr/>
      </p:pic>
    </p:spTree>
    <p:extLst>
      <p:ext uri="{BB962C8B-B14F-4D97-AF65-F5344CB8AC3E}">
        <p14:creationId xmlns:p14="http://schemas.microsoft.com/office/powerpoint/2010/main" val="7653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6836-70EC-14D3-B2DA-B14C927E8A2A}"/>
              </a:ext>
            </a:extLst>
          </p:cNvPr>
          <p:cNvSpPr>
            <a:spLocks noGrp="1"/>
          </p:cNvSpPr>
          <p:nvPr>
            <p:ph type="title"/>
          </p:nvPr>
        </p:nvSpPr>
        <p:spPr/>
        <p:txBody>
          <a:bodyPr/>
          <a:lstStyle/>
          <a:p>
            <a:r>
              <a:rPr lang="en-GB" dirty="0"/>
              <a:t>The ESS </a:t>
            </a:r>
            <a:r>
              <a:rPr lang="en-GB" dirty="0" err="1"/>
              <a:t>Linac</a:t>
            </a:r>
            <a:endParaRPr lang="en-GB" dirty="0"/>
          </a:p>
        </p:txBody>
      </p:sp>
      <p:sp>
        <p:nvSpPr>
          <p:cNvPr id="3" name="Footer Placeholder 2">
            <a:extLst>
              <a:ext uri="{FF2B5EF4-FFF2-40B4-BE49-F238E27FC236}">
                <a16:creationId xmlns:a16="http://schemas.microsoft.com/office/drawing/2014/main" id="{664A7EF4-2E8F-9937-3985-8906B4856713}"/>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B7343D71-B9E4-940C-EDCC-E503EA6970B3}"/>
              </a:ext>
            </a:extLst>
          </p:cNvPr>
          <p:cNvSpPr>
            <a:spLocks noGrp="1"/>
          </p:cNvSpPr>
          <p:nvPr>
            <p:ph type="sldNum" sz="quarter" idx="12"/>
          </p:nvPr>
        </p:nvSpPr>
        <p:spPr/>
        <p:txBody>
          <a:bodyPr/>
          <a:lstStyle/>
          <a:p>
            <a:fld id="{F7283078-D760-1647-8B80-66BA8B52336D}" type="slidenum">
              <a:rPr lang="sv-SE" smtClean="0"/>
              <a:t>6</a:t>
            </a:fld>
            <a:endParaRPr lang="sv-SE" dirty="0"/>
          </a:p>
        </p:txBody>
      </p:sp>
      <p:sp>
        <p:nvSpPr>
          <p:cNvPr id="7" name="Date Placeholder 6">
            <a:extLst>
              <a:ext uri="{FF2B5EF4-FFF2-40B4-BE49-F238E27FC236}">
                <a16:creationId xmlns:a16="http://schemas.microsoft.com/office/drawing/2014/main" id="{EE4532AD-1344-4DCD-4F64-1662D4AB7A56}"/>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8" name="Picture 7">
            <a:extLst>
              <a:ext uri="{FF2B5EF4-FFF2-40B4-BE49-F238E27FC236}">
                <a16:creationId xmlns:a16="http://schemas.microsoft.com/office/drawing/2014/main" id="{E70C9806-575D-58C0-ACC3-1B99AF54B9EF}"/>
              </a:ext>
            </a:extLst>
          </p:cNvPr>
          <p:cNvPicPr>
            <a:picLocks noChangeAspect="1"/>
          </p:cNvPicPr>
          <p:nvPr/>
        </p:nvPicPr>
        <p:blipFill>
          <a:blip r:embed="rId2"/>
          <a:stretch>
            <a:fillRect/>
          </a:stretch>
        </p:blipFill>
        <p:spPr>
          <a:xfrm>
            <a:off x="1183072" y="1015605"/>
            <a:ext cx="9280637" cy="5448147"/>
          </a:xfrm>
          <a:prstGeom prst="rect">
            <a:avLst/>
          </a:prstGeom>
        </p:spPr>
      </p:pic>
    </p:spTree>
    <p:extLst>
      <p:ext uri="{BB962C8B-B14F-4D97-AF65-F5344CB8AC3E}">
        <p14:creationId xmlns:p14="http://schemas.microsoft.com/office/powerpoint/2010/main" val="390746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6909-DEAF-BB30-BBE9-0520914593B0}"/>
              </a:ext>
            </a:extLst>
          </p:cNvPr>
          <p:cNvSpPr>
            <a:spLocks noGrp="1"/>
          </p:cNvSpPr>
          <p:nvPr>
            <p:ph type="title"/>
          </p:nvPr>
        </p:nvSpPr>
        <p:spPr/>
        <p:txBody>
          <a:bodyPr/>
          <a:lstStyle/>
          <a:p>
            <a:r>
              <a:rPr lang="en-GB" dirty="0"/>
              <a:t>Some photos of the accelerator</a:t>
            </a:r>
          </a:p>
        </p:txBody>
      </p:sp>
      <p:sp>
        <p:nvSpPr>
          <p:cNvPr id="3" name="Footer Placeholder 2">
            <a:extLst>
              <a:ext uri="{FF2B5EF4-FFF2-40B4-BE49-F238E27FC236}">
                <a16:creationId xmlns:a16="http://schemas.microsoft.com/office/drawing/2014/main" id="{AF009828-C4FC-31E8-AF08-3DAD0D9E3802}"/>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AFDA932A-EE26-8654-0CE0-BD0247087718}"/>
              </a:ext>
            </a:extLst>
          </p:cNvPr>
          <p:cNvSpPr>
            <a:spLocks noGrp="1"/>
          </p:cNvSpPr>
          <p:nvPr>
            <p:ph type="sldNum" sz="quarter" idx="12"/>
          </p:nvPr>
        </p:nvSpPr>
        <p:spPr/>
        <p:txBody>
          <a:bodyPr/>
          <a:lstStyle/>
          <a:p>
            <a:fld id="{F7283078-D760-1647-8B80-66BA8B52336D}" type="slidenum">
              <a:rPr lang="sv-SE" smtClean="0"/>
              <a:t>7</a:t>
            </a:fld>
            <a:endParaRPr lang="sv-SE" dirty="0"/>
          </a:p>
        </p:txBody>
      </p:sp>
      <p:sp>
        <p:nvSpPr>
          <p:cNvPr id="5" name="Text Placeholder 4">
            <a:extLst>
              <a:ext uri="{FF2B5EF4-FFF2-40B4-BE49-F238E27FC236}">
                <a16:creationId xmlns:a16="http://schemas.microsoft.com/office/drawing/2014/main" id="{158F5851-C81C-2D1A-2D2E-CD06384F566C}"/>
              </a:ext>
            </a:extLst>
          </p:cNvPr>
          <p:cNvSpPr>
            <a:spLocks noGrp="1"/>
          </p:cNvSpPr>
          <p:nvPr>
            <p:ph type="body" sz="quarter" idx="14"/>
          </p:nvPr>
        </p:nvSpPr>
        <p:spPr/>
        <p:txBody>
          <a:bodyPr/>
          <a:lstStyle/>
          <a:p>
            <a:r>
              <a:rPr lang="en-GB" dirty="0"/>
              <a:t>Source, LEBT, RFQ and MEBT</a:t>
            </a:r>
          </a:p>
        </p:txBody>
      </p:sp>
      <p:pic>
        <p:nvPicPr>
          <p:cNvPr id="9" name="Content Placeholder 8">
            <a:extLst>
              <a:ext uri="{FF2B5EF4-FFF2-40B4-BE49-F238E27FC236}">
                <a16:creationId xmlns:a16="http://schemas.microsoft.com/office/drawing/2014/main" id="{FB90F501-B7AE-9C59-465C-843695ABB7F8}"/>
              </a:ext>
            </a:extLst>
          </p:cNvPr>
          <p:cNvPicPr>
            <a:picLocks noGrp="1" noChangeAspect="1"/>
          </p:cNvPicPr>
          <p:nvPr>
            <p:ph idx="1"/>
          </p:nvPr>
        </p:nvPicPr>
        <p:blipFill>
          <a:blip r:embed="rId2"/>
          <a:stretch>
            <a:fillRect/>
          </a:stretch>
        </p:blipFill>
        <p:spPr>
          <a:xfrm>
            <a:off x="1093788" y="1778290"/>
            <a:ext cx="9366250" cy="4336469"/>
          </a:xfrm>
        </p:spPr>
      </p:pic>
      <p:sp>
        <p:nvSpPr>
          <p:cNvPr id="7" name="Date Placeholder 6">
            <a:extLst>
              <a:ext uri="{FF2B5EF4-FFF2-40B4-BE49-F238E27FC236}">
                <a16:creationId xmlns:a16="http://schemas.microsoft.com/office/drawing/2014/main" id="{50A2A547-4532-F106-7A74-F43D11D7CA74}"/>
              </a:ext>
            </a:extLst>
          </p:cNvPr>
          <p:cNvSpPr>
            <a:spLocks noGrp="1"/>
          </p:cNvSpPr>
          <p:nvPr>
            <p:ph type="dt" sz="half" idx="10"/>
          </p:nvPr>
        </p:nvSpPr>
        <p:spPr/>
        <p:txBody>
          <a:bodyPr/>
          <a:lstStyle/>
          <a:p>
            <a:fld id="{18896B66-0B3A-474C-9C9C-E4F07B1F5DAD}" type="datetime1">
              <a:rPr lang="sv-SE" smtClean="0"/>
              <a:t>2023-11-09</a:t>
            </a:fld>
            <a:endParaRPr lang="sv-SE" dirty="0"/>
          </a:p>
        </p:txBody>
      </p:sp>
      <p:pic>
        <p:nvPicPr>
          <p:cNvPr id="10" name="Picture 9">
            <a:extLst>
              <a:ext uri="{FF2B5EF4-FFF2-40B4-BE49-F238E27FC236}">
                <a16:creationId xmlns:a16="http://schemas.microsoft.com/office/drawing/2014/main" id="{738B88B9-6B4B-3B6B-EFFD-CC616E12C429}"/>
              </a:ext>
            </a:extLst>
          </p:cNvPr>
          <p:cNvPicPr>
            <a:picLocks noChangeAspect="1"/>
          </p:cNvPicPr>
          <p:nvPr/>
        </p:nvPicPr>
        <p:blipFill rotWithShape="1">
          <a:blip r:embed="rId3"/>
          <a:srcRect t="7382" r="64846" b="71147"/>
          <a:stretch/>
        </p:blipFill>
        <p:spPr>
          <a:xfrm>
            <a:off x="8663644" y="832889"/>
            <a:ext cx="3262468" cy="1169779"/>
          </a:xfrm>
          <a:prstGeom prst="rect">
            <a:avLst/>
          </a:prstGeom>
        </p:spPr>
      </p:pic>
    </p:spTree>
    <p:extLst>
      <p:ext uri="{BB962C8B-B14F-4D97-AF65-F5344CB8AC3E}">
        <p14:creationId xmlns:p14="http://schemas.microsoft.com/office/powerpoint/2010/main" val="254577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4E8C-6C75-D580-C113-DB7D4410D561}"/>
              </a:ext>
            </a:extLst>
          </p:cNvPr>
          <p:cNvSpPr>
            <a:spLocks noGrp="1"/>
          </p:cNvSpPr>
          <p:nvPr>
            <p:ph type="title"/>
          </p:nvPr>
        </p:nvSpPr>
        <p:spPr/>
        <p:txBody>
          <a:bodyPr/>
          <a:lstStyle/>
          <a:p>
            <a:r>
              <a:rPr lang="en-GB" dirty="0"/>
              <a:t>Some photos of the accelerator</a:t>
            </a:r>
          </a:p>
        </p:txBody>
      </p:sp>
      <p:sp>
        <p:nvSpPr>
          <p:cNvPr id="3" name="Footer Placeholder 2">
            <a:extLst>
              <a:ext uri="{FF2B5EF4-FFF2-40B4-BE49-F238E27FC236}">
                <a16:creationId xmlns:a16="http://schemas.microsoft.com/office/drawing/2014/main" id="{AE833D76-F4D8-6FC5-FA76-4790B8A55A98}"/>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FEA2081E-C138-FD28-D8B5-646879782714}"/>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5" name="Text Placeholder 4">
            <a:extLst>
              <a:ext uri="{FF2B5EF4-FFF2-40B4-BE49-F238E27FC236}">
                <a16:creationId xmlns:a16="http://schemas.microsoft.com/office/drawing/2014/main" id="{E64E848F-3D03-8961-439D-EDED962DBFDE}"/>
              </a:ext>
            </a:extLst>
          </p:cNvPr>
          <p:cNvSpPr>
            <a:spLocks noGrp="1"/>
          </p:cNvSpPr>
          <p:nvPr>
            <p:ph type="body" sz="quarter" idx="14"/>
          </p:nvPr>
        </p:nvSpPr>
        <p:spPr/>
        <p:txBody>
          <a:bodyPr/>
          <a:lstStyle/>
          <a:p>
            <a:r>
              <a:rPr lang="en-GB" dirty="0"/>
              <a:t>DTL, Spokes and tunnel</a:t>
            </a:r>
          </a:p>
        </p:txBody>
      </p:sp>
      <p:sp>
        <p:nvSpPr>
          <p:cNvPr id="7" name="Date Placeholder 6">
            <a:extLst>
              <a:ext uri="{FF2B5EF4-FFF2-40B4-BE49-F238E27FC236}">
                <a16:creationId xmlns:a16="http://schemas.microsoft.com/office/drawing/2014/main" id="{5DCADA47-3B18-343B-8F11-041F919B7B78}"/>
              </a:ext>
            </a:extLst>
          </p:cNvPr>
          <p:cNvSpPr>
            <a:spLocks noGrp="1"/>
          </p:cNvSpPr>
          <p:nvPr>
            <p:ph type="dt" sz="half" idx="10"/>
          </p:nvPr>
        </p:nvSpPr>
        <p:spPr/>
        <p:txBody>
          <a:bodyPr/>
          <a:lstStyle/>
          <a:p>
            <a:fld id="{18896B66-0B3A-474C-9C9C-E4F07B1F5DAD}" type="datetime1">
              <a:rPr lang="sv-SE" smtClean="0"/>
              <a:t>2023-11-09</a:t>
            </a:fld>
            <a:endParaRPr lang="sv-SE" dirty="0"/>
          </a:p>
        </p:txBody>
      </p:sp>
      <p:grpSp>
        <p:nvGrpSpPr>
          <p:cNvPr id="10" name="Group 9">
            <a:extLst>
              <a:ext uri="{FF2B5EF4-FFF2-40B4-BE49-F238E27FC236}">
                <a16:creationId xmlns:a16="http://schemas.microsoft.com/office/drawing/2014/main" id="{5FFD5031-6275-00D6-56BB-EE0DA0EE8350}"/>
              </a:ext>
            </a:extLst>
          </p:cNvPr>
          <p:cNvGrpSpPr/>
          <p:nvPr/>
        </p:nvGrpSpPr>
        <p:grpSpPr>
          <a:xfrm>
            <a:off x="6011694" y="922712"/>
            <a:ext cx="6070518" cy="1219647"/>
            <a:chOff x="6011694" y="922712"/>
            <a:chExt cx="6070518" cy="1219647"/>
          </a:xfrm>
        </p:grpSpPr>
        <p:pic>
          <p:nvPicPr>
            <p:cNvPr id="8" name="Picture 7">
              <a:extLst>
                <a:ext uri="{FF2B5EF4-FFF2-40B4-BE49-F238E27FC236}">
                  <a16:creationId xmlns:a16="http://schemas.microsoft.com/office/drawing/2014/main" id="{87E036B8-ABB0-3D39-1536-D6BA9F5D90BA}"/>
                </a:ext>
              </a:extLst>
            </p:cNvPr>
            <p:cNvPicPr>
              <a:picLocks noChangeAspect="1"/>
            </p:cNvPicPr>
            <p:nvPr/>
          </p:nvPicPr>
          <p:blipFill rotWithShape="1">
            <a:blip r:embed="rId2"/>
            <a:srcRect l="34449" t="4384" r="1048" b="73230"/>
            <a:stretch/>
          </p:blipFill>
          <p:spPr>
            <a:xfrm>
              <a:off x="6096000" y="922712"/>
              <a:ext cx="5986212" cy="1219647"/>
            </a:xfrm>
            <a:prstGeom prst="rect">
              <a:avLst/>
            </a:prstGeom>
          </p:spPr>
        </p:pic>
        <p:sp>
          <p:nvSpPr>
            <p:cNvPr id="9" name="Rectangle 8">
              <a:extLst>
                <a:ext uri="{FF2B5EF4-FFF2-40B4-BE49-F238E27FC236}">
                  <a16:creationId xmlns:a16="http://schemas.microsoft.com/office/drawing/2014/main" id="{7BF6E18A-1851-3E88-80E8-A8847D107F5E}"/>
                </a:ext>
              </a:extLst>
            </p:cNvPr>
            <p:cNvSpPr/>
            <p:nvPr/>
          </p:nvSpPr>
          <p:spPr>
            <a:xfrm>
              <a:off x="6011694" y="922712"/>
              <a:ext cx="4095198" cy="261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4EE846C7-3F2B-417C-FC2F-417D5764AED0}"/>
              </a:ext>
            </a:extLst>
          </p:cNvPr>
          <p:cNvPicPr>
            <a:picLocks noChangeAspect="1"/>
          </p:cNvPicPr>
          <p:nvPr/>
        </p:nvPicPr>
        <p:blipFill>
          <a:blip r:embed="rId3"/>
          <a:stretch>
            <a:fillRect/>
          </a:stretch>
        </p:blipFill>
        <p:spPr>
          <a:xfrm>
            <a:off x="4662510" y="3252429"/>
            <a:ext cx="4572000" cy="3429000"/>
          </a:xfrm>
          <a:prstGeom prst="rect">
            <a:avLst/>
          </a:prstGeom>
        </p:spPr>
      </p:pic>
      <p:pic>
        <p:nvPicPr>
          <p:cNvPr id="14" name="Picture 13">
            <a:extLst>
              <a:ext uri="{FF2B5EF4-FFF2-40B4-BE49-F238E27FC236}">
                <a16:creationId xmlns:a16="http://schemas.microsoft.com/office/drawing/2014/main" id="{8F0CFDC1-DDD9-BB29-8B71-BAFEF8189F23}"/>
              </a:ext>
            </a:extLst>
          </p:cNvPr>
          <p:cNvPicPr>
            <a:picLocks noChangeAspect="1"/>
          </p:cNvPicPr>
          <p:nvPr/>
        </p:nvPicPr>
        <p:blipFill>
          <a:blip r:embed="rId4"/>
          <a:stretch>
            <a:fillRect/>
          </a:stretch>
        </p:blipFill>
        <p:spPr>
          <a:xfrm>
            <a:off x="443757" y="1553578"/>
            <a:ext cx="4143153" cy="3107365"/>
          </a:xfrm>
          <a:prstGeom prst="rect">
            <a:avLst/>
          </a:prstGeom>
        </p:spPr>
      </p:pic>
      <p:pic>
        <p:nvPicPr>
          <p:cNvPr id="16" name="Picture 15">
            <a:extLst>
              <a:ext uri="{FF2B5EF4-FFF2-40B4-BE49-F238E27FC236}">
                <a16:creationId xmlns:a16="http://schemas.microsoft.com/office/drawing/2014/main" id="{EDAE4D99-4198-1ADA-E38C-13A7CE1BE2E6}"/>
              </a:ext>
            </a:extLst>
          </p:cNvPr>
          <p:cNvPicPr>
            <a:picLocks noChangeAspect="1"/>
          </p:cNvPicPr>
          <p:nvPr/>
        </p:nvPicPr>
        <p:blipFill>
          <a:blip r:embed="rId5"/>
          <a:stretch>
            <a:fillRect/>
          </a:stretch>
        </p:blipFill>
        <p:spPr>
          <a:xfrm rot="5400000">
            <a:off x="8883676" y="2577107"/>
            <a:ext cx="3411473" cy="2558605"/>
          </a:xfrm>
          <a:prstGeom prst="rect">
            <a:avLst/>
          </a:prstGeom>
        </p:spPr>
      </p:pic>
    </p:spTree>
    <p:extLst>
      <p:ext uri="{BB962C8B-B14F-4D97-AF65-F5344CB8AC3E}">
        <p14:creationId xmlns:p14="http://schemas.microsoft.com/office/powerpoint/2010/main" val="32243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BE70-C839-5BEA-16CB-BA12C6F4D745}"/>
              </a:ext>
            </a:extLst>
          </p:cNvPr>
          <p:cNvSpPr>
            <a:spLocks noGrp="1"/>
          </p:cNvSpPr>
          <p:nvPr>
            <p:ph type="title"/>
          </p:nvPr>
        </p:nvSpPr>
        <p:spPr/>
        <p:txBody>
          <a:bodyPr/>
          <a:lstStyle/>
          <a:p>
            <a:r>
              <a:rPr lang="en-GB" dirty="0"/>
              <a:t>Some photos of the accelerator</a:t>
            </a:r>
          </a:p>
        </p:txBody>
      </p:sp>
      <p:sp>
        <p:nvSpPr>
          <p:cNvPr id="3" name="Footer Placeholder 2">
            <a:extLst>
              <a:ext uri="{FF2B5EF4-FFF2-40B4-BE49-F238E27FC236}">
                <a16:creationId xmlns:a16="http://schemas.microsoft.com/office/drawing/2014/main" id="{81805D38-BEC6-BA5E-C373-A32B03C62A66}"/>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ADDD17A4-809D-637D-4C3A-41E6B123C03F}"/>
              </a:ext>
            </a:extLst>
          </p:cNvPr>
          <p:cNvSpPr>
            <a:spLocks noGrp="1"/>
          </p:cNvSpPr>
          <p:nvPr>
            <p:ph type="sldNum" sz="quarter" idx="12"/>
          </p:nvPr>
        </p:nvSpPr>
        <p:spPr/>
        <p:txBody>
          <a:bodyPr/>
          <a:lstStyle/>
          <a:p>
            <a:fld id="{F7283078-D760-1647-8B80-66BA8B52336D}" type="slidenum">
              <a:rPr lang="sv-SE" smtClean="0"/>
              <a:t>9</a:t>
            </a:fld>
            <a:endParaRPr lang="sv-SE" dirty="0"/>
          </a:p>
        </p:txBody>
      </p:sp>
      <p:sp>
        <p:nvSpPr>
          <p:cNvPr id="5" name="Text Placeholder 4">
            <a:extLst>
              <a:ext uri="{FF2B5EF4-FFF2-40B4-BE49-F238E27FC236}">
                <a16:creationId xmlns:a16="http://schemas.microsoft.com/office/drawing/2014/main" id="{AF671CC3-C87F-A1EB-C8C5-AC1BDD692F4D}"/>
              </a:ext>
            </a:extLst>
          </p:cNvPr>
          <p:cNvSpPr>
            <a:spLocks noGrp="1"/>
          </p:cNvSpPr>
          <p:nvPr>
            <p:ph type="body" sz="quarter" idx="14"/>
          </p:nvPr>
        </p:nvSpPr>
        <p:spPr/>
        <p:txBody>
          <a:bodyPr/>
          <a:lstStyle/>
          <a:p>
            <a:r>
              <a:rPr lang="en-GB" dirty="0"/>
              <a:t>Target</a:t>
            </a:r>
          </a:p>
        </p:txBody>
      </p:sp>
      <p:pic>
        <p:nvPicPr>
          <p:cNvPr id="8" name="Online Media 7" descr="ESS Target Wheel 1,000 hours test spin completed">
            <a:hlinkClick r:id="" action="ppaction://media"/>
            <a:extLst>
              <a:ext uri="{FF2B5EF4-FFF2-40B4-BE49-F238E27FC236}">
                <a16:creationId xmlns:a16="http://schemas.microsoft.com/office/drawing/2014/main" id="{178955AD-8A88-C3AB-4446-9F55BB990689}"/>
              </a:ext>
            </a:extLst>
          </p:cNvPr>
          <p:cNvPicPr>
            <a:picLocks noGrp="1" noRot="1" noChangeAspect="1"/>
          </p:cNvPicPr>
          <p:nvPr>
            <p:ph idx="1"/>
            <a:videoFile r:link="rId1"/>
          </p:nvPr>
        </p:nvPicPr>
        <p:blipFill>
          <a:blip r:embed="rId3"/>
          <a:stretch>
            <a:fillRect/>
          </a:stretch>
        </p:blipFill>
        <p:spPr>
          <a:xfrm>
            <a:off x="2237821" y="1572261"/>
            <a:ext cx="8440737" cy="4768850"/>
          </a:xfrm>
          <a:prstGeom prst="rect">
            <a:avLst/>
          </a:prstGeom>
        </p:spPr>
      </p:pic>
      <p:sp>
        <p:nvSpPr>
          <p:cNvPr id="7" name="Date Placeholder 6">
            <a:extLst>
              <a:ext uri="{FF2B5EF4-FFF2-40B4-BE49-F238E27FC236}">
                <a16:creationId xmlns:a16="http://schemas.microsoft.com/office/drawing/2014/main" id="{746F88B4-CEA9-75B7-0143-27BFDFA9B383}"/>
              </a:ext>
            </a:extLst>
          </p:cNvPr>
          <p:cNvSpPr>
            <a:spLocks noGrp="1"/>
          </p:cNvSpPr>
          <p:nvPr>
            <p:ph type="dt" sz="half" idx="10"/>
          </p:nvPr>
        </p:nvSpPr>
        <p:spPr/>
        <p:txBody>
          <a:bodyPr/>
          <a:lstStyle/>
          <a:p>
            <a:fld id="{18896B66-0B3A-474C-9C9C-E4F07B1F5DAD}" type="datetime1">
              <a:rPr lang="sv-SE" smtClean="0"/>
              <a:t>2023-11-09</a:t>
            </a:fld>
            <a:endParaRPr lang="sv-SE" dirty="0"/>
          </a:p>
        </p:txBody>
      </p:sp>
    </p:spTree>
    <p:extLst>
      <p:ext uri="{BB962C8B-B14F-4D97-AF65-F5344CB8AC3E}">
        <p14:creationId xmlns:p14="http://schemas.microsoft.com/office/powerpoint/2010/main" val="263410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2610</TotalTime>
  <Words>1513</Words>
  <Application>Microsoft Macintosh PowerPoint</Application>
  <PresentationFormat>Widescreen</PresentationFormat>
  <Paragraphs>293</Paragraphs>
  <Slides>36</Slides>
  <Notes>0</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Cambria Math</vt:lpstr>
      <vt:lpstr>Helvetica</vt:lpstr>
      <vt:lpstr>Segoe UI</vt:lpstr>
      <vt:lpstr>Segoe UI Light</vt:lpstr>
      <vt:lpstr>Segoe UI Semibold</vt:lpstr>
      <vt:lpstr>System Font Regular</vt:lpstr>
      <vt:lpstr>Wingdings</vt:lpstr>
      <vt:lpstr>Office-tema</vt:lpstr>
      <vt:lpstr>ESSnuSB from source to target and plans for the future</vt:lpstr>
      <vt:lpstr>Summary</vt:lpstr>
      <vt:lpstr>PowerPoint Presentation</vt:lpstr>
      <vt:lpstr>PowerPoint Presentation</vt:lpstr>
      <vt:lpstr>PowerPoint Presentation</vt:lpstr>
      <vt:lpstr>The ESS Linac</vt:lpstr>
      <vt:lpstr>Some photos of the accelerator</vt:lpstr>
      <vt:lpstr>Some photos of the accelerator</vt:lpstr>
      <vt:lpstr>Some photos of the accelerator</vt:lpstr>
      <vt:lpstr>PowerPoint Presentation</vt:lpstr>
      <vt:lpstr>Synchrotrons vs Linacs</vt:lpstr>
      <vt:lpstr>Synchrotrons vs Linacs</vt:lpstr>
      <vt:lpstr>Main elements in an accelerator</vt:lpstr>
      <vt:lpstr>Main Accelerator Elements</vt:lpstr>
      <vt:lpstr>Space Charge effects</vt:lpstr>
      <vt:lpstr>Hills equation</vt:lpstr>
      <vt:lpstr>PowerPoint Presentation</vt:lpstr>
      <vt:lpstr>The ESS𝜈SB Project</vt:lpstr>
      <vt:lpstr>ESS𝜈SB High Level Parameters</vt:lpstr>
      <vt:lpstr>ESS𝜈SB High Level Parameters</vt:lpstr>
      <vt:lpstr>Linac Design</vt:lpstr>
      <vt:lpstr>A New Front-End and Pulsing Scheme</vt:lpstr>
      <vt:lpstr>Linac Design</vt:lpstr>
      <vt:lpstr>Accumulator Ring Design</vt:lpstr>
      <vt:lpstr>LE𝜈Strom Facitlity</vt:lpstr>
      <vt:lpstr>Accumulator RF and Switchyard Design</vt:lpstr>
      <vt:lpstr>Target Design</vt:lpstr>
      <vt:lpstr>Detectors</vt:lpstr>
      <vt:lpstr>The physics case for ESS𝜈SB </vt:lpstr>
      <vt:lpstr>𝛿CP Matter-antimatter assymetry</vt:lpstr>
      <vt:lpstr>Neutrino Oscilations</vt:lpstr>
      <vt:lpstr>Expected Neutrino Flux</vt:lpstr>
      <vt:lpstr>Neutrinos in the Far Detector</vt:lpstr>
      <vt:lpstr>Next Steps</vt:lpstr>
      <vt:lpstr>Looking into the (very) far future?</vt:lpstr>
      <vt:lpstr>Thank you! Obrigada!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ESSnuSB from source to target and plans for the future</dc:title>
  <dc:subject/>
  <dc:creator>Natalia Milas</dc:creator>
  <cp:keywords/>
  <dc:description/>
  <cp:lastModifiedBy>Natalia Milas</cp:lastModifiedBy>
  <cp:revision>27</cp:revision>
  <cp:lastPrinted>2019-03-08T10:27:30Z</cp:lastPrinted>
  <dcterms:created xsi:type="dcterms:W3CDTF">2022-07-04T09:16:46Z</dcterms:created>
  <dcterms:modified xsi:type="dcterms:W3CDTF">2023-11-10T11:01:42Z</dcterms:modified>
  <cp:category/>
</cp:coreProperties>
</file>